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7.jpg" ContentType="image/jpeg"/>
  <Override PartName="/ppt/notesSlides/notesSlide18.xml" ContentType="application/vnd.openxmlformats-officedocument.presentationml.notesSlide+xml"/>
  <Override PartName="/ppt/media/image38.jpg" ContentType="image/jpeg"/>
  <Override PartName="/ppt/notesSlides/notesSlide19.xml" ContentType="application/vnd.openxmlformats-officedocument.presentationml.notesSlide+xml"/>
  <Override PartName="/ppt/media/image39.jpg" ContentType="image/jpeg"/>
  <Override PartName="/ppt/media/image40.jp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42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52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media/image75.jpg" ContentType="image/jpeg"/>
  <Override PartName="/ppt/media/image76.jpg" ContentType="image/jpeg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media/image84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85.jpg" ContentType="image/jpeg"/>
  <Override PartName="/ppt/media/image86.jpg" ContentType="image/jpeg"/>
  <Override PartName="/ppt/notesSlides/notesSlide55.xml" ContentType="application/vnd.openxmlformats-officedocument.presentationml.notesSlide+xml"/>
  <Override PartName="/ppt/media/image87.JPG" ContentType="image/jpeg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media/image92.jpg" ContentType="image/jpeg"/>
  <Override PartName="/ppt/media/image93.jpg" ContentType="image/jpeg"/>
  <Override PartName="/ppt/media/image94.jpg" ContentType="image/jpeg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media/image96.jpg" ContentType="image/jpeg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media/image97.jpg" ContentType="image/jpeg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media/image102.jpg" ContentType="image/jpeg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media/image105.jpg" ContentType="image/jpeg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media/image115.jpg" ContentType="image/jpeg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media/image117.jpg" ContentType="image/jpeg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media/image138.jpg" ContentType="image/jpeg"/>
  <Override PartName="/ppt/notesSlides/notesSlide120.xml" ContentType="application/vnd.openxmlformats-officedocument.presentationml.notesSlide+xml"/>
  <Override PartName="/ppt/media/image139.jpg" ContentType="image/jpeg"/>
  <Override PartName="/ppt/media/image140.jpg" ContentType="image/jpeg"/>
  <Override PartName="/ppt/notesSlides/notesSlide121.xml" ContentType="application/vnd.openxmlformats-officedocument.presentationml.notesSlide+xml"/>
  <Override PartName="/ppt/media/image141.jpg" ContentType="image/jpeg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media/image152.jpg" ContentType="image/jpeg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media/image158.jpg" ContentType="image/jpeg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media/image161.jpg" ContentType="image/jpeg"/>
  <Override PartName="/ppt/notesSlides/notesSlide142.xml" ContentType="application/vnd.openxmlformats-officedocument.presentationml.notesSlide+xml"/>
  <Override PartName="/ppt/media/image163.jpg" ContentType="image/jpeg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media/image165.jpg" ContentType="image/jpeg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media/image170.jpg" ContentType="image/jpeg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media/image172.jpg" ContentType="image/jpeg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media/image211.jpg" ContentType="image/jpeg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55" r:id="rId2"/>
    <p:sldMasterId id="2147483863" r:id="rId3"/>
  </p:sldMasterIdLst>
  <p:notesMasterIdLst>
    <p:notesMasterId r:id="rId252"/>
  </p:notesMasterIdLst>
  <p:handoutMasterIdLst>
    <p:handoutMasterId r:id="rId253"/>
  </p:handoutMasterIdLst>
  <p:sldIdLst>
    <p:sldId id="261" r:id="rId4"/>
    <p:sldId id="963" r:id="rId5"/>
    <p:sldId id="815" r:id="rId6"/>
    <p:sldId id="1369" r:id="rId7"/>
    <p:sldId id="1370" r:id="rId8"/>
    <p:sldId id="1170" r:id="rId9"/>
    <p:sldId id="894" r:id="rId10"/>
    <p:sldId id="1294" r:id="rId11"/>
    <p:sldId id="1120" r:id="rId12"/>
    <p:sldId id="1121" r:id="rId13"/>
    <p:sldId id="1295" r:id="rId14"/>
    <p:sldId id="1154" r:id="rId15"/>
    <p:sldId id="1155" r:id="rId16"/>
    <p:sldId id="1296" r:id="rId17"/>
    <p:sldId id="902" r:id="rId18"/>
    <p:sldId id="905" r:id="rId19"/>
    <p:sldId id="1292" r:id="rId20"/>
    <p:sldId id="1291" r:id="rId21"/>
    <p:sldId id="1293" r:id="rId22"/>
    <p:sldId id="1310" r:id="rId23"/>
    <p:sldId id="1311" r:id="rId24"/>
    <p:sldId id="1321" r:id="rId25"/>
    <p:sldId id="1319" r:id="rId26"/>
    <p:sldId id="1320" r:id="rId27"/>
    <p:sldId id="1903" r:id="rId28"/>
    <p:sldId id="1726" r:id="rId29"/>
    <p:sldId id="1727" r:id="rId30"/>
    <p:sldId id="1302" r:id="rId31"/>
    <p:sldId id="805" r:id="rId32"/>
    <p:sldId id="926" r:id="rId33"/>
    <p:sldId id="2315" r:id="rId34"/>
    <p:sldId id="1304" r:id="rId35"/>
    <p:sldId id="1125" r:id="rId36"/>
    <p:sldId id="1126" r:id="rId37"/>
    <p:sldId id="1305" r:id="rId38"/>
    <p:sldId id="934" r:id="rId39"/>
    <p:sldId id="1372" r:id="rId40"/>
    <p:sldId id="1307" r:id="rId41"/>
    <p:sldId id="940" r:id="rId42"/>
    <p:sldId id="941" r:id="rId43"/>
    <p:sldId id="942" r:id="rId44"/>
    <p:sldId id="1309" r:id="rId45"/>
    <p:sldId id="1308" r:id="rId46"/>
    <p:sldId id="1371" r:id="rId47"/>
    <p:sldId id="966" r:id="rId48"/>
    <p:sldId id="1996" r:id="rId49"/>
    <p:sldId id="2004" r:id="rId50"/>
    <p:sldId id="967" r:id="rId51"/>
    <p:sldId id="968" r:id="rId52"/>
    <p:sldId id="969" r:id="rId53"/>
    <p:sldId id="997" r:id="rId54"/>
    <p:sldId id="972" r:id="rId55"/>
    <p:sldId id="855" r:id="rId56"/>
    <p:sldId id="1088" r:id="rId57"/>
    <p:sldId id="1089" r:id="rId58"/>
    <p:sldId id="1381" r:id="rId59"/>
    <p:sldId id="1382" r:id="rId60"/>
    <p:sldId id="1127" r:id="rId61"/>
    <p:sldId id="960" r:id="rId62"/>
    <p:sldId id="962" r:id="rId63"/>
    <p:sldId id="1366" r:id="rId64"/>
    <p:sldId id="998" r:id="rId65"/>
    <p:sldId id="1193" r:id="rId66"/>
    <p:sldId id="1388" r:id="rId67"/>
    <p:sldId id="821" r:id="rId68"/>
    <p:sldId id="1129" r:id="rId69"/>
    <p:sldId id="848" r:id="rId70"/>
    <p:sldId id="823" r:id="rId71"/>
    <p:sldId id="1133" r:id="rId72"/>
    <p:sldId id="1130" r:id="rId73"/>
    <p:sldId id="1318" r:id="rId74"/>
    <p:sldId id="1312" r:id="rId75"/>
    <p:sldId id="1313" r:id="rId76"/>
    <p:sldId id="1314" r:id="rId77"/>
    <p:sldId id="1315" r:id="rId78"/>
    <p:sldId id="1060" r:id="rId79"/>
    <p:sldId id="1131" r:id="rId80"/>
    <p:sldId id="1135" r:id="rId81"/>
    <p:sldId id="959" r:id="rId82"/>
    <p:sldId id="875" r:id="rId83"/>
    <p:sldId id="1322" r:id="rId84"/>
    <p:sldId id="1132" r:id="rId85"/>
    <p:sldId id="1070" r:id="rId86"/>
    <p:sldId id="1136" r:id="rId87"/>
    <p:sldId id="1138" r:id="rId88"/>
    <p:sldId id="1150" r:id="rId89"/>
    <p:sldId id="833" r:id="rId90"/>
    <p:sldId id="1065" r:id="rId91"/>
    <p:sldId id="1140" r:id="rId92"/>
    <p:sldId id="1141" r:id="rId93"/>
    <p:sldId id="1142" r:id="rId94"/>
    <p:sldId id="1143" r:id="rId95"/>
    <p:sldId id="1144" r:id="rId96"/>
    <p:sldId id="1145" r:id="rId97"/>
    <p:sldId id="1068" r:id="rId98"/>
    <p:sldId id="1067" r:id="rId99"/>
    <p:sldId id="1069" r:id="rId100"/>
    <p:sldId id="1151" r:id="rId101"/>
    <p:sldId id="1147" r:id="rId102"/>
    <p:sldId id="1148" r:id="rId103"/>
    <p:sldId id="1149" r:id="rId104"/>
    <p:sldId id="865" r:id="rId105"/>
    <p:sldId id="1194" r:id="rId106"/>
    <p:sldId id="1195" r:id="rId107"/>
    <p:sldId id="1071" r:id="rId108"/>
    <p:sldId id="1048" r:id="rId109"/>
    <p:sldId id="1072" r:id="rId110"/>
    <p:sldId id="882" r:id="rId111"/>
    <p:sldId id="1152" r:id="rId112"/>
    <p:sldId id="1085" r:id="rId113"/>
    <p:sldId id="849" r:id="rId114"/>
    <p:sldId id="872" r:id="rId115"/>
    <p:sldId id="1486" r:id="rId116"/>
    <p:sldId id="1380" r:id="rId117"/>
    <p:sldId id="1383" r:id="rId118"/>
    <p:sldId id="1128" r:id="rId119"/>
    <p:sldId id="1176" r:id="rId120"/>
    <p:sldId id="1196" r:id="rId121"/>
    <p:sldId id="1384" r:id="rId122"/>
    <p:sldId id="1197" r:id="rId123"/>
    <p:sldId id="1385" r:id="rId124"/>
    <p:sldId id="1198" r:id="rId125"/>
    <p:sldId id="1377" r:id="rId126"/>
    <p:sldId id="866" r:id="rId127"/>
    <p:sldId id="985" r:id="rId128"/>
    <p:sldId id="1199" r:id="rId129"/>
    <p:sldId id="1200" r:id="rId130"/>
    <p:sldId id="1201" r:id="rId131"/>
    <p:sldId id="1202" r:id="rId132"/>
    <p:sldId id="1203" r:id="rId133"/>
    <p:sldId id="1204" r:id="rId134"/>
    <p:sldId id="1205" r:id="rId135"/>
    <p:sldId id="1105" r:id="rId136"/>
    <p:sldId id="1106" r:id="rId137"/>
    <p:sldId id="1107" r:id="rId138"/>
    <p:sldId id="1109" r:id="rId139"/>
    <p:sldId id="1110" r:id="rId140"/>
    <p:sldId id="1111" r:id="rId141"/>
    <p:sldId id="1206" r:id="rId142"/>
    <p:sldId id="1207" r:id="rId143"/>
    <p:sldId id="956" r:id="rId144"/>
    <p:sldId id="958" r:id="rId145"/>
    <p:sldId id="957" r:id="rId146"/>
    <p:sldId id="1697" r:id="rId147"/>
    <p:sldId id="2316" r:id="rId148"/>
    <p:sldId id="835" r:id="rId149"/>
    <p:sldId id="836" r:id="rId150"/>
    <p:sldId id="1704" r:id="rId151"/>
    <p:sldId id="1087" r:id="rId152"/>
    <p:sldId id="1208" r:id="rId153"/>
    <p:sldId id="1047" r:id="rId154"/>
    <p:sldId id="1177" r:id="rId155"/>
    <p:sldId id="1936" r:id="rId156"/>
    <p:sldId id="1945" r:id="rId157"/>
    <p:sldId id="1946" r:id="rId158"/>
    <p:sldId id="1960" r:id="rId159"/>
    <p:sldId id="1959" r:id="rId160"/>
    <p:sldId id="1947" r:id="rId161"/>
    <p:sldId id="1948" r:id="rId162"/>
    <p:sldId id="1949" r:id="rId163"/>
    <p:sldId id="1961" r:id="rId164"/>
    <p:sldId id="1950" r:id="rId165"/>
    <p:sldId id="1951" r:id="rId166"/>
    <p:sldId id="1953" r:id="rId167"/>
    <p:sldId id="1954" r:id="rId168"/>
    <p:sldId id="1955" r:id="rId169"/>
    <p:sldId id="1956" r:id="rId170"/>
    <p:sldId id="1957" r:id="rId171"/>
    <p:sldId id="1958" r:id="rId172"/>
    <p:sldId id="1191" r:id="rId173"/>
    <p:sldId id="1566" r:id="rId174"/>
    <p:sldId id="1567" r:id="rId175"/>
    <p:sldId id="2044" r:id="rId176"/>
    <p:sldId id="1571" r:id="rId177"/>
    <p:sldId id="2045" r:id="rId178"/>
    <p:sldId id="1572" r:id="rId179"/>
    <p:sldId id="1573" r:id="rId180"/>
    <p:sldId id="1805" r:id="rId181"/>
    <p:sldId id="1806" r:id="rId182"/>
    <p:sldId id="1807" r:id="rId183"/>
    <p:sldId id="1808" r:id="rId184"/>
    <p:sldId id="1809" r:id="rId185"/>
    <p:sldId id="1810" r:id="rId186"/>
    <p:sldId id="2046" r:id="rId187"/>
    <p:sldId id="1812" r:id="rId188"/>
    <p:sldId id="2037" r:id="rId189"/>
    <p:sldId id="2032" r:id="rId190"/>
    <p:sldId id="2033" r:id="rId191"/>
    <p:sldId id="2035" r:id="rId192"/>
    <p:sldId id="2036" r:id="rId193"/>
    <p:sldId id="1813" r:id="rId194"/>
    <p:sldId id="2047" r:id="rId195"/>
    <p:sldId id="2042" r:id="rId196"/>
    <p:sldId id="1815" r:id="rId197"/>
    <p:sldId id="1816" r:id="rId198"/>
    <p:sldId id="1817" r:id="rId199"/>
    <p:sldId id="1818" r:id="rId200"/>
    <p:sldId id="1819" r:id="rId201"/>
    <p:sldId id="1820" r:id="rId202"/>
    <p:sldId id="1821" r:id="rId203"/>
    <p:sldId id="1822" r:id="rId204"/>
    <p:sldId id="1823" r:id="rId205"/>
    <p:sldId id="1579" r:id="rId206"/>
    <p:sldId id="1581" r:id="rId207"/>
    <p:sldId id="1582" r:id="rId208"/>
    <p:sldId id="1583" r:id="rId209"/>
    <p:sldId id="1584" r:id="rId210"/>
    <p:sldId id="1585" r:id="rId211"/>
    <p:sldId id="1586" r:id="rId212"/>
    <p:sldId id="1587" r:id="rId213"/>
    <p:sldId id="1347" r:id="rId214"/>
    <p:sldId id="1488" r:id="rId215"/>
    <p:sldId id="2020" r:id="rId216"/>
    <p:sldId id="1350" r:id="rId217"/>
    <p:sldId id="1351" r:id="rId218"/>
    <p:sldId id="1352" r:id="rId219"/>
    <p:sldId id="1353" r:id="rId220"/>
    <p:sldId id="1354" r:id="rId221"/>
    <p:sldId id="1355" r:id="rId222"/>
    <p:sldId id="1356" r:id="rId223"/>
    <p:sldId id="1357" r:id="rId224"/>
    <p:sldId id="1358" r:id="rId225"/>
    <p:sldId id="1360" r:id="rId226"/>
    <p:sldId id="2317" r:id="rId227"/>
    <p:sldId id="2321" r:id="rId228"/>
    <p:sldId id="2320" r:id="rId229"/>
    <p:sldId id="2318" r:id="rId230"/>
    <p:sldId id="2319" r:id="rId231"/>
    <p:sldId id="1225" r:id="rId232"/>
    <p:sldId id="1226" r:id="rId233"/>
    <p:sldId id="1227" r:id="rId234"/>
    <p:sldId id="1228" r:id="rId235"/>
    <p:sldId id="1229" r:id="rId236"/>
    <p:sldId id="1230" r:id="rId237"/>
    <p:sldId id="1231" r:id="rId238"/>
    <p:sldId id="1232" r:id="rId239"/>
    <p:sldId id="1288" r:id="rId240"/>
    <p:sldId id="1289" r:id="rId241"/>
    <p:sldId id="1290" r:id="rId242"/>
    <p:sldId id="1233" r:id="rId243"/>
    <p:sldId id="1234" r:id="rId244"/>
    <p:sldId id="1267" r:id="rId245"/>
    <p:sldId id="1268" r:id="rId246"/>
    <p:sldId id="1269" r:id="rId247"/>
    <p:sldId id="1285" r:id="rId248"/>
    <p:sldId id="1284" r:id="rId249"/>
    <p:sldId id="1283" r:id="rId250"/>
    <p:sldId id="851" r:id="rId251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6AB16"/>
    <a:srgbClr val="424242"/>
    <a:srgbClr val="00B050"/>
    <a:srgbClr val="B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40" autoAdjust="0"/>
    <p:restoredTop sz="59692" autoAdjust="0"/>
  </p:normalViewPr>
  <p:slideViewPr>
    <p:cSldViewPr snapToGrid="0" snapToObjects="1">
      <p:cViewPr varScale="1">
        <p:scale>
          <a:sx n="92" d="100"/>
          <a:sy n="92" d="100"/>
        </p:scale>
        <p:origin x="926" y="53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217" Type="http://schemas.openxmlformats.org/officeDocument/2006/relationships/slide" Target="slides/slide2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38" Type="http://schemas.openxmlformats.org/officeDocument/2006/relationships/slide" Target="slides/slide235.xml"/><Relationship Id="rId254" Type="http://schemas.openxmlformats.org/officeDocument/2006/relationships/presProps" Target="presProps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slide" Target="slides/slide199.xml"/><Relationship Id="rId207" Type="http://schemas.openxmlformats.org/officeDocument/2006/relationships/slide" Target="slides/slide204.xml"/><Relationship Id="rId223" Type="http://schemas.openxmlformats.org/officeDocument/2006/relationships/slide" Target="slides/slide220.xml"/><Relationship Id="rId228" Type="http://schemas.openxmlformats.org/officeDocument/2006/relationships/slide" Target="slides/slide225.xml"/><Relationship Id="rId244" Type="http://schemas.openxmlformats.org/officeDocument/2006/relationships/slide" Target="slides/slide241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3" Type="http://schemas.openxmlformats.org/officeDocument/2006/relationships/slide" Target="slides/slide210.xml"/><Relationship Id="rId218" Type="http://schemas.openxmlformats.org/officeDocument/2006/relationships/slide" Target="slides/slide215.xml"/><Relationship Id="rId234" Type="http://schemas.openxmlformats.org/officeDocument/2006/relationships/slide" Target="slides/slide231.xml"/><Relationship Id="rId239" Type="http://schemas.openxmlformats.org/officeDocument/2006/relationships/slide" Target="slides/slide23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0" Type="http://schemas.openxmlformats.org/officeDocument/2006/relationships/slide" Target="slides/slide247.xml"/><Relationship Id="rId255" Type="http://schemas.openxmlformats.org/officeDocument/2006/relationships/viewProps" Target="viewProps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0" Type="http://schemas.openxmlformats.org/officeDocument/2006/relationships/slide" Target="slides/slide237.xml"/><Relationship Id="rId245" Type="http://schemas.openxmlformats.org/officeDocument/2006/relationships/slide" Target="slides/slide242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219" Type="http://schemas.openxmlformats.org/officeDocument/2006/relationships/slide" Target="slides/slide21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0" Type="http://schemas.openxmlformats.org/officeDocument/2006/relationships/slide" Target="slides/slide227.xml"/><Relationship Id="rId235" Type="http://schemas.openxmlformats.org/officeDocument/2006/relationships/slide" Target="slides/slide232.xml"/><Relationship Id="rId251" Type="http://schemas.openxmlformats.org/officeDocument/2006/relationships/slide" Target="slides/slide248.xml"/><Relationship Id="rId256" Type="http://schemas.openxmlformats.org/officeDocument/2006/relationships/theme" Target="theme/theme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slide" Target="slides/slide222.xml"/><Relationship Id="rId241" Type="http://schemas.openxmlformats.org/officeDocument/2006/relationships/slide" Target="slides/slide238.xml"/><Relationship Id="rId246" Type="http://schemas.openxmlformats.org/officeDocument/2006/relationships/slide" Target="slides/slide243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tableStyles" Target="tableStyles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notesMaster" Target="notesMasters/notesMaster1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NAD27</a:t>
          </a:r>
          <a:endParaRPr lang="en-US" sz="20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NAD83 (1986)</a:t>
          </a: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>
              <a:solidFill>
                <a:schemeClr val="tx1"/>
              </a:solidFill>
            </a:rPr>
            <a:t>NAD83 (2011)</a:t>
          </a: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2156" y="375471"/>
          <a:ext cx="1919394" cy="76775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NAD27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6035" y="375471"/>
        <a:ext cx="1151637" cy="767757"/>
      </dsp:txXfrm>
    </dsp:sp>
    <dsp:sp modelId="{5EB6A662-EB0A-4387-A904-8C06F2F50B26}">
      <dsp:nvSpPr>
        <dsp:cNvPr id="0" name=""/>
        <dsp:cNvSpPr/>
      </dsp:nvSpPr>
      <dsp:spPr>
        <a:xfrm>
          <a:off x="1729611" y="375471"/>
          <a:ext cx="1919394" cy="767757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13490" y="375471"/>
        <a:ext cx="1151637" cy="767757"/>
      </dsp:txXfrm>
    </dsp:sp>
    <dsp:sp modelId="{F52C1901-4091-46C2-906D-20AAC097A5D4}">
      <dsp:nvSpPr>
        <dsp:cNvPr id="0" name=""/>
        <dsp:cNvSpPr/>
      </dsp:nvSpPr>
      <dsp:spPr>
        <a:xfrm>
          <a:off x="3457067" y="375471"/>
          <a:ext cx="1919394" cy="767757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NAD83 (1986)</a:t>
          </a:r>
        </a:p>
      </dsp:txBody>
      <dsp:txXfrm>
        <a:off x="3840946" y="375471"/>
        <a:ext cx="1151637" cy="767757"/>
      </dsp:txXfrm>
    </dsp:sp>
    <dsp:sp modelId="{EEFC2EA2-6546-43E5-98DA-C18A1D58B2B3}">
      <dsp:nvSpPr>
        <dsp:cNvPr id="0" name=""/>
        <dsp:cNvSpPr/>
      </dsp:nvSpPr>
      <dsp:spPr>
        <a:xfrm>
          <a:off x="5184522" y="375471"/>
          <a:ext cx="1919394" cy="76775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5568401" y="375471"/>
        <a:ext cx="1151637" cy="767757"/>
      </dsp:txXfrm>
    </dsp:sp>
    <dsp:sp modelId="{EA8B618A-6C09-44E5-AB5B-53F19DF4A409}">
      <dsp:nvSpPr>
        <dsp:cNvPr id="0" name=""/>
        <dsp:cNvSpPr/>
      </dsp:nvSpPr>
      <dsp:spPr>
        <a:xfrm>
          <a:off x="6911977" y="375471"/>
          <a:ext cx="1919394" cy="767757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NAD83 (2011)</a:t>
          </a:r>
        </a:p>
      </dsp:txBody>
      <dsp:txXfrm>
        <a:off x="7295856" y="375471"/>
        <a:ext cx="1151637" cy="76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09-May-24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97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04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829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5004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11746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4878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A7AF627A-4B0A-4F07-AA98-FC43EF4A1389}" type="slidenum">
              <a:rPr lang="en-US" altLang="en-US" sz="1300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118</a:t>
            </a:fld>
            <a:endParaRPr lang="en-US" altLang="en-US" sz="13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84989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02197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593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454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2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87218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522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982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93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2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7040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1042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336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459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7661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5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73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419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995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51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075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13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48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81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7220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73195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7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5615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21130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409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AE5F8-9A81-4505-A28D-5C18E67DF4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1113" y="730250"/>
            <a:ext cx="4845050" cy="3633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4606925"/>
            <a:ext cx="5932488" cy="436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917312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6610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01037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631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1657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714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38104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66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22159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301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0304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86546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2048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7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9255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1473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0040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186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76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231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7408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78918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859893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910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887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2250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178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477686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179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5693863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180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742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927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181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610569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71226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66679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04262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9628862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68682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9946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21415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5911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248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550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19507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131498621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461628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129727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372533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43292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77637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4859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144703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113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805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202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230712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001393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018615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3790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201050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77520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76505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68878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69588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1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251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8089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653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163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13936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88982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36252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06865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22227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0520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2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7403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32668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37310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8296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42899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90849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34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4318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3874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142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00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72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556" indent="-279359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198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395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592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7725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4858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1991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124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26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198DFF-37DE-4FAA-9E29-95275F2A0D3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6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50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795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3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60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677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911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19438" y="554038"/>
            <a:ext cx="3678237" cy="2759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 fontAlgn="base">
              <a:spcBef>
                <a:spcPct val="0"/>
              </a:spcBef>
              <a:spcAft>
                <a:spcPct val="0"/>
              </a:spcAft>
              <a:defRPr/>
            </a:pPr>
            <a:fld id="{5BB99B5A-D3DB-4354-AA55-43E94BB02C0B}" type="slidenum">
              <a:rPr lang="en-US" sz="14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 defTabSz="483306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3166854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644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14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84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528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3470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81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9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6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97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04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4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4332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5526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846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1276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75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43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5810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2089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1616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9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60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28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67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56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00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46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05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584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29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2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7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80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4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6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09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752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228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889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36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43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894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1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9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8867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03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5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624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7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98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80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78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627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1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2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57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18775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6271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59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80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72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273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262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= 32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</p:spTree>
    <p:extLst>
      <p:ext uri="{BB962C8B-B14F-4D97-AF65-F5344CB8AC3E}">
        <p14:creationId xmlns:p14="http://schemas.microsoft.com/office/powerpoint/2010/main" val="314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Text = 28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= 32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</p:spTree>
    <p:extLst>
      <p:ext uri="{BB962C8B-B14F-4D97-AF65-F5344CB8AC3E}">
        <p14:creationId xmlns:p14="http://schemas.microsoft.com/office/powerpoint/2010/main" val="2485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09-May-24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600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09-May-24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194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09-May-24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64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09-May-24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2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09-May-24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13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09-May-24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9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9EBC-31FF-49DB-97C7-1AF20F5CD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53CA5B-DEFB-4247-B915-374BA951B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9BB12-2EAF-4FCB-B7ED-827CB47C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A6D08-27CF-4C49-84F9-F055DB49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51BE-D1D5-4573-B4AC-D2A4A4DF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9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FA97E-935C-4983-99F2-D6F278A9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60F81-E182-46D1-AAB9-E0ADB15FE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8C6E7-E046-4232-AFDB-1DBB22F0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7CD56-342B-457F-AFC4-91D58869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12DC2-795D-4E45-8C1D-B9B297A4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91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1B77-E1A7-4779-8DD2-E948DFDFC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75DC0-1693-4FB7-8C67-FC7822EBC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C4976-56D4-4304-9920-23257012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0C49F-25E7-496B-A0A5-A66F4580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29D6A-1471-4213-A9D7-5BAD0178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9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4AA7-AC47-4AA7-9AB2-18B8F52C9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56264-964F-4438-A81F-8454686A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23AC0-3A75-4536-8BF9-D1CFECA29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6212B-680A-4845-8475-455F74AB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5FD05-B85B-4B30-9480-5AEEBEA5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39F8-785B-4E2A-847B-C9E86D64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46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4BB3-D9E3-4854-B5C6-146F4CF5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ACFBF-A815-49BC-900B-8807F3729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1D6A8-3C33-4B23-96F1-7AA762D6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A76DB-67AA-487A-85E9-D6B1CBE05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B8A65E-BDB7-42C0-8D2D-5E0045F58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8BC75-A9B0-4496-BFC5-37A43A65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371F6-CF47-4254-B768-6160CC36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CB4BA-A7C9-4F96-B35C-2BAE4FE5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0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2DC3E-8E33-42B3-9478-1271B126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D53ED-FBCE-4DE7-9EE1-296ACB62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D1C19-123F-4237-9A09-563D496B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6C2B4-AAC5-4D3C-B50A-D312A1E9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40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78A0AD-99E7-461B-B8AC-D23CBA97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40F96-62B8-4A89-958B-3468F9022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17602-B46F-4A86-95BC-5A5ED58A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64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BDE4-D33E-47CD-9BF3-F156E7F68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05F1C-01C0-4F29-B10F-A5DDF6E77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D9B35-0A0E-4529-A635-D7641CCD8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34632-9F6E-4631-B5B2-6C26DBB2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57F4C-3565-40AB-8C8B-40D1C7B59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2819C-1A47-4765-9043-95FBB36E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5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C79C-BA78-4BAC-AC98-1FC9BA5B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FB72F7-C5CE-4B4C-9C28-5282E541B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F4729-764B-403B-8459-E4D642BC5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FFA30-0D51-4419-8182-94019C6A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F8A69-231A-4779-8B8D-5A4CD551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71FEB-4A62-4AEE-8989-0CB4F905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670F-90A3-4D26-83BB-FF1A7945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8D0FF-BB62-4148-8AAA-968A34FA8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9A717-0B62-40F5-AC3E-DDB7AFC1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B605B-0A56-4092-9C7B-1C9FE4DF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9EC2B-0166-4113-AB63-8D34070F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4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6A581-59C7-4F28-80EF-91E3747BD4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A6AE0-11FE-4A46-A078-A76D749D4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CDEA6-4CE0-4984-8753-CBC5A81C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7EBE5-C83F-4FF9-942A-4C611688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013C3-83DC-4F30-BD1A-04665473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32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chemeClr val="accent2"/>
              </a:buClr>
              <a:buFont typeface="Arial" charset="0"/>
              <a:buChar char="•"/>
              <a:defRPr sz="2100">
                <a:solidFill>
                  <a:schemeClr val="bg1"/>
                </a:solidFill>
              </a:defRPr>
            </a:lvl1pPr>
            <a:lvl2pPr>
              <a:defRPr sz="12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05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05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05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Text = 28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6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= 32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</p:spTree>
    <p:extLst>
      <p:ext uri="{BB962C8B-B14F-4D97-AF65-F5344CB8AC3E}">
        <p14:creationId xmlns:p14="http://schemas.microsoft.com/office/powerpoint/2010/main" val="28904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6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= 32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</p:spTree>
    <p:extLst>
      <p:ext uri="{BB962C8B-B14F-4D97-AF65-F5344CB8AC3E}">
        <p14:creationId xmlns:p14="http://schemas.microsoft.com/office/powerpoint/2010/main" val="23595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  <p:sldLayoutId id="2147483854" r:id="rId13"/>
    <p:sldLayoutId id="2147483862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4350" y="1046137"/>
            <a:ext cx="8629650" cy="189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68879" y="292607"/>
            <a:ext cx="3749039" cy="1621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432307" y="269614"/>
            <a:ext cx="3745890" cy="16180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09-May-24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5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1FD5A-4F24-4600-9DFE-EE423266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B9F1F-425A-4321-899D-1D2932893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4BFFF-7CCA-4F50-894A-48B030E18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A7101-D3BD-4C6E-9BFB-75B559FA921E}" type="datetimeFigureOut">
              <a:rPr lang="en-US" smtClean="0"/>
              <a:t>09-May-24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5F192-24D8-4DD7-8D42-2357E1EE2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92C69-5368-41A5-A2C7-232B91C1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680CC-D29A-491B-A797-7CE3B1CA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jpg"/><Relationship Id="rId9" Type="http://schemas.openxmlformats.org/officeDocument/2006/relationships/image" Target="../media/image136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desy.noaa.gov/web/about_ngs/info/tenyearfinal.shtml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fif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hyperlink" Target="https://www.ngs.noaa.gov/cgi-bin/mark_recovery_form.prl" TargetMode="Externa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3" Type="http://schemas.openxmlformats.org/officeDocument/2006/relationships/image" Target="../media/image3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7.png"/><Relationship Id="rId10" Type="http://schemas.openxmlformats.org/officeDocument/2006/relationships/image" Target="../media/image193.png"/><Relationship Id="rId4" Type="http://schemas.openxmlformats.org/officeDocument/2006/relationships/image" Target="../media/image188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8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hyperlink" Target="https://geodesy.ky.gov/" TargetMode="Externa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19.jpeg"/><Relationship Id="rId12" Type="http://schemas.openxmlformats.org/officeDocument/2006/relationships/image" Target="../media/image47.jpeg"/><Relationship Id="rId17" Type="http://schemas.openxmlformats.org/officeDocument/2006/relationships/image" Target="../media/image52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46.jpeg"/><Relationship Id="rId5" Type="http://schemas.openxmlformats.org/officeDocument/2006/relationships/image" Target="../media/image45.jpeg"/><Relationship Id="rId15" Type="http://schemas.openxmlformats.org/officeDocument/2006/relationships/image" Target="../media/image50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ORS/Gpscal.s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rs.org/IERS/EN/DataProducts/ITRF/map/itrfmap.html;jsessionid=47E90579598A19CB6E3FDFFE6E92B668.live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www.ngs.noaa.gov/PUBS_LIB/FedRegister/FRN-Affirmation_of_Datum_for_Surveying_and_Mapping_Activities_-%5b1989%5d.pdf" TargetMode="External"/><Relationship Id="rId4" Type="http://schemas.openxmlformats.org/officeDocument/2006/relationships/hyperlink" Target="https://www.ngs.noaa.gov/PUBS_LIB/FedRegister/FRdoc93-14922.pdf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6.jpg"/><Relationship Id="rId4" Type="http://schemas.openxmlformats.org/officeDocument/2006/relationships/diagramData" Target="../diagrams/data1.xml"/><Relationship Id="rId9" Type="http://schemas.openxmlformats.org/officeDocument/2006/relationships/image" Target="../media/image8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g"/><Relationship Id="rId9" Type="http://schemas.openxmlformats.org/officeDocument/2006/relationships/image" Target="../media/image9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f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0" y="1323305"/>
            <a:ext cx="9144000" cy="16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51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NGS Overview and Discussion of NATRF2022, NAPGD2022, and SPCS2022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GISP, CFS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3065153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KAPS Annual Conference</a:t>
            </a: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September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>
                <a:latin typeface="Calibri"/>
                <a:cs typeface="Calibri"/>
              </a:rPr>
              <a:t>2000</a:t>
            </a:r>
            <a:r>
              <a:rPr lang="en-US" sz="1867" b="1" spc="-7" dirty="0">
                <a:latin typeface="Calibri"/>
                <a:cs typeface="Calibri"/>
              </a:rPr>
              <a:t>+</a:t>
            </a:r>
            <a:r>
              <a:rPr sz="1867" b="1" dirty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>
                <a:latin typeface="Calibri"/>
                <a:cs typeface="Calibri"/>
              </a:rPr>
              <a:t>~</a:t>
            </a:r>
            <a:r>
              <a:rPr sz="1867" b="1" spc="-7" dirty="0">
                <a:latin typeface="Calibri"/>
                <a:cs typeface="Calibri"/>
              </a:rPr>
              <a:t>225</a:t>
            </a:r>
            <a:r>
              <a:rPr sz="1867" b="1" spc="-80" dirty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3011"/>
      </p:ext>
    </p:extLst>
  </p:cSld>
  <p:clrMapOvr>
    <a:masterClrMapping/>
  </p:clrMapOvr>
  <p:transition spd="slow">
    <p:wip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485900" marR="6773" lvl="2" indent="-342900">
              <a:spcBef>
                <a:spcPts val="13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146" y="18455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79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Intra-Frame Deformation Model o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IFDM</a:t>
            </a: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44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285121" y="1336438"/>
            <a:ext cx="71619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Longitude </a:t>
            </a:r>
            <a:r>
              <a:rPr sz="2800" spc="-10" dirty="0">
                <a:latin typeface="Calibri"/>
                <a:cs typeface="Calibri"/>
              </a:rPr>
              <a:t>(Easting) History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DI4044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839514" y="5611972"/>
            <a:ext cx="2110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Calibri"/>
              </a:rPr>
              <a:t>BLUE IS ITRF COORDINATE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02321" y="2009814"/>
            <a:ext cx="211058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RED IS NATRF2022</a:t>
            </a:r>
          </a:p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COORDINATE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595" y="561197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595" y="524406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595" y="487616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95" y="450825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595" y="414035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595" y="377244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595" y="340454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95" y="303663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95" y="2666955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595" y="2299051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595" y="1931146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47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42367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3252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13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6801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2768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8575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0593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3471672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7838" y="3624932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7838" y="3568055"/>
            <a:ext cx="0" cy="57022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76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4071" y="368002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4071" y="35680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3669" y="4243440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3669" y="4206116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9902" y="428076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9902" y="4206114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52938" y="537559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52938" y="5245846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9171" y="55035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9171" y="5245844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7838" y="2535435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7838" y="2480339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071" y="2590530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4071" y="2480337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83669" y="2805589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3669" y="2768264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49902" y="284291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9902" y="2768262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938" y="288912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7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52938" y="2759378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171" y="3017088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19171" y="275937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1258" y="2584309"/>
            <a:ext cx="4672867" cy="2790390"/>
          </a:xfrm>
          <a:custGeom>
            <a:avLst/>
            <a:gdLst/>
            <a:ahLst/>
            <a:cxnLst/>
            <a:rect l="l" t="t" r="r" b="b"/>
            <a:pathLst>
              <a:path w="4006850" h="2392679">
                <a:moveTo>
                  <a:pt x="0" y="0"/>
                </a:moveTo>
                <a:lnTo>
                  <a:pt x="1755647" y="891539"/>
                </a:lnTo>
                <a:lnTo>
                  <a:pt x="2316480" y="1423415"/>
                </a:lnTo>
                <a:lnTo>
                  <a:pt x="4006596" y="2392679"/>
                </a:lnTo>
              </a:path>
            </a:pathLst>
          </a:custGeom>
          <a:ln w="50292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85183" y="3583018"/>
            <a:ext cx="85310" cy="85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41015" y="4201524"/>
            <a:ext cx="85311" cy="85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10281" y="5333675"/>
            <a:ext cx="85310" cy="85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1258" y="2534547"/>
            <a:ext cx="4672867" cy="353983"/>
          </a:xfrm>
          <a:custGeom>
            <a:avLst/>
            <a:gdLst/>
            <a:ahLst/>
            <a:cxnLst/>
            <a:rect l="l" t="t" r="r" b="b"/>
            <a:pathLst>
              <a:path w="4006850" h="303529">
                <a:moveTo>
                  <a:pt x="0" y="42672"/>
                </a:moveTo>
                <a:lnTo>
                  <a:pt x="1755647" y="0"/>
                </a:lnTo>
                <a:lnTo>
                  <a:pt x="2316480" y="233172"/>
                </a:lnTo>
                <a:lnTo>
                  <a:pt x="4006596" y="303275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85183" y="2493521"/>
            <a:ext cx="85310" cy="85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41015" y="2763673"/>
            <a:ext cx="85311" cy="85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10281" y="2847208"/>
            <a:ext cx="85310" cy="85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1258" y="2534547"/>
            <a:ext cx="4672867" cy="2820753"/>
          </a:xfrm>
          <a:custGeom>
            <a:avLst/>
            <a:gdLst/>
            <a:ahLst/>
            <a:cxnLst/>
            <a:rect l="l" t="t" r="r" b="b"/>
            <a:pathLst>
              <a:path w="4006850" h="2418715">
                <a:moveTo>
                  <a:pt x="0" y="0"/>
                </a:moveTo>
                <a:lnTo>
                  <a:pt x="4006596" y="2418588"/>
                </a:lnTo>
              </a:path>
            </a:pathLst>
          </a:custGeom>
          <a:ln w="38100">
            <a:solidFill>
              <a:srgbClr val="4F81BC"/>
            </a:solidFill>
            <a:prstDash val="dot"/>
          </a:ln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67" name="object 67"/>
          <p:cNvSpPr/>
          <p:nvPr/>
        </p:nvSpPr>
        <p:spPr>
          <a:xfrm>
            <a:off x="1481258" y="2534545"/>
            <a:ext cx="4672867" cy="334728"/>
          </a:xfrm>
          <a:custGeom>
            <a:avLst/>
            <a:gdLst/>
            <a:ahLst/>
            <a:cxnLst/>
            <a:rect l="l" t="t" r="r" b="b"/>
            <a:pathLst>
              <a:path w="4006850" h="287020">
                <a:moveTo>
                  <a:pt x="0" y="0"/>
                </a:moveTo>
                <a:lnTo>
                  <a:pt x="4006596" y="286512"/>
                </a:lnTo>
              </a:path>
            </a:pathLst>
          </a:custGeom>
          <a:ln w="38100">
            <a:solidFill>
              <a:srgbClr val="C0504D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693055" y="4270987"/>
            <a:ext cx="27881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-14.3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mm /</a:t>
            </a:r>
            <a:r>
              <a:rPr sz="20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01873" y="2005797"/>
            <a:ext cx="3405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-1.7 mm /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119" y="6140668"/>
            <a:ext cx="67308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59460" algn="l"/>
                <a:tab pos="1506855" algn="l"/>
                <a:tab pos="2253615" algn="l"/>
                <a:tab pos="3001010" algn="l"/>
                <a:tab pos="3748404" algn="l"/>
                <a:tab pos="4495800" algn="l"/>
                <a:tab pos="5243195" algn="l"/>
              </a:tabLst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008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012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27256" y="3561179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32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Some Drift…</a:t>
            </a:r>
          </a:p>
        </p:txBody>
      </p:sp>
      <p:cxnSp>
        <p:nvCxnSpPr>
          <p:cNvPr id="71" name="Straight Arrow Connector 70"/>
          <p:cNvCxnSpPr>
            <a:stCxn id="74" idx="1"/>
          </p:cNvCxnSpPr>
          <p:nvPr/>
        </p:nvCxnSpPr>
        <p:spPr>
          <a:xfrm flipH="1" flipV="1">
            <a:off x="4226326" y="2418130"/>
            <a:ext cx="2700930" cy="2039104"/>
          </a:xfrm>
          <a:prstGeom prst="straightConnector1">
            <a:avLst/>
          </a:prstGeom>
          <a:ln w="34925"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Concept of goal of IFDM</a:t>
            </a:r>
          </a:p>
        </p:txBody>
      </p:sp>
    </p:spTree>
    <p:extLst>
      <p:ext uri="{BB962C8B-B14F-4D97-AF65-F5344CB8AC3E}">
        <p14:creationId xmlns:p14="http://schemas.microsoft.com/office/powerpoint/2010/main" val="35898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1573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ITRF2020 + 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566"/>
            <a:ext cx="9150350" cy="544943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b="1" dirty="0">
                <a:latin typeface="Cambria" panose="02040503050406030204" pitchFamily="18" charset="0"/>
              </a:rPr>
              <a:t>IFDM goal </a:t>
            </a:r>
            <a:r>
              <a:rPr lang="en-US" sz="4800" dirty="0">
                <a:latin typeface="Cambria" panose="02040503050406030204" pitchFamily="18" charset="0"/>
              </a:rPr>
              <a:t>= model all velocities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87923" y="1234440"/>
            <a:ext cx="88802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ITRF2020 + EPP2022 + IFDM2022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/>
              <a:t>Still Some Drift…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Everything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in the world moves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Coordinates will be associated with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the actual date when the data was collected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Velocities at all marks can be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using this Intra-Frame Deformation Model (IFDM)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IFDM goal being to move collected data thru time to Reference Epochs for coordinate comparisons/analysis</a:t>
            </a:r>
          </a:p>
        </p:txBody>
      </p:sp>
    </p:spTree>
    <p:extLst>
      <p:ext uri="{BB962C8B-B14F-4D97-AF65-F5344CB8AC3E}">
        <p14:creationId xmlns:p14="http://schemas.microsoft.com/office/powerpoint/2010/main" val="4015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209549" y="1404257"/>
            <a:ext cx="8934451" cy="5137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model of all residual velocities, 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removal of tectonic rotation via EPP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residual motion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vertical motion (ellipsoid heights)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Replaces / Improves upon HTDP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Given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compute </a:t>
            </a:r>
            <a:r>
              <a:rPr lang="el-GR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Δλ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Δϕ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at any point, accounting for all motions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Likely be built upon CORS data, geodynamic models and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InSAR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but not yet finalized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Intra-Frame Deformation Model</a:t>
            </a:r>
          </a:p>
        </p:txBody>
      </p:sp>
    </p:spTree>
    <p:extLst>
      <p:ext uri="{BB962C8B-B14F-4D97-AF65-F5344CB8AC3E}">
        <p14:creationId xmlns:p14="http://schemas.microsoft.com/office/powerpoint/2010/main" val="1383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1"/>
            <a:ext cx="9067800" cy="6267450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EPP2022 – Euler Pole Parameters – </a:t>
            </a:r>
            <a:r>
              <a:rPr lang="en-US" sz="3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Rotation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Three parameters: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rotation speed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just latitude and longitude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ITRF2020 + EPP2022 = NATRF2022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IFDM2022 – Intra-Frame Deformation Model -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Complex</a:t>
            </a:r>
            <a:endParaRPr lang="en-US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Complex set of parameters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Residual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horizontal motion: all the motion leftover after Euler Pole rotation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vertical motion: localized subsidence or uplift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“intra” = on the inside; within</a:t>
            </a:r>
          </a:p>
        </p:txBody>
      </p:sp>
    </p:spTree>
    <p:extLst>
      <p:ext uri="{BB962C8B-B14F-4D97-AF65-F5344CB8AC3E}">
        <p14:creationId xmlns:p14="http://schemas.microsoft.com/office/powerpoint/2010/main" val="15612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IFDM2022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Two new tools that will make time dependent geodetic control practical</a:t>
            </a:r>
          </a:p>
        </p:txBody>
      </p:sp>
    </p:spTree>
    <p:extLst>
      <p:ext uri="{BB962C8B-B14F-4D97-AF65-F5344CB8AC3E}">
        <p14:creationId xmlns:p14="http://schemas.microsoft.com/office/powerpoint/2010/main" val="37318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IFDM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And you want to compare your work 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>
                <a:solidFill>
                  <a:schemeClr val="tx1"/>
                </a:solidFill>
              </a:rPr>
              <a:t>geometric</a:t>
            </a:r>
            <a:r>
              <a:rPr lang="en-US" dirty="0">
                <a:solidFill>
                  <a:schemeClr val="tx1"/>
                </a:solidFill>
              </a:rPr>
              <a:t> coordinates.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ep. 2028.048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ep. 2028.048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ITRF2020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ep. 2028.048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ep. 2039.704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ITRF2020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ep. 2039.704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ep. 2039.704</a:t>
            </a: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(PA)</a:t>
            </a: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(NA)</a:t>
            </a: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(NA)</a:t>
            </a: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(PA)</a:t>
            </a: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IFDM2022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(PA)</a:t>
            </a: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IFDM2022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(NA)</a:t>
            </a: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</a:p>
        </p:txBody>
      </p:sp>
    </p:spTree>
    <p:extLst>
      <p:ext uri="{BB962C8B-B14F-4D97-AF65-F5344CB8AC3E}">
        <p14:creationId xmlns:p14="http://schemas.microsoft.com/office/powerpoint/2010/main" val="26565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2748848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5967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7538"/>
            <a:ext cx="9144000" cy="2112962"/>
          </a:xfrm>
        </p:spPr>
        <p:txBody>
          <a:bodyPr/>
          <a:lstStyle/>
          <a:p>
            <a:r>
              <a:rPr lang="en-US" sz="4000" dirty="0"/>
              <a:t>Alright Jeff... enough </a:t>
            </a:r>
            <a:r>
              <a:rPr lang="en-US" sz="4000" dirty="0" err="1"/>
              <a:t>jibba-jabba</a:t>
            </a:r>
            <a:r>
              <a:rPr lang="en-US" sz="4000" dirty="0"/>
              <a:t>, what’s the impact?</a:t>
            </a:r>
          </a:p>
        </p:txBody>
      </p:sp>
    </p:spTree>
    <p:extLst>
      <p:ext uri="{BB962C8B-B14F-4D97-AF65-F5344CB8AC3E}">
        <p14:creationId xmlns:p14="http://schemas.microsoft.com/office/powerpoint/2010/main" val="3485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spect="1"/>
          </p:cNvSpPr>
          <p:nvPr/>
        </p:nvSpPr>
        <p:spPr>
          <a:xfrm>
            <a:off x="-352381" y="28466"/>
            <a:ext cx="9848763" cy="6807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6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/>
          <a:stretch/>
        </p:blipFill>
        <p:spPr>
          <a:xfrm>
            <a:off x="1472658" y="2426293"/>
            <a:ext cx="6217734" cy="4431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-7434" y="401442"/>
            <a:ext cx="912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that going to look like?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472657" y="1151856"/>
            <a:ext cx="68604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PHOTO = NAD83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RED = NAD83 shoreline data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shoreline transformed to NATRF2022</a:t>
            </a:r>
          </a:p>
        </p:txBody>
      </p:sp>
    </p:spTree>
    <p:extLst>
      <p:ext uri="{BB962C8B-B14F-4D97-AF65-F5344CB8AC3E}">
        <p14:creationId xmlns:p14="http://schemas.microsoft.com/office/powerpoint/2010/main" val="4077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If you’re only working in this region…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" y="2337246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kumimoji="0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kumimoji="0" sz="4400" b="1" i="0" u="none" strike="noStrike" kern="1200" cap="none" spc="-2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kumimoji="0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</a:t>
            </a:r>
            <a:r>
              <a:rPr kumimoji="0" lang="en-US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Frame of</a:t>
            </a:r>
            <a:r>
              <a:rPr kumimoji="0" sz="4400" b="1" i="0" u="none" strike="noStrike" kern="1200" cap="none" spc="-33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r>
              <a:rPr kumimoji="0" lang="en-US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endParaRPr kumimoji="0" lang="en-US" sz="4400" b="1" i="0" u="none" strike="noStrike" kern="1200" cap="none" spc="-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sz="44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(NATRF2022)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  <p:sp>
        <p:nvSpPr>
          <p:cNvPr id="5" name="old bp1" hidden="1"/>
          <p:cNvSpPr>
            <a:spLocks noChangeAspect="1"/>
          </p:cNvSpPr>
          <p:nvPr/>
        </p:nvSpPr>
        <p:spPr>
          <a:xfrm>
            <a:off x="410453" y="536170"/>
            <a:ext cx="8323096" cy="5553307"/>
          </a:xfrm>
          <a:prstGeom prst="rect">
            <a:avLst/>
          </a:prstGeom>
          <a:blipFill>
            <a:blip r:embed="rId3" cstate="print"/>
            <a:srcRect/>
            <a:stretch>
              <a:fillRect b="-99003"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" name="bp1 cover">
            <a:extLst>
              <a:ext uri="{FF2B5EF4-FFF2-40B4-BE49-F238E27FC236}">
                <a16:creationId xmlns:a16="http://schemas.microsoft.com/office/drawing/2014/main" id="{FF0F3DBC-AD8B-4369-AFB9-24B2824B74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286"/>
          <a:stretch/>
        </p:blipFill>
        <p:spPr>
          <a:xfrm>
            <a:off x="410453" y="536170"/>
            <a:ext cx="8323094" cy="5785660"/>
          </a:xfrm>
          <a:prstGeom prst="rect">
            <a:avLst/>
          </a:prstGeom>
          <a:blipFill>
            <a:blip r:embed="rId3" cstate="print"/>
            <a:srcRect/>
            <a:stretch>
              <a:fillRect b="-99003"/>
            </a:stretch>
          </a:blip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808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Components of </a:t>
            </a:r>
          </a:p>
          <a:p>
            <a:pPr algn="ctr">
              <a:buSzPct val="159375"/>
            </a:pP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364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504924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49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9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lang="en-US" sz="49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Vertical </a:t>
            </a:r>
            <a:r>
              <a:rPr lang="en-US" sz="49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Datum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of 1988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VD88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6000" b="1" i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i="1" spc="-2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will be replaced by</a:t>
            </a:r>
          </a:p>
        </p:txBody>
      </p:sp>
    </p:spTree>
    <p:extLst>
      <p:ext uri="{BB962C8B-B14F-4D97-AF65-F5344CB8AC3E}">
        <p14:creationId xmlns:p14="http://schemas.microsoft.com/office/powerpoint/2010/main" val="30908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73956"/>
            <a:ext cx="9144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lang="en-US" sz="4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brief h</a:t>
            </a:r>
            <a:r>
              <a:rPr lang="en-US" sz="4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(the most prevalent) </a:t>
            </a:r>
            <a:r>
              <a:rPr lang="en-US" sz="4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U.S. vertical </a:t>
            </a:r>
            <a:r>
              <a:rPr lang="en-US" sz="4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datums</a:t>
            </a:r>
            <a:endParaRPr lang="en-US" sz="48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lum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37338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9889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NGVD29</a:t>
            </a:r>
          </a:p>
        </p:txBody>
      </p:sp>
      <p:sp>
        <p:nvSpPr>
          <p:cNvPr id="1416196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Referenced to 26 tide gauges in the US and Canada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95498" y="1234966"/>
            <a:ext cx="3962400" cy="4900613"/>
            <a:chOff x="2688" y="1008"/>
            <a:chExt cx="2448" cy="2880"/>
          </a:xfrm>
        </p:grpSpPr>
        <p:sp>
          <p:nvSpPr>
            <p:cNvPr id="183312" name="Line 6"/>
            <p:cNvSpPr>
              <a:spLocks noChangeShapeType="1"/>
            </p:cNvSpPr>
            <p:nvPr/>
          </p:nvSpPr>
          <p:spPr bwMode="auto">
            <a:xfrm>
              <a:off x="4032" y="1008"/>
              <a:ext cx="62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3" name="Line 7"/>
            <p:cNvSpPr>
              <a:spLocks noChangeShapeType="1"/>
            </p:cNvSpPr>
            <p:nvPr/>
          </p:nvSpPr>
          <p:spPr bwMode="auto">
            <a:xfrm>
              <a:off x="4032" y="1008"/>
              <a:ext cx="1104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4" name="Line 8"/>
            <p:cNvSpPr>
              <a:spLocks noChangeShapeType="1"/>
            </p:cNvSpPr>
            <p:nvPr/>
          </p:nvSpPr>
          <p:spPr bwMode="auto">
            <a:xfrm>
              <a:off x="4032" y="1008"/>
              <a:ext cx="100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5" name="Line 9"/>
            <p:cNvSpPr>
              <a:spLocks noChangeShapeType="1"/>
            </p:cNvSpPr>
            <p:nvPr/>
          </p:nvSpPr>
          <p:spPr bwMode="auto">
            <a:xfrm>
              <a:off x="4032" y="1008"/>
              <a:ext cx="720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6" name="Line 10"/>
            <p:cNvSpPr>
              <a:spLocks noChangeShapeType="1"/>
            </p:cNvSpPr>
            <p:nvPr/>
          </p:nvSpPr>
          <p:spPr bwMode="auto">
            <a:xfrm>
              <a:off x="4032" y="1008"/>
              <a:ext cx="624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7" name="Line 11"/>
            <p:cNvSpPr>
              <a:spLocks noChangeShapeType="1"/>
            </p:cNvSpPr>
            <p:nvPr/>
          </p:nvSpPr>
          <p:spPr bwMode="auto">
            <a:xfrm>
              <a:off x="4032" y="1008"/>
              <a:ext cx="528" cy="1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8" name="Line 12"/>
            <p:cNvSpPr>
              <a:spLocks noChangeShapeType="1"/>
            </p:cNvSpPr>
            <p:nvPr/>
          </p:nvSpPr>
          <p:spPr bwMode="auto">
            <a:xfrm>
              <a:off x="4032" y="1008"/>
              <a:ext cx="336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9" name="Line 13"/>
            <p:cNvSpPr>
              <a:spLocks noChangeShapeType="1"/>
            </p:cNvSpPr>
            <p:nvPr/>
          </p:nvSpPr>
          <p:spPr bwMode="auto">
            <a:xfrm>
              <a:off x="4032" y="1008"/>
              <a:ext cx="3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0" name="Line 14"/>
            <p:cNvSpPr>
              <a:spLocks noChangeShapeType="1"/>
            </p:cNvSpPr>
            <p:nvPr/>
          </p:nvSpPr>
          <p:spPr bwMode="auto">
            <a:xfrm>
              <a:off x="4032" y="1008"/>
              <a:ext cx="0" cy="24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1" name="Line 15"/>
            <p:cNvSpPr>
              <a:spLocks noChangeShapeType="1"/>
            </p:cNvSpPr>
            <p:nvPr/>
          </p:nvSpPr>
          <p:spPr bwMode="auto">
            <a:xfrm flipH="1">
              <a:off x="3504" y="1008"/>
              <a:ext cx="528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2" name="Line 16"/>
            <p:cNvSpPr>
              <a:spLocks noChangeShapeType="1"/>
            </p:cNvSpPr>
            <p:nvPr/>
          </p:nvSpPr>
          <p:spPr bwMode="auto">
            <a:xfrm flipH="1">
              <a:off x="3312" y="1008"/>
              <a:ext cx="720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3" name="Line 17"/>
            <p:cNvSpPr>
              <a:spLocks noChangeShapeType="1"/>
            </p:cNvSpPr>
            <p:nvPr/>
          </p:nvSpPr>
          <p:spPr bwMode="auto">
            <a:xfrm flipH="1">
              <a:off x="2688" y="1008"/>
              <a:ext cx="1344" cy="28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228600"/>
            <a:ext cx="1828800" cy="4495800"/>
            <a:chOff x="288" y="144"/>
            <a:chExt cx="1152" cy="2832"/>
          </a:xfrm>
        </p:grpSpPr>
        <p:grpSp>
          <p:nvGrpSpPr>
            <p:cNvPr id="183303" name="Group 19"/>
            <p:cNvGrpSpPr>
              <a:grpSpLocks/>
            </p:cNvGrpSpPr>
            <p:nvPr/>
          </p:nvGrpSpPr>
          <p:grpSpPr bwMode="auto">
            <a:xfrm>
              <a:off x="288" y="144"/>
              <a:ext cx="1152" cy="2832"/>
              <a:chOff x="288" y="288"/>
              <a:chExt cx="1152" cy="2688"/>
            </a:xfrm>
          </p:grpSpPr>
          <p:sp>
            <p:nvSpPr>
              <p:cNvPr id="183305" name="Line 20"/>
              <p:cNvSpPr>
                <a:spLocks noChangeShapeType="1"/>
              </p:cNvSpPr>
              <p:nvPr/>
            </p:nvSpPr>
            <p:spPr bwMode="auto">
              <a:xfrm flipH="1" flipV="1">
                <a:off x="624" y="288"/>
                <a:ext cx="816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6" name="Line 21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9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7" name="Line 22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8" name="Line 2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9" name="Line 24"/>
              <p:cNvSpPr>
                <a:spLocks noChangeShapeType="1"/>
              </p:cNvSpPr>
              <p:nvPr/>
            </p:nvSpPr>
            <p:spPr bwMode="auto">
              <a:xfrm flipH="1">
                <a:off x="288" y="816"/>
                <a:ext cx="1152" cy="144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0" name="Line 25"/>
              <p:cNvSpPr>
                <a:spLocks noChangeShapeType="1"/>
              </p:cNvSpPr>
              <p:nvPr/>
            </p:nvSpPr>
            <p:spPr bwMode="auto">
              <a:xfrm flipH="1">
                <a:off x="528" y="816"/>
                <a:ext cx="912" cy="20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1" name="Line 26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21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3304" name="Line 27"/>
            <p:cNvSpPr>
              <a:spLocks noChangeShapeType="1"/>
            </p:cNvSpPr>
            <p:nvPr/>
          </p:nvSpPr>
          <p:spPr bwMode="auto">
            <a:xfrm flipH="1">
              <a:off x="528" y="700"/>
              <a:ext cx="912" cy="4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2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412575" y="3350644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732065"/>
              <a:gd name="adj2" fmla="val 17538001"/>
            </a:avLst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1141562" y="3605842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1564975" y="3503044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7223897" y="3209745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6952884" y="3464943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7376297" y="3362145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-2784757" y="2926081"/>
            <a:ext cx="14579402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NGVD29 – based on 26 tide gauges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5" name="object 2"/>
          <p:cNvSpPr txBox="1">
            <a:spLocks/>
          </p:cNvSpPr>
          <p:nvPr/>
        </p:nvSpPr>
        <p:spPr bwMode="auto">
          <a:xfrm>
            <a:off x="5924550" y="5122205"/>
            <a:ext cx="2309256" cy="6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i="1" spc="-7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/>
              </a:rPr>
              <a:t>Concept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7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31190"/>
            <a:ext cx="8229600" cy="502488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“…the establishment of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accurate, reliable heights using GNSS technology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in conjunction with traditional leveling, gravity, and modern remote sensing information…”</a:t>
            </a:r>
          </a:p>
          <a:p>
            <a:pPr eaLnBrk="1" hangingPunct="1"/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propagation and long-term monitoring of control thru static GPS campaigns, GPS on BMs, and digital leveling</a:t>
            </a:r>
          </a:p>
          <a:p>
            <a:pPr eaLnBrk="1" hangingPunct="1"/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combined with gravity and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4773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Referenced to a single tide gauge in Canada</a:t>
            </a:r>
          </a:p>
        </p:txBody>
      </p:sp>
      <p:sp>
        <p:nvSpPr>
          <p:cNvPr id="3" name="object 3"/>
          <p:cNvSpPr/>
          <p:nvPr/>
        </p:nvSpPr>
        <p:spPr>
          <a:xfrm>
            <a:off x="6324600" y="1219200"/>
            <a:ext cx="1546860" cy="129540"/>
          </a:xfrm>
          <a:custGeom>
            <a:avLst/>
            <a:gdLst/>
            <a:ahLst/>
            <a:cxnLst/>
            <a:rect l="l" t="t" r="r" b="b"/>
            <a:pathLst>
              <a:path w="1367154" h="73659">
                <a:moveTo>
                  <a:pt x="0" y="0"/>
                </a:moveTo>
                <a:lnTo>
                  <a:pt x="1367040" y="73317"/>
                </a:lnTo>
              </a:path>
            </a:pathLst>
          </a:custGeom>
          <a:ln w="38100">
            <a:solidFill>
              <a:srgbClr val="FFC000"/>
            </a:solidFill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8129" y="2807807"/>
            <a:ext cx="3418881" cy="4013729"/>
            <a:chOff x="5678129" y="2619121"/>
            <a:chExt cx="3418881" cy="4013729"/>
          </a:xfrm>
        </p:grpSpPr>
        <p:pic>
          <p:nvPicPr>
            <p:cNvPr id="4" name="Picture 6" descr="Father Point lighthous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910" y="2619121"/>
              <a:ext cx="2451100" cy="37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78129" y="6263518"/>
              <a:ext cx="3418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Father Point Lighthouse, Quebec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730591"/>
            <a:ext cx="6516914" cy="262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Why one gage fixed this time?</a:t>
            </a:r>
          </a:p>
          <a:p>
            <a:pPr marL="174625" marR="0" lvl="0" indent="-1746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Cambria" panose="02040503050406030204" pitchFamily="18" charset="0"/>
              <a:buChar char="‒"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removed local sea level variation problem of NGVD29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But it did introduce possibility of cross-continent error build-up…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875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732065"/>
              <a:gd name="adj2" fmla="val 17538001"/>
            </a:avLst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7187321" y="3008577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NAVD88 – based on single tide gauge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5437">
            <a:off x="807394" y="2622485"/>
            <a:ext cx="7529213" cy="1524132"/>
          </a:xfrm>
          <a:prstGeom prst="rect">
            <a:avLst/>
          </a:prstGeom>
        </p:spPr>
      </p:pic>
      <p:sp>
        <p:nvSpPr>
          <p:cNvPr id="15" name="object 2"/>
          <p:cNvSpPr txBox="1">
            <a:spLocks/>
          </p:cNvSpPr>
          <p:nvPr/>
        </p:nvSpPr>
        <p:spPr bwMode="auto">
          <a:xfrm>
            <a:off x="5924550" y="5122205"/>
            <a:ext cx="2309256" cy="6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i="1" spc="-7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/>
              </a:rPr>
              <a:t>Concept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0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0" y="0"/>
            <a:ext cx="9143999" cy="505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5204730"/>
            <a:ext cx="9144000" cy="44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Approximate </a:t>
            </a:r>
            <a:r>
              <a:rPr kumimoji="0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Error </a:t>
            </a:r>
            <a:r>
              <a:rPr kumimoji="0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 </a:t>
            </a:r>
            <a:r>
              <a:rPr kumimoji="0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NAVD88 </a:t>
            </a:r>
            <a:r>
              <a:rPr kumimoji="0" lang="en-US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lang="en-US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elevation” (H=</a:t>
            </a:r>
            <a:r>
              <a:rPr kumimoji="0" lang="en-US" sz="2900" b="1" i="0" u="none" strike="noStrike" kern="1200" cap="none" spc="-13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0)</a:t>
            </a:r>
            <a:endParaRPr kumimoji="0" lang="en-US" sz="2900" b="1" i="0" u="none" strike="noStrike" kern="1200" cap="none" spc="-1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Map is the H=0 surface overlaid onto satellite</a:t>
            </a:r>
            <a:r>
              <a:rPr kumimoji="0" lang="en-US" sz="2400" b="1" i="0" u="none" strike="noStrike" kern="1200" cap="none" spc="-13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gravity data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627511"/>
      </p:ext>
    </p:extLst>
  </p:cSld>
  <p:clrMapOvr>
    <a:masterClrMapping/>
  </p:clrMapOvr>
  <p:transition spd="slow">
    <p:wip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0558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 in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 the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"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3300" spc="-33" dirty="0">
                <a:latin typeface="Cambria" panose="02040503050406030204" pitchFamily="18" charset="0"/>
                <a:cs typeface="Calibri"/>
              </a:rPr>
              <a:t>surface” (intended to be flat)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 &amp;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15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surface”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2982507"/>
            <a:ext cx="2648062" cy="3067050"/>
          </a:xfrm>
          <a:prstGeom prst="rect">
            <a:avLst/>
          </a:prstGeom>
        </p:spPr>
      </p:pic>
      <p:sp>
        <p:nvSpPr>
          <p:cNvPr id="9" name="NAVD88 network" hidden="1"/>
          <p:cNvSpPr/>
          <p:nvPr/>
        </p:nvSpPr>
        <p:spPr>
          <a:xfrm>
            <a:off x="172536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leveling diagram" hidden="1"/>
          <p:cNvSpPr/>
          <p:nvPr/>
        </p:nvSpPr>
        <p:spPr>
          <a:xfrm>
            <a:off x="1352721" y="1867821"/>
            <a:ext cx="6438558" cy="3756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/>
          <p:nvPr/>
        </p:nvSpPr>
        <p:spPr>
          <a:xfrm>
            <a:off x="189181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2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0" y="115097"/>
            <a:ext cx="9144000" cy="102848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300" spc="-1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P</a:t>
            </a:r>
            <a:r>
              <a:rPr sz="3300" spc="-1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assive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marks </a:t>
            </a:r>
            <a:r>
              <a:rPr sz="3300" spc="-4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may </a:t>
            </a:r>
            <a:r>
              <a:rPr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lie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still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…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but </a:t>
            </a:r>
            <a:r>
              <a:rPr sz="3300" spc="-1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they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still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 may</a:t>
            </a:r>
            <a:r>
              <a:rPr lang="en-US" sz="3300" spc="-29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 </a:t>
            </a:r>
            <a:r>
              <a:rPr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lie</a:t>
            </a:r>
            <a:r>
              <a:rPr lang="en-US"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!</a:t>
            </a:r>
            <a:br>
              <a:rPr lang="en-US"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</a:br>
            <a:r>
              <a:rPr lang="en-US"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(</a:t>
            </a:r>
            <a:r>
              <a:rPr sz="3000" i="1" dirty="0">
                <a:latin typeface="Gill Sans MT"/>
                <a:cs typeface="Gill Sans MT"/>
              </a:rPr>
              <a:t>small </a:t>
            </a:r>
            <a:r>
              <a:rPr sz="3000" i="1" spc="-5" dirty="0">
                <a:latin typeface="Gill Sans MT"/>
                <a:cs typeface="Gill Sans MT"/>
              </a:rPr>
              <a:t>instability </a:t>
            </a:r>
            <a:r>
              <a:rPr sz="3000" i="1" dirty="0">
                <a:latin typeface="Gill Sans MT"/>
                <a:cs typeface="Gill Sans MT"/>
              </a:rPr>
              <a:t>x long </a:t>
            </a:r>
            <a:r>
              <a:rPr sz="3000" i="1" spc="-5" dirty="0">
                <a:latin typeface="Gill Sans MT"/>
                <a:cs typeface="Gill Sans MT"/>
              </a:rPr>
              <a:t>time </a:t>
            </a:r>
            <a:r>
              <a:rPr sz="3000" i="1" dirty="0">
                <a:latin typeface="Gill Sans MT"/>
                <a:cs typeface="Gill Sans MT"/>
              </a:rPr>
              <a:t>=</a:t>
            </a:r>
            <a:r>
              <a:rPr sz="3000" i="1" spc="-20" dirty="0">
                <a:latin typeface="Gill Sans MT"/>
                <a:cs typeface="Gill Sans MT"/>
              </a:rPr>
              <a:t> </a:t>
            </a:r>
            <a:r>
              <a:rPr lang="en-US" sz="3000" i="1" spc="-20" dirty="0">
                <a:latin typeface="Gill Sans MT"/>
                <a:cs typeface="Gill Sans MT"/>
              </a:rPr>
              <a:t>large </a:t>
            </a:r>
            <a:r>
              <a:rPr sz="3000" i="1" spc="-5" dirty="0">
                <a:latin typeface="Gill Sans MT"/>
                <a:cs typeface="Gill Sans MT"/>
              </a:rPr>
              <a:t>inaccuracy</a:t>
            </a:r>
            <a:r>
              <a:rPr lang="en-US" sz="3000" i="1" spc="-5" dirty="0">
                <a:latin typeface="Gill Sans MT"/>
                <a:cs typeface="Gill Sans MT"/>
              </a:rPr>
              <a:t>)</a:t>
            </a:r>
            <a:endParaRPr sz="3000" i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3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4617504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indent="-457189">
              <a:spcBef>
                <a:spcPts val="893"/>
              </a:spcBef>
              <a:spcAft>
                <a:spcPts val="1200"/>
              </a:spcAft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primary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access via GNSS 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and </a:t>
            </a:r>
            <a:r>
              <a:rPr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</a:t>
            </a:r>
            <a:r>
              <a:rPr lang="en-US"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(think OPUS)</a:t>
            </a:r>
          </a:p>
          <a:p>
            <a:pPr marL="474121" indent="-457189">
              <a:spcBef>
                <a:spcPts val="893"/>
              </a:spcBef>
              <a:spcAft>
                <a:spcPts val="1200"/>
              </a:spcAft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27" dirty="0">
                <a:latin typeface="Cambria" panose="02040503050406030204" pitchFamily="18" charset="0"/>
                <a:cs typeface="Calibri"/>
              </a:rPr>
              <a:t>accurate 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continental </a:t>
            </a: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geoid 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(1-2 cm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900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a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ligned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with:</a:t>
            </a: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dirty="0">
                <a:latin typeface="Cambria" panose="02040503050406030204" pitchFamily="18" charset="0"/>
                <a:cs typeface="Calibri"/>
              </a:rPr>
              <a:t>NATRF</a:t>
            </a:r>
            <a:r>
              <a:rPr sz="3200" dirty="0">
                <a:latin typeface="Cambria" panose="02040503050406030204" pitchFamily="18" charset="0"/>
                <a:cs typeface="Calibri"/>
              </a:rPr>
              <a:t>2022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 (or CATRF, PATRF, MATRF)</a:t>
            </a:r>
            <a:endParaRPr lang="en-US" sz="3200" spc="-20" dirty="0">
              <a:latin typeface="Cambria" panose="02040503050406030204" pitchFamily="18" charset="0"/>
              <a:cs typeface="Calibri"/>
            </a:endParaRPr>
          </a:p>
          <a:p>
            <a:pPr marL="988482" lvl="1" indent="-514350">
              <a:spcBef>
                <a:spcPts val="900"/>
              </a:spcBef>
              <a:spcAft>
                <a:spcPts val="1200"/>
              </a:spcAft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u="sng" spc="-20" dirty="0"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mean sea level (GMSL)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spcAft>
                <a:spcPts val="1200"/>
              </a:spcAft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200" spc="-7" dirty="0">
                <a:latin typeface="Cambria" panose="02040503050406030204" pitchFamily="18" charset="0"/>
                <a:cs typeface="Calibri"/>
              </a:rPr>
              <a:t>monitor </a:t>
            </a:r>
            <a:r>
              <a:rPr sz="3200" spc="-13" dirty="0">
                <a:latin typeface="Cambria" panose="02040503050406030204" pitchFamily="18" charset="0"/>
                <a:cs typeface="Calibri"/>
              </a:rPr>
              <a:t>time-varying </a:t>
            </a:r>
            <a:r>
              <a:rPr sz="3200" spc="-20" dirty="0">
                <a:latin typeface="Cambria" panose="02040503050406030204" pitchFamily="18" charset="0"/>
                <a:cs typeface="Calibri"/>
              </a:rPr>
              <a:t>nature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200" dirty="0">
                <a:latin typeface="Cambria" panose="02040503050406030204" pitchFamily="18" charset="0"/>
                <a:cs typeface="Calibri"/>
              </a:rPr>
              <a:t> </a:t>
            </a:r>
            <a:r>
              <a:rPr sz="3200" spc="-27" dirty="0">
                <a:latin typeface="Cambria" panose="02040503050406030204" pitchFamily="18" charset="0"/>
                <a:cs typeface="Calibri"/>
              </a:rPr>
              <a:t>gravity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 (NGS Geoid Monitoring Service </a:t>
            </a:r>
            <a:r>
              <a:rPr lang="en-US" sz="3200" b="1" spc="-27" dirty="0" err="1">
                <a:latin typeface="Cambria" panose="02040503050406030204" pitchFamily="18" charset="0"/>
                <a:cs typeface="Calibri"/>
              </a:rPr>
              <a:t>GeMS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)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Hybrid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Two types of geoid models…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geoid is created from “scratch” with various types of gravity data</a:t>
            </a: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Hybrid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NAVD88</a:t>
            </a: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5578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/>
              <a:t>best fit to NAVD88</a:t>
            </a:r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/>
              <a:t>best fit to NAVD88</a:t>
            </a:r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/>
              <a:t>best fit to NAVD88</a:t>
            </a:r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/>
              <a:t>best fit to NAVD88</a:t>
            </a:r>
          </a:p>
        </p:txBody>
      </p:sp>
    </p:spTree>
    <p:extLst>
      <p:ext uri="{BB962C8B-B14F-4D97-AF65-F5344CB8AC3E}">
        <p14:creationId xmlns:p14="http://schemas.microsoft.com/office/powerpoint/2010/main" val="41487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geoid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20" y="0"/>
            <a:ext cx="9223820" cy="6517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752850" y="3600450"/>
            <a:ext cx="876300" cy="647700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9800" y="4802414"/>
            <a:ext cx="983343" cy="756557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</a:p>
        </p:txBody>
      </p:sp>
      <p:sp>
        <p:nvSpPr>
          <p:cNvPr id="8" name="Rectangle 172"/>
          <p:cNvSpPr>
            <a:spLocks noChangeArrowheads="1"/>
          </p:cNvSpPr>
          <p:nvPr/>
        </p:nvSpPr>
        <p:spPr bwMode="auto">
          <a:xfrm>
            <a:off x="5673277" y="1437450"/>
            <a:ext cx="2057371" cy="307777"/>
          </a:xfrm>
          <a:prstGeom prst="rect">
            <a:avLst/>
          </a:prstGeom>
          <a:solidFill>
            <a:srgbClr val="E997CC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/>
              <a:t>Funded partners</a:t>
            </a:r>
          </a:p>
        </p:txBody>
      </p:sp>
      <p:sp>
        <p:nvSpPr>
          <p:cNvPr id="9" name="Rectangle 175"/>
          <p:cNvSpPr>
            <a:spLocks noChangeArrowheads="1"/>
          </p:cNvSpPr>
          <p:nvPr/>
        </p:nvSpPr>
        <p:spPr bwMode="auto">
          <a:xfrm>
            <a:off x="5674584" y="2048025"/>
            <a:ext cx="2056064" cy="738664"/>
          </a:xfrm>
          <a:prstGeom prst="rect">
            <a:avLst/>
          </a:prstGeom>
          <a:solidFill>
            <a:srgbClr val="B1CDE7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/>
              <a:t>States engaged in HM without Federal funding</a:t>
            </a:r>
          </a:p>
        </p:txBody>
      </p:sp>
      <p:grpSp>
        <p:nvGrpSpPr>
          <p:cNvPr id="10" name="Group 183"/>
          <p:cNvGrpSpPr>
            <a:grpSpLocks/>
          </p:cNvGrpSpPr>
          <p:nvPr/>
        </p:nvGrpSpPr>
        <p:grpSpPr bwMode="auto">
          <a:xfrm>
            <a:off x="358583" y="5832106"/>
            <a:ext cx="3032082" cy="739775"/>
            <a:chOff x="603250" y="5334000"/>
            <a:chExt cx="3032125" cy="739775"/>
          </a:xfrm>
        </p:grpSpPr>
        <p:sp>
          <p:nvSpPr>
            <p:cNvPr id="11" name="Rectangle 171"/>
            <p:cNvSpPr>
              <a:spLocks noChangeArrowheads="1"/>
            </p:cNvSpPr>
            <p:nvPr/>
          </p:nvSpPr>
          <p:spPr bwMode="auto">
            <a:xfrm>
              <a:off x="603250" y="5334000"/>
              <a:ext cx="3032125" cy="739775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AAC5E2"/>
                  </a:solidFill>
                </a:rPr>
                <a:t>    </a:t>
              </a:r>
              <a:r>
                <a:rPr lang="en-US" altLang="en-US" sz="1400" b="1" dirty="0"/>
                <a:t>Spatial Reference Centers</a:t>
              </a:r>
            </a:p>
            <a:p>
              <a:pPr eaLnBrk="0" hangingPunct="0"/>
              <a:r>
                <a:rPr lang="en-US" altLang="en-US" sz="1400" b="1" dirty="0"/>
                <a:t>    Regional Leaders</a:t>
              </a:r>
            </a:p>
            <a:p>
              <a:pPr eaLnBrk="0" hangingPunct="0"/>
              <a:r>
                <a:rPr lang="en-US" altLang="en-US" sz="1400" b="1" dirty="0"/>
                <a:t>    Other funded partners</a:t>
              </a:r>
            </a:p>
          </p:txBody>
        </p:sp>
        <p:sp>
          <p:nvSpPr>
            <p:cNvPr id="12" name="AutoShape 173"/>
            <p:cNvSpPr>
              <a:spLocks noChangeArrowheads="1"/>
            </p:cNvSpPr>
            <p:nvPr/>
          </p:nvSpPr>
          <p:spPr bwMode="auto">
            <a:xfrm flipV="1">
              <a:off x="755652" y="5887874"/>
              <a:ext cx="42864" cy="42863"/>
            </a:xfrm>
            <a:prstGeom prst="star5">
              <a:avLst/>
            </a:prstGeom>
            <a:solidFill>
              <a:schemeClr val="tx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13" name="AutoShape 174"/>
            <p:cNvSpPr>
              <a:spLocks noChangeArrowheads="1"/>
            </p:cNvSpPr>
            <p:nvPr/>
          </p:nvSpPr>
          <p:spPr bwMode="auto">
            <a:xfrm>
              <a:off x="738188" y="5468938"/>
              <a:ext cx="88900" cy="88900"/>
            </a:xfrm>
            <a:prstGeom prst="pentagon">
              <a:avLst/>
            </a:prstGeom>
            <a:solidFill>
              <a:srgbClr val="FF0000"/>
            </a:solidFill>
            <a:ln w="12700" algn="ctr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14" name="AutoShape 176"/>
            <p:cNvSpPr>
              <a:spLocks noChangeArrowheads="1"/>
            </p:cNvSpPr>
            <p:nvPr/>
          </p:nvSpPr>
          <p:spPr bwMode="auto">
            <a:xfrm>
              <a:off x="711200" y="5676901"/>
              <a:ext cx="128588" cy="93663"/>
            </a:xfrm>
            <a:prstGeom prst="triangle">
              <a:avLst>
                <a:gd name="adj" fmla="val 50616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15" name="Group 182"/>
          <p:cNvGrpSpPr>
            <a:grpSpLocks noChangeAspect="1"/>
          </p:cNvGrpSpPr>
          <p:nvPr/>
        </p:nvGrpSpPr>
        <p:grpSpPr bwMode="auto">
          <a:xfrm>
            <a:off x="361950" y="1212154"/>
            <a:ext cx="7943850" cy="5360834"/>
            <a:chOff x="739775" y="911225"/>
            <a:chExt cx="6724650" cy="4360863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7086600" y="2895600"/>
              <a:ext cx="184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endParaRPr lang="en-US" altLang="en-US" sz="1400" b="1"/>
            </a:p>
          </p:txBody>
        </p: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2454275" y="2195513"/>
              <a:ext cx="4949825" cy="2919412"/>
              <a:chOff x="1058" y="983"/>
              <a:chExt cx="3118" cy="1839"/>
            </a:xfrm>
          </p:grpSpPr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9"/>
                  <a:gd name="T73" fmla="*/ 0 h 388"/>
                  <a:gd name="T74" fmla="*/ 239 w 239"/>
                  <a:gd name="T75" fmla="*/ 388 h 3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w 239"/>
                  <a:gd name="T49" fmla="*/ 4 h 3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39"/>
                  <a:gd name="T76" fmla="*/ 0 h 388"/>
                  <a:gd name="T77" fmla="*/ 239 w 239"/>
                  <a:gd name="T78" fmla="*/ 388 h 3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0"/>
                  <a:gd name="T40" fmla="*/ 0 h 219"/>
                  <a:gd name="T41" fmla="*/ 100 w 100"/>
                  <a:gd name="T42" fmla="*/ 219 h 2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w 100"/>
                  <a:gd name="T27" fmla="*/ 4 h 2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0"/>
                  <a:gd name="T43" fmla="*/ 0 h 219"/>
                  <a:gd name="T44" fmla="*/ 100 w 100"/>
                  <a:gd name="T45" fmla="*/ 219 h 2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Freeform 16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3"/>
                  <a:gd name="T136" fmla="*/ 0 h 604"/>
                  <a:gd name="T137" fmla="*/ 373 w 373"/>
                  <a:gd name="T138" fmla="*/ 604 h 60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47 w 373"/>
                  <a:gd name="T91" fmla="*/ 4 h 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3"/>
                  <a:gd name="T139" fmla="*/ 0 h 604"/>
                  <a:gd name="T140" fmla="*/ 373 w 373"/>
                  <a:gd name="T141" fmla="*/ 604 h 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Freeform 18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4"/>
                  <a:gd name="T142" fmla="*/ 0 h 234"/>
                  <a:gd name="T143" fmla="*/ 454 w 454"/>
                  <a:gd name="T144" fmla="*/ 234 h 2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Freeform 19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w 454"/>
                  <a:gd name="T95" fmla="*/ 8 h 23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4"/>
                  <a:gd name="T145" fmla="*/ 0 h 234"/>
                  <a:gd name="T146" fmla="*/ 454 w 454"/>
                  <a:gd name="T147" fmla="*/ 234 h 23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Freeform 20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7"/>
                  <a:gd name="T118" fmla="*/ 0 h 364"/>
                  <a:gd name="T119" fmla="*/ 417 w 417"/>
                  <a:gd name="T120" fmla="*/ 364 h 3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" name="Freeform 21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w 417"/>
                  <a:gd name="T79" fmla="*/ 4 h 3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17"/>
                  <a:gd name="T121" fmla="*/ 0 h 364"/>
                  <a:gd name="T122" fmla="*/ 417 w 417"/>
                  <a:gd name="T123" fmla="*/ 364 h 3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" name="Freeform 22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5"/>
                  <a:gd name="T64" fmla="*/ 0 h 284"/>
                  <a:gd name="T65" fmla="*/ 315 w 315"/>
                  <a:gd name="T66" fmla="*/ 284 h 2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" name="Freeform 23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w 315"/>
                  <a:gd name="T43" fmla="*/ 4 h 2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5"/>
                  <a:gd name="T67" fmla="*/ 0 h 284"/>
                  <a:gd name="T68" fmla="*/ 315 w 315"/>
                  <a:gd name="T69" fmla="*/ 284 h 28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4" name="Freeform 24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45"/>
                  <a:gd name="T118" fmla="*/ 0 h 443"/>
                  <a:gd name="T119" fmla="*/ 245 w 245"/>
                  <a:gd name="T120" fmla="*/ 443 h 44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Freeform 25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w 245"/>
                  <a:gd name="T79" fmla="*/ 7 h 4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5"/>
                  <a:gd name="T121" fmla="*/ 0 h 443"/>
                  <a:gd name="T122" fmla="*/ 245 w 245"/>
                  <a:gd name="T123" fmla="*/ 443 h 4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" name="Freeform 26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Freeform 27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Freeform 28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2"/>
                  <a:gd name="T187" fmla="*/ 0 h 329"/>
                  <a:gd name="T188" fmla="*/ 242 w 242"/>
                  <a:gd name="T189" fmla="*/ 329 h 3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w 242"/>
                  <a:gd name="T125" fmla="*/ 12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2"/>
                  <a:gd name="T190" fmla="*/ 0 h 329"/>
                  <a:gd name="T191" fmla="*/ 242 w 242"/>
                  <a:gd name="T192" fmla="*/ 329 h 3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14"/>
                  <a:gd name="T145" fmla="*/ 0 h 462"/>
                  <a:gd name="T146" fmla="*/ 414 w 414"/>
                  <a:gd name="T147" fmla="*/ 462 h 4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w 414"/>
                  <a:gd name="T97" fmla="*/ 4 h 46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14"/>
                  <a:gd name="T148" fmla="*/ 0 h 462"/>
                  <a:gd name="T149" fmla="*/ 414 w 414"/>
                  <a:gd name="T150" fmla="*/ 462 h 46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5"/>
                  <a:gd name="T61" fmla="*/ 0 h 259"/>
                  <a:gd name="T62" fmla="*/ 515 w 515"/>
                  <a:gd name="T63" fmla="*/ 259 h 2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w 515"/>
                  <a:gd name="T41" fmla="*/ 5 h 2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5"/>
                  <a:gd name="T64" fmla="*/ 0 h 259"/>
                  <a:gd name="T65" fmla="*/ 515 w 515"/>
                  <a:gd name="T66" fmla="*/ 259 h 2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39"/>
                  <a:gd name="T112" fmla="*/ 0 h 283"/>
                  <a:gd name="T113" fmla="*/ 539 w 539"/>
                  <a:gd name="T114" fmla="*/ 283 h 2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w 539"/>
                  <a:gd name="T75" fmla="*/ 4 h 2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9"/>
                  <a:gd name="T115" fmla="*/ 0 h 283"/>
                  <a:gd name="T116" fmla="*/ 539 w 539"/>
                  <a:gd name="T117" fmla="*/ 283 h 28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9"/>
                  <a:gd name="T31" fmla="*/ 0 h 365"/>
                  <a:gd name="T32" fmla="*/ 439 w 439"/>
                  <a:gd name="T33" fmla="*/ 365 h 3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w 439"/>
                  <a:gd name="T21" fmla="*/ 12 h 3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9"/>
                  <a:gd name="T34" fmla="*/ 0 h 365"/>
                  <a:gd name="T35" fmla="*/ 439 w 439"/>
                  <a:gd name="T36" fmla="*/ 365 h 3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03"/>
                  <a:gd name="T53" fmla="*/ 108 w 108"/>
                  <a:gd name="T54" fmla="*/ 103 h 10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Freeform 39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w 108"/>
                  <a:gd name="T35" fmla="*/ 4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8"/>
                  <a:gd name="T55" fmla="*/ 0 h 103"/>
                  <a:gd name="T56" fmla="*/ 108 w 108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"/>
                  <a:gd name="T61" fmla="*/ 0 h 107"/>
                  <a:gd name="T62" fmla="*/ 66 w 66"/>
                  <a:gd name="T63" fmla="*/ 107 h 1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Freeform 41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w 66"/>
                  <a:gd name="T41" fmla="*/ 4 h 1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07"/>
                  <a:gd name="T65" fmla="*/ 66 w 66"/>
                  <a:gd name="T66" fmla="*/ 107 h 10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Freeform 42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4"/>
                  <a:gd name="T17" fmla="*/ 10 w 1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Freeform 43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w 10"/>
                  <a:gd name="T11" fmla="*/ 3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Freeform 44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Freeform 46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9"/>
                  <a:gd name="T29" fmla="*/ 30 w 30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7" name="Freeform 47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w 30"/>
                  <a:gd name="T19" fmla="*/ 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19"/>
                  <a:gd name="T32" fmla="*/ 30 w 3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8" name="Freeform 48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" name="Freeform 49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14"/>
                  <a:gd name="T20" fmla="*/ 22 w 22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0" name="Freeform 50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8"/>
                  <a:gd name="T17" fmla="*/ 17 w 1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" name="Freeform 51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w 17"/>
                  <a:gd name="T11" fmla="*/ 4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8"/>
                  <a:gd name="T20" fmla="*/ 17 w 1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" name="Freeform 52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9"/>
                  <a:gd name="T130" fmla="*/ 0 h 353"/>
                  <a:gd name="T131" fmla="*/ 339 w 339"/>
                  <a:gd name="T132" fmla="*/ 353 h 3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" name="Freeform 53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w 339"/>
                  <a:gd name="T87" fmla="*/ 4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9"/>
                  <a:gd name="T133" fmla="*/ 0 h 353"/>
                  <a:gd name="T134" fmla="*/ 339 w 339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" name="Freeform 54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4"/>
                  <a:gd name="T85" fmla="*/ 0 h 332"/>
                  <a:gd name="T86" fmla="*/ 194 w 194"/>
                  <a:gd name="T87" fmla="*/ 332 h 3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" name="Freeform 55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w 194"/>
                  <a:gd name="T57" fmla="*/ 13 h 3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4"/>
                  <a:gd name="T88" fmla="*/ 0 h 332"/>
                  <a:gd name="T89" fmla="*/ 194 w 194"/>
                  <a:gd name="T90" fmla="*/ 332 h 3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" name="Freeform 56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3"/>
                  <a:gd name="T73" fmla="*/ 0 h 248"/>
                  <a:gd name="T74" fmla="*/ 373 w 373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" name="Freeform 57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w 373"/>
                  <a:gd name="T49" fmla="*/ 4 h 2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73"/>
                  <a:gd name="T76" fmla="*/ 0 h 248"/>
                  <a:gd name="T77" fmla="*/ 373 w 373"/>
                  <a:gd name="T78" fmla="*/ 248 h 2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" name="Freeform 58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6"/>
                  <a:gd name="T46" fmla="*/ 0 h 250"/>
                  <a:gd name="T47" fmla="*/ 466 w 466"/>
                  <a:gd name="T48" fmla="*/ 250 h 2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9" name="Freeform 59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w 466"/>
                  <a:gd name="T31" fmla="*/ 8 h 2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6"/>
                  <a:gd name="T49" fmla="*/ 0 h 250"/>
                  <a:gd name="T50" fmla="*/ 466 w 466"/>
                  <a:gd name="T51" fmla="*/ 250 h 2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" name="Freeform 60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7"/>
                  <a:gd name="T181" fmla="*/ 0 h 363"/>
                  <a:gd name="T182" fmla="*/ 227 w 227"/>
                  <a:gd name="T183" fmla="*/ 363 h 3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1" name="Freeform 61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w 227"/>
                  <a:gd name="T121" fmla="*/ 7 h 3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7"/>
                  <a:gd name="T184" fmla="*/ 0 h 363"/>
                  <a:gd name="T185" fmla="*/ 227 w 227"/>
                  <a:gd name="T186" fmla="*/ 363 h 36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" name="Freeform 62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6"/>
                  <a:gd name="T109" fmla="*/ 0 h 140"/>
                  <a:gd name="T110" fmla="*/ 286 w 286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" name="Freeform 63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w 286"/>
                  <a:gd name="T73" fmla="*/ 4 h 14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40"/>
                  <a:gd name="T113" fmla="*/ 286 w 286"/>
                  <a:gd name="T114" fmla="*/ 140 h 1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4" name="Freeform 64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8"/>
                  <a:gd name="T145" fmla="*/ 0 h 106"/>
                  <a:gd name="T146" fmla="*/ 208 w 208"/>
                  <a:gd name="T147" fmla="*/ 106 h 10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w 208"/>
                  <a:gd name="T97" fmla="*/ 4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8"/>
                  <a:gd name="T148" fmla="*/ 0 h 106"/>
                  <a:gd name="T149" fmla="*/ 208 w 208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"/>
                  <a:gd name="T14" fmla="*/ 18 w 1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" name="Freeform 67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w 18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6"/>
                  <a:gd name="T17" fmla="*/ 18 w 1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Freeform 68"/>
              <p:cNvSpPr>
                <a:spLocks/>
              </p:cNvSpPr>
              <p:nvPr/>
            </p:nvSpPr>
            <p:spPr bwMode="auto">
              <a:xfrm>
                <a:off x="4084" y="1521"/>
                <a:ext cx="14" cy="11"/>
              </a:xfrm>
              <a:custGeom>
                <a:avLst/>
                <a:gdLst>
                  <a:gd name="T0" fmla="*/ 0 w 15"/>
                  <a:gd name="T1" fmla="*/ 11 h 11"/>
                  <a:gd name="T2" fmla="*/ 7 w 15"/>
                  <a:gd name="T3" fmla="*/ 0 h 11"/>
                  <a:gd name="T4" fmla="*/ 7 w 15"/>
                  <a:gd name="T5" fmla="*/ 8 h 11"/>
                  <a:gd name="T6" fmla="*/ 0 w 15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1"/>
                  <a:gd name="T14" fmla="*/ 15 w 1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1">
                    <a:moveTo>
                      <a:pt x="0" y="11"/>
                    </a:moveTo>
                    <a:lnTo>
                      <a:pt x="9" y="0"/>
                    </a:lnTo>
                    <a:lnTo>
                      <a:pt x="1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9" name="Freeform 69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617"/>
                  <a:gd name="T35" fmla="*/ 399 w 399"/>
                  <a:gd name="T36" fmla="*/ 617 h 6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" name="Freeform 70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w 399"/>
                  <a:gd name="T23" fmla="*/ 8 h 6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9"/>
                  <a:gd name="T37" fmla="*/ 0 h 617"/>
                  <a:gd name="T38" fmla="*/ 399 w 399"/>
                  <a:gd name="T39" fmla="*/ 617 h 6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1" name="Freeform 71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0"/>
                  <a:gd name="T115" fmla="*/ 0 h 193"/>
                  <a:gd name="T116" fmla="*/ 80 w 80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" name="Freeform 72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w 80"/>
                  <a:gd name="T77" fmla="*/ 4 h 1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"/>
                  <a:gd name="T118" fmla="*/ 0 h 193"/>
                  <a:gd name="T119" fmla="*/ 80 w 80"/>
                  <a:gd name="T120" fmla="*/ 193 h 1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" name="Freeform 73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8"/>
                  <a:gd name="T160" fmla="*/ 0 h 331"/>
                  <a:gd name="T161" fmla="*/ 368 w 368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" name="Freeform 74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w 368"/>
                  <a:gd name="T107" fmla="*/ 9 h 3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8"/>
                  <a:gd name="T163" fmla="*/ 0 h 331"/>
                  <a:gd name="T164" fmla="*/ 368 w 368"/>
                  <a:gd name="T165" fmla="*/ 331 h 3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" name="Freeform 75"/>
              <p:cNvSpPr>
                <a:spLocks/>
              </p:cNvSpPr>
              <p:nvPr/>
            </p:nvSpPr>
            <p:spPr bwMode="auto">
              <a:xfrm>
                <a:off x="3887" y="1568"/>
                <a:ext cx="109" cy="60"/>
              </a:xfrm>
              <a:custGeom>
                <a:avLst/>
                <a:gdLst>
                  <a:gd name="T0" fmla="*/ 0 w 115"/>
                  <a:gd name="T1" fmla="*/ 4 h 68"/>
                  <a:gd name="T2" fmla="*/ 3 w 115"/>
                  <a:gd name="T3" fmla="*/ 4 h 68"/>
                  <a:gd name="T4" fmla="*/ 4 w 115"/>
                  <a:gd name="T5" fmla="*/ 4 h 68"/>
                  <a:gd name="T6" fmla="*/ 9 w 115"/>
                  <a:gd name="T7" fmla="*/ 4 h 68"/>
                  <a:gd name="T8" fmla="*/ 9 w 115"/>
                  <a:gd name="T9" fmla="*/ 4 h 68"/>
                  <a:gd name="T10" fmla="*/ 9 w 115"/>
                  <a:gd name="T11" fmla="*/ 4 h 68"/>
                  <a:gd name="T12" fmla="*/ 7 w 115"/>
                  <a:gd name="T13" fmla="*/ 4 h 68"/>
                  <a:gd name="T14" fmla="*/ 9 w 115"/>
                  <a:gd name="T15" fmla="*/ 4 h 68"/>
                  <a:gd name="T16" fmla="*/ 9 w 115"/>
                  <a:gd name="T17" fmla="*/ 4 h 68"/>
                  <a:gd name="T18" fmla="*/ 9 w 115"/>
                  <a:gd name="T19" fmla="*/ 4 h 68"/>
                  <a:gd name="T20" fmla="*/ 9 w 115"/>
                  <a:gd name="T21" fmla="*/ 4 h 68"/>
                  <a:gd name="T22" fmla="*/ 12 w 115"/>
                  <a:gd name="T23" fmla="*/ 4 h 68"/>
                  <a:gd name="T24" fmla="*/ 16 w 115"/>
                  <a:gd name="T25" fmla="*/ 4 h 68"/>
                  <a:gd name="T26" fmla="*/ 16 w 115"/>
                  <a:gd name="T27" fmla="*/ 4 h 68"/>
                  <a:gd name="T28" fmla="*/ 9 w 115"/>
                  <a:gd name="T29" fmla="*/ 4 h 68"/>
                  <a:gd name="T30" fmla="*/ 9 w 115"/>
                  <a:gd name="T31" fmla="*/ 4 h 68"/>
                  <a:gd name="T32" fmla="*/ 9 w 115"/>
                  <a:gd name="T33" fmla="*/ 4 h 68"/>
                  <a:gd name="T34" fmla="*/ 10 w 115"/>
                  <a:gd name="T35" fmla="*/ 4 h 68"/>
                  <a:gd name="T36" fmla="*/ 19 w 115"/>
                  <a:gd name="T37" fmla="*/ 4 h 68"/>
                  <a:gd name="T38" fmla="*/ 20 w 115"/>
                  <a:gd name="T39" fmla="*/ 4 h 68"/>
                  <a:gd name="T40" fmla="*/ 24 w 115"/>
                  <a:gd name="T41" fmla="*/ 4 h 68"/>
                  <a:gd name="T42" fmla="*/ 24 w 115"/>
                  <a:gd name="T43" fmla="*/ 1 h 68"/>
                  <a:gd name="T44" fmla="*/ 23 w 115"/>
                  <a:gd name="T45" fmla="*/ 1 h 68"/>
                  <a:gd name="T46" fmla="*/ 22 w 115"/>
                  <a:gd name="T47" fmla="*/ 4 h 68"/>
                  <a:gd name="T48" fmla="*/ 21 w 115"/>
                  <a:gd name="T49" fmla="*/ 4 h 68"/>
                  <a:gd name="T50" fmla="*/ 19 w 115"/>
                  <a:gd name="T51" fmla="*/ 4 h 68"/>
                  <a:gd name="T52" fmla="*/ 19 w 115"/>
                  <a:gd name="T53" fmla="*/ 4 h 68"/>
                  <a:gd name="T54" fmla="*/ 18 w 115"/>
                  <a:gd name="T55" fmla="*/ 4 h 68"/>
                  <a:gd name="T56" fmla="*/ 17 w 115"/>
                  <a:gd name="T57" fmla="*/ 4 h 68"/>
                  <a:gd name="T58" fmla="*/ 16 w 115"/>
                  <a:gd name="T59" fmla="*/ 4 h 68"/>
                  <a:gd name="T60" fmla="*/ 18 w 115"/>
                  <a:gd name="T61" fmla="*/ 4 h 68"/>
                  <a:gd name="T62" fmla="*/ 18 w 115"/>
                  <a:gd name="T63" fmla="*/ 4 h 68"/>
                  <a:gd name="T64" fmla="*/ 19 w 115"/>
                  <a:gd name="T65" fmla="*/ 0 h 68"/>
                  <a:gd name="T66" fmla="*/ 19 w 115"/>
                  <a:gd name="T67" fmla="*/ 0 h 68"/>
                  <a:gd name="T68" fmla="*/ 15 w 115"/>
                  <a:gd name="T69" fmla="*/ 4 h 68"/>
                  <a:gd name="T70" fmla="*/ 10 w 115"/>
                  <a:gd name="T71" fmla="*/ 4 h 68"/>
                  <a:gd name="T72" fmla="*/ 9 w 115"/>
                  <a:gd name="T73" fmla="*/ 4 h 68"/>
                  <a:gd name="T74" fmla="*/ 9 w 115"/>
                  <a:gd name="T75" fmla="*/ 4 h 68"/>
                  <a:gd name="T76" fmla="*/ 9 w 115"/>
                  <a:gd name="T77" fmla="*/ 4 h 68"/>
                  <a:gd name="T78" fmla="*/ 9 w 115"/>
                  <a:gd name="T79" fmla="*/ 4 h 68"/>
                  <a:gd name="T80" fmla="*/ 9 w 115"/>
                  <a:gd name="T81" fmla="*/ 4 h 68"/>
                  <a:gd name="T82" fmla="*/ 9 w 115"/>
                  <a:gd name="T83" fmla="*/ 4 h 68"/>
                  <a:gd name="T84" fmla="*/ 9 w 115"/>
                  <a:gd name="T85" fmla="*/ 4 h 68"/>
                  <a:gd name="T86" fmla="*/ 9 w 115"/>
                  <a:gd name="T87" fmla="*/ 4 h 68"/>
                  <a:gd name="T88" fmla="*/ 9 w 115"/>
                  <a:gd name="T89" fmla="*/ 4 h 68"/>
                  <a:gd name="T90" fmla="*/ 9 w 115"/>
                  <a:gd name="T91" fmla="*/ 4 h 68"/>
                  <a:gd name="T92" fmla="*/ 4 w 115"/>
                  <a:gd name="T93" fmla="*/ 4 h 68"/>
                  <a:gd name="T94" fmla="*/ 3 w 115"/>
                  <a:gd name="T95" fmla="*/ 4 h 68"/>
                  <a:gd name="T96" fmla="*/ 0 w 115"/>
                  <a:gd name="T97" fmla="*/ 4 h 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5"/>
                  <a:gd name="T148" fmla="*/ 0 h 68"/>
                  <a:gd name="T149" fmla="*/ 115 w 115"/>
                  <a:gd name="T150" fmla="*/ 68 h 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5" h="68">
                    <a:moveTo>
                      <a:pt x="0" y="63"/>
                    </a:moveTo>
                    <a:lnTo>
                      <a:pt x="3" y="67"/>
                    </a:lnTo>
                    <a:lnTo>
                      <a:pt x="4" y="68"/>
                    </a:lnTo>
                    <a:lnTo>
                      <a:pt x="9" y="63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7" y="68"/>
                    </a:lnTo>
                    <a:lnTo>
                      <a:pt x="18" y="64"/>
                    </a:lnTo>
                    <a:lnTo>
                      <a:pt x="19" y="61"/>
                    </a:lnTo>
                    <a:lnTo>
                      <a:pt x="36" y="55"/>
                    </a:lnTo>
                    <a:lnTo>
                      <a:pt x="49" y="46"/>
                    </a:lnTo>
                    <a:lnTo>
                      <a:pt x="63" y="4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51" y="52"/>
                    </a:lnTo>
                    <a:lnTo>
                      <a:pt x="46" y="52"/>
                    </a:lnTo>
                    <a:lnTo>
                      <a:pt x="51" y="54"/>
                    </a:lnTo>
                    <a:lnTo>
                      <a:pt x="57" y="51"/>
                    </a:lnTo>
                    <a:lnTo>
                      <a:pt x="91" y="24"/>
                    </a:lnTo>
                    <a:lnTo>
                      <a:pt x="97" y="18"/>
                    </a:lnTo>
                    <a:lnTo>
                      <a:pt x="115" y="4"/>
                    </a:lnTo>
                    <a:lnTo>
                      <a:pt x="115" y="1"/>
                    </a:lnTo>
                    <a:lnTo>
                      <a:pt x="112" y="1"/>
                    </a:lnTo>
                    <a:lnTo>
                      <a:pt x="104" y="9"/>
                    </a:lnTo>
                    <a:lnTo>
                      <a:pt x="100" y="7"/>
                    </a:lnTo>
                    <a:lnTo>
                      <a:pt x="91" y="12"/>
                    </a:lnTo>
                    <a:lnTo>
                      <a:pt x="90" y="10"/>
                    </a:lnTo>
                    <a:lnTo>
                      <a:pt x="84" y="27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87" y="12"/>
                    </a:lnTo>
                    <a:lnTo>
                      <a:pt x="85" y="9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73" y="18"/>
                    </a:lnTo>
                    <a:lnTo>
                      <a:pt x="55" y="25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31" y="36"/>
                    </a:lnTo>
                    <a:lnTo>
                      <a:pt x="27" y="33"/>
                    </a:lnTo>
                    <a:lnTo>
                      <a:pt x="27" y="37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46"/>
                    </a:lnTo>
                    <a:lnTo>
                      <a:pt x="15" y="43"/>
                    </a:lnTo>
                    <a:lnTo>
                      <a:pt x="12" y="49"/>
                    </a:lnTo>
                    <a:lnTo>
                      <a:pt x="4" y="52"/>
                    </a:lnTo>
                    <a:lnTo>
                      <a:pt x="3" y="5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" name="Freeform 76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5"/>
                  <a:gd name="T136" fmla="*/ 0 h 240"/>
                  <a:gd name="T137" fmla="*/ 535 w 535"/>
                  <a:gd name="T138" fmla="*/ 240 h 2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w 535"/>
                  <a:gd name="T91" fmla="*/ 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5"/>
                  <a:gd name="T139" fmla="*/ 0 h 240"/>
                  <a:gd name="T140" fmla="*/ 535 w 535"/>
                  <a:gd name="T141" fmla="*/ 240 h 2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" name="Freeform 78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0"/>
                  <a:gd name="T31" fmla="*/ 0 h 260"/>
                  <a:gd name="T32" fmla="*/ 410 w 410"/>
                  <a:gd name="T33" fmla="*/ 260 h 2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Freeform 79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w 410"/>
                  <a:gd name="T21" fmla="*/ 7 h 2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0"/>
                  <a:gd name="T34" fmla="*/ 0 h 260"/>
                  <a:gd name="T35" fmla="*/ 410 w 410"/>
                  <a:gd name="T36" fmla="*/ 260 h 2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" name="Freeform 80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295"/>
                  <a:gd name="T116" fmla="*/ 263 w 263"/>
                  <a:gd name="T117" fmla="*/ 295 h 29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" name="Freeform 81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w 263"/>
                  <a:gd name="T77" fmla="*/ 4 h 2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3"/>
                  <a:gd name="T118" fmla="*/ 0 h 295"/>
                  <a:gd name="T119" fmla="*/ 263 w 263"/>
                  <a:gd name="T120" fmla="*/ 295 h 2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" name="Freeform 82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9"/>
                  <a:gd name="T79" fmla="*/ 0 h 426"/>
                  <a:gd name="T80" fmla="*/ 499 w 499"/>
                  <a:gd name="T81" fmla="*/ 426 h 42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" name="Freeform 83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w 499"/>
                  <a:gd name="T53" fmla="*/ 11 h 4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9"/>
                  <a:gd name="T82" fmla="*/ 0 h 426"/>
                  <a:gd name="T83" fmla="*/ 499 w 499"/>
                  <a:gd name="T84" fmla="*/ 426 h 4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4"/>
                  <a:gd name="T58" fmla="*/ 0 h 234"/>
                  <a:gd name="T59" fmla="*/ 364 w 36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" name="Freeform 85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w 364"/>
                  <a:gd name="T39" fmla="*/ 4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4"/>
                  <a:gd name="T61" fmla="*/ 0 h 234"/>
                  <a:gd name="T62" fmla="*/ 364 w 364"/>
                  <a:gd name="T63" fmla="*/ 234 h 2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6" name="Freeform 86"/>
              <p:cNvSpPr>
                <a:spLocks/>
              </p:cNvSpPr>
              <p:nvPr/>
            </p:nvSpPr>
            <p:spPr bwMode="auto">
              <a:xfrm>
                <a:off x="3983" y="1498"/>
                <a:ext cx="47" cy="53"/>
              </a:xfrm>
              <a:custGeom>
                <a:avLst/>
                <a:gdLst>
                  <a:gd name="T0" fmla="*/ 0 w 50"/>
                  <a:gd name="T1" fmla="*/ 4 h 60"/>
                  <a:gd name="T2" fmla="*/ 8 w 50"/>
                  <a:gd name="T3" fmla="*/ 4 h 60"/>
                  <a:gd name="T4" fmla="*/ 8 w 50"/>
                  <a:gd name="T5" fmla="*/ 4 h 60"/>
                  <a:gd name="T6" fmla="*/ 8 w 50"/>
                  <a:gd name="T7" fmla="*/ 4 h 60"/>
                  <a:gd name="T8" fmla="*/ 8 w 50"/>
                  <a:gd name="T9" fmla="*/ 4 h 60"/>
                  <a:gd name="T10" fmla="*/ 8 w 50"/>
                  <a:gd name="T11" fmla="*/ 4 h 60"/>
                  <a:gd name="T12" fmla="*/ 8 w 50"/>
                  <a:gd name="T13" fmla="*/ 4 h 60"/>
                  <a:gd name="T14" fmla="*/ 8 w 50"/>
                  <a:gd name="T15" fmla="*/ 4 h 60"/>
                  <a:gd name="T16" fmla="*/ 8 w 50"/>
                  <a:gd name="T17" fmla="*/ 4 h 60"/>
                  <a:gd name="T18" fmla="*/ 8 w 50"/>
                  <a:gd name="T19" fmla="*/ 4 h 60"/>
                  <a:gd name="T20" fmla="*/ 8 w 50"/>
                  <a:gd name="T21" fmla="*/ 4 h 60"/>
                  <a:gd name="T22" fmla="*/ 8 w 50"/>
                  <a:gd name="T23" fmla="*/ 4 h 60"/>
                  <a:gd name="T24" fmla="*/ 8 w 50"/>
                  <a:gd name="T25" fmla="*/ 2 h 60"/>
                  <a:gd name="T26" fmla="*/ 8 w 50"/>
                  <a:gd name="T27" fmla="*/ 0 h 60"/>
                  <a:gd name="T28" fmla="*/ 0 w 50"/>
                  <a:gd name="T29" fmla="*/ 4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0" y="5"/>
                    </a:moveTo>
                    <a:lnTo>
                      <a:pt x="11" y="57"/>
                    </a:lnTo>
                    <a:lnTo>
                      <a:pt x="14" y="60"/>
                    </a:lnTo>
                    <a:lnTo>
                      <a:pt x="30" y="49"/>
                    </a:lnTo>
                    <a:lnTo>
                      <a:pt x="29" y="35"/>
                    </a:lnTo>
                    <a:lnTo>
                      <a:pt x="33" y="27"/>
                    </a:lnTo>
                    <a:lnTo>
                      <a:pt x="36" y="32"/>
                    </a:lnTo>
                    <a:lnTo>
                      <a:pt x="38" y="42"/>
                    </a:lnTo>
                    <a:lnTo>
                      <a:pt x="44" y="42"/>
                    </a:lnTo>
                    <a:lnTo>
                      <a:pt x="50" y="32"/>
                    </a:lnTo>
                    <a:lnTo>
                      <a:pt x="44" y="18"/>
                    </a:lnTo>
                    <a:lnTo>
                      <a:pt x="32" y="17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7" name="Freeform 87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8"/>
                  <a:gd name="T85" fmla="*/ 0 h 243"/>
                  <a:gd name="T86" fmla="*/ 318 w 318"/>
                  <a:gd name="T87" fmla="*/ 243 h 2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8" name="Freeform 88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w 318"/>
                  <a:gd name="T57" fmla="*/ 4 h 2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18"/>
                  <a:gd name="T88" fmla="*/ 0 h 243"/>
                  <a:gd name="T89" fmla="*/ 318 w 318"/>
                  <a:gd name="T90" fmla="*/ 243 h 2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9" name="Freeform 89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1"/>
                  <a:gd name="T61" fmla="*/ 0 h 294"/>
                  <a:gd name="T62" fmla="*/ 441 w 441"/>
                  <a:gd name="T63" fmla="*/ 294 h 2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0" name="Freeform 90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w 441"/>
                  <a:gd name="T41" fmla="*/ 9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1"/>
                  <a:gd name="T64" fmla="*/ 0 h 294"/>
                  <a:gd name="T65" fmla="*/ 441 w 441"/>
                  <a:gd name="T66" fmla="*/ 294 h 2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1" name="Freeform 91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1"/>
                  <a:gd name="T91" fmla="*/ 0 h 181"/>
                  <a:gd name="T92" fmla="*/ 531 w 531"/>
                  <a:gd name="T93" fmla="*/ 181 h 18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w 531"/>
                  <a:gd name="T61" fmla="*/ 6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1"/>
                  <a:gd name="T94" fmla="*/ 0 h 181"/>
                  <a:gd name="T95" fmla="*/ 531 w 531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" name="Freeform 93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" name="Freeform 94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5" name="Freeform 95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443"/>
                  <a:gd name="T23" fmla="*/ 354 w 354"/>
                  <a:gd name="T24" fmla="*/ 443 h 4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6" name="Freeform 96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w 354"/>
                  <a:gd name="T15" fmla="*/ 13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4"/>
                  <a:gd name="T25" fmla="*/ 0 h 443"/>
                  <a:gd name="T26" fmla="*/ 354 w 354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7" name="Freeform 97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2"/>
                  <a:gd name="T34" fmla="*/ 0 h 200"/>
                  <a:gd name="T35" fmla="*/ 102 w 102"/>
                  <a:gd name="T36" fmla="*/ 200 h 2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8" name="Freeform 98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w 102"/>
                  <a:gd name="T23" fmla="*/ 4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200"/>
                  <a:gd name="T38" fmla="*/ 102 w 102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9" name="Freeform 99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0" name="Freeform 100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" name="Freeform 101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77"/>
                  <a:gd name="T26" fmla="*/ 27 w 27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2" name="Freeform 102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w 27"/>
                  <a:gd name="T17" fmla="*/ 4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77"/>
                  <a:gd name="T29" fmla="*/ 27 w 27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" name="Freeform 103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" name="Freeform 104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5" name="Freeform 105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0"/>
                  <a:gd name="T118" fmla="*/ 0 h 278"/>
                  <a:gd name="T119" fmla="*/ 280 w 280"/>
                  <a:gd name="T120" fmla="*/ 278 h 27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6" name="Freeform 106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w 280"/>
                  <a:gd name="T79" fmla="*/ 8 h 2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0"/>
                  <a:gd name="T121" fmla="*/ 0 h 278"/>
                  <a:gd name="T122" fmla="*/ 280 w 280"/>
                  <a:gd name="T123" fmla="*/ 278 h 27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7" name="Freeform 107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"/>
                  <a:gd name="T151" fmla="*/ 0 h 349"/>
                  <a:gd name="T152" fmla="*/ 330 w 330"/>
                  <a:gd name="T153" fmla="*/ 349 h 3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8" name="Freeform 108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w 330"/>
                  <a:gd name="T101" fmla="*/ 4 h 3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0"/>
                  <a:gd name="T154" fmla="*/ 0 h 349"/>
                  <a:gd name="T155" fmla="*/ 330 w 330"/>
                  <a:gd name="T156" fmla="*/ 349 h 3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9" name="Freeform 109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359"/>
                  <a:gd name="T44" fmla="*/ 457 w 457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solidFill>
                <a:srgbClr val="BD4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0" name="Freeform 110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107 w 457"/>
                  <a:gd name="T29" fmla="*/ 13 h 3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7"/>
                  <a:gd name="T46" fmla="*/ 0 h 359"/>
                  <a:gd name="T47" fmla="*/ 457 w 457"/>
                  <a:gd name="T48" fmla="*/ 359 h 3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1" name="Freeform 111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5"/>
                  <a:gd name="T160" fmla="*/ 0 h 851"/>
                  <a:gd name="T161" fmla="*/ 495 w 495"/>
                  <a:gd name="T162" fmla="*/ 851 h 8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2" name="Freeform 112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10 w 495"/>
                  <a:gd name="T107" fmla="*/ 5 h 8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5"/>
                  <a:gd name="T163" fmla="*/ 0 h 851"/>
                  <a:gd name="T164" fmla="*/ 495 w 495"/>
                  <a:gd name="T165" fmla="*/ 851 h 8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" name="Freeform 113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495"/>
                  <a:gd name="T56" fmla="*/ 427 w 427"/>
                  <a:gd name="T57" fmla="*/ 495 h 4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" name="Freeform 114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w 427"/>
                  <a:gd name="T37" fmla="*/ 12 h 4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7"/>
                  <a:gd name="T58" fmla="*/ 0 h 495"/>
                  <a:gd name="T59" fmla="*/ 427 w 427"/>
                  <a:gd name="T60" fmla="*/ 495 h 4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" name="Freeform 115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7"/>
                  <a:gd name="T28" fmla="*/ 0 h 361"/>
                  <a:gd name="T29" fmla="*/ 457 w 457"/>
                  <a:gd name="T30" fmla="*/ 361 h 3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6" name="Freeform 116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w 457"/>
                  <a:gd name="T19" fmla="*/ 11 h 3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7"/>
                  <a:gd name="T31" fmla="*/ 0 h 361"/>
                  <a:gd name="T32" fmla="*/ 457 w 457"/>
                  <a:gd name="T33" fmla="*/ 361 h 3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" name="Freeform 117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51"/>
                  <a:gd name="T139" fmla="*/ 0 h 310"/>
                  <a:gd name="T140" fmla="*/ 351 w 351"/>
                  <a:gd name="T141" fmla="*/ 310 h 3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8" name="Freeform 118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w 351"/>
                  <a:gd name="T93" fmla="*/ 3 h 3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51"/>
                  <a:gd name="T142" fmla="*/ 0 h 310"/>
                  <a:gd name="T143" fmla="*/ 351 w 351"/>
                  <a:gd name="T144" fmla="*/ 310 h 3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" name="Freeform 119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1"/>
                  <a:gd name="T88" fmla="*/ 0 h 386"/>
                  <a:gd name="T89" fmla="*/ 221 w 221"/>
                  <a:gd name="T90" fmla="*/ 386 h 38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Freeform 120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w 221"/>
                  <a:gd name="T59" fmla="*/ 12 h 3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21"/>
                  <a:gd name="T91" fmla="*/ 0 h 386"/>
                  <a:gd name="T92" fmla="*/ 221 w 221"/>
                  <a:gd name="T93" fmla="*/ 386 h 3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Freeform 121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9"/>
                  <a:gd name="T106" fmla="*/ 0 h 407"/>
                  <a:gd name="T107" fmla="*/ 639 w 639"/>
                  <a:gd name="T108" fmla="*/ 407 h 40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2" name="Freeform 122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w 639"/>
                  <a:gd name="T71" fmla="*/ 4 h 40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9"/>
                  <a:gd name="T109" fmla="*/ 0 h 407"/>
                  <a:gd name="T110" fmla="*/ 639 w 639"/>
                  <a:gd name="T111" fmla="*/ 407 h 40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Freeform 123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"/>
                  <a:gd name="T37" fmla="*/ 0 h 451"/>
                  <a:gd name="T38" fmla="*/ 440 w 440"/>
                  <a:gd name="T39" fmla="*/ 451 h 4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" name="Freeform 124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w 440"/>
                  <a:gd name="T25" fmla="*/ 15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0"/>
                  <a:gd name="T40" fmla="*/ 0 h 451"/>
                  <a:gd name="T41" fmla="*/ 440 w 440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5" name="Freeform 125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Freeform 126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Freeform 127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8" name="Freeform 128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9" name="Freeform 129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0" name="Freeform 130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1" name="Freeform 131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Freeform 132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3" name="Freeform 133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" name="Freeform 134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5" name="Freeform 139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6" name="Freeform 140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7" name="Freeform 143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8" name="Freeform 144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9" name="Freeform 145"/>
              <p:cNvSpPr>
                <a:spLocks/>
              </p:cNvSpPr>
              <p:nvPr/>
            </p:nvSpPr>
            <p:spPr bwMode="auto">
              <a:xfrm>
                <a:off x="2094" y="1330"/>
                <a:ext cx="30" cy="13"/>
              </a:xfrm>
              <a:custGeom>
                <a:avLst/>
                <a:gdLst>
                  <a:gd name="T0" fmla="*/ 0 w 30"/>
                  <a:gd name="T1" fmla="*/ 3 h 15"/>
                  <a:gd name="T2" fmla="*/ 7 w 30"/>
                  <a:gd name="T3" fmla="*/ 3 h 15"/>
                  <a:gd name="T4" fmla="*/ 28 w 30"/>
                  <a:gd name="T5" fmla="*/ 0 h 15"/>
                  <a:gd name="T6" fmla="*/ 30 w 30"/>
                  <a:gd name="T7" fmla="*/ 3 h 15"/>
                  <a:gd name="T8" fmla="*/ 0 w 30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5"/>
                  <a:gd name="T17" fmla="*/ 30 w 3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5">
                    <a:moveTo>
                      <a:pt x="0" y="15"/>
                    </a:moveTo>
                    <a:lnTo>
                      <a:pt x="7" y="6"/>
                    </a:lnTo>
                    <a:lnTo>
                      <a:pt x="28" y="0"/>
                    </a:lnTo>
                    <a:lnTo>
                      <a:pt x="3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0" name="Freeform 146"/>
              <p:cNvSpPr>
                <a:spLocks/>
              </p:cNvSpPr>
              <p:nvPr/>
            </p:nvSpPr>
            <p:spPr bwMode="auto">
              <a:xfrm>
                <a:off x="2137" y="1324"/>
                <a:ext cx="17" cy="11"/>
              </a:xfrm>
              <a:custGeom>
                <a:avLst/>
                <a:gdLst>
                  <a:gd name="T0" fmla="*/ 0 w 18"/>
                  <a:gd name="T1" fmla="*/ 3 h 13"/>
                  <a:gd name="T2" fmla="*/ 3 w 18"/>
                  <a:gd name="T3" fmla="*/ 0 h 13"/>
                  <a:gd name="T4" fmla="*/ 9 w 18"/>
                  <a:gd name="T5" fmla="*/ 3 h 13"/>
                  <a:gd name="T6" fmla="*/ 9 w 18"/>
                  <a:gd name="T7" fmla="*/ 3 h 13"/>
                  <a:gd name="T8" fmla="*/ 0 w 18"/>
                  <a:gd name="T9" fmla="*/ 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0" y="13"/>
                    </a:moveTo>
                    <a:lnTo>
                      <a:pt x="3" y="0"/>
                    </a:lnTo>
                    <a:lnTo>
                      <a:pt x="18" y="3"/>
                    </a:lnTo>
                    <a:lnTo>
                      <a:pt x="15" y="1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1" name="Freeform 147"/>
              <p:cNvSpPr>
                <a:spLocks/>
              </p:cNvSpPr>
              <p:nvPr/>
            </p:nvSpPr>
            <p:spPr bwMode="auto">
              <a:xfrm>
                <a:off x="2176" y="1311"/>
                <a:ext cx="31" cy="13"/>
              </a:xfrm>
              <a:custGeom>
                <a:avLst/>
                <a:gdLst>
                  <a:gd name="T0" fmla="*/ 0 w 33"/>
                  <a:gd name="T1" fmla="*/ 7 h 14"/>
                  <a:gd name="T2" fmla="*/ 7 w 33"/>
                  <a:gd name="T3" fmla="*/ 0 h 14"/>
                  <a:gd name="T4" fmla="*/ 8 w 33"/>
                  <a:gd name="T5" fmla="*/ 0 h 14"/>
                  <a:gd name="T6" fmla="*/ 8 w 33"/>
                  <a:gd name="T7" fmla="*/ 7 h 14"/>
                  <a:gd name="T8" fmla="*/ 8 w 33"/>
                  <a:gd name="T9" fmla="*/ 7 h 14"/>
                  <a:gd name="T10" fmla="*/ 0 w 33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4"/>
                  <a:gd name="T20" fmla="*/ 33 w 33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4">
                    <a:moveTo>
                      <a:pt x="0" y="14"/>
                    </a:moveTo>
                    <a:lnTo>
                      <a:pt x="7" y="0"/>
                    </a:lnTo>
                    <a:lnTo>
                      <a:pt x="28" y="0"/>
                    </a:lnTo>
                    <a:lnTo>
                      <a:pt x="33" y="12"/>
                    </a:lnTo>
                    <a:lnTo>
                      <a:pt x="10" y="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2" name="Freeform 148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30"/>
                  <a:gd name="T26" fmla="*/ 37 w 37"/>
                  <a:gd name="T27" fmla="*/ 30 h 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3" name="Freeform 149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w 37"/>
                  <a:gd name="T17" fmla="*/ 5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30"/>
                  <a:gd name="T29" fmla="*/ 37 w 37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" name="Freeform 150"/>
              <p:cNvSpPr>
                <a:spLocks/>
              </p:cNvSpPr>
              <p:nvPr/>
            </p:nvSpPr>
            <p:spPr bwMode="auto">
              <a:xfrm>
                <a:off x="2335" y="2578"/>
                <a:ext cx="40" cy="11"/>
              </a:xfrm>
              <a:custGeom>
                <a:avLst/>
                <a:gdLst>
                  <a:gd name="T0" fmla="*/ 0 w 43"/>
                  <a:gd name="T1" fmla="*/ 6 h 12"/>
                  <a:gd name="T2" fmla="*/ 4 w 43"/>
                  <a:gd name="T3" fmla="*/ 0 h 12"/>
                  <a:gd name="T4" fmla="*/ 7 w 43"/>
                  <a:gd name="T5" fmla="*/ 4 h 12"/>
                  <a:gd name="T6" fmla="*/ 7 w 43"/>
                  <a:gd name="T7" fmla="*/ 6 h 12"/>
                  <a:gd name="T8" fmla="*/ 0 w 43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12"/>
                  <a:gd name="T17" fmla="*/ 43 w 4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12">
                    <a:moveTo>
                      <a:pt x="0" y="9"/>
                    </a:moveTo>
                    <a:lnTo>
                      <a:pt x="4" y="0"/>
                    </a:lnTo>
                    <a:lnTo>
                      <a:pt x="43" y="4"/>
                    </a:lnTo>
                    <a:lnTo>
                      <a:pt x="35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5" name="Freeform 151"/>
              <p:cNvSpPr>
                <a:spLocks/>
              </p:cNvSpPr>
              <p:nvPr/>
            </p:nvSpPr>
            <p:spPr bwMode="auto">
              <a:xfrm>
                <a:off x="2353" y="2600"/>
                <a:ext cx="17" cy="10"/>
              </a:xfrm>
              <a:custGeom>
                <a:avLst/>
                <a:gdLst>
                  <a:gd name="T0" fmla="*/ 0 w 18"/>
                  <a:gd name="T1" fmla="*/ 0 h 12"/>
                  <a:gd name="T2" fmla="*/ 7 w 18"/>
                  <a:gd name="T3" fmla="*/ 3 h 12"/>
                  <a:gd name="T4" fmla="*/ 9 w 18"/>
                  <a:gd name="T5" fmla="*/ 3 h 12"/>
                  <a:gd name="T6" fmla="*/ 9 w 18"/>
                  <a:gd name="T7" fmla="*/ 0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0"/>
                    </a:moveTo>
                    <a:lnTo>
                      <a:pt x="7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6" name="Freeform 152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7" name="Freeform 153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8" name="Freeform 154"/>
              <p:cNvSpPr>
                <a:spLocks/>
              </p:cNvSpPr>
              <p:nvPr/>
            </p:nvSpPr>
            <p:spPr bwMode="auto">
              <a:xfrm>
                <a:off x="3064" y="2398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" name="Freeform 155"/>
            <p:cNvSpPr>
              <a:spLocks/>
            </p:cNvSpPr>
            <p:nvPr/>
          </p:nvSpPr>
          <p:spPr bwMode="auto">
            <a:xfrm>
              <a:off x="936625" y="911225"/>
              <a:ext cx="1577975" cy="1327150"/>
            </a:xfrm>
            <a:custGeom>
              <a:avLst/>
              <a:gdLst>
                <a:gd name="T0" fmla="*/ 2147483647 w 157"/>
                <a:gd name="T1" fmla="*/ 2147483647 h 132"/>
                <a:gd name="T2" fmla="*/ 2147483647 w 157"/>
                <a:gd name="T3" fmla="*/ 2147483647 h 132"/>
                <a:gd name="T4" fmla="*/ 2147483647 w 157"/>
                <a:gd name="T5" fmla="*/ 2147483647 h 132"/>
                <a:gd name="T6" fmla="*/ 2147483647 w 157"/>
                <a:gd name="T7" fmla="*/ 2147483647 h 132"/>
                <a:gd name="T8" fmla="*/ 2147483647 w 157"/>
                <a:gd name="T9" fmla="*/ 2147483647 h 132"/>
                <a:gd name="T10" fmla="*/ 2147483647 w 157"/>
                <a:gd name="T11" fmla="*/ 2147483647 h 132"/>
                <a:gd name="T12" fmla="*/ 2147483647 w 157"/>
                <a:gd name="T13" fmla="*/ 2147483647 h 132"/>
                <a:gd name="T14" fmla="*/ 2147483647 w 157"/>
                <a:gd name="T15" fmla="*/ 2147483647 h 132"/>
                <a:gd name="T16" fmla="*/ 2147483647 w 157"/>
                <a:gd name="T17" fmla="*/ 2147483647 h 132"/>
                <a:gd name="T18" fmla="*/ 2147483647 w 157"/>
                <a:gd name="T19" fmla="*/ 2147483647 h 132"/>
                <a:gd name="T20" fmla="*/ 2147483647 w 157"/>
                <a:gd name="T21" fmla="*/ 2147483647 h 132"/>
                <a:gd name="T22" fmla="*/ 2147483647 w 157"/>
                <a:gd name="T23" fmla="*/ 2147483647 h 132"/>
                <a:gd name="T24" fmla="*/ 2147483647 w 157"/>
                <a:gd name="T25" fmla="*/ 2147483647 h 132"/>
                <a:gd name="T26" fmla="*/ 2147483647 w 157"/>
                <a:gd name="T27" fmla="*/ 2147483647 h 132"/>
                <a:gd name="T28" fmla="*/ 2147483647 w 157"/>
                <a:gd name="T29" fmla="*/ 2147483647 h 132"/>
                <a:gd name="T30" fmla="*/ 2147483647 w 157"/>
                <a:gd name="T31" fmla="*/ 2147483647 h 132"/>
                <a:gd name="T32" fmla="*/ 2147483647 w 157"/>
                <a:gd name="T33" fmla="*/ 2147483647 h 132"/>
                <a:gd name="T34" fmla="*/ 2147483647 w 157"/>
                <a:gd name="T35" fmla="*/ 2147483647 h 132"/>
                <a:gd name="T36" fmla="*/ 2147483647 w 157"/>
                <a:gd name="T37" fmla="*/ 2147483647 h 132"/>
                <a:gd name="T38" fmla="*/ 2147483647 w 157"/>
                <a:gd name="T39" fmla="*/ 2147483647 h 132"/>
                <a:gd name="T40" fmla="*/ 2147483647 w 157"/>
                <a:gd name="T41" fmla="*/ 2147483647 h 132"/>
                <a:gd name="T42" fmla="*/ 2147483647 w 157"/>
                <a:gd name="T43" fmla="*/ 2147483647 h 132"/>
                <a:gd name="T44" fmla="*/ 2147483647 w 157"/>
                <a:gd name="T45" fmla="*/ 2147483647 h 132"/>
                <a:gd name="T46" fmla="*/ 2147483647 w 157"/>
                <a:gd name="T47" fmla="*/ 2147483647 h 132"/>
                <a:gd name="T48" fmla="*/ 2147483647 w 157"/>
                <a:gd name="T49" fmla="*/ 2147483647 h 132"/>
                <a:gd name="T50" fmla="*/ 2147483647 w 157"/>
                <a:gd name="T51" fmla="*/ 2147483647 h 132"/>
                <a:gd name="T52" fmla="*/ 2147483647 w 157"/>
                <a:gd name="T53" fmla="*/ 2147483647 h 132"/>
                <a:gd name="T54" fmla="*/ 2147483647 w 157"/>
                <a:gd name="T55" fmla="*/ 2147483647 h 132"/>
                <a:gd name="T56" fmla="*/ 2147483647 w 157"/>
                <a:gd name="T57" fmla="*/ 2147483647 h 132"/>
                <a:gd name="T58" fmla="*/ 2147483647 w 157"/>
                <a:gd name="T59" fmla="*/ 2147483647 h 132"/>
                <a:gd name="T60" fmla="*/ 2147483647 w 157"/>
                <a:gd name="T61" fmla="*/ 2147483647 h 132"/>
                <a:gd name="T62" fmla="*/ 2147483647 w 157"/>
                <a:gd name="T63" fmla="*/ 2147483647 h 132"/>
                <a:gd name="T64" fmla="*/ 2147483647 w 157"/>
                <a:gd name="T65" fmla="*/ 2147483647 h 132"/>
                <a:gd name="T66" fmla="*/ 2147483647 w 157"/>
                <a:gd name="T67" fmla="*/ 2147483647 h 132"/>
                <a:gd name="T68" fmla="*/ 2147483647 w 157"/>
                <a:gd name="T69" fmla="*/ 2147483647 h 132"/>
                <a:gd name="T70" fmla="*/ 2147483647 w 157"/>
                <a:gd name="T71" fmla="*/ 2147483647 h 132"/>
                <a:gd name="T72" fmla="*/ 2147483647 w 157"/>
                <a:gd name="T73" fmla="*/ 2147483647 h 132"/>
                <a:gd name="T74" fmla="*/ 2147483647 w 157"/>
                <a:gd name="T75" fmla="*/ 2147483647 h 132"/>
                <a:gd name="T76" fmla="*/ 2147483647 w 157"/>
                <a:gd name="T77" fmla="*/ 2147483647 h 132"/>
                <a:gd name="T78" fmla="*/ 2147483647 w 157"/>
                <a:gd name="T79" fmla="*/ 2147483647 h 132"/>
                <a:gd name="T80" fmla="*/ 2147483647 w 157"/>
                <a:gd name="T81" fmla="*/ 2147483647 h 132"/>
                <a:gd name="T82" fmla="*/ 2147483647 w 157"/>
                <a:gd name="T83" fmla="*/ 2147483647 h 132"/>
                <a:gd name="T84" fmla="*/ 2147483647 w 157"/>
                <a:gd name="T85" fmla="*/ 2147483647 h 132"/>
                <a:gd name="T86" fmla="*/ 2147483647 w 157"/>
                <a:gd name="T87" fmla="*/ 2147483647 h 132"/>
                <a:gd name="T88" fmla="*/ 2147483647 w 157"/>
                <a:gd name="T89" fmla="*/ 2147483647 h 132"/>
                <a:gd name="T90" fmla="*/ 2147483647 w 157"/>
                <a:gd name="T91" fmla="*/ 2147483647 h 132"/>
                <a:gd name="T92" fmla="*/ 2147483647 w 157"/>
                <a:gd name="T93" fmla="*/ 2147483647 h 132"/>
                <a:gd name="T94" fmla="*/ 2147483647 w 157"/>
                <a:gd name="T95" fmla="*/ 2147483647 h 132"/>
                <a:gd name="T96" fmla="*/ 2147483647 w 157"/>
                <a:gd name="T97" fmla="*/ 2147483647 h 132"/>
                <a:gd name="T98" fmla="*/ 2147483647 w 157"/>
                <a:gd name="T99" fmla="*/ 2147483647 h 132"/>
                <a:gd name="T100" fmla="*/ 2147483647 w 157"/>
                <a:gd name="T101" fmla="*/ 2147483647 h 132"/>
                <a:gd name="T102" fmla="*/ 2147483647 w 157"/>
                <a:gd name="T103" fmla="*/ 2147483647 h 132"/>
                <a:gd name="T104" fmla="*/ 2147483647 w 157"/>
                <a:gd name="T105" fmla="*/ 2147483647 h 132"/>
                <a:gd name="T106" fmla="*/ 2147483647 w 157"/>
                <a:gd name="T107" fmla="*/ 2147483647 h 132"/>
                <a:gd name="T108" fmla="*/ 2147483647 w 157"/>
                <a:gd name="T109" fmla="*/ 2147483647 h 132"/>
                <a:gd name="T110" fmla="*/ 2147483647 w 157"/>
                <a:gd name="T111" fmla="*/ 2147483647 h 132"/>
                <a:gd name="T112" fmla="*/ 2147483647 w 157"/>
                <a:gd name="T113" fmla="*/ 2147483647 h 132"/>
                <a:gd name="T114" fmla="*/ 2147483647 w 157"/>
                <a:gd name="T115" fmla="*/ 2147483647 h 132"/>
                <a:gd name="T116" fmla="*/ 2147483647 w 157"/>
                <a:gd name="T117" fmla="*/ 2147483647 h 132"/>
                <a:gd name="T118" fmla="*/ 2147483647 w 157"/>
                <a:gd name="T119" fmla="*/ 2147483647 h 132"/>
                <a:gd name="T120" fmla="*/ 2147483647 w 157"/>
                <a:gd name="T121" fmla="*/ 2147483647 h 132"/>
                <a:gd name="T122" fmla="*/ 0 w 157"/>
                <a:gd name="T123" fmla="*/ 2147483647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7"/>
                <a:gd name="T187" fmla="*/ 0 h 132"/>
                <a:gd name="T188" fmla="*/ 157 w 157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7" h="132">
                  <a:moveTo>
                    <a:pt x="0" y="126"/>
                  </a:moveTo>
                  <a:lnTo>
                    <a:pt x="9" y="120"/>
                  </a:lnTo>
                  <a:lnTo>
                    <a:pt x="13" y="120"/>
                  </a:lnTo>
                  <a:lnTo>
                    <a:pt x="19" y="118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2" y="106"/>
                  </a:lnTo>
                  <a:lnTo>
                    <a:pt x="36" y="101"/>
                  </a:lnTo>
                  <a:lnTo>
                    <a:pt x="30" y="101"/>
                  </a:lnTo>
                  <a:lnTo>
                    <a:pt x="25" y="99"/>
                  </a:lnTo>
                  <a:lnTo>
                    <a:pt x="17" y="99"/>
                  </a:lnTo>
                  <a:lnTo>
                    <a:pt x="13" y="98"/>
                  </a:lnTo>
                  <a:lnTo>
                    <a:pt x="17" y="95"/>
                  </a:lnTo>
                  <a:lnTo>
                    <a:pt x="16" y="86"/>
                  </a:lnTo>
                  <a:lnTo>
                    <a:pt x="12" y="89"/>
                  </a:lnTo>
                  <a:lnTo>
                    <a:pt x="8" y="87"/>
                  </a:lnTo>
                  <a:lnTo>
                    <a:pt x="7" y="82"/>
                  </a:lnTo>
                  <a:lnTo>
                    <a:pt x="7" y="77"/>
                  </a:lnTo>
                  <a:lnTo>
                    <a:pt x="4" y="71"/>
                  </a:lnTo>
                  <a:lnTo>
                    <a:pt x="12" y="64"/>
                  </a:lnTo>
                  <a:lnTo>
                    <a:pt x="16" y="60"/>
                  </a:lnTo>
                  <a:lnTo>
                    <a:pt x="22" y="61"/>
                  </a:lnTo>
                  <a:lnTo>
                    <a:pt x="28" y="60"/>
                  </a:lnTo>
                  <a:lnTo>
                    <a:pt x="29" y="55"/>
                  </a:lnTo>
                  <a:lnTo>
                    <a:pt x="31" y="51"/>
                  </a:lnTo>
                  <a:lnTo>
                    <a:pt x="24" y="53"/>
                  </a:lnTo>
                  <a:lnTo>
                    <a:pt x="15" y="50"/>
                  </a:lnTo>
                  <a:lnTo>
                    <a:pt x="11" y="41"/>
                  </a:lnTo>
                  <a:lnTo>
                    <a:pt x="8" y="37"/>
                  </a:lnTo>
                  <a:lnTo>
                    <a:pt x="23" y="34"/>
                  </a:lnTo>
                  <a:lnTo>
                    <a:pt x="30" y="40"/>
                  </a:lnTo>
                  <a:lnTo>
                    <a:pt x="29" y="32"/>
                  </a:lnTo>
                  <a:lnTo>
                    <a:pt x="32" y="37"/>
                  </a:lnTo>
                  <a:lnTo>
                    <a:pt x="38" y="38"/>
                  </a:lnTo>
                  <a:lnTo>
                    <a:pt x="32" y="35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0" y="18"/>
                  </a:lnTo>
                  <a:lnTo>
                    <a:pt x="24" y="13"/>
                  </a:lnTo>
                  <a:lnTo>
                    <a:pt x="29" y="15"/>
                  </a:lnTo>
                  <a:lnTo>
                    <a:pt x="33" y="13"/>
                  </a:lnTo>
                  <a:lnTo>
                    <a:pt x="40" y="6"/>
                  </a:lnTo>
                  <a:lnTo>
                    <a:pt x="45" y="5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7" y="6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6" y="11"/>
                  </a:lnTo>
                  <a:lnTo>
                    <a:pt x="80" y="14"/>
                  </a:lnTo>
                  <a:lnTo>
                    <a:pt x="84" y="13"/>
                  </a:lnTo>
                  <a:lnTo>
                    <a:pt x="88" y="15"/>
                  </a:lnTo>
                  <a:lnTo>
                    <a:pt x="92" y="13"/>
                  </a:lnTo>
                  <a:lnTo>
                    <a:pt x="100" y="17"/>
                  </a:lnTo>
                  <a:lnTo>
                    <a:pt x="105" y="93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20" y="101"/>
                  </a:lnTo>
                  <a:lnTo>
                    <a:pt x="124" y="100"/>
                  </a:lnTo>
                  <a:lnTo>
                    <a:pt x="127" y="96"/>
                  </a:lnTo>
                  <a:lnTo>
                    <a:pt x="132" y="99"/>
                  </a:lnTo>
                  <a:lnTo>
                    <a:pt x="136" y="103"/>
                  </a:lnTo>
                  <a:lnTo>
                    <a:pt x="147" y="119"/>
                  </a:lnTo>
                  <a:lnTo>
                    <a:pt x="157" y="122"/>
                  </a:lnTo>
                  <a:lnTo>
                    <a:pt x="156" y="126"/>
                  </a:lnTo>
                  <a:lnTo>
                    <a:pt x="155" y="132"/>
                  </a:lnTo>
                  <a:lnTo>
                    <a:pt x="153" y="127"/>
                  </a:lnTo>
                  <a:lnTo>
                    <a:pt x="151" y="123"/>
                  </a:lnTo>
                  <a:lnTo>
                    <a:pt x="146" y="126"/>
                  </a:lnTo>
                  <a:lnTo>
                    <a:pt x="147" y="122"/>
                  </a:lnTo>
                  <a:lnTo>
                    <a:pt x="142" y="122"/>
                  </a:lnTo>
                  <a:lnTo>
                    <a:pt x="146" y="119"/>
                  </a:lnTo>
                  <a:lnTo>
                    <a:pt x="139" y="115"/>
                  </a:lnTo>
                  <a:lnTo>
                    <a:pt x="139" y="110"/>
                  </a:lnTo>
                  <a:lnTo>
                    <a:pt x="135" y="108"/>
                  </a:lnTo>
                  <a:lnTo>
                    <a:pt x="132" y="104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37" y="110"/>
                  </a:lnTo>
                  <a:lnTo>
                    <a:pt x="137" y="115"/>
                  </a:lnTo>
                  <a:lnTo>
                    <a:pt x="141" y="117"/>
                  </a:lnTo>
                  <a:lnTo>
                    <a:pt x="138" y="120"/>
                  </a:lnTo>
                  <a:lnTo>
                    <a:pt x="136" y="126"/>
                  </a:lnTo>
                  <a:lnTo>
                    <a:pt x="135" y="117"/>
                  </a:lnTo>
                  <a:lnTo>
                    <a:pt x="131" y="107"/>
                  </a:lnTo>
                  <a:lnTo>
                    <a:pt x="127" y="106"/>
                  </a:lnTo>
                  <a:lnTo>
                    <a:pt x="126" y="102"/>
                  </a:lnTo>
                  <a:lnTo>
                    <a:pt x="122" y="103"/>
                  </a:lnTo>
                  <a:lnTo>
                    <a:pt x="126" y="105"/>
                  </a:lnTo>
                  <a:lnTo>
                    <a:pt x="122" y="107"/>
                  </a:lnTo>
                  <a:lnTo>
                    <a:pt x="118" y="103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11" y="97"/>
                  </a:lnTo>
                  <a:lnTo>
                    <a:pt x="105" y="98"/>
                  </a:lnTo>
                  <a:lnTo>
                    <a:pt x="91" y="97"/>
                  </a:lnTo>
                  <a:lnTo>
                    <a:pt x="88" y="93"/>
                  </a:lnTo>
                  <a:lnTo>
                    <a:pt x="82" y="94"/>
                  </a:lnTo>
                  <a:lnTo>
                    <a:pt x="83" y="90"/>
                  </a:lnTo>
                  <a:lnTo>
                    <a:pt x="79" y="90"/>
                  </a:lnTo>
                  <a:lnTo>
                    <a:pt x="74" y="88"/>
                  </a:lnTo>
                  <a:lnTo>
                    <a:pt x="74" y="92"/>
                  </a:lnTo>
                  <a:lnTo>
                    <a:pt x="78" y="94"/>
                  </a:lnTo>
                  <a:lnTo>
                    <a:pt x="80" y="97"/>
                  </a:lnTo>
                  <a:lnTo>
                    <a:pt x="76" y="98"/>
                  </a:lnTo>
                  <a:lnTo>
                    <a:pt x="71" y="97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1" y="101"/>
                  </a:lnTo>
                  <a:lnTo>
                    <a:pt x="61" y="89"/>
                  </a:lnTo>
                  <a:lnTo>
                    <a:pt x="68" y="88"/>
                  </a:lnTo>
                  <a:lnTo>
                    <a:pt x="71" y="83"/>
                  </a:lnTo>
                  <a:lnTo>
                    <a:pt x="66" y="85"/>
                  </a:lnTo>
                  <a:lnTo>
                    <a:pt x="67" y="81"/>
                  </a:lnTo>
                  <a:lnTo>
                    <a:pt x="64" y="86"/>
                  </a:lnTo>
                  <a:lnTo>
                    <a:pt x="57" y="92"/>
                  </a:lnTo>
                  <a:lnTo>
                    <a:pt x="48" y="101"/>
                  </a:lnTo>
                  <a:lnTo>
                    <a:pt x="35" y="116"/>
                  </a:lnTo>
                  <a:lnTo>
                    <a:pt x="23" y="120"/>
                  </a:lnTo>
                  <a:lnTo>
                    <a:pt x="20" y="125"/>
                  </a:lnTo>
                  <a:lnTo>
                    <a:pt x="14" y="125"/>
                  </a:lnTo>
                  <a:lnTo>
                    <a:pt x="10" y="125"/>
                  </a:lnTo>
                  <a:lnTo>
                    <a:pt x="6" y="127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8FB9E5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" name="Group 156"/>
            <p:cNvGrpSpPr>
              <a:grpSpLocks/>
            </p:cNvGrpSpPr>
            <p:nvPr/>
          </p:nvGrpSpPr>
          <p:grpSpPr bwMode="auto">
            <a:xfrm>
              <a:off x="739775" y="4211638"/>
              <a:ext cx="584200" cy="412750"/>
              <a:chOff x="1042" y="2733"/>
              <a:chExt cx="368" cy="260"/>
            </a:xfrm>
          </p:grpSpPr>
          <p:sp>
            <p:nvSpPr>
              <p:cNvPr id="36" name="Freeform 157"/>
              <p:cNvSpPr>
                <a:spLocks/>
              </p:cNvSpPr>
              <p:nvPr/>
            </p:nvSpPr>
            <p:spPr bwMode="auto">
              <a:xfrm>
                <a:off x="1042" y="2733"/>
                <a:ext cx="38" cy="32"/>
              </a:xfrm>
              <a:custGeom>
                <a:avLst/>
                <a:gdLst>
                  <a:gd name="T0" fmla="*/ 0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2147483647 h 5"/>
                  <a:gd name="T8" fmla="*/ 2147483647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0 w 6"/>
                  <a:gd name="T15" fmla="*/ 2147483647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Freeform 158"/>
              <p:cNvSpPr>
                <a:spLocks/>
              </p:cNvSpPr>
              <p:nvPr/>
            </p:nvSpPr>
            <p:spPr bwMode="auto">
              <a:xfrm>
                <a:off x="1156" y="2777"/>
                <a:ext cx="38" cy="38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2147483647 h 6"/>
                  <a:gd name="T4" fmla="*/ 2147483647 w 6"/>
                  <a:gd name="T5" fmla="*/ 2147483647 h 6"/>
                  <a:gd name="T6" fmla="*/ 2147483647 w 6"/>
                  <a:gd name="T7" fmla="*/ 2147483647 h 6"/>
                  <a:gd name="T8" fmla="*/ 2147483647 w 6"/>
                  <a:gd name="T9" fmla="*/ 2147483647 h 6"/>
                  <a:gd name="T10" fmla="*/ 2147483647 w 6"/>
                  <a:gd name="T11" fmla="*/ 2147483647 h 6"/>
                  <a:gd name="T12" fmla="*/ 2147483647 w 6"/>
                  <a:gd name="T13" fmla="*/ 2147483647 h 6"/>
                  <a:gd name="T14" fmla="*/ 2147483647 w 6"/>
                  <a:gd name="T15" fmla="*/ 2147483647 h 6"/>
                  <a:gd name="T16" fmla="*/ 2147483647 w 6"/>
                  <a:gd name="T17" fmla="*/ 0 h 6"/>
                  <a:gd name="T18" fmla="*/ 0 w 6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0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Freeform 159"/>
              <p:cNvSpPr>
                <a:spLocks/>
              </p:cNvSpPr>
              <p:nvPr/>
            </p:nvSpPr>
            <p:spPr bwMode="auto">
              <a:xfrm>
                <a:off x="1226" y="2815"/>
                <a:ext cx="44" cy="13"/>
              </a:xfrm>
              <a:custGeom>
                <a:avLst/>
                <a:gdLst>
                  <a:gd name="T0" fmla="*/ 0 w 7"/>
                  <a:gd name="T1" fmla="*/ 2147483647 h 2"/>
                  <a:gd name="T2" fmla="*/ 0 w 7"/>
                  <a:gd name="T3" fmla="*/ 0 h 2"/>
                  <a:gd name="T4" fmla="*/ 2147483647 w 7"/>
                  <a:gd name="T5" fmla="*/ 2147483647 h 2"/>
                  <a:gd name="T6" fmla="*/ 2147483647 w 7"/>
                  <a:gd name="T7" fmla="*/ 2147483647 h 2"/>
                  <a:gd name="T8" fmla="*/ 0 w 7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"/>
                  <a:gd name="T17" fmla="*/ 7 w 7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Freeform 160"/>
              <p:cNvSpPr>
                <a:spLocks/>
              </p:cNvSpPr>
              <p:nvPr/>
            </p:nvSpPr>
            <p:spPr bwMode="auto">
              <a:xfrm>
                <a:off x="1245" y="2841"/>
                <a:ext cx="13" cy="12"/>
              </a:xfrm>
              <a:custGeom>
                <a:avLst/>
                <a:gdLst>
                  <a:gd name="T0" fmla="*/ 0 w 2"/>
                  <a:gd name="T1" fmla="*/ 0 h 2"/>
                  <a:gd name="T2" fmla="*/ 2147483647 w 2"/>
                  <a:gd name="T3" fmla="*/ 2147483647 h 2"/>
                  <a:gd name="T4" fmla="*/ 2147483647 w 2"/>
                  <a:gd name="T5" fmla="*/ 2147483647 h 2"/>
                  <a:gd name="T6" fmla="*/ 2147483647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" name="Freeform 161"/>
              <p:cNvSpPr>
                <a:spLocks/>
              </p:cNvSpPr>
              <p:nvPr/>
            </p:nvSpPr>
            <p:spPr bwMode="auto">
              <a:xfrm>
                <a:off x="1270" y="2828"/>
                <a:ext cx="51" cy="38"/>
              </a:xfrm>
              <a:custGeom>
                <a:avLst/>
                <a:gdLst>
                  <a:gd name="T0" fmla="*/ 0 w 8"/>
                  <a:gd name="T1" fmla="*/ 2147483647 h 6"/>
                  <a:gd name="T2" fmla="*/ 2147483647 w 8"/>
                  <a:gd name="T3" fmla="*/ 0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2147483647 w 8"/>
                  <a:gd name="T9" fmla="*/ 2147483647 h 6"/>
                  <a:gd name="T10" fmla="*/ 2147483647 w 8"/>
                  <a:gd name="T11" fmla="*/ 2147483647 h 6"/>
                  <a:gd name="T12" fmla="*/ 2147483647 w 8"/>
                  <a:gd name="T13" fmla="*/ 2147483647 h 6"/>
                  <a:gd name="T14" fmla="*/ 2147483647 w 8"/>
                  <a:gd name="T15" fmla="*/ 2147483647 h 6"/>
                  <a:gd name="T16" fmla="*/ 2147483647 w 8"/>
                  <a:gd name="T17" fmla="*/ 2147483647 h 6"/>
                  <a:gd name="T18" fmla="*/ 0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2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Freeform 162"/>
              <p:cNvSpPr>
                <a:spLocks/>
              </p:cNvSpPr>
              <p:nvPr/>
            </p:nvSpPr>
            <p:spPr bwMode="auto">
              <a:xfrm>
                <a:off x="1315" y="2891"/>
                <a:ext cx="95" cy="102"/>
              </a:xfrm>
              <a:custGeom>
                <a:avLst/>
                <a:gdLst>
                  <a:gd name="T0" fmla="*/ 0 w 15"/>
                  <a:gd name="T1" fmla="*/ 2147483647 h 16"/>
                  <a:gd name="T2" fmla="*/ 2147483647 w 15"/>
                  <a:gd name="T3" fmla="*/ 2147483647 h 16"/>
                  <a:gd name="T4" fmla="*/ 2147483647 w 15"/>
                  <a:gd name="T5" fmla="*/ 2147483647 h 16"/>
                  <a:gd name="T6" fmla="*/ 2147483647 w 15"/>
                  <a:gd name="T7" fmla="*/ 2147483647 h 16"/>
                  <a:gd name="T8" fmla="*/ 2147483647 w 15"/>
                  <a:gd name="T9" fmla="*/ 2147483647 h 16"/>
                  <a:gd name="T10" fmla="*/ 2147483647 w 15"/>
                  <a:gd name="T11" fmla="*/ 2147483647 h 16"/>
                  <a:gd name="T12" fmla="*/ 2147483647 w 15"/>
                  <a:gd name="T13" fmla="*/ 2147483647 h 16"/>
                  <a:gd name="T14" fmla="*/ 2147483647 w 15"/>
                  <a:gd name="T15" fmla="*/ 2147483647 h 16"/>
                  <a:gd name="T16" fmla="*/ 2147483647 w 15"/>
                  <a:gd name="T17" fmla="*/ 0 h 16"/>
                  <a:gd name="T18" fmla="*/ 2147483647 w 15"/>
                  <a:gd name="T19" fmla="*/ 2147483647 h 16"/>
                  <a:gd name="T20" fmla="*/ 2147483647 w 15"/>
                  <a:gd name="T21" fmla="*/ 2147483647 h 16"/>
                  <a:gd name="T22" fmla="*/ 0 w 15"/>
                  <a:gd name="T23" fmla="*/ 2147483647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0" y="6"/>
                    </a:moveTo>
                    <a:lnTo>
                      <a:pt x="2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0" name="Group 163"/>
            <p:cNvGrpSpPr>
              <a:grpSpLocks/>
            </p:cNvGrpSpPr>
            <p:nvPr/>
          </p:nvGrpSpPr>
          <p:grpSpPr bwMode="auto">
            <a:xfrm>
              <a:off x="6759575" y="5132388"/>
              <a:ext cx="704850" cy="139700"/>
              <a:chOff x="4386" y="3345"/>
              <a:chExt cx="444" cy="88"/>
            </a:xfrm>
          </p:grpSpPr>
          <p:sp>
            <p:nvSpPr>
              <p:cNvPr id="31" name="Freeform 164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8FB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Freeform 165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Freeform 166"/>
              <p:cNvSpPr>
                <a:spLocks/>
              </p:cNvSpPr>
              <p:nvPr/>
            </p:nvSpPr>
            <p:spPr bwMode="auto">
              <a:xfrm>
                <a:off x="4747" y="3357"/>
                <a:ext cx="45" cy="1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2147483647 w 7"/>
                  <a:gd name="T7" fmla="*/ 2147483647 h 3"/>
                  <a:gd name="T8" fmla="*/ 2147483647 w 7"/>
                  <a:gd name="T9" fmla="*/ 2147483647 h 3"/>
                  <a:gd name="T10" fmla="*/ 2147483647 w 7"/>
                  <a:gd name="T11" fmla="*/ 2147483647 h 3"/>
                  <a:gd name="T12" fmla="*/ 2147483647 w 7"/>
                  <a:gd name="T13" fmla="*/ 2147483647 h 3"/>
                  <a:gd name="T14" fmla="*/ 2147483647 w 7"/>
                  <a:gd name="T15" fmla="*/ 2147483647 h 3"/>
                  <a:gd name="T16" fmla="*/ 2147483647 w 7"/>
                  <a:gd name="T17" fmla="*/ 0 h 3"/>
                  <a:gd name="T18" fmla="*/ 0 w 7"/>
                  <a:gd name="T19" fmla="*/ 2147483647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3"/>
                  <a:gd name="T32" fmla="*/ 7 w 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3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Freeform 167"/>
              <p:cNvSpPr>
                <a:spLocks/>
              </p:cNvSpPr>
              <p:nvPr/>
            </p:nvSpPr>
            <p:spPr bwMode="auto">
              <a:xfrm>
                <a:off x="4811" y="3364"/>
                <a:ext cx="19" cy="12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0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Freeform 168"/>
              <p:cNvSpPr>
                <a:spLocks/>
              </p:cNvSpPr>
              <p:nvPr/>
            </p:nvSpPr>
            <p:spPr bwMode="auto">
              <a:xfrm>
                <a:off x="4754" y="3402"/>
                <a:ext cx="57" cy="31"/>
              </a:xfrm>
              <a:custGeom>
                <a:avLst/>
                <a:gdLst>
                  <a:gd name="T0" fmla="*/ 0 w 9"/>
                  <a:gd name="T1" fmla="*/ 2147483647 h 5"/>
                  <a:gd name="T2" fmla="*/ 2147483647 w 9"/>
                  <a:gd name="T3" fmla="*/ 2147483647 h 5"/>
                  <a:gd name="T4" fmla="*/ 2147483647 w 9"/>
                  <a:gd name="T5" fmla="*/ 2147483647 h 5"/>
                  <a:gd name="T6" fmla="*/ 2147483647 w 9"/>
                  <a:gd name="T7" fmla="*/ 2147483647 h 5"/>
                  <a:gd name="T8" fmla="*/ 2147483647 w 9"/>
                  <a:gd name="T9" fmla="*/ 2147483647 h 5"/>
                  <a:gd name="T10" fmla="*/ 2147483647 w 9"/>
                  <a:gd name="T11" fmla="*/ 2147483647 h 5"/>
                  <a:gd name="T12" fmla="*/ 2147483647 w 9"/>
                  <a:gd name="T13" fmla="*/ 2147483647 h 5"/>
                  <a:gd name="T14" fmla="*/ 2147483647 w 9"/>
                  <a:gd name="T15" fmla="*/ 0 h 5"/>
                  <a:gd name="T16" fmla="*/ 2147483647 w 9"/>
                  <a:gd name="T17" fmla="*/ 2147483647 h 5"/>
                  <a:gd name="T18" fmla="*/ 2147483647 w 9"/>
                  <a:gd name="T19" fmla="*/ 2147483647 h 5"/>
                  <a:gd name="T20" fmla="*/ 2147483647 w 9"/>
                  <a:gd name="T21" fmla="*/ 2147483647 h 5"/>
                  <a:gd name="T22" fmla="*/ 0 w 9"/>
                  <a:gd name="T23" fmla="*/ 2147483647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5"/>
                  <a:gd name="T38" fmla="*/ 9 w 9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5">
                    <a:moveTo>
                      <a:pt x="0" y="3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" name="Isosceles Triangle 174"/>
            <p:cNvSpPr>
              <a:spLocks noChangeArrowheads="1"/>
            </p:cNvSpPr>
            <p:nvPr/>
          </p:nvSpPr>
          <p:spPr bwMode="auto">
            <a:xfrm>
              <a:off x="6705600" y="38100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2" name="Isosceles Triangle 175"/>
            <p:cNvSpPr>
              <a:spLocks noChangeArrowheads="1"/>
            </p:cNvSpPr>
            <p:nvPr/>
          </p:nvSpPr>
          <p:spPr bwMode="auto">
            <a:xfrm>
              <a:off x="5562600" y="29845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3871913" y="41243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Freeform 142"/>
            <p:cNvSpPr>
              <a:spLocks/>
            </p:cNvSpPr>
            <p:nvPr/>
          </p:nvSpPr>
          <p:spPr bwMode="auto">
            <a:xfrm>
              <a:off x="6284913" y="3717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Freeform 142"/>
            <p:cNvSpPr>
              <a:spLocks/>
            </p:cNvSpPr>
            <p:nvPr/>
          </p:nvSpPr>
          <p:spPr bwMode="auto">
            <a:xfrm>
              <a:off x="6107113" y="3590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Freeform 142"/>
            <p:cNvSpPr>
              <a:spLocks/>
            </p:cNvSpPr>
            <p:nvPr/>
          </p:nvSpPr>
          <p:spPr bwMode="auto">
            <a:xfrm>
              <a:off x="4164013" y="3473998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Freeform 142"/>
            <p:cNvSpPr>
              <a:spLocks/>
            </p:cNvSpPr>
            <p:nvPr/>
          </p:nvSpPr>
          <p:spPr bwMode="auto">
            <a:xfrm>
              <a:off x="3656013" y="26765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Freeform 142"/>
            <p:cNvSpPr>
              <a:spLocks/>
            </p:cNvSpPr>
            <p:nvPr/>
          </p:nvSpPr>
          <p:spPr bwMode="auto">
            <a:xfrm>
              <a:off x="5120454" y="2806591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Freeform 142"/>
            <p:cNvSpPr>
              <a:spLocks/>
            </p:cNvSpPr>
            <p:nvPr/>
          </p:nvSpPr>
          <p:spPr bwMode="auto">
            <a:xfrm>
              <a:off x="5609186" y="3468742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142"/>
            <p:cNvSpPr>
              <a:spLocks/>
            </p:cNvSpPr>
            <p:nvPr/>
          </p:nvSpPr>
          <p:spPr bwMode="auto">
            <a:xfrm>
              <a:off x="5956027" y="3058840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1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</a:t>
            </a:r>
          </a:p>
          <a:p>
            <a:pPr marL="681038" lvl="1" indent="-223838">
              <a:spcAft>
                <a:spcPts val="600"/>
              </a:spcAft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data collected from different distances away from Earth</a:t>
            </a:r>
          </a:p>
          <a:p>
            <a:pPr marL="223838" indent="-223838">
              <a:spcAft>
                <a:spcPts val="600"/>
              </a:spcAft>
            </a:pP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on ellipsoid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Need 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over entire surface of the 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4" t="63" r="101" b="280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Calculating N</a:t>
            </a:r>
            <a:r>
              <a:rPr lang="en-US" spc="-7" baseline="-25000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</a:t>
            </a:r>
          </a:p>
          <a:p>
            <a:pPr marL="681038" lvl="1" indent="-223838">
              <a:spcAft>
                <a:spcPts val="600"/>
              </a:spcAft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data collected from different distances away from Earth</a:t>
            </a:r>
          </a:p>
          <a:p>
            <a:pPr marL="223838" indent="-223838">
              <a:spcAft>
                <a:spcPts val="600"/>
              </a:spcAft>
            </a:pP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on ellipsoid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Need 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over entire surface of the 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4" t="63" r="101" b="280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Calculating N</a:t>
            </a:r>
            <a:r>
              <a:rPr lang="en-US" spc="-7" baseline="-25000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4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latin typeface="Cambria" panose="02040503050406030204" pitchFamily="18" charset="0"/>
                <a:cs typeface="Calibri"/>
              </a:rPr>
              <a:t>a </a:t>
            </a:r>
            <a:r>
              <a:rPr lang="en-US" spc="-13" dirty="0">
                <a:latin typeface="Cambria" panose="02040503050406030204" pitchFamily="18" charset="0"/>
                <a:cs typeface="Calibri"/>
              </a:rPr>
              <a:t>Gravity</a:t>
            </a:r>
            <a:r>
              <a:rPr spc="-13" dirty="0">
                <a:latin typeface="Cambria" panose="02040503050406030204" pitchFamily="18" charset="0"/>
                <a:cs typeface="Calibri"/>
              </a:rPr>
              <a:t> </a:t>
            </a:r>
            <a:r>
              <a:rPr spc="-7" dirty="0"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" y="4002416"/>
            <a:ext cx="3306269" cy="38557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algn="ctr">
              <a:spcBef>
                <a:spcPts val="2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Airborne</a:t>
            </a:r>
            <a:r>
              <a:rPr sz="2400" spc="8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>
                <a:latin typeface="Cambria" panose="02040503050406030204" pitchFamily="18" charset="0"/>
                <a:cs typeface="Calibri"/>
              </a:rPr>
              <a:t>Observations</a:t>
            </a: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" y="6037227"/>
            <a:ext cx="427932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 algn="ctr">
              <a:spcBef>
                <a:spcPts val="0"/>
              </a:spcBef>
            </a:pPr>
            <a:r>
              <a:rPr lang="en-US" sz="2000" spc="-7" dirty="0">
                <a:latin typeface="Cambria" panose="02040503050406030204" pitchFamily="18" charset="0"/>
                <a:cs typeface="Calibri"/>
              </a:rPr>
              <a:t>Terrestrial/Surface</a:t>
            </a:r>
            <a:r>
              <a:rPr sz="20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000" spc="-13" dirty="0">
                <a:latin typeface="Cambria" panose="02040503050406030204" pitchFamily="18" charset="0"/>
                <a:cs typeface="Calibri"/>
              </a:rPr>
              <a:t>Observations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 </a:t>
            </a:r>
            <a:r>
              <a:rPr sz="2000" dirty="0">
                <a:latin typeface="Cambria" panose="02040503050406030204" pitchFamily="18" charset="0"/>
                <a:cs typeface="Calibri"/>
              </a:rPr>
              <a:t>and 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Predicted 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from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33" dirty="0">
                <a:latin typeface="Cambria" panose="02040503050406030204" pitchFamily="18" charset="0"/>
                <a:cs typeface="Calibri"/>
              </a:rPr>
              <a:t>Topography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439209" y="5153141"/>
            <a:ext cx="2704256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indent="15875" algn="ctr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Short</a:t>
            </a:r>
            <a:r>
              <a:rPr sz="2400" spc="-60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(&lt; 100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582144" y="260594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050511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854052" y="3093423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1490" y="5161278"/>
            <a:ext cx="2148041" cy="801997"/>
            <a:chOff x="677340" y="5073353"/>
            <a:chExt cx="2148041" cy="801997"/>
          </a:xfrm>
        </p:grpSpPr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677340" y="5102175"/>
              <a:ext cx="1031239" cy="7731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1946541" y="5073353"/>
              <a:ext cx="878840" cy="780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53146" y="1770871"/>
            <a:ext cx="2476382" cy="7685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 indent="15875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Long 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(&gt; </a:t>
            </a:r>
            <a:r>
              <a:rPr sz="2400" dirty="0">
                <a:latin typeface="Cambria" panose="02040503050406030204" pitchFamily="18" charset="0"/>
                <a:cs typeface="Calibri"/>
              </a:rPr>
              <a:t>250</a:t>
            </a:r>
            <a:r>
              <a:rPr sz="2400" spc="-33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1" y="2258593"/>
            <a:ext cx="3148514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2200" spc="-7" dirty="0">
                <a:latin typeface="Cambria" panose="02040503050406030204" pitchFamily="18" charset="0"/>
                <a:cs typeface="Calibri"/>
              </a:rPr>
              <a:t>GRACE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GOCE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13" dirty="0">
                <a:latin typeface="Cambria" panose="02040503050406030204" pitchFamily="18" charset="0"/>
                <a:cs typeface="Calibri"/>
              </a:rPr>
              <a:t>Satellite</a:t>
            </a:r>
            <a:r>
              <a:rPr sz="2200" spc="-40" dirty="0">
                <a:latin typeface="Cambria" panose="02040503050406030204" pitchFamily="18" charset="0"/>
                <a:cs typeface="Calibri"/>
              </a:rPr>
              <a:t> 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Altimetry</a:t>
            </a:r>
            <a:endParaRPr sz="2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043720" y="3540534"/>
            <a:ext cx="3495235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algn="ctr">
              <a:spcBef>
                <a:spcPts val="127"/>
              </a:spcBef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Intermediate 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20km to 3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4" name="object 10"/>
          <p:cNvSpPr txBox="1">
            <a:spLocks noChangeAspect="1"/>
          </p:cNvSpPr>
          <p:nvPr/>
        </p:nvSpPr>
        <p:spPr>
          <a:xfrm>
            <a:off x="4582144" y="4364230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673"/>
            <a:ext cx="9152150" cy="5148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07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GRACE -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 Satellites measuring separation</a:t>
            </a:r>
          </a:p>
        </p:txBody>
      </p:sp>
    </p:spTree>
    <p:extLst>
      <p:ext uri="{BB962C8B-B14F-4D97-AF65-F5344CB8AC3E}">
        <p14:creationId xmlns:p14="http://schemas.microsoft.com/office/powerpoint/2010/main" val="3745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2" y="976047"/>
            <a:ext cx="7755516" cy="58166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GRAV-D –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airborne relative gravimeters</a:t>
            </a:r>
          </a:p>
        </p:txBody>
      </p:sp>
    </p:spTree>
    <p:extLst>
      <p:ext uri="{BB962C8B-B14F-4D97-AF65-F5344CB8AC3E}">
        <p14:creationId xmlns:p14="http://schemas.microsoft.com/office/powerpoint/2010/main" val="536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5943"/>
            <a:ext cx="8229600" cy="523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Relative</a:t>
            </a:r>
          </a:p>
        </p:txBody>
      </p:sp>
    </p:spTree>
    <p:extLst>
      <p:ext uri="{BB962C8B-B14F-4D97-AF65-F5344CB8AC3E}">
        <p14:creationId xmlns:p14="http://schemas.microsoft.com/office/powerpoint/2010/main" val="24112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6" y="1168835"/>
            <a:ext cx="8588828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Relative</a:t>
            </a:r>
          </a:p>
        </p:txBody>
      </p:sp>
    </p:spTree>
    <p:extLst>
      <p:ext uri="{BB962C8B-B14F-4D97-AF65-F5344CB8AC3E}">
        <p14:creationId xmlns:p14="http://schemas.microsoft.com/office/powerpoint/2010/main" val="24968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35" y="1168835"/>
            <a:ext cx="5560930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Absolute</a:t>
            </a:r>
          </a:p>
        </p:txBody>
      </p:sp>
    </p:spTree>
    <p:extLst>
      <p:ext uri="{BB962C8B-B14F-4D97-AF65-F5344CB8AC3E}">
        <p14:creationId xmlns:p14="http://schemas.microsoft.com/office/powerpoint/2010/main" val="3840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Terrestrial Gravimeters - Absolute and Relative</a:t>
            </a:r>
          </a:p>
        </p:txBody>
      </p:sp>
    </p:spTree>
    <p:extLst>
      <p:ext uri="{BB962C8B-B14F-4D97-AF65-F5344CB8AC3E}">
        <p14:creationId xmlns:p14="http://schemas.microsoft.com/office/powerpoint/2010/main" val="21506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22616"/>
            <a:ext cx="9144000" cy="5535385"/>
          </a:xfrm>
        </p:spPr>
        <p:txBody>
          <a:bodyPr/>
          <a:lstStyle/>
          <a:p>
            <a:pPr marL="365760">
              <a:spcBef>
                <a:spcPts val="0"/>
              </a:spcBef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Model</a:t>
            </a:r>
            <a:r>
              <a:rPr lang="en-US" sz="3600" spc="-67" dirty="0">
                <a:latin typeface="Cambria" panose="02040503050406030204" pitchFamily="18" charset="0"/>
                <a:cs typeface="Calibri"/>
              </a:rPr>
              <a:t> 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geopotential field</a:t>
            </a:r>
            <a:endParaRPr lang="en-US" sz="3600" spc="-67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</a:pPr>
            <a:r>
              <a:rPr lang="en-US" sz="3600" b="1" dirty="0">
                <a:latin typeface="Cambria" panose="02040503050406030204" pitchFamily="18" charset="0"/>
                <a:cs typeface="Calibri"/>
              </a:rPr>
              <a:t>GM2022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Geoid undulation models by region</a:t>
            </a: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GEOID2022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 aka “</a:t>
            </a:r>
            <a:r>
              <a:rPr lang="en-US" sz="3600" dirty="0">
                <a:latin typeface="Cambria" panose="02040503050406030204" pitchFamily="18" charset="0"/>
                <a:cs typeface="Calibri"/>
              </a:rPr>
              <a:t>0</a:t>
            </a:r>
            <a:r>
              <a:rPr lang="en-US" sz="36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0" dirty="0">
                <a:latin typeface="Cambria" panose="02040503050406030204" pitchFamily="18" charset="0"/>
                <a:cs typeface="Calibri"/>
              </a:rPr>
              <a:t>elevation”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Deflection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Vertical (</a:t>
            </a:r>
            <a:r>
              <a:rPr lang="en-US" sz="3600" spc="-13" dirty="0" err="1">
                <a:latin typeface="Cambria" panose="02040503050406030204" pitchFamily="18" charset="0"/>
                <a:cs typeface="Calibri"/>
              </a:rPr>
              <a:t>DoV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) models by region</a:t>
            </a:r>
            <a:endParaRPr lang="en-US" sz="3600" spc="-20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DEFLEC2022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27" dirty="0">
                <a:latin typeface="Cambria" panose="02040503050406030204" pitchFamily="18" charset="0"/>
                <a:cs typeface="Calibri"/>
              </a:rPr>
              <a:t>Surface Gravity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models by region</a:t>
            </a:r>
            <a:endParaRPr lang="en-US" sz="3600" spc="-33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b="1" spc="-20" dirty="0">
                <a:latin typeface="Cambria" panose="02040503050406030204" pitchFamily="18" charset="0"/>
                <a:cs typeface="Calibri"/>
              </a:rPr>
              <a:t>GRAV2022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Individual Components of NAPGD2022</a:t>
            </a:r>
          </a:p>
        </p:txBody>
      </p:sp>
    </p:spTree>
    <p:extLst>
      <p:ext uri="{BB962C8B-B14F-4D97-AF65-F5344CB8AC3E}">
        <p14:creationId xmlns:p14="http://schemas.microsoft.com/office/powerpoint/2010/main" val="24592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91916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26874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40" r="1" b="46"/>
          <a:stretch/>
        </p:blipFill>
        <p:spPr>
          <a:xfrm>
            <a:off x="0" y="533399"/>
            <a:ext cx="9144000" cy="57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62419" cy="5048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</a:p>
        </p:txBody>
      </p:sp>
    </p:spTree>
    <p:extLst>
      <p:ext uri="{BB962C8B-B14F-4D97-AF65-F5344CB8AC3E}">
        <p14:creationId xmlns:p14="http://schemas.microsoft.com/office/powerpoint/2010/main" val="2255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9137415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</a:p>
        </p:txBody>
      </p:sp>
    </p:spTree>
    <p:extLst>
      <p:ext uri="{BB962C8B-B14F-4D97-AF65-F5344CB8AC3E}">
        <p14:creationId xmlns:p14="http://schemas.microsoft.com/office/powerpoint/2010/main" val="13423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house"/>
          <p:cNvGrpSpPr/>
          <p:nvPr/>
        </p:nvGrpSpPr>
        <p:grpSpPr>
          <a:xfrm>
            <a:off x="1737552" y="1401887"/>
            <a:ext cx="755314" cy="742296"/>
            <a:chOff x="2919413" y="2290697"/>
            <a:chExt cx="476250" cy="641323"/>
          </a:xfrm>
          <a:solidFill>
            <a:srgbClr val="00B050"/>
          </a:solidFill>
        </p:grpSpPr>
        <p:sp>
          <p:nvSpPr>
            <p:cNvPr id="17" name="Rectangle 16"/>
            <p:cNvSpPr/>
            <p:nvPr/>
          </p:nvSpPr>
          <p:spPr>
            <a:xfrm>
              <a:off x="2987040" y="2595312"/>
              <a:ext cx="342900" cy="33670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919413" y="2290697"/>
              <a:ext cx="476250" cy="310328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Sea Level"/>
          <p:cNvGrpSpPr/>
          <p:nvPr/>
        </p:nvGrpSpPr>
        <p:grpSpPr>
          <a:xfrm>
            <a:off x="2345053" y="4774716"/>
            <a:ext cx="6157487" cy="1004071"/>
            <a:chOff x="2345053" y="4774716"/>
            <a:chExt cx="6157487" cy="1004071"/>
          </a:xfrm>
        </p:grpSpPr>
        <p:grpSp>
          <p:nvGrpSpPr>
            <p:cNvPr id="52" name="water level"/>
            <p:cNvGrpSpPr/>
            <p:nvPr/>
          </p:nvGrpSpPr>
          <p:grpSpPr>
            <a:xfrm>
              <a:off x="2345053" y="4774716"/>
              <a:ext cx="5074157" cy="866089"/>
              <a:chOff x="2345053" y="1559324"/>
              <a:chExt cx="5074157" cy="866089"/>
            </a:xfrm>
          </p:grpSpPr>
          <p:sp>
            <p:nvSpPr>
              <p:cNvPr id="22" name="Arc 21"/>
              <p:cNvSpPr/>
              <p:nvPr/>
            </p:nvSpPr>
            <p:spPr>
              <a:xfrm>
                <a:off x="6326003" y="1559324"/>
                <a:ext cx="1093207" cy="861789"/>
              </a:xfrm>
              <a:prstGeom prst="arc">
                <a:avLst>
                  <a:gd name="adj1" fmla="val 2237020"/>
                  <a:gd name="adj2" fmla="val 8897767"/>
                </a:avLst>
              </a:prstGeom>
              <a:ln w="889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c 22"/>
              <p:cNvSpPr/>
              <p:nvPr/>
            </p:nvSpPr>
            <p:spPr>
              <a:xfrm>
                <a:off x="5529226" y="1561299"/>
                <a:ext cx="1093207" cy="861789"/>
              </a:xfrm>
              <a:prstGeom prst="arc">
                <a:avLst>
                  <a:gd name="adj1" fmla="val 2237020"/>
                  <a:gd name="adj2" fmla="val 8897767"/>
                </a:avLst>
              </a:prstGeom>
              <a:ln w="889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Arc 23"/>
              <p:cNvSpPr/>
              <p:nvPr/>
            </p:nvSpPr>
            <p:spPr>
              <a:xfrm>
                <a:off x="4734280" y="1561299"/>
                <a:ext cx="1093207" cy="861789"/>
              </a:xfrm>
              <a:prstGeom prst="arc">
                <a:avLst>
                  <a:gd name="adj1" fmla="val 2237020"/>
                  <a:gd name="adj2" fmla="val 8897767"/>
                </a:avLst>
              </a:prstGeom>
              <a:ln w="889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Arc 24"/>
              <p:cNvSpPr/>
              <p:nvPr/>
            </p:nvSpPr>
            <p:spPr>
              <a:xfrm>
                <a:off x="3938539" y="1561299"/>
                <a:ext cx="1093207" cy="861789"/>
              </a:xfrm>
              <a:prstGeom prst="arc">
                <a:avLst>
                  <a:gd name="adj1" fmla="val 2237020"/>
                  <a:gd name="adj2" fmla="val 8897767"/>
                </a:avLst>
              </a:prstGeom>
              <a:ln w="889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Arc 46"/>
              <p:cNvSpPr/>
              <p:nvPr/>
            </p:nvSpPr>
            <p:spPr>
              <a:xfrm>
                <a:off x="3145191" y="1560486"/>
                <a:ext cx="1093207" cy="861789"/>
              </a:xfrm>
              <a:prstGeom prst="arc">
                <a:avLst>
                  <a:gd name="adj1" fmla="val 2237020"/>
                  <a:gd name="adj2" fmla="val 8897767"/>
                </a:avLst>
              </a:prstGeom>
              <a:ln w="889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345053" y="1563624"/>
                <a:ext cx="1093207" cy="861789"/>
              </a:xfrm>
              <a:prstGeom prst="arc">
                <a:avLst>
                  <a:gd name="adj1" fmla="val 2237020"/>
                  <a:gd name="adj2" fmla="val 8897767"/>
                </a:avLst>
              </a:prstGeom>
              <a:ln w="889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5" name="GMSL"/>
            <p:cNvSpPr txBox="1"/>
            <p:nvPr/>
          </p:nvSpPr>
          <p:spPr bwMode="auto">
            <a:xfrm>
              <a:off x="7267478" y="5194012"/>
              <a:ext cx="12350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GMSL</a:t>
              </a:r>
            </a:p>
          </p:txBody>
        </p:sp>
      </p:grpSp>
      <p:grpSp>
        <p:nvGrpSpPr>
          <p:cNvPr id="37" name="land mass"/>
          <p:cNvGrpSpPr>
            <a:grpSpLocks noChangeAspect="1"/>
          </p:cNvGrpSpPr>
          <p:nvPr/>
        </p:nvGrpSpPr>
        <p:grpSpPr>
          <a:xfrm>
            <a:off x="1533445" y="2162175"/>
            <a:ext cx="4156437" cy="4258687"/>
            <a:chOff x="2738434" y="2957512"/>
            <a:chExt cx="3138492" cy="3215700"/>
          </a:xfrm>
        </p:grpSpPr>
        <p:sp>
          <p:nvSpPr>
            <p:cNvPr id="36" name="land color"/>
            <p:cNvSpPr/>
            <p:nvPr/>
          </p:nvSpPr>
          <p:spPr>
            <a:xfrm>
              <a:off x="2738434" y="2957512"/>
              <a:ext cx="3134973" cy="3215700"/>
            </a:xfrm>
            <a:custGeom>
              <a:avLst/>
              <a:gdLst>
                <a:gd name="connsiteX0" fmla="*/ 2173574 w 2173574"/>
                <a:gd name="connsiteY0" fmla="*/ 3117954 h 3117954"/>
                <a:gd name="connsiteX1" fmla="*/ 0 w 2173574"/>
                <a:gd name="connsiteY1" fmla="*/ 0 h 3117954"/>
                <a:gd name="connsiteX0" fmla="*/ 2332007 w 2332007"/>
                <a:gd name="connsiteY0" fmla="*/ 3353543 h 3353543"/>
                <a:gd name="connsiteX1" fmla="*/ 158433 w 2332007"/>
                <a:gd name="connsiteY1" fmla="*/ 235589 h 3353543"/>
                <a:gd name="connsiteX2" fmla="*/ 167474 w 2332007"/>
                <a:gd name="connsiteY2" fmla="*/ 219642 h 3353543"/>
                <a:gd name="connsiteX0" fmla="*/ 2526967 w 2526967"/>
                <a:gd name="connsiteY0" fmla="*/ 3456552 h 3456552"/>
                <a:gd name="connsiteX1" fmla="*/ 353393 w 2526967"/>
                <a:gd name="connsiteY1" fmla="*/ 338598 h 3456552"/>
                <a:gd name="connsiteX2" fmla="*/ 338 w 2526967"/>
                <a:gd name="connsiteY2" fmla="*/ 51525 h 3456552"/>
                <a:gd name="connsiteX0" fmla="*/ 2526646 w 2526646"/>
                <a:gd name="connsiteY0" fmla="*/ 3407286 h 3407286"/>
                <a:gd name="connsiteX1" fmla="*/ 353072 w 2526646"/>
                <a:gd name="connsiteY1" fmla="*/ 289332 h 3407286"/>
                <a:gd name="connsiteX2" fmla="*/ 17 w 2526646"/>
                <a:gd name="connsiteY2" fmla="*/ 2259 h 3407286"/>
                <a:gd name="connsiteX0" fmla="*/ 2552926 w 2552926"/>
                <a:gd name="connsiteY0" fmla="*/ 3423861 h 3423861"/>
                <a:gd name="connsiteX1" fmla="*/ 379352 w 2552926"/>
                <a:gd name="connsiteY1" fmla="*/ 305907 h 3423861"/>
                <a:gd name="connsiteX2" fmla="*/ 26297 w 2552926"/>
                <a:gd name="connsiteY2" fmla="*/ 18834 h 3423861"/>
                <a:gd name="connsiteX3" fmla="*/ 25793 w 2552926"/>
                <a:gd name="connsiteY3" fmla="*/ 27889 h 3423861"/>
                <a:gd name="connsiteX0" fmla="*/ 3334978 w 3334978"/>
                <a:gd name="connsiteY0" fmla="*/ 3426339 h 3426339"/>
                <a:gd name="connsiteX1" fmla="*/ 1161404 w 3334978"/>
                <a:gd name="connsiteY1" fmla="*/ 308385 h 3426339"/>
                <a:gd name="connsiteX2" fmla="*/ 808349 w 3334978"/>
                <a:gd name="connsiteY2" fmla="*/ 21312 h 3426339"/>
                <a:gd name="connsiteX3" fmla="*/ 0 w 3334978"/>
                <a:gd name="connsiteY3" fmla="*/ 20233 h 3426339"/>
                <a:gd name="connsiteX0" fmla="*/ 3334978 w 3334978"/>
                <a:gd name="connsiteY0" fmla="*/ 3407286 h 3407286"/>
                <a:gd name="connsiteX1" fmla="*/ 1161404 w 3334978"/>
                <a:gd name="connsiteY1" fmla="*/ 289332 h 3407286"/>
                <a:gd name="connsiteX2" fmla="*/ 808349 w 3334978"/>
                <a:gd name="connsiteY2" fmla="*/ 2259 h 3407286"/>
                <a:gd name="connsiteX3" fmla="*/ 0 w 3334978"/>
                <a:gd name="connsiteY3" fmla="*/ 1180 h 3407286"/>
                <a:gd name="connsiteX0" fmla="*/ 3314526 w 3314526"/>
                <a:gd name="connsiteY0" fmla="*/ 3416240 h 3416240"/>
                <a:gd name="connsiteX1" fmla="*/ 1140952 w 3314526"/>
                <a:gd name="connsiteY1" fmla="*/ 298286 h 3416240"/>
                <a:gd name="connsiteX2" fmla="*/ 787897 w 3314526"/>
                <a:gd name="connsiteY2" fmla="*/ 11213 h 3416240"/>
                <a:gd name="connsiteX3" fmla="*/ 0 w 3314526"/>
                <a:gd name="connsiteY3" fmla="*/ 0 h 3416240"/>
                <a:gd name="connsiteX0" fmla="*/ 3314526 w 3314526"/>
                <a:gd name="connsiteY0" fmla="*/ 3416240 h 3416240"/>
                <a:gd name="connsiteX1" fmla="*/ 1140952 w 3314526"/>
                <a:gd name="connsiteY1" fmla="*/ 298286 h 3416240"/>
                <a:gd name="connsiteX2" fmla="*/ 787897 w 3314526"/>
                <a:gd name="connsiteY2" fmla="*/ 11213 h 3416240"/>
                <a:gd name="connsiteX3" fmla="*/ 0 w 3314526"/>
                <a:gd name="connsiteY3" fmla="*/ 0 h 3416240"/>
                <a:gd name="connsiteX0" fmla="*/ 3314526 w 3314526"/>
                <a:gd name="connsiteY0" fmla="*/ 3416240 h 3416240"/>
                <a:gd name="connsiteX1" fmla="*/ 1176742 w 3314526"/>
                <a:gd name="connsiteY1" fmla="*/ 288152 h 3416240"/>
                <a:gd name="connsiteX2" fmla="*/ 787897 w 3314526"/>
                <a:gd name="connsiteY2" fmla="*/ 11213 h 3416240"/>
                <a:gd name="connsiteX3" fmla="*/ 0 w 3314526"/>
                <a:gd name="connsiteY3" fmla="*/ 0 h 3416240"/>
                <a:gd name="connsiteX0" fmla="*/ 3372888 w 3372888"/>
                <a:gd name="connsiteY0" fmla="*/ 3416240 h 3416240"/>
                <a:gd name="connsiteX1" fmla="*/ 1235104 w 3372888"/>
                <a:gd name="connsiteY1" fmla="*/ 288152 h 3416240"/>
                <a:gd name="connsiteX2" fmla="*/ 846259 w 3372888"/>
                <a:gd name="connsiteY2" fmla="*/ 11213 h 3416240"/>
                <a:gd name="connsiteX3" fmla="*/ 58362 w 3372888"/>
                <a:gd name="connsiteY3" fmla="*/ 0 h 3416240"/>
                <a:gd name="connsiteX4" fmla="*/ 58362 w 3372888"/>
                <a:gd name="connsiteY4" fmla="*/ 20269 h 3416240"/>
                <a:gd name="connsiteX0" fmla="*/ 3351662 w 3351662"/>
                <a:gd name="connsiteY0" fmla="*/ 3416240 h 3416240"/>
                <a:gd name="connsiteX1" fmla="*/ 1213878 w 3351662"/>
                <a:gd name="connsiteY1" fmla="*/ 288152 h 3416240"/>
                <a:gd name="connsiteX2" fmla="*/ 825033 w 3351662"/>
                <a:gd name="connsiteY2" fmla="*/ 11213 h 3416240"/>
                <a:gd name="connsiteX3" fmla="*/ 37136 w 3351662"/>
                <a:gd name="connsiteY3" fmla="*/ 0 h 3416240"/>
                <a:gd name="connsiteX4" fmla="*/ 164960 w 3351662"/>
                <a:gd name="connsiteY4" fmla="*/ 1940664 h 3416240"/>
                <a:gd name="connsiteX0" fmla="*/ 3314526 w 3314526"/>
                <a:gd name="connsiteY0" fmla="*/ 3416240 h 3416240"/>
                <a:gd name="connsiteX1" fmla="*/ 1176742 w 3314526"/>
                <a:gd name="connsiteY1" fmla="*/ 288152 h 3416240"/>
                <a:gd name="connsiteX2" fmla="*/ 787897 w 3314526"/>
                <a:gd name="connsiteY2" fmla="*/ 11213 h 3416240"/>
                <a:gd name="connsiteX3" fmla="*/ 0 w 3314526"/>
                <a:gd name="connsiteY3" fmla="*/ 0 h 3416240"/>
                <a:gd name="connsiteX4" fmla="*/ 127824 w 3314526"/>
                <a:gd name="connsiteY4" fmla="*/ 1940664 h 3416240"/>
                <a:gd name="connsiteX0" fmla="*/ 3314526 w 3314526"/>
                <a:gd name="connsiteY0" fmla="*/ 3416240 h 3416240"/>
                <a:gd name="connsiteX1" fmla="*/ 1176742 w 3314526"/>
                <a:gd name="connsiteY1" fmla="*/ 288152 h 3416240"/>
                <a:gd name="connsiteX2" fmla="*/ 787897 w 3314526"/>
                <a:gd name="connsiteY2" fmla="*/ 11213 h 3416240"/>
                <a:gd name="connsiteX3" fmla="*/ 0 w 3314526"/>
                <a:gd name="connsiteY3" fmla="*/ 0 h 3416240"/>
                <a:gd name="connsiteX4" fmla="*/ 61356 w 3314526"/>
                <a:gd name="connsiteY4" fmla="*/ 3369560 h 3416240"/>
                <a:gd name="connsiteX0" fmla="*/ 3314526 w 3314526"/>
                <a:gd name="connsiteY0" fmla="*/ 3416240 h 3420230"/>
                <a:gd name="connsiteX1" fmla="*/ 1176742 w 3314526"/>
                <a:gd name="connsiteY1" fmla="*/ 288152 h 3420230"/>
                <a:gd name="connsiteX2" fmla="*/ 787897 w 3314526"/>
                <a:gd name="connsiteY2" fmla="*/ 11213 h 3420230"/>
                <a:gd name="connsiteX3" fmla="*/ 0 w 3314526"/>
                <a:gd name="connsiteY3" fmla="*/ 0 h 3420230"/>
                <a:gd name="connsiteX4" fmla="*/ 56244 w 3314526"/>
                <a:gd name="connsiteY4" fmla="*/ 3420230 h 3420230"/>
                <a:gd name="connsiteX0" fmla="*/ 3365655 w 3365655"/>
                <a:gd name="connsiteY0" fmla="*/ 3421307 h 3421307"/>
                <a:gd name="connsiteX1" fmla="*/ 1176742 w 3365655"/>
                <a:gd name="connsiteY1" fmla="*/ 288152 h 3421307"/>
                <a:gd name="connsiteX2" fmla="*/ 787897 w 3365655"/>
                <a:gd name="connsiteY2" fmla="*/ 11213 h 3421307"/>
                <a:gd name="connsiteX3" fmla="*/ 0 w 3365655"/>
                <a:gd name="connsiteY3" fmla="*/ 0 h 3421307"/>
                <a:gd name="connsiteX4" fmla="*/ 56244 w 3365655"/>
                <a:gd name="connsiteY4" fmla="*/ 3420230 h 3421307"/>
                <a:gd name="connsiteX0" fmla="*/ 3365655 w 3365655"/>
                <a:gd name="connsiteY0" fmla="*/ 3438577 h 3438577"/>
                <a:gd name="connsiteX1" fmla="*/ 1135838 w 3365655"/>
                <a:gd name="connsiteY1" fmla="*/ 229416 h 3438577"/>
                <a:gd name="connsiteX2" fmla="*/ 787897 w 3365655"/>
                <a:gd name="connsiteY2" fmla="*/ 28483 h 3438577"/>
                <a:gd name="connsiteX3" fmla="*/ 0 w 3365655"/>
                <a:gd name="connsiteY3" fmla="*/ 17270 h 3438577"/>
                <a:gd name="connsiteX4" fmla="*/ 56244 w 3365655"/>
                <a:gd name="connsiteY4" fmla="*/ 3437500 h 3438577"/>
                <a:gd name="connsiteX0" fmla="*/ 3365655 w 3365655"/>
                <a:gd name="connsiteY0" fmla="*/ 3421307 h 3421307"/>
                <a:gd name="connsiteX1" fmla="*/ 1135838 w 3365655"/>
                <a:gd name="connsiteY1" fmla="*/ 212146 h 3421307"/>
                <a:gd name="connsiteX2" fmla="*/ 787897 w 3365655"/>
                <a:gd name="connsiteY2" fmla="*/ 11213 h 3421307"/>
                <a:gd name="connsiteX3" fmla="*/ 0 w 3365655"/>
                <a:gd name="connsiteY3" fmla="*/ 0 h 3421307"/>
                <a:gd name="connsiteX4" fmla="*/ 56244 w 3365655"/>
                <a:gd name="connsiteY4" fmla="*/ 3420230 h 3421307"/>
                <a:gd name="connsiteX0" fmla="*/ 3365655 w 3365655"/>
                <a:gd name="connsiteY0" fmla="*/ 3421307 h 3421307"/>
                <a:gd name="connsiteX1" fmla="*/ 1115387 w 3365655"/>
                <a:gd name="connsiteY1" fmla="*/ 217214 h 3421307"/>
                <a:gd name="connsiteX2" fmla="*/ 787897 w 3365655"/>
                <a:gd name="connsiteY2" fmla="*/ 11213 h 3421307"/>
                <a:gd name="connsiteX3" fmla="*/ 0 w 3365655"/>
                <a:gd name="connsiteY3" fmla="*/ 0 h 3421307"/>
                <a:gd name="connsiteX4" fmla="*/ 56244 w 3365655"/>
                <a:gd name="connsiteY4" fmla="*/ 3420230 h 3421307"/>
                <a:gd name="connsiteX0" fmla="*/ 3365655 w 3365655"/>
                <a:gd name="connsiteY0" fmla="*/ 3421307 h 3421307"/>
                <a:gd name="connsiteX1" fmla="*/ 1115387 w 3365655"/>
                <a:gd name="connsiteY1" fmla="*/ 217214 h 3421307"/>
                <a:gd name="connsiteX2" fmla="*/ 787897 w 3365655"/>
                <a:gd name="connsiteY2" fmla="*/ 11213 h 3421307"/>
                <a:gd name="connsiteX3" fmla="*/ 0 w 3365655"/>
                <a:gd name="connsiteY3" fmla="*/ 0 h 3421307"/>
                <a:gd name="connsiteX4" fmla="*/ 56244 w 3365655"/>
                <a:gd name="connsiteY4" fmla="*/ 3420230 h 3421307"/>
                <a:gd name="connsiteX0" fmla="*/ 3365655 w 3365655"/>
                <a:gd name="connsiteY0" fmla="*/ 3421307 h 3421307"/>
                <a:gd name="connsiteX1" fmla="*/ 1054031 w 3365655"/>
                <a:gd name="connsiteY1" fmla="*/ 156410 h 3421307"/>
                <a:gd name="connsiteX2" fmla="*/ 787897 w 3365655"/>
                <a:gd name="connsiteY2" fmla="*/ 11213 h 3421307"/>
                <a:gd name="connsiteX3" fmla="*/ 0 w 3365655"/>
                <a:gd name="connsiteY3" fmla="*/ 0 h 3421307"/>
                <a:gd name="connsiteX4" fmla="*/ 56244 w 3365655"/>
                <a:gd name="connsiteY4" fmla="*/ 3420230 h 3421307"/>
                <a:gd name="connsiteX0" fmla="*/ 3365655 w 3365655"/>
                <a:gd name="connsiteY0" fmla="*/ 3421307 h 3421307"/>
                <a:gd name="connsiteX1" fmla="*/ 1054031 w 3365655"/>
                <a:gd name="connsiteY1" fmla="*/ 156410 h 3421307"/>
                <a:gd name="connsiteX2" fmla="*/ 787897 w 3365655"/>
                <a:gd name="connsiteY2" fmla="*/ 11213 h 3421307"/>
                <a:gd name="connsiteX3" fmla="*/ 0 w 3365655"/>
                <a:gd name="connsiteY3" fmla="*/ 0 h 3421307"/>
                <a:gd name="connsiteX4" fmla="*/ 56244 w 3365655"/>
                <a:gd name="connsiteY4" fmla="*/ 3420230 h 3421307"/>
                <a:gd name="connsiteX0" fmla="*/ 3365655 w 3365655"/>
                <a:gd name="connsiteY0" fmla="*/ 3421307 h 3421307"/>
                <a:gd name="connsiteX1" fmla="*/ 1074483 w 3365655"/>
                <a:gd name="connsiteY1" fmla="*/ 156410 h 3421307"/>
                <a:gd name="connsiteX2" fmla="*/ 787897 w 3365655"/>
                <a:gd name="connsiteY2" fmla="*/ 11213 h 3421307"/>
                <a:gd name="connsiteX3" fmla="*/ 0 w 3365655"/>
                <a:gd name="connsiteY3" fmla="*/ 0 h 3421307"/>
                <a:gd name="connsiteX4" fmla="*/ 56244 w 3365655"/>
                <a:gd name="connsiteY4" fmla="*/ 3420230 h 342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5655" h="3421307">
                  <a:moveTo>
                    <a:pt x="3365655" y="3421307"/>
                  </a:moveTo>
                  <a:lnTo>
                    <a:pt x="1074483" y="156410"/>
                  </a:lnTo>
                  <a:cubicBezTo>
                    <a:pt x="1005165" y="14120"/>
                    <a:pt x="786014" y="14535"/>
                    <a:pt x="787897" y="11213"/>
                  </a:cubicBezTo>
                  <a:lnTo>
                    <a:pt x="0" y="0"/>
                  </a:lnTo>
                  <a:lnTo>
                    <a:pt x="56244" y="342023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" name="land edge"/>
            <p:cNvGrpSpPr/>
            <p:nvPr/>
          </p:nvGrpSpPr>
          <p:grpSpPr>
            <a:xfrm>
              <a:off x="2738434" y="2957512"/>
              <a:ext cx="3138492" cy="3212308"/>
              <a:chOff x="2738434" y="2957512"/>
              <a:chExt cx="3138492" cy="3212308"/>
            </a:xfrm>
            <a:effectLst/>
          </p:grpSpPr>
          <p:cxnSp>
            <p:nvCxnSpPr>
              <p:cNvPr id="4" name="Straight Connector 3"/>
              <p:cNvCxnSpPr>
                <a:stCxn id="36" idx="3"/>
              </p:cNvCxnSpPr>
              <p:nvPr/>
            </p:nvCxnSpPr>
            <p:spPr>
              <a:xfrm>
                <a:off x="2738434" y="2957512"/>
                <a:ext cx="785816" cy="1666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Arc 8"/>
              <p:cNvSpPr/>
              <p:nvPr/>
            </p:nvSpPr>
            <p:spPr>
              <a:xfrm rot="18632524">
                <a:off x="3005685" y="2971801"/>
                <a:ext cx="914400" cy="914400"/>
              </a:xfrm>
              <a:prstGeom prst="arc">
                <a:avLst>
                  <a:gd name="adj1" fmla="val 19529078"/>
                  <a:gd name="adj2" fmla="val 20976395"/>
                </a:avLst>
              </a:prstGeom>
              <a:ln w="762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3685554" y="3025239"/>
                <a:ext cx="2191372" cy="314458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3" name="height arrow"/>
          <p:cNvCxnSpPr>
            <a:stCxn id="41" idx="1"/>
          </p:cNvCxnSpPr>
          <p:nvPr/>
        </p:nvCxnSpPr>
        <p:spPr>
          <a:xfrm flipH="1" flipV="1">
            <a:off x="2115210" y="2200173"/>
            <a:ext cx="5902" cy="3286228"/>
          </a:xfrm>
          <a:prstGeom prst="straightConnector1">
            <a:avLst/>
          </a:prstGeom>
          <a:ln w="82550">
            <a:solidFill>
              <a:srgbClr val="934BC9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Geoid"/>
          <p:cNvGrpSpPr/>
          <p:nvPr/>
        </p:nvGrpSpPr>
        <p:grpSpPr>
          <a:xfrm>
            <a:off x="86621" y="4980595"/>
            <a:ext cx="7168623" cy="3683718"/>
            <a:chOff x="86621" y="4980595"/>
            <a:chExt cx="7168623" cy="3683718"/>
          </a:xfrm>
        </p:grpSpPr>
        <p:sp>
          <p:nvSpPr>
            <p:cNvPr id="67" name="white masking"/>
            <p:cNvSpPr/>
            <p:nvPr/>
          </p:nvSpPr>
          <p:spPr>
            <a:xfrm>
              <a:off x="2023672" y="5493893"/>
              <a:ext cx="179882" cy="3170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eoid line"/>
            <p:cNvSpPr/>
            <p:nvPr/>
          </p:nvSpPr>
          <p:spPr>
            <a:xfrm>
              <a:off x="427223" y="5486354"/>
              <a:ext cx="6828021" cy="180098"/>
            </a:xfrm>
            <a:custGeom>
              <a:avLst/>
              <a:gdLst>
                <a:gd name="connsiteX0" fmla="*/ 0 w 6820525"/>
                <a:gd name="connsiteY0" fmla="*/ 120140 h 189871"/>
                <a:gd name="connsiteX1" fmla="*/ 1753849 w 6820525"/>
                <a:gd name="connsiteY1" fmla="*/ 105150 h 189871"/>
                <a:gd name="connsiteX2" fmla="*/ 3927423 w 6820525"/>
                <a:gd name="connsiteY2" fmla="*/ 187596 h 189871"/>
                <a:gd name="connsiteX3" fmla="*/ 5651292 w 6820525"/>
                <a:gd name="connsiteY3" fmla="*/ 219 h 189871"/>
                <a:gd name="connsiteX4" fmla="*/ 6820525 w 6820525"/>
                <a:gd name="connsiteY4" fmla="*/ 157615 h 189871"/>
                <a:gd name="connsiteX0" fmla="*/ 0 w 6820525"/>
                <a:gd name="connsiteY0" fmla="*/ 120140 h 187661"/>
                <a:gd name="connsiteX1" fmla="*/ 1693889 w 6820525"/>
                <a:gd name="connsiteY1" fmla="*/ 22704 h 187661"/>
                <a:gd name="connsiteX2" fmla="*/ 3927423 w 6820525"/>
                <a:gd name="connsiteY2" fmla="*/ 187596 h 187661"/>
                <a:gd name="connsiteX3" fmla="*/ 5651292 w 6820525"/>
                <a:gd name="connsiteY3" fmla="*/ 219 h 187661"/>
                <a:gd name="connsiteX4" fmla="*/ 6820525 w 6820525"/>
                <a:gd name="connsiteY4" fmla="*/ 157615 h 187661"/>
                <a:gd name="connsiteX0" fmla="*/ 0 w 6820525"/>
                <a:gd name="connsiteY0" fmla="*/ 98354 h 173120"/>
                <a:gd name="connsiteX1" fmla="*/ 1693889 w 6820525"/>
                <a:gd name="connsiteY1" fmla="*/ 918 h 173120"/>
                <a:gd name="connsiteX2" fmla="*/ 3927423 w 6820525"/>
                <a:gd name="connsiteY2" fmla="*/ 165810 h 173120"/>
                <a:gd name="connsiteX3" fmla="*/ 5269042 w 6820525"/>
                <a:gd name="connsiteY3" fmla="*/ 143325 h 173120"/>
                <a:gd name="connsiteX4" fmla="*/ 6820525 w 6820525"/>
                <a:gd name="connsiteY4" fmla="*/ 135829 h 173120"/>
                <a:gd name="connsiteX0" fmla="*/ 0 w 6820525"/>
                <a:gd name="connsiteY0" fmla="*/ 98354 h 360812"/>
                <a:gd name="connsiteX1" fmla="*/ 1693889 w 6820525"/>
                <a:gd name="connsiteY1" fmla="*/ 918 h 360812"/>
                <a:gd name="connsiteX2" fmla="*/ 3927423 w 6820525"/>
                <a:gd name="connsiteY2" fmla="*/ 165810 h 360812"/>
                <a:gd name="connsiteX3" fmla="*/ 5284033 w 6820525"/>
                <a:gd name="connsiteY3" fmla="*/ 360682 h 360812"/>
                <a:gd name="connsiteX4" fmla="*/ 6820525 w 6820525"/>
                <a:gd name="connsiteY4" fmla="*/ 135829 h 360812"/>
                <a:gd name="connsiteX0" fmla="*/ 0 w 6820525"/>
                <a:gd name="connsiteY0" fmla="*/ 98354 h 218999"/>
                <a:gd name="connsiteX1" fmla="*/ 1693889 w 6820525"/>
                <a:gd name="connsiteY1" fmla="*/ 918 h 218999"/>
                <a:gd name="connsiteX2" fmla="*/ 3927423 w 6820525"/>
                <a:gd name="connsiteY2" fmla="*/ 165810 h 218999"/>
                <a:gd name="connsiteX3" fmla="*/ 5388964 w 6820525"/>
                <a:gd name="connsiteY3" fmla="*/ 218276 h 218999"/>
                <a:gd name="connsiteX4" fmla="*/ 6820525 w 6820525"/>
                <a:gd name="connsiteY4" fmla="*/ 135829 h 218999"/>
                <a:gd name="connsiteX0" fmla="*/ 0 w 6835516"/>
                <a:gd name="connsiteY0" fmla="*/ 163232 h 295362"/>
                <a:gd name="connsiteX1" fmla="*/ 1693889 w 6835516"/>
                <a:gd name="connsiteY1" fmla="*/ 65796 h 295362"/>
                <a:gd name="connsiteX2" fmla="*/ 3927423 w 6835516"/>
                <a:gd name="connsiteY2" fmla="*/ 230688 h 295362"/>
                <a:gd name="connsiteX3" fmla="*/ 5388964 w 6835516"/>
                <a:gd name="connsiteY3" fmla="*/ 283154 h 295362"/>
                <a:gd name="connsiteX4" fmla="*/ 6835516 w 6835516"/>
                <a:gd name="connsiteY4" fmla="*/ 13330 h 295362"/>
                <a:gd name="connsiteX0" fmla="*/ 0 w 6835516"/>
                <a:gd name="connsiteY0" fmla="*/ 152096 h 284226"/>
                <a:gd name="connsiteX1" fmla="*/ 1693889 w 6835516"/>
                <a:gd name="connsiteY1" fmla="*/ 54660 h 284226"/>
                <a:gd name="connsiteX2" fmla="*/ 3927423 w 6835516"/>
                <a:gd name="connsiteY2" fmla="*/ 219552 h 284226"/>
                <a:gd name="connsiteX3" fmla="*/ 5388964 w 6835516"/>
                <a:gd name="connsiteY3" fmla="*/ 272018 h 284226"/>
                <a:gd name="connsiteX4" fmla="*/ 6835516 w 6835516"/>
                <a:gd name="connsiteY4" fmla="*/ 2194 h 284226"/>
                <a:gd name="connsiteX0" fmla="*/ 0 w 6820526"/>
                <a:gd name="connsiteY0" fmla="*/ 98354 h 219154"/>
                <a:gd name="connsiteX1" fmla="*/ 1693889 w 6820526"/>
                <a:gd name="connsiteY1" fmla="*/ 918 h 219154"/>
                <a:gd name="connsiteX2" fmla="*/ 3927423 w 6820526"/>
                <a:gd name="connsiteY2" fmla="*/ 165810 h 219154"/>
                <a:gd name="connsiteX3" fmla="*/ 5388964 w 6820526"/>
                <a:gd name="connsiteY3" fmla="*/ 218276 h 219154"/>
                <a:gd name="connsiteX4" fmla="*/ 6820526 w 6820526"/>
                <a:gd name="connsiteY4" fmla="*/ 210780 h 219154"/>
                <a:gd name="connsiteX0" fmla="*/ 0 w 6820526"/>
                <a:gd name="connsiteY0" fmla="*/ 98354 h 218552"/>
                <a:gd name="connsiteX1" fmla="*/ 1693889 w 6820526"/>
                <a:gd name="connsiteY1" fmla="*/ 918 h 218552"/>
                <a:gd name="connsiteX2" fmla="*/ 3927423 w 6820526"/>
                <a:gd name="connsiteY2" fmla="*/ 165810 h 218552"/>
                <a:gd name="connsiteX3" fmla="*/ 5388964 w 6820526"/>
                <a:gd name="connsiteY3" fmla="*/ 218276 h 218552"/>
                <a:gd name="connsiteX4" fmla="*/ 6820526 w 6820526"/>
                <a:gd name="connsiteY4" fmla="*/ 210780 h 218552"/>
                <a:gd name="connsiteX0" fmla="*/ 0 w 6820526"/>
                <a:gd name="connsiteY0" fmla="*/ 98354 h 210780"/>
                <a:gd name="connsiteX1" fmla="*/ 1693889 w 6820526"/>
                <a:gd name="connsiteY1" fmla="*/ 918 h 210780"/>
                <a:gd name="connsiteX2" fmla="*/ 3927423 w 6820526"/>
                <a:gd name="connsiteY2" fmla="*/ 165810 h 210780"/>
                <a:gd name="connsiteX3" fmla="*/ 5126636 w 6820526"/>
                <a:gd name="connsiteY3" fmla="*/ 188296 h 210780"/>
                <a:gd name="connsiteX4" fmla="*/ 6820526 w 6820526"/>
                <a:gd name="connsiteY4" fmla="*/ 210780 h 210780"/>
                <a:gd name="connsiteX0" fmla="*/ 0 w 6820526"/>
                <a:gd name="connsiteY0" fmla="*/ 98354 h 210780"/>
                <a:gd name="connsiteX1" fmla="*/ 1693889 w 6820526"/>
                <a:gd name="connsiteY1" fmla="*/ 918 h 210780"/>
                <a:gd name="connsiteX2" fmla="*/ 3927423 w 6820526"/>
                <a:gd name="connsiteY2" fmla="*/ 165810 h 210780"/>
                <a:gd name="connsiteX3" fmla="*/ 5126636 w 6820526"/>
                <a:gd name="connsiteY3" fmla="*/ 188296 h 210780"/>
                <a:gd name="connsiteX4" fmla="*/ 6820526 w 6820526"/>
                <a:gd name="connsiteY4" fmla="*/ 210780 h 210780"/>
                <a:gd name="connsiteX0" fmla="*/ 0 w 6820526"/>
                <a:gd name="connsiteY0" fmla="*/ 98354 h 210780"/>
                <a:gd name="connsiteX1" fmla="*/ 1693889 w 6820526"/>
                <a:gd name="connsiteY1" fmla="*/ 918 h 210780"/>
                <a:gd name="connsiteX2" fmla="*/ 3927423 w 6820526"/>
                <a:gd name="connsiteY2" fmla="*/ 165810 h 210780"/>
                <a:gd name="connsiteX3" fmla="*/ 5126636 w 6820526"/>
                <a:gd name="connsiteY3" fmla="*/ 188296 h 210780"/>
                <a:gd name="connsiteX4" fmla="*/ 6820526 w 6820526"/>
                <a:gd name="connsiteY4" fmla="*/ 210780 h 210780"/>
                <a:gd name="connsiteX0" fmla="*/ 0 w 6820526"/>
                <a:gd name="connsiteY0" fmla="*/ 98354 h 210780"/>
                <a:gd name="connsiteX1" fmla="*/ 1693889 w 6820526"/>
                <a:gd name="connsiteY1" fmla="*/ 918 h 210780"/>
                <a:gd name="connsiteX2" fmla="*/ 3927423 w 6820526"/>
                <a:gd name="connsiteY2" fmla="*/ 165810 h 210780"/>
                <a:gd name="connsiteX3" fmla="*/ 5126636 w 6820526"/>
                <a:gd name="connsiteY3" fmla="*/ 188296 h 210780"/>
                <a:gd name="connsiteX4" fmla="*/ 6820526 w 6820526"/>
                <a:gd name="connsiteY4" fmla="*/ 210780 h 210780"/>
                <a:gd name="connsiteX0" fmla="*/ 0 w 6820526"/>
                <a:gd name="connsiteY0" fmla="*/ 98354 h 210780"/>
                <a:gd name="connsiteX1" fmla="*/ 1693889 w 6820526"/>
                <a:gd name="connsiteY1" fmla="*/ 918 h 210780"/>
                <a:gd name="connsiteX2" fmla="*/ 3927423 w 6820526"/>
                <a:gd name="connsiteY2" fmla="*/ 165810 h 210780"/>
                <a:gd name="connsiteX3" fmla="*/ 5126636 w 6820526"/>
                <a:gd name="connsiteY3" fmla="*/ 188296 h 210780"/>
                <a:gd name="connsiteX4" fmla="*/ 6820526 w 6820526"/>
                <a:gd name="connsiteY4" fmla="*/ 210780 h 210780"/>
                <a:gd name="connsiteX0" fmla="*/ 0 w 6820526"/>
                <a:gd name="connsiteY0" fmla="*/ 98354 h 210780"/>
                <a:gd name="connsiteX1" fmla="*/ 1693889 w 6820526"/>
                <a:gd name="connsiteY1" fmla="*/ 918 h 210780"/>
                <a:gd name="connsiteX2" fmla="*/ 3927423 w 6820526"/>
                <a:gd name="connsiteY2" fmla="*/ 165810 h 210780"/>
                <a:gd name="connsiteX3" fmla="*/ 4909279 w 6820526"/>
                <a:gd name="connsiteY3" fmla="*/ 180801 h 210780"/>
                <a:gd name="connsiteX4" fmla="*/ 6820526 w 6820526"/>
                <a:gd name="connsiteY4" fmla="*/ 210780 h 210780"/>
                <a:gd name="connsiteX0" fmla="*/ 0 w 6820526"/>
                <a:gd name="connsiteY0" fmla="*/ 97455 h 209881"/>
                <a:gd name="connsiteX1" fmla="*/ 1693889 w 6820526"/>
                <a:gd name="connsiteY1" fmla="*/ 19 h 209881"/>
                <a:gd name="connsiteX2" fmla="*/ 3222885 w 6820526"/>
                <a:gd name="connsiteY2" fmla="*/ 89960 h 209881"/>
                <a:gd name="connsiteX3" fmla="*/ 4909279 w 6820526"/>
                <a:gd name="connsiteY3" fmla="*/ 179902 h 209881"/>
                <a:gd name="connsiteX4" fmla="*/ 6820526 w 6820526"/>
                <a:gd name="connsiteY4" fmla="*/ 209881 h 209881"/>
                <a:gd name="connsiteX0" fmla="*/ 0 w 6820526"/>
                <a:gd name="connsiteY0" fmla="*/ 120390 h 232816"/>
                <a:gd name="connsiteX1" fmla="*/ 1693889 w 6820526"/>
                <a:gd name="connsiteY1" fmla="*/ 22954 h 232816"/>
                <a:gd name="connsiteX2" fmla="*/ 3222885 w 6820526"/>
                <a:gd name="connsiteY2" fmla="*/ 112895 h 232816"/>
                <a:gd name="connsiteX3" fmla="*/ 4909279 w 6820526"/>
                <a:gd name="connsiteY3" fmla="*/ 202837 h 232816"/>
                <a:gd name="connsiteX4" fmla="*/ 6820526 w 6820526"/>
                <a:gd name="connsiteY4" fmla="*/ 232816 h 232816"/>
                <a:gd name="connsiteX0" fmla="*/ 0 w 6820526"/>
                <a:gd name="connsiteY0" fmla="*/ 97483 h 209909"/>
                <a:gd name="connsiteX1" fmla="*/ 1693889 w 6820526"/>
                <a:gd name="connsiteY1" fmla="*/ 47 h 209909"/>
                <a:gd name="connsiteX2" fmla="*/ 3222885 w 6820526"/>
                <a:gd name="connsiteY2" fmla="*/ 89988 h 209909"/>
                <a:gd name="connsiteX3" fmla="*/ 4909279 w 6820526"/>
                <a:gd name="connsiteY3" fmla="*/ 179930 h 209909"/>
                <a:gd name="connsiteX4" fmla="*/ 6820526 w 6820526"/>
                <a:gd name="connsiteY4" fmla="*/ 209909 h 209909"/>
                <a:gd name="connsiteX0" fmla="*/ 0 w 6820526"/>
                <a:gd name="connsiteY0" fmla="*/ 97483 h 209909"/>
                <a:gd name="connsiteX1" fmla="*/ 1693889 w 6820526"/>
                <a:gd name="connsiteY1" fmla="*/ 47 h 209909"/>
                <a:gd name="connsiteX2" fmla="*/ 3222885 w 6820526"/>
                <a:gd name="connsiteY2" fmla="*/ 89988 h 209909"/>
                <a:gd name="connsiteX3" fmla="*/ 4909279 w 6820526"/>
                <a:gd name="connsiteY3" fmla="*/ 179930 h 209909"/>
                <a:gd name="connsiteX4" fmla="*/ 6820526 w 6820526"/>
                <a:gd name="connsiteY4" fmla="*/ 209909 h 209909"/>
                <a:gd name="connsiteX0" fmla="*/ 0 w 6828021"/>
                <a:gd name="connsiteY0" fmla="*/ 97483 h 180098"/>
                <a:gd name="connsiteX1" fmla="*/ 1693889 w 6828021"/>
                <a:gd name="connsiteY1" fmla="*/ 47 h 180098"/>
                <a:gd name="connsiteX2" fmla="*/ 3222885 w 6828021"/>
                <a:gd name="connsiteY2" fmla="*/ 89988 h 180098"/>
                <a:gd name="connsiteX3" fmla="*/ 4909279 w 6828021"/>
                <a:gd name="connsiteY3" fmla="*/ 179930 h 180098"/>
                <a:gd name="connsiteX4" fmla="*/ 6828021 w 6828021"/>
                <a:gd name="connsiteY4" fmla="*/ 74998 h 180098"/>
                <a:gd name="connsiteX0" fmla="*/ 0 w 6828021"/>
                <a:gd name="connsiteY0" fmla="*/ 97483 h 180098"/>
                <a:gd name="connsiteX1" fmla="*/ 1693889 w 6828021"/>
                <a:gd name="connsiteY1" fmla="*/ 47 h 180098"/>
                <a:gd name="connsiteX2" fmla="*/ 3222885 w 6828021"/>
                <a:gd name="connsiteY2" fmla="*/ 89988 h 180098"/>
                <a:gd name="connsiteX3" fmla="*/ 4909279 w 6828021"/>
                <a:gd name="connsiteY3" fmla="*/ 179930 h 180098"/>
                <a:gd name="connsiteX4" fmla="*/ 6828021 w 6828021"/>
                <a:gd name="connsiteY4" fmla="*/ 74998 h 18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8021" h="180098">
                  <a:moveTo>
                    <a:pt x="0" y="97483"/>
                  </a:moveTo>
                  <a:cubicBezTo>
                    <a:pt x="549639" y="84366"/>
                    <a:pt x="1156742" y="1296"/>
                    <a:pt x="1693889" y="47"/>
                  </a:cubicBezTo>
                  <a:cubicBezTo>
                    <a:pt x="2231036" y="-1202"/>
                    <a:pt x="2567066" y="22531"/>
                    <a:pt x="3222885" y="89988"/>
                  </a:cubicBezTo>
                  <a:cubicBezTo>
                    <a:pt x="3878704" y="157445"/>
                    <a:pt x="4308423" y="182428"/>
                    <a:pt x="4909279" y="179930"/>
                  </a:cubicBezTo>
                  <a:cubicBezTo>
                    <a:pt x="5510135" y="177432"/>
                    <a:pt x="5645046" y="76246"/>
                    <a:pt x="6828021" y="74998"/>
                  </a:cubicBezTo>
                </a:path>
              </a:pathLst>
            </a:custGeom>
            <a:noFill/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eoid"/>
            <p:cNvSpPr txBox="1"/>
            <p:nvPr/>
          </p:nvSpPr>
          <p:spPr bwMode="auto">
            <a:xfrm>
              <a:off x="86621" y="4980595"/>
              <a:ext cx="12350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Geoid</a:t>
              </a:r>
            </a:p>
          </p:txBody>
        </p:sp>
      </p:grpSp>
      <p:cxnSp>
        <p:nvCxnSpPr>
          <p:cNvPr id="57" name="threshold line"/>
          <p:cNvCxnSpPr/>
          <p:nvPr/>
        </p:nvCxnSpPr>
        <p:spPr>
          <a:xfrm flipV="1">
            <a:off x="337279" y="3957401"/>
            <a:ext cx="7081931" cy="11168"/>
          </a:xfrm>
          <a:prstGeom prst="line">
            <a:avLst/>
          </a:prstGeom>
          <a:ln w="1016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hreshold text 1"/>
          <p:cNvSpPr txBox="1"/>
          <p:nvPr/>
        </p:nvSpPr>
        <p:spPr bwMode="auto">
          <a:xfrm>
            <a:off x="7493283" y="3741027"/>
            <a:ext cx="1829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Threshold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</a:p>
        </p:txBody>
      </p:sp>
      <p:sp>
        <p:nvSpPr>
          <p:cNvPr id="82" name="H 2020"/>
          <p:cNvSpPr txBox="1"/>
          <p:nvPr/>
        </p:nvSpPr>
        <p:spPr bwMode="auto">
          <a:xfrm>
            <a:off x="2131271" y="2786587"/>
            <a:ext cx="1096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2020.000</a:t>
            </a:r>
          </a:p>
        </p:txBody>
      </p:sp>
      <p:sp>
        <p:nvSpPr>
          <p:cNvPr id="83" name="H future"/>
          <p:cNvSpPr txBox="1"/>
          <p:nvPr/>
        </p:nvSpPr>
        <p:spPr bwMode="auto">
          <a:xfrm>
            <a:off x="2131271" y="2784555"/>
            <a:ext cx="1096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2087.257</a:t>
            </a:r>
          </a:p>
        </p:txBody>
      </p:sp>
      <p:sp>
        <p:nvSpPr>
          <p:cNvPr id="85" name="Up Arrow 84"/>
          <p:cNvSpPr/>
          <p:nvPr/>
        </p:nvSpPr>
        <p:spPr>
          <a:xfrm>
            <a:off x="2487997" y="3308256"/>
            <a:ext cx="645319" cy="743294"/>
          </a:xfrm>
          <a:prstGeom prst="up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 Notes"/>
          <p:cNvSpPr txBox="1"/>
          <p:nvPr/>
        </p:nvSpPr>
        <p:spPr bwMode="auto">
          <a:xfrm>
            <a:off x="5437688" y="3767704"/>
            <a:ext cx="34023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-Threshold Level is published as 20 cm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-Process is repeated as GMSL changes</a:t>
            </a:r>
          </a:p>
        </p:txBody>
      </p:sp>
      <p:cxnSp>
        <p:nvCxnSpPr>
          <p:cNvPr id="20" name="scrap" hidden="1"/>
          <p:cNvCxnSpPr/>
          <p:nvPr/>
        </p:nvCxnSpPr>
        <p:spPr>
          <a:xfrm flipV="1">
            <a:off x="1409075" y="5561351"/>
            <a:ext cx="6850505" cy="2998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crap" hidden="1"/>
          <p:cNvCxnSpPr/>
          <p:nvPr/>
        </p:nvCxnSpPr>
        <p:spPr>
          <a:xfrm flipH="1">
            <a:off x="1614930" y="3957401"/>
            <a:ext cx="24235" cy="1528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crap" hidden="1"/>
          <p:cNvCxnSpPr/>
          <p:nvPr/>
        </p:nvCxnSpPr>
        <p:spPr>
          <a:xfrm flipH="1">
            <a:off x="1634505" y="2413539"/>
            <a:ext cx="24235" cy="1528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crap" hidden="1"/>
          <p:cNvCxnSpPr/>
          <p:nvPr/>
        </p:nvCxnSpPr>
        <p:spPr>
          <a:xfrm rot="5400000" flipH="1">
            <a:off x="6805856" y="2674667"/>
            <a:ext cx="24235" cy="1528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crap" hidden="1"/>
          <p:cNvCxnSpPr/>
          <p:nvPr/>
        </p:nvCxnSpPr>
        <p:spPr>
          <a:xfrm>
            <a:off x="1648301" y="2413538"/>
            <a:ext cx="29776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crap" hidden="1"/>
          <p:cNvCxnSpPr/>
          <p:nvPr/>
        </p:nvCxnSpPr>
        <p:spPr>
          <a:xfrm flipH="1" flipV="1">
            <a:off x="3880047" y="2413538"/>
            <a:ext cx="4" cy="1569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139 L 4.44444E-6 -0.069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6944 L -0.00018 -0.16388 " pathEditMode="fixed" rAng="0" ptsTypes="AA">
                                      <p:cBhvr>
                                        <p:cTn id="2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16388 L -0.00018 -0.302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-0.00017 -0.2995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0018 -0.2236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116 L -4.44444E-6 -0.2488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82" grpId="0"/>
      <p:bldP spid="82" grpId="1"/>
      <p:bldP spid="83" grpId="0"/>
      <p:bldP spid="85" grpId="0" animBg="1"/>
      <p:bldP spid="86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4" y="-10116"/>
            <a:ext cx="9175339" cy="69018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48" y="106689"/>
            <a:ext cx="3182139" cy="913589"/>
          </a:xfrm>
        </p:spPr>
        <p:txBody>
          <a:bodyPr/>
          <a:lstStyle/>
          <a:p>
            <a:r>
              <a:rPr lang="en-US" sz="32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Monitoring Sea Level Change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786839" y="6612558"/>
            <a:ext cx="1482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Source: NASA JPL</a:t>
            </a:r>
          </a:p>
        </p:txBody>
      </p:sp>
    </p:spTree>
    <p:extLst>
      <p:ext uri="{BB962C8B-B14F-4D97-AF65-F5344CB8AC3E}">
        <p14:creationId xmlns:p14="http://schemas.microsoft.com/office/powerpoint/2010/main" val="2252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</p:spTree>
    <p:extLst>
      <p:ext uri="{BB962C8B-B14F-4D97-AF65-F5344CB8AC3E}">
        <p14:creationId xmlns:p14="http://schemas.microsoft.com/office/powerpoint/2010/main" val="1937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 t="32619" r="11371" b="39286"/>
          <a:stretch/>
        </p:blipFill>
        <p:spPr>
          <a:xfrm>
            <a:off x="0" y="1149008"/>
            <a:ext cx="9144000" cy="5194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655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69523" r="77530" b="2368"/>
          <a:stretch/>
        </p:blipFill>
        <p:spPr>
          <a:xfrm>
            <a:off x="7258050" y="4416302"/>
            <a:ext cx="1885950" cy="192763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367991"/>
            <a:ext cx="9144000" cy="7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58050" y="5099539"/>
            <a:ext cx="1644410" cy="54417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457201" y="6361562"/>
            <a:ext cx="824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</a:rPr>
              <a:t>Vertical change of about -0.6 to -2.0 feet</a:t>
            </a:r>
          </a:p>
        </p:txBody>
      </p:sp>
    </p:spTree>
    <p:extLst>
      <p:ext uri="{BB962C8B-B14F-4D97-AF65-F5344CB8AC3E}">
        <p14:creationId xmlns:p14="http://schemas.microsoft.com/office/powerpoint/2010/main" val="36233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" y="2337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kumimoji="0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</a:t>
            </a:r>
            <a:r>
              <a:rPr kumimoji="0" lang="en-US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-Pacific Geopotential Datum</a:t>
            </a:r>
            <a:r>
              <a:rPr kumimoji="0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of</a:t>
            </a:r>
            <a:r>
              <a:rPr kumimoji="0" sz="4400" b="1" i="0" u="none" strike="noStrike" kern="1200" cap="none" spc="-33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r>
              <a:rPr kumimoji="0" lang="en-US" sz="4400" b="1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endParaRPr kumimoji="0" lang="en-US" sz="4400" b="1" i="0" u="none" strike="noStrike" kern="1200" cap="none" spc="-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sz="44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(NA</a:t>
            </a: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PGD</a:t>
            </a:r>
            <a:r>
              <a:rPr kumimoji="0" sz="44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2022)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  <p:sp>
        <p:nvSpPr>
          <p:cNvPr id="8" name="old bp2" hidden="1"/>
          <p:cNvSpPr>
            <a:spLocks noChangeAspect="1"/>
          </p:cNvSpPr>
          <p:nvPr/>
        </p:nvSpPr>
        <p:spPr>
          <a:xfrm>
            <a:off x="114301" y="533524"/>
            <a:ext cx="8915399" cy="5887040"/>
          </a:xfrm>
          <a:prstGeom prst="rect">
            <a:avLst/>
          </a:prstGeom>
          <a:blipFill>
            <a:blip r:embed="rId3" cstate="print"/>
            <a:srcRect/>
            <a:stretch>
              <a:fillRect t="-1" b="-98380"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bp2 cover">
            <a:extLst>
              <a:ext uri="{FF2B5EF4-FFF2-40B4-BE49-F238E27FC236}">
                <a16:creationId xmlns:a16="http://schemas.microsoft.com/office/drawing/2014/main" id="{B4D528C2-F25C-42DE-8D33-C7A5B9028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976"/>
          <a:stretch/>
        </p:blipFill>
        <p:spPr>
          <a:xfrm>
            <a:off x="114300" y="533523"/>
            <a:ext cx="8915399" cy="5887041"/>
          </a:xfrm>
          <a:prstGeom prst="rect">
            <a:avLst/>
          </a:prstGeom>
          <a:blipFill>
            <a:blip r:embed="rId3" cstate="print"/>
            <a:srcRect/>
            <a:stretch>
              <a:fillRect t="-1" b="-98380"/>
            </a:stretch>
          </a:blip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731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1335088"/>
            <a:ext cx="11899900" cy="2112962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How can I prepare?</a:t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Where did this all start?</a:t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the benefit to me?</a:t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3767138"/>
            <a:ext cx="91440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Well, besides learning a whole new set of terminology and methods…</a:t>
            </a:r>
          </a:p>
        </p:txBody>
      </p:sp>
    </p:spTree>
    <p:extLst>
      <p:ext uri="{BB962C8B-B14F-4D97-AF65-F5344CB8AC3E}">
        <p14:creationId xmlns:p14="http://schemas.microsoft.com/office/powerpoint/2010/main" val="36398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784914"/>
            <a:ext cx="9143999" cy="4616388"/>
          </a:xfrm>
        </p:spPr>
        <p:txBody>
          <a:bodyPr/>
          <a:lstStyle/>
          <a:p>
            <a:pPr marL="293688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Two major campaigns within GRAV-D</a:t>
            </a:r>
          </a:p>
          <a:p>
            <a:pPr marL="690563" indent="-396875">
              <a:spcBef>
                <a:spcPts val="2400"/>
              </a:spcBef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High-resolution snapshot of gravity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airborne observations of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relative gravity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collected in as short of a timespan as is realistic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full coverage</a:t>
            </a:r>
          </a:p>
          <a:p>
            <a:pPr marL="690563" indent="-396875">
              <a:spcBef>
                <a:spcPts val="2400"/>
              </a:spcBef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Low-resolution “movie” of gravity changes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on-the-ground observations of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absolute gravity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periodic or episodic; repeat every ___ years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large spacing, a few per state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5431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ravity for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edefinition of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merican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ertical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atum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How can surveyors prepare?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8918704" cy="5498426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Get familiar with terms, ask now, be ready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Set/occupy RTN Validation Stations (OPUS)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latin typeface="Cambria" panose="02040503050406030204" pitchFamily="18" charset="0"/>
                <a:cs typeface="Calibri"/>
              </a:rPr>
              <a:t>Research your published control</a:t>
            </a:r>
            <a:endParaRPr lang="en-US" sz="2800" spc="-7" dirty="0">
              <a:latin typeface="Cambria" panose="02040503050406030204" pitchFamily="18" charset="0"/>
              <a:cs typeface="Calibri"/>
            </a:endParaRP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pre-1995 will </a:t>
            </a:r>
            <a:r>
              <a:rPr lang="en-US" sz="2800" b="1" spc="-7" dirty="0">
                <a:latin typeface="Cambria" panose="02040503050406030204" pitchFamily="18" charset="0"/>
                <a:cs typeface="Calibri"/>
              </a:rPr>
              <a:t>NOT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 get new coordinates (GPS only)</a:t>
            </a: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endParaRPr lang="en-US" sz="2800" spc="-7" dirty="0"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Use OPUS Projects to re-observe/process</a:t>
            </a:r>
          </a:p>
        </p:txBody>
      </p:sp>
    </p:spTree>
    <p:extLst>
      <p:ext uri="{BB962C8B-B14F-4D97-AF65-F5344CB8AC3E}">
        <p14:creationId xmlns:p14="http://schemas.microsoft.com/office/powerpoint/2010/main" val="33459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619249"/>
            <a:ext cx="5697414" cy="4458165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Reduce all definitional &amp; access-related errors in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geometric reference frame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1 cm when using 15 min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of GNSS data</a:t>
            </a:r>
          </a:p>
          <a:p>
            <a:pPr marL="111125" lvl="1" indent="0" eaLnBrk="1" hangingPunct="1">
              <a:spcBef>
                <a:spcPts val="1200"/>
              </a:spcBef>
              <a:buNone/>
              <a:defRPr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		aka “Replace NAD83”</a:t>
            </a:r>
          </a:p>
          <a:p>
            <a:pPr marL="111125" lvl="1" indent="0" eaLnBrk="1" hangingPunct="1">
              <a:buNone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Reduce all definitional &amp; access-related errors in orthometric heights in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geopotential datum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</a:p>
          <a:p>
            <a:pPr marL="111125" lvl="1" indent="0" eaLnBrk="1" hangingPunct="1">
              <a:spcBef>
                <a:spcPts val="0"/>
              </a:spcBef>
              <a:buNone/>
              <a:defRPr/>
            </a:pP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2 cm when using 15 min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of GNSS data</a:t>
            </a:r>
          </a:p>
          <a:p>
            <a:pPr marL="111125" lvl="1" indent="0" eaLnBrk="1" hangingPunct="1">
              <a:spcBef>
                <a:spcPts val="1200"/>
              </a:spcBef>
              <a:buNone/>
              <a:defRPr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		aka “Replace NAVD88”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/>
        </p:blipFill>
        <p:spPr>
          <a:xfrm>
            <a:off x="5499701" y="1420634"/>
            <a:ext cx="3644300" cy="48265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09602" y="6346827"/>
            <a:ext cx="638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https://geodesy.noaa.gov/web/about_ngs/info/tenyearfinal.shtml</a:t>
            </a:r>
            <a:endParaRPr lang="en-US" altLang="en-US" sz="1800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What’s the benefit?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8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600202"/>
            <a:ext cx="8858250" cy="323556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space geodetic instruments worldwide that feed into ITRF development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Teamwork with other geodetic organizations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Research and Development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Testing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0" y="5370027"/>
            <a:ext cx="9144000" cy="9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Science, dude!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0972"/>
            <a:ext cx="85725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022"/>
            <a:ext cx="8569842" cy="558612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Most frequently encountered types: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CORS = Continuously Operating (GNSS) Reference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CORGS = Continuously Operating Relative Gravimeter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DORIS =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Doppler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Orbitography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Radiopositioning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Integrated by Satellite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SLR = Satellite Laser Ranging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VLBI = Very Long Baseline Interferometry Station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All have a Geodetic Reference Point (GRP)</a:t>
            </a:r>
          </a:p>
          <a:p>
            <a:pPr marL="344488"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“Coordinates” = “Coordinates of the GRP at that station”</a:t>
            </a:r>
          </a:p>
          <a:p>
            <a:pPr marL="344488" lvl="1"/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with multiple types =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</a:p>
          <a:p>
            <a:pPr marL="344488"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Co-location Survey = tie the </a:t>
            </a:r>
            <a:r>
              <a:rPr lang="en-US" sz="2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GRPs at a given 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Site</a:t>
            </a:r>
          </a:p>
          <a:p>
            <a:pPr marL="744538" lvl="2"/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“this is where the magic happens”</a:t>
            </a:r>
          </a:p>
        </p:txBody>
      </p:sp>
      <p:sp>
        <p:nvSpPr>
          <p:cNvPr id="5" name="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Terminology - Geodetic 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423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923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41096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lobal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avigation </a:t>
            </a:r>
          </a:p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ystem</a:t>
            </a:r>
          </a:p>
          <a:p>
            <a:pPr marL="0" indent="0" algn="ctr">
              <a:buNone/>
            </a:pP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</a:rPr>
              <a:t>via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GNSS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57200" y="4942334"/>
            <a:ext cx="8229600" cy="123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*generic term that means any or all of: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GPS, GLONASS, Galileo, BDS, etc.</a:t>
            </a:r>
          </a:p>
        </p:txBody>
      </p:sp>
    </p:spTree>
    <p:extLst>
      <p:ext uri="{BB962C8B-B14F-4D97-AF65-F5344CB8AC3E}">
        <p14:creationId xmlns:p14="http://schemas.microsoft.com/office/powerpoint/2010/main" val="2834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hidden="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24013"/>
            <a:ext cx="44535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Continuously Operating Reference Station</a:t>
            </a:r>
            <a:endParaRPr lang="en-US" sz="3600" dirty="0"/>
          </a:p>
        </p:txBody>
      </p:sp>
      <p:sp>
        <p:nvSpPr>
          <p:cNvPr id="32" name="active vs passive"/>
          <p:cNvSpPr>
            <a:spLocks noGrp="1"/>
          </p:cNvSpPr>
          <p:nvPr>
            <p:ph type="title"/>
          </p:nvPr>
        </p:nvSpPr>
        <p:spPr>
          <a:xfrm>
            <a:off x="0" y="988071"/>
            <a:ext cx="9144000" cy="1143000"/>
          </a:xfrm>
        </p:spPr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62" y="2131071"/>
            <a:ext cx="5992010" cy="44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043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</a:p>
        </p:txBody>
      </p:sp>
    </p:spTree>
    <p:extLst>
      <p:ext uri="{BB962C8B-B14F-4D97-AF65-F5344CB8AC3E}">
        <p14:creationId xmlns:p14="http://schemas.microsoft.com/office/powerpoint/2010/main" val="1569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67" r="63" b="12"/>
          <a:stretch/>
        </p:blipFill>
        <p:spPr>
          <a:xfrm>
            <a:off x="1" y="885825"/>
            <a:ext cx="9144002" cy="545829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3974"/>
            <a:ext cx="9144000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for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the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Redefinition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of the American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Vertical</a:t>
            </a:r>
            <a:r>
              <a:rPr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Datum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7611" y="5833651"/>
            <a:ext cx="2883141" cy="10209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wrap="square" lIns="0" tIns="44027" rIns="0" bIns="0" rtlCol="0">
            <a:noAutofit/>
          </a:bodyPr>
          <a:lstStyle/>
          <a:p>
            <a:pPr marL="847" algn="ctr">
              <a:spcBef>
                <a:spcPts val="347"/>
              </a:spcBef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As of DEC2019</a:t>
            </a:r>
            <a:r>
              <a:rPr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: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47" algn="ctr"/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81</a:t>
            </a:r>
            <a:r>
              <a:rPr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%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complete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7981" y="5501476"/>
            <a:ext cx="2446021" cy="1356524"/>
          </a:xfrm>
          <a:prstGeom prst="rect">
            <a:avLst/>
          </a:prstGeom>
          <a:solidFill>
            <a:srgbClr val="EEECE1"/>
          </a:solidFill>
          <a:ln w="19050">
            <a:solidFill>
              <a:schemeClr val="tx1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285750" indent="-163513">
              <a:spcBef>
                <a:spcPts val="339"/>
              </a:spcBef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10 km </a:t>
            </a:r>
            <a:r>
              <a:rPr sz="2133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data</a:t>
            </a:r>
            <a:r>
              <a:rPr sz="2133" spc="-9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70 km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cross</a:t>
            </a:r>
            <a:r>
              <a:rPr sz="2133" spc="-6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20,000 ft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altitude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230 kt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flight</a:t>
            </a:r>
            <a:r>
              <a:rPr sz="2133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speed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" y="5288340"/>
            <a:ext cx="304038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Complete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Blue = In Processing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Yellow = Underway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White = Planned</a:t>
            </a:r>
          </a:p>
        </p:txBody>
      </p:sp>
    </p:spTree>
    <p:extLst>
      <p:ext uri="{BB962C8B-B14F-4D97-AF65-F5344CB8AC3E}">
        <p14:creationId xmlns:p14="http://schemas.microsoft.com/office/powerpoint/2010/main" val="24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65488" y="4284324"/>
            <a:ext cx="6026046" cy="2573676"/>
            <a:chOff x="3065488" y="4284324"/>
            <a:chExt cx="6026046" cy="2573676"/>
          </a:xfrm>
        </p:grpSpPr>
        <p:sp>
          <p:nvSpPr>
            <p:cNvPr id="2" name="Rectangle 1"/>
            <p:cNvSpPr/>
            <p:nvPr/>
          </p:nvSpPr>
          <p:spPr>
            <a:xfrm>
              <a:off x="3955552" y="4284324"/>
              <a:ext cx="5135982" cy="2573676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/>
            <p:cNvSpPr/>
            <p:nvPr/>
          </p:nvSpPr>
          <p:spPr>
            <a:xfrm flipH="1" flipV="1">
              <a:off x="3065488" y="4422097"/>
              <a:ext cx="890064" cy="1953910"/>
            </a:xfrm>
            <a:prstGeom prst="rtTriangle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3786188" y="5862638"/>
              <a:ext cx="169364" cy="476250"/>
            </a:xfrm>
            <a:prstGeom prst="rtTriangle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 flipH="1" flipV="1">
              <a:off x="3786186" y="6338888"/>
              <a:ext cx="177643" cy="519112"/>
            </a:xfrm>
            <a:prstGeom prst="rtTriangle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16" y="4560549"/>
            <a:ext cx="2520223" cy="2192594"/>
          </a:xfrm>
          <a:prstGeom prst="rect">
            <a:avLst/>
          </a:prstGeom>
          <a:ln w="50800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 bwMode="auto">
          <a:xfrm>
            <a:off x="5612752" y="6502516"/>
            <a:ext cx="10323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6931025" y="6579418"/>
            <a:ext cx="2463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Geoscience Australia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" y="847725"/>
            <a:ext cx="2989288" cy="581025"/>
          </a:xfrm>
          <a:prstGeom prst="rect">
            <a:avLst/>
          </a:prstGeom>
          <a:solidFill>
            <a:srgbClr val="3939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ject 10"/>
          <p:cNvSpPr txBox="1"/>
          <p:nvPr/>
        </p:nvSpPr>
        <p:spPr>
          <a:xfrm>
            <a:off x="-66675" y="707460"/>
            <a:ext cx="1114425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</a:t>
            </a:r>
            <a:endParaRPr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199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1340330"/>
            <a:ext cx="9144000" cy="5517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7218680" y="6532006"/>
            <a:ext cx="2070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NASA, </a:t>
            </a:r>
            <a:r>
              <a:rPr lang="en-US" sz="1400" dirty="0" err="1">
                <a:solidFill>
                  <a:schemeClr val="bg1"/>
                </a:solidFill>
              </a:rPr>
              <a:t>McGarry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28568" cy="2428568"/>
          </a:xfrm>
          <a:prstGeom prst="rect">
            <a:avLst/>
          </a:prstGeom>
          <a:ln w="50800">
            <a:solidFill>
              <a:schemeClr val="bg1">
                <a:lumMod val="65000"/>
              </a:schemeClr>
            </a:solidFill>
          </a:ln>
        </p:spPr>
      </p:pic>
      <p:sp>
        <p:nvSpPr>
          <p:cNvPr id="6" name="object 10"/>
          <p:cNvSpPr txBox="1"/>
          <p:nvPr/>
        </p:nvSpPr>
        <p:spPr>
          <a:xfrm>
            <a:off x="0" y="6079446"/>
            <a:ext cx="1114425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</a:t>
            </a:r>
            <a:endParaRPr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2500958" y="407906"/>
            <a:ext cx="4408750" cy="82330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28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NASA SLR satellite LAGEOS </a:t>
            </a:r>
            <a:r>
              <a:rPr lang="en-US" sz="24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  <a:sym typeface="Wingdings" panose="05000000000000000000" pitchFamily="2" charset="2"/>
              </a:rPr>
              <a:t>- only 60 cm diameter!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822532" y="2031453"/>
            <a:ext cx="678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4939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617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</a:p>
        </p:txBody>
      </p:sp>
    </p:spTree>
    <p:extLst>
      <p:ext uri="{BB962C8B-B14F-4D97-AF65-F5344CB8AC3E}">
        <p14:creationId xmlns:p14="http://schemas.microsoft.com/office/powerpoint/2010/main" val="16682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ircle solid"/>
          <p:cNvSpPr>
            <a:spLocks noChangeAspect="1"/>
          </p:cNvSpPr>
          <p:nvPr/>
        </p:nvSpPr>
        <p:spPr>
          <a:xfrm>
            <a:off x="8051658" y="1587589"/>
            <a:ext cx="182880" cy="18288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AFBC9CF6-3D1A-3C41-9AEE-0548AF66AB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2" y="1141172"/>
            <a:ext cx="8484862" cy="5179159"/>
          </a:xfrm>
          <a:prstGeom prst="rect">
            <a:avLst/>
          </a:prstGeom>
        </p:spPr>
      </p:pic>
      <p:sp>
        <p:nvSpPr>
          <p:cNvPr id="3" name="title"/>
          <p:cNvSpPr txBox="1"/>
          <p:nvPr/>
        </p:nvSpPr>
        <p:spPr bwMode="auto">
          <a:xfrm>
            <a:off x="0" y="203490"/>
            <a:ext cx="1199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VLBI</a:t>
            </a:r>
          </a:p>
        </p:txBody>
      </p:sp>
      <p:sp>
        <p:nvSpPr>
          <p:cNvPr id="18" name="circle0"/>
          <p:cNvSpPr>
            <a:spLocks noChangeAspect="1"/>
          </p:cNvSpPr>
          <p:nvPr/>
        </p:nvSpPr>
        <p:spPr>
          <a:xfrm>
            <a:off x="7264494" y="775141"/>
            <a:ext cx="1757210" cy="175721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ircle1"/>
          <p:cNvSpPr>
            <a:spLocks noChangeAspect="1"/>
          </p:cNvSpPr>
          <p:nvPr/>
        </p:nvSpPr>
        <p:spPr>
          <a:xfrm>
            <a:off x="7754744" y="1290675"/>
            <a:ext cx="776709" cy="776709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ircle2"/>
          <p:cNvSpPr>
            <a:spLocks noChangeAspect="1"/>
          </p:cNvSpPr>
          <p:nvPr/>
        </p:nvSpPr>
        <p:spPr>
          <a:xfrm>
            <a:off x="6680059" y="190706"/>
            <a:ext cx="2926080" cy="292608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3"/>
          <p:cNvSpPr>
            <a:spLocks noChangeAspect="1"/>
          </p:cNvSpPr>
          <p:nvPr/>
        </p:nvSpPr>
        <p:spPr>
          <a:xfrm>
            <a:off x="5994259" y="-469810"/>
            <a:ext cx="4297680" cy="429768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ircle4"/>
          <p:cNvSpPr>
            <a:spLocks noChangeAspect="1"/>
          </p:cNvSpPr>
          <p:nvPr/>
        </p:nvSpPr>
        <p:spPr>
          <a:xfrm>
            <a:off x="5262739" y="-1201330"/>
            <a:ext cx="5760720" cy="576072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ircle5"/>
          <p:cNvSpPr>
            <a:spLocks noChangeAspect="1"/>
          </p:cNvSpPr>
          <p:nvPr/>
        </p:nvSpPr>
        <p:spPr>
          <a:xfrm>
            <a:off x="4531219" y="-1958134"/>
            <a:ext cx="7223760" cy="722376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ircle6"/>
          <p:cNvSpPr>
            <a:spLocks noChangeAspect="1"/>
          </p:cNvSpPr>
          <p:nvPr/>
        </p:nvSpPr>
        <p:spPr>
          <a:xfrm>
            <a:off x="3753979" y="-2710090"/>
            <a:ext cx="8778240" cy="877824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ircle7"/>
          <p:cNvSpPr>
            <a:spLocks noChangeAspect="1"/>
          </p:cNvSpPr>
          <p:nvPr/>
        </p:nvSpPr>
        <p:spPr>
          <a:xfrm>
            <a:off x="3068179" y="-3421174"/>
            <a:ext cx="10149840" cy="1014984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ircle8"/>
          <p:cNvSpPr>
            <a:spLocks noChangeAspect="1"/>
          </p:cNvSpPr>
          <p:nvPr/>
        </p:nvSpPr>
        <p:spPr>
          <a:xfrm>
            <a:off x="2428099" y="-4035970"/>
            <a:ext cx="11430000" cy="1143000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le9"/>
          <p:cNvSpPr>
            <a:spLocks noChangeAspect="1"/>
          </p:cNvSpPr>
          <p:nvPr/>
        </p:nvSpPr>
        <p:spPr>
          <a:xfrm>
            <a:off x="1821533" y="-4642536"/>
            <a:ext cx="12643130" cy="1264313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poch2"/>
          <p:cNvSpPr txBox="1"/>
          <p:nvPr/>
        </p:nvSpPr>
        <p:spPr bwMode="auto">
          <a:xfrm>
            <a:off x="2307699" y="6155828"/>
            <a:ext cx="1388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epoch1"/>
          <p:cNvSpPr txBox="1"/>
          <p:nvPr/>
        </p:nvSpPr>
        <p:spPr bwMode="auto">
          <a:xfrm>
            <a:off x="2139454" y="911643"/>
            <a:ext cx="13847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800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telescope stuff"/>
          <p:cNvGrpSpPr/>
          <p:nvPr/>
        </p:nvGrpSpPr>
        <p:grpSpPr>
          <a:xfrm>
            <a:off x="3886200" y="1749586"/>
            <a:ext cx="4645253" cy="4178774"/>
            <a:chOff x="3886200" y="1749586"/>
            <a:chExt cx="4645253" cy="4178774"/>
          </a:xfrm>
        </p:grpSpPr>
        <p:sp>
          <p:nvSpPr>
            <p:cNvPr id="27" name="telescope"/>
            <p:cNvSpPr txBox="1"/>
            <p:nvPr/>
          </p:nvSpPr>
          <p:spPr bwMode="auto">
            <a:xfrm>
              <a:off x="6266933" y="2976004"/>
              <a:ext cx="226452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radio telescopes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3886202" y="1749586"/>
              <a:ext cx="2380731" cy="1803127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triangle" w="med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886200" y="3552713"/>
              <a:ext cx="2380733" cy="2375647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triangle" w="med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quasar text"/>
          <p:cNvSpPr txBox="1"/>
          <p:nvPr/>
        </p:nvSpPr>
        <p:spPr bwMode="auto">
          <a:xfrm>
            <a:off x="6796876" y="1007311"/>
            <a:ext cx="13997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quasar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quasi stellar text"/>
          <p:cNvSpPr txBox="1"/>
          <p:nvPr/>
        </p:nvSpPr>
        <p:spPr bwMode="auto">
          <a:xfrm>
            <a:off x="5614810" y="-10057"/>
            <a:ext cx="3553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quas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i-stell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object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6610350" y="-240507"/>
            <a:ext cx="404812" cy="2162175"/>
          </a:xfrm>
          <a:prstGeom prst="leftBrace">
            <a:avLst>
              <a:gd name="adj1" fmla="val 43884"/>
              <a:gd name="adj2" fmla="val 7943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baseline"/>
          <p:cNvGrpSpPr/>
          <p:nvPr/>
        </p:nvGrpSpPr>
        <p:grpSpPr>
          <a:xfrm>
            <a:off x="2674727" y="1964531"/>
            <a:ext cx="584775" cy="3900488"/>
            <a:chOff x="2674727" y="1964531"/>
            <a:chExt cx="584775" cy="3900488"/>
          </a:xfrm>
        </p:grpSpPr>
        <p:cxnSp>
          <p:nvCxnSpPr>
            <p:cNvPr id="4" name="baseline"/>
            <p:cNvCxnSpPr/>
            <p:nvPr/>
          </p:nvCxnSpPr>
          <p:spPr>
            <a:xfrm flipH="1">
              <a:off x="3149600" y="1964531"/>
              <a:ext cx="105570" cy="3900488"/>
            </a:xfrm>
            <a:prstGeom prst="line">
              <a:avLst/>
            </a:prstGeom>
            <a:ln w="22225">
              <a:solidFill>
                <a:schemeClr val="tx1"/>
              </a:solidFill>
              <a:headEnd type="oval" w="med" len="med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baseine text"/>
            <p:cNvSpPr txBox="1"/>
            <p:nvPr/>
          </p:nvSpPr>
          <p:spPr bwMode="auto">
            <a:xfrm rot="16320000">
              <a:off x="2052493" y="3598238"/>
              <a:ext cx="182924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baseline</a:t>
              </a:r>
              <a:endParaRPr lang="en-US" sz="3200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25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5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  <p:bldP spid="20" grpId="0" animBg="1"/>
      <p:bldP spid="2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4" grpId="0" animBg="1"/>
      <p:bldP spid="24" grpId="1" animBg="1"/>
      <p:bldP spid="25" grpId="0"/>
      <p:bldP spid="22" grpId="0"/>
      <p:bldP spid="26" grpId="0"/>
      <p:bldP spid="26" grpId="1"/>
      <p:bldP spid="21" grpId="0"/>
      <p:bldP spid="21" grpId="1"/>
      <p:bldP spid="51" grpId="0" animBg="1"/>
      <p:bldP spid="51" grpId="1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1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</a:p>
        </p:txBody>
      </p:sp>
    </p:spTree>
    <p:extLst>
      <p:ext uri="{BB962C8B-B14F-4D97-AF65-F5344CB8AC3E}">
        <p14:creationId xmlns:p14="http://schemas.microsoft.com/office/powerpoint/2010/main" val="9002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315200" y="5741059"/>
            <a:ext cx="15811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CNES, France</a:t>
            </a:r>
          </a:p>
        </p:txBody>
      </p:sp>
    </p:spTree>
    <p:extLst>
      <p:ext uri="{BB962C8B-B14F-4D97-AF65-F5344CB8AC3E}">
        <p14:creationId xmlns:p14="http://schemas.microsoft.com/office/powerpoint/2010/main" val="3866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te survey diagram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r="215"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Co-location Site Survey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33177" y="5559338"/>
            <a:ext cx="9081326" cy="12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400" spc="-5" dirty="0">
                <a:latin typeface="Cambria" panose="02040503050406030204" pitchFamily="18" charset="0"/>
                <a:ea typeface="Cambria" panose="02040503050406030204" pitchFamily="18" charset="0"/>
              </a:rPr>
              <a:t>Example of Co-located Space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Geodetic Techniques (SGTs)</a:t>
            </a:r>
            <a:endParaRPr lang="en-US" sz="2400"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spc="-5" dirty="0">
                <a:latin typeface="Cambria" panose="02040503050406030204" pitchFamily="18" charset="0"/>
                <a:ea typeface="Cambria" panose="02040503050406030204" pitchFamily="18" charset="0"/>
              </a:rPr>
              <a:t>All four SGTs represented here.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Generic concept of “co-location survey”, typically more complex!</a:t>
            </a:r>
          </a:p>
        </p:txBody>
      </p:sp>
      <p:grpSp>
        <p:nvGrpSpPr>
          <p:cNvPr id="13" name="totatl station measurements"/>
          <p:cNvGrpSpPr/>
          <p:nvPr/>
        </p:nvGrpSpPr>
        <p:grpSpPr>
          <a:xfrm>
            <a:off x="1455174" y="2969342"/>
            <a:ext cx="6518787" cy="1071716"/>
            <a:chOff x="1455174" y="2969342"/>
            <a:chExt cx="6518787" cy="1071716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336026" y="3687097"/>
              <a:ext cx="3637935" cy="1081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1455174" y="3687097"/>
              <a:ext cx="2880852" cy="35396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2064774" y="2969342"/>
              <a:ext cx="2271252" cy="7177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336026" y="3185652"/>
              <a:ext cx="1170039" cy="50144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VLBI survey">
            <a:extLst>
              <a:ext uri="{FF2B5EF4-FFF2-40B4-BE49-F238E27FC236}">
                <a16:creationId xmlns:a16="http://schemas.microsoft.com/office/drawing/2014/main" id="{C524B932-614D-EE42-A3DF-5CA4649480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2" r="54" b="43"/>
          <a:stretch/>
        </p:blipFill>
        <p:spPr>
          <a:xfrm>
            <a:off x="4643859" y="1226550"/>
            <a:ext cx="4209881" cy="5616703"/>
          </a:xfrm>
          <a:prstGeom prst="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DORIS survey">
            <a:extLst>
              <a:ext uri="{FF2B5EF4-FFF2-40B4-BE49-F238E27FC236}">
                <a16:creationId xmlns:a16="http://schemas.microsoft.com/office/drawing/2014/main" id="{195E378C-2BFD-7D44-9A2D-5B69A2B550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461" y="1231772"/>
            <a:ext cx="4222218" cy="5616704"/>
          </a:xfrm>
          <a:prstGeom prst="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SLR survey">
            <a:extLst>
              <a:ext uri="{FF2B5EF4-FFF2-40B4-BE49-F238E27FC236}">
                <a16:creationId xmlns:a16="http://schemas.microsoft.com/office/drawing/2014/main" id="{BD7B5104-E61F-DB48-8EB0-B8C7CF6FC5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b="30"/>
          <a:stretch/>
        </p:blipFill>
        <p:spPr>
          <a:xfrm>
            <a:off x="2466137" y="1222247"/>
            <a:ext cx="4213164" cy="5636031"/>
          </a:xfrm>
          <a:prstGeom prst="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86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3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</a:p>
        </p:txBody>
      </p:sp>
      <p:pic>
        <p:nvPicPr>
          <p:cNvPr id="5" name="Picture 4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427185"/>
            <a:ext cx="88274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Space Geodetic Techniques (SGT) work together to create a well-defined, robust reference frame that improves positioning for users globally.</a:t>
            </a:r>
          </a:p>
        </p:txBody>
      </p:sp>
    </p:spTree>
    <p:extLst>
      <p:ext uri="{BB962C8B-B14F-4D97-AF65-F5344CB8AC3E}">
        <p14:creationId xmlns:p14="http://schemas.microsoft.com/office/powerpoint/2010/main" val="13190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54578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Dynamic Aviation’s King Air 200T</a:t>
            </a:r>
          </a:p>
        </p:txBody>
      </p:sp>
    </p:spTree>
    <p:extLst>
      <p:ext uri="{BB962C8B-B14F-4D97-AF65-F5344CB8AC3E}">
        <p14:creationId xmlns:p14="http://schemas.microsoft.com/office/powerpoint/2010/main" val="15827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Modernization</a:t>
            </a: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-streamlined Bluebooking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-retire the US Survey Foot</a:t>
            </a: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ld bp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79" r="9" b="65"/>
          <a:stretch/>
        </p:blipFill>
        <p:spPr>
          <a:xfrm>
            <a:off x="455237" y="1181100"/>
            <a:ext cx="8233528" cy="558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Blueprint for 2022, Part 3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5" name="bp3 cover">
            <a:extLst>
              <a:ext uri="{FF2B5EF4-FFF2-40B4-BE49-F238E27FC236}">
                <a16:creationId xmlns:a16="http://schemas.microsoft.com/office/drawing/2014/main" id="{96545B4F-8DF9-4DD2-8D19-0C8C8BA95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"/>
          <a:stretch/>
        </p:blipFill>
        <p:spPr>
          <a:xfrm>
            <a:off x="455235" y="1181100"/>
            <a:ext cx="8233528" cy="558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00828567"/>
      </p:ext>
    </p:extLst>
  </p:cSld>
  <p:clrMapOvr>
    <a:masterClrMapping/>
  </p:clrMapOvr>
  <p:transition spd="slow">
    <p:wip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Let’s look at some more terminology</a:t>
            </a:r>
          </a:p>
        </p:txBody>
      </p:sp>
    </p:spTree>
    <p:extLst>
      <p:ext uri="{BB962C8B-B14F-4D97-AF65-F5344CB8AC3E}">
        <p14:creationId xmlns:p14="http://schemas.microsoft.com/office/powerpoint/2010/main" val="242760971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19" y="274638"/>
            <a:ext cx="9144000" cy="1143000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Changing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19" y="1181100"/>
            <a:ext cx="8825681" cy="55498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i="1" dirty="0">
                <a:solidFill>
                  <a:schemeClr val="tx1">
                    <a:alpha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Historically NGS has been inconsistent, going forward we will use: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Convert</a:t>
            </a:r>
            <a:endParaRPr lang="en-US" sz="2000" dirty="0">
              <a:solidFill>
                <a:schemeClr val="tx1">
                  <a:lumMod val="95000"/>
                  <a:lumOff val="5000"/>
                  <a:alpha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solidFill>
                  <a:schemeClr val="tx1">
                    <a:lumMod val="95000"/>
                    <a:lumOff val="5000"/>
                    <a:alpha val="44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 the type of coordinate without changing the datum or frame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solidFill>
                  <a:schemeClr val="tx1">
                    <a:lumMod val="95000"/>
                    <a:lumOff val="5000"/>
                    <a:alpha val="44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 83(1986) latitude and longitude to NAD 83(1986) State Plane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  <a:alpha val="44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</a:t>
            </a:r>
            <a:endParaRPr lang="en-US" sz="2000" dirty="0">
              <a:solidFill>
                <a:schemeClr val="tx1">
                  <a:lumMod val="95000"/>
                  <a:lumOff val="5000"/>
                  <a:alpha val="44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solidFill>
                  <a:schemeClr val="tx1">
                    <a:lumMod val="95000"/>
                    <a:lumOff val="5000"/>
                    <a:alpha val="44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 the datum or frame, without changing the type of coordinate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solidFill>
                  <a:schemeClr val="tx1">
                    <a:lumMod val="95000"/>
                    <a:lumOff val="5000"/>
                    <a:alpha val="44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 27 latitude &amp; longitude to an NAD 83(1986) latitude &amp; longitude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Propagate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this is an 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ISO standard for IERS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change the epoch of coordinate without changing the frame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 2019.2675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ITRF2014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 2020.00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NATRF2022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 2020.00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NATRF2022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 2023.243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endParaRPr lang="en-US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8975" lvl="2" indent="-231775">
              <a:buFont typeface="Cambria" panose="02040503050406030204" pitchFamily="18" charset="0"/>
              <a:buChar char="–"/>
            </a:pPr>
            <a:endParaRPr lang="en-US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Geometric Adjustment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span of four consecutive GPS weeks, where the first GPS week in window is an integer multiple of 4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GAW 1 = GPS Weeks 0, 1, 2 and 3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(January 6, 1980)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GAW 2 = GPS Weeks 4, 5, 6 and 7</a:t>
            </a:r>
          </a:p>
          <a:p>
            <a:pPr marL="285750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GAW 586 = GPS Weeks 2344, 2345, 2346, and 2347</a:t>
            </a:r>
          </a:p>
          <a:p>
            <a:pPr marL="285750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 get the idea…</a:t>
            </a:r>
          </a:p>
        </p:txBody>
      </p:sp>
    </p:spTree>
    <p:extLst>
      <p:ext uri="{BB962C8B-B14F-4D97-AF65-F5344CB8AC3E}">
        <p14:creationId xmlns:p14="http://schemas.microsoft.com/office/powerpoint/2010/main" val="50600927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Geometric Adjustment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8348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68555" y="2785145"/>
            <a:ext cx="3720516" cy="2634142"/>
            <a:chOff x="2168555" y="2785145"/>
            <a:chExt cx="3720516" cy="2634142"/>
          </a:xfrm>
        </p:grpSpPr>
        <p:sp>
          <p:nvSpPr>
            <p:cNvPr id="6" name="Right Brace 5"/>
            <p:cNvSpPr/>
            <p:nvPr/>
          </p:nvSpPr>
          <p:spPr>
            <a:xfrm>
              <a:off x="4370664" y="2785145"/>
              <a:ext cx="402672" cy="1954635"/>
            </a:xfrm>
            <a:prstGeom prst="rightBrace">
              <a:avLst>
                <a:gd name="adj1" fmla="val 41666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4773336" y="3593185"/>
              <a:ext cx="111573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12 weeks</a:t>
              </a:r>
            </a:p>
          </p:txBody>
        </p:sp>
        <p:sp>
          <p:nvSpPr>
            <p:cNvPr id="8" name="Right Brace 7"/>
            <p:cNvSpPr/>
            <p:nvPr/>
          </p:nvSpPr>
          <p:spPr>
            <a:xfrm rot="10800000">
              <a:off x="3095538" y="3464652"/>
              <a:ext cx="402672" cy="1954635"/>
            </a:xfrm>
            <a:prstGeom prst="rightBrace">
              <a:avLst>
                <a:gd name="adj1" fmla="val 41666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2168555" y="4272692"/>
              <a:ext cx="111573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12 weeks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15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1747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-1" y="1449804"/>
          <a:ext cx="91440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481">
                  <a:extLst>
                    <a:ext uri="{9D8B030D-6E8A-4147-A177-3AD203B41FA5}">
                      <a16:colId xmlns:a16="http://schemas.microsoft.com/office/drawing/2014/main" val="3072164736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891838301"/>
                    </a:ext>
                  </a:extLst>
                </a:gridCol>
                <a:gridCol w="5466079">
                  <a:extLst>
                    <a:ext uri="{9D8B030D-6E8A-4147-A177-3AD203B41FA5}">
                      <a16:colId xmlns:a16="http://schemas.microsoft.com/office/drawing/2014/main" val="3937670442"/>
                    </a:ext>
                  </a:extLst>
                </a:gridCol>
              </a:tblGrid>
              <a:tr h="46154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Generally </a:t>
                      </a:r>
                      <a:r>
                        <a:rPr lang="en-US" sz="2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on…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8047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Reported Coordinates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Mapping accuracy: smartphone, handheld, etc.</a:t>
                      </a:r>
                      <a:endParaRPr lang="en-US" sz="2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401024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OPUS Coordinates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you with OPUS </a:t>
                      </a:r>
                      <a:r>
                        <a:rPr lang="en-US" sz="2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using your data.  </a:t>
                      </a:r>
                      <a:r>
                        <a:rPr lang="en-US" sz="2200" i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Unchecked by NGS</a:t>
                      </a:r>
                      <a:r>
                        <a:rPr lang="en-US" sz="2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725360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Survey Epoch Coordinates</a:t>
                      </a:r>
                      <a:r>
                        <a:rPr lang="en-US" sz="2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(SECs)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Most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accurate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 </a:t>
                      </a:r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Time-dependent.  </a:t>
                      </a:r>
                    </a:p>
                    <a:p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NGS 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every four weeks</a:t>
                      </a:r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257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Reference Epoch Coordinates (RECs)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 and CORS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Modeled</a:t>
                      </a:r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from SECs, ACs, IFVM2022 and </a:t>
                      </a:r>
                      <a:r>
                        <a:rPr lang="en-US" sz="2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GeMS</a:t>
                      </a:r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NGS 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every five years</a:t>
                      </a:r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36895"/>
                  </a:ext>
                </a:extLst>
              </a:tr>
              <a:tr h="79664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Active Coordinates (ACs)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Continuous</a:t>
                      </a:r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time-dependent CORS coordinates.</a:t>
                      </a:r>
                    </a:p>
                    <a:p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Checked by NGS </a:t>
                      </a:r>
                      <a:r>
                        <a:rPr lang="en-US" sz="2200" baseline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every day</a:t>
                      </a:r>
                      <a:r>
                        <a:rPr lang="en-US" sz="2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6356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Five types of coordinates in Modernized NSRS</a:t>
            </a:r>
          </a:p>
        </p:txBody>
      </p:sp>
    </p:spTree>
    <p:extLst>
      <p:ext uri="{BB962C8B-B14F-4D97-AF65-F5344CB8AC3E}">
        <p14:creationId xmlns:p14="http://schemas.microsoft.com/office/powerpoint/2010/main" val="298952422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58084"/>
          </a:xfrm>
        </p:spPr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98166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</a:t>
            </a:r>
          </a:p>
          <a:p>
            <a:pPr marL="398463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These are from any source where the coordinate is directly reported to NGS </a:t>
            </a:r>
            <a:r>
              <a:rPr 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without the data necessary for NGS to replicate the coordinate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Scaled from a map</a:t>
            </a: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Transformed using NCAT or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Smartphone</a:t>
            </a: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Reported directly from an RTK rover without data files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7" t="95" r="-8699"/>
          <a:stretch/>
        </p:blipFill>
        <p:spPr>
          <a:xfrm>
            <a:off x="456772" y="1607736"/>
            <a:ext cx="3636832" cy="4258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093605" y="1600201"/>
            <a:ext cx="4631295" cy="4242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45416" y="3701437"/>
            <a:ext cx="1449421" cy="3732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AF267B-78AC-48C3-846F-B6BAF515CA99}"/>
              </a:ext>
            </a:extLst>
          </p:cNvPr>
          <p:cNvSpPr/>
          <p:nvPr/>
        </p:nvSpPr>
        <p:spPr>
          <a:xfrm rot="20823073">
            <a:off x="1919731" y="4269157"/>
            <a:ext cx="778661" cy="113401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7AF25-6FF0-4A3C-9E6B-DCD1F791A881}"/>
              </a:ext>
            </a:extLst>
          </p:cNvPr>
          <p:cNvSpPr txBox="1"/>
          <p:nvPr/>
        </p:nvSpPr>
        <p:spPr>
          <a:xfrm rot="20808846">
            <a:off x="2082634" y="5387770"/>
            <a:ext cx="784860" cy="369332"/>
          </a:xfrm>
          <a:prstGeom prst="rect">
            <a:avLst/>
          </a:prstGeom>
          <a:solidFill>
            <a:srgbClr val="FF0000">
              <a:alpha val="56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photo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99BE6-7967-4AD6-90C5-02F608995AF1}"/>
              </a:ext>
            </a:extLst>
          </p:cNvPr>
          <p:cNvSpPr txBox="1"/>
          <p:nvPr/>
        </p:nvSpPr>
        <p:spPr>
          <a:xfrm>
            <a:off x="6945416" y="4074690"/>
            <a:ext cx="1449421" cy="646331"/>
          </a:xfrm>
          <a:prstGeom prst="rect">
            <a:avLst/>
          </a:prstGeom>
          <a:solidFill>
            <a:srgbClr val="FF0000">
              <a:alpha val="56000"/>
            </a:srgb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reported coordinates</a:t>
            </a:r>
          </a:p>
        </p:txBody>
      </p:sp>
    </p:spTree>
    <p:extLst>
      <p:ext uri="{BB962C8B-B14F-4D97-AF65-F5344CB8AC3E}">
        <p14:creationId xmlns:p14="http://schemas.microsoft.com/office/powerpoint/2010/main" val="39589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46863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NOAA’s Gulfstream IV-SP</a:t>
            </a:r>
          </a:p>
        </p:txBody>
      </p:sp>
    </p:spTree>
    <p:extLst>
      <p:ext uri="{BB962C8B-B14F-4D97-AF65-F5344CB8AC3E}">
        <p14:creationId xmlns:p14="http://schemas.microsoft.com/office/powerpoint/2010/main" val="13719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0419"/>
          </a:xfrm>
        </p:spPr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Speaking of Smartphones…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43" y="1277469"/>
            <a:ext cx="5865887" cy="229552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We have a new mobile-friendly mark recovery webpage.  Please try it out!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905201"/>
            <a:ext cx="2852596" cy="38013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444" y="6235341"/>
            <a:ext cx="8691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https://www.ngs.noaa.gov/cgi-bin/mark_recovery_form.prl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74"/>
          <a:stretch/>
        </p:blipFill>
        <p:spPr>
          <a:xfrm>
            <a:off x="244444" y="2314560"/>
            <a:ext cx="5647448" cy="368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 - Buyer Beware!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57" y="1440548"/>
            <a:ext cx="8391629" cy="4525963"/>
          </a:xfrm>
        </p:spPr>
        <p:txBody>
          <a:bodyPr/>
          <a:lstStyle/>
          <a:p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Reported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coordinates might be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very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wrong!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Reported using incorrect datum NAD 27, NAD 83, WGS84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Systematic Error:  2–100 meters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Scaled off of a USGS topographic map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Random Error:  ± 600 meters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Smartphone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Random Error: ± 10–50 meters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</a:t>
            </a:r>
            <a:r>
              <a:rPr 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show you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their function is to get you “in the neighborhood” of a mark, not to use as geodetic control!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04" y="14385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OPUS Coordinates</a:t>
            </a:r>
          </a:p>
          <a:p>
            <a:pPr marL="461963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Computed by the user via OPUS. </a:t>
            </a:r>
          </a:p>
          <a:p>
            <a:pPr marL="796925" lvl="2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Will not be evaluated by anyone at NGS</a:t>
            </a:r>
          </a:p>
          <a:p>
            <a:pPr marL="796925"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These are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user-computed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values, such as they might get today from either OPUS Static or OPUS Projects</a:t>
            </a:r>
          </a:p>
          <a:p>
            <a:pPr marL="796925" lvl="2"/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“OPUS Coordinates” are the </a:t>
            </a:r>
            <a:r>
              <a:rPr 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coordinates a user will get directly from OPUS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04" y="14385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OPUS  Coordinates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may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come with the label: “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tied to the NSRS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But…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if you restrict computations to OPUS-recommended constraints.</a:t>
            </a:r>
          </a:p>
        </p:txBody>
      </p:sp>
    </p:spTree>
    <p:extLst>
      <p:ext uri="{BB962C8B-B14F-4D97-AF65-F5344CB8AC3E}">
        <p14:creationId xmlns:p14="http://schemas.microsoft.com/office/powerpoint/2010/main" val="1041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04" y="14385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OPUS  Coordinates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may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come with the label: “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tied to the NSRS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Users who deviate from OPUS-recommended constraints can still perform computations and will get OPUS coordinates, but they will be labeled “not tied to the NSRS”.</a:t>
            </a:r>
          </a:p>
        </p:txBody>
      </p:sp>
    </p:spTree>
    <p:extLst>
      <p:ext uri="{BB962C8B-B14F-4D97-AF65-F5344CB8AC3E}">
        <p14:creationId xmlns:p14="http://schemas.microsoft.com/office/powerpoint/2010/main" val="20219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8D49-3B1A-4B3C-8436-5F9528E2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A4768-DDB9-4F76-A1E4-9400421E6D89}"/>
              </a:ext>
            </a:extLst>
          </p:cNvPr>
          <p:cNvSpPr txBox="1">
            <a:spLocks/>
          </p:cNvSpPr>
          <p:nvPr/>
        </p:nvSpPr>
        <p:spPr bwMode="auto">
          <a:xfrm>
            <a:off x="442686" y="14260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However, in neither case will OPUS coordinates be considered </a:t>
            </a: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 of the NSRS”</a:t>
            </a: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0005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0005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Restricted to NGS-computed coordinates: </a:t>
            </a:r>
          </a:p>
          <a:p>
            <a:pPr marL="857250" lvl="1" indent="-45720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 epoch coordinates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(RECs)</a:t>
            </a:r>
          </a:p>
          <a:p>
            <a:pPr marL="857250" lvl="1" indent="-45720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 epoch coordinates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(SECs) </a:t>
            </a:r>
          </a:p>
          <a:p>
            <a:pPr marL="857250" lvl="1" indent="-45720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active coordinates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(ACs)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Let’s get to the the next few slides for those…</a:t>
            </a:r>
          </a:p>
        </p:txBody>
      </p:sp>
    </p:spTree>
    <p:extLst>
      <p:ext uri="{BB962C8B-B14F-4D97-AF65-F5344CB8AC3E}">
        <p14:creationId xmlns:p14="http://schemas.microsoft.com/office/powerpoint/2010/main" val="15500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594" y="1439434"/>
            <a:ext cx="7938206" cy="356182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 epoch coordinates (RECs)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talic note"/>
          <p:cNvSpPr txBox="1"/>
          <p:nvPr/>
        </p:nvSpPr>
        <p:spPr bwMode="auto">
          <a:xfrm>
            <a:off x="0" y="5973491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+mn-ea"/>
                <a:cs typeface="Calibri"/>
              </a:rPr>
              <a:t>First let’s look at complete nomenclature…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ody text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If you use NAD83 you’re already using one, but perhaps unaware.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What is a Reference Epoch?</a:t>
            </a:r>
          </a:p>
        </p:txBody>
      </p:sp>
    </p:spTree>
    <p:extLst>
      <p:ext uri="{BB962C8B-B14F-4D97-AF65-F5344CB8AC3E}">
        <p14:creationId xmlns:p14="http://schemas.microsoft.com/office/powerpoint/2010/main" val="20551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082" y="1442916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NAD83(2011) epoch 2010.00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1306248" y="1562373"/>
            <a:ext cx="370726" cy="1861450"/>
          </a:xfrm>
          <a:prstGeom prst="rightBrace">
            <a:avLst>
              <a:gd name="adj1" fmla="val 54580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3235416" y="1554261"/>
            <a:ext cx="380332" cy="1887278"/>
          </a:xfrm>
          <a:prstGeom prst="rightBrace">
            <a:avLst>
              <a:gd name="adj1" fmla="val 51265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6376427" y="351842"/>
            <a:ext cx="389941" cy="4299045"/>
          </a:xfrm>
          <a:prstGeom prst="rightBrace">
            <a:avLst>
              <a:gd name="adj1" fmla="val 56489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885" y="2710591"/>
            <a:ext cx="186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Geometric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Datum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1943" y="2707108"/>
            <a:ext cx="1887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Realization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(aka Datum Tag)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9612" y="2709175"/>
            <a:ext cx="4261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Epoch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(in the case of NAD83, a Reference Epoch)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2546585" y="4347863"/>
            <a:ext cx="4504028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NAD83(1986) epoch 1984.00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NAD83(HARN) epoch 1993.62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NAD83(CORS96) epoch 2002.00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NAD83(2007) epoch 2007.00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NAD83(2011) epoch 2010.00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7541" y="3857819"/>
            <a:ext cx="554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Other NAD83 Reference Epochs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B50172-7579-4112-864F-4956C65E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Complete NAD83 Nomenclature</a:t>
            </a:r>
          </a:p>
        </p:txBody>
      </p:sp>
      <p:sp>
        <p:nvSpPr>
          <p:cNvPr id="15" name="TextBox 14" hidden="1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6050730" y="3761422"/>
            <a:ext cx="4504028" cy="331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NAD83(1986) epoch 1984.00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NAD83(HARN) epoch 1993.62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NAD83(CORS96) epoch 2002.00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NAD83(2007) epoch 2007.00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NAD83(2011) epoch 2010.00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2019.9185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IGS08 epoch 2005.00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NATRF2022 epoch 2020.00</a:t>
            </a:r>
          </a:p>
        </p:txBody>
      </p:sp>
    </p:spTree>
    <p:extLst>
      <p:ext uri="{BB962C8B-B14F-4D97-AF65-F5344CB8AC3E}">
        <p14:creationId xmlns:p14="http://schemas.microsoft.com/office/powerpoint/2010/main" val="37929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3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1" grpId="0"/>
      <p:bldP spid="12" grpId="0"/>
      <p:bldP spid="13" grpId="0" uiExpand="1" build="p"/>
      <p:bldP spid="14" grpId="0"/>
      <p:bldP spid="15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eh-puck?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-pock?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to-may-to, to-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mah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-to</a:t>
            </a: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an instant of time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or a date selected as a point of reference</a:t>
            </a:r>
          </a:p>
        </p:txBody>
      </p:sp>
      <p:sp>
        <p:nvSpPr>
          <p:cNvPr id="16" name="title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marR="0" lvl="0" indent="0" algn="ctr" defTabSz="457200" rtl="0" eaLnBrk="0" fontAlgn="base" latinLnBrk="0" hangingPunct="0">
              <a:lnSpc>
                <a:spcPct val="100000"/>
              </a:lnSpc>
              <a:spcBef>
                <a:spcPts val="12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charset="0"/>
                <a:cs typeface="Calibri"/>
              </a:rPr>
              <a:t>Epoch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charset="0"/>
              <a:cs typeface="Calibri"/>
            </a:endParaRPr>
          </a:p>
        </p:txBody>
      </p:sp>
      <p:pic>
        <p:nvPicPr>
          <p:cNvPr id="2" name="OPUS solution repor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89" r="81" b="52"/>
          <a:stretch/>
        </p:blipFill>
        <p:spPr>
          <a:xfrm>
            <a:off x="126546" y="3020967"/>
            <a:ext cx="8890908" cy="6788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datasheet"/>
          <p:cNvPicPr>
            <a:picLocks noChangeAspect="1"/>
          </p:cNvPicPr>
          <p:nvPr/>
        </p:nvPicPr>
        <p:blipFill rotWithShape="1">
          <a:blip r:embed="rId4"/>
          <a:srcRect t="123" b="215"/>
          <a:stretch/>
        </p:blipFill>
        <p:spPr>
          <a:xfrm>
            <a:off x="73886" y="6979252"/>
            <a:ext cx="6400251" cy="2180123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5911397" y="3929751"/>
            <a:ext cx="3110592" cy="59871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49829" y="3929751"/>
            <a:ext cx="3338285" cy="5987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12957" y="6324601"/>
            <a:ext cx="2684761" cy="2916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stCxn id="5" idx="2"/>
            <a:endCxn id="22" idx="0"/>
          </p:cNvCxnSpPr>
          <p:nvPr/>
        </p:nvCxnSpPr>
        <p:spPr>
          <a:xfrm flipH="1">
            <a:off x="2055338" y="4528465"/>
            <a:ext cx="963634" cy="1796136"/>
          </a:xfrm>
          <a:prstGeom prst="line">
            <a:avLst/>
          </a:prstGeom>
          <a:ln w="50800">
            <a:solidFill>
              <a:srgbClr val="F6AB1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0" idx="2"/>
            <a:endCxn id="5" idx="0"/>
          </p:cNvCxnSpPr>
          <p:nvPr/>
        </p:nvCxnSpPr>
        <p:spPr>
          <a:xfrm>
            <a:off x="2104949" y="2342515"/>
            <a:ext cx="914023" cy="1587236"/>
          </a:xfrm>
          <a:prstGeom prst="line">
            <a:avLst/>
          </a:prstGeom>
          <a:ln w="50800">
            <a:solidFill>
              <a:srgbClr val="F6AB1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Left"/>
          <p:cNvGrpSpPr/>
          <p:nvPr/>
        </p:nvGrpSpPr>
        <p:grpSpPr>
          <a:xfrm>
            <a:off x="457200" y="702528"/>
            <a:ext cx="3295498" cy="1639987"/>
            <a:chOff x="457200" y="702528"/>
            <a:chExt cx="3295498" cy="1639987"/>
          </a:xfrm>
        </p:grpSpPr>
        <p:sp>
          <p:nvSpPr>
            <p:cNvPr id="10" name="Rounded Rectangle 9"/>
            <p:cNvSpPr/>
            <p:nvPr/>
          </p:nvSpPr>
          <p:spPr>
            <a:xfrm>
              <a:off x="457200" y="702528"/>
              <a:ext cx="3295498" cy="16399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 bwMode="auto">
            <a:xfrm>
              <a:off x="555955" y="743595"/>
              <a:ext cx="310896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Reference Epoch</a:t>
              </a:r>
            </a:p>
          </p:txBody>
        </p:sp>
      </p:grpSp>
      <p:cxnSp>
        <p:nvCxnSpPr>
          <p:cNvPr id="15" name="Straight Connector 14"/>
          <p:cNvCxnSpPr>
            <a:stCxn id="13" idx="2"/>
          </p:cNvCxnSpPr>
          <p:nvPr/>
        </p:nvCxnSpPr>
        <p:spPr>
          <a:xfrm>
            <a:off x="6592469" y="2342515"/>
            <a:ext cx="914023" cy="1587236"/>
          </a:xfrm>
          <a:prstGeom prst="line">
            <a:avLst/>
          </a:prstGeom>
          <a:ln w="508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Right"/>
          <p:cNvGrpSpPr/>
          <p:nvPr/>
        </p:nvGrpSpPr>
        <p:grpSpPr>
          <a:xfrm>
            <a:off x="4944720" y="702528"/>
            <a:ext cx="3295498" cy="1639987"/>
            <a:chOff x="4944720" y="702528"/>
            <a:chExt cx="3295498" cy="1639987"/>
          </a:xfrm>
        </p:grpSpPr>
        <p:sp>
          <p:nvSpPr>
            <p:cNvPr id="13" name="Rounded Rectangle 12"/>
            <p:cNvSpPr/>
            <p:nvPr/>
          </p:nvSpPr>
          <p:spPr>
            <a:xfrm>
              <a:off x="4944720" y="702528"/>
              <a:ext cx="3295498" cy="16399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043475" y="743595"/>
              <a:ext cx="310896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Survey Epoch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2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57 L 3.88889E-6 -0.341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27"/>
          <a:stretch/>
        </p:blipFill>
        <p:spPr>
          <a:xfrm>
            <a:off x="0" y="1304924"/>
            <a:ext cx="4936331" cy="5553076"/>
          </a:xfrm>
        </p:spPr>
      </p:pic>
      <p:sp>
        <p:nvSpPr>
          <p:cNvPr id="5" name="TextBox 4"/>
          <p:cNvSpPr txBox="1"/>
          <p:nvPr/>
        </p:nvSpPr>
        <p:spPr bwMode="auto">
          <a:xfrm>
            <a:off x="1477565" y="5380165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 the King Air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/>
          <a:stretch/>
        </p:blipFill>
        <p:spPr>
          <a:xfrm>
            <a:off x="5238750" y="1291809"/>
            <a:ext cx="3905250" cy="5566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0" y="3524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Gravimeters in the Aircraft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5514975" y="5380166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 the Gulfstream IV</a:t>
            </a:r>
          </a:p>
        </p:txBody>
      </p:sp>
    </p:spTree>
    <p:extLst>
      <p:ext uri="{BB962C8B-B14F-4D97-AF65-F5344CB8AC3E}">
        <p14:creationId xmlns:p14="http://schemas.microsoft.com/office/powerpoint/2010/main" val="15480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083" y="1442916"/>
            <a:ext cx="8297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(epoch 2021.0276)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1659185" y="1209435"/>
            <a:ext cx="370726" cy="2567325"/>
          </a:xfrm>
          <a:prstGeom prst="rightBrace">
            <a:avLst>
              <a:gd name="adj1" fmla="val 54580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5695692" y="-145583"/>
            <a:ext cx="389941" cy="5293897"/>
          </a:xfrm>
          <a:prstGeom prst="rightBrace">
            <a:avLst>
              <a:gd name="adj1" fmla="val 56489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885" y="2710591"/>
            <a:ext cx="2567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Geometric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Datum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3714" y="2709175"/>
            <a:ext cx="5293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Epoch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(in the above example, 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Survey Epoch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409774" y="4347863"/>
            <a:ext cx="4504028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ITRF92 epoch 1988.0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ITRF2000 epoch 1997.0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ITRF2005 epoch 2000.0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ITRF2008 epoch 2005.0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2010.0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705031" y="3857819"/>
            <a:ext cx="554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Defined Reference Epochs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B50172-7579-4112-864F-4956C65E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Complete ITRF Nomenclature</a:t>
            </a:r>
          </a:p>
        </p:txBody>
      </p:sp>
      <p:sp>
        <p:nvSpPr>
          <p:cNvPr id="15" name="TextBox 14" hidden="1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6050730" y="3761422"/>
            <a:ext cx="4504028" cy="331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NAD83(1986) epoch 1984.00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NAD83(HARN) epoch 1993.62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NAD83(CORS96) epoch 2002.00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NAD83(2007) epoch 2007.00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NAD83(2011) epoch 2010.00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2019.9185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IGS08 epoch 2005.00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NATRF2022 epoch 2020.00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4913802" y="4347863"/>
            <a:ext cx="4504028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ITRF2008 epoch 2012.2011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IGS08 epoch 2006.7572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2017.4457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2019.9185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2021.0276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6374" y="3857819"/>
            <a:ext cx="554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Survey Epochs</a:t>
            </a:r>
          </a:p>
        </p:txBody>
      </p:sp>
    </p:spTree>
    <p:extLst>
      <p:ext uri="{BB962C8B-B14F-4D97-AF65-F5344CB8AC3E}">
        <p14:creationId xmlns:p14="http://schemas.microsoft.com/office/powerpoint/2010/main" val="38735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12" grpId="0"/>
      <p:bldP spid="13" grpId="0" uiExpand="1" build="p"/>
      <p:bldP spid="14" grpId="0"/>
      <p:bldP spid="15" grpId="0"/>
      <p:bldP spid="17" grpId="0" uiExpand="1" build="p"/>
      <p:bldP spid="18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7104" y="143859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Reference epoch coordinates (RECs)</a:t>
            </a:r>
          </a:p>
          <a:p>
            <a:pPr marL="461963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Coordinates which have been estimated by NGS, from:</a:t>
            </a:r>
          </a:p>
          <a:p>
            <a:pPr marL="862013"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time-dependent age-limited historic survey data</a:t>
            </a:r>
          </a:p>
          <a:p>
            <a:pPr marL="862013"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CORS coordinate functions</a:t>
            </a:r>
          </a:p>
          <a:p>
            <a:pPr marL="862013"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an IFVM</a:t>
            </a:r>
          </a:p>
          <a:p>
            <a:pPr marL="176213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at an official NSRS reference epoch. </a:t>
            </a:r>
          </a:p>
          <a:p>
            <a:pPr marL="914400" lvl="2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2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NAD 83(2011) epoch 2010.00 (sort of) would’ve fallen under this category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7104" y="1438596"/>
            <a:ext cx="86306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Reference epoch coordinates (RECs)</a:t>
            </a:r>
          </a:p>
          <a:p>
            <a:pPr marL="461963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These will be computed by NGS every 5 or 10 years</a:t>
            </a:r>
          </a:p>
          <a:p>
            <a:pPr marL="461963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a schedule 2–3 years past the reference epoch</a:t>
            </a:r>
          </a:p>
          <a:p>
            <a:pPr marL="461963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2020.00 coordinates would be computed in calendar year 2022,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etc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6213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RECs are discussed in detail in Blueprint Part 3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2005779"/>
            <a:ext cx="9008198" cy="5029200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Re-observe and submit the data to NGS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must be submitted by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30 September 2023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20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Options to submit your GNSS data: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Share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static data; 2 photos; mark ties</a:t>
            </a:r>
          </a:p>
          <a:p>
            <a:pPr lvl="2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rinse &amp; repeat … as we need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redundancy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data; photos; descriptions</a:t>
            </a:r>
          </a:p>
          <a:p>
            <a:pPr lvl="2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priority of RTN/RTK integration released in 2020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traditional “bluebook” submittal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51616"/>
            <a:ext cx="9144000" cy="1377181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How can you ensure you’ll have RECs on passive control?</a:t>
            </a:r>
          </a:p>
        </p:txBody>
      </p:sp>
    </p:spTree>
    <p:extLst>
      <p:ext uri="{BB962C8B-B14F-4D97-AF65-F5344CB8AC3E}">
        <p14:creationId xmlns:p14="http://schemas.microsoft.com/office/powerpoint/2010/main" val="5850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08" y="144948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Survey epoch coordinates (SECs)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Computed by NGS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using submitted data and metadata, checked and adjusted and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referenced to distinct epochs through time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These represent the best estimates NGS has of the time-dependent coordinates at any mark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Adjusting multiple surveys in timespans called “adjustment windows”, to a single epoch within that window.</a:t>
            </a:r>
          </a:p>
          <a:p>
            <a:pPr lvl="3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Initial plan:  4 weeks for GNSS; 1 year for leveling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Pros and Cons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304">
                  <a:extLst>
                    <a:ext uri="{9D8B030D-6E8A-4147-A177-3AD203B41FA5}">
                      <a16:colId xmlns:a16="http://schemas.microsoft.com/office/drawing/2014/main" val="2322586301"/>
                    </a:ext>
                  </a:extLst>
                </a:gridCol>
                <a:gridCol w="3369334">
                  <a:extLst>
                    <a:ext uri="{9D8B030D-6E8A-4147-A177-3AD203B41FA5}">
                      <a16:colId xmlns:a16="http://schemas.microsoft.com/office/drawing/2014/main" val="4177500956"/>
                    </a:ext>
                  </a:extLst>
                </a:gridCol>
                <a:gridCol w="3951962">
                  <a:extLst>
                    <a:ext uri="{9D8B030D-6E8A-4147-A177-3AD203B41FA5}">
                      <a16:colId xmlns:a16="http://schemas.microsoft.com/office/drawing/2014/main" val="805306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Times New Roman" panose="02020603050405020304" pitchFamily="18" charset="0"/>
                        </a:rPr>
                        <a:t>Reference epoch (RECs)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Times New Roman" panose="02020603050405020304" pitchFamily="18" charset="0"/>
                        </a:rPr>
                        <a:t>Survey epoch (SECs)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3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Times New Roman" panose="02020603050405020304" pitchFamily="18" charset="0"/>
                        </a:rPr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Familiarity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point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latin typeface="Times New Roman" panose="02020603050405020304" pitchFamily="18" charset="0"/>
                        </a:rPr>
                        <a:t>Shows, rather than hides, time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</a:rPr>
                        <a:t> dependency at marks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 to compute in a post-GPS era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accurate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131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Times New Roman" panose="02020603050405020304" pitchFamily="18" charset="0"/>
                        </a:rPr>
                        <a:t>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 to compute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Requires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IFVM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Perpetuates old way of using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geodetic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Hides time dependency of marks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Inaccuracies build up based upon the large number of assumptions used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latin typeface="Times New Roman" panose="02020603050405020304" pitchFamily="18" charset="0"/>
                        </a:rPr>
                        <a:t>Lack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</a:rPr>
                        <a:t> of familiarity by users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 require significant effort to compute pre-GPS era absolute values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82988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CBFB7DE-B928-499E-B77B-5E388181ADEB}"/>
              </a:ext>
            </a:extLst>
          </p:cNvPr>
          <p:cNvSpPr/>
          <p:nvPr/>
        </p:nvSpPr>
        <p:spPr>
          <a:xfrm>
            <a:off x="457200" y="2000250"/>
            <a:ext cx="4267200" cy="1200150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837E2B-F131-4161-AAD5-188EC6903014}"/>
              </a:ext>
            </a:extLst>
          </p:cNvPr>
          <p:cNvSpPr/>
          <p:nvPr/>
        </p:nvSpPr>
        <p:spPr>
          <a:xfrm>
            <a:off x="4724400" y="2000250"/>
            <a:ext cx="3962400" cy="1200150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3348A5-20BD-4E3F-BBE9-4468239FA70B}"/>
              </a:ext>
            </a:extLst>
          </p:cNvPr>
          <p:cNvSpPr/>
          <p:nvPr/>
        </p:nvSpPr>
        <p:spPr>
          <a:xfrm>
            <a:off x="457200" y="3200400"/>
            <a:ext cx="4267200" cy="2727960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38BD78-164B-4DE0-B4E4-9E617FBA0D61}"/>
              </a:ext>
            </a:extLst>
          </p:cNvPr>
          <p:cNvSpPr/>
          <p:nvPr/>
        </p:nvSpPr>
        <p:spPr>
          <a:xfrm>
            <a:off x="4724400" y="3200400"/>
            <a:ext cx="3962400" cy="2727960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3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More on SECs and RECs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55" y="1171576"/>
            <a:ext cx="8535969" cy="5686424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At passive control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SECs: adjusted to a midpoint epoch near the survey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(4 weeks for GNSS; 1 year for leveling; etc.)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RECs:  adjusted to a ref. epoch (2020.00, etc.)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REC adjustments will include: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Some 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age-limited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span of data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the FRN we discussed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If that age-limit were 10 years prior and 2 years post R.E.</a:t>
            </a:r>
          </a:p>
          <a:p>
            <a:pPr lvl="3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Then 2020.00 RECs come from data spanning 2010.00 to 2021.99999</a:t>
            </a:r>
          </a:p>
          <a:p>
            <a:pPr lvl="2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Exact age-limit won’t be known until we start experimenting in 2022 with the 2020.00 REC adjustments</a:t>
            </a:r>
          </a:p>
        </p:txBody>
      </p:sp>
    </p:spTree>
    <p:extLst>
      <p:ext uri="{BB962C8B-B14F-4D97-AF65-F5344CB8AC3E}">
        <p14:creationId xmlns:p14="http://schemas.microsoft.com/office/powerpoint/2010/main" val="29402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01" y="1437734"/>
            <a:ext cx="8531574" cy="5258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Active coordinates (ACs)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Not discrete, but rather a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function through time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assigned to some point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For CORS GRP* we will use the term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coordinate function</a:t>
            </a:r>
          </a:p>
          <a:p>
            <a:pPr lvl="3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Will be generated by a “fit” to regularly computed coordinates on a TBD basis, perhaps daily, perhaps weekly</a:t>
            </a:r>
          </a:p>
          <a:p>
            <a:pPr lvl="3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These daily or weekly coordinates will not generally be used as geodetic control by themselves</a:t>
            </a:r>
          </a:p>
          <a:p>
            <a:pPr marL="0" indent="0">
              <a:buNone/>
            </a:pPr>
            <a:endParaRPr lang="en-US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* Recall that the Geodetic Reference Point (GRP) is the physical point to which coordinates refer at a station, whether it be GNSS CORS, SLR, VLBI, future instrument, etc.</a:t>
            </a:r>
          </a:p>
        </p:txBody>
      </p:sp>
    </p:spTree>
    <p:extLst>
      <p:ext uri="{BB962C8B-B14F-4D97-AF65-F5344CB8AC3E}">
        <p14:creationId xmlns:p14="http://schemas.microsoft.com/office/powerpoint/2010/main" val="15002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125"/>
          <a:stretch/>
        </p:blipFill>
        <p:spPr>
          <a:xfrm>
            <a:off x="457201" y="2085975"/>
            <a:ext cx="5089490" cy="4086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CORS Coordinate Functions…</a:t>
            </a:r>
            <a:b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or… Active Coordinates (ACs)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684" y="4598915"/>
            <a:ext cx="1562793" cy="465513"/>
          </a:xfrm>
          <a:prstGeom prst="rect">
            <a:avLst/>
          </a:prstGeom>
          <a:solidFill>
            <a:srgbClr val="FF0000">
              <a:alpha val="10000"/>
            </a:srgb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8684" y="5457899"/>
            <a:ext cx="1562793" cy="465513"/>
          </a:xfrm>
          <a:prstGeom prst="rect">
            <a:avLst/>
          </a:prstGeom>
          <a:solidFill>
            <a:srgbClr val="FF0000">
              <a:alpha val="10000"/>
            </a:srgb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5034" y="1910416"/>
            <a:ext cx="350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A typical “CORS coordinate file” available from 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5034" y="3241478"/>
            <a:ext cx="3112509" cy="3139321"/>
          </a:xfrm>
          <a:prstGeom prst="rect">
            <a:avLst/>
          </a:prstGeom>
          <a:solidFill>
            <a:srgbClr val="FF0000">
              <a:alpha val="10000"/>
            </a:srgbClr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Just one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set of coordinates</a:t>
            </a: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2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just one</a:t>
            </a:r>
            <a:r>
              <a:rPr lang="en-US" sz="2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set of</a:t>
            </a: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velocities are given…</a:t>
            </a:r>
          </a:p>
          <a:p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…while this is good and useful information, it hides the true nature of the coordinate function.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5167CE-EE2B-4702-9B82-7BA4BCDB5E88}"/>
              </a:ext>
            </a:extLst>
          </p:cNvPr>
          <p:cNvCxnSpPr>
            <a:cxnSpLocks/>
            <a:stCxn id="9" idx="1"/>
            <a:endCxn id="6" idx="3"/>
          </p:cNvCxnSpPr>
          <p:nvPr/>
        </p:nvCxnSpPr>
        <p:spPr>
          <a:xfrm flipH="1">
            <a:off x="2471477" y="4811139"/>
            <a:ext cx="3163557" cy="20533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91775F-3226-4165-AA7A-0BBEF6EAB161}"/>
              </a:ext>
            </a:extLst>
          </p:cNvPr>
          <p:cNvCxnSpPr>
            <a:cxnSpLocks/>
          </p:cNvCxnSpPr>
          <p:nvPr/>
        </p:nvCxnSpPr>
        <p:spPr>
          <a:xfrm flipH="1">
            <a:off x="2471476" y="5670122"/>
            <a:ext cx="3163557" cy="20533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93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438"/>
            <a:ext cx="8229600" cy="1143000"/>
          </a:xfrm>
        </p:spPr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CORS Coordinate Functions</a:t>
            </a:r>
            <a:b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(Incorrectly Inferred)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00200"/>
            <a:ext cx="8229600" cy="27722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1F81EA-2A3B-4E6F-B66D-40F24E8905F1}"/>
              </a:ext>
            </a:extLst>
          </p:cNvPr>
          <p:cNvCxnSpPr/>
          <p:nvPr/>
        </p:nvCxnSpPr>
        <p:spPr>
          <a:xfrm>
            <a:off x="1460500" y="2222500"/>
            <a:ext cx="6521450" cy="1701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1130C5-5186-4D0D-B354-930831DBDA08}"/>
              </a:ext>
            </a:extLst>
          </p:cNvPr>
          <p:cNvSpPr txBox="1"/>
          <p:nvPr/>
        </p:nvSpPr>
        <p:spPr>
          <a:xfrm>
            <a:off x="400086" y="4488626"/>
            <a:ext cx="8267701" cy="1200329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That single set of coordinates and set of velocities would lead a person to believe that the “coordinate function” looks like a smooth linear function over time, but…</a:t>
            </a:r>
          </a:p>
        </p:txBody>
      </p:sp>
    </p:spTree>
    <p:extLst>
      <p:ext uri="{BB962C8B-B14F-4D97-AF65-F5344CB8AC3E}">
        <p14:creationId xmlns:p14="http://schemas.microsoft.com/office/powerpoint/2010/main" val="7624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378759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WV (PS)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Professional (GISP)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Floodplain Surveyor (CFS)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BS in Surveying &amp; Mapping, Univ. of Akron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Came to NGS from USACE Pittsburgh District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GNSS control, local/legacy datum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 does a flight plan look like?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/>
          <a:stretch/>
        </p:blipFill>
        <p:spPr>
          <a:xfrm>
            <a:off x="255889" y="942974"/>
            <a:ext cx="8632221" cy="5922301"/>
          </a:xfrm>
        </p:spPr>
      </p:pic>
    </p:spTree>
    <p:extLst>
      <p:ext uri="{BB962C8B-B14F-4D97-AF65-F5344CB8AC3E}">
        <p14:creationId xmlns:p14="http://schemas.microsoft.com/office/powerpoint/2010/main" val="1513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96882"/>
            <a:ext cx="8229600" cy="2773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812" y="4486890"/>
            <a:ext cx="8267700" cy="1569660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CORSs have complicated histories!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This full history will be available in the CORS section of the new “data delivery system” (think “datasheets” - but better) as well as each CORS’s web page in the new NSRS database.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6974" y="1621415"/>
            <a:ext cx="727825" cy="286172"/>
          </a:xfrm>
          <a:prstGeom prst="rect">
            <a:avLst/>
          </a:prstGeom>
          <a:solidFill>
            <a:srgbClr val="FF0000">
              <a:alpha val="10000"/>
            </a:srgb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27571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CORS Coordinate Functions</a:t>
            </a:r>
            <a:b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(True, but Hard to Find)</a:t>
            </a:r>
          </a:p>
        </p:txBody>
      </p:sp>
    </p:spTree>
    <p:extLst>
      <p:ext uri="{BB962C8B-B14F-4D97-AF65-F5344CB8AC3E}">
        <p14:creationId xmlns:p14="http://schemas.microsoft.com/office/powerpoint/2010/main" val="8950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New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122" y="1428548"/>
            <a:ext cx="8229600" cy="5086552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Currently:  NGS Integrated Database (IDB)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“Integrated” because it combined the previously separate horizontal and vertical databases 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antiquated code, limited formats &amp; data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non-spatial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Future:  NSRS Database (NSRS DB)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Time-Dependent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epochs!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Geospatial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Coordinate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27367"/>
            <a:ext cx="8360229" cy="5430607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Five new types for the future NSRS DB</a:t>
            </a:r>
          </a:p>
          <a:p>
            <a:pPr lvl="1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Reported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 Good for finding a point somewhere on Earth.</a:t>
            </a:r>
          </a:p>
          <a:p>
            <a:pPr lvl="2">
              <a:spcBef>
                <a:spcPts val="600"/>
              </a:spcBef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to be used as geodetic control</a:t>
            </a:r>
          </a:p>
          <a:p>
            <a:pPr lvl="1">
              <a:spcBef>
                <a:spcPts val="1200"/>
              </a:spcBef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 Computed by you, and as accurate or inaccurate as the choices you make</a:t>
            </a:r>
          </a:p>
          <a:p>
            <a:pPr lvl="2">
              <a:spcBef>
                <a:spcPts val="600"/>
              </a:spcBef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Tied to the NSRS if you follow OPUS recommendations</a:t>
            </a:r>
          </a:p>
          <a:p>
            <a:pPr lvl="1">
              <a:spcBef>
                <a:spcPts val="1200"/>
              </a:spcBef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Reference Epoch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Epoch-specific coordinates</a:t>
            </a:r>
          </a:p>
          <a:p>
            <a:pPr lvl="2">
              <a:spcBef>
                <a:spcPts val="600"/>
              </a:spcBef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at intervals … 2020, 2025, 2030, etc.</a:t>
            </a:r>
          </a:p>
          <a:p>
            <a:pPr lvl="1">
              <a:spcBef>
                <a:spcPts val="1200"/>
              </a:spcBef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Survey Epoch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 Epoch-specific coordinates</a:t>
            </a:r>
          </a:p>
          <a:p>
            <a:pPr lvl="2">
              <a:spcBef>
                <a:spcPts val="600"/>
              </a:spcBef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at time of survey</a:t>
            </a:r>
          </a:p>
          <a:p>
            <a:pPr lvl="1">
              <a:spcBef>
                <a:spcPts val="1200"/>
              </a:spcBef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Active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 Continuous coordinate functions at a CORS</a:t>
            </a:r>
          </a:p>
          <a:p>
            <a:pPr lvl="2">
              <a:spcBef>
                <a:spcPts val="1200"/>
              </a:spcBef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CORS only, because they collect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continuously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Daily Epochs?!?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6994"/>
            <a:ext cx="9144000" cy="553100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mitigate this dynamic, NGS will issue “snapshots” of the NSRS every five years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We’re calling these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Reference Epochs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Estimates of coordinates at specific 5 year intervals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Beginning with 2020.00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Each “snapshot” will be published 2-3 years after the reference epoch, so the 2020.00 Reference Epoch Coordinates get published by the end of calendar year 2022…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thus the name/date of 2022</a:t>
            </a:r>
          </a:p>
          <a:p>
            <a:pPr lvl="1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Picture this as what you’re working with now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NAD83(2011) epoch 2010.00</a:t>
            </a:r>
          </a:p>
        </p:txBody>
      </p:sp>
    </p:spTree>
    <p:extLst>
      <p:ext uri="{BB962C8B-B14F-4D97-AF65-F5344CB8AC3E}">
        <p14:creationId xmlns:p14="http://schemas.microsoft.com/office/powerpoint/2010/main" val="19855611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72415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Let’s visualize some of these new things.</a:t>
            </a:r>
          </a:p>
        </p:txBody>
      </p:sp>
    </p:spTree>
    <p:extLst>
      <p:ext uri="{BB962C8B-B14F-4D97-AF65-F5344CB8AC3E}">
        <p14:creationId xmlns:p14="http://schemas.microsoft.com/office/powerpoint/2010/main" val="196288025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7460" y="146124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7460" y="5740013"/>
            <a:ext cx="7658826" cy="1662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278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3442" y="59278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1990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739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1623" y="214703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2662" y="279249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3692" y="34379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4731" y="408341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3698" y="472886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4737" y="537432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5218" y="529589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5218" y="466836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5218" y="40049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5218" y="335055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5218" y="27230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5218" y="20596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2.250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time</a:t>
            </a:r>
          </a:p>
        </p:txBody>
      </p:sp>
      <p:sp>
        <p:nvSpPr>
          <p:cNvPr id="110" name="Oval 109"/>
          <p:cNvSpPr/>
          <p:nvPr/>
        </p:nvSpPr>
        <p:spPr>
          <a:xfrm>
            <a:off x="1896587" y="418650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41243" y="39803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2437" y="303077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5086" y="311632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2441" y="924277"/>
            <a:ext cx="54340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Assume “h” was determined four different times: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1990:  2.100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1994:  2.110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2002:  2.190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2009:  2.180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2007" y="558162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3163" y="559791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7773" y="559230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3128" y="559824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7738" y="559264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8894" y="560893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3504" y="560332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6631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‘95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133288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2396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619053" y="591949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72070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30373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92106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608626" y="592788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‘30</a:t>
            </a:r>
          </a:p>
        </p:txBody>
      </p:sp>
      <p:sp>
        <p:nvSpPr>
          <p:cNvPr id="16" name="Freeform 15"/>
          <p:cNvSpPr/>
          <p:nvPr/>
        </p:nvSpPr>
        <p:spPr>
          <a:xfrm>
            <a:off x="1761677" y="1363788"/>
            <a:ext cx="804825" cy="2698519"/>
          </a:xfrm>
          <a:custGeom>
            <a:avLst/>
            <a:gdLst>
              <a:gd name="connsiteX0" fmla="*/ 804825 w 804825"/>
              <a:gd name="connsiteY0" fmla="*/ 76505 h 2698519"/>
              <a:gd name="connsiteX1" fmla="*/ 44661 w 804825"/>
              <a:gd name="connsiteY1" fmla="*/ 329893 h 2698519"/>
              <a:gd name="connsiteX2" fmla="*/ 154829 w 804825"/>
              <a:gd name="connsiteY2" fmla="*/ 2698519 h 26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825" h="2698519">
                <a:moveTo>
                  <a:pt x="804825" y="76505"/>
                </a:moveTo>
                <a:cubicBezTo>
                  <a:pt x="478909" y="-15302"/>
                  <a:pt x="152994" y="-107109"/>
                  <a:pt x="44661" y="329893"/>
                </a:cubicBezTo>
                <a:cubicBezTo>
                  <a:pt x="-63672" y="766895"/>
                  <a:pt x="45578" y="1732707"/>
                  <a:pt x="154829" y="2698519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213744" y="1595562"/>
            <a:ext cx="396824" cy="2290475"/>
          </a:xfrm>
          <a:custGeom>
            <a:avLst/>
            <a:gdLst>
              <a:gd name="connsiteX0" fmla="*/ 396824 w 396824"/>
              <a:gd name="connsiteY0" fmla="*/ 120153 h 2290475"/>
              <a:gd name="connsiteX1" fmla="*/ 217 w 396824"/>
              <a:gd name="connsiteY1" fmla="*/ 241338 h 2290475"/>
              <a:gd name="connsiteX2" fmla="*/ 352757 w 396824"/>
              <a:gd name="connsiteY2" fmla="*/ 2290475 h 229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824" h="2290475">
                <a:moveTo>
                  <a:pt x="396824" y="120153"/>
                </a:moveTo>
                <a:cubicBezTo>
                  <a:pt x="202192" y="-115"/>
                  <a:pt x="7561" y="-120382"/>
                  <a:pt x="217" y="241338"/>
                </a:cubicBezTo>
                <a:cubicBezTo>
                  <a:pt x="-7127" y="603058"/>
                  <a:pt x="172815" y="1446766"/>
                  <a:pt x="352757" y="2290475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454045" y="2008383"/>
            <a:ext cx="927704" cy="1018338"/>
          </a:xfrm>
          <a:custGeom>
            <a:avLst/>
            <a:gdLst>
              <a:gd name="connsiteX0" fmla="*/ 200591 w 927704"/>
              <a:gd name="connsiteY0" fmla="*/ 15803 h 1018338"/>
              <a:gd name="connsiteX1" fmla="*/ 35338 w 927704"/>
              <a:gd name="connsiteY1" fmla="*/ 59870 h 1018338"/>
              <a:gd name="connsiteX2" fmla="*/ 90422 w 927704"/>
              <a:gd name="connsiteY2" fmla="*/ 500545 h 1018338"/>
              <a:gd name="connsiteX3" fmla="*/ 927704 w 927704"/>
              <a:gd name="connsiteY3" fmla="*/ 1018338 h 101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704" h="1018338">
                <a:moveTo>
                  <a:pt x="200591" y="15803"/>
                </a:moveTo>
                <a:cubicBezTo>
                  <a:pt x="127145" y="-2559"/>
                  <a:pt x="53699" y="-20920"/>
                  <a:pt x="35338" y="59870"/>
                </a:cubicBezTo>
                <a:cubicBezTo>
                  <a:pt x="16977" y="140660"/>
                  <a:pt x="-58306" y="340800"/>
                  <a:pt x="90422" y="500545"/>
                </a:cubicBezTo>
                <a:cubicBezTo>
                  <a:pt x="239150" y="660290"/>
                  <a:pt x="583427" y="839314"/>
                  <a:pt x="927704" y="1018338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040688" y="2325251"/>
            <a:ext cx="1012292" cy="679436"/>
          </a:xfrm>
          <a:custGeom>
            <a:avLst/>
            <a:gdLst>
              <a:gd name="connsiteX0" fmla="*/ 0 w 492426"/>
              <a:gd name="connsiteY0" fmla="*/ 7407 h 679436"/>
              <a:gd name="connsiteX1" fmla="*/ 462708 w 492426"/>
              <a:gd name="connsiteY1" fmla="*/ 95542 h 679436"/>
              <a:gd name="connsiteX2" fmla="*/ 407624 w 492426"/>
              <a:gd name="connsiteY2" fmla="*/ 679436 h 67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426" h="679436">
                <a:moveTo>
                  <a:pt x="0" y="7407"/>
                </a:moveTo>
                <a:cubicBezTo>
                  <a:pt x="197385" y="-4528"/>
                  <a:pt x="394771" y="-16463"/>
                  <a:pt x="462708" y="95542"/>
                </a:cubicBezTo>
                <a:cubicBezTo>
                  <a:pt x="530645" y="207547"/>
                  <a:pt x="469134" y="443491"/>
                  <a:pt x="407624" y="679436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7861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2228" y="5739641"/>
            <a:ext cx="7662672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1990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‘95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‘30</a:t>
            </a: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1731364" y="1253785"/>
            <a:ext cx="6186908" cy="106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In </a:t>
            </a:r>
            <a:r>
              <a:rPr kumimoji="0" lang="en-US" alt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today’s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NSRS, a height is held fixed until replaced.  So plotting the height of these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coordinates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as seen on an NGS Datasheet over time would look like this: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	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872321" y="3183183"/>
            <a:ext cx="2489200" cy="6350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72379389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5493" y="1462870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5493" y="5741635"/>
            <a:ext cx="7662244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082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1475" y="59295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1990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543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9656" y="21486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0695" y="279411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1725" y="343957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2764" y="408503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1731" y="47304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2770" y="5375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7185" y="52975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7185" y="466998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7185" y="40066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7185" y="33521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7185" y="272464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7185" y="206125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4620" y="418812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276" y="398196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0470" y="3032401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119" y="311794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040" y="55832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196" y="559953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5806" y="559392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161" y="55998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5771" y="55942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6927" y="561055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1537" y="560494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4664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‘95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131321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0429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617086" y="59211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70103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28406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90139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606659" y="592951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‘30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92654" y="3745677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3814" y="2880378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7818" y="3763603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9690" y="2846389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974387" y="3738974"/>
            <a:ext cx="5203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 the Modernized NSRS these time-dependent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coordinates, estimated at the actual date when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the surveys took place, will be called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Survey Epoch Coordinates (SECs)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61505" y="618123"/>
            <a:ext cx="6147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All measurements have error.  Shown here are the same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Values of “h”, but with their error estimates.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1990:  2.100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+/- 0.0375 (3.75 cm)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1994:  2.110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+/- 0.0250 (2.50 cm)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2002:  2.190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+/- 0.0200 (2.00 cm)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	2009:  2.180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+/- 0.0250 (2.50 cm)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3322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1990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‘95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‘30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1506815" y="745402"/>
            <a:ext cx="617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 the Modernized NSRS we will also have an estimate of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crustal motion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IFVM2022</a:t>
            </a:r>
          </a:p>
        </p:txBody>
      </p:sp>
      <p:sp>
        <p:nvSpPr>
          <p:cNvPr id="4" name="Freeform 3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13821" y="4156743"/>
            <a:ext cx="4377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Combining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SECs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with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IFVM2022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allows NGS to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estimate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RECs</a:t>
            </a:r>
          </a:p>
        </p:txBody>
      </p:sp>
      <p:sp>
        <p:nvSpPr>
          <p:cNvPr id="70" name="Oval 69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time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436249" y="735204"/>
            <a:ext cx="4417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IFVM2022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will (statistically)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align to these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RECs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62" grpId="0"/>
      <p:bldP spid="63" grpId="0"/>
      <p:bldP spid="70" grpId="0" animBg="1"/>
      <p:bldP spid="72" grpId="0" animBg="1"/>
      <p:bldP spid="81" grpId="0" animBg="1"/>
      <p:bldP spid="84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6196" y="145928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6196" y="5720121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152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2178" y="59259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1990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613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0359" y="214507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1398" y="27905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2428" y="34359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3467" y="40814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2434" y="472690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3473" y="53723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6482" y="52939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6482" y="46664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6482" y="40030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6482" y="33485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6482" y="27210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6482" y="20576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5323" y="41845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979" y="397838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1173" y="302881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822" y="311436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743" y="557966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899" y="55959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6509" y="55903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864" y="559628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6474" y="559068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7630" y="56069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2240" y="56013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5367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‘95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132024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1132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617789" y="591753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70806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29109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90842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607362" y="592592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‘30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93357" y="3742095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4517" y="2876796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8521" y="3760021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60393" y="2842807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63896" y="238487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8262" y="2057712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5472" y="1814523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83536" y="1002161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32519" y="1861805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30608" y="1449906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3098691" y="4673024"/>
            <a:ext cx="6004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 the absence of new survey data, error estimates will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grow through time.</a:t>
            </a:r>
          </a:p>
        </p:txBody>
      </p:sp>
      <p:sp>
        <p:nvSpPr>
          <p:cNvPr id="82" name="Freeform 81"/>
          <p:cNvSpPr/>
          <p:nvPr/>
        </p:nvSpPr>
        <p:spPr>
          <a:xfrm>
            <a:off x="919345" y="734525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1446884" y="2539877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time</a:t>
            </a:r>
          </a:p>
        </p:txBody>
      </p:sp>
      <p:sp>
        <p:nvSpPr>
          <p:cNvPr id="90" name="Freeform 89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 does processed data look like?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15" r="105" b="116"/>
          <a:stretch/>
        </p:blipFill>
        <p:spPr>
          <a:xfrm>
            <a:off x="553640" y="924200"/>
            <a:ext cx="8036719" cy="5933800"/>
          </a:xfrm>
        </p:spPr>
      </p:pic>
      <p:sp>
        <p:nvSpPr>
          <p:cNvPr id="2" name="TextBox 1"/>
          <p:cNvSpPr txBox="1"/>
          <p:nvPr/>
        </p:nvSpPr>
        <p:spPr bwMode="auto">
          <a:xfrm>
            <a:off x="8437601" y="3465005"/>
            <a:ext cx="553998" cy="8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28651" y="6272785"/>
            <a:ext cx="6772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milligal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872321" y="3169629"/>
            <a:ext cx="3710638" cy="13555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1990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‘95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‘05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‘15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‘25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‘30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79568" y="1003749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28551" y="1863393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26640" y="1451494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Freeform 80"/>
          <p:cNvSpPr/>
          <p:nvPr/>
        </p:nvSpPr>
        <p:spPr>
          <a:xfrm>
            <a:off x="1321548" y="1801533"/>
            <a:ext cx="6981713" cy="279698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1713" h="2796989">
                <a:moveTo>
                  <a:pt x="0" y="2796989"/>
                </a:moveTo>
                <a:cubicBezTo>
                  <a:pt x="169433" y="2793402"/>
                  <a:pt x="338866" y="2789816"/>
                  <a:pt x="666974" y="2710927"/>
                </a:cubicBezTo>
                <a:cubicBezTo>
                  <a:pt x="995082" y="2632037"/>
                  <a:pt x="1671021" y="2418678"/>
                  <a:pt x="1968649" y="2323652"/>
                </a:cubicBezTo>
                <a:cubicBezTo>
                  <a:pt x="2266277" y="2228626"/>
                  <a:pt x="2208904" y="2255520"/>
                  <a:pt x="2452744" y="2140772"/>
                </a:cubicBezTo>
                <a:cubicBezTo>
                  <a:pt x="2696584" y="2026024"/>
                  <a:pt x="3153783" y="1791149"/>
                  <a:pt x="3431689" y="1635163"/>
                </a:cubicBezTo>
                <a:cubicBezTo>
                  <a:pt x="3709595" y="1479177"/>
                  <a:pt x="3965986" y="1294504"/>
                  <a:pt x="4120179" y="1204857"/>
                </a:cubicBezTo>
                <a:cubicBezTo>
                  <a:pt x="4274372" y="1115210"/>
                  <a:pt x="4216998" y="1181548"/>
                  <a:pt x="4356847" y="1097280"/>
                </a:cubicBezTo>
                <a:cubicBezTo>
                  <a:pt x="4496696" y="1013012"/>
                  <a:pt x="4763844" y="812202"/>
                  <a:pt x="4959275" y="699247"/>
                </a:cubicBezTo>
                <a:cubicBezTo>
                  <a:pt x="5154706" y="586292"/>
                  <a:pt x="5339379" y="505610"/>
                  <a:pt x="5529431" y="419549"/>
                </a:cubicBezTo>
                <a:cubicBezTo>
                  <a:pt x="5719483" y="333488"/>
                  <a:pt x="5905948" y="243840"/>
                  <a:pt x="6099586" y="182880"/>
                </a:cubicBezTo>
                <a:cubicBezTo>
                  <a:pt x="6293224" y="121920"/>
                  <a:pt x="6544236" y="84269"/>
                  <a:pt x="6691257" y="53789"/>
                </a:cubicBezTo>
                <a:cubicBezTo>
                  <a:pt x="6838278" y="23309"/>
                  <a:pt x="6909995" y="11654"/>
                  <a:pt x="6981713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4535" y="1161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The (in)ability of current approach to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properly inform users of the height of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this mark can be seen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blue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ＭＳ Ｐゴシック" pitchFamily="34" charset="-128"/>
                <a:cs typeface="+mn-cs"/>
              </a:rPr>
              <a:t>.</a:t>
            </a: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6450840" y="2456126"/>
            <a:ext cx="1" cy="7439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148929" y="2112722"/>
            <a:ext cx="1" cy="107046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905074" y="1862274"/>
            <a:ext cx="4535" cy="1322042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582634" y="3084003"/>
            <a:ext cx="10330" cy="951709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873519" y="3161073"/>
            <a:ext cx="5238" cy="21156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2613478" y="4019831"/>
            <a:ext cx="6805" cy="32488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81" idx="1"/>
          </p:cNvCxnSpPr>
          <p:nvPr/>
        </p:nvCxnSpPr>
        <p:spPr>
          <a:xfrm flipH="1">
            <a:off x="1988522" y="4226571"/>
            <a:ext cx="767" cy="285888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34043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State Plane Coordinate System o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</a:pP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SPCS</a:t>
            </a: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714032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big text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1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NSRS Modernization</a:t>
            </a:r>
          </a:p>
        </p:txBody>
      </p:sp>
      <p:sp>
        <p:nvSpPr>
          <p:cNvPr id="4" name="Bullet list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Replace 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Replace 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Re-invent 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Improve 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Methods</a:t>
            </a: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5" grpId="0" animBg="1"/>
      <p:bldP spid="6" grpId="0"/>
      <p:bldP spid="7" grpId="0"/>
      <p:bldP spid="8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24504E-CDF2-45B7-9663-09529E8813CC}"/>
              </a:ext>
            </a:extLst>
          </p:cNvPr>
          <p:cNvSpPr/>
          <p:nvPr/>
        </p:nvSpPr>
        <p:spPr>
          <a:xfrm>
            <a:off x="0" y="3097140"/>
            <a:ext cx="9144000" cy="2573797"/>
          </a:xfrm>
          <a:prstGeom prst="rect">
            <a:avLst/>
          </a:prstGeom>
          <a:gradFill>
            <a:gsLst>
              <a:gs pos="50600">
                <a:schemeClr val="bg1"/>
              </a:gs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Cambria" panose="02040503050406030204" pitchFamily="18" charset="0"/>
                <a:cs typeface="+mn-cs"/>
              </a:rPr>
              <a:t>SPCS2022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Cambria" panose="02040503050406030204" pitchFamily="18" charset="0"/>
                <a:cs typeface="+mn-cs"/>
              </a:rPr>
              <a:t>MAKING EARTH FLAT AGAIN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Cambria" panose="02040503050406030204" pitchFamily="18" charset="0"/>
                <a:cs typeface="+mn-cs"/>
              </a:rPr>
              <a:t>…ONE ZONE AT A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8D8AB-3388-4883-B7B0-A4F74B5268D4}"/>
              </a:ext>
            </a:extLst>
          </p:cNvPr>
          <p:cNvSpPr/>
          <p:nvPr/>
        </p:nvSpPr>
        <p:spPr>
          <a:xfrm>
            <a:off x="1346200" y="863600"/>
            <a:ext cx="6451600" cy="1402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I’ll be selling these bumper stickers tomorrow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the exhibit hall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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General SPCS2022 characteristics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9040"/>
            <a:ext cx="9144000" cy="4988966"/>
          </a:xfrm>
        </p:spPr>
        <p:txBody>
          <a:bodyPr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Distortion design requirements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Linear distortion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minimized at topographic surface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at ellipsoid surface)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Purpose: 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 reduce difference between projected “grid” and actual “ground” distances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Other characteristics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Default designs (if no consensus stakeholder input)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Statewide and “layered” zones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Positive east longitudes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Low-distortion projections (LDPs)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“Special use” zones</a:t>
            </a:r>
          </a:p>
        </p:txBody>
      </p:sp>
    </p:spTree>
    <p:extLst>
      <p:ext uri="{BB962C8B-B14F-4D97-AF65-F5344CB8AC3E}">
        <p14:creationId xmlns:p14="http://schemas.microsoft.com/office/powerpoint/2010/main" val="15746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98522"/>
            <a:ext cx="9144000" cy="3459479"/>
          </a:xfrm>
          <a:custGeom>
            <a:avLst/>
            <a:gdLst/>
            <a:ahLst/>
            <a:cxnLst/>
            <a:rect l="l" t="t" r="r" b="b"/>
            <a:pathLst>
              <a:path w="9144000" h="3459479">
                <a:moveTo>
                  <a:pt x="4567428" y="0"/>
                </a:moveTo>
                <a:lnTo>
                  <a:pt x="4518868" y="209"/>
                </a:lnTo>
                <a:lnTo>
                  <a:pt x="4470409" y="837"/>
                </a:lnTo>
                <a:lnTo>
                  <a:pt x="4422051" y="1880"/>
                </a:lnTo>
                <a:lnTo>
                  <a:pt x="4373797" y="3338"/>
                </a:lnTo>
                <a:lnTo>
                  <a:pt x="4325648" y="5209"/>
                </a:lnTo>
                <a:lnTo>
                  <a:pt x="4277607" y="7491"/>
                </a:lnTo>
                <a:lnTo>
                  <a:pt x="4229674" y="10183"/>
                </a:lnTo>
                <a:lnTo>
                  <a:pt x="4181851" y="13282"/>
                </a:lnTo>
                <a:lnTo>
                  <a:pt x="4134141" y="16786"/>
                </a:lnTo>
                <a:lnTo>
                  <a:pt x="4086545" y="20695"/>
                </a:lnTo>
                <a:lnTo>
                  <a:pt x="4039064" y="25007"/>
                </a:lnTo>
                <a:lnTo>
                  <a:pt x="3991701" y="29719"/>
                </a:lnTo>
                <a:lnTo>
                  <a:pt x="3944457" y="34830"/>
                </a:lnTo>
                <a:lnTo>
                  <a:pt x="3897334" y="40339"/>
                </a:lnTo>
                <a:lnTo>
                  <a:pt x="3850333" y="46243"/>
                </a:lnTo>
                <a:lnTo>
                  <a:pt x="3803457" y="52541"/>
                </a:lnTo>
                <a:lnTo>
                  <a:pt x="3756707" y="59231"/>
                </a:lnTo>
                <a:lnTo>
                  <a:pt x="3710084" y="66311"/>
                </a:lnTo>
                <a:lnTo>
                  <a:pt x="3663591" y="73780"/>
                </a:lnTo>
                <a:lnTo>
                  <a:pt x="3617229" y="81636"/>
                </a:lnTo>
                <a:lnTo>
                  <a:pt x="3571000" y="89878"/>
                </a:lnTo>
                <a:lnTo>
                  <a:pt x="3524906" y="98503"/>
                </a:lnTo>
                <a:lnTo>
                  <a:pt x="3478949" y="107509"/>
                </a:lnTo>
                <a:lnTo>
                  <a:pt x="3433129" y="116896"/>
                </a:lnTo>
                <a:lnTo>
                  <a:pt x="3387449" y="126661"/>
                </a:lnTo>
                <a:lnTo>
                  <a:pt x="3341911" y="136803"/>
                </a:lnTo>
                <a:lnTo>
                  <a:pt x="3296516" y="147320"/>
                </a:lnTo>
                <a:lnTo>
                  <a:pt x="3251266" y="158210"/>
                </a:lnTo>
                <a:lnTo>
                  <a:pt x="3206163" y="169471"/>
                </a:lnTo>
                <a:lnTo>
                  <a:pt x="3161209" y="181102"/>
                </a:lnTo>
                <a:lnTo>
                  <a:pt x="3116405" y="193102"/>
                </a:lnTo>
                <a:lnTo>
                  <a:pt x="3071752" y="205467"/>
                </a:lnTo>
                <a:lnTo>
                  <a:pt x="3027254" y="218198"/>
                </a:lnTo>
                <a:lnTo>
                  <a:pt x="2982910" y="231291"/>
                </a:lnTo>
                <a:lnTo>
                  <a:pt x="2938724" y="244745"/>
                </a:lnTo>
                <a:lnTo>
                  <a:pt x="2894697" y="258559"/>
                </a:lnTo>
                <a:lnTo>
                  <a:pt x="2850830" y="272730"/>
                </a:lnTo>
                <a:lnTo>
                  <a:pt x="2807126" y="287258"/>
                </a:lnTo>
                <a:lnTo>
                  <a:pt x="2763586" y="302139"/>
                </a:lnTo>
                <a:lnTo>
                  <a:pt x="2720211" y="317374"/>
                </a:lnTo>
                <a:lnTo>
                  <a:pt x="2677004" y="332959"/>
                </a:lnTo>
                <a:lnTo>
                  <a:pt x="2633967" y="348893"/>
                </a:lnTo>
                <a:lnTo>
                  <a:pt x="2591100" y="365175"/>
                </a:lnTo>
                <a:lnTo>
                  <a:pt x="2548406" y="381802"/>
                </a:lnTo>
                <a:lnTo>
                  <a:pt x="2505886" y="398774"/>
                </a:lnTo>
                <a:lnTo>
                  <a:pt x="2463542" y="416088"/>
                </a:lnTo>
                <a:lnTo>
                  <a:pt x="2421377" y="433742"/>
                </a:lnTo>
                <a:lnTo>
                  <a:pt x="2379391" y="451735"/>
                </a:lnTo>
                <a:lnTo>
                  <a:pt x="2337586" y="470065"/>
                </a:lnTo>
                <a:lnTo>
                  <a:pt x="2295964" y="488730"/>
                </a:lnTo>
                <a:lnTo>
                  <a:pt x="2254527" y="507730"/>
                </a:lnTo>
                <a:lnTo>
                  <a:pt x="2213277" y="527061"/>
                </a:lnTo>
                <a:lnTo>
                  <a:pt x="2172215" y="546722"/>
                </a:lnTo>
                <a:lnTo>
                  <a:pt x="2131343" y="566712"/>
                </a:lnTo>
                <a:lnTo>
                  <a:pt x="2090662" y="587028"/>
                </a:lnTo>
                <a:lnTo>
                  <a:pt x="2050175" y="607670"/>
                </a:lnTo>
                <a:lnTo>
                  <a:pt x="2009883" y="628635"/>
                </a:lnTo>
                <a:lnTo>
                  <a:pt x="1969788" y="649921"/>
                </a:lnTo>
                <a:lnTo>
                  <a:pt x="1929892" y="671528"/>
                </a:lnTo>
                <a:lnTo>
                  <a:pt x="1890196" y="693452"/>
                </a:lnTo>
                <a:lnTo>
                  <a:pt x="1850702" y="715694"/>
                </a:lnTo>
                <a:lnTo>
                  <a:pt x="1811411" y="738249"/>
                </a:lnTo>
                <a:lnTo>
                  <a:pt x="1772327" y="761118"/>
                </a:lnTo>
                <a:lnTo>
                  <a:pt x="1733449" y="784298"/>
                </a:lnTo>
                <a:lnTo>
                  <a:pt x="1694781" y="807788"/>
                </a:lnTo>
                <a:lnTo>
                  <a:pt x="1656323" y="831586"/>
                </a:lnTo>
                <a:lnTo>
                  <a:pt x="1618077" y="855689"/>
                </a:lnTo>
                <a:lnTo>
                  <a:pt x="1580046" y="880097"/>
                </a:lnTo>
                <a:lnTo>
                  <a:pt x="1542231" y="904808"/>
                </a:lnTo>
                <a:lnTo>
                  <a:pt x="1504633" y="929820"/>
                </a:lnTo>
                <a:lnTo>
                  <a:pt x="1467255" y="955131"/>
                </a:lnTo>
                <a:lnTo>
                  <a:pt x="1430097" y="980739"/>
                </a:lnTo>
                <a:lnTo>
                  <a:pt x="1393163" y="1006644"/>
                </a:lnTo>
                <a:lnTo>
                  <a:pt x="1356453" y="1032842"/>
                </a:lnTo>
                <a:lnTo>
                  <a:pt x="1319969" y="1059333"/>
                </a:lnTo>
                <a:lnTo>
                  <a:pt x="1283713" y="1086115"/>
                </a:lnTo>
                <a:lnTo>
                  <a:pt x="1247687" y="1113185"/>
                </a:lnTo>
                <a:lnTo>
                  <a:pt x="1211892" y="1140543"/>
                </a:lnTo>
                <a:lnTo>
                  <a:pt x="1176331" y="1168186"/>
                </a:lnTo>
                <a:lnTo>
                  <a:pt x="1141004" y="1196113"/>
                </a:lnTo>
                <a:lnTo>
                  <a:pt x="1105914" y="1224322"/>
                </a:lnTo>
                <a:lnTo>
                  <a:pt x="1071063" y="1252811"/>
                </a:lnTo>
                <a:lnTo>
                  <a:pt x="1036451" y="1281579"/>
                </a:lnTo>
                <a:lnTo>
                  <a:pt x="1002081" y="1310624"/>
                </a:lnTo>
                <a:lnTo>
                  <a:pt x="967955" y="1339944"/>
                </a:lnTo>
                <a:lnTo>
                  <a:pt x="934074" y="1369537"/>
                </a:lnTo>
                <a:lnTo>
                  <a:pt x="900440" y="1399403"/>
                </a:lnTo>
                <a:lnTo>
                  <a:pt x="867055" y="1429538"/>
                </a:lnTo>
                <a:lnTo>
                  <a:pt x="833920" y="1459941"/>
                </a:lnTo>
                <a:lnTo>
                  <a:pt x="801037" y="1490611"/>
                </a:lnTo>
                <a:lnTo>
                  <a:pt x="768409" y="1521546"/>
                </a:lnTo>
                <a:lnTo>
                  <a:pt x="736035" y="1552744"/>
                </a:lnTo>
                <a:lnTo>
                  <a:pt x="703920" y="1584204"/>
                </a:lnTo>
                <a:lnTo>
                  <a:pt x="672063" y="1615923"/>
                </a:lnTo>
                <a:lnTo>
                  <a:pt x="640467" y="1647900"/>
                </a:lnTo>
                <a:lnTo>
                  <a:pt x="609134" y="1680134"/>
                </a:lnTo>
                <a:lnTo>
                  <a:pt x="578065" y="1712622"/>
                </a:lnTo>
                <a:lnTo>
                  <a:pt x="547261" y="1745363"/>
                </a:lnTo>
                <a:lnTo>
                  <a:pt x="516726" y="1778354"/>
                </a:lnTo>
                <a:lnTo>
                  <a:pt x="486460" y="1811596"/>
                </a:lnTo>
                <a:lnTo>
                  <a:pt x="456465" y="1845085"/>
                </a:lnTo>
                <a:lnTo>
                  <a:pt x="426744" y="1878819"/>
                </a:lnTo>
                <a:lnTo>
                  <a:pt x="397296" y="1912799"/>
                </a:lnTo>
                <a:lnTo>
                  <a:pt x="368125" y="1947020"/>
                </a:lnTo>
                <a:lnTo>
                  <a:pt x="339233" y="1981482"/>
                </a:lnTo>
                <a:lnTo>
                  <a:pt x="310620" y="2016184"/>
                </a:lnTo>
                <a:lnTo>
                  <a:pt x="282288" y="2051123"/>
                </a:lnTo>
                <a:lnTo>
                  <a:pt x="254240" y="2086297"/>
                </a:lnTo>
                <a:lnTo>
                  <a:pt x="226477" y="2121705"/>
                </a:lnTo>
                <a:lnTo>
                  <a:pt x="199001" y="2157346"/>
                </a:lnTo>
                <a:lnTo>
                  <a:pt x="171813" y="2193217"/>
                </a:lnTo>
                <a:lnTo>
                  <a:pt x="144915" y="2229316"/>
                </a:lnTo>
                <a:lnTo>
                  <a:pt x="118309" y="2265643"/>
                </a:lnTo>
                <a:lnTo>
                  <a:pt x="91997" y="2302195"/>
                </a:lnTo>
                <a:lnTo>
                  <a:pt x="65980" y="2338970"/>
                </a:lnTo>
                <a:lnTo>
                  <a:pt x="40260" y="2375968"/>
                </a:lnTo>
                <a:lnTo>
                  <a:pt x="14839" y="2413185"/>
                </a:lnTo>
                <a:lnTo>
                  <a:pt x="0" y="2435300"/>
                </a:lnTo>
                <a:lnTo>
                  <a:pt x="0" y="3459479"/>
                </a:lnTo>
                <a:lnTo>
                  <a:pt x="9144000" y="3459479"/>
                </a:lnTo>
                <a:lnTo>
                  <a:pt x="9144000" y="2448892"/>
                </a:lnTo>
                <a:lnTo>
                  <a:pt x="9119999" y="2413123"/>
                </a:lnTo>
                <a:lnTo>
                  <a:pt x="9094580" y="2375907"/>
                </a:lnTo>
                <a:lnTo>
                  <a:pt x="9068862" y="2338911"/>
                </a:lnTo>
                <a:lnTo>
                  <a:pt x="9042847" y="2302137"/>
                </a:lnTo>
                <a:lnTo>
                  <a:pt x="9016537" y="2265587"/>
                </a:lnTo>
                <a:lnTo>
                  <a:pt x="8989933" y="2229262"/>
                </a:lnTo>
                <a:lnTo>
                  <a:pt x="8963038" y="2193163"/>
                </a:lnTo>
                <a:lnTo>
                  <a:pt x="8935852" y="2157294"/>
                </a:lnTo>
                <a:lnTo>
                  <a:pt x="8908377" y="2121655"/>
                </a:lnTo>
                <a:lnTo>
                  <a:pt x="8880616" y="2086248"/>
                </a:lnTo>
                <a:lnTo>
                  <a:pt x="8852570" y="2051075"/>
                </a:lnTo>
                <a:lnTo>
                  <a:pt x="8824241" y="2016138"/>
                </a:lnTo>
                <a:lnTo>
                  <a:pt x="8795630" y="1981437"/>
                </a:lnTo>
                <a:lnTo>
                  <a:pt x="8766740" y="1946976"/>
                </a:lnTo>
                <a:lnTo>
                  <a:pt x="8737571" y="1912756"/>
                </a:lnTo>
                <a:lnTo>
                  <a:pt x="8708126" y="1878778"/>
                </a:lnTo>
                <a:lnTo>
                  <a:pt x="8678406" y="1845045"/>
                </a:lnTo>
                <a:lnTo>
                  <a:pt x="8648413" y="1811557"/>
                </a:lnTo>
                <a:lnTo>
                  <a:pt x="8618149" y="1778317"/>
                </a:lnTo>
                <a:lnTo>
                  <a:pt x="8587616" y="1745326"/>
                </a:lnTo>
                <a:lnTo>
                  <a:pt x="8556815" y="1712586"/>
                </a:lnTo>
                <a:lnTo>
                  <a:pt x="8525748" y="1680099"/>
                </a:lnTo>
                <a:lnTo>
                  <a:pt x="8494417" y="1647867"/>
                </a:lnTo>
                <a:lnTo>
                  <a:pt x="8462823" y="1615891"/>
                </a:lnTo>
                <a:lnTo>
                  <a:pt x="8430968" y="1584173"/>
                </a:lnTo>
                <a:lnTo>
                  <a:pt x="8398854" y="1552714"/>
                </a:lnTo>
                <a:lnTo>
                  <a:pt x="8366483" y="1521517"/>
                </a:lnTo>
                <a:lnTo>
                  <a:pt x="8333856" y="1490583"/>
                </a:lnTo>
                <a:lnTo>
                  <a:pt x="8300976" y="1459914"/>
                </a:lnTo>
                <a:lnTo>
                  <a:pt x="8267843" y="1429511"/>
                </a:lnTo>
                <a:lnTo>
                  <a:pt x="8234459" y="1399377"/>
                </a:lnTo>
                <a:lnTo>
                  <a:pt x="8200827" y="1369513"/>
                </a:lnTo>
                <a:lnTo>
                  <a:pt x="8166948" y="1339920"/>
                </a:lnTo>
                <a:lnTo>
                  <a:pt x="8132824" y="1310601"/>
                </a:lnTo>
                <a:lnTo>
                  <a:pt x="8098456" y="1281557"/>
                </a:lnTo>
                <a:lnTo>
                  <a:pt x="8063846" y="1252790"/>
                </a:lnTo>
                <a:lnTo>
                  <a:pt x="8028996" y="1224301"/>
                </a:lnTo>
                <a:lnTo>
                  <a:pt x="7993908" y="1196093"/>
                </a:lnTo>
                <a:lnTo>
                  <a:pt x="7958583" y="1168167"/>
                </a:lnTo>
                <a:lnTo>
                  <a:pt x="7923023" y="1140524"/>
                </a:lnTo>
                <a:lnTo>
                  <a:pt x="7887230" y="1113167"/>
                </a:lnTo>
                <a:lnTo>
                  <a:pt x="7851206" y="1086098"/>
                </a:lnTo>
                <a:lnTo>
                  <a:pt x="7814951" y="1059317"/>
                </a:lnTo>
                <a:lnTo>
                  <a:pt x="7778469" y="1032827"/>
                </a:lnTo>
                <a:lnTo>
                  <a:pt x="7741760" y="1006629"/>
                </a:lnTo>
                <a:lnTo>
                  <a:pt x="7704827" y="980725"/>
                </a:lnTo>
                <a:lnTo>
                  <a:pt x="7667671" y="955117"/>
                </a:lnTo>
                <a:lnTo>
                  <a:pt x="7630294" y="929807"/>
                </a:lnTo>
                <a:lnTo>
                  <a:pt x="7592698" y="904795"/>
                </a:lnTo>
                <a:lnTo>
                  <a:pt x="7554884" y="880085"/>
                </a:lnTo>
                <a:lnTo>
                  <a:pt x="7516854" y="855678"/>
                </a:lnTo>
                <a:lnTo>
                  <a:pt x="7478609" y="831574"/>
                </a:lnTo>
                <a:lnTo>
                  <a:pt x="7440153" y="807777"/>
                </a:lnTo>
                <a:lnTo>
                  <a:pt x="7401485" y="784288"/>
                </a:lnTo>
                <a:lnTo>
                  <a:pt x="7362609" y="761108"/>
                </a:lnTo>
                <a:lnTo>
                  <a:pt x="7323525" y="738240"/>
                </a:lnTo>
                <a:lnTo>
                  <a:pt x="7284236" y="715685"/>
                </a:lnTo>
                <a:lnTo>
                  <a:pt x="7244742" y="693444"/>
                </a:lnTo>
                <a:lnTo>
                  <a:pt x="7205047" y="671520"/>
                </a:lnTo>
                <a:lnTo>
                  <a:pt x="7165151" y="649914"/>
                </a:lnTo>
                <a:lnTo>
                  <a:pt x="7125057" y="628628"/>
                </a:lnTo>
                <a:lnTo>
                  <a:pt x="7084766" y="607663"/>
                </a:lnTo>
                <a:lnTo>
                  <a:pt x="7044279" y="587022"/>
                </a:lnTo>
                <a:lnTo>
                  <a:pt x="7003599" y="566706"/>
                </a:lnTo>
                <a:lnTo>
                  <a:pt x="6962727" y="546716"/>
                </a:lnTo>
                <a:lnTo>
                  <a:pt x="6921666" y="527055"/>
                </a:lnTo>
                <a:lnTo>
                  <a:pt x="6880416" y="507724"/>
                </a:lnTo>
                <a:lnTo>
                  <a:pt x="6838979" y="488726"/>
                </a:lnTo>
                <a:lnTo>
                  <a:pt x="6797357" y="470060"/>
                </a:lnTo>
                <a:lnTo>
                  <a:pt x="6755553" y="451731"/>
                </a:lnTo>
                <a:lnTo>
                  <a:pt x="6713567" y="433738"/>
                </a:lnTo>
                <a:lnTo>
                  <a:pt x="6671401" y="416084"/>
                </a:lnTo>
                <a:lnTo>
                  <a:pt x="6629058" y="398770"/>
                </a:lnTo>
                <a:lnTo>
                  <a:pt x="6586538" y="381799"/>
                </a:lnTo>
                <a:lnTo>
                  <a:pt x="6543843" y="365172"/>
                </a:lnTo>
                <a:lnTo>
                  <a:pt x="6500976" y="348890"/>
                </a:lnTo>
                <a:lnTo>
                  <a:pt x="6457938" y="332956"/>
                </a:lnTo>
                <a:lnTo>
                  <a:pt x="6414731" y="317371"/>
                </a:lnTo>
                <a:lnTo>
                  <a:pt x="6371356" y="302137"/>
                </a:lnTo>
                <a:lnTo>
                  <a:pt x="6327815" y="287255"/>
                </a:lnTo>
                <a:lnTo>
                  <a:pt x="6284110" y="272728"/>
                </a:lnTo>
                <a:lnTo>
                  <a:pt x="6240243" y="258557"/>
                </a:lnTo>
                <a:lnTo>
                  <a:pt x="6196215" y="244743"/>
                </a:lnTo>
                <a:lnTo>
                  <a:pt x="6152028" y="231289"/>
                </a:lnTo>
                <a:lnTo>
                  <a:pt x="6107683" y="218196"/>
                </a:lnTo>
                <a:lnTo>
                  <a:pt x="6063184" y="205466"/>
                </a:lnTo>
                <a:lnTo>
                  <a:pt x="6018530" y="193101"/>
                </a:lnTo>
                <a:lnTo>
                  <a:pt x="5973725" y="181101"/>
                </a:lnTo>
                <a:lnTo>
                  <a:pt x="5928769" y="169470"/>
                </a:lnTo>
                <a:lnTo>
                  <a:pt x="5883664" y="158209"/>
                </a:lnTo>
                <a:lnTo>
                  <a:pt x="5838413" y="147319"/>
                </a:lnTo>
                <a:lnTo>
                  <a:pt x="5793017" y="136802"/>
                </a:lnTo>
                <a:lnTo>
                  <a:pt x="5747477" y="126661"/>
                </a:lnTo>
                <a:lnTo>
                  <a:pt x="5701796" y="116896"/>
                </a:lnTo>
                <a:lnTo>
                  <a:pt x="5655974" y="107509"/>
                </a:lnTo>
                <a:lnTo>
                  <a:pt x="5610015" y="98502"/>
                </a:lnTo>
                <a:lnTo>
                  <a:pt x="5563918" y="89877"/>
                </a:lnTo>
                <a:lnTo>
                  <a:pt x="5517688" y="81636"/>
                </a:lnTo>
                <a:lnTo>
                  <a:pt x="5471324" y="73780"/>
                </a:lnTo>
                <a:lnTo>
                  <a:pt x="5424828" y="66311"/>
                </a:lnTo>
                <a:lnTo>
                  <a:pt x="5378204" y="59230"/>
                </a:lnTo>
                <a:lnTo>
                  <a:pt x="5331451" y="52540"/>
                </a:lnTo>
                <a:lnTo>
                  <a:pt x="5284572" y="46243"/>
                </a:lnTo>
                <a:lnTo>
                  <a:pt x="5237569" y="40339"/>
                </a:lnTo>
                <a:lnTo>
                  <a:pt x="5190443" y="34830"/>
                </a:lnTo>
                <a:lnTo>
                  <a:pt x="5143196" y="29719"/>
                </a:lnTo>
                <a:lnTo>
                  <a:pt x="5095830" y="25007"/>
                </a:lnTo>
                <a:lnTo>
                  <a:pt x="5048346" y="20695"/>
                </a:lnTo>
                <a:lnTo>
                  <a:pt x="5000747" y="16786"/>
                </a:lnTo>
                <a:lnTo>
                  <a:pt x="4953033" y="13282"/>
                </a:lnTo>
                <a:lnTo>
                  <a:pt x="4905208" y="10183"/>
                </a:lnTo>
                <a:lnTo>
                  <a:pt x="4857271" y="7491"/>
                </a:lnTo>
                <a:lnTo>
                  <a:pt x="4809226" y="5209"/>
                </a:lnTo>
                <a:lnTo>
                  <a:pt x="4761074" y="3338"/>
                </a:lnTo>
                <a:lnTo>
                  <a:pt x="4712816" y="1880"/>
                </a:lnTo>
                <a:lnTo>
                  <a:pt x="4664455" y="837"/>
                </a:lnTo>
                <a:lnTo>
                  <a:pt x="4615991" y="209"/>
                </a:lnTo>
                <a:lnTo>
                  <a:pt x="4567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6618"/>
            <a:ext cx="9144000" cy="3461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6618"/>
            <a:ext cx="9144000" cy="2453005"/>
          </a:xfrm>
          <a:custGeom>
            <a:avLst/>
            <a:gdLst/>
            <a:ahLst/>
            <a:cxnLst/>
            <a:rect l="l" t="t" r="r" b="b"/>
            <a:pathLst>
              <a:path w="9144000" h="2453004">
                <a:moveTo>
                  <a:pt x="9144000" y="2452524"/>
                </a:moveTo>
                <a:lnTo>
                  <a:pt x="9117634" y="2413185"/>
                </a:lnTo>
                <a:lnTo>
                  <a:pt x="9092222" y="2375968"/>
                </a:lnTo>
                <a:lnTo>
                  <a:pt x="9066511" y="2338970"/>
                </a:lnTo>
                <a:lnTo>
                  <a:pt x="9040503" y="2302195"/>
                </a:lnTo>
                <a:lnTo>
                  <a:pt x="9014200" y="2265643"/>
                </a:lnTo>
                <a:lnTo>
                  <a:pt x="8987603" y="2229316"/>
                </a:lnTo>
                <a:lnTo>
                  <a:pt x="8960715" y="2193217"/>
                </a:lnTo>
                <a:lnTo>
                  <a:pt x="8933536" y="2157346"/>
                </a:lnTo>
                <a:lnTo>
                  <a:pt x="8906069" y="2121705"/>
                </a:lnTo>
                <a:lnTo>
                  <a:pt x="8878315" y="2086297"/>
                </a:lnTo>
                <a:lnTo>
                  <a:pt x="8850276" y="2051123"/>
                </a:lnTo>
                <a:lnTo>
                  <a:pt x="8821955" y="2016184"/>
                </a:lnTo>
                <a:lnTo>
                  <a:pt x="8793351" y="1981482"/>
                </a:lnTo>
                <a:lnTo>
                  <a:pt x="8764468" y="1947020"/>
                </a:lnTo>
                <a:lnTo>
                  <a:pt x="8735307" y="1912799"/>
                </a:lnTo>
                <a:lnTo>
                  <a:pt x="8705870" y="1878819"/>
                </a:lnTo>
                <a:lnTo>
                  <a:pt x="8676158" y="1845085"/>
                </a:lnTo>
                <a:lnTo>
                  <a:pt x="8646173" y="1811596"/>
                </a:lnTo>
                <a:lnTo>
                  <a:pt x="8615917" y="1778354"/>
                </a:lnTo>
                <a:lnTo>
                  <a:pt x="8585392" y="1745363"/>
                </a:lnTo>
                <a:lnTo>
                  <a:pt x="8554599" y="1712622"/>
                </a:lnTo>
                <a:lnTo>
                  <a:pt x="8523540" y="1680134"/>
                </a:lnTo>
                <a:lnTo>
                  <a:pt x="8492217" y="1647900"/>
                </a:lnTo>
                <a:lnTo>
                  <a:pt x="8460631" y="1615923"/>
                </a:lnTo>
                <a:lnTo>
                  <a:pt x="8428785" y="1584204"/>
                </a:lnTo>
                <a:lnTo>
                  <a:pt x="8396680" y="1552744"/>
                </a:lnTo>
                <a:lnTo>
                  <a:pt x="8364317" y="1521546"/>
                </a:lnTo>
                <a:lnTo>
                  <a:pt x="8331699" y="1490611"/>
                </a:lnTo>
                <a:lnTo>
                  <a:pt x="8298827" y="1459941"/>
                </a:lnTo>
                <a:lnTo>
                  <a:pt x="8265702" y="1429538"/>
                </a:lnTo>
                <a:lnTo>
                  <a:pt x="8232328" y="1399403"/>
                </a:lnTo>
                <a:lnTo>
                  <a:pt x="8198704" y="1369537"/>
                </a:lnTo>
                <a:lnTo>
                  <a:pt x="8164834" y="1339944"/>
                </a:lnTo>
                <a:lnTo>
                  <a:pt x="8130719" y="1310624"/>
                </a:lnTo>
                <a:lnTo>
                  <a:pt x="8096360" y="1281579"/>
                </a:lnTo>
                <a:lnTo>
                  <a:pt x="8061759" y="1252811"/>
                </a:lnTo>
                <a:lnTo>
                  <a:pt x="8026918" y="1224322"/>
                </a:lnTo>
                <a:lnTo>
                  <a:pt x="7991839" y="1196113"/>
                </a:lnTo>
                <a:lnTo>
                  <a:pt x="7956524" y="1168186"/>
                </a:lnTo>
                <a:lnTo>
                  <a:pt x="7920973" y="1140543"/>
                </a:lnTo>
                <a:lnTo>
                  <a:pt x="7885190" y="1113185"/>
                </a:lnTo>
                <a:lnTo>
                  <a:pt x="7849175" y="1086115"/>
                </a:lnTo>
                <a:lnTo>
                  <a:pt x="7812930" y="1059333"/>
                </a:lnTo>
                <a:lnTo>
                  <a:pt x="7776457" y="1032842"/>
                </a:lnTo>
                <a:lnTo>
                  <a:pt x="7739759" y="1006644"/>
                </a:lnTo>
                <a:lnTo>
                  <a:pt x="7702835" y="980739"/>
                </a:lnTo>
                <a:lnTo>
                  <a:pt x="7665689" y="955131"/>
                </a:lnTo>
                <a:lnTo>
                  <a:pt x="7628322" y="929820"/>
                </a:lnTo>
                <a:lnTo>
                  <a:pt x="7590735" y="904808"/>
                </a:lnTo>
                <a:lnTo>
                  <a:pt x="7552931" y="880097"/>
                </a:lnTo>
                <a:lnTo>
                  <a:pt x="7514911" y="855689"/>
                </a:lnTo>
                <a:lnTo>
                  <a:pt x="7476677" y="831586"/>
                </a:lnTo>
                <a:lnTo>
                  <a:pt x="7438231" y="807788"/>
                </a:lnTo>
                <a:lnTo>
                  <a:pt x="7399573" y="784298"/>
                </a:lnTo>
                <a:lnTo>
                  <a:pt x="7360707" y="761118"/>
                </a:lnTo>
                <a:lnTo>
                  <a:pt x="7321634" y="738249"/>
                </a:lnTo>
                <a:lnTo>
                  <a:pt x="7282355" y="715694"/>
                </a:lnTo>
                <a:lnTo>
                  <a:pt x="7242872" y="693452"/>
                </a:lnTo>
                <a:lnTo>
                  <a:pt x="7203187" y="671528"/>
                </a:lnTo>
                <a:lnTo>
                  <a:pt x="7163302" y="649921"/>
                </a:lnTo>
                <a:lnTo>
                  <a:pt x="7123219" y="628635"/>
                </a:lnTo>
                <a:lnTo>
                  <a:pt x="7082938" y="607670"/>
                </a:lnTo>
                <a:lnTo>
                  <a:pt x="7042462" y="587028"/>
                </a:lnTo>
                <a:lnTo>
                  <a:pt x="7001793" y="566712"/>
                </a:lnTo>
                <a:lnTo>
                  <a:pt x="6960932" y="546722"/>
                </a:lnTo>
                <a:lnTo>
                  <a:pt x="6919882" y="527061"/>
                </a:lnTo>
                <a:lnTo>
                  <a:pt x="6878643" y="507730"/>
                </a:lnTo>
                <a:lnTo>
                  <a:pt x="6837217" y="488730"/>
                </a:lnTo>
                <a:lnTo>
                  <a:pt x="6795607" y="470065"/>
                </a:lnTo>
                <a:lnTo>
                  <a:pt x="6753813" y="451735"/>
                </a:lnTo>
                <a:lnTo>
                  <a:pt x="6711839" y="433742"/>
                </a:lnTo>
                <a:lnTo>
                  <a:pt x="6669684" y="416088"/>
                </a:lnTo>
                <a:lnTo>
                  <a:pt x="6627352" y="398774"/>
                </a:lnTo>
                <a:lnTo>
                  <a:pt x="6584844" y="381802"/>
                </a:lnTo>
                <a:lnTo>
                  <a:pt x="6542161" y="365175"/>
                </a:lnTo>
                <a:lnTo>
                  <a:pt x="6499305" y="348893"/>
                </a:lnTo>
                <a:lnTo>
                  <a:pt x="6456279" y="332959"/>
                </a:lnTo>
                <a:lnTo>
                  <a:pt x="6413083" y="317374"/>
                </a:lnTo>
                <a:lnTo>
                  <a:pt x="6369720" y="302139"/>
                </a:lnTo>
                <a:lnTo>
                  <a:pt x="6326190" y="287258"/>
                </a:lnTo>
                <a:lnTo>
                  <a:pt x="6282497" y="272730"/>
                </a:lnTo>
                <a:lnTo>
                  <a:pt x="6238642" y="258559"/>
                </a:lnTo>
                <a:lnTo>
                  <a:pt x="6194626" y="244745"/>
                </a:lnTo>
                <a:lnTo>
                  <a:pt x="6150451" y="231291"/>
                </a:lnTo>
                <a:lnTo>
                  <a:pt x="6106118" y="218198"/>
                </a:lnTo>
                <a:lnTo>
                  <a:pt x="6061631" y="205467"/>
                </a:lnTo>
                <a:lnTo>
                  <a:pt x="6016989" y="193102"/>
                </a:lnTo>
                <a:lnTo>
                  <a:pt x="5972196" y="181102"/>
                </a:lnTo>
                <a:lnTo>
                  <a:pt x="5927252" y="169471"/>
                </a:lnTo>
                <a:lnTo>
                  <a:pt x="5882160" y="158210"/>
                </a:lnTo>
                <a:lnTo>
                  <a:pt x="5836921" y="147320"/>
                </a:lnTo>
                <a:lnTo>
                  <a:pt x="5791537" y="136803"/>
                </a:lnTo>
                <a:lnTo>
                  <a:pt x="5746010" y="126661"/>
                </a:lnTo>
                <a:lnTo>
                  <a:pt x="5700341" y="116896"/>
                </a:lnTo>
                <a:lnTo>
                  <a:pt x="5654532" y="107509"/>
                </a:lnTo>
                <a:lnTo>
                  <a:pt x="5608585" y="98503"/>
                </a:lnTo>
                <a:lnTo>
                  <a:pt x="5562501" y="89878"/>
                </a:lnTo>
                <a:lnTo>
                  <a:pt x="5516283" y="81636"/>
                </a:lnTo>
                <a:lnTo>
                  <a:pt x="5469932" y="73780"/>
                </a:lnTo>
                <a:lnTo>
                  <a:pt x="5423449" y="66311"/>
                </a:lnTo>
                <a:lnTo>
                  <a:pt x="5376837" y="59231"/>
                </a:lnTo>
                <a:lnTo>
                  <a:pt x="5330097" y="52541"/>
                </a:lnTo>
                <a:lnTo>
                  <a:pt x="5283231" y="46243"/>
                </a:lnTo>
                <a:lnTo>
                  <a:pt x="5236241" y="40339"/>
                </a:lnTo>
                <a:lnTo>
                  <a:pt x="5189128" y="34830"/>
                </a:lnTo>
                <a:lnTo>
                  <a:pt x="5141894" y="29719"/>
                </a:lnTo>
                <a:lnTo>
                  <a:pt x="5094541" y="25007"/>
                </a:lnTo>
                <a:lnTo>
                  <a:pt x="5047070" y="20695"/>
                </a:lnTo>
                <a:lnTo>
                  <a:pt x="4999484" y="16786"/>
                </a:lnTo>
                <a:lnTo>
                  <a:pt x="4951784" y="13282"/>
                </a:lnTo>
                <a:lnTo>
                  <a:pt x="4903971" y="10183"/>
                </a:lnTo>
                <a:lnTo>
                  <a:pt x="4856048" y="7491"/>
                </a:lnTo>
                <a:lnTo>
                  <a:pt x="4808016" y="5209"/>
                </a:lnTo>
                <a:lnTo>
                  <a:pt x="4759877" y="3338"/>
                </a:lnTo>
                <a:lnTo>
                  <a:pt x="4711633" y="1880"/>
                </a:lnTo>
                <a:lnTo>
                  <a:pt x="4663285" y="837"/>
                </a:lnTo>
                <a:lnTo>
                  <a:pt x="4614835" y="209"/>
                </a:lnTo>
                <a:lnTo>
                  <a:pt x="4566284" y="0"/>
                </a:lnTo>
                <a:lnTo>
                  <a:pt x="4517738" y="209"/>
                </a:lnTo>
                <a:lnTo>
                  <a:pt x="4469292" y="837"/>
                </a:lnTo>
                <a:lnTo>
                  <a:pt x="4420948" y="1880"/>
                </a:lnTo>
                <a:lnTo>
                  <a:pt x="4372707" y="3338"/>
                </a:lnTo>
                <a:lnTo>
                  <a:pt x="4324572" y="5209"/>
                </a:lnTo>
                <a:lnTo>
                  <a:pt x="4276544" y="7491"/>
                </a:lnTo>
                <a:lnTo>
                  <a:pt x="4228624" y="10183"/>
                </a:lnTo>
                <a:lnTo>
                  <a:pt x="4180815" y="13282"/>
                </a:lnTo>
                <a:lnTo>
                  <a:pt x="4133118" y="16786"/>
                </a:lnTo>
                <a:lnTo>
                  <a:pt x="4085535" y="20695"/>
                </a:lnTo>
                <a:lnTo>
                  <a:pt x="4038068" y="25007"/>
                </a:lnTo>
                <a:lnTo>
                  <a:pt x="3990718" y="29719"/>
                </a:lnTo>
                <a:lnTo>
                  <a:pt x="3943487" y="34830"/>
                </a:lnTo>
                <a:lnTo>
                  <a:pt x="3896377" y="40339"/>
                </a:lnTo>
                <a:lnTo>
                  <a:pt x="3849389" y="46243"/>
                </a:lnTo>
                <a:lnTo>
                  <a:pt x="3802526" y="52540"/>
                </a:lnTo>
                <a:lnTo>
                  <a:pt x="3755789" y="59230"/>
                </a:lnTo>
                <a:lnTo>
                  <a:pt x="3709179" y="66311"/>
                </a:lnTo>
                <a:lnTo>
                  <a:pt x="3662700" y="73780"/>
                </a:lnTo>
                <a:lnTo>
                  <a:pt x="3616351" y="81636"/>
                </a:lnTo>
                <a:lnTo>
                  <a:pt x="3570135" y="89877"/>
                </a:lnTo>
                <a:lnTo>
                  <a:pt x="3524054" y="98502"/>
                </a:lnTo>
                <a:lnTo>
                  <a:pt x="3478109" y="107509"/>
                </a:lnTo>
                <a:lnTo>
                  <a:pt x="3432302" y="116896"/>
                </a:lnTo>
                <a:lnTo>
                  <a:pt x="3386635" y="126661"/>
                </a:lnTo>
                <a:lnTo>
                  <a:pt x="3341110" y="136802"/>
                </a:lnTo>
                <a:lnTo>
                  <a:pt x="3295728" y="147319"/>
                </a:lnTo>
                <a:lnTo>
                  <a:pt x="3250491" y="158209"/>
                </a:lnTo>
                <a:lnTo>
                  <a:pt x="3205401" y="169470"/>
                </a:lnTo>
                <a:lnTo>
                  <a:pt x="3160459" y="181101"/>
                </a:lnTo>
                <a:lnTo>
                  <a:pt x="3115667" y="193101"/>
                </a:lnTo>
                <a:lnTo>
                  <a:pt x="3071028" y="205466"/>
                </a:lnTo>
                <a:lnTo>
                  <a:pt x="3026542" y="218196"/>
                </a:lnTo>
                <a:lnTo>
                  <a:pt x="2982211" y="231289"/>
                </a:lnTo>
                <a:lnTo>
                  <a:pt x="2938037" y="244743"/>
                </a:lnTo>
                <a:lnTo>
                  <a:pt x="2894023" y="258557"/>
                </a:lnTo>
                <a:lnTo>
                  <a:pt x="2850169" y="272728"/>
                </a:lnTo>
                <a:lnTo>
                  <a:pt x="2806477" y="287255"/>
                </a:lnTo>
                <a:lnTo>
                  <a:pt x="2762949" y="302137"/>
                </a:lnTo>
                <a:lnTo>
                  <a:pt x="2719587" y="317371"/>
                </a:lnTo>
                <a:lnTo>
                  <a:pt x="2676392" y="332956"/>
                </a:lnTo>
                <a:lnTo>
                  <a:pt x="2633367" y="348890"/>
                </a:lnTo>
                <a:lnTo>
                  <a:pt x="2590512" y="365172"/>
                </a:lnTo>
                <a:lnTo>
                  <a:pt x="2547830" y="381799"/>
                </a:lnTo>
                <a:lnTo>
                  <a:pt x="2505323" y="398770"/>
                </a:lnTo>
                <a:lnTo>
                  <a:pt x="2462991" y="416084"/>
                </a:lnTo>
                <a:lnTo>
                  <a:pt x="2420838" y="433738"/>
                </a:lnTo>
                <a:lnTo>
                  <a:pt x="2378864" y="451731"/>
                </a:lnTo>
                <a:lnTo>
                  <a:pt x="2337071" y="470060"/>
                </a:lnTo>
                <a:lnTo>
                  <a:pt x="2295461" y="488726"/>
                </a:lnTo>
                <a:lnTo>
                  <a:pt x="2254036" y="507724"/>
                </a:lnTo>
                <a:lnTo>
                  <a:pt x="2212798" y="527055"/>
                </a:lnTo>
                <a:lnTo>
                  <a:pt x="2171747" y="546716"/>
                </a:lnTo>
                <a:lnTo>
                  <a:pt x="2130887" y="566706"/>
                </a:lnTo>
                <a:lnTo>
                  <a:pt x="2090218" y="587022"/>
                </a:lnTo>
                <a:lnTo>
                  <a:pt x="2049743" y="607663"/>
                </a:lnTo>
                <a:lnTo>
                  <a:pt x="2009462" y="628628"/>
                </a:lnTo>
                <a:lnTo>
                  <a:pt x="1969379" y="649914"/>
                </a:lnTo>
                <a:lnTo>
                  <a:pt x="1929494" y="671520"/>
                </a:lnTo>
                <a:lnTo>
                  <a:pt x="1889809" y="693444"/>
                </a:lnTo>
                <a:lnTo>
                  <a:pt x="1850327" y="715685"/>
                </a:lnTo>
                <a:lnTo>
                  <a:pt x="1811048" y="738240"/>
                </a:lnTo>
                <a:lnTo>
                  <a:pt x="1771974" y="761108"/>
                </a:lnTo>
                <a:lnTo>
                  <a:pt x="1733108" y="784288"/>
                </a:lnTo>
                <a:lnTo>
                  <a:pt x="1694451" y="807777"/>
                </a:lnTo>
                <a:lnTo>
                  <a:pt x="1656004" y="831574"/>
                </a:lnTo>
                <a:lnTo>
                  <a:pt x="1617770" y="855678"/>
                </a:lnTo>
                <a:lnTo>
                  <a:pt x="1579750" y="880085"/>
                </a:lnTo>
                <a:lnTo>
                  <a:pt x="1541945" y="904795"/>
                </a:lnTo>
                <a:lnTo>
                  <a:pt x="1504359" y="929807"/>
                </a:lnTo>
                <a:lnTo>
                  <a:pt x="1466991" y="955117"/>
                </a:lnTo>
                <a:lnTo>
                  <a:pt x="1429845" y="980725"/>
                </a:lnTo>
                <a:lnTo>
                  <a:pt x="1392921" y="1006629"/>
                </a:lnTo>
                <a:lnTo>
                  <a:pt x="1356222" y="1032827"/>
                </a:lnTo>
                <a:lnTo>
                  <a:pt x="1319748" y="1059317"/>
                </a:lnTo>
                <a:lnTo>
                  <a:pt x="1283503" y="1086098"/>
                </a:lnTo>
                <a:lnTo>
                  <a:pt x="1247488" y="1113167"/>
                </a:lnTo>
                <a:lnTo>
                  <a:pt x="1211703" y="1140524"/>
                </a:lnTo>
                <a:lnTo>
                  <a:pt x="1176152" y="1168167"/>
                </a:lnTo>
                <a:lnTo>
                  <a:pt x="1140836" y="1196093"/>
                </a:lnTo>
                <a:lnTo>
                  <a:pt x="1105756" y="1224301"/>
                </a:lnTo>
                <a:lnTo>
                  <a:pt x="1070915" y="1252790"/>
                </a:lnTo>
                <a:lnTo>
                  <a:pt x="1036314" y="1281557"/>
                </a:lnTo>
                <a:lnTo>
                  <a:pt x="1001954" y="1310601"/>
                </a:lnTo>
                <a:lnTo>
                  <a:pt x="967838" y="1339920"/>
                </a:lnTo>
                <a:lnTo>
                  <a:pt x="933967" y="1369513"/>
                </a:lnTo>
                <a:lnTo>
                  <a:pt x="900342" y="1399377"/>
                </a:lnTo>
                <a:lnTo>
                  <a:pt x="866967" y="1429511"/>
                </a:lnTo>
                <a:lnTo>
                  <a:pt x="833842" y="1459914"/>
                </a:lnTo>
                <a:lnTo>
                  <a:pt x="800969" y="1490583"/>
                </a:lnTo>
                <a:lnTo>
                  <a:pt x="768350" y="1521517"/>
                </a:lnTo>
                <a:lnTo>
                  <a:pt x="735986" y="1552714"/>
                </a:lnTo>
                <a:lnTo>
                  <a:pt x="703880" y="1584173"/>
                </a:lnTo>
                <a:lnTo>
                  <a:pt x="672032" y="1615891"/>
                </a:lnTo>
                <a:lnTo>
                  <a:pt x="640446" y="1647867"/>
                </a:lnTo>
                <a:lnTo>
                  <a:pt x="609122" y="1680099"/>
                </a:lnTo>
                <a:lnTo>
                  <a:pt x="578062" y="1712586"/>
                </a:lnTo>
                <a:lnTo>
                  <a:pt x="547267" y="1745326"/>
                </a:lnTo>
                <a:lnTo>
                  <a:pt x="516741" y="1778317"/>
                </a:lnTo>
                <a:lnTo>
                  <a:pt x="486484" y="1811557"/>
                </a:lnTo>
                <a:lnTo>
                  <a:pt x="456498" y="1845045"/>
                </a:lnTo>
                <a:lnTo>
                  <a:pt x="426785" y="1878778"/>
                </a:lnTo>
                <a:lnTo>
                  <a:pt x="397346" y="1912756"/>
                </a:lnTo>
                <a:lnTo>
                  <a:pt x="368184" y="1946976"/>
                </a:lnTo>
                <a:lnTo>
                  <a:pt x="339300" y="1981437"/>
                </a:lnTo>
                <a:lnTo>
                  <a:pt x="310695" y="2016138"/>
                </a:lnTo>
                <a:lnTo>
                  <a:pt x="282372" y="2051075"/>
                </a:lnTo>
                <a:lnTo>
                  <a:pt x="254332" y="2086248"/>
                </a:lnTo>
                <a:lnTo>
                  <a:pt x="226577" y="2121655"/>
                </a:lnTo>
                <a:lnTo>
                  <a:pt x="199109" y="2157294"/>
                </a:lnTo>
                <a:lnTo>
                  <a:pt x="171929" y="2193163"/>
                </a:lnTo>
                <a:lnTo>
                  <a:pt x="145039" y="2229262"/>
                </a:lnTo>
                <a:lnTo>
                  <a:pt x="118441" y="2265587"/>
                </a:lnTo>
                <a:lnTo>
                  <a:pt x="92136" y="2302137"/>
                </a:lnTo>
                <a:lnTo>
                  <a:pt x="66127" y="2338911"/>
                </a:lnTo>
                <a:lnTo>
                  <a:pt x="40415" y="2375907"/>
                </a:lnTo>
                <a:lnTo>
                  <a:pt x="15001" y="2413123"/>
                </a:lnTo>
                <a:lnTo>
                  <a:pt x="0" y="2435485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6619" y="3699130"/>
            <a:ext cx="1122045" cy="3159125"/>
          </a:xfrm>
          <a:custGeom>
            <a:avLst/>
            <a:gdLst/>
            <a:ahLst/>
            <a:cxnLst/>
            <a:rect l="l" t="t" r="r" b="b"/>
            <a:pathLst>
              <a:path w="1122045" h="3159125">
                <a:moveTo>
                  <a:pt x="1121642" y="0"/>
                </a:moveTo>
                <a:lnTo>
                  <a:pt x="0" y="315887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5816" y="3478910"/>
            <a:ext cx="590550" cy="3379470"/>
          </a:xfrm>
          <a:custGeom>
            <a:avLst/>
            <a:gdLst/>
            <a:ahLst/>
            <a:cxnLst/>
            <a:rect l="l" t="t" r="r" b="b"/>
            <a:pathLst>
              <a:path w="590550" h="3379470">
                <a:moveTo>
                  <a:pt x="590268" y="0"/>
                </a:moveTo>
                <a:lnTo>
                  <a:pt x="0" y="3379089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43788" y="4083177"/>
            <a:ext cx="1772285" cy="2774950"/>
          </a:xfrm>
          <a:custGeom>
            <a:avLst/>
            <a:gdLst/>
            <a:ahLst/>
            <a:cxnLst/>
            <a:rect l="l" t="t" r="r" b="b"/>
            <a:pathLst>
              <a:path w="1772284" h="2774950">
                <a:moveTo>
                  <a:pt x="1772086" y="0"/>
                </a:moveTo>
                <a:lnTo>
                  <a:pt x="0" y="2774823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7941" y="4097656"/>
            <a:ext cx="2210435" cy="2760345"/>
          </a:xfrm>
          <a:custGeom>
            <a:avLst/>
            <a:gdLst/>
            <a:ahLst/>
            <a:cxnLst/>
            <a:rect l="l" t="t" r="r" b="b"/>
            <a:pathLst>
              <a:path w="2210434" h="2760345">
                <a:moveTo>
                  <a:pt x="0" y="2760345"/>
                </a:moveTo>
                <a:lnTo>
                  <a:pt x="2209932" y="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40626" y="3206496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&gt;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3486" y="17063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90572" y="4097654"/>
            <a:ext cx="566420" cy="0"/>
          </a:xfrm>
          <a:custGeom>
            <a:avLst/>
            <a:gdLst/>
            <a:ahLst/>
            <a:cxnLst/>
            <a:rect l="l" t="t" r="r" b="b"/>
            <a:pathLst>
              <a:path w="566420">
                <a:moveTo>
                  <a:pt x="0" y="0"/>
                </a:moveTo>
                <a:lnTo>
                  <a:pt x="566356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1702" y="4097654"/>
            <a:ext cx="1324610" cy="0"/>
          </a:xfrm>
          <a:custGeom>
            <a:avLst/>
            <a:gdLst/>
            <a:ahLst/>
            <a:cxnLst/>
            <a:rect l="l" t="t" r="r" b="b"/>
            <a:pathLst>
              <a:path w="1324609">
                <a:moveTo>
                  <a:pt x="0" y="0"/>
                </a:moveTo>
                <a:lnTo>
                  <a:pt x="132448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927" y="4097654"/>
            <a:ext cx="5200650" cy="0"/>
          </a:xfrm>
          <a:custGeom>
            <a:avLst/>
            <a:gdLst/>
            <a:ahLst/>
            <a:cxnLst/>
            <a:rect l="l" t="t" r="r" b="b"/>
            <a:pathLst>
              <a:path w="5200650">
                <a:moveTo>
                  <a:pt x="0" y="0"/>
                </a:moveTo>
                <a:lnTo>
                  <a:pt x="5200650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76186" y="4097654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4">
                <a:moveTo>
                  <a:pt x="0" y="0"/>
                </a:moveTo>
                <a:lnTo>
                  <a:pt x="814387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78579" y="4097654"/>
            <a:ext cx="873125" cy="0"/>
          </a:xfrm>
          <a:custGeom>
            <a:avLst/>
            <a:gdLst/>
            <a:ahLst/>
            <a:cxnLst/>
            <a:rect l="l" t="t" r="r" b="b"/>
            <a:pathLst>
              <a:path w="873125">
                <a:moveTo>
                  <a:pt x="0" y="0"/>
                </a:moveTo>
                <a:lnTo>
                  <a:pt x="873125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4874" y="3479084"/>
            <a:ext cx="893444" cy="219710"/>
          </a:xfrm>
          <a:custGeom>
            <a:avLst/>
            <a:gdLst/>
            <a:ahLst/>
            <a:cxnLst/>
            <a:rect l="l" t="t" r="r" b="b"/>
            <a:pathLst>
              <a:path w="893445" h="219710">
                <a:moveTo>
                  <a:pt x="0" y="0"/>
                </a:moveTo>
                <a:lnTo>
                  <a:pt x="50501" y="8240"/>
                </a:lnTo>
                <a:lnTo>
                  <a:pt x="100914" y="16949"/>
                </a:lnTo>
                <a:lnTo>
                  <a:pt x="151237" y="26126"/>
                </a:lnTo>
                <a:lnTo>
                  <a:pt x="201465" y="35771"/>
                </a:lnTo>
                <a:lnTo>
                  <a:pt x="251596" y="45883"/>
                </a:lnTo>
                <a:lnTo>
                  <a:pt x="301626" y="56460"/>
                </a:lnTo>
                <a:lnTo>
                  <a:pt x="351552" y="67503"/>
                </a:lnTo>
                <a:lnTo>
                  <a:pt x="401371" y="79010"/>
                </a:lnTo>
                <a:lnTo>
                  <a:pt x="451080" y="90981"/>
                </a:lnTo>
                <a:lnTo>
                  <a:pt x="500675" y="103414"/>
                </a:lnTo>
                <a:lnTo>
                  <a:pt x="550152" y="116309"/>
                </a:lnTo>
                <a:lnTo>
                  <a:pt x="599510" y="129666"/>
                </a:lnTo>
                <a:lnTo>
                  <a:pt x="648744" y="143482"/>
                </a:lnTo>
                <a:lnTo>
                  <a:pt x="697852" y="157758"/>
                </a:lnTo>
                <a:lnTo>
                  <a:pt x="746829" y="172493"/>
                </a:lnTo>
                <a:lnTo>
                  <a:pt x="795673" y="187686"/>
                </a:lnTo>
                <a:lnTo>
                  <a:pt x="844381" y="203336"/>
                </a:lnTo>
                <a:lnTo>
                  <a:pt x="892949" y="219443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22010" y="4250619"/>
            <a:ext cx="480059" cy="349885"/>
          </a:xfrm>
          <a:custGeom>
            <a:avLst/>
            <a:gdLst/>
            <a:ahLst/>
            <a:cxnLst/>
            <a:rect l="l" t="t" r="r" b="b"/>
            <a:pathLst>
              <a:path w="480059" h="349885">
                <a:moveTo>
                  <a:pt x="0" y="0"/>
                </a:moveTo>
                <a:lnTo>
                  <a:pt x="41379" y="27137"/>
                </a:lnTo>
                <a:lnTo>
                  <a:pt x="82507" y="54644"/>
                </a:lnTo>
                <a:lnTo>
                  <a:pt x="123382" y="82519"/>
                </a:lnTo>
                <a:lnTo>
                  <a:pt x="164002" y="110759"/>
                </a:lnTo>
                <a:lnTo>
                  <a:pt x="204364" y="139362"/>
                </a:lnTo>
                <a:lnTo>
                  <a:pt x="244465" y="168328"/>
                </a:lnTo>
                <a:lnTo>
                  <a:pt x="284303" y="197655"/>
                </a:lnTo>
                <a:lnTo>
                  <a:pt x="323876" y="227340"/>
                </a:lnTo>
                <a:lnTo>
                  <a:pt x="363181" y="257382"/>
                </a:lnTo>
                <a:lnTo>
                  <a:pt x="402215" y="287779"/>
                </a:lnTo>
                <a:lnTo>
                  <a:pt x="440976" y="318529"/>
                </a:lnTo>
                <a:lnTo>
                  <a:pt x="479463" y="349631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3304" y="3778379"/>
            <a:ext cx="127000" cy="275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 flipH="1">
            <a:off x="4521711" y="2228850"/>
            <a:ext cx="45719" cy="4629530"/>
          </a:xfrm>
          <a:custGeom>
            <a:avLst/>
            <a:gdLst/>
            <a:ahLst/>
            <a:cxnLst/>
            <a:rect l="l" t="t" r="r" b="b"/>
            <a:pathLst>
              <a:path h="2101850">
                <a:moveTo>
                  <a:pt x="0" y="0"/>
                </a:moveTo>
                <a:lnTo>
                  <a:pt x="0" y="2101596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08996" y="183895"/>
            <a:ext cx="592645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Linear distortion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with respect to</a:t>
            </a:r>
            <a:r>
              <a:rPr sz="2000" b="1" i="1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ellipsoid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30909" y="5989383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&lt;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44679" y="4218611"/>
            <a:ext cx="1229360" cy="1882775"/>
          </a:xfrm>
          <a:custGeom>
            <a:avLst/>
            <a:gdLst/>
            <a:ahLst/>
            <a:cxnLst/>
            <a:rect l="l" t="t" r="r" b="b"/>
            <a:pathLst>
              <a:path w="1229359" h="1882775">
                <a:moveTo>
                  <a:pt x="1229347" y="1882343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3007" y="4154801"/>
            <a:ext cx="122605" cy="141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088503" y="4405058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8378" y="3001645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1558" y="3789809"/>
            <a:ext cx="126999" cy="274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8858" y="3035046"/>
            <a:ext cx="1124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surface  (secant)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-44796" y="5570741"/>
            <a:ext cx="410400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635" algn="ctr">
              <a:spcBef>
                <a:spcPts val="83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 used for SPCS 27 </a:t>
            </a:r>
            <a:r>
              <a:rPr sz="2000" b="1" i="1" spc="-10" dirty="0">
                <a:latin typeface="Verdana"/>
                <a:cs typeface="Verdana"/>
              </a:rPr>
              <a:t>and </a:t>
            </a:r>
            <a:r>
              <a:rPr sz="2000" b="1" i="1" spc="-5" dirty="0">
                <a:latin typeface="Verdana"/>
                <a:cs typeface="Verdana"/>
              </a:rPr>
              <a:t>83  (minimizes distortion with  respect to</a:t>
            </a:r>
            <a:r>
              <a:rPr sz="2000" b="1" i="1" dirty="0">
                <a:latin typeface="Verdana"/>
                <a:cs typeface="Verdana"/>
              </a:rPr>
              <a:t> </a:t>
            </a:r>
            <a:r>
              <a:rPr sz="2000" b="1" i="1" spc="-5" dirty="0">
                <a:latin typeface="Verdana"/>
                <a:cs typeface="Verdana"/>
              </a:rPr>
              <a:t>ellipsoid)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9"/>
          <p:cNvSpPr txBox="1"/>
          <p:nvPr/>
        </p:nvSpPr>
        <p:spPr>
          <a:xfrm>
            <a:off x="1207049" y="4902679"/>
            <a:ext cx="4104004" cy="56797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7310" marR="318389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</a:p>
          <a:p>
            <a:pPr marL="304800" marR="5080" indent="635" algn="ctr">
              <a:spcBef>
                <a:spcPts val="835"/>
              </a:spcBef>
            </a:pP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113363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4827" y="2154556"/>
            <a:ext cx="598805" cy="4703445"/>
          </a:xfrm>
          <a:custGeom>
            <a:avLst/>
            <a:gdLst/>
            <a:ahLst/>
            <a:cxnLst/>
            <a:rect l="l" t="t" r="r" b="b"/>
            <a:pathLst>
              <a:path w="598804" h="4703445">
                <a:moveTo>
                  <a:pt x="598518" y="0"/>
                </a:moveTo>
                <a:lnTo>
                  <a:pt x="0" y="4703445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7238" y="3001136"/>
            <a:ext cx="1511935" cy="3856990"/>
          </a:xfrm>
          <a:custGeom>
            <a:avLst/>
            <a:gdLst/>
            <a:ahLst/>
            <a:cxnLst/>
            <a:rect l="l" t="t" r="r" b="b"/>
            <a:pathLst>
              <a:path w="1511935" h="3856990">
                <a:moveTo>
                  <a:pt x="0" y="0"/>
                </a:moveTo>
                <a:lnTo>
                  <a:pt x="1511572" y="3856863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8272" y="1563433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5574" y="183895"/>
            <a:ext cx="785304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Changing projection axis to reduce distortion</a:t>
            </a:r>
            <a:r>
              <a:rPr sz="2000" b="1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variation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453" y="1629536"/>
            <a:ext cx="7196455" cy="1885950"/>
          </a:xfrm>
          <a:custGeom>
            <a:avLst/>
            <a:gdLst/>
            <a:ahLst/>
            <a:cxnLst/>
            <a:rect l="l" t="t" r="r" b="b"/>
            <a:pathLst>
              <a:path w="7196455" h="1885950">
                <a:moveTo>
                  <a:pt x="0" y="1885950"/>
                </a:moveTo>
                <a:lnTo>
                  <a:pt x="7196328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11" y="2792300"/>
            <a:ext cx="1828137" cy="592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0076" y="2105405"/>
            <a:ext cx="156210" cy="156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85872" y="2076450"/>
            <a:ext cx="1256030" cy="4781550"/>
          </a:xfrm>
          <a:custGeom>
            <a:avLst/>
            <a:gdLst/>
            <a:ahLst/>
            <a:cxnLst/>
            <a:rect l="l" t="t" r="r" b="b"/>
            <a:pathLst>
              <a:path w="1256029" h="4781550">
                <a:moveTo>
                  <a:pt x="0" y="0"/>
                </a:moveTo>
                <a:lnTo>
                  <a:pt x="1255793" y="4781549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4285" y="2269235"/>
            <a:ext cx="155448" cy="155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80332" y="2366010"/>
            <a:ext cx="156972" cy="156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53028" y="2503932"/>
            <a:ext cx="155448" cy="1554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5526" y="2663953"/>
            <a:ext cx="156210" cy="1562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18004" y="2854453"/>
            <a:ext cx="155448" cy="1562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645532" y="2602104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22079" y="2154190"/>
            <a:ext cx="264160" cy="1295400"/>
          </a:xfrm>
          <a:custGeom>
            <a:avLst/>
            <a:gdLst/>
            <a:ahLst/>
            <a:cxnLst/>
            <a:rect l="l" t="t" r="r" b="b"/>
            <a:pathLst>
              <a:path w="264160" h="1295400">
                <a:moveTo>
                  <a:pt x="161798" y="0"/>
                </a:moveTo>
                <a:lnTo>
                  <a:pt x="197210" y="5653"/>
                </a:lnTo>
                <a:lnTo>
                  <a:pt x="225844" y="12553"/>
                </a:lnTo>
                <a:lnTo>
                  <a:pt x="244819" y="19845"/>
                </a:lnTo>
                <a:lnTo>
                  <a:pt x="251256" y="26670"/>
                </a:lnTo>
                <a:lnTo>
                  <a:pt x="174167" y="642048"/>
                </a:lnTo>
                <a:lnTo>
                  <a:pt x="180603" y="648873"/>
                </a:lnTo>
                <a:lnTo>
                  <a:pt x="199574" y="656164"/>
                </a:lnTo>
                <a:lnTo>
                  <a:pt x="228203" y="663065"/>
                </a:lnTo>
                <a:lnTo>
                  <a:pt x="263613" y="668718"/>
                </a:lnTo>
                <a:lnTo>
                  <a:pt x="227902" y="665457"/>
                </a:lnTo>
                <a:lnTo>
                  <a:pt x="198453" y="665081"/>
                </a:lnTo>
                <a:lnTo>
                  <a:pt x="178267" y="667470"/>
                </a:lnTo>
                <a:lnTo>
                  <a:pt x="170345" y="672503"/>
                </a:lnTo>
                <a:lnTo>
                  <a:pt x="93268" y="1287868"/>
                </a:lnTo>
                <a:lnTo>
                  <a:pt x="85346" y="1292896"/>
                </a:lnTo>
                <a:lnTo>
                  <a:pt x="65160" y="1295285"/>
                </a:lnTo>
                <a:lnTo>
                  <a:pt x="35711" y="1294912"/>
                </a:lnTo>
                <a:lnTo>
                  <a:pt x="0" y="1291653"/>
                </a:lnTo>
              </a:path>
            </a:pathLst>
          </a:custGeom>
          <a:ln w="19050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45057" y="3297430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35954" y="3008719"/>
            <a:ext cx="386080" cy="804545"/>
          </a:xfrm>
          <a:custGeom>
            <a:avLst/>
            <a:gdLst/>
            <a:ahLst/>
            <a:cxnLst/>
            <a:rect l="l" t="t" r="r" b="b"/>
            <a:pathLst>
              <a:path w="386080" h="804545">
                <a:moveTo>
                  <a:pt x="385864" y="781888"/>
                </a:moveTo>
                <a:lnTo>
                  <a:pt x="352345" y="793736"/>
                </a:lnTo>
                <a:lnTo>
                  <a:pt x="324140" y="801287"/>
                </a:lnTo>
                <a:lnTo>
                  <a:pt x="304162" y="803923"/>
                </a:lnTo>
                <a:lnTo>
                  <a:pt x="295325" y="801027"/>
                </a:lnTo>
                <a:lnTo>
                  <a:pt x="153212" y="438416"/>
                </a:lnTo>
                <a:lnTo>
                  <a:pt x="144375" y="435520"/>
                </a:lnTo>
                <a:lnTo>
                  <a:pt x="124398" y="438156"/>
                </a:lnTo>
                <a:lnTo>
                  <a:pt x="96193" y="445706"/>
                </a:lnTo>
                <a:lnTo>
                  <a:pt x="62674" y="457555"/>
                </a:lnTo>
                <a:lnTo>
                  <a:pt x="95319" y="443480"/>
                </a:lnTo>
                <a:lnTo>
                  <a:pt x="121143" y="429856"/>
                </a:lnTo>
                <a:lnTo>
                  <a:pt x="137592" y="418214"/>
                </a:lnTo>
                <a:lnTo>
                  <a:pt x="142113" y="410083"/>
                </a:lnTo>
                <a:lnTo>
                  <a:pt x="0" y="47472"/>
                </a:lnTo>
                <a:lnTo>
                  <a:pt x="4520" y="39342"/>
                </a:lnTo>
                <a:lnTo>
                  <a:pt x="20969" y="27703"/>
                </a:lnTo>
                <a:lnTo>
                  <a:pt x="46793" y="14080"/>
                </a:lnTo>
                <a:lnTo>
                  <a:pt x="79438" y="0"/>
                </a:lnTo>
              </a:path>
            </a:pathLst>
          </a:custGeom>
          <a:ln w="19049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77841" y="1741553"/>
            <a:ext cx="278765" cy="565785"/>
          </a:xfrm>
          <a:custGeom>
            <a:avLst/>
            <a:gdLst/>
            <a:ahLst/>
            <a:cxnLst/>
            <a:rect l="l" t="t" r="r" b="b"/>
            <a:pathLst>
              <a:path w="278764" h="565785">
                <a:moveTo>
                  <a:pt x="278739" y="0"/>
                </a:moveTo>
                <a:lnTo>
                  <a:pt x="0" y="565632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43332" y="2233547"/>
            <a:ext cx="113918" cy="1419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11391" y="13649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just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</a:t>
            </a:r>
            <a:r>
              <a:rPr sz="1500" b="1" i="1" spc="-5" dirty="0">
                <a:latin typeface="Verdana"/>
                <a:cs typeface="Verdana"/>
              </a:rPr>
              <a:t>many</a:t>
            </a:r>
            <a:r>
              <a:rPr sz="1500" b="1" i="1" spc="-5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91457" y="3696463"/>
            <a:ext cx="4283963" cy="1821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5070" y="3688843"/>
            <a:ext cx="4364735" cy="19141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821556" y="3726560"/>
            <a:ext cx="4170679" cy="1708150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805" marR="511809">
              <a:spcBef>
                <a:spcPts val="34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Only way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</a:t>
            </a:r>
            <a:r>
              <a:rPr sz="1500" b="1" i="1" spc="-5" dirty="0">
                <a:solidFill>
                  <a:srgbClr val="C00000"/>
                </a:solidFill>
                <a:latin typeface="Verdana"/>
                <a:cs typeface="Verdana"/>
              </a:rPr>
              <a:t>variation 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in 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distortion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change projection  axis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location.</a:t>
            </a:r>
            <a:endParaRPr sz="1500">
              <a:latin typeface="Verdana"/>
              <a:cs typeface="Verdana"/>
            </a:endParaRPr>
          </a:p>
          <a:p>
            <a:pPr marL="90805" marR="142240">
              <a:lnSpc>
                <a:spcPct val="98600"/>
              </a:lnSpc>
              <a:spcBef>
                <a:spcPts val="1225"/>
              </a:spcBef>
              <a:tabLst>
                <a:tab pos="1603375" algn="l"/>
              </a:tabLst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IMPORTANT:	For large areas, there  is no single defining ellipsoid height,  </a:t>
            </a:r>
            <a:r>
              <a:rPr sz="2000" b="1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, for scaling the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projection.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36082" y="2068258"/>
            <a:ext cx="2003425" cy="126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b="1" spc="-5" dirty="0">
                <a:latin typeface="Verdana"/>
                <a:cs typeface="Verdana"/>
              </a:rPr>
              <a:t>Ellipsoid</a:t>
            </a:r>
            <a:r>
              <a:rPr b="1" spc="-65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height  of surface not  constant:</a:t>
            </a:r>
            <a:endParaRPr>
              <a:latin typeface="Verdana"/>
              <a:cs typeface="Verdana"/>
            </a:endParaRPr>
          </a:p>
          <a:p>
            <a:pPr marL="635" algn="ctr">
              <a:lnSpc>
                <a:spcPts val="3279"/>
              </a:lnSpc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 </a:t>
            </a:r>
            <a:r>
              <a:rPr sz="2800" b="1" i="1" dirty="0">
                <a:latin typeface="Times New Roman"/>
                <a:cs typeface="Times New Roman"/>
              </a:rPr>
              <a:t>≠</a:t>
            </a:r>
            <a:r>
              <a:rPr sz="2800" b="1" i="1" spc="-17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98255" y="1203071"/>
            <a:ext cx="1351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0805" y="5522658"/>
            <a:ext cx="3811904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spcBef>
                <a:spcPts val="9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is  being used for SPCS2022  (minimizes distortion with  respect to topography)</a:t>
            </a:r>
            <a:endParaRPr sz="2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1392281"/>
      </p:ext>
    </p:extLst>
  </p:cSld>
  <p:clrMapOvr>
    <a:masterClrMapping/>
  </p:clrMapOvr>
  <p:transition spd="slow">
    <p:wipe dir="u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3806" y="2691002"/>
            <a:ext cx="539115" cy="4167504"/>
          </a:xfrm>
          <a:custGeom>
            <a:avLst/>
            <a:gdLst/>
            <a:ahLst/>
            <a:cxnLst/>
            <a:rect l="l" t="t" r="r" b="b"/>
            <a:pathLst>
              <a:path w="539114" h="4167504">
                <a:moveTo>
                  <a:pt x="0" y="0"/>
                </a:moveTo>
                <a:lnTo>
                  <a:pt x="538854" y="4166996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3103" y="2700910"/>
            <a:ext cx="1255395" cy="4157345"/>
          </a:xfrm>
          <a:custGeom>
            <a:avLst/>
            <a:gdLst/>
            <a:ahLst/>
            <a:cxnLst/>
            <a:rect l="l" t="t" r="r" b="b"/>
            <a:pathLst>
              <a:path w="1255395" h="4157345">
                <a:moveTo>
                  <a:pt x="0" y="0"/>
                </a:moveTo>
                <a:lnTo>
                  <a:pt x="1254849" y="4157090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11360" y="16936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2224279"/>
            <a:ext cx="0" cy="435609"/>
          </a:xfrm>
          <a:custGeom>
            <a:avLst/>
            <a:gdLst/>
            <a:ahLst/>
            <a:cxnLst/>
            <a:rect l="l" t="t" r="r" b="b"/>
            <a:pathLst>
              <a:path h="435610">
                <a:moveTo>
                  <a:pt x="0" y="0"/>
                </a:moveTo>
                <a:lnTo>
                  <a:pt x="0" y="435101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1" y="2722626"/>
            <a:ext cx="91185" cy="4135880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7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2230" y="183895"/>
            <a:ext cx="649922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“Non-intersecting” conformal </a:t>
            </a: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map</a:t>
            </a:r>
            <a:r>
              <a:rPr sz="2000" b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projection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0347" y="2691002"/>
            <a:ext cx="5178425" cy="0"/>
          </a:xfrm>
          <a:custGeom>
            <a:avLst/>
            <a:gdLst/>
            <a:ahLst/>
            <a:cxnLst/>
            <a:rect l="l" t="t" r="r" b="b"/>
            <a:pathLst>
              <a:path w="5178425">
                <a:moveTo>
                  <a:pt x="0" y="0"/>
                </a:moveTo>
                <a:lnTo>
                  <a:pt x="5178107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451" y="2691002"/>
            <a:ext cx="2504440" cy="0"/>
          </a:xfrm>
          <a:custGeom>
            <a:avLst/>
            <a:gdLst/>
            <a:ahLst/>
            <a:cxnLst/>
            <a:rect l="l" t="t" r="r" b="b"/>
            <a:pathLst>
              <a:path w="2504440">
                <a:moveTo>
                  <a:pt x="0" y="0"/>
                </a:moveTo>
                <a:lnTo>
                  <a:pt x="250393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9866" y="2371472"/>
            <a:ext cx="1946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i="1" spc="-5" dirty="0">
                <a:latin typeface="Verdana"/>
                <a:cs typeface="Verdana"/>
              </a:rPr>
              <a:t>Non-intersecting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83382" y="2683382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79">
                <a:moveTo>
                  <a:pt x="0" y="0"/>
                </a:moveTo>
                <a:lnTo>
                  <a:pt x="1096962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91457" y="3740660"/>
            <a:ext cx="4283963" cy="1283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73167" y="3733040"/>
            <a:ext cx="4370832" cy="1341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21556" y="3770759"/>
            <a:ext cx="4170679" cy="1121461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0805" marR="92075">
              <a:spcBef>
                <a:spcPts val="345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Purpose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linear distortion 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at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“ground” (topographic</a:t>
            </a:r>
            <a:r>
              <a:rPr sz="1500" b="1" spc="-2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surface).</a:t>
            </a:r>
            <a:endParaRPr sz="1500">
              <a:latin typeface="Verdana"/>
              <a:cs typeface="Verdana"/>
            </a:endParaRPr>
          </a:p>
          <a:p>
            <a:pPr marL="90805" marR="198755">
              <a:spcBef>
                <a:spcPts val="120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But distortion can vary considerably  across area of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interest.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0201" y="2613660"/>
            <a:ext cx="156210" cy="156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4402" y="2613660"/>
            <a:ext cx="156210" cy="156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50082" y="2216278"/>
            <a:ext cx="193040" cy="324485"/>
          </a:xfrm>
          <a:custGeom>
            <a:avLst/>
            <a:gdLst/>
            <a:ahLst/>
            <a:cxnLst/>
            <a:rect l="l" t="t" r="r" b="b"/>
            <a:pathLst>
              <a:path w="193039" h="324485">
                <a:moveTo>
                  <a:pt x="0" y="0"/>
                </a:moveTo>
                <a:lnTo>
                  <a:pt x="192684" y="32390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2231" y="2464048"/>
            <a:ext cx="119494" cy="1416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902460" y="14792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43408" y="2249804"/>
            <a:ext cx="308610" cy="311150"/>
          </a:xfrm>
          <a:custGeom>
            <a:avLst/>
            <a:gdLst/>
            <a:ahLst/>
            <a:cxnLst/>
            <a:rect l="l" t="t" r="r" b="b"/>
            <a:pathLst>
              <a:path w="308609" h="311150">
                <a:moveTo>
                  <a:pt x="308292" y="0"/>
                </a:moveTo>
                <a:lnTo>
                  <a:pt x="0" y="310896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9746" y="2479910"/>
            <a:ext cx="134620" cy="135255"/>
          </a:xfrm>
          <a:custGeom>
            <a:avLst/>
            <a:gdLst/>
            <a:ahLst/>
            <a:cxnLst/>
            <a:rect l="l" t="t" r="r" b="b"/>
            <a:pathLst>
              <a:path w="134620" h="135255">
                <a:moveTo>
                  <a:pt x="44335" y="0"/>
                </a:moveTo>
                <a:lnTo>
                  <a:pt x="0" y="134899"/>
                </a:lnTo>
                <a:lnTo>
                  <a:pt x="134518" y="89420"/>
                </a:lnTo>
                <a:lnTo>
                  <a:pt x="53657" y="80784"/>
                </a:lnTo>
                <a:lnTo>
                  <a:pt x="443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31215" y="2787396"/>
            <a:ext cx="2092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1640" algn="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</a:t>
            </a:r>
            <a:r>
              <a:rPr sz="1500" b="1" spc="-3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r>
              <a:rPr sz="1500" b="1" spc="-25" dirty="0">
                <a:latin typeface="Verdana"/>
                <a:cs typeface="Verdana"/>
              </a:rPr>
              <a:t> </a:t>
            </a:r>
            <a:r>
              <a:rPr sz="1500" b="1" dirty="0">
                <a:latin typeface="Verdana"/>
                <a:cs typeface="Verdana"/>
              </a:rPr>
              <a:t>≈  </a:t>
            </a:r>
            <a:r>
              <a:rPr sz="1500" b="1" spc="-5" dirty="0">
                <a:latin typeface="Verdana"/>
                <a:cs typeface="Verdana"/>
              </a:rPr>
              <a:t>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spc="-5" dirty="0">
                <a:latin typeface="Verdana"/>
                <a:cs typeface="Verdana"/>
              </a:rPr>
              <a:t>over finite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98225" y="1203007"/>
            <a:ext cx="2983865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163703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  <a:p>
            <a:pPr marL="1244600" marR="5080">
              <a:spcBef>
                <a:spcPts val="885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2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74260" y="1733932"/>
            <a:ext cx="245745" cy="572135"/>
          </a:xfrm>
          <a:custGeom>
            <a:avLst/>
            <a:gdLst/>
            <a:ahLst/>
            <a:cxnLst/>
            <a:rect l="l" t="t" r="r" b="b"/>
            <a:pathLst>
              <a:path w="245745" h="572135">
                <a:moveTo>
                  <a:pt x="245745" y="0"/>
                </a:moveTo>
                <a:lnTo>
                  <a:pt x="0" y="571601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35975" y="2233786"/>
            <a:ext cx="116674" cy="141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04135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52" y="438531"/>
            <a:ext cx="86772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Default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zones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0" y="1352554"/>
            <a:ext cx="9144000" cy="4832477"/>
          </a:xfrm>
          <a:prstGeom prst="rect">
            <a:avLst/>
          </a:prstGeom>
        </p:spPr>
        <p:txBody>
          <a:bodyPr vert="horz" wrap="square" lIns="0" tIns="628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365">
              <a:spcBef>
                <a:spcPts val="49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spc="-135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ensure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states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U.S.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territories</a:t>
            </a:r>
            <a:r>
              <a:rPr spc="10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covered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system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 no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</a:t>
            </a:r>
            <a:r>
              <a:rPr sz="2600" spc="1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Nearly same as SPCS83 but with some</a:t>
            </a:r>
            <a:r>
              <a:rPr sz="2600" spc="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Almost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projection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types and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extents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the</a:t>
            </a:r>
            <a:r>
              <a:rPr sz="2600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same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30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Modify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existing zones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meet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policy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Scale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redefined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with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respect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topographic</a:t>
            </a:r>
            <a:r>
              <a:rPr sz="2600" b="1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surface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lang="en-US"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Minor changes to parameters to meet requirements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25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spcBef>
                <a:spcPts val="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w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create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statewide zone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for 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</a:t>
            </a:r>
            <a:r>
              <a:rPr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153352407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426" y="462343"/>
            <a:ext cx="8486774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Zone </a:t>
            </a:r>
            <a:r>
              <a:rPr spc="-30" dirty="0">
                <a:latin typeface="Cambria" panose="02040503050406030204" pitchFamily="18" charset="0"/>
                <a:ea typeface="Cambria" panose="02040503050406030204" pitchFamily="18" charset="0"/>
              </a:rPr>
              <a:t>“layers”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LDPs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347860"/>
            <a:ext cx="8820150" cy="462626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indent="-342900"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Each </a:t>
            </a:r>
            <a:r>
              <a:rPr sz="30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may have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max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THREE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“layers”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i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statewide 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Other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two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more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zones</a:t>
            </a:r>
            <a:r>
              <a:rPr sz="2600" spc="8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(“multi-zone”)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Only 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r>
              <a:rPr sz="2600" spc="6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lvl="1">
              <a:spcBef>
                <a:spcPts val="40"/>
              </a:spcBef>
              <a:buFont typeface="Arial"/>
              <a:buChar char="–"/>
            </a:pPr>
            <a:endParaRPr sz="370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Multi-zone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consist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sz="3000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 “contributing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partners”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Minimum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width 50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 250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212465">
              <a:spcBef>
                <a:spcPts val="315"/>
              </a:spcBef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10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&gt; 250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</a:t>
            </a:r>
            <a:r>
              <a:rPr sz="2600" spc="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4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090259" y="2929426"/>
            <a:ext cx="1281392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38606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Alaska statewide “base”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49557-A2E6-4F89-9BA5-9B6AF30E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CA609-7B04-437B-BDF2-CDC9082CE0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6416B-085E-4049-8EEC-64D4C5B4154B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1741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complete “intermediate”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FAC64-7A9B-4907-8759-CB391450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9072ED-7C0E-4B85-A309-434D595D8EBC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3C8FE-B63E-4679-A727-CF0AEB17B151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8323C-C121-42D2-9DD3-80CC8DE187E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34195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with </a:t>
            </a:r>
            <a:r>
              <a:rPr lang="en-US" b="1" dirty="0"/>
              <a:t>THREE</a:t>
            </a:r>
            <a:r>
              <a:rPr lang="en-US" dirty="0"/>
              <a:t> SPCS2022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319B0-25D5-4737-9CFB-57D45A1D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BBE0D2F-31D2-4E7B-BCE1-0D1D75FC5EE8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4E633-9C29-478C-9414-98790E8D6C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3.  LDP layer (partial state coverage)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52157-4782-4D80-8F31-B6E7ECA9E09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  <p:pic>
        <p:nvPicPr>
          <p:cNvPr id="8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5" y="2875886"/>
            <a:ext cx="1280160" cy="10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0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SPCS2022 in Kentucky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977" y="1382959"/>
            <a:ext cx="8678008" cy="5270089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Layer 1 – Single Statewide Zone</a:t>
            </a:r>
          </a:p>
          <a:p>
            <a:pPr marL="7429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Just like the current KY1Z</a:t>
            </a: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Layer 2 – LDP Zones</a:t>
            </a:r>
          </a:p>
          <a:p>
            <a:pPr marL="7429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Low Distortion Projections</a:t>
            </a:r>
          </a:p>
          <a:p>
            <a:pPr marL="7429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Based on Area Development Districts (ADD)</a:t>
            </a:r>
          </a:p>
          <a:p>
            <a:pPr marL="7429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Designed by State Geodetic Coordinator</a:t>
            </a:r>
          </a:p>
          <a:p>
            <a:pPr marL="1200150" lvl="2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4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Bryan Bunch, PLS, PG of Kentucky Infrastructure Authority</a:t>
            </a:r>
          </a:p>
        </p:txBody>
      </p:sp>
    </p:spTree>
    <p:extLst>
      <p:ext uri="{BB962C8B-B14F-4D97-AF65-F5344CB8AC3E}">
        <p14:creationId xmlns:p14="http://schemas.microsoft.com/office/powerpoint/2010/main" val="395480747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F2DE99-B930-4E5A-BE4A-3AC19655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Kentucky SPCS83 – KY1Z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36AA5C-8B0A-492A-8321-63DA39460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" r="31" b="67"/>
          <a:stretch/>
        </p:blipFill>
        <p:spPr>
          <a:xfrm>
            <a:off x="186813" y="1201327"/>
            <a:ext cx="8770374" cy="56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188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F2DE99-B930-4E5A-BE4A-3AC19655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Kentucky SPCS2022 – KY1Z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C86F82-CBDE-4E70-B805-633B96B99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" r="35" b="50"/>
          <a:stretch/>
        </p:blipFill>
        <p:spPr>
          <a:xfrm>
            <a:off x="186812" y="1201326"/>
            <a:ext cx="8717335" cy="56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012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AE40B-5E30-472C-BEC2-ED6A47A7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179"/>
            <a:ext cx="9144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F2DE99-B930-4E5A-BE4A-3AC19655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Kentucky ADDs</a:t>
            </a:r>
          </a:p>
        </p:txBody>
      </p:sp>
    </p:spTree>
    <p:extLst>
      <p:ext uri="{BB962C8B-B14F-4D97-AF65-F5344CB8AC3E}">
        <p14:creationId xmlns:p14="http://schemas.microsoft.com/office/powerpoint/2010/main" val="417894432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A8AE40-846B-4C07-8044-128893CF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Kentucky </a:t>
            </a: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SPCS2022 – LDP Zones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9A1B7-3DD2-45B4-87F5-E6768751D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86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9955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F4678F-15B8-4200-AE62-BD129D94F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https://geodesy.ky.gov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5ADEA9-CFBE-4DD5-B176-04FBCD932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More info on Kentucky SPCS2022?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C8F99-AD17-435E-89F4-233612E93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" r="47"/>
          <a:stretch/>
        </p:blipFill>
        <p:spPr>
          <a:xfrm>
            <a:off x="-1" y="2428569"/>
            <a:ext cx="9154629" cy="442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1324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0" y="1448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US Survey Foot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and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Foot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9900" y="5755385"/>
            <a:ext cx="7404100" cy="694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…or </a:t>
            </a:r>
            <a:r>
              <a:rPr lang="en-US" sz="4400" b="1" dirty="0" err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Feets</a:t>
            </a: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Don’t Fail Me Now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079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dual frequency receiver data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same requirements as above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training by NGS required; typically 12 hours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upload to OPUS with a “Project ID” keyed in Options</a:t>
            </a:r>
          </a:p>
        </p:txBody>
      </p:sp>
      <p:sp>
        <p:nvSpPr>
          <p:cNvPr id="4" name="Curved Right Arrow 3"/>
          <p:cNvSpPr/>
          <p:nvPr/>
        </p:nvSpPr>
        <p:spPr>
          <a:xfrm>
            <a:off x="369009" y="3718560"/>
            <a:ext cx="533400" cy="1684020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3040"/>
            <a:ext cx="9144001" cy="511028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Two versions of same unit in current use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international foot and “old” U.S. survey foot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shorter than “old” by 2 ppm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0.01 ft per mile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problem with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costs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What’s in a name?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“U.S. survey” versus “international”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Who is using U.S. survey feet?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Surveyors exclusively, in most (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not all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 states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But it impacts everyone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18019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1,000,000.00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999,998.00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10,000,000.00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9,999,980.00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International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= .3048 m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.30480061 m (approx.)</a:t>
                </a:r>
              </a:p>
              <a:p>
                <a:pPr lvl="1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frequently calculated by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1200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3937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  <a:blipFill>
                <a:blip r:embed="rId3"/>
                <a:stretch>
                  <a:fillRect l="-2133" t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parts per million (ppm)</a:t>
            </a:r>
          </a:p>
        </p:txBody>
      </p:sp>
    </p:spTree>
    <p:extLst>
      <p:ext uri="{BB962C8B-B14F-4D97-AF65-F5344CB8AC3E}">
        <p14:creationId xmlns:p14="http://schemas.microsoft.com/office/powerpoint/2010/main" val="2527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87190"/>
            <a:ext cx="9144001" cy="511028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When does this matter?</a:t>
            </a:r>
          </a:p>
          <a:p>
            <a:pPr marL="457200" lvl="1"/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typically in lengths/distances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But in published planar coordinate systems</a:t>
            </a: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Like what?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SPCS and UTM are very popular and both fall victim to mix-ups</a:t>
            </a:r>
          </a:p>
          <a:p>
            <a:pPr marL="5715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Why?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Large false eastings and northings</a:t>
            </a:r>
          </a:p>
          <a:p>
            <a:pPr marL="457200" lvl="1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What’s impacted?</a:t>
            </a:r>
          </a:p>
        </p:txBody>
      </p:sp>
    </p:spTree>
    <p:extLst>
      <p:ext uri="{BB962C8B-B14F-4D97-AF65-F5344CB8AC3E}">
        <p14:creationId xmlns:p14="http://schemas.microsoft.com/office/powerpoint/2010/main" val="26273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96DFA-7A80-49F5-8C92-8D5F1E94B3A2}"/>
              </a:ext>
            </a:extLst>
          </p:cNvPr>
          <p:cNvSpPr txBox="1">
            <a:spLocks/>
          </p:cNvSpPr>
          <p:nvPr/>
        </p:nvSpPr>
        <p:spPr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responsible for standards?</a:t>
            </a:r>
          </a:p>
        </p:txBody>
      </p:sp>
      <p:cxnSp>
        <p:nvCxnSpPr>
          <p:cNvPr id="11" name="NGS Connector 10">
            <a:extLst>
              <a:ext uri="{FF2B5EF4-FFF2-40B4-BE49-F238E27FC236}">
                <a16:creationId xmlns:a16="http://schemas.microsoft.com/office/drawing/2014/main" id="{1EFF221F-9C2C-47FB-B912-CEC923E6192C}"/>
              </a:ext>
            </a:extLst>
          </p:cNvPr>
          <p:cNvCxnSpPr>
            <a:cxnSpLocks/>
          </p:cNvCxnSpPr>
          <p:nvPr/>
        </p:nvCxnSpPr>
        <p:spPr>
          <a:xfrm flipH="1">
            <a:off x="7142704" y="4340838"/>
            <a:ext cx="13" cy="182880"/>
          </a:xfrm>
          <a:prstGeom prst="line">
            <a:avLst/>
          </a:prstGeom>
          <a:ln w="3810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GS logo" descr="Image result for national geodetic survey">
            <a:extLst>
              <a:ext uri="{FF2B5EF4-FFF2-40B4-BE49-F238E27FC236}">
                <a16:creationId xmlns:a16="http://schemas.microsoft.com/office/drawing/2014/main" id="{4229D351-5C96-4FBF-AAF9-8E61A35D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02" y="459499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OAA connector">
            <a:extLst>
              <a:ext uri="{FF2B5EF4-FFF2-40B4-BE49-F238E27FC236}">
                <a16:creationId xmlns:a16="http://schemas.microsoft.com/office/drawing/2014/main" id="{CCBD645C-810C-43B8-9F27-6309FB71FC69}"/>
              </a:ext>
            </a:extLst>
          </p:cNvPr>
          <p:cNvGrpSpPr/>
          <p:nvPr/>
        </p:nvGrpSpPr>
        <p:grpSpPr>
          <a:xfrm>
            <a:off x="5496791" y="2464654"/>
            <a:ext cx="1645920" cy="182880"/>
            <a:chOff x="8412480" y="2468880"/>
            <a:chExt cx="182881" cy="3703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C529D3-3191-4303-81FA-4B95E2CBD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360" y="2473518"/>
              <a:ext cx="1" cy="36576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20C07E-3A9B-4B7C-ADB2-2CE88DEDA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2480" y="2468880"/>
              <a:ext cx="182880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NIST connector">
            <a:extLst>
              <a:ext uri="{FF2B5EF4-FFF2-40B4-BE49-F238E27FC236}">
                <a16:creationId xmlns:a16="http://schemas.microsoft.com/office/drawing/2014/main" id="{8AC53BF7-E7A7-4C78-BDA1-DEC3AC398934}"/>
              </a:ext>
            </a:extLst>
          </p:cNvPr>
          <p:cNvGrpSpPr/>
          <p:nvPr/>
        </p:nvGrpSpPr>
        <p:grpSpPr>
          <a:xfrm>
            <a:off x="1808019" y="2464653"/>
            <a:ext cx="1713670" cy="640080"/>
            <a:chOff x="1943100" y="2262099"/>
            <a:chExt cx="1631373" cy="5018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2E6A44-CE15-41E3-9421-B0C9D0BD4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9" y="2263567"/>
              <a:ext cx="1631364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B61366-DA54-4041-B4E1-03D856697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0" y="2262099"/>
              <a:ext cx="9" cy="501883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NIST logo" descr="Image result for nist">
            <a:extLst>
              <a:ext uri="{FF2B5EF4-FFF2-40B4-BE49-F238E27FC236}">
                <a16:creationId xmlns:a16="http://schemas.microsoft.com/office/drawing/2014/main" id="{89F08F8A-9879-4621-8810-89AD30BF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b="22317"/>
          <a:stretch/>
        </p:blipFill>
        <p:spPr bwMode="auto">
          <a:xfrm>
            <a:off x="573579" y="3082706"/>
            <a:ext cx="246888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C logo" descr="Image result for department of commerce">
            <a:extLst>
              <a:ext uri="{FF2B5EF4-FFF2-40B4-BE49-F238E27FC236}">
                <a16:creationId xmlns:a16="http://schemas.microsoft.com/office/drawing/2014/main" id="{48F230E8-0015-40AD-A8CD-490A032E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40" y="155025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oaa">
            <a:extLst>
              <a:ext uri="{FF2B5EF4-FFF2-40B4-BE49-F238E27FC236}">
                <a16:creationId xmlns:a16="http://schemas.microsoft.com/office/drawing/2014/main" id="{8D73734E-740A-4116-A8F0-A780E211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462" y="2716946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B565DB-C914-4F0F-8888-CBE4D34D7C01}"/>
              </a:ext>
            </a:extLst>
          </p:cNvPr>
          <p:cNvSpPr txBox="1">
            <a:spLocks/>
          </p:cNvSpPr>
          <p:nvPr/>
        </p:nvSpPr>
        <p:spPr>
          <a:xfrm>
            <a:off x="144319" y="4008609"/>
            <a:ext cx="3327400" cy="190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National Institute of Standards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6054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90768" y="3765597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374066"/>
            <a:ext cx="2471202" cy="98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Bureau of Standards created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1901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1959</a:t>
            </a:r>
          </a:p>
        </p:txBody>
      </p:sp>
      <p:sp>
        <p:nvSpPr>
          <p:cNvPr id="25" name="Oval 24"/>
          <p:cNvSpPr/>
          <p:nvPr/>
        </p:nvSpPr>
        <p:spPr>
          <a:xfrm>
            <a:off x="2744144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710078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1933</a:t>
            </a:r>
          </a:p>
        </p:txBody>
      </p:sp>
      <p:sp>
        <p:nvSpPr>
          <p:cNvPr id="28" name="Oval 27"/>
          <p:cNvSpPr/>
          <p:nvPr/>
        </p:nvSpPr>
        <p:spPr>
          <a:xfrm>
            <a:off x="5107001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089902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Adopted International Foot in 1959</a:t>
            </a: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343372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337101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962196" y="481150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2366954" y="498847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954313" y="5058357"/>
            <a:ext cx="2471202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ANSI predecessor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297330" y="2084940"/>
            <a:ext cx="2471202" cy="1280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NASA predecessor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325053" y="3429309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4729811" y="3366601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231608" y="3763851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197542" y="3944164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449660" y="480975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5854418" y="498672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631984" y="5065527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nautical mile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6848446" y="2371252"/>
            <a:ext cx="2471202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Adopted as “new” foot for entire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342649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336378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C10309-8680-CA48-B7A4-D2500D309424}"/>
              </a:ext>
            </a:extLst>
          </p:cNvPr>
          <p:cNvSpPr txBox="1"/>
          <p:nvPr/>
        </p:nvSpPr>
        <p:spPr>
          <a:xfrm>
            <a:off x="5604438" y="5659592"/>
            <a:ext cx="21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1,852 m exact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BE8BBF-B374-C643-8FDB-14AFE1433D75}"/>
              </a:ext>
            </a:extLst>
          </p:cNvPr>
          <p:cNvSpPr txBox="1"/>
          <p:nvPr/>
        </p:nvSpPr>
        <p:spPr>
          <a:xfrm>
            <a:off x="7845135" y="4744289"/>
            <a:ext cx="126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With one little exception…</a:t>
            </a:r>
          </a:p>
        </p:txBody>
      </p:sp>
      <p:cxnSp>
        <p:nvCxnSpPr>
          <p:cNvPr id="7" name="Straight Arrow Connector 6"/>
          <p:cNvCxnSpPr>
            <a:endCxn id="34" idx="0"/>
          </p:cNvCxnSpPr>
          <p:nvPr/>
        </p:nvCxnSpPr>
        <p:spPr>
          <a:xfrm>
            <a:off x="8084047" y="1874520"/>
            <a:ext cx="0" cy="4967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510363" y="1432779"/>
            <a:ext cx="8604622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= 0.3048 meter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yard = 0.9144 m)</a:t>
            </a:r>
          </a:p>
        </p:txBody>
      </p:sp>
    </p:spTree>
    <p:extLst>
      <p:ext uri="{BB962C8B-B14F-4D97-AF65-F5344CB8AC3E}">
        <p14:creationId xmlns:p14="http://schemas.microsoft.com/office/powerpoint/2010/main" val="9721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one little exception…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D4F32F-5CEA-0C41-BB04-26E88753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63040"/>
            <a:ext cx="8820150" cy="521208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“Any data expressed in feet derived from and published as a result of 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geodetic surveys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within the United States will continue to bear the following relationship as defined in 1893:  1 foot = 1200/3937 meter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foot unit defined by this equation shall be referred to as the 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U.S. Survey Foot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and it shall continue to be used, for the purpose given herein,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until such a time as it becomes desirable and expedient to readjust the basic geodetic survey networks in the United States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after which the ratio of a yard, equal to 0.9144 meter, shall apply.”</a:t>
            </a:r>
          </a:p>
        </p:txBody>
      </p:sp>
    </p:spTree>
    <p:extLst>
      <p:ext uri="{BB962C8B-B14F-4D97-AF65-F5344CB8AC3E}">
        <p14:creationId xmlns:p14="http://schemas.microsoft.com/office/powerpoint/2010/main" val="32137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70106" y="4437720"/>
            <a:ext cx="1645920" cy="69383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58110" y="3137790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035631"/>
            <a:ext cx="2471202" cy="6937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vs. U.S. Survey Foot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1975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</a:p>
        </p:txBody>
      </p:sp>
      <p:sp>
        <p:nvSpPr>
          <p:cNvPr id="25" name="Oval 24"/>
          <p:cNvSpPr/>
          <p:nvPr/>
        </p:nvSpPr>
        <p:spPr>
          <a:xfrm>
            <a:off x="2014796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1980730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1977</a:t>
            </a:r>
          </a:p>
        </p:txBody>
      </p:sp>
      <p:sp>
        <p:nvSpPr>
          <p:cNvPr id="28" name="Oval 27"/>
          <p:cNvSpPr/>
          <p:nvPr/>
        </p:nvSpPr>
        <p:spPr>
          <a:xfrm>
            <a:off x="542268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371369" y="3319272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Federal Register Notices</a:t>
            </a: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280591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274320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232848" y="418369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1637606" y="436066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318885" y="4430550"/>
            <a:ext cx="2305364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goes entirely metric (for NAD 83)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613016" y="1736341"/>
            <a:ext cx="2471202" cy="10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permanent use of U.S. Survey Foot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640739" y="2801502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5045497" y="2738794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547296" y="3136044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513230" y="3316357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765348" y="418194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6170106" y="435892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947672" y="4437720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announced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7010402" y="1743445"/>
            <a:ext cx="2076355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Restatement that metric used for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279868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273598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2610480" y="1661331"/>
            <a:ext cx="186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Surveying and mapping only (pending analysis,  never resolved)</a:t>
            </a:r>
          </a:p>
        </p:txBody>
      </p:sp>
      <p:sp>
        <p:nvSpPr>
          <p:cNvPr id="43" name="Isosceles Triangle 36">
            <a:extLst>
              <a:ext uri="{FF2B5EF4-FFF2-40B4-BE49-F238E27FC236}">
                <a16:creationId xmlns:a16="http://schemas.microsoft.com/office/drawing/2014/main" id="{8FB8B43B-CB57-2449-86C0-9151886FD83A}"/>
              </a:ext>
            </a:extLst>
          </p:cNvPr>
          <p:cNvSpPr/>
          <p:nvPr/>
        </p:nvSpPr>
        <p:spPr>
          <a:xfrm rot="16200000" flipV="1">
            <a:off x="4407972" y="2216809"/>
            <a:ext cx="239486" cy="948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4227027" y="5346604"/>
            <a:ext cx="467998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kumimoji="0" lang="en-US" sz="3200" b="1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readjusted the basic geodetic network!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144593" y="5474793"/>
            <a:ext cx="372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foot used for “engineering”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U.S. survey foot used for “mapping and land measurement”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38135" y="4114807"/>
            <a:ext cx="239486" cy="1302653"/>
            <a:chOff x="1038135" y="4114805"/>
            <a:chExt cx="239486" cy="130265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157878" y="4162224"/>
              <a:ext cx="0" cy="1255234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5" name="Isosceles Triangle 36">
              <a:extLst>
                <a:ext uri="{FF2B5EF4-FFF2-40B4-BE49-F238E27FC236}">
                  <a16:creationId xmlns:a16="http://schemas.microsoft.com/office/drawing/2014/main" id="{8FB8B43B-CB57-2449-86C0-9151886FD83A}"/>
                </a:ext>
              </a:extLst>
            </p:cNvPr>
            <p:cNvSpPr/>
            <p:nvPr/>
          </p:nvSpPr>
          <p:spPr>
            <a:xfrm rot="10800000" flipV="1">
              <a:off x="1038135" y="4114805"/>
              <a:ext cx="239486" cy="9483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273ED0D-190A-490A-9C98-845DFBD5F9BC}"/>
              </a:ext>
            </a:extLst>
          </p:cNvPr>
          <p:cNvSpPr/>
          <p:nvPr/>
        </p:nvSpPr>
        <p:spPr>
          <a:xfrm>
            <a:off x="58110" y="5464877"/>
            <a:ext cx="3807835" cy="1255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FEFFD0-D163-C440-9E2B-F721AA1592FE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</a:rPr>
              <a:t> Out of order, </a:t>
            </a:r>
            <a:r>
              <a:rPr lang="en-US" sz="4000" b="1" i="1" dirty="0">
                <a:solidFill>
                  <a:schemeClr val="bg1"/>
                </a:solidFill>
              </a:rPr>
              <a:t>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ABA35-E277-4564-85E2-7209120F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463040"/>
            <a:ext cx="5799776" cy="5261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foot still in limbo</a:t>
            </a:r>
          </a:p>
          <a:p>
            <a:pPr marL="0" indent="0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2008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NIST “Guide to the </a:t>
            </a:r>
            <a:b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Use of the SI”</a:t>
            </a:r>
          </a:p>
          <a:p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survey foot </a:t>
            </a:r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still used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never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permanently adopted</a:t>
            </a:r>
          </a:p>
          <a:p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Repeats 1975 FRN ideas </a:t>
            </a:r>
            <a:b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about the two feet: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engineering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surveying &amp; mapping</a:t>
            </a:r>
          </a:p>
          <a:p>
            <a:pPr marL="0" indent="0">
              <a:buNone/>
            </a:pPr>
            <a:r>
              <a:rPr lang="en-US" sz="23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odds with very idea of “standards”</a:t>
            </a:r>
            <a:endParaRPr lang="en-US" sz="23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>
              <a:buNone/>
            </a:pPr>
            <a:endParaRPr lang="en-US" sz="23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BD2F1-9B3C-41EE-943B-3E16D966A8A0}"/>
              </a:ext>
            </a:extLst>
          </p:cNvPr>
          <p:cNvSpPr/>
          <p:nvPr/>
        </p:nvSpPr>
        <p:spPr>
          <a:xfrm>
            <a:off x="137013" y="5481043"/>
            <a:ext cx="5273188" cy="565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28390-40E8-4C0D-B44C-CFC0AD031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76" y="1463040"/>
            <a:ext cx="3017520" cy="3905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557404" cy="4754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 created and perpetuated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NGS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1959.  Then in 1986.  And again in 2016…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Oops</a:t>
            </a:r>
            <a:r>
              <a:rPr lang="en-US" sz="4000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558385"/>
            <a:ext cx="8595360" cy="39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EEF-76FB-4BFE-A941-429AA1DF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63040"/>
            <a:ext cx="8915400" cy="475488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(i.e., NGS stays “metric” only)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States choose whatever foot they want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feet will creep back into NGS products &amp; services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 adopt U.S. survey foot for specific things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survey foot for surveying and mapping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foot for engineering (and everything else)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international foot for everything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only foot = 0.3048 meter </a:t>
            </a:r>
            <a:r>
              <a:rPr lang="en-US" sz="26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2022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U.S. survey foot for everything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(highly unlikely)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 entirely metric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(ideal situation, but also unlikely)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2B54-C33A-4E08-9C03-7ECDE37C5D1F}"/>
              </a:ext>
            </a:extLst>
          </p:cNvPr>
          <p:cNvSpPr/>
          <p:nvPr/>
        </p:nvSpPr>
        <p:spPr>
          <a:xfrm>
            <a:off x="222250" y="4368800"/>
            <a:ext cx="8591910" cy="927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2EFE50-5FC9-B34E-99AC-0814D34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choices?</a:t>
            </a:r>
          </a:p>
        </p:txBody>
      </p:sp>
    </p:spTree>
    <p:extLst>
      <p:ext uri="{BB962C8B-B14F-4D97-AF65-F5344CB8AC3E}">
        <p14:creationId xmlns:p14="http://schemas.microsoft.com/office/powerpoint/2010/main" val="23811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345815"/>
            <a:ext cx="8648700" cy="805079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 note on OPUS “my profile”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411537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" y="4937209"/>
            <a:ext cx="1832486" cy="1328899"/>
            <a:chOff x="792480" y="4937207"/>
            <a:chExt cx="1832486" cy="1328899"/>
          </a:xfrm>
        </p:grpSpPr>
        <p:sp>
          <p:nvSpPr>
            <p:cNvPr id="9" name="Right Arrow 8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870861" y="5390611"/>
              <a:ext cx="146304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be careful!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3041"/>
            <a:ext cx="8782050" cy="5030227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Only one foot after 2022 (1 foot = 0.3048 meter)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Make official through NIST</a:t>
            </a:r>
          </a:p>
          <a:p>
            <a:pPr lvl="1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option for U.S. survey foot in NATRF/SPCS2022</a:t>
            </a: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NGS will help with the transition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Will fully support backward compatibility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Use “correct” foot for SPCS83 and SPCS27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Automatically done by NGS products and services</a:t>
            </a: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Guiding ideas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Of all changes in 2022, this is the least significant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About the </a:t>
            </a:r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future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, not the past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proposal</a:t>
            </a:r>
          </a:p>
        </p:txBody>
      </p:sp>
    </p:spTree>
    <p:extLst>
      <p:ext uri="{BB962C8B-B14F-4D97-AF65-F5344CB8AC3E}">
        <p14:creationId xmlns:p14="http://schemas.microsoft.com/office/powerpoint/2010/main" val="2820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C60E-F773-4BD1-80B1-67B673EF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3039"/>
            <a:ext cx="9144000" cy="5124029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created problem, will help fix it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Fully support backward compatibility (NAD83, NAD27)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Unit change minor compared to other 2022 changes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 at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NGS.Feedback@noaa.gov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Federal Register Notice – 17 October 2019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Deprecate US Survey Foot on 31 December 2022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After, use International conversion (1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= 0.3048 m)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Drop “International” refer to unit simply as “foot”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Comment period open thru 02 December 2019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Follow-up webinar was 12 December - recorded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202733-C61A-D04A-8F2B-1605F78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Putting our best “foot” forward…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4785" y="5980846"/>
            <a:ext cx="7649307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00204"/>
            <a:ext cx="8763000" cy="4525963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Guidance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(such as pre-selected CORSs and assistance in locating marks in project areas)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Users will decide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epochs they wish to set for the adjustment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“Preliminary coordinates”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submitted to NGS (aka “Shared”), we will harvest your raw GNSS data and use it to compute Final Discrete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9"/>
            <a:ext cx="8782050" cy="5287962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GNSS is the only entry for now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Leveling and Total Station surveys will need some GNSS if you wish to submit your survey to NGS for inclusion in the NSRS database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Some GNSS is fine; e.g.  RTK or RTN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No decision yet on whether OPUS Projects will operate if with no GNSS in a project</a:t>
            </a:r>
          </a:p>
        </p:txBody>
      </p:sp>
    </p:spTree>
    <p:extLst>
      <p:ext uri="{BB962C8B-B14F-4D97-AF65-F5344CB8AC3E}">
        <p14:creationId xmlns:p14="http://schemas.microsoft.com/office/powerpoint/2010/main" val="103719686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9029700" cy="1143000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So much more to NSRS Modernization!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4"/>
            <a:ext cx="8699500" cy="5397496"/>
          </a:xfrm>
        </p:spPr>
        <p:txBody>
          <a:bodyPr/>
          <a:lstStyle/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version of PAGES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Multi-Constellation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GPS, Galileo, GLONASS,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Beidou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etc.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Target: 15 minute occupations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OPUS expansion plan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RTK/RTN:  2020 rollout, see demo tomorrow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Leveling, Classical (Total Station), Gravity: 2020-2025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Ease of submission to NGS for inclusion in the NSRS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Mark Recovery Tool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current draft version in Beta </a:t>
            </a:r>
            <a:endParaRPr lang="en-US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Fully integrate conversions and transformations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NCAT and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9787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>
                <a:latin typeface="Cambria" panose="02040503050406030204" pitchFamily="18" charset="0"/>
                <a:cs typeface="Calibri"/>
              </a:rPr>
              <a:t>What new tools are already live?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7" y="1563429"/>
            <a:ext cx="8937523" cy="469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VERTCON 3.0 – functionality now in NCAT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GEOID18 – latest, greatest, </a:t>
            </a:r>
            <a:r>
              <a:rPr lang="en-US" sz="3600" i="1" spc="-40" dirty="0">
                <a:latin typeface="Cambria" panose="02040503050406030204" pitchFamily="18" charset="0"/>
                <a:cs typeface="Calibri"/>
              </a:rPr>
              <a:t>and last </a:t>
            </a:r>
            <a:r>
              <a:rPr lang="en-US" sz="3600" spc="-40" dirty="0">
                <a:latin typeface="Cambria" panose="02040503050406030204" pitchFamily="18" charset="0"/>
                <a:cs typeface="Calibri"/>
              </a:rPr>
              <a:t>hybrid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3600" spc="-40" dirty="0">
                <a:latin typeface="Cambria" panose="02040503050406030204" pitchFamily="18" charset="0"/>
                <a:cs typeface="Calibri"/>
              </a:rPr>
              <a:t> – updated tracking map (</a:t>
            </a:r>
            <a:r>
              <a:rPr lang="en-US" sz="3600" spc="-40" dirty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600" spc="-40" dirty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1195388" lvl="2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spc="-40" dirty="0">
                <a:latin typeface="Cambria" panose="02040503050406030204" pitchFamily="18" charset="0"/>
                <a:cs typeface="Calibri"/>
              </a:rPr>
              <a:t>for NAVD88</a:t>
            </a:r>
            <a:r>
              <a:rPr lang="en-US" sz="3200" i="1" spc="-40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</a:t>
            </a:r>
            <a:endParaRPr lang="en-US" sz="3200" i="1" spc="-40" dirty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spc="-40" dirty="0">
              <a:latin typeface="Cambria" panose="02040503050406030204" pitchFamily="18" charset="0"/>
              <a:cs typeface="Calibri"/>
            </a:endParaRPr>
          </a:p>
          <a:p>
            <a:pPr marL="588433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Any major search engine: </a:t>
            </a:r>
          </a:p>
          <a:p>
            <a:pPr marL="457200" lvl="1" indent="0"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mark recovery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Try 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GISP, CFS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6082068" y="2930560"/>
            <a:ext cx="1433176" cy="121971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161971" y="2999701"/>
            <a:ext cx="1199305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Orbit Data</a:t>
              </a:r>
            </a:p>
          </p:txBody>
        </p:sp>
      </p:grpSp>
      <p:sp>
        <p:nvSpPr>
          <p:cNvPr id="17444" name="Rounded Rectangle 5"/>
          <p:cNvSpPr>
            <a:spLocks noChangeArrowheads="1"/>
          </p:cNvSpPr>
          <p:nvPr/>
        </p:nvSpPr>
        <p:spPr bwMode="auto">
          <a:xfrm>
            <a:off x="1709417" y="1390839"/>
            <a:ext cx="1197768" cy="841772"/>
          </a:xfrm>
          <a:prstGeom prst="roundRect">
            <a:avLst>
              <a:gd name="adj" fmla="val 16667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45" name="Group 6"/>
          <p:cNvGrpSpPr>
            <a:grpSpLocks/>
          </p:cNvGrpSpPr>
          <p:nvPr/>
        </p:nvGrpSpPr>
        <p:grpSpPr bwMode="auto">
          <a:xfrm>
            <a:off x="1528442" y="2232849"/>
            <a:ext cx="1291006" cy="453390"/>
            <a:chOff x="-89217" y="1265285"/>
            <a:chExt cx="1721324" cy="604242"/>
          </a:xfrm>
        </p:grpSpPr>
        <p:sp>
          <p:nvSpPr>
            <p:cNvPr id="8" name="Rectangle 7"/>
            <p:cNvSpPr/>
            <p:nvPr/>
          </p:nvSpPr>
          <p:spPr>
            <a:xfrm>
              <a:off x="2857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-89217" y="1264968"/>
              <a:ext cx="1628759" cy="604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CORS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46" name="Rounded Rectangle 13"/>
          <p:cNvSpPr>
            <a:spLocks noChangeArrowheads="1"/>
          </p:cNvSpPr>
          <p:nvPr/>
        </p:nvSpPr>
        <p:spPr bwMode="auto">
          <a:xfrm>
            <a:off x="4620098" y="1390839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47" name="Group 14"/>
          <p:cNvGrpSpPr>
            <a:grpSpLocks/>
          </p:cNvGrpSpPr>
          <p:nvPr/>
        </p:nvGrpSpPr>
        <p:grpSpPr bwMode="auto">
          <a:xfrm>
            <a:off x="4458166" y="2232611"/>
            <a:ext cx="1383789" cy="453628"/>
            <a:chOff x="3586712" y="1264968"/>
            <a:chExt cx="1845034" cy="604559"/>
          </a:xfrm>
        </p:grpSpPr>
        <p:sp>
          <p:nvSpPr>
            <p:cNvPr id="16" name="Rectangle 15"/>
            <p:cNvSpPr/>
            <p:nvPr/>
          </p:nvSpPr>
          <p:spPr>
            <a:xfrm>
              <a:off x="3586721" y="1264968"/>
              <a:ext cx="1628758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3802619" y="1264968"/>
              <a:ext cx="1628758" cy="604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GRAV-D</a:t>
              </a:r>
            </a:p>
          </p:txBody>
        </p:sp>
      </p:grpSp>
      <p:sp>
        <p:nvSpPr>
          <p:cNvPr id="17448" name="Rounded Rectangle 17"/>
          <p:cNvSpPr>
            <a:spLocks noChangeArrowheads="1"/>
          </p:cNvSpPr>
          <p:nvPr/>
        </p:nvSpPr>
        <p:spPr bwMode="auto">
          <a:xfrm>
            <a:off x="3129436" y="1390839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49" name="Group 18"/>
          <p:cNvGrpSpPr>
            <a:grpSpLocks/>
          </p:cNvGrpSpPr>
          <p:nvPr/>
        </p:nvGrpSpPr>
        <p:grpSpPr bwMode="auto">
          <a:xfrm>
            <a:off x="2878551" y="2232611"/>
            <a:ext cx="1704976" cy="453628"/>
            <a:chOff x="5101003" y="1264968"/>
            <a:chExt cx="2273278" cy="604559"/>
          </a:xfrm>
        </p:grpSpPr>
        <p:sp>
          <p:nvSpPr>
            <p:cNvPr id="20" name="Rectangle 19"/>
            <p:cNvSpPr/>
            <p:nvPr/>
          </p:nvSpPr>
          <p:spPr>
            <a:xfrm>
              <a:off x="5378364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101003" y="1264968"/>
              <a:ext cx="2273278" cy="604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NHMP</a:t>
              </a:r>
            </a:p>
          </p:txBody>
        </p:sp>
      </p:grpSp>
      <p:sp>
        <p:nvSpPr>
          <p:cNvPr id="17450" name="Rounded Rectangle 25"/>
          <p:cNvSpPr>
            <a:spLocks noChangeArrowheads="1"/>
          </p:cNvSpPr>
          <p:nvPr/>
        </p:nvSpPr>
        <p:spPr bwMode="auto">
          <a:xfrm>
            <a:off x="6100442" y="1390839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51" name="Group 26"/>
          <p:cNvGrpSpPr>
            <a:grpSpLocks/>
          </p:cNvGrpSpPr>
          <p:nvPr/>
        </p:nvGrpSpPr>
        <p:grpSpPr bwMode="auto">
          <a:xfrm>
            <a:off x="5757531" y="2232611"/>
            <a:ext cx="1564492" cy="453628"/>
            <a:chOff x="3586599" y="3154244"/>
            <a:chExt cx="2085968" cy="604559"/>
          </a:xfrm>
        </p:grpSpPr>
        <p:sp>
          <p:nvSpPr>
            <p:cNvPr id="28" name="Rectangle 27"/>
            <p:cNvSpPr/>
            <p:nvPr/>
          </p:nvSpPr>
          <p:spPr>
            <a:xfrm>
              <a:off x="3586613" y="3154244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4043808" y="3154244"/>
              <a:ext cx="1628759" cy="604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ECO</a:t>
              </a:r>
            </a:p>
          </p:txBody>
        </p: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62486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VDatum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6010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8674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52246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NGS Products and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marL="0" marR="0" lvl="0" indent="0" algn="ctr" defTabSz="533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67089" y="5604173"/>
            <a:ext cx="1255541" cy="912701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452083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40908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328604"/>
            <a:ext cx="8899556" cy="5198945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orbit analysis and computation is performed together with, and as a component of, the International GNSS Service (IGS)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IGS coordinates the collection of satellite tracking data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these orbits are what give us post-processed accuracy</a:t>
            </a:r>
          </a:p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Designated with this responsibility by the Civil GPS Service Interface Committee (CGSIC)</a:t>
            </a:r>
          </a:p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you’re using OPUS, it’s all behind-the-curtain!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GPS Orbit Data aka Ephemerides</a:t>
            </a:r>
          </a:p>
        </p:txBody>
      </p:sp>
      <p:pic>
        <p:nvPicPr>
          <p:cNvPr id="4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0" y="6128692"/>
            <a:ext cx="718185" cy="6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6527549"/>
            <a:ext cx="2044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  <a:hlinkClick r:id="rId3"/>
              </a:rPr>
              <a:t>Link to NGS GPS Calendar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"/>
          <a:stretch/>
        </p:blipFill>
        <p:spPr>
          <a:xfrm>
            <a:off x="2049244" y="2952"/>
            <a:ext cx="7094755" cy="6818762"/>
          </a:xfrm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 bwMode="auto">
          <a:xfrm>
            <a:off x="76199" y="657225"/>
            <a:ext cx="189162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.sp3 file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Sattelite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Orbit Data</a:t>
            </a:r>
          </a:p>
        </p:txBody>
      </p:sp>
    </p:spTree>
    <p:extLst>
      <p:ext uri="{BB962C8B-B14F-4D97-AF65-F5344CB8AC3E}">
        <p14:creationId xmlns:p14="http://schemas.microsoft.com/office/powerpoint/2010/main" val="36895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58278" y="4129797"/>
            <a:ext cx="1396720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8514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691" y="2045"/>
            <a:ext cx="9142509" cy="6853910"/>
            <a:chOff x="8691" y="2045"/>
            <a:chExt cx="9142509" cy="6853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1" y="2045"/>
              <a:ext cx="9126617" cy="68539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74845" y="28800"/>
              <a:ext cx="6776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MS PGothic" pitchFamily="34" charset="-128"/>
                  <a:cs typeface="Calibri"/>
                </a:rPr>
                <a:t>https://www.ngs.noaa.gov/ADVISORS/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17" name="je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28" r="38" b="605"/>
          <a:stretch/>
        </p:blipFill>
        <p:spPr>
          <a:xfrm>
            <a:off x="6669881" y="1294606"/>
            <a:ext cx="728662" cy="881063"/>
          </a:xfrm>
          <a:prstGeom prst="rect">
            <a:avLst/>
          </a:prstGeom>
        </p:spPr>
      </p:pic>
      <p:pic>
        <p:nvPicPr>
          <p:cNvPr id="4" name="Graphic 3" descr="Party hat">
            <a:extLst>
              <a:ext uri="{FF2B5EF4-FFF2-40B4-BE49-F238E27FC236}">
                <a16:creationId xmlns:a16="http://schemas.microsoft.com/office/drawing/2014/main" id="{5B111697-51F3-421D-A1BE-C0228400F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6292">
            <a:off x="7923135" y="2595653"/>
            <a:ext cx="577262" cy="577262"/>
          </a:xfrm>
          <a:prstGeom prst="rect">
            <a:avLst/>
          </a:prstGeom>
        </p:spPr>
      </p:pic>
      <p:pic>
        <p:nvPicPr>
          <p:cNvPr id="6" name="Graphic 5" descr="Streamers">
            <a:extLst>
              <a:ext uri="{FF2B5EF4-FFF2-40B4-BE49-F238E27FC236}">
                <a16:creationId xmlns:a16="http://schemas.microsoft.com/office/drawing/2014/main" id="{9244AA65-7C1F-41E1-B08E-DD02191BA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0708" y="3342780"/>
            <a:ext cx="914400" cy="914400"/>
          </a:xfrm>
          <a:prstGeom prst="rect">
            <a:avLst/>
          </a:prstGeom>
        </p:spPr>
      </p:pic>
      <p:pic>
        <p:nvPicPr>
          <p:cNvPr id="8" name="Graphic 7" descr="Confetti ball">
            <a:extLst>
              <a:ext uri="{FF2B5EF4-FFF2-40B4-BE49-F238E27FC236}">
                <a16:creationId xmlns:a16="http://schemas.microsoft.com/office/drawing/2014/main" id="{639855DE-E02C-4A16-9538-1CD9542CA1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36800" y="41100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BD68A1-1CC8-404E-AB29-9767920275F7}"/>
              </a:ext>
            </a:extLst>
          </p:cNvPr>
          <p:cNvSpPr txBox="1"/>
          <p:nvPr/>
        </p:nvSpPr>
        <p:spPr bwMode="auto">
          <a:xfrm>
            <a:off x="7048500" y="4136342"/>
            <a:ext cx="13998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RETIRES TOMORROW</a:t>
            </a:r>
          </a:p>
        </p:txBody>
      </p:sp>
    </p:spTree>
    <p:extLst>
      <p:ext uri="{BB962C8B-B14F-4D97-AF65-F5344CB8AC3E}">
        <p14:creationId xmlns:p14="http://schemas.microsoft.com/office/powerpoint/2010/main" val="12574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854097"/>
            <a:ext cx="8858251" cy="2960521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So… NAD83 and NAVD88 are scheduled to be replaced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359231" y="3282200"/>
            <a:ext cx="2943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nervous?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2222319" y="4113316"/>
            <a:ext cx="27083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ready?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09257" y="4937354"/>
            <a:ext cx="5834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already working in ITRF?</a:t>
            </a:r>
          </a:p>
        </p:txBody>
      </p:sp>
    </p:spTree>
    <p:extLst>
      <p:ext uri="{BB962C8B-B14F-4D97-AF65-F5344CB8AC3E}">
        <p14:creationId xmlns:p14="http://schemas.microsoft.com/office/powerpoint/2010/main" val="33091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569106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www.ngs.noaa.gov/ADVISORS/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48511"/>
            <a:ext cx="889050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56" y="2737656"/>
            <a:ext cx="4778995" cy="3966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Not an NGS employee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Brian Bunch at the Kentucky Infrastructure Authority (KIA)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5A24D-8BEC-42EC-B53D-830BCED16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8" t="17440" r="7027" b="11756"/>
          <a:stretch/>
        </p:blipFill>
        <p:spPr>
          <a:xfrm>
            <a:off x="4077730" y="3924921"/>
            <a:ext cx="4454307" cy="251492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56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70664" y="4129798"/>
            <a:ext cx="1544575" cy="142804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497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Phase Center Offset - </a:t>
            </a:r>
            <a:r>
              <a:rPr lang="en-US" sz="4200" i="1" dirty="0">
                <a:latin typeface="Cambria" panose="02040503050406030204" pitchFamily="18" charset="0"/>
                <a:ea typeface="Cambria" panose="02040503050406030204" pitchFamily="18" charset="0"/>
              </a:rPr>
              <a:t>conceptual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mean point of signal reception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sp>
        <p:nvSpPr>
          <p:cNvPr id="6" name="object 5"/>
          <p:cNvSpPr/>
          <p:nvPr/>
        </p:nvSpPr>
        <p:spPr>
          <a:xfrm>
            <a:off x="61271" y="3499678"/>
            <a:ext cx="9082729" cy="2724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355602" y="3725933"/>
            <a:ext cx="408723" cy="406996"/>
          </a:xfrm>
          <a:prstGeom prst="flowChartConnector">
            <a:avLst/>
          </a:prstGeom>
          <a:solidFill>
            <a:srgbClr val="F6AB16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3364" y="5955703"/>
            <a:ext cx="408723" cy="40699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9963" y="3929431"/>
            <a:ext cx="347762" cy="2229770"/>
          </a:xfrm>
          <a:prstGeom prst="line">
            <a:avLst/>
          </a:prstGeom>
          <a:ln w="79375">
            <a:solidFill>
              <a:srgbClr val="FF0000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Phase Center Offset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is one reason it is important to select the correct antenna for OPUS upload!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"/>
          <a:stretch/>
        </p:blipFill>
        <p:spPr>
          <a:xfrm>
            <a:off x="1295401" y="2421666"/>
            <a:ext cx="7848600" cy="44290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326944" y="4541918"/>
            <a:ext cx="1832486" cy="1328899"/>
            <a:chOff x="792480" y="4937207"/>
            <a:chExt cx="1832486" cy="1328899"/>
          </a:xfrm>
        </p:grpSpPr>
        <p:sp>
          <p:nvSpPr>
            <p:cNvPr id="6" name="Right Arrow 5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0861" y="5216935"/>
              <a:ext cx="146304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noProof="0" dirty="0">
                  <a:solidFill>
                    <a:prstClr val="black"/>
                  </a:solidFill>
                </a:rPr>
                <a:t>choose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carefully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!</a:t>
              </a: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1062057" y="6055308"/>
            <a:ext cx="6862744" cy="5847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if you have questions… drop me a line</a:t>
            </a:r>
          </a:p>
        </p:txBody>
      </p:sp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553642" y="5503816"/>
            <a:ext cx="1505938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29113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r="14"/>
          <a:stretch/>
        </p:blipFill>
        <p:spPr>
          <a:xfrm>
            <a:off x="0" y="0"/>
            <a:ext cx="9143997" cy="4726966"/>
          </a:xfr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55080"/>
            <a:ext cx="9144001" cy="1739290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</a:p>
        </p:txBody>
      </p:sp>
      <p:sp>
        <p:nvSpPr>
          <p:cNvPr id="6" name="Oval 5"/>
          <p:cNvSpPr/>
          <p:nvPr/>
        </p:nvSpPr>
        <p:spPr>
          <a:xfrm>
            <a:off x="148297" y="9085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r="6034"/>
          <a:stretch/>
        </p:blipFill>
        <p:spPr bwMode="auto">
          <a:xfrm>
            <a:off x="0" y="-25400"/>
            <a:ext cx="9131300" cy="475236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80197" y="5910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4855080"/>
            <a:ext cx="9144001" cy="17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00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3773" y="3439235"/>
            <a:ext cx="8134066" cy="8188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7259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3141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214" y="1283335"/>
            <a:ext cx="8842786" cy="524012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Three types of CBL defined by NGS</a:t>
            </a:r>
          </a:p>
          <a:p>
            <a:pPr lvl="1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PCBL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): in Woodford, VA at NGS TTC; it is open for use to organizations like the PLSO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Federal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FCBL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at the NGS PCBL and IAW NOAA TM NGS-8</a:t>
            </a:r>
          </a:p>
          <a:p>
            <a:pPr lvl="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 in West Virginia: Marshall County Airport, Byrd L&amp;D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Cooperative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CCBL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on an FCBL and IAW that same NGS-8 manual</a:t>
            </a:r>
          </a:p>
        </p:txBody>
      </p:sp>
      <p:sp>
        <p:nvSpPr>
          <p:cNvPr id="6" name="Curved Right Arrow 5"/>
          <p:cNvSpPr/>
          <p:nvPr/>
        </p:nvSpPr>
        <p:spPr>
          <a:xfrm rot="10800000" flipH="1" flipV="1">
            <a:off x="140967" y="4038600"/>
            <a:ext cx="609603" cy="164782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10800000" flipH="1" flipV="1">
            <a:off x="130881" y="2192655"/>
            <a:ext cx="548641" cy="162196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60093"/>
            <a:ext cx="8229600" cy="40266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(~47,000 employees)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36" y="1386457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77" y="2843649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11" y="5272872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470452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3896847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4953373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4939673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365" y="1600204"/>
            <a:ext cx="8885816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commitment to the CBL Program: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minimum of one FCBL per State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Establishment procedures document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access to the CBL database 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Software to process your observations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Verification and re-measurement data review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Technical support (Advisors or other personnel)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b="48"/>
          <a:stretch/>
        </p:blipFill>
        <p:spPr>
          <a:xfrm>
            <a:off x="1972945" y="1386685"/>
            <a:ext cx="5198110" cy="53086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4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CBL Datasheets</a:t>
            </a: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4" y="1321224"/>
            <a:ext cx="8822531" cy="5400543"/>
          </a:xfr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9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Beta CBL Map Viewer</a:t>
            </a:r>
          </a:p>
        </p:txBody>
      </p:sp>
      <p:pic>
        <p:nvPicPr>
          <p:cNvPr id="5" name="Content Placeholder 4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1" y="1257300"/>
            <a:ext cx="8521057" cy="4784518"/>
          </a:xfrm>
          <a:ln w="15875">
            <a:solidFill>
              <a:schemeClr val="tx1"/>
            </a:solidFill>
          </a:ln>
        </p:spPr>
      </p:pic>
      <p:sp>
        <p:nvSpPr>
          <p:cNvPr id="4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622010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4179" y="5537200"/>
            <a:ext cx="1628110" cy="130489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36787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Outreach &amp; Educational Resources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7" y="0"/>
            <a:ext cx="8670486" cy="67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6881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itation">
            <a:extLst>
              <a:ext uri="{FF2B5EF4-FFF2-40B4-BE49-F238E27FC236}">
                <a16:creationId xmlns:a16="http://schemas.microsoft.com/office/drawing/2014/main" id="{76FEE429-345B-C143-8CC6-45F7884C12DD}"/>
              </a:ext>
            </a:extLst>
          </p:cNvPr>
          <p:cNvSpPr txBox="1"/>
          <p:nvPr/>
        </p:nvSpPr>
        <p:spPr>
          <a:xfrm>
            <a:off x="-43180" y="6596390"/>
            <a:ext cx="4413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Springer Handbook of Global Navigation Satellite Systems, Ch. 2, p. 34</a:t>
            </a:r>
          </a:p>
        </p:txBody>
      </p:sp>
      <p:pic>
        <p:nvPicPr>
          <p:cNvPr id="2" name="recip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3" r="32" b="25"/>
          <a:stretch/>
        </p:blipFill>
        <p:spPr>
          <a:xfrm rot="5400000">
            <a:off x="5479892" y="799653"/>
            <a:ext cx="2518836" cy="4121736"/>
          </a:xfrm>
          <a:prstGeom prst="rect">
            <a:avLst/>
          </a:prstGeom>
        </p:spPr>
      </p:pic>
      <p:pic>
        <p:nvPicPr>
          <p:cNvPr id="10" name="cak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 b="73"/>
          <a:stretch/>
        </p:blipFill>
        <p:spPr>
          <a:xfrm>
            <a:off x="5217560" y="4545378"/>
            <a:ext cx="3039858" cy="1952483"/>
          </a:xfrm>
          <a:prstGeom prst="rect">
            <a:avLst/>
          </a:prstGeom>
        </p:spPr>
      </p:pic>
      <p:pic>
        <p:nvPicPr>
          <p:cNvPr id="30" name="System">
            <a:extLst>
              <a:ext uri="{FF2B5EF4-FFF2-40B4-BE49-F238E27FC236}">
                <a16:creationId xmlns:a16="http://schemas.microsoft.com/office/drawing/2014/main" id="{AFBC9CF6-3D1A-3C41-9AEE-0548AF66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87" y="2084818"/>
            <a:ext cx="4307808" cy="4012949"/>
          </a:xfrm>
          <a:prstGeom prst="rect">
            <a:avLst/>
          </a:prstGeom>
        </p:spPr>
      </p:pic>
      <p:pic>
        <p:nvPicPr>
          <p:cNvPr id="31" name="Frame">
            <a:extLst>
              <a:ext uri="{FF2B5EF4-FFF2-40B4-BE49-F238E27FC236}">
                <a16:creationId xmlns:a16="http://schemas.microsoft.com/office/drawing/2014/main" id="{AFBC9CF6-3D1A-3C41-9AEE-0548AF66A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00187" y="2090896"/>
            <a:ext cx="4307808" cy="4000792"/>
          </a:xfrm>
          <a:prstGeom prst="rect">
            <a:avLst/>
          </a:prstGeom>
        </p:spPr>
      </p:pic>
      <p:cxnSp>
        <p:nvCxnSpPr>
          <p:cNvPr id="54" name="System Arrow"/>
          <p:cNvCxnSpPr/>
          <p:nvPr/>
        </p:nvCxnSpPr>
        <p:spPr>
          <a:xfrm>
            <a:off x="2959510" y="2302955"/>
            <a:ext cx="3601310" cy="3757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Frame arrows to CORS"/>
          <p:cNvGrpSpPr/>
          <p:nvPr/>
        </p:nvGrpSpPr>
        <p:grpSpPr>
          <a:xfrm>
            <a:off x="2800350" y="3553941"/>
            <a:ext cx="4857750" cy="1940079"/>
            <a:chOff x="2800350" y="3553941"/>
            <a:chExt cx="4857750" cy="1940079"/>
          </a:xfrm>
          <a:effectLst/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2800350" y="4419867"/>
              <a:ext cx="2656718" cy="38073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2800350" y="4800600"/>
              <a:ext cx="3897630" cy="69342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2800350" y="3553941"/>
              <a:ext cx="4857750" cy="124665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CORS symbol"/>
          <p:cNvGrpSpPr/>
          <p:nvPr/>
        </p:nvGrpSpPr>
        <p:grpSpPr>
          <a:xfrm>
            <a:off x="7670799" y="6014055"/>
            <a:ext cx="1145540" cy="400110"/>
            <a:chOff x="7503160" y="5907635"/>
            <a:chExt cx="1145540" cy="400110"/>
          </a:xfrm>
        </p:grpSpPr>
        <p:sp>
          <p:nvSpPr>
            <p:cNvPr id="61" name="Oval 60"/>
            <p:cNvSpPr/>
            <p:nvPr/>
          </p:nvSpPr>
          <p:spPr>
            <a:xfrm>
              <a:off x="7503160" y="6038850"/>
              <a:ext cx="167640" cy="175260"/>
            </a:xfrm>
            <a:prstGeom prst="ellipse">
              <a:avLst/>
            </a:prstGeom>
            <a:solidFill>
              <a:srgbClr val="FFF2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F5483D-9608-D148-A4E9-72CFCB85CF81}"/>
                </a:ext>
              </a:extLst>
            </p:cNvPr>
            <p:cNvSpPr txBox="1"/>
            <p:nvPr/>
          </p:nvSpPr>
          <p:spPr>
            <a:xfrm>
              <a:off x="7670799" y="5907635"/>
              <a:ext cx="977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CORS</a:t>
              </a:r>
            </a:p>
          </p:txBody>
        </p:sp>
      </p:grpSp>
      <p:sp>
        <p:nvSpPr>
          <p:cNvPr id="70" name="text -the cake">
            <a:extLst>
              <a:ext uri="{FF2B5EF4-FFF2-40B4-BE49-F238E27FC236}">
                <a16:creationId xmlns:a16="http://schemas.microsoft.com/office/drawing/2014/main" id="{54F5483D-9608-D148-A4E9-72CFCB85CF81}"/>
              </a:ext>
            </a:extLst>
          </p:cNvPr>
          <p:cNvSpPr txBox="1"/>
          <p:nvPr/>
        </p:nvSpPr>
        <p:spPr>
          <a:xfrm>
            <a:off x="2549122" y="6036791"/>
            <a:ext cx="165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-the cake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-the recipe">
            <a:extLst>
              <a:ext uri="{FF2B5EF4-FFF2-40B4-BE49-F238E27FC236}">
                <a16:creationId xmlns:a16="http://schemas.microsoft.com/office/drawing/2014/main" id="{54F5483D-9608-D148-A4E9-72CFCB85CF81}"/>
              </a:ext>
            </a:extLst>
          </p:cNvPr>
          <p:cNvSpPr txBox="1"/>
          <p:nvPr/>
        </p:nvSpPr>
        <p:spPr>
          <a:xfrm>
            <a:off x="2552853" y="3488290"/>
            <a:ext cx="174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-the recipe</a:t>
            </a:r>
          </a:p>
        </p:txBody>
      </p:sp>
      <p:sp>
        <p:nvSpPr>
          <p:cNvPr id="8" name="frame text">
            <a:extLst>
              <a:ext uri="{FF2B5EF4-FFF2-40B4-BE49-F238E27FC236}">
                <a16:creationId xmlns:a16="http://schemas.microsoft.com/office/drawing/2014/main" id="{992DF09C-AD15-B848-83CF-720764D7F918}"/>
              </a:ext>
            </a:extLst>
          </p:cNvPr>
          <p:cNvSpPr txBox="1"/>
          <p:nvPr/>
        </p:nvSpPr>
        <p:spPr>
          <a:xfrm>
            <a:off x="157241" y="5022116"/>
            <a:ext cx="4414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Realizes the system by means of coordinates of definite points that are accessible directly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by occupation or observation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ference Frame">
            <a:extLst>
              <a:ext uri="{FF2B5EF4-FFF2-40B4-BE49-F238E27FC236}">
                <a16:creationId xmlns:a16="http://schemas.microsoft.com/office/drawing/2014/main" id="{FF1B5919-A217-BF4A-ACC0-A20EDA34E6F3}"/>
              </a:ext>
            </a:extLst>
          </p:cNvPr>
          <p:cNvSpPr txBox="1">
            <a:spLocks/>
          </p:cNvSpPr>
          <p:nvPr/>
        </p:nvSpPr>
        <p:spPr>
          <a:xfrm>
            <a:off x="0" y="4487706"/>
            <a:ext cx="2959510" cy="53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Reference Frame:</a:t>
            </a:r>
          </a:p>
        </p:txBody>
      </p:sp>
      <p:sp>
        <p:nvSpPr>
          <p:cNvPr id="6" name="system text">
            <a:extLst>
              <a:ext uri="{FF2B5EF4-FFF2-40B4-BE49-F238E27FC236}">
                <a16:creationId xmlns:a16="http://schemas.microsoft.com/office/drawing/2014/main" id="{54F5483D-9608-D148-A4E9-72CFCB85CF81}"/>
              </a:ext>
            </a:extLst>
          </p:cNvPr>
          <p:cNvSpPr txBox="1"/>
          <p:nvPr/>
        </p:nvSpPr>
        <p:spPr>
          <a:xfrm>
            <a:off x="157241" y="2528145"/>
            <a:ext cx="4363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set of prescriptions and conventions together with the modeling required to define a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triad of coordinate axes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ference System">
            <a:extLst>
              <a:ext uri="{FF2B5EF4-FFF2-40B4-BE49-F238E27FC236}">
                <a16:creationId xmlns:a16="http://schemas.microsoft.com/office/drawing/2014/main" id="{B045FDE4-FEDD-9E49-94C1-1A12CCFC3813}"/>
              </a:ext>
            </a:extLst>
          </p:cNvPr>
          <p:cNvSpPr txBox="1">
            <a:spLocks/>
          </p:cNvSpPr>
          <p:nvPr/>
        </p:nvSpPr>
        <p:spPr>
          <a:xfrm>
            <a:off x="0" y="1993735"/>
            <a:ext cx="2959510" cy="53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Reference System:</a:t>
            </a:r>
          </a:p>
        </p:txBody>
      </p:sp>
      <p:sp>
        <p:nvSpPr>
          <p:cNvPr id="3" name="subtitle"/>
          <p:cNvSpPr>
            <a:spLocks noGrp="1"/>
          </p:cNvSpPr>
          <p:nvPr>
            <p:ph idx="1"/>
          </p:nvPr>
        </p:nvSpPr>
        <p:spPr>
          <a:xfrm>
            <a:off x="-1" y="1107341"/>
            <a:ext cx="9160331" cy="47178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Before you can </a:t>
            </a:r>
            <a:r>
              <a:rPr lang="en-US" sz="20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realize a Reference Frame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… you must 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define a Reference System</a:t>
            </a:r>
            <a:endParaRPr lang="en-US" sz="1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Reference System &amp; Frame</a:t>
            </a:r>
          </a:p>
        </p:txBody>
      </p:sp>
    </p:spTree>
    <p:extLst>
      <p:ext uri="{BB962C8B-B14F-4D97-AF65-F5344CB8AC3E}">
        <p14:creationId xmlns:p14="http://schemas.microsoft.com/office/powerpoint/2010/main" val="38458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1" grpId="0"/>
      <p:bldP spid="7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04" y="1161070"/>
            <a:ext cx="8584096" cy="5195281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Terrestrial Reference System (ITRS)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IERS’s recipe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Terrestrial Reference Frame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Realized by the ITRF Network (the SGT stations)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True for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any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System and Frame</a:t>
            </a:r>
          </a:p>
          <a:p>
            <a:pPr lvl="1"/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Not just the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ITRF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National Spatial </a:t>
            </a:r>
            <a:r>
              <a:rPr lang="en-US" sz="2800" u="sng" dirty="0">
                <a:latin typeface="Cambria" panose="02040503050406030204" pitchFamily="18" charset="0"/>
                <a:ea typeface="Cambria" panose="02040503050406030204" pitchFamily="18" charset="0"/>
              </a:rPr>
              <a:t>Reference System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NGS’s recipe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North American Terrestrial </a:t>
            </a:r>
            <a:r>
              <a:rPr lang="en-US" sz="2800" u="sng" dirty="0">
                <a:latin typeface="Cambria" panose="02040503050406030204" pitchFamily="18" charset="0"/>
                <a:ea typeface="Cambria" panose="02040503050406030204" pitchFamily="18" charset="0"/>
              </a:rPr>
              <a:t>Reference Frame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Realized by the NOAA CORS Network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Accessible easily with GPS, by using NGS’s OPUS</a:t>
            </a:r>
          </a:p>
        </p:txBody>
      </p:sp>
      <p:sp>
        <p:nvSpPr>
          <p:cNvPr id="5" name="Title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Reference System… </a:t>
            </a:r>
            <a:r>
              <a:rPr lang="en-US" altLang="en-US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then Frame</a:t>
            </a:r>
          </a:p>
        </p:txBody>
      </p:sp>
    </p:spTree>
    <p:extLst>
      <p:ext uri="{BB962C8B-B14F-4D97-AF65-F5344CB8AC3E}">
        <p14:creationId xmlns:p14="http://schemas.microsoft.com/office/powerpoint/2010/main" val="36729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61258" y="1417642"/>
            <a:ext cx="8556172" cy="511651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consistent coordinate system that defines</a:t>
            </a: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latitude</a:t>
            </a: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longitude</a:t>
            </a: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</a:p>
          <a:p>
            <a:pPr>
              <a:tabLst>
                <a:tab pos="0" algn="l"/>
              </a:tabLst>
            </a:pPr>
            <a:r>
              <a:rPr lang="en-US" altLang="en-US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orientation</a:t>
            </a:r>
            <a:endParaRPr lang="en-US" altLang="en-US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gravity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throughout the United States. </a:t>
            </a:r>
          </a:p>
          <a:p>
            <a:pPr marL="0" indent="0">
              <a:buNone/>
              <a:tabLst>
                <a:tab pos="0" algn="l"/>
              </a:tabLst>
            </a:pPr>
            <a:endParaRPr lang="en-US" altLang="zh-CN" sz="18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39347" y="3975897"/>
            <a:ext cx="4620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</a:rPr>
              <a:t>…and their time variants</a:t>
            </a:r>
          </a:p>
        </p:txBody>
      </p:sp>
    </p:spTree>
    <p:extLst>
      <p:ext uri="{BB962C8B-B14F-4D97-AF65-F5344CB8AC3E}">
        <p14:creationId xmlns:p14="http://schemas.microsoft.com/office/powerpoint/2010/main" val="610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4301" y="1143000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</a:t>
            </a:r>
            <a:r>
              <a:rPr lang="en-US" sz="3200" dirty="0">
                <a:latin typeface="Cambria" panose="02040503050406030204" pitchFamily="18" charset="0"/>
              </a:rPr>
              <a:t>ARE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404182"/>
              </p:ext>
            </p:extLst>
          </p:nvPr>
        </p:nvGraphicFramePr>
        <p:xfrm>
          <a:off x="114300" y="1797623"/>
          <a:ext cx="8925791" cy="4534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37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51342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221062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788597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06376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55968">
                <a:tc>
                  <a:txBody>
                    <a:bodyPr/>
                    <a:lstStyle/>
                    <a:p>
                      <a:r>
                        <a:rPr lang="en-US" sz="1800" dirty="0"/>
                        <a:t>Horizontal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Datums</a:t>
                      </a:r>
                      <a:r>
                        <a:rPr lang="en-US" sz="1800" dirty="0"/>
                        <a:t> </a:t>
                      </a:r>
                    </a:p>
                    <a:p>
                      <a:r>
                        <a:rPr lang="en-US" sz="1800" dirty="0"/>
                        <a:t>(aka Geometric Reference Frames)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Vertical</a:t>
                      </a:r>
                    </a:p>
                    <a:p>
                      <a:r>
                        <a:rPr lang="en-US" sz="1800" dirty="0"/>
                        <a:t>Datums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Great Lakes Datums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Geoid</a:t>
                      </a:r>
                    </a:p>
                    <a:p>
                      <a:r>
                        <a:rPr lang="en-US" sz="1800" dirty="0"/>
                        <a:t>Models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Transformations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and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Conversions</a:t>
                      </a: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NAVD88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IGLD85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GEOID18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NADCON</a:t>
                      </a: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NAD27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NGVD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IGLD55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GEOID12B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VERTCON</a:t>
                      </a: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GUVD04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GEOID06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SPCS83</a:t>
                      </a: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NMVD03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GEOID03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SPCS27</a:t>
                      </a: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ASVD02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PRVD02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ALASKA94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GEOID90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854389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60091"/>
            <a:ext cx="8229600" cy="40266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(~47,000 employees)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 Service (NOS)</a:t>
            </a:r>
          </a:p>
        </p:txBody>
      </p:sp>
      <p:sp>
        <p:nvSpPr>
          <p:cNvPr id="3" name="organizational structure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36" y="13864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77" y="2843647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11" y="5272870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47045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3896845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495337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4939671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51" y="1393730"/>
            <a:ext cx="1038629" cy="103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702" y="5375351"/>
            <a:ext cx="2522125" cy="10088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038764" y="2575455"/>
            <a:ext cx="0" cy="269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not equal"/>
          <p:cNvSpPr txBox="1"/>
          <p:nvPr/>
        </p:nvSpPr>
        <p:spPr bwMode="auto">
          <a:xfrm>
            <a:off x="3003626" y="5255617"/>
            <a:ext cx="114562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6600" dirty="0"/>
              <a:t>≠</a:t>
            </a:r>
          </a:p>
        </p:txBody>
      </p:sp>
      <p:sp>
        <p:nvSpPr>
          <p:cNvPr id="17" name="we're not usgs"/>
          <p:cNvSpPr txBox="1">
            <a:spLocks/>
          </p:cNvSpPr>
          <p:nvPr/>
        </p:nvSpPr>
        <p:spPr bwMode="auto">
          <a:xfrm>
            <a:off x="467474" y="17655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We’re not USGS, we’re NGS</a:t>
            </a:r>
          </a:p>
        </p:txBody>
      </p:sp>
    </p:spTree>
    <p:extLst>
      <p:ext uri="{BB962C8B-B14F-4D97-AF65-F5344CB8AC3E}">
        <p14:creationId xmlns:p14="http://schemas.microsoft.com/office/powerpoint/2010/main" val="106810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6" grpId="0"/>
      <p:bldP spid="10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114302" y="1745676"/>
          <a:ext cx="8925791" cy="406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8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96907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2072058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39083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90228">
                <a:tc>
                  <a:txBody>
                    <a:bodyPr/>
                    <a:lstStyle/>
                    <a:p>
                      <a:r>
                        <a:rPr lang="en-US" sz="1800" dirty="0"/>
                        <a:t>Horizontal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Datums</a:t>
                      </a:r>
                      <a:r>
                        <a:rPr lang="en-US" sz="1800" dirty="0"/>
                        <a:t> </a:t>
                      </a:r>
                    </a:p>
                    <a:p>
                      <a:r>
                        <a:rPr lang="en-US" sz="1800" dirty="0"/>
                        <a:t>(aka Geometric Reference Frames)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Vertical</a:t>
                      </a:r>
                    </a:p>
                    <a:p>
                      <a:r>
                        <a:rPr lang="en-US" sz="1800" dirty="0"/>
                        <a:t>Datums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Geoid</a:t>
                      </a:r>
                    </a:p>
                    <a:p>
                      <a:r>
                        <a:rPr lang="en-US" sz="1800" dirty="0"/>
                        <a:t>Models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Transformations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and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Conversions</a:t>
                      </a: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0891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WGS84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IHRS (by IAG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OSU91A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CORPSCON</a:t>
                      </a: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761714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WGS72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EGM96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B.6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DMA TR 8350.2 (WGS 84)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ITRF (Intl.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Terrestrial Reference Frame by IERS)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EGM2008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Coordinate Reference System (ORCS)</a:t>
                      </a: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IGS (Intl. GNSS Service reference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frame)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Kansas Regional Coordinate System</a:t>
                      </a: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114301" y="1143002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</a:t>
            </a:r>
            <a:r>
              <a:rPr lang="en-US" sz="3200" dirty="0">
                <a:latin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6560221"/>
            <a:ext cx="2028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ITRF station map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114301" y="846138"/>
            <a:ext cx="8925791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066797"/>
            <a:ext cx="8925791" cy="549226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ambria" panose="02040503050406030204" pitchFamily="18" charset="0"/>
              </a:rPr>
              <a:t>OMB Circular A-16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u="sng" dirty="0">
                <a:latin typeface="Cambria" panose="02040503050406030204" pitchFamily="18" charset="0"/>
              </a:rPr>
              <a:t>requires</a:t>
            </a:r>
            <a:r>
              <a:rPr lang="en-US" dirty="0">
                <a:latin typeface="Cambria" panose="02040503050406030204" pitchFamily="18" charset="0"/>
              </a:rPr>
              <a:t> all Federal civilian agencies to utilize geodetic control for their geospatial activities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>
                <a:latin typeface="Cambria" panose="02040503050406030204" pitchFamily="18" charset="0"/>
              </a:rPr>
              <a:t>places NOAA in responsible charge of that control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>
                <a:latin typeface="Cambria" panose="02040503050406030204" pitchFamily="18" charset="0"/>
              </a:rPr>
              <a:t>NGS has defined that control as the NSRS</a:t>
            </a:r>
          </a:p>
          <a:p>
            <a:pPr marL="971550" lvl="1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arenR" startAt="4"/>
              <a:defRPr/>
            </a:pPr>
            <a:r>
              <a:rPr lang="en-US" dirty="0">
                <a:latin typeface="Cambria" panose="02040503050406030204" pitchFamily="18" charset="0"/>
              </a:rPr>
              <a:t>FGCS has issued requirements, via FRNs, to reference data to the </a:t>
            </a:r>
            <a:r>
              <a:rPr lang="en-US" b="1" i="1" dirty="0">
                <a:latin typeface="Cambria" panose="02040503050406030204" pitchFamily="18" charset="0"/>
              </a:rPr>
              <a:t>most recent components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of the NSRS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1993 FRN designated  NAVD 88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81203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r="15000"/>
          <a:stretch/>
        </p:blipFill>
        <p:spPr>
          <a:xfrm>
            <a:off x="0" y="1599487"/>
            <a:ext cx="9144000" cy="4953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0" y="6560221"/>
            <a:ext cx="179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Hyperlink to NAVD88 FRN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792350" y="6552726"/>
            <a:ext cx="1712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Hyperlink to NAD83 FRN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"/>
          <a:stretch/>
        </p:blipFill>
        <p:spPr>
          <a:xfrm>
            <a:off x="706236" y="1777001"/>
            <a:ext cx="8384424" cy="24657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692150" y="2446020"/>
            <a:ext cx="3674110" cy="4191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rot="10800000" flipH="1" flipV="1">
            <a:off x="54681" y="1918335"/>
            <a:ext cx="548641" cy="91630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3"/>
          <a:stretch/>
        </p:blipFill>
        <p:spPr>
          <a:xfrm>
            <a:off x="706236" y="4356332"/>
            <a:ext cx="8371089" cy="17441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40"/>
          <a:stretch/>
        </p:blipFill>
        <p:spPr>
          <a:xfrm>
            <a:off x="5461451" y="19050"/>
            <a:ext cx="3606349" cy="6822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1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4301" y="81203"/>
            <a:ext cx="89257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295402"/>
            <a:ext cx="8925791" cy="5249829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Not necessarily, but it’s a great idea!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States may mandate use (does West Virginia?)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All Federal spatial data and GIS activities financed directly or indirectly, in whole or in part, by Federal funds are required to be tied to the NSRS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If you want to get involved in survey contracting with the Federal Government it’s a necessity</a:t>
            </a:r>
          </a:p>
        </p:txBody>
      </p:sp>
    </p:spTree>
    <p:extLst>
      <p:ext uri="{BB962C8B-B14F-4D97-AF65-F5344CB8AC3E}">
        <p14:creationId xmlns:p14="http://schemas.microsoft.com/office/powerpoint/2010/main" val="22111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Modernization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Replace 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Replace 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Re-invent 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Improve 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Methods</a:t>
            </a: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23" r="1" b="13"/>
          <a:stretch/>
        </p:blipFill>
        <p:spPr>
          <a:xfrm>
            <a:off x="183250" y="2493338"/>
            <a:ext cx="2923027" cy="2322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Evolution of the NSRS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6885796"/>
              </p:ext>
            </p:extLst>
          </p:nvPr>
        </p:nvGraphicFramePr>
        <p:xfrm>
          <a:off x="183250" y="1097280"/>
          <a:ext cx="8833529" cy="151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34" b="84"/>
          <a:stretch/>
        </p:blipFill>
        <p:spPr>
          <a:xfrm>
            <a:off x="3426070" y="3426194"/>
            <a:ext cx="2689423" cy="233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26" y="2493338"/>
            <a:ext cx="1878168" cy="33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600204"/>
            <a:ext cx="5142155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But soon you were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Modernized NSRS is our “smartphone”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9630" y="2127845"/>
            <a:ext cx="5060189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Components of </a:t>
            </a:r>
          </a:p>
          <a:p>
            <a:pPr algn="ctr">
              <a:buSzPct val="159375"/>
            </a:pP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373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512618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lang="en-US"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Datum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of 1983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D83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i="1" spc="-2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will be replaced by</a:t>
            </a:r>
          </a:p>
        </p:txBody>
      </p:sp>
    </p:spTree>
    <p:extLst>
      <p:ext uri="{BB962C8B-B14F-4D97-AF65-F5344CB8AC3E}">
        <p14:creationId xmlns:p14="http://schemas.microsoft.com/office/powerpoint/2010/main" val="35829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</a:t>
            </a:r>
            <a:r>
              <a:rPr lang="en-US" sz="5400" b="1" spc="-20" dirty="0" err="1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</a:t>
            </a: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-ref)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92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Reference Frame is a more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scientifically appropriate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way of saying “datum”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could be debated that  “datum” was misused in NAD83(2011)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 will continue to see NGS use the phrase “New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” for 2022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≈ Datum</a:t>
            </a:r>
          </a:p>
        </p:txBody>
      </p:sp>
    </p:spTree>
    <p:extLst>
      <p:ext uri="{BB962C8B-B14F-4D97-AF65-F5344CB8AC3E}">
        <p14:creationId xmlns:p14="http://schemas.microsoft.com/office/powerpoint/2010/main" val="21118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95825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adopted standard latitude and longitude of a given station, together with the adopted standard azimuth of a line from that station.</a:t>
            </a:r>
          </a:p>
          <a:p>
            <a:pPr indent="-166688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e.g. Meade’s Ranch and it’s azimuth mark, Waldo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Source: Proceedings of the 14</a:t>
            </a:r>
            <a:r>
              <a:rPr lang="en-US" sz="2400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General Conference of the International Geodetic Association (IAG) - ”Report on Geodetic Operations in the United States”, O.H.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Tittmann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Superintendent of the USC&amp;GS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Datum Defined</a:t>
            </a:r>
          </a:p>
        </p:txBody>
      </p:sp>
    </p:spTree>
    <p:extLst>
      <p:ext uri="{BB962C8B-B14F-4D97-AF65-F5344CB8AC3E}">
        <p14:creationId xmlns:p14="http://schemas.microsoft.com/office/powerpoint/2010/main" val="14716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point of view or a ‘frame of reference’.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your reference frame is North America, you are standing somewhere within North America,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seeing how other places move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from your point of view.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Defined</a:t>
            </a:r>
          </a:p>
        </p:txBody>
      </p:sp>
    </p:spTree>
    <p:extLst>
      <p:ext uri="{BB962C8B-B14F-4D97-AF65-F5344CB8AC3E}">
        <p14:creationId xmlns:p14="http://schemas.microsoft.com/office/powerpoint/2010/main" val="20793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5757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40" dirty="0">
                <a:latin typeface="Cambria" panose="02040503050406030204" pitchFamily="18" charset="0"/>
                <a:cs typeface="Calibri"/>
              </a:rPr>
              <a:t>Why </a:t>
            </a:r>
            <a:r>
              <a:rPr spc="-13" dirty="0">
                <a:latin typeface="Cambria" panose="02040503050406030204" pitchFamily="18" charset="0"/>
                <a:cs typeface="Calibri"/>
              </a:rPr>
              <a:t>replace </a:t>
            </a:r>
            <a:r>
              <a:rPr dirty="0">
                <a:latin typeface="Cambria" panose="02040503050406030204" pitchFamily="18" charset="0"/>
                <a:cs typeface="Calibri"/>
              </a:rPr>
              <a:t>NAD83?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7587" y="1115073"/>
            <a:ext cx="8637814" cy="54031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2" algn="ctr">
              <a:spcBef>
                <a:spcPts val="133"/>
              </a:spcBef>
              <a:tabLst>
                <a:tab pos="473275" algn="l"/>
                <a:tab pos="474121" algn="l"/>
              </a:tabLst>
            </a:pPr>
            <a:r>
              <a:rPr sz="2600" b="1" spc="-7" dirty="0">
                <a:latin typeface="Cambria" panose="02040503050406030204" pitchFamily="18" charset="0"/>
                <a:cs typeface="Calibri"/>
              </a:rPr>
              <a:t>Main driver: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 Navigation </a:t>
            </a:r>
            <a:r>
              <a:rPr sz="2600" b="1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Satellite </a:t>
            </a:r>
            <a:r>
              <a:rPr sz="2600" b="1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System</a:t>
            </a:r>
            <a:r>
              <a:rPr sz="2600" b="1" spc="7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(GNSS)</a:t>
            </a:r>
            <a:endParaRPr sz="26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sz="3200" b="1" spc="-13" dirty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ACCESS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7" dirty="0">
                <a:latin typeface="Cambria" panose="02040503050406030204" pitchFamily="18" charset="0"/>
                <a:cs typeface="Calibri"/>
              </a:rPr>
              <a:t>GNSS equipment </a:t>
            </a:r>
            <a:r>
              <a:rPr sz="2800" dirty="0">
                <a:latin typeface="Cambria" panose="02040503050406030204" pitchFamily="18" charset="0"/>
                <a:cs typeface="Calibri"/>
              </a:rPr>
              <a:t>is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fast,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inexpensive,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reliable</a:t>
            </a:r>
            <a:endParaRPr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13" dirty="0">
                <a:latin typeface="Cambria" panose="02040503050406030204" pitchFamily="18" charset="0"/>
                <a:cs typeface="Calibri"/>
              </a:rPr>
              <a:t>Reduces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reliance on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physical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control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marks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13" dirty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ACCURACY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Insensitive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distance-dependent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errors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9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dirty="0">
                <a:latin typeface="Cambria" panose="02040503050406030204" pitchFamily="18" charset="0"/>
                <a:cs typeface="Calibri"/>
              </a:rPr>
              <a:t>Immune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instability; active control via CORS</a:t>
            </a: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7" dirty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CONSISTENCY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13" dirty="0">
                <a:latin typeface="Cambria" panose="02040503050406030204" pitchFamily="18" charset="0"/>
                <a:cs typeface="Calibri"/>
              </a:rPr>
              <a:t>Eliminates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systematic errors </a:t>
            </a:r>
            <a:r>
              <a:rPr lang="en-US" sz="2800" dirty="0">
                <a:latin typeface="Cambria" panose="02040503050406030204" pitchFamily="18" charset="0"/>
                <a:cs typeface="Calibri"/>
              </a:rPr>
              <a:t>in </a:t>
            </a:r>
            <a:r>
              <a:rPr lang="en-US" sz="2800" spc="-13" dirty="0">
                <a:latin typeface="Cambria" panose="02040503050406030204" pitchFamily="18" charset="0"/>
                <a:cs typeface="Calibri"/>
              </a:rPr>
              <a:t>current</a:t>
            </a:r>
            <a:r>
              <a:rPr lang="en-US"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7" dirty="0" err="1">
                <a:latin typeface="Cambria" panose="02040503050406030204" pitchFamily="18" charset="0"/>
                <a:cs typeface="Calibri"/>
              </a:rPr>
              <a:t>datums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Aligned with global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reference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13" dirty="0">
                <a:latin typeface="Cambria" panose="02040503050406030204" pitchFamily="18" charset="0"/>
                <a:cs typeface="Calibri"/>
              </a:rPr>
              <a:t>frame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 bwMode="auto">
          <a:xfrm rot="-2940000">
            <a:off x="-194424" y="4378175"/>
            <a:ext cx="30943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US Standard Datum</a:t>
            </a:r>
            <a:endParaRPr lang="en-US" sz="2400" dirty="0"/>
          </a:p>
        </p:txBody>
      </p:sp>
      <p:sp>
        <p:nvSpPr>
          <p:cNvPr id="60" name="Arc 59"/>
          <p:cNvSpPr/>
          <p:nvPr/>
        </p:nvSpPr>
        <p:spPr>
          <a:xfrm>
            <a:off x="659150" y="3065217"/>
            <a:ext cx="2307048" cy="3225541"/>
          </a:xfrm>
          <a:prstGeom prst="arc">
            <a:avLst>
              <a:gd name="adj1" fmla="val 16342373"/>
              <a:gd name="adj2" fmla="val 3509602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38" y="307733"/>
            <a:ext cx="8906345" cy="44371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sz="2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</a:t>
            </a:r>
            <a:r>
              <a:rPr lang="en-US" sz="2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b</a:t>
            </a:r>
            <a:r>
              <a:rPr sz="2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rief </a:t>
            </a:r>
            <a:r>
              <a:rPr lang="en-US" sz="2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sz="2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</a:t>
            </a:r>
            <a:r>
              <a:rPr lang="en-US" sz="2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r>
              <a:rPr lang="en-US" sz="2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</a:t>
            </a:r>
            <a:r>
              <a:rPr sz="2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rizontal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&amp; g</a:t>
            </a:r>
            <a:r>
              <a:rPr sz="2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eometric</a:t>
            </a:r>
            <a:r>
              <a:rPr sz="2800" spc="-6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</a:t>
            </a:r>
            <a:r>
              <a:rPr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atums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 flipV="1">
            <a:off x="310422" y="5868670"/>
            <a:ext cx="7838299" cy="45719"/>
          </a:xfrm>
          <a:custGeom>
            <a:avLst/>
            <a:gdLst/>
            <a:ahLst/>
            <a:cxnLst/>
            <a:rect l="l" t="t" r="r" b="b"/>
            <a:pathLst>
              <a:path w="7671434">
                <a:moveTo>
                  <a:pt x="0" y="0"/>
                </a:moveTo>
                <a:lnTo>
                  <a:pt x="7671181" y="0"/>
                </a:lnTo>
              </a:path>
            </a:pathLst>
          </a:custGeom>
          <a:ln w="38100">
            <a:solidFill>
              <a:srgbClr val="FF0000"/>
            </a:solidFill>
            <a:tailEnd type="triangle"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86821" y="5625847"/>
            <a:ext cx="8796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ti</a:t>
            </a:r>
            <a:r>
              <a:rPr sz="3200" b="1" spc="-1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</a:t>
            </a:r>
            <a:endParaRPr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68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86821" y="6144915"/>
            <a:ext cx="921152" cy="448511"/>
          </a:xfrm>
          <a:prstGeom prst="rect">
            <a:avLst/>
          </a:prstGeom>
        </p:spPr>
        <p:txBody>
          <a:bodyPr vert="horz" wrap="square" lIns="0" tIns="12700" rIns="0" bIns="0" rtlCol="0" anchor="ctr">
            <a:no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</a:t>
            </a:r>
            <a:r>
              <a:rPr sz="3200" b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840" y="6139301"/>
            <a:ext cx="1000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&lt;10</a:t>
            </a:r>
            <a:r>
              <a:rPr sz="2800" spc="-10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21438" y="5967851"/>
            <a:ext cx="108395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40640" algn="ctr">
              <a:spcBef>
                <a:spcPts val="0"/>
              </a:spcBef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tens </a:t>
            </a:r>
            <a:r>
              <a:rPr sz="26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r>
              <a:rPr sz="26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sz="26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159745" y="5967851"/>
            <a:ext cx="104047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spcBef>
                <a:spcPts val="100"/>
              </a:spcBef>
            </a:pP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0.1m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466782" y="5952574"/>
            <a:ext cx="106489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</a:p>
        </p:txBody>
      </p:sp>
      <p:sp>
        <p:nvSpPr>
          <p:cNvPr id="27" name="object 27"/>
          <p:cNvSpPr/>
          <p:nvPr/>
        </p:nvSpPr>
        <p:spPr>
          <a:xfrm>
            <a:off x="4258491" y="3538222"/>
            <a:ext cx="656461" cy="685435"/>
          </a:xfrm>
          <a:custGeom>
            <a:avLst/>
            <a:gdLst/>
            <a:ahLst/>
            <a:cxnLst/>
            <a:rect l="l" t="t" r="r" b="b"/>
            <a:pathLst>
              <a:path w="421639" h="550545">
                <a:moveTo>
                  <a:pt x="421271" y="0"/>
                </a:moveTo>
                <a:lnTo>
                  <a:pt x="0" y="54994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16480" y="3528058"/>
            <a:ext cx="2177415" cy="1418411"/>
          </a:xfrm>
          <a:custGeom>
            <a:avLst/>
            <a:gdLst/>
            <a:ahLst/>
            <a:cxnLst/>
            <a:rect l="l" t="t" r="r" b="b"/>
            <a:pathLst>
              <a:path w="1074420" h="713739">
                <a:moveTo>
                  <a:pt x="1074420" y="0"/>
                </a:moveTo>
                <a:lnTo>
                  <a:pt x="0" y="71316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5050" y="3289300"/>
            <a:ext cx="1758103" cy="320675"/>
          </a:xfrm>
          <a:custGeom>
            <a:avLst/>
            <a:gdLst/>
            <a:ahLst/>
            <a:cxnLst/>
            <a:rect l="l" t="t" r="r" b="b"/>
            <a:pathLst>
              <a:path w="727075" h="236854">
                <a:moveTo>
                  <a:pt x="726973" y="0"/>
                </a:moveTo>
                <a:lnTo>
                  <a:pt x="0" y="23668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79772" y="2853690"/>
            <a:ext cx="811592" cy="1343841"/>
          </a:xfrm>
          <a:custGeom>
            <a:avLst/>
            <a:gdLst/>
            <a:ahLst/>
            <a:cxnLst/>
            <a:rect l="l" t="t" r="r" b="b"/>
            <a:pathLst>
              <a:path w="548004" h="1122045">
                <a:moveTo>
                  <a:pt x="547763" y="0"/>
                </a:moveTo>
                <a:lnTo>
                  <a:pt x="0" y="1121994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03540" y="2815588"/>
            <a:ext cx="45719" cy="1329691"/>
          </a:xfrm>
          <a:custGeom>
            <a:avLst/>
            <a:gdLst/>
            <a:ahLst/>
            <a:cxnLst/>
            <a:rect l="l" t="t" r="r" b="b"/>
            <a:pathLst>
              <a:path w="353059" h="1160779">
                <a:moveTo>
                  <a:pt x="0" y="0"/>
                </a:moveTo>
                <a:lnTo>
                  <a:pt x="353047" y="1160221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057" y="777125"/>
            <a:ext cx="3416300" cy="2562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 txBox="1"/>
          <p:nvPr/>
        </p:nvSpPr>
        <p:spPr>
          <a:xfrm>
            <a:off x="5782621" y="5952574"/>
            <a:ext cx="10252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</a:p>
        </p:txBody>
      </p:sp>
      <p:sp>
        <p:nvSpPr>
          <p:cNvPr id="52" name="object 18"/>
          <p:cNvSpPr txBox="1"/>
          <p:nvPr/>
        </p:nvSpPr>
        <p:spPr>
          <a:xfrm>
            <a:off x="4008122" y="1275623"/>
            <a:ext cx="17449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triangulation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806688" y="776186"/>
            <a:ext cx="16927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GNSS</a:t>
            </a:r>
          </a:p>
        </p:txBody>
      </p:sp>
      <p:sp>
        <p:nvSpPr>
          <p:cNvPr id="63" name="object 9"/>
          <p:cNvSpPr txBox="1"/>
          <p:nvPr/>
        </p:nvSpPr>
        <p:spPr>
          <a:xfrm>
            <a:off x="1578530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2896241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4200223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7" name="object 9"/>
          <p:cNvSpPr txBox="1"/>
          <p:nvPr/>
        </p:nvSpPr>
        <p:spPr>
          <a:xfrm>
            <a:off x="551946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8" name="object 9"/>
          <p:cNvSpPr txBox="1"/>
          <p:nvPr/>
        </p:nvSpPr>
        <p:spPr>
          <a:xfrm>
            <a:off x="6823449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70" name="object 20"/>
          <p:cNvSpPr txBox="1"/>
          <p:nvPr/>
        </p:nvSpPr>
        <p:spPr>
          <a:xfrm>
            <a:off x="6952105" y="6158864"/>
            <a:ext cx="8660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lang="en-US" sz="28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~2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 rot="-2940000">
            <a:off x="7302237" y="467856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NATRF2022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 bwMode="auto">
          <a:xfrm rot="-2940000">
            <a:off x="6445965" y="4683813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NAD83(2011)</a:t>
            </a:r>
          </a:p>
        </p:txBody>
      </p:sp>
      <p:sp>
        <p:nvSpPr>
          <p:cNvPr id="35" name="TextBox 34"/>
          <p:cNvSpPr txBox="1"/>
          <p:nvPr/>
        </p:nvSpPr>
        <p:spPr bwMode="auto">
          <a:xfrm rot="-2940000">
            <a:off x="5136879" y="468049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NAD83(2007)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 bwMode="auto">
          <a:xfrm rot="-2940000">
            <a:off x="3618843" y="4285789"/>
            <a:ext cx="3220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NAD83(HARN/199#)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 bwMode="auto">
          <a:xfrm rot="-2940000">
            <a:off x="2515823" y="4702317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NAD83(1986)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 bwMode="auto">
          <a:xfrm rot="-2940000">
            <a:off x="1358462" y="5062365"/>
            <a:ext cx="1203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NAD27</a:t>
            </a:r>
          </a:p>
        </p:txBody>
      </p:sp>
      <p:sp>
        <p:nvSpPr>
          <p:cNvPr id="44" name="TextBox 43"/>
          <p:cNvSpPr txBox="1"/>
          <p:nvPr/>
        </p:nvSpPr>
        <p:spPr bwMode="auto">
          <a:xfrm rot="-2940000">
            <a:off x="3606591" y="4308509"/>
            <a:ext cx="3182935" cy="4736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NAD83(HARN/199#)</a:t>
            </a:r>
            <a:endParaRPr lang="en-US" sz="2400" dirty="0"/>
          </a:p>
        </p:txBody>
      </p:sp>
      <p:sp>
        <p:nvSpPr>
          <p:cNvPr id="30" name="object 30"/>
          <p:cNvSpPr/>
          <p:nvPr/>
        </p:nvSpPr>
        <p:spPr>
          <a:xfrm>
            <a:off x="6191794" y="2834638"/>
            <a:ext cx="1378851" cy="657499"/>
          </a:xfrm>
          <a:custGeom>
            <a:avLst/>
            <a:gdLst/>
            <a:ahLst/>
            <a:cxnLst/>
            <a:rect l="l" t="t" r="r" b="b"/>
            <a:pathLst>
              <a:path w="939800" h="485775">
                <a:moveTo>
                  <a:pt x="939685" y="0"/>
                </a:moveTo>
                <a:lnTo>
                  <a:pt x="0" y="485343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 flipH="1">
            <a:off x="5400040" y="3545842"/>
            <a:ext cx="45719" cy="538478"/>
          </a:xfrm>
          <a:custGeom>
            <a:avLst/>
            <a:gdLst/>
            <a:ahLst/>
            <a:cxnLst/>
            <a:rect l="l" t="t" r="r" b="b"/>
            <a:pathLst>
              <a:path w="205739" h="264795">
                <a:moveTo>
                  <a:pt x="0" y="0"/>
                </a:moveTo>
                <a:lnTo>
                  <a:pt x="205244" y="26429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08122" y="1620521"/>
            <a:ext cx="1737359" cy="1940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7837" y="1091089"/>
            <a:ext cx="1699259" cy="1912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9"/>
          <p:cNvSpPr txBox="1"/>
          <p:nvPr/>
        </p:nvSpPr>
        <p:spPr>
          <a:xfrm>
            <a:off x="767742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grpSp>
        <p:nvGrpSpPr>
          <p:cNvPr id="2" name="bilbys"/>
          <p:cNvGrpSpPr/>
          <p:nvPr/>
        </p:nvGrpSpPr>
        <p:grpSpPr>
          <a:xfrm>
            <a:off x="-11800" y="-2275"/>
            <a:ext cx="9164787" cy="6853451"/>
            <a:chOff x="-11800" y="-2275"/>
            <a:chExt cx="9164787" cy="6853451"/>
          </a:xfrm>
        </p:grpSpPr>
        <p:pic>
          <p:nvPicPr>
            <p:cNvPr id="45" name="Bilby in clear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8"/>
            <a:stretch/>
          </p:blipFill>
          <p:spPr>
            <a:xfrm>
              <a:off x="-11800" y="-2275"/>
              <a:ext cx="5373739" cy="6839804"/>
            </a:xfrm>
            <a:prstGeom prst="rect">
              <a:avLst/>
            </a:prstGeom>
          </p:spPr>
        </p:pic>
        <p:pic>
          <p:nvPicPr>
            <p:cNvPr id="49" name="bilby from below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0"/>
            <a:stretch/>
          </p:blipFill>
          <p:spPr>
            <a:xfrm>
              <a:off x="5101687" y="-2275"/>
              <a:ext cx="4051300" cy="685345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grpSp>
        <p:nvGrpSpPr>
          <p:cNvPr id="51" name="sight lines of opportunity"/>
          <p:cNvGrpSpPr/>
          <p:nvPr/>
        </p:nvGrpSpPr>
        <p:grpSpPr>
          <a:xfrm>
            <a:off x="0" y="-28379"/>
            <a:ext cx="9158705" cy="6886378"/>
            <a:chOff x="0" y="-28379"/>
            <a:chExt cx="9158705" cy="6886378"/>
          </a:xfrm>
        </p:grpSpPr>
        <p:pic>
          <p:nvPicPr>
            <p:cNvPr id="54" name="theodo on tre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" t="83" r="107" b="64"/>
            <a:stretch/>
          </p:blipFill>
          <p:spPr>
            <a:xfrm>
              <a:off x="0" y="0"/>
              <a:ext cx="5581650" cy="6838950"/>
            </a:xfrm>
            <a:prstGeom prst="rect">
              <a:avLst/>
            </a:prstGeom>
          </p:spPr>
        </p:pic>
        <p:pic>
          <p:nvPicPr>
            <p:cNvPr id="55" name="theodo water tower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711" y="-28379"/>
              <a:ext cx="4563994" cy="688637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018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7" presetClass="emph" presetSubtype="0" repeatCount="indefinite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7" grpId="0" animBg="1"/>
      <p:bldP spid="33" grpId="0" animBg="1"/>
      <p:bldP spid="36" grpId="0" animBg="1"/>
      <p:bldP spid="43" grpId="0" animBg="1"/>
      <p:bldP spid="46" grpId="0" animBg="1"/>
      <p:bldP spid="70" grpId="0"/>
      <p:bldP spid="70" grpId="1"/>
      <p:bldP spid="71" grpId="0"/>
      <p:bldP spid="71" grpId="1"/>
      <p:bldP spid="44" grpId="0" animBg="1"/>
      <p:bldP spid="30" grpId="0" animBg="1"/>
      <p:bldP spid="3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40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NAD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lang="en-US"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31756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b="1" u="sng" spc="-2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b="1" u="sng" spc="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NAD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lang="en-US"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2723169809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505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389" r="63681" b="93077"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61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NAD</a:t>
            </a:r>
            <a:r>
              <a:rPr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lang="en-US"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269352397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Geocentric: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relating to, measured from, or as if observed from the earth's center of mass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z="4800" spc="-13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/>
          <a:stretch/>
        </p:blipFill>
        <p:spPr>
          <a:xfrm>
            <a:off x="2752724" y="3078666"/>
            <a:ext cx="3362325" cy="288290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57200" y="60198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goal was to accomplish that… but didn’t.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3611572" y="3302174"/>
            <a:ext cx="1936814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 ellipsoid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8" y="232665"/>
            <a:ext cx="7085312" cy="5931889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2002536" y="1596419"/>
            <a:ext cx="5154886" cy="433632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98980" y="1596419"/>
            <a:ext cx="5154886" cy="4336328"/>
          </a:xfrm>
          <a:prstGeom prst="ellipse">
            <a:avLst/>
          </a:prstGeom>
          <a:noFill/>
          <a:ln w="825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>
                <a:latin typeface="Cambria" panose="02040503050406030204" pitchFamily="18" charset="0"/>
                <a:cs typeface="Calibri"/>
              </a:rPr>
              <a:t>NAD83</a:t>
            </a:r>
          </a:p>
        </p:txBody>
      </p:sp>
      <p:sp>
        <p:nvSpPr>
          <p:cNvPr id="34" name="Oval 33"/>
          <p:cNvSpPr/>
          <p:nvPr/>
        </p:nvSpPr>
        <p:spPr>
          <a:xfrm>
            <a:off x="1917700" y="1672619"/>
            <a:ext cx="5154886" cy="4336328"/>
          </a:xfrm>
          <a:prstGeom prst="ellipse">
            <a:avLst/>
          </a:prstGeom>
          <a:noFill/>
          <a:ln w="7620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ITRF2020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0" y="6085147"/>
            <a:ext cx="9144000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 = Geodetic Reference System</a:t>
            </a:r>
          </a:p>
        </p:txBody>
      </p:sp>
      <p:sp>
        <p:nvSpPr>
          <p:cNvPr id="42" name="Flowchart: Connector 41"/>
          <p:cNvSpPr/>
          <p:nvPr/>
        </p:nvSpPr>
        <p:spPr>
          <a:xfrm>
            <a:off x="4461642" y="3654699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4375975" y="3726103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34" grpId="0" animBg="1"/>
      <p:bldP spid="37" grpId="0"/>
      <p:bldP spid="38" grpId="0"/>
      <p:bldP spid="39" grpId="0"/>
      <p:bldP spid="39" grpId="1"/>
      <p:bldP spid="42" grpId="0" animBg="1"/>
      <p:bldP spid="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>
                <a:latin typeface="Cambria" panose="02040503050406030204" pitchFamily="18" charset="0"/>
                <a:cs typeface="Calibri"/>
              </a:rPr>
              <a:t>NAD83</a:t>
            </a: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ITRF2020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4688" y="232665"/>
            <a:ext cx="7085312" cy="5931889"/>
            <a:chOff x="1804688" y="232665"/>
            <a:chExt cx="7085312" cy="5931889"/>
          </a:xfrm>
        </p:grpSpPr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3611572" y="3302174"/>
              <a:ext cx="1936814" cy="10772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GRS80 ellipsoid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688" y="232665"/>
              <a:ext cx="7085312" cy="5931889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2002536" y="1596419"/>
              <a:ext cx="5154886" cy="43363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998980" y="1596419"/>
              <a:ext cx="5154886" cy="4336328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917700" y="1672619"/>
              <a:ext cx="5154886" cy="4336328"/>
            </a:xfrm>
            <a:prstGeom prst="ellipse">
              <a:avLst/>
            </a:prstGeom>
            <a:noFill/>
            <a:ln w="76200">
              <a:solidFill>
                <a:srgbClr val="F6AB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4329186" y="319046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4242816" y="326440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6AB1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6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</p:transition>
    </mc:Choice>
    <mc:Fallback xmlns="">
      <p:transition spd="med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9444 0.3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1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80000" y="2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1568142" y="1942919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360975" y="5317171"/>
            <a:ext cx="4819251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150265" y="5551505"/>
            <a:ext cx="2309108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~2.2 meters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ITRF2020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068913" y="4195969"/>
            <a:ext cx="421064" cy="1002208"/>
          </a:xfrm>
          <a:prstGeom prst="line">
            <a:avLst/>
          </a:prstGeom>
          <a:noFill/>
          <a:ln w="38100">
            <a:solidFill>
              <a:srgbClr val="F6AB16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2769168" y="4142606"/>
            <a:ext cx="682691" cy="510535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148241" y="2793174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Arc 5"/>
          <p:cNvSpPr>
            <a:spLocks noChangeAspect="1"/>
          </p:cNvSpPr>
          <p:nvPr/>
        </p:nvSpPr>
        <p:spPr bwMode="auto">
          <a:xfrm>
            <a:off x="1568142" y="2178574"/>
            <a:ext cx="4406210" cy="3138599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6AB1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 flipV="1">
            <a:off x="2238273" y="5078820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466146" y="5212015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3627" y="4624733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18606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 animBg="1"/>
      <p:bldP spid="33" grpId="0" animBg="1"/>
      <p:bldP spid="3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Arc 8"/>
          <p:cNvSpPr>
            <a:spLocks/>
          </p:cNvSpPr>
          <p:nvPr/>
        </p:nvSpPr>
        <p:spPr bwMode="auto">
          <a:xfrm>
            <a:off x="2691002" y="1589347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7752" y="4626864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0975" y="1942919"/>
            <a:ext cx="4819251" cy="3609906"/>
            <a:chOff x="1360975" y="1942919"/>
            <a:chExt cx="4819251" cy="360990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1568142" y="1942919"/>
              <a:ext cx="0" cy="360990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360975" y="5317171"/>
              <a:ext cx="4819251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Arc 5"/>
            <p:cNvSpPr>
              <a:spLocks noChangeAspect="1"/>
            </p:cNvSpPr>
            <p:nvPr/>
          </p:nvSpPr>
          <p:spPr bwMode="auto">
            <a:xfrm>
              <a:off x="1568142" y="2178574"/>
              <a:ext cx="4406210" cy="3138599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F6AB1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1466146" y="5212015"/>
              <a:ext cx="210312" cy="210312"/>
            </a:xfrm>
            <a:prstGeom prst="flowChartConnector">
              <a:avLst/>
            </a:prstGeom>
            <a:solidFill>
              <a:srgbClr val="F6AB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Flowchart: Connector 37"/>
          <p:cNvSpPr/>
          <p:nvPr/>
        </p:nvSpPr>
        <p:spPr>
          <a:xfrm>
            <a:off x="2588228" y="4625232"/>
            <a:ext cx="210312" cy="210312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ITRF2020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32653" y="3453195"/>
            <a:ext cx="192150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NATRF2022</a:t>
            </a: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lang="en-US" sz="2400" b="1" baseline="-2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>
                <a:solidFill>
                  <a:srgbClr val="424242"/>
                </a:solidFill>
              </a:rPr>
              <a:t>Shift…</a:t>
            </a:r>
          </a:p>
        </p:txBody>
      </p:sp>
    </p:spTree>
    <p:extLst>
      <p:ext uri="{BB962C8B-B14F-4D97-AF65-F5344CB8AC3E}">
        <p14:creationId xmlns:p14="http://schemas.microsoft.com/office/powerpoint/2010/main" val="14960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12205 -0.0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4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14" grpId="0" animBg="1"/>
      <p:bldP spid="31" grpId="0"/>
      <p:bldP spid="32" grpId="0" animBg="1"/>
      <p:bldP spid="12" grpId="0" animBg="1"/>
      <p:bldP spid="38" grpId="0" animBg="1"/>
      <p:bldP spid="39" grpId="0"/>
      <p:bldP spid="40" grpId="0"/>
      <p:bldP spid="41" grpId="0"/>
      <p:bldP spid="42" grpId="0" animBg="1"/>
      <p:bldP spid="30" grpId="0"/>
      <p:bldP spid="3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53961"/>
            <a:ext cx="9144001" cy="1272939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Geometric change due to </a:t>
            </a:r>
            <a:b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ellipsoid non-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geocentricity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/>
          <a:stretch/>
        </p:blipFill>
        <p:spPr>
          <a:xfrm>
            <a:off x="48342" y="1863344"/>
            <a:ext cx="4508070" cy="3018593"/>
          </a:xfrm>
          <a:ln w="15875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/>
          <a:stretch/>
        </p:blipFill>
        <p:spPr>
          <a:xfrm>
            <a:off x="4664155" y="1863344"/>
            <a:ext cx="4427967" cy="2958910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342" y="1863344"/>
            <a:ext cx="4508070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092" y="1863343"/>
            <a:ext cx="4433041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342" y="4982638"/>
            <a:ext cx="4508070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Horizontal 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Lon)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664155" y="4982638"/>
            <a:ext cx="4427967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Ellipsoidal (h)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>
                <a:solidFill>
                  <a:srgbClr val="424242"/>
                </a:solidFill>
              </a:rPr>
              <a:t>Shift…</a:t>
            </a:r>
          </a:p>
        </p:txBody>
      </p:sp>
    </p:spTree>
    <p:extLst>
      <p:ext uri="{BB962C8B-B14F-4D97-AF65-F5344CB8AC3E}">
        <p14:creationId xmlns:p14="http://schemas.microsoft.com/office/powerpoint/2010/main" val="19414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NAD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lang="en-US"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b="1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b="1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2857565091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Terrestrial Reference Frame</a:t>
            </a:r>
          </a:p>
          <a:p>
            <a:pPr marL="16933" algn="ctr">
              <a:spcBef>
                <a:spcPts val="6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(I</a:t>
            </a:r>
            <a:r>
              <a:rPr sz="6000" b="1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TRF</a:t>
            </a:r>
            <a:r>
              <a:rPr lang="en-US" sz="6000" b="1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Earth Rotation and Reference Systems Service (IERS)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8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International Union of Geodesy and Geophysics (IUGG)</a:t>
            </a:r>
          </a:p>
        </p:txBody>
      </p:sp>
    </p:spTree>
    <p:extLst>
      <p:ext uri="{BB962C8B-B14F-4D97-AF65-F5344CB8AC3E}">
        <p14:creationId xmlns:p14="http://schemas.microsoft.com/office/powerpoint/2010/main" val="2214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721" y="1344209"/>
            <a:ext cx="8890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stable coordinate system that allows us to measure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change over space, time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and evolving technologies.</a:t>
            </a: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 accurate, stable set of station positions and velocities.</a:t>
            </a: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Network measurements interconnected by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different space geodetic techniques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Approximately represents the motions of the tectonic plates with respect to the Earth's deep interior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”… huh?</a:t>
            </a: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" y="538935"/>
            <a:ext cx="91440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International Terrestrial Reference Frame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548694" y="1345926"/>
            <a:ext cx="120015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" b="3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3351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96" y="176896"/>
            <a:ext cx="6547608" cy="6547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725" y="2384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45" y="176896"/>
            <a:ext cx="265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1" y="5236366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Drift…</a:t>
            </a:r>
          </a:p>
        </p:txBody>
      </p:sp>
    </p:spTree>
    <p:extLst>
      <p:ext uri="{BB962C8B-B14F-4D97-AF65-F5344CB8AC3E}">
        <p14:creationId xmlns:p14="http://schemas.microsoft.com/office/powerpoint/2010/main" val="10666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eh-puck?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-pock? …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to-may-to, to-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mah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-to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an instant of time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or a date selected as a point of reference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Epoch?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89" r="81" b="52"/>
          <a:stretch/>
        </p:blipFill>
        <p:spPr>
          <a:xfrm>
            <a:off x="126546" y="3020967"/>
            <a:ext cx="8890908" cy="6788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349829" y="3929751"/>
            <a:ext cx="3338285" cy="5987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911397" y="3929751"/>
            <a:ext cx="3110592" cy="59871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NAD</a:t>
            </a:r>
            <a:r>
              <a:rPr sz="3200" u="sng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lang="en-US"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</a:t>
            </a:r>
            <a:r>
              <a:rPr lang="en-US"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via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sz="3200" b="1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</a:t>
            </a:r>
            <a:r>
              <a:rPr lang="en-US" sz="3200" b="1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Parameters</a:t>
            </a:r>
            <a:endParaRPr lang="en-US" sz="3200" b="1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              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135786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wrong question, circa 2022: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354"/>
            <a:ext cx="9144000" cy="9709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point?”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0706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right question, circa 2022: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300966"/>
            <a:ext cx="9144000" cy="97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 some specific date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46" y="55903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Drift…</a:t>
            </a:r>
          </a:p>
        </p:txBody>
      </p:sp>
    </p:spTree>
    <p:extLst>
      <p:ext uri="{BB962C8B-B14F-4D97-AF65-F5344CB8AC3E}">
        <p14:creationId xmlns:p14="http://schemas.microsoft.com/office/powerpoint/2010/main" val="30826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Plate Rotation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Plate Rotation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143000" marR="6773" lvl="2">
              <a:spcBef>
                <a:spcPts val="133"/>
              </a:spcBef>
              <a:spcAft>
                <a:spcPts val="1200"/>
              </a:spcAft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Euler Pole Parameters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</a:t>
            </a: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71" y="327434"/>
            <a:ext cx="9144000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Plate Rotation visualized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2050"/>
            <a:ext cx="9152586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Drift…</a:t>
            </a:r>
          </a:p>
        </p:txBody>
      </p:sp>
      <p:sp>
        <p:nvSpPr>
          <p:cNvPr id="2" name="Oval 1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37" y="1599618"/>
            <a:ext cx="4586663" cy="5205862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59641" y="2884854"/>
            <a:ext cx="5993186" cy="5997715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84734" y="6043647"/>
            <a:ext cx="784160" cy="220535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59551" y="6141096"/>
            <a:ext cx="83345" cy="67397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-1" y="2501744"/>
            <a:ext cx="4557337" cy="2774668"/>
          </a:xfrm>
        </p:spPr>
        <p:txBody>
          <a:bodyPr/>
          <a:lstStyle/>
          <a:p>
            <a:pPr marL="290513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the ITRF, many tectonic plates have a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90513" lvl="1" indent="-231775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0513" lvl="1" indent="-231775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30706" y="5331250"/>
            <a:ext cx="1987588" cy="107173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506197" y="5562162"/>
            <a:ext cx="173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7414261" y="5681287"/>
            <a:ext cx="401908" cy="40484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994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rotating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</p:txBody>
      </p:sp>
    </p:spTree>
    <p:extLst>
      <p:ext uri="{BB962C8B-B14F-4D97-AF65-F5344CB8AC3E}">
        <p14:creationId xmlns:p14="http://schemas.microsoft.com/office/powerpoint/2010/main" val="1794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>
                <a:latin typeface="Calibri"/>
                <a:cs typeface="Calibri"/>
              </a:rPr>
              <a:t>2000</a:t>
            </a:r>
            <a:r>
              <a:rPr lang="en-US" sz="1867" b="1" spc="-7" dirty="0">
                <a:latin typeface="Calibri"/>
                <a:cs typeface="Calibri"/>
              </a:rPr>
              <a:t>+</a:t>
            </a:r>
            <a:r>
              <a:rPr sz="1867" b="1" dirty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>
                <a:latin typeface="Calibri"/>
                <a:cs typeface="Calibri"/>
              </a:rPr>
              <a:t>~</a:t>
            </a:r>
            <a:r>
              <a:rPr sz="1867" b="1" spc="-7" dirty="0">
                <a:latin typeface="Calibri"/>
                <a:cs typeface="Calibri"/>
              </a:rPr>
              <a:t>225</a:t>
            </a:r>
            <a:r>
              <a:rPr sz="1867" b="1" spc="-80" dirty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rotating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8576769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34682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constant with 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663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2531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1181100"/>
          </a:xfrm>
        </p:spPr>
        <p:txBody>
          <a:bodyPr/>
          <a:lstStyle/>
          <a:p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EPP – Euler Pole Parameters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50" y="2552700"/>
            <a:ext cx="641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Latitude</a:t>
            </a:r>
          </a:p>
          <a:p>
            <a:pPr algn="l"/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Longitude</a:t>
            </a:r>
          </a:p>
          <a:p>
            <a:pPr algn="l"/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3676648" y="2762250"/>
            <a:ext cx="571501" cy="1447800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419600" y="2809875"/>
            <a:ext cx="43910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yellow star off west coast of S. America</a:t>
            </a:r>
          </a:p>
        </p:txBody>
      </p:sp>
    </p:spTree>
    <p:extLst>
      <p:ext uri="{BB962C8B-B14F-4D97-AF65-F5344CB8AC3E}">
        <p14:creationId xmlns:p14="http://schemas.microsoft.com/office/powerpoint/2010/main" val="881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470"/>
            <a:ext cx="9150558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CORS Velocities in ITRF2020</a:t>
            </a:r>
          </a:p>
        </p:txBody>
      </p:sp>
      <p:pic>
        <p:nvPicPr>
          <p:cNvPr id="4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76350"/>
            <a:ext cx="9150558" cy="54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Drift…</a:t>
            </a:r>
          </a:p>
        </p:txBody>
      </p:sp>
      <p:sp>
        <p:nvSpPr>
          <p:cNvPr id="7" name="Oval 6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4440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ITRF2020 + 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5478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  <a:p>
            <a:pPr marL="0" indent="0">
              <a:spcBef>
                <a:spcPts val="4400"/>
              </a:spcBef>
              <a:buNone/>
              <a:defRPr/>
            </a:pP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MATRF2022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Rotation of the </a:t>
            </a:r>
          </a:p>
          <a:p>
            <a:r>
              <a:rPr lang="en-US" dirty="0"/>
              <a:t>North American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0997" y="2579272"/>
            <a:ext cx="1909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Rotation of the </a:t>
            </a:r>
          </a:p>
          <a:p>
            <a:r>
              <a:rPr lang="en-US" dirty="0"/>
              <a:t>Caribbean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997" y="3725512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Rotation of the </a:t>
            </a:r>
          </a:p>
          <a:p>
            <a:r>
              <a:rPr lang="en-US" dirty="0"/>
              <a:t>Pacific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0997" y="4856929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Rotation of the </a:t>
            </a:r>
          </a:p>
          <a:p>
            <a:r>
              <a:rPr lang="en-US" dirty="0"/>
              <a:t>Mariana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4745254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372" y="60403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4" idx="1"/>
          </p:cNvCxnSpPr>
          <p:nvPr/>
        </p:nvCxnSpPr>
        <p:spPr>
          <a:xfrm flipV="1">
            <a:off x="1879963" y="2902438"/>
            <a:ext cx="771034" cy="459739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8" idx="2"/>
            <a:endCxn id="16" idx="1"/>
          </p:cNvCxnSpPr>
          <p:nvPr/>
        </p:nvCxnSpPr>
        <p:spPr>
          <a:xfrm rot="16200000" flipH="1">
            <a:off x="1015470" y="3544566"/>
            <a:ext cx="1510577" cy="1760478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5" idx="1"/>
          </p:cNvCxnSpPr>
          <p:nvPr/>
        </p:nvCxnSpPr>
        <p:spPr>
          <a:xfrm>
            <a:off x="1879963" y="3498751"/>
            <a:ext cx="771034" cy="549927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3"/>
          </p:cNvCxnSpPr>
          <p:nvPr/>
        </p:nvCxnSpPr>
        <p:spPr>
          <a:xfrm flipV="1">
            <a:off x="4560026" y="2894443"/>
            <a:ext cx="1041917" cy="7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4317032" y="4045437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03426" y="5180094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</a:rPr>
              <a:t>ITRF2020</a:t>
            </a:r>
            <a:r>
              <a:rPr lang="en-US" dirty="0">
                <a:latin typeface="Cambria" panose="02040503050406030204" pitchFamily="18" charset="0"/>
              </a:rPr>
              <a:t> + 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>
                <a:latin typeface="Cambria" panose="02040503050406030204" pitchFamily="18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</a:p>
        </p:txBody>
      </p:sp>
    </p:spTree>
    <p:extLst>
      <p:ext uri="{BB962C8B-B14F-4D97-AF65-F5344CB8AC3E}">
        <p14:creationId xmlns:p14="http://schemas.microsoft.com/office/powerpoint/2010/main" val="9306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Rotation of the </a:t>
            </a:r>
          </a:p>
          <a:p>
            <a:r>
              <a:rPr lang="en-US" dirty="0"/>
              <a:t>North American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1167419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2230" y="24589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</a:rPr>
              <a:t>ITRF2020</a:t>
            </a:r>
            <a:r>
              <a:rPr lang="en-US" dirty="0">
                <a:latin typeface="Cambria" panose="02040503050406030204" pitchFamily="18" charset="0"/>
              </a:rPr>
              <a:t> + 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>
                <a:latin typeface="Cambria" panose="02040503050406030204" pitchFamily="18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695950" y="1454789"/>
            <a:ext cx="3219450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3982610646"/>
      </p:ext>
    </p:extLst>
  </p:cSld>
  <p:clrMapOvr>
    <a:masterClrMapping/>
  </p:clrMapOvr>
  <p:transition spd="slow">
    <p:wipe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Plate Rotation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59541</TotalTime>
  <Words>9113</Words>
  <Application>Microsoft Office PowerPoint</Application>
  <PresentationFormat>On-screen Show (4:3)</PresentationFormat>
  <Paragraphs>1969</Paragraphs>
  <Slides>248</Slides>
  <Notes>210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248</vt:i4>
      </vt:variant>
    </vt:vector>
  </HeadingPairs>
  <TitlesOfParts>
    <vt:vector size="262" baseType="lpstr">
      <vt:lpstr>Arial</vt:lpstr>
      <vt:lpstr>Arial Black</vt:lpstr>
      <vt:lpstr>Calibri</vt:lpstr>
      <vt:lpstr>Calibri Light</vt:lpstr>
      <vt:lpstr>Cambria</vt:lpstr>
      <vt:lpstr>Cambria Math</vt:lpstr>
      <vt:lpstr>Franklin Gothic Demi</vt:lpstr>
      <vt:lpstr>Gill Sans MT</vt:lpstr>
      <vt:lpstr>Times New Roman</vt:lpstr>
      <vt:lpstr>Verdana</vt:lpstr>
      <vt:lpstr>Wingdings</vt:lpstr>
      <vt:lpstr>NGS PowerPoint Template-geodesy.noaa.gov</vt:lpstr>
      <vt:lpstr>2_Office Theme</vt:lpstr>
      <vt:lpstr>Office Theme</vt:lpstr>
      <vt:lpstr>PowerPoint Presentation</vt:lpstr>
      <vt:lpstr>My Background </vt:lpstr>
      <vt:lpstr>PowerPoint Presentation</vt:lpstr>
      <vt:lpstr>Organizational Structure</vt:lpstr>
      <vt:lpstr>Organizational Structure</vt:lpstr>
      <vt:lpstr>NGS Mission</vt:lpstr>
      <vt:lpstr>NGS Overview</vt:lpstr>
      <vt:lpstr>NGS Overview</vt:lpstr>
      <vt:lpstr>Continuously Operating Reference Station (CORS)</vt:lpstr>
      <vt:lpstr>NOAA CORS Network (NCN)</vt:lpstr>
      <vt:lpstr>NGS Overview</vt:lpstr>
      <vt:lpstr>National Height Modernization Program</vt:lpstr>
      <vt:lpstr>National Height Modernization Program</vt:lpstr>
      <vt:lpstr>NGS Overview</vt:lpstr>
      <vt:lpstr>Gravity for the Redefinition of the American Vertical Datum</vt:lpstr>
      <vt:lpstr>Gravity for the Redefinition of the American Vertical Datum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 Overview</vt:lpstr>
      <vt:lpstr>Online Positioning User Service</vt:lpstr>
      <vt:lpstr>a note on OPUS “my profile”</vt:lpstr>
      <vt:lpstr>NGS Overview</vt:lpstr>
      <vt:lpstr>GPS Orbit Data aka Ephemerides</vt:lpstr>
      <vt:lpstr>PowerPoint Presentation</vt:lpstr>
      <vt:lpstr>NGS Overview</vt:lpstr>
      <vt:lpstr>PowerPoint Presentation</vt:lpstr>
      <vt:lpstr>Regional Geodetic Advisor Program</vt:lpstr>
      <vt:lpstr>State Geodetic Coordinators</vt:lpstr>
      <vt:lpstr>NGS Overview</vt:lpstr>
      <vt:lpstr>Phase Center Offset - conceptual</vt:lpstr>
      <vt:lpstr>Phase Center Offset</vt:lpstr>
      <vt:lpstr>NGS Overview</vt:lpstr>
      <vt:lpstr>NGS Coordinate Conversion And Transformation Tool (NCAT)</vt:lpstr>
      <vt:lpstr>PowerPoint Presentation</vt:lpstr>
      <vt:lpstr>NGS Overview</vt:lpstr>
      <vt:lpstr>Calibration Base Lines - CBL</vt:lpstr>
      <vt:lpstr>Calibration Base Lines - CBL</vt:lpstr>
      <vt:lpstr>CBL Datasheets</vt:lpstr>
      <vt:lpstr>Beta CBL Map Viewer</vt:lpstr>
      <vt:lpstr>NGS Overview</vt:lpstr>
      <vt:lpstr>Outreach &amp; Educational Resources</vt:lpstr>
      <vt:lpstr>NGS Mission</vt:lpstr>
      <vt:lpstr>PowerPoint Presentation</vt:lpstr>
      <vt:lpstr>PowerPoint Presentation</vt:lpstr>
      <vt:lpstr>National Spatial Reference System (NSRS)</vt:lpstr>
      <vt:lpstr>National Spatial Reference System (NSRS)</vt:lpstr>
      <vt:lpstr>National Spatial Reference System (NSRS)</vt:lpstr>
      <vt:lpstr>NSRS … do I have to use it?</vt:lpstr>
      <vt:lpstr>PowerPoint Presentation</vt:lpstr>
      <vt:lpstr>Not just new datums…</vt:lpstr>
      <vt:lpstr>Evolution of the NSRS</vt:lpstr>
      <vt:lpstr>Modernized NSRS is our “smartphone”</vt:lpstr>
      <vt:lpstr>PowerPoint Presentation</vt:lpstr>
      <vt:lpstr>PowerPoint Presentation</vt:lpstr>
      <vt:lpstr>PowerPoint Presentation</vt:lpstr>
      <vt:lpstr>Reference Frame ≈ Datum</vt:lpstr>
      <vt:lpstr>Datum Defined</vt:lpstr>
      <vt:lpstr>Reference Frame Defined</vt:lpstr>
      <vt:lpstr>Why replace NAD83?</vt:lpstr>
      <vt:lpstr>A very brief history of U.S. horizontal &amp; geometric datums</vt:lpstr>
      <vt:lpstr>PowerPoint Presentation</vt:lpstr>
      <vt:lpstr>Replacing NAD83</vt:lpstr>
      <vt:lpstr>Replacing NAD83</vt:lpstr>
      <vt:lpstr>Four “Plate-Fixed” Reference Frames</vt:lpstr>
      <vt:lpstr>PowerPoint Presentation</vt:lpstr>
      <vt:lpstr>Four “Plate-Fixed” Reference Frames</vt:lpstr>
      <vt:lpstr>Replacing NAD83</vt:lpstr>
      <vt:lpstr>PowerPoint Presentation</vt:lpstr>
      <vt:lpstr>Non-geocentricity of NAD83</vt:lpstr>
      <vt:lpstr>Non-geocentricity of NAD83</vt:lpstr>
      <vt:lpstr>Non-geocentricity of NAD83</vt:lpstr>
      <vt:lpstr>Non-geocentricity of NAD83</vt:lpstr>
      <vt:lpstr>Geometric change due to  ellipsoid non-geocentricity</vt:lpstr>
      <vt:lpstr>Replacing NAD83</vt:lpstr>
      <vt:lpstr>PowerPoint Presentation</vt:lpstr>
      <vt:lpstr>International Terrestrial Reference Frame</vt:lpstr>
      <vt:lpstr>PowerPoint Presentation</vt:lpstr>
      <vt:lpstr>PowerPoint Presentation</vt:lpstr>
      <vt:lpstr>Replacing NAD83</vt:lpstr>
      <vt:lpstr>The wrong question, circa 2022:</vt:lpstr>
      <vt:lpstr>Two types of drift</vt:lpstr>
      <vt:lpstr>PowerPoint Presentation</vt:lpstr>
      <vt:lpstr>PowerPoint Presentation</vt:lpstr>
      <vt:lpstr>Plate Rotation visualized</vt:lpstr>
      <vt:lpstr>Euler Poles and “Plate-Fixed”</vt:lpstr>
      <vt:lpstr>Euler Poles and “Plate-Fixed”</vt:lpstr>
      <vt:lpstr>Euler Poles and “Plate-Fixed”</vt:lpstr>
      <vt:lpstr>PowerPoint Presentation</vt:lpstr>
      <vt:lpstr>“Plate-Fixed”</vt:lpstr>
      <vt:lpstr>PowerPoint Presentation</vt:lpstr>
      <vt:lpstr>EPP – Euler Pole Parameters</vt:lpstr>
      <vt:lpstr>CORS Velocities in ITRF2020</vt:lpstr>
      <vt:lpstr>PowerPoint Presentation</vt:lpstr>
      <vt:lpstr>PowerPoint Presentation</vt:lpstr>
      <vt:lpstr>PowerPoint Presentation</vt:lpstr>
      <vt:lpstr>Two types of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Some Drift…</vt:lpstr>
      <vt:lpstr>PowerPoint Presentation</vt:lpstr>
      <vt:lpstr>PowerPoint Presentation</vt:lpstr>
      <vt:lpstr>EPP2022 IFDM2022</vt:lpstr>
      <vt:lpstr>Example of application of EPP and IFDM</vt:lpstr>
      <vt:lpstr>Alright Jeff... enough jibba-jabba, what’s the impact?</vt:lpstr>
      <vt:lpstr>PowerPoint Presentation</vt:lpstr>
      <vt:lpstr>PowerPoint Presentation</vt:lpstr>
      <vt:lpstr>If you’re only working in this region…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NGVD29 – based on 26 tide gauges</vt:lpstr>
      <vt:lpstr>PowerPoint Presentation</vt:lpstr>
      <vt:lpstr>NAVD88 – based on single tide gauge</vt:lpstr>
      <vt:lpstr>PowerPoint Presentation</vt:lpstr>
      <vt:lpstr>Why Replace NAVD88?</vt:lpstr>
      <vt:lpstr>Passive marks may lie still… but they still may lie! (small instability x long time = large inaccuracy)</vt:lpstr>
      <vt:lpstr>Replacing NAVD88</vt:lpstr>
      <vt:lpstr>PowerPoint Presentation</vt:lpstr>
      <vt:lpstr>PowerPoint Presentation</vt:lpstr>
      <vt:lpstr>PowerPoint Presentation</vt:lpstr>
      <vt:lpstr>PowerPoint Presentation</vt:lpstr>
      <vt:lpstr>Calculating Ng is not easy!</vt:lpstr>
      <vt:lpstr>Calculating Ng is not easy!</vt:lpstr>
      <vt:lpstr>Building a Gravity Field Model</vt:lpstr>
      <vt:lpstr>GRACE - 2 Satellites measuring separation</vt:lpstr>
      <vt:lpstr>GRAV-D – airborne relative gravimeters</vt:lpstr>
      <vt:lpstr>Terrestrial Gravimeter - Relative</vt:lpstr>
      <vt:lpstr>Terrestrial Gravimeter - Relative</vt:lpstr>
      <vt:lpstr>Terrestrial Gravimeter - Absolute</vt:lpstr>
      <vt:lpstr>Terrestrial Gravimeters - Absolute and Relative</vt:lpstr>
      <vt:lpstr>Individual Components of NAPGD2022</vt:lpstr>
      <vt:lpstr>PowerPoint Presentation</vt:lpstr>
      <vt:lpstr>Sea Level Change and the Geoid</vt:lpstr>
      <vt:lpstr>Sea Level Change and the Geoid</vt:lpstr>
      <vt:lpstr>Sea Level Change and the Geoid</vt:lpstr>
      <vt:lpstr>Sea Level Change and the Geoid</vt:lpstr>
      <vt:lpstr>Monitoring Sea Level Change</vt:lpstr>
      <vt:lpstr>PowerPoint Presentation</vt:lpstr>
      <vt:lpstr>PowerPoint Presentation</vt:lpstr>
      <vt:lpstr>PowerPoint Presentation</vt:lpstr>
      <vt:lpstr>How can I prepare? Where did this all start? What’s the benefit to me? How is all this possible?</vt:lpstr>
      <vt:lpstr>How can surveyors prepare?</vt:lpstr>
      <vt:lpstr>What’s the benefit?</vt:lpstr>
      <vt:lpstr>How is all this possible?</vt:lpstr>
      <vt:lpstr>PowerPoint Presentation</vt:lpstr>
      <vt:lpstr>Co-location Site NASA Goddard Space Flight Center, Greenbelt MD, USA</vt:lpstr>
      <vt:lpstr>Co-location Site NASA Goddard Space Flight Center, Greenbelt MD, USA</vt:lpstr>
      <vt:lpstr>GNSS</vt:lpstr>
      <vt:lpstr>CORS</vt:lpstr>
      <vt:lpstr>Co-location Site NASA Goddard Space Flight Center, Greenbelt MD, USA</vt:lpstr>
      <vt:lpstr>SLR</vt:lpstr>
      <vt:lpstr>PowerPoint Presentation</vt:lpstr>
      <vt:lpstr>PowerPoint Presentation</vt:lpstr>
      <vt:lpstr>Co-location Site NASA Goddard Space Flight Center, Greenbelt MD, USA</vt:lpstr>
      <vt:lpstr>VLBI</vt:lpstr>
      <vt:lpstr>PowerPoint Presentation</vt:lpstr>
      <vt:lpstr>Co-location Site NASA Goddard Space Flight Center, Greenbelt MD, USA</vt:lpstr>
      <vt:lpstr>DORIS</vt:lpstr>
      <vt:lpstr>PowerPoint Presentation</vt:lpstr>
      <vt:lpstr>Co-location Site Survey</vt:lpstr>
      <vt:lpstr>Altogether now!</vt:lpstr>
      <vt:lpstr>Not just new datums…</vt:lpstr>
      <vt:lpstr>Blueprint for 2022, Part 3</vt:lpstr>
      <vt:lpstr>Let’s look at some more terminology</vt:lpstr>
      <vt:lpstr>Changing Coordinates</vt:lpstr>
      <vt:lpstr>Geometric Adjustment Window</vt:lpstr>
      <vt:lpstr>Geometric Adjustment Window</vt:lpstr>
      <vt:lpstr>New Types of Coordinates</vt:lpstr>
      <vt:lpstr>Five types of coordinates in Modernized NSRS</vt:lpstr>
      <vt:lpstr>New Types of Coordinates</vt:lpstr>
      <vt:lpstr>Reported Coordinates</vt:lpstr>
      <vt:lpstr>Speaking of Smartphones…</vt:lpstr>
      <vt:lpstr>Reported Coordinates - Buyer Beware!</vt:lpstr>
      <vt:lpstr>New Types of Coordinates</vt:lpstr>
      <vt:lpstr>New Types of Coordinates</vt:lpstr>
      <vt:lpstr>New Types of Coordinates</vt:lpstr>
      <vt:lpstr>New Types of Coordinates</vt:lpstr>
      <vt:lpstr>New Types of Coordinates</vt:lpstr>
      <vt:lpstr>What is a Reference Epoch?</vt:lpstr>
      <vt:lpstr>Complete NAD83 Nomenclature</vt:lpstr>
      <vt:lpstr>PowerPoint Presentation</vt:lpstr>
      <vt:lpstr>Complete ITRF Nomenclature</vt:lpstr>
      <vt:lpstr>New Types of Coordinates</vt:lpstr>
      <vt:lpstr>New Types of Coordinates</vt:lpstr>
      <vt:lpstr>How can you ensure you’ll have RECs on passive control?</vt:lpstr>
      <vt:lpstr>New Types of Coordinates</vt:lpstr>
      <vt:lpstr>Pros and Cons</vt:lpstr>
      <vt:lpstr>More on SECs and RECs</vt:lpstr>
      <vt:lpstr>New Types of Coordinates</vt:lpstr>
      <vt:lpstr>CORS Coordinate Functions… or… Active Coordinates (ACs)</vt:lpstr>
      <vt:lpstr>CORS Coordinate Functions (Incorrectly Inferred)</vt:lpstr>
      <vt:lpstr>PowerPoint Presentation</vt:lpstr>
      <vt:lpstr>New Database</vt:lpstr>
      <vt:lpstr>Coordinate Types</vt:lpstr>
      <vt:lpstr>Daily Epochs?!?</vt:lpstr>
      <vt:lpstr>Let’s visualize some of these new things.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just new datums…</vt:lpstr>
      <vt:lpstr>PowerPoint Presentation</vt:lpstr>
      <vt:lpstr>General SPCS2022 characteristics</vt:lpstr>
      <vt:lpstr>Linear distortion with respect to ellipsoid</vt:lpstr>
      <vt:lpstr>Changing projection axis to reduce distortion variation</vt:lpstr>
      <vt:lpstr>“Non-intersecting” conformal map projection</vt:lpstr>
      <vt:lpstr>Default SPCS2022 zones</vt:lpstr>
      <vt:lpstr>Zone “layers” and LDPs</vt:lpstr>
      <vt:lpstr>Alaska statewide “base” layer</vt:lpstr>
      <vt:lpstr>Alaska complete “intermediate” layer</vt:lpstr>
      <vt:lpstr>Alaska with THREE SPCS2022 layers</vt:lpstr>
      <vt:lpstr>SPCS2022 in Kentucky</vt:lpstr>
      <vt:lpstr>Kentucky SPCS83 – KY1Z</vt:lpstr>
      <vt:lpstr>Kentucky SPCS2022 – KY1Z</vt:lpstr>
      <vt:lpstr>Kentucky ADDs</vt:lpstr>
      <vt:lpstr>Kentucky SPCS2022 – LDP Zones</vt:lpstr>
      <vt:lpstr>More info on Kentucky SPCS2022?</vt:lpstr>
      <vt:lpstr>PowerPoint Presentation</vt:lpstr>
      <vt:lpstr>The problem</vt:lpstr>
      <vt:lpstr>PowerPoint Presentation</vt:lpstr>
      <vt:lpstr>PowerPoint Presentation</vt:lpstr>
      <vt:lpstr>PowerPoint Presentation</vt:lpstr>
      <vt:lpstr>Adopted International Foot in 1959</vt:lpstr>
      <vt:lpstr>With one little exception…</vt:lpstr>
      <vt:lpstr>More Federal Register Notices</vt:lpstr>
      <vt:lpstr>PowerPoint Presentation</vt:lpstr>
      <vt:lpstr>Oops!</vt:lpstr>
      <vt:lpstr>What are the choices?</vt:lpstr>
      <vt:lpstr>NGS proposal</vt:lpstr>
      <vt:lpstr>Putting our best “foot” forward…</vt:lpstr>
      <vt:lpstr>Using the modernized NSRS</vt:lpstr>
      <vt:lpstr>Using the modernized NSRS</vt:lpstr>
      <vt:lpstr>So much more to NSRS Modernization!</vt:lpstr>
      <vt:lpstr>What new tools are already live?</vt:lpstr>
      <vt:lpstr>Mark Recovery – mobile browser compatible</vt:lpstr>
      <vt:lpstr>Mark Recovery – mobile browser compatible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Jalbrzikowski</dc:creator>
  <cp:lastModifiedBy>Jeff Jalbrzikowski</cp:lastModifiedBy>
  <cp:revision>1422</cp:revision>
  <cp:lastPrinted>2013-01-23T17:44:58Z</cp:lastPrinted>
  <dcterms:created xsi:type="dcterms:W3CDTF">2012-09-06T12:10:23Z</dcterms:created>
  <dcterms:modified xsi:type="dcterms:W3CDTF">2024-05-09T22:04:39Z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230494833</vt:lpwstr>
  </property>
  <property fmtid="{D5CDD505-2E9C-101B-9397-08002B2CF9AE}" pid="3" name="NXPowerLiteSettings">
    <vt:lpwstr>F70005D002A000</vt:lpwstr>
  </property>
  <property fmtid="{D5CDD505-2E9C-101B-9397-08002B2CF9AE}" pid="4" name="NXPowerLiteVersion">
    <vt:lpwstr>D10.2.0</vt:lpwstr>
  </property>
</Properties>
</file>