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vnd.ms-photo" Extension="wdp"/>
  <Default ContentType="image/gif" Extension="gif"/>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theme+xml" PartName="/ppt/theme/theme2.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theme+xml" PartName="/ppt/theme/theme3.xml"/>
  <Override ContentType="application/vnd.openxmlformats-officedocument.theme+xml" PartName="/ppt/theme/theme4.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image/jpg" PartName="/ppt/media/image23.jpg"/>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4" r:id="rId2"/>
    <p:sldMasterId id="2147483718" r:id="rId3"/>
  </p:sldMasterIdLst>
  <p:notesMasterIdLst>
    <p:notesMasterId r:id="rId52"/>
  </p:notesMasterIdLst>
  <p:sldIdLst>
    <p:sldId id="724" r:id="rId4"/>
    <p:sldId id="732" r:id="rId5"/>
    <p:sldId id="854" r:id="rId6"/>
    <p:sldId id="803" r:id="rId7"/>
    <p:sldId id="739" r:id="rId8"/>
    <p:sldId id="729" r:id="rId9"/>
    <p:sldId id="727" r:id="rId10"/>
    <p:sldId id="728" r:id="rId11"/>
    <p:sldId id="778" r:id="rId12"/>
    <p:sldId id="779" r:id="rId13"/>
    <p:sldId id="780" r:id="rId14"/>
    <p:sldId id="781" r:id="rId15"/>
    <p:sldId id="782" r:id="rId16"/>
    <p:sldId id="783" r:id="rId17"/>
    <p:sldId id="784" r:id="rId18"/>
    <p:sldId id="1362" r:id="rId19"/>
    <p:sldId id="852" r:id="rId20"/>
    <p:sldId id="853" r:id="rId21"/>
    <p:sldId id="840" r:id="rId22"/>
    <p:sldId id="841" r:id="rId23"/>
    <p:sldId id="842" r:id="rId24"/>
    <p:sldId id="843" r:id="rId25"/>
    <p:sldId id="2399" r:id="rId26"/>
    <p:sldId id="905" r:id="rId27"/>
    <p:sldId id="789" r:id="rId28"/>
    <p:sldId id="790" r:id="rId29"/>
    <p:sldId id="791" r:id="rId30"/>
    <p:sldId id="792" r:id="rId31"/>
    <p:sldId id="793" r:id="rId32"/>
    <p:sldId id="794" r:id="rId33"/>
    <p:sldId id="795" r:id="rId34"/>
    <p:sldId id="819" r:id="rId35"/>
    <p:sldId id="820" r:id="rId36"/>
    <p:sldId id="822" r:id="rId37"/>
    <p:sldId id="708" r:id="rId38"/>
    <p:sldId id="2395" r:id="rId39"/>
    <p:sldId id="710" r:id="rId40"/>
    <p:sldId id="826" r:id="rId41"/>
    <p:sldId id="740" r:id="rId42"/>
    <p:sldId id="2378" r:id="rId43"/>
    <p:sldId id="2400" r:id="rId44"/>
    <p:sldId id="2380" r:id="rId45"/>
    <p:sldId id="804" r:id="rId46"/>
    <p:sldId id="805" r:id="rId47"/>
    <p:sldId id="2312" r:id="rId48"/>
    <p:sldId id="807" r:id="rId49"/>
    <p:sldId id="808" r:id="rId50"/>
    <p:sldId id="830" r:id="rId5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EE7"/>
    <a:srgbClr val="ACC2E1"/>
    <a:srgbClr val="B7CAE5"/>
    <a:srgbClr val="2AF62A"/>
    <a:srgbClr val="9C9C9C"/>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294" autoAdjust="0"/>
    <p:restoredTop sz="79082" autoAdjust="0"/>
  </p:normalViewPr>
  <p:slideViewPr>
    <p:cSldViewPr snapToGrid="0">
      <p:cViewPr varScale="1">
        <p:scale>
          <a:sx n="78" d="100"/>
          <a:sy n="78" d="100"/>
        </p:scale>
        <p:origin x="1445" y="77"/>
      </p:cViewPr>
      <p:guideLst/>
    </p:cSldViewPr>
  </p:slideViewPr>
  <p:outlineViewPr>
    <p:cViewPr>
      <p:scale>
        <a:sx n="33" d="100"/>
        <a:sy n="33" d="100"/>
      </p:scale>
      <p:origin x="0" y="-11148"/>
    </p:cViewPr>
  </p:outlineViewPr>
  <p:notesTextViewPr>
    <p:cViewPr>
      <p:scale>
        <a:sx n="3" d="2"/>
        <a:sy n="3" d="2"/>
      </p:scale>
      <p:origin x="0" y="0"/>
    </p:cViewPr>
  </p:notesTextViewPr>
  <p:sorterViewPr>
    <p:cViewPr varScale="1">
      <p:scale>
        <a:sx n="1" d="1"/>
        <a:sy n="1" d="1"/>
      </p:scale>
      <p:origin x="0" y="-2016"/>
    </p:cViewPr>
  </p:sorterViewPr>
  <p:notesViewPr>
    <p:cSldViewPr snapToGrid="0">
      <p:cViewPr varScale="1">
        <p:scale>
          <a:sx n="78" d="100"/>
          <a:sy n="78" d="100"/>
        </p:scale>
        <p:origin x="3732"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DE24C684-DA0B-45F3-9AAE-5EF9EA602AB6}" type="datetimeFigureOut">
              <a:rPr lang="en-US" smtClean="0"/>
              <a:t>05/24/22</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8C5A6246-21F9-416C-BD6D-2D5049A04672}" type="slidenum">
              <a:rPr lang="en-US" smtClean="0"/>
              <a:t>‹#›</a:t>
            </a:fld>
            <a:endParaRPr lang="en-US"/>
          </a:p>
        </p:txBody>
      </p:sp>
    </p:spTree>
    <p:extLst>
      <p:ext uri="{BB962C8B-B14F-4D97-AF65-F5344CB8AC3E}">
        <p14:creationId xmlns:p14="http://schemas.microsoft.com/office/powerpoint/2010/main" val="491039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xfrm>
            <a:off x="2895600" y="527050"/>
            <a:ext cx="35052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-hi my name’s Jeff!</a:t>
            </a:r>
          </a:p>
          <a:p>
            <a:r>
              <a:rPr lang="en-US" dirty="0"/>
              <a:t>-so</a:t>
            </a:r>
            <a:r>
              <a:rPr lang="en-US" baseline="0" dirty="0"/>
              <a:t> who am I?</a:t>
            </a:r>
          </a:p>
          <a:p>
            <a:r>
              <a:rPr lang="en-US" baseline="0" dirty="0"/>
              <a:t>-I’m a surveyor, NGS calls me a geodesist, and my background is in all types of surveying both land and hydrographic.  I’ve been with NGS for about 2 years, came here from the USACE (Pittsburgh District), and have also worked for the Bureau of Land Management and various State &amp; local government.  Spent almost my entire career with government, and got my start surveying in the military.  It’s taken me around the world, but originally I’m from SE Ohio, I’m a university of Akron graduate, and I have an older sister who lives just north up in Flint.</a:t>
            </a:r>
            <a:endParaRPr lang="en-US" dirty="0"/>
          </a:p>
        </p:txBody>
      </p:sp>
      <p:sp>
        <p:nvSpPr>
          <p:cNvPr id="279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57020" indent="-291161" eaLnBrk="0" hangingPunct="0">
              <a:defRPr>
                <a:solidFill>
                  <a:schemeClr val="tx1"/>
                </a:solidFill>
                <a:latin typeface="Calibri" pitchFamily="34" charset="0"/>
                <a:ea typeface="ＭＳ Ｐゴシック" pitchFamily="34" charset="-128"/>
              </a:defRPr>
            </a:lvl2pPr>
            <a:lvl3pPr marL="1164647" indent="-232929" eaLnBrk="0" hangingPunct="0">
              <a:defRPr>
                <a:solidFill>
                  <a:schemeClr val="tx1"/>
                </a:solidFill>
                <a:latin typeface="Calibri" pitchFamily="34" charset="0"/>
                <a:ea typeface="ＭＳ Ｐゴシック" pitchFamily="34" charset="-128"/>
              </a:defRPr>
            </a:lvl3pPr>
            <a:lvl4pPr marL="1630505" indent="-232929" eaLnBrk="0" hangingPunct="0">
              <a:defRPr>
                <a:solidFill>
                  <a:schemeClr val="tx1"/>
                </a:solidFill>
                <a:latin typeface="Calibri" pitchFamily="34" charset="0"/>
                <a:ea typeface="ＭＳ Ｐゴシック" pitchFamily="34" charset="-128"/>
              </a:defRPr>
            </a:lvl4pPr>
            <a:lvl5pPr marL="2096365" indent="-232929" eaLnBrk="0" hangingPunct="0">
              <a:defRPr>
                <a:solidFill>
                  <a:schemeClr val="tx1"/>
                </a:solidFill>
                <a:latin typeface="Calibri" pitchFamily="34" charset="0"/>
                <a:ea typeface="ＭＳ Ｐゴシック" pitchFamily="34" charset="-128"/>
              </a:defRPr>
            </a:lvl5pPr>
            <a:lvl6pPr marL="2562224"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6pPr>
            <a:lvl7pPr marL="3028082"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93941"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59800"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26C3BD8-B2E5-4319-9CBE-B60D43F31E53}"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067758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altLang="en-US" sz="1200" baseline="0" dirty="0">
                <a:ea typeface="+mn-ea"/>
              </a:rPr>
              <a:t>importantly, the </a:t>
            </a:r>
            <a:r>
              <a:rPr lang="en-US" altLang="en-US" sz="1200" dirty="0">
                <a:ea typeface="ＭＳ Ｐゴシック" panose="020B0600070205080204" pitchFamily="34" charset="-128"/>
              </a:rPr>
              <a:t>height chosen was to minimize 29</a:t>
            </a:r>
            <a:r>
              <a:rPr lang="en-US" altLang="en-US" sz="1200" dirty="0">
                <a:ea typeface="ＭＳ Ｐゴシック" panose="020B0600070205080204" pitchFamily="34" charset="-128"/>
                <a:sym typeface="Wingdings" panose="05000000000000000000" pitchFamily="2" charset="2"/>
              </a:rPr>
              <a:t>8</a:t>
            </a:r>
            <a:r>
              <a:rPr lang="en-US" altLang="en-US" sz="1200" dirty="0">
                <a:ea typeface="ＭＳ Ｐゴシック" panose="020B0600070205080204" pitchFamily="34" charset="-128"/>
              </a:rPr>
              <a:t>8 differences on USGS topo maps in the eastern U.S.</a:t>
            </a:r>
            <a:r>
              <a:rPr lang="en-US" altLang="en-US" sz="1200" baseline="0" dirty="0">
                <a:ea typeface="ＭＳ Ｐゴシック" panose="020B0600070205080204" pitchFamily="34" charset="-128"/>
              </a:rPr>
              <a:t> … t</a:t>
            </a:r>
            <a:r>
              <a:rPr lang="en-US" altLang="en-US" sz="1200" dirty="0">
                <a:ea typeface="ＭＳ Ｐゴシック" panose="020B0600070205080204" pitchFamily="34" charset="-128"/>
              </a:rPr>
              <a:t>hus, the “zero height surface” of NAVD 88 was </a:t>
            </a:r>
            <a:r>
              <a:rPr lang="en-US" altLang="en-US" sz="1200" b="1" dirty="0">
                <a:ea typeface="ＭＳ Ｐゴシック" panose="020B0600070205080204" pitchFamily="34" charset="-128"/>
              </a:rPr>
              <a:t>NOT</a:t>
            </a:r>
            <a:r>
              <a:rPr lang="en-US" altLang="en-US" sz="1200" dirty="0">
                <a:ea typeface="ＭＳ Ｐゴシック" panose="020B0600070205080204" pitchFamily="34" charset="-128"/>
              </a:rPr>
              <a:t> chosen for its closeness to the geoid (but it was close…few decimeters)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079986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I’ve gotten this question more than once.</a:t>
            </a:r>
          </a:p>
          <a:p>
            <a:r>
              <a:rPr lang="en-US" altLang="en-US" dirty="0"/>
              <a:t>-Does</a:t>
            </a:r>
            <a:r>
              <a:rPr lang="en-US" altLang="en-US" baseline="0" dirty="0"/>
              <a:t> it matter which geoid model I use with which realization of NAD83?</a:t>
            </a:r>
          </a:p>
          <a:p>
            <a:r>
              <a:rPr lang="en-US" altLang="en-US" baseline="0" dirty="0"/>
              <a:t>-NGS Answer = yes</a:t>
            </a:r>
          </a:p>
          <a:p>
            <a:r>
              <a:rPr lang="en-US" altLang="en-US" baseline="0" dirty="0"/>
              <a:t>-Project-specific answer = maybe note</a:t>
            </a:r>
          </a:p>
          <a:p>
            <a:r>
              <a:rPr lang="en-US" altLang="en-US" baseline="0" dirty="0"/>
              <a:t>-I spoke at length with a gentlemen from the Virginia DOT about this, and he did a bunch of comparisons, saw a barely discernable difference… but still the NGS answer is going to be that for a given realization of NAD83, you should use only the corresponding geoid models for your work</a:t>
            </a:r>
          </a:p>
          <a:p>
            <a:r>
              <a:rPr lang="en-US" altLang="en-US" baseline="0" dirty="0"/>
              <a:t>-remember NGS is chasing the millimeter… but maybe you aren’t</a:t>
            </a:r>
            <a:endParaRPr lang="en-US" altLang="en-US" dirty="0"/>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9938" indent="-295275">
              <a:spcBef>
                <a:spcPct val="30000"/>
              </a:spcBef>
              <a:defRPr sz="1200">
                <a:solidFill>
                  <a:schemeClr val="tx1"/>
                </a:solidFill>
                <a:latin typeface="Calibri" panose="020F0502020204030204" pitchFamily="34" charset="0"/>
              </a:defRPr>
            </a:lvl2pPr>
            <a:lvl3pPr marL="1184275" indent="-236538">
              <a:spcBef>
                <a:spcPct val="30000"/>
              </a:spcBef>
              <a:defRPr sz="1200">
                <a:solidFill>
                  <a:schemeClr val="tx1"/>
                </a:solidFill>
                <a:latin typeface="Calibri" panose="020F0502020204030204" pitchFamily="34" charset="0"/>
              </a:defRPr>
            </a:lvl3pPr>
            <a:lvl4pPr marL="1658938" indent="-236538">
              <a:spcBef>
                <a:spcPct val="30000"/>
              </a:spcBef>
              <a:defRPr sz="1200">
                <a:solidFill>
                  <a:schemeClr val="tx1"/>
                </a:solidFill>
                <a:latin typeface="Calibri" panose="020F0502020204030204" pitchFamily="34" charset="0"/>
              </a:defRPr>
            </a:lvl4pPr>
            <a:lvl5pPr marL="2133600" indent="-236538">
              <a:spcBef>
                <a:spcPct val="30000"/>
              </a:spcBef>
              <a:defRPr sz="1200">
                <a:solidFill>
                  <a:schemeClr val="tx1"/>
                </a:solidFill>
                <a:latin typeface="Calibri" panose="020F0502020204030204" pitchFamily="34" charset="0"/>
              </a:defRPr>
            </a:lvl5pPr>
            <a:lvl6pPr marL="2590800" indent="-236538" defTabSz="457200" eaLnBrk="0" fontAlgn="base" hangingPunct="0">
              <a:spcBef>
                <a:spcPct val="30000"/>
              </a:spcBef>
              <a:spcAft>
                <a:spcPct val="0"/>
              </a:spcAft>
              <a:defRPr sz="1200">
                <a:solidFill>
                  <a:schemeClr val="tx1"/>
                </a:solidFill>
                <a:latin typeface="Calibri" panose="020F0502020204030204" pitchFamily="34" charset="0"/>
              </a:defRPr>
            </a:lvl6pPr>
            <a:lvl7pPr marL="3048000" indent="-236538" defTabSz="457200" eaLnBrk="0" fontAlgn="base" hangingPunct="0">
              <a:spcBef>
                <a:spcPct val="30000"/>
              </a:spcBef>
              <a:spcAft>
                <a:spcPct val="0"/>
              </a:spcAft>
              <a:defRPr sz="1200">
                <a:solidFill>
                  <a:schemeClr val="tx1"/>
                </a:solidFill>
                <a:latin typeface="Calibri" panose="020F0502020204030204" pitchFamily="34" charset="0"/>
              </a:defRPr>
            </a:lvl7pPr>
            <a:lvl8pPr marL="3505200" indent="-236538" defTabSz="457200" eaLnBrk="0" fontAlgn="base" hangingPunct="0">
              <a:spcBef>
                <a:spcPct val="30000"/>
              </a:spcBef>
              <a:spcAft>
                <a:spcPct val="0"/>
              </a:spcAft>
              <a:defRPr sz="1200">
                <a:solidFill>
                  <a:schemeClr val="tx1"/>
                </a:solidFill>
                <a:latin typeface="Calibri" panose="020F0502020204030204" pitchFamily="34" charset="0"/>
              </a:defRPr>
            </a:lvl8pPr>
            <a:lvl9pPr marL="3962400" indent="-236538"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5C87AE7-44F7-4F90-9A68-82DDD49D767A}"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021008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194592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1F03CC1-7A26-42D1-84AD-5B9B02CCF39A}"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530758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1F03CC1-7A26-42D1-84AD-5B9B02CCF39A}"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719731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1F03CC1-7A26-42D1-84AD-5B9B02CCF39A}"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792474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675165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Recall our </a:t>
            </a:r>
            <a:r>
              <a:rPr lang="en-US" dirty="0" err="1"/>
              <a:t>ol</a:t>
            </a:r>
            <a:r>
              <a:rPr lang="en-US" dirty="0"/>
              <a:t>’ buddy W sub-naught</a:t>
            </a:r>
            <a:r>
              <a:rPr lang="en-US" baseline="0" dirty="0"/>
              <a:t> (</a:t>
            </a:r>
            <a:r>
              <a:rPr kumimoji="0" lang="en-US" sz="1200" b="0" i="1" u="none" strike="noStrike" kern="1200" cap="none" spc="-7" normalizeH="0" noProof="0" dirty="0">
                <a:ln>
                  <a:noFill/>
                </a:ln>
                <a:solidFill>
                  <a:prstClr val="black"/>
                </a:solidFill>
                <a:effectLst/>
                <a:uLnTx/>
                <a:uFillTx/>
                <a:latin typeface="Cambria" panose="02040503050406030204" pitchFamily="18" charset="0"/>
                <a:ea typeface="ＭＳ Ｐゴシック" charset="0"/>
                <a:cs typeface="Calibri"/>
              </a:rPr>
              <a:t>W</a:t>
            </a:r>
            <a:r>
              <a:rPr kumimoji="0" lang="en-US" sz="1200" b="0" i="1" u="none" strike="noStrike" kern="1200" cap="none" spc="-7" normalizeH="0" baseline="-25000" noProof="0" dirty="0">
                <a:ln>
                  <a:noFill/>
                </a:ln>
                <a:solidFill>
                  <a:prstClr val="black"/>
                </a:solidFill>
                <a:effectLst/>
                <a:uLnTx/>
                <a:uFillTx/>
                <a:latin typeface="Cambria" panose="02040503050406030204" pitchFamily="18" charset="0"/>
                <a:ea typeface="ＭＳ Ｐゴシック" charset="0"/>
                <a:cs typeface="Calibri"/>
              </a:rPr>
              <a:t>0</a:t>
            </a:r>
            <a:r>
              <a:rPr kumimoji="0" lang="en-US" sz="1200" b="0" i="0" u="none" strike="noStrike" kern="1200" cap="none" spc="0" normalizeH="0" baseline="0" noProof="0" dirty="0">
                <a:ln>
                  <a:noFill/>
                </a:ln>
                <a:solidFill>
                  <a:schemeClr val="tx1"/>
                </a:solidFill>
                <a:effectLst/>
                <a:uLnTx/>
                <a:uFillTx/>
                <a:latin typeface="+mn-lt"/>
                <a:ea typeface="+mn-ea"/>
                <a:cs typeface="+mn-cs"/>
              </a:rPr>
              <a:t>) </a:t>
            </a:r>
            <a:endParaRPr kumimoji="0" lang="en-US" sz="1200" b="0" i="1" u="none" strike="noStrike" kern="1200" cap="none" spc="0" normalizeH="0" baseline="-25000" noProof="0" dirty="0">
              <a:ln>
                <a:noFill/>
              </a:ln>
              <a:solidFill>
                <a:prstClr val="black"/>
              </a:solidFill>
              <a:effectLst/>
              <a:uLnTx/>
              <a:uFillTx/>
              <a:latin typeface="Cambria" panose="02040503050406030204" pitchFamily="18" charset="0"/>
              <a:ea typeface="ＭＳ Ｐゴシック" charset="0"/>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1F03CC1-7A26-42D1-84AD-5B9B02CCF39A}"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565253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pPr marL="293688" indent="0">
              <a:buNone/>
            </a:pPr>
            <a:r>
              <a:rPr lang="en-US" dirty="0">
                <a:latin typeface="Cambria" panose="02040503050406030204" pitchFamily="18" charset="0"/>
                <a:ea typeface="Cambria" panose="02040503050406030204" pitchFamily="18" charset="0"/>
              </a:rPr>
              <a:t>Two major campaigns within GRAV-D</a:t>
            </a:r>
          </a:p>
          <a:p>
            <a:pPr marL="690563" indent="-396875">
              <a:spcBef>
                <a:spcPts val="2400"/>
              </a:spcBef>
              <a:buFont typeface="+mj-lt"/>
              <a:buAutoNum type="arabicPeriod"/>
            </a:pPr>
            <a:r>
              <a:rPr lang="en-US" sz="3000" dirty="0">
                <a:latin typeface="Cambria" panose="02040503050406030204" pitchFamily="18" charset="0"/>
                <a:ea typeface="Cambria" panose="02040503050406030204" pitchFamily="18" charset="0"/>
              </a:rPr>
              <a:t>High-resolution snapshot of gravity</a:t>
            </a:r>
          </a:p>
          <a:p>
            <a:pPr lvl="1"/>
            <a:r>
              <a:rPr lang="en-US" sz="2600" dirty="0">
                <a:latin typeface="Cambria" panose="02040503050406030204" pitchFamily="18" charset="0"/>
                <a:ea typeface="Cambria" panose="02040503050406030204" pitchFamily="18" charset="0"/>
              </a:rPr>
              <a:t>airborne observations of </a:t>
            </a:r>
            <a:r>
              <a:rPr lang="en-US" sz="2600" i="1" dirty="0">
                <a:latin typeface="Cambria" panose="02040503050406030204" pitchFamily="18" charset="0"/>
                <a:ea typeface="Cambria" panose="02040503050406030204" pitchFamily="18" charset="0"/>
              </a:rPr>
              <a:t>relative gravity</a:t>
            </a:r>
          </a:p>
          <a:p>
            <a:pPr lvl="1"/>
            <a:r>
              <a:rPr lang="en-US" sz="2600" dirty="0">
                <a:latin typeface="Cambria" panose="02040503050406030204" pitchFamily="18" charset="0"/>
                <a:ea typeface="Cambria" panose="02040503050406030204" pitchFamily="18" charset="0"/>
              </a:rPr>
              <a:t>collected in as short of a timespan as is realistic</a:t>
            </a:r>
          </a:p>
          <a:p>
            <a:pPr lvl="1"/>
            <a:r>
              <a:rPr lang="en-US" sz="2600" dirty="0">
                <a:latin typeface="Cambria" panose="02040503050406030204" pitchFamily="18" charset="0"/>
                <a:ea typeface="Cambria" panose="02040503050406030204" pitchFamily="18" charset="0"/>
              </a:rPr>
              <a:t>full coverage</a:t>
            </a:r>
          </a:p>
          <a:p>
            <a:pPr marL="690563" indent="-396875">
              <a:spcBef>
                <a:spcPts val="2400"/>
              </a:spcBef>
              <a:buFont typeface="+mj-lt"/>
              <a:buAutoNum type="arabicPeriod"/>
            </a:pPr>
            <a:r>
              <a:rPr lang="en-US" sz="3000" dirty="0">
                <a:latin typeface="Cambria" panose="02040503050406030204" pitchFamily="18" charset="0"/>
                <a:ea typeface="Cambria" panose="02040503050406030204" pitchFamily="18" charset="0"/>
              </a:rPr>
              <a:t>Low-resolution “movie” of gravity changes</a:t>
            </a:r>
          </a:p>
          <a:p>
            <a:pPr lvl="1"/>
            <a:r>
              <a:rPr lang="en-US" sz="2600" dirty="0">
                <a:latin typeface="Cambria" panose="02040503050406030204" pitchFamily="18" charset="0"/>
                <a:ea typeface="Cambria" panose="02040503050406030204" pitchFamily="18" charset="0"/>
              </a:rPr>
              <a:t>on-the-ground observations of </a:t>
            </a:r>
            <a:r>
              <a:rPr lang="en-US" sz="2600" i="1" dirty="0">
                <a:latin typeface="Cambria" panose="02040503050406030204" pitchFamily="18" charset="0"/>
                <a:ea typeface="Cambria" panose="02040503050406030204" pitchFamily="18" charset="0"/>
              </a:rPr>
              <a:t>absolute gravity</a:t>
            </a:r>
          </a:p>
          <a:p>
            <a:pPr lvl="1"/>
            <a:r>
              <a:rPr lang="en-US" sz="2600" dirty="0">
                <a:latin typeface="Cambria" panose="02040503050406030204" pitchFamily="18" charset="0"/>
                <a:ea typeface="Cambria" panose="02040503050406030204" pitchFamily="18" charset="0"/>
              </a:rPr>
              <a:t>periodic or episodic; repeat every ___ years</a:t>
            </a:r>
          </a:p>
          <a:p>
            <a:pPr lvl="1"/>
            <a:r>
              <a:rPr lang="en-US" sz="2600" dirty="0">
                <a:latin typeface="Cambria" panose="02040503050406030204" pitchFamily="18" charset="0"/>
                <a:ea typeface="Cambria" panose="02040503050406030204" pitchFamily="18" charset="0"/>
              </a:rPr>
              <a:t>large spacing, a few per state</a:t>
            </a:r>
            <a:endParaRPr lang="en-US" dirty="0">
              <a:latin typeface="Cambria" panose="02040503050406030204" pitchFamily="18" charset="0"/>
              <a:ea typeface="Cambria" panose="020405030504060302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264163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24</a:t>
            </a:fld>
            <a:endParaRPr lang="en-US"/>
          </a:p>
        </p:txBody>
      </p:sp>
    </p:spTree>
    <p:extLst>
      <p:ext uri="{BB962C8B-B14F-4D97-AF65-F5344CB8AC3E}">
        <p14:creationId xmlns:p14="http://schemas.microsoft.com/office/powerpoint/2010/main" val="1706649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panose="020B0604020202020204" pitchFamily="34" charset="0"/>
              <a:buNone/>
            </a:pPr>
            <a:r>
              <a:rPr lang="en-US" altLang="en-US" u="sng" dirty="0">
                <a:cs typeface="Arial" panose="020B0604020202020204" pitchFamily="34" charset="0"/>
              </a:rPr>
              <a:t>Example of why we need consistent coordinates (illustrated):</a:t>
            </a:r>
          </a:p>
          <a:p>
            <a:pPr eaLnBrk="1" hangingPunct="1">
              <a:buFont typeface="Arial" panose="020B0604020202020204" pitchFamily="34" charset="0"/>
              <a:buNone/>
            </a:pPr>
            <a:r>
              <a:rPr lang="en-US" altLang="en-US" dirty="0">
                <a:cs typeface="Arial" panose="020B0604020202020204" pitchFamily="34" charset="0"/>
              </a:rPr>
              <a:t>Just in the making of a single FIRM, data collected at different points in time using different methods:</a:t>
            </a:r>
          </a:p>
          <a:p>
            <a:pPr eaLnBrk="1" hangingPunct="1">
              <a:buFont typeface="Arial" panose="020B0604020202020204" pitchFamily="34" charset="0"/>
              <a:buNone/>
            </a:pPr>
            <a:r>
              <a:rPr lang="en-US" altLang="en-US" dirty="0">
                <a:cs typeface="Arial" panose="020B0604020202020204" pitchFamily="34" charset="0"/>
              </a:rPr>
              <a:t>-aerial </a:t>
            </a:r>
            <a:r>
              <a:rPr lang="en-US" altLang="en-US" dirty="0" err="1">
                <a:cs typeface="Arial" panose="020B0604020202020204" pitchFamily="34" charset="0"/>
              </a:rPr>
              <a:t>lidar</a:t>
            </a:r>
            <a:endParaRPr lang="en-US" altLang="en-US" dirty="0">
              <a:cs typeface="Arial" panose="020B0604020202020204" pitchFamily="34" charset="0"/>
            </a:endParaRPr>
          </a:p>
          <a:p>
            <a:pPr eaLnBrk="1" hangingPunct="1">
              <a:buFont typeface="Arial" panose="020B0604020202020204" pitchFamily="34" charset="0"/>
              <a:buNone/>
            </a:pPr>
            <a:r>
              <a:rPr lang="en-US" altLang="en-US" dirty="0">
                <a:cs typeface="Arial" panose="020B0604020202020204" pitchFamily="34" charset="0"/>
              </a:rPr>
              <a:t>-x-section</a:t>
            </a:r>
            <a:r>
              <a:rPr lang="en-US" altLang="en-US" baseline="0" dirty="0">
                <a:cs typeface="Arial" panose="020B0604020202020204" pitchFamily="34" charset="0"/>
              </a:rPr>
              <a:t> and structure data via survey</a:t>
            </a:r>
          </a:p>
          <a:p>
            <a:pPr eaLnBrk="1" hangingPunct="1">
              <a:buFont typeface="Arial" panose="020B0604020202020204" pitchFamily="34" charset="0"/>
              <a:buNone/>
            </a:pPr>
            <a:r>
              <a:rPr lang="en-US" altLang="en-US" dirty="0">
                <a:cs typeface="Arial" panose="020B0604020202020204" pitchFamily="34" charset="0"/>
              </a:rPr>
              <a:t>-streamflow data/hydrographs</a:t>
            </a:r>
            <a:endParaRPr lang="en-US" altLang="en-US" baseline="0" dirty="0">
              <a:cs typeface="Arial" panose="020B0604020202020204" pitchFamily="34" charset="0"/>
            </a:endParaRPr>
          </a:p>
          <a:p>
            <a:pPr eaLnBrk="1" hangingPunct="1">
              <a:buFont typeface="Arial" panose="020B0604020202020204" pitchFamily="34" charset="0"/>
              <a:buNone/>
            </a:pPr>
            <a:endParaRPr lang="en-US" altLang="en-US" baseline="0" dirty="0">
              <a:cs typeface="Arial" panose="020B0604020202020204" pitchFamily="34" charset="0"/>
            </a:endParaRPr>
          </a:p>
          <a:p>
            <a:pPr eaLnBrk="1" hangingPunct="1">
              <a:buFont typeface="Arial" panose="020B0604020202020204" pitchFamily="34" charset="0"/>
              <a:buNone/>
            </a:pPr>
            <a:r>
              <a:rPr lang="en-US" altLang="en-US" baseline="0" dirty="0">
                <a:cs typeface="Arial" panose="020B0604020202020204" pitchFamily="34" charset="0"/>
              </a:rPr>
              <a:t>All of these </a:t>
            </a:r>
            <a:r>
              <a:rPr lang="en-US" altLang="en-US" dirty="0">
                <a:cs typeface="Arial" panose="020B0604020202020204" pitchFamily="34" charset="0"/>
              </a:rPr>
              <a:t>must be reliably aligned and combined with historical data,</a:t>
            </a:r>
            <a:r>
              <a:rPr lang="en-US" altLang="en-US" baseline="0" dirty="0">
                <a:cs typeface="Arial" panose="020B0604020202020204" pitchFamily="34" charset="0"/>
              </a:rPr>
              <a:t> </a:t>
            </a:r>
            <a:r>
              <a:rPr lang="en-US" altLang="en-US" dirty="0">
                <a:cs typeface="Arial" panose="020B0604020202020204" pitchFamily="34" charset="0"/>
              </a:rPr>
              <a:t>in both the horizontal and vertical components, to produce a final product in which all of this information is available in one place, to assist professionals</a:t>
            </a:r>
            <a:r>
              <a:rPr lang="en-US" altLang="en-US" baseline="0" dirty="0">
                <a:cs typeface="Arial" panose="020B0604020202020204" pitchFamily="34" charset="0"/>
              </a:rPr>
              <a:t> like yourselves </a:t>
            </a:r>
            <a:r>
              <a:rPr lang="en-US" altLang="en-US" dirty="0">
                <a:cs typeface="Arial" panose="020B0604020202020204" pitchFamily="34" charset="0"/>
              </a:rPr>
              <a:t>in appropriate flood mitigation.</a:t>
            </a:r>
          </a:p>
          <a:p>
            <a:pPr eaLnBrk="1" hangingPunct="1">
              <a:buFont typeface="Arial" panose="020B0604020202020204" pitchFamily="34" charset="0"/>
              <a:buNone/>
            </a:pPr>
            <a:endParaRPr lang="en-US" altLang="en-US" dirty="0">
              <a:cs typeface="Arial" panose="020B0604020202020204" pitchFamily="34" charset="0"/>
              <a:sym typeface="Wingdings" panose="05000000000000000000" pitchFamily="2" charset="2"/>
            </a:endParaRPr>
          </a:p>
          <a:p>
            <a:pPr eaLnBrk="1" hangingPunct="1">
              <a:buFont typeface="Arial" panose="020B0604020202020204" pitchFamily="34" charset="0"/>
              <a:buNone/>
            </a:pPr>
            <a:r>
              <a:rPr lang="en-US" altLang="en-US" dirty="0">
                <a:cs typeface="Arial" panose="020B0604020202020204" pitchFamily="34" charset="0"/>
                <a:sym typeface="Wingdings" panose="05000000000000000000" pitchFamily="2" charset="2"/>
              </a:rPr>
              <a:t>Therefore, Reliable Flood Rate Insurance products rely on the NSRS</a:t>
            </a:r>
          </a:p>
          <a:p>
            <a:pPr eaLnBrk="1" hangingPunct="1">
              <a:buFont typeface="Arial" panose="020B0604020202020204" pitchFamily="34" charset="0"/>
              <a:buNone/>
            </a:pPr>
            <a:endParaRPr lang="en-US" altLang="en-US" dirty="0">
              <a:cs typeface="Arial" panose="020B0604020202020204" pitchFamily="34" charset="0"/>
              <a:sym typeface="Wingdings" panose="05000000000000000000" pitchFamily="2" charset="2"/>
            </a:endParaRPr>
          </a:p>
          <a:p>
            <a:pPr eaLnBrk="1" hangingPunct="1">
              <a:buFont typeface="Arial" panose="020B0604020202020204" pitchFamily="34" charset="0"/>
              <a:buNone/>
            </a:pPr>
            <a:r>
              <a:rPr lang="en-US" altLang="en-US" dirty="0">
                <a:cs typeface="Arial" panose="020B0604020202020204" pitchFamily="34" charset="0"/>
                <a:sym typeface="Wingdings" panose="05000000000000000000" pitchFamily="2" charset="2"/>
              </a:rPr>
              <a:t>In a perfect</a:t>
            </a:r>
            <a:r>
              <a:rPr lang="en-US" altLang="en-US" baseline="0" dirty="0">
                <a:cs typeface="Arial" panose="020B0604020202020204" pitchFamily="34" charset="0"/>
                <a:sym typeface="Wingdings" panose="05000000000000000000" pitchFamily="2" charset="2"/>
              </a:rPr>
              <a:t> world… </a:t>
            </a:r>
          </a:p>
          <a:p>
            <a:pPr eaLnBrk="1" hangingPunct="1">
              <a:buFont typeface="Arial" panose="020B0604020202020204" pitchFamily="34" charset="0"/>
              <a:buNone/>
            </a:pPr>
            <a:r>
              <a:rPr lang="en-US" altLang="en-US" baseline="0" dirty="0" err="1">
                <a:cs typeface="Arial" panose="020B0604020202020204" pitchFamily="34" charset="0"/>
                <a:sym typeface="Wingdings" panose="05000000000000000000" pitchFamily="2" charset="2"/>
              </a:rPr>
              <a:t>d</a:t>
            </a:r>
            <a:r>
              <a:rPr lang="en-US" sz="1200" dirty="0" err="1">
                <a:latin typeface="Cambria" panose="02040503050406030204" pitchFamily="18" charset="0"/>
                <a:ea typeface="Cambria" panose="02040503050406030204" pitchFamily="18" charset="0"/>
              </a:rPr>
              <a:t>atums</a:t>
            </a:r>
            <a:r>
              <a:rPr lang="en-US" sz="1200" dirty="0">
                <a:latin typeface="Cambria" panose="02040503050406030204" pitchFamily="18" charset="0"/>
                <a:ea typeface="Cambria" panose="02040503050406030204" pitchFamily="18" charset="0"/>
              </a:rPr>
              <a:t> would be parallel and smooth</a:t>
            </a:r>
          </a:p>
          <a:p>
            <a:r>
              <a:rPr lang="en-US" sz="1200" dirty="0">
                <a:latin typeface="Cambria" panose="02040503050406030204" pitchFamily="18" charset="0"/>
                <a:ea typeface="Cambria" panose="02040503050406030204" pitchFamily="18" charset="0"/>
              </a:rPr>
              <a:t>Surface of Earth would not move</a:t>
            </a:r>
          </a:p>
          <a:p>
            <a:pPr eaLnBrk="1" hangingPunct="1">
              <a:buFont typeface="Arial" panose="020B0604020202020204" pitchFamily="34" charset="0"/>
              <a:buNone/>
            </a:pPr>
            <a:endParaRPr lang="en-US" alt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C7FDA5B-9D0D-4B8C-AC0F-2DE92514A503}" type="slidenum">
              <a:rPr lang="en-US" altLang="en-US" smtClean="0"/>
              <a:pPr>
                <a:defRPr/>
              </a:pPr>
              <a:t>2</a:t>
            </a:fld>
            <a:endParaRPr lang="en-US" altLang="en-US"/>
          </a:p>
        </p:txBody>
      </p:sp>
    </p:spTree>
    <p:extLst>
      <p:ext uri="{BB962C8B-B14F-4D97-AF65-F5344CB8AC3E}">
        <p14:creationId xmlns:p14="http://schemas.microsoft.com/office/powerpoint/2010/main" val="3132821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-believe</a:t>
            </a:r>
            <a:r>
              <a:rPr lang="en-US" baseline="0" dirty="0"/>
              <a:t> it or not there’s more than 2 types, but the 2 types you’ll see NGS publish are…</a:t>
            </a:r>
            <a:endParaRPr lang="en-US" dirty="0"/>
          </a:p>
        </p:txBody>
      </p:sp>
      <p:sp>
        <p:nvSpPr>
          <p:cNvPr id="4" name="Slide Number Placeholder 3"/>
          <p:cNvSpPr>
            <a:spLocks noGrp="1"/>
          </p:cNvSpPr>
          <p:nvPr>
            <p:ph type="sldNum" sz="quarter" idx="10"/>
          </p:nvPr>
        </p:nvSpPr>
        <p:spPr/>
        <p:txBody>
          <a:bodyPr/>
          <a:lstStyle/>
          <a:p>
            <a:pPr marL="0" marR="0" lvl="0" indent="0" algn="r" defTabSz="457133"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133" rtl="0" eaLnBrk="1" fontAlgn="base" latinLnBrk="0" hangingPunct="1">
                <a:lnSpc>
                  <a:spcPct val="100000"/>
                </a:lnSpc>
                <a:spcBef>
                  <a:spcPct val="0"/>
                </a:spcBef>
                <a:spcAft>
                  <a:spcPct val="0"/>
                </a:spcAft>
                <a:buClrTx/>
                <a:buSzTx/>
                <a:buFontTx/>
                <a:buNone/>
                <a:tabLst/>
                <a:defRPr/>
              </a:pPr>
              <a:t>26</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946570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So… all the geoid</a:t>
            </a:r>
            <a:r>
              <a:rPr lang="en-US" baseline="0" dirty="0"/>
              <a:t>s you’re using to get elevations from your GNSS data</a:t>
            </a:r>
            <a:endParaRPr lang="en-US" dirty="0"/>
          </a:p>
        </p:txBody>
      </p:sp>
      <p:sp>
        <p:nvSpPr>
          <p:cNvPr id="4" name="Slide Number Placeholder 3"/>
          <p:cNvSpPr>
            <a:spLocks noGrp="1"/>
          </p:cNvSpPr>
          <p:nvPr>
            <p:ph type="sldNum" sz="quarter" idx="10"/>
          </p:nvPr>
        </p:nvSpPr>
        <p:spPr/>
        <p:txBody>
          <a:bodyPr/>
          <a:lstStyle/>
          <a:p>
            <a:pPr marL="0" marR="0" lvl="0" indent="0" algn="r" defTabSz="457133"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133" rtl="0" eaLnBrk="1" fontAlgn="base" latinLnBrk="0" hangingPunct="1">
                <a:lnSpc>
                  <a:spcPct val="100000"/>
                </a:lnSpc>
                <a:spcBef>
                  <a:spcPct val="0"/>
                </a:spcBef>
                <a:spcAft>
                  <a:spcPct val="0"/>
                </a:spcAft>
                <a:buClrTx/>
                <a:buSzTx/>
                <a:buFontTx/>
                <a:buNone/>
                <a:tabLst/>
                <a:defRPr/>
              </a:pPr>
              <a:t>27</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373842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So… all the geoid</a:t>
            </a:r>
            <a:r>
              <a:rPr lang="en-US" baseline="0" dirty="0"/>
              <a:t>s you’re using to get elevations from your GNSS data</a:t>
            </a:r>
            <a:endParaRPr lang="en-US" dirty="0"/>
          </a:p>
        </p:txBody>
      </p:sp>
      <p:sp>
        <p:nvSpPr>
          <p:cNvPr id="4" name="Slide Number Placeholder 3"/>
          <p:cNvSpPr>
            <a:spLocks noGrp="1"/>
          </p:cNvSpPr>
          <p:nvPr>
            <p:ph type="sldNum" sz="quarter" idx="10"/>
          </p:nvPr>
        </p:nvSpPr>
        <p:spPr/>
        <p:txBody>
          <a:bodyPr/>
          <a:lstStyle/>
          <a:p>
            <a:pPr marL="0" marR="0" lvl="0" indent="0" algn="r" defTabSz="457133"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133" rtl="0" eaLnBrk="1" fontAlgn="base" latinLnBrk="0" hangingPunct="1">
                <a:lnSpc>
                  <a:spcPct val="100000"/>
                </a:lnSpc>
                <a:spcBef>
                  <a:spcPct val="0"/>
                </a:spcBef>
                <a:spcAft>
                  <a:spcPct val="0"/>
                </a:spcAft>
                <a:buClrTx/>
                <a:buSzTx/>
                <a:buFontTx/>
                <a:buNone/>
                <a:tabLst/>
                <a:defRPr/>
              </a:pPr>
              <a:t>28</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539010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altLang="en-US" sz="1200" baseline="0" dirty="0">
                <a:ea typeface="+mn-ea"/>
              </a:rPr>
              <a:t>importantly, the </a:t>
            </a:r>
            <a:r>
              <a:rPr lang="en-US" altLang="en-US" sz="1200" dirty="0">
                <a:ea typeface="ＭＳ Ｐゴシック" panose="020B0600070205080204" pitchFamily="34" charset="-128"/>
              </a:rPr>
              <a:t>height chosen was to minimize 29</a:t>
            </a:r>
            <a:r>
              <a:rPr lang="en-US" altLang="en-US" sz="1200" dirty="0">
                <a:ea typeface="ＭＳ Ｐゴシック" panose="020B0600070205080204" pitchFamily="34" charset="-128"/>
                <a:sym typeface="Wingdings" panose="05000000000000000000" pitchFamily="2" charset="2"/>
              </a:rPr>
              <a:t>8</a:t>
            </a:r>
            <a:r>
              <a:rPr lang="en-US" altLang="en-US" sz="1200" dirty="0">
                <a:ea typeface="ＭＳ Ｐゴシック" panose="020B0600070205080204" pitchFamily="34" charset="-128"/>
              </a:rPr>
              <a:t>8 differences on USGS topo maps in the eastern U.S.</a:t>
            </a:r>
            <a:r>
              <a:rPr lang="en-US" altLang="en-US" sz="1200" baseline="0" dirty="0">
                <a:ea typeface="ＭＳ Ｐゴシック" panose="020B0600070205080204" pitchFamily="34" charset="-128"/>
              </a:rPr>
              <a:t> … t</a:t>
            </a:r>
            <a:r>
              <a:rPr lang="en-US" altLang="en-US" sz="1200" dirty="0">
                <a:ea typeface="ＭＳ Ｐゴシック" panose="020B0600070205080204" pitchFamily="34" charset="-128"/>
              </a:rPr>
              <a:t>hus, the “zero height surface” of NAVD 88 was </a:t>
            </a:r>
            <a:r>
              <a:rPr lang="en-US" altLang="en-US" sz="1200" b="1" dirty="0">
                <a:ea typeface="ＭＳ Ｐゴシック" panose="020B0600070205080204" pitchFamily="34" charset="-128"/>
              </a:rPr>
              <a:t>NOT</a:t>
            </a:r>
            <a:r>
              <a:rPr lang="en-US" altLang="en-US" sz="1200" dirty="0">
                <a:ea typeface="ＭＳ Ｐゴシック" panose="020B0600070205080204" pitchFamily="34" charset="-128"/>
              </a:rPr>
              <a:t> chosen for its closeness to the geoid (but it was close…few decimeters)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4071763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altLang="en-US" sz="1200" baseline="0" dirty="0">
                <a:ea typeface="+mn-ea"/>
              </a:rPr>
              <a:t>importantly, the </a:t>
            </a:r>
            <a:r>
              <a:rPr lang="en-US" altLang="en-US" sz="1200" dirty="0">
                <a:ea typeface="ＭＳ Ｐゴシック" panose="020B0600070205080204" pitchFamily="34" charset="-128"/>
              </a:rPr>
              <a:t>height chosen was to minimize 29</a:t>
            </a:r>
            <a:r>
              <a:rPr lang="en-US" altLang="en-US" sz="1200" dirty="0">
                <a:ea typeface="ＭＳ Ｐゴシック" panose="020B0600070205080204" pitchFamily="34" charset="-128"/>
                <a:sym typeface="Wingdings" panose="05000000000000000000" pitchFamily="2" charset="2"/>
              </a:rPr>
              <a:t>8</a:t>
            </a:r>
            <a:r>
              <a:rPr lang="en-US" altLang="en-US" sz="1200" dirty="0">
                <a:ea typeface="ＭＳ Ｐゴシック" panose="020B0600070205080204" pitchFamily="34" charset="-128"/>
              </a:rPr>
              <a:t>8 differences on USGS topo maps in the eastern U.S.</a:t>
            </a:r>
            <a:r>
              <a:rPr lang="en-US" altLang="en-US" sz="1200" baseline="0" dirty="0">
                <a:ea typeface="ＭＳ Ｐゴシック" panose="020B0600070205080204" pitchFamily="34" charset="-128"/>
              </a:rPr>
              <a:t> … t</a:t>
            </a:r>
            <a:r>
              <a:rPr lang="en-US" altLang="en-US" sz="1200" dirty="0">
                <a:ea typeface="ＭＳ Ｐゴシック" panose="020B0600070205080204" pitchFamily="34" charset="-128"/>
              </a:rPr>
              <a:t>hus, the “zero height surface” of NAVD 88 was </a:t>
            </a:r>
            <a:r>
              <a:rPr lang="en-US" altLang="en-US" sz="1200" b="1" dirty="0">
                <a:ea typeface="ＭＳ Ｐゴシック" panose="020B0600070205080204" pitchFamily="34" charset="-128"/>
              </a:rPr>
              <a:t>NOT</a:t>
            </a:r>
            <a:r>
              <a:rPr lang="en-US" altLang="en-US" sz="1200" dirty="0">
                <a:ea typeface="ＭＳ Ｐゴシック" panose="020B0600070205080204" pitchFamily="34" charset="-128"/>
              </a:rPr>
              <a:t> chosen for its closeness to the geoid (but it was close…few decimeters)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761140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altLang="en-US" sz="1200" baseline="0" dirty="0">
                <a:ea typeface="+mn-ea"/>
              </a:rPr>
              <a:t>importantly, the </a:t>
            </a:r>
            <a:r>
              <a:rPr lang="en-US" altLang="en-US" sz="1200" dirty="0">
                <a:ea typeface="ＭＳ Ｐゴシック" panose="020B0600070205080204" pitchFamily="34" charset="-128"/>
              </a:rPr>
              <a:t>height chosen was to minimize 29</a:t>
            </a:r>
            <a:r>
              <a:rPr lang="en-US" altLang="en-US" sz="1200" dirty="0">
                <a:ea typeface="ＭＳ Ｐゴシック" panose="020B0600070205080204" pitchFamily="34" charset="-128"/>
                <a:sym typeface="Wingdings" panose="05000000000000000000" pitchFamily="2" charset="2"/>
              </a:rPr>
              <a:t>8</a:t>
            </a:r>
            <a:r>
              <a:rPr lang="en-US" altLang="en-US" sz="1200" dirty="0">
                <a:ea typeface="ＭＳ Ｐゴシック" panose="020B0600070205080204" pitchFamily="34" charset="-128"/>
              </a:rPr>
              <a:t>8 differences on USGS topo maps in the eastern U.S.</a:t>
            </a:r>
            <a:r>
              <a:rPr lang="en-US" altLang="en-US" sz="1200" baseline="0" dirty="0">
                <a:ea typeface="ＭＳ Ｐゴシック" panose="020B0600070205080204" pitchFamily="34" charset="-128"/>
              </a:rPr>
              <a:t> … t</a:t>
            </a:r>
            <a:r>
              <a:rPr lang="en-US" altLang="en-US" sz="1200" dirty="0">
                <a:ea typeface="ＭＳ Ｐゴシック" panose="020B0600070205080204" pitchFamily="34" charset="-128"/>
              </a:rPr>
              <a:t>hus, the “zero height surface” of NAVD 88 was </a:t>
            </a:r>
            <a:r>
              <a:rPr lang="en-US" altLang="en-US" sz="1200" b="1" dirty="0">
                <a:ea typeface="ＭＳ Ｐゴシック" panose="020B0600070205080204" pitchFamily="34" charset="-128"/>
              </a:rPr>
              <a:t>NOT</a:t>
            </a:r>
            <a:r>
              <a:rPr lang="en-US" altLang="en-US" sz="1200" dirty="0">
                <a:ea typeface="ＭＳ Ｐゴシック" panose="020B0600070205080204" pitchFamily="34" charset="-128"/>
              </a:rPr>
              <a:t> chosen for its closeness to the geoid (but it was close…few decimeters)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511104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vertical</a:t>
            </a:r>
            <a:r>
              <a:rPr lang="en-US" baseline="0" dirty="0"/>
              <a:t> reference system is a reference surface that can be used to measure heights in a uniform way.</a:t>
            </a:r>
          </a:p>
          <a:p>
            <a:r>
              <a:rPr lang="en-US" dirty="0"/>
              <a:t>So,</a:t>
            </a:r>
            <a:r>
              <a:rPr lang="en-US" baseline="0" dirty="0"/>
              <a:t> h</a:t>
            </a:r>
            <a:r>
              <a:rPr lang="en-US" dirty="0"/>
              <a:t>ow much taller is</a:t>
            </a:r>
            <a:r>
              <a:rPr lang="en-US" baseline="0" dirty="0"/>
              <a:t> Sally?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5A6246-21F9-416C-BD6D-2D5049A046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5827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we need to know how tall, or the slope of the hill.</a:t>
            </a:r>
          </a:p>
          <a:p>
            <a:r>
              <a:rPr lang="en-US" dirty="0"/>
              <a:t>-You cannot compare heights that are measured from different planes of reference.</a:t>
            </a:r>
          </a:p>
          <a:p>
            <a:r>
              <a:rPr lang="en-US" dirty="0"/>
              <a:t>*If we</a:t>
            </a:r>
            <a:r>
              <a:rPr lang="en-US" baseline="0" dirty="0"/>
              <a:t> replace Sally and Jane with an example more related to floodplains:</a:t>
            </a:r>
          </a:p>
          <a:p>
            <a:r>
              <a:rPr lang="en-US" baseline="0" dirty="0"/>
              <a:t>What if we want to compare a BFE height in 1990 and a BFE height 2010</a:t>
            </a:r>
          </a:p>
          <a:p>
            <a:pPr marL="173336" indent="-173336">
              <a:buFont typeface="Wingdings" panose="05000000000000000000" pitchFamily="2" charset="2"/>
              <a:buChar char="à"/>
            </a:pPr>
            <a:r>
              <a:rPr lang="en-US" baseline="0" dirty="0">
                <a:sym typeface="Wingdings" panose="05000000000000000000" pitchFamily="2" charset="2"/>
              </a:rPr>
              <a:t>what if the land has subsided under that base flood elevation over time?</a:t>
            </a:r>
          </a:p>
          <a:p>
            <a:r>
              <a:rPr lang="en-US" baseline="0" dirty="0">
                <a:sym typeface="Wingdings" panose="05000000000000000000" pitchFamily="2" charset="2"/>
              </a:rPr>
              <a:t>	…hold that thought.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5A6246-21F9-416C-BD6D-2D5049A046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013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that’s the proper technical</a:t>
            </a:r>
            <a:r>
              <a:rPr lang="en-US" baseline="0" dirty="0"/>
              <a:t> term, but I’m not going to hound someone who says “conversion”…  I slip sometimes too</a:t>
            </a:r>
            <a:endParaRPr lang="en-US" dirty="0"/>
          </a:p>
        </p:txBody>
      </p:sp>
      <p:sp>
        <p:nvSpPr>
          <p:cNvPr id="4" name="Slide Number Placeholder 3"/>
          <p:cNvSpPr>
            <a:spLocks noGrp="1"/>
          </p:cNvSpPr>
          <p:nvPr>
            <p:ph type="sldNum" sz="quarter" idx="10"/>
          </p:nvPr>
        </p:nvSpPr>
        <p:spPr/>
        <p:txBody>
          <a:bodyPr/>
          <a:lstStyle/>
          <a:p>
            <a:fld id="{8C5A6246-21F9-416C-BD6D-2D5049A04672}" type="slidenum">
              <a:rPr lang="en-US" smtClean="0"/>
              <a:t>35</a:t>
            </a:fld>
            <a:endParaRPr lang="en-US"/>
          </a:p>
        </p:txBody>
      </p:sp>
    </p:spTree>
    <p:extLst>
      <p:ext uri="{BB962C8B-B14F-4D97-AF65-F5344CB8AC3E}">
        <p14:creationId xmlns:p14="http://schemas.microsoft.com/office/powerpoint/2010/main" val="3189966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NGS has been inconsistent with these top two words.  </a:t>
            </a:r>
          </a:p>
          <a:p>
            <a:r>
              <a:rPr lang="en-US" dirty="0"/>
              <a:t>Going forward, we will use them as:</a:t>
            </a:r>
          </a:p>
          <a:p>
            <a:pPr lvl="1"/>
            <a:r>
              <a:rPr lang="en-US" dirty="0"/>
              <a:t>Conversion:  Meaning to change the type of coordinate without changing the datum or frame</a:t>
            </a:r>
          </a:p>
          <a:p>
            <a:pPr lvl="1"/>
            <a:r>
              <a:rPr lang="en-US" dirty="0"/>
              <a:t>e.g. change NAD 83(1986) latitude and longitude to NAD 83(1986) State Plane Coordinates</a:t>
            </a:r>
          </a:p>
          <a:p>
            <a:pPr lvl="1"/>
            <a:r>
              <a:rPr lang="en-US" dirty="0"/>
              <a:t>Transformation:  Meaning to change the datum or frame, without changing the type of coordinate</a:t>
            </a:r>
          </a:p>
          <a:p>
            <a:pPr lvl="1"/>
            <a:r>
              <a:rPr lang="en-US" dirty="0"/>
              <a:t>e.g. changing an NAD 27 latitude &amp; longitude to an NAD 83(1986) latitude &amp; longitude</a:t>
            </a:r>
          </a:p>
          <a:p>
            <a:endParaRPr lang="en-US" dirty="0"/>
          </a:p>
          <a:p>
            <a:r>
              <a:rPr lang="en-US" dirty="0"/>
              <a:t>So, “NADCON” which transforms coordinates between datums could have been called “NADTRAN.” </a:t>
            </a:r>
            <a:r>
              <a:rPr lang="en-US" dirty="0" err="1"/>
              <a:t>C’est</a:t>
            </a:r>
            <a:r>
              <a:rPr lang="en-US" dirty="0"/>
              <a:t> la vie.</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36</a:t>
            </a:fld>
            <a:endParaRPr kumimoji="0" lang="en-US" altLang="en-US" sz="13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4258465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-geometric component is latitude, longitude, and ellipsoid</a:t>
            </a:r>
            <a:r>
              <a:rPr lang="en-US" baseline="0" dirty="0"/>
              <a:t> height</a:t>
            </a:r>
          </a:p>
          <a:p>
            <a:r>
              <a:rPr lang="en-US" baseline="0" dirty="0"/>
              <a:t>-geopotential component is combined with the geometric components to calculate an </a:t>
            </a:r>
            <a:r>
              <a:rPr lang="en-US" baseline="0" dirty="0" err="1"/>
              <a:t>ortho</a:t>
            </a:r>
            <a:r>
              <a:rPr lang="en-US" baseline="0" dirty="0"/>
              <a:t> height or capital H</a:t>
            </a:r>
            <a:endParaRPr lang="en-US"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3</a:t>
            </a:fld>
            <a:endParaRPr lang="en-US"/>
          </a:p>
        </p:txBody>
      </p:sp>
    </p:spTree>
    <p:extLst>
      <p:ext uri="{BB962C8B-B14F-4D97-AF65-F5344CB8AC3E}">
        <p14:creationId xmlns:p14="http://schemas.microsoft.com/office/powerpoint/2010/main" val="30493501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“things” we mean the objects</a:t>
            </a:r>
            <a:r>
              <a:rPr lang="en-US" baseline="0" dirty="0"/>
              <a:t> we’re measuring</a:t>
            </a:r>
          </a:p>
          <a:p>
            <a:r>
              <a:rPr lang="en-US" baseline="0" dirty="0"/>
              <a:t>-if earth is moving, we need o account for that</a:t>
            </a:r>
            <a:endParaRPr lang="en-US" dirty="0"/>
          </a:p>
        </p:txBody>
      </p:sp>
      <p:sp>
        <p:nvSpPr>
          <p:cNvPr id="4" name="Slide Number Placeholder 3"/>
          <p:cNvSpPr>
            <a:spLocks noGrp="1"/>
          </p:cNvSpPr>
          <p:nvPr>
            <p:ph type="sldNum" sz="quarter" idx="10"/>
          </p:nvPr>
        </p:nvSpPr>
        <p:spPr/>
        <p:txBody>
          <a:bodyPr/>
          <a:lstStyle/>
          <a:p>
            <a:fld id="{8C5A6246-21F9-416C-BD6D-2D5049A04672}" type="slidenum">
              <a:rPr lang="en-US" smtClean="0"/>
              <a:t>37</a:t>
            </a:fld>
            <a:endParaRPr lang="en-US"/>
          </a:p>
        </p:txBody>
      </p:sp>
    </p:spTree>
    <p:extLst>
      <p:ext uri="{BB962C8B-B14F-4D97-AF65-F5344CB8AC3E}">
        <p14:creationId xmlns:p14="http://schemas.microsoft.com/office/powerpoint/2010/main" val="22272295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we need to know how tall, or the slope of the hill.</a:t>
            </a:r>
          </a:p>
          <a:p>
            <a:r>
              <a:rPr lang="en-US" dirty="0"/>
              <a:t>-You cannot compare heights that are measured from different planes of reference.</a:t>
            </a:r>
          </a:p>
          <a:p>
            <a:r>
              <a:rPr lang="en-US" dirty="0"/>
              <a:t>*If we</a:t>
            </a:r>
            <a:r>
              <a:rPr lang="en-US" baseline="0" dirty="0"/>
              <a:t> replace Sally and Jane with an example more related to floodplains:</a:t>
            </a:r>
          </a:p>
          <a:p>
            <a:r>
              <a:rPr lang="en-US" baseline="0" dirty="0"/>
              <a:t>What if we want to compare a BFE height in 1990 and a BFE height 2010</a:t>
            </a:r>
          </a:p>
          <a:p>
            <a:pPr marL="173336" indent="-173336">
              <a:buFont typeface="Wingdings" panose="05000000000000000000" pitchFamily="2" charset="2"/>
              <a:buChar char="à"/>
            </a:pPr>
            <a:r>
              <a:rPr lang="en-US" baseline="0" dirty="0">
                <a:sym typeface="Wingdings" panose="05000000000000000000" pitchFamily="2" charset="2"/>
              </a:rPr>
              <a:t>what if the land has subsided under that base flood elevation over time?</a:t>
            </a:r>
          </a:p>
          <a:p>
            <a:r>
              <a:rPr lang="en-US" baseline="0" dirty="0">
                <a:sym typeface="Wingdings" panose="05000000000000000000" pitchFamily="2" charset="2"/>
              </a:rPr>
              <a:t>	…hold that thought.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5A6246-21F9-416C-BD6D-2D5049A046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7560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Confidential</a:t>
            </a:r>
          </a:p>
        </p:txBody>
      </p:sp>
      <p:sp>
        <p:nvSpPr>
          <p:cNvPr id="5" name="Slide Number Placeholder 4"/>
          <p:cNvSpPr>
            <a:spLocks noGrp="1"/>
          </p:cNvSpPr>
          <p:nvPr>
            <p:ph type="sldNum" sz="quarter" idx="11"/>
          </p:nvPr>
        </p:nvSpPr>
        <p:spPr/>
        <p:txBody>
          <a:bodyPr/>
          <a:lstStyle/>
          <a:p>
            <a:fld id="{0DB5857B-6BAE-944B-AAB1-ECC8570D1349}" type="slidenum">
              <a:rPr lang="en-US" smtClean="0"/>
              <a:t>40</a:t>
            </a:fld>
            <a:endParaRPr lang="en-US"/>
          </a:p>
        </p:txBody>
      </p:sp>
    </p:spTree>
    <p:extLst>
      <p:ext uri="{BB962C8B-B14F-4D97-AF65-F5344CB8AC3E}">
        <p14:creationId xmlns:p14="http://schemas.microsoft.com/office/powerpoint/2010/main" val="24876147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Confidential</a:t>
            </a:r>
          </a:p>
        </p:txBody>
      </p:sp>
      <p:sp>
        <p:nvSpPr>
          <p:cNvPr id="5" name="Slide Number Placeholder 4"/>
          <p:cNvSpPr>
            <a:spLocks noGrp="1"/>
          </p:cNvSpPr>
          <p:nvPr>
            <p:ph type="sldNum" sz="quarter" idx="11"/>
          </p:nvPr>
        </p:nvSpPr>
        <p:spPr/>
        <p:txBody>
          <a:bodyPr/>
          <a:lstStyle/>
          <a:p>
            <a:fld id="{0DB5857B-6BAE-944B-AAB1-ECC8570D1349}" type="slidenum">
              <a:rPr lang="en-US" smtClean="0"/>
              <a:t>41</a:t>
            </a:fld>
            <a:endParaRPr lang="en-US"/>
          </a:p>
        </p:txBody>
      </p:sp>
    </p:spTree>
    <p:extLst>
      <p:ext uri="{BB962C8B-B14F-4D97-AF65-F5344CB8AC3E}">
        <p14:creationId xmlns:p14="http://schemas.microsoft.com/office/powerpoint/2010/main" val="20537120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Transforming your data</a:t>
            </a:r>
          </a:p>
          <a:p>
            <a:endParaRPr lang="en-US" dirty="0"/>
          </a:p>
          <a:p>
            <a:r>
              <a:rPr lang="en-US" dirty="0"/>
              <a:t>NCAT - NGS Coordinate Conversion and Transformation Tool</a:t>
            </a:r>
          </a:p>
          <a:p>
            <a:endParaRPr lang="en-US" dirty="0"/>
          </a:p>
          <a:p>
            <a:r>
              <a:rPr lang="en-US" dirty="0"/>
              <a:t>available now: ASCII upload and Web Services</a:t>
            </a:r>
          </a:p>
          <a:p>
            <a:endParaRPr lang="en-US" dirty="0"/>
          </a:p>
          <a:p>
            <a:r>
              <a:rPr lang="en-US" dirty="0"/>
              <a:t>ask your software providers about integration</a:t>
            </a:r>
          </a:p>
          <a:p>
            <a:endParaRPr lang="en-US" dirty="0"/>
          </a:p>
          <a:p>
            <a:r>
              <a:rPr lang="en-US" dirty="0"/>
              <a:t>we envision this as most popular method of access</a:t>
            </a:r>
          </a:p>
          <a:p>
            <a:endParaRPr lang="en-US" dirty="0"/>
          </a:p>
          <a:p>
            <a:r>
              <a:rPr lang="en-US" dirty="0"/>
              <a:t>Industry Workshop held last week – </a:t>
            </a:r>
            <a:r>
              <a:rPr lang="en-US" dirty="0" err="1"/>
              <a:t>esri</a:t>
            </a:r>
            <a:r>
              <a:rPr lang="en-US" dirty="0"/>
              <a:t>, </a:t>
            </a:r>
            <a:r>
              <a:rPr lang="en-US" dirty="0" err="1"/>
              <a:t>trimble</a:t>
            </a:r>
            <a:r>
              <a:rPr lang="en-US" baseline="0" dirty="0"/>
              <a:t>, </a:t>
            </a:r>
            <a:r>
              <a:rPr lang="en-US" baseline="0" dirty="0" err="1"/>
              <a:t>bluemarble</a:t>
            </a:r>
            <a:r>
              <a:rPr lang="en-US" baseline="0" dirty="0"/>
              <a:t>, all the major well known names were represented</a:t>
            </a:r>
            <a:endParaRPr lang="en-US" dirty="0"/>
          </a:p>
          <a:p>
            <a:endParaRPr lang="en-US" dirty="0"/>
          </a:p>
          <a:p>
            <a:r>
              <a:rPr lang="en-US" dirty="0"/>
              <a:t>labeling a year for each dataset?</a:t>
            </a:r>
          </a:p>
          <a:p>
            <a:endParaRPr lang="en-US" dirty="0"/>
          </a:p>
          <a:p>
            <a:r>
              <a:rPr lang="en-US" dirty="0"/>
              <a:t>something in-between that works for your needs</a:t>
            </a:r>
          </a:p>
          <a:p>
            <a:endParaRPr lang="en-US" dirty="0"/>
          </a:p>
          <a:p>
            <a:endParaRPr lang="en-US" dirty="0"/>
          </a:p>
        </p:txBody>
      </p:sp>
      <p:sp>
        <p:nvSpPr>
          <p:cNvPr id="4" name="Footer Placeholder 3"/>
          <p:cNvSpPr>
            <a:spLocks noGrp="1"/>
          </p:cNvSpPr>
          <p:nvPr>
            <p:ph type="ftr" sz="quarter" idx="10"/>
          </p:nvPr>
        </p:nvSpPr>
        <p:spPr/>
        <p:txBody>
          <a:bodyPr/>
          <a:lstStyle/>
          <a:p>
            <a:r>
              <a:rPr lang="en-US"/>
              <a:t>Confidential</a:t>
            </a:r>
          </a:p>
        </p:txBody>
      </p:sp>
      <p:sp>
        <p:nvSpPr>
          <p:cNvPr id="5" name="Slide Number Placeholder 4"/>
          <p:cNvSpPr>
            <a:spLocks noGrp="1"/>
          </p:cNvSpPr>
          <p:nvPr>
            <p:ph type="sldNum" sz="quarter" idx="11"/>
          </p:nvPr>
        </p:nvSpPr>
        <p:spPr/>
        <p:txBody>
          <a:bodyPr/>
          <a:lstStyle/>
          <a:p>
            <a:fld id="{0DB5857B-6BAE-944B-AAB1-ECC8570D1349}" type="slidenum">
              <a:rPr lang="en-US" smtClean="0"/>
              <a:t>42</a:t>
            </a:fld>
            <a:endParaRPr lang="en-US"/>
          </a:p>
        </p:txBody>
      </p:sp>
    </p:spTree>
    <p:extLst>
      <p:ext uri="{BB962C8B-B14F-4D97-AF65-F5344CB8AC3E}">
        <p14:creationId xmlns:p14="http://schemas.microsoft.com/office/powerpoint/2010/main" val="37811123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This presentation is</a:t>
            </a:r>
            <a:r>
              <a:rPr lang="en-US" baseline="0" dirty="0"/>
              <a:t> intended to raise awareness about the upcoming changes and what they mean for floodplain mapping, but you probably have lots of remaining questions and w</a:t>
            </a:r>
            <a:r>
              <a:rPr lang="en-US" dirty="0">
                <a:latin typeface="Arial" panose="020B0604020202020204" pitchFamily="34" charset="0"/>
                <a:cs typeface="Arial" panose="020B0604020202020204" pitchFamily="34" charset="0"/>
              </a:rPr>
              <a:t>e have a lot of </a:t>
            </a:r>
            <a:r>
              <a:rPr lang="en-US" b="1" dirty="0">
                <a:latin typeface="Arial" panose="020B0604020202020204" pitchFamily="34" charset="0"/>
                <a:cs typeface="Arial" panose="020B0604020202020204" pitchFamily="34" charset="0"/>
              </a:rPr>
              <a:t>resources online </a:t>
            </a:r>
            <a:r>
              <a:rPr lang="en-US" dirty="0">
                <a:latin typeface="Arial" panose="020B0604020202020204" pitchFamily="34" charset="0"/>
                <a:cs typeface="Arial" panose="020B0604020202020204" pitchFamily="34" charset="0"/>
              </a:rPr>
              <a:t>at our website</a:t>
            </a:r>
          </a:p>
          <a:p>
            <a:endParaRPr lang="en-US" b="1" dirty="0">
              <a:latin typeface="Arial" panose="020B0604020202020204" pitchFamily="34" charset="0"/>
              <a:cs typeface="Arial" panose="020B0604020202020204" pitchFamily="34" charset="0"/>
            </a:endParaRPr>
          </a:p>
          <a:p>
            <a:pPr marL="231115" indent="-231115">
              <a:buFont typeface="+mj-lt"/>
              <a:buAutoNum type="arabicPeriod"/>
            </a:pPr>
            <a:r>
              <a:rPr lang="en-US" dirty="0">
                <a:latin typeface="Arial" panose="020B0604020202020204" pitchFamily="34" charset="0"/>
                <a:cs typeface="Arial" panose="020B0604020202020204" pitchFamily="34" charset="0"/>
              </a:rPr>
              <a:t>Please spread the word, and </a:t>
            </a:r>
          </a:p>
          <a:p>
            <a:pPr marL="231115" indent="-231115">
              <a:buFont typeface="+mj-lt"/>
              <a:buAutoNum type="arabicPeriod"/>
            </a:pPr>
            <a:r>
              <a:rPr lang="en-US" dirty="0">
                <a:latin typeface="Arial" panose="020B0604020202020204" pitchFamily="34" charset="0"/>
                <a:cs typeface="Arial" panose="020B0604020202020204" pitchFamily="34" charset="0"/>
              </a:rPr>
              <a:t>make an effort to keep yourself and your colleagues informed. </a:t>
            </a:r>
          </a:p>
          <a:p>
            <a:pPr marL="231115" indent="-231115">
              <a:buFont typeface="+mj-lt"/>
              <a:buAutoNum type="arabicPeriod"/>
            </a:pPr>
            <a:r>
              <a:rPr lang="en-US" dirty="0">
                <a:latin typeface="Arial" panose="020B0604020202020204" pitchFamily="34" charset="0"/>
                <a:cs typeface="Arial" panose="020B0604020202020204" pitchFamily="34" charset="0"/>
              </a:rPr>
              <a:t>Tell us what content is missing or how we can make it better!</a:t>
            </a:r>
          </a:p>
          <a:p>
            <a:endParaRPr lang="en-US" dirty="0"/>
          </a:p>
        </p:txBody>
      </p:sp>
      <p:sp>
        <p:nvSpPr>
          <p:cNvPr id="4" name="Slide Number Placeholder 3"/>
          <p:cNvSpPr>
            <a:spLocks noGrp="1"/>
          </p:cNvSpPr>
          <p:nvPr>
            <p:ph type="sldNum" sz="quarter" idx="10"/>
          </p:nvPr>
        </p:nvSpPr>
        <p:spPr/>
        <p:txBody>
          <a:bodyPr/>
          <a:lstStyle/>
          <a:p>
            <a:fld id="{8C5A6246-21F9-416C-BD6D-2D5049A04672}" type="slidenum">
              <a:rPr lang="en-US" smtClean="0"/>
              <a:t>43</a:t>
            </a:fld>
            <a:endParaRPr lang="en-US"/>
          </a:p>
        </p:txBody>
      </p:sp>
    </p:spTree>
    <p:extLst>
      <p:ext uri="{BB962C8B-B14F-4D97-AF65-F5344CB8AC3E}">
        <p14:creationId xmlns:p14="http://schemas.microsoft.com/office/powerpoint/2010/main" val="15565703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marL="0" indent="0">
              <a:buFontTx/>
              <a:buNone/>
            </a:pPr>
            <a:r>
              <a:rPr lang="en-US" baseline="0" dirty="0"/>
              <a:t>-14 Regional Advisors, we’ve transitioned from a State-based to a Regional Program</a:t>
            </a:r>
          </a:p>
          <a:p>
            <a:pPr marL="0" indent="0">
              <a:buFont typeface="Arial" panose="020B0604020202020204" pitchFamily="34" charset="0"/>
              <a:buNone/>
            </a:pPr>
            <a:r>
              <a:rPr lang="en-US" baseline="0" dirty="0"/>
              <a:t>-our advisors homepage up there at the top, also easy to find us by querying any major search engine for “</a:t>
            </a:r>
            <a:r>
              <a:rPr lang="en-US" baseline="0" dirty="0" err="1"/>
              <a:t>ngs</a:t>
            </a:r>
            <a:r>
              <a:rPr lang="en-US" baseline="0" dirty="0"/>
              <a:t> advisors”</a:t>
            </a:r>
          </a:p>
          <a:p>
            <a:r>
              <a:rPr lang="en-US" baseline="0" dirty="0"/>
              <a:t>-if you know Ross Mackay, he is our Chief Advisor, I report to him… </a:t>
            </a:r>
          </a:p>
          <a:p>
            <a:r>
              <a:rPr lang="en-US" baseline="0" dirty="0"/>
              <a:t>**</a:t>
            </a:r>
            <a:r>
              <a:rPr lang="en-US" baseline="0" dirty="0" err="1"/>
              <a:t>ya</a:t>
            </a:r>
            <a:r>
              <a:rPr lang="en-US" baseline="0" dirty="0"/>
              <a:t> know, I don’t know why they don’t make him put his photo up here</a:t>
            </a:r>
          </a:p>
          <a:p>
            <a:r>
              <a:rPr lang="en-US" baseline="0" dirty="0"/>
              <a:t>-we do have one vacant advisor position, that was recently advertised and John up there in Wisconsin is officially retired in oh… 18 days</a:t>
            </a:r>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44</a:t>
            </a:fld>
            <a:endParaRPr lang="en-US"/>
          </a:p>
        </p:txBody>
      </p:sp>
    </p:spTree>
    <p:extLst>
      <p:ext uri="{BB962C8B-B14F-4D97-AF65-F5344CB8AC3E}">
        <p14:creationId xmlns:p14="http://schemas.microsoft.com/office/powerpoint/2010/main" val="23796773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9438" y="554038"/>
            <a:ext cx="3678237" cy="2759075"/>
          </a:xfrm>
        </p:spPr>
      </p:sp>
      <p:sp>
        <p:nvSpPr>
          <p:cNvPr id="3" name="Notes Placeholder 2"/>
          <p:cNvSpPr>
            <a:spLocks noGrp="1"/>
          </p:cNvSpPr>
          <p:nvPr>
            <p:ph type="body" idx="1"/>
          </p:nvPr>
        </p:nvSpPr>
        <p:spPr/>
        <p:txBody>
          <a:bodyPr/>
          <a:lstStyle/>
          <a:p>
            <a:r>
              <a:rPr lang="en-US" sz="1300" dirty="0"/>
              <a:t>-The State Geodetic Coordinator is not employed by NGS and is typically assigned by a state government agency or university.</a:t>
            </a:r>
          </a:p>
          <a:p>
            <a:pPr defTabSz="966612" eaLnBrk="0" fontAlgn="base" hangingPunct="0">
              <a:spcBef>
                <a:spcPct val="30000"/>
              </a:spcBef>
              <a:spcAft>
                <a:spcPct val="0"/>
              </a:spcAft>
              <a:defRPr/>
            </a:pPr>
            <a:r>
              <a:rPr lang="en-US" sz="1300" dirty="0"/>
              <a:t>-Wes Virginia</a:t>
            </a:r>
            <a:r>
              <a:rPr lang="en-US" baseline="0" dirty="0"/>
              <a:t> we’ve got Eric over at Bluefield --- contact info.</a:t>
            </a:r>
          </a:p>
          <a:p>
            <a:pPr defTabSz="966612"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defTabSz="483306" fontAlgn="base">
              <a:spcBef>
                <a:spcPct val="0"/>
              </a:spcBef>
              <a:spcAft>
                <a:spcPct val="0"/>
              </a:spcAft>
              <a:defRPr/>
            </a:pPr>
            <a:fld id="{5BB99B5A-D3DB-4354-AA55-43E94BB02C0B}" type="slidenum">
              <a:rPr lang="en-US" sz="1400">
                <a:solidFill>
                  <a:prstClr val="black"/>
                </a:solidFill>
                <a:latin typeface="Calibri" pitchFamily="34" charset="0"/>
                <a:ea typeface="ＭＳ Ｐゴシック" pitchFamily="34" charset="-128"/>
              </a:rPr>
              <a:pPr defTabSz="483306" fontAlgn="base">
                <a:spcBef>
                  <a:spcPct val="0"/>
                </a:spcBef>
                <a:spcAft>
                  <a:spcPct val="0"/>
                </a:spcAft>
                <a:defRPr/>
              </a:pPr>
              <a:t>45</a:t>
            </a:fld>
            <a:endParaRPr lang="en-US" sz="1400">
              <a:solidFill>
                <a:prstClr val="black"/>
              </a:solidFill>
              <a:latin typeface="Calibri" pitchFamily="34" charset="0"/>
              <a:ea typeface="ＭＳ Ｐゴシック" pitchFamily="34" charset="-128"/>
            </a:endParaRPr>
          </a:p>
        </p:txBody>
      </p:sp>
      <p:sp>
        <p:nvSpPr>
          <p:cNvPr id="5" name="Header Placeholder 4"/>
          <p:cNvSpPr>
            <a:spLocks noGrp="1"/>
          </p:cNvSpPr>
          <p:nvPr>
            <p:ph type="hdr" sz="quarter" idx="11"/>
          </p:nvPr>
        </p:nvSpPr>
        <p:spPr/>
        <p:txBody>
          <a:bodyPr/>
          <a:lstStyle/>
          <a:p>
            <a:r>
              <a:rPr lang="en-US"/>
              <a:t>NGS Overview, New Point Types and Opus Updates</a:t>
            </a:r>
          </a:p>
        </p:txBody>
      </p:sp>
      <p:sp>
        <p:nvSpPr>
          <p:cNvPr id="6" name="Date Placeholder 5"/>
          <p:cNvSpPr>
            <a:spLocks noGrp="1"/>
          </p:cNvSpPr>
          <p:nvPr>
            <p:ph type="dt" idx="12"/>
          </p:nvPr>
        </p:nvSpPr>
        <p:spPr/>
        <p:txBody>
          <a:bodyPr/>
          <a:lstStyle/>
          <a:p>
            <a:r>
              <a:rPr lang="en-US"/>
              <a:t>06/26/2020</a:t>
            </a:r>
          </a:p>
        </p:txBody>
      </p:sp>
    </p:spTree>
    <p:extLst>
      <p:ext uri="{BB962C8B-B14F-4D97-AF65-F5344CB8AC3E}">
        <p14:creationId xmlns:p14="http://schemas.microsoft.com/office/powerpoint/2010/main" val="29453258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Educational videos and online tutorials – </a:t>
            </a:r>
          </a:p>
          <a:p>
            <a:r>
              <a:rPr lang="en-US" dirty="0">
                <a:latin typeface="Arial" panose="020B0604020202020204" pitchFamily="34" charset="0"/>
                <a:cs typeface="Arial" panose="020B0604020202020204" pitchFamily="34" charset="0"/>
              </a:rPr>
              <a:t>Our library of lessons and videos are great resources, and will reinforce a lot of information we covered today. </a:t>
            </a:r>
          </a:p>
          <a:p>
            <a:pPr marL="231115" indent="-231115">
              <a:buFont typeface="+mj-lt"/>
              <a:buAutoNum type="arabicPeriod"/>
            </a:pPr>
            <a:r>
              <a:rPr lang="en-US" dirty="0">
                <a:latin typeface="Arial" panose="020B0604020202020204" pitchFamily="34" charset="0"/>
                <a:cs typeface="Arial" panose="020B0604020202020204" pitchFamily="34" charset="0"/>
              </a:rPr>
              <a:t>The videos are just 3-5 minutes long.</a:t>
            </a:r>
          </a:p>
          <a:p>
            <a:pPr marL="231115" indent="-231115">
              <a:buFont typeface="+mj-lt"/>
              <a:buAutoNum type="arabicPeriod"/>
            </a:pPr>
            <a:r>
              <a:rPr lang="en-US" dirty="0">
                <a:latin typeface="Arial" panose="020B0604020202020204" pitchFamily="34" charset="0"/>
                <a:cs typeface="Arial" panose="020B0604020202020204" pitchFamily="34" charset="0"/>
              </a:rPr>
              <a:t>the lesson is a deeper dive but still only takes an hour.</a:t>
            </a:r>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46</a:t>
            </a:fld>
            <a:endParaRPr lang="en-US" altLang="en-US"/>
          </a:p>
        </p:txBody>
      </p:sp>
    </p:spTree>
    <p:extLst>
      <p:ext uri="{BB962C8B-B14F-4D97-AF65-F5344CB8AC3E}">
        <p14:creationId xmlns:p14="http://schemas.microsoft.com/office/powerpoint/2010/main" val="10357710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b="1" dirty="0">
                <a:latin typeface="Cambria" panose="02040503050406030204" pitchFamily="18" charset="0"/>
                <a:ea typeface="Cambria" panose="02040503050406030204" pitchFamily="18" charset="0"/>
              </a:rPr>
              <a:t>Stay abreast of any new information coming from us</a:t>
            </a:r>
            <a:r>
              <a:rPr lang="en-US" sz="1200" b="1" baseline="0" dirty="0">
                <a:latin typeface="Cambria" panose="02040503050406030204" pitchFamily="18" charset="0"/>
                <a:ea typeface="Cambria" panose="02040503050406030204" pitchFamily="18" charset="0"/>
              </a:rPr>
              <a:t> </a:t>
            </a:r>
            <a:r>
              <a:rPr lang="en-US" altLang="en-US" b="1" dirty="0">
                <a:latin typeface="Arial" panose="020B0604020202020204" pitchFamily="34" charset="0"/>
                <a:cs typeface="Arial" panose="020B0604020202020204" pitchFamily="34" charset="0"/>
              </a:rPr>
              <a:t>via Email Subscription – </a:t>
            </a:r>
            <a:endParaRPr lang="en-US" altLang="en-US" dirty="0">
              <a:latin typeface="Arial" panose="020B0604020202020204" pitchFamily="34" charset="0"/>
              <a:cs typeface="Arial" panose="020B0604020202020204" pitchFamily="34" charset="0"/>
            </a:endParaRPr>
          </a:p>
          <a:p>
            <a:pPr marL="231115" indent="-231115">
              <a:spcBef>
                <a:spcPct val="0"/>
              </a:spcBef>
              <a:buFont typeface="+mj-lt"/>
              <a:buAutoNum type="arabicPeriod"/>
            </a:pPr>
            <a:r>
              <a:rPr lang="en-US" altLang="en-US" dirty="0">
                <a:latin typeface="Arial" panose="020B0604020202020204" pitchFamily="34" charset="0"/>
                <a:cs typeface="Arial" panose="020B0604020202020204" pitchFamily="34" charset="0"/>
              </a:rPr>
              <a:t>Sign up for notifications about News, webinars, and training opportunities with NGS. </a:t>
            </a:r>
          </a:p>
          <a:p>
            <a:pPr marL="231115" indent="-231115">
              <a:spcBef>
                <a:spcPct val="0"/>
              </a:spcBef>
              <a:buFont typeface="+mj-lt"/>
              <a:buAutoNum type="arabicPeriod"/>
            </a:pPr>
            <a:r>
              <a:rPr lang="en-US" altLang="en-US" dirty="0">
                <a:latin typeface="Arial" panose="020B0604020202020204" pitchFamily="34" charset="0"/>
                <a:cs typeface="Arial" panose="020B0604020202020204" pitchFamily="34" charset="0"/>
              </a:rPr>
              <a:t>We also use our News subscription list to send out our quarterly NSRS Modernization Newsletter.</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76" indent="-287841" eaLnBrk="0" hangingPunct="0">
              <a:spcBef>
                <a:spcPct val="30000"/>
              </a:spcBef>
              <a:defRPr sz="1200">
                <a:solidFill>
                  <a:schemeClr val="tx1"/>
                </a:solidFill>
                <a:latin typeface="Calibri" pitchFamily="34" charset="0"/>
              </a:defRPr>
            </a:lvl2pPr>
            <a:lvl3pPr marL="1156269" indent="-230600" eaLnBrk="0" hangingPunct="0">
              <a:spcBef>
                <a:spcPct val="30000"/>
              </a:spcBef>
              <a:defRPr sz="1200">
                <a:solidFill>
                  <a:schemeClr val="tx1"/>
                </a:solidFill>
                <a:latin typeface="Calibri" pitchFamily="34" charset="0"/>
              </a:defRPr>
            </a:lvl3pPr>
            <a:lvl4pPr marL="1619102" indent="-230600" eaLnBrk="0" hangingPunct="0">
              <a:spcBef>
                <a:spcPct val="30000"/>
              </a:spcBef>
              <a:defRPr sz="1200">
                <a:solidFill>
                  <a:schemeClr val="tx1"/>
                </a:solidFill>
                <a:latin typeface="Calibri" pitchFamily="34" charset="0"/>
              </a:defRPr>
            </a:lvl4pPr>
            <a:lvl5pPr marL="2081937" indent="-230600" eaLnBrk="0" hangingPunct="0">
              <a:spcBef>
                <a:spcPct val="30000"/>
              </a:spcBef>
              <a:defRPr sz="1200">
                <a:solidFill>
                  <a:schemeClr val="tx1"/>
                </a:solidFill>
                <a:latin typeface="Calibri" pitchFamily="34" charset="0"/>
              </a:defRPr>
            </a:lvl5pPr>
            <a:lvl6pPr marL="2552949" indent="-230600" defTabSz="471012" eaLnBrk="0" fontAlgn="base" hangingPunct="0">
              <a:spcBef>
                <a:spcPct val="30000"/>
              </a:spcBef>
              <a:spcAft>
                <a:spcPct val="0"/>
              </a:spcAft>
              <a:defRPr sz="1200">
                <a:solidFill>
                  <a:schemeClr val="tx1"/>
                </a:solidFill>
                <a:latin typeface="Calibri" pitchFamily="34" charset="0"/>
              </a:defRPr>
            </a:lvl6pPr>
            <a:lvl7pPr marL="3023960" indent="-230600" defTabSz="471012" eaLnBrk="0" fontAlgn="base" hangingPunct="0">
              <a:spcBef>
                <a:spcPct val="30000"/>
              </a:spcBef>
              <a:spcAft>
                <a:spcPct val="0"/>
              </a:spcAft>
              <a:defRPr sz="1200">
                <a:solidFill>
                  <a:schemeClr val="tx1"/>
                </a:solidFill>
                <a:latin typeface="Calibri" pitchFamily="34" charset="0"/>
              </a:defRPr>
            </a:lvl7pPr>
            <a:lvl8pPr marL="3494971" indent="-230600" defTabSz="471012" eaLnBrk="0" fontAlgn="base" hangingPunct="0">
              <a:spcBef>
                <a:spcPct val="30000"/>
              </a:spcBef>
              <a:spcAft>
                <a:spcPct val="0"/>
              </a:spcAft>
              <a:defRPr sz="1200">
                <a:solidFill>
                  <a:schemeClr val="tx1"/>
                </a:solidFill>
                <a:latin typeface="Calibri" pitchFamily="34" charset="0"/>
              </a:defRPr>
            </a:lvl8pPr>
            <a:lvl9pPr marL="3965983" indent="-230600" defTabSz="471012"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287DD4-DB9E-4F0A-B145-24E10F384AA7}" type="slidenum">
              <a:rPr lang="en-US" altLang="en-US" smtClean="0">
                <a:solidFill>
                  <a:srgbClr val="000000"/>
                </a:solidFill>
                <a:latin typeface="Gill Sans MT" pitchFamily="34" charset="0"/>
                <a:ea typeface="MS PGothic" pitchFamily="34" charset="-128"/>
              </a:rPr>
              <a:pPr eaLnBrk="1" hangingPunct="1">
                <a:spcBef>
                  <a:spcPct val="0"/>
                </a:spcBef>
              </a:pPr>
              <a:t>47</a:t>
            </a:fld>
            <a:endParaRPr lang="en-US" altLang="en-US">
              <a:solidFill>
                <a:srgbClr val="000000"/>
              </a:solidFill>
              <a:latin typeface="Gill Sans MT" pitchFamily="34" charset="0"/>
              <a:ea typeface="MS PGothic" pitchFamily="34" charset="-128"/>
            </a:endParaRPr>
          </a:p>
        </p:txBody>
      </p:sp>
    </p:spTree>
    <p:extLst>
      <p:ext uri="{BB962C8B-B14F-4D97-AF65-F5344CB8AC3E}">
        <p14:creationId xmlns:p14="http://schemas.microsoft.com/office/powerpoint/2010/main" val="3317588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aseline="0" dirty="0">
                <a:latin typeface="Times New Roman" pitchFamily="18" charset="0"/>
              </a:rPr>
              <a:t>This slide illustrates the 3 categories of vertical </a:t>
            </a:r>
            <a:r>
              <a:rPr lang="en-US" altLang="en-US" baseline="0" dirty="0" err="1">
                <a:latin typeface="Times New Roman" pitchFamily="18" charset="0"/>
              </a:rPr>
              <a:t>datums</a:t>
            </a:r>
            <a:r>
              <a:rPr lang="en-US" altLang="en-US" baseline="0" dirty="0">
                <a:latin typeface="Times New Roman" pitchFamily="18" charset="0"/>
              </a:rPr>
              <a:t> and examples of where each is directly used They are project and application dependent.</a:t>
            </a:r>
            <a:endParaRPr lang="en-US" dirty="0">
              <a:latin typeface="Arial" panose="020B0604020202020204" pitchFamily="34" charset="0"/>
              <a:cs typeface="Arial" panose="020B0604020202020204" pitchFamily="34" charset="0"/>
            </a:endParaRPr>
          </a:p>
          <a:p>
            <a:pPr marL="231115" indent="-231115">
              <a:buFont typeface="+mj-lt"/>
              <a:buAutoNum type="arabicPeriod"/>
            </a:pPr>
            <a:r>
              <a:rPr lang="en-US" dirty="0">
                <a:latin typeface="Arial" panose="020B0604020202020204" pitchFamily="34" charset="0"/>
                <a:cs typeface="Arial" panose="020B0604020202020204" pitchFamily="34" charset="0"/>
              </a:rPr>
              <a:t>First, we have </a:t>
            </a:r>
            <a:r>
              <a:rPr lang="en-US" b="1" dirty="0">
                <a:latin typeface="Arial" panose="020B0604020202020204" pitchFamily="34" charset="0"/>
                <a:cs typeface="Arial" panose="020B0604020202020204" pitchFamily="34" charset="0"/>
              </a:rPr>
              <a:t>ellipsoidal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Examples include WGS84 and</a:t>
            </a:r>
            <a:r>
              <a:rPr lang="en-US" baseline="0" dirty="0">
                <a:latin typeface="Arial" panose="020B0604020202020204" pitchFamily="34" charset="0"/>
                <a:cs typeface="Arial" panose="020B0604020202020204" pitchFamily="34" charset="0"/>
              </a:rPr>
              <a:t> NAD83</a:t>
            </a:r>
            <a:r>
              <a:rPr lang="en-US" dirty="0">
                <a:latin typeface="Arial" panose="020B0604020202020204" pitchFamily="34" charset="0"/>
                <a:cs typeface="Arial" panose="020B0604020202020204" pitchFamily="34" charset="0"/>
              </a:rPr>
              <a:t> (North American Datum of 1983).  You will encounter these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frequently in hydrographic surveys that are vertically referenced with RTK-GPS; any native GPS measurements; and even raw </a:t>
            </a:r>
            <a:r>
              <a:rPr lang="en-US" dirty="0" err="1">
                <a:latin typeface="Arial" panose="020B0604020202020204" pitchFamily="34" charset="0"/>
                <a:cs typeface="Arial" panose="020B0604020202020204" pitchFamily="34" charset="0"/>
              </a:rPr>
              <a:t>lidar</a:t>
            </a:r>
            <a:r>
              <a:rPr lang="en-US" dirty="0">
                <a:latin typeface="Arial" panose="020B0604020202020204" pitchFamily="34" charset="0"/>
                <a:cs typeface="Arial" panose="020B0604020202020204" pitchFamily="34" charset="0"/>
              </a:rPr>
              <a:t> datasets.</a:t>
            </a:r>
          </a:p>
          <a:p>
            <a:pPr marL="231115" indent="-231115">
              <a:buFont typeface="+mj-lt"/>
              <a:buAutoNum type="arabicPeriod"/>
            </a:pPr>
            <a:r>
              <a:rPr lang="en-US" dirty="0">
                <a:latin typeface="Arial" panose="020B0604020202020204" pitchFamily="34" charset="0"/>
                <a:cs typeface="Arial" panose="020B0604020202020204" pitchFamily="34" charset="0"/>
              </a:rPr>
              <a:t>Next, we have </a:t>
            </a:r>
            <a:r>
              <a:rPr lang="en-US" b="1" dirty="0">
                <a:latin typeface="Arial" panose="020B0604020202020204" pitchFamily="34" charset="0"/>
                <a:cs typeface="Arial" panose="020B0604020202020204" pitchFamily="34" charset="0"/>
              </a:rPr>
              <a:t>orthometric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These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are very important because height differences referenced to orthometric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will allow us to know the direction water will flow,</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because they have been “gravity-corrected”. The North American Vertical Datum of 1988 (or NAVD 88) is an orthometric datum, which you will see on USGS topographic maps, engineering and development site surveys, and FEMA Flood Insurance Rate Maps.</a:t>
            </a:r>
          </a:p>
          <a:p>
            <a:pPr marL="231115" indent="-231115">
              <a:buFont typeface="+mj-lt"/>
              <a:buAutoNum type="arabicPeriod"/>
            </a:pPr>
            <a:r>
              <a:rPr lang="en-US" dirty="0">
                <a:latin typeface="Arial" panose="020B0604020202020204" pitchFamily="34" charset="0"/>
                <a:cs typeface="Arial" panose="020B0604020202020204" pitchFamily="34" charset="0"/>
              </a:rPr>
              <a:t>Finally, we have </a:t>
            </a:r>
            <a:r>
              <a:rPr lang="en-US" b="1" dirty="0">
                <a:latin typeface="Arial" panose="020B0604020202020204" pitchFamily="34" charset="0"/>
                <a:cs typeface="Arial" panose="020B0604020202020204" pitchFamily="34" charset="0"/>
              </a:rPr>
              <a:t>Tidal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which are derived from water level measurements. They have extremely important applications including daily and extreme water levels; NOAA nautical charts, and shoreline mapping or boundaries along the coast.</a:t>
            </a:r>
          </a:p>
          <a:p>
            <a:pPr defTabSz="924458">
              <a:defRPr/>
            </a:pPr>
            <a:r>
              <a:rPr lang="en-US" altLang="en-US" baseline="0" dirty="0">
                <a:latin typeface="Arial" panose="020B0604020202020204" pitchFamily="34" charset="0"/>
                <a:cs typeface="Arial" panose="020B0604020202020204" pitchFamily="34" charset="0"/>
              </a:rPr>
              <a:t>*</a:t>
            </a:r>
            <a:r>
              <a:rPr lang="en-US" altLang="en-US" baseline="0" dirty="0">
                <a:latin typeface="Times New Roman" pitchFamily="18" charset="0"/>
              </a:rPr>
              <a:t>NOAA provides tools (like NCAT and </a:t>
            </a:r>
            <a:r>
              <a:rPr lang="en-US" altLang="en-US" baseline="0" dirty="0" err="1">
                <a:latin typeface="Times New Roman" pitchFamily="18" charset="0"/>
              </a:rPr>
              <a:t>Vdatum</a:t>
            </a:r>
            <a:r>
              <a:rPr lang="en-US" altLang="en-US" baseline="0" dirty="0">
                <a:latin typeface="Times New Roman" pitchFamily="18" charset="0"/>
              </a:rPr>
              <a:t>) to transform between these different height systems.</a:t>
            </a:r>
          </a:p>
          <a:p>
            <a:pPr defTabSz="924458">
              <a:defRPr/>
            </a:pPr>
            <a:endParaRPr lang="en-US" altLang="en-US" baseline="0" dirty="0">
              <a:latin typeface="Times New Roman" pitchFamily="18" charset="0"/>
            </a:endParaRPr>
          </a:p>
          <a:p>
            <a:pPr defTabSz="924458">
              <a:defRPr/>
            </a:pPr>
            <a:r>
              <a:rPr lang="en-US" altLang="en-US" baseline="0" dirty="0">
                <a:latin typeface="Times New Roman" pitchFamily="18" charset="0"/>
              </a:rPr>
              <a:t>The Bridge </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C7FDA5B-9D0D-4B8C-AC0F-2DE92514A503}" type="slidenum">
              <a:rPr kumimoji="0" lang="en-US"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alt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9692439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xfrm>
            <a:off x="2895600" y="527050"/>
            <a:ext cx="35052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79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57020" indent="-291161" eaLnBrk="0" hangingPunct="0">
              <a:defRPr>
                <a:solidFill>
                  <a:schemeClr val="tx1"/>
                </a:solidFill>
                <a:latin typeface="Calibri" pitchFamily="34" charset="0"/>
                <a:ea typeface="ＭＳ Ｐゴシック" pitchFamily="34" charset="-128"/>
              </a:defRPr>
            </a:lvl2pPr>
            <a:lvl3pPr marL="1164647" indent="-232929" eaLnBrk="0" hangingPunct="0">
              <a:defRPr>
                <a:solidFill>
                  <a:schemeClr val="tx1"/>
                </a:solidFill>
                <a:latin typeface="Calibri" pitchFamily="34" charset="0"/>
                <a:ea typeface="ＭＳ Ｐゴシック" pitchFamily="34" charset="-128"/>
              </a:defRPr>
            </a:lvl3pPr>
            <a:lvl4pPr marL="1630505" indent="-232929" eaLnBrk="0" hangingPunct="0">
              <a:defRPr>
                <a:solidFill>
                  <a:schemeClr val="tx1"/>
                </a:solidFill>
                <a:latin typeface="Calibri" pitchFamily="34" charset="0"/>
                <a:ea typeface="ＭＳ Ｐゴシック" pitchFamily="34" charset="-128"/>
              </a:defRPr>
            </a:lvl4pPr>
            <a:lvl5pPr marL="2096365" indent="-232929" eaLnBrk="0" hangingPunct="0">
              <a:defRPr>
                <a:solidFill>
                  <a:schemeClr val="tx1"/>
                </a:solidFill>
                <a:latin typeface="Calibri" pitchFamily="34" charset="0"/>
                <a:ea typeface="ＭＳ Ｐゴシック" pitchFamily="34" charset="-128"/>
              </a:defRPr>
            </a:lvl5pPr>
            <a:lvl6pPr marL="2562224"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6pPr>
            <a:lvl7pPr marL="3028082"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93941"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59800"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E26C3BD8-B2E5-4319-9CBE-B60D43F31E53}" type="slidenum">
              <a:rPr lang="en-US" smtClean="0"/>
              <a:pPr eaLnBrk="1" hangingPunct="1"/>
              <a:t>48</a:t>
            </a:fld>
            <a:endParaRPr lang="en-US"/>
          </a:p>
        </p:txBody>
      </p:sp>
    </p:spTree>
    <p:extLst>
      <p:ext uri="{BB962C8B-B14F-4D97-AF65-F5344CB8AC3E}">
        <p14:creationId xmlns:p14="http://schemas.microsoft.com/office/powerpoint/2010/main" val="729416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aseline="0" dirty="0">
                <a:latin typeface="Times New Roman" pitchFamily="18" charset="0"/>
              </a:rPr>
              <a:t>This slide illustrates the 3 categories of vertical </a:t>
            </a:r>
            <a:r>
              <a:rPr lang="en-US" altLang="en-US" baseline="0" dirty="0" err="1">
                <a:latin typeface="Times New Roman" pitchFamily="18" charset="0"/>
              </a:rPr>
              <a:t>datums</a:t>
            </a:r>
            <a:r>
              <a:rPr lang="en-US" altLang="en-US" baseline="0" dirty="0">
                <a:latin typeface="Times New Roman" pitchFamily="18" charset="0"/>
              </a:rPr>
              <a:t> and examples of where each is directly used They are project and application dependent.</a:t>
            </a:r>
            <a:endParaRPr lang="en-US" dirty="0">
              <a:latin typeface="Arial" panose="020B0604020202020204" pitchFamily="34" charset="0"/>
              <a:cs typeface="Arial" panose="020B0604020202020204" pitchFamily="34" charset="0"/>
            </a:endParaRPr>
          </a:p>
          <a:p>
            <a:pPr marL="231115" indent="-231115">
              <a:buFont typeface="+mj-lt"/>
              <a:buAutoNum type="arabicPeriod"/>
            </a:pPr>
            <a:r>
              <a:rPr lang="en-US" dirty="0">
                <a:latin typeface="Arial" panose="020B0604020202020204" pitchFamily="34" charset="0"/>
                <a:cs typeface="Arial" panose="020B0604020202020204" pitchFamily="34" charset="0"/>
              </a:rPr>
              <a:t>First, we have </a:t>
            </a:r>
            <a:r>
              <a:rPr lang="en-US" b="1" dirty="0">
                <a:latin typeface="Arial" panose="020B0604020202020204" pitchFamily="34" charset="0"/>
                <a:cs typeface="Arial" panose="020B0604020202020204" pitchFamily="34" charset="0"/>
              </a:rPr>
              <a:t>ellipsoidal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Examples include WGS84 and</a:t>
            </a:r>
            <a:r>
              <a:rPr lang="en-US" baseline="0" dirty="0">
                <a:latin typeface="Arial" panose="020B0604020202020204" pitchFamily="34" charset="0"/>
                <a:cs typeface="Arial" panose="020B0604020202020204" pitchFamily="34" charset="0"/>
              </a:rPr>
              <a:t> NAD83</a:t>
            </a:r>
            <a:r>
              <a:rPr lang="en-US" dirty="0">
                <a:latin typeface="Arial" panose="020B0604020202020204" pitchFamily="34" charset="0"/>
                <a:cs typeface="Arial" panose="020B0604020202020204" pitchFamily="34" charset="0"/>
              </a:rPr>
              <a:t> (North American Datum of 1983).  You will encounter these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frequently in hydrographic surveys that are vertically referenced with RTK-GPS; any native GPS measurements; and even raw </a:t>
            </a:r>
            <a:r>
              <a:rPr lang="en-US" dirty="0" err="1">
                <a:latin typeface="Arial" panose="020B0604020202020204" pitchFamily="34" charset="0"/>
                <a:cs typeface="Arial" panose="020B0604020202020204" pitchFamily="34" charset="0"/>
              </a:rPr>
              <a:t>lidar</a:t>
            </a:r>
            <a:r>
              <a:rPr lang="en-US" dirty="0">
                <a:latin typeface="Arial" panose="020B0604020202020204" pitchFamily="34" charset="0"/>
                <a:cs typeface="Arial" panose="020B0604020202020204" pitchFamily="34" charset="0"/>
              </a:rPr>
              <a:t> datasets.</a:t>
            </a:r>
          </a:p>
          <a:p>
            <a:pPr marL="231115" indent="-231115">
              <a:buFont typeface="+mj-lt"/>
              <a:buAutoNum type="arabicPeriod"/>
            </a:pPr>
            <a:r>
              <a:rPr lang="en-US" dirty="0">
                <a:latin typeface="Arial" panose="020B0604020202020204" pitchFamily="34" charset="0"/>
                <a:cs typeface="Arial" panose="020B0604020202020204" pitchFamily="34" charset="0"/>
              </a:rPr>
              <a:t>Next, we have </a:t>
            </a:r>
            <a:r>
              <a:rPr lang="en-US" b="1" dirty="0">
                <a:latin typeface="Arial" panose="020B0604020202020204" pitchFamily="34" charset="0"/>
                <a:cs typeface="Arial" panose="020B0604020202020204" pitchFamily="34" charset="0"/>
              </a:rPr>
              <a:t>orthometric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These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are very important because height differences referenced to orthometric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will allow us to know the direction water will flow,</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because they have been “gravity-corrected”. The North American Vertical Datum of 1988 (or NAVD 88) is an orthometric datum, which you will see on USGS topographic maps, engineering and development site surveys, and FEMA Flood Insurance Rate Maps.</a:t>
            </a:r>
          </a:p>
          <a:p>
            <a:pPr marL="231115" indent="-231115">
              <a:buFont typeface="+mj-lt"/>
              <a:buAutoNum type="arabicPeriod"/>
            </a:pPr>
            <a:r>
              <a:rPr lang="en-US" dirty="0">
                <a:latin typeface="Arial" panose="020B0604020202020204" pitchFamily="34" charset="0"/>
                <a:cs typeface="Arial" panose="020B0604020202020204" pitchFamily="34" charset="0"/>
              </a:rPr>
              <a:t>Finally, we have </a:t>
            </a:r>
            <a:r>
              <a:rPr lang="en-US" b="1" dirty="0">
                <a:latin typeface="Arial" panose="020B0604020202020204" pitchFamily="34" charset="0"/>
                <a:cs typeface="Arial" panose="020B0604020202020204" pitchFamily="34" charset="0"/>
              </a:rPr>
              <a:t>Tidal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which are derived from water level measurements. They have extremely important applications including daily and extreme water levels; NOAA nautical charts, and shoreline mapping or boundaries along the coast.</a:t>
            </a:r>
          </a:p>
          <a:p>
            <a:pPr defTabSz="924458">
              <a:defRPr/>
            </a:pPr>
            <a:r>
              <a:rPr lang="en-US" altLang="en-US" baseline="0" dirty="0">
                <a:latin typeface="Arial" panose="020B0604020202020204" pitchFamily="34" charset="0"/>
                <a:cs typeface="Arial" panose="020B0604020202020204" pitchFamily="34" charset="0"/>
              </a:rPr>
              <a:t>*</a:t>
            </a:r>
            <a:r>
              <a:rPr lang="en-US" altLang="en-US" baseline="0" dirty="0">
                <a:latin typeface="Times New Roman" pitchFamily="18" charset="0"/>
              </a:rPr>
              <a:t>NOAA provides tools (like NCAT and </a:t>
            </a:r>
            <a:r>
              <a:rPr lang="en-US" altLang="en-US" baseline="0" dirty="0" err="1">
                <a:latin typeface="Times New Roman" pitchFamily="18" charset="0"/>
              </a:rPr>
              <a:t>Vdatum</a:t>
            </a:r>
            <a:r>
              <a:rPr lang="en-US" altLang="en-US" baseline="0" dirty="0">
                <a:latin typeface="Times New Roman" pitchFamily="18" charset="0"/>
              </a:rPr>
              <a:t>) to transform between these different height systems.</a:t>
            </a:r>
          </a:p>
        </p:txBody>
      </p:sp>
      <p:sp>
        <p:nvSpPr>
          <p:cNvPr id="4" name="Slide Number Placeholder 3"/>
          <p:cNvSpPr>
            <a:spLocks noGrp="1"/>
          </p:cNvSpPr>
          <p:nvPr>
            <p:ph type="sldNum" sz="quarter" idx="10"/>
          </p:nvPr>
        </p:nvSpPr>
        <p:spPr/>
        <p:txBody>
          <a:bodyPr/>
          <a:lstStyle/>
          <a:p>
            <a:pPr>
              <a:defRPr/>
            </a:pPr>
            <a:fld id="{5C7FDA5B-9D0D-4B8C-AC0F-2DE92514A503}" type="slidenum">
              <a:rPr lang="en-US" altLang="en-US" smtClean="0"/>
              <a:pPr>
                <a:defRPr/>
              </a:pPr>
              <a:t>5</a:t>
            </a:fld>
            <a:endParaRPr lang="en-US" altLang="en-US"/>
          </a:p>
        </p:txBody>
      </p:sp>
    </p:spTree>
    <p:extLst>
      <p:ext uri="{BB962C8B-B14F-4D97-AF65-F5344CB8AC3E}">
        <p14:creationId xmlns:p14="http://schemas.microsoft.com/office/powerpoint/2010/main" val="2475116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774">
              <a:spcBef>
                <a:spcPct val="30000"/>
              </a:spcBef>
              <a:defRPr sz="1200">
                <a:solidFill>
                  <a:schemeClr val="tx1"/>
                </a:solidFill>
                <a:latin typeface="Calibri" panose="020F0502020204030204" pitchFamily="34" charset="0"/>
              </a:defRPr>
            </a:lvl1pPr>
            <a:lvl2pPr marL="741255" indent="-284121" defTabSz="950774">
              <a:spcBef>
                <a:spcPct val="30000"/>
              </a:spcBef>
              <a:defRPr sz="1200">
                <a:solidFill>
                  <a:schemeClr val="tx1"/>
                </a:solidFill>
                <a:latin typeface="Calibri" panose="020F0502020204030204" pitchFamily="34" charset="0"/>
              </a:defRPr>
            </a:lvl2pPr>
            <a:lvl3pPr marL="1141246" indent="-226980" defTabSz="950774">
              <a:spcBef>
                <a:spcPct val="30000"/>
              </a:spcBef>
              <a:defRPr sz="1200">
                <a:solidFill>
                  <a:schemeClr val="tx1"/>
                </a:solidFill>
                <a:latin typeface="Calibri" panose="020F0502020204030204" pitchFamily="34" charset="0"/>
              </a:defRPr>
            </a:lvl3pPr>
            <a:lvl4pPr marL="1598378" indent="-226980" defTabSz="950774">
              <a:spcBef>
                <a:spcPct val="30000"/>
              </a:spcBef>
              <a:defRPr sz="1200">
                <a:solidFill>
                  <a:schemeClr val="tx1"/>
                </a:solidFill>
                <a:latin typeface="Calibri" panose="020F0502020204030204" pitchFamily="34" charset="0"/>
              </a:defRPr>
            </a:lvl4pPr>
            <a:lvl5pPr marL="2055512" indent="-226980" defTabSz="950774">
              <a:spcBef>
                <a:spcPct val="30000"/>
              </a:spcBef>
              <a:defRPr sz="1200">
                <a:solidFill>
                  <a:schemeClr val="tx1"/>
                </a:solidFill>
                <a:latin typeface="Calibri" panose="020F0502020204030204" pitchFamily="34" charset="0"/>
              </a:defRPr>
            </a:lvl5pPr>
            <a:lvl6pPr marL="2512644" indent="-226980" defTabSz="950774" eaLnBrk="0" fontAlgn="base" hangingPunct="0">
              <a:spcBef>
                <a:spcPct val="30000"/>
              </a:spcBef>
              <a:spcAft>
                <a:spcPct val="0"/>
              </a:spcAft>
              <a:defRPr sz="1200">
                <a:solidFill>
                  <a:schemeClr val="tx1"/>
                </a:solidFill>
                <a:latin typeface="Calibri" panose="020F0502020204030204" pitchFamily="34" charset="0"/>
              </a:defRPr>
            </a:lvl6pPr>
            <a:lvl7pPr marL="2969778" indent="-226980" defTabSz="950774" eaLnBrk="0" fontAlgn="base" hangingPunct="0">
              <a:spcBef>
                <a:spcPct val="30000"/>
              </a:spcBef>
              <a:spcAft>
                <a:spcPct val="0"/>
              </a:spcAft>
              <a:defRPr sz="1200">
                <a:solidFill>
                  <a:schemeClr val="tx1"/>
                </a:solidFill>
                <a:latin typeface="Calibri" panose="020F0502020204030204" pitchFamily="34" charset="0"/>
              </a:defRPr>
            </a:lvl7pPr>
            <a:lvl8pPr marL="3426911" indent="-226980" defTabSz="950774" eaLnBrk="0" fontAlgn="base" hangingPunct="0">
              <a:spcBef>
                <a:spcPct val="30000"/>
              </a:spcBef>
              <a:spcAft>
                <a:spcPct val="0"/>
              </a:spcAft>
              <a:defRPr sz="1200">
                <a:solidFill>
                  <a:schemeClr val="tx1"/>
                </a:solidFill>
                <a:latin typeface="Calibri" panose="020F0502020204030204" pitchFamily="34" charset="0"/>
              </a:defRPr>
            </a:lvl8pPr>
            <a:lvl9pPr marL="3884044" indent="-226980" defTabSz="950774"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50774" rtl="0" eaLnBrk="0" fontAlgn="base" latinLnBrk="0" hangingPunct="0">
              <a:lnSpc>
                <a:spcPct val="100000"/>
              </a:lnSpc>
              <a:spcBef>
                <a:spcPct val="0"/>
              </a:spcBef>
              <a:spcAft>
                <a:spcPct val="0"/>
              </a:spcAft>
              <a:buClrTx/>
              <a:buSzTx/>
              <a:buFontTx/>
              <a:buNone/>
              <a:tabLst/>
              <a:defRPr/>
            </a:pPr>
            <a:fld id="{A7AF627A-4B0A-4F07-AA98-FC43EF4A1389}"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itchFamily="34" charset="-128"/>
                <a:cs typeface="Arial" panose="020B0604020202020204" pitchFamily="34" charset="0"/>
              </a:rPr>
              <a:pPr marL="0" marR="0" lvl="0" indent="0" algn="r" defTabSz="950774" rtl="0" eaLnBrk="0" fontAlgn="base" latinLnBrk="0" hangingPunct="0">
                <a:lnSpc>
                  <a:spcPct val="100000"/>
                </a:lnSpc>
                <a:spcBef>
                  <a:spcPct val="0"/>
                </a:spcBef>
                <a:spcAft>
                  <a:spcPct val="0"/>
                </a:spcAft>
                <a:buClrTx/>
                <a:buSzTx/>
                <a:buFontTx/>
                <a:buNone/>
                <a:tabLst/>
                <a:defRPr/>
              </a:pPr>
              <a:t>10</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itchFamily="34" charset="-128"/>
              <a:cs typeface="Arial" panose="020B0604020202020204" pitchFamily="34" charset="0"/>
            </a:endParaRPr>
          </a:p>
        </p:txBody>
      </p:sp>
      <p:sp>
        <p:nvSpPr>
          <p:cNvPr id="184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100" dirty="0"/>
              <a:t>It turns out that MSL is a close approximation to another surface, defined by gravity, called the </a:t>
            </a:r>
            <a:r>
              <a:rPr lang="en-US" altLang="en-US" sz="1100" b="1" dirty="0"/>
              <a:t>geoid</a:t>
            </a:r>
            <a:r>
              <a:rPr lang="en-US" altLang="en-US" sz="1100" dirty="0"/>
              <a:t>, which is the </a:t>
            </a:r>
            <a:r>
              <a:rPr lang="en-US" altLang="en-US" sz="1100" i="1" dirty="0"/>
              <a:t>true zero surface for measuring elevations</a:t>
            </a:r>
            <a:r>
              <a:rPr lang="en-US" altLang="en-US" sz="1100" dirty="0"/>
              <a:t>. Because we cannot directly see the geoid surface, we cannot actually measure the heights above or below the geoid surface. We must infer where this surface is by making gravity measurements and by modeling it mathematically. For practical purposes, we assume that at the coastline the geoid and the MSL surfaces are essentially the same. Nevertheless, as we move inland we measure heights relative to the zero height at the coast, which in effect means relative to MSL. </a:t>
            </a:r>
          </a:p>
          <a:p>
            <a:endParaRPr lang="en-US" altLang="en-US" sz="1100" dirty="0"/>
          </a:p>
          <a:p>
            <a:r>
              <a:rPr lang="en-US" altLang="en-US" sz="1100" dirty="0"/>
              <a:t>Definition: NGVD29 – The National Geodetic Vertical Datum of 1929…</a:t>
            </a:r>
          </a:p>
          <a:p>
            <a:r>
              <a:rPr lang="en-US" altLang="en-US" sz="1100" dirty="0"/>
              <a:t>The </a:t>
            </a:r>
            <a:r>
              <a:rPr lang="en-US" altLang="en-US" sz="1100" b="1" dirty="0"/>
              <a:t>Sea Level Datum of 1929</a:t>
            </a:r>
            <a:r>
              <a:rPr lang="en-US" altLang="en-US" sz="1100" dirty="0"/>
              <a:t> was the vertical control datum established for vertical control surveying in the United States of America by the General Adjustment of 1929. The datum was used to measure elevation or altitude above, and depression or depth below, mean sea level (MSL).</a:t>
            </a:r>
          </a:p>
          <a:p>
            <a:r>
              <a:rPr lang="en-US" altLang="en-US" sz="1100" dirty="0"/>
              <a:t>Mean sea level was measured at 26 tide gauges: 21 in the United States and 5 in Canada. The datum was defined by the observed heights of mean sea level at the 26 tide gauges and by the set of elevations of all bench marks resulting from the adjustment. The adjustment required a total of 66,315 miles (106,724 km) of leveling with 246 closed circuits and 25 circuits at sea level.</a:t>
            </a:r>
          </a:p>
          <a:p>
            <a:r>
              <a:rPr lang="en-US" altLang="en-US" sz="1100" dirty="0"/>
              <a:t>Since the Sea Level Datum of 1929 was a hybrid model, it was not a pure model of mean sea level, the geoid, or any other equipotential surface. Therefore, it was renamed the National Geodetic Vertical Datum of 1929 (NGVD 29) in 1973. The NGVD 29 was subsequently replaced by the North American Vertical Datum of 1988 (NAVD 88) based upon the General Adjustment of the North American Datum of 1988.</a:t>
            </a:r>
          </a:p>
          <a:p>
            <a:endParaRPr lang="en-US" altLang="en-US" sz="1100" dirty="0"/>
          </a:p>
        </p:txBody>
      </p:sp>
    </p:spTree>
    <p:extLst>
      <p:ext uri="{BB962C8B-B14F-4D97-AF65-F5344CB8AC3E}">
        <p14:creationId xmlns:p14="http://schemas.microsoft.com/office/powerpoint/2010/main" val="3049540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92500"/>
          </a:bodyPr>
          <a:lstStyle/>
          <a:p>
            <a:pPr defTabSz="914266" eaLnBrk="1" hangingPunct="1">
              <a:defRPr/>
            </a:pPr>
            <a:r>
              <a:rPr lang="en-US" altLang="en-US" b="1" i="1" dirty="0">
                <a:latin typeface="Times New Roman" panose="02020603050405020304" pitchFamily="18" charset="0"/>
                <a:cs typeface="Times New Roman" panose="02020603050405020304" pitchFamily="18" charset="0"/>
                <a:sym typeface="Times New Roman" panose="02020603050405020304" pitchFamily="18" charset="0"/>
              </a:rPr>
              <a:t>Definition:  </a:t>
            </a: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The surface of equal gravity potential to which orthometric heights shall refer in North America</a:t>
            </a:r>
          </a:p>
          <a:p>
            <a:pPr defTabSz="914266" eaLnBrk="1" hangingPunct="1">
              <a:defRPr/>
            </a:pPr>
            <a:endParaRPr lang="en-US" altLang="en-US" dirty="0">
              <a:ea typeface="ＭＳ Ｐゴシック" panose="020B0600070205080204" pitchFamily="34" charset="-128"/>
            </a:endParaRPr>
          </a:p>
          <a:p>
            <a:pPr defTabSz="914266" eaLnBrk="1" hangingPunct="1">
              <a:defRPr/>
            </a:pPr>
            <a:r>
              <a:rPr lang="en-US" altLang="en-US" dirty="0">
                <a:ea typeface="ＭＳ Ｐゴシック" panose="020B0600070205080204" pitchFamily="34" charset="-128"/>
              </a:rPr>
              <a:t>One height held fixed [</a:t>
            </a:r>
            <a:r>
              <a:rPr lang="en-US" altLang="en-US" sz="1100" dirty="0">
                <a:latin typeface="Times New Roman" panose="02020603050405020304" pitchFamily="18" charset="0"/>
                <a:cs typeface="Times New Roman" panose="02020603050405020304" pitchFamily="18" charset="0"/>
                <a:sym typeface="Times New Roman" panose="02020603050405020304" pitchFamily="18" charset="0"/>
              </a:rPr>
              <a:t>at 6.271 meters along the plumb line below the geodetic mark</a:t>
            </a: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a:t>
            </a:r>
            <a:r>
              <a:rPr lang="en-US" altLang="en-US" dirty="0">
                <a:ea typeface="ＭＳ Ｐゴシック" panose="020B0600070205080204" pitchFamily="34" charset="-128"/>
              </a:rPr>
              <a:t> at “Father Point” (Rimouski, Canada).  </a:t>
            </a:r>
          </a:p>
          <a:p>
            <a:pPr defTabSz="914266" eaLnBrk="1" hangingPunct="1">
              <a:defRPr/>
            </a:pPr>
            <a:endParaRPr lang="en-US" altLang="en-US" dirty="0">
              <a:ea typeface="ＭＳ Ｐゴシック" panose="020B0600070205080204" pitchFamily="34" charset="-128"/>
            </a:endParaRPr>
          </a:p>
          <a:p>
            <a:pPr defTabSz="914266" eaLnBrk="1" hangingPunct="1">
              <a:defRPr/>
            </a:pPr>
            <a:r>
              <a:rPr lang="en-US" altLang="en-US" dirty="0">
                <a:ea typeface="ＭＳ Ｐゴシック" panose="020B0600070205080204" pitchFamily="34" charset="-128"/>
              </a:rPr>
              <a:t>B</a:t>
            </a:r>
            <a:r>
              <a:rPr lang="en-US" altLang="en-US" dirty="0"/>
              <a:t>y fixing the geopotential value at the origin point, it was possible to ensure that the origins of IGLD 85 and NAVD 88 aligned.</a:t>
            </a:r>
          </a:p>
          <a:p>
            <a:pPr defTabSz="914266" eaLnBrk="1" hangingPunct="1">
              <a:defRPr/>
            </a:pPr>
            <a:endParaRPr lang="en-US" altLang="en-US" dirty="0"/>
          </a:p>
          <a:p>
            <a:pPr defTabSz="914266" eaLnBrk="1" hangingPunct="1">
              <a:defRPr/>
            </a:pPr>
            <a:r>
              <a:rPr lang="en-US" altLang="en-US" dirty="0"/>
              <a:t>**But perhaps more importantly, the </a:t>
            </a:r>
            <a:r>
              <a:rPr lang="en-US" altLang="en-US" dirty="0">
                <a:ea typeface="ＭＳ Ｐゴシック" panose="020B0600070205080204" pitchFamily="34" charset="-128"/>
              </a:rPr>
              <a:t>height chosen was to minimize 29</a:t>
            </a:r>
            <a:r>
              <a:rPr lang="en-US" altLang="en-US" dirty="0">
                <a:ea typeface="ＭＳ Ｐゴシック" panose="020B0600070205080204" pitchFamily="34" charset="-128"/>
                <a:sym typeface="Wingdings" panose="05000000000000000000" pitchFamily="2" charset="2"/>
              </a:rPr>
              <a:t>8</a:t>
            </a:r>
            <a:r>
              <a:rPr lang="en-US" altLang="en-US" dirty="0">
                <a:ea typeface="ＭＳ Ｐゴシック" panose="020B0600070205080204" pitchFamily="34" charset="-128"/>
              </a:rPr>
              <a:t>8 differences on USGS topo maps in the eastern U.S. … thus, the “zero height surface” of NAVD 88 was </a:t>
            </a:r>
            <a:r>
              <a:rPr lang="en-US" altLang="en-US" b="1" dirty="0">
                <a:ea typeface="ＭＳ Ｐゴシック" panose="020B0600070205080204" pitchFamily="34" charset="-128"/>
              </a:rPr>
              <a:t>NOT</a:t>
            </a:r>
            <a:r>
              <a:rPr lang="en-US" altLang="en-US" dirty="0">
                <a:ea typeface="ＭＳ Ｐゴシック" panose="020B0600070205080204" pitchFamily="34" charset="-128"/>
              </a:rPr>
              <a:t> chosen for its closeness to the geoid (but it was close…few decimeters)</a:t>
            </a:r>
          </a:p>
          <a:p>
            <a:pPr defTabSz="914266" eaLnBrk="1" hangingPunct="1">
              <a:defRPr/>
            </a:pPr>
            <a:endParaRPr lang="en-US" altLang="en-US" dirty="0"/>
          </a:p>
          <a:p>
            <a:pPr defTabSz="914266" eaLnBrk="1" hangingPunct="1">
              <a:defRPr/>
            </a:pPr>
            <a:r>
              <a:rPr lang="en-US" altLang="en-US" dirty="0">
                <a:ea typeface="ＭＳ Ｐゴシック" panose="020B0600070205080204" pitchFamily="34" charset="-128"/>
              </a:rPr>
              <a:t>Use of one fixed height removed local sea level variation problem of NGVD 29</a:t>
            </a:r>
          </a:p>
          <a:p>
            <a:pPr defTabSz="914266" eaLnBrk="1" hangingPunct="1">
              <a:defRPr/>
            </a:pPr>
            <a:endParaRPr lang="en-US" altLang="en-US" dirty="0"/>
          </a:p>
          <a:p>
            <a:pPr eaLnBrk="1" hangingPunct="1"/>
            <a:r>
              <a:rPr lang="en-US" altLang="en-US" dirty="0"/>
              <a:t>*It should be pointed out that while the datum was defined in such a way as to be usable on the North American continent, it was never actually adopted in Canada.  It can be used there, but it’s not their official civilian datum.</a:t>
            </a:r>
          </a:p>
          <a:p>
            <a:pPr eaLnBrk="1" hangingPunct="1"/>
            <a:endParaRPr lang="en-US" altLang="en-US" dirty="0"/>
          </a:p>
          <a:p>
            <a:pPr eaLnBrk="1" hangingPunct="1"/>
            <a:r>
              <a:rPr lang="en-US" altLang="en-US" dirty="0"/>
              <a:t>Note that the designation of the vertical control point at Father Point is “1250 G=NAVD 88 DATUM POINT” for PID# TY5255 and is not available from the publicly accessible NGSIDB.</a:t>
            </a:r>
          </a:p>
          <a:p>
            <a:endParaRPr dirty="0"/>
          </a:p>
        </p:txBody>
      </p:sp>
    </p:spTree>
    <p:extLst>
      <p:ext uri="{BB962C8B-B14F-4D97-AF65-F5344CB8AC3E}">
        <p14:creationId xmlns:p14="http://schemas.microsoft.com/office/powerpoint/2010/main" val="4050199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978822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endParaRPr lang="en-US" dirty="0"/>
          </a:p>
          <a:p>
            <a:r>
              <a:rPr lang="en-US" dirty="0"/>
              <a:t>Map</a:t>
            </a:r>
            <a:r>
              <a:rPr lang="en-US" baseline="0" dirty="0"/>
              <a:t> highlights the tilt/bias to the zero reference surface, that’s another item that was discovered later on with the advent and proliferation of satellite positioning and remote sensing technology.</a:t>
            </a:r>
          </a:p>
          <a:p>
            <a:endParaRPr lang="en-US" baseline="0" dirty="0"/>
          </a:p>
          <a:p>
            <a:r>
              <a:rPr lang="en-US" baseline="0" dirty="0"/>
              <a:t>How was the map created, that is the NAVD88 zero surface (H=0) overlaid onto a satellite based geoid model, then color shaded by vertical difference</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936834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vl1pPr>
          </a:lstStyle>
          <a:p>
            <a:pPr>
              <a:defRPr/>
            </a:pPr>
            <a:r>
              <a:rPr lang="en-US"/>
              <a:t>November 14, 2019</a:t>
            </a:r>
          </a:p>
        </p:txBody>
      </p:sp>
      <p:sp>
        <p:nvSpPr>
          <p:cNvPr id="5" name="Footer Placeholder 4"/>
          <p:cNvSpPr>
            <a:spLocks noGrp="1"/>
          </p:cNvSpPr>
          <p:nvPr>
            <p:ph type="ftr" sz="quarter" idx="11"/>
          </p:nvPr>
        </p:nvSpPr>
        <p:spPr/>
        <p:txBody>
          <a:bodyPr/>
          <a:lstStyle>
            <a:lvl1pPr defTabSz="914400">
              <a:defRPr/>
            </a:lvl1pPr>
          </a:lstStyle>
          <a:p>
            <a:pPr>
              <a:defRPr/>
            </a:pPr>
            <a:r>
              <a:rPr lang="en-US"/>
              <a:t>MN Assoc of Floodplain Managers</a:t>
            </a:r>
          </a:p>
        </p:txBody>
      </p:sp>
      <p:sp>
        <p:nvSpPr>
          <p:cNvPr id="6" name="Slide Number Placeholder 5"/>
          <p:cNvSpPr>
            <a:spLocks noGrp="1"/>
          </p:cNvSpPr>
          <p:nvPr>
            <p:ph type="sldNum" sz="quarter" idx="12"/>
          </p:nvPr>
        </p:nvSpPr>
        <p:spPr/>
        <p:txBody>
          <a:bodyPr/>
          <a:lstStyle>
            <a:lvl1pPr defTabSz="914400">
              <a:defRPr/>
            </a:lvl1pPr>
          </a:lstStyle>
          <a:p>
            <a:pPr>
              <a:defRPr/>
            </a:pPr>
            <a:fld id="{CE0248DD-E039-490F-A33E-18FD7AE8E335}" type="slidenum">
              <a:rPr lang="en-US"/>
              <a:pPr>
                <a:defRPr/>
              </a:pPr>
              <a:t>‹#›</a:t>
            </a:fld>
            <a:endParaRPr lang="en-US"/>
          </a:p>
        </p:txBody>
      </p:sp>
    </p:spTree>
    <p:extLst>
      <p:ext uri="{BB962C8B-B14F-4D97-AF65-F5344CB8AC3E}">
        <p14:creationId xmlns:p14="http://schemas.microsoft.com/office/powerpoint/2010/main" val="167860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17660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6068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3482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84072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10914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305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366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145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431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19349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November 14, 2019</a:t>
            </a:r>
          </a:p>
        </p:txBody>
      </p:sp>
      <p:sp>
        <p:nvSpPr>
          <p:cNvPr id="5" name="Footer Placeholder 4"/>
          <p:cNvSpPr>
            <a:spLocks noGrp="1"/>
          </p:cNvSpPr>
          <p:nvPr>
            <p:ph type="ftr" sz="quarter" idx="11"/>
          </p:nvPr>
        </p:nvSpPr>
        <p:spPr/>
        <p:txBody>
          <a:bodyPr/>
          <a:lstStyle>
            <a:lvl1pPr defTabSz="914400">
              <a:defRPr/>
            </a:lvl1pPr>
          </a:lstStyle>
          <a:p>
            <a:pPr>
              <a:defRPr/>
            </a:pPr>
            <a:r>
              <a:rPr lang="en-US"/>
              <a:t>MN Assoc of Floodplain Managers</a:t>
            </a:r>
          </a:p>
        </p:txBody>
      </p:sp>
      <p:sp>
        <p:nvSpPr>
          <p:cNvPr id="6" name="Slide Number Placeholder 5"/>
          <p:cNvSpPr>
            <a:spLocks noGrp="1"/>
          </p:cNvSpPr>
          <p:nvPr>
            <p:ph type="sldNum" sz="quarter" idx="12"/>
          </p:nvPr>
        </p:nvSpPr>
        <p:spPr/>
        <p:txBody>
          <a:bodyPr/>
          <a:lstStyle>
            <a:lvl1pPr defTabSz="914400">
              <a:defRPr/>
            </a:lvl1pPr>
          </a:lstStyle>
          <a:p>
            <a:pPr>
              <a:defRPr/>
            </a:pPr>
            <a:fld id="{EB6791C4-DF4E-4C17-A41C-B2BEB15390BD}" type="slidenum">
              <a:rPr lang="en-US"/>
              <a:pPr>
                <a:defRPr/>
              </a:pPr>
              <a:t>‹#›</a:t>
            </a:fld>
            <a:endParaRPr lang="en-US"/>
          </a:p>
        </p:txBody>
      </p:sp>
    </p:spTree>
    <p:extLst>
      <p:ext uri="{BB962C8B-B14F-4D97-AF65-F5344CB8AC3E}">
        <p14:creationId xmlns:p14="http://schemas.microsoft.com/office/powerpoint/2010/main" val="6149490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5290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5549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4055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Graph Slide">
    <p:spTree>
      <p:nvGrpSpPr>
        <p:cNvPr id="1" name=""/>
        <p:cNvGrpSpPr/>
        <p:nvPr/>
      </p:nvGrpSpPr>
      <p:grpSpPr>
        <a:xfrm>
          <a:off x="0" y="0"/>
          <a:ext cx="0" cy="0"/>
          <a:chOff x="0" y="0"/>
          <a:chExt cx="0" cy="0"/>
        </a:xfrm>
      </p:grpSpPr>
      <p:sp>
        <p:nvSpPr>
          <p:cNvPr id="4" name="Chart Placeholder 3"/>
          <p:cNvSpPr>
            <a:spLocks noGrp="1"/>
          </p:cNvSpPr>
          <p:nvPr>
            <p:ph type="chart" sz="quarter" idx="32"/>
          </p:nvPr>
        </p:nvSpPr>
        <p:spPr>
          <a:xfrm>
            <a:off x="457201" y="1600200"/>
            <a:ext cx="8194076" cy="4267200"/>
          </a:xfrm>
          <a:prstGeom prst="rect">
            <a:avLst/>
          </a:prstGeom>
        </p:spPr>
        <p:txBody>
          <a:bodyPr anchor="ctr"/>
          <a:lstStyle>
            <a:lvl1pPr algn="ctr">
              <a:defRPr/>
            </a:lvl1pPr>
          </a:lstStyle>
          <a:p>
            <a:endParaRPr lang="en-US" dirty="0"/>
          </a:p>
        </p:txBody>
      </p:sp>
      <p:sp>
        <p:nvSpPr>
          <p:cNvPr id="5" name="Title 5"/>
          <p:cNvSpPr>
            <a:spLocks noGrp="1"/>
          </p:cNvSpPr>
          <p:nvPr>
            <p:ph type="title" hasCustomPrompt="1"/>
          </p:nvPr>
        </p:nvSpPr>
        <p:spPr>
          <a:xfrm>
            <a:off x="457200" y="357634"/>
            <a:ext cx="8229600" cy="729745"/>
          </a:xfrm>
        </p:spPr>
        <p:txBody>
          <a:bodyPr/>
          <a:lstStyle>
            <a:lvl1pPr>
              <a:defRPr baseline="0"/>
            </a:lvl1pPr>
          </a:lstStyle>
          <a:p>
            <a:r>
              <a:rPr lang="en-US" dirty="0"/>
              <a:t>Title = 32 </a:t>
            </a:r>
            <a:r>
              <a:rPr lang="en-US" dirty="0" err="1"/>
              <a:t>pt</a:t>
            </a:r>
            <a:r>
              <a:rPr lang="en-US" dirty="0"/>
              <a:t> Calibri</a:t>
            </a:r>
          </a:p>
        </p:txBody>
      </p:sp>
    </p:spTree>
    <p:extLst>
      <p:ext uri="{BB962C8B-B14F-4D97-AF65-F5344CB8AC3E}">
        <p14:creationId xmlns:p14="http://schemas.microsoft.com/office/powerpoint/2010/main" val="146749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ullet Slide">
    <p:spTree>
      <p:nvGrpSpPr>
        <p:cNvPr id="1" name=""/>
        <p:cNvGrpSpPr/>
        <p:nvPr/>
      </p:nvGrpSpPr>
      <p:grpSpPr>
        <a:xfrm>
          <a:off x="0" y="0"/>
          <a:ext cx="0" cy="0"/>
          <a:chOff x="0" y="0"/>
          <a:chExt cx="0" cy="0"/>
        </a:xfrm>
      </p:grpSpPr>
      <p:sp>
        <p:nvSpPr>
          <p:cNvPr id="16" name="Text Placeholder 15"/>
          <p:cNvSpPr>
            <a:spLocks noGrp="1"/>
          </p:cNvSpPr>
          <p:nvPr>
            <p:ph type="body" sz="quarter" idx="30" hasCustomPrompt="1"/>
          </p:nvPr>
        </p:nvSpPr>
        <p:spPr>
          <a:xfrm>
            <a:off x="457200" y="1600200"/>
            <a:ext cx="8229600" cy="4267200"/>
          </a:xfrm>
          <a:prstGeom prst="rect">
            <a:avLst/>
          </a:prstGeom>
        </p:spPr>
        <p:txBody>
          <a:bodyPr>
            <a:normAutofit/>
          </a:bodyPr>
          <a:lstStyle>
            <a:lvl1pPr marL="342900" indent="-342900">
              <a:buClr>
                <a:schemeClr val="accent2"/>
              </a:buClr>
              <a:buFont typeface="Arial" charset="0"/>
              <a:buChar char="•"/>
              <a:defRPr sz="2800">
                <a:solidFill>
                  <a:schemeClr val="bg1"/>
                </a:solidFill>
              </a:defRPr>
            </a:lvl1pPr>
            <a:lvl2pPr>
              <a:defRPr sz="1600" b="0" i="0">
                <a:latin typeface="Calibri" charset="0"/>
                <a:ea typeface="Calibri" charset="0"/>
                <a:cs typeface="Calibri" charset="0"/>
              </a:defRPr>
            </a:lvl2pPr>
            <a:lvl3pPr>
              <a:defRPr sz="1400" b="0" i="0">
                <a:latin typeface="Calibri" charset="0"/>
                <a:ea typeface="Calibri" charset="0"/>
                <a:cs typeface="Calibri" charset="0"/>
              </a:defRPr>
            </a:lvl3pPr>
            <a:lvl4pPr>
              <a:defRPr sz="1400" b="0" i="0">
                <a:latin typeface="Calibri" charset="0"/>
                <a:ea typeface="Calibri" charset="0"/>
                <a:cs typeface="Calibri" charset="0"/>
              </a:defRPr>
            </a:lvl4pPr>
            <a:lvl5pPr>
              <a:defRPr sz="1400" b="0" i="0">
                <a:latin typeface="Calibri" charset="0"/>
                <a:ea typeface="Calibri" charset="0"/>
                <a:cs typeface="Calibri" charset="0"/>
              </a:defRPr>
            </a:lvl5pPr>
          </a:lstStyle>
          <a:p>
            <a:pPr lvl="0"/>
            <a:r>
              <a:rPr lang="en-US" dirty="0"/>
              <a:t>Text = 28 </a:t>
            </a:r>
            <a:r>
              <a:rPr lang="en-US" dirty="0" err="1"/>
              <a:t>pt</a:t>
            </a:r>
            <a:r>
              <a:rPr lang="en-US" dirty="0"/>
              <a:t> Calibri</a:t>
            </a:r>
          </a:p>
        </p:txBody>
      </p:sp>
      <p:sp>
        <p:nvSpPr>
          <p:cNvPr id="4" name="Title 5"/>
          <p:cNvSpPr>
            <a:spLocks noGrp="1"/>
          </p:cNvSpPr>
          <p:nvPr>
            <p:ph type="title" hasCustomPrompt="1"/>
          </p:nvPr>
        </p:nvSpPr>
        <p:spPr>
          <a:xfrm>
            <a:off x="457200" y="357634"/>
            <a:ext cx="8229600" cy="729745"/>
          </a:xfrm>
        </p:spPr>
        <p:txBody>
          <a:bodyPr/>
          <a:lstStyle>
            <a:lvl1pPr>
              <a:defRPr baseline="0"/>
            </a:lvl1pPr>
          </a:lstStyle>
          <a:p>
            <a:r>
              <a:rPr lang="en-US" dirty="0"/>
              <a:t>Title = 32 </a:t>
            </a:r>
            <a:r>
              <a:rPr lang="en-US" dirty="0" err="1"/>
              <a:t>pt</a:t>
            </a:r>
            <a:r>
              <a:rPr lang="en-US" dirty="0"/>
              <a:t> Calibri</a:t>
            </a:r>
          </a:p>
        </p:txBody>
      </p:sp>
    </p:spTree>
    <p:extLst>
      <p:ext uri="{BB962C8B-B14F-4D97-AF65-F5344CB8AC3E}">
        <p14:creationId xmlns:p14="http://schemas.microsoft.com/office/powerpoint/2010/main" val="420678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ltLang="en-US"/>
              <a:t>1/15/2021</a:t>
            </a:r>
          </a:p>
        </p:txBody>
      </p:sp>
      <p:sp>
        <p:nvSpPr>
          <p:cNvPr id="5" name="Footer Placeholder 4"/>
          <p:cNvSpPr>
            <a:spLocks noGrp="1"/>
          </p:cNvSpPr>
          <p:nvPr>
            <p:ph type="ftr" sz="quarter" idx="11"/>
          </p:nvPr>
        </p:nvSpPr>
        <p:spPr/>
        <p:txBody>
          <a:bodyPr/>
          <a:lstStyle>
            <a:lvl1pPr>
              <a:defRPr/>
            </a:lvl1pPr>
          </a:lstStyle>
          <a:p>
            <a:pPr>
              <a:defRPr/>
            </a:pPr>
            <a:r>
              <a:rPr lang="en-US"/>
              <a:t>Geometric Reference Frames: Connecting You to the World</a:t>
            </a:r>
          </a:p>
        </p:txBody>
      </p:sp>
      <p:sp>
        <p:nvSpPr>
          <p:cNvPr id="6" name="Slide Number Placeholder 5"/>
          <p:cNvSpPr>
            <a:spLocks noGrp="1"/>
          </p:cNvSpPr>
          <p:nvPr>
            <p:ph type="sldNum" sz="quarter" idx="12"/>
          </p:nvPr>
        </p:nvSpPr>
        <p:spPr/>
        <p:txBody>
          <a:bodyPr/>
          <a:lstStyle>
            <a:lvl1pPr>
              <a:defRPr/>
            </a:lvl1pPr>
          </a:lstStyle>
          <a:p>
            <a:fld id="{7AD4DCD3-172B-4990-80A6-45F69410C25B}" type="slidenum">
              <a:rPr lang="en-US" altLang="en-US"/>
              <a:pPr/>
              <a:t>‹#›</a:t>
            </a:fld>
            <a:endParaRPr lang="en-US" altLang="en-US"/>
          </a:p>
        </p:txBody>
      </p:sp>
    </p:spTree>
    <p:extLst>
      <p:ext uri="{BB962C8B-B14F-4D97-AF65-F5344CB8AC3E}">
        <p14:creationId xmlns:p14="http://schemas.microsoft.com/office/powerpoint/2010/main" val="3030556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a:t>1/15/2021</a:t>
            </a:r>
          </a:p>
        </p:txBody>
      </p:sp>
      <p:sp>
        <p:nvSpPr>
          <p:cNvPr id="5" name="Footer Placeholder 4"/>
          <p:cNvSpPr>
            <a:spLocks noGrp="1"/>
          </p:cNvSpPr>
          <p:nvPr>
            <p:ph type="ftr" sz="quarter" idx="11"/>
          </p:nvPr>
        </p:nvSpPr>
        <p:spPr/>
        <p:txBody>
          <a:bodyPr/>
          <a:lstStyle>
            <a:lvl1pPr>
              <a:defRPr/>
            </a:lvl1pPr>
          </a:lstStyle>
          <a:p>
            <a:pPr>
              <a:defRPr/>
            </a:pPr>
            <a:r>
              <a:rPr lang="en-US"/>
              <a:t>Geometric Reference Frames: Connecting You to the World</a:t>
            </a:r>
          </a:p>
        </p:txBody>
      </p:sp>
      <p:sp>
        <p:nvSpPr>
          <p:cNvPr id="6" name="Slide Number Placeholder 5"/>
          <p:cNvSpPr>
            <a:spLocks noGrp="1"/>
          </p:cNvSpPr>
          <p:nvPr>
            <p:ph type="sldNum" sz="quarter" idx="12"/>
          </p:nvPr>
        </p:nvSpPr>
        <p:spPr/>
        <p:txBody>
          <a:bodyPr/>
          <a:lstStyle>
            <a:lvl1pPr>
              <a:defRPr/>
            </a:lvl1pPr>
          </a:lstStyle>
          <a:p>
            <a:fld id="{84C1C367-1155-47A8-B187-ABB1E4FCD3DE}" type="slidenum">
              <a:rPr lang="en-US" altLang="en-US"/>
              <a:pPr/>
              <a:t>‹#›</a:t>
            </a:fld>
            <a:endParaRPr lang="en-US" altLang="en-US"/>
          </a:p>
        </p:txBody>
      </p:sp>
    </p:spTree>
    <p:extLst>
      <p:ext uri="{BB962C8B-B14F-4D97-AF65-F5344CB8AC3E}">
        <p14:creationId xmlns:p14="http://schemas.microsoft.com/office/powerpoint/2010/main" val="33436635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r>
              <a:rPr lang="en-US" altLang="en-US"/>
              <a:t>1/15/2021</a:t>
            </a:r>
          </a:p>
        </p:txBody>
      </p:sp>
      <p:sp>
        <p:nvSpPr>
          <p:cNvPr id="5" name="Footer Placeholder 4"/>
          <p:cNvSpPr>
            <a:spLocks noGrp="1"/>
          </p:cNvSpPr>
          <p:nvPr>
            <p:ph type="ftr" sz="quarter" idx="11"/>
          </p:nvPr>
        </p:nvSpPr>
        <p:spPr/>
        <p:txBody>
          <a:bodyPr/>
          <a:lstStyle>
            <a:lvl1pPr>
              <a:defRPr/>
            </a:lvl1pPr>
          </a:lstStyle>
          <a:p>
            <a:pPr>
              <a:defRPr/>
            </a:pPr>
            <a:r>
              <a:rPr lang="en-US"/>
              <a:t>Geometric Reference Frames: Connecting You to the World</a:t>
            </a:r>
          </a:p>
        </p:txBody>
      </p:sp>
      <p:sp>
        <p:nvSpPr>
          <p:cNvPr id="6" name="Slide Number Placeholder 5"/>
          <p:cNvSpPr>
            <a:spLocks noGrp="1"/>
          </p:cNvSpPr>
          <p:nvPr>
            <p:ph type="sldNum" sz="quarter" idx="12"/>
          </p:nvPr>
        </p:nvSpPr>
        <p:spPr/>
        <p:txBody>
          <a:bodyPr/>
          <a:lstStyle>
            <a:lvl1pPr>
              <a:defRPr/>
            </a:lvl1pPr>
          </a:lstStyle>
          <a:p>
            <a:fld id="{402729D8-1644-4D0C-9B5E-42A347FE2C29}" type="slidenum">
              <a:rPr lang="en-US" altLang="en-US"/>
              <a:pPr/>
              <a:t>‹#›</a:t>
            </a:fld>
            <a:endParaRPr lang="en-US" altLang="en-US"/>
          </a:p>
        </p:txBody>
      </p:sp>
    </p:spTree>
    <p:extLst>
      <p:ext uri="{BB962C8B-B14F-4D97-AF65-F5344CB8AC3E}">
        <p14:creationId xmlns:p14="http://schemas.microsoft.com/office/powerpoint/2010/main" val="14406503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r>
              <a:rPr lang="en-US" altLang="en-US"/>
              <a:t>1/15/2021</a:t>
            </a:r>
          </a:p>
        </p:txBody>
      </p:sp>
      <p:sp>
        <p:nvSpPr>
          <p:cNvPr id="6" name="Footer Placeholder 4"/>
          <p:cNvSpPr>
            <a:spLocks noGrp="1"/>
          </p:cNvSpPr>
          <p:nvPr>
            <p:ph type="ftr" sz="quarter" idx="11"/>
          </p:nvPr>
        </p:nvSpPr>
        <p:spPr/>
        <p:txBody>
          <a:bodyPr/>
          <a:lstStyle>
            <a:lvl1pPr>
              <a:defRPr/>
            </a:lvl1pPr>
          </a:lstStyle>
          <a:p>
            <a:pPr>
              <a:defRPr/>
            </a:pPr>
            <a:r>
              <a:rPr lang="en-US"/>
              <a:t>Geometric Reference Frames: Connecting You to the World</a:t>
            </a:r>
          </a:p>
        </p:txBody>
      </p:sp>
      <p:sp>
        <p:nvSpPr>
          <p:cNvPr id="7" name="Slide Number Placeholder 5"/>
          <p:cNvSpPr>
            <a:spLocks noGrp="1"/>
          </p:cNvSpPr>
          <p:nvPr>
            <p:ph type="sldNum" sz="quarter" idx="12"/>
          </p:nvPr>
        </p:nvSpPr>
        <p:spPr/>
        <p:txBody>
          <a:bodyPr/>
          <a:lstStyle>
            <a:lvl1pPr>
              <a:defRPr/>
            </a:lvl1pPr>
          </a:lstStyle>
          <a:p>
            <a:fld id="{F816B496-F0A6-46B4-B7DE-38DD1EF75C42}" type="slidenum">
              <a:rPr lang="en-US" altLang="en-US"/>
              <a:pPr/>
              <a:t>‹#›</a:t>
            </a:fld>
            <a:endParaRPr lang="en-US" altLang="en-US"/>
          </a:p>
        </p:txBody>
      </p:sp>
    </p:spTree>
    <p:extLst>
      <p:ext uri="{BB962C8B-B14F-4D97-AF65-F5344CB8AC3E}">
        <p14:creationId xmlns:p14="http://schemas.microsoft.com/office/powerpoint/2010/main" val="18386524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r>
              <a:rPr lang="en-US" altLang="en-US"/>
              <a:t>1/15/2021</a:t>
            </a:r>
          </a:p>
        </p:txBody>
      </p:sp>
      <p:sp>
        <p:nvSpPr>
          <p:cNvPr id="8" name="Footer Placeholder 4"/>
          <p:cNvSpPr>
            <a:spLocks noGrp="1"/>
          </p:cNvSpPr>
          <p:nvPr>
            <p:ph type="ftr" sz="quarter" idx="11"/>
          </p:nvPr>
        </p:nvSpPr>
        <p:spPr/>
        <p:txBody>
          <a:bodyPr/>
          <a:lstStyle>
            <a:lvl1pPr>
              <a:defRPr/>
            </a:lvl1pPr>
          </a:lstStyle>
          <a:p>
            <a:pPr>
              <a:defRPr/>
            </a:pPr>
            <a:r>
              <a:rPr lang="en-US"/>
              <a:t>Geometric Reference Frames: Connecting You to the World</a:t>
            </a:r>
          </a:p>
        </p:txBody>
      </p:sp>
      <p:sp>
        <p:nvSpPr>
          <p:cNvPr id="9" name="Slide Number Placeholder 5"/>
          <p:cNvSpPr>
            <a:spLocks noGrp="1"/>
          </p:cNvSpPr>
          <p:nvPr>
            <p:ph type="sldNum" sz="quarter" idx="12"/>
          </p:nvPr>
        </p:nvSpPr>
        <p:spPr/>
        <p:txBody>
          <a:bodyPr/>
          <a:lstStyle>
            <a:lvl1pPr>
              <a:defRPr/>
            </a:lvl1pPr>
          </a:lstStyle>
          <a:p>
            <a:fld id="{97C866B7-23DC-4AD8-8B03-CB623468BEA9}" type="slidenum">
              <a:rPr lang="en-US" altLang="en-US"/>
              <a:pPr/>
              <a:t>‹#›</a:t>
            </a:fld>
            <a:endParaRPr lang="en-US" altLang="en-US"/>
          </a:p>
        </p:txBody>
      </p:sp>
    </p:spTree>
    <p:extLst>
      <p:ext uri="{BB962C8B-B14F-4D97-AF65-F5344CB8AC3E}">
        <p14:creationId xmlns:p14="http://schemas.microsoft.com/office/powerpoint/2010/main" val="2146918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a:t>November 14, 2019</a:t>
            </a:r>
          </a:p>
        </p:txBody>
      </p:sp>
      <p:sp>
        <p:nvSpPr>
          <p:cNvPr id="5" name="Footer Placeholder 4"/>
          <p:cNvSpPr>
            <a:spLocks noGrp="1"/>
          </p:cNvSpPr>
          <p:nvPr>
            <p:ph type="ftr" sz="quarter" idx="11"/>
          </p:nvPr>
        </p:nvSpPr>
        <p:spPr/>
        <p:txBody>
          <a:bodyPr/>
          <a:lstStyle>
            <a:lvl1pPr defTabSz="914400">
              <a:defRPr/>
            </a:lvl1pPr>
          </a:lstStyle>
          <a:p>
            <a:pPr>
              <a:defRPr/>
            </a:pPr>
            <a:r>
              <a:rPr lang="en-US"/>
              <a:t>MN Assoc of Floodplain Managers</a:t>
            </a:r>
          </a:p>
        </p:txBody>
      </p:sp>
      <p:sp>
        <p:nvSpPr>
          <p:cNvPr id="6" name="Slide Number Placeholder 5"/>
          <p:cNvSpPr>
            <a:spLocks noGrp="1"/>
          </p:cNvSpPr>
          <p:nvPr>
            <p:ph type="sldNum" sz="quarter" idx="12"/>
          </p:nvPr>
        </p:nvSpPr>
        <p:spPr/>
        <p:txBody>
          <a:bodyPr/>
          <a:lstStyle>
            <a:lvl1pPr defTabSz="914400">
              <a:defRPr/>
            </a:lvl1pPr>
          </a:lstStyle>
          <a:p>
            <a:pPr>
              <a:defRPr/>
            </a:pPr>
            <a:fld id="{70739471-F808-4705-A7AA-D92294A1C557}" type="slidenum">
              <a:rPr lang="en-US"/>
              <a:pPr>
                <a:defRPr/>
              </a:pPr>
              <a:t>‹#›</a:t>
            </a:fld>
            <a:endParaRPr lang="en-US"/>
          </a:p>
        </p:txBody>
      </p:sp>
    </p:spTree>
    <p:extLst>
      <p:ext uri="{BB962C8B-B14F-4D97-AF65-F5344CB8AC3E}">
        <p14:creationId xmlns:p14="http://schemas.microsoft.com/office/powerpoint/2010/main" val="32942302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r>
              <a:rPr lang="en-US" altLang="en-US"/>
              <a:t>1/15/2021</a:t>
            </a:r>
          </a:p>
        </p:txBody>
      </p:sp>
      <p:sp>
        <p:nvSpPr>
          <p:cNvPr id="4" name="Footer Placeholder 4"/>
          <p:cNvSpPr>
            <a:spLocks noGrp="1"/>
          </p:cNvSpPr>
          <p:nvPr>
            <p:ph type="ftr" sz="quarter" idx="11"/>
          </p:nvPr>
        </p:nvSpPr>
        <p:spPr/>
        <p:txBody>
          <a:bodyPr/>
          <a:lstStyle>
            <a:lvl1pPr>
              <a:defRPr/>
            </a:lvl1pPr>
          </a:lstStyle>
          <a:p>
            <a:pPr>
              <a:defRPr/>
            </a:pPr>
            <a:r>
              <a:rPr lang="en-US"/>
              <a:t>Geometric Reference Frames: Connecting You to the World</a:t>
            </a:r>
          </a:p>
        </p:txBody>
      </p:sp>
      <p:sp>
        <p:nvSpPr>
          <p:cNvPr id="5" name="Slide Number Placeholder 5"/>
          <p:cNvSpPr>
            <a:spLocks noGrp="1"/>
          </p:cNvSpPr>
          <p:nvPr>
            <p:ph type="sldNum" sz="quarter" idx="12"/>
          </p:nvPr>
        </p:nvSpPr>
        <p:spPr/>
        <p:txBody>
          <a:bodyPr/>
          <a:lstStyle>
            <a:lvl1pPr>
              <a:defRPr/>
            </a:lvl1pPr>
          </a:lstStyle>
          <a:p>
            <a:fld id="{016970B9-A162-4590-850A-FA6524EA096B}" type="slidenum">
              <a:rPr lang="en-US" altLang="en-US"/>
              <a:pPr/>
              <a:t>‹#›</a:t>
            </a:fld>
            <a:endParaRPr lang="en-US" altLang="en-US"/>
          </a:p>
        </p:txBody>
      </p:sp>
    </p:spTree>
    <p:extLst>
      <p:ext uri="{BB962C8B-B14F-4D97-AF65-F5344CB8AC3E}">
        <p14:creationId xmlns:p14="http://schemas.microsoft.com/office/powerpoint/2010/main" val="807211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r>
              <a:rPr lang="en-US" altLang="en-US"/>
              <a:t>1/15/2021</a:t>
            </a:r>
          </a:p>
        </p:txBody>
      </p:sp>
      <p:sp>
        <p:nvSpPr>
          <p:cNvPr id="3" name="Footer Placeholder 4"/>
          <p:cNvSpPr>
            <a:spLocks noGrp="1"/>
          </p:cNvSpPr>
          <p:nvPr>
            <p:ph type="ftr" sz="quarter" idx="11"/>
          </p:nvPr>
        </p:nvSpPr>
        <p:spPr/>
        <p:txBody>
          <a:bodyPr/>
          <a:lstStyle>
            <a:lvl1pPr>
              <a:defRPr/>
            </a:lvl1pPr>
          </a:lstStyle>
          <a:p>
            <a:pPr>
              <a:defRPr/>
            </a:pPr>
            <a:r>
              <a:rPr lang="en-US"/>
              <a:t>Geometric Reference Frames: Connecting You to the World</a:t>
            </a:r>
          </a:p>
        </p:txBody>
      </p:sp>
      <p:sp>
        <p:nvSpPr>
          <p:cNvPr id="4" name="Slide Number Placeholder 5"/>
          <p:cNvSpPr>
            <a:spLocks noGrp="1"/>
          </p:cNvSpPr>
          <p:nvPr>
            <p:ph type="sldNum" sz="quarter" idx="12"/>
          </p:nvPr>
        </p:nvSpPr>
        <p:spPr/>
        <p:txBody>
          <a:bodyPr/>
          <a:lstStyle>
            <a:lvl1pPr>
              <a:defRPr/>
            </a:lvl1pPr>
          </a:lstStyle>
          <a:p>
            <a:fld id="{21522A12-69FB-4CEA-B41C-E21C20ABD61E}" type="slidenum">
              <a:rPr lang="en-US" altLang="en-US"/>
              <a:pPr/>
              <a:t>‹#›</a:t>
            </a:fld>
            <a:endParaRPr lang="en-US" altLang="en-US"/>
          </a:p>
        </p:txBody>
      </p:sp>
    </p:spTree>
    <p:extLst>
      <p:ext uri="{BB962C8B-B14F-4D97-AF65-F5344CB8AC3E}">
        <p14:creationId xmlns:p14="http://schemas.microsoft.com/office/powerpoint/2010/main" val="27670652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r>
              <a:rPr lang="en-US" altLang="en-US"/>
              <a:t>1/15/2021</a:t>
            </a:r>
          </a:p>
        </p:txBody>
      </p:sp>
      <p:sp>
        <p:nvSpPr>
          <p:cNvPr id="6" name="Footer Placeholder 4"/>
          <p:cNvSpPr>
            <a:spLocks noGrp="1"/>
          </p:cNvSpPr>
          <p:nvPr>
            <p:ph type="ftr" sz="quarter" idx="11"/>
          </p:nvPr>
        </p:nvSpPr>
        <p:spPr/>
        <p:txBody>
          <a:bodyPr/>
          <a:lstStyle>
            <a:lvl1pPr>
              <a:defRPr/>
            </a:lvl1pPr>
          </a:lstStyle>
          <a:p>
            <a:pPr>
              <a:defRPr/>
            </a:pPr>
            <a:r>
              <a:rPr lang="en-US"/>
              <a:t>Geometric Reference Frames: Connecting You to the World</a:t>
            </a:r>
          </a:p>
        </p:txBody>
      </p:sp>
      <p:sp>
        <p:nvSpPr>
          <p:cNvPr id="7" name="Slide Number Placeholder 5"/>
          <p:cNvSpPr>
            <a:spLocks noGrp="1"/>
          </p:cNvSpPr>
          <p:nvPr>
            <p:ph type="sldNum" sz="quarter" idx="12"/>
          </p:nvPr>
        </p:nvSpPr>
        <p:spPr/>
        <p:txBody>
          <a:bodyPr/>
          <a:lstStyle>
            <a:lvl1pPr>
              <a:defRPr/>
            </a:lvl1pPr>
          </a:lstStyle>
          <a:p>
            <a:fld id="{8AF98124-520A-4F87-9F59-50BB2A38DC5D}" type="slidenum">
              <a:rPr lang="en-US" altLang="en-US"/>
              <a:pPr/>
              <a:t>‹#›</a:t>
            </a:fld>
            <a:endParaRPr lang="en-US" altLang="en-US"/>
          </a:p>
        </p:txBody>
      </p:sp>
    </p:spTree>
    <p:extLst>
      <p:ext uri="{BB962C8B-B14F-4D97-AF65-F5344CB8AC3E}">
        <p14:creationId xmlns:p14="http://schemas.microsoft.com/office/powerpoint/2010/main" val="5354210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r>
              <a:rPr lang="en-US" altLang="en-US"/>
              <a:t>1/15/2021</a:t>
            </a:r>
          </a:p>
        </p:txBody>
      </p:sp>
      <p:sp>
        <p:nvSpPr>
          <p:cNvPr id="6" name="Footer Placeholder 4"/>
          <p:cNvSpPr>
            <a:spLocks noGrp="1"/>
          </p:cNvSpPr>
          <p:nvPr>
            <p:ph type="ftr" sz="quarter" idx="11"/>
          </p:nvPr>
        </p:nvSpPr>
        <p:spPr/>
        <p:txBody>
          <a:bodyPr/>
          <a:lstStyle>
            <a:lvl1pPr>
              <a:defRPr/>
            </a:lvl1pPr>
          </a:lstStyle>
          <a:p>
            <a:pPr>
              <a:defRPr/>
            </a:pPr>
            <a:r>
              <a:rPr lang="en-US"/>
              <a:t>Geometric Reference Frames: Connecting You to the World</a:t>
            </a:r>
          </a:p>
        </p:txBody>
      </p:sp>
      <p:sp>
        <p:nvSpPr>
          <p:cNvPr id="7" name="Slide Number Placeholder 5"/>
          <p:cNvSpPr>
            <a:spLocks noGrp="1"/>
          </p:cNvSpPr>
          <p:nvPr>
            <p:ph type="sldNum" sz="quarter" idx="12"/>
          </p:nvPr>
        </p:nvSpPr>
        <p:spPr/>
        <p:txBody>
          <a:bodyPr/>
          <a:lstStyle>
            <a:lvl1pPr>
              <a:defRPr/>
            </a:lvl1pPr>
          </a:lstStyle>
          <a:p>
            <a:fld id="{ED2F3BB7-3B71-4EF8-9C47-74C8EFFC4265}" type="slidenum">
              <a:rPr lang="en-US" altLang="en-US"/>
              <a:pPr/>
              <a:t>‹#›</a:t>
            </a:fld>
            <a:endParaRPr lang="en-US" altLang="en-US"/>
          </a:p>
        </p:txBody>
      </p:sp>
    </p:spTree>
    <p:extLst>
      <p:ext uri="{BB962C8B-B14F-4D97-AF65-F5344CB8AC3E}">
        <p14:creationId xmlns:p14="http://schemas.microsoft.com/office/powerpoint/2010/main" val="35298941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a:t>1/15/2021</a:t>
            </a:r>
          </a:p>
        </p:txBody>
      </p:sp>
      <p:sp>
        <p:nvSpPr>
          <p:cNvPr id="5" name="Footer Placeholder 4"/>
          <p:cNvSpPr>
            <a:spLocks noGrp="1"/>
          </p:cNvSpPr>
          <p:nvPr>
            <p:ph type="ftr" sz="quarter" idx="11"/>
          </p:nvPr>
        </p:nvSpPr>
        <p:spPr/>
        <p:txBody>
          <a:bodyPr/>
          <a:lstStyle>
            <a:lvl1pPr>
              <a:defRPr/>
            </a:lvl1pPr>
          </a:lstStyle>
          <a:p>
            <a:pPr>
              <a:defRPr/>
            </a:pPr>
            <a:r>
              <a:rPr lang="en-US"/>
              <a:t>Geometric Reference Frames: Connecting You to the World</a:t>
            </a:r>
          </a:p>
        </p:txBody>
      </p:sp>
      <p:sp>
        <p:nvSpPr>
          <p:cNvPr id="6" name="Slide Number Placeholder 5"/>
          <p:cNvSpPr>
            <a:spLocks noGrp="1"/>
          </p:cNvSpPr>
          <p:nvPr>
            <p:ph type="sldNum" sz="quarter" idx="12"/>
          </p:nvPr>
        </p:nvSpPr>
        <p:spPr/>
        <p:txBody>
          <a:bodyPr/>
          <a:lstStyle>
            <a:lvl1pPr>
              <a:defRPr/>
            </a:lvl1pPr>
          </a:lstStyle>
          <a:p>
            <a:fld id="{3F9F2551-1627-42C2-8EE4-F0696550841B}" type="slidenum">
              <a:rPr lang="en-US" altLang="en-US"/>
              <a:pPr/>
              <a:t>‹#›</a:t>
            </a:fld>
            <a:endParaRPr lang="en-US" altLang="en-US"/>
          </a:p>
        </p:txBody>
      </p:sp>
    </p:spTree>
    <p:extLst>
      <p:ext uri="{BB962C8B-B14F-4D97-AF65-F5344CB8AC3E}">
        <p14:creationId xmlns:p14="http://schemas.microsoft.com/office/powerpoint/2010/main" val="26407936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a:t>1/15/2021</a:t>
            </a:r>
          </a:p>
        </p:txBody>
      </p:sp>
      <p:sp>
        <p:nvSpPr>
          <p:cNvPr id="5" name="Footer Placeholder 4"/>
          <p:cNvSpPr>
            <a:spLocks noGrp="1"/>
          </p:cNvSpPr>
          <p:nvPr>
            <p:ph type="ftr" sz="quarter" idx="11"/>
          </p:nvPr>
        </p:nvSpPr>
        <p:spPr/>
        <p:txBody>
          <a:bodyPr/>
          <a:lstStyle>
            <a:lvl1pPr>
              <a:defRPr/>
            </a:lvl1pPr>
          </a:lstStyle>
          <a:p>
            <a:pPr>
              <a:defRPr/>
            </a:pPr>
            <a:r>
              <a:rPr lang="en-US"/>
              <a:t>Geometric Reference Frames: Connecting You to the World</a:t>
            </a:r>
          </a:p>
        </p:txBody>
      </p:sp>
      <p:sp>
        <p:nvSpPr>
          <p:cNvPr id="6" name="Slide Number Placeholder 5"/>
          <p:cNvSpPr>
            <a:spLocks noGrp="1"/>
          </p:cNvSpPr>
          <p:nvPr>
            <p:ph type="sldNum" sz="quarter" idx="12"/>
          </p:nvPr>
        </p:nvSpPr>
        <p:spPr/>
        <p:txBody>
          <a:bodyPr/>
          <a:lstStyle>
            <a:lvl1pPr>
              <a:defRPr/>
            </a:lvl1pPr>
          </a:lstStyle>
          <a:p>
            <a:fld id="{03205511-6016-4975-8BAC-A5CCC9C5C389}" type="slidenum">
              <a:rPr lang="en-US" altLang="en-US"/>
              <a:pPr/>
              <a:t>‹#›</a:t>
            </a:fld>
            <a:endParaRPr lang="en-US" altLang="en-US"/>
          </a:p>
        </p:txBody>
      </p:sp>
    </p:spTree>
    <p:extLst>
      <p:ext uri="{BB962C8B-B14F-4D97-AF65-F5344CB8AC3E}">
        <p14:creationId xmlns:p14="http://schemas.microsoft.com/office/powerpoint/2010/main" val="19773806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73101" y="568325"/>
            <a:ext cx="7807325" cy="1144588"/>
          </a:xfrm>
        </p:spPr>
        <p:txBody>
          <a:bodyPr/>
          <a:lstStyle/>
          <a:p>
            <a:r>
              <a:rPr lang="en-US"/>
              <a:t>Click to edit Master title style</a:t>
            </a:r>
          </a:p>
        </p:txBody>
      </p:sp>
      <p:sp>
        <p:nvSpPr>
          <p:cNvPr id="3" name="Content Placeholder 2"/>
          <p:cNvSpPr>
            <a:spLocks noGrp="1"/>
          </p:cNvSpPr>
          <p:nvPr>
            <p:ph sz="half" idx="1"/>
          </p:nvPr>
        </p:nvSpPr>
        <p:spPr>
          <a:xfrm>
            <a:off x="673100" y="1906588"/>
            <a:ext cx="3827463" cy="4319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52964" y="1906588"/>
            <a:ext cx="3827462" cy="208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52964" y="4141790"/>
            <a:ext cx="3827462" cy="2084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5908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914400">
              <a:defRPr/>
            </a:lvl1pPr>
          </a:lstStyle>
          <a:p>
            <a:pPr>
              <a:defRPr/>
            </a:pPr>
            <a:r>
              <a:rPr lang="en-US"/>
              <a:t>November 14, 2019</a:t>
            </a:r>
          </a:p>
        </p:txBody>
      </p:sp>
      <p:sp>
        <p:nvSpPr>
          <p:cNvPr id="6" name="Footer Placeholder 4"/>
          <p:cNvSpPr>
            <a:spLocks noGrp="1"/>
          </p:cNvSpPr>
          <p:nvPr>
            <p:ph type="ftr" sz="quarter" idx="11"/>
          </p:nvPr>
        </p:nvSpPr>
        <p:spPr/>
        <p:txBody>
          <a:bodyPr/>
          <a:lstStyle>
            <a:lvl1pPr defTabSz="914400">
              <a:defRPr/>
            </a:lvl1pPr>
          </a:lstStyle>
          <a:p>
            <a:pPr>
              <a:defRPr/>
            </a:pPr>
            <a:r>
              <a:rPr lang="en-US"/>
              <a:t>MN Assoc of Floodplain Managers</a:t>
            </a:r>
          </a:p>
        </p:txBody>
      </p:sp>
      <p:sp>
        <p:nvSpPr>
          <p:cNvPr id="7" name="Slide Number Placeholder 5"/>
          <p:cNvSpPr>
            <a:spLocks noGrp="1"/>
          </p:cNvSpPr>
          <p:nvPr>
            <p:ph type="sldNum" sz="quarter" idx="12"/>
          </p:nvPr>
        </p:nvSpPr>
        <p:spPr/>
        <p:txBody>
          <a:bodyPr/>
          <a:lstStyle>
            <a:lvl1pPr defTabSz="914400">
              <a:defRPr/>
            </a:lvl1pPr>
          </a:lstStyle>
          <a:p>
            <a:pPr>
              <a:defRPr/>
            </a:pPr>
            <a:fld id="{F02D534D-F749-4E34-9E16-A977421D79C9}" type="slidenum">
              <a:rPr lang="en-US"/>
              <a:pPr>
                <a:defRPr/>
              </a:pPr>
              <a:t>‹#›</a:t>
            </a:fld>
            <a:endParaRPr lang="en-US"/>
          </a:p>
        </p:txBody>
      </p:sp>
    </p:spTree>
    <p:extLst>
      <p:ext uri="{BB962C8B-B14F-4D97-AF65-F5344CB8AC3E}">
        <p14:creationId xmlns:p14="http://schemas.microsoft.com/office/powerpoint/2010/main" val="13833732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914400">
              <a:defRPr/>
            </a:lvl1pPr>
          </a:lstStyle>
          <a:p>
            <a:pPr>
              <a:defRPr/>
            </a:pPr>
            <a:r>
              <a:rPr lang="en-US"/>
              <a:t>November 14, 2019</a:t>
            </a:r>
          </a:p>
        </p:txBody>
      </p:sp>
      <p:sp>
        <p:nvSpPr>
          <p:cNvPr id="8" name="Footer Placeholder 4"/>
          <p:cNvSpPr>
            <a:spLocks noGrp="1"/>
          </p:cNvSpPr>
          <p:nvPr>
            <p:ph type="ftr" sz="quarter" idx="11"/>
          </p:nvPr>
        </p:nvSpPr>
        <p:spPr/>
        <p:txBody>
          <a:bodyPr/>
          <a:lstStyle>
            <a:lvl1pPr defTabSz="914400">
              <a:defRPr/>
            </a:lvl1pPr>
          </a:lstStyle>
          <a:p>
            <a:pPr>
              <a:defRPr/>
            </a:pPr>
            <a:r>
              <a:rPr lang="en-US"/>
              <a:t>MN Assoc of Floodplain Managers</a:t>
            </a:r>
          </a:p>
        </p:txBody>
      </p:sp>
      <p:sp>
        <p:nvSpPr>
          <p:cNvPr id="9" name="Slide Number Placeholder 5"/>
          <p:cNvSpPr>
            <a:spLocks noGrp="1"/>
          </p:cNvSpPr>
          <p:nvPr>
            <p:ph type="sldNum" sz="quarter" idx="12"/>
          </p:nvPr>
        </p:nvSpPr>
        <p:spPr/>
        <p:txBody>
          <a:bodyPr/>
          <a:lstStyle>
            <a:lvl1pPr defTabSz="914400">
              <a:defRPr/>
            </a:lvl1pPr>
          </a:lstStyle>
          <a:p>
            <a:pPr>
              <a:defRPr/>
            </a:pPr>
            <a:fld id="{9352E7D5-2CCB-47EF-A1DD-484874EE5CC0}" type="slidenum">
              <a:rPr lang="en-US"/>
              <a:pPr>
                <a:defRPr/>
              </a:pPr>
              <a:t>‹#›</a:t>
            </a:fld>
            <a:endParaRPr lang="en-US"/>
          </a:p>
        </p:txBody>
      </p:sp>
    </p:spTree>
    <p:extLst>
      <p:ext uri="{BB962C8B-B14F-4D97-AF65-F5344CB8AC3E}">
        <p14:creationId xmlns:p14="http://schemas.microsoft.com/office/powerpoint/2010/main" val="1569504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914400">
              <a:defRPr/>
            </a:lvl1pPr>
          </a:lstStyle>
          <a:p>
            <a:pPr>
              <a:defRPr/>
            </a:pPr>
            <a:r>
              <a:rPr lang="en-US"/>
              <a:t>November 14, 2019</a:t>
            </a:r>
          </a:p>
        </p:txBody>
      </p:sp>
      <p:sp>
        <p:nvSpPr>
          <p:cNvPr id="4" name="Footer Placeholder 4"/>
          <p:cNvSpPr>
            <a:spLocks noGrp="1"/>
          </p:cNvSpPr>
          <p:nvPr>
            <p:ph type="ftr" sz="quarter" idx="11"/>
          </p:nvPr>
        </p:nvSpPr>
        <p:spPr/>
        <p:txBody>
          <a:bodyPr/>
          <a:lstStyle>
            <a:lvl1pPr defTabSz="914400">
              <a:defRPr/>
            </a:lvl1pPr>
          </a:lstStyle>
          <a:p>
            <a:pPr>
              <a:defRPr/>
            </a:pPr>
            <a:r>
              <a:rPr lang="en-US"/>
              <a:t>MN Assoc of Floodplain Managers</a:t>
            </a:r>
          </a:p>
        </p:txBody>
      </p:sp>
      <p:sp>
        <p:nvSpPr>
          <p:cNvPr id="5" name="Slide Number Placeholder 5"/>
          <p:cNvSpPr>
            <a:spLocks noGrp="1"/>
          </p:cNvSpPr>
          <p:nvPr>
            <p:ph type="sldNum" sz="quarter" idx="12"/>
          </p:nvPr>
        </p:nvSpPr>
        <p:spPr/>
        <p:txBody>
          <a:bodyPr/>
          <a:lstStyle>
            <a:lvl1pPr defTabSz="914400">
              <a:defRPr/>
            </a:lvl1pPr>
          </a:lstStyle>
          <a:p>
            <a:pPr>
              <a:defRPr/>
            </a:pPr>
            <a:fld id="{5A837433-97E9-4D94-B898-19FA6F4A2CA7}" type="slidenum">
              <a:rPr lang="en-US"/>
              <a:pPr>
                <a:defRPr/>
              </a:pPr>
              <a:t>‹#›</a:t>
            </a:fld>
            <a:endParaRPr lang="en-US"/>
          </a:p>
        </p:txBody>
      </p:sp>
    </p:spTree>
    <p:extLst>
      <p:ext uri="{BB962C8B-B14F-4D97-AF65-F5344CB8AC3E}">
        <p14:creationId xmlns:p14="http://schemas.microsoft.com/office/powerpoint/2010/main" val="12282710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81774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306300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853758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a:t>November 14, 2019</a:t>
            </a: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a:t>MN Assoc of Floodplain Managers</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mn-lt"/>
                <a:ea typeface="+mn-ea"/>
                <a:cs typeface="+mn-cs"/>
              </a:defRPr>
            </a:lvl1pPr>
          </a:lstStyle>
          <a:p>
            <a:pPr>
              <a:defRPr/>
            </a:pPr>
            <a:fld id="{9FD14B67-5B11-4339-9EE3-C1E8D2A75965}" type="slidenum">
              <a:rPr lang="en-US"/>
              <a:pPr>
                <a:defRPr/>
              </a:pPr>
              <a:t>‹#›</a:t>
            </a:fld>
            <a:endParaRPr lang="en-US"/>
          </a:p>
        </p:txBody>
      </p:sp>
    </p:spTree>
    <p:extLst>
      <p:ext uri="{BB962C8B-B14F-4D97-AF65-F5344CB8AC3E}">
        <p14:creationId xmlns:p14="http://schemas.microsoft.com/office/powerpoint/2010/main" val="2032290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2FD3AFA7-8427-4D37-B261-D1F7D587148B}" type="slidenum">
              <a:rPr lang="en-US"/>
              <a:pPr>
                <a:defRPr/>
              </a:pPr>
              <a:t>‹#›</a:t>
            </a:fld>
            <a:endParaRPr lang="en-US"/>
          </a:p>
        </p:txBody>
      </p:sp>
    </p:spTree>
    <p:extLst>
      <p:ext uri="{BB962C8B-B14F-4D97-AF65-F5344CB8AC3E}">
        <p14:creationId xmlns:p14="http://schemas.microsoft.com/office/powerpoint/2010/main" val="123136230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hf hdr="0" ftr="0" dt="0"/>
  <p:txStyles>
    <p:title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r>
              <a:rPr lang="en-US" altLang="en-US"/>
              <a:t>1/15/2021</a:t>
            </a: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a:t>Geometric Reference Frames: Connecting You to the World</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3D9E77E-4402-46A0-A789-8BD17084C5A6}" type="slidenum">
              <a:rPr lang="en-US" altLang="en-US"/>
              <a:pPr/>
              <a:t>‹#›</a:t>
            </a:fld>
            <a:endParaRPr lang="en-US" altLang="en-US"/>
          </a:p>
        </p:txBody>
      </p:sp>
    </p:spTree>
    <p:extLst>
      <p:ext uri="{BB962C8B-B14F-4D97-AF65-F5344CB8AC3E}">
        <p14:creationId xmlns:p14="http://schemas.microsoft.com/office/powerpoint/2010/main" val="173298113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hf hdr="0"/>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arget="../media/image19.jpeg" Type="http://schemas.openxmlformats.org/officeDocument/2006/relationships/image"/><Relationship Id="rId2" Target="../notesSlides/notesSlide6.xml" Type="http://schemas.openxmlformats.org/officeDocument/2006/relationships/notesSlide"/><Relationship Id="rId1" Target="../slideLayouts/slideLayout13.xml" Type="http://schemas.openxmlformats.org/officeDocument/2006/relationships/slideLayout"/></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arget="../media/image20.jpeg" Type="http://schemas.openxmlformats.org/officeDocument/2006/relationships/image"/><Relationship Id="rId2" Target="../notesSlides/notesSlide7.xml" Type="http://schemas.openxmlformats.org/officeDocument/2006/relationships/notesSlide"/><Relationship Id="rId1" Target="../slideLayouts/slideLayout18.xml" Type="http://schemas.openxmlformats.org/officeDocument/2006/relationships/slideLayout"/><Relationship Id="rId4" Target="../media/image21.png" Type="http://schemas.openxmlformats.org/officeDocument/2006/relationships/image"/></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arget="../media/image24.jpeg" Type="http://schemas.openxmlformats.org/officeDocument/2006/relationships/image"/><Relationship Id="rId2" Target="../notesSlides/notesSlide14.xml" Type="http://schemas.openxmlformats.org/officeDocument/2006/relationships/notesSlide"/><Relationship Id="rId1" Target="../slideLayouts/slideLayout2.xml" Type="http://schemas.openxmlformats.org/officeDocument/2006/relationships/slideLayout"/></Relationships>
</file>

<file path=ppt/slides/_rels/slide2.xml.rels><?xml version="1.0" encoding="UTF-8" standalone="yes" ?><Relationships xmlns="http://schemas.openxmlformats.org/package/2006/relationships"><Relationship Id="rId8" Target="../media/image8.jpeg" Type="http://schemas.openxmlformats.org/officeDocument/2006/relationships/image"/><Relationship Id="rId3" Target="../media/image3.jpeg" Type="http://schemas.openxmlformats.org/officeDocument/2006/relationships/image"/><Relationship Id="rId7" Target="../media/image7.JPG" Type="http://schemas.openxmlformats.org/officeDocument/2006/relationships/image"/><Relationship Id="rId2" Target="../notesSlides/notesSlide2.xml" Type="http://schemas.openxmlformats.org/officeDocument/2006/relationships/notesSlide"/><Relationship Id="rId1" Target="../slideLayouts/slideLayout13.xml" Type="http://schemas.openxmlformats.org/officeDocument/2006/relationships/slideLayout"/><Relationship Id="rId6" Target="../media/image6.gif" Type="http://schemas.openxmlformats.org/officeDocument/2006/relationships/image"/><Relationship Id="rId5" Target="../media/image5.jpeg" Type="http://schemas.openxmlformats.org/officeDocument/2006/relationships/image"/><Relationship Id="rId4" Target="../media/image4.jpeg" Type="http://schemas.openxmlformats.org/officeDocument/2006/relationships/image"/></Relationships>
</file>

<file path=ppt/slides/_rels/slide20.xml.rels><?xml version="1.0" encoding="UTF-8" standalone="yes" ?><Relationships xmlns="http://schemas.openxmlformats.org/package/2006/relationships"><Relationship Id="rId3" Target="../media/image24.jpeg" Type="http://schemas.openxmlformats.org/officeDocument/2006/relationships/image"/><Relationship Id="rId2" Target="../notesSlides/notesSlide15.xml" Type="http://schemas.openxmlformats.org/officeDocument/2006/relationships/notesSlide"/><Relationship Id="rId1" Target="../slideLayouts/slideLayout2.xml" Type="http://schemas.openxmlformats.org/officeDocument/2006/relationships/slideLayout"/></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arget="../media/image25.jpeg" Type="http://schemas.openxmlformats.org/officeDocument/2006/relationships/image"/><Relationship Id="rId2" Target="../notesSlides/notesSlide17.xml" Type="http://schemas.openxmlformats.org/officeDocument/2006/relationships/notesSlide"/><Relationship Id="rId1" Target="../slideLayouts/slideLayout26.xml" Type="http://schemas.openxmlformats.org/officeDocument/2006/relationships/slideLayout"/><Relationship Id="rId4" Target="../media/image26.png" Type="http://schemas.openxmlformats.org/officeDocument/2006/relationships/image"/></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arget="../media/image27.jpeg" Type="http://schemas.openxmlformats.org/officeDocument/2006/relationships/image"/><Relationship Id="rId2" Target="../notesSlides/notesSlide19.xml" Type="http://schemas.openxmlformats.org/officeDocument/2006/relationships/notesSlide"/><Relationship Id="rId1" Target="../slideLayouts/slideLayout26.xml" Type="http://schemas.openxmlformats.org/officeDocument/2006/relationships/slideLayout"/></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arget="../media/image29.jpeg" Type="http://schemas.openxmlformats.org/officeDocument/2006/relationships/image"/><Relationship Id="rId1" Target="../slideLayouts/slideLayout7.xml" Type="http://schemas.openxmlformats.org/officeDocument/2006/relationships/slideLayout"/></Relationships>
</file>

<file path=ppt/slides/_rels/slide4.xml.rels><?xml version="1.0" encoding="UTF-8" standalone="yes" ?><Relationships xmlns="http://schemas.openxmlformats.org/package/2006/relationships"><Relationship Id="rId8" Target="../media/image14.jpeg" Type="http://schemas.openxmlformats.org/officeDocument/2006/relationships/image"/><Relationship Id="rId3" Target="../media/image9.jpeg" Type="http://schemas.openxmlformats.org/officeDocument/2006/relationships/image"/><Relationship Id="rId7" Target="../media/image13.jpg" Type="http://schemas.openxmlformats.org/officeDocument/2006/relationships/image"/><Relationship Id="rId12" Target="../media/image18.jpeg" Type="http://schemas.openxmlformats.org/officeDocument/2006/relationships/image"/><Relationship Id="rId2" Target="../notesSlides/notesSlide4.xml" Type="http://schemas.openxmlformats.org/officeDocument/2006/relationships/notesSlide"/><Relationship Id="rId1" Target="../slideLayouts/slideLayout13.xml" Type="http://schemas.openxmlformats.org/officeDocument/2006/relationships/slideLayout"/><Relationship Id="rId6" Target="../media/image12.png" Type="http://schemas.openxmlformats.org/officeDocument/2006/relationships/image"/><Relationship Id="rId11" Target="../media/image17.jpg" Type="http://schemas.openxmlformats.org/officeDocument/2006/relationships/image"/><Relationship Id="rId5" Target="../media/image11.jpeg" Type="http://schemas.openxmlformats.org/officeDocument/2006/relationships/image"/><Relationship Id="rId10" Target="../media/image16.png" Type="http://schemas.openxmlformats.org/officeDocument/2006/relationships/image"/><Relationship Id="rId4" Target="../media/image10.jpg" Type="http://schemas.openxmlformats.org/officeDocument/2006/relationships/image"/><Relationship Id="rId9" Target="../media/image15.jpg" Type="http://schemas.openxmlformats.org/officeDocument/2006/relationships/image"/></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arget="../media/image30.jpeg" Type="http://schemas.openxmlformats.org/officeDocument/2006/relationships/image"/><Relationship Id="rId2" Target="../notesSlides/notesSlide35.xml" Type="http://schemas.openxmlformats.org/officeDocument/2006/relationships/notesSlide"/><Relationship Id="rId1" Target="../slideLayouts/slideLayout3.xml" Type="http://schemas.openxmlformats.org/officeDocument/2006/relationships/slideLayout"/><Relationship Id="rId4" Target="../media/hdphoto1.wdp" Type="http://schemas.microsoft.com/office/2007/relationships/hdphoto"/></Relationships>
</file>

<file path=ppt/slides/_rels/slide44.xml.rels><?xml version="1.0" encoding="UTF-8" standalone="yes" ?><Relationships xmlns="http://schemas.openxmlformats.org/package/2006/relationships"><Relationship Id="rId3" Target="../media/image31.jpeg" Type="http://schemas.openxmlformats.org/officeDocument/2006/relationships/image"/><Relationship Id="rId2" Target="../notesSlides/notesSlide36.xml" Type="http://schemas.openxmlformats.org/officeDocument/2006/relationships/notesSlide"/><Relationship Id="rId1" Target="../slideLayouts/slideLayout2.xml" Type="http://schemas.openxmlformats.org/officeDocument/2006/relationships/slideLayout"/><Relationship Id="rId4" Target="../media/image32.jpeg" Type="http://schemas.openxmlformats.org/officeDocument/2006/relationships/image"/></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arget="../media/image34.jpeg" Type="http://schemas.openxmlformats.org/officeDocument/2006/relationships/image"/><Relationship Id="rId2" Target="../notesSlides/notesSlide38.xml" Type="http://schemas.openxmlformats.org/officeDocument/2006/relationships/notesSlide"/><Relationship Id="rId1" Target="../slideLayouts/slideLayout7.xml" Type="http://schemas.openxmlformats.org/officeDocument/2006/relationships/slideLayout"/><Relationship Id="rId4" Target="../media/image35.jpeg" Type="http://schemas.openxmlformats.org/officeDocument/2006/relationships/image"/></Relationships>
</file>

<file path=ppt/slides/_rels/slide47.xml.rels><?xml version="1.0" encoding="UTF-8" standalone="yes" ?><Relationships xmlns="http://schemas.openxmlformats.org/package/2006/relationships"><Relationship Id="rId3" Target="../media/image36.jpeg" Type="http://schemas.openxmlformats.org/officeDocument/2006/relationships/image"/><Relationship Id="rId2" Target="../notesSlides/notesSlide39.xml" Type="http://schemas.openxmlformats.org/officeDocument/2006/relationships/notesSlide"/><Relationship Id="rId1" Target="../slideLayouts/slideLayout2.xml" Type="http://schemas.openxmlformats.org/officeDocument/2006/relationships/slideLayout"/><Relationship Id="rId4" Target="../media/image37.jpeg" Type="http://schemas.openxmlformats.org/officeDocument/2006/relationships/image"/></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2" name="Title 1"/>
          <p:cNvSpPr txBox="1">
            <a:spLocks/>
          </p:cNvSpPr>
          <p:nvPr/>
        </p:nvSpPr>
        <p:spPr bwMode="auto">
          <a:xfrm>
            <a:off x="0" y="873457"/>
            <a:ext cx="9144000" cy="212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defTabSz="457200" rtl="0" eaLnBrk="1" fontAlgn="base" latinLnBrk="0" hangingPunct="1">
              <a:lnSpc>
                <a:spcPct val="100000"/>
              </a:lnSpc>
              <a:spcBef>
                <a:spcPct val="0"/>
              </a:spcBef>
              <a:spcAft>
                <a:spcPct val="0"/>
              </a:spcAft>
              <a:buClrTx/>
              <a:buSzTx/>
              <a:buFontTx/>
              <a:buNone/>
              <a:tabLst/>
              <a:defRPr/>
            </a:pPr>
            <a:endParaRPr lang="en-US" sz="4800" dirty="0">
              <a:solidFill>
                <a:prstClr val="black"/>
              </a:solidFill>
              <a:latin typeface="Cambria" panose="02040503050406030204" pitchFamily="18" charset="0"/>
              <a:ea typeface="Cambria" panose="02040503050406030204" pitchFamily="18" charset="0"/>
              <a:cs typeface="Times New Roman" pitchFamily="18" charset="0"/>
            </a:endParaRPr>
          </a:p>
          <a:p>
            <a:pPr lvl="0" algn="ctr" defTabSz="457200" eaLnBrk="1" fontAlgn="base" hangingPunct="1">
              <a:spcBef>
                <a:spcPct val="0"/>
              </a:spcBef>
              <a:spcAft>
                <a:spcPct val="0"/>
              </a:spcAft>
              <a:defRPr/>
            </a:pPr>
            <a:r>
              <a:rPr lang="en-US" sz="4800" dirty="0">
                <a:solidFill>
                  <a:prstClr val="black"/>
                </a:solidFill>
                <a:latin typeface="Cambria" panose="02040503050406030204" pitchFamily="18" charset="0"/>
                <a:ea typeface="Cambria" panose="02040503050406030204" pitchFamily="18" charset="0"/>
                <a:cs typeface="Times New Roman" pitchFamily="18" charset="0"/>
              </a:rPr>
              <a:t>     Vertical Datums of the NSRS</a:t>
            </a:r>
          </a:p>
          <a:p>
            <a:pPr lvl="0" algn="ctr" defTabSz="457200" eaLnBrk="1" fontAlgn="base" hangingPunct="1">
              <a:spcBef>
                <a:spcPct val="0"/>
              </a:spcBef>
              <a:spcAft>
                <a:spcPct val="0"/>
              </a:spcAft>
              <a:defRPr/>
            </a:pPr>
            <a:r>
              <a:rPr lang="en-US" sz="3200" dirty="0">
                <a:solidFill>
                  <a:prstClr val="black"/>
                </a:solidFill>
                <a:latin typeface="Cambria" panose="02040503050406030204" pitchFamily="18" charset="0"/>
                <a:ea typeface="Cambria" panose="02040503050406030204" pitchFamily="18" charset="0"/>
                <a:cs typeface="Times New Roman" pitchFamily="18" charset="0"/>
              </a:rPr>
              <a:t>Past, Present, Future</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sp>
        <p:nvSpPr>
          <p:cNvPr id="6" name="TextBox 1"/>
          <p:cNvSpPr txBox="1">
            <a:spLocks noChangeArrowheads="1"/>
          </p:cNvSpPr>
          <p:nvPr/>
        </p:nvSpPr>
        <p:spPr bwMode="auto">
          <a:xfrm>
            <a:off x="218365" y="3903587"/>
            <a:ext cx="8707271"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Jeff Jalbrzikowski, P.S., GISP, CFS</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Appalachian Regional Geodetic Advisor</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jeff.jalbrzikowski@noaa.gov</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240-988-5486</a:t>
            </a:r>
          </a:p>
        </p:txBody>
      </p:sp>
      <p:sp>
        <p:nvSpPr>
          <p:cNvPr id="5" name="Content Placeholder 2"/>
          <p:cNvSpPr txBox="1">
            <a:spLocks/>
          </p:cNvSpPr>
          <p:nvPr/>
        </p:nvSpPr>
        <p:spPr bwMode="auto">
          <a:xfrm>
            <a:off x="0" y="3134625"/>
            <a:ext cx="9143999" cy="82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9pPr>
          </a:lstStyle>
          <a:p>
            <a:pPr lvl="0" algn="ctr" fontAlgn="base">
              <a:lnSpc>
                <a:spcPct val="95000"/>
              </a:lnSpc>
              <a:spcBef>
                <a:spcPct val="0"/>
              </a:spcBef>
              <a:spcAft>
                <a:spcPct val="0"/>
              </a:spcAft>
              <a:buClr>
                <a:srgbClr val="000000"/>
              </a:buClr>
              <a:buSzPct val="45000"/>
              <a:defRPr/>
            </a:pPr>
            <a:r>
              <a:rPr lang="en-GB" sz="2000" i="1" dirty="0">
                <a:solidFill>
                  <a:srgbClr val="000000"/>
                </a:solidFill>
                <a:latin typeface="Cambria" panose="02040503050406030204" pitchFamily="18" charset="0"/>
                <a:ea typeface="Cambria" panose="02040503050406030204" pitchFamily="18" charset="0"/>
              </a:rPr>
              <a:t>WVAGP Conference</a:t>
            </a:r>
            <a:endParaRPr kumimoji="0" lang="en-GB" sz="20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a:p>
            <a:pPr marL="0" marR="0" lvl="0" indent="0" algn="ctr" defTabSz="828675" rtl="0" eaLnBrk="0" fontAlgn="base" latinLnBrk="0" hangingPunct="0">
              <a:lnSpc>
                <a:spcPct val="95000"/>
              </a:lnSpc>
              <a:spcBef>
                <a:spcPct val="0"/>
              </a:spcBef>
              <a:spcAft>
                <a:spcPct val="0"/>
              </a:spcAft>
              <a:buClr>
                <a:srgbClr val="000000"/>
              </a:buClr>
              <a:buSzPct val="45000"/>
              <a:buFontTx/>
              <a:buNone/>
              <a:tabLst>
                <a:tab pos="657225" algn="l"/>
                <a:tab pos="1312863" algn="l"/>
                <a:tab pos="1970088" algn="l"/>
                <a:tab pos="2627313" algn="l"/>
                <a:tab pos="3282950" algn="l"/>
                <a:tab pos="3940175" algn="l"/>
                <a:tab pos="4595813" algn="l"/>
                <a:tab pos="5253038" algn="l"/>
                <a:tab pos="5910263" algn="l"/>
              </a:tabLst>
              <a:defRPr/>
            </a:pPr>
            <a:r>
              <a:rPr lang="en-GB" sz="2000" i="1" dirty="0">
                <a:solidFill>
                  <a:srgbClr val="000000"/>
                </a:solidFill>
                <a:latin typeface="Cambria" panose="02040503050406030204" pitchFamily="18" charset="0"/>
                <a:ea typeface="Cambria" panose="02040503050406030204" pitchFamily="18" charset="0"/>
              </a:rPr>
              <a:t>May</a:t>
            </a:r>
            <a:r>
              <a:rPr kumimoji="0" lang="en-GB" sz="20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2022</a:t>
            </a:r>
          </a:p>
        </p:txBody>
      </p:sp>
    </p:spTree>
    <p:extLst>
      <p:ext uri="{BB962C8B-B14F-4D97-AF65-F5344CB8AC3E}">
        <p14:creationId xmlns:p14="http://schemas.microsoft.com/office/powerpoint/2010/main" val="148825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83298" name="Picture 2"/>
          <p:cNvPicPr>
            <a:picLocks noChangeArrowheads="1" noChangeAspect="1"/>
          </p:cNvPicPr>
          <p:nvPr/>
        </p:nvPicPr>
        <p:blipFill rotWithShape="1">
          <a:blip r:embed="rId3">
            <a:extLst>
              <a:ext uri="{28A0092B-C50C-407E-A947-70E740481C1C}">
                <a14:useLocalDpi xmlns:a14="http://schemas.microsoft.com/office/drawing/2010/main" val="0"/>
              </a:ext>
            </a:extLst>
          </a:blip>
          <a:srcRect b="46" l="8" t="45"/>
          <a:stretch/>
        </p:blipFill>
        <p:spPr bwMode="auto">
          <a:xfrm>
            <a:off x="0" y="0"/>
            <a:ext cx="9144000" cy="687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6196" name="Text Box 4"/>
          <p:cNvSpPr txBox="1">
            <a:spLocks noChangeArrowheads="1"/>
          </p:cNvSpPr>
          <p:nvPr/>
        </p:nvSpPr>
        <p:spPr bwMode="auto">
          <a:xfrm>
            <a:off x="0" y="5927383"/>
            <a:ext cx="4841966" cy="954107"/>
          </a:xfrm>
          <a:prstGeom prst="rect">
            <a:avLst/>
          </a:prstGeom>
          <a:solidFill>
            <a:schemeClr val="bg1"/>
          </a:solidFill>
          <a:ln>
            <a:noFill/>
          </a:ln>
          <a:extLst/>
        </p:spPr>
        <p:txBody>
          <a:bodyPr wrap="square">
            <a:spAutoFit/>
          </a:bodyPr>
          <a:lstStyle>
            <a:lvl1pPr>
              <a:spcBef>
                <a:spcPct val="20000"/>
              </a:spcBef>
              <a:buFont charset="0" panose="020B0604020202020204" pitchFamily="34" typeface="Arial"/>
              <a:buChar char="•"/>
              <a:defRPr sz="32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1pPr>
            <a:lvl2pPr indent="-285750" marL="742950">
              <a:spcBef>
                <a:spcPct val="20000"/>
              </a:spcBef>
              <a:buFont charset="0" panose="020B0604020202020204" pitchFamily="34" typeface="Arial"/>
              <a:buChar char="–"/>
              <a:defRPr sz="28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2pPr>
            <a:lvl3pPr indent="-228600" marL="1143000">
              <a:spcBef>
                <a:spcPct val="20000"/>
              </a:spcBef>
              <a:buFont charset="0" panose="020B0604020202020204" pitchFamily="34" typeface="Arial"/>
              <a:buChar char="•"/>
              <a:defRPr sz="24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3pPr>
            <a:lvl4pPr indent="-228600" marL="1600200">
              <a:spcBef>
                <a:spcPct val="20000"/>
              </a:spcBef>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4pPr>
            <a:lvl5pPr indent="-228600" marL="2057400">
              <a:spcBef>
                <a:spcPct val="20000"/>
              </a:spcBef>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5pPr>
            <a:lvl6pPr defTabSz="457200"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6pPr>
            <a:lvl7pPr defTabSz="457200"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7pPr>
            <a:lvl8pPr defTabSz="457200"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8pPr>
            <a:lvl9pPr defTabSz="457200"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9pPr>
          </a:lstStyle>
          <a:p>
            <a:pPr algn="ctr" defTabSz="457200" eaLnBrk="1" fontAlgn="base" hangingPunct="1" indent="0" latinLnBrk="0" lvl="0" marL="0" marR="0" rtl="0">
              <a:lnSpc>
                <a:spcPct val="100000"/>
              </a:lnSpc>
              <a:spcBef>
                <a:spcPct val="50000"/>
              </a:spcBef>
              <a:spcAft>
                <a:spcPct val="0"/>
              </a:spcAft>
              <a:buClrTx/>
              <a:buSzTx/>
              <a:buFontTx/>
              <a:buNone/>
              <a:tabLst/>
              <a:defRPr/>
            </a:pPr>
            <a:r>
              <a:rPr altLang="en-US" b="1" baseline="0" cap="none" dirty="0" i="0" kern="1200" kumimoji="0" lang="en-US" noProof="0" normalizeH="0" spc="0" strike="noStrike" sz="2800" u="none">
                <a:ln>
                  <a:noFill/>
                </a:ln>
                <a:solidFill>
                  <a:prstClr val="black"/>
                </a:solidFill>
                <a:effectLst/>
                <a:uLnTx/>
                <a:uFillTx/>
                <a:latin charset="0" panose="02040503050406030204" pitchFamily="18" typeface="Cambria"/>
                <a:ea charset="0" panose="02040503050406030204" pitchFamily="18" typeface="Cambria"/>
                <a:cs charset="0" panose="02020603050405020304" pitchFamily="18" typeface="Times New Roman"/>
              </a:rPr>
              <a:t>Referenced to 26 tide gauges in the US and Canada</a:t>
            </a:r>
          </a:p>
        </p:txBody>
      </p:sp>
      <p:cxnSp>
        <p:nvCxnSpPr>
          <p:cNvPr id="28" name="Straight Connector 27"/>
          <p:cNvCxnSpPr/>
          <p:nvPr/>
        </p:nvCxnSpPr>
        <p:spPr>
          <a:xfrm>
            <a:off x="147484" y="3694127"/>
            <a:ext cx="8819535"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408730"/>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2" presetSubtype="2">
                                  <p:stCondLst>
                                    <p:cond delay="0"/>
                                  </p:stCondLst>
                                  <p:childTnLst>
                                    <p:set>
                                      <p:cBhvr>
                                        <p:cTn dur="1" fill="hold" id="6">
                                          <p:stCondLst>
                                            <p:cond delay="0"/>
                                          </p:stCondLst>
                                        </p:cTn>
                                        <p:tgtEl>
                                          <p:spTgt spid="28"/>
                                        </p:tgtEl>
                                        <p:attrNameLst>
                                          <p:attrName>style.visibility</p:attrName>
                                        </p:attrNameLst>
                                      </p:cBhvr>
                                      <p:to>
                                        <p:strVal val="visible"/>
                                      </p:to>
                                    </p:set>
                                    <p:animEffect filter="wipe(right)" transition="in">
                                      <p:cBhvr>
                                        <p:cTn dur="500" id="7"/>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c 12"/>
          <p:cNvSpPr/>
          <p:nvPr/>
        </p:nvSpPr>
        <p:spPr>
          <a:xfrm>
            <a:off x="-2784757" y="2926081"/>
            <a:ext cx="14579402" cy="14591272"/>
          </a:xfrm>
          <a:prstGeom prst="arc">
            <a:avLst>
              <a:gd name="adj1" fmla="val 14393631"/>
              <a:gd name="adj2" fmla="val 18095909"/>
            </a:avLst>
          </a:prstGeom>
          <a:ln w="762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Arc 3"/>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lowchart: Connector 4"/>
          <p:cNvSpPr/>
          <p:nvPr/>
        </p:nvSpPr>
        <p:spPr>
          <a:xfrm>
            <a:off x="1412575" y="3350644"/>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Arc 5"/>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lowchart: Connector 6"/>
          <p:cNvSpPr/>
          <p:nvPr/>
        </p:nvSpPr>
        <p:spPr>
          <a:xfrm>
            <a:off x="1141562" y="3605842"/>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lowchart: Connector 7"/>
          <p:cNvSpPr/>
          <p:nvPr/>
        </p:nvSpPr>
        <p:spPr>
          <a:xfrm>
            <a:off x="1564975" y="3503044"/>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Flowchart: Connector 9"/>
          <p:cNvSpPr/>
          <p:nvPr/>
        </p:nvSpPr>
        <p:spPr>
          <a:xfrm>
            <a:off x="7223897" y="3209745"/>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Flowchart: Connector 10"/>
          <p:cNvSpPr/>
          <p:nvPr/>
        </p:nvSpPr>
        <p:spPr>
          <a:xfrm>
            <a:off x="6952884" y="3464943"/>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lowchart: Connector 11"/>
          <p:cNvSpPr/>
          <p:nvPr/>
        </p:nvSpPr>
        <p:spPr>
          <a:xfrm>
            <a:off x="7376297" y="3362145"/>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object 2"/>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7" dirty="0">
                <a:latin typeface="Cambria" panose="02040503050406030204" pitchFamily="18" charset="0"/>
                <a:cs typeface="Calibri"/>
              </a:rPr>
              <a:t>NGVD29 – based on 26 tide gauges</a:t>
            </a:r>
            <a:endParaRPr dirty="0">
              <a:latin typeface="Cambria" panose="02040503050406030204" pitchFamily="18" charset="0"/>
              <a:cs typeface="Calibri"/>
            </a:endParaRPr>
          </a:p>
        </p:txBody>
      </p:sp>
      <p:sp>
        <p:nvSpPr>
          <p:cNvPr id="15" name="object 2"/>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3" name="Straight Arrow Connector 2"/>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2" name="Group 1"/>
          <p:cNvGrpSpPr/>
          <p:nvPr/>
        </p:nvGrpSpPr>
        <p:grpSpPr>
          <a:xfrm>
            <a:off x="2465782" y="3289721"/>
            <a:ext cx="2864698" cy="1647528"/>
            <a:chOff x="2465782" y="3289721"/>
            <a:chExt cx="2864698" cy="1647528"/>
          </a:xfrm>
        </p:grpSpPr>
        <p:cxnSp>
          <p:nvCxnSpPr>
            <p:cNvPr id="16" name="Straight Arrow Connector 15"/>
            <p:cNvCxnSpPr/>
            <p:nvPr/>
          </p:nvCxnSpPr>
          <p:spPr>
            <a:xfrm flipH="1" flipV="1">
              <a:off x="2465782" y="3289721"/>
              <a:ext cx="769198" cy="868390"/>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grpSp>
      <p:sp>
        <p:nvSpPr>
          <p:cNvPr id="17" name="Content Placeholder 2"/>
          <p:cNvSpPr>
            <a:spLocks noGrp="1"/>
          </p:cNvSpPr>
          <p:nvPr>
            <p:ph idx="1"/>
          </p:nvPr>
        </p:nvSpPr>
        <p:spPr>
          <a:xfrm>
            <a:off x="-210405" y="4871449"/>
            <a:ext cx="6229066" cy="2095735"/>
          </a:xfrm>
        </p:spPr>
        <p:txBody>
          <a:bodyPr/>
          <a:lstStyle/>
          <a:p>
            <a:pPr lvl="1"/>
            <a:endParaRPr lang="en-US" sz="2400" dirty="0">
              <a:latin typeface="Cambria" panose="02040503050406030204" pitchFamily="18" charset="0"/>
              <a:ea typeface="Cambria" panose="02040503050406030204" pitchFamily="18" charset="0"/>
            </a:endParaRPr>
          </a:p>
          <a:p>
            <a:pPr lvl="1"/>
            <a:r>
              <a:rPr lang="en-US" sz="2400" dirty="0">
                <a:latin typeface="Cambria" panose="02040503050406030204" pitchFamily="18" charset="0"/>
                <a:ea typeface="Cambria" panose="02040503050406030204" pitchFamily="18" charset="0"/>
              </a:rPr>
              <a:t>Local Mean Sea Level differs at tide stations due to prevailing winds, ocean current, salinity, seabed topography, etc. </a:t>
            </a:r>
          </a:p>
        </p:txBody>
      </p:sp>
    </p:spTree>
    <p:extLst>
      <p:ext uri="{BB962C8B-B14F-4D97-AF65-F5344CB8AC3E}">
        <p14:creationId xmlns:p14="http://schemas.microsoft.com/office/powerpoint/2010/main" val="3514970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par>
                                <p:cTn id="13" presetID="2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7">
                                            <p:txEl>
                                              <p:pRg st="1" end="1"/>
                                            </p:txEl>
                                          </p:spTgt>
                                        </p:tgtEl>
                                        <p:attrNameLst>
                                          <p:attrName>style.visibility</p:attrName>
                                        </p:attrNameLst>
                                      </p:cBhvr>
                                      <p:to>
                                        <p:strVal val="visible"/>
                                      </p:to>
                                    </p:set>
                                    <p:anim calcmode="lin" valueType="num">
                                      <p:cBhvr additive="base">
                                        <p:cTn id="20"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build="p"/>
    </p:bldLst>
  </p:timing>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map"/>
          <p:cNvPicPr>
            <a:picLocks noChangeAspect="1"/>
          </p:cNvPicPr>
          <p:nvPr/>
        </p:nvPicPr>
        <p:blipFill rotWithShape="1">
          <a:blip cstate="print" r:embed="rId3">
            <a:extLst>
              <a:ext uri="{28A0092B-C50C-407E-A947-70E740481C1C}">
                <a14:useLocalDpi xmlns:a14="http://schemas.microsoft.com/office/drawing/2010/main" val="0"/>
              </a:ext>
            </a:extLst>
          </a:blip>
          <a:srcRect b="5" l="23" t="52"/>
          <a:stretch/>
        </p:blipFill>
        <p:spPr>
          <a:xfrm>
            <a:off x="0" y="0"/>
            <a:ext cx="9144000" cy="6899520"/>
          </a:xfrm>
          <a:prstGeom prst="rect">
            <a:avLst/>
          </a:prstGeom>
        </p:spPr>
      </p:pic>
      <p:sp>
        <p:nvSpPr>
          <p:cNvPr id="8" name="TextBox 7"/>
          <p:cNvSpPr txBox="1"/>
          <p:nvPr/>
        </p:nvSpPr>
        <p:spPr>
          <a:xfrm>
            <a:off x="570451" y="1334837"/>
            <a:ext cx="4840448" cy="1302486"/>
          </a:xfrm>
          <a:prstGeom prst="rect">
            <a:avLst/>
          </a:prstGeom>
          <a:solidFill>
            <a:schemeClr val="bg1"/>
          </a:solidFill>
        </p:spPr>
        <p:txBody>
          <a:bodyPr rtlCol="0" wrap="square">
            <a:noAutofit/>
          </a:bodyPr>
          <a:lstStyle/>
          <a:p>
            <a:pPr algn="l" defTabSz="457200" eaLnBrk="1" fontAlgn="base" hangingPunct="1" indent="0" latinLnBrk="0" lvl="0" marL="0" marR="0" rtl="0">
              <a:lnSpc>
                <a:spcPct val="100000"/>
              </a:lnSpc>
              <a:spcBef>
                <a:spcPct val="0"/>
              </a:spcBef>
              <a:spcAft>
                <a:spcPct val="0"/>
              </a:spcAft>
              <a:buClrTx/>
              <a:buSzTx/>
              <a:buFontTx/>
              <a:buNone/>
              <a:tabLst/>
              <a:defRPr/>
            </a:pPr>
            <a:r>
              <a:rPr b="0" baseline="0" cap="none" dirty="0" i="0" kern="1200" kumimoji="0" lang="en-US" noProof="0" normalizeH="0" spc="0" strike="noStrike" sz="2500" u="none">
                <a:ln>
                  <a:noFill/>
                </a:ln>
                <a:solidFill>
                  <a:prstClr val="black"/>
                </a:solidFill>
                <a:effectLst/>
                <a:uLnTx/>
                <a:uFillTx/>
                <a:latin charset="0" panose="02040503050406030204" pitchFamily="18" typeface="Cambria"/>
                <a:ea charset="0" panose="02040503050406030204" pitchFamily="18" typeface="Cambria"/>
                <a:cs typeface="+mn-cs"/>
              </a:rPr>
              <a:t>Why one site this time?</a:t>
            </a:r>
          </a:p>
          <a:p>
            <a:pPr algn="l" defTabSz="457200" eaLnBrk="1" fontAlgn="base" hangingPunct="1" indent="-174625" latinLnBrk="0" lvl="0" marL="174625" marR="0" rtl="0">
              <a:lnSpc>
                <a:spcPct val="100000"/>
              </a:lnSpc>
              <a:spcBef>
                <a:spcPct val="0"/>
              </a:spcBef>
              <a:spcAft>
                <a:spcPts val="1200"/>
              </a:spcAft>
              <a:buClrTx/>
              <a:buSzTx/>
              <a:buFont charset="0" panose="02040503050406030204" pitchFamily="18" typeface="Cambria"/>
              <a:buChar char="‒"/>
              <a:tabLst/>
              <a:defRPr/>
            </a:pPr>
            <a:r>
              <a:rPr altLang="en-US" b="0" baseline="0" cap="none" dirty="0" i="0" kern="1200" kumimoji="0" lang="en-US" noProof="0" normalizeH="0" spc="0" strike="noStrike" sz="2500" u="none">
                <a:ln>
                  <a:noFill/>
                </a:ln>
                <a:solidFill>
                  <a:prstClr val="black"/>
                </a:solidFill>
                <a:effectLst/>
                <a:uLnTx/>
                <a:uFillTx/>
                <a:latin charset="0" panose="02040503050406030204" pitchFamily="18" typeface="Cambria"/>
                <a:ea charset="0" panose="02040503050406030204" pitchFamily="18" typeface="Cambria"/>
                <a:cs typeface="+mn-cs"/>
              </a:rPr>
              <a:t>removed local sea level variation problem of NGVD29</a:t>
            </a:r>
          </a:p>
          <a:p>
            <a:pPr algn="l" defTabSz="457200" eaLnBrk="1" fontAlgn="base" hangingPunct="1" indent="0" latinLnBrk="0" lvl="0" marL="0" marR="0" rtl="0">
              <a:lnSpc>
                <a:spcPct val="100000"/>
              </a:lnSpc>
              <a:spcBef>
                <a:spcPct val="0"/>
              </a:spcBef>
              <a:spcAft>
                <a:spcPct val="0"/>
              </a:spcAft>
              <a:buClrTx/>
              <a:buSzTx/>
              <a:buFontTx/>
              <a:buNone/>
              <a:tabLst/>
              <a:defRPr/>
            </a:pPr>
            <a:endParaRPr b="0" baseline="0" cap="none" dirty="0" i="0" kern="1200" kumimoji="0" lang="en-US" noProof="0" normalizeH="0" spc="0" strike="noStrike" sz="2500" u="none">
              <a:ln>
                <a:noFill/>
              </a:ln>
              <a:solidFill>
                <a:prstClr val="black"/>
              </a:solidFill>
              <a:effectLst/>
              <a:uLnTx/>
              <a:uFillTx/>
              <a:latin charset="0" panose="02040503050406030204" pitchFamily="18" typeface="Cambria"/>
              <a:ea charset="0" panose="02040503050406030204" pitchFamily="18" typeface="Cambria"/>
              <a:cs typeface="+mn-cs"/>
            </a:endParaRPr>
          </a:p>
        </p:txBody>
      </p:sp>
      <p:cxnSp>
        <p:nvCxnSpPr>
          <p:cNvPr id="9" name="Straight Connector 8"/>
          <p:cNvCxnSpPr/>
          <p:nvPr/>
        </p:nvCxnSpPr>
        <p:spPr>
          <a:xfrm>
            <a:off x="147484" y="3694127"/>
            <a:ext cx="8819535"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 Box 4"/>
          <p:cNvSpPr txBox="1">
            <a:spLocks noChangeArrowheads="1"/>
          </p:cNvSpPr>
          <p:nvPr/>
        </p:nvSpPr>
        <p:spPr bwMode="auto">
          <a:xfrm>
            <a:off x="0" y="5937008"/>
            <a:ext cx="4841966" cy="954107"/>
          </a:xfrm>
          <a:prstGeom prst="rect">
            <a:avLst/>
          </a:prstGeom>
          <a:solidFill>
            <a:schemeClr val="bg1"/>
          </a:solidFill>
          <a:ln>
            <a:noFill/>
          </a:ln>
          <a:extLst/>
        </p:spPr>
        <p:txBody>
          <a:bodyPr wrap="square">
            <a:spAutoFit/>
          </a:bodyPr>
          <a:lstStyle>
            <a:lvl1pPr>
              <a:spcBef>
                <a:spcPct val="20000"/>
              </a:spcBef>
              <a:buFont charset="0" panose="020B0604020202020204" pitchFamily="34" typeface="Arial"/>
              <a:buChar char="•"/>
              <a:defRPr sz="32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1pPr>
            <a:lvl2pPr indent="-285750" marL="742950">
              <a:spcBef>
                <a:spcPct val="20000"/>
              </a:spcBef>
              <a:buFont charset="0" panose="020B0604020202020204" pitchFamily="34" typeface="Arial"/>
              <a:buChar char="–"/>
              <a:defRPr sz="28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2pPr>
            <a:lvl3pPr indent="-228600" marL="1143000">
              <a:spcBef>
                <a:spcPct val="20000"/>
              </a:spcBef>
              <a:buFont charset="0" panose="020B0604020202020204" pitchFamily="34" typeface="Arial"/>
              <a:buChar char="•"/>
              <a:defRPr sz="24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3pPr>
            <a:lvl4pPr indent="-228600" marL="1600200">
              <a:spcBef>
                <a:spcPct val="20000"/>
              </a:spcBef>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4pPr>
            <a:lvl5pPr indent="-228600" marL="2057400">
              <a:spcBef>
                <a:spcPct val="20000"/>
              </a:spcBef>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5pPr>
            <a:lvl6pPr defTabSz="457200"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6pPr>
            <a:lvl7pPr defTabSz="457200"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7pPr>
            <a:lvl8pPr defTabSz="457200"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8pPr>
            <a:lvl9pPr defTabSz="457200"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9pPr>
          </a:lstStyle>
          <a:p>
            <a:pPr algn="ctr" defTabSz="457200" eaLnBrk="0" fontAlgn="base" hangingPunct="0" indent="0" latinLnBrk="0" lvl="0" marL="0" marR="0" rtl="0">
              <a:lnSpc>
                <a:spcPct val="100000"/>
              </a:lnSpc>
              <a:spcBef>
                <a:spcPct val="50000"/>
              </a:spcBef>
              <a:spcAft>
                <a:spcPct val="0"/>
              </a:spcAft>
              <a:buClrTx/>
              <a:buSzTx/>
              <a:buFont charset="0" panose="020B0604020202020204" pitchFamily="34" typeface="Arial"/>
              <a:buNone/>
              <a:tabLst/>
              <a:defRPr/>
            </a:pPr>
            <a:r>
              <a:rPr altLang="en-US" b="1" baseline="0" cap="none" dirty="0" i="0" kern="1200" kumimoji="0" lang="en-US" noProof="0" normalizeH="0" spc="0" strike="noStrike" sz="2800" u="none">
                <a:ln>
                  <a:noFill/>
                </a:ln>
                <a:solidFill>
                  <a:prstClr val="black"/>
                </a:solidFill>
                <a:effectLst/>
                <a:uLnTx/>
                <a:uFillTx/>
                <a:latin charset="0" panose="02040503050406030204" pitchFamily="18" typeface="Cambria"/>
                <a:ea charset="0" panose="02040503050406030204" pitchFamily="18" typeface="Cambria"/>
                <a:cs charset="0" panose="02020603050405020304" pitchFamily="18" typeface="Times New Roman"/>
              </a:rPr>
              <a:t>Referenced to one tidal bench mark in Canada</a:t>
            </a:r>
          </a:p>
        </p:txBody>
      </p:sp>
      <p:pic>
        <p:nvPicPr>
          <p:cNvPr id="3" name="datasheet"/>
          <p:cNvPicPr>
            <a:picLocks noChangeAspect="1"/>
          </p:cNvPicPr>
          <p:nvPr/>
        </p:nvPicPr>
        <p:blipFill rotWithShape="1">
          <a:blip r:embed="rId4"/>
          <a:srcRect b="355" r="56" t="-2"/>
          <a:stretch/>
        </p:blipFill>
        <p:spPr>
          <a:xfrm>
            <a:off x="2204639" y="3933664"/>
            <a:ext cx="6900855" cy="1812617"/>
          </a:xfrm>
          <a:prstGeom prst="rect">
            <a:avLst/>
          </a:prstGeom>
          <a:ln w="38100">
            <a:solidFill>
              <a:schemeClr val="bg1">
                <a:lumMod val="65000"/>
              </a:schemeClr>
            </a:solidFill>
          </a:ln>
        </p:spPr>
      </p:pic>
    </p:spTree>
    <p:extLst>
      <p:ext uri="{BB962C8B-B14F-4D97-AF65-F5344CB8AC3E}">
        <p14:creationId xmlns:p14="http://schemas.microsoft.com/office/powerpoint/2010/main" val="1284030045"/>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500" id="7"/>
                                        <p:tgtEl>
                                          <p:spTgt spid="8"/>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0"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500" id="12"/>
                                        <p:tgtEl>
                                          <p:spTgt spid="3"/>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22" presetSubtype="2">
                                  <p:stCondLst>
                                    <p:cond delay="0"/>
                                  </p:stCondLst>
                                  <p:childTnLst>
                                    <p:set>
                                      <p:cBhvr>
                                        <p:cTn dur="1" fill="hold" id="16">
                                          <p:stCondLst>
                                            <p:cond delay="0"/>
                                          </p:stCondLst>
                                        </p:cTn>
                                        <p:tgtEl>
                                          <p:spTgt spid="9"/>
                                        </p:tgtEl>
                                        <p:attrNameLst>
                                          <p:attrName>style.visibility</p:attrName>
                                        </p:attrNameLst>
                                      </p:cBhvr>
                                      <p:to>
                                        <p:strVal val="visible"/>
                                      </p:to>
                                    </p:set>
                                    <p:animEffect filter="wipe(right)" transition="in">
                                      <p:cBhvr>
                                        <p:cTn dur="500" id="17"/>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8"/>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rc 5"/>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2"/>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7" dirty="0">
                <a:latin typeface="Cambria" panose="02040503050406030204" pitchFamily="18" charset="0"/>
                <a:cs typeface="Calibri"/>
              </a:rPr>
              <a:t>NAVD88 – based on single benchmark</a:t>
            </a:r>
            <a:endParaRPr dirty="0">
              <a:latin typeface="Cambria" panose="02040503050406030204" pitchFamily="18" charset="0"/>
              <a:cs typeface="Calibri"/>
            </a:endParaRPr>
          </a:p>
        </p:txBody>
      </p:sp>
      <p:pic>
        <p:nvPicPr>
          <p:cNvPr id="2" name="Picture 1"/>
          <p:cNvPicPr>
            <a:picLocks noChangeAspect="1"/>
          </p:cNvPicPr>
          <p:nvPr/>
        </p:nvPicPr>
        <p:blipFill>
          <a:blip r:embed="rId3"/>
          <a:stretch>
            <a:fillRect/>
          </a:stretch>
        </p:blipFill>
        <p:spPr>
          <a:xfrm rot="21025437">
            <a:off x="807394" y="2622485"/>
            <a:ext cx="7529213" cy="1524132"/>
          </a:xfrm>
          <a:prstGeom prst="rect">
            <a:avLst/>
          </a:prstGeom>
        </p:spPr>
      </p:pic>
      <p:sp>
        <p:nvSpPr>
          <p:cNvPr id="15" name="object 2"/>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8" name="Straight Arrow Connector 7"/>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8" name="Group 17"/>
          <p:cNvGrpSpPr/>
          <p:nvPr/>
        </p:nvGrpSpPr>
        <p:grpSpPr>
          <a:xfrm>
            <a:off x="2765425" y="3646019"/>
            <a:ext cx="2565055" cy="1291230"/>
            <a:chOff x="2765425" y="3646019"/>
            <a:chExt cx="2565055" cy="1291230"/>
          </a:xfrm>
        </p:grpSpPr>
        <p:sp>
          <p:nvSpPr>
            <p:cNvPr id="12" name="TextBox 11"/>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0" name="Flowchart: Connector 9"/>
          <p:cNvSpPr/>
          <p:nvPr/>
        </p:nvSpPr>
        <p:spPr>
          <a:xfrm>
            <a:off x="7187321" y="3008577"/>
            <a:ext cx="271013" cy="255198"/>
          </a:xfrm>
          <a:prstGeom prst="flowChartConnector">
            <a:avLst/>
          </a:prstGeom>
          <a:solidFill>
            <a:srgbClr val="FFC0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19524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a:spLocks noChangeAspect="1"/>
          </p:cNvSpPr>
          <p:nvPr/>
        </p:nvSpPr>
        <p:spPr>
          <a:xfrm>
            <a:off x="0" y="0"/>
            <a:ext cx="9143999" cy="5052610"/>
          </a:xfrm>
          <a:prstGeom prst="rect">
            <a:avLst/>
          </a:prstGeom>
          <a:blipFill>
            <a:blip r:embed="rId3" cstate="print"/>
            <a:stretch>
              <a:fillRect/>
            </a:stretch>
          </a:blipFill>
          <a:ln w="6350">
            <a:solidFill>
              <a:schemeClr val="tx1"/>
            </a:solidFill>
          </a:ln>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ＭＳ Ｐゴシック" pitchFamily="34" charset="-128"/>
              <a:cs typeface="+mn-cs"/>
            </a:endParaRPr>
          </a:p>
        </p:txBody>
      </p:sp>
      <p:sp>
        <p:nvSpPr>
          <p:cNvPr id="6" name="object 6"/>
          <p:cNvSpPr txBox="1"/>
          <p:nvPr/>
        </p:nvSpPr>
        <p:spPr>
          <a:xfrm>
            <a:off x="0" y="5204730"/>
            <a:ext cx="9144000" cy="447986"/>
          </a:xfrm>
          <a:prstGeom prst="rect">
            <a:avLst/>
          </a:prstGeom>
        </p:spPr>
        <p:txBody>
          <a:bodyPr vert="horz" wrap="square" lIns="0" tIns="16933" rIns="0" bIns="0" rtlCol="0">
            <a:noAutofit/>
          </a:bodyPr>
          <a:lstStyle/>
          <a:p>
            <a:pPr marL="16933" marR="0" lvl="0" indent="0" algn="ctr" defTabSz="457200" rtl="0" eaLnBrk="1" fontAlgn="base" latinLnBrk="0" hangingPunct="1">
              <a:lnSpc>
                <a:spcPct val="100000"/>
              </a:lnSpc>
              <a:spcBef>
                <a:spcPts val="133"/>
              </a:spcBef>
              <a:spcAft>
                <a:spcPct val="0"/>
              </a:spcAft>
              <a:buClrTx/>
              <a:buSzTx/>
              <a:buFontTx/>
              <a:buNone/>
              <a:tabLst/>
              <a:defRPr/>
            </a:pPr>
            <a:r>
              <a:rPr kumimoji="0" sz="2900" b="1" i="0" u="none" strike="noStrike" kern="1200" cap="none" spc="-20"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Approximate </a:t>
            </a:r>
            <a:r>
              <a:rPr kumimoji="0" sz="2900" b="1" i="0" u="none" strike="noStrike" kern="1200" cap="none" spc="-13"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Error </a:t>
            </a:r>
            <a:r>
              <a:rPr kumimoji="0" sz="2900" b="1" i="0" u="none" strike="noStrike" kern="1200" cap="none" spc="-7"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in </a:t>
            </a:r>
            <a:r>
              <a:rPr kumimoji="0" sz="2900" b="1" i="0" u="none" strike="noStrike" kern="1200" cap="none" spc="-33"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NAVD88 </a:t>
            </a:r>
            <a:r>
              <a:rPr kumimoji="0" lang="en-US" sz="2900" b="1" i="0" u="none" strike="noStrike" kern="1200" cap="none" spc="-7"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zero </a:t>
            </a:r>
            <a:r>
              <a:rPr kumimoji="0" lang="en-US" sz="2900" b="1" i="0" u="none" strike="noStrike" kern="1200" cap="none" spc="-13"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surface</a:t>
            </a:r>
          </a:p>
          <a:p>
            <a:pPr marL="16933" marR="0" lvl="0" indent="0" algn="ctr" defTabSz="457200" rtl="0" eaLnBrk="1" fontAlgn="base" latinLnBrk="0" hangingPunct="1">
              <a:lnSpc>
                <a:spcPct val="100000"/>
              </a:lnSpc>
              <a:spcBef>
                <a:spcPts val="2400"/>
              </a:spcBef>
              <a:spcAft>
                <a:spcPct val="0"/>
              </a:spcAft>
              <a:buClrTx/>
              <a:buSzTx/>
              <a:buFontTx/>
              <a:buNone/>
              <a:tabLst/>
              <a:defRPr/>
            </a:pPr>
            <a:r>
              <a:rPr kumimoji="0" lang="en-US" sz="2400" b="1" i="0" u="none" strike="noStrike" kern="1200" cap="none" spc="-13"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Map is the H=0 surface differenced from satellite gravity data</a:t>
            </a:r>
            <a:endParaRPr kumimoji="0" sz="2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pitchFamily="34" charset="-128"/>
              <a:cs typeface="Calibri"/>
            </a:endParaRPr>
          </a:p>
        </p:txBody>
      </p:sp>
    </p:spTree>
    <p:extLst>
      <p:ext uri="{BB962C8B-B14F-4D97-AF65-F5344CB8AC3E}">
        <p14:creationId xmlns:p14="http://schemas.microsoft.com/office/powerpoint/2010/main" val="181759922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rc 5"/>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2"/>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7" dirty="0">
                <a:latin typeface="Cambria" panose="02040503050406030204" pitchFamily="18" charset="0"/>
                <a:cs typeface="Calibri"/>
              </a:rPr>
              <a:t>NAVD88 – based on single benchmark</a:t>
            </a:r>
            <a:endParaRPr dirty="0">
              <a:latin typeface="Cambria" panose="02040503050406030204" pitchFamily="18" charset="0"/>
              <a:cs typeface="Calibri"/>
            </a:endParaRPr>
          </a:p>
        </p:txBody>
      </p:sp>
      <p:pic>
        <p:nvPicPr>
          <p:cNvPr id="2" name="Picture 1"/>
          <p:cNvPicPr>
            <a:picLocks noChangeAspect="1"/>
          </p:cNvPicPr>
          <p:nvPr/>
        </p:nvPicPr>
        <p:blipFill>
          <a:blip r:embed="rId3"/>
          <a:stretch>
            <a:fillRect/>
          </a:stretch>
        </p:blipFill>
        <p:spPr>
          <a:xfrm rot="21025437">
            <a:off x="807394" y="2622485"/>
            <a:ext cx="7529213" cy="1524132"/>
          </a:xfrm>
          <a:prstGeom prst="rect">
            <a:avLst/>
          </a:prstGeom>
        </p:spPr>
      </p:pic>
      <p:sp>
        <p:nvSpPr>
          <p:cNvPr id="15" name="object 2"/>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sp>
        <p:nvSpPr>
          <p:cNvPr id="8" name="Content Placeholder 2"/>
          <p:cNvSpPr>
            <a:spLocks noGrp="1"/>
          </p:cNvSpPr>
          <p:nvPr>
            <p:ph idx="1"/>
          </p:nvPr>
        </p:nvSpPr>
        <p:spPr>
          <a:xfrm>
            <a:off x="-210405" y="4871449"/>
            <a:ext cx="6229066" cy="2095735"/>
          </a:xfrm>
        </p:spPr>
        <p:txBody>
          <a:bodyPr/>
          <a:lstStyle/>
          <a:p>
            <a:pPr lvl="1"/>
            <a:r>
              <a:rPr lang="en-US" sz="2400" dirty="0">
                <a:latin typeface="Cambria" panose="02040503050406030204" pitchFamily="18" charset="0"/>
                <a:ea typeface="Cambria" panose="02040503050406030204" pitchFamily="18" charset="0"/>
              </a:rPr>
              <a:t>Most, if not all, of this error in alignment was intentional.</a:t>
            </a:r>
          </a:p>
          <a:p>
            <a:pPr lvl="1"/>
            <a:r>
              <a:rPr lang="en-US" sz="2400" i="1" dirty="0">
                <a:latin typeface="Cambria" panose="02040503050406030204" pitchFamily="18" charset="0"/>
                <a:ea typeface="Cambria" panose="02040503050406030204" pitchFamily="18" charset="0"/>
              </a:rPr>
              <a:t>Huh?!  </a:t>
            </a:r>
            <a:r>
              <a:rPr lang="en-US" sz="2400" dirty="0">
                <a:latin typeface="Cambria" panose="02040503050406030204" pitchFamily="18" charset="0"/>
                <a:ea typeface="Cambria" panose="02040503050406030204" pitchFamily="18" charset="0"/>
              </a:rPr>
              <a:t>It was chosen to minimize the change to contours in USGS quadrangles.</a:t>
            </a:r>
          </a:p>
        </p:txBody>
      </p:sp>
      <p:cxnSp>
        <p:nvCxnSpPr>
          <p:cNvPr id="9" name="Straight Arrow Connector 8"/>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2" name="Group 11"/>
          <p:cNvGrpSpPr/>
          <p:nvPr/>
        </p:nvGrpSpPr>
        <p:grpSpPr>
          <a:xfrm>
            <a:off x="2765425" y="3646019"/>
            <a:ext cx="2565055" cy="1291230"/>
            <a:chOff x="2765425" y="3646019"/>
            <a:chExt cx="2565055" cy="1291230"/>
          </a:xfrm>
        </p:grpSpPr>
        <p:sp>
          <p:nvSpPr>
            <p:cNvPr id="13" name="TextBox 12"/>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0" name="Flowchart: Connector 9"/>
          <p:cNvSpPr/>
          <p:nvPr/>
        </p:nvSpPr>
        <p:spPr>
          <a:xfrm>
            <a:off x="7187321" y="3008577"/>
            <a:ext cx="271013" cy="255198"/>
          </a:xfrm>
          <a:prstGeom prst="flowChartConnector">
            <a:avLst/>
          </a:prstGeom>
          <a:solidFill>
            <a:srgbClr val="FFC0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836654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additive="base">
                                        <p:cTn id="16"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378561" y="1635324"/>
            <a:ext cx="4730090" cy="4525963"/>
          </a:xfrm>
        </p:spPr>
        <p:txBody>
          <a:bodyPr/>
          <a:lstStyle/>
          <a:p>
            <a:r>
              <a:rPr lang="en-US" altLang="en-US" sz="3600" dirty="0">
                <a:latin typeface="Cambria" panose="02040503050406030204" pitchFamily="18" charset="0"/>
                <a:ea typeface="Cambria" panose="02040503050406030204" pitchFamily="18" charset="0"/>
              </a:rPr>
              <a:t>NAD83(2011)      </a:t>
            </a:r>
            <a:r>
              <a:rPr lang="en-US" altLang="en-US" sz="3600" dirty="0">
                <a:latin typeface="Cambria" panose="02040503050406030204" pitchFamily="18" charset="0"/>
                <a:ea typeface="Cambria" panose="02040503050406030204" pitchFamily="18" charset="0"/>
                <a:sym typeface="Wingdings" panose="05000000000000000000" pitchFamily="2" charset="2"/>
              </a:rPr>
              <a:t></a:t>
            </a:r>
            <a:endParaRPr lang="en-US" altLang="en-US" sz="3600" dirty="0">
              <a:latin typeface="Cambria" panose="02040503050406030204" pitchFamily="18" charset="0"/>
              <a:ea typeface="Cambria" panose="02040503050406030204" pitchFamily="18" charset="0"/>
            </a:endParaRPr>
          </a:p>
          <a:p>
            <a:pPr>
              <a:spcBef>
                <a:spcPts val="7800"/>
              </a:spcBef>
            </a:pPr>
            <a:r>
              <a:rPr lang="en-US" altLang="en-US" sz="3600" dirty="0">
                <a:latin typeface="Cambria" panose="02040503050406030204" pitchFamily="18" charset="0"/>
                <a:ea typeface="Cambria" panose="02040503050406030204" pitchFamily="18" charset="0"/>
              </a:rPr>
              <a:t>NAD83(2007)      </a:t>
            </a:r>
            <a:r>
              <a:rPr lang="en-US" altLang="en-US" sz="3600" dirty="0">
                <a:latin typeface="Cambria" panose="02040503050406030204" pitchFamily="18" charset="0"/>
                <a:ea typeface="Cambria" panose="02040503050406030204" pitchFamily="18" charset="0"/>
                <a:sym typeface="Wingdings" panose="05000000000000000000" pitchFamily="2" charset="2"/>
              </a:rPr>
              <a:t></a:t>
            </a:r>
            <a:endParaRPr lang="en-US" altLang="en-US" sz="3600" dirty="0">
              <a:latin typeface="Cambria" panose="02040503050406030204" pitchFamily="18" charset="0"/>
              <a:ea typeface="Cambria" panose="02040503050406030204" pitchFamily="18" charset="0"/>
            </a:endParaRPr>
          </a:p>
          <a:p>
            <a:endParaRPr lang="en-US" altLang="en-US" sz="3600" dirty="0">
              <a:latin typeface="Cambria" panose="02040503050406030204" pitchFamily="18" charset="0"/>
              <a:ea typeface="Cambria" panose="02040503050406030204" pitchFamily="18" charset="0"/>
            </a:endParaRPr>
          </a:p>
          <a:p>
            <a:r>
              <a:rPr lang="en-US" altLang="en-US" sz="3600" dirty="0">
                <a:latin typeface="Cambria" panose="02040503050406030204" pitchFamily="18" charset="0"/>
                <a:ea typeface="Cambria" panose="02040503050406030204" pitchFamily="18" charset="0"/>
              </a:rPr>
              <a:t>NAD83(HARN/FBN)</a:t>
            </a:r>
          </a:p>
          <a:p>
            <a:r>
              <a:rPr lang="en-US" altLang="en-US" sz="3600" dirty="0">
                <a:latin typeface="Cambria" panose="02040503050406030204" pitchFamily="18" charset="0"/>
                <a:ea typeface="Cambria" panose="02040503050406030204" pitchFamily="18" charset="0"/>
              </a:rPr>
              <a:t>NAD83(CORS96)</a:t>
            </a:r>
          </a:p>
        </p:txBody>
      </p:sp>
      <p:sp>
        <p:nvSpPr>
          <p:cNvPr id="11" name="Content Placeholder 10"/>
          <p:cNvSpPr>
            <a:spLocks noGrp="1"/>
          </p:cNvSpPr>
          <p:nvPr>
            <p:ph sz="half" idx="2"/>
          </p:nvPr>
        </p:nvSpPr>
        <p:spPr>
          <a:xfrm>
            <a:off x="5109675" y="1313790"/>
            <a:ext cx="3417379" cy="1341757"/>
          </a:xfrm>
        </p:spPr>
        <p:txBody>
          <a:bodyPr/>
          <a:lstStyle/>
          <a:p>
            <a:pPr marL="0" indent="0">
              <a:buNone/>
            </a:pPr>
            <a:r>
              <a:rPr lang="en-US" altLang="en-US" sz="3600" dirty="0">
                <a:latin typeface="Cambria" panose="02040503050406030204" pitchFamily="18" charset="0"/>
                <a:ea typeface="Cambria" panose="02040503050406030204" pitchFamily="18" charset="0"/>
              </a:rPr>
              <a:t>GEOID18</a:t>
            </a:r>
          </a:p>
          <a:p>
            <a:pPr marL="0" indent="0">
              <a:buNone/>
            </a:pPr>
            <a:r>
              <a:rPr lang="en-US" altLang="en-US" sz="3600" dirty="0">
                <a:latin typeface="Cambria" panose="02040503050406030204" pitchFamily="18" charset="0"/>
                <a:ea typeface="Cambria" panose="02040503050406030204" pitchFamily="18" charset="0"/>
              </a:rPr>
              <a:t>GEOID12B</a:t>
            </a:r>
          </a:p>
        </p:txBody>
      </p:sp>
      <p:sp>
        <p:nvSpPr>
          <p:cNvPr id="4" name="Right Brace 3"/>
          <p:cNvSpPr/>
          <p:nvPr/>
        </p:nvSpPr>
        <p:spPr>
          <a:xfrm>
            <a:off x="4983422" y="4592859"/>
            <a:ext cx="423149" cy="1341757"/>
          </a:xfrm>
          <a:prstGeom prst="rightBrace">
            <a:avLst>
              <a:gd name="adj1" fmla="val 32225"/>
              <a:gd name="adj2" fmla="val 64032"/>
            </a:avLst>
          </a:prstGeom>
          <a:noFill/>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Content Placeholder 10"/>
          <p:cNvSpPr txBox="1">
            <a:spLocks/>
          </p:cNvSpPr>
          <p:nvPr/>
        </p:nvSpPr>
        <p:spPr bwMode="auto">
          <a:xfrm>
            <a:off x="5109676" y="3167814"/>
            <a:ext cx="4038600" cy="78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18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18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GEOID09</a:t>
            </a:r>
          </a:p>
        </p:txBody>
      </p:sp>
      <p:sp>
        <p:nvSpPr>
          <p:cNvPr id="9" name="Content Placeholder 10"/>
          <p:cNvSpPr txBox="1">
            <a:spLocks/>
          </p:cNvSpPr>
          <p:nvPr/>
        </p:nvSpPr>
        <p:spPr bwMode="auto">
          <a:xfrm>
            <a:off x="5529564" y="4492366"/>
            <a:ext cx="2152650" cy="184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18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18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GEOID03</a:t>
            </a:r>
          </a:p>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GEOID99</a:t>
            </a:r>
          </a:p>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GEOID96</a:t>
            </a:r>
          </a:p>
        </p:txBody>
      </p:sp>
      <p:sp>
        <p:nvSpPr>
          <p:cNvPr id="12" name="object 2"/>
          <p:cNvSpPr txBox="1">
            <a:spLocks/>
          </p:cNvSpPr>
          <p:nvPr/>
        </p:nvSpPr>
        <p:spPr bwMode="auto">
          <a:xfrm>
            <a:off x="1" y="363028"/>
            <a:ext cx="9144000" cy="78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0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Which NAD83 with which geoid?</a:t>
            </a:r>
            <a:endParaRPr kumimoji="0" lang="en-US" sz="50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Tree>
    <p:extLst>
      <p:ext uri="{BB962C8B-B14F-4D97-AF65-F5344CB8AC3E}">
        <p14:creationId xmlns:p14="http://schemas.microsoft.com/office/powerpoint/2010/main" val="556596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 TEXT"/>
          <p:cNvSpPr>
            <a:spLocks noGrp="1"/>
          </p:cNvSpPr>
          <p:nvPr>
            <p:ph idx="1"/>
          </p:nvPr>
        </p:nvSpPr>
        <p:spPr>
          <a:xfrm>
            <a:off x="0" y="1322616"/>
            <a:ext cx="9144000" cy="5535385"/>
          </a:xfrm>
        </p:spPr>
        <p:txBody>
          <a:bodyPr/>
          <a:lstStyle/>
          <a:p>
            <a:pPr marL="365760">
              <a:spcBef>
                <a:spcPts val="0"/>
              </a:spcBef>
            </a:pPr>
            <a:r>
              <a:rPr lang="en-US" sz="3600" spc="-7" dirty="0">
                <a:uFill>
                  <a:solidFill>
                    <a:srgbClr val="000000"/>
                  </a:solidFill>
                </a:uFill>
                <a:latin typeface="Cambria" panose="02040503050406030204" pitchFamily="18" charset="0"/>
                <a:cs typeface="Calibri"/>
              </a:rPr>
              <a:t>Geopotential</a:t>
            </a:r>
            <a:endParaRPr lang="en-US" sz="3600" spc="-67" dirty="0">
              <a:latin typeface="Cambria" panose="02040503050406030204" pitchFamily="18" charset="0"/>
              <a:cs typeface="Calibri"/>
            </a:endParaRPr>
          </a:p>
          <a:p>
            <a:pPr marL="765810" lvl="1">
              <a:spcBef>
                <a:spcPts val="0"/>
              </a:spcBef>
              <a:spcAft>
                <a:spcPts val="600"/>
              </a:spcAft>
            </a:pPr>
            <a:r>
              <a:rPr lang="en-US" sz="3200" dirty="0">
                <a:latin typeface="Cambria" panose="02040503050406030204" pitchFamily="18" charset="0"/>
                <a:cs typeface="Calibri"/>
              </a:rPr>
              <a:t>gravity based</a:t>
            </a:r>
          </a:p>
          <a:p>
            <a:pPr marL="765810" lvl="1">
              <a:spcBef>
                <a:spcPts val="0"/>
              </a:spcBef>
              <a:spcAft>
                <a:spcPts val="1200"/>
              </a:spcAft>
            </a:pPr>
            <a:r>
              <a:rPr lang="en-US" sz="3200" dirty="0">
                <a:latin typeface="Cambria" panose="02040503050406030204" pitchFamily="18" charset="0"/>
                <a:cs typeface="Calibri"/>
              </a:rPr>
              <a:t>no leveling used to define it (none!)</a:t>
            </a:r>
          </a:p>
          <a:p>
            <a:pPr marL="365760">
              <a:spcBef>
                <a:spcPts val="1200"/>
              </a:spcBef>
              <a:tabLst>
                <a:tab pos="473275" algn="l"/>
                <a:tab pos="474121" algn="l"/>
              </a:tabLst>
            </a:pPr>
            <a:r>
              <a:rPr lang="en-US" sz="3600" spc="-13" dirty="0">
                <a:latin typeface="Cambria" panose="02040503050406030204" pitchFamily="18" charset="0"/>
                <a:cs typeface="Calibri"/>
              </a:rPr>
              <a:t>GNSS is your “access point”</a:t>
            </a:r>
          </a:p>
          <a:p>
            <a:pPr marL="765810" lvl="1">
              <a:spcBef>
                <a:spcPts val="0"/>
              </a:spcBef>
              <a:spcAft>
                <a:spcPts val="600"/>
              </a:spcAft>
              <a:tabLst>
                <a:tab pos="473275" algn="l"/>
                <a:tab pos="474121" algn="l"/>
              </a:tabLst>
            </a:pPr>
            <a:r>
              <a:rPr lang="en-US" sz="3200" spc="-7" dirty="0">
                <a:latin typeface="Cambria" panose="02040503050406030204" pitchFamily="18" charset="0"/>
                <a:cs typeface="Calibri"/>
              </a:rPr>
              <a:t>collect data &amp; submit it to OPUS</a:t>
            </a:r>
          </a:p>
          <a:p>
            <a:pPr marL="765810" lvl="1">
              <a:spcBef>
                <a:spcPts val="0"/>
              </a:spcBef>
              <a:spcAft>
                <a:spcPts val="1200"/>
              </a:spcAft>
              <a:tabLst>
                <a:tab pos="473275" algn="l"/>
                <a:tab pos="474121" algn="l"/>
              </a:tabLst>
            </a:pPr>
            <a:r>
              <a:rPr lang="en-US" sz="3200" spc="-7" dirty="0">
                <a:latin typeface="Cambria" panose="02040503050406030204" pitchFamily="18" charset="0"/>
                <a:cs typeface="Calibri"/>
              </a:rPr>
              <a:t>no leveling necessary</a:t>
            </a:r>
            <a:endParaRPr lang="en-US" sz="3200" dirty="0">
              <a:latin typeface="Cambria" panose="02040503050406030204" pitchFamily="18" charset="0"/>
              <a:cs typeface="Calibri"/>
            </a:endParaRPr>
          </a:p>
          <a:p>
            <a:pPr marL="365760">
              <a:spcBef>
                <a:spcPts val="1200"/>
              </a:spcBef>
              <a:tabLst>
                <a:tab pos="473275" algn="l"/>
                <a:tab pos="474121" algn="l"/>
              </a:tabLst>
            </a:pPr>
            <a:r>
              <a:rPr lang="en-US" sz="3600" spc="-13" dirty="0">
                <a:latin typeface="Cambria" panose="02040503050406030204" pitchFamily="18" charset="0"/>
                <a:cs typeface="Calibri"/>
              </a:rPr>
              <a:t>Global Mean Sea Level (GMSL) based</a:t>
            </a:r>
            <a:endParaRPr lang="en-US" sz="3600" spc="-20" dirty="0">
              <a:latin typeface="Cambria" panose="02040503050406030204" pitchFamily="18" charset="0"/>
              <a:cs typeface="Calibri"/>
            </a:endParaRPr>
          </a:p>
          <a:p>
            <a:pPr marL="765810" lvl="1">
              <a:spcBef>
                <a:spcPts val="0"/>
              </a:spcBef>
              <a:spcAft>
                <a:spcPts val="1200"/>
              </a:spcAft>
              <a:tabLst>
                <a:tab pos="473275" algn="l"/>
                <a:tab pos="474121" algn="l"/>
              </a:tabLst>
            </a:pPr>
            <a:r>
              <a:rPr lang="en-US" sz="3200" spc="-7" dirty="0">
                <a:latin typeface="Cambria" panose="02040503050406030204" pitchFamily="18" charset="0"/>
                <a:cs typeface="Calibri"/>
              </a:rPr>
              <a:t>geoid change when sea level threshold crossed</a:t>
            </a:r>
            <a:endParaRPr lang="en-US" sz="3600" dirty="0">
              <a:latin typeface="Cambria" panose="02040503050406030204" pitchFamily="18" charset="0"/>
              <a:cs typeface="Calibri"/>
            </a:endParaRPr>
          </a:p>
        </p:txBody>
      </p:sp>
      <p:sp>
        <p:nvSpPr>
          <p:cNvPr id="3" name="Title 2"/>
          <p:cNvSpPr>
            <a:spLocks noGrp="1"/>
          </p:cNvSpPr>
          <p:nvPr>
            <p:ph type="title"/>
          </p:nvPr>
        </p:nvSpPr>
        <p:spPr>
          <a:xfrm>
            <a:off x="0" y="274638"/>
            <a:ext cx="9144000" cy="1143000"/>
          </a:xfrm>
        </p:spPr>
        <p:txBody>
          <a:bodyPr/>
          <a:lstStyle/>
          <a:p>
            <a:r>
              <a:rPr lang="en-US" sz="6600" dirty="0">
                <a:latin typeface="Cambria" panose="02040503050406030204" pitchFamily="18" charset="0"/>
                <a:ea typeface="Cambria" panose="02040503050406030204" pitchFamily="18" charset="0"/>
              </a:rPr>
              <a:t>NAPGD2022</a:t>
            </a:r>
          </a:p>
        </p:txBody>
      </p:sp>
    </p:spTree>
    <p:extLst>
      <p:ext uri="{BB962C8B-B14F-4D97-AF65-F5344CB8AC3E}">
        <p14:creationId xmlns:p14="http://schemas.microsoft.com/office/powerpoint/2010/main" val="267751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1" y="1658873"/>
            <a:ext cx="8250571" cy="5146922"/>
          </a:xfrm>
          <a:prstGeom prst="rect">
            <a:avLst/>
          </a:prstGeom>
        </p:spPr>
        <p:txBody>
          <a:bodyPr vert="horz" wrap="square" lIns="0" tIns="85725" rIns="0" bIns="0" rtlCol="0">
            <a:spAutoFit/>
          </a:bodyPr>
          <a:lstStyle/>
          <a:p>
            <a:pPr marL="12700" marR="0" lvl="0" indent="0" algn="l" defTabSz="457200" rtl="0" eaLnBrk="1" fontAlgn="base" latinLnBrk="0" hangingPunct="1">
              <a:lnSpc>
                <a:spcPct val="100000"/>
              </a:lnSpc>
              <a:spcBef>
                <a:spcPts val="675"/>
              </a:spcBef>
              <a:spcAft>
                <a:spcPct val="0"/>
              </a:spcAft>
              <a:buClrTx/>
              <a:buSzTx/>
              <a:buFontTx/>
              <a:buNone/>
              <a:tabLst>
                <a:tab pos="354965" algn="l"/>
                <a:tab pos="355600" algn="l"/>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rPr>
              <a:t>You’ve all used a DEM.</a:t>
            </a:r>
          </a:p>
          <a:p>
            <a:pPr marL="12700" marR="0" lvl="0" indent="0" algn="ctr" defTabSz="457200" rtl="0" eaLnBrk="1" fontAlgn="base" latinLnBrk="0" hangingPunct="1">
              <a:lnSpc>
                <a:spcPct val="100000"/>
              </a:lnSpc>
              <a:spcBef>
                <a:spcPts val="675"/>
              </a:spcBef>
              <a:spcAft>
                <a:spcPct val="0"/>
              </a:spcAft>
              <a:buClrTx/>
              <a:buSzTx/>
              <a:buFontTx/>
              <a:buNone/>
              <a:tabLst>
                <a:tab pos="354965" algn="l"/>
                <a:tab pos="355600" algn="l"/>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rPr>
              <a:t>(Digital</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rPr>
              <a:t> Elevation Model)</a:t>
            </a:r>
          </a:p>
          <a:p>
            <a:pPr marL="12700" marR="0" lvl="0" indent="0" algn="l" defTabSz="457200" rtl="0" eaLnBrk="1" fontAlgn="base" latinLnBrk="0" hangingPunct="1">
              <a:lnSpc>
                <a:spcPct val="100000"/>
              </a:lnSpc>
              <a:spcBef>
                <a:spcPts val="675"/>
              </a:spcBef>
              <a:spcAft>
                <a:spcPct val="0"/>
              </a:spcAft>
              <a:buClrTx/>
              <a:buSzTx/>
              <a:buFontTx/>
              <a:buNone/>
              <a:tabLst>
                <a:tab pos="354965" algn="l"/>
                <a:tab pos="355600" algn="l"/>
              </a:tabLst>
              <a:defRPr/>
            </a:pPr>
            <a:endParaRPr lang="en-US" sz="3600" dirty="0">
              <a:solidFill>
                <a:prstClr val="black"/>
              </a:solidFill>
              <a:latin typeface="Cambria" panose="02040503050406030204" pitchFamily="18" charset="0"/>
              <a:ea typeface="Cambria" panose="02040503050406030204" pitchFamily="18" charset="0"/>
              <a:cs typeface="Arial"/>
            </a:endParaRPr>
          </a:p>
          <a:p>
            <a:pPr marL="12700" marR="0" lvl="0" indent="0" algn="l" defTabSz="457200" rtl="0" eaLnBrk="1" fontAlgn="base" latinLnBrk="0" hangingPunct="1">
              <a:lnSpc>
                <a:spcPct val="100000"/>
              </a:lnSpc>
              <a:spcBef>
                <a:spcPts val="675"/>
              </a:spcBef>
              <a:spcAft>
                <a:spcPct val="0"/>
              </a:spcAft>
              <a:buClrTx/>
              <a:buSzTx/>
              <a:buFontTx/>
              <a:buNone/>
              <a:tabLst>
                <a:tab pos="354965" algn="l"/>
                <a:tab pos="355600" algn="l"/>
              </a:tabLst>
              <a:defRPr/>
            </a:pPr>
            <a:r>
              <a:rPr lang="en-US" sz="3600" dirty="0">
                <a:solidFill>
                  <a:prstClr val="black"/>
                </a:solidFill>
                <a:latin typeface="Cambria" panose="02040503050406030204" pitchFamily="18" charset="0"/>
                <a:ea typeface="Cambria" panose="02040503050406030204" pitchFamily="18" charset="0"/>
                <a:cs typeface="Arial"/>
              </a:rPr>
              <a:t>Picture a geoid model as a DGM.</a:t>
            </a:r>
          </a:p>
          <a:p>
            <a:pPr marL="12700" marR="0" lvl="0" indent="0" algn="ctr" defTabSz="457200" rtl="0" eaLnBrk="1" fontAlgn="base" latinLnBrk="0" hangingPunct="1">
              <a:lnSpc>
                <a:spcPct val="100000"/>
              </a:lnSpc>
              <a:spcBef>
                <a:spcPts val="675"/>
              </a:spcBef>
              <a:spcAft>
                <a:spcPct val="0"/>
              </a:spcAft>
              <a:buClrTx/>
              <a:buSzTx/>
              <a:buFontTx/>
              <a:buNone/>
              <a:tabLst>
                <a:tab pos="354965" algn="l"/>
                <a:tab pos="355600" algn="l"/>
              </a:tabLst>
              <a:defRPr/>
            </a:pP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rPr>
              <a:t>(Digital </a:t>
            </a:r>
            <a:r>
              <a:rPr kumimoji="0" lang="en-US" sz="3600" b="0" i="0" u="sng"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rPr>
              <a:t>Gravity</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rPr>
              <a:t> Model)</a:t>
            </a:r>
          </a:p>
          <a:p>
            <a:pPr marL="12700" marR="0" lvl="0" indent="0" algn="ctr" defTabSz="457200" rtl="0" eaLnBrk="1" fontAlgn="base" latinLnBrk="0" hangingPunct="1">
              <a:lnSpc>
                <a:spcPct val="100000"/>
              </a:lnSpc>
              <a:spcBef>
                <a:spcPts val="675"/>
              </a:spcBef>
              <a:spcAft>
                <a:spcPct val="0"/>
              </a:spcAft>
              <a:buClrTx/>
              <a:buSzTx/>
              <a:buFontTx/>
              <a:buNone/>
              <a:tabLst>
                <a:tab pos="354965" algn="l"/>
                <a:tab pos="355600" algn="l"/>
              </a:tabLst>
              <a:defRPr/>
            </a:pPr>
            <a:endParaRPr lang="en-US" sz="3600" baseline="0" dirty="0">
              <a:solidFill>
                <a:prstClr val="black"/>
              </a:solidFill>
              <a:latin typeface="Cambria" panose="02040503050406030204" pitchFamily="18" charset="0"/>
              <a:ea typeface="Cambria" panose="02040503050406030204" pitchFamily="18" charset="0"/>
              <a:cs typeface="Arial"/>
            </a:endParaRPr>
          </a:p>
          <a:p>
            <a:pPr marL="12700" marR="0" lvl="0" indent="0" defTabSz="457200" rtl="0" eaLnBrk="1" fontAlgn="base" latinLnBrk="0" hangingPunct="1">
              <a:lnSpc>
                <a:spcPct val="100000"/>
              </a:lnSpc>
              <a:spcBef>
                <a:spcPts val="675"/>
              </a:spcBef>
              <a:spcAft>
                <a:spcPct val="0"/>
              </a:spcAft>
              <a:buClrTx/>
              <a:buSzTx/>
              <a:buFontTx/>
              <a:buNone/>
              <a:tabLst>
                <a:tab pos="354965" algn="l"/>
                <a:tab pos="355600" algn="l"/>
              </a:tabLst>
              <a:defRPr/>
            </a:pP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rPr>
              <a:t>-both raster cells of height values</a:t>
            </a:r>
          </a:p>
          <a:p>
            <a:pPr marL="12700" marR="0" lvl="0" indent="0" defTabSz="457200" rtl="0" eaLnBrk="1" fontAlgn="base" latinLnBrk="0" hangingPunct="1">
              <a:lnSpc>
                <a:spcPct val="100000"/>
              </a:lnSpc>
              <a:spcBef>
                <a:spcPts val="675"/>
              </a:spcBef>
              <a:spcAft>
                <a:spcPct val="0"/>
              </a:spcAft>
              <a:buClrTx/>
              <a:buSzTx/>
              <a:buFontTx/>
              <a:buNone/>
              <a:tabLst>
                <a:tab pos="354965" algn="l"/>
                <a:tab pos="355600" algn="l"/>
              </a:tabLst>
              <a:defRPr/>
            </a:pPr>
            <a:r>
              <a:rPr lang="en-US" sz="2800" baseline="0" dirty="0">
                <a:solidFill>
                  <a:prstClr val="black"/>
                </a:solidFill>
                <a:latin typeface="Cambria" panose="02040503050406030204" pitchFamily="18" charset="0"/>
                <a:ea typeface="Cambria" panose="02040503050406030204" pitchFamily="18" charset="0"/>
                <a:cs typeface="Arial"/>
              </a:rPr>
              <a:t>	</a:t>
            </a:r>
            <a:r>
              <a:rPr lang="en-US" sz="2800" baseline="0" dirty="0">
                <a:solidFill>
                  <a:prstClr val="black"/>
                </a:solidFill>
                <a:latin typeface="Cambria" panose="02040503050406030204" pitchFamily="18" charset="0"/>
                <a:ea typeface="Cambria" panose="02040503050406030204" pitchFamily="18" charset="0"/>
                <a:cs typeface="Arial"/>
                <a:sym typeface="Wingdings" panose="05000000000000000000" pitchFamily="2" charset="2"/>
              </a:rPr>
              <a:t></a:t>
            </a:r>
            <a:r>
              <a:rPr lang="en-US" sz="3200" baseline="0" dirty="0">
                <a:solidFill>
                  <a:prstClr val="black"/>
                </a:solidFill>
                <a:latin typeface="Cambria" panose="02040503050406030204" pitchFamily="18" charset="0"/>
                <a:ea typeface="Cambria" panose="02040503050406030204" pitchFamily="18" charset="0"/>
                <a:cs typeface="Arial"/>
              </a:rPr>
              <a:t>but represent different</a:t>
            </a:r>
            <a:r>
              <a:rPr lang="en-US" sz="3200" dirty="0">
                <a:solidFill>
                  <a:prstClr val="black"/>
                </a:solidFill>
                <a:latin typeface="Cambria" panose="02040503050406030204" pitchFamily="18" charset="0"/>
                <a:ea typeface="Cambria" panose="02040503050406030204" pitchFamily="18" charset="0"/>
                <a:cs typeface="Arial"/>
              </a:rPr>
              <a:t> things</a:t>
            </a:r>
            <a:endParaRPr kumimoji="0"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endParaRPr>
          </a:p>
        </p:txBody>
      </p:sp>
      <p:sp>
        <p:nvSpPr>
          <p:cNvPr id="7"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spcBef>
                <a:spcPts val="133"/>
              </a:spcBef>
              <a:defRPr/>
            </a:pPr>
            <a:r>
              <a:rPr lang="en-US" sz="5400" spc="-5" dirty="0">
                <a:solidFill>
                  <a:prstClr val="black"/>
                </a:solidFill>
                <a:latin typeface="Cambria" panose="02040503050406030204" pitchFamily="18" charset="0"/>
                <a:ea typeface="Cambria" panose="02040503050406030204" pitchFamily="18" charset="0"/>
              </a:rPr>
              <a:t>Gravity </a:t>
            </a:r>
            <a:r>
              <a:rPr lang="en-US" sz="5400" spc="-5" dirty="0">
                <a:solidFill>
                  <a:prstClr val="black"/>
                </a:solidFill>
                <a:latin typeface="Cambria" panose="02040503050406030204" pitchFamily="18" charset="0"/>
                <a:ea typeface="Cambria" panose="02040503050406030204" pitchFamily="18" charset="0"/>
                <a:sym typeface="Wingdings" panose="05000000000000000000" pitchFamily="2" charset="2"/>
              </a:rPr>
              <a:t> Geoid</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Tree>
    <p:extLst>
      <p:ext uri="{BB962C8B-B14F-4D97-AF65-F5344CB8AC3E}">
        <p14:creationId xmlns:p14="http://schemas.microsoft.com/office/powerpoint/2010/main" val="24383808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par>
                          <p:cTn id="11" fill="hold">
                            <p:stCondLst>
                              <p:cond delay="500"/>
                            </p:stCondLst>
                            <p:childTnLst>
                              <p:par>
                                <p:cTn id="12" presetID="10" presetClass="entr" presetSubtype="0" fill="hold" nodeType="afterEffect">
                                  <p:stCondLst>
                                    <p:cond delay="1000"/>
                                  </p:stCondLst>
                                  <p:childTnLst>
                                    <p:set>
                                      <p:cBhvr>
                                        <p:cTn id="13" dur="1" fill="hold">
                                          <p:stCondLst>
                                            <p:cond delay="0"/>
                                          </p:stCondLst>
                                        </p:cTn>
                                        <p:tgtEl>
                                          <p:spTgt spid="2">
                                            <p:txEl>
                                              <p:pRg st="6" end="6"/>
                                            </p:txEl>
                                          </p:spTgt>
                                        </p:tgtEl>
                                        <p:attrNameLst>
                                          <p:attrName>style.visibility</p:attrName>
                                        </p:attrNameLst>
                                      </p:cBhvr>
                                      <p:to>
                                        <p:strVal val="visible"/>
                                      </p:to>
                                    </p:set>
                                    <p:animEffect transition="in" filter="fade">
                                      <p:cBhvr>
                                        <p:cTn id="14" dur="500"/>
                                        <p:tgtEl>
                                          <p:spTgt spid="2">
                                            <p:txEl>
                                              <p:pRg st="6" end="6"/>
                                            </p:txEl>
                                          </p:spTgt>
                                        </p:tgtEl>
                                      </p:cBhvr>
                                    </p:animEffect>
                                  </p:childTnLst>
                                </p:cTn>
                              </p:par>
                              <p:par>
                                <p:cTn id="15" presetID="10" presetClass="entr" presetSubtype="0" fill="hold" nodeType="withEffect">
                                  <p:stCondLst>
                                    <p:cond delay="100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7"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bIns="0" compatLnSpc="1" lIns="0" numCol="1" rIns="0" rtlCol="0" tIns="16933" vert="horz" wrap="square">
            <a:prstTxWarp prst="textNoShape">
              <a:avLst/>
            </a:prstTxWarp>
            <a:spAutoFit/>
          </a:bodyPr>
          <a:lstStyle>
            <a:lvl1pPr algn="ctr" defTabSz="457200" eaLnBrk="0" fontAlgn="base" hangingPunct="0" rtl="0">
              <a:spcBef>
                <a:spcPct val="0"/>
              </a:spcBef>
              <a:spcAft>
                <a:spcPct val="0"/>
              </a:spcAft>
              <a:defRPr kern="1200" sz="4400">
                <a:solidFill>
                  <a:schemeClr val="tx1"/>
                </a:solidFill>
                <a:latin charset="0" pitchFamily="18" typeface="Times New Roman"/>
                <a:ea charset="0" typeface="ＭＳ Ｐゴシック"/>
                <a:cs charset="0" pitchFamily="18" typeface="Times New Roman"/>
              </a:defRPr>
            </a:lvl1pPr>
            <a:lvl2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2pPr>
            <a:lvl3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3pPr>
            <a:lvl4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4pPr>
            <a:lvl5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5pPr>
            <a:lvl6pPr algn="ctr" defTabSz="457200" eaLnBrk="1" fontAlgn="base" hangingPunct="1" marL="457200" rtl="0">
              <a:spcBef>
                <a:spcPct val="0"/>
              </a:spcBef>
              <a:spcAft>
                <a:spcPct val="0"/>
              </a:spcAft>
              <a:defRPr sz="4400">
                <a:solidFill>
                  <a:schemeClr val="tx1"/>
                </a:solidFill>
                <a:latin charset="0" typeface="Calibri"/>
                <a:ea charset="0" typeface="ＭＳ Ｐゴシック"/>
                <a:cs charset="0" typeface="ＭＳ Ｐゴシック"/>
              </a:defRPr>
            </a:lvl6pPr>
            <a:lvl7pPr algn="ctr" defTabSz="457200" eaLnBrk="1" fontAlgn="base" hangingPunct="1" marL="914400" rtl="0">
              <a:spcBef>
                <a:spcPct val="0"/>
              </a:spcBef>
              <a:spcAft>
                <a:spcPct val="0"/>
              </a:spcAft>
              <a:defRPr sz="4400">
                <a:solidFill>
                  <a:schemeClr val="tx1"/>
                </a:solidFill>
                <a:latin charset="0" typeface="Calibri"/>
                <a:ea charset="0" typeface="ＭＳ Ｐゴシック"/>
                <a:cs charset="0" typeface="ＭＳ Ｐゴシック"/>
              </a:defRPr>
            </a:lvl7pPr>
            <a:lvl8pPr algn="ctr" defTabSz="457200" eaLnBrk="1" fontAlgn="base" hangingPunct="1" marL="1371600" rtl="0">
              <a:spcBef>
                <a:spcPct val="0"/>
              </a:spcBef>
              <a:spcAft>
                <a:spcPct val="0"/>
              </a:spcAft>
              <a:defRPr sz="4400">
                <a:solidFill>
                  <a:schemeClr val="tx1"/>
                </a:solidFill>
                <a:latin charset="0" typeface="Calibri"/>
                <a:ea charset="0" typeface="ＭＳ Ｐゴシック"/>
                <a:cs charset="0" typeface="ＭＳ Ｐゴシック"/>
              </a:defRPr>
            </a:lvl8pPr>
            <a:lvl9pPr algn="ctr" defTabSz="457200" eaLnBrk="1" fontAlgn="base" hangingPunct="1" marL="1828800" rtl="0">
              <a:spcBef>
                <a:spcPct val="0"/>
              </a:spcBef>
              <a:spcAft>
                <a:spcPct val="0"/>
              </a:spcAft>
              <a:defRPr sz="4400">
                <a:solidFill>
                  <a:schemeClr val="tx1"/>
                </a:solidFill>
                <a:latin charset="0" typeface="Calibri"/>
                <a:ea charset="0" typeface="ＭＳ Ｐゴシック"/>
                <a:cs charset="0" typeface="ＭＳ Ｐゴシック"/>
              </a:defRPr>
            </a:lvl9pPr>
          </a:lstStyle>
          <a:p>
            <a:pPr indent="-993115" lvl="0" marL="1009201" marR="6773">
              <a:spcBef>
                <a:spcPts val="133"/>
              </a:spcBef>
              <a:defRPr/>
            </a:pPr>
            <a:r>
              <a:rPr dirty="0" lang="en-US" spc="-5" sz="5400">
                <a:solidFill>
                  <a:prstClr val="black"/>
                </a:solidFill>
                <a:latin charset="0" panose="02040503050406030204" pitchFamily="18" typeface="Cambria"/>
                <a:ea charset="0" panose="02040503050406030204" pitchFamily="18" typeface="Cambria"/>
              </a:rPr>
              <a:t>Seen this on the internet?</a:t>
            </a:r>
            <a:endParaRPr b="0" baseline="0" cap="none" dirty="0" i="0" kern="1200" kumimoji="0" lang="en-US" noProof="0" normalizeH="0" spc="0" strike="noStrike" sz="5400" u="none">
              <a:ln>
                <a:noFill/>
              </a:ln>
              <a:solidFill>
                <a:prstClr val="black"/>
              </a:solidFill>
              <a:effectLst/>
              <a:uLnTx/>
              <a:uFillTx/>
              <a:latin charset="0" panose="02040503050406030204" pitchFamily="18" typeface="Cambria"/>
              <a:ea charset="0" typeface="ＭＳ Ｐゴシック"/>
              <a:cs typeface="Calibri"/>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87" l="69" r="65" t="72"/>
          <a:stretch/>
        </p:blipFill>
        <p:spPr>
          <a:xfrm>
            <a:off x="1161875" y="1475719"/>
            <a:ext cx="6820249" cy="5344532"/>
          </a:xfrm>
          <a:prstGeom prst="rect">
            <a:avLst/>
          </a:prstGeom>
          <a:ln w="15875">
            <a:solidFill>
              <a:schemeClr val="bg1">
                <a:lumMod val="65000"/>
              </a:schemeClr>
            </a:solidFill>
          </a:ln>
        </p:spPr>
      </p:pic>
    </p:spTree>
    <p:extLst>
      <p:ext uri="{BB962C8B-B14F-4D97-AF65-F5344CB8AC3E}">
        <p14:creationId xmlns:p14="http://schemas.microsoft.com/office/powerpoint/2010/main" val="2340454370"/>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079023" y="3123972"/>
            <a:ext cx="893103" cy="878300"/>
          </a:xfrm>
          <a:prstGeom prst="rect">
            <a:avLst/>
          </a:prstGeom>
          <a:ln>
            <a:noFill/>
          </a:ln>
          <a:effectLst>
            <a:outerShdw algn="tl" blurRad="292100" dir="2700000" dist="139700" rotWithShape="0">
              <a:srgbClr val="333333">
                <a:alpha val="65000"/>
              </a:srgbClr>
            </a:outerShdw>
          </a:effectLst>
        </p:spPr>
      </p:pic>
      <p:sp>
        <p:nvSpPr>
          <p:cNvPr id="16" name="Title 1"/>
          <p:cNvSpPr txBox="1">
            <a:spLocks/>
          </p:cNvSpPr>
          <p:nvPr/>
        </p:nvSpPr>
        <p:spPr>
          <a:xfrm>
            <a:off x="0" y="173736"/>
            <a:ext cx="9144000" cy="1325563"/>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defTabSz="914400" eaLnBrk="1" fontAlgn="auto" hangingPunct="1" indent="0" latinLnBrk="0" lvl="0" marL="0" marR="0" rtl="0">
              <a:lnSpc>
                <a:spcPct val="90000"/>
              </a:lnSpc>
              <a:spcBef>
                <a:spcPct val="0"/>
              </a:spcBef>
              <a:spcAft>
                <a:spcPts val="0"/>
              </a:spcAft>
              <a:buClrTx/>
              <a:buSzTx/>
              <a:buFontTx/>
              <a:buNone/>
              <a:tabLst/>
              <a:defRPr/>
            </a:pPr>
            <a:r>
              <a:rPr b="1" baseline="0" cap="none" dirty="0" i="0" kern="1200" kumimoji="0" lang="en-US" noProof="0" normalizeH="0" spc="0" strike="noStrike" u="none">
                <a:ln>
                  <a:noFill/>
                </a:ln>
                <a:solidFill>
                  <a:sysClr lastClr="000000" val="windowText"/>
                </a:solidFill>
                <a:effectLst/>
                <a:uLnTx/>
                <a:uFillTx/>
                <a:latin charset="0" panose="02040503050406030204" pitchFamily="18" typeface="Cambria"/>
                <a:ea charset="0" panose="02040503050406030204" pitchFamily="18" typeface="Cambria"/>
              </a:rPr>
              <a:t>Why does the NSRS</a:t>
            </a:r>
            <a:r>
              <a:rPr b="1" cap="none" dirty="0" i="0" kern="1200" kumimoji="0" lang="en-US" noProof="0" normalizeH="0" spc="0" strike="noStrike" u="none">
                <a:ln>
                  <a:noFill/>
                </a:ln>
                <a:solidFill>
                  <a:sysClr lastClr="000000" val="windowText"/>
                </a:solidFill>
                <a:effectLst/>
                <a:uLnTx/>
                <a:uFillTx/>
                <a:latin charset="0" panose="02040503050406030204" pitchFamily="18" typeface="Cambria"/>
                <a:ea charset="0" panose="02040503050406030204" pitchFamily="18" typeface="Cambria"/>
              </a:rPr>
              <a:t> matter to me?</a:t>
            </a:r>
            <a:endParaRPr b="1" baseline="0" cap="none" dirty="0" i="0" kern="1200" kumimoji="0" lang="en-US" noProof="0" normalizeH="0" spc="0" strike="noStrike" u="none">
              <a:ln>
                <a:noFill/>
              </a:ln>
              <a:solidFill>
                <a:sysClr lastClr="000000" val="windowText"/>
              </a:solidFill>
              <a:effectLst/>
              <a:uLnTx/>
              <a:uFillTx/>
              <a:latin charset="0" panose="02040503050406030204" pitchFamily="18" typeface="Cambria"/>
              <a:ea charset="0" panose="02040503050406030204" pitchFamily="18" typeface="Cambria"/>
            </a:endParaRPr>
          </a:p>
        </p:txBody>
      </p:sp>
      <p:sp>
        <p:nvSpPr>
          <p:cNvPr id="23" name="TextBox 22"/>
          <p:cNvSpPr txBox="1"/>
          <p:nvPr/>
        </p:nvSpPr>
        <p:spPr>
          <a:xfrm>
            <a:off x="2030730" y="2376707"/>
            <a:ext cx="873197" cy="707886"/>
          </a:xfrm>
          <a:prstGeom prst="rect">
            <a:avLst/>
          </a:prstGeom>
          <a:noFill/>
        </p:spPr>
        <p:txBody>
          <a:bodyPr rtlCol="0" wrap="square">
            <a:spAutoFit/>
          </a:bodyPr>
          <a:lstStyle/>
          <a:p>
            <a:pPr eaLnBrk="1" fontAlgn="auto" hangingPunct="1">
              <a:spcBef>
                <a:spcPts val="0"/>
              </a:spcBef>
              <a:spcAft>
                <a:spcPts val="0"/>
              </a:spcAft>
            </a:pPr>
            <a:r>
              <a:rPr b="1" dirty="0" lang="en-US" sz="4000">
                <a:solidFill>
                  <a:prstClr val="black"/>
                </a:solidFill>
                <a:latin charset="0" panose="02040503050406030204" pitchFamily="18" typeface="Cambria"/>
                <a:ea charset="0" panose="02040503050406030204" pitchFamily="18" typeface="Cambria"/>
              </a:rPr>
              <a:t>+</a:t>
            </a:r>
          </a:p>
        </p:txBody>
      </p:sp>
      <p:sp>
        <p:nvSpPr>
          <p:cNvPr id="24" name="TextBox 23"/>
          <p:cNvSpPr txBox="1"/>
          <p:nvPr/>
        </p:nvSpPr>
        <p:spPr>
          <a:xfrm>
            <a:off x="5288508" y="2374242"/>
            <a:ext cx="253916" cy="707886"/>
          </a:xfrm>
          <a:prstGeom prst="rect">
            <a:avLst/>
          </a:prstGeom>
          <a:noFill/>
        </p:spPr>
        <p:txBody>
          <a:bodyPr rtlCol="0" wrap="square">
            <a:spAutoFit/>
          </a:bodyPr>
          <a:lstStyle/>
          <a:p>
            <a:pPr eaLnBrk="1" fontAlgn="auto" hangingPunct="1">
              <a:spcBef>
                <a:spcPts val="0"/>
              </a:spcBef>
              <a:spcAft>
                <a:spcPts val="0"/>
              </a:spcAft>
            </a:pPr>
            <a:r>
              <a:rPr b="1" dirty="0" lang="en-US" sz="4000">
                <a:solidFill>
                  <a:prstClr val="black"/>
                </a:solidFill>
                <a:latin charset="0" panose="02040503050406030204" pitchFamily="18" typeface="Cambria"/>
                <a:ea charset="0" panose="02040503050406030204" pitchFamily="18" typeface="Cambria"/>
              </a:rPr>
              <a:t>+</a:t>
            </a:r>
          </a:p>
        </p:txBody>
      </p:sp>
      <p:sp>
        <p:nvSpPr>
          <p:cNvPr id="26" name="TextBox 25"/>
          <p:cNvSpPr txBox="1"/>
          <p:nvPr/>
        </p:nvSpPr>
        <p:spPr>
          <a:xfrm>
            <a:off x="0" y="5048304"/>
            <a:ext cx="9144000" cy="1308050"/>
          </a:xfrm>
          <a:prstGeom prst="rect">
            <a:avLst/>
          </a:prstGeom>
          <a:noFill/>
        </p:spPr>
        <p:txBody>
          <a:bodyPr rtlCol="0" wrap="square">
            <a:spAutoFit/>
          </a:bodyPr>
          <a:lstStyle/>
          <a:p>
            <a:pPr algn="ctr" eaLnBrk="1" fontAlgn="auto" hangingPunct="1">
              <a:spcBef>
                <a:spcPts val="0"/>
              </a:spcBef>
              <a:spcAft>
                <a:spcPts val="0"/>
              </a:spcAft>
            </a:pPr>
            <a:r>
              <a:rPr dirty="0" lang="en-US" sz="3200">
                <a:solidFill>
                  <a:prstClr val="black"/>
                </a:solidFill>
                <a:latin charset="0" panose="02040503050406030204" pitchFamily="18" typeface="Cambria"/>
                <a:ea charset="0" panose="02040503050406030204" pitchFamily="18" typeface="Cambria"/>
              </a:rPr>
              <a:t>FIRMs require data from disconnected sources.</a:t>
            </a:r>
          </a:p>
          <a:p>
            <a:pPr algn="ctr" eaLnBrk="1" fontAlgn="auto" hangingPunct="1">
              <a:spcBef>
                <a:spcPts val="1800"/>
              </a:spcBef>
              <a:spcAft>
                <a:spcPts val="0"/>
              </a:spcAft>
            </a:pPr>
            <a:r>
              <a:rPr dirty="0" lang="en-US" sz="3200">
                <a:solidFill>
                  <a:prstClr val="black"/>
                </a:solidFill>
                <a:latin charset="0" panose="02040503050406030204" pitchFamily="18" typeface="Cambria"/>
                <a:ea charset="0" panose="02040503050406030204" pitchFamily="18" typeface="Cambria"/>
              </a:rPr>
              <a:t>Dates and </a:t>
            </a:r>
            <a:r>
              <a:rPr dirty="0" err="1" lang="en-US" sz="3200">
                <a:solidFill>
                  <a:prstClr val="black"/>
                </a:solidFill>
                <a:latin charset="0" panose="02040503050406030204" pitchFamily="18" typeface="Cambria"/>
                <a:ea charset="0" panose="02040503050406030204" pitchFamily="18" typeface="Cambria"/>
              </a:rPr>
              <a:t>datums</a:t>
            </a:r>
            <a:r>
              <a:rPr dirty="0" lang="en-US" sz="3200">
                <a:solidFill>
                  <a:prstClr val="black"/>
                </a:solidFill>
                <a:latin charset="0" panose="02040503050406030204" pitchFamily="18" typeface="Cambria"/>
                <a:ea charset="0" panose="02040503050406030204" pitchFamily="18" typeface="Cambria"/>
              </a:rPr>
              <a:t> must be consistently aligned.</a:t>
            </a:r>
          </a:p>
        </p:txBody>
      </p:sp>
      <p:pic>
        <p:nvPicPr>
          <p:cNvPr id="2" name="Picture 1"/>
          <p:cNvPicPr>
            <a:picLocks noChangeAspect="1"/>
          </p:cNvPicPr>
          <p:nvPr/>
        </p:nvPicPr>
        <p:blipFill rotWithShape="1">
          <a:blip r:embed="rId4"/>
          <a:srcRect l="182" r="138"/>
          <a:stretch/>
        </p:blipFill>
        <p:spPr>
          <a:xfrm>
            <a:off x="492317" y="2336548"/>
            <a:ext cx="1470877" cy="1456004"/>
          </a:xfrm>
          <a:prstGeom prst="rect">
            <a:avLst/>
          </a:prstGeom>
          <a:ln>
            <a:noFill/>
          </a:ln>
          <a:effectLst>
            <a:outerShdw algn="tl" blurRad="292100" dir="2700000" dist="139700" rotWithShape="0">
              <a:srgbClr val="333333">
                <a:alpha val="65000"/>
              </a:srgbClr>
            </a:outerShdw>
          </a:effectLst>
        </p:spPr>
      </p:pic>
      <p:pic>
        <p:nvPicPr>
          <p:cNvPr id="6" name="Picture 5"/>
          <p:cNvPicPr>
            <a:picLocks noChangeAspect="1"/>
          </p:cNvPicPr>
          <p:nvPr/>
        </p:nvPicPr>
        <p:blipFill rotWithShape="1">
          <a:blip r:embed="rId5"/>
          <a:srcRect b="748" r="152" t="164"/>
          <a:stretch/>
        </p:blipFill>
        <p:spPr>
          <a:xfrm>
            <a:off x="191628" y="1988842"/>
            <a:ext cx="1152500" cy="460800"/>
          </a:xfrm>
          <a:prstGeom prst="rect">
            <a:avLst/>
          </a:prstGeom>
          <a:ln>
            <a:noFill/>
          </a:ln>
          <a:effectLst>
            <a:outerShdw algn="tl" blurRad="292100" dir="2700000" dist="139700" rotWithShape="0">
              <a:srgbClr val="333333">
                <a:alpha val="65000"/>
              </a:srgbClr>
            </a:outerShdw>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3129" y="1712038"/>
            <a:ext cx="3119770" cy="2228406"/>
          </a:xfrm>
          <a:prstGeom prst="rect">
            <a:avLst/>
          </a:prstGeom>
          <a:ln>
            <a:noFill/>
          </a:ln>
          <a:effectLst>
            <a:outerShdw algn="tl" blurRad="292100" dir="2700000" dist="139700" rotWithShape="0">
              <a:srgbClr val="333333">
                <a:alpha val="65000"/>
              </a:srgbClr>
            </a:outerShdw>
          </a:effectLst>
        </p:spPr>
      </p:pic>
      <p:pic>
        <p:nvPicPr>
          <p:cNvPr id="3" name="Picture 2"/>
          <p:cNvPicPr>
            <a:picLocks noChangeAspect="1"/>
          </p:cNvPicPr>
          <p:nvPr/>
        </p:nvPicPr>
        <p:blipFill>
          <a:blip cstate="print" r:embed="rId7">
            <a:extLst>
              <a:ext uri="{28A0092B-C50C-407E-A947-70E740481C1C}">
                <a14:useLocalDpi xmlns:a14="http://schemas.microsoft.com/office/drawing/2010/main" val="0"/>
              </a:ext>
            </a:extLst>
          </a:blip>
          <a:stretch>
            <a:fillRect/>
          </a:stretch>
        </p:blipFill>
        <p:spPr>
          <a:xfrm>
            <a:off x="2730254" y="1580044"/>
            <a:ext cx="2437854" cy="1477727"/>
          </a:xfrm>
          <a:prstGeom prst="rect">
            <a:avLst/>
          </a:prstGeom>
          <a:ln>
            <a:noFill/>
          </a:ln>
          <a:effectLst>
            <a:outerShdw algn="tl" blurRad="292100" dir="2700000" dist="139700" rotWithShape="0">
              <a:srgbClr val="333333">
                <a:alpha val="65000"/>
              </a:srgbClr>
            </a:outerShdw>
          </a:effectLst>
        </p:spPr>
      </p:pic>
      <p:pic>
        <p:nvPicPr>
          <p:cNvPr id="5" name="Picture 4"/>
          <p:cNvPicPr>
            <a:picLocks noChangeAspect="1"/>
          </p:cNvPicPr>
          <p:nvPr/>
        </p:nvPicPr>
        <p:blipFill rotWithShape="1">
          <a:blip cstate="print" r:embed="rId8">
            <a:extLst>
              <a:ext uri="{28A0092B-C50C-407E-A947-70E740481C1C}">
                <a14:useLocalDpi xmlns:a14="http://schemas.microsoft.com/office/drawing/2010/main" val="0"/>
              </a:ext>
            </a:extLst>
          </a:blip>
          <a:srcRect l="130" r="3"/>
          <a:stretch/>
        </p:blipFill>
        <p:spPr>
          <a:xfrm rot="5400000">
            <a:off x="2408230" y="2993065"/>
            <a:ext cx="1648800" cy="1221069"/>
          </a:xfrm>
          <a:prstGeom prst="rect">
            <a:avLst/>
          </a:prstGeom>
          <a:ln>
            <a:noFill/>
          </a:ln>
          <a:effectLst>
            <a:outerShdw algn="tl" blurRad="292100" dir="2700000" dist="139700" rotWithShape="0">
              <a:srgbClr val="333333">
                <a:alpha val="65000"/>
              </a:srgbClr>
            </a:outerShdw>
          </a:effectLst>
        </p:spPr>
      </p:pic>
      <p:sp>
        <p:nvSpPr>
          <p:cNvPr id="12" name="Text Placeholder 4"/>
          <p:cNvSpPr txBox="1">
            <a:spLocks/>
          </p:cNvSpPr>
          <p:nvPr/>
        </p:nvSpPr>
        <p:spPr>
          <a:xfrm>
            <a:off x="477916" y="1712038"/>
            <a:ext cx="1470877" cy="295368"/>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aseline="0" cap="none" dirty="0" i="0" kern="1200" kumimoji="0" lang="en-US" noProof="0" normalizeH="0" spc="0" strike="noStrike" sz="1400" u="none">
                <a:ln>
                  <a:noFill/>
                </a:ln>
                <a:solidFill>
                  <a:prstClr val="black"/>
                </a:solidFill>
                <a:effectLst/>
                <a:uLnTx/>
                <a:uFillTx/>
                <a:latin typeface="+mj-lt"/>
                <a:ea charset="0" panose="02040503050406030204" pitchFamily="18" typeface="Cambria"/>
                <a:cs typeface="+mn-cs"/>
              </a:rPr>
              <a:t>Ellipsoidal Datum</a:t>
            </a:r>
          </a:p>
        </p:txBody>
      </p:sp>
      <p:sp>
        <p:nvSpPr>
          <p:cNvPr id="13" name="Text Placeholder 4"/>
          <p:cNvSpPr txBox="1">
            <a:spLocks/>
          </p:cNvSpPr>
          <p:nvPr/>
        </p:nvSpPr>
        <p:spPr>
          <a:xfrm>
            <a:off x="5763129" y="1432360"/>
            <a:ext cx="3119770" cy="295368"/>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aseline="0" cap="none" dirty="0" i="0" kern="1200" kumimoji="0" lang="en-US" noProof="0" normalizeH="0" spc="0" strike="noStrike" sz="1400" u="none">
                <a:ln>
                  <a:noFill/>
                </a:ln>
                <a:solidFill>
                  <a:prstClr val="black"/>
                </a:solidFill>
                <a:effectLst/>
                <a:uLnTx/>
                <a:uFillTx/>
                <a:latin typeface="+mj-lt"/>
                <a:ea charset="0" panose="02040503050406030204" pitchFamily="18" typeface="Cambria"/>
                <a:cs typeface="+mn-cs"/>
              </a:rPr>
              <a:t>Water Level Datum</a:t>
            </a:r>
            <a:r>
              <a:rPr cap="none" dirty="0" i="0" kern="1200" kumimoji="0" lang="en-US" noProof="0" normalizeH="0" spc="0" strike="noStrike" sz="1400" u="none">
                <a:ln>
                  <a:noFill/>
                </a:ln>
                <a:solidFill>
                  <a:prstClr val="black"/>
                </a:solidFill>
                <a:effectLst/>
                <a:uLnTx/>
                <a:uFillTx/>
                <a:latin typeface="+mj-lt"/>
                <a:ea charset="0" panose="02040503050406030204" pitchFamily="18" typeface="Cambria"/>
                <a:cs typeface="+mn-cs"/>
              </a:rPr>
              <a:t> (and Flow Rates)</a:t>
            </a:r>
            <a:endParaRPr baseline="0" cap="none" dirty="0" i="0" kern="1200" kumimoji="0" lang="en-US" noProof="0" normalizeH="0" spc="0" strike="noStrike" sz="1400" u="none">
              <a:ln>
                <a:noFill/>
              </a:ln>
              <a:solidFill>
                <a:prstClr val="black"/>
              </a:solidFill>
              <a:effectLst/>
              <a:uLnTx/>
              <a:uFillTx/>
              <a:latin typeface="+mj-lt"/>
              <a:ea charset="0" panose="02040503050406030204" pitchFamily="18" typeface="Cambria"/>
              <a:cs typeface="+mn-cs"/>
            </a:endParaRPr>
          </a:p>
        </p:txBody>
      </p:sp>
      <p:sp>
        <p:nvSpPr>
          <p:cNvPr id="14" name="Text Placeholder 4"/>
          <p:cNvSpPr txBox="1">
            <a:spLocks/>
          </p:cNvSpPr>
          <p:nvPr/>
        </p:nvSpPr>
        <p:spPr>
          <a:xfrm>
            <a:off x="3078111" y="1303101"/>
            <a:ext cx="1674112" cy="295368"/>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aseline="0" cap="none" dirty="0" i="0" kern="1200" kumimoji="0" lang="en-US" noProof="0" normalizeH="0" spc="0" strike="noStrike" sz="1400" u="none">
                <a:ln>
                  <a:noFill/>
                </a:ln>
                <a:solidFill>
                  <a:prstClr val="black"/>
                </a:solidFill>
                <a:effectLst/>
                <a:uLnTx/>
                <a:uFillTx/>
                <a:latin typeface="+mj-lt"/>
                <a:ea charset="0" panose="02040503050406030204" pitchFamily="18" typeface="Cambria"/>
                <a:cs typeface="+mn-cs"/>
              </a:rPr>
              <a:t>Orthometric Datum</a:t>
            </a:r>
          </a:p>
        </p:txBody>
      </p:sp>
      <p:sp>
        <p:nvSpPr>
          <p:cNvPr id="15" name="Text Placeholder 4"/>
          <p:cNvSpPr txBox="1">
            <a:spLocks/>
          </p:cNvSpPr>
          <p:nvPr/>
        </p:nvSpPr>
        <p:spPr>
          <a:xfrm>
            <a:off x="2622096" y="4484651"/>
            <a:ext cx="2546012" cy="295368"/>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aseline="0" cap="none" dirty="0" i="1" kern="1200" kumimoji="0" lang="en-US" noProof="0" normalizeH="0" spc="0" strike="noStrike" sz="1400" u="none">
                <a:ln>
                  <a:noFill/>
                </a:ln>
                <a:solidFill>
                  <a:prstClr val="black"/>
                </a:solidFill>
                <a:effectLst/>
                <a:uLnTx/>
                <a:uFillTx/>
                <a:latin typeface="+mj-lt"/>
                <a:ea charset="0" panose="02040503050406030204" pitchFamily="18" typeface="Cambria"/>
                <a:cs typeface="+mn-cs"/>
              </a:rPr>
              <a:t>Terrestrial Survey/Cross-Sections</a:t>
            </a:r>
          </a:p>
        </p:txBody>
      </p:sp>
      <p:sp>
        <p:nvSpPr>
          <p:cNvPr id="17" name="Text Placeholder 4"/>
          <p:cNvSpPr txBox="1">
            <a:spLocks/>
          </p:cNvSpPr>
          <p:nvPr/>
        </p:nvSpPr>
        <p:spPr>
          <a:xfrm>
            <a:off x="191628" y="3895465"/>
            <a:ext cx="1839102" cy="295368"/>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aseline="0" cap="none" dirty="0" i="1" kern="1200" kumimoji="0" lang="en-US" noProof="0" normalizeH="0" spc="0" strike="noStrike" sz="1400" u="none">
                <a:ln>
                  <a:noFill/>
                </a:ln>
                <a:solidFill>
                  <a:prstClr val="black"/>
                </a:solidFill>
                <a:effectLst/>
                <a:uLnTx/>
                <a:uFillTx/>
                <a:latin typeface="+mj-lt"/>
                <a:ea charset="0" panose="02040503050406030204" pitchFamily="18" typeface="Cambria"/>
                <a:cs typeface="+mn-cs"/>
              </a:rPr>
              <a:t>Aerial LiDAR/Mapping</a:t>
            </a:r>
          </a:p>
        </p:txBody>
      </p:sp>
      <p:sp>
        <p:nvSpPr>
          <p:cNvPr id="18" name="Text Placeholder 4"/>
          <p:cNvSpPr txBox="1">
            <a:spLocks/>
          </p:cNvSpPr>
          <p:nvPr/>
        </p:nvSpPr>
        <p:spPr>
          <a:xfrm>
            <a:off x="5763129" y="4088116"/>
            <a:ext cx="3119770" cy="295368"/>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aseline="0" cap="none" dirty="0" i="1" kern="1200" kumimoji="0" lang="en-US" noProof="0" normalizeH="0" spc="0" strike="noStrike" sz="1400" u="none">
                <a:ln>
                  <a:noFill/>
                </a:ln>
                <a:solidFill>
                  <a:prstClr val="black"/>
                </a:solidFill>
                <a:effectLst/>
                <a:uLnTx/>
                <a:uFillTx/>
                <a:latin typeface="+mj-lt"/>
                <a:ea charset="0" panose="02040503050406030204" pitchFamily="18" typeface="Cambria"/>
                <a:cs typeface="+mn-cs"/>
              </a:rPr>
              <a:t>Historic Water Levels and Flow Rates</a:t>
            </a:r>
          </a:p>
        </p:txBody>
      </p:sp>
    </p:spTree>
    <p:extLst>
      <p:ext uri="{BB962C8B-B14F-4D97-AF65-F5344CB8AC3E}">
        <p14:creationId xmlns:p14="http://schemas.microsoft.com/office/powerpoint/2010/main" val="1000371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object 2"/>
          <p:cNvSpPr txBox="1"/>
          <p:nvPr/>
        </p:nvSpPr>
        <p:spPr>
          <a:xfrm>
            <a:off x="1159779" y="2122014"/>
            <a:ext cx="6824443" cy="1653658"/>
          </a:xfrm>
          <a:prstGeom prst="rect">
            <a:avLst/>
          </a:prstGeom>
        </p:spPr>
        <p:txBody>
          <a:bodyPr bIns="0" lIns="0" rIns="0" rtlCol="0" tIns="85725" vert="horz" wrap="square">
            <a:spAutoFit/>
          </a:bodyPr>
          <a:lstStyle/>
          <a:p>
            <a:pPr algn="l" defTabSz="457200" eaLnBrk="1" fontAlgn="base" hangingPunct="1" indent="0" latinLnBrk="0" lvl="0" marL="12700" marR="0" rtl="0">
              <a:lnSpc>
                <a:spcPct val="100000"/>
              </a:lnSpc>
              <a:spcBef>
                <a:spcPts val="675"/>
              </a:spcBef>
              <a:spcAft>
                <a:spcPct val="0"/>
              </a:spcAft>
              <a:buClrTx/>
              <a:buSzTx/>
              <a:buFontTx/>
              <a:buNone/>
              <a:tabLst>
                <a:tab algn="l" pos="354965"/>
                <a:tab algn="l" pos="355600"/>
              </a:tabLst>
              <a:defRPr/>
            </a:pPr>
            <a:r>
              <a:rPr b="0" baseline="0" cap="none" dirty="0" i="0" kern="1200" kumimoji="0" lang="en-US" noProof="0" normalizeH="0" spc="0" strike="noStrike" sz="3600" u="none">
                <a:ln>
                  <a:noFill/>
                </a:ln>
                <a:solidFill>
                  <a:prstClr val="black"/>
                </a:solidFill>
                <a:effectLst/>
                <a:uLnTx/>
                <a:uFillTx/>
                <a:latin charset="0" panose="02040503050406030204" pitchFamily="18" typeface="Cambria"/>
                <a:ea charset="0" panose="02040503050406030204" pitchFamily="18" typeface="Cambria"/>
                <a:cs typeface="Arial"/>
              </a:rPr>
              <a:t>“The</a:t>
            </a:r>
            <a:r>
              <a:rPr b="0" cap="none" dirty="0" i="0" kern="1200" kumimoji="0" lang="en-US" noProof="0" normalizeH="0" spc="0" strike="noStrike" sz="3600" u="none">
                <a:ln>
                  <a:noFill/>
                </a:ln>
                <a:solidFill>
                  <a:prstClr val="black"/>
                </a:solidFill>
                <a:effectLst/>
                <a:uLnTx/>
                <a:uFillTx/>
                <a:latin charset="0" panose="02040503050406030204" pitchFamily="18" typeface="Cambria"/>
                <a:ea charset="0" panose="02040503050406030204" pitchFamily="18" typeface="Cambria"/>
                <a:cs typeface="Arial"/>
              </a:rPr>
              <a:t> true size and physical shape of the Earth”  --social media, etc.</a:t>
            </a:r>
            <a:endParaRPr b="0" baseline="0" cap="none" dirty="0" i="0" kern="1200" kumimoji="0" lang="en-US" noProof="0" normalizeH="0" spc="0" strike="noStrike" sz="2400" u="none">
              <a:ln>
                <a:noFill/>
              </a:ln>
              <a:solidFill>
                <a:prstClr val="black"/>
              </a:solidFill>
              <a:effectLst/>
              <a:uLnTx/>
              <a:uFillTx/>
              <a:latin charset="0" panose="02040503050406030204" pitchFamily="18" typeface="Cambria"/>
              <a:ea charset="0" panose="02040503050406030204" pitchFamily="18" typeface="Cambria"/>
              <a:cs typeface="Arial"/>
            </a:endParaRPr>
          </a:p>
          <a:p>
            <a:pPr algn="l" defTabSz="457200" eaLnBrk="1" fontAlgn="base" hangingPunct="1" indent="0" latinLnBrk="0" lvl="0" marL="12700" marR="0" rtl="0">
              <a:lnSpc>
                <a:spcPct val="100000"/>
              </a:lnSpc>
              <a:spcBef>
                <a:spcPts val="675"/>
              </a:spcBef>
              <a:spcAft>
                <a:spcPct val="0"/>
              </a:spcAft>
              <a:buClrTx/>
              <a:buSzTx/>
              <a:buFontTx/>
              <a:buNone/>
              <a:tabLst>
                <a:tab algn="l" pos="354965"/>
                <a:tab algn="l" pos="355600"/>
              </a:tabLst>
              <a:defRPr/>
            </a:pPr>
            <a:endParaRPr b="0" baseline="0" cap="none" dirty="0" i="0" kern="1200" kumimoji="0" noProof="0" normalizeH="0" spc="0" strike="noStrike" sz="2400" u="none">
              <a:ln>
                <a:noFill/>
              </a:ln>
              <a:solidFill>
                <a:prstClr val="black"/>
              </a:solidFill>
              <a:effectLst/>
              <a:uLnTx/>
              <a:uFillTx/>
              <a:latin charset="0" panose="02040503050406030204" pitchFamily="18" typeface="Cambria"/>
              <a:ea charset="0" panose="02040503050406030204" pitchFamily="18" typeface="Cambria"/>
              <a:cs typeface="Arial"/>
            </a:endParaRPr>
          </a:p>
        </p:txBody>
      </p:sp>
      <p:sp>
        <p:nvSpPr>
          <p:cNvPr id="4" name="TextBox 3"/>
          <p:cNvSpPr txBox="1"/>
          <p:nvPr/>
        </p:nvSpPr>
        <p:spPr>
          <a:xfrm>
            <a:off x="762000" y="4114056"/>
            <a:ext cx="1225015" cy="646331"/>
          </a:xfrm>
          <a:prstGeom prst="rect">
            <a:avLst/>
          </a:prstGeom>
          <a:noFill/>
        </p:spPr>
        <p:txBody>
          <a:bodyPr rtlCol="0" wrap="none">
            <a:spAutoFit/>
          </a:bodyPr>
          <a:lstStyle/>
          <a:p>
            <a:pPr algn="l" defTabSz="457200" eaLnBrk="1" fontAlgn="base" hangingPunct="1" indent="0" latinLnBrk="0" lvl="0" marL="0" marR="0" rtl="0">
              <a:lnSpc>
                <a:spcPct val="100000"/>
              </a:lnSpc>
              <a:spcBef>
                <a:spcPct val="0"/>
              </a:spcBef>
              <a:spcAft>
                <a:spcPct val="0"/>
              </a:spcAft>
              <a:buClrTx/>
              <a:buSzTx/>
              <a:buFontTx/>
              <a:buNone/>
              <a:tabLst/>
              <a:defRPr/>
            </a:pPr>
            <a:r>
              <a:rPr b="0" baseline="0" cap="none" dirty="0" i="0" kern="1200" kumimoji="0" lang="en-US" noProof="0" normalizeH="0" spc="0" strike="noStrike" sz="3600" u="none">
                <a:ln>
                  <a:noFill/>
                </a:ln>
                <a:solidFill>
                  <a:prstClr val="black"/>
                </a:solidFill>
                <a:effectLst/>
                <a:uLnTx/>
                <a:uFillTx/>
                <a:latin charset="0" panose="02040503050406030204" pitchFamily="18" typeface="Cambria"/>
                <a:ea charset="0" panose="02040503050406030204" pitchFamily="18" typeface="Cambria"/>
                <a:cs typeface="+mn-cs"/>
              </a:rPr>
              <a:t>Nope</a:t>
            </a:r>
          </a:p>
        </p:txBody>
      </p:sp>
      <p:sp>
        <p:nvSpPr>
          <p:cNvPr id="7"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bIns="0" compatLnSpc="1" lIns="0" numCol="1" rIns="0" rtlCol="0" tIns="16933" vert="horz" wrap="square">
            <a:prstTxWarp prst="textNoShape">
              <a:avLst/>
            </a:prstTxWarp>
            <a:spAutoFit/>
          </a:bodyPr>
          <a:lstStyle>
            <a:lvl1pPr algn="ctr" defTabSz="457200" eaLnBrk="0" fontAlgn="base" hangingPunct="0" rtl="0">
              <a:spcBef>
                <a:spcPct val="0"/>
              </a:spcBef>
              <a:spcAft>
                <a:spcPct val="0"/>
              </a:spcAft>
              <a:defRPr kern="1200" sz="4400">
                <a:solidFill>
                  <a:schemeClr val="tx1"/>
                </a:solidFill>
                <a:latin charset="0" pitchFamily="18" typeface="Times New Roman"/>
                <a:ea charset="0" typeface="ＭＳ Ｐゴシック"/>
                <a:cs charset="0" pitchFamily="18" typeface="Times New Roman"/>
              </a:defRPr>
            </a:lvl1pPr>
            <a:lvl2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2pPr>
            <a:lvl3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3pPr>
            <a:lvl4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4pPr>
            <a:lvl5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5pPr>
            <a:lvl6pPr algn="ctr" defTabSz="457200" eaLnBrk="1" fontAlgn="base" hangingPunct="1" marL="457200" rtl="0">
              <a:spcBef>
                <a:spcPct val="0"/>
              </a:spcBef>
              <a:spcAft>
                <a:spcPct val="0"/>
              </a:spcAft>
              <a:defRPr sz="4400">
                <a:solidFill>
                  <a:schemeClr val="tx1"/>
                </a:solidFill>
                <a:latin charset="0" typeface="Calibri"/>
                <a:ea charset="0" typeface="ＭＳ Ｐゴシック"/>
                <a:cs charset="0" typeface="ＭＳ Ｐゴシック"/>
              </a:defRPr>
            </a:lvl6pPr>
            <a:lvl7pPr algn="ctr" defTabSz="457200" eaLnBrk="1" fontAlgn="base" hangingPunct="1" marL="914400" rtl="0">
              <a:spcBef>
                <a:spcPct val="0"/>
              </a:spcBef>
              <a:spcAft>
                <a:spcPct val="0"/>
              </a:spcAft>
              <a:defRPr sz="4400">
                <a:solidFill>
                  <a:schemeClr val="tx1"/>
                </a:solidFill>
                <a:latin charset="0" typeface="Calibri"/>
                <a:ea charset="0" typeface="ＭＳ Ｐゴシック"/>
                <a:cs charset="0" typeface="ＭＳ Ｐゴシック"/>
              </a:defRPr>
            </a:lvl7pPr>
            <a:lvl8pPr algn="ctr" defTabSz="457200" eaLnBrk="1" fontAlgn="base" hangingPunct="1" marL="1371600" rtl="0">
              <a:spcBef>
                <a:spcPct val="0"/>
              </a:spcBef>
              <a:spcAft>
                <a:spcPct val="0"/>
              </a:spcAft>
              <a:defRPr sz="4400">
                <a:solidFill>
                  <a:schemeClr val="tx1"/>
                </a:solidFill>
                <a:latin charset="0" typeface="Calibri"/>
                <a:ea charset="0" typeface="ＭＳ Ｐゴシック"/>
                <a:cs charset="0" typeface="ＭＳ Ｐゴシック"/>
              </a:defRPr>
            </a:lvl8pPr>
            <a:lvl9pPr algn="ctr" defTabSz="457200" eaLnBrk="1" fontAlgn="base" hangingPunct="1" marL="1828800" rtl="0">
              <a:spcBef>
                <a:spcPct val="0"/>
              </a:spcBef>
              <a:spcAft>
                <a:spcPct val="0"/>
              </a:spcAft>
              <a:defRPr sz="4400">
                <a:solidFill>
                  <a:schemeClr val="tx1"/>
                </a:solidFill>
                <a:latin charset="0" typeface="Calibri"/>
                <a:ea charset="0" typeface="ＭＳ Ｐゴシック"/>
                <a:cs charset="0" typeface="ＭＳ Ｐゴシック"/>
              </a:defRPr>
            </a:lvl9pPr>
          </a:lstStyle>
          <a:p>
            <a:pPr indent="-993115" lvl="0" marL="1009201" marR="6773">
              <a:spcBef>
                <a:spcPts val="133"/>
              </a:spcBef>
              <a:defRPr/>
            </a:pPr>
            <a:r>
              <a:rPr dirty="0" lang="en-US" spc="-5" sz="5400">
                <a:solidFill>
                  <a:prstClr val="black"/>
                </a:solidFill>
                <a:latin charset="0" panose="02040503050406030204" pitchFamily="18" typeface="Cambria"/>
                <a:ea charset="0" panose="02040503050406030204" pitchFamily="18" typeface="Cambria"/>
              </a:rPr>
              <a:t>Geoid – an incorrect</a:t>
            </a:r>
            <a:r>
              <a:rPr b="0" baseline="0" cap="none" dirty="0" i="0" kern="1200" kumimoji="0" lang="en-US" noProof="0" normalizeH="0" spc="-5" strike="noStrike" sz="5400" u="none">
                <a:ln>
                  <a:noFill/>
                </a:ln>
                <a:solidFill>
                  <a:prstClr val="black"/>
                </a:solidFill>
                <a:effectLst/>
                <a:uLnTx/>
                <a:uFillTx/>
                <a:latin charset="0" panose="02040503050406030204" pitchFamily="18" typeface="Cambria"/>
                <a:ea charset="0" panose="02040503050406030204" pitchFamily="18" typeface="Cambria"/>
                <a:cs charset="0" pitchFamily="18" typeface="Times New Roman"/>
              </a:rPr>
              <a:t> definition</a:t>
            </a:r>
            <a:endParaRPr b="0" baseline="0" cap="none" dirty="0" i="0" kern="1200" kumimoji="0" lang="en-US" noProof="0" normalizeH="0" spc="0" strike="noStrike" sz="5400" u="none">
              <a:ln>
                <a:noFill/>
              </a:ln>
              <a:solidFill>
                <a:prstClr val="black"/>
              </a:solidFill>
              <a:effectLst/>
              <a:uLnTx/>
              <a:uFillTx/>
              <a:latin charset="0" panose="02040503050406030204" pitchFamily="18" typeface="Cambria"/>
              <a:ea charset="0" typeface="ＭＳ Ｐゴシック"/>
              <a:cs typeface="Calibri"/>
            </a:endParaRPr>
          </a:p>
        </p:txBody>
      </p:sp>
      <p:sp>
        <p:nvSpPr>
          <p:cNvPr id="3" name="&quot;No&quot; Symbol 2"/>
          <p:cNvSpPr/>
          <p:nvPr/>
        </p:nvSpPr>
        <p:spPr>
          <a:xfrm>
            <a:off x="2508308" y="1283517"/>
            <a:ext cx="3338819" cy="2936146"/>
          </a:xfrm>
          <a:prstGeom prst="noSmoking">
            <a:avLst>
              <a:gd fmla="val 10171" name="adj"/>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solidFill>
                <a:schemeClr val="tx1"/>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87" l="69" r="65" t="72"/>
          <a:stretch/>
        </p:blipFill>
        <p:spPr>
          <a:xfrm>
            <a:off x="5340214" y="3880574"/>
            <a:ext cx="3710884" cy="2907949"/>
          </a:xfrm>
          <a:prstGeom prst="rect">
            <a:avLst/>
          </a:prstGeom>
          <a:ln w="15875">
            <a:solidFill>
              <a:schemeClr val="bg1">
                <a:lumMod val="65000"/>
              </a:schemeClr>
            </a:solidFill>
          </a:ln>
        </p:spPr>
      </p:pic>
    </p:spTree>
    <p:extLst>
      <p:ext uri="{BB962C8B-B14F-4D97-AF65-F5344CB8AC3E}">
        <p14:creationId xmlns:p14="http://schemas.microsoft.com/office/powerpoint/2010/main" val="3971144392"/>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grpId="0" id="5" nodeType="afterEffect" presetClass="entr" presetID="42" presetSubtype="0">
                                  <p:stCondLst>
                                    <p:cond delay="200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p:stCondLst>
                              <p:cond delay="3000"/>
                            </p:stCondLst>
                            <p:childTnLst>
                              <p:par>
                                <p:cTn fill="hold" grpId="0" id="11" nodeType="afterEffect" presetClass="entr" presetID="10" presetSubtype="0">
                                  <p:stCondLst>
                                    <p:cond delay="0"/>
                                  </p:stCondLst>
                                  <p:childTnLst>
                                    <p:set>
                                      <p:cBhvr>
                                        <p:cTn dur="1" fill="hold" id="12">
                                          <p:stCondLst>
                                            <p:cond delay="0"/>
                                          </p:stCondLst>
                                        </p:cTn>
                                        <p:tgtEl>
                                          <p:spTgt spid="3"/>
                                        </p:tgtEl>
                                        <p:attrNameLst>
                                          <p:attrName>style.visibility</p:attrName>
                                        </p:attrNameLst>
                                      </p:cBhvr>
                                      <p:to>
                                        <p:strVal val="visible"/>
                                      </p:to>
                                    </p:set>
                                    <p:animEffect filter="fade" transition="in">
                                      <p:cBhvr>
                                        <p:cTn dur="500" id="13"/>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animBg="1" grpId="0" spid="3"/>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9085" y="1606704"/>
            <a:ext cx="8739769" cy="4851245"/>
          </a:xfrm>
          <a:prstGeom prst="rect">
            <a:avLst/>
          </a:prstGeom>
        </p:spPr>
        <p:txBody>
          <a:bodyPr vert="horz" wrap="square" lIns="0" tIns="97790" rIns="0" bIns="0" rtlCol="0">
            <a:noAutofit/>
          </a:bodyPr>
          <a:lstStyle/>
          <a:p>
            <a:pPr marL="114300" marR="0" lvl="1" indent="0" algn="l" defTabSz="457200" rtl="0" eaLnBrk="1" fontAlgn="base" latinLnBrk="0" hangingPunct="1">
              <a:lnSpc>
                <a:spcPct val="100000"/>
              </a:lnSpc>
              <a:spcBef>
                <a:spcPts val="670"/>
              </a:spcBef>
              <a:spcAft>
                <a:spcPct val="0"/>
              </a:spcAft>
              <a:buClrTx/>
              <a:buSzTx/>
              <a:buFontTx/>
              <a:buNone/>
              <a:tabLst/>
              <a:defRPr/>
            </a:pPr>
            <a:r>
              <a:rPr kumimoji="0" lang="en-US" sz="32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“The geoid is the equipotential surface that most closely coincides with the undisturbed mean sea level (and its continuation through the continents).”</a:t>
            </a:r>
          </a:p>
          <a:p>
            <a:pPr marL="685800" marR="0" lvl="2" indent="0" algn="l" defTabSz="457200" rtl="0" eaLnBrk="1" fontAlgn="base" latinLnBrk="0" hangingPunct="1">
              <a:lnSpc>
                <a:spcPct val="100000"/>
              </a:lnSpc>
              <a:spcBef>
                <a:spcPts val="670"/>
              </a:spcBef>
              <a:spcAft>
                <a:spcPct val="0"/>
              </a:spcAft>
              <a:buClrTx/>
              <a:buSzTx/>
              <a:buFontTx/>
              <a:buNone/>
              <a:tabLst/>
              <a:defRPr/>
            </a:pPr>
            <a:r>
              <a:rPr kumimoji="0" lang="en-US" sz="1800" b="0" i="1"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a:t>
            </a:r>
            <a:r>
              <a:rPr kumimoji="0" lang="en-US" sz="1800" b="0" i="1" u="none" strike="noStrike" kern="1200" cap="none" spc="-5" normalizeH="0" baseline="0" noProof="0" dirty="0" err="1">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Sjöberg</a:t>
            </a:r>
            <a:r>
              <a:rPr kumimoji="0" lang="en-US" sz="1800" b="0" i="1"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L. E., &amp; </a:t>
            </a:r>
            <a:r>
              <a:rPr kumimoji="0" lang="en-US" sz="1800" b="0" i="1" u="none" strike="noStrike" kern="1200" cap="none" spc="-5" normalizeH="0" baseline="0" noProof="0" dirty="0" err="1">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Bagherbandi</a:t>
            </a:r>
            <a:r>
              <a:rPr kumimoji="0" lang="en-US" sz="1800" b="0" i="1"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M. (2017). Gravity Inversion and Integration, Theory and Applications in Geodesy and Geophysics. Springer.</a:t>
            </a:r>
          </a:p>
          <a:p>
            <a:pPr marL="457200" marR="0" lvl="1" indent="-228600" algn="l" defTabSz="457200" rtl="0" eaLnBrk="1" fontAlgn="base" latinLnBrk="0" hangingPunct="1">
              <a:lnSpc>
                <a:spcPct val="100000"/>
              </a:lnSpc>
              <a:spcBef>
                <a:spcPts val="545"/>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545"/>
              </a:spcBef>
              <a:spcAft>
                <a:spcPct val="0"/>
              </a:spcAft>
              <a:buClrTx/>
              <a:buSzTx/>
              <a:buFont typeface="Arial" panose="020B0604020202020204" pitchFamily="34"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equipotential </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sym typeface="Wingdings" panose="05000000000000000000" pitchFamily="2" charset="2"/>
              </a:rPr>
              <a:t></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equal potential</a:t>
            </a:r>
          </a:p>
          <a:p>
            <a:pPr marL="457200" marR="0" lvl="1" indent="-228600" algn="l" defTabSz="457200" rtl="0" eaLnBrk="1" fontAlgn="base" latinLnBrk="0" hangingPunct="1">
              <a:lnSpc>
                <a:spcPct val="100000"/>
              </a:lnSpc>
              <a:spcBef>
                <a:spcPts val="545"/>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lvl="1" indent="-228600">
              <a:spcBef>
                <a:spcPts val="545"/>
              </a:spcBef>
              <a:buFont typeface="Arial" panose="020B0604020202020204" pitchFamily="34" charset="0"/>
              <a:buChar char="•"/>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potential </a:t>
            </a:r>
            <a:r>
              <a:rPr lang="en-US" sz="3000" spc="-5" dirty="0">
                <a:solidFill>
                  <a:prstClr val="black"/>
                </a:solidFill>
                <a:uFill>
                  <a:solidFill>
                    <a:srgbClr val="000000"/>
                  </a:solidFill>
                </a:uFill>
                <a:latin typeface="Cambria" panose="02040503050406030204" pitchFamily="18" charset="0"/>
                <a:cs typeface="Calibri"/>
                <a:sym typeface="Wingdings" panose="05000000000000000000" pitchFamily="2" charset="2"/>
              </a:rPr>
              <a:t></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as in energy… or gravitational pull</a:t>
            </a:r>
          </a:p>
        </p:txBody>
      </p:sp>
      <p:sp>
        <p:nvSpPr>
          <p:cNvPr id="4"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Geoid - my favorite </a:t>
            </a:r>
            <a:r>
              <a:rPr lang="en-US" sz="5400" spc="-7" dirty="0">
                <a:solidFill>
                  <a:prstClr val="black"/>
                </a:solidFill>
                <a:latin typeface="Cambria" panose="02040503050406030204" pitchFamily="18" charset="0"/>
                <a:cs typeface="Calibri"/>
              </a:rPr>
              <a:t>definition</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Tree>
    <p:extLst>
      <p:ext uri="{BB962C8B-B14F-4D97-AF65-F5344CB8AC3E}">
        <p14:creationId xmlns:p14="http://schemas.microsoft.com/office/powerpoint/2010/main" val="173638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399" y="1257300"/>
            <a:ext cx="8839200" cy="4724400"/>
          </a:xfrm>
          <a:prstGeom prst="rect">
            <a:avLst/>
          </a:prstGeom>
        </p:spPr>
      </p:pic>
      <p:sp>
        <p:nvSpPr>
          <p:cNvPr id="6" name="TextBox 5"/>
          <p:cNvSpPr txBox="1"/>
          <p:nvPr/>
        </p:nvSpPr>
        <p:spPr>
          <a:xfrm>
            <a:off x="2960897" y="5981700"/>
            <a:ext cx="6183103" cy="246221"/>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t>
            </a:r>
            <a:r>
              <a:rPr kumimoji="0" lang="en-US" sz="1000" b="0" i="1"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GPS for Land Surveyors</a:t>
            </a:r>
            <a:r>
              <a:rPr kumimoji="0" lang="en-US" sz="10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 by Jan Van Sickle, 4th ed., CRC Press, Taylor &amp; Francis Group, 2015, p. 180. (slightly edited)</a:t>
            </a:r>
            <a:endParaRPr kumimoji="0" lang="en-US" sz="11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
        <p:nvSpPr>
          <p:cNvPr id="7"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Equipotential Surface</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
        <p:nvSpPr>
          <p:cNvPr id="2" name="Freeform 1"/>
          <p:cNvSpPr/>
          <p:nvPr/>
        </p:nvSpPr>
        <p:spPr>
          <a:xfrm>
            <a:off x="159391" y="261736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Freeform 7"/>
          <p:cNvSpPr/>
          <p:nvPr/>
        </p:nvSpPr>
        <p:spPr>
          <a:xfrm rot="-60000">
            <a:off x="169178" y="2811710"/>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Freeform 8"/>
          <p:cNvSpPr/>
          <p:nvPr/>
        </p:nvSpPr>
        <p:spPr>
          <a:xfrm rot="-120000">
            <a:off x="178965" y="319900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Freeform 9"/>
          <p:cNvSpPr/>
          <p:nvPr/>
        </p:nvSpPr>
        <p:spPr>
          <a:xfrm rot="-180000">
            <a:off x="188752" y="341012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Freeform 10"/>
          <p:cNvSpPr/>
          <p:nvPr/>
        </p:nvSpPr>
        <p:spPr>
          <a:xfrm rot="-240000">
            <a:off x="171974" y="3846353"/>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Freeform 11"/>
          <p:cNvSpPr/>
          <p:nvPr/>
        </p:nvSpPr>
        <p:spPr>
          <a:xfrm rot="-240000">
            <a:off x="165835" y="406133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Freeform 12"/>
          <p:cNvSpPr/>
          <p:nvPr/>
        </p:nvSpPr>
        <p:spPr>
          <a:xfrm rot="-300000">
            <a:off x="153669" y="440611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Freeform 13"/>
          <p:cNvSpPr/>
          <p:nvPr/>
        </p:nvSpPr>
        <p:spPr>
          <a:xfrm rot="-360000">
            <a:off x="153670" y="462636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Freeform 14"/>
          <p:cNvSpPr/>
          <p:nvPr/>
        </p:nvSpPr>
        <p:spPr>
          <a:xfrm rot="-360000">
            <a:off x="153671" y="5035881"/>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Freeform 15"/>
          <p:cNvSpPr/>
          <p:nvPr/>
        </p:nvSpPr>
        <p:spPr>
          <a:xfrm rot="-360000">
            <a:off x="153671" y="522140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Freeform 16"/>
          <p:cNvSpPr/>
          <p:nvPr/>
        </p:nvSpPr>
        <p:spPr>
          <a:xfrm rot="-360000">
            <a:off x="161034" y="538153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Freeform 17"/>
          <p:cNvSpPr/>
          <p:nvPr/>
        </p:nvSpPr>
        <p:spPr>
          <a:xfrm>
            <a:off x="152399" y="220020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Freeform 18"/>
          <p:cNvSpPr/>
          <p:nvPr/>
        </p:nvSpPr>
        <p:spPr>
          <a:xfrm>
            <a:off x="152399" y="200773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Freeform 19"/>
          <p:cNvSpPr/>
          <p:nvPr/>
        </p:nvSpPr>
        <p:spPr>
          <a:xfrm>
            <a:off x="160789" y="227481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Freeform 20"/>
          <p:cNvSpPr/>
          <p:nvPr/>
        </p:nvSpPr>
        <p:spPr>
          <a:xfrm rot="-60000">
            <a:off x="170576" y="2469159"/>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2" name="Freeform 21"/>
          <p:cNvSpPr/>
          <p:nvPr/>
        </p:nvSpPr>
        <p:spPr>
          <a:xfrm rot="-120000">
            <a:off x="180363" y="2856451"/>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Freeform 22"/>
          <p:cNvSpPr/>
          <p:nvPr/>
        </p:nvSpPr>
        <p:spPr>
          <a:xfrm rot="-180000">
            <a:off x="190150" y="306757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Freeform 23"/>
          <p:cNvSpPr/>
          <p:nvPr/>
        </p:nvSpPr>
        <p:spPr>
          <a:xfrm rot="-240000">
            <a:off x="173372" y="350380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Freeform 24"/>
          <p:cNvSpPr/>
          <p:nvPr/>
        </p:nvSpPr>
        <p:spPr>
          <a:xfrm rot="-240000">
            <a:off x="167233" y="3718781"/>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 name="Freeform 25"/>
          <p:cNvSpPr/>
          <p:nvPr/>
        </p:nvSpPr>
        <p:spPr>
          <a:xfrm rot="-300000">
            <a:off x="155067" y="406356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7" name="Freeform 26"/>
          <p:cNvSpPr/>
          <p:nvPr/>
        </p:nvSpPr>
        <p:spPr>
          <a:xfrm rot="-360000">
            <a:off x="155068" y="428381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 name="Freeform 27"/>
          <p:cNvSpPr/>
          <p:nvPr/>
        </p:nvSpPr>
        <p:spPr>
          <a:xfrm rot="-360000">
            <a:off x="155069" y="4693330"/>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9" name="Freeform 28"/>
          <p:cNvSpPr/>
          <p:nvPr/>
        </p:nvSpPr>
        <p:spPr>
          <a:xfrm rot="-360000">
            <a:off x="155069" y="487885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0" name="Freeform 29"/>
          <p:cNvSpPr/>
          <p:nvPr/>
        </p:nvSpPr>
        <p:spPr>
          <a:xfrm>
            <a:off x="153797" y="185765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1" name="Freeform 30"/>
          <p:cNvSpPr/>
          <p:nvPr/>
        </p:nvSpPr>
        <p:spPr>
          <a:xfrm>
            <a:off x="153797" y="166518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2" name="Freeform 31"/>
          <p:cNvSpPr/>
          <p:nvPr/>
        </p:nvSpPr>
        <p:spPr>
          <a:xfrm>
            <a:off x="169178" y="1914087"/>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3" name="Freeform 32"/>
          <p:cNvSpPr/>
          <p:nvPr/>
        </p:nvSpPr>
        <p:spPr>
          <a:xfrm rot="-60000">
            <a:off x="178965" y="210843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Freeform 33"/>
          <p:cNvSpPr/>
          <p:nvPr/>
        </p:nvSpPr>
        <p:spPr>
          <a:xfrm rot="-120000">
            <a:off x="188752" y="249572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Freeform 34"/>
          <p:cNvSpPr/>
          <p:nvPr/>
        </p:nvSpPr>
        <p:spPr>
          <a:xfrm rot="-180000">
            <a:off x="198539" y="2706847"/>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 name="Freeform 35"/>
          <p:cNvSpPr/>
          <p:nvPr/>
        </p:nvSpPr>
        <p:spPr>
          <a:xfrm rot="-240000">
            <a:off x="181761" y="314307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7" name="Freeform 36"/>
          <p:cNvSpPr/>
          <p:nvPr/>
        </p:nvSpPr>
        <p:spPr>
          <a:xfrm rot="-240000">
            <a:off x="175622" y="335805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8" name="Freeform 37"/>
          <p:cNvSpPr/>
          <p:nvPr/>
        </p:nvSpPr>
        <p:spPr>
          <a:xfrm rot="-300000">
            <a:off x="163456" y="3702837"/>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9" name="Freeform 38"/>
          <p:cNvSpPr/>
          <p:nvPr/>
        </p:nvSpPr>
        <p:spPr>
          <a:xfrm rot="-360000">
            <a:off x="163457" y="3923088"/>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0" name="Freeform 39"/>
          <p:cNvSpPr/>
          <p:nvPr/>
        </p:nvSpPr>
        <p:spPr>
          <a:xfrm rot="-360000">
            <a:off x="163458" y="4332603"/>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1" name="Freeform 40"/>
          <p:cNvSpPr/>
          <p:nvPr/>
        </p:nvSpPr>
        <p:spPr>
          <a:xfrm rot="-360000">
            <a:off x="163458" y="4518128"/>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2" name="Freeform 41"/>
          <p:cNvSpPr/>
          <p:nvPr/>
        </p:nvSpPr>
        <p:spPr>
          <a:xfrm>
            <a:off x="162186" y="1496927"/>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3" name="Freeform 42"/>
          <p:cNvSpPr/>
          <p:nvPr/>
        </p:nvSpPr>
        <p:spPr>
          <a:xfrm>
            <a:off x="162186" y="1304458"/>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4" name="Freeform 43"/>
          <p:cNvSpPr/>
          <p:nvPr/>
        </p:nvSpPr>
        <p:spPr>
          <a:xfrm>
            <a:off x="160789" y="268587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5" name="Freeform 44"/>
          <p:cNvSpPr/>
          <p:nvPr/>
        </p:nvSpPr>
        <p:spPr>
          <a:xfrm rot="-60000">
            <a:off x="170576" y="2880220"/>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6" name="Freeform 45"/>
          <p:cNvSpPr/>
          <p:nvPr/>
        </p:nvSpPr>
        <p:spPr>
          <a:xfrm rot="-120000">
            <a:off x="180363" y="326751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7" name="Freeform 46"/>
          <p:cNvSpPr/>
          <p:nvPr/>
        </p:nvSpPr>
        <p:spPr>
          <a:xfrm rot="-180000">
            <a:off x="190150" y="347863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8" name="Freeform 47"/>
          <p:cNvSpPr/>
          <p:nvPr/>
        </p:nvSpPr>
        <p:spPr>
          <a:xfrm rot="-240000">
            <a:off x="173372" y="3914863"/>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9" name="Freeform 48"/>
          <p:cNvSpPr/>
          <p:nvPr/>
        </p:nvSpPr>
        <p:spPr>
          <a:xfrm rot="-240000">
            <a:off x="167233" y="412984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0" name="Freeform 49"/>
          <p:cNvSpPr/>
          <p:nvPr/>
        </p:nvSpPr>
        <p:spPr>
          <a:xfrm rot="-300000">
            <a:off x="155067" y="447462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1" name="Freeform 50"/>
          <p:cNvSpPr/>
          <p:nvPr/>
        </p:nvSpPr>
        <p:spPr>
          <a:xfrm rot="-360000">
            <a:off x="155068" y="469487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2" name="Freeform 51"/>
          <p:cNvSpPr/>
          <p:nvPr/>
        </p:nvSpPr>
        <p:spPr>
          <a:xfrm rot="-360000">
            <a:off x="155069" y="5104391"/>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3" name="Freeform 52"/>
          <p:cNvSpPr/>
          <p:nvPr/>
        </p:nvSpPr>
        <p:spPr>
          <a:xfrm rot="-360000">
            <a:off x="155069" y="528991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4" name="Freeform 53"/>
          <p:cNvSpPr/>
          <p:nvPr/>
        </p:nvSpPr>
        <p:spPr>
          <a:xfrm>
            <a:off x="153797" y="226871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5" name="Freeform 54"/>
          <p:cNvSpPr/>
          <p:nvPr/>
        </p:nvSpPr>
        <p:spPr>
          <a:xfrm>
            <a:off x="153797" y="207624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6" name="Picture 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90" y="1260032"/>
            <a:ext cx="8839200" cy="4718935"/>
          </a:xfrm>
          <a:prstGeom prst="rect">
            <a:avLst/>
          </a:prstGeom>
        </p:spPr>
      </p:pic>
      <p:sp>
        <p:nvSpPr>
          <p:cNvPr id="5" name="Up Arrow 4"/>
          <p:cNvSpPr/>
          <p:nvPr/>
        </p:nvSpPr>
        <p:spPr>
          <a:xfrm rot="19266032">
            <a:off x="402670" y="4678496"/>
            <a:ext cx="956345" cy="917373"/>
          </a:xfrm>
          <a:prstGeom prst="upArrow">
            <a:avLst/>
          </a:prstGeom>
          <a:gradFill>
            <a:gsLst>
              <a:gs pos="12000">
                <a:schemeClr val="bg1"/>
              </a:gs>
              <a:gs pos="70000">
                <a:schemeClr val="bg1">
                  <a:lumMod val="50000"/>
                </a:schemeClr>
              </a:gs>
            </a:gsLs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7" name="object 2"/>
          <p:cNvSpPr txBox="1">
            <a:spLocks/>
          </p:cNvSpPr>
          <p:nvPr/>
        </p:nvSpPr>
        <p:spPr bwMode="auto">
          <a:xfrm>
            <a:off x="-13122" y="6234627"/>
            <a:ext cx="9144000" cy="447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28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Geoids are defined by a</a:t>
            </a:r>
            <a:r>
              <a:rPr kumimoji="0" lang="en-US" sz="2800" b="0" i="0" u="none" strike="noStrike" kern="1200" cap="none" spc="-7" normalizeH="0" noProof="0" dirty="0">
                <a:ln>
                  <a:noFill/>
                </a:ln>
                <a:solidFill>
                  <a:prstClr val="black"/>
                </a:solidFill>
                <a:effectLst/>
                <a:uLnTx/>
                <a:uFillTx/>
                <a:latin typeface="Cambria" panose="02040503050406030204" pitchFamily="18" charset="0"/>
                <a:ea typeface="ＭＳ Ｐゴシック" charset="0"/>
                <a:cs typeface="Calibri"/>
              </a:rPr>
              <a:t> specific strength of gravity </a:t>
            </a:r>
            <a:r>
              <a:rPr kumimoji="0" lang="en-US" sz="2800" b="0" i="0" u="none" strike="noStrike" kern="1200" cap="none" spc="-7" normalizeH="0" noProof="0" dirty="0">
                <a:ln>
                  <a:noFill/>
                </a:ln>
                <a:solidFill>
                  <a:prstClr val="black"/>
                </a:solidFill>
                <a:effectLst/>
                <a:uLnTx/>
                <a:uFillTx/>
                <a:latin typeface="Cambria" panose="02040503050406030204" pitchFamily="18" charset="0"/>
                <a:ea typeface="ＭＳ Ｐゴシック" charset="0"/>
                <a:cs typeface="Calibri"/>
                <a:sym typeface="Wingdings" panose="05000000000000000000" pitchFamily="2" charset="2"/>
              </a:rPr>
              <a:t> </a:t>
            </a:r>
            <a:r>
              <a:rPr kumimoji="0" lang="en-US" sz="2800" b="0" i="1"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W</a:t>
            </a:r>
            <a:r>
              <a:rPr kumimoji="0" lang="en-US" sz="2800" b="0" i="1" u="none" strike="noStrike" kern="1200" cap="none" spc="-7" normalizeH="0" baseline="-25000" noProof="0" dirty="0">
                <a:ln>
                  <a:noFill/>
                </a:ln>
                <a:solidFill>
                  <a:prstClr val="black"/>
                </a:solidFill>
                <a:effectLst/>
                <a:uLnTx/>
                <a:uFillTx/>
                <a:latin typeface="Cambria" panose="02040503050406030204" pitchFamily="18" charset="0"/>
                <a:ea typeface="ＭＳ Ｐゴシック" charset="0"/>
                <a:cs typeface="Calibri"/>
              </a:rPr>
              <a:t>0</a:t>
            </a:r>
          </a:p>
        </p:txBody>
      </p:sp>
    </p:spTree>
    <p:extLst>
      <p:ext uri="{BB962C8B-B14F-4D97-AF65-F5344CB8AC3E}">
        <p14:creationId xmlns:p14="http://schemas.microsoft.com/office/powerpoint/2010/main" val="86970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left)">
                                      <p:cBhvr>
                                        <p:cTn id="62" dur="500"/>
                                        <p:tgtEl>
                                          <p:spTgt spid="31"/>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left)">
                                      <p:cBhvr>
                                        <p:cTn id="66" dur="500"/>
                                        <p:tgtEl>
                                          <p:spTgt spid="29"/>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left)">
                                      <p:cBhvr>
                                        <p:cTn id="69" dur="500"/>
                                        <p:tgtEl>
                                          <p:spTgt spid="27"/>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
                                        <p:tgtEl>
                                          <p:spTgt spid="26"/>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left)">
                                      <p:cBhvr>
                                        <p:cTn id="75" dur="500"/>
                                        <p:tgtEl>
                                          <p:spTgt spid="25"/>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left)">
                                      <p:cBhvr>
                                        <p:cTn id="78" dur="500"/>
                                        <p:tgtEl>
                                          <p:spTgt spid="23"/>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wipe(left)">
                                      <p:cBhvr>
                                        <p:cTn id="81" dur="500"/>
                                        <p:tgtEl>
                                          <p:spTgt spid="21"/>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wipe(left)">
                                      <p:cBhvr>
                                        <p:cTn id="84" dur="500"/>
                                        <p:tgtEl>
                                          <p:spTgt spid="30"/>
                                        </p:tgtEl>
                                      </p:cBhvr>
                                    </p:animEffect>
                                  </p:childTnLst>
                                </p:cTn>
                              </p:par>
                            </p:childTnLst>
                          </p:cTn>
                        </p:par>
                        <p:par>
                          <p:cTn id="85" fill="hold">
                            <p:stCondLst>
                              <p:cond delay="1000"/>
                            </p:stCondLst>
                            <p:childTnLst>
                              <p:par>
                                <p:cTn id="86" presetID="22" presetClass="entr" presetSubtype="8" fill="hold" grpId="0" nodeType="after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left)">
                                      <p:cBhvr>
                                        <p:cTn id="88" dur="500"/>
                                        <p:tgtEl>
                                          <p:spTgt spid="40"/>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500"/>
                                        <p:tgtEl>
                                          <p:spTgt spid="36"/>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wipe(left)">
                                      <p:cBhvr>
                                        <p:cTn id="94" dur="500"/>
                                        <p:tgtEl>
                                          <p:spTgt spid="3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left)">
                                      <p:cBhvr>
                                        <p:cTn id="97" dur="500"/>
                                        <p:tgtEl>
                                          <p:spTgt spid="32"/>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wipe(left)">
                                      <p:cBhvr>
                                        <p:cTn id="100" dur="500"/>
                                        <p:tgtEl>
                                          <p:spTgt spid="43"/>
                                        </p:tgtEl>
                                      </p:cBhvr>
                                    </p:animEffect>
                                  </p:childTnLst>
                                </p:cTn>
                              </p:par>
                            </p:childTnLst>
                          </p:cTn>
                        </p:par>
                        <p:par>
                          <p:cTn id="101" fill="hold">
                            <p:stCondLst>
                              <p:cond delay="1500"/>
                            </p:stCondLst>
                            <p:childTnLst>
                              <p:par>
                                <p:cTn id="102" presetID="22" presetClass="entr" presetSubtype="8" fill="hold" grpId="0" nodeType="after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wipe(left)">
                                      <p:cBhvr>
                                        <p:cTn id="104" dur="500"/>
                                        <p:tgtEl>
                                          <p:spTgt spid="41"/>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50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500"/>
                                        <p:tgtEl>
                                          <p:spTgt spid="37"/>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wipe(left)">
                                      <p:cBhvr>
                                        <p:cTn id="116" dur="500"/>
                                        <p:tgtEl>
                                          <p:spTgt spid="35"/>
                                        </p:tgtEl>
                                      </p:cBhvr>
                                    </p:animEffect>
                                  </p:childTnLst>
                                </p:cTn>
                              </p:par>
                              <p:par>
                                <p:cTn id="117" presetID="22" presetClass="entr" presetSubtype="8" fill="hold" grpId="0" nodeType="with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wipe(left)">
                                      <p:cBhvr>
                                        <p:cTn id="119" dur="500"/>
                                        <p:tgtEl>
                                          <p:spTgt spid="33"/>
                                        </p:tgtEl>
                                      </p:cBhvr>
                                    </p:animEffect>
                                  </p:childTnLst>
                                </p:cTn>
                              </p:par>
                              <p:par>
                                <p:cTn id="120" presetID="22" presetClass="entr" presetSubtype="8" fill="hold" grpId="0" nodeType="with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wipe(left)">
                                      <p:cBhvr>
                                        <p:cTn id="122" dur="500"/>
                                        <p:tgtEl>
                                          <p:spTgt spid="42"/>
                                        </p:tgtEl>
                                      </p:cBhvr>
                                    </p:animEffect>
                                  </p:childTnLst>
                                </p:cTn>
                              </p:par>
                            </p:childTnLst>
                          </p:cTn>
                        </p:par>
                        <p:par>
                          <p:cTn id="123" fill="hold">
                            <p:stCondLst>
                              <p:cond delay="2000"/>
                            </p:stCondLst>
                            <p:childTnLst>
                              <p:par>
                                <p:cTn id="124" presetID="22" presetClass="entr" presetSubtype="8" fill="hold" grpId="0" nodeType="after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wipe(left)">
                                      <p:cBhvr>
                                        <p:cTn id="126" dur="500"/>
                                        <p:tgtEl>
                                          <p:spTgt spid="52"/>
                                        </p:tgtEl>
                                      </p:cBhvr>
                                    </p:animEffect>
                                  </p:childTnLst>
                                </p:cTn>
                              </p:par>
                              <p:par>
                                <p:cTn id="127" presetID="22" presetClass="entr" presetSubtype="8" fill="hold" grpId="0" nodeType="withEffect">
                                  <p:stCondLst>
                                    <p:cond delay="0"/>
                                  </p:stCondLst>
                                  <p:childTnLst>
                                    <p:set>
                                      <p:cBhvr>
                                        <p:cTn id="128" dur="1" fill="hold">
                                          <p:stCondLst>
                                            <p:cond delay="0"/>
                                          </p:stCondLst>
                                        </p:cTn>
                                        <p:tgtEl>
                                          <p:spTgt spid="48"/>
                                        </p:tgtEl>
                                        <p:attrNameLst>
                                          <p:attrName>style.visibility</p:attrName>
                                        </p:attrNameLst>
                                      </p:cBhvr>
                                      <p:to>
                                        <p:strVal val="visible"/>
                                      </p:to>
                                    </p:set>
                                    <p:animEffect transition="in" filter="wipe(left)">
                                      <p:cBhvr>
                                        <p:cTn id="129" dur="500"/>
                                        <p:tgtEl>
                                          <p:spTgt spid="48"/>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46"/>
                                        </p:tgtEl>
                                        <p:attrNameLst>
                                          <p:attrName>style.visibility</p:attrName>
                                        </p:attrNameLst>
                                      </p:cBhvr>
                                      <p:to>
                                        <p:strVal val="visible"/>
                                      </p:to>
                                    </p:set>
                                    <p:animEffect transition="in" filter="wipe(left)">
                                      <p:cBhvr>
                                        <p:cTn id="132" dur="500"/>
                                        <p:tgtEl>
                                          <p:spTgt spid="46"/>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4"/>
                                        </p:tgtEl>
                                        <p:attrNameLst>
                                          <p:attrName>style.visibility</p:attrName>
                                        </p:attrNameLst>
                                      </p:cBhvr>
                                      <p:to>
                                        <p:strVal val="visible"/>
                                      </p:to>
                                    </p:set>
                                    <p:animEffect transition="in" filter="wipe(left)">
                                      <p:cBhvr>
                                        <p:cTn id="135" dur="500"/>
                                        <p:tgtEl>
                                          <p:spTgt spid="4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55"/>
                                        </p:tgtEl>
                                        <p:attrNameLst>
                                          <p:attrName>style.visibility</p:attrName>
                                        </p:attrNameLst>
                                      </p:cBhvr>
                                      <p:to>
                                        <p:strVal val="visible"/>
                                      </p:to>
                                    </p:set>
                                    <p:animEffect transition="in" filter="wipe(left)">
                                      <p:cBhvr>
                                        <p:cTn id="138" dur="500"/>
                                        <p:tgtEl>
                                          <p:spTgt spid="55"/>
                                        </p:tgtEl>
                                      </p:cBhvr>
                                    </p:animEffect>
                                  </p:childTnLst>
                                </p:cTn>
                              </p:par>
                            </p:childTnLst>
                          </p:cTn>
                        </p:par>
                        <p:par>
                          <p:cTn id="139" fill="hold">
                            <p:stCondLst>
                              <p:cond delay="2500"/>
                            </p:stCondLst>
                            <p:childTnLst>
                              <p:par>
                                <p:cTn id="140" presetID="22" presetClass="entr" presetSubtype="8" fill="hold" grpId="0" nodeType="after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wipe(left)">
                                      <p:cBhvr>
                                        <p:cTn id="142" dur="500"/>
                                        <p:tgtEl>
                                          <p:spTgt spid="53"/>
                                        </p:tgtEl>
                                      </p:cBhvr>
                                    </p:animEffect>
                                  </p:childTnLst>
                                </p:cTn>
                              </p:par>
                              <p:par>
                                <p:cTn id="143" presetID="22" presetClass="entr" presetSubtype="8" fill="hold" grpId="0" nodeType="withEffect">
                                  <p:stCondLst>
                                    <p:cond delay="0"/>
                                  </p:stCondLst>
                                  <p:childTnLst>
                                    <p:set>
                                      <p:cBhvr>
                                        <p:cTn id="144" dur="1" fill="hold">
                                          <p:stCondLst>
                                            <p:cond delay="0"/>
                                          </p:stCondLst>
                                        </p:cTn>
                                        <p:tgtEl>
                                          <p:spTgt spid="51"/>
                                        </p:tgtEl>
                                        <p:attrNameLst>
                                          <p:attrName>style.visibility</p:attrName>
                                        </p:attrNameLst>
                                      </p:cBhvr>
                                      <p:to>
                                        <p:strVal val="visible"/>
                                      </p:to>
                                    </p:set>
                                    <p:animEffect transition="in" filter="wipe(left)">
                                      <p:cBhvr>
                                        <p:cTn id="145" dur="500"/>
                                        <p:tgtEl>
                                          <p:spTgt spid="51"/>
                                        </p:tgtEl>
                                      </p:cBhvr>
                                    </p:animEffect>
                                  </p:childTnLst>
                                </p:cTn>
                              </p:par>
                              <p:par>
                                <p:cTn id="146" presetID="22" presetClass="entr" presetSubtype="8" fill="hold" grpId="0" nodeType="withEffect">
                                  <p:stCondLst>
                                    <p:cond delay="0"/>
                                  </p:stCondLst>
                                  <p:childTnLst>
                                    <p:set>
                                      <p:cBhvr>
                                        <p:cTn id="147" dur="1" fill="hold">
                                          <p:stCondLst>
                                            <p:cond delay="0"/>
                                          </p:stCondLst>
                                        </p:cTn>
                                        <p:tgtEl>
                                          <p:spTgt spid="50"/>
                                        </p:tgtEl>
                                        <p:attrNameLst>
                                          <p:attrName>style.visibility</p:attrName>
                                        </p:attrNameLst>
                                      </p:cBhvr>
                                      <p:to>
                                        <p:strVal val="visible"/>
                                      </p:to>
                                    </p:set>
                                    <p:animEffect transition="in" filter="wipe(left)">
                                      <p:cBhvr>
                                        <p:cTn id="148" dur="500"/>
                                        <p:tgtEl>
                                          <p:spTgt spid="50"/>
                                        </p:tgtEl>
                                      </p:cBhvr>
                                    </p:animEffect>
                                  </p:childTnLst>
                                </p:cTn>
                              </p:par>
                              <p:par>
                                <p:cTn id="149" presetID="22" presetClass="entr" presetSubtype="8" fill="hold" grpId="0" nodeType="withEffect">
                                  <p:stCondLst>
                                    <p:cond delay="0"/>
                                  </p:stCondLst>
                                  <p:childTnLst>
                                    <p:set>
                                      <p:cBhvr>
                                        <p:cTn id="150" dur="1" fill="hold">
                                          <p:stCondLst>
                                            <p:cond delay="0"/>
                                          </p:stCondLst>
                                        </p:cTn>
                                        <p:tgtEl>
                                          <p:spTgt spid="49"/>
                                        </p:tgtEl>
                                        <p:attrNameLst>
                                          <p:attrName>style.visibility</p:attrName>
                                        </p:attrNameLst>
                                      </p:cBhvr>
                                      <p:to>
                                        <p:strVal val="visible"/>
                                      </p:to>
                                    </p:set>
                                    <p:animEffect transition="in" filter="wipe(left)">
                                      <p:cBhvr>
                                        <p:cTn id="151" dur="500"/>
                                        <p:tgtEl>
                                          <p:spTgt spid="49"/>
                                        </p:tgtEl>
                                      </p:cBhvr>
                                    </p:animEffect>
                                  </p:childTnLst>
                                </p:cTn>
                              </p:par>
                              <p:par>
                                <p:cTn id="152" presetID="22" presetClass="entr" presetSubtype="8" fill="hold" grpId="0" nodeType="withEffect">
                                  <p:stCondLst>
                                    <p:cond delay="0"/>
                                  </p:stCondLst>
                                  <p:childTnLst>
                                    <p:set>
                                      <p:cBhvr>
                                        <p:cTn id="153" dur="1" fill="hold">
                                          <p:stCondLst>
                                            <p:cond delay="0"/>
                                          </p:stCondLst>
                                        </p:cTn>
                                        <p:tgtEl>
                                          <p:spTgt spid="47"/>
                                        </p:tgtEl>
                                        <p:attrNameLst>
                                          <p:attrName>style.visibility</p:attrName>
                                        </p:attrNameLst>
                                      </p:cBhvr>
                                      <p:to>
                                        <p:strVal val="visible"/>
                                      </p:to>
                                    </p:set>
                                    <p:animEffect transition="in" filter="wipe(left)">
                                      <p:cBhvr>
                                        <p:cTn id="154" dur="500"/>
                                        <p:tgtEl>
                                          <p:spTgt spid="47"/>
                                        </p:tgtEl>
                                      </p:cBhvr>
                                    </p:animEffect>
                                  </p:childTnLst>
                                </p:cTn>
                              </p:par>
                              <p:par>
                                <p:cTn id="155" presetID="22" presetClass="entr" presetSubtype="8" fill="hold" grpId="0" nodeType="withEffect">
                                  <p:stCondLst>
                                    <p:cond delay="0"/>
                                  </p:stCondLst>
                                  <p:childTnLst>
                                    <p:set>
                                      <p:cBhvr>
                                        <p:cTn id="156" dur="1" fill="hold">
                                          <p:stCondLst>
                                            <p:cond delay="0"/>
                                          </p:stCondLst>
                                        </p:cTn>
                                        <p:tgtEl>
                                          <p:spTgt spid="45"/>
                                        </p:tgtEl>
                                        <p:attrNameLst>
                                          <p:attrName>style.visibility</p:attrName>
                                        </p:attrNameLst>
                                      </p:cBhvr>
                                      <p:to>
                                        <p:strVal val="visible"/>
                                      </p:to>
                                    </p:set>
                                    <p:animEffect transition="in" filter="wipe(left)">
                                      <p:cBhvr>
                                        <p:cTn id="157" dur="500"/>
                                        <p:tgtEl>
                                          <p:spTgt spid="45"/>
                                        </p:tgtEl>
                                      </p:cBhvr>
                                    </p:animEffect>
                                  </p:childTnLst>
                                </p:cTn>
                              </p:par>
                              <p:par>
                                <p:cTn id="158" presetID="22" presetClass="entr" presetSubtype="8" fill="hold" grpId="0" nodeType="withEffect">
                                  <p:stCondLst>
                                    <p:cond delay="0"/>
                                  </p:stCondLst>
                                  <p:childTnLst>
                                    <p:set>
                                      <p:cBhvr>
                                        <p:cTn id="159" dur="1" fill="hold">
                                          <p:stCondLst>
                                            <p:cond delay="0"/>
                                          </p:stCondLst>
                                        </p:cTn>
                                        <p:tgtEl>
                                          <p:spTgt spid="54"/>
                                        </p:tgtEl>
                                        <p:attrNameLst>
                                          <p:attrName>style.visibility</p:attrName>
                                        </p:attrNameLst>
                                      </p:cBhvr>
                                      <p:to>
                                        <p:strVal val="visible"/>
                                      </p:to>
                                    </p:set>
                                    <p:animEffect transition="in" filter="wipe(left)">
                                      <p:cBhvr>
                                        <p:cTn id="160" dur="500"/>
                                        <p:tgtEl>
                                          <p:spTgt spid="54"/>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4" fill="hold" nodeType="clickEffect">
                                  <p:stCondLst>
                                    <p:cond delay="0"/>
                                  </p:stCondLst>
                                  <p:childTnLst>
                                    <p:set>
                                      <p:cBhvr>
                                        <p:cTn id="164" dur="1" fill="hold">
                                          <p:stCondLst>
                                            <p:cond delay="0"/>
                                          </p:stCondLst>
                                        </p:cTn>
                                        <p:tgtEl>
                                          <p:spTgt spid="56"/>
                                        </p:tgtEl>
                                        <p:attrNameLst>
                                          <p:attrName>style.visibility</p:attrName>
                                        </p:attrNameLst>
                                      </p:cBhvr>
                                      <p:to>
                                        <p:strVal val="visible"/>
                                      </p:to>
                                    </p:set>
                                    <p:animEffect transition="in" filter="wipe(down)">
                                      <p:cBhvr>
                                        <p:cTn id="165" dur="500"/>
                                        <p:tgtEl>
                                          <p:spTgt spid="56"/>
                                        </p:tgtEl>
                                      </p:cBhvr>
                                    </p:animEffect>
                                  </p:childTnLst>
                                </p:cTn>
                              </p:par>
                            </p:childTnLst>
                          </p:cTn>
                        </p:par>
                        <p:par>
                          <p:cTn id="166" fill="hold">
                            <p:stCondLst>
                              <p:cond delay="500"/>
                            </p:stCondLst>
                            <p:childTnLst>
                              <p:par>
                                <p:cTn id="167" presetID="2" presetClass="entr" presetSubtype="8" fill="hold" grpId="0" nodeType="afterEffect">
                                  <p:stCondLst>
                                    <p:cond delay="200"/>
                                  </p:stCondLst>
                                  <p:childTnLst>
                                    <p:set>
                                      <p:cBhvr>
                                        <p:cTn id="168" dur="1" fill="hold">
                                          <p:stCondLst>
                                            <p:cond delay="0"/>
                                          </p:stCondLst>
                                        </p:cTn>
                                        <p:tgtEl>
                                          <p:spTgt spid="5"/>
                                        </p:tgtEl>
                                        <p:attrNameLst>
                                          <p:attrName>style.visibility</p:attrName>
                                        </p:attrNameLst>
                                      </p:cBhvr>
                                      <p:to>
                                        <p:strVal val="visible"/>
                                      </p:to>
                                    </p:set>
                                    <p:anim calcmode="lin" valueType="num">
                                      <p:cBhvr additive="base">
                                        <p:cTn id="169" dur="500" fill="hold"/>
                                        <p:tgtEl>
                                          <p:spTgt spid="5"/>
                                        </p:tgtEl>
                                        <p:attrNameLst>
                                          <p:attrName>ppt_x</p:attrName>
                                        </p:attrNameLst>
                                      </p:cBhvr>
                                      <p:tavLst>
                                        <p:tav tm="0">
                                          <p:val>
                                            <p:strVal val="0-#ppt_w/2"/>
                                          </p:val>
                                        </p:tav>
                                        <p:tav tm="100000">
                                          <p:val>
                                            <p:strVal val="#ppt_x"/>
                                          </p:val>
                                        </p:tav>
                                      </p:tavLst>
                                    </p:anim>
                                    <p:anim calcmode="lin" valueType="num">
                                      <p:cBhvr additive="base">
                                        <p:cTn id="170" dur="500" fill="hold"/>
                                        <p:tgtEl>
                                          <p:spTgt spid="5"/>
                                        </p:tgtEl>
                                        <p:attrNameLst>
                                          <p:attrName>ppt_y</p:attrName>
                                        </p:attrNameLst>
                                      </p:cBhvr>
                                      <p:tavLst>
                                        <p:tav tm="0">
                                          <p:val>
                                            <p:strVal val="#ppt_y"/>
                                          </p:val>
                                        </p:tav>
                                        <p:tav tm="100000">
                                          <p:val>
                                            <p:strVal val="#ppt_y"/>
                                          </p:val>
                                        </p:tav>
                                      </p:tavLst>
                                    </p:anim>
                                  </p:childTnLst>
                                </p:cTn>
                              </p:par>
                            </p:childTnLst>
                          </p:cTn>
                        </p:par>
                        <p:par>
                          <p:cTn id="171" fill="hold">
                            <p:stCondLst>
                              <p:cond delay="1200"/>
                            </p:stCondLst>
                            <p:childTnLst>
                              <p:par>
                                <p:cTn id="172" presetID="8" presetClass="emph" presetSubtype="0" fill="hold" grpId="1" nodeType="afterEffect">
                                  <p:stCondLst>
                                    <p:cond delay="0"/>
                                  </p:stCondLst>
                                  <p:childTnLst>
                                    <p:animRot by="21600000">
                                      <p:cBhvr>
                                        <p:cTn id="173" dur="1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 grpId="0" animBg="1"/>
      <p:bldP spid="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9085" y="1606704"/>
            <a:ext cx="8739769" cy="4851245"/>
          </a:xfrm>
          <a:prstGeom prst="rect">
            <a:avLst/>
          </a:prstGeom>
        </p:spPr>
        <p:txBody>
          <a:bodyPr vert="horz" wrap="square" lIns="0" tIns="97790" rIns="0" bIns="0" rtlCol="0">
            <a:noAutofit/>
          </a:bodyPr>
          <a:lstStyle/>
          <a:p>
            <a:pPr marL="914400" lvl="1" indent="-457200">
              <a:buFont typeface="Arial" panose="020B0604020202020204" pitchFamily="34" charset="0"/>
              <a:buChar char="•"/>
            </a:pPr>
            <a:endParaRPr lang="en-US" sz="2600" dirty="0">
              <a:latin typeface="Cambria" panose="02040503050406030204" pitchFamily="18" charset="0"/>
              <a:ea typeface="Cambria" panose="02040503050406030204" pitchFamily="18" charset="0"/>
            </a:endParaRPr>
          </a:p>
          <a:p>
            <a:pPr marL="914400" lvl="1" indent="-457200">
              <a:buFont typeface="Arial" panose="020B0604020202020204" pitchFamily="34" charset="0"/>
              <a:buChar char="•"/>
            </a:pPr>
            <a:r>
              <a:rPr lang="en-US" sz="2800" dirty="0">
                <a:latin typeface="Cambria" panose="02040503050406030204" pitchFamily="18" charset="0"/>
                <a:ea typeface="Cambria" panose="02040503050406030204" pitchFamily="18" charset="0"/>
              </a:rPr>
              <a:t>airborne observations of </a:t>
            </a:r>
            <a:r>
              <a:rPr lang="en-US" sz="2800" i="1" dirty="0">
                <a:latin typeface="Cambria" panose="02040503050406030204" pitchFamily="18" charset="0"/>
                <a:ea typeface="Cambria" panose="02040503050406030204" pitchFamily="18" charset="0"/>
              </a:rPr>
              <a:t>relative gravity</a:t>
            </a:r>
          </a:p>
          <a:p>
            <a:pPr marL="914400" lvl="1" indent="-457200">
              <a:buFont typeface="Arial" panose="020B0604020202020204" pitchFamily="34" charset="0"/>
              <a:buChar char="•"/>
            </a:pPr>
            <a:r>
              <a:rPr lang="en-US" sz="2800" dirty="0">
                <a:latin typeface="Cambria" panose="02040503050406030204" pitchFamily="18" charset="0"/>
                <a:ea typeface="Cambria" panose="02040503050406030204" pitchFamily="18" charset="0"/>
              </a:rPr>
              <a:t>collected in as short of a timespan as is realistic</a:t>
            </a:r>
          </a:p>
          <a:p>
            <a:pPr marL="914400" lvl="1" indent="-457200">
              <a:buFont typeface="Arial" panose="020B0604020202020204" pitchFamily="34" charset="0"/>
              <a:buChar char="•"/>
            </a:pPr>
            <a:r>
              <a:rPr lang="en-US" sz="2800" dirty="0">
                <a:latin typeface="Cambria" panose="02040503050406030204" pitchFamily="18" charset="0"/>
                <a:ea typeface="Cambria" panose="02040503050406030204" pitchFamily="18" charset="0"/>
              </a:rPr>
              <a:t>full coverage</a:t>
            </a:r>
          </a:p>
          <a:p>
            <a:pPr marL="914400" lvl="1" indent="-457200">
              <a:buFont typeface="Arial" panose="020B0604020202020204" pitchFamily="34" charset="0"/>
              <a:buChar char="•"/>
            </a:pPr>
            <a:endParaRPr lang="en-US" sz="2800" dirty="0">
              <a:latin typeface="Cambria" panose="02040503050406030204" pitchFamily="18" charset="0"/>
              <a:ea typeface="Cambria" panose="02040503050406030204" pitchFamily="18" charset="0"/>
            </a:endParaRPr>
          </a:p>
          <a:p>
            <a:pPr marL="914400" lvl="1" indent="-457200">
              <a:buFont typeface="Arial" panose="020B0604020202020204" pitchFamily="34" charset="0"/>
              <a:buChar char="•"/>
            </a:pPr>
            <a:r>
              <a:rPr lang="en-US" sz="2800" dirty="0">
                <a:latin typeface="Cambria" panose="02040503050406030204" pitchFamily="18" charset="0"/>
                <a:ea typeface="Cambria" panose="02040503050406030204" pitchFamily="18" charset="0"/>
              </a:rPr>
              <a:t>on-the-ground observations of </a:t>
            </a:r>
            <a:r>
              <a:rPr lang="en-US" sz="2800" i="1" dirty="0">
                <a:latin typeface="Cambria" panose="02040503050406030204" pitchFamily="18" charset="0"/>
                <a:ea typeface="Cambria" panose="02040503050406030204" pitchFamily="18" charset="0"/>
              </a:rPr>
              <a:t>absolute gravity</a:t>
            </a:r>
          </a:p>
          <a:p>
            <a:pPr marL="914400" lvl="1" indent="-457200">
              <a:buFont typeface="Arial" panose="020B0604020202020204" pitchFamily="34" charset="0"/>
              <a:buChar char="•"/>
            </a:pPr>
            <a:r>
              <a:rPr lang="en-US" sz="2800" dirty="0">
                <a:latin typeface="Cambria" panose="02040503050406030204" pitchFamily="18" charset="0"/>
                <a:ea typeface="Cambria" panose="02040503050406030204" pitchFamily="18" charset="0"/>
              </a:rPr>
              <a:t>periodic or episodic; repeat every ___ years</a:t>
            </a:r>
          </a:p>
          <a:p>
            <a:pPr marL="914400" lvl="1" indent="-457200">
              <a:buFont typeface="Arial" panose="020B0604020202020204" pitchFamily="34" charset="0"/>
              <a:buChar char="•"/>
            </a:pPr>
            <a:r>
              <a:rPr lang="en-US" sz="2800" dirty="0">
                <a:latin typeface="Cambria" panose="02040503050406030204" pitchFamily="18" charset="0"/>
                <a:ea typeface="Cambria" panose="02040503050406030204" pitchFamily="18" charset="0"/>
              </a:rPr>
              <a:t>large spacing, a few per state</a:t>
            </a:r>
            <a:endParaRPr lang="en-US" sz="2000" dirty="0">
              <a:latin typeface="Cambria" panose="02040503050406030204" pitchFamily="18" charset="0"/>
              <a:ea typeface="Cambria" panose="02040503050406030204" pitchFamily="18" charset="0"/>
            </a:endParaRPr>
          </a:p>
        </p:txBody>
      </p:sp>
      <p:sp>
        <p:nvSpPr>
          <p:cNvPr id="4"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How do we measure gravity?</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Tree>
    <p:extLst>
      <p:ext uri="{BB962C8B-B14F-4D97-AF65-F5344CB8AC3E}">
        <p14:creationId xmlns:p14="http://schemas.microsoft.com/office/powerpoint/2010/main" val="46602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21423E-CD1A-488F-B21C-454434873274}"/>
              </a:ext>
            </a:extLst>
          </p:cNvPr>
          <p:cNvPicPr>
            <a:picLocks noChangeAspect="1"/>
          </p:cNvPicPr>
          <p:nvPr/>
        </p:nvPicPr>
        <p:blipFill rotWithShape="1">
          <a:blip r:embed="rId3"/>
          <a:srcRect l="16" t="81"/>
          <a:stretch/>
        </p:blipFill>
        <p:spPr>
          <a:xfrm>
            <a:off x="0" y="901875"/>
            <a:ext cx="9143998" cy="5098092"/>
          </a:xfrm>
          <a:prstGeom prst="rect">
            <a:avLst/>
          </a:prstGeom>
        </p:spPr>
      </p:pic>
      <p:sp>
        <p:nvSpPr>
          <p:cNvPr id="2" name="object 2"/>
          <p:cNvSpPr txBox="1">
            <a:spLocks noGrp="1"/>
          </p:cNvSpPr>
          <p:nvPr>
            <p:ph type="title"/>
          </p:nvPr>
        </p:nvSpPr>
        <p:spPr>
          <a:xfrm>
            <a:off x="1" y="423974"/>
            <a:ext cx="9144000" cy="447986"/>
          </a:xfrm>
          <a:prstGeom prst="rect">
            <a:avLst/>
          </a:prstGeom>
        </p:spPr>
        <p:txBody>
          <a:bodyPr anchor="ctr" anchorCtr="0" bIns="0" compatLnSpc="1" lIns="0" numCol="1" rIns="0" rtlCol="0" tIns="16933" vert="horz" wrap="square">
            <a:prstTxWarp prst="textNoShape">
              <a:avLst/>
            </a:prstTxWarp>
            <a:spAutoFit/>
          </a:bodyPr>
          <a:lstStyle/>
          <a:p>
            <a:pPr marL="16933">
              <a:spcBef>
                <a:spcPts val="133"/>
              </a:spcBef>
            </a:pPr>
            <a:r>
              <a:rPr dirty="0" spc="-27" sz="2800">
                <a:latin charset="0" panose="02040503050406030204" pitchFamily="18" typeface="Cambria"/>
                <a:cs typeface="Calibri"/>
              </a:rPr>
              <a:t>Gravity </a:t>
            </a:r>
            <a:r>
              <a:rPr dirty="0" spc="-33" sz="2800">
                <a:latin charset="0" panose="02040503050406030204" pitchFamily="18" typeface="Cambria"/>
                <a:cs typeface="Calibri"/>
              </a:rPr>
              <a:t>for </a:t>
            </a:r>
            <a:r>
              <a:rPr dirty="0" spc="-7" sz="2800">
                <a:latin charset="0" panose="02040503050406030204" pitchFamily="18" typeface="Cambria"/>
                <a:cs typeface="Calibri"/>
              </a:rPr>
              <a:t>the </a:t>
            </a:r>
            <a:r>
              <a:rPr dirty="0" spc="-13" sz="2800">
                <a:latin charset="0" panose="02040503050406030204" pitchFamily="18" typeface="Cambria"/>
                <a:cs typeface="Calibri"/>
              </a:rPr>
              <a:t>Redefinition </a:t>
            </a:r>
            <a:r>
              <a:rPr dirty="0" spc="-7" sz="2800">
                <a:latin charset="0" panose="02040503050406030204" pitchFamily="18" typeface="Cambria"/>
                <a:cs typeface="Calibri"/>
              </a:rPr>
              <a:t>of the American </a:t>
            </a:r>
            <a:r>
              <a:rPr dirty="0" spc="-33" sz="2800">
                <a:latin charset="0" panose="02040503050406030204" pitchFamily="18" typeface="Cambria"/>
                <a:cs typeface="Calibri"/>
              </a:rPr>
              <a:t>Vertical</a:t>
            </a:r>
            <a:r>
              <a:rPr dirty="0" spc="33" sz="2800">
                <a:latin charset="0" panose="02040503050406030204" pitchFamily="18" typeface="Cambria"/>
                <a:cs typeface="Calibri"/>
              </a:rPr>
              <a:t> </a:t>
            </a:r>
            <a:r>
              <a:rPr dirty="0" spc="-13" sz="2800">
                <a:latin charset="0" panose="02040503050406030204" pitchFamily="18" typeface="Cambria"/>
                <a:cs typeface="Calibri"/>
              </a:rPr>
              <a:t>Datum</a:t>
            </a:r>
            <a:endParaRPr dirty="0" sz="2800">
              <a:latin charset="0" panose="02040503050406030204" pitchFamily="18" typeface="Cambria"/>
              <a:cs typeface="Calibri"/>
            </a:endParaRPr>
          </a:p>
        </p:txBody>
      </p:sp>
      <p:sp>
        <p:nvSpPr>
          <p:cNvPr id="6" name="object 6"/>
          <p:cNvSpPr txBox="1"/>
          <p:nvPr/>
        </p:nvSpPr>
        <p:spPr>
          <a:xfrm>
            <a:off x="3182471" y="5833651"/>
            <a:ext cx="3361764" cy="1020931"/>
          </a:xfrm>
          <a:prstGeom prst="rect">
            <a:avLst/>
          </a:prstGeom>
          <a:solidFill>
            <a:srgbClr val="92D050"/>
          </a:solidFill>
          <a:ln w="19050">
            <a:solidFill>
              <a:schemeClr val="tx1"/>
            </a:solidFill>
          </a:ln>
        </p:spPr>
        <p:txBody>
          <a:bodyPr bIns="0" lIns="0" rIns="0" rtlCol="0" tIns="44027" vert="horz" wrap="square">
            <a:noAutofit/>
          </a:bodyPr>
          <a:lstStyle/>
          <a:p>
            <a:pPr algn="ctr" marL="847">
              <a:spcBef>
                <a:spcPts val="347"/>
              </a:spcBef>
            </a:pPr>
            <a:r>
              <a:rPr dirty="0" lang="en-US" spc="-7" sz="3200">
                <a:latin charset="0" panose="02040503050406030204" pitchFamily="18" typeface="Cambria"/>
                <a:ea charset="0" panose="02040503050406030204" pitchFamily="18" typeface="Cambria"/>
                <a:cs typeface="Calibri"/>
              </a:rPr>
              <a:t>as of April 2022</a:t>
            </a:r>
            <a:r>
              <a:rPr dirty="0" spc="-7" sz="3200">
                <a:latin charset="0" panose="02040503050406030204" pitchFamily="18" typeface="Cambria"/>
                <a:ea charset="0" panose="02040503050406030204" pitchFamily="18" typeface="Cambria"/>
                <a:cs typeface="Calibri"/>
              </a:rPr>
              <a:t>:</a:t>
            </a:r>
            <a:endParaRPr dirty="0" sz="3200">
              <a:latin charset="0" panose="02040503050406030204" pitchFamily="18" typeface="Cambria"/>
              <a:ea charset="0" panose="02040503050406030204" pitchFamily="18" typeface="Cambria"/>
              <a:cs typeface="Calibri"/>
            </a:endParaRPr>
          </a:p>
          <a:p>
            <a:pPr algn="ctr" marL="847"/>
            <a:r>
              <a:rPr dirty="0" lang="en-US" spc="-7" sz="3200">
                <a:latin charset="0" panose="02040503050406030204" pitchFamily="18" typeface="Cambria"/>
                <a:ea charset="0" panose="02040503050406030204" pitchFamily="18" typeface="Cambria"/>
                <a:cs typeface="Calibri"/>
              </a:rPr>
              <a:t>93</a:t>
            </a:r>
            <a:r>
              <a:rPr dirty="0" spc="-7" sz="3200">
                <a:latin charset="0" panose="02040503050406030204" pitchFamily="18" typeface="Cambria"/>
                <a:ea charset="0" panose="02040503050406030204" pitchFamily="18" typeface="Cambria"/>
                <a:cs typeface="Calibri"/>
              </a:rPr>
              <a:t>%</a:t>
            </a:r>
            <a:r>
              <a:rPr dirty="0" spc="-13" sz="3200">
                <a:latin charset="0" panose="02040503050406030204" pitchFamily="18" typeface="Cambria"/>
                <a:ea charset="0" panose="02040503050406030204" pitchFamily="18" typeface="Cambria"/>
                <a:cs typeface="Calibri"/>
              </a:rPr>
              <a:t> complete</a:t>
            </a:r>
            <a:endParaRPr dirty="0" sz="3200">
              <a:latin charset="0" panose="02040503050406030204" pitchFamily="18" typeface="Cambria"/>
              <a:ea charset="0" panose="02040503050406030204" pitchFamily="18" typeface="Cambria"/>
              <a:cs typeface="Calibri"/>
            </a:endParaRPr>
          </a:p>
        </p:txBody>
      </p:sp>
      <p:sp>
        <p:nvSpPr>
          <p:cNvPr id="7" name="object 7"/>
          <p:cNvSpPr txBox="1"/>
          <p:nvPr/>
        </p:nvSpPr>
        <p:spPr>
          <a:xfrm>
            <a:off x="6697981" y="5501476"/>
            <a:ext cx="2446021" cy="1356524"/>
          </a:xfrm>
          <a:prstGeom prst="rect">
            <a:avLst/>
          </a:prstGeom>
          <a:solidFill>
            <a:srgbClr val="EEECE1"/>
          </a:solidFill>
          <a:ln w="19050">
            <a:solidFill>
              <a:schemeClr val="tx1"/>
            </a:solidFill>
          </a:ln>
        </p:spPr>
        <p:txBody>
          <a:bodyPr bIns="0" lIns="0" rIns="0" rtlCol="0" tIns="43179" vert="horz" wrap="square">
            <a:spAutoFit/>
          </a:bodyPr>
          <a:lstStyle/>
          <a:p>
            <a:pPr indent="-163513" marL="285750">
              <a:spcBef>
                <a:spcPts val="339"/>
              </a:spcBef>
              <a:buFont typeface="Arial"/>
              <a:buChar char="•"/>
              <a:tabLst>
                <a:tab algn="l" pos="502061"/>
                <a:tab algn="l" pos="502907"/>
              </a:tabLst>
            </a:pPr>
            <a:r>
              <a:rPr dirty="0" spc="-7" sz="2133">
                <a:latin charset="0" panose="02040503050406030204" pitchFamily="18" typeface="Cambria"/>
                <a:ea charset="0" panose="02040503050406030204" pitchFamily="18" typeface="Cambria"/>
                <a:cs typeface="Calibri"/>
              </a:rPr>
              <a:t>10 km </a:t>
            </a:r>
            <a:r>
              <a:rPr dirty="0" spc="-20" sz="2133">
                <a:latin charset="0" panose="02040503050406030204" pitchFamily="18" typeface="Cambria"/>
                <a:ea charset="0" panose="02040503050406030204" pitchFamily="18" typeface="Cambria"/>
                <a:cs typeface="Calibri"/>
              </a:rPr>
              <a:t>data</a:t>
            </a:r>
            <a:r>
              <a:rPr dirty="0" spc="-93" sz="2133">
                <a:latin charset="0" panose="02040503050406030204" pitchFamily="18" typeface="Cambria"/>
                <a:ea charset="0" panose="02040503050406030204" pitchFamily="18" typeface="Cambria"/>
                <a:cs typeface="Calibri"/>
              </a:rPr>
              <a:t> </a:t>
            </a:r>
            <a:r>
              <a:rPr dirty="0" spc="-7" sz="2133">
                <a:latin charset="0" panose="02040503050406030204" pitchFamily="18" typeface="Cambria"/>
                <a:ea charset="0" panose="02040503050406030204" pitchFamily="18" typeface="Cambria"/>
                <a:cs typeface="Calibri"/>
              </a:rPr>
              <a:t>lines</a:t>
            </a:r>
            <a:endParaRPr dirty="0" sz="2133">
              <a:latin charset="0" panose="02040503050406030204" pitchFamily="18" typeface="Cambria"/>
              <a:ea charset="0" panose="02040503050406030204" pitchFamily="18" typeface="Cambria"/>
              <a:cs typeface="Calibri"/>
            </a:endParaRPr>
          </a:p>
          <a:p>
            <a:pPr indent="-163513" marL="285750">
              <a:buFont typeface="Arial"/>
              <a:buChar char="•"/>
              <a:tabLst>
                <a:tab algn="l" pos="502061"/>
                <a:tab algn="l" pos="502907"/>
              </a:tabLst>
            </a:pPr>
            <a:r>
              <a:rPr dirty="0" spc="-7" sz="2133">
                <a:latin charset="0" panose="02040503050406030204" pitchFamily="18" typeface="Cambria"/>
                <a:ea charset="0" panose="02040503050406030204" pitchFamily="18" typeface="Cambria"/>
                <a:cs typeface="Calibri"/>
              </a:rPr>
              <a:t>70 km </a:t>
            </a:r>
            <a:r>
              <a:rPr dirty="0" spc="-13" sz="2133">
                <a:latin charset="0" panose="02040503050406030204" pitchFamily="18" typeface="Cambria"/>
                <a:ea charset="0" panose="02040503050406030204" pitchFamily="18" typeface="Cambria"/>
                <a:cs typeface="Calibri"/>
              </a:rPr>
              <a:t>cross</a:t>
            </a:r>
            <a:r>
              <a:rPr dirty="0" spc="-67" sz="2133">
                <a:latin charset="0" panose="02040503050406030204" pitchFamily="18" typeface="Cambria"/>
                <a:ea charset="0" panose="02040503050406030204" pitchFamily="18" typeface="Cambria"/>
                <a:cs typeface="Calibri"/>
              </a:rPr>
              <a:t> </a:t>
            </a:r>
            <a:r>
              <a:rPr dirty="0" spc="-7" sz="2133">
                <a:latin charset="0" panose="02040503050406030204" pitchFamily="18" typeface="Cambria"/>
                <a:ea charset="0" panose="02040503050406030204" pitchFamily="18" typeface="Cambria"/>
                <a:cs typeface="Calibri"/>
              </a:rPr>
              <a:t>lines</a:t>
            </a:r>
            <a:endParaRPr dirty="0" sz="2133">
              <a:latin charset="0" panose="02040503050406030204" pitchFamily="18" typeface="Cambria"/>
              <a:ea charset="0" panose="02040503050406030204" pitchFamily="18" typeface="Cambria"/>
              <a:cs typeface="Calibri"/>
            </a:endParaRPr>
          </a:p>
          <a:p>
            <a:pPr indent="-163513" marL="285750">
              <a:buFont typeface="Arial"/>
              <a:buChar char="•"/>
              <a:tabLst>
                <a:tab algn="l" pos="502061"/>
                <a:tab algn="l" pos="502907"/>
              </a:tabLst>
            </a:pPr>
            <a:r>
              <a:rPr dirty="0" spc="-7" sz="2133">
                <a:latin charset="0" panose="02040503050406030204" pitchFamily="18" typeface="Cambria"/>
                <a:ea charset="0" panose="02040503050406030204" pitchFamily="18" typeface="Cambria"/>
                <a:cs typeface="Calibri"/>
              </a:rPr>
              <a:t>20,000 ft</a:t>
            </a:r>
            <a:r>
              <a:rPr dirty="0" spc="-13" sz="2133">
                <a:latin charset="0" panose="02040503050406030204" pitchFamily="18" typeface="Cambria"/>
                <a:ea charset="0" panose="02040503050406030204" pitchFamily="18" typeface="Cambria"/>
                <a:cs typeface="Calibri"/>
              </a:rPr>
              <a:t> </a:t>
            </a:r>
            <a:r>
              <a:rPr dirty="0" spc="-7" sz="2133">
                <a:latin charset="0" panose="02040503050406030204" pitchFamily="18" typeface="Cambria"/>
                <a:ea charset="0" panose="02040503050406030204" pitchFamily="18" typeface="Cambria"/>
                <a:cs typeface="Calibri"/>
              </a:rPr>
              <a:t>altitude</a:t>
            </a:r>
            <a:endParaRPr dirty="0" sz="2133">
              <a:latin charset="0" panose="02040503050406030204" pitchFamily="18" typeface="Cambria"/>
              <a:ea charset="0" panose="02040503050406030204" pitchFamily="18" typeface="Cambria"/>
              <a:cs typeface="Calibri"/>
            </a:endParaRPr>
          </a:p>
          <a:p>
            <a:pPr indent="-163513" marL="285750">
              <a:buFont typeface="Arial"/>
              <a:buChar char="•"/>
              <a:tabLst>
                <a:tab algn="l" pos="502061"/>
                <a:tab algn="l" pos="502907"/>
              </a:tabLst>
            </a:pPr>
            <a:r>
              <a:rPr dirty="0" spc="-7" sz="2133">
                <a:latin charset="0" panose="02040503050406030204" pitchFamily="18" typeface="Cambria"/>
                <a:ea charset="0" panose="02040503050406030204" pitchFamily="18" typeface="Cambria"/>
                <a:cs typeface="Calibri"/>
              </a:rPr>
              <a:t>230 kt </a:t>
            </a:r>
            <a:r>
              <a:rPr dirty="0" spc="-13" sz="2133">
                <a:latin charset="0" panose="02040503050406030204" pitchFamily="18" typeface="Cambria"/>
                <a:ea charset="0" panose="02040503050406030204" pitchFamily="18" typeface="Cambria"/>
                <a:cs typeface="Calibri"/>
              </a:rPr>
              <a:t>flight</a:t>
            </a:r>
            <a:r>
              <a:rPr dirty="0" spc="-40" sz="2133">
                <a:latin charset="0" panose="02040503050406030204" pitchFamily="18" typeface="Cambria"/>
                <a:ea charset="0" panose="02040503050406030204" pitchFamily="18" typeface="Cambria"/>
                <a:cs typeface="Calibri"/>
              </a:rPr>
              <a:t> </a:t>
            </a:r>
            <a:r>
              <a:rPr dirty="0" spc="-7" sz="2133">
                <a:latin charset="0" panose="02040503050406030204" pitchFamily="18" typeface="Cambria"/>
                <a:ea charset="0" panose="02040503050406030204" pitchFamily="18" typeface="Cambria"/>
                <a:cs typeface="Calibri"/>
              </a:rPr>
              <a:t>speed</a:t>
            </a:r>
            <a:endParaRPr dirty="0" sz="2133">
              <a:latin charset="0" panose="02040503050406030204" pitchFamily="18" typeface="Cambria"/>
              <a:ea charset="0" panose="02040503050406030204" pitchFamily="18" typeface="Cambria"/>
              <a:cs typeface="Calibri"/>
            </a:endParaRPr>
          </a:p>
        </p:txBody>
      </p:sp>
      <p:sp>
        <p:nvSpPr>
          <p:cNvPr id="4" name="TextBox 3"/>
          <p:cNvSpPr txBox="1"/>
          <p:nvPr/>
        </p:nvSpPr>
        <p:spPr bwMode="auto">
          <a:xfrm>
            <a:off x="2" y="5288340"/>
            <a:ext cx="3040380" cy="1569660"/>
          </a:xfrm>
          <a:prstGeom prst="rect">
            <a:avLst/>
          </a:prstGeom>
          <a:solidFill>
            <a:schemeClr val="bg1">
              <a:lumMod val="95000"/>
            </a:schemeClr>
          </a:solidFill>
          <a:ln w="19050">
            <a:solidFill>
              <a:schemeClr val="tx1"/>
            </a:solidFill>
            <a:miter lim="800000"/>
            <a:headEnd/>
            <a:tailEnd/>
          </a:ln>
        </p:spPr>
        <p:txBody>
          <a:bodyPr rtlCol="0" wrap="square">
            <a:spAutoFit/>
          </a:bodyPr>
          <a:lstStyle/>
          <a:p>
            <a:r>
              <a:rPr dirty="0" lang="en-US" sz="2400">
                <a:latin charset="0" panose="02040503050406030204" pitchFamily="18" typeface="Cambria"/>
                <a:ea charset="0" panose="02040503050406030204" pitchFamily="18" typeface="Cambria"/>
              </a:rPr>
              <a:t>Green = Complete</a:t>
            </a:r>
          </a:p>
          <a:p>
            <a:r>
              <a:rPr dirty="0" lang="en-US" sz="2400">
                <a:latin charset="0" panose="02040503050406030204" pitchFamily="18" typeface="Cambria"/>
                <a:ea charset="0" panose="02040503050406030204" pitchFamily="18" typeface="Cambria"/>
              </a:rPr>
              <a:t>Blue = In Processing</a:t>
            </a:r>
          </a:p>
          <a:p>
            <a:r>
              <a:rPr dirty="0" lang="en-US" sz="2400">
                <a:latin charset="0" panose="02040503050406030204" pitchFamily="18" typeface="Cambria"/>
                <a:ea charset="0" panose="02040503050406030204" pitchFamily="18" typeface="Cambria"/>
              </a:rPr>
              <a:t>Yellow = Underway</a:t>
            </a:r>
          </a:p>
          <a:p>
            <a:r>
              <a:rPr dirty="0" lang="en-US" strike="sngStrike" sz="2400">
                <a:latin charset="0" panose="02040503050406030204" pitchFamily="18" typeface="Cambria"/>
                <a:ea charset="0" panose="02040503050406030204" pitchFamily="18" typeface="Cambria"/>
              </a:rPr>
              <a:t>White = Planned</a:t>
            </a:r>
          </a:p>
        </p:txBody>
      </p:sp>
    </p:spTree>
    <p:extLst>
      <p:ext uri="{BB962C8B-B14F-4D97-AF65-F5344CB8AC3E}">
        <p14:creationId xmlns:p14="http://schemas.microsoft.com/office/powerpoint/2010/main" val="24755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0" y="2173956"/>
            <a:ext cx="9144000" cy="2233090"/>
          </a:xfrm>
          <a:prstGeom prst="rect">
            <a:avLst/>
          </a:prstGeom>
        </p:spPr>
        <p:txBody>
          <a:bodyPr vert="horz" wrap="square" lIns="0" tIns="16933" rIns="0" bIns="0" rtlCol="0">
            <a:spAutoFit/>
          </a:bodyPr>
          <a:lstStyle/>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NAVD88 geoids</a:t>
            </a:r>
          </a:p>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versus</a:t>
            </a:r>
          </a:p>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NAPGD2022 geoids</a:t>
            </a:r>
            <a:endParaRPr kumimoji="0" lang="en-US" sz="48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endParaRPr>
          </a:p>
        </p:txBody>
      </p:sp>
    </p:spTree>
    <p:extLst>
      <p:ext uri="{BB962C8B-B14F-4D97-AF65-F5344CB8AC3E}">
        <p14:creationId xmlns:p14="http://schemas.microsoft.com/office/powerpoint/2010/main" val="167352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9085" y="1606705"/>
            <a:ext cx="8739769" cy="4079720"/>
          </a:xfrm>
          <a:prstGeom prst="rect">
            <a:avLst/>
          </a:prstGeom>
        </p:spPr>
        <p:txBody>
          <a:bodyPr vert="horz" wrap="square" lIns="0" tIns="97790" rIns="0" bIns="0" rtlCol="0">
            <a:noAutofit/>
          </a:bodyPr>
          <a:lstStyle/>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r>
              <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Gravimetric</a:t>
            </a:r>
          </a:p>
          <a:p>
            <a:pPr marL="457200" marR="0" lvl="1" indent="-228600" algn="l" defTabSz="457200" rtl="0" eaLnBrk="1" fontAlgn="base" latinLnBrk="0" hangingPunct="1">
              <a:lnSpc>
                <a:spcPct val="100000"/>
              </a:lnSpc>
              <a:spcBef>
                <a:spcPts val="545"/>
              </a:spcBef>
              <a:spcAft>
                <a:spcPct val="0"/>
              </a:spcAft>
              <a:buClrTx/>
              <a:buSzTx/>
              <a:buFont typeface="Arial" panose="020B0604020202020204" pitchFamily="34" charset="0"/>
              <a:buChar char="•"/>
              <a:tabLst/>
              <a:defRPr/>
            </a:pPr>
            <a:endPar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545"/>
              </a:spcBef>
              <a:spcAft>
                <a:spcPct val="0"/>
              </a:spcAft>
              <a:buClrTx/>
              <a:buSzTx/>
              <a:buFont typeface="Arial" panose="020B0604020202020204" pitchFamily="34" charset="0"/>
              <a:buChar char="•"/>
              <a:tabLst/>
              <a:defRPr/>
            </a:pPr>
            <a:endPar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545"/>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r>
              <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Hybrid</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a:t>
            </a:r>
          </a:p>
        </p:txBody>
      </p:sp>
      <p:sp>
        <p:nvSpPr>
          <p:cNvPr id="4"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Two types of geoid models</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Tree>
    <p:extLst>
      <p:ext uri="{BB962C8B-B14F-4D97-AF65-F5344CB8AC3E}">
        <p14:creationId xmlns:p14="http://schemas.microsoft.com/office/powerpoint/2010/main" val="8466197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9085" y="1606705"/>
            <a:ext cx="8739769" cy="4079720"/>
          </a:xfrm>
          <a:prstGeom prst="rect">
            <a:avLst/>
          </a:prstGeom>
        </p:spPr>
        <p:txBody>
          <a:bodyPr vert="horz" wrap="square" lIns="0" tIns="97790" rIns="0" bIns="0" rtlCol="0">
            <a:noAutofit/>
          </a:bodyPr>
          <a:lstStyle/>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r>
              <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Gravimetric</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geoid is created from “scratch” with various types of gravity data</a:t>
            </a:r>
          </a:p>
          <a:p>
            <a:pPr marL="465138" marR="0" lvl="3" indent="-236538" algn="l" defTabSz="457200" rtl="0" eaLnBrk="1" fontAlgn="base" latinLnBrk="0" hangingPunct="1">
              <a:lnSpc>
                <a:spcPct val="100000"/>
              </a:lnSpc>
              <a:spcBef>
                <a:spcPts val="900"/>
              </a:spcBef>
              <a:spcAft>
                <a:spcPct val="0"/>
              </a:spcAft>
              <a:buClrTx/>
              <a:buSzTx/>
              <a:buFont typeface="Cambria" panose="02040503050406030204" pitchFamily="18"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USGG2003, USGG2009, USGG2012, xGEOID19</a:t>
            </a:r>
          </a:p>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670"/>
              </a:spcBef>
              <a:spcAft>
                <a:spcPts val="800"/>
              </a:spcAft>
              <a:buClrTx/>
              <a:buSzTx/>
              <a:buFont typeface="Arial" panose="020B0604020202020204" pitchFamily="34" charset="0"/>
              <a:buChar char="•"/>
              <a:tabLst/>
              <a:defRPr/>
            </a:pPr>
            <a:r>
              <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Hybrid</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geoid is simply a gravimetric geoid then </a:t>
            </a:r>
            <a:r>
              <a:rPr kumimoji="0" lang="en-US" sz="3000" b="0" i="0" u="sng"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best fit some vertical datum</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like NAVD88</a:t>
            </a:r>
          </a:p>
          <a:p>
            <a:pPr marL="465138" marR="0" lvl="3" indent="-236538" algn="l" defTabSz="457200" rtl="0" eaLnBrk="1" fontAlgn="base" latinLnBrk="0" hangingPunct="1">
              <a:lnSpc>
                <a:spcPct val="100000"/>
              </a:lnSpc>
              <a:spcBef>
                <a:spcPts val="900"/>
              </a:spcBef>
              <a:spcAft>
                <a:spcPct val="0"/>
              </a:spcAft>
              <a:buClrTx/>
              <a:buSzTx/>
              <a:buFont typeface="Cambria" panose="02040503050406030204" pitchFamily="18"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GEOID03, GEOID09, GEOID12B, GEOID18</a:t>
            </a:r>
          </a:p>
        </p:txBody>
      </p:sp>
      <p:sp>
        <p:nvSpPr>
          <p:cNvPr id="4"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Gravimetric </a:t>
            </a: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sym typeface="Wingdings" panose="05000000000000000000" pitchFamily="2" charset="2"/>
              </a:rPr>
              <a:t> Hybrid</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Tree>
    <p:extLst>
      <p:ext uri="{BB962C8B-B14F-4D97-AF65-F5344CB8AC3E}">
        <p14:creationId xmlns:p14="http://schemas.microsoft.com/office/powerpoint/2010/main" val="2366023901"/>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9085" y="1494739"/>
            <a:ext cx="8739769" cy="4079720"/>
          </a:xfrm>
          <a:prstGeom prst="rect">
            <a:avLst/>
          </a:prstGeom>
        </p:spPr>
        <p:txBody>
          <a:bodyPr vert="horz" wrap="square" lIns="0" tIns="97790" rIns="0" bIns="0" rtlCol="0">
            <a:noAutofit/>
          </a:bodyPr>
          <a:lstStyle/>
          <a:p>
            <a:pPr marL="457200" marR="0" lvl="3" indent="-228600" algn="l" defTabSz="457200" rtl="0" eaLnBrk="1" fontAlgn="base" latinLnBrk="0" hangingPunct="1">
              <a:lnSpc>
                <a:spcPct val="100000"/>
              </a:lnSpc>
              <a:spcBef>
                <a:spcPts val="90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3" indent="-228600" algn="l" defTabSz="457200" rtl="0" eaLnBrk="1" fontAlgn="base" latinLnBrk="0" hangingPunct="1">
              <a:lnSpc>
                <a:spcPct val="100000"/>
              </a:lnSpc>
              <a:spcBef>
                <a:spcPts val="90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65138" marR="0" lvl="3" indent="-236538" algn="l" defTabSz="457200" rtl="0" eaLnBrk="1" fontAlgn="base" latinLnBrk="0" hangingPunct="1">
              <a:lnSpc>
                <a:spcPct val="100000"/>
              </a:lnSpc>
              <a:spcBef>
                <a:spcPts val="900"/>
              </a:spcBef>
              <a:spcAft>
                <a:spcPct val="0"/>
              </a:spcAft>
              <a:buClrTx/>
              <a:buSzTx/>
              <a:buFont typeface="Cambria" panose="02040503050406030204" pitchFamily="18"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USGG2003, USGG2009, USGG2012, xGEOID19</a:t>
            </a:r>
          </a:p>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3" indent="-228600" algn="l" defTabSz="457200" rtl="0" eaLnBrk="1" fontAlgn="base" latinLnBrk="0" hangingPunct="1">
              <a:lnSpc>
                <a:spcPct val="100000"/>
              </a:lnSpc>
              <a:spcBef>
                <a:spcPts val="90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65138" marR="0" lvl="3" indent="-236538" algn="l" defTabSz="457200" rtl="0" eaLnBrk="1" fontAlgn="base" latinLnBrk="0" hangingPunct="1">
              <a:lnSpc>
                <a:spcPct val="100000"/>
              </a:lnSpc>
              <a:spcBef>
                <a:spcPts val="900"/>
              </a:spcBef>
              <a:spcAft>
                <a:spcPct val="0"/>
              </a:spcAft>
              <a:buClrTx/>
              <a:buSzTx/>
              <a:buFont typeface="Cambria" panose="02040503050406030204" pitchFamily="18"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GEOID03, GEOID09, GEOID12B, GEOID18</a:t>
            </a:r>
          </a:p>
        </p:txBody>
      </p:sp>
      <p:sp>
        <p:nvSpPr>
          <p:cNvPr id="4"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Gravimetric </a:t>
            </a: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sym typeface="Wingdings" panose="05000000000000000000" pitchFamily="2" charset="2"/>
              </a:rPr>
              <a:t> Hybrid</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cxnSp>
        <p:nvCxnSpPr>
          <p:cNvPr id="5" name="Straight Arrow Connector 4"/>
          <p:cNvCxnSpPr/>
          <p:nvPr/>
        </p:nvCxnSpPr>
        <p:spPr>
          <a:xfrm flipH="1">
            <a:off x="1461972" y="3231309"/>
            <a:ext cx="275994" cy="1743075"/>
          </a:xfrm>
          <a:prstGeom prst="straightConnector1">
            <a:avLst/>
          </a:prstGeom>
          <a:ln w="50800">
            <a:tailEnd type="triangle"/>
          </a:ln>
          <a:effectLst>
            <a:outerShdw blurRad="50800" dist="50800" dir="5400000" sx="1000" sy="1000" algn="ctr" rotWithShape="0">
              <a:srgbClr val="000000">
                <a:alpha val="43137"/>
              </a:srgbClr>
            </a:outerShdw>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3106601" y="3231309"/>
            <a:ext cx="275994" cy="1743075"/>
          </a:xfrm>
          <a:prstGeom prst="straightConnector1">
            <a:avLst/>
          </a:prstGeom>
          <a:ln w="50800">
            <a:tailEnd type="triangle"/>
          </a:ln>
          <a:effectLst>
            <a:outerShdw blurRad="50800" dist="50800" dir="5400000" sx="1000" sy="1000" algn="ctr" rotWithShape="0">
              <a:srgbClr val="000000">
                <a:alpha val="43137"/>
              </a:srgbClr>
            </a:outerShdw>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4831614" y="3231307"/>
            <a:ext cx="275994" cy="1743075"/>
          </a:xfrm>
          <a:prstGeom prst="straightConnector1">
            <a:avLst/>
          </a:prstGeom>
          <a:ln w="50800">
            <a:tailEnd type="triangle"/>
          </a:ln>
          <a:effectLst>
            <a:outerShdw blurRad="50800" dist="50800" dir="5400000" sx="1000" sy="1000" algn="ctr" rotWithShape="0">
              <a:srgbClr val="000000">
                <a:alpha val="43137"/>
              </a:srgbClr>
            </a:outerShdw>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6677025" y="3231308"/>
            <a:ext cx="275994" cy="1743075"/>
          </a:xfrm>
          <a:prstGeom prst="straightConnector1">
            <a:avLst/>
          </a:prstGeom>
          <a:ln w="50800">
            <a:tailEnd type="triangle"/>
          </a:ln>
          <a:effectLst>
            <a:outerShdw blurRad="50800" dist="50800" dir="5400000" sx="1000" sy="1000" algn="ctr" rotWithShape="0">
              <a:srgbClr val="000000">
                <a:alpha val="43137"/>
              </a:srgbClr>
            </a:outerShdw>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902437" y="3736134"/>
            <a:ext cx="1254860" cy="70485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TextBox 23"/>
          <p:cNvSpPr txBox="1"/>
          <p:nvPr/>
        </p:nvSpPr>
        <p:spPr bwMode="auto">
          <a:xfrm>
            <a:off x="1042640" y="3764709"/>
            <a:ext cx="1114657" cy="646331"/>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best fit to NAVD88</a:t>
            </a:r>
          </a:p>
        </p:txBody>
      </p:sp>
      <p:sp>
        <p:nvSpPr>
          <p:cNvPr id="31" name="Oval 30"/>
          <p:cNvSpPr/>
          <p:nvPr/>
        </p:nvSpPr>
        <p:spPr>
          <a:xfrm>
            <a:off x="2635987" y="3766078"/>
            <a:ext cx="1254860" cy="70485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TextBox 31"/>
          <p:cNvSpPr txBox="1"/>
          <p:nvPr/>
        </p:nvSpPr>
        <p:spPr bwMode="auto">
          <a:xfrm>
            <a:off x="2776190" y="3794653"/>
            <a:ext cx="1114657" cy="646331"/>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best fit to NAVD88</a:t>
            </a:r>
          </a:p>
        </p:txBody>
      </p:sp>
      <p:sp>
        <p:nvSpPr>
          <p:cNvPr id="33" name="Oval 32"/>
          <p:cNvSpPr/>
          <p:nvPr/>
        </p:nvSpPr>
        <p:spPr>
          <a:xfrm>
            <a:off x="4410076" y="3767447"/>
            <a:ext cx="1254860" cy="70485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TextBox 33"/>
          <p:cNvSpPr txBox="1"/>
          <p:nvPr/>
        </p:nvSpPr>
        <p:spPr bwMode="auto">
          <a:xfrm>
            <a:off x="4550279" y="3796022"/>
            <a:ext cx="1114657" cy="646331"/>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best fit to NAVD88</a:t>
            </a:r>
          </a:p>
        </p:txBody>
      </p:sp>
      <p:sp>
        <p:nvSpPr>
          <p:cNvPr id="35" name="Oval 34"/>
          <p:cNvSpPr/>
          <p:nvPr/>
        </p:nvSpPr>
        <p:spPr>
          <a:xfrm>
            <a:off x="6215936" y="3766078"/>
            <a:ext cx="1254860" cy="70485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TextBox 35"/>
          <p:cNvSpPr txBox="1"/>
          <p:nvPr/>
        </p:nvSpPr>
        <p:spPr bwMode="auto">
          <a:xfrm>
            <a:off x="6356139" y="3794653"/>
            <a:ext cx="1114657" cy="646331"/>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best fit to NAVD88</a:t>
            </a:r>
          </a:p>
        </p:txBody>
      </p:sp>
    </p:spTree>
    <p:extLst>
      <p:ext uri="{BB962C8B-B14F-4D97-AF65-F5344CB8AC3E}">
        <p14:creationId xmlns:p14="http://schemas.microsoft.com/office/powerpoint/2010/main" val="164416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opo surface blue"/>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opo surface brown"/>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datum zero - gray"/>
          <p:cNvPicPr>
            <a:picLocks noChangeAspect="1"/>
          </p:cNvPicPr>
          <p:nvPr/>
        </p:nvPicPr>
        <p:blipFill>
          <a:blip r:embed="rId3"/>
          <a:stretch>
            <a:fillRect/>
          </a:stretch>
        </p:blipFill>
        <p:spPr>
          <a:xfrm rot="21025437">
            <a:off x="807394" y="2622485"/>
            <a:ext cx="7529213" cy="1524132"/>
          </a:xfrm>
          <a:prstGeom prst="rect">
            <a:avLst/>
          </a:prstGeom>
        </p:spPr>
      </p:pic>
      <p:sp>
        <p:nvSpPr>
          <p:cNvPr id="15" name="Concept"/>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9" name="Straight Arrow Connector 8"/>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opographic"/>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2" name="Group 11"/>
          <p:cNvGrpSpPr/>
          <p:nvPr/>
        </p:nvGrpSpPr>
        <p:grpSpPr>
          <a:xfrm>
            <a:off x="2765425" y="3646019"/>
            <a:ext cx="2565055" cy="1291230"/>
            <a:chOff x="2765425" y="3646019"/>
            <a:chExt cx="2565055" cy="1291230"/>
          </a:xfrm>
        </p:grpSpPr>
        <p:sp>
          <p:nvSpPr>
            <p:cNvPr id="13" name="TextBox 12"/>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5" name="gravimetric"/>
          <p:cNvGrpSpPr/>
          <p:nvPr/>
        </p:nvGrpSpPr>
        <p:grpSpPr>
          <a:xfrm>
            <a:off x="6675086" y="1309240"/>
            <a:ext cx="2539975" cy="1176028"/>
            <a:chOff x="6675086" y="1309240"/>
            <a:chExt cx="2539975" cy="1176028"/>
          </a:xfrm>
        </p:grpSpPr>
        <p:sp>
          <p:nvSpPr>
            <p:cNvPr id="18" name="TextBox 17"/>
            <p:cNvSpPr txBox="1"/>
            <p:nvPr/>
          </p:nvSpPr>
          <p:spPr bwMode="auto">
            <a:xfrm>
              <a:off x="7119561" y="130924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gravimetric geoid</a:t>
              </a:r>
            </a:p>
          </p:txBody>
        </p:sp>
        <p:cxnSp>
          <p:nvCxnSpPr>
            <p:cNvPr id="19" name="Straight Arrow Connector 18"/>
            <p:cNvCxnSpPr/>
            <p:nvPr/>
          </p:nvCxnSpPr>
          <p:spPr>
            <a:xfrm flipH="1">
              <a:off x="6675086" y="1976145"/>
              <a:ext cx="444475" cy="509123"/>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7" name="animated geoid"/>
          <p:cNvGrpSpPr/>
          <p:nvPr/>
        </p:nvGrpSpPr>
        <p:grpSpPr>
          <a:xfrm>
            <a:off x="749300" y="-2364082"/>
            <a:ext cx="13052769" cy="11155680"/>
            <a:chOff x="749300" y="-2364082"/>
            <a:chExt cx="13052769" cy="11155680"/>
          </a:xfrm>
        </p:grpSpPr>
        <p:sp>
          <p:nvSpPr>
            <p:cNvPr id="17" name="green geoid"/>
            <p:cNvSpPr/>
            <p:nvPr/>
          </p:nvSpPr>
          <p:spPr>
            <a:xfrm>
              <a:off x="749300" y="2399584"/>
              <a:ext cx="7810500" cy="1245316"/>
            </a:xfrm>
            <a:custGeom>
              <a:avLst/>
              <a:gdLst>
                <a:gd name="connsiteX0" fmla="*/ 0 w 7810500"/>
                <a:gd name="connsiteY0" fmla="*/ 1245316 h 1245316"/>
                <a:gd name="connsiteX1" fmla="*/ 317500 w 7810500"/>
                <a:gd name="connsiteY1" fmla="*/ 800816 h 1245316"/>
                <a:gd name="connsiteX2" fmla="*/ 1054100 w 7810500"/>
                <a:gd name="connsiteY2" fmla="*/ 788116 h 1245316"/>
                <a:gd name="connsiteX3" fmla="*/ 1562100 w 7810500"/>
                <a:gd name="connsiteY3" fmla="*/ 432516 h 1245316"/>
                <a:gd name="connsiteX4" fmla="*/ 1841500 w 7810500"/>
                <a:gd name="connsiteY4" fmla="*/ 318216 h 1245316"/>
                <a:gd name="connsiteX5" fmla="*/ 2362200 w 7810500"/>
                <a:gd name="connsiteY5" fmla="*/ 394416 h 1245316"/>
                <a:gd name="connsiteX6" fmla="*/ 2705100 w 7810500"/>
                <a:gd name="connsiteY6" fmla="*/ 178516 h 1245316"/>
                <a:gd name="connsiteX7" fmla="*/ 3327400 w 7810500"/>
                <a:gd name="connsiteY7" fmla="*/ 51516 h 1245316"/>
                <a:gd name="connsiteX8" fmla="*/ 3975100 w 7810500"/>
                <a:gd name="connsiteY8" fmla="*/ 115016 h 1245316"/>
                <a:gd name="connsiteX9" fmla="*/ 4445000 w 7810500"/>
                <a:gd name="connsiteY9" fmla="*/ 242016 h 1245316"/>
                <a:gd name="connsiteX10" fmla="*/ 5156200 w 7810500"/>
                <a:gd name="connsiteY10" fmla="*/ 38816 h 1245316"/>
                <a:gd name="connsiteX11" fmla="*/ 5270500 w 7810500"/>
                <a:gd name="connsiteY11" fmla="*/ 716 h 1245316"/>
                <a:gd name="connsiteX12" fmla="*/ 5600700 w 7810500"/>
                <a:gd name="connsiteY12" fmla="*/ 51516 h 1245316"/>
                <a:gd name="connsiteX13" fmla="*/ 5994400 w 7810500"/>
                <a:gd name="connsiteY13" fmla="*/ 280116 h 1245316"/>
                <a:gd name="connsiteX14" fmla="*/ 6134100 w 7810500"/>
                <a:gd name="connsiteY14" fmla="*/ 407116 h 1245316"/>
                <a:gd name="connsiteX15" fmla="*/ 6223000 w 7810500"/>
                <a:gd name="connsiteY15" fmla="*/ 521416 h 1245316"/>
                <a:gd name="connsiteX16" fmla="*/ 6388100 w 7810500"/>
                <a:gd name="connsiteY16" fmla="*/ 686516 h 1245316"/>
                <a:gd name="connsiteX17" fmla="*/ 6515100 w 7810500"/>
                <a:gd name="connsiteY17" fmla="*/ 711916 h 1245316"/>
                <a:gd name="connsiteX18" fmla="*/ 6858000 w 7810500"/>
                <a:gd name="connsiteY18" fmla="*/ 737316 h 1245316"/>
                <a:gd name="connsiteX19" fmla="*/ 7048500 w 7810500"/>
                <a:gd name="connsiteY19" fmla="*/ 1080216 h 1245316"/>
                <a:gd name="connsiteX20" fmla="*/ 7315200 w 7810500"/>
                <a:gd name="connsiteY20" fmla="*/ 1080216 h 1245316"/>
                <a:gd name="connsiteX21" fmla="*/ 7569200 w 7810500"/>
                <a:gd name="connsiteY21" fmla="*/ 1092916 h 1245316"/>
                <a:gd name="connsiteX22" fmla="*/ 7810500 w 7810500"/>
                <a:gd name="connsiteY22" fmla="*/ 1232616 h 124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10500" h="1245316">
                  <a:moveTo>
                    <a:pt x="0" y="1245316"/>
                  </a:moveTo>
                  <a:cubicBezTo>
                    <a:pt x="70908" y="1061166"/>
                    <a:pt x="141817" y="877016"/>
                    <a:pt x="317500" y="800816"/>
                  </a:cubicBezTo>
                  <a:cubicBezTo>
                    <a:pt x="493183" y="724616"/>
                    <a:pt x="846667" y="849499"/>
                    <a:pt x="1054100" y="788116"/>
                  </a:cubicBezTo>
                  <a:cubicBezTo>
                    <a:pt x="1261533" y="726733"/>
                    <a:pt x="1430867" y="510833"/>
                    <a:pt x="1562100" y="432516"/>
                  </a:cubicBezTo>
                  <a:cubicBezTo>
                    <a:pt x="1693333" y="354199"/>
                    <a:pt x="1708150" y="324566"/>
                    <a:pt x="1841500" y="318216"/>
                  </a:cubicBezTo>
                  <a:cubicBezTo>
                    <a:pt x="1974850" y="311866"/>
                    <a:pt x="2218267" y="417699"/>
                    <a:pt x="2362200" y="394416"/>
                  </a:cubicBezTo>
                  <a:cubicBezTo>
                    <a:pt x="2506133" y="371133"/>
                    <a:pt x="2544233" y="235666"/>
                    <a:pt x="2705100" y="178516"/>
                  </a:cubicBezTo>
                  <a:cubicBezTo>
                    <a:pt x="2865967" y="121366"/>
                    <a:pt x="3115733" y="62099"/>
                    <a:pt x="3327400" y="51516"/>
                  </a:cubicBezTo>
                  <a:cubicBezTo>
                    <a:pt x="3539067" y="40933"/>
                    <a:pt x="3788833" y="83266"/>
                    <a:pt x="3975100" y="115016"/>
                  </a:cubicBezTo>
                  <a:cubicBezTo>
                    <a:pt x="4161367" y="146766"/>
                    <a:pt x="4248150" y="254716"/>
                    <a:pt x="4445000" y="242016"/>
                  </a:cubicBezTo>
                  <a:cubicBezTo>
                    <a:pt x="4641850" y="229316"/>
                    <a:pt x="5018617" y="79033"/>
                    <a:pt x="5156200" y="38816"/>
                  </a:cubicBezTo>
                  <a:cubicBezTo>
                    <a:pt x="5293783" y="-1401"/>
                    <a:pt x="5196417" y="-1401"/>
                    <a:pt x="5270500" y="716"/>
                  </a:cubicBezTo>
                  <a:cubicBezTo>
                    <a:pt x="5344583" y="2833"/>
                    <a:pt x="5480050" y="4949"/>
                    <a:pt x="5600700" y="51516"/>
                  </a:cubicBezTo>
                  <a:cubicBezTo>
                    <a:pt x="5721350" y="98083"/>
                    <a:pt x="5905500" y="220849"/>
                    <a:pt x="5994400" y="280116"/>
                  </a:cubicBezTo>
                  <a:cubicBezTo>
                    <a:pt x="6083300" y="339383"/>
                    <a:pt x="6096000" y="366899"/>
                    <a:pt x="6134100" y="407116"/>
                  </a:cubicBezTo>
                  <a:cubicBezTo>
                    <a:pt x="6172200" y="447333"/>
                    <a:pt x="6180667" y="474849"/>
                    <a:pt x="6223000" y="521416"/>
                  </a:cubicBezTo>
                  <a:cubicBezTo>
                    <a:pt x="6265333" y="567983"/>
                    <a:pt x="6339417" y="654766"/>
                    <a:pt x="6388100" y="686516"/>
                  </a:cubicBezTo>
                  <a:cubicBezTo>
                    <a:pt x="6436783" y="718266"/>
                    <a:pt x="6436783" y="703449"/>
                    <a:pt x="6515100" y="711916"/>
                  </a:cubicBezTo>
                  <a:cubicBezTo>
                    <a:pt x="6593417" y="720383"/>
                    <a:pt x="6769100" y="675933"/>
                    <a:pt x="6858000" y="737316"/>
                  </a:cubicBezTo>
                  <a:cubicBezTo>
                    <a:pt x="6946900" y="798699"/>
                    <a:pt x="6972300" y="1023066"/>
                    <a:pt x="7048500" y="1080216"/>
                  </a:cubicBezTo>
                  <a:cubicBezTo>
                    <a:pt x="7124700" y="1137366"/>
                    <a:pt x="7228417" y="1078099"/>
                    <a:pt x="7315200" y="1080216"/>
                  </a:cubicBezTo>
                  <a:cubicBezTo>
                    <a:pt x="7401983" y="1082333"/>
                    <a:pt x="7486650" y="1067516"/>
                    <a:pt x="7569200" y="1092916"/>
                  </a:cubicBezTo>
                  <a:cubicBezTo>
                    <a:pt x="7651750" y="1118316"/>
                    <a:pt x="7797800" y="1232616"/>
                    <a:pt x="7810500" y="1232616"/>
                  </a:cubicBezTo>
                </a:path>
              </a:pathLst>
            </a:custGeom>
            <a:noFill/>
            <a:ln w="762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invisible circle for animation"/>
            <p:cNvSpPr>
              <a:spLocks/>
            </p:cNvSpPr>
            <p:nvPr/>
          </p:nvSpPr>
          <p:spPr>
            <a:xfrm flipH="1">
              <a:off x="2647040" y="-2364082"/>
              <a:ext cx="11155029" cy="11155680"/>
            </a:xfrm>
            <a:prstGeom prst="flowChartConnector">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 name="datum point"/>
          <p:cNvSpPr/>
          <p:nvPr/>
        </p:nvSpPr>
        <p:spPr>
          <a:xfrm>
            <a:off x="7187321" y="3008577"/>
            <a:ext cx="271013" cy="255198"/>
          </a:xfrm>
          <a:prstGeom prst="flowChartConnector">
            <a:avLst/>
          </a:prstGeom>
          <a:solidFill>
            <a:srgbClr val="FFC0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1" name="hybrid"/>
          <p:cNvGrpSpPr/>
          <p:nvPr/>
        </p:nvGrpSpPr>
        <p:grpSpPr>
          <a:xfrm>
            <a:off x="5125212" y="3079716"/>
            <a:ext cx="2565055" cy="1291230"/>
            <a:chOff x="2765425" y="3646019"/>
            <a:chExt cx="2565055" cy="1291230"/>
          </a:xfrm>
        </p:grpSpPr>
        <p:sp>
          <p:nvSpPr>
            <p:cNvPr id="22" name="TextBox 21"/>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hybrid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geoid</a:t>
              </a:r>
            </a:p>
          </p:txBody>
        </p:sp>
        <p:cxnSp>
          <p:nvCxnSpPr>
            <p:cNvPr id="23" name="Straight Arrow Connector 22"/>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4" name="TITLE"/>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7" dirty="0">
                <a:latin typeface="Cambria" panose="02040503050406030204" pitchFamily="18" charset="0"/>
                <a:cs typeface="Calibri"/>
              </a:rPr>
              <a:t>Gravimetric vs. Hybrid Geoid</a:t>
            </a:r>
            <a:endParaRPr dirty="0">
              <a:latin typeface="Cambria" panose="02040503050406030204" pitchFamily="18" charset="0"/>
              <a:cs typeface="Calibri"/>
            </a:endParaRPr>
          </a:p>
        </p:txBody>
      </p:sp>
    </p:spTree>
    <p:extLst>
      <p:ext uri="{BB962C8B-B14F-4D97-AF65-F5344CB8AC3E}">
        <p14:creationId xmlns:p14="http://schemas.microsoft.com/office/powerpoint/2010/main" val="345943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1000"/>
                                        <p:tgtEl>
                                          <p:spTgt spid="7"/>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540000">
                                      <p:cBhvr>
                                        <p:cTn id="20" dur="1000" fill="hold"/>
                                        <p:tgtEl>
                                          <p:spTgt spid="7"/>
                                        </p:tgtEl>
                                        <p:attrNameLst>
                                          <p:attrName>r</p:attrName>
                                        </p:attrNameLst>
                                      </p:cBhvr>
                                    </p:animRot>
                                  </p:childTnLst>
                                </p:cTn>
                              </p:par>
                              <p:par>
                                <p:cTn id="21" presetID="10" presetClass="exit" presetSubtype="0" fill="hold" nodeType="with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0" y="413984"/>
            <a:ext cx="9144000" cy="5957186"/>
          </a:xfrm>
          <a:prstGeom prst="rect">
            <a:avLst/>
          </a:prstGeom>
        </p:spPr>
        <p:txBody>
          <a:bodyPr vert="horz" wrap="square" lIns="0" tIns="16933" rIns="0" bIns="0" rtlCol="0">
            <a:spAutoFit/>
          </a:bodyPr>
          <a:lstStyle/>
          <a:p>
            <a:pPr algn="ctr">
              <a:buSzPct val="159375"/>
            </a:pPr>
            <a:r>
              <a:rPr lang="en-US" sz="5000" b="1" dirty="0">
                <a:uFill>
                  <a:solidFill>
                    <a:srgbClr val="1F497D"/>
                  </a:solidFill>
                </a:uFill>
                <a:latin typeface="Cambria" panose="02040503050406030204" pitchFamily="18" charset="0"/>
                <a:cs typeface="Arial"/>
              </a:rPr>
              <a:t>Positional Components of </a:t>
            </a:r>
          </a:p>
          <a:p>
            <a:pPr algn="ctr">
              <a:buSzPct val="159375"/>
            </a:pPr>
            <a:r>
              <a:rPr lang="en-US" sz="5000" b="1" dirty="0">
                <a:uFill>
                  <a:solidFill>
                    <a:srgbClr val="1F497D"/>
                  </a:solidFill>
                </a:uFill>
                <a:latin typeface="Cambria" panose="02040503050406030204" pitchFamily="18" charset="0"/>
                <a:cs typeface="Arial"/>
              </a:rPr>
              <a:t>the NSRS</a:t>
            </a:r>
            <a:endParaRPr lang="en-US" sz="5000" b="1" spc="-7" dirty="0">
              <a:uFill>
                <a:solidFill>
                  <a:srgbClr val="1F497D"/>
                </a:solidFill>
              </a:uFill>
              <a:latin typeface="Cambria" panose="02040503050406030204" pitchFamily="18" charset="0"/>
              <a:cs typeface="Arial"/>
            </a:endParaRPr>
          </a:p>
          <a:p>
            <a:pPr algn="ctr">
              <a:spcBef>
                <a:spcPts val="3000"/>
              </a:spcBef>
              <a:buSzPct val="159375"/>
            </a:pPr>
            <a:r>
              <a:rPr lang="en-US" sz="4800" b="1" spc="-20" dirty="0">
                <a:solidFill>
                  <a:srgbClr val="C00000"/>
                </a:solidFill>
                <a:uFill>
                  <a:solidFill>
                    <a:srgbClr val="C00000"/>
                  </a:solidFill>
                </a:uFill>
                <a:latin typeface="Cambria" panose="02040503050406030204" pitchFamily="18" charset="0"/>
                <a:cs typeface="Arial Black"/>
              </a:rPr>
              <a:t>Geometric</a:t>
            </a:r>
          </a:p>
          <a:p>
            <a:pPr algn="ctr">
              <a:buSzPct val="159375"/>
            </a:pPr>
            <a:r>
              <a:rPr lang="en-US" sz="3600" b="1" spc="-20" dirty="0">
                <a:solidFill>
                  <a:schemeClr val="tx1">
                    <a:lumMod val="65000"/>
                    <a:lumOff val="35000"/>
                  </a:schemeClr>
                </a:solidFill>
                <a:uFill>
                  <a:solidFill>
                    <a:srgbClr val="C00000"/>
                  </a:solidFill>
                </a:uFill>
                <a:latin typeface="Cambria" panose="02040503050406030204" pitchFamily="18" charset="0"/>
                <a:cs typeface="Arial Black"/>
              </a:rPr>
              <a:t>aka “Horizontal”</a:t>
            </a:r>
          </a:p>
          <a:p>
            <a:pPr algn="ctr">
              <a:buSzPct val="159375"/>
            </a:pPr>
            <a:r>
              <a:rPr lang="en-US" sz="3200" b="1" spc="-20" dirty="0">
                <a:solidFill>
                  <a:schemeClr val="tx1">
                    <a:lumMod val="65000"/>
                    <a:lumOff val="35000"/>
                  </a:schemeClr>
                </a:solidFill>
                <a:uFill>
                  <a:solidFill>
                    <a:srgbClr val="C00000"/>
                  </a:solidFill>
                </a:uFill>
                <a:latin typeface="Cambria" panose="02040503050406030204" pitchFamily="18" charset="0"/>
                <a:cs typeface="Arial Black"/>
              </a:rPr>
              <a:t>Latitude, Longitude, </a:t>
            </a:r>
            <a:r>
              <a:rPr lang="en-US" sz="3200" b="1" i="1" spc="-20" dirty="0">
                <a:solidFill>
                  <a:schemeClr val="tx1">
                    <a:lumMod val="65000"/>
                    <a:lumOff val="35000"/>
                  </a:schemeClr>
                </a:solidFill>
                <a:uFill>
                  <a:solidFill>
                    <a:srgbClr val="C00000"/>
                  </a:solidFill>
                </a:uFill>
                <a:latin typeface="Cambria" panose="02040503050406030204" pitchFamily="18" charset="0"/>
                <a:cs typeface="Arial Black"/>
              </a:rPr>
              <a:t>Ellipsoid Height</a:t>
            </a:r>
          </a:p>
          <a:p>
            <a:pPr algn="ctr">
              <a:spcBef>
                <a:spcPts val="3000"/>
              </a:spcBef>
              <a:buSzPct val="159375"/>
            </a:pPr>
            <a:r>
              <a:rPr lang="en-US" sz="4800" b="1" spc="-20" dirty="0">
                <a:solidFill>
                  <a:srgbClr val="C00000"/>
                </a:solidFill>
                <a:uFill>
                  <a:solidFill>
                    <a:srgbClr val="C00000"/>
                  </a:solidFill>
                </a:uFill>
                <a:latin typeface="Cambria" panose="02040503050406030204" pitchFamily="18" charset="0"/>
                <a:cs typeface="Arial Black"/>
              </a:rPr>
              <a:t>Geopotential</a:t>
            </a:r>
          </a:p>
          <a:p>
            <a:pPr lvl="0" algn="ctr">
              <a:buSzPct val="159375"/>
            </a:pPr>
            <a:r>
              <a:rPr lang="en-US" sz="3600" b="1" spc="-20" dirty="0">
                <a:solidFill>
                  <a:schemeClr val="tx1">
                    <a:lumMod val="65000"/>
                    <a:lumOff val="35000"/>
                  </a:schemeClr>
                </a:solidFill>
                <a:uFill>
                  <a:solidFill>
                    <a:srgbClr val="C00000"/>
                  </a:solidFill>
                </a:uFill>
                <a:latin typeface="Cambria" panose="02040503050406030204" pitchFamily="18" charset="0"/>
                <a:cs typeface="Arial Black"/>
              </a:rPr>
              <a:t>aka Orthometric Height</a:t>
            </a:r>
          </a:p>
          <a:p>
            <a:pPr lvl="0" algn="ctr">
              <a:buSzPct val="159375"/>
            </a:pPr>
            <a:r>
              <a:rPr lang="en-US" sz="3600" b="1" spc="-20" dirty="0">
                <a:solidFill>
                  <a:schemeClr val="tx1">
                    <a:lumMod val="65000"/>
                    <a:lumOff val="35000"/>
                  </a:schemeClr>
                </a:solidFill>
                <a:uFill>
                  <a:solidFill>
                    <a:srgbClr val="C00000"/>
                  </a:solidFill>
                </a:uFill>
                <a:latin typeface="Cambria" panose="02040503050406030204" pitchFamily="18" charset="0"/>
                <a:cs typeface="Arial Black"/>
              </a:rPr>
              <a:t>aka “Elevation”</a:t>
            </a:r>
            <a:endParaRPr lang="en-US" sz="4800" b="1" spc="-20" dirty="0">
              <a:solidFill>
                <a:schemeClr val="tx1">
                  <a:lumMod val="65000"/>
                  <a:lumOff val="35000"/>
                </a:schemeClr>
              </a:solidFill>
              <a:uFill>
                <a:solidFill>
                  <a:srgbClr val="C00000"/>
                </a:solidFill>
              </a:uFill>
              <a:latin typeface="Cambria" panose="02040503050406030204" pitchFamily="18" charset="0"/>
              <a:cs typeface="Arial Black"/>
            </a:endParaRPr>
          </a:p>
        </p:txBody>
      </p:sp>
      <p:sp>
        <p:nvSpPr>
          <p:cNvPr id="3" name="TextBox 2"/>
          <p:cNvSpPr txBox="1"/>
          <p:nvPr/>
        </p:nvSpPr>
        <p:spPr bwMode="auto">
          <a:xfrm>
            <a:off x="7287208" y="2550956"/>
            <a:ext cx="1315616" cy="461665"/>
          </a:xfrm>
          <a:prstGeom prst="rect">
            <a:avLst/>
          </a:prstGeom>
          <a:noFill/>
          <a:ln w="9525">
            <a:noFill/>
            <a:miter lim="800000"/>
            <a:headEnd/>
            <a:tailEnd/>
          </a:ln>
        </p:spPr>
        <p:txBody>
          <a:bodyPr wrap="square" rtlCol="0">
            <a:spAutoFit/>
          </a:bodyPr>
          <a:lstStyle/>
          <a:p>
            <a:r>
              <a:rPr lang="en-US" sz="2400" b="1" spc="-20" dirty="0">
                <a:solidFill>
                  <a:schemeClr val="tx1">
                    <a:lumMod val="65000"/>
                    <a:lumOff val="35000"/>
                  </a:schemeClr>
                </a:solidFill>
                <a:uFill>
                  <a:solidFill>
                    <a:srgbClr val="C00000"/>
                  </a:solidFill>
                </a:uFill>
                <a:latin typeface="Cambria" panose="02040503050406030204" pitchFamily="18" charset="0"/>
              </a:rPr>
              <a:t>NAD83</a:t>
            </a:r>
            <a:endParaRPr lang="en-US" sz="2400" dirty="0"/>
          </a:p>
        </p:txBody>
      </p:sp>
      <p:sp>
        <p:nvSpPr>
          <p:cNvPr id="5" name="TextBox 4"/>
          <p:cNvSpPr txBox="1"/>
          <p:nvPr/>
        </p:nvSpPr>
        <p:spPr bwMode="auto">
          <a:xfrm>
            <a:off x="7287208" y="4665697"/>
            <a:ext cx="1558212" cy="461665"/>
          </a:xfrm>
          <a:prstGeom prst="rect">
            <a:avLst/>
          </a:prstGeom>
          <a:noFill/>
          <a:ln w="9525">
            <a:noFill/>
            <a:miter lim="800000"/>
            <a:headEnd/>
            <a:tailEnd/>
          </a:ln>
        </p:spPr>
        <p:txBody>
          <a:bodyPr wrap="square" rtlCol="0">
            <a:spAutoFit/>
          </a:bodyPr>
          <a:lstStyle/>
          <a:p>
            <a:r>
              <a:rPr lang="en-US" sz="2400" b="1" spc="-20" dirty="0">
                <a:solidFill>
                  <a:schemeClr val="tx1">
                    <a:lumMod val="65000"/>
                    <a:lumOff val="35000"/>
                  </a:schemeClr>
                </a:solidFill>
                <a:uFill>
                  <a:solidFill>
                    <a:srgbClr val="C00000"/>
                  </a:solidFill>
                </a:uFill>
                <a:latin typeface="Cambria" panose="02040503050406030204" pitchFamily="18" charset="0"/>
              </a:rPr>
              <a:t>NAVD88</a:t>
            </a:r>
            <a:endParaRPr lang="en-US" sz="2400" dirty="0"/>
          </a:p>
        </p:txBody>
      </p:sp>
      <p:cxnSp>
        <p:nvCxnSpPr>
          <p:cNvPr id="7" name="Straight Arrow Connector 6"/>
          <p:cNvCxnSpPr/>
          <p:nvPr/>
        </p:nvCxnSpPr>
        <p:spPr>
          <a:xfrm>
            <a:off x="6186196" y="2774886"/>
            <a:ext cx="1063690" cy="93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endCxn id="5" idx="1"/>
          </p:cNvCxnSpPr>
          <p:nvPr/>
        </p:nvCxnSpPr>
        <p:spPr>
          <a:xfrm>
            <a:off x="6438900" y="4895850"/>
            <a:ext cx="848308" cy="6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491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par>
                          <p:cTn id="11" fill="hold">
                            <p:stCondLst>
                              <p:cond delay="500"/>
                            </p:stCondLst>
                            <p:childTnLst>
                              <p:par>
                                <p:cTn id="12" presetID="22" presetClass="entr" presetSubtype="8" fill="hold" grpId="1"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
                                            <p:txEl>
                                              <p:pRg st="0" end="0"/>
                                            </p:txEl>
                                          </p:spTgt>
                                        </p:tgtEl>
                                      </p:cBhvr>
                                    </p:animEffect>
                                    <p:set>
                                      <p:cBhvr>
                                        <p:cTn id="22" dur="1" fill="hold">
                                          <p:stCondLst>
                                            <p:cond delay="499"/>
                                          </p:stCondLst>
                                        </p:cTn>
                                        <p:tgtEl>
                                          <p:spTgt spid="4">
                                            <p:txEl>
                                              <p:pRg st="0" end="0"/>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4">
                                            <p:txEl>
                                              <p:pRg st="2" end="2"/>
                                            </p:txEl>
                                          </p:spTgt>
                                        </p:tgtEl>
                                      </p:cBhvr>
                                    </p:animEffect>
                                    <p:set>
                                      <p:cBhvr>
                                        <p:cTn id="25" dur="1" fill="hold">
                                          <p:stCondLst>
                                            <p:cond delay="499"/>
                                          </p:stCondLst>
                                        </p:cTn>
                                        <p:tgtEl>
                                          <p:spTgt spid="4">
                                            <p:txEl>
                                              <p:pRg st="2" end="2"/>
                                            </p:txEl>
                                          </p:spTgt>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4">
                                            <p:txEl>
                                              <p:pRg st="3" end="3"/>
                                            </p:txEl>
                                          </p:spTgt>
                                        </p:tgtEl>
                                      </p:cBhvr>
                                    </p:animEffect>
                                    <p:set>
                                      <p:cBhvr>
                                        <p:cTn id="28" dur="1" fill="hold">
                                          <p:stCondLst>
                                            <p:cond delay="499"/>
                                          </p:stCondLst>
                                        </p:cTn>
                                        <p:tgtEl>
                                          <p:spTgt spid="4">
                                            <p:txEl>
                                              <p:pRg st="3" end="3"/>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4">
                                            <p:txEl>
                                              <p:pRg st="4" end="4"/>
                                            </p:txEl>
                                          </p:spTgt>
                                        </p:tgtEl>
                                      </p:cBhvr>
                                    </p:animEffect>
                                    <p:set>
                                      <p:cBhvr>
                                        <p:cTn id="31" dur="1" fill="hold">
                                          <p:stCondLst>
                                            <p:cond delay="499"/>
                                          </p:stCondLst>
                                        </p:cTn>
                                        <p:tgtEl>
                                          <p:spTgt spid="4">
                                            <p:txEl>
                                              <p:pRg st="4" end="4"/>
                                            </p:txEl>
                                          </p:spTgt>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4">
                                            <p:txEl>
                                              <p:pRg st="1" end="1"/>
                                            </p:txEl>
                                          </p:spTgt>
                                        </p:tgtEl>
                                      </p:cBhvr>
                                    </p:animEffect>
                                    <p:set>
                                      <p:cBhvr>
                                        <p:cTn id="34" dur="1" fill="hold">
                                          <p:stCondLst>
                                            <p:cond delay="499"/>
                                          </p:stCondLst>
                                        </p:cTn>
                                        <p:tgtEl>
                                          <p:spTgt spid="4">
                                            <p:txEl>
                                              <p:pRg st="1" end="1"/>
                                            </p:txEl>
                                          </p:spTgt>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opo surface blue"/>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opo surface brown"/>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datum zero - gray"/>
          <p:cNvPicPr>
            <a:picLocks noChangeAspect="1"/>
          </p:cNvPicPr>
          <p:nvPr/>
        </p:nvPicPr>
        <p:blipFill>
          <a:blip r:embed="rId3"/>
          <a:stretch>
            <a:fillRect/>
          </a:stretch>
        </p:blipFill>
        <p:spPr>
          <a:xfrm rot="21025437">
            <a:off x="807394" y="2622485"/>
            <a:ext cx="7529213" cy="1524132"/>
          </a:xfrm>
          <a:prstGeom prst="rect">
            <a:avLst/>
          </a:prstGeom>
        </p:spPr>
      </p:pic>
      <p:sp>
        <p:nvSpPr>
          <p:cNvPr id="15" name="Concept"/>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9" name="Straight Arrow Connector 8"/>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opographic"/>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2" name="Group 11"/>
          <p:cNvGrpSpPr/>
          <p:nvPr/>
        </p:nvGrpSpPr>
        <p:grpSpPr>
          <a:xfrm>
            <a:off x="2765425" y="3646019"/>
            <a:ext cx="2565055" cy="1291230"/>
            <a:chOff x="2765425" y="3646019"/>
            <a:chExt cx="2565055" cy="1291230"/>
          </a:xfrm>
        </p:grpSpPr>
        <p:sp>
          <p:nvSpPr>
            <p:cNvPr id="13" name="TextBox 12"/>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5" name="gravimetric"/>
          <p:cNvGrpSpPr/>
          <p:nvPr/>
        </p:nvGrpSpPr>
        <p:grpSpPr>
          <a:xfrm>
            <a:off x="6675086" y="1309240"/>
            <a:ext cx="2539975" cy="1176028"/>
            <a:chOff x="6675086" y="1309240"/>
            <a:chExt cx="2539975" cy="1176028"/>
          </a:xfrm>
        </p:grpSpPr>
        <p:sp>
          <p:nvSpPr>
            <p:cNvPr id="18" name="TextBox 17"/>
            <p:cNvSpPr txBox="1"/>
            <p:nvPr/>
          </p:nvSpPr>
          <p:spPr bwMode="auto">
            <a:xfrm>
              <a:off x="7119561" y="130924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gravimetric geoid</a:t>
              </a:r>
            </a:p>
          </p:txBody>
        </p:sp>
        <p:cxnSp>
          <p:nvCxnSpPr>
            <p:cNvPr id="19" name="Straight Arrow Connector 18"/>
            <p:cNvCxnSpPr/>
            <p:nvPr/>
          </p:nvCxnSpPr>
          <p:spPr>
            <a:xfrm flipH="1">
              <a:off x="6675086" y="1976145"/>
              <a:ext cx="444475" cy="509123"/>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7" name="animated geoid"/>
          <p:cNvGrpSpPr/>
          <p:nvPr/>
        </p:nvGrpSpPr>
        <p:grpSpPr>
          <a:xfrm>
            <a:off x="749300" y="-2364082"/>
            <a:ext cx="13052769" cy="11155680"/>
            <a:chOff x="749300" y="-2364082"/>
            <a:chExt cx="13052769" cy="11155680"/>
          </a:xfrm>
        </p:grpSpPr>
        <p:sp>
          <p:nvSpPr>
            <p:cNvPr id="17" name="green geoid"/>
            <p:cNvSpPr/>
            <p:nvPr/>
          </p:nvSpPr>
          <p:spPr>
            <a:xfrm>
              <a:off x="749300" y="2399584"/>
              <a:ext cx="7810500" cy="1245316"/>
            </a:xfrm>
            <a:custGeom>
              <a:avLst/>
              <a:gdLst>
                <a:gd name="connsiteX0" fmla="*/ 0 w 7810500"/>
                <a:gd name="connsiteY0" fmla="*/ 1245316 h 1245316"/>
                <a:gd name="connsiteX1" fmla="*/ 317500 w 7810500"/>
                <a:gd name="connsiteY1" fmla="*/ 800816 h 1245316"/>
                <a:gd name="connsiteX2" fmla="*/ 1054100 w 7810500"/>
                <a:gd name="connsiteY2" fmla="*/ 788116 h 1245316"/>
                <a:gd name="connsiteX3" fmla="*/ 1562100 w 7810500"/>
                <a:gd name="connsiteY3" fmla="*/ 432516 h 1245316"/>
                <a:gd name="connsiteX4" fmla="*/ 1841500 w 7810500"/>
                <a:gd name="connsiteY4" fmla="*/ 318216 h 1245316"/>
                <a:gd name="connsiteX5" fmla="*/ 2362200 w 7810500"/>
                <a:gd name="connsiteY5" fmla="*/ 394416 h 1245316"/>
                <a:gd name="connsiteX6" fmla="*/ 2705100 w 7810500"/>
                <a:gd name="connsiteY6" fmla="*/ 178516 h 1245316"/>
                <a:gd name="connsiteX7" fmla="*/ 3327400 w 7810500"/>
                <a:gd name="connsiteY7" fmla="*/ 51516 h 1245316"/>
                <a:gd name="connsiteX8" fmla="*/ 3975100 w 7810500"/>
                <a:gd name="connsiteY8" fmla="*/ 115016 h 1245316"/>
                <a:gd name="connsiteX9" fmla="*/ 4445000 w 7810500"/>
                <a:gd name="connsiteY9" fmla="*/ 242016 h 1245316"/>
                <a:gd name="connsiteX10" fmla="*/ 5156200 w 7810500"/>
                <a:gd name="connsiteY10" fmla="*/ 38816 h 1245316"/>
                <a:gd name="connsiteX11" fmla="*/ 5270500 w 7810500"/>
                <a:gd name="connsiteY11" fmla="*/ 716 h 1245316"/>
                <a:gd name="connsiteX12" fmla="*/ 5600700 w 7810500"/>
                <a:gd name="connsiteY12" fmla="*/ 51516 h 1245316"/>
                <a:gd name="connsiteX13" fmla="*/ 5994400 w 7810500"/>
                <a:gd name="connsiteY13" fmla="*/ 280116 h 1245316"/>
                <a:gd name="connsiteX14" fmla="*/ 6134100 w 7810500"/>
                <a:gd name="connsiteY14" fmla="*/ 407116 h 1245316"/>
                <a:gd name="connsiteX15" fmla="*/ 6223000 w 7810500"/>
                <a:gd name="connsiteY15" fmla="*/ 521416 h 1245316"/>
                <a:gd name="connsiteX16" fmla="*/ 6388100 w 7810500"/>
                <a:gd name="connsiteY16" fmla="*/ 686516 h 1245316"/>
                <a:gd name="connsiteX17" fmla="*/ 6515100 w 7810500"/>
                <a:gd name="connsiteY17" fmla="*/ 711916 h 1245316"/>
                <a:gd name="connsiteX18" fmla="*/ 6858000 w 7810500"/>
                <a:gd name="connsiteY18" fmla="*/ 737316 h 1245316"/>
                <a:gd name="connsiteX19" fmla="*/ 7048500 w 7810500"/>
                <a:gd name="connsiteY19" fmla="*/ 1080216 h 1245316"/>
                <a:gd name="connsiteX20" fmla="*/ 7315200 w 7810500"/>
                <a:gd name="connsiteY20" fmla="*/ 1080216 h 1245316"/>
                <a:gd name="connsiteX21" fmla="*/ 7569200 w 7810500"/>
                <a:gd name="connsiteY21" fmla="*/ 1092916 h 1245316"/>
                <a:gd name="connsiteX22" fmla="*/ 7810500 w 7810500"/>
                <a:gd name="connsiteY22" fmla="*/ 1232616 h 124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10500" h="1245316">
                  <a:moveTo>
                    <a:pt x="0" y="1245316"/>
                  </a:moveTo>
                  <a:cubicBezTo>
                    <a:pt x="70908" y="1061166"/>
                    <a:pt x="141817" y="877016"/>
                    <a:pt x="317500" y="800816"/>
                  </a:cubicBezTo>
                  <a:cubicBezTo>
                    <a:pt x="493183" y="724616"/>
                    <a:pt x="846667" y="849499"/>
                    <a:pt x="1054100" y="788116"/>
                  </a:cubicBezTo>
                  <a:cubicBezTo>
                    <a:pt x="1261533" y="726733"/>
                    <a:pt x="1430867" y="510833"/>
                    <a:pt x="1562100" y="432516"/>
                  </a:cubicBezTo>
                  <a:cubicBezTo>
                    <a:pt x="1693333" y="354199"/>
                    <a:pt x="1708150" y="324566"/>
                    <a:pt x="1841500" y="318216"/>
                  </a:cubicBezTo>
                  <a:cubicBezTo>
                    <a:pt x="1974850" y="311866"/>
                    <a:pt x="2218267" y="417699"/>
                    <a:pt x="2362200" y="394416"/>
                  </a:cubicBezTo>
                  <a:cubicBezTo>
                    <a:pt x="2506133" y="371133"/>
                    <a:pt x="2544233" y="235666"/>
                    <a:pt x="2705100" y="178516"/>
                  </a:cubicBezTo>
                  <a:cubicBezTo>
                    <a:pt x="2865967" y="121366"/>
                    <a:pt x="3115733" y="62099"/>
                    <a:pt x="3327400" y="51516"/>
                  </a:cubicBezTo>
                  <a:cubicBezTo>
                    <a:pt x="3539067" y="40933"/>
                    <a:pt x="3788833" y="83266"/>
                    <a:pt x="3975100" y="115016"/>
                  </a:cubicBezTo>
                  <a:cubicBezTo>
                    <a:pt x="4161367" y="146766"/>
                    <a:pt x="4248150" y="254716"/>
                    <a:pt x="4445000" y="242016"/>
                  </a:cubicBezTo>
                  <a:cubicBezTo>
                    <a:pt x="4641850" y="229316"/>
                    <a:pt x="5018617" y="79033"/>
                    <a:pt x="5156200" y="38816"/>
                  </a:cubicBezTo>
                  <a:cubicBezTo>
                    <a:pt x="5293783" y="-1401"/>
                    <a:pt x="5196417" y="-1401"/>
                    <a:pt x="5270500" y="716"/>
                  </a:cubicBezTo>
                  <a:cubicBezTo>
                    <a:pt x="5344583" y="2833"/>
                    <a:pt x="5480050" y="4949"/>
                    <a:pt x="5600700" y="51516"/>
                  </a:cubicBezTo>
                  <a:cubicBezTo>
                    <a:pt x="5721350" y="98083"/>
                    <a:pt x="5905500" y="220849"/>
                    <a:pt x="5994400" y="280116"/>
                  </a:cubicBezTo>
                  <a:cubicBezTo>
                    <a:pt x="6083300" y="339383"/>
                    <a:pt x="6096000" y="366899"/>
                    <a:pt x="6134100" y="407116"/>
                  </a:cubicBezTo>
                  <a:cubicBezTo>
                    <a:pt x="6172200" y="447333"/>
                    <a:pt x="6180667" y="474849"/>
                    <a:pt x="6223000" y="521416"/>
                  </a:cubicBezTo>
                  <a:cubicBezTo>
                    <a:pt x="6265333" y="567983"/>
                    <a:pt x="6339417" y="654766"/>
                    <a:pt x="6388100" y="686516"/>
                  </a:cubicBezTo>
                  <a:cubicBezTo>
                    <a:pt x="6436783" y="718266"/>
                    <a:pt x="6436783" y="703449"/>
                    <a:pt x="6515100" y="711916"/>
                  </a:cubicBezTo>
                  <a:cubicBezTo>
                    <a:pt x="6593417" y="720383"/>
                    <a:pt x="6769100" y="675933"/>
                    <a:pt x="6858000" y="737316"/>
                  </a:cubicBezTo>
                  <a:cubicBezTo>
                    <a:pt x="6946900" y="798699"/>
                    <a:pt x="6972300" y="1023066"/>
                    <a:pt x="7048500" y="1080216"/>
                  </a:cubicBezTo>
                  <a:cubicBezTo>
                    <a:pt x="7124700" y="1137366"/>
                    <a:pt x="7228417" y="1078099"/>
                    <a:pt x="7315200" y="1080216"/>
                  </a:cubicBezTo>
                  <a:cubicBezTo>
                    <a:pt x="7401983" y="1082333"/>
                    <a:pt x="7486650" y="1067516"/>
                    <a:pt x="7569200" y="1092916"/>
                  </a:cubicBezTo>
                  <a:cubicBezTo>
                    <a:pt x="7651750" y="1118316"/>
                    <a:pt x="7797800" y="1232616"/>
                    <a:pt x="7810500" y="1232616"/>
                  </a:cubicBezTo>
                </a:path>
              </a:pathLst>
            </a:custGeom>
            <a:noFill/>
            <a:ln w="762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invisible circle for animation"/>
            <p:cNvSpPr>
              <a:spLocks/>
            </p:cNvSpPr>
            <p:nvPr/>
          </p:nvSpPr>
          <p:spPr>
            <a:xfrm flipH="1">
              <a:off x="2647040" y="-2364082"/>
              <a:ext cx="11155029" cy="11155680"/>
            </a:xfrm>
            <a:prstGeom prst="flowChartConnector">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 name="datum point"/>
          <p:cNvSpPr/>
          <p:nvPr/>
        </p:nvSpPr>
        <p:spPr>
          <a:xfrm>
            <a:off x="7187321" y="3008577"/>
            <a:ext cx="271013" cy="255198"/>
          </a:xfrm>
          <a:prstGeom prst="flowChartConnector">
            <a:avLst/>
          </a:prstGeom>
          <a:solidFill>
            <a:srgbClr val="FFC0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1" name="hybrid"/>
          <p:cNvGrpSpPr/>
          <p:nvPr/>
        </p:nvGrpSpPr>
        <p:grpSpPr>
          <a:xfrm>
            <a:off x="5125212" y="3079716"/>
            <a:ext cx="2565055" cy="1291230"/>
            <a:chOff x="2765425" y="3646019"/>
            <a:chExt cx="2565055" cy="1291230"/>
          </a:xfrm>
        </p:grpSpPr>
        <p:sp>
          <p:nvSpPr>
            <p:cNvPr id="22" name="TextBox 21"/>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hybrid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geoid</a:t>
              </a:r>
            </a:p>
          </p:txBody>
        </p:sp>
        <p:cxnSp>
          <p:nvCxnSpPr>
            <p:cNvPr id="23" name="Straight Arrow Connector 22"/>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24" name="object 2"/>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b="1" spc="-7" dirty="0">
                <a:latin typeface="Cambria" panose="02040503050406030204" pitchFamily="18" charset="0"/>
                <a:cs typeface="Calibri"/>
              </a:rPr>
              <a:t>NAVD88 uses a Hybrid Geoid</a:t>
            </a:r>
            <a:endParaRPr b="1" dirty="0">
              <a:latin typeface="Cambria" panose="02040503050406030204" pitchFamily="18" charset="0"/>
              <a:cs typeface="Calibri"/>
            </a:endParaRPr>
          </a:p>
        </p:txBody>
      </p:sp>
    </p:spTree>
    <p:extLst>
      <p:ext uri="{BB962C8B-B14F-4D97-AF65-F5344CB8AC3E}">
        <p14:creationId xmlns:p14="http://schemas.microsoft.com/office/powerpoint/2010/main" val="375539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par>
                                <p:cTn id="8" presetID="22" presetClass="entr" presetSubtype="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2000"/>
                                        <p:tgtEl>
                                          <p:spTgt spid="7"/>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2500"/>
                            </p:stCondLst>
                            <p:childTnLst>
                              <p:par>
                                <p:cTn id="16" presetID="8" presetClass="emph" presetSubtype="0" fill="hold" nodeType="afterEffect">
                                  <p:stCondLst>
                                    <p:cond delay="0"/>
                                  </p:stCondLst>
                                  <p:childTnLst>
                                    <p:animRot by="-540000">
                                      <p:cBhvr>
                                        <p:cTn id="17" dur="2000" fill="hold"/>
                                        <p:tgtEl>
                                          <p:spTgt spid="7"/>
                                        </p:tgtEl>
                                        <p:attrNameLst>
                                          <p:attrName>r</p:attrName>
                                        </p:attrNameLst>
                                      </p:cBhvr>
                                    </p:animRot>
                                  </p:childTnLst>
                                </p:cTn>
                              </p:par>
                              <p:par>
                                <p:cTn id="18" presetID="10" presetClass="exit" presetSubtype="0" fill="hold"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par>
                          <p:cTn id="21" fill="hold">
                            <p:stCondLst>
                              <p:cond delay="4500"/>
                            </p:stCondLst>
                            <p:childTnLst>
                              <p:par>
                                <p:cTn id="22" presetID="10" presetClass="entr" presetSubtype="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rc 5"/>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2"/>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7" dirty="0">
                <a:latin typeface="Cambria" panose="02040503050406030204" pitchFamily="18" charset="0"/>
                <a:cs typeface="Calibri"/>
              </a:rPr>
              <a:t>NAPGD2022 uses a Gravimetric Geoid</a:t>
            </a:r>
            <a:endParaRPr dirty="0">
              <a:latin typeface="Cambria" panose="02040503050406030204" pitchFamily="18" charset="0"/>
              <a:cs typeface="Calibri"/>
            </a:endParaRPr>
          </a:p>
        </p:txBody>
      </p:sp>
      <p:pic>
        <p:nvPicPr>
          <p:cNvPr id="2" name="Picture 1"/>
          <p:cNvPicPr>
            <a:picLocks noChangeAspect="1"/>
          </p:cNvPicPr>
          <p:nvPr/>
        </p:nvPicPr>
        <p:blipFill>
          <a:blip r:embed="rId3"/>
          <a:stretch>
            <a:fillRect/>
          </a:stretch>
        </p:blipFill>
        <p:spPr>
          <a:xfrm>
            <a:off x="882895" y="2270147"/>
            <a:ext cx="7529213" cy="1524132"/>
          </a:xfrm>
          <a:prstGeom prst="rect">
            <a:avLst/>
          </a:prstGeom>
        </p:spPr>
      </p:pic>
      <p:sp>
        <p:nvSpPr>
          <p:cNvPr id="15" name="object 2"/>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9" name="Straight Arrow Connector 8"/>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2" name="Group 11"/>
          <p:cNvGrpSpPr/>
          <p:nvPr/>
        </p:nvGrpSpPr>
        <p:grpSpPr>
          <a:xfrm>
            <a:off x="2357306" y="3154261"/>
            <a:ext cx="2973174" cy="1782988"/>
            <a:chOff x="2357306" y="3154261"/>
            <a:chExt cx="2973174" cy="1782988"/>
          </a:xfrm>
        </p:grpSpPr>
        <p:sp>
          <p:nvSpPr>
            <p:cNvPr id="13" name="TextBox 12"/>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357306" y="3154261"/>
              <a:ext cx="877675" cy="1003854"/>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7" name="Freeform 16"/>
          <p:cNvSpPr/>
          <p:nvPr/>
        </p:nvSpPr>
        <p:spPr>
          <a:xfrm>
            <a:off x="749300" y="2399584"/>
            <a:ext cx="7810500" cy="1245316"/>
          </a:xfrm>
          <a:custGeom>
            <a:avLst/>
            <a:gdLst>
              <a:gd name="connsiteX0" fmla="*/ 0 w 7810500"/>
              <a:gd name="connsiteY0" fmla="*/ 1245316 h 1245316"/>
              <a:gd name="connsiteX1" fmla="*/ 317500 w 7810500"/>
              <a:gd name="connsiteY1" fmla="*/ 800816 h 1245316"/>
              <a:gd name="connsiteX2" fmla="*/ 1054100 w 7810500"/>
              <a:gd name="connsiteY2" fmla="*/ 788116 h 1245316"/>
              <a:gd name="connsiteX3" fmla="*/ 1562100 w 7810500"/>
              <a:gd name="connsiteY3" fmla="*/ 432516 h 1245316"/>
              <a:gd name="connsiteX4" fmla="*/ 1841500 w 7810500"/>
              <a:gd name="connsiteY4" fmla="*/ 318216 h 1245316"/>
              <a:gd name="connsiteX5" fmla="*/ 2362200 w 7810500"/>
              <a:gd name="connsiteY5" fmla="*/ 394416 h 1245316"/>
              <a:gd name="connsiteX6" fmla="*/ 2705100 w 7810500"/>
              <a:gd name="connsiteY6" fmla="*/ 178516 h 1245316"/>
              <a:gd name="connsiteX7" fmla="*/ 3327400 w 7810500"/>
              <a:gd name="connsiteY7" fmla="*/ 51516 h 1245316"/>
              <a:gd name="connsiteX8" fmla="*/ 3975100 w 7810500"/>
              <a:gd name="connsiteY8" fmla="*/ 115016 h 1245316"/>
              <a:gd name="connsiteX9" fmla="*/ 4445000 w 7810500"/>
              <a:gd name="connsiteY9" fmla="*/ 242016 h 1245316"/>
              <a:gd name="connsiteX10" fmla="*/ 5156200 w 7810500"/>
              <a:gd name="connsiteY10" fmla="*/ 38816 h 1245316"/>
              <a:gd name="connsiteX11" fmla="*/ 5270500 w 7810500"/>
              <a:gd name="connsiteY11" fmla="*/ 716 h 1245316"/>
              <a:gd name="connsiteX12" fmla="*/ 5600700 w 7810500"/>
              <a:gd name="connsiteY12" fmla="*/ 51516 h 1245316"/>
              <a:gd name="connsiteX13" fmla="*/ 5994400 w 7810500"/>
              <a:gd name="connsiteY13" fmla="*/ 280116 h 1245316"/>
              <a:gd name="connsiteX14" fmla="*/ 6134100 w 7810500"/>
              <a:gd name="connsiteY14" fmla="*/ 407116 h 1245316"/>
              <a:gd name="connsiteX15" fmla="*/ 6223000 w 7810500"/>
              <a:gd name="connsiteY15" fmla="*/ 521416 h 1245316"/>
              <a:gd name="connsiteX16" fmla="*/ 6388100 w 7810500"/>
              <a:gd name="connsiteY16" fmla="*/ 686516 h 1245316"/>
              <a:gd name="connsiteX17" fmla="*/ 6515100 w 7810500"/>
              <a:gd name="connsiteY17" fmla="*/ 711916 h 1245316"/>
              <a:gd name="connsiteX18" fmla="*/ 6858000 w 7810500"/>
              <a:gd name="connsiteY18" fmla="*/ 737316 h 1245316"/>
              <a:gd name="connsiteX19" fmla="*/ 7048500 w 7810500"/>
              <a:gd name="connsiteY19" fmla="*/ 1080216 h 1245316"/>
              <a:gd name="connsiteX20" fmla="*/ 7315200 w 7810500"/>
              <a:gd name="connsiteY20" fmla="*/ 1080216 h 1245316"/>
              <a:gd name="connsiteX21" fmla="*/ 7569200 w 7810500"/>
              <a:gd name="connsiteY21" fmla="*/ 1092916 h 1245316"/>
              <a:gd name="connsiteX22" fmla="*/ 7810500 w 7810500"/>
              <a:gd name="connsiteY22" fmla="*/ 1232616 h 124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10500" h="1245316">
                <a:moveTo>
                  <a:pt x="0" y="1245316"/>
                </a:moveTo>
                <a:cubicBezTo>
                  <a:pt x="70908" y="1061166"/>
                  <a:pt x="141817" y="877016"/>
                  <a:pt x="317500" y="800816"/>
                </a:cubicBezTo>
                <a:cubicBezTo>
                  <a:pt x="493183" y="724616"/>
                  <a:pt x="846667" y="849499"/>
                  <a:pt x="1054100" y="788116"/>
                </a:cubicBezTo>
                <a:cubicBezTo>
                  <a:pt x="1261533" y="726733"/>
                  <a:pt x="1430867" y="510833"/>
                  <a:pt x="1562100" y="432516"/>
                </a:cubicBezTo>
                <a:cubicBezTo>
                  <a:pt x="1693333" y="354199"/>
                  <a:pt x="1708150" y="324566"/>
                  <a:pt x="1841500" y="318216"/>
                </a:cubicBezTo>
                <a:cubicBezTo>
                  <a:pt x="1974850" y="311866"/>
                  <a:pt x="2218267" y="417699"/>
                  <a:pt x="2362200" y="394416"/>
                </a:cubicBezTo>
                <a:cubicBezTo>
                  <a:pt x="2506133" y="371133"/>
                  <a:pt x="2544233" y="235666"/>
                  <a:pt x="2705100" y="178516"/>
                </a:cubicBezTo>
                <a:cubicBezTo>
                  <a:pt x="2865967" y="121366"/>
                  <a:pt x="3115733" y="62099"/>
                  <a:pt x="3327400" y="51516"/>
                </a:cubicBezTo>
                <a:cubicBezTo>
                  <a:pt x="3539067" y="40933"/>
                  <a:pt x="3788833" y="83266"/>
                  <a:pt x="3975100" y="115016"/>
                </a:cubicBezTo>
                <a:cubicBezTo>
                  <a:pt x="4161367" y="146766"/>
                  <a:pt x="4248150" y="254716"/>
                  <a:pt x="4445000" y="242016"/>
                </a:cubicBezTo>
                <a:cubicBezTo>
                  <a:pt x="4641850" y="229316"/>
                  <a:pt x="5018617" y="79033"/>
                  <a:pt x="5156200" y="38816"/>
                </a:cubicBezTo>
                <a:cubicBezTo>
                  <a:pt x="5293783" y="-1401"/>
                  <a:pt x="5196417" y="-1401"/>
                  <a:pt x="5270500" y="716"/>
                </a:cubicBezTo>
                <a:cubicBezTo>
                  <a:pt x="5344583" y="2833"/>
                  <a:pt x="5480050" y="4949"/>
                  <a:pt x="5600700" y="51516"/>
                </a:cubicBezTo>
                <a:cubicBezTo>
                  <a:pt x="5721350" y="98083"/>
                  <a:pt x="5905500" y="220849"/>
                  <a:pt x="5994400" y="280116"/>
                </a:cubicBezTo>
                <a:cubicBezTo>
                  <a:pt x="6083300" y="339383"/>
                  <a:pt x="6096000" y="366899"/>
                  <a:pt x="6134100" y="407116"/>
                </a:cubicBezTo>
                <a:cubicBezTo>
                  <a:pt x="6172200" y="447333"/>
                  <a:pt x="6180667" y="474849"/>
                  <a:pt x="6223000" y="521416"/>
                </a:cubicBezTo>
                <a:cubicBezTo>
                  <a:pt x="6265333" y="567983"/>
                  <a:pt x="6339417" y="654766"/>
                  <a:pt x="6388100" y="686516"/>
                </a:cubicBezTo>
                <a:cubicBezTo>
                  <a:pt x="6436783" y="718266"/>
                  <a:pt x="6436783" y="703449"/>
                  <a:pt x="6515100" y="711916"/>
                </a:cubicBezTo>
                <a:cubicBezTo>
                  <a:pt x="6593417" y="720383"/>
                  <a:pt x="6769100" y="675933"/>
                  <a:pt x="6858000" y="737316"/>
                </a:cubicBezTo>
                <a:cubicBezTo>
                  <a:pt x="6946900" y="798699"/>
                  <a:pt x="6972300" y="1023066"/>
                  <a:pt x="7048500" y="1080216"/>
                </a:cubicBezTo>
                <a:cubicBezTo>
                  <a:pt x="7124700" y="1137366"/>
                  <a:pt x="7228417" y="1078099"/>
                  <a:pt x="7315200" y="1080216"/>
                </a:cubicBezTo>
                <a:cubicBezTo>
                  <a:pt x="7401983" y="1082333"/>
                  <a:pt x="7486650" y="1067516"/>
                  <a:pt x="7569200" y="1092916"/>
                </a:cubicBezTo>
                <a:cubicBezTo>
                  <a:pt x="7651750" y="1118316"/>
                  <a:pt x="7797800" y="1232616"/>
                  <a:pt x="7810500" y="1232616"/>
                </a:cubicBezTo>
              </a:path>
            </a:pathLst>
          </a:custGeom>
          <a:noFill/>
          <a:ln w="762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p:cNvGrpSpPr/>
          <p:nvPr/>
        </p:nvGrpSpPr>
        <p:grpSpPr>
          <a:xfrm>
            <a:off x="6675086" y="1309240"/>
            <a:ext cx="2539975" cy="1176028"/>
            <a:chOff x="6675086" y="1309240"/>
            <a:chExt cx="2539975" cy="1176028"/>
          </a:xfrm>
        </p:grpSpPr>
        <p:sp>
          <p:nvSpPr>
            <p:cNvPr id="18" name="TextBox 17"/>
            <p:cNvSpPr txBox="1"/>
            <p:nvPr/>
          </p:nvSpPr>
          <p:spPr bwMode="auto">
            <a:xfrm>
              <a:off x="7119561" y="130924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gravimetric geoid</a:t>
              </a:r>
            </a:p>
          </p:txBody>
        </p:sp>
        <p:cxnSp>
          <p:nvCxnSpPr>
            <p:cNvPr id="19" name="Straight Arrow Connector 18"/>
            <p:cNvCxnSpPr/>
            <p:nvPr/>
          </p:nvCxnSpPr>
          <p:spPr>
            <a:xfrm flipH="1">
              <a:off x="6675086" y="1976145"/>
              <a:ext cx="444475" cy="509123"/>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20" name="Content Placeholder 2"/>
          <p:cNvSpPr>
            <a:spLocks noGrp="1"/>
          </p:cNvSpPr>
          <p:nvPr>
            <p:ph idx="1"/>
          </p:nvPr>
        </p:nvSpPr>
        <p:spPr>
          <a:xfrm>
            <a:off x="-210405" y="4871449"/>
            <a:ext cx="5540885" cy="2095735"/>
          </a:xfrm>
        </p:spPr>
        <p:txBody>
          <a:bodyPr/>
          <a:lstStyle/>
          <a:p>
            <a:pPr lvl="1"/>
            <a:endParaRPr lang="en-US" sz="2400" dirty="0">
              <a:latin typeface="Cambria" panose="02040503050406030204" pitchFamily="18" charset="0"/>
              <a:ea typeface="Cambria" panose="02040503050406030204" pitchFamily="18" charset="0"/>
            </a:endParaRPr>
          </a:p>
          <a:p>
            <a:pPr lvl="1"/>
            <a:endParaRPr lang="en-US" sz="2400" dirty="0">
              <a:latin typeface="Cambria" panose="02040503050406030204" pitchFamily="18" charset="0"/>
              <a:ea typeface="Cambria" panose="02040503050406030204" pitchFamily="18" charset="0"/>
            </a:endParaRPr>
          </a:p>
          <a:p>
            <a:pPr lvl="1"/>
            <a:r>
              <a:rPr lang="en-US" sz="2400" dirty="0">
                <a:latin typeface="Cambria" panose="02040503050406030204" pitchFamily="18" charset="0"/>
                <a:ea typeface="Cambria" panose="02040503050406030204" pitchFamily="18" charset="0"/>
              </a:rPr>
              <a:t>Datum zero surface aligned to Global Mean Sea Level (GMSL)</a:t>
            </a:r>
          </a:p>
        </p:txBody>
      </p:sp>
    </p:spTree>
    <p:extLst>
      <p:ext uri="{BB962C8B-B14F-4D97-AF65-F5344CB8AC3E}">
        <p14:creationId xmlns:p14="http://schemas.microsoft.com/office/powerpoint/2010/main" val="26419009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xEl>
                                              <p:pRg st="2" end="2"/>
                                            </p:txEl>
                                          </p:spTgt>
                                        </p:tgtEl>
                                        <p:attrNameLst>
                                          <p:attrName>style.visibility</p:attrName>
                                        </p:attrNameLst>
                                      </p:cBhvr>
                                      <p:to>
                                        <p:strVal val="visible"/>
                                      </p:to>
                                    </p:set>
                                    <p:anim calcmode="lin" valueType="num">
                                      <p:cBhvr additive="base">
                                        <p:cTn id="12"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500"/>
                                        <p:tgtEl>
                                          <p:spTgt spid="17"/>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15A1DB-686D-49A9-BF5D-52CB149FFF68}"/>
              </a:ext>
            </a:extLst>
          </p:cNvPr>
          <p:cNvSpPr>
            <a:spLocks noGrp="1"/>
          </p:cNvSpPr>
          <p:nvPr>
            <p:ph type="ctrTitle"/>
          </p:nvPr>
        </p:nvSpPr>
        <p:spPr/>
        <p:txBody>
          <a:bodyPr/>
          <a:lstStyle/>
          <a:p>
            <a:r>
              <a:rPr lang="en-US" sz="6000" dirty="0">
                <a:latin typeface="Cambria" panose="02040503050406030204" pitchFamily="18" charset="0"/>
                <a:ea typeface="Cambria" panose="02040503050406030204" pitchFamily="18" charset="0"/>
              </a:rPr>
              <a:t>Comparing Heights</a:t>
            </a:r>
          </a:p>
        </p:txBody>
      </p:sp>
      <p:sp>
        <p:nvSpPr>
          <p:cNvPr id="8" name="Subtitle 7">
            <a:extLst>
              <a:ext uri="{FF2B5EF4-FFF2-40B4-BE49-F238E27FC236}">
                <a16:creationId xmlns:a16="http://schemas.microsoft.com/office/drawing/2014/main" id="{BC30F110-5984-441B-85B0-15A2322DFB68}"/>
              </a:ext>
            </a:extLst>
          </p:cNvPr>
          <p:cNvSpPr>
            <a:spLocks noGrp="1"/>
          </p:cNvSpPr>
          <p:nvPr>
            <p:ph type="subTitle" idx="1"/>
          </p:nvPr>
        </p:nvSpPr>
        <p:spPr/>
        <p:txBody>
          <a:bodyPr/>
          <a:lstStyle/>
          <a:p>
            <a:r>
              <a:rPr lang="en-US" i="1" dirty="0"/>
              <a:t>or …“digging for </a:t>
            </a:r>
            <a:r>
              <a:rPr lang="en-US" i="1" dirty="0" err="1"/>
              <a:t>datums</a:t>
            </a:r>
            <a:r>
              <a:rPr lang="en-US" i="1" dirty="0"/>
              <a:t>”</a:t>
            </a:r>
          </a:p>
        </p:txBody>
      </p:sp>
    </p:spTree>
    <p:extLst>
      <p:ext uri="{BB962C8B-B14F-4D97-AF65-F5344CB8AC3E}">
        <p14:creationId xmlns:p14="http://schemas.microsoft.com/office/powerpoint/2010/main" val="15275455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xtBox 20"/>
          <p:cNvSpPr txBox="1"/>
          <p:nvPr/>
        </p:nvSpPr>
        <p:spPr>
          <a:xfrm>
            <a:off x="304800" y="1117601"/>
            <a:ext cx="8534400" cy="947991"/>
          </a:xfrm>
          <a:prstGeom prst="rect">
            <a:avLst/>
          </a:prstGeom>
          <a:noFill/>
          <a:ln w="19050">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A reference surface that can be used to measure heights in a uniform way.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 </a:t>
            </a:r>
          </a:p>
        </p:txBody>
      </p:sp>
      <p:pic>
        <p:nvPicPr>
          <p:cNvPr id="72706" name="Picture 2" descr="http://www.pseudohypoparathyroidism.com/wp-content/uploads/2011/06/kids-height.gif"/>
          <p:cNvPicPr>
            <a:picLocks noChangeAspect="1" noChangeArrowheads="1"/>
          </p:cNvPicPr>
          <p:nvPr/>
        </p:nvPicPr>
        <p:blipFill>
          <a:blip r:embed="rId3" cstate="print"/>
          <a:srcRect r="28125"/>
          <a:stretch>
            <a:fillRect/>
          </a:stretch>
        </p:blipFill>
        <p:spPr bwMode="auto">
          <a:xfrm>
            <a:off x="1295400" y="2550735"/>
            <a:ext cx="2359583" cy="3036304"/>
          </a:xfrm>
          <a:prstGeom prst="rect">
            <a:avLst/>
          </a:prstGeom>
          <a:noFill/>
        </p:spPr>
      </p:pic>
      <p:sp>
        <p:nvSpPr>
          <p:cNvPr id="27" name="Rectangle 26"/>
          <p:cNvSpPr/>
          <p:nvPr/>
        </p:nvSpPr>
        <p:spPr>
          <a:xfrm>
            <a:off x="3810000" y="3124200"/>
            <a:ext cx="609600" cy="25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30" name="TextBox 29"/>
          <p:cNvSpPr txBox="1"/>
          <p:nvPr/>
        </p:nvSpPr>
        <p:spPr>
          <a:xfrm>
            <a:off x="1539744" y="2409567"/>
            <a:ext cx="74244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rPr>
              <a:t>Sally</a:t>
            </a:r>
            <a:endParaRPr kumimoji="0" lang="en-US" sz="1800" b="1" i="0"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endParaRPr>
          </a:p>
        </p:txBody>
      </p:sp>
      <p:sp>
        <p:nvSpPr>
          <p:cNvPr id="31" name="TextBox 30"/>
          <p:cNvSpPr txBox="1"/>
          <p:nvPr/>
        </p:nvSpPr>
        <p:spPr>
          <a:xfrm>
            <a:off x="2447900" y="2447667"/>
            <a:ext cx="70243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79646"/>
                </a:solidFill>
                <a:effectLst/>
                <a:uLnTx/>
                <a:uFillTx/>
                <a:latin typeface="Cambria" panose="02040503050406030204" pitchFamily="18" charset="0"/>
                <a:ea typeface="Cambria" panose="02040503050406030204" pitchFamily="18" charset="0"/>
                <a:cs typeface="+mn-cs"/>
              </a:rPr>
              <a:t>Jane</a:t>
            </a:r>
          </a:p>
        </p:txBody>
      </p:sp>
      <p:sp>
        <p:nvSpPr>
          <p:cNvPr id="32" name="TextBox 31"/>
          <p:cNvSpPr txBox="1"/>
          <p:nvPr/>
        </p:nvSpPr>
        <p:spPr>
          <a:xfrm>
            <a:off x="4340783" y="2103113"/>
            <a:ext cx="4638674"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How much taller is Sally than Jane?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Could measure directly from top of head to top of head.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Or, from floor up to tops of heads and then subtract!</a:t>
            </a:r>
          </a:p>
        </p:txBody>
      </p:sp>
      <p:sp>
        <p:nvSpPr>
          <p:cNvPr id="33" name="Left Brace 32"/>
          <p:cNvSpPr/>
          <p:nvPr/>
        </p:nvSpPr>
        <p:spPr>
          <a:xfrm>
            <a:off x="1143000" y="2971800"/>
            <a:ext cx="76200" cy="304800"/>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4" name="TextBox 33"/>
          <p:cNvSpPr txBox="1"/>
          <p:nvPr/>
        </p:nvSpPr>
        <p:spPr>
          <a:xfrm>
            <a:off x="456570" y="2948499"/>
            <a:ext cx="6102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X= ?</a:t>
            </a:r>
          </a:p>
        </p:txBody>
      </p:sp>
      <p:cxnSp>
        <p:nvCxnSpPr>
          <p:cNvPr id="16" name="Straight Connector 15">
            <a:extLst>
              <a:ext uri="{FF2B5EF4-FFF2-40B4-BE49-F238E27FC236}">
                <a16:creationId xmlns:a16="http://schemas.microsoft.com/office/drawing/2014/main" id="{A00E2AC9-F4F7-422F-9909-93F17716AAF7}"/>
              </a:ext>
            </a:extLst>
          </p:cNvPr>
          <p:cNvCxnSpPr/>
          <p:nvPr/>
        </p:nvCxnSpPr>
        <p:spPr>
          <a:xfrm>
            <a:off x="467360" y="3317831"/>
            <a:ext cx="2357755" cy="0"/>
          </a:xfrm>
          <a:prstGeom prst="line">
            <a:avLst/>
          </a:prstGeom>
          <a:ln w="508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D253060-FA2B-42BB-A721-154E23A95135}"/>
              </a:ext>
            </a:extLst>
          </p:cNvPr>
          <p:cNvCxnSpPr/>
          <p:nvPr/>
        </p:nvCxnSpPr>
        <p:spPr>
          <a:xfrm>
            <a:off x="421322" y="2929688"/>
            <a:ext cx="2357755" cy="0"/>
          </a:xfrm>
          <a:prstGeom prst="line">
            <a:avLst/>
          </a:prstGeom>
          <a:ln w="508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BF298E4F-545A-4BD8-BB35-0A6B0D743D93}"/>
              </a:ext>
            </a:extLst>
          </p:cNvPr>
          <p:cNvSpPr txBox="1"/>
          <p:nvPr/>
        </p:nvSpPr>
        <p:spPr>
          <a:xfrm>
            <a:off x="3987769" y="4325690"/>
            <a:ext cx="5156231"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1200" cap="none" spc="0" normalizeH="0" baseline="0" noProof="0" dirty="0">
                <a:ln>
                  <a:noFill/>
                </a:ln>
                <a:solidFill>
                  <a:prstClr val="black">
                    <a:lumMod val="50000"/>
                    <a:lumOff val="50000"/>
                  </a:prstClr>
                </a:solidFill>
                <a:effectLst/>
                <a:uLnTx/>
                <a:uFillTx/>
                <a:latin typeface="Cambria" panose="02040503050406030204" pitchFamily="18" charset="0"/>
                <a:ea typeface="Cambria" panose="02040503050406030204" pitchFamily="18" charset="0"/>
                <a:cs typeface="+mn-cs"/>
              </a:rPr>
              <a:t>That’s a relative height, or height difference.</a:t>
            </a:r>
          </a:p>
        </p:txBody>
      </p:sp>
      <p:sp>
        <p:nvSpPr>
          <p:cNvPr id="19" name="TextBox 18">
            <a:extLst>
              <a:ext uri="{FF2B5EF4-FFF2-40B4-BE49-F238E27FC236}">
                <a16:creationId xmlns:a16="http://schemas.microsoft.com/office/drawing/2014/main" id="{A5733102-9C4F-4772-900E-4ACE2FE0D9AC}"/>
              </a:ext>
            </a:extLst>
          </p:cNvPr>
          <p:cNvSpPr txBox="1"/>
          <p:nvPr/>
        </p:nvSpPr>
        <p:spPr>
          <a:xfrm>
            <a:off x="3987769" y="5986929"/>
            <a:ext cx="5156231"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That’s a difference in heights above a datum.</a:t>
            </a:r>
          </a:p>
        </p:txBody>
      </p:sp>
      <p:cxnSp>
        <p:nvCxnSpPr>
          <p:cNvPr id="18" name="Straight Connector 17">
            <a:extLst>
              <a:ext uri="{FF2B5EF4-FFF2-40B4-BE49-F238E27FC236}">
                <a16:creationId xmlns:a16="http://schemas.microsoft.com/office/drawing/2014/main" id="{C6C42F52-C207-41B8-B4B4-5B33448B0E2F}"/>
              </a:ext>
            </a:extLst>
          </p:cNvPr>
          <p:cNvCxnSpPr>
            <a:cxnSpLocks/>
          </p:cNvCxnSpPr>
          <p:nvPr/>
        </p:nvCxnSpPr>
        <p:spPr>
          <a:xfrm flipV="1">
            <a:off x="1133475" y="5280124"/>
            <a:ext cx="2814140" cy="31651"/>
          </a:xfrm>
          <a:prstGeom prst="line">
            <a:avLst/>
          </a:prstGeom>
          <a:ln w="508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D7E63C9C-5461-4664-9FA2-2F33AF45E085}"/>
              </a:ext>
            </a:extLst>
          </p:cNvPr>
          <p:cNvSpPr txBox="1"/>
          <p:nvPr/>
        </p:nvSpPr>
        <p:spPr>
          <a:xfrm>
            <a:off x="79992" y="5043756"/>
            <a:ext cx="11156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a:t>
            </a:r>
          </a:p>
        </p:txBody>
      </p:sp>
      <p:sp>
        <p:nvSpPr>
          <p:cNvPr id="23" name="Title 1"/>
          <p:cNvSpPr txBox="1">
            <a:spLocks/>
          </p:cNvSpPr>
          <p:nvPr/>
        </p:nvSpPr>
        <p:spPr>
          <a:xfrm>
            <a:off x="0" y="173736"/>
            <a:ext cx="9144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j-cs"/>
              </a:rPr>
              <a:t>Vertical Datum Visualized</a:t>
            </a:r>
          </a:p>
        </p:txBody>
      </p:sp>
      <p:cxnSp>
        <p:nvCxnSpPr>
          <p:cNvPr id="4" name="Straight Connector 3"/>
          <p:cNvCxnSpPr/>
          <p:nvPr/>
        </p:nvCxnSpPr>
        <p:spPr>
          <a:xfrm flipV="1">
            <a:off x="2767965" y="2929688"/>
            <a:ext cx="0" cy="388143"/>
          </a:xfrm>
          <a:prstGeom prst="line">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2767965" y="3317832"/>
            <a:ext cx="0" cy="1956756"/>
          </a:xfrm>
          <a:prstGeom prst="line">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2234018" y="2925804"/>
            <a:ext cx="7072" cy="2348784"/>
          </a:xfrm>
          <a:prstGeom prst="line">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A5733102-9C4F-4772-900E-4ACE2FE0D9AC}"/>
              </a:ext>
            </a:extLst>
          </p:cNvPr>
          <p:cNvSpPr txBox="1"/>
          <p:nvPr/>
        </p:nvSpPr>
        <p:spPr>
          <a:xfrm>
            <a:off x="130792" y="5991919"/>
            <a:ext cx="37782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X = </a:t>
            </a:r>
            <a:r>
              <a:rPr kumimoji="0" lang="en-US" sz="2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2800" b="1" i="1"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rPr>
              <a:t>h Sally</a:t>
            </a:r>
            <a:r>
              <a:rPr kumimoji="0" lang="en-US" sz="2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2800" b="1" i="1" u="none" strike="noStrike" kern="1200" cap="none" spc="0" normalizeH="0" baseline="0" noProof="0" dirty="0">
                <a:ln>
                  <a:noFill/>
                </a:ln>
                <a:solidFill>
                  <a:srgbClr val="F79646"/>
                </a:solidFill>
                <a:effectLst/>
                <a:uLnTx/>
                <a:uFillTx/>
                <a:latin typeface="Cambria" panose="02040503050406030204" pitchFamily="18" charset="0"/>
                <a:ea typeface="Cambria" panose="02040503050406030204" pitchFamily="18" charset="0"/>
                <a:cs typeface="+mn-cs"/>
              </a:rPr>
              <a:t>h Jane</a:t>
            </a:r>
            <a:r>
              <a:rPr kumimoji="0" lang="en-US" sz="2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6754095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xEl>
                                              <p:pRg st="2" end="2"/>
                                            </p:txEl>
                                          </p:spTgt>
                                        </p:tgtEl>
                                        <p:attrNameLst>
                                          <p:attrName>style.visibility</p:attrName>
                                        </p:attrNameLst>
                                      </p:cBhvr>
                                      <p:to>
                                        <p:strVal val="visible"/>
                                      </p:to>
                                    </p:set>
                                    <p:animEffect transition="in" filter="fade">
                                      <p:cBhvr>
                                        <p:cTn id="7" dur="500"/>
                                        <p:tgtEl>
                                          <p:spTgt spid="32">
                                            <p:txEl>
                                              <p:pRg st="2" end="2"/>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2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2">
                                            <p:txEl>
                                              <p:pRg st="5" end="5"/>
                                            </p:txEl>
                                          </p:spTgt>
                                        </p:tgtEl>
                                        <p:attrNameLst>
                                          <p:attrName>style.visibility</p:attrName>
                                        </p:attrNameLst>
                                      </p:cBhvr>
                                      <p:to>
                                        <p:strVal val="visible"/>
                                      </p:to>
                                    </p:set>
                                    <p:animEffect transition="in" filter="fade">
                                      <p:cBhvr>
                                        <p:cTn id="21" dur="500"/>
                                        <p:tgtEl>
                                          <p:spTgt spid="32">
                                            <p:txEl>
                                              <p:pRg st="5" end="5"/>
                                            </p:txEl>
                                          </p:spTgt>
                                        </p:tgtEl>
                                      </p:cBhvr>
                                    </p:animEffect>
                                  </p:childTnLst>
                                </p:cTn>
                              </p:par>
                              <p:par>
                                <p:cTn id="22" presetID="31" presetClass="exit" presetSubtype="0" fill="hold" nodeType="withEffect">
                                  <p:stCondLst>
                                    <p:cond delay="0"/>
                                  </p:stCondLst>
                                  <p:childTnLst>
                                    <p:anim calcmode="lin" valueType="num">
                                      <p:cBhvr>
                                        <p:cTn id="23" dur="1000"/>
                                        <p:tgtEl>
                                          <p:spTgt spid="4"/>
                                        </p:tgtEl>
                                        <p:attrNameLst>
                                          <p:attrName>ppt_w</p:attrName>
                                        </p:attrNameLst>
                                      </p:cBhvr>
                                      <p:tavLst>
                                        <p:tav tm="0">
                                          <p:val>
                                            <p:strVal val="ppt_w"/>
                                          </p:val>
                                        </p:tav>
                                        <p:tav tm="100000">
                                          <p:val>
                                            <p:fltVal val="0"/>
                                          </p:val>
                                        </p:tav>
                                      </p:tavLst>
                                    </p:anim>
                                    <p:anim calcmode="lin" valueType="num">
                                      <p:cBhvr>
                                        <p:cTn id="24" dur="1000"/>
                                        <p:tgtEl>
                                          <p:spTgt spid="4"/>
                                        </p:tgtEl>
                                        <p:attrNameLst>
                                          <p:attrName>ppt_h</p:attrName>
                                        </p:attrNameLst>
                                      </p:cBhvr>
                                      <p:tavLst>
                                        <p:tav tm="0">
                                          <p:val>
                                            <p:strVal val="ppt_h"/>
                                          </p:val>
                                        </p:tav>
                                        <p:tav tm="100000">
                                          <p:val>
                                            <p:fltVal val="0"/>
                                          </p:val>
                                        </p:tav>
                                      </p:tavLst>
                                    </p:anim>
                                    <p:anim calcmode="lin" valueType="num">
                                      <p:cBhvr>
                                        <p:cTn id="25" dur="1000"/>
                                        <p:tgtEl>
                                          <p:spTgt spid="4"/>
                                        </p:tgtEl>
                                        <p:attrNameLst>
                                          <p:attrName>style.rotation</p:attrName>
                                        </p:attrNameLst>
                                      </p:cBhvr>
                                      <p:tavLst>
                                        <p:tav tm="0">
                                          <p:val>
                                            <p:fltVal val="0"/>
                                          </p:val>
                                        </p:tav>
                                        <p:tav tm="100000">
                                          <p:val>
                                            <p:fltVal val="90"/>
                                          </p:val>
                                        </p:tav>
                                      </p:tavLst>
                                    </p:anim>
                                    <p:animEffect transition="out" filter="fade">
                                      <p:cBhvr>
                                        <p:cTn id="26" dur="1000"/>
                                        <p:tgtEl>
                                          <p:spTgt spid="4"/>
                                        </p:tgtEl>
                                      </p:cBhvr>
                                    </p:animEffect>
                                    <p:set>
                                      <p:cBhvr>
                                        <p:cTn id="27" dur="1" fill="hold">
                                          <p:stCondLst>
                                            <p:cond delay="999"/>
                                          </p:stCondLst>
                                        </p:cTn>
                                        <p:tgtEl>
                                          <p:spTgt spid="4"/>
                                        </p:tgtEl>
                                        <p:attrNameLst>
                                          <p:attrName>style.visibility</p:attrName>
                                        </p:attrNameLst>
                                      </p:cBhvr>
                                      <p:to>
                                        <p:strVal val="hidden"/>
                                      </p:to>
                                    </p:set>
                                  </p:childTnLst>
                                </p:cTn>
                              </p:par>
                            </p:childTnLst>
                          </p:cTn>
                        </p:par>
                        <p:par>
                          <p:cTn id="28" fill="hold">
                            <p:stCondLst>
                              <p:cond delay="1000"/>
                            </p:stCondLst>
                            <p:childTnLst>
                              <p:par>
                                <p:cTn id="29" presetID="22" presetClass="entr" presetSubtype="4"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par>
                                <p:cTn id="32" presetID="22" presetClass="entr" presetSubtype="4"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par>
                                <p:cTn id="35" presetID="2" presetClass="entr" presetSubtype="8"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10" presetClass="entr" presetSubtype="0" fill="hold" grpId="0" nodeType="afterEffect">
                                  <p:stCondLst>
                                    <p:cond delay="100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childTnLst>
                                </p:cTn>
                              </p:par>
                            </p:childTnLst>
                          </p:cTn>
                        </p:par>
                        <p:par>
                          <p:cTn id="43" fill="hold">
                            <p:stCondLst>
                              <p:cond delay="3500"/>
                            </p:stCondLst>
                            <p:childTnLst>
                              <p:par>
                                <p:cTn id="44" presetID="2" presetClass="entr" presetSubtype="8" fill="hold" grpId="0" nodeType="afterEffect">
                                  <p:stCondLst>
                                    <p:cond delay="20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0-#ppt_w/2"/>
                                          </p:val>
                                        </p:tav>
                                        <p:tav tm="100000">
                                          <p:val>
                                            <p:strVal val="#ppt_x"/>
                                          </p:val>
                                        </p:tav>
                                      </p:tavLst>
                                    </p:anim>
                                    <p:anim calcmode="lin" valueType="num">
                                      <p:cBhvr additive="base">
                                        <p:cTn id="47" dur="500" fill="hold"/>
                                        <p:tgtEl>
                                          <p:spTgt spid="20"/>
                                        </p:tgtEl>
                                        <p:attrNameLst>
                                          <p:attrName>ppt_y</p:attrName>
                                        </p:attrNameLst>
                                      </p:cBhvr>
                                      <p:tavLst>
                                        <p:tav tm="0">
                                          <p:val>
                                            <p:strVal val="#ppt_y"/>
                                          </p:val>
                                        </p:tav>
                                        <p:tav tm="100000">
                                          <p:val>
                                            <p:strVal val="#ppt_y"/>
                                          </p:val>
                                        </p:tav>
                                      </p:tavLst>
                                    </p:anim>
                                  </p:childTnLst>
                                </p:cTn>
                              </p:par>
                            </p:childTnLst>
                          </p:cTn>
                        </p:par>
                        <p:par>
                          <p:cTn id="48" fill="hold">
                            <p:stCondLst>
                              <p:cond delay="4200"/>
                            </p:stCondLst>
                            <p:childTnLst>
                              <p:par>
                                <p:cTn id="49" presetID="10" presetClass="entr" presetSubtype="0" fill="hold" grpId="0" nodeType="afterEffect">
                                  <p:stCondLst>
                                    <p:cond delay="30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0"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2706" name="Picture 2" descr="http://www.pseudohypoparathyroidism.com/wp-content/uploads/2011/06/kids-height.gif"/>
          <p:cNvPicPr>
            <a:picLocks noChangeAspect="1" noChangeArrowheads="1"/>
          </p:cNvPicPr>
          <p:nvPr/>
        </p:nvPicPr>
        <p:blipFill>
          <a:blip r:embed="rId3" cstate="print"/>
          <a:srcRect r="28125"/>
          <a:stretch>
            <a:fillRect/>
          </a:stretch>
        </p:blipFill>
        <p:spPr bwMode="auto">
          <a:xfrm>
            <a:off x="1295400" y="2550735"/>
            <a:ext cx="2359583" cy="3036304"/>
          </a:xfrm>
          <a:prstGeom prst="rect">
            <a:avLst/>
          </a:prstGeom>
          <a:noFill/>
        </p:spPr>
      </p:pic>
      <p:pic>
        <p:nvPicPr>
          <p:cNvPr id="22" name="Picture 2" descr="http://www.pseudohypoparathyroidism.com/wp-content/uploads/2011/06/kids-height.gif"/>
          <p:cNvPicPr>
            <a:picLocks noChangeAspect="1" noChangeArrowheads="1"/>
          </p:cNvPicPr>
          <p:nvPr/>
        </p:nvPicPr>
        <p:blipFill>
          <a:blip r:embed="rId3" cstate="print"/>
          <a:srcRect l="39994" r="29851"/>
          <a:stretch>
            <a:fillRect/>
          </a:stretch>
        </p:blipFill>
        <p:spPr bwMode="auto">
          <a:xfrm>
            <a:off x="2590800" y="2499486"/>
            <a:ext cx="989970" cy="3400661"/>
          </a:xfrm>
          <a:prstGeom prst="rect">
            <a:avLst/>
          </a:prstGeom>
          <a:noFill/>
        </p:spPr>
      </p:pic>
      <p:sp>
        <p:nvSpPr>
          <p:cNvPr id="25" name="Freeform 24"/>
          <p:cNvSpPr/>
          <p:nvPr/>
        </p:nvSpPr>
        <p:spPr>
          <a:xfrm>
            <a:off x="1539744" y="5401717"/>
            <a:ext cx="1937470" cy="334065"/>
          </a:xfrm>
          <a:custGeom>
            <a:avLst/>
            <a:gdLst>
              <a:gd name="connsiteX0" fmla="*/ 120912 w 1937470"/>
              <a:gd name="connsiteY0" fmla="*/ 99797 h 334065"/>
              <a:gd name="connsiteX1" fmla="*/ 120912 w 1937470"/>
              <a:gd name="connsiteY1" fmla="*/ 99797 h 334065"/>
              <a:gd name="connsiteX2" fmla="*/ 188925 w 1937470"/>
              <a:gd name="connsiteY2" fmla="*/ 92240 h 334065"/>
              <a:gd name="connsiteX3" fmla="*/ 249382 w 1937470"/>
              <a:gd name="connsiteY3" fmla="*/ 77126 h 334065"/>
              <a:gd name="connsiteX4" fmla="*/ 279610 w 1937470"/>
              <a:gd name="connsiteY4" fmla="*/ 69569 h 334065"/>
              <a:gd name="connsiteX5" fmla="*/ 324952 w 1937470"/>
              <a:gd name="connsiteY5" fmla="*/ 54455 h 334065"/>
              <a:gd name="connsiteX6" fmla="*/ 385408 w 1937470"/>
              <a:gd name="connsiteY6" fmla="*/ 39341 h 334065"/>
              <a:gd name="connsiteX7" fmla="*/ 408079 w 1937470"/>
              <a:gd name="connsiteY7" fmla="*/ 31784 h 334065"/>
              <a:gd name="connsiteX8" fmla="*/ 665018 w 1937470"/>
              <a:gd name="connsiteY8" fmla="*/ 24227 h 334065"/>
              <a:gd name="connsiteX9" fmla="*/ 763259 w 1937470"/>
              <a:gd name="connsiteY9" fmla="*/ 16670 h 334065"/>
              <a:gd name="connsiteX10" fmla="*/ 853944 w 1937470"/>
              <a:gd name="connsiteY10" fmla="*/ 1556 h 334065"/>
              <a:gd name="connsiteX11" fmla="*/ 982413 w 1937470"/>
              <a:gd name="connsiteY11" fmla="*/ 9113 h 334065"/>
              <a:gd name="connsiteX12" fmla="*/ 1027755 w 1937470"/>
              <a:gd name="connsiteY12" fmla="*/ 39341 h 334065"/>
              <a:gd name="connsiteX13" fmla="*/ 1057983 w 1937470"/>
              <a:gd name="connsiteY13" fmla="*/ 84683 h 334065"/>
              <a:gd name="connsiteX14" fmla="*/ 1065540 w 1937470"/>
              <a:gd name="connsiteY14" fmla="*/ 107354 h 334065"/>
              <a:gd name="connsiteX15" fmla="*/ 1095768 w 1937470"/>
              <a:gd name="connsiteY15" fmla="*/ 152696 h 334065"/>
              <a:gd name="connsiteX16" fmla="*/ 1118439 w 1937470"/>
              <a:gd name="connsiteY16" fmla="*/ 167810 h 334065"/>
              <a:gd name="connsiteX17" fmla="*/ 1133554 w 1937470"/>
              <a:gd name="connsiteY17" fmla="*/ 182924 h 334065"/>
              <a:gd name="connsiteX18" fmla="*/ 1156225 w 1937470"/>
              <a:gd name="connsiteY18" fmla="*/ 190481 h 334065"/>
              <a:gd name="connsiteX19" fmla="*/ 1178896 w 1937470"/>
              <a:gd name="connsiteY19" fmla="*/ 205595 h 334065"/>
              <a:gd name="connsiteX20" fmla="*/ 1224238 w 1937470"/>
              <a:gd name="connsiteY20" fmla="*/ 220709 h 334065"/>
              <a:gd name="connsiteX21" fmla="*/ 1246909 w 1937470"/>
              <a:gd name="connsiteY21" fmla="*/ 228266 h 334065"/>
              <a:gd name="connsiteX22" fmla="*/ 1269580 w 1937470"/>
              <a:gd name="connsiteY22" fmla="*/ 235823 h 334065"/>
              <a:gd name="connsiteX23" fmla="*/ 1723001 w 1937470"/>
              <a:gd name="connsiteY23" fmla="*/ 250938 h 334065"/>
              <a:gd name="connsiteX24" fmla="*/ 1904370 w 1937470"/>
              <a:gd name="connsiteY24" fmla="*/ 258495 h 334065"/>
              <a:gd name="connsiteX25" fmla="*/ 1934598 w 1937470"/>
              <a:gd name="connsiteY25" fmla="*/ 266052 h 334065"/>
              <a:gd name="connsiteX26" fmla="*/ 1911927 w 1937470"/>
              <a:gd name="connsiteY26" fmla="*/ 281166 h 334065"/>
              <a:gd name="connsiteX27" fmla="*/ 1730558 w 1937470"/>
              <a:gd name="connsiteY27" fmla="*/ 288723 h 334065"/>
              <a:gd name="connsiteX28" fmla="*/ 1700330 w 1937470"/>
              <a:gd name="connsiteY28" fmla="*/ 296280 h 334065"/>
              <a:gd name="connsiteX29" fmla="*/ 1677659 w 1937470"/>
              <a:gd name="connsiteY29" fmla="*/ 303837 h 334065"/>
              <a:gd name="connsiteX30" fmla="*/ 1518962 w 1937470"/>
              <a:gd name="connsiteY30" fmla="*/ 318951 h 334065"/>
              <a:gd name="connsiteX31" fmla="*/ 1352707 w 1937470"/>
              <a:gd name="connsiteY31" fmla="*/ 326508 h 334065"/>
              <a:gd name="connsiteX32" fmla="*/ 1224238 w 1937470"/>
              <a:gd name="connsiteY32" fmla="*/ 334065 h 334065"/>
              <a:gd name="connsiteX33" fmla="*/ 665018 w 1937470"/>
              <a:gd name="connsiteY33" fmla="*/ 326508 h 334065"/>
              <a:gd name="connsiteX34" fmla="*/ 634790 w 1937470"/>
              <a:gd name="connsiteY34" fmla="*/ 318951 h 334065"/>
              <a:gd name="connsiteX35" fmla="*/ 68013 w 1937470"/>
              <a:gd name="connsiteY35" fmla="*/ 303837 h 334065"/>
              <a:gd name="connsiteX36" fmla="*/ 52899 w 1937470"/>
              <a:gd name="connsiteY36" fmla="*/ 281166 h 334065"/>
              <a:gd name="connsiteX37" fmla="*/ 45342 w 1937470"/>
              <a:gd name="connsiteY37" fmla="*/ 250938 h 334065"/>
              <a:gd name="connsiteX38" fmla="*/ 37785 w 1937470"/>
              <a:gd name="connsiteY38" fmla="*/ 228266 h 334065"/>
              <a:gd name="connsiteX39" fmla="*/ 15114 w 1937470"/>
              <a:gd name="connsiteY39" fmla="*/ 122468 h 334065"/>
              <a:gd name="connsiteX40" fmla="*/ 0 w 1937470"/>
              <a:gd name="connsiteY40" fmla="*/ 99797 h 334065"/>
              <a:gd name="connsiteX41" fmla="*/ 22671 w 1937470"/>
              <a:gd name="connsiteY41" fmla="*/ 84683 h 334065"/>
              <a:gd name="connsiteX42" fmla="*/ 120912 w 1937470"/>
              <a:gd name="connsiteY42" fmla="*/ 99797 h 33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937470" h="334065">
                <a:moveTo>
                  <a:pt x="120912" y="99797"/>
                </a:moveTo>
                <a:lnTo>
                  <a:pt x="120912" y="99797"/>
                </a:lnTo>
                <a:cubicBezTo>
                  <a:pt x="143583" y="97278"/>
                  <a:pt x="166344" y="95466"/>
                  <a:pt x="188925" y="92240"/>
                </a:cubicBezTo>
                <a:cubicBezTo>
                  <a:pt x="235020" y="85655"/>
                  <a:pt x="214217" y="87173"/>
                  <a:pt x="249382" y="77126"/>
                </a:cubicBezTo>
                <a:cubicBezTo>
                  <a:pt x="259368" y="74273"/>
                  <a:pt x="269662" y="72553"/>
                  <a:pt x="279610" y="69569"/>
                </a:cubicBezTo>
                <a:cubicBezTo>
                  <a:pt x="294870" y="64991"/>
                  <a:pt x="309496" y="58319"/>
                  <a:pt x="324952" y="54455"/>
                </a:cubicBezTo>
                <a:cubicBezTo>
                  <a:pt x="345104" y="49417"/>
                  <a:pt x="365702" y="45910"/>
                  <a:pt x="385408" y="39341"/>
                </a:cubicBezTo>
                <a:cubicBezTo>
                  <a:pt x="392965" y="36822"/>
                  <a:pt x="400125" y="32214"/>
                  <a:pt x="408079" y="31784"/>
                </a:cubicBezTo>
                <a:cubicBezTo>
                  <a:pt x="493637" y="27159"/>
                  <a:pt x="579372" y="26746"/>
                  <a:pt x="665018" y="24227"/>
                </a:cubicBezTo>
                <a:cubicBezTo>
                  <a:pt x="697765" y="21708"/>
                  <a:pt x="730578" y="19938"/>
                  <a:pt x="763259" y="16670"/>
                </a:cubicBezTo>
                <a:cubicBezTo>
                  <a:pt x="800752" y="12921"/>
                  <a:pt x="818971" y="8550"/>
                  <a:pt x="853944" y="1556"/>
                </a:cubicBezTo>
                <a:cubicBezTo>
                  <a:pt x="896767" y="4075"/>
                  <a:pt x="940495" y="0"/>
                  <a:pt x="982413" y="9113"/>
                </a:cubicBezTo>
                <a:cubicBezTo>
                  <a:pt x="1000163" y="12972"/>
                  <a:pt x="1027755" y="39341"/>
                  <a:pt x="1027755" y="39341"/>
                </a:cubicBezTo>
                <a:cubicBezTo>
                  <a:pt x="1037831" y="54455"/>
                  <a:pt x="1052239" y="67450"/>
                  <a:pt x="1057983" y="84683"/>
                </a:cubicBezTo>
                <a:cubicBezTo>
                  <a:pt x="1060502" y="92240"/>
                  <a:pt x="1061671" y="100391"/>
                  <a:pt x="1065540" y="107354"/>
                </a:cubicBezTo>
                <a:cubicBezTo>
                  <a:pt x="1074362" y="123233"/>
                  <a:pt x="1080654" y="142620"/>
                  <a:pt x="1095768" y="152696"/>
                </a:cubicBezTo>
                <a:cubicBezTo>
                  <a:pt x="1103325" y="157734"/>
                  <a:pt x="1111347" y="162136"/>
                  <a:pt x="1118439" y="167810"/>
                </a:cubicBezTo>
                <a:cubicBezTo>
                  <a:pt x="1124003" y="172261"/>
                  <a:pt x="1127444" y="179258"/>
                  <a:pt x="1133554" y="182924"/>
                </a:cubicBezTo>
                <a:cubicBezTo>
                  <a:pt x="1140385" y="187022"/>
                  <a:pt x="1149100" y="186919"/>
                  <a:pt x="1156225" y="190481"/>
                </a:cubicBezTo>
                <a:cubicBezTo>
                  <a:pt x="1164349" y="194543"/>
                  <a:pt x="1170596" y="201906"/>
                  <a:pt x="1178896" y="205595"/>
                </a:cubicBezTo>
                <a:cubicBezTo>
                  <a:pt x="1193454" y="212065"/>
                  <a:pt x="1209124" y="215671"/>
                  <a:pt x="1224238" y="220709"/>
                </a:cubicBezTo>
                <a:lnTo>
                  <a:pt x="1246909" y="228266"/>
                </a:lnTo>
                <a:lnTo>
                  <a:pt x="1269580" y="235823"/>
                </a:lnTo>
                <a:cubicBezTo>
                  <a:pt x="1428496" y="288799"/>
                  <a:pt x="1284086" y="243238"/>
                  <a:pt x="1723001" y="250938"/>
                </a:cubicBezTo>
                <a:cubicBezTo>
                  <a:pt x="1783457" y="253457"/>
                  <a:pt x="1844015" y="254184"/>
                  <a:pt x="1904370" y="258495"/>
                </a:cubicBezTo>
                <a:cubicBezTo>
                  <a:pt x="1914730" y="259235"/>
                  <a:pt x="1931314" y="256199"/>
                  <a:pt x="1934598" y="266052"/>
                </a:cubicBezTo>
                <a:cubicBezTo>
                  <a:pt x="1937470" y="274668"/>
                  <a:pt x="1920954" y="280163"/>
                  <a:pt x="1911927" y="281166"/>
                </a:cubicBezTo>
                <a:cubicBezTo>
                  <a:pt x="1851788" y="287848"/>
                  <a:pt x="1791014" y="286204"/>
                  <a:pt x="1730558" y="288723"/>
                </a:cubicBezTo>
                <a:cubicBezTo>
                  <a:pt x="1720482" y="291242"/>
                  <a:pt x="1710316" y="293427"/>
                  <a:pt x="1700330" y="296280"/>
                </a:cubicBezTo>
                <a:cubicBezTo>
                  <a:pt x="1692671" y="298468"/>
                  <a:pt x="1685496" y="302412"/>
                  <a:pt x="1677659" y="303837"/>
                </a:cubicBezTo>
                <a:cubicBezTo>
                  <a:pt x="1638641" y="310931"/>
                  <a:pt x="1550077" y="317173"/>
                  <a:pt x="1518962" y="318951"/>
                </a:cubicBezTo>
                <a:cubicBezTo>
                  <a:pt x="1463577" y="322116"/>
                  <a:pt x="1408110" y="323667"/>
                  <a:pt x="1352707" y="326508"/>
                </a:cubicBezTo>
                <a:lnTo>
                  <a:pt x="1224238" y="334065"/>
                </a:lnTo>
                <a:lnTo>
                  <a:pt x="665018" y="326508"/>
                </a:lnTo>
                <a:cubicBezTo>
                  <a:pt x="654635" y="326242"/>
                  <a:pt x="645162" y="319497"/>
                  <a:pt x="634790" y="318951"/>
                </a:cubicBezTo>
                <a:cubicBezTo>
                  <a:pt x="570743" y="315580"/>
                  <a:pt x="106426" y="304774"/>
                  <a:pt x="68013" y="303837"/>
                </a:cubicBezTo>
                <a:cubicBezTo>
                  <a:pt x="62975" y="296280"/>
                  <a:pt x="56477" y="289514"/>
                  <a:pt x="52899" y="281166"/>
                </a:cubicBezTo>
                <a:cubicBezTo>
                  <a:pt x="48808" y="271620"/>
                  <a:pt x="48195" y="260925"/>
                  <a:pt x="45342" y="250938"/>
                </a:cubicBezTo>
                <a:cubicBezTo>
                  <a:pt x="43154" y="243278"/>
                  <a:pt x="40304" y="235823"/>
                  <a:pt x="37785" y="228266"/>
                </a:cubicBezTo>
                <a:cubicBezTo>
                  <a:pt x="34587" y="202685"/>
                  <a:pt x="31680" y="147317"/>
                  <a:pt x="15114" y="122468"/>
                </a:cubicBezTo>
                <a:lnTo>
                  <a:pt x="0" y="99797"/>
                </a:lnTo>
                <a:cubicBezTo>
                  <a:pt x="7557" y="94759"/>
                  <a:pt x="13609" y="85287"/>
                  <a:pt x="22671" y="84683"/>
                </a:cubicBezTo>
                <a:cubicBezTo>
                  <a:pt x="93478" y="79963"/>
                  <a:pt x="104538" y="97278"/>
                  <a:pt x="120912" y="99797"/>
                </a:cubicBezTo>
                <a:close/>
              </a:path>
            </a:pathLst>
          </a:custGeom>
          <a:solidFill>
            <a:srgbClr val="D4D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 name="Straight Connector 2">
            <a:extLst>
              <a:ext uri="{FF2B5EF4-FFF2-40B4-BE49-F238E27FC236}">
                <a16:creationId xmlns:a16="http://schemas.microsoft.com/office/drawing/2014/main" id="{C6C42F52-C207-41B8-B4B4-5B33448B0E2F}"/>
              </a:ext>
            </a:extLst>
          </p:cNvPr>
          <p:cNvCxnSpPr>
            <a:cxnSpLocks/>
          </p:cNvCxnSpPr>
          <p:nvPr/>
        </p:nvCxnSpPr>
        <p:spPr>
          <a:xfrm>
            <a:off x="1133475" y="5311775"/>
            <a:ext cx="2775523" cy="22225"/>
          </a:xfrm>
          <a:prstGeom prst="line">
            <a:avLst/>
          </a:prstGeom>
          <a:ln w="508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AAD5EC0-6812-4418-81B7-7336D265D64D}"/>
              </a:ext>
            </a:extLst>
          </p:cNvPr>
          <p:cNvCxnSpPr>
            <a:cxnSpLocks/>
          </p:cNvCxnSpPr>
          <p:nvPr/>
        </p:nvCxnSpPr>
        <p:spPr>
          <a:xfrm>
            <a:off x="2793718" y="3317831"/>
            <a:ext cx="21326" cy="2305343"/>
          </a:xfrm>
          <a:prstGeom prst="straightConnector1">
            <a:avLst/>
          </a:prstGeom>
          <a:ln w="50800">
            <a:solidFill>
              <a:schemeClr val="tx1"/>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39" name="Title 1"/>
          <p:cNvSpPr txBox="1">
            <a:spLocks/>
          </p:cNvSpPr>
          <p:nvPr/>
        </p:nvSpPr>
        <p:spPr>
          <a:xfrm>
            <a:off x="0" y="173736"/>
            <a:ext cx="9144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j-cs"/>
              </a:rPr>
              <a:t>Datum Difference Visualized</a:t>
            </a:r>
          </a:p>
        </p:txBody>
      </p:sp>
      <p:sp>
        <p:nvSpPr>
          <p:cNvPr id="40" name="TextBox 39"/>
          <p:cNvSpPr txBox="1"/>
          <p:nvPr/>
        </p:nvSpPr>
        <p:spPr>
          <a:xfrm>
            <a:off x="1539744" y="2409567"/>
            <a:ext cx="74244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rPr>
              <a:t>Sally</a:t>
            </a:r>
            <a:endParaRPr kumimoji="0" lang="en-US" sz="1800" b="1" i="0"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endParaRPr>
          </a:p>
        </p:txBody>
      </p:sp>
      <p:sp>
        <p:nvSpPr>
          <p:cNvPr id="41" name="TextBox 40"/>
          <p:cNvSpPr txBox="1"/>
          <p:nvPr/>
        </p:nvSpPr>
        <p:spPr>
          <a:xfrm>
            <a:off x="2447900" y="2447667"/>
            <a:ext cx="70243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79646"/>
                </a:solidFill>
                <a:effectLst/>
                <a:uLnTx/>
                <a:uFillTx/>
                <a:latin typeface="Cambria" panose="02040503050406030204" pitchFamily="18" charset="0"/>
                <a:ea typeface="Cambria" panose="02040503050406030204" pitchFamily="18" charset="0"/>
                <a:cs typeface="+mn-cs"/>
              </a:rPr>
              <a:t>Jane</a:t>
            </a:r>
          </a:p>
        </p:txBody>
      </p:sp>
      <p:sp>
        <p:nvSpPr>
          <p:cNvPr id="46" name="Left Brace 45"/>
          <p:cNvSpPr/>
          <p:nvPr/>
        </p:nvSpPr>
        <p:spPr>
          <a:xfrm>
            <a:off x="1143000" y="2971800"/>
            <a:ext cx="76200" cy="304800"/>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7" name="TextBox 46"/>
          <p:cNvSpPr txBox="1"/>
          <p:nvPr/>
        </p:nvSpPr>
        <p:spPr>
          <a:xfrm>
            <a:off x="456570" y="2948499"/>
            <a:ext cx="6102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X= ?</a:t>
            </a:r>
          </a:p>
        </p:txBody>
      </p:sp>
      <p:cxnSp>
        <p:nvCxnSpPr>
          <p:cNvPr id="48" name="Straight Connector 47">
            <a:extLst>
              <a:ext uri="{FF2B5EF4-FFF2-40B4-BE49-F238E27FC236}">
                <a16:creationId xmlns:a16="http://schemas.microsoft.com/office/drawing/2014/main" id="{A00E2AC9-F4F7-422F-9909-93F17716AAF7}"/>
              </a:ext>
            </a:extLst>
          </p:cNvPr>
          <p:cNvCxnSpPr/>
          <p:nvPr/>
        </p:nvCxnSpPr>
        <p:spPr>
          <a:xfrm>
            <a:off x="467360" y="3317831"/>
            <a:ext cx="2357755" cy="0"/>
          </a:xfrm>
          <a:prstGeom prst="line">
            <a:avLst/>
          </a:prstGeom>
          <a:ln w="508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CD253060-FA2B-42BB-A721-154E23A95135}"/>
              </a:ext>
            </a:extLst>
          </p:cNvPr>
          <p:cNvCxnSpPr/>
          <p:nvPr/>
        </p:nvCxnSpPr>
        <p:spPr>
          <a:xfrm>
            <a:off x="421322" y="2929688"/>
            <a:ext cx="2357755" cy="0"/>
          </a:xfrm>
          <a:prstGeom prst="line">
            <a:avLst/>
          </a:prstGeom>
          <a:ln w="508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4340783" y="2103113"/>
            <a:ext cx="4638674"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How much taller is Sally than Jane?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Need to know what they’re standing 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We </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cannot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compare heights that are measured from different reference surfaces.</a:t>
            </a:r>
          </a:p>
        </p:txBody>
      </p:sp>
      <p:sp>
        <p:nvSpPr>
          <p:cNvPr id="51" name="TextBox 50">
            <a:extLst>
              <a:ext uri="{FF2B5EF4-FFF2-40B4-BE49-F238E27FC236}">
                <a16:creationId xmlns:a16="http://schemas.microsoft.com/office/drawing/2014/main" id="{A5733102-9C4F-4772-900E-4ACE2FE0D9AC}"/>
              </a:ext>
            </a:extLst>
          </p:cNvPr>
          <p:cNvSpPr txBox="1"/>
          <p:nvPr/>
        </p:nvSpPr>
        <p:spPr>
          <a:xfrm>
            <a:off x="130792" y="5991919"/>
            <a:ext cx="478410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X </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1" i="1"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rPr>
              <a:t>h Sally</a:t>
            </a:r>
            <a:r>
              <a:rPr kumimoji="0" lang="en-US"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3600" b="1" i="1" u="none" strike="noStrike" kern="1200" cap="none" spc="0" normalizeH="0" baseline="0" noProof="0" dirty="0">
                <a:ln>
                  <a:noFill/>
                </a:ln>
                <a:solidFill>
                  <a:srgbClr val="F79646"/>
                </a:solidFill>
                <a:effectLst/>
                <a:uLnTx/>
                <a:uFillTx/>
                <a:latin typeface="Cambria" panose="02040503050406030204" pitchFamily="18" charset="0"/>
                <a:ea typeface="Cambria" panose="02040503050406030204" pitchFamily="18" charset="0"/>
                <a:cs typeface="+mn-cs"/>
              </a:rPr>
              <a:t>h Jane</a:t>
            </a:r>
            <a:r>
              <a:rPr kumimoji="0" lang="en-US"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cxnSp>
        <p:nvCxnSpPr>
          <p:cNvPr id="52" name="Straight Connector 51"/>
          <p:cNvCxnSpPr/>
          <p:nvPr/>
        </p:nvCxnSpPr>
        <p:spPr>
          <a:xfrm flipH="1" flipV="1">
            <a:off x="2234018" y="2925804"/>
            <a:ext cx="7072" cy="2348784"/>
          </a:xfrm>
          <a:prstGeom prst="line">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CC577E35-30B7-4595-9271-64B827BCABE0}"/>
              </a:ext>
            </a:extLst>
          </p:cNvPr>
          <p:cNvCxnSpPr>
            <a:cxnSpLocks/>
          </p:cNvCxnSpPr>
          <p:nvPr/>
        </p:nvCxnSpPr>
        <p:spPr>
          <a:xfrm>
            <a:off x="1133475" y="5615614"/>
            <a:ext cx="2775523" cy="7560"/>
          </a:xfrm>
          <a:prstGeom prst="line">
            <a:avLst/>
          </a:prstGeom>
          <a:ln w="508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53" name="D1">
            <a:extLst>
              <a:ext uri="{FF2B5EF4-FFF2-40B4-BE49-F238E27FC236}">
                <a16:creationId xmlns:a16="http://schemas.microsoft.com/office/drawing/2014/main" id="{D7E63C9C-5461-4664-9FA2-2F33AF45E085}"/>
              </a:ext>
            </a:extLst>
          </p:cNvPr>
          <p:cNvSpPr txBox="1"/>
          <p:nvPr/>
        </p:nvSpPr>
        <p:spPr>
          <a:xfrm>
            <a:off x="-14470" y="5029368"/>
            <a:ext cx="12954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1</a:t>
            </a:r>
          </a:p>
        </p:txBody>
      </p:sp>
      <p:sp>
        <p:nvSpPr>
          <p:cNvPr id="55" name="D2">
            <a:extLst>
              <a:ext uri="{FF2B5EF4-FFF2-40B4-BE49-F238E27FC236}">
                <a16:creationId xmlns:a16="http://schemas.microsoft.com/office/drawing/2014/main" id="{D7E63C9C-5461-4664-9FA2-2F33AF45E085}"/>
              </a:ext>
            </a:extLst>
          </p:cNvPr>
          <p:cNvSpPr txBox="1"/>
          <p:nvPr/>
        </p:nvSpPr>
        <p:spPr>
          <a:xfrm>
            <a:off x="-7235" y="5442502"/>
            <a:ext cx="12954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2</a:t>
            </a:r>
          </a:p>
        </p:txBody>
      </p:sp>
      <p:sp>
        <p:nvSpPr>
          <p:cNvPr id="56" name="TextBox 55"/>
          <p:cNvSpPr txBox="1"/>
          <p:nvPr/>
        </p:nvSpPr>
        <p:spPr>
          <a:xfrm>
            <a:off x="304800" y="1117601"/>
            <a:ext cx="8534400" cy="947991"/>
          </a:xfrm>
          <a:prstGeom prst="rect">
            <a:avLst/>
          </a:prstGeom>
          <a:noFill/>
          <a:ln w="19050">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Can still calculate X with a relative height… but it is </a:t>
            </a:r>
            <a:r>
              <a:rPr kumimoji="0" lang="en-US" sz="2400" b="1" i="1"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not accurate</a:t>
            </a:r>
            <a:r>
              <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 as our reference surface is not the same.</a:t>
            </a:r>
          </a:p>
        </p:txBody>
      </p:sp>
      <p:sp>
        <p:nvSpPr>
          <p:cNvPr id="57" name="NGVD29">
            <a:extLst>
              <a:ext uri="{FF2B5EF4-FFF2-40B4-BE49-F238E27FC236}">
                <a16:creationId xmlns:a16="http://schemas.microsoft.com/office/drawing/2014/main" id="{D7E63C9C-5461-4664-9FA2-2F33AF45E085}"/>
              </a:ext>
            </a:extLst>
          </p:cNvPr>
          <p:cNvSpPr txBox="1"/>
          <p:nvPr/>
        </p:nvSpPr>
        <p:spPr>
          <a:xfrm>
            <a:off x="-12404" y="5432963"/>
            <a:ext cx="12954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NGVD29</a:t>
            </a:r>
          </a:p>
        </p:txBody>
      </p:sp>
      <p:sp>
        <p:nvSpPr>
          <p:cNvPr id="58" name="NAVD88">
            <a:extLst>
              <a:ext uri="{FF2B5EF4-FFF2-40B4-BE49-F238E27FC236}">
                <a16:creationId xmlns:a16="http://schemas.microsoft.com/office/drawing/2014/main" id="{D7E63C9C-5461-4664-9FA2-2F33AF45E085}"/>
              </a:ext>
            </a:extLst>
          </p:cNvPr>
          <p:cNvSpPr txBox="1"/>
          <p:nvPr/>
        </p:nvSpPr>
        <p:spPr>
          <a:xfrm>
            <a:off x="-17306" y="5029367"/>
            <a:ext cx="12954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NAVD88</a:t>
            </a:r>
          </a:p>
        </p:txBody>
      </p:sp>
    </p:spTree>
    <p:extLst>
      <p:ext uri="{BB962C8B-B14F-4D97-AF65-F5344CB8AC3E}">
        <p14:creationId xmlns:p14="http://schemas.microsoft.com/office/powerpoint/2010/main" val="354521914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00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00"/>
                                        <p:tgtEl>
                                          <p:spTgt spid="52"/>
                                        </p:tgtEl>
                                      </p:cBhvr>
                                    </p:animEffect>
                                  </p:childTnLst>
                                </p:cTn>
                              </p:par>
                              <p:par>
                                <p:cTn id="8" presetID="22" presetClass="entr" presetSubtype="4" fill="hold" nodeType="withEffect">
                                  <p:stCondLst>
                                    <p:cond delay="100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par>
                          <p:cTn id="11" fill="hold">
                            <p:stCondLst>
                              <p:cond delay="1500"/>
                            </p:stCondLst>
                            <p:childTnLst>
                              <p:par>
                                <p:cTn id="12" presetID="26" presetClass="emph" presetSubtype="0" repeatCount="indefinite" fill="hold" nodeType="afterEffect">
                                  <p:stCondLst>
                                    <p:cond delay="500"/>
                                  </p:stCondLst>
                                  <p:childTnLst>
                                    <p:animEffect transition="out" filter="fade">
                                      <p:cBhvr>
                                        <p:cTn id="13" dur="2000" tmFilter="0, 0; .2, .5; .8, .5; 1, 0"/>
                                        <p:tgtEl>
                                          <p:spTgt spid="51">
                                            <p:txEl>
                                              <p:pRg st="0" end="0"/>
                                            </p:txEl>
                                          </p:spTgt>
                                        </p:tgtEl>
                                      </p:cBhvr>
                                    </p:animEffect>
                                    <p:animScale>
                                      <p:cBhvr>
                                        <p:cTn id="14" dur="1000" autoRev="1" fill="hold"/>
                                        <p:tgtEl>
                                          <p:spTgt spid="51">
                                            <p:txEl>
                                              <p:pRg st="0" end="0"/>
                                            </p:txEl>
                                          </p:spTgt>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3"/>
                                        </p:tgtEl>
                                      </p:cBhvr>
                                    </p:animEffect>
                                    <p:set>
                                      <p:cBhvr>
                                        <p:cTn id="19" dur="1" fill="hold">
                                          <p:stCondLst>
                                            <p:cond delay="499"/>
                                          </p:stCondLst>
                                        </p:cTn>
                                        <p:tgtEl>
                                          <p:spTgt spid="53"/>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55"/>
                                        </p:tgtEl>
                                      </p:cBhvr>
                                    </p:animEffect>
                                    <p:set>
                                      <p:cBhvr>
                                        <p:cTn id="22" dur="1" fill="hold">
                                          <p:stCondLst>
                                            <p:cond delay="499"/>
                                          </p:stCondLst>
                                        </p:cTn>
                                        <p:tgtEl>
                                          <p:spTgt spid="55"/>
                                        </p:tgtEl>
                                        <p:attrNameLst>
                                          <p:attrName>style.visibility</p:attrName>
                                        </p:attrNameLst>
                                      </p:cBhvr>
                                      <p:to>
                                        <p:strVal val="hidden"/>
                                      </p:to>
                                    </p:set>
                                  </p:childTnLst>
                                </p:cTn>
                              </p:par>
                              <p:par>
                                <p:cTn id="23" presetID="2" presetClass="entr" presetSubtype="8"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0-#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additive="base">
                                        <p:cTn id="29" dur="500" fill="hold"/>
                                        <p:tgtEl>
                                          <p:spTgt spid="57"/>
                                        </p:tgtEl>
                                        <p:attrNameLst>
                                          <p:attrName>ppt_x</p:attrName>
                                        </p:attrNameLst>
                                      </p:cBhvr>
                                      <p:tavLst>
                                        <p:tav tm="0">
                                          <p:val>
                                            <p:strVal val="0-#ppt_w/2"/>
                                          </p:val>
                                        </p:tav>
                                        <p:tav tm="100000">
                                          <p:val>
                                            <p:strVal val="#ppt_x"/>
                                          </p:val>
                                        </p:tav>
                                      </p:tavLst>
                                    </p:anim>
                                    <p:anim calcmode="lin" valueType="num">
                                      <p:cBhvr additive="base">
                                        <p:cTn id="30"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5" grpId="0"/>
      <p:bldP spid="57" grpId="0"/>
      <p:bldP spid="5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7503047-543D-48CC-B978-9DC3130C4858}"/>
              </a:ext>
            </a:extLst>
          </p:cNvPr>
          <p:cNvSpPr>
            <a:spLocks noGrp="1"/>
          </p:cNvSpPr>
          <p:nvPr>
            <p:ph type="ctrTitle"/>
          </p:nvPr>
        </p:nvSpPr>
        <p:spPr>
          <a:xfrm>
            <a:off x="172995" y="2130427"/>
            <a:ext cx="8971005" cy="1470025"/>
          </a:xfrm>
        </p:spPr>
        <p:txBody>
          <a:bodyPr/>
          <a:lstStyle/>
          <a:p>
            <a:r>
              <a:rPr lang="en-US" sz="6000" dirty="0">
                <a:latin typeface="Cambria" panose="02040503050406030204" pitchFamily="18" charset="0"/>
                <a:ea typeface="Cambria" panose="02040503050406030204" pitchFamily="18" charset="0"/>
              </a:rPr>
              <a:t>Ok Jeff, how do I do that?</a:t>
            </a:r>
          </a:p>
        </p:txBody>
      </p:sp>
      <p:sp>
        <p:nvSpPr>
          <p:cNvPr id="4" name="Title 6">
            <a:extLst>
              <a:ext uri="{FF2B5EF4-FFF2-40B4-BE49-F238E27FC236}">
                <a16:creationId xmlns:a16="http://schemas.microsoft.com/office/drawing/2014/main" id="{2D5107FC-41DA-4A76-B446-0E3324ADCDAF}"/>
              </a:ext>
            </a:extLst>
          </p:cNvPr>
          <p:cNvSpPr txBox="1">
            <a:spLocks/>
          </p:cNvSpPr>
          <p:nvPr/>
        </p:nvSpPr>
        <p:spPr bwMode="auto">
          <a:xfrm>
            <a:off x="685800" y="4457478"/>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6000" dirty="0">
                <a:latin typeface="Cambria" panose="02040503050406030204" pitchFamily="18" charset="0"/>
                <a:ea typeface="Cambria" panose="02040503050406030204" pitchFamily="18" charset="0"/>
              </a:rPr>
              <a:t>…we call that a datum transformation</a:t>
            </a:r>
          </a:p>
        </p:txBody>
      </p:sp>
    </p:spTree>
    <p:extLst>
      <p:ext uri="{BB962C8B-B14F-4D97-AF65-F5344CB8AC3E}">
        <p14:creationId xmlns:p14="http://schemas.microsoft.com/office/powerpoint/2010/main" val="915670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000" y="4222299"/>
            <a:ext cx="7941600" cy="1216800"/>
          </a:xfrm>
          <a:prstGeom prst="rect">
            <a:avLst/>
          </a:prstGeom>
          <a:solidFill>
            <a:srgbClr val="FFFF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72000" y="2505075"/>
            <a:ext cx="6523200" cy="1274925"/>
          </a:xfrm>
          <a:prstGeom prst="rect">
            <a:avLst/>
          </a:prstGeom>
          <a:solidFill>
            <a:srgbClr val="92D050">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27819" y="1181100"/>
            <a:ext cx="8825681" cy="5549899"/>
          </a:xfrm>
        </p:spPr>
        <p:txBody>
          <a:bodyPr/>
          <a:lstStyle/>
          <a:p>
            <a:pPr marL="0" indent="0">
              <a:buNone/>
            </a:pPr>
            <a:r>
              <a:rPr lang="en-US" sz="2800" b="1" dirty="0">
                <a:latin typeface="Cambria" panose="02040503050406030204" pitchFamily="18" charset="0"/>
                <a:ea typeface="Cambria" panose="02040503050406030204" pitchFamily="18" charset="0"/>
              </a:rPr>
              <a:t>Conversion</a:t>
            </a:r>
            <a:endParaRPr lang="en-US" sz="2000" dirty="0">
              <a:latin typeface="Cambria" panose="02040503050406030204" pitchFamily="18" charset="0"/>
              <a:ea typeface="Cambria" panose="02040503050406030204" pitchFamily="18" charset="0"/>
            </a:endParaRPr>
          </a:p>
          <a:p>
            <a:pPr marL="688975" lvl="2" indent="-231775">
              <a:buFont typeface="Cambria" panose="02040503050406030204" pitchFamily="18" charset="0"/>
              <a:buChar char="–"/>
            </a:pPr>
            <a:r>
              <a:rPr lang="en-US" sz="2000" dirty="0">
                <a:latin typeface="Cambria" panose="02040503050406030204" pitchFamily="18" charset="0"/>
                <a:ea typeface="Cambria" panose="02040503050406030204" pitchFamily="18" charset="0"/>
              </a:rPr>
              <a:t>change the </a:t>
            </a:r>
            <a:r>
              <a:rPr lang="en-US" sz="2000" b="1" i="1" dirty="0">
                <a:latin typeface="Cambria" panose="02040503050406030204" pitchFamily="18" charset="0"/>
                <a:ea typeface="Cambria" panose="02040503050406030204" pitchFamily="18" charset="0"/>
              </a:rPr>
              <a:t>type</a:t>
            </a:r>
            <a:r>
              <a:rPr lang="en-US" sz="2000" dirty="0">
                <a:latin typeface="Cambria" panose="02040503050406030204" pitchFamily="18" charset="0"/>
                <a:ea typeface="Cambria" panose="02040503050406030204" pitchFamily="18" charset="0"/>
              </a:rPr>
              <a:t> of coordinate</a:t>
            </a:r>
          </a:p>
          <a:p>
            <a:pPr marL="688975" lvl="2" indent="-231775">
              <a:buFont typeface="Cambria" panose="02040503050406030204" pitchFamily="18" charset="0"/>
              <a:buChar char="–"/>
            </a:pPr>
            <a:r>
              <a:rPr lang="en-US" sz="2000" dirty="0">
                <a:latin typeface="Cambria" panose="02040503050406030204" pitchFamily="18" charset="0"/>
                <a:ea typeface="Cambria" panose="02040503050406030204" pitchFamily="18" charset="0"/>
                <a:sym typeface="Wingdings" panose="05000000000000000000" pitchFamily="2" charset="2"/>
              </a:rPr>
              <a:t>e.g. NAD83(2011) </a:t>
            </a:r>
            <a:r>
              <a:rPr lang="en-US" sz="2000" i="1" u="sng" dirty="0">
                <a:latin typeface="Cambria" panose="02040503050406030204" pitchFamily="18" charset="0"/>
                <a:ea typeface="Cambria" panose="02040503050406030204" pitchFamily="18" charset="0"/>
              </a:rPr>
              <a:t>latitude &amp; longitude</a:t>
            </a:r>
            <a:r>
              <a:rPr lang="en-US" sz="2000" i="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sym typeface="Wingdings" panose="05000000000000000000" pitchFamily="2" charset="2"/>
              </a:rPr>
              <a:t> NAD83(2011)</a:t>
            </a:r>
            <a:r>
              <a:rPr lang="en-US" sz="2000" dirty="0">
                <a:latin typeface="Cambria" panose="02040503050406030204" pitchFamily="18" charset="0"/>
                <a:ea typeface="Cambria" panose="02040503050406030204" pitchFamily="18" charset="0"/>
              </a:rPr>
              <a:t> </a:t>
            </a:r>
            <a:r>
              <a:rPr lang="en-US" sz="2000" i="1" u="sng" dirty="0">
                <a:latin typeface="Cambria" panose="02040503050406030204" pitchFamily="18" charset="0"/>
                <a:ea typeface="Cambria" panose="02040503050406030204" pitchFamily="18" charset="0"/>
              </a:rPr>
              <a:t>SPCS</a:t>
            </a:r>
          </a:p>
          <a:p>
            <a:pPr marL="0" lvl="1" indent="0">
              <a:spcBef>
                <a:spcPts val="1200"/>
              </a:spcBef>
              <a:buNone/>
            </a:pPr>
            <a:r>
              <a:rPr lang="en-US" b="1" dirty="0">
                <a:latin typeface="Cambria" panose="02040503050406030204" pitchFamily="18" charset="0"/>
                <a:ea typeface="Cambria" panose="02040503050406030204" pitchFamily="18" charset="0"/>
              </a:rPr>
              <a:t>Transformation</a:t>
            </a:r>
            <a:endParaRPr lang="en-US" sz="2000" dirty="0">
              <a:latin typeface="Cambria" panose="02040503050406030204" pitchFamily="18" charset="0"/>
              <a:ea typeface="Cambria" panose="02040503050406030204" pitchFamily="18" charset="0"/>
            </a:endParaRPr>
          </a:p>
          <a:p>
            <a:pPr marL="688975" lvl="2" indent="-231775">
              <a:buFont typeface="Cambria" panose="02040503050406030204" pitchFamily="18" charset="0"/>
              <a:buChar char="–"/>
            </a:pPr>
            <a:r>
              <a:rPr lang="en-US" sz="2000" dirty="0">
                <a:latin typeface="Cambria" panose="02040503050406030204" pitchFamily="18" charset="0"/>
                <a:ea typeface="Cambria" panose="02040503050406030204" pitchFamily="18" charset="0"/>
              </a:rPr>
              <a:t>change the </a:t>
            </a:r>
            <a:r>
              <a:rPr lang="en-US" sz="2000" b="1" i="1" dirty="0">
                <a:latin typeface="Cambria" panose="02040503050406030204" pitchFamily="18" charset="0"/>
                <a:ea typeface="Cambria" panose="02040503050406030204" pitchFamily="18" charset="0"/>
              </a:rPr>
              <a:t>datum</a:t>
            </a:r>
            <a:r>
              <a:rPr lang="en-US" sz="2000" dirty="0">
                <a:latin typeface="Cambria" panose="02040503050406030204" pitchFamily="18" charset="0"/>
                <a:ea typeface="Cambria" panose="02040503050406030204" pitchFamily="18" charset="0"/>
              </a:rPr>
              <a:t> of coordinate</a:t>
            </a:r>
          </a:p>
          <a:p>
            <a:pPr marL="688975" lvl="2" indent="-231775">
              <a:buFont typeface="Cambria" panose="02040503050406030204" pitchFamily="18" charset="0"/>
              <a:buChar char="–"/>
            </a:pPr>
            <a:r>
              <a:rPr lang="en-US" sz="2000" dirty="0">
                <a:latin typeface="Cambria" panose="02040503050406030204" pitchFamily="18" charset="0"/>
                <a:ea typeface="Cambria" panose="02040503050406030204" pitchFamily="18" charset="0"/>
              </a:rPr>
              <a:t>e.g. </a:t>
            </a:r>
            <a:r>
              <a:rPr lang="en-US" sz="2000" i="1" u="sng" dirty="0">
                <a:latin typeface="Cambria" panose="02040503050406030204" pitchFamily="18" charset="0"/>
                <a:ea typeface="Cambria" panose="02040503050406030204" pitchFamily="18" charset="0"/>
              </a:rPr>
              <a:t>NGVD29</a:t>
            </a:r>
            <a:r>
              <a:rPr lang="en-US" sz="2000" i="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height in feet </a:t>
            </a:r>
            <a:r>
              <a:rPr lang="en-US" sz="2000" dirty="0">
                <a:latin typeface="Cambria" panose="02040503050406030204" pitchFamily="18" charset="0"/>
                <a:ea typeface="Cambria" panose="02040503050406030204" pitchFamily="18" charset="0"/>
                <a:sym typeface="Wingdings" panose="05000000000000000000" pitchFamily="2" charset="2"/>
              </a:rPr>
              <a:t></a:t>
            </a:r>
            <a:r>
              <a:rPr lang="en-US" sz="2000" dirty="0">
                <a:latin typeface="Cambria" panose="02040503050406030204" pitchFamily="18" charset="0"/>
                <a:ea typeface="Cambria" panose="02040503050406030204" pitchFamily="18" charset="0"/>
              </a:rPr>
              <a:t> </a:t>
            </a:r>
            <a:r>
              <a:rPr lang="en-US" sz="2000" i="1" u="sng" dirty="0">
                <a:latin typeface="Cambria" panose="02040503050406030204" pitchFamily="18" charset="0"/>
                <a:ea typeface="Cambria" panose="02040503050406030204" pitchFamily="18" charset="0"/>
              </a:rPr>
              <a:t>NAVD88</a:t>
            </a:r>
            <a:r>
              <a:rPr lang="en-US" sz="2000" i="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height in feet</a:t>
            </a:r>
          </a:p>
          <a:p>
            <a:pPr marL="688975" lvl="2" indent="-231775">
              <a:buFont typeface="Cambria" panose="02040503050406030204" pitchFamily="18" charset="0"/>
              <a:buChar char="–"/>
            </a:pPr>
            <a:r>
              <a:rPr lang="en-US" sz="2000" dirty="0">
                <a:latin typeface="Cambria" panose="02040503050406030204" pitchFamily="18" charset="0"/>
                <a:ea typeface="Cambria" panose="02040503050406030204" pitchFamily="18" charset="0"/>
              </a:rPr>
              <a:t>e.g. </a:t>
            </a:r>
            <a:r>
              <a:rPr lang="en-US" sz="2000" i="1" u="sng" dirty="0">
                <a:latin typeface="Cambria" panose="02040503050406030204" pitchFamily="18" charset="0"/>
                <a:ea typeface="Cambria" panose="02040503050406030204" pitchFamily="18" charset="0"/>
              </a:rPr>
              <a:t>NAD 27</a:t>
            </a:r>
            <a:r>
              <a:rPr lang="en-US" sz="2000" i="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latitude &amp; longitude </a:t>
            </a:r>
            <a:r>
              <a:rPr lang="en-US" sz="2000" dirty="0">
                <a:latin typeface="Cambria" panose="02040503050406030204" pitchFamily="18" charset="0"/>
                <a:ea typeface="Cambria" panose="02040503050406030204" pitchFamily="18" charset="0"/>
                <a:sym typeface="Wingdings" panose="05000000000000000000" pitchFamily="2" charset="2"/>
              </a:rPr>
              <a:t></a:t>
            </a:r>
            <a:r>
              <a:rPr lang="en-US" sz="2000" dirty="0">
                <a:latin typeface="Cambria" panose="02040503050406030204" pitchFamily="18" charset="0"/>
                <a:ea typeface="Cambria" panose="02040503050406030204" pitchFamily="18" charset="0"/>
              </a:rPr>
              <a:t> </a:t>
            </a:r>
            <a:r>
              <a:rPr lang="en-US" sz="2000" i="1" u="sng" dirty="0">
                <a:latin typeface="Cambria" panose="02040503050406030204" pitchFamily="18" charset="0"/>
                <a:ea typeface="Cambria" panose="02040503050406030204" pitchFamily="18" charset="0"/>
              </a:rPr>
              <a:t>NAD 83(2011)</a:t>
            </a:r>
            <a:r>
              <a:rPr lang="en-US" sz="2000" i="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latitude &amp; longitude</a:t>
            </a:r>
          </a:p>
          <a:p>
            <a:pPr marL="0" indent="0">
              <a:spcBef>
                <a:spcPts val="1200"/>
              </a:spcBef>
              <a:buNone/>
            </a:pPr>
            <a:r>
              <a:rPr lang="en-US" sz="2800" b="1" dirty="0">
                <a:latin typeface="Cambria" panose="02040503050406030204" pitchFamily="18" charset="0"/>
                <a:ea typeface="Cambria" panose="02040503050406030204" pitchFamily="18" charset="0"/>
              </a:rPr>
              <a:t>Propagation</a:t>
            </a:r>
            <a:endParaRPr lang="en-US" sz="2000" dirty="0">
              <a:latin typeface="Cambria" panose="02040503050406030204" pitchFamily="18" charset="0"/>
              <a:ea typeface="Cambria" panose="02040503050406030204" pitchFamily="18" charset="0"/>
            </a:endParaRPr>
          </a:p>
          <a:p>
            <a:pPr marL="688975" lvl="2" indent="-231775">
              <a:buFont typeface="Cambria" panose="02040503050406030204" pitchFamily="18" charset="0"/>
              <a:buChar char="–"/>
            </a:pPr>
            <a:r>
              <a:rPr lang="en-US" sz="2000" dirty="0">
                <a:latin typeface="Cambria" panose="02040503050406030204" pitchFamily="18" charset="0"/>
                <a:ea typeface="Cambria" panose="02040503050406030204" pitchFamily="18" charset="0"/>
              </a:rPr>
              <a:t>change the </a:t>
            </a:r>
            <a:r>
              <a:rPr lang="en-US" sz="2000" b="1" i="1" dirty="0">
                <a:latin typeface="Cambria" panose="02040503050406030204" pitchFamily="18" charset="0"/>
                <a:ea typeface="Cambria" panose="02040503050406030204" pitchFamily="18" charset="0"/>
              </a:rPr>
              <a:t>epoch</a:t>
            </a:r>
            <a:r>
              <a:rPr lang="en-US" sz="2000" dirty="0">
                <a:latin typeface="Cambria" panose="02040503050406030204" pitchFamily="18" charset="0"/>
                <a:ea typeface="Cambria" panose="02040503050406030204" pitchFamily="18" charset="0"/>
              </a:rPr>
              <a:t> of coordinate</a:t>
            </a:r>
          </a:p>
          <a:p>
            <a:pPr marL="688975" lvl="2" indent="-231775">
              <a:buFont typeface="Cambria" panose="02040503050406030204" pitchFamily="18" charset="0"/>
              <a:buChar char="–"/>
            </a:pPr>
            <a:r>
              <a:rPr lang="en-US" sz="2000" dirty="0">
                <a:latin typeface="Cambria" panose="02040503050406030204" pitchFamily="18" charset="0"/>
                <a:ea typeface="Cambria" panose="02040503050406030204" pitchFamily="18" charset="0"/>
              </a:rPr>
              <a:t>e.g. NAPGD2022 </a:t>
            </a:r>
            <a:r>
              <a:rPr lang="en-US" sz="2000" i="1" u="sng" dirty="0">
                <a:latin typeface="Cambria" panose="02040503050406030204" pitchFamily="18" charset="0"/>
                <a:ea typeface="Cambria" panose="02040503050406030204" pitchFamily="18" charset="0"/>
              </a:rPr>
              <a:t>epoch 2020.00</a:t>
            </a:r>
            <a:r>
              <a:rPr lang="en-US" sz="2000" dirty="0">
                <a:latin typeface="Cambria" panose="02040503050406030204" pitchFamily="18" charset="0"/>
                <a:ea typeface="Cambria" panose="02040503050406030204" pitchFamily="18" charset="0"/>
              </a:rPr>
              <a:t> to NAPGD2022 </a:t>
            </a:r>
            <a:r>
              <a:rPr lang="en-US" sz="2000" i="1" u="sng" dirty="0">
                <a:latin typeface="Cambria" panose="02040503050406030204" pitchFamily="18" charset="0"/>
                <a:ea typeface="Cambria" panose="02040503050406030204" pitchFamily="18" charset="0"/>
              </a:rPr>
              <a:t>epoch 2087.2570</a:t>
            </a:r>
            <a:endParaRPr lang="en-US" sz="2000" dirty="0">
              <a:latin typeface="Cambria" panose="02040503050406030204" pitchFamily="18" charset="0"/>
              <a:ea typeface="Cambria" panose="02040503050406030204" pitchFamily="18" charset="0"/>
            </a:endParaRPr>
          </a:p>
          <a:p>
            <a:pPr marL="688975" lvl="2" indent="-231775">
              <a:buFont typeface="Cambria" panose="02040503050406030204" pitchFamily="18" charset="0"/>
              <a:buChar char="–"/>
            </a:pPr>
            <a:r>
              <a:rPr lang="en-US" sz="2000" dirty="0">
                <a:latin typeface="Cambria" panose="02040503050406030204" pitchFamily="18" charset="0"/>
                <a:ea typeface="Cambria" panose="02040503050406030204" pitchFamily="18" charset="0"/>
              </a:rPr>
              <a:t>e.g. NATRF2022 </a:t>
            </a:r>
            <a:r>
              <a:rPr lang="en-US" sz="2000" i="1" u="sng" dirty="0">
                <a:latin typeface="Cambria" panose="02040503050406030204" pitchFamily="18" charset="0"/>
                <a:ea typeface="Cambria" panose="02040503050406030204" pitchFamily="18" charset="0"/>
              </a:rPr>
              <a:t>epoch 2020.00</a:t>
            </a:r>
            <a:r>
              <a:rPr lang="en-US" sz="2000" dirty="0">
                <a:latin typeface="Cambria" panose="02040503050406030204" pitchFamily="18" charset="0"/>
                <a:ea typeface="Cambria" panose="02040503050406030204" pitchFamily="18" charset="0"/>
              </a:rPr>
              <a:t> to NATRF2022 </a:t>
            </a:r>
            <a:r>
              <a:rPr lang="en-US" sz="2000" i="1" u="sng" dirty="0">
                <a:latin typeface="Cambria" panose="02040503050406030204" pitchFamily="18" charset="0"/>
                <a:ea typeface="Cambria" panose="02040503050406030204" pitchFamily="18" charset="0"/>
              </a:rPr>
              <a:t>epoch 2023.243</a:t>
            </a:r>
          </a:p>
        </p:txBody>
      </p:sp>
      <p:sp>
        <p:nvSpPr>
          <p:cNvPr id="7" name="Title 1">
            <a:extLst>
              <a:ext uri="{FF2B5EF4-FFF2-40B4-BE49-F238E27FC236}">
                <a16:creationId xmlns:a16="http://schemas.microsoft.com/office/drawing/2014/main" id="{C1258C19-2F64-4EAA-B34C-016C4EDB4B16}"/>
              </a:ext>
            </a:extLst>
          </p:cNvPr>
          <p:cNvSpPr txBox="1">
            <a:spLocks/>
          </p:cNvSpPr>
          <p:nvPr/>
        </p:nvSpPr>
        <p:spPr bwMode="auto">
          <a:xfrm>
            <a:off x="0" y="274638"/>
            <a:ext cx="9160331" cy="88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dirty="0">
                <a:latin typeface="Cambria" panose="02040503050406030204" pitchFamily="18" charset="0"/>
                <a:ea typeface="Tahoma" panose="020B0604030504040204" pitchFamily="34" charset="0"/>
                <a:cs typeface="Tahoma" panose="020B0604030504040204" pitchFamily="34" charset="0"/>
              </a:rPr>
              <a:t>Terminology - </a:t>
            </a:r>
            <a:r>
              <a:rPr lang="en-US" dirty="0">
                <a:latin typeface="Cambria" panose="02040503050406030204" pitchFamily="18" charset="0"/>
                <a:ea typeface="Cambria" panose="02040503050406030204" pitchFamily="18" charset="0"/>
              </a:rPr>
              <a:t>Changing Coordinates</a:t>
            </a:r>
          </a:p>
        </p:txBody>
      </p:sp>
    </p:spTree>
    <p:extLst>
      <p:ext uri="{BB962C8B-B14F-4D97-AF65-F5344CB8AC3E}">
        <p14:creationId xmlns:p14="http://schemas.microsoft.com/office/powerpoint/2010/main" val="138505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76DCF6-3B64-468E-9B4C-21E233AA03A8}"/>
              </a:ext>
            </a:extLst>
          </p:cNvPr>
          <p:cNvSpPr>
            <a:spLocks noGrp="1"/>
          </p:cNvSpPr>
          <p:nvPr>
            <p:ph type="ctrTitle"/>
          </p:nvPr>
        </p:nvSpPr>
        <p:spPr>
          <a:xfrm>
            <a:off x="447675" y="1581150"/>
            <a:ext cx="8258175" cy="3676649"/>
          </a:xfrm>
        </p:spPr>
        <p:txBody>
          <a:bodyPr/>
          <a:lstStyle/>
          <a:p>
            <a:r>
              <a:rPr lang="en-US" sz="6000" dirty="0">
                <a:latin typeface="Cambria" panose="02040503050406030204" pitchFamily="18" charset="0"/>
                <a:ea typeface="Cambria" panose="02040503050406030204" pitchFamily="18" charset="0"/>
              </a:rPr>
              <a:t>What if time is a factor?</a:t>
            </a:r>
            <a:br>
              <a:rPr lang="en-US" sz="6000" dirty="0">
                <a:latin typeface="Cambria" panose="02040503050406030204" pitchFamily="18" charset="0"/>
                <a:ea typeface="Cambria" panose="02040503050406030204" pitchFamily="18" charset="0"/>
              </a:rPr>
            </a:br>
            <a:br>
              <a:rPr lang="en-US" sz="6000" dirty="0">
                <a:latin typeface="Cambria" panose="02040503050406030204" pitchFamily="18" charset="0"/>
                <a:ea typeface="Cambria" panose="02040503050406030204" pitchFamily="18" charset="0"/>
              </a:rPr>
            </a:br>
            <a:r>
              <a:rPr lang="en-US" sz="6000" dirty="0">
                <a:latin typeface="Cambria" panose="02040503050406030204" pitchFamily="18" charset="0"/>
                <a:ea typeface="Cambria" panose="02040503050406030204" pitchFamily="18" charset="0"/>
              </a:rPr>
              <a:t>What if things move?</a:t>
            </a:r>
          </a:p>
        </p:txBody>
      </p:sp>
    </p:spTree>
    <p:extLst>
      <p:ext uri="{BB962C8B-B14F-4D97-AF65-F5344CB8AC3E}">
        <p14:creationId xmlns:p14="http://schemas.microsoft.com/office/powerpoint/2010/main" val="9519491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2706" name="Picture 2" descr="http://www.pseudohypoparathyroidism.com/wp-content/uploads/2011/06/kids-height.gif"/>
          <p:cNvPicPr>
            <a:picLocks noChangeAspect="1" noChangeArrowheads="1"/>
          </p:cNvPicPr>
          <p:nvPr/>
        </p:nvPicPr>
        <p:blipFill>
          <a:blip r:embed="rId3" cstate="print"/>
          <a:srcRect r="28125"/>
          <a:stretch>
            <a:fillRect/>
          </a:stretch>
        </p:blipFill>
        <p:spPr bwMode="auto">
          <a:xfrm>
            <a:off x="1295400" y="2550735"/>
            <a:ext cx="2359583" cy="3036304"/>
          </a:xfrm>
          <a:prstGeom prst="rect">
            <a:avLst/>
          </a:prstGeom>
          <a:noFill/>
        </p:spPr>
      </p:pic>
      <p:pic>
        <p:nvPicPr>
          <p:cNvPr id="29" name="Picture 2" descr="http://www.pseudohypoparathyroidism.com/wp-content/uploads/2011/06/kids-height.gif"/>
          <p:cNvPicPr>
            <a:picLocks noChangeAspect="1" noChangeArrowheads="1"/>
          </p:cNvPicPr>
          <p:nvPr/>
        </p:nvPicPr>
        <p:blipFill rotWithShape="1">
          <a:blip r:embed="rId3" cstate="print"/>
          <a:srcRect l="39994" t="22411" r="39573" b="4968"/>
          <a:stretch/>
        </p:blipFill>
        <p:spPr bwMode="auto">
          <a:xfrm>
            <a:off x="2590800" y="2948499"/>
            <a:ext cx="670800" cy="2509102"/>
          </a:xfrm>
          <a:prstGeom prst="rect">
            <a:avLst/>
          </a:prstGeom>
          <a:noFill/>
        </p:spPr>
      </p:pic>
      <p:cxnSp>
        <p:nvCxnSpPr>
          <p:cNvPr id="3" name="Straight Connector 2">
            <a:extLst>
              <a:ext uri="{FF2B5EF4-FFF2-40B4-BE49-F238E27FC236}">
                <a16:creationId xmlns:a16="http://schemas.microsoft.com/office/drawing/2014/main" id="{C6C42F52-C207-41B8-B4B4-5B33448B0E2F}"/>
              </a:ext>
            </a:extLst>
          </p:cNvPr>
          <p:cNvCxnSpPr>
            <a:cxnSpLocks/>
          </p:cNvCxnSpPr>
          <p:nvPr/>
        </p:nvCxnSpPr>
        <p:spPr>
          <a:xfrm>
            <a:off x="1133475" y="5311775"/>
            <a:ext cx="2775523" cy="22225"/>
          </a:xfrm>
          <a:prstGeom prst="line">
            <a:avLst/>
          </a:prstGeom>
          <a:ln w="508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AAD5EC0-6812-4418-81B7-7336D265D64D}"/>
              </a:ext>
            </a:extLst>
          </p:cNvPr>
          <p:cNvCxnSpPr>
            <a:cxnSpLocks/>
          </p:cNvCxnSpPr>
          <p:nvPr/>
        </p:nvCxnSpPr>
        <p:spPr>
          <a:xfrm flipH="1">
            <a:off x="2779077" y="3317831"/>
            <a:ext cx="14641" cy="1993944"/>
          </a:xfrm>
          <a:prstGeom prst="straightConnector1">
            <a:avLst/>
          </a:prstGeom>
          <a:ln w="50800">
            <a:solidFill>
              <a:schemeClr val="tx1"/>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39" name="Title 1"/>
          <p:cNvSpPr txBox="1">
            <a:spLocks/>
          </p:cNvSpPr>
          <p:nvPr/>
        </p:nvSpPr>
        <p:spPr>
          <a:xfrm>
            <a:off x="0" y="173736"/>
            <a:ext cx="9144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j-cs"/>
              </a:rPr>
              <a:t>Epoch Difference Visualized</a:t>
            </a:r>
          </a:p>
        </p:txBody>
      </p:sp>
      <p:sp>
        <p:nvSpPr>
          <p:cNvPr id="40" name="TextBox 39"/>
          <p:cNvSpPr txBox="1"/>
          <p:nvPr/>
        </p:nvSpPr>
        <p:spPr>
          <a:xfrm>
            <a:off x="1539744" y="2104767"/>
            <a:ext cx="79380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rPr>
              <a:t>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rPr>
              <a:t>Sally</a:t>
            </a:r>
            <a:endParaRPr kumimoji="0" lang="en-US" sz="1800" b="1" i="0"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endParaRPr>
          </a:p>
        </p:txBody>
      </p:sp>
      <p:sp>
        <p:nvSpPr>
          <p:cNvPr id="41" name="TextBox 40"/>
          <p:cNvSpPr txBox="1"/>
          <p:nvPr/>
        </p:nvSpPr>
        <p:spPr>
          <a:xfrm>
            <a:off x="2447900" y="2142867"/>
            <a:ext cx="79380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79646"/>
                </a:solidFill>
                <a:effectLst/>
                <a:uLnTx/>
                <a:uFillTx/>
                <a:latin typeface="Cambria" panose="02040503050406030204" pitchFamily="18" charset="0"/>
                <a:ea typeface="Cambria" panose="02040503050406030204" pitchFamily="18" charset="0"/>
                <a:cs typeface="+mn-cs"/>
              </a:rPr>
              <a:t>2027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79646"/>
                </a:solidFill>
                <a:effectLst/>
                <a:uLnTx/>
                <a:uFillTx/>
                <a:latin typeface="Cambria" panose="02040503050406030204" pitchFamily="18" charset="0"/>
                <a:ea typeface="Cambria" panose="02040503050406030204" pitchFamily="18" charset="0"/>
                <a:cs typeface="+mn-cs"/>
              </a:rPr>
              <a:t>Jane</a:t>
            </a:r>
          </a:p>
        </p:txBody>
      </p:sp>
      <p:sp>
        <p:nvSpPr>
          <p:cNvPr id="46" name="Left Brace 45"/>
          <p:cNvSpPr/>
          <p:nvPr/>
        </p:nvSpPr>
        <p:spPr>
          <a:xfrm>
            <a:off x="1143000" y="2971800"/>
            <a:ext cx="76200" cy="304800"/>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7" name="TextBox 46"/>
          <p:cNvSpPr txBox="1"/>
          <p:nvPr/>
        </p:nvSpPr>
        <p:spPr>
          <a:xfrm>
            <a:off x="456570" y="2948499"/>
            <a:ext cx="6102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X= ?</a:t>
            </a:r>
          </a:p>
        </p:txBody>
      </p:sp>
      <p:cxnSp>
        <p:nvCxnSpPr>
          <p:cNvPr id="48" name="Straight Connector 47">
            <a:extLst>
              <a:ext uri="{FF2B5EF4-FFF2-40B4-BE49-F238E27FC236}">
                <a16:creationId xmlns:a16="http://schemas.microsoft.com/office/drawing/2014/main" id="{A00E2AC9-F4F7-422F-9909-93F17716AAF7}"/>
              </a:ext>
            </a:extLst>
          </p:cNvPr>
          <p:cNvCxnSpPr/>
          <p:nvPr/>
        </p:nvCxnSpPr>
        <p:spPr>
          <a:xfrm>
            <a:off x="467360" y="3317831"/>
            <a:ext cx="2357755" cy="0"/>
          </a:xfrm>
          <a:prstGeom prst="line">
            <a:avLst/>
          </a:prstGeom>
          <a:ln w="508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CD253060-FA2B-42BB-A721-154E23A95135}"/>
              </a:ext>
            </a:extLst>
          </p:cNvPr>
          <p:cNvCxnSpPr/>
          <p:nvPr/>
        </p:nvCxnSpPr>
        <p:spPr>
          <a:xfrm>
            <a:off x="421322" y="2929688"/>
            <a:ext cx="2357755" cy="0"/>
          </a:xfrm>
          <a:prstGeom prst="line">
            <a:avLst/>
          </a:prstGeom>
          <a:ln w="508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4340783" y="2103113"/>
            <a:ext cx="4638674"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How much taller is Sally than Jane?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Need to know </a:t>
            </a:r>
            <a:r>
              <a:rPr lang="en-US" sz="2800" noProof="0" dirty="0">
                <a:solidFill>
                  <a:prstClr val="black"/>
                </a:solidFill>
                <a:latin typeface="Cambria" panose="02040503050406030204" pitchFamily="18" charset="0"/>
                <a:ea typeface="Cambria" panose="02040503050406030204" pitchFamily="18" charset="0"/>
                <a:cs typeface="Times New Roman" pitchFamily="18" charset="0"/>
              </a:rPr>
              <a:t>the </a:t>
            </a:r>
            <a:r>
              <a:rPr lang="en-US" sz="2800" b="1" noProof="0" dirty="0">
                <a:solidFill>
                  <a:prstClr val="black"/>
                </a:solidFill>
                <a:latin typeface="Cambria" panose="02040503050406030204" pitchFamily="18" charset="0"/>
                <a:ea typeface="Cambria" panose="02040503050406030204" pitchFamily="18" charset="0"/>
                <a:cs typeface="Times New Roman" pitchFamily="18" charset="0"/>
              </a:rPr>
              <a:t>epoch</a:t>
            </a:r>
            <a:r>
              <a:rPr lang="en-US" sz="2800" noProof="0" dirty="0">
                <a:solidFill>
                  <a:prstClr val="black"/>
                </a:solidFill>
                <a:latin typeface="Cambria" panose="02040503050406030204" pitchFamily="18" charset="0"/>
                <a:ea typeface="Cambria" panose="02040503050406030204" pitchFamily="18" charset="0"/>
                <a:cs typeface="Times New Roman" pitchFamily="18" charset="0"/>
              </a:rPr>
              <a:t> of our measurements</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We </a:t>
            </a:r>
            <a:r>
              <a:rPr lang="en-US" sz="2800" i="1" dirty="0">
                <a:solidFill>
                  <a:prstClr val="black"/>
                </a:solidFill>
                <a:latin typeface="Cambria" panose="02040503050406030204" pitchFamily="18" charset="0"/>
                <a:ea typeface="Cambria" panose="02040503050406030204" pitchFamily="18" charset="0"/>
                <a:cs typeface="Times New Roman" pitchFamily="18" charset="0"/>
              </a:rPr>
              <a:t>should </a:t>
            </a:r>
            <a:r>
              <a:rPr kumimoji="0" lang="en-US" sz="280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not </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compare heights that are measured </a:t>
            </a:r>
            <a:r>
              <a:rPr lang="en-US" sz="2800" dirty="0">
                <a:solidFill>
                  <a:prstClr val="black"/>
                </a:solidFill>
                <a:latin typeface="Cambria" panose="02040503050406030204" pitchFamily="18" charset="0"/>
                <a:ea typeface="Cambria" panose="02040503050406030204" pitchFamily="18" charset="0"/>
                <a:cs typeface="Times New Roman" pitchFamily="18" charset="0"/>
              </a:rPr>
              <a:t>at significantly different times</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a:t>
            </a:r>
          </a:p>
        </p:txBody>
      </p:sp>
      <p:sp>
        <p:nvSpPr>
          <p:cNvPr id="51" name="TextBox 50">
            <a:extLst>
              <a:ext uri="{FF2B5EF4-FFF2-40B4-BE49-F238E27FC236}">
                <a16:creationId xmlns:a16="http://schemas.microsoft.com/office/drawing/2014/main" id="{A5733102-9C4F-4772-900E-4ACE2FE0D9AC}"/>
              </a:ext>
            </a:extLst>
          </p:cNvPr>
          <p:cNvSpPr txBox="1"/>
          <p:nvPr/>
        </p:nvSpPr>
        <p:spPr>
          <a:xfrm>
            <a:off x="130792" y="5991919"/>
            <a:ext cx="699000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X </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200" b="1" i="1"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rPr>
              <a:t>h</a:t>
            </a:r>
            <a:r>
              <a:rPr kumimoji="0" lang="en-US" sz="3200" b="1" i="1" u="none" strike="noStrike" kern="1200" cap="none" spc="0" normalizeH="0" baseline="-2500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rPr>
              <a:t>2020.00</a:t>
            </a:r>
            <a:r>
              <a:rPr kumimoji="0" lang="en-US" sz="3200" b="1" i="1"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rPr>
              <a:t> Sally</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3200" b="1" i="1" u="none" strike="noStrike" kern="1200" cap="none" spc="0" normalizeH="0" baseline="0" noProof="0" dirty="0">
                <a:ln>
                  <a:noFill/>
                </a:ln>
                <a:solidFill>
                  <a:srgbClr val="F79646"/>
                </a:solidFill>
                <a:effectLst/>
                <a:uLnTx/>
                <a:uFillTx/>
                <a:latin typeface="Cambria" panose="02040503050406030204" pitchFamily="18" charset="0"/>
                <a:ea typeface="Cambria" panose="02040503050406030204" pitchFamily="18" charset="0"/>
                <a:cs typeface="+mn-cs"/>
              </a:rPr>
              <a:t>h</a:t>
            </a:r>
            <a:r>
              <a:rPr kumimoji="0" lang="en-US" sz="3200" b="1" i="1" u="none" strike="noStrike" kern="1200" cap="none" spc="0" normalizeH="0" baseline="-25000" noProof="0" dirty="0">
                <a:ln>
                  <a:noFill/>
                </a:ln>
                <a:solidFill>
                  <a:srgbClr val="F79646"/>
                </a:solidFill>
                <a:effectLst/>
                <a:uLnTx/>
                <a:uFillTx/>
                <a:latin typeface="Cambria" panose="02040503050406030204" pitchFamily="18" charset="0"/>
                <a:ea typeface="Cambria" panose="02040503050406030204" pitchFamily="18" charset="0"/>
                <a:cs typeface="+mn-cs"/>
              </a:rPr>
              <a:t>2027.59</a:t>
            </a:r>
            <a:r>
              <a:rPr kumimoji="0" lang="en-US" sz="3200" b="1" i="1" u="none" strike="noStrike" kern="1200" cap="none" spc="0" normalizeH="0" baseline="0" noProof="0" dirty="0">
                <a:ln>
                  <a:noFill/>
                </a:ln>
                <a:solidFill>
                  <a:srgbClr val="F79646"/>
                </a:solidFill>
                <a:effectLst/>
                <a:uLnTx/>
                <a:uFillTx/>
                <a:latin typeface="Cambria" panose="02040503050406030204" pitchFamily="18" charset="0"/>
                <a:ea typeface="Cambria" panose="02040503050406030204" pitchFamily="18" charset="0"/>
                <a:cs typeface="+mn-cs"/>
              </a:rPr>
              <a:t> Jane</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cxnSp>
        <p:nvCxnSpPr>
          <p:cNvPr id="52" name="Straight Connector 51"/>
          <p:cNvCxnSpPr/>
          <p:nvPr/>
        </p:nvCxnSpPr>
        <p:spPr>
          <a:xfrm flipH="1" flipV="1">
            <a:off x="2234018" y="2925804"/>
            <a:ext cx="7072" cy="2348784"/>
          </a:xfrm>
          <a:prstGeom prst="line">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304800" y="1117601"/>
            <a:ext cx="8534400" cy="947991"/>
          </a:xfrm>
          <a:prstGeom prst="rect">
            <a:avLst/>
          </a:prstGeom>
          <a:noFill/>
          <a:ln w="19050">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Can calculate X… but it is </a:t>
            </a:r>
            <a:r>
              <a:rPr kumimoji="0" lang="en-US" sz="2400" b="1" i="1"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not accurate</a:t>
            </a:r>
            <a:r>
              <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 as the thing</a:t>
            </a:r>
            <a:r>
              <a:rPr kumimoji="0" lang="en-US" sz="2400" b="0"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 to be measured </a:t>
            </a:r>
            <a:r>
              <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is not the same.</a:t>
            </a:r>
          </a:p>
        </p:txBody>
      </p:sp>
      <p:sp>
        <p:nvSpPr>
          <p:cNvPr id="58" name="NAVD88">
            <a:extLst>
              <a:ext uri="{FF2B5EF4-FFF2-40B4-BE49-F238E27FC236}">
                <a16:creationId xmlns:a16="http://schemas.microsoft.com/office/drawing/2014/main" id="{D7E63C9C-5461-4664-9FA2-2F33AF45E085}"/>
              </a:ext>
            </a:extLst>
          </p:cNvPr>
          <p:cNvSpPr txBox="1"/>
          <p:nvPr/>
        </p:nvSpPr>
        <p:spPr>
          <a:xfrm>
            <a:off x="-17306" y="5151767"/>
            <a:ext cx="1295400"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NAPGD2022</a:t>
            </a:r>
          </a:p>
        </p:txBody>
      </p:sp>
      <p:sp>
        <p:nvSpPr>
          <p:cNvPr id="23" name="what if text"/>
          <p:cNvSpPr txBox="1"/>
          <p:nvPr/>
        </p:nvSpPr>
        <p:spPr>
          <a:xfrm rot="21084556">
            <a:off x="4193126" y="1816038"/>
            <a:ext cx="4676141" cy="1323439"/>
          </a:xfrm>
          <a:prstGeom prst="rect">
            <a:avLst/>
          </a:prstGeom>
          <a:solidFill>
            <a:schemeClr val="bg1">
              <a:lumMod val="85000"/>
            </a:schemeClr>
          </a:solidFill>
        </p:spPr>
        <p:txBody>
          <a:bodyPr wrap="square" rtlCol="0">
            <a:spAutoFit/>
          </a:bodyPr>
          <a:lstStyle/>
          <a:p>
            <a:pPr algn="ctr"/>
            <a:r>
              <a:rPr lang="en-US" sz="4000" b="1" dirty="0">
                <a:latin typeface="Cambria" panose="02040503050406030204" pitchFamily="18" charset="0"/>
                <a:ea typeface="Cambria" panose="02040503050406030204" pitchFamily="18" charset="0"/>
              </a:rPr>
              <a:t>What if Sally and Jane are growing?</a:t>
            </a:r>
          </a:p>
        </p:txBody>
      </p:sp>
    </p:spTree>
    <p:extLst>
      <p:ext uri="{BB962C8B-B14F-4D97-AF65-F5344CB8AC3E}">
        <p14:creationId xmlns:p14="http://schemas.microsoft.com/office/powerpoint/2010/main" val="305511180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00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00"/>
                                        <p:tgtEl>
                                          <p:spTgt spid="52"/>
                                        </p:tgtEl>
                                      </p:cBhvr>
                                    </p:animEffect>
                                  </p:childTnLst>
                                </p:cTn>
                              </p:par>
                              <p:par>
                                <p:cTn id="8" presetID="22" presetClass="entr" presetSubtype="4" fill="hold" nodeType="withEffect">
                                  <p:stCondLst>
                                    <p:cond delay="100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par>
                          <p:cTn id="11" fill="hold">
                            <p:stCondLst>
                              <p:cond delay="1500"/>
                            </p:stCondLst>
                            <p:childTnLst>
                              <p:par>
                                <p:cTn id="12" presetID="26" presetClass="emph" presetSubtype="0" repeatCount="indefinite" fill="hold" nodeType="afterEffect">
                                  <p:stCondLst>
                                    <p:cond delay="500"/>
                                  </p:stCondLst>
                                  <p:childTnLst>
                                    <p:animEffect transition="out" filter="fade">
                                      <p:cBhvr>
                                        <p:cTn id="13" dur="2000" tmFilter="0, 0; .2, .5; .8, .5; 1, 0"/>
                                        <p:tgtEl>
                                          <p:spTgt spid="51">
                                            <p:txEl>
                                              <p:pRg st="0" end="0"/>
                                            </p:txEl>
                                          </p:spTgt>
                                        </p:tgtEl>
                                      </p:cBhvr>
                                    </p:animEffect>
                                    <p:animScale>
                                      <p:cBhvr>
                                        <p:cTn id="14" dur="1000" autoRev="1" fill="hold"/>
                                        <p:tgtEl>
                                          <p:spTgt spid="51">
                                            <p:txEl>
                                              <p:pRg st="0" end="0"/>
                                            </p:txEl>
                                          </p:spTgt>
                                        </p:tgtEl>
                                      </p:cBhvr>
                                      <p:by x="105000" y="105000"/>
                                    </p:animScale>
                                  </p:childTnLst>
                                </p:cTn>
                              </p:par>
                              <p:par>
                                <p:cTn id="15" presetID="2" presetClass="entr" presetSubtype="8"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500" fill="hold"/>
                                        <p:tgtEl>
                                          <p:spTgt spid="58"/>
                                        </p:tgtEl>
                                        <p:attrNameLst>
                                          <p:attrName>ppt_x</p:attrName>
                                        </p:attrNameLst>
                                      </p:cBhvr>
                                      <p:tavLst>
                                        <p:tav tm="0">
                                          <p:val>
                                            <p:strVal val="0-#ppt_w/2"/>
                                          </p:val>
                                        </p:tav>
                                        <p:tav tm="100000">
                                          <p:val>
                                            <p:strVal val="#ppt_x"/>
                                          </p:val>
                                        </p:tav>
                                      </p:tavLst>
                                    </p:anim>
                                    <p:anim calcmode="lin" valueType="num">
                                      <p:cBhvr additive="base">
                                        <p:cTn id="1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9143999" cy="6858000"/>
          </a:xfrm>
          <a:prstGeom prst="rect">
            <a:avLst/>
          </a:prstGeom>
        </p:spPr>
      </p:pic>
      <p:sp>
        <p:nvSpPr>
          <p:cNvPr id="6" name="Title 4"/>
          <p:cNvSpPr txBox="1">
            <a:spLocks/>
          </p:cNvSpPr>
          <p:nvPr/>
        </p:nvSpPr>
        <p:spPr bwMode="auto">
          <a:xfrm>
            <a:off x="0" y="1"/>
            <a:ext cx="9144000" cy="5779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defRPr/>
            </a:pPr>
            <a:r>
              <a:rPr lang="en-US" sz="2300" dirty="0">
                <a:solidFill>
                  <a:schemeClr val="tx2">
                    <a:lumMod val="75000"/>
                  </a:schemeClr>
                </a:solidFill>
                <a:latin typeface="Cambria" panose="02040503050406030204" pitchFamily="18" charset="0"/>
              </a:rPr>
              <a:t>Estimated change in orthometric heights from NAVD88 to </a:t>
            </a:r>
            <a:r>
              <a:rPr lang="en-US" sz="2300" b="1" dirty="0">
                <a:solidFill>
                  <a:schemeClr val="tx2">
                    <a:lumMod val="75000"/>
                  </a:schemeClr>
                </a:solidFill>
                <a:latin typeface="Cambria" panose="02040503050406030204" pitchFamily="18" charset="0"/>
              </a:rPr>
              <a:t>NAPGD2022</a:t>
            </a:r>
          </a:p>
        </p:txBody>
      </p:sp>
      <p:sp>
        <p:nvSpPr>
          <p:cNvPr id="4" name="TextBox 3"/>
          <p:cNvSpPr txBox="1"/>
          <p:nvPr/>
        </p:nvSpPr>
        <p:spPr>
          <a:xfrm>
            <a:off x="4632384" y="5745193"/>
            <a:ext cx="1940944" cy="923330"/>
          </a:xfrm>
          <a:prstGeom prst="rect">
            <a:avLst/>
          </a:prstGeom>
          <a:noFill/>
        </p:spPr>
        <p:txBody>
          <a:bodyPr wrap="square" rtlCol="0">
            <a:spAutoFit/>
          </a:bodyPr>
          <a:lstStyle/>
          <a:p>
            <a:pPr fontAlgn="auto">
              <a:spcBef>
                <a:spcPts val="0"/>
              </a:spcBef>
              <a:spcAft>
                <a:spcPts val="0"/>
              </a:spcAft>
              <a:defRPr/>
            </a:pPr>
            <a:r>
              <a:rPr lang="en-US" b="1" i="1" dirty="0">
                <a:solidFill>
                  <a:srgbClr val="000000"/>
                </a:solidFill>
                <a:latin typeface="Calibri"/>
                <a:ea typeface="+mn-ea"/>
              </a:rPr>
              <a:t>(NAPGD2022 approximated using xGEOID16B)</a:t>
            </a:r>
          </a:p>
        </p:txBody>
      </p:sp>
    </p:spTree>
    <p:extLst>
      <p:ext uri="{BB962C8B-B14F-4D97-AF65-F5344CB8AC3E}">
        <p14:creationId xmlns:p14="http://schemas.microsoft.com/office/powerpoint/2010/main" val="80330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3" name="Title 1"/>
          <p:cNvSpPr txBox="1">
            <a:spLocks/>
          </p:cNvSpPr>
          <p:nvPr/>
        </p:nvSpPr>
        <p:spPr>
          <a:xfrm>
            <a:off x="0" y="-19549"/>
            <a:ext cx="9144000" cy="1325563"/>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defTabSz="914400" eaLnBrk="1" fontAlgn="auto" hangingPunct="1" indent="0" latinLnBrk="0" lvl="0" marL="0" marR="0" rtl="0">
              <a:lnSpc>
                <a:spcPct val="90000"/>
              </a:lnSpc>
              <a:spcBef>
                <a:spcPct val="0"/>
              </a:spcBef>
              <a:spcAft>
                <a:spcPts val="0"/>
              </a:spcAft>
              <a:buClrTx/>
              <a:buSzTx/>
              <a:buFontTx/>
              <a:buNone/>
              <a:tabLst/>
              <a:defRPr/>
            </a:pPr>
            <a:r>
              <a:rPr b="1" baseline="0" cap="none" dirty="0" i="0" kern="1200" kumimoji="0" lang="en-US" noProof="0" normalizeH="0" spc="0" strike="noStrike" sz="3600" u="none">
                <a:ln>
                  <a:noFill/>
                </a:ln>
                <a:solidFill>
                  <a:sysClr lastClr="000000" val="windowText"/>
                </a:solidFill>
                <a:effectLst/>
                <a:uLnTx/>
                <a:uFillTx/>
                <a:latin charset="0" panose="02040503050406030204" pitchFamily="18" typeface="Cambria"/>
                <a:ea charset="0" panose="02040503050406030204" pitchFamily="18" typeface="Cambria"/>
                <a:cs typeface="+mj-cs"/>
              </a:rPr>
              <a:t>Three types of heights in NSRS</a:t>
            </a:r>
          </a:p>
        </p:txBody>
      </p:sp>
      <p:grpSp>
        <p:nvGrpSpPr>
          <p:cNvPr id="7" name="Water Level">
            <a:extLst>
              <a:ext uri="{FF2B5EF4-FFF2-40B4-BE49-F238E27FC236}">
                <a16:creationId xmlns:a16="http://schemas.microsoft.com/office/drawing/2014/main" id="{CDD68D0F-CC2D-446D-9107-60BF596197EE}"/>
              </a:ext>
            </a:extLst>
          </p:cNvPr>
          <p:cNvGrpSpPr/>
          <p:nvPr/>
        </p:nvGrpSpPr>
        <p:grpSpPr>
          <a:xfrm>
            <a:off x="88744" y="4728287"/>
            <a:ext cx="8752075" cy="2017964"/>
            <a:chOff x="227917" y="4733176"/>
            <a:chExt cx="8752075" cy="2017964"/>
          </a:xfrm>
        </p:grpSpPr>
        <p:sp>
          <p:nvSpPr>
            <p:cNvPr id="55" name="Text Placeholder 4"/>
            <p:cNvSpPr txBox="1">
              <a:spLocks/>
            </p:cNvSpPr>
            <p:nvPr/>
          </p:nvSpPr>
          <p:spPr>
            <a:xfrm>
              <a:off x="2874452" y="4733176"/>
              <a:ext cx="3639559" cy="473412"/>
            </a:xfrm>
            <a:prstGeom prst="rect">
              <a:avLst/>
            </a:prstGeom>
          </p:spPr>
          <p:txBody>
            <a:bodyPr anchor="b" bIns="45720" lIns="91440" rIns="91440" rtlCol="0" tIns="45720" vert="horz">
              <a:normAutofit lnSpcReduction="10000"/>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i="0" kern="1200" kumimoji="0" lang="en-US" noProof="0" normalizeH="0" spc="0" strike="noStrike" sz="2800" u="none">
                  <a:ln>
                    <a:noFill/>
                  </a:ln>
                  <a:solidFill>
                    <a:prstClr val="black"/>
                  </a:solidFill>
                  <a:effectLst/>
                  <a:uLnTx/>
                  <a:uFillTx/>
                  <a:latin charset="0" panose="02040503050406030204" pitchFamily="18" typeface="Cambria"/>
                  <a:ea charset="0" panose="02040503050406030204" pitchFamily="18" typeface="Cambria"/>
                  <a:cs typeface="+mn-cs"/>
                </a:rPr>
                <a:t>Water Level or Tidal</a:t>
              </a:r>
            </a:p>
          </p:txBody>
        </p:sp>
        <p:pic>
          <p:nvPicPr>
            <p:cNvPr descr="bathgrid" id="60" name="Shape 109"/>
            <p:cNvPicPr preferRelativeResize="0">
              <a:picLocks noChangeAspect="1"/>
            </p:cNvPicPr>
            <p:nvPr/>
          </p:nvPicPr>
          <p:blipFill rotWithShape="1">
            <a:blip r:embed="rId3"/>
            <a:srcRect b="233" l="347" t="314"/>
            <a:stretch/>
          </p:blipFill>
          <p:spPr>
            <a:xfrm>
              <a:off x="3487211" y="5253498"/>
              <a:ext cx="1222605" cy="1433831"/>
            </a:xfrm>
            <a:prstGeom prst="rect">
              <a:avLst/>
            </a:prstGeom>
            <a:noFill/>
            <a:ln cap="flat" cmpd="sng" w="19050">
              <a:solidFill>
                <a:schemeClr val="bg1">
                  <a:lumMod val="65000"/>
                </a:schemeClr>
              </a:solidFill>
              <a:prstDash val="solid"/>
              <a:miter lim="800000"/>
              <a:headEnd len="med" type="none" w="med"/>
              <a:tailEnd len="med" type="none" w="med"/>
            </a:ln>
          </p:spPr>
        </p:pic>
        <p:sp>
          <p:nvSpPr>
            <p:cNvPr id="61" name="Shape 110"/>
            <p:cNvSpPr/>
            <p:nvPr/>
          </p:nvSpPr>
          <p:spPr>
            <a:xfrm>
              <a:off x="4709625" y="5290914"/>
              <a:ext cx="1463675" cy="228600"/>
            </a:xfrm>
            <a:prstGeom prst="rect">
              <a:avLst/>
            </a:prstGeom>
            <a:noFill/>
            <a:ln>
              <a:noFill/>
            </a:ln>
          </p:spPr>
          <p:txBody>
            <a:bodyPr anchor="ctr" anchorCtr="0" bIns="45700" lIns="91425" rIns="91425" tIns="45700" wrap="square">
              <a:noAutofit/>
            </a:bodyPr>
            <a:lstStyle/>
            <a:p>
              <a:pPr algn="l"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panose="020F0502020204030204" typeface="Calibri"/>
                  <a:ea typeface="Calibri"/>
                  <a:cs typeface="Calibri"/>
                  <a:sym typeface="Calibri"/>
                </a:rPr>
                <a:t>NOAA and USACE Hydrography</a:t>
              </a:r>
            </a:p>
          </p:txBody>
        </p:sp>
        <p:pic>
          <p:nvPicPr>
            <p:cNvPr id="65" name="Shape 119"/>
            <p:cNvPicPr preferRelativeResize="0"/>
            <p:nvPr/>
          </p:nvPicPr>
          <p:blipFill rotWithShape="1">
            <a:blip r:embed="rId4">
              <a:extLst>
                <a:ext uri="{28A0092B-C50C-407E-A947-70E740481C1C}">
                  <a14:useLocalDpi xmlns:a14="http://schemas.microsoft.com/office/drawing/2010/main" val="0"/>
                </a:ext>
              </a:extLst>
            </a:blip>
            <a:srcRect b="50" l="66" r="200" t="204"/>
            <a:stretch/>
          </p:blipFill>
          <p:spPr>
            <a:xfrm>
              <a:off x="1665123" y="5265240"/>
              <a:ext cx="1555750" cy="1485900"/>
            </a:xfrm>
            <a:prstGeom prst="rect">
              <a:avLst/>
            </a:prstGeom>
            <a:noFill/>
            <a:ln cap="flat" cmpd="sng" w="19050">
              <a:solidFill>
                <a:schemeClr val="bg1">
                  <a:lumMod val="65000"/>
                </a:schemeClr>
              </a:solidFill>
              <a:prstDash val="solid"/>
              <a:miter lim="800000"/>
              <a:headEnd len="med" type="none" w="med"/>
              <a:tailEnd len="med" type="none" w="med"/>
            </a:ln>
          </p:spPr>
        </p:pic>
        <p:pic>
          <p:nvPicPr>
            <p:cNvPr id="73" name="Picture 72"/>
            <p:cNvPicPr>
              <a:picLocks noChangeAspect="1"/>
            </p:cNvPicPr>
            <p:nvPr/>
          </p:nvPicPr>
          <p:blipFill rotWithShape="1">
            <a:blip cstate="print" r:embed="rId5">
              <a:extLst>
                <a:ext uri="{28A0092B-C50C-407E-A947-70E740481C1C}">
                  <a14:useLocalDpi xmlns:a14="http://schemas.microsoft.com/office/drawing/2010/main" val="0"/>
                </a:ext>
              </a:extLst>
            </a:blip>
            <a:srcRect b="269" l="142" r="101" t="219"/>
            <a:stretch/>
          </p:blipFill>
          <p:spPr>
            <a:xfrm>
              <a:off x="6544577" y="4911184"/>
              <a:ext cx="2435415" cy="1751169"/>
            </a:xfrm>
            <a:prstGeom prst="rect">
              <a:avLst/>
            </a:prstGeom>
            <a:ln w="19050">
              <a:solidFill>
                <a:schemeClr val="bg1">
                  <a:lumMod val="65000"/>
                </a:schemeClr>
              </a:solidFill>
            </a:ln>
          </p:spPr>
        </p:pic>
        <p:sp>
          <p:nvSpPr>
            <p:cNvPr id="74" name="Shape 110"/>
            <p:cNvSpPr/>
            <p:nvPr/>
          </p:nvSpPr>
          <p:spPr>
            <a:xfrm>
              <a:off x="227917" y="6475880"/>
              <a:ext cx="1463675" cy="228600"/>
            </a:xfrm>
            <a:prstGeom prst="rect">
              <a:avLst/>
            </a:prstGeom>
            <a:noFill/>
            <a:ln>
              <a:noFill/>
            </a:ln>
          </p:spPr>
          <p:txBody>
            <a:bodyPr anchor="ctr" anchorCtr="0" bIns="45700" lIns="91425" rIns="91425" tIns="45700" wrap="square">
              <a:noAutofit/>
            </a:bodyPr>
            <a:lstStyle/>
            <a:p>
              <a:pPr algn="r"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panose="020F0502020204030204" typeface="Calibri"/>
                  <a:ea typeface="Calibri"/>
                  <a:cs typeface="Calibri"/>
                  <a:sym typeface="Calibri"/>
                </a:rPr>
                <a:t>Daily and Extreme Water Levels (Gage)</a:t>
              </a:r>
            </a:p>
          </p:txBody>
        </p:sp>
        <p:sp>
          <p:nvSpPr>
            <p:cNvPr id="75" name="Shape 110"/>
            <p:cNvSpPr/>
            <p:nvPr/>
          </p:nvSpPr>
          <p:spPr>
            <a:xfrm>
              <a:off x="4937311" y="6162422"/>
              <a:ext cx="1638188" cy="386752"/>
            </a:xfrm>
            <a:prstGeom prst="rect">
              <a:avLst/>
            </a:prstGeom>
            <a:noFill/>
            <a:ln>
              <a:noFill/>
            </a:ln>
          </p:spPr>
          <p:txBody>
            <a:bodyPr anchor="ctr" anchorCtr="0" bIns="45700" lIns="91425" rIns="91425" tIns="45700" wrap="square">
              <a:noAutofit/>
            </a:bodyPr>
            <a:lstStyle/>
            <a:p>
              <a:pPr algn="r"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panose="020F0502020204030204" typeface="Calibri"/>
                  <a:ea typeface="Calibri"/>
                  <a:cs typeface="Calibri"/>
                  <a:sym typeface="Calibri"/>
                </a:rPr>
                <a:t>Shoreline Mapping and Regulatory Boundaries at the Coast</a:t>
              </a:r>
            </a:p>
          </p:txBody>
        </p:sp>
      </p:grpSp>
      <p:grpSp>
        <p:nvGrpSpPr>
          <p:cNvPr id="10" name="Bridge"/>
          <p:cNvGrpSpPr/>
          <p:nvPr/>
        </p:nvGrpSpPr>
        <p:grpSpPr>
          <a:xfrm>
            <a:off x="2858309" y="694203"/>
            <a:ext cx="2624036" cy="706654"/>
            <a:chOff x="2858309" y="694203"/>
            <a:chExt cx="2624036" cy="706654"/>
          </a:xfrm>
        </p:grpSpPr>
        <p:pic>
          <p:nvPicPr>
            <p:cNvPr id="3" name="bridge cartoon"/>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a:off x="2858309" y="694203"/>
              <a:ext cx="2624036" cy="706654"/>
            </a:xfrm>
            <a:prstGeom prst="rect">
              <a:avLst/>
            </a:prstGeom>
            <a:effectLst>
              <a:outerShdw algn="tl" blurRad="50800" dir="2700000" dist="38100" rotWithShape="0">
                <a:prstClr val="black">
                  <a:alpha val="40000"/>
                </a:prstClr>
              </a:outerShdw>
            </a:effectLst>
          </p:spPr>
        </p:pic>
        <p:sp>
          <p:nvSpPr>
            <p:cNvPr id="4" name="Left Arrow 3"/>
            <p:cNvSpPr/>
            <p:nvPr/>
          </p:nvSpPr>
          <p:spPr>
            <a:xfrm flipH="1">
              <a:off x="3952874" y="1094231"/>
              <a:ext cx="492919" cy="294849"/>
            </a:xfrm>
            <a:prstGeom prst="lef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rtlCol="0"/>
            <a:lstStyle/>
            <a:p>
              <a:pPr algn="ctr" defTabSz="457200" eaLnBrk="1" fontAlgn="base" hangingPunct="1" indent="0" latinLnBrk="0" lvl="0" marL="0" marR="0" rtl="0">
                <a:lnSpc>
                  <a:spcPct val="100000"/>
                </a:lnSpc>
                <a:spcBef>
                  <a:spcPct val="0"/>
                </a:spcBef>
                <a:spcAft>
                  <a:spcPct val="0"/>
                </a:spcAft>
                <a:buClrTx/>
                <a:buSzTx/>
                <a:buFontTx/>
                <a:buNone/>
                <a:tabLst/>
                <a:defRPr/>
              </a:pPr>
              <a:endParaRPr b="0" baseline="0" cap="none" i="0" kern="1200" kumimoji="0" lang="en-US" noProof="0" normalizeH="0" spc="0" strike="noStrike" sz="1800" u="none">
                <a:ln>
                  <a:noFill/>
                </a:ln>
                <a:solidFill>
                  <a:prstClr val="white"/>
                </a:solidFill>
                <a:effectLst/>
                <a:uLnTx/>
                <a:uFillTx/>
                <a:latin typeface="Calibri"/>
                <a:ea typeface="+mn-ea"/>
                <a:cs typeface="+mn-cs"/>
              </a:endParaRPr>
            </a:p>
          </p:txBody>
        </p:sp>
        <p:sp>
          <p:nvSpPr>
            <p:cNvPr id="2" name="geoid"/>
            <p:cNvSpPr txBox="1"/>
            <p:nvPr/>
          </p:nvSpPr>
          <p:spPr bwMode="auto">
            <a:xfrm>
              <a:off x="3931898" y="1116552"/>
              <a:ext cx="506058" cy="230832"/>
            </a:xfrm>
            <a:prstGeom prst="rect">
              <a:avLst/>
            </a:prstGeom>
            <a:noFill/>
            <a:ln w="9525">
              <a:noFill/>
              <a:miter lim="800000"/>
              <a:headEnd/>
              <a:tailEnd/>
            </a:ln>
          </p:spPr>
          <p:txBody>
            <a:bodyPr rtlCol="0" wrap="square">
              <a:spAutoFit/>
            </a:bodyPr>
            <a:lstStyle/>
            <a:p>
              <a:pPr algn="l" defTabSz="457200" eaLnBrk="1" fontAlgn="base" hangingPunct="1" indent="0" latinLnBrk="0" lvl="0" marL="0" marR="0" rtl="0">
                <a:lnSpc>
                  <a:spcPct val="100000"/>
                </a:lnSpc>
                <a:spcBef>
                  <a:spcPct val="0"/>
                </a:spcBef>
                <a:spcAft>
                  <a:spcPct val="0"/>
                </a:spcAft>
                <a:buClrTx/>
                <a:buSzTx/>
                <a:buFontTx/>
                <a:buNone/>
                <a:tabLst/>
                <a:defRPr/>
              </a:pPr>
              <a:r>
                <a:rPr b="0" baseline="0" cap="none" dirty="0" i="0" kern="1200" kumimoji="0" lang="en-US" noProof="0" normalizeH="0" spc="0" strike="noStrike" sz="900" u="none">
                  <a:ln>
                    <a:noFill/>
                  </a:ln>
                  <a:solidFill>
                    <a:prstClr val="white"/>
                  </a:solidFill>
                  <a:effectLst/>
                  <a:uLnTx/>
                  <a:uFillTx/>
                  <a:latin charset="0" pitchFamily="34" typeface="Calibri"/>
                  <a:ea charset="-128" pitchFamily="34" typeface="ＭＳ Ｐゴシック"/>
                  <a:cs typeface="+mn-cs"/>
                </a:rPr>
                <a:t>geoid</a:t>
              </a:r>
            </a:p>
          </p:txBody>
        </p:sp>
      </p:grpSp>
      <p:grpSp>
        <p:nvGrpSpPr>
          <p:cNvPr id="14" name="Ellipsoid"/>
          <p:cNvGrpSpPr/>
          <p:nvPr/>
        </p:nvGrpSpPr>
        <p:grpSpPr>
          <a:xfrm>
            <a:off x="139054" y="1136236"/>
            <a:ext cx="3470548" cy="3482643"/>
            <a:chOff x="139054" y="1136236"/>
            <a:chExt cx="3470548" cy="3482643"/>
          </a:xfrm>
        </p:grpSpPr>
        <p:sp>
          <p:nvSpPr>
            <p:cNvPr id="54" name="Text Placeholder 4"/>
            <p:cNvSpPr txBox="1">
              <a:spLocks/>
            </p:cNvSpPr>
            <p:nvPr/>
          </p:nvSpPr>
          <p:spPr>
            <a:xfrm>
              <a:off x="939154" y="1136236"/>
              <a:ext cx="2158985" cy="414460"/>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i="0" kern="1200" kumimoji="0" lang="en-US" noProof="0" normalizeH="0" spc="0" strike="noStrike" sz="2800" u="none">
                  <a:ln>
                    <a:noFill/>
                  </a:ln>
                  <a:solidFill>
                    <a:prstClr val="black"/>
                  </a:solidFill>
                  <a:effectLst/>
                  <a:uLnTx/>
                  <a:uFillTx/>
                  <a:latin charset="0" panose="02040503050406030204" pitchFamily="18" typeface="Cambria"/>
                  <a:ea charset="0" panose="02040503050406030204" pitchFamily="18" typeface="Cambria"/>
                  <a:cs typeface="+mn-cs"/>
                </a:rPr>
                <a:t>Ellipsoidal</a:t>
              </a:r>
              <a:endParaRPr b="1" baseline="0" cap="none" dirty="0" i="0" kern="1200" kumimoji="0" lang="en-US" noProof="0" normalizeH="0" spc="0" strike="noStrike" sz="2600" u="none">
                <a:ln>
                  <a:noFill/>
                </a:ln>
                <a:solidFill>
                  <a:prstClr val="black"/>
                </a:solidFill>
                <a:effectLst/>
                <a:uLnTx/>
                <a:uFillTx/>
                <a:latin charset="0" panose="02040503050406030204" pitchFamily="18" typeface="Cambria"/>
                <a:ea charset="0" panose="02040503050406030204" pitchFamily="18" typeface="Cambria"/>
                <a:cs typeface="+mn-cs"/>
              </a:endParaRPr>
            </a:p>
          </p:txBody>
        </p:sp>
        <p:pic>
          <p:nvPicPr>
            <p:cNvPr descr="C:\Vicki\Work\Presentations\GRAV-D images\MN12\BaseStation.JPG" id="56" name="Shape 104"/>
            <p:cNvPicPr preferRelativeResize="0"/>
            <p:nvPr/>
          </p:nvPicPr>
          <p:blipFill rotWithShape="1">
            <a:blip r:embed="rId7">
              <a:alphaModFix/>
            </a:blip>
            <a:srcRect l="337" r="8"/>
            <a:stretch/>
          </p:blipFill>
          <p:spPr>
            <a:xfrm>
              <a:off x="218883" y="2915320"/>
              <a:ext cx="1200002" cy="1472351"/>
            </a:xfrm>
            <a:prstGeom prst="rect">
              <a:avLst/>
            </a:prstGeom>
            <a:noFill/>
            <a:ln cap="flat" cmpd="sng" w="19050">
              <a:solidFill>
                <a:schemeClr val="bg1">
                  <a:lumMod val="65000"/>
                </a:schemeClr>
              </a:solidFill>
              <a:prstDash val="solid"/>
              <a:miter lim="800000"/>
              <a:headEnd len="med" type="none" w="med"/>
              <a:tailEnd len="med" type="none" w="med"/>
            </a:ln>
          </p:spPr>
        </p:pic>
        <p:sp>
          <p:nvSpPr>
            <p:cNvPr id="57" name="Shape 105"/>
            <p:cNvSpPr txBox="1"/>
            <p:nvPr/>
          </p:nvSpPr>
          <p:spPr>
            <a:xfrm>
              <a:off x="139054" y="4351807"/>
              <a:ext cx="1600200" cy="267072"/>
            </a:xfrm>
            <a:prstGeom prst="rect">
              <a:avLst/>
            </a:prstGeom>
            <a:noFill/>
            <a:ln>
              <a:noFill/>
            </a:ln>
          </p:spPr>
          <p:txBody>
            <a:bodyPr anchor="t" anchorCtr="0" bIns="45700" lIns="91425" rIns="91425" tIns="45700" wrap="square">
              <a:noAutofit/>
            </a:bodyPr>
            <a:lstStyle/>
            <a:p>
              <a:pPr algn="l"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Raw GPS Observations</a:t>
              </a:r>
            </a:p>
          </p:txBody>
        </p:sp>
        <p:pic>
          <p:nvPicPr>
            <p:cNvPr descr="GPShydro" id="58" name="Shape 106"/>
            <p:cNvPicPr preferRelativeResize="0"/>
            <p:nvPr/>
          </p:nvPicPr>
          <p:blipFill rotWithShape="1">
            <a:blip r:embed="rId8">
              <a:alphaModFix/>
            </a:blip>
            <a:srcRect/>
            <a:stretch/>
          </p:blipFill>
          <p:spPr>
            <a:xfrm>
              <a:off x="218883" y="1565632"/>
              <a:ext cx="1612429" cy="1232226"/>
            </a:xfrm>
            <a:prstGeom prst="rect">
              <a:avLst/>
            </a:prstGeom>
            <a:noFill/>
            <a:ln cap="flat" cmpd="sng" w="19050">
              <a:solidFill>
                <a:schemeClr val="bg1">
                  <a:lumMod val="65000"/>
                </a:schemeClr>
              </a:solidFill>
              <a:prstDash val="solid"/>
              <a:miter lim="800000"/>
              <a:headEnd len="med" type="none" w="med"/>
              <a:tailEnd len="med" type="none" w="med"/>
            </a:ln>
          </p:spPr>
        </p:pic>
        <p:sp>
          <p:nvSpPr>
            <p:cNvPr id="59" name="Shape 107"/>
            <p:cNvSpPr txBox="1"/>
            <p:nvPr/>
          </p:nvSpPr>
          <p:spPr>
            <a:xfrm>
              <a:off x="1816798" y="1479455"/>
              <a:ext cx="1380526" cy="646331"/>
            </a:xfrm>
            <a:prstGeom prst="rect">
              <a:avLst/>
            </a:prstGeom>
            <a:noFill/>
            <a:ln>
              <a:noFill/>
            </a:ln>
          </p:spPr>
          <p:txBody>
            <a:bodyPr anchor="t" anchorCtr="0" bIns="45700" lIns="91425" rIns="91425" tIns="45700" wrap="square">
              <a:noAutofit/>
            </a:bodyPr>
            <a:lstStyle/>
            <a:p>
              <a:pPr algn="l"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Raw Hydrographic Surveys </a:t>
              </a:r>
            </a:p>
          </p:txBody>
        </p:sp>
        <p:pic>
          <p:nvPicPr>
            <p:cNvPr descr="plane fig reduced1" id="64" name="Shape 118"/>
            <p:cNvPicPr preferRelativeResize="0"/>
            <p:nvPr/>
          </p:nvPicPr>
          <p:blipFill rotWithShape="1">
            <a:blip r:embed="rId9">
              <a:alphaModFix/>
            </a:blip>
            <a:srcRect/>
            <a:stretch/>
          </p:blipFill>
          <p:spPr>
            <a:xfrm>
              <a:off x="1966232" y="2428000"/>
              <a:ext cx="1563621" cy="1932864"/>
            </a:xfrm>
            <a:prstGeom prst="rect">
              <a:avLst/>
            </a:prstGeom>
            <a:noFill/>
            <a:ln cap="flat" cmpd="sng" w="19050">
              <a:solidFill>
                <a:schemeClr val="bg1">
                  <a:lumMod val="65000"/>
                </a:schemeClr>
              </a:solidFill>
              <a:prstDash val="solid"/>
              <a:round/>
              <a:headEnd len="med" type="none" w="med"/>
              <a:tailEnd len="med" type="none" w="med"/>
            </a:ln>
          </p:spPr>
        </p:pic>
        <p:sp>
          <p:nvSpPr>
            <p:cNvPr id="66" name="Shape 121"/>
            <p:cNvSpPr/>
            <p:nvPr/>
          </p:nvSpPr>
          <p:spPr>
            <a:xfrm>
              <a:off x="1716836" y="4338895"/>
              <a:ext cx="1892766" cy="228600"/>
            </a:xfrm>
            <a:prstGeom prst="rect">
              <a:avLst/>
            </a:prstGeom>
            <a:noFill/>
            <a:ln>
              <a:noFill/>
            </a:ln>
          </p:spPr>
          <p:txBody>
            <a:bodyPr anchor="ctr" anchorCtr="0" bIns="45700" lIns="91425" rIns="91425" tIns="45700" wrap="square">
              <a:noAutofit/>
            </a:bodyPr>
            <a:lstStyle/>
            <a:p>
              <a:pPr algn="r"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Raw Lidar Data</a:t>
              </a:r>
            </a:p>
          </p:txBody>
        </p:sp>
        <p:sp>
          <p:nvSpPr>
            <p:cNvPr id="31" name="NAD83"/>
            <p:cNvSpPr txBox="1">
              <a:spLocks/>
            </p:cNvSpPr>
            <p:nvPr/>
          </p:nvSpPr>
          <p:spPr>
            <a:xfrm>
              <a:off x="2240578" y="1984730"/>
              <a:ext cx="857561" cy="324422"/>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i="0" kern="1200" kumimoji="0" lang="en-US" noProof="0" normalizeH="0" spc="0" strike="noStrike" sz="1600" u="none">
                  <a:ln>
                    <a:noFill/>
                  </a:ln>
                  <a:solidFill>
                    <a:prstClr val="black"/>
                  </a:solidFill>
                  <a:effectLst/>
                  <a:uLnTx/>
                  <a:uFillTx/>
                  <a:latin charset="0" panose="02040503050406030204" pitchFamily="18" typeface="Cambria"/>
                  <a:ea charset="0" panose="02040503050406030204" pitchFamily="18" typeface="Cambria"/>
                  <a:cs typeface="+mn-cs"/>
                </a:rPr>
                <a:t>NAD83</a:t>
              </a:r>
            </a:p>
          </p:txBody>
        </p:sp>
      </p:grpSp>
      <p:grpSp>
        <p:nvGrpSpPr>
          <p:cNvPr id="11" name="Orthometric"/>
          <p:cNvGrpSpPr/>
          <p:nvPr/>
        </p:nvGrpSpPr>
        <p:grpSpPr>
          <a:xfrm>
            <a:off x="4176190" y="1068867"/>
            <a:ext cx="4823030" cy="3280115"/>
            <a:chOff x="4176190" y="1068867"/>
            <a:chExt cx="4823030" cy="3280115"/>
          </a:xfrm>
        </p:grpSpPr>
        <p:sp>
          <p:nvSpPr>
            <p:cNvPr id="52" name="Text Placeholder 4"/>
            <p:cNvSpPr txBox="1">
              <a:spLocks/>
            </p:cNvSpPr>
            <p:nvPr/>
          </p:nvSpPr>
          <p:spPr>
            <a:xfrm>
              <a:off x="5443017" y="1068867"/>
              <a:ext cx="2295391" cy="414459"/>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err="1" i="0" kern="1200" kumimoji="0" lang="en-US" noProof="0" normalizeH="0" spc="0" strike="noStrike" sz="2800" u="none">
                  <a:ln>
                    <a:noFill/>
                  </a:ln>
                  <a:solidFill>
                    <a:prstClr val="black"/>
                  </a:solidFill>
                  <a:effectLst/>
                  <a:uLnTx/>
                  <a:uFillTx/>
                  <a:latin charset="0" panose="02040503050406030204" pitchFamily="18" typeface="Cambria"/>
                  <a:ea charset="0" panose="02040503050406030204" pitchFamily="18" typeface="Cambria"/>
                  <a:cs typeface="+mn-cs"/>
                </a:rPr>
                <a:t>Orthometric</a:t>
              </a:r>
              <a:endParaRPr b="1" baseline="0" cap="none" dirty="0" i="0" kern="1200" kumimoji="0" lang="en-US" noProof="0" normalizeH="0" spc="0" strike="noStrike" sz="2400" u="none">
                <a:ln>
                  <a:noFill/>
                </a:ln>
                <a:solidFill>
                  <a:prstClr val="black"/>
                </a:solidFill>
                <a:effectLst/>
                <a:uLnTx/>
                <a:uFillTx/>
                <a:latin charset="0" panose="02040503050406030204" pitchFamily="18" typeface="Cambria"/>
                <a:ea charset="0" panose="02040503050406030204" pitchFamily="18" typeface="Cambria"/>
                <a:cs typeface="+mn-cs"/>
              </a:endParaRPr>
            </a:p>
          </p:txBody>
        </p:sp>
        <p:sp>
          <p:nvSpPr>
            <p:cNvPr id="62" name="Shape 111"/>
            <p:cNvSpPr/>
            <p:nvPr/>
          </p:nvSpPr>
          <p:spPr>
            <a:xfrm>
              <a:off x="6256999" y="1482268"/>
              <a:ext cx="929639" cy="396454"/>
            </a:xfrm>
            <a:prstGeom prst="rect">
              <a:avLst/>
            </a:prstGeom>
            <a:noFill/>
            <a:ln>
              <a:noFill/>
            </a:ln>
          </p:spPr>
          <p:txBody>
            <a:bodyPr anchor="ctr" anchorCtr="0" bIns="45700" lIns="91425" rIns="91425" tIns="45700" wrap="square">
              <a:noAutofit/>
            </a:bodyPr>
            <a:lstStyle/>
            <a:p>
              <a:pPr algn="l"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USGS </a:t>
              </a:r>
            </a:p>
            <a:p>
              <a:pPr algn="l"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Topography</a:t>
              </a:r>
            </a:p>
          </p:txBody>
        </p:sp>
        <p:pic>
          <p:nvPicPr>
            <p:cNvPr id="63" name="Shape 117"/>
            <p:cNvPicPr preferRelativeResize="0"/>
            <p:nvPr/>
          </p:nvPicPr>
          <p:blipFill rotWithShape="1">
            <a:blip r:embed="rId10">
              <a:alphaModFix/>
            </a:blip>
            <a:srcRect b="32" l="204" r="207" t="113"/>
            <a:stretch/>
          </p:blipFill>
          <p:spPr>
            <a:xfrm>
              <a:off x="7666391" y="1425744"/>
              <a:ext cx="1259663" cy="1886673"/>
            </a:xfrm>
            <a:prstGeom prst="rect">
              <a:avLst/>
            </a:prstGeom>
            <a:noFill/>
            <a:ln cap="flat" cmpd="sng" w="19304">
              <a:solidFill>
                <a:schemeClr val="bg1">
                  <a:lumMod val="65000"/>
                </a:schemeClr>
              </a:solidFill>
              <a:prstDash val="solid"/>
              <a:miter lim="800000"/>
              <a:headEnd len="med" type="none" w="med"/>
              <a:tailEnd len="med" type="none" w="med"/>
            </a:ln>
          </p:spPr>
        </p:pic>
        <p:pic>
          <p:nvPicPr>
            <p:cNvPr descr="using digital level" id="67" name="Shape 123"/>
            <p:cNvPicPr preferRelativeResize="0"/>
            <p:nvPr/>
          </p:nvPicPr>
          <p:blipFill rotWithShape="1">
            <a:blip r:embed="rId11">
              <a:alphaModFix/>
            </a:blip>
            <a:srcRect/>
            <a:stretch/>
          </p:blipFill>
          <p:spPr>
            <a:xfrm>
              <a:off x="6463326" y="2721372"/>
              <a:ext cx="1059174" cy="1596744"/>
            </a:xfrm>
            <a:prstGeom prst="rect">
              <a:avLst/>
            </a:prstGeom>
            <a:noFill/>
            <a:ln cap="flat" cmpd="sng" w="19050">
              <a:solidFill>
                <a:schemeClr val="bg1">
                  <a:lumMod val="65000"/>
                </a:schemeClr>
              </a:solidFill>
              <a:prstDash val="solid"/>
              <a:round/>
              <a:headEnd len="med" type="none" w="med"/>
              <a:tailEnd len="med" type="none" w="med"/>
            </a:ln>
          </p:spPr>
        </p:pic>
        <p:pic>
          <p:nvPicPr>
            <p:cNvPr id="68" name="Picture 67"/>
            <p:cNvPicPr>
              <a:picLocks noChangeAspect="1"/>
            </p:cNvPicPr>
            <p:nvPr/>
          </p:nvPicPr>
          <p:blipFill>
            <a:blip cstate="print" r:embed="rId12">
              <a:extLst>
                <a:ext uri="{28A0092B-C50C-407E-A947-70E740481C1C}">
                  <a14:useLocalDpi xmlns:a14="http://schemas.microsoft.com/office/drawing/2010/main" val="0"/>
                </a:ext>
              </a:extLst>
            </a:blip>
            <a:stretch>
              <a:fillRect/>
            </a:stretch>
          </p:blipFill>
          <p:spPr>
            <a:xfrm>
              <a:off x="4176190" y="1473407"/>
              <a:ext cx="2124189" cy="2124189"/>
            </a:xfrm>
            <a:prstGeom prst="rect">
              <a:avLst/>
            </a:prstGeom>
            <a:ln w="19050">
              <a:solidFill>
                <a:schemeClr val="bg1">
                  <a:lumMod val="65000"/>
                </a:schemeClr>
              </a:solidFill>
            </a:ln>
          </p:spPr>
        </p:pic>
        <p:sp>
          <p:nvSpPr>
            <p:cNvPr id="70" name="Shape 111"/>
            <p:cNvSpPr/>
            <p:nvPr/>
          </p:nvSpPr>
          <p:spPr>
            <a:xfrm>
              <a:off x="7915006" y="3321517"/>
              <a:ext cx="1084214" cy="396454"/>
            </a:xfrm>
            <a:prstGeom prst="rect">
              <a:avLst/>
            </a:prstGeom>
            <a:noFill/>
            <a:ln>
              <a:noFill/>
            </a:ln>
          </p:spPr>
          <p:txBody>
            <a:bodyPr anchor="ctr" anchorCtr="0" bIns="45700" lIns="91425" rIns="91425" tIns="45700" wrap="square">
              <a:noAutofit/>
            </a:bodyPr>
            <a:lstStyle/>
            <a:p>
              <a:pPr algn="r"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FEMA NFIP Data &amp; Maps</a:t>
              </a:r>
            </a:p>
          </p:txBody>
        </p:sp>
        <p:sp>
          <p:nvSpPr>
            <p:cNvPr id="71" name="Shape 111"/>
            <p:cNvSpPr/>
            <p:nvPr/>
          </p:nvSpPr>
          <p:spPr>
            <a:xfrm>
              <a:off x="4678949" y="3952528"/>
              <a:ext cx="1828827" cy="396454"/>
            </a:xfrm>
            <a:prstGeom prst="rect">
              <a:avLst/>
            </a:prstGeom>
            <a:noFill/>
            <a:ln>
              <a:noFill/>
            </a:ln>
          </p:spPr>
          <p:txBody>
            <a:bodyPr anchor="ctr" anchorCtr="0" bIns="45700" lIns="91425" rIns="91425" tIns="45700" wrap="square">
              <a:noAutofit/>
            </a:bodyPr>
            <a:lstStyle/>
            <a:p>
              <a:pPr algn="r"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Engineering and Construction Surveys</a:t>
              </a:r>
            </a:p>
          </p:txBody>
        </p:sp>
        <p:sp>
          <p:nvSpPr>
            <p:cNvPr id="33" name="NAVD88"/>
            <p:cNvSpPr txBox="1">
              <a:spLocks/>
            </p:cNvSpPr>
            <p:nvPr/>
          </p:nvSpPr>
          <p:spPr>
            <a:xfrm>
              <a:off x="6524400" y="1983125"/>
              <a:ext cx="998100" cy="324422"/>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i="0" kern="1200" kumimoji="0" lang="en-US" noProof="0" normalizeH="0" spc="0" strike="noStrike" sz="1600" u="none">
                  <a:ln>
                    <a:noFill/>
                  </a:ln>
                  <a:solidFill>
                    <a:prstClr val="black"/>
                  </a:solidFill>
                  <a:effectLst/>
                  <a:uLnTx/>
                  <a:uFillTx/>
                  <a:latin charset="0" panose="02040503050406030204" pitchFamily="18" typeface="Cambria"/>
                  <a:ea charset="0" panose="02040503050406030204" pitchFamily="18" typeface="Cambria"/>
                  <a:cs typeface="+mn-cs"/>
                </a:rPr>
                <a:t>NAVD88</a:t>
              </a:r>
            </a:p>
          </p:txBody>
        </p:sp>
        <p:sp>
          <p:nvSpPr>
            <p:cNvPr id="34" name="NGVD29"/>
            <p:cNvSpPr txBox="1">
              <a:spLocks/>
            </p:cNvSpPr>
            <p:nvPr/>
          </p:nvSpPr>
          <p:spPr>
            <a:xfrm>
              <a:off x="6524400" y="2270280"/>
              <a:ext cx="998100" cy="324422"/>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i="0" kern="1200" kumimoji="0" lang="en-US" noProof="0" normalizeH="0" spc="0" strike="noStrike" sz="1600" u="none">
                  <a:ln>
                    <a:noFill/>
                  </a:ln>
                  <a:solidFill>
                    <a:prstClr val="black"/>
                  </a:solidFill>
                  <a:effectLst/>
                  <a:uLnTx/>
                  <a:uFillTx/>
                  <a:latin charset="0" panose="02040503050406030204" pitchFamily="18" typeface="Cambria"/>
                  <a:ea charset="0" panose="02040503050406030204" pitchFamily="18" typeface="Cambria"/>
                  <a:cs typeface="+mn-cs"/>
                </a:rPr>
                <a:t>NGVD29</a:t>
              </a:r>
            </a:p>
          </p:txBody>
        </p:sp>
      </p:grpSp>
    </p:spTree>
    <p:extLst>
      <p:ext uri="{BB962C8B-B14F-4D97-AF65-F5344CB8AC3E}">
        <p14:creationId xmlns:p14="http://schemas.microsoft.com/office/powerpoint/2010/main" val="467711380"/>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2">
                                  <p:stCondLst>
                                    <p:cond delay="0"/>
                                  </p:stCondLst>
                                  <p:childTnLst>
                                    <p:set>
                                      <p:cBhvr>
                                        <p:cTn dur="1" fill="hold" id="12">
                                          <p:stCondLst>
                                            <p:cond delay="0"/>
                                          </p:stCondLst>
                                        </p:cTn>
                                        <p:tgtEl>
                                          <p:spTgt spid="11"/>
                                        </p:tgtEl>
                                        <p:attrNameLst>
                                          <p:attrName>style.visibility</p:attrName>
                                        </p:attrNameLst>
                                      </p:cBhvr>
                                      <p:to>
                                        <p:strVal val="visible"/>
                                      </p:to>
                                    </p:set>
                                    <p:anim calcmode="lin" valueType="num">
                                      <p:cBhvr additive="base">
                                        <p:cTn dur="500" fill="hold" id="13"/>
                                        <p:tgtEl>
                                          <p:spTgt spid="11"/>
                                        </p:tgtEl>
                                        <p:attrNameLst>
                                          <p:attrName>ppt_x</p:attrName>
                                        </p:attrNameLst>
                                      </p:cBhvr>
                                      <p:tavLst>
                                        <p:tav tm="0">
                                          <p:val>
                                            <p:strVal val="1+#ppt_w/2"/>
                                          </p:val>
                                        </p:tav>
                                        <p:tav tm="100000">
                                          <p:val>
                                            <p:strVal val="#ppt_x"/>
                                          </p:val>
                                        </p:tav>
                                      </p:tavLst>
                                    </p:anim>
                                    <p:anim calcmode="lin" valueType="num">
                                      <p:cBhvr additive="base">
                                        <p:cTn dur="500" fill="hold" id="14"/>
                                        <p:tgtEl>
                                          <p:spTgt spid="11"/>
                                        </p:tgtEl>
                                        <p:attrNameLst>
                                          <p:attrName>ppt_y</p:attrName>
                                        </p:attrNameLst>
                                      </p:cBhvr>
                                      <p:tavLst>
                                        <p:tav tm="0">
                                          <p:val>
                                            <p:strVal val="#ppt_y"/>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2" presetSubtype="4">
                                  <p:stCondLst>
                                    <p:cond delay="0"/>
                                  </p:stCondLst>
                                  <p:childTnLst>
                                    <p:set>
                                      <p:cBhvr>
                                        <p:cTn dur="1" fill="hold" id="18">
                                          <p:stCondLst>
                                            <p:cond delay="0"/>
                                          </p:stCondLst>
                                        </p:cTn>
                                        <p:tgtEl>
                                          <p:spTgt spid="7"/>
                                        </p:tgtEl>
                                        <p:attrNameLst>
                                          <p:attrName>style.visibility</p:attrName>
                                        </p:attrNameLst>
                                      </p:cBhvr>
                                      <p:to>
                                        <p:strVal val="visible"/>
                                      </p:to>
                                    </p:set>
                                    <p:anim calcmode="lin" valueType="num">
                                      <p:cBhvr additive="base">
                                        <p:cTn dur="500" fill="hold" id="19"/>
                                        <p:tgtEl>
                                          <p:spTgt spid="7"/>
                                        </p:tgtEl>
                                        <p:attrNameLst>
                                          <p:attrName>ppt_x</p:attrName>
                                        </p:attrNameLst>
                                      </p:cBhvr>
                                      <p:tavLst>
                                        <p:tav tm="0">
                                          <p:val>
                                            <p:strVal val="#ppt_x"/>
                                          </p:val>
                                        </p:tav>
                                        <p:tav tm="100000">
                                          <p:val>
                                            <p:strVal val="#ppt_x"/>
                                          </p:val>
                                        </p:tav>
                                      </p:tavLst>
                                    </p:anim>
                                    <p:anim calcmode="lin" valueType="num">
                                      <p:cBhvr additive="base">
                                        <p:cTn dur="500" fill="hold" id="20"/>
                                        <p:tgtEl>
                                          <p:spTgt spid="7"/>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id="23" nodeType="clickEffect" presetClass="entr" presetID="22" presetSubtype="8">
                                  <p:stCondLst>
                                    <p:cond delay="0"/>
                                  </p:stCondLst>
                                  <p:childTnLst>
                                    <p:set>
                                      <p:cBhvr>
                                        <p:cTn dur="1" fill="hold" id="24">
                                          <p:stCondLst>
                                            <p:cond delay="0"/>
                                          </p:stCondLst>
                                        </p:cTn>
                                        <p:tgtEl>
                                          <p:spTgt spid="10"/>
                                        </p:tgtEl>
                                        <p:attrNameLst>
                                          <p:attrName>style.visibility</p:attrName>
                                        </p:attrNameLst>
                                      </p:cBhvr>
                                      <p:to>
                                        <p:strVal val="visible"/>
                                      </p:to>
                                    </p:set>
                                    <p:animEffect filter="wipe(left)" transition="in">
                                      <p:cBhvr>
                                        <p:cTn dur="1000" id="25"/>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latin typeface="Cambria" panose="02040503050406030204" pitchFamily="18" charset="0"/>
                <a:ea typeface="Cambria" panose="02040503050406030204" pitchFamily="18" charset="0"/>
              </a:rPr>
              <a:t>Preparing for NAPGD2022</a:t>
            </a:r>
          </a:p>
        </p:txBody>
      </p:sp>
      <p:sp>
        <p:nvSpPr>
          <p:cNvPr id="3" name="Content Placeholder 2"/>
          <p:cNvSpPr>
            <a:spLocks noGrp="1"/>
          </p:cNvSpPr>
          <p:nvPr>
            <p:ph idx="1"/>
          </p:nvPr>
        </p:nvSpPr>
        <p:spPr>
          <a:xfrm>
            <a:off x="0" y="1409704"/>
            <a:ext cx="8934450" cy="5448296"/>
          </a:xfrm>
        </p:spPr>
        <p:txBody>
          <a:bodyPr/>
          <a:lstStyle/>
          <a:p>
            <a:pPr lvl="1">
              <a:spcAft>
                <a:spcPts val="1200"/>
              </a:spcAft>
            </a:pPr>
            <a:r>
              <a:rPr lang="en-US" sz="3200" dirty="0">
                <a:latin typeface="Cambria" panose="02040503050406030204" pitchFamily="18" charset="0"/>
                <a:ea typeface="Cambria" panose="02040503050406030204" pitchFamily="18" charset="0"/>
              </a:rPr>
              <a:t>Inventory heights in your data/datasets</a:t>
            </a:r>
          </a:p>
          <a:p>
            <a:pPr lvl="2">
              <a:spcAft>
                <a:spcPts val="1200"/>
              </a:spcAft>
            </a:pPr>
            <a:r>
              <a:rPr lang="en-US" sz="2800" dirty="0">
                <a:latin typeface="Cambria" panose="02040503050406030204" pitchFamily="18" charset="0"/>
                <a:ea typeface="Cambria" panose="02040503050406030204" pitchFamily="18" charset="0"/>
              </a:rPr>
              <a:t>Have you mix &amp; matched geoid models?</a:t>
            </a:r>
          </a:p>
          <a:p>
            <a:pPr lvl="3">
              <a:spcAft>
                <a:spcPts val="1200"/>
              </a:spcAft>
            </a:pPr>
            <a:r>
              <a:rPr lang="en-US" sz="2400" dirty="0">
                <a:latin typeface="Cambria" panose="02040503050406030204" pitchFamily="18" charset="0"/>
                <a:ea typeface="Cambria" panose="02040503050406030204" pitchFamily="18" charset="0"/>
              </a:rPr>
              <a:t>Are you tracking levees or other flood control?</a:t>
            </a:r>
          </a:p>
          <a:p>
            <a:pPr lvl="3">
              <a:spcAft>
                <a:spcPts val="1200"/>
              </a:spcAft>
            </a:pPr>
            <a:r>
              <a:rPr lang="en-US" sz="2400" dirty="0">
                <a:latin typeface="Cambria" panose="02040503050406030204" pitchFamily="18" charset="0"/>
                <a:ea typeface="Cambria" panose="02040503050406030204" pitchFamily="18" charset="0"/>
              </a:rPr>
              <a:t>Are you managing subsurface utilities?</a:t>
            </a:r>
          </a:p>
          <a:p>
            <a:pPr lvl="4">
              <a:spcAft>
                <a:spcPts val="1200"/>
              </a:spcAft>
            </a:pPr>
            <a:r>
              <a:rPr lang="en-US" sz="2400" dirty="0">
                <a:latin typeface="Cambria" panose="02040503050406030204" pitchFamily="18" charset="0"/>
                <a:ea typeface="Cambria" panose="02040503050406030204" pitchFamily="18" charset="0"/>
              </a:rPr>
              <a:t>Access covers, junction boxes, cleanouts, etc.</a:t>
            </a:r>
          </a:p>
          <a:p>
            <a:pPr lvl="3">
              <a:spcAft>
                <a:spcPts val="1200"/>
              </a:spcAft>
            </a:pPr>
            <a:r>
              <a:rPr lang="en-US" sz="2400" dirty="0">
                <a:latin typeface="Cambria" panose="02040503050406030204" pitchFamily="18" charset="0"/>
                <a:ea typeface="Cambria" panose="02040503050406030204" pitchFamily="18" charset="0"/>
              </a:rPr>
              <a:t>Maybe geoid differences aren’t even significant.</a:t>
            </a:r>
          </a:p>
          <a:p>
            <a:pPr lvl="2">
              <a:spcAft>
                <a:spcPts val="1200"/>
              </a:spcAft>
            </a:pPr>
            <a:r>
              <a:rPr lang="en-US" sz="2800" b="1" i="1" dirty="0">
                <a:latin typeface="Cambria" panose="02040503050406030204" pitchFamily="18" charset="0"/>
                <a:ea typeface="Cambria" panose="02040503050406030204" pitchFamily="18" charset="0"/>
              </a:rPr>
              <a:t>Know your goals, know your data.</a:t>
            </a:r>
          </a:p>
          <a:p>
            <a:pPr lvl="3">
              <a:spcAft>
                <a:spcPts val="1200"/>
              </a:spcAft>
            </a:pP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8198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latin typeface="Cambria" panose="02040503050406030204" pitchFamily="18" charset="0"/>
                <a:ea typeface="Cambria" panose="02040503050406030204" pitchFamily="18" charset="0"/>
              </a:rPr>
              <a:t>Preparing for NAPGD2022</a:t>
            </a:r>
          </a:p>
        </p:txBody>
      </p:sp>
      <p:sp>
        <p:nvSpPr>
          <p:cNvPr id="3" name="Content Placeholder 2"/>
          <p:cNvSpPr>
            <a:spLocks noGrp="1"/>
          </p:cNvSpPr>
          <p:nvPr>
            <p:ph idx="1"/>
          </p:nvPr>
        </p:nvSpPr>
        <p:spPr>
          <a:xfrm>
            <a:off x="0" y="1409704"/>
            <a:ext cx="8934450" cy="5448296"/>
          </a:xfrm>
        </p:spPr>
        <p:txBody>
          <a:bodyPr/>
          <a:lstStyle/>
          <a:p>
            <a:pPr lvl="1">
              <a:spcAft>
                <a:spcPts val="1200"/>
              </a:spcAft>
            </a:pPr>
            <a:r>
              <a:rPr lang="en-US" sz="3200" dirty="0">
                <a:latin typeface="Cambria" panose="02040503050406030204" pitchFamily="18" charset="0"/>
                <a:ea typeface="Cambria" panose="02040503050406030204" pitchFamily="18" charset="0"/>
              </a:rPr>
              <a:t>Know the epoch of your data/datasets</a:t>
            </a:r>
          </a:p>
          <a:p>
            <a:pPr lvl="2">
              <a:spcAft>
                <a:spcPts val="1200"/>
              </a:spcAft>
            </a:pPr>
            <a:r>
              <a:rPr lang="en-US" sz="2800" dirty="0">
                <a:latin typeface="Cambria" panose="02040503050406030204" pitchFamily="18" charset="0"/>
                <a:ea typeface="Cambria" panose="02040503050406030204" pitchFamily="18" charset="0"/>
              </a:rPr>
              <a:t>consider how you will track this</a:t>
            </a:r>
          </a:p>
          <a:p>
            <a:pPr lvl="3">
              <a:spcAft>
                <a:spcPts val="1200"/>
              </a:spcAft>
            </a:pPr>
            <a:r>
              <a:rPr lang="en-US" sz="2400" dirty="0">
                <a:latin typeface="Cambria" panose="02040503050406030204" pitchFamily="18" charset="0"/>
                <a:ea typeface="Cambria" panose="02040503050406030204" pitchFamily="18" charset="0"/>
              </a:rPr>
              <a:t>full to-the-second timestamp on every feature?</a:t>
            </a:r>
          </a:p>
          <a:p>
            <a:pPr lvl="3">
              <a:spcAft>
                <a:spcPts val="1200"/>
              </a:spcAft>
            </a:pPr>
            <a:r>
              <a:rPr lang="en-US" sz="2400" dirty="0">
                <a:latin typeface="Cambria" panose="02040503050406030204" pitchFamily="18" charset="0"/>
                <a:ea typeface="Cambria" panose="02040503050406030204" pitchFamily="18" charset="0"/>
              </a:rPr>
              <a:t>labeling a year for each dataset?</a:t>
            </a:r>
          </a:p>
          <a:p>
            <a:pPr lvl="3">
              <a:spcAft>
                <a:spcPts val="1200"/>
              </a:spcAft>
            </a:pPr>
            <a:r>
              <a:rPr lang="en-US" sz="2400" dirty="0">
                <a:latin typeface="Cambria" panose="02040503050406030204" pitchFamily="18" charset="0"/>
                <a:ea typeface="Cambria" panose="02040503050406030204" pitchFamily="18" charset="0"/>
              </a:rPr>
              <a:t>something in-between that works for your needs</a:t>
            </a:r>
          </a:p>
          <a:p>
            <a:pPr lvl="3">
              <a:spcAft>
                <a:spcPts val="1200"/>
              </a:spcAft>
            </a:pP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173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latin typeface="Cambria" panose="02040503050406030204" pitchFamily="18" charset="0"/>
                <a:ea typeface="Cambria" panose="02040503050406030204" pitchFamily="18" charset="0"/>
              </a:rPr>
              <a:t>Preparing for NAPGD2022</a:t>
            </a:r>
            <a:endParaRPr lang="en-US" dirty="0"/>
          </a:p>
        </p:txBody>
      </p:sp>
      <p:sp>
        <p:nvSpPr>
          <p:cNvPr id="3" name="Content Placeholder 2"/>
          <p:cNvSpPr>
            <a:spLocks noGrp="1"/>
          </p:cNvSpPr>
          <p:nvPr>
            <p:ph idx="1"/>
          </p:nvPr>
        </p:nvSpPr>
        <p:spPr>
          <a:xfrm>
            <a:off x="0" y="1409704"/>
            <a:ext cx="8934450" cy="5448296"/>
          </a:xfrm>
        </p:spPr>
        <p:txBody>
          <a:bodyPr/>
          <a:lstStyle/>
          <a:p>
            <a:pPr marL="457200" lvl="1">
              <a:spcAft>
                <a:spcPts val="1200"/>
              </a:spcAft>
            </a:pPr>
            <a:r>
              <a:rPr lang="en-US" sz="3200" dirty="0">
                <a:latin typeface="Cambria" panose="02040503050406030204" pitchFamily="18" charset="0"/>
                <a:ea typeface="Cambria" panose="02040503050406030204" pitchFamily="18" charset="0"/>
              </a:rPr>
              <a:t>Transforming your data</a:t>
            </a:r>
          </a:p>
          <a:p>
            <a:pPr marL="862013" lvl="2">
              <a:spcAft>
                <a:spcPts val="1200"/>
              </a:spcAft>
            </a:pPr>
            <a:r>
              <a:rPr lang="en-US" sz="2800" dirty="0">
                <a:latin typeface="Cambria" panose="02040503050406030204" pitchFamily="18" charset="0"/>
                <a:ea typeface="Cambria" panose="02040503050406030204" pitchFamily="18" charset="0"/>
              </a:rPr>
              <a:t>NCAT </a:t>
            </a:r>
            <a:r>
              <a:rPr lang="en-US" sz="2300" dirty="0">
                <a:latin typeface="Cambria" panose="02040503050406030204" pitchFamily="18" charset="0"/>
                <a:ea typeface="Cambria" panose="02040503050406030204" pitchFamily="18" charset="0"/>
              </a:rPr>
              <a:t>- NGS Coordinate Conversion and Transformation Tool</a:t>
            </a:r>
          </a:p>
          <a:p>
            <a:pPr marL="1319213" lvl="3">
              <a:spcAft>
                <a:spcPts val="1200"/>
              </a:spcAft>
            </a:pPr>
            <a:r>
              <a:rPr lang="en-US" sz="2400" dirty="0">
                <a:latin typeface="Cambria" panose="02040503050406030204" pitchFamily="18" charset="0"/>
                <a:ea typeface="Cambria" panose="02040503050406030204" pitchFamily="18" charset="0"/>
              </a:rPr>
              <a:t>available now: ASCII upload, Web Services, GitHub</a:t>
            </a:r>
          </a:p>
          <a:p>
            <a:pPr marL="1319213" lvl="3">
              <a:spcAft>
                <a:spcPts val="1200"/>
              </a:spcAft>
            </a:pPr>
            <a:r>
              <a:rPr lang="en-US" sz="2400" dirty="0">
                <a:latin typeface="Cambria" panose="02040503050406030204" pitchFamily="18" charset="0"/>
                <a:ea typeface="Cambria" panose="02040503050406030204" pitchFamily="18" charset="0"/>
              </a:rPr>
              <a:t>ask your software provider(s) about integration</a:t>
            </a:r>
          </a:p>
          <a:p>
            <a:pPr marL="1776413" lvl="4">
              <a:spcAft>
                <a:spcPts val="1200"/>
              </a:spcAft>
            </a:pPr>
            <a:r>
              <a:rPr lang="en-US" sz="2400" dirty="0">
                <a:latin typeface="Cambria" panose="02040503050406030204" pitchFamily="18" charset="0"/>
                <a:ea typeface="Cambria" panose="02040503050406030204" pitchFamily="18" charset="0"/>
              </a:rPr>
              <a:t>we envision this as most popular method of access</a:t>
            </a:r>
          </a:p>
          <a:p>
            <a:pPr marL="1776413" lvl="4">
              <a:spcAft>
                <a:spcPts val="1200"/>
              </a:spcAft>
            </a:pPr>
            <a:r>
              <a:rPr lang="en-US" sz="2400" dirty="0">
                <a:latin typeface="Cambria" panose="02040503050406030204" pitchFamily="18" charset="0"/>
                <a:ea typeface="Cambria" panose="02040503050406030204" pitchFamily="18" charset="0"/>
              </a:rPr>
              <a:t>Industry Workshop held May 2021</a:t>
            </a:r>
          </a:p>
          <a:p>
            <a:pPr marL="2233613" lvl="5">
              <a:spcAft>
                <a:spcPts val="1200"/>
              </a:spcAft>
            </a:pPr>
            <a:r>
              <a:rPr lang="en-US" sz="1600" dirty="0" err="1"/>
              <a:t>Esri</a:t>
            </a:r>
            <a:r>
              <a:rPr lang="en-US" sz="1600" dirty="0"/>
              <a:t>, Trimble, Blue Marble, </a:t>
            </a:r>
            <a:r>
              <a:rPr lang="en-US" sz="1600" dirty="0" err="1"/>
              <a:t>etc</a:t>
            </a:r>
            <a:r>
              <a:rPr lang="en-US" sz="1600" dirty="0"/>
              <a:t>… all the well known names attended</a:t>
            </a:r>
            <a:endParaRPr lang="en-US"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8836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b="90" l="126" r="144" t="128"/>
          <a:stretch/>
        </p:blipFill>
        <p:spPr>
          <a:xfrm>
            <a:off x="-43543" y="0"/>
            <a:ext cx="9187543" cy="6858000"/>
          </a:xfrm>
          <a:prstGeom prst="rect">
            <a:avLst/>
          </a:prstGeom>
        </p:spPr>
      </p:pic>
      <p:sp>
        <p:nvSpPr>
          <p:cNvPr id="5" name="Title 4"/>
          <p:cNvSpPr>
            <a:spLocks noGrp="1"/>
          </p:cNvSpPr>
          <p:nvPr>
            <p:ph type="title"/>
          </p:nvPr>
        </p:nvSpPr>
        <p:spPr>
          <a:xfrm>
            <a:off x="722313" y="5444395"/>
            <a:ext cx="7772400" cy="1362075"/>
          </a:xfrm>
        </p:spPr>
        <p:txBody>
          <a:bodyPr/>
          <a:lstStyle/>
          <a:p>
            <a:r>
              <a:rPr dirty="0" lang="en-US" sz="4400">
                <a:latin charset="0" panose="02040503050406030204" pitchFamily="18" typeface="Cambria"/>
                <a:ea charset="0" panose="02040503050406030204" pitchFamily="18" typeface="Cambria"/>
              </a:rPr>
              <a:t>additional Resources</a:t>
            </a:r>
          </a:p>
        </p:txBody>
      </p:sp>
    </p:spTree>
    <p:extLst>
      <p:ext uri="{BB962C8B-B14F-4D97-AF65-F5344CB8AC3E}">
        <p14:creationId xmlns:p14="http://schemas.microsoft.com/office/powerpoint/2010/main" val="1583624392"/>
      </p:ext>
    </p:extLst>
  </p:cSld>
  <p:clrMapOvr>
    <a:masterClrMapping/>
  </p:clrMapOvr>
  <mc:AlternateContent xmlns:mc="http://schemas.openxmlformats.org/markup-compatibility/2006" xmlns:p14="http://schemas.microsoft.com/office/powerpoint/2010/main">
    <mc:Choice Requires="p14">
      <p:transition p14:dur="2000" spd="slow">
        <p14:prism dir="u" isContent="1"/>
      </p:transition>
    </mc:Choice>
    <mc:Fallback xmlns="">
      <p:transition spd="slow">
        <p:fade/>
      </p:transition>
    </mc:Fallback>
  </mc:AlternateContent>
</p:sld>
</file>

<file path=ppt/slides/slide44.xml><?xml version="1.0" encoding="utf-8"?>
<p:sld xmlns:p="http://schemas.openxmlformats.org/presentationml/2006/main" xmlns:a="http://schemas.openxmlformats.org/drawingml/2006/main" xmlns:r="http://schemas.openxmlformats.org/officeDocument/2006/relationships">
  <p:cSld>
    <p:bg>
      <p:bgPr>
        <a:solidFill>
          <a:srgbClr val="9C9C9C"/>
        </a:solidFill>
        <a:effectLst/>
      </p:bgPr>
    </p:bg>
    <p:spTree>
      <p:nvGrpSpPr>
        <p:cNvPr id="1" name=""/>
        <p:cNvGrpSpPr/>
        <p:nvPr/>
      </p:nvGrpSpPr>
      <p:grpSpPr>
        <a:xfrm>
          <a:off x="0" y="0"/>
          <a:ext cx="0" cy="0"/>
          <a:chOff x="0" y="0"/>
          <a:chExt cx="0" cy="0"/>
        </a:xfrm>
      </p:grpSpPr>
      <p:grpSp>
        <p:nvGrpSpPr>
          <p:cNvPr id="15" name="Group 14"/>
          <p:cNvGrpSpPr/>
          <p:nvPr/>
        </p:nvGrpSpPr>
        <p:grpSpPr>
          <a:xfrm>
            <a:off x="8691" y="2045"/>
            <a:ext cx="9142509" cy="6853910"/>
            <a:chOff x="8691" y="2045"/>
            <a:chExt cx="9142509" cy="685391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1" y="2045"/>
              <a:ext cx="9126617" cy="6853910"/>
            </a:xfrm>
            <a:prstGeom prst="rect">
              <a:avLst/>
            </a:prstGeom>
          </p:spPr>
        </p:pic>
        <p:sp>
          <p:nvSpPr>
            <p:cNvPr id="11" name="TextBox 10"/>
            <p:cNvSpPr txBox="1"/>
            <p:nvPr/>
          </p:nvSpPr>
          <p:spPr>
            <a:xfrm>
              <a:off x="2374845" y="28800"/>
              <a:ext cx="6776355" cy="523220"/>
            </a:xfrm>
            <a:prstGeom prst="rect">
              <a:avLst/>
            </a:prstGeom>
            <a:noFill/>
          </p:spPr>
          <p:txBody>
            <a:bodyPr rtlCol="0" wrap="square">
              <a:spAutoFit/>
            </a:bodyPr>
            <a:lstStyle/>
            <a:p>
              <a:pPr algn="ctr"/>
              <a:r>
                <a:rPr dirty="0" lang="en-US" spc="-7" sz="2800">
                  <a:solidFill>
                    <a:prstClr val="white"/>
                  </a:solidFill>
                  <a:latin charset="0" panose="02040503050406030204" pitchFamily="18" typeface="Cambria"/>
                  <a:ea charset="-128" pitchFamily="34" typeface="MS PGothic"/>
                  <a:cs typeface="Calibri"/>
                </a:rPr>
                <a:t>https://www.ngs.noaa.gov/ADVISORS/</a:t>
              </a:r>
              <a:endParaRPr dirty="0" lang="en-US"/>
            </a:p>
          </p:txBody>
        </p:sp>
      </p:grpSp>
      <p:pic>
        <p:nvPicPr>
          <p:cNvPr id="17" name="jeff"/>
          <p:cNvPicPr>
            <a:picLocks noChangeAspect="1"/>
          </p:cNvPicPr>
          <p:nvPr/>
        </p:nvPicPr>
        <p:blipFill rotWithShape="1">
          <a:blip r:embed="rId4">
            <a:extLst>
              <a:ext uri="{28A0092B-C50C-407E-A947-70E740481C1C}">
                <a14:useLocalDpi xmlns:a14="http://schemas.microsoft.com/office/drawing/2010/main" val="0"/>
              </a:ext>
            </a:extLst>
          </a:blip>
          <a:srcRect b="605" l="162" r="38" t="28"/>
          <a:stretch/>
        </p:blipFill>
        <p:spPr>
          <a:xfrm>
            <a:off x="6669881" y="1294606"/>
            <a:ext cx="728662" cy="881063"/>
          </a:xfrm>
          <a:prstGeom prst="rect">
            <a:avLst/>
          </a:prstGeom>
        </p:spPr>
      </p:pic>
    </p:spTree>
    <p:extLst>
      <p:ext uri="{BB962C8B-B14F-4D97-AF65-F5344CB8AC3E}">
        <p14:creationId xmlns:p14="http://schemas.microsoft.com/office/powerpoint/2010/main" val="1257464780"/>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31" presetSubtype="0">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p:cTn dur="1000" fill="hold" id="7"/>
                                        <p:tgtEl>
                                          <p:spTgt spid="17"/>
                                        </p:tgtEl>
                                        <p:attrNameLst>
                                          <p:attrName>ppt_w</p:attrName>
                                        </p:attrNameLst>
                                      </p:cBhvr>
                                      <p:tavLst>
                                        <p:tav tm="0">
                                          <p:val>
                                            <p:fltVal val="0"/>
                                          </p:val>
                                        </p:tav>
                                        <p:tav tm="100000">
                                          <p:val>
                                            <p:strVal val="#ppt_w"/>
                                          </p:val>
                                        </p:tav>
                                      </p:tavLst>
                                    </p:anim>
                                    <p:anim calcmode="lin" valueType="num">
                                      <p:cBhvr>
                                        <p:cTn dur="1000" fill="hold" id="8"/>
                                        <p:tgtEl>
                                          <p:spTgt spid="17"/>
                                        </p:tgtEl>
                                        <p:attrNameLst>
                                          <p:attrName>ppt_h</p:attrName>
                                        </p:attrNameLst>
                                      </p:cBhvr>
                                      <p:tavLst>
                                        <p:tav tm="0">
                                          <p:val>
                                            <p:fltVal val="0"/>
                                          </p:val>
                                        </p:tav>
                                        <p:tav tm="100000">
                                          <p:val>
                                            <p:strVal val="#ppt_h"/>
                                          </p:val>
                                        </p:tav>
                                      </p:tavLst>
                                    </p:anim>
                                    <p:anim calcmode="lin" valueType="num">
                                      <p:cBhvr>
                                        <p:cTn dur="1000" fill="hold" id="9"/>
                                        <p:tgtEl>
                                          <p:spTgt spid="17"/>
                                        </p:tgtEl>
                                        <p:attrNameLst>
                                          <p:attrName>style.rotation</p:attrName>
                                        </p:attrNameLst>
                                      </p:cBhvr>
                                      <p:tavLst>
                                        <p:tav tm="0">
                                          <p:val>
                                            <p:fltVal val="90"/>
                                          </p:val>
                                        </p:tav>
                                        <p:tav tm="100000">
                                          <p:val>
                                            <p:fltVal val="0"/>
                                          </p:val>
                                        </p:tav>
                                      </p:tavLst>
                                    </p:anim>
                                    <p:animEffect filter="fade" transition="in">
                                      <p:cBhvr>
                                        <p:cTn dur="1000" id="10"/>
                                        <p:tgtEl>
                                          <p:spTgt spid="17"/>
                                        </p:tgtEl>
                                      </p:cBhvr>
                                    </p:animEffect>
                                  </p:childTnLst>
                                </p:cTn>
                              </p:par>
                            </p:childTnLst>
                          </p:cTn>
                        </p:par>
                        <p:par>
                          <p:cTn fill="hold" id="11">
                            <p:stCondLst>
                              <p:cond delay="1000"/>
                            </p:stCondLst>
                            <p:childTnLst>
                              <p:par>
                                <p:cTn fill="hold" id="12" nodeType="afterEffect" presetClass="entr" presetID="21" presetSubtype="1">
                                  <p:stCondLst>
                                    <p:cond delay="500"/>
                                  </p:stCondLst>
                                  <p:childTnLst>
                                    <p:set>
                                      <p:cBhvr>
                                        <p:cTn dur="1" fill="hold" id="13">
                                          <p:stCondLst>
                                            <p:cond delay="0"/>
                                          </p:stCondLst>
                                        </p:cTn>
                                        <p:tgtEl>
                                          <p:spTgt spid="15"/>
                                        </p:tgtEl>
                                        <p:attrNameLst>
                                          <p:attrName>style.visibility</p:attrName>
                                        </p:attrNameLst>
                                      </p:cBhvr>
                                      <p:to>
                                        <p:strVal val="visible"/>
                                      </p:to>
                                    </p:set>
                                    <p:animEffect filter="wheel(1)" transition="in">
                                      <p:cBhvr>
                                        <p:cTn dur="2000" id="14"/>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803" y="239802"/>
            <a:ext cx="8890503" cy="1143000"/>
          </a:xfrm>
        </p:spPr>
        <p:txBody>
          <a:bodyPr/>
          <a:lstStyle/>
          <a:p>
            <a:r>
              <a:rPr lang="en-US" dirty="0">
                <a:latin typeface="Cambria" panose="02040503050406030204" pitchFamily="18" charset="0"/>
                <a:ea typeface="Cambria" panose="02040503050406030204" pitchFamily="18" charset="0"/>
              </a:rPr>
              <a:t>State Geodetic Coordinators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6557" y="3638744"/>
            <a:ext cx="4251775" cy="3087277"/>
          </a:xfrm>
          <a:prstGeom prst="rect">
            <a:avLst/>
          </a:prstGeom>
          <a:ln w="19050">
            <a:solidFill>
              <a:schemeClr val="tx2">
                <a:lumMod val="60000"/>
                <a:lumOff val="40000"/>
              </a:schemeClr>
            </a:solidFill>
          </a:ln>
        </p:spPr>
      </p:pic>
      <p:sp>
        <p:nvSpPr>
          <p:cNvPr id="6" name="Content Placeholder 5"/>
          <p:cNvSpPr>
            <a:spLocks noGrp="1"/>
          </p:cNvSpPr>
          <p:nvPr>
            <p:ph idx="1"/>
          </p:nvPr>
        </p:nvSpPr>
        <p:spPr>
          <a:xfrm>
            <a:off x="252549" y="1183748"/>
            <a:ext cx="8773758" cy="4525963"/>
          </a:xfrm>
        </p:spPr>
        <p:txBody>
          <a:bodyPr/>
          <a:lstStyle/>
          <a:p>
            <a:pPr marL="227013" indent="-227013"/>
            <a:r>
              <a:rPr lang="en-US" dirty="0">
                <a:latin typeface="Cambria" panose="02040503050406030204" pitchFamily="18" charset="0"/>
                <a:ea typeface="Cambria" panose="02040503050406030204" pitchFamily="18" charset="0"/>
              </a:rPr>
              <a:t>Not an NGS employee</a:t>
            </a:r>
          </a:p>
          <a:p>
            <a:pPr marL="227013" indent="-227013"/>
            <a:r>
              <a:rPr lang="en-US" dirty="0">
                <a:latin typeface="Cambria" panose="02040503050406030204" pitchFamily="18" charset="0"/>
                <a:ea typeface="Cambria" panose="02040503050406030204" pitchFamily="18" charset="0"/>
              </a:rPr>
              <a:t>Serves as a liaison between the State’s geospatial community and the NGS</a:t>
            </a:r>
          </a:p>
          <a:p>
            <a:pPr marL="227013" indent="-227013"/>
            <a:r>
              <a:rPr lang="en-US" dirty="0">
                <a:latin typeface="Cambria" panose="02040503050406030204" pitchFamily="18" charset="0"/>
                <a:ea typeface="Cambria" panose="02040503050406030204" pitchFamily="18" charset="0"/>
              </a:rPr>
              <a:t>Erik Baldwin at Bluefield State College</a:t>
            </a:r>
          </a:p>
        </p:txBody>
      </p:sp>
    </p:spTree>
    <p:extLst>
      <p:ext uri="{BB962C8B-B14F-4D97-AF65-F5344CB8AC3E}">
        <p14:creationId xmlns:p14="http://schemas.microsoft.com/office/powerpoint/2010/main" val="412636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b="35" l="157" t="111"/>
          <a:stretch/>
        </p:blipFill>
        <p:spPr>
          <a:xfrm>
            <a:off x="60159" y="1181099"/>
            <a:ext cx="4410777" cy="5293495"/>
          </a:xfrm>
          <a:prstGeom prst="rect">
            <a:avLst/>
          </a:prstGeom>
          <a:ln w="12700">
            <a:solidFill>
              <a:schemeClr val="accent1">
                <a:shade val="50000"/>
              </a:schemeClr>
            </a:solidFill>
          </a:ln>
          <a:effectLst/>
        </p:spPr>
      </p:pic>
      <p:pic>
        <p:nvPicPr>
          <p:cNvPr id="4" name="Picture 3"/>
          <p:cNvPicPr>
            <a:picLocks noChangeAspect="1"/>
          </p:cNvPicPr>
          <p:nvPr/>
        </p:nvPicPr>
        <p:blipFill>
          <a:blip r:embed="rId4"/>
          <a:stretch>
            <a:fillRect/>
          </a:stretch>
        </p:blipFill>
        <p:spPr>
          <a:xfrm>
            <a:off x="4514979" y="1181099"/>
            <a:ext cx="4532768" cy="3801473"/>
          </a:xfrm>
          <a:prstGeom prst="rect">
            <a:avLst/>
          </a:prstGeom>
          <a:ln w="12700">
            <a:solidFill>
              <a:schemeClr val="accent1">
                <a:shade val="50000"/>
              </a:schemeClr>
            </a:solidFill>
          </a:ln>
        </p:spPr>
      </p:pic>
      <p:grpSp>
        <p:nvGrpSpPr>
          <p:cNvPr id="15" name="Group 14"/>
          <p:cNvGrpSpPr/>
          <p:nvPr/>
        </p:nvGrpSpPr>
        <p:grpSpPr>
          <a:xfrm>
            <a:off x="4499855" y="5007968"/>
            <a:ext cx="4547891" cy="1466625"/>
            <a:chOff x="4403571" y="5339913"/>
            <a:chExt cx="4586432" cy="1399549"/>
          </a:xfrm>
        </p:grpSpPr>
        <p:sp>
          <p:nvSpPr>
            <p:cNvPr id="12" name="Rectangle 11"/>
            <p:cNvSpPr/>
            <p:nvPr/>
          </p:nvSpPr>
          <p:spPr>
            <a:xfrm>
              <a:off x="4403571" y="5339913"/>
              <a:ext cx="4586432" cy="1399549"/>
            </a:xfrm>
            <a:prstGeom prst="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7" name="TextBox 6"/>
            <p:cNvSpPr txBox="1"/>
            <p:nvPr/>
          </p:nvSpPr>
          <p:spPr>
            <a:xfrm>
              <a:off x="4719081" y="5658267"/>
              <a:ext cx="1647191" cy="931801"/>
            </a:xfrm>
            <a:prstGeom prst="rect">
              <a:avLst/>
            </a:prstGeom>
            <a:noFill/>
          </p:spPr>
          <p:txBody>
            <a:bodyPr rtlCol="0" wrap="square">
              <a:spAutoFit/>
            </a:bodyPr>
            <a:lstStyle/>
            <a:p>
              <a:pPr algn="ctr"/>
              <a:r>
                <a:rPr b="1" dirty="0" lang="en-US">
                  <a:solidFill>
                    <a:srgbClr val="781D22"/>
                  </a:solidFill>
                </a:rPr>
                <a:t>Educational Videos</a:t>
              </a:r>
            </a:p>
            <a:p>
              <a:pPr algn="ctr"/>
              <a:r>
                <a:rPr b="1" dirty="0" lang="en-US">
                  <a:solidFill>
                    <a:srgbClr val="781D22"/>
                  </a:solidFill>
                </a:rPr>
                <a:t>&lt;5 minutes</a:t>
              </a:r>
            </a:p>
          </p:txBody>
        </p:sp>
        <p:sp>
          <p:nvSpPr>
            <p:cNvPr id="9" name="TextBox 8"/>
            <p:cNvSpPr txBox="1"/>
            <p:nvPr/>
          </p:nvSpPr>
          <p:spPr>
            <a:xfrm>
              <a:off x="6608810" y="5709063"/>
              <a:ext cx="2291134" cy="931801"/>
            </a:xfrm>
            <a:prstGeom prst="rect">
              <a:avLst/>
            </a:prstGeom>
            <a:noFill/>
          </p:spPr>
          <p:txBody>
            <a:bodyPr rtlCol="0" wrap="square">
              <a:spAutoFit/>
            </a:bodyPr>
            <a:lstStyle/>
            <a:p>
              <a:pPr algn="ctr"/>
              <a:r>
                <a:rPr b="1" dirty="0" lang="en-US">
                  <a:solidFill>
                    <a:srgbClr val="781D22"/>
                  </a:solidFill>
                </a:rPr>
                <a:t>Online Lesson </a:t>
              </a:r>
            </a:p>
            <a:p>
              <a:pPr algn="ctr"/>
              <a:r>
                <a:rPr b="1" dirty="0" lang="en-US">
                  <a:solidFill>
                    <a:srgbClr val="781D22"/>
                  </a:solidFill>
                </a:rPr>
                <a:t>(via </a:t>
              </a:r>
              <a:r>
                <a:rPr b="1" dirty="0" err="1" lang="en-US">
                  <a:solidFill>
                    <a:srgbClr val="781D22"/>
                  </a:solidFill>
                </a:rPr>
                <a:t>MetEd</a:t>
              </a:r>
              <a:r>
                <a:rPr b="1" dirty="0" lang="en-US">
                  <a:solidFill>
                    <a:srgbClr val="781D22"/>
                  </a:solidFill>
                </a:rPr>
                <a:t>/COMET)</a:t>
              </a:r>
            </a:p>
            <a:p>
              <a:pPr algn="ctr"/>
              <a:r>
                <a:rPr b="1" dirty="0" lang="en-US">
                  <a:solidFill>
                    <a:srgbClr val="781D22"/>
                  </a:solidFill>
                </a:rPr>
                <a:t>~1 hour</a:t>
              </a:r>
            </a:p>
          </p:txBody>
        </p:sp>
      </p:grpSp>
      <p:sp>
        <p:nvSpPr>
          <p:cNvPr id="13" name="Title 1"/>
          <p:cNvSpPr txBox="1">
            <a:spLocks/>
          </p:cNvSpPr>
          <p:nvPr/>
        </p:nvSpPr>
        <p:spPr>
          <a:xfrm>
            <a:off x="0" y="395288"/>
            <a:ext cx="9144000" cy="685800"/>
          </a:xfrm>
          <a:prstGeom prst="rect">
            <a:avLst/>
          </a:prstGeom>
        </p:spPr>
        <p:txBody>
          <a:bodyPr/>
          <a:lstStyle>
            <a:lvl1pPr algn="ctr" defTabSz="457200" eaLnBrk="0" fontAlgn="base" hangingPunct="0" rtl="0">
              <a:spcBef>
                <a:spcPct val="0"/>
              </a:spcBef>
              <a:spcAft>
                <a:spcPct val="0"/>
              </a:spcAft>
              <a:defRPr kern="1200" sz="4400">
                <a:solidFill>
                  <a:schemeClr val="tx1"/>
                </a:solidFill>
                <a:latin typeface="+mj-lt"/>
                <a:ea charset="-128" pitchFamily="34" typeface="MS PGothic"/>
                <a:cs charset="0" typeface="ＭＳ Ｐゴシック"/>
              </a:defRPr>
            </a:lvl1pPr>
            <a:lvl2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2pPr>
            <a:lvl3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3pPr>
            <a:lvl4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4pPr>
            <a:lvl5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5pPr>
            <a:lvl6pPr algn="ctr" defTabSz="457200" fontAlgn="base" marL="457200" rtl="0">
              <a:spcBef>
                <a:spcPct val="0"/>
              </a:spcBef>
              <a:spcAft>
                <a:spcPct val="0"/>
              </a:spcAft>
              <a:defRPr sz="4400">
                <a:solidFill>
                  <a:schemeClr val="tx1"/>
                </a:solidFill>
                <a:latin charset="0" typeface="Calibri"/>
                <a:ea charset="0" typeface="ＭＳ Ｐゴシック"/>
                <a:cs charset="0" typeface="ＭＳ Ｐゴシック"/>
              </a:defRPr>
            </a:lvl6pPr>
            <a:lvl7pPr algn="ctr" defTabSz="457200" fontAlgn="base" marL="914400" rtl="0">
              <a:spcBef>
                <a:spcPct val="0"/>
              </a:spcBef>
              <a:spcAft>
                <a:spcPct val="0"/>
              </a:spcAft>
              <a:defRPr sz="4400">
                <a:solidFill>
                  <a:schemeClr val="tx1"/>
                </a:solidFill>
                <a:latin charset="0" typeface="Calibri"/>
                <a:ea charset="0" typeface="ＭＳ Ｐゴシック"/>
                <a:cs charset="0" typeface="ＭＳ Ｐゴシック"/>
              </a:defRPr>
            </a:lvl7pPr>
            <a:lvl8pPr algn="ctr" defTabSz="457200" fontAlgn="base" marL="1371600" rtl="0">
              <a:spcBef>
                <a:spcPct val="0"/>
              </a:spcBef>
              <a:spcAft>
                <a:spcPct val="0"/>
              </a:spcAft>
              <a:defRPr sz="4400">
                <a:solidFill>
                  <a:schemeClr val="tx1"/>
                </a:solidFill>
                <a:latin charset="0" typeface="Calibri"/>
                <a:ea charset="0" typeface="ＭＳ Ｐゴシック"/>
                <a:cs charset="0" typeface="ＭＳ Ｐゴシック"/>
              </a:defRPr>
            </a:lvl8pPr>
            <a:lvl9pPr algn="ctr" defTabSz="457200" fontAlgn="base" marL="1828800" rtl="0">
              <a:spcBef>
                <a:spcPct val="0"/>
              </a:spcBef>
              <a:spcAft>
                <a:spcPct val="0"/>
              </a:spcAft>
              <a:defRPr sz="4400">
                <a:solidFill>
                  <a:schemeClr val="tx1"/>
                </a:solidFill>
                <a:latin charset="0" typeface="Calibri"/>
                <a:ea charset="0" typeface="ＭＳ Ｐゴシック"/>
                <a:cs charset="0" typeface="ＭＳ Ｐゴシック"/>
              </a:defRPr>
            </a:lvl9pPr>
          </a:lstStyle>
          <a:p>
            <a:pPr eaLnBrk="1" hangingPunct="1"/>
            <a:r>
              <a:rPr altLang="en-US" dirty="0" lang="en-US" sz="4000">
                <a:latin charset="0" panose="02040503050406030204" pitchFamily="18" typeface="Cambria"/>
                <a:ea charset="0" panose="02040503050406030204" pitchFamily="18" typeface="Cambria"/>
                <a:cs charset="0" pitchFamily="34" typeface="Arial"/>
              </a:rPr>
              <a:t>Resources at </a:t>
            </a:r>
            <a:r>
              <a:rPr altLang="en-US" b="1" dirty="0" lang="en-US" sz="4000">
                <a:latin charset="0" panose="02040503050406030204" pitchFamily="18" typeface="Cambria"/>
                <a:ea charset="0" panose="02040503050406030204" pitchFamily="18" typeface="Cambria"/>
                <a:cs charset="0" pitchFamily="34" typeface="Arial"/>
              </a:rPr>
              <a:t>geodesy.noaa.gov </a:t>
            </a:r>
          </a:p>
        </p:txBody>
      </p:sp>
      <p:sp>
        <p:nvSpPr>
          <p:cNvPr id="2" name="Rounded Rectangle 1"/>
          <p:cNvSpPr/>
          <p:nvPr/>
        </p:nvSpPr>
        <p:spPr>
          <a:xfrm>
            <a:off x="1386840" y="1847918"/>
            <a:ext cx="1112520" cy="278062"/>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cxnSp>
        <p:nvCxnSpPr>
          <p:cNvPr id="5" name="Straight Arrow Connector 4"/>
          <p:cNvCxnSpPr/>
          <p:nvPr/>
        </p:nvCxnSpPr>
        <p:spPr>
          <a:xfrm flipH="1" flipV="1">
            <a:off x="4513667" y="5835428"/>
            <a:ext cx="459693" cy="3310"/>
          </a:xfrm>
          <a:prstGeom prst="straightConnector1">
            <a:avLst/>
          </a:prstGeom>
          <a:ln w="476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9" idx="0"/>
          </p:cNvCxnSpPr>
          <p:nvPr/>
        </p:nvCxnSpPr>
        <p:spPr>
          <a:xfrm flipV="1">
            <a:off x="7811455" y="5045824"/>
            <a:ext cx="0" cy="327939"/>
          </a:xfrm>
          <a:prstGeom prst="straightConnector1">
            <a:avLst/>
          </a:prstGeom>
          <a:ln w="476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4990870" y="5359111"/>
            <a:ext cx="1316330" cy="887647"/>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sp>
        <p:nvSpPr>
          <p:cNvPr id="17" name="Rounded Rectangle 16"/>
          <p:cNvSpPr/>
          <p:nvPr/>
        </p:nvSpPr>
        <p:spPr>
          <a:xfrm>
            <a:off x="6766239" y="5391604"/>
            <a:ext cx="2082485" cy="887647"/>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spTree>
    <p:extLst>
      <p:ext uri="{BB962C8B-B14F-4D97-AF65-F5344CB8AC3E}">
        <p14:creationId xmlns:p14="http://schemas.microsoft.com/office/powerpoint/2010/main" val="4066759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grpId="0" id="5" nodeType="afterEffect" presetClass="entr" presetID="21" presetSubtype="2">
                                  <p:stCondLst>
                                    <p:cond delay="600"/>
                                  </p:stCondLst>
                                  <p:childTnLst>
                                    <p:set>
                                      <p:cBhvr>
                                        <p:cTn dur="1" fill="hold" id="6">
                                          <p:stCondLst>
                                            <p:cond delay="0"/>
                                          </p:stCondLst>
                                        </p:cTn>
                                        <p:tgtEl>
                                          <p:spTgt spid="2"/>
                                        </p:tgtEl>
                                        <p:attrNameLst>
                                          <p:attrName>style.visibility</p:attrName>
                                        </p:attrNameLst>
                                      </p:cBhvr>
                                      <p:to>
                                        <p:strVal val="visible"/>
                                      </p:to>
                                    </p:set>
                                    <p:animEffect filter="wheel(2)" transition="in">
                                      <p:cBhvr>
                                        <p:cTn dur="2000" id="7"/>
                                        <p:tgtEl>
                                          <p:spTgt spid="2"/>
                                        </p:tgtEl>
                                      </p:cBhvr>
                                    </p:animEffect>
                                  </p:childTnLst>
                                </p:cTn>
                              </p:par>
                            </p:childTnLst>
                          </p:cTn>
                        </p:par>
                        <p:par>
                          <p:cTn fill="hold" id="8">
                            <p:stCondLst>
                              <p:cond delay="2600"/>
                            </p:stCondLst>
                            <p:childTnLst>
                              <p:par>
                                <p:cTn fill="hold" grpId="0" id="9" nodeType="afterEffect" presetClass="entr" presetID="21" presetSubtype="2">
                                  <p:stCondLst>
                                    <p:cond delay="1000"/>
                                  </p:stCondLst>
                                  <p:childTnLst>
                                    <p:set>
                                      <p:cBhvr>
                                        <p:cTn dur="1" fill="hold" id="10">
                                          <p:stCondLst>
                                            <p:cond delay="0"/>
                                          </p:stCondLst>
                                        </p:cTn>
                                        <p:tgtEl>
                                          <p:spTgt spid="14"/>
                                        </p:tgtEl>
                                        <p:attrNameLst>
                                          <p:attrName>style.visibility</p:attrName>
                                        </p:attrNameLst>
                                      </p:cBhvr>
                                      <p:to>
                                        <p:strVal val="visible"/>
                                      </p:to>
                                    </p:set>
                                    <p:animEffect filter="wheel(2)" transition="in">
                                      <p:cBhvr>
                                        <p:cTn dur="2000" id="11"/>
                                        <p:tgtEl>
                                          <p:spTgt spid="14"/>
                                        </p:tgtEl>
                                      </p:cBhvr>
                                    </p:animEffect>
                                  </p:childTnLst>
                                </p:cTn>
                              </p:par>
                            </p:childTnLst>
                          </p:cTn>
                        </p:par>
                        <p:par>
                          <p:cTn fill="hold" id="12">
                            <p:stCondLst>
                              <p:cond delay="5600"/>
                            </p:stCondLst>
                            <p:childTnLst>
                              <p:par>
                                <p:cTn fill="hold" grpId="0" id="13" nodeType="afterEffect" presetClass="entr" presetID="21" presetSubtype="2">
                                  <p:stCondLst>
                                    <p:cond delay="800"/>
                                  </p:stCondLst>
                                  <p:childTnLst>
                                    <p:set>
                                      <p:cBhvr>
                                        <p:cTn dur="1" fill="hold" id="14">
                                          <p:stCondLst>
                                            <p:cond delay="0"/>
                                          </p:stCondLst>
                                        </p:cTn>
                                        <p:tgtEl>
                                          <p:spTgt spid="17"/>
                                        </p:tgtEl>
                                        <p:attrNameLst>
                                          <p:attrName>style.visibility</p:attrName>
                                        </p:attrNameLst>
                                      </p:cBhvr>
                                      <p:to>
                                        <p:strVal val="visible"/>
                                      </p:to>
                                    </p:set>
                                    <p:animEffect filter="wheel(2)" transition="in">
                                      <p:cBhvr>
                                        <p:cTn dur="2000" id="15"/>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2"/>
      <p:bldP animBg="1" grpId="0" spid="14"/>
      <p:bldP animBg="1" grpId="0" spid="17"/>
    </p:bldLst>
  </p:timing>
</p:sld>
</file>

<file path=ppt/slides/slide4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b="8" l="94" t="62"/>
          <a:stretch/>
        </p:blipFill>
        <p:spPr>
          <a:xfrm>
            <a:off x="3862874" y="998057"/>
            <a:ext cx="5172842" cy="5755669"/>
          </a:xfrm>
          <a:prstGeom prst="rect">
            <a:avLst/>
          </a:prstGeom>
          <a:ln w="25400">
            <a:solidFill>
              <a:schemeClr val="bg1">
                <a:lumMod val="75000"/>
              </a:schemeClr>
            </a:solidFill>
          </a:ln>
          <a:effectLst>
            <a:outerShdw algn="tl" blurRad="50800" dir="2700000" dist="38100" rotWithShape="0">
              <a:prstClr val="black">
                <a:alpha val="40000"/>
              </a:prstClr>
            </a:outerShdw>
          </a:effectLst>
        </p:spPr>
      </p:pic>
      <p:sp>
        <p:nvSpPr>
          <p:cNvPr id="15" name="Rectangle 14"/>
          <p:cNvSpPr/>
          <p:nvPr/>
        </p:nvSpPr>
        <p:spPr>
          <a:xfrm rot="406022">
            <a:off x="6063116" y="3657351"/>
            <a:ext cx="2717554" cy="2065341"/>
          </a:xfrm>
          <a:prstGeom prst="rect">
            <a:avLst/>
          </a:prstGeom>
          <a:solidFill>
            <a:schemeClr val="bg1">
              <a:lumMod val="8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 name="TextBox 16"/>
          <p:cNvSpPr txBox="1"/>
          <p:nvPr/>
        </p:nvSpPr>
        <p:spPr>
          <a:xfrm rot="408422">
            <a:off x="6143762" y="3712211"/>
            <a:ext cx="2662602" cy="646331"/>
          </a:xfrm>
          <a:prstGeom prst="rect">
            <a:avLst/>
          </a:prstGeom>
          <a:noFill/>
        </p:spPr>
        <p:txBody>
          <a:bodyPr rtlCol="0" wrap="square">
            <a:spAutoFit/>
          </a:bodyPr>
          <a:lstStyle/>
          <a:p>
            <a:pPr algn="ctr"/>
            <a:r>
              <a:rPr dirty="0" i="1" lang="en-US"/>
              <a:t>Click this icon on homepage</a:t>
            </a:r>
          </a:p>
        </p:txBody>
      </p:sp>
      <p:sp>
        <p:nvSpPr>
          <p:cNvPr id="18" name="Right Arrow 17"/>
          <p:cNvSpPr/>
          <p:nvPr/>
        </p:nvSpPr>
        <p:spPr>
          <a:xfrm rot="5832851">
            <a:off x="7083570" y="4361402"/>
            <a:ext cx="676645" cy="7436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6" name="Title 1"/>
          <p:cNvSpPr txBox="1">
            <a:spLocks/>
          </p:cNvSpPr>
          <p:nvPr/>
        </p:nvSpPr>
        <p:spPr>
          <a:xfrm>
            <a:off x="0" y="518205"/>
            <a:ext cx="3862874" cy="1373354"/>
          </a:xfrm>
          <a:prstGeom prst="rect">
            <a:avLst/>
          </a:prstGeom>
        </p:spPr>
        <p:txBody>
          <a:bodyPr/>
          <a:lstStyle>
            <a:lvl1pPr algn="ctr" defTabSz="457200" eaLnBrk="0" fontAlgn="base" hangingPunct="0" rtl="0">
              <a:spcBef>
                <a:spcPct val="0"/>
              </a:spcBef>
              <a:spcAft>
                <a:spcPct val="0"/>
              </a:spcAft>
              <a:defRPr kern="1200" sz="4400">
                <a:solidFill>
                  <a:schemeClr val="tx1"/>
                </a:solidFill>
                <a:latin typeface="+mj-lt"/>
                <a:ea charset="-128" pitchFamily="34" typeface="MS PGothic"/>
                <a:cs charset="0" typeface="ＭＳ Ｐゴシック"/>
              </a:defRPr>
            </a:lvl1pPr>
            <a:lvl2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2pPr>
            <a:lvl3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3pPr>
            <a:lvl4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4pPr>
            <a:lvl5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5pPr>
            <a:lvl6pPr algn="ctr" defTabSz="457200" fontAlgn="base" marL="457200" rtl="0">
              <a:spcBef>
                <a:spcPct val="0"/>
              </a:spcBef>
              <a:spcAft>
                <a:spcPct val="0"/>
              </a:spcAft>
              <a:defRPr sz="4400">
                <a:solidFill>
                  <a:schemeClr val="tx1"/>
                </a:solidFill>
                <a:latin charset="0" typeface="Calibri"/>
                <a:ea charset="0" typeface="ＭＳ Ｐゴシック"/>
                <a:cs charset="0" typeface="ＭＳ Ｐゴシック"/>
              </a:defRPr>
            </a:lvl6pPr>
            <a:lvl7pPr algn="ctr" defTabSz="457200" fontAlgn="base" marL="914400" rtl="0">
              <a:spcBef>
                <a:spcPct val="0"/>
              </a:spcBef>
              <a:spcAft>
                <a:spcPct val="0"/>
              </a:spcAft>
              <a:defRPr sz="4400">
                <a:solidFill>
                  <a:schemeClr val="tx1"/>
                </a:solidFill>
                <a:latin charset="0" typeface="Calibri"/>
                <a:ea charset="0" typeface="ＭＳ Ｐゴシック"/>
                <a:cs charset="0" typeface="ＭＳ Ｐゴシック"/>
              </a:defRPr>
            </a:lvl7pPr>
            <a:lvl8pPr algn="ctr" defTabSz="457200" fontAlgn="base" marL="1371600" rtl="0">
              <a:spcBef>
                <a:spcPct val="0"/>
              </a:spcBef>
              <a:spcAft>
                <a:spcPct val="0"/>
              </a:spcAft>
              <a:defRPr sz="4400">
                <a:solidFill>
                  <a:schemeClr val="tx1"/>
                </a:solidFill>
                <a:latin charset="0" typeface="Calibri"/>
                <a:ea charset="0" typeface="ＭＳ Ｐゴシック"/>
                <a:cs charset="0" typeface="ＭＳ Ｐゴシック"/>
              </a:defRPr>
            </a:lvl8pPr>
            <a:lvl9pPr algn="ctr" defTabSz="457200" fontAlgn="base" marL="1828800" rtl="0">
              <a:spcBef>
                <a:spcPct val="0"/>
              </a:spcBef>
              <a:spcAft>
                <a:spcPct val="0"/>
              </a:spcAft>
              <a:defRPr sz="4400">
                <a:solidFill>
                  <a:schemeClr val="tx1"/>
                </a:solidFill>
                <a:latin charset="0" typeface="Calibri"/>
                <a:ea charset="0" typeface="ＭＳ Ｐゴシック"/>
                <a:cs charset="0" typeface="ＭＳ Ｐゴシック"/>
              </a:defRPr>
            </a:lvl9pPr>
          </a:lstStyle>
          <a:p>
            <a:pPr eaLnBrk="1" hangingPunct="1"/>
            <a:r>
              <a:rPr altLang="en-US" b="1" dirty="0" lang="en-US" sz="4000">
                <a:latin charset="0" panose="02040503050406030204" pitchFamily="18" typeface="Cambria"/>
                <a:ea charset="0" panose="02040503050406030204" pitchFamily="18" typeface="Cambria"/>
                <a:cs charset="0" pitchFamily="34" typeface="Arial"/>
              </a:rPr>
              <a:t>Email Subscriptions</a:t>
            </a:r>
          </a:p>
        </p:txBody>
      </p:sp>
      <p:sp>
        <p:nvSpPr>
          <p:cNvPr id="27" name="TextBox 26"/>
          <p:cNvSpPr txBox="1"/>
          <p:nvPr/>
        </p:nvSpPr>
        <p:spPr>
          <a:xfrm>
            <a:off x="1" y="1891559"/>
            <a:ext cx="3862873" cy="4303053"/>
          </a:xfrm>
          <a:prstGeom prst="rect">
            <a:avLst/>
          </a:prstGeom>
          <a:noFill/>
        </p:spPr>
        <p:txBody>
          <a:bodyPr rtlCol="0" wrap="square">
            <a:noAutofit/>
          </a:bodyPr>
          <a:lstStyle/>
          <a:p>
            <a:pPr>
              <a:spcBef>
                <a:spcPts val="600"/>
              </a:spcBef>
            </a:pPr>
            <a:r>
              <a:rPr b="1" dirty="0" i="1" lang="en-US" sz="2000">
                <a:latin charset="0" panose="02040503050406030204" pitchFamily="18" typeface="Cambria"/>
                <a:ea charset="0" panose="02040503050406030204" pitchFamily="18" typeface="Cambria"/>
              </a:rPr>
              <a:t>*Only 1-2 messages per month*</a:t>
            </a:r>
          </a:p>
          <a:p>
            <a:pPr indent="-285750" marL="285750">
              <a:spcBef>
                <a:spcPts val="600"/>
              </a:spcBef>
              <a:buFont charset="0" panose="020B0604020202020204" pitchFamily="34" typeface="Arial"/>
              <a:buChar char="•"/>
            </a:pPr>
            <a:endParaRPr b="1" dirty="0" lang="en-US" sz="2400">
              <a:latin charset="0" panose="02040503050406030204" pitchFamily="18" typeface="Cambria"/>
              <a:ea charset="0" panose="02040503050406030204" pitchFamily="18" typeface="Cambria"/>
            </a:endParaRPr>
          </a:p>
          <a:p>
            <a:pPr indent="-285750" marL="285750">
              <a:spcBef>
                <a:spcPts val="600"/>
              </a:spcBef>
              <a:buFont charset="0" panose="020B0604020202020204" pitchFamily="34" typeface="Arial"/>
              <a:buChar char="•"/>
            </a:pPr>
            <a:r>
              <a:rPr b="1" dirty="0" lang="en-US" sz="2400">
                <a:latin charset="0" panose="02040503050406030204" pitchFamily="18" typeface="Cambria"/>
                <a:ea charset="0" panose="02040503050406030204" pitchFamily="18" typeface="Cambria"/>
              </a:rPr>
              <a:t>NGS News</a:t>
            </a:r>
          </a:p>
          <a:p>
            <a:pPr lvl="1">
              <a:spcBef>
                <a:spcPts val="600"/>
              </a:spcBef>
            </a:pPr>
            <a:r>
              <a:rPr dirty="0" i="1" lang="en-US" sz="2000">
                <a:latin charset="0" panose="02040503050406030204" pitchFamily="18" typeface="Cambria"/>
                <a:ea charset="0" panose="02040503050406030204" pitchFamily="18" typeface="Cambria"/>
              </a:rPr>
              <a:t>Includes quarterly NSRS Modernization newsletter</a:t>
            </a:r>
          </a:p>
          <a:p>
            <a:pPr indent="-285750" marL="285750">
              <a:spcBef>
                <a:spcPts val="600"/>
              </a:spcBef>
              <a:buFont charset="0" panose="020B0604020202020204" pitchFamily="34" typeface="Arial"/>
              <a:buChar char="•"/>
            </a:pPr>
            <a:r>
              <a:rPr b="1" dirty="0" lang="en-US" sz="2400">
                <a:latin charset="0" panose="02040503050406030204" pitchFamily="18" typeface="Cambria"/>
                <a:ea charset="0" panose="02040503050406030204" pitchFamily="18" typeface="Cambria"/>
              </a:rPr>
              <a:t>Webinar Series</a:t>
            </a:r>
          </a:p>
          <a:p>
            <a:pPr indent="-285750" marL="285750">
              <a:spcBef>
                <a:spcPts val="600"/>
              </a:spcBef>
              <a:buFont charset="0" panose="020B0604020202020204" pitchFamily="34" typeface="Arial"/>
              <a:buChar char="•"/>
            </a:pPr>
            <a:r>
              <a:rPr b="1" dirty="0" lang="en-US" sz="2400">
                <a:latin charset="0" panose="02040503050406030204" pitchFamily="18" typeface="Cambria"/>
                <a:ea charset="0" panose="02040503050406030204" pitchFamily="18" typeface="Cambria"/>
              </a:rPr>
              <a:t>Training</a:t>
            </a:r>
          </a:p>
          <a:p>
            <a:pPr lvl="1">
              <a:spcBef>
                <a:spcPts val="600"/>
              </a:spcBef>
            </a:pPr>
            <a:r>
              <a:rPr dirty="0" i="1" lang="en-US" sz="2000">
                <a:solidFill>
                  <a:prstClr val="black"/>
                </a:solidFill>
                <a:latin charset="0" panose="02040503050406030204" pitchFamily="18" typeface="Cambria"/>
                <a:ea charset="0" panose="02040503050406030204" pitchFamily="18" typeface="Cambria"/>
              </a:rPr>
              <a:t>Primarily surveyor focused</a:t>
            </a:r>
          </a:p>
          <a:p>
            <a:pPr indent="-285750" marL="285750">
              <a:spcBef>
                <a:spcPts val="600"/>
              </a:spcBef>
              <a:buFont charset="0" panose="020B0604020202020204" pitchFamily="34" typeface="Arial"/>
              <a:buChar char="•"/>
            </a:pPr>
            <a:r>
              <a:rPr b="1" dirty="0" lang="en-US" sz="2400">
                <a:latin charset="0" panose="02040503050406030204" pitchFamily="18" typeface="Cambria"/>
                <a:ea charset="0" panose="02040503050406030204" pitchFamily="18" typeface="Cambria"/>
              </a:rPr>
              <a:t>GPS on Benchmarks</a:t>
            </a:r>
          </a:p>
          <a:p>
            <a:pPr>
              <a:spcBef>
                <a:spcPts val="600"/>
              </a:spcBef>
            </a:pPr>
            <a:endParaRPr dirty="0" lang="en-US" sz="2400">
              <a:latin charset="0" panose="02040503050406030204" pitchFamily="18" typeface="Cambria"/>
              <a:ea charset="0" panose="02040503050406030204" pitchFamily="18" typeface="Cambria"/>
            </a:endParaRPr>
          </a:p>
        </p:txBody>
      </p:sp>
      <p:pic>
        <p:nvPicPr>
          <p:cNvPr id="2" name="Picture 1">
            <a:extLst>
              <a:ext uri="{FF2B5EF4-FFF2-40B4-BE49-F238E27FC236}">
                <a16:creationId xmlns:a16="http://schemas.microsoft.com/office/drawing/2014/main" id="{60A08195-D018-4732-80EA-E95417E0F7DE}"/>
              </a:ext>
            </a:extLst>
          </p:cNvPr>
          <p:cNvPicPr>
            <a:picLocks noChangeAspect="1"/>
          </p:cNvPicPr>
          <p:nvPr/>
        </p:nvPicPr>
        <p:blipFill>
          <a:blip r:embed="rId4"/>
          <a:stretch>
            <a:fillRect/>
          </a:stretch>
        </p:blipFill>
        <p:spPr>
          <a:xfrm rot="420000">
            <a:off x="6018264" y="5111006"/>
            <a:ext cx="2638095" cy="561905"/>
          </a:xfrm>
          <a:prstGeom prst="rect">
            <a:avLst/>
          </a:prstGeom>
        </p:spPr>
      </p:pic>
    </p:spTree>
    <p:extLst>
      <p:ext uri="{BB962C8B-B14F-4D97-AF65-F5344CB8AC3E}">
        <p14:creationId xmlns:p14="http://schemas.microsoft.com/office/powerpoint/2010/main" val="19013455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grpId="0" id="5" nodeType="withEffect" presetClass="emph" presetID="26" presetSubtype="0" repeatCount="indefinite">
                                  <p:stCondLst>
                                    <p:cond delay="0"/>
                                  </p:stCondLst>
                                  <p:childTnLst>
                                    <p:animEffect filter="fade" transition="out">
                                      <p:cBhvr>
                                        <p:cTn dur="1000" id="6" tmFilter="0, 0; .2, .5; .8, .5; 1, 0"/>
                                        <p:tgtEl>
                                          <p:spTgt spid="18"/>
                                        </p:tgtEl>
                                      </p:cBhvr>
                                    </p:animEffect>
                                    <p:animScale>
                                      <p:cBhvr>
                                        <p:cTn autoRev="1" dur="500" fill="hold" id="7"/>
                                        <p:tgtEl>
                                          <p:spTgt spid="18"/>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18"/>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txBox="1">
            <a:spLocks/>
          </p:cNvSpPr>
          <p:nvPr/>
        </p:nvSpPr>
        <p:spPr bwMode="auto">
          <a:xfrm>
            <a:off x="218365" y="743065"/>
            <a:ext cx="8707271" cy="1136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9pPr>
          </a:lstStyle>
          <a:p>
            <a:pPr algn="ctr">
              <a:lnSpc>
                <a:spcPct val="95000"/>
              </a:lnSpc>
              <a:buClr>
                <a:srgbClr val="000000"/>
              </a:buClr>
              <a:buSzPct val="45000"/>
            </a:pPr>
            <a:r>
              <a:rPr lang="en-US" sz="3200" spc="-7" dirty="0">
                <a:latin typeface="Cambria" panose="02040503050406030204" pitchFamily="18" charset="0"/>
                <a:ea typeface="Cambria" panose="02040503050406030204" pitchFamily="18" charset="0"/>
                <a:cs typeface="Calibri"/>
              </a:rPr>
              <a:t>https://www.ngs.noaa.gov/ADVISORS/</a:t>
            </a:r>
          </a:p>
          <a:p>
            <a:pPr algn="ctr">
              <a:lnSpc>
                <a:spcPct val="95000"/>
              </a:lnSpc>
              <a:buClr>
                <a:srgbClr val="000000"/>
              </a:buClr>
              <a:buSzPct val="45000"/>
            </a:pPr>
            <a:endParaRPr lang="en-US" sz="3200" spc="-7" dirty="0">
              <a:latin typeface="Cambria" panose="02040503050406030204" pitchFamily="18" charset="0"/>
              <a:ea typeface="Cambria" panose="02040503050406030204" pitchFamily="18" charset="0"/>
              <a:cs typeface="Calibri"/>
            </a:endParaRPr>
          </a:p>
          <a:p>
            <a:pPr algn="ctr">
              <a:lnSpc>
                <a:spcPct val="95000"/>
              </a:lnSpc>
              <a:buClr>
                <a:srgbClr val="000000"/>
              </a:buClr>
              <a:buSzPct val="45000"/>
            </a:pPr>
            <a:r>
              <a:rPr lang="en-GB" sz="3200" dirty="0">
                <a:latin typeface="Cambria" panose="02040503050406030204" pitchFamily="18" charset="0"/>
                <a:ea typeface="Cambria" panose="02040503050406030204" pitchFamily="18" charset="0"/>
              </a:rPr>
              <a:t>-use any major search engine: “NGS advisors”</a:t>
            </a:r>
          </a:p>
        </p:txBody>
      </p:sp>
      <p:sp>
        <p:nvSpPr>
          <p:cNvPr id="6" name="TextBox 1"/>
          <p:cNvSpPr txBox="1">
            <a:spLocks noChangeArrowheads="1"/>
          </p:cNvSpPr>
          <p:nvPr/>
        </p:nvSpPr>
        <p:spPr bwMode="auto">
          <a:xfrm>
            <a:off x="218365" y="2792200"/>
            <a:ext cx="8707271"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r>
              <a:rPr lang="en-GB" sz="3600" b="1" dirty="0">
                <a:latin typeface="Cambria" panose="02040503050406030204" pitchFamily="18" charset="0"/>
                <a:ea typeface="Cambria" panose="02040503050406030204" pitchFamily="18" charset="0"/>
              </a:rPr>
              <a:t>Jeff Jalbrzikowski, P.S., GISP, CFS</a:t>
            </a:r>
          </a:p>
          <a:p>
            <a:pPr algn="ctr"/>
            <a:r>
              <a:rPr lang="en-GB" sz="3600" b="1" dirty="0">
                <a:latin typeface="Cambria" panose="02040503050406030204" pitchFamily="18" charset="0"/>
                <a:ea typeface="Cambria" panose="02040503050406030204" pitchFamily="18" charset="0"/>
              </a:rPr>
              <a:t>Appalachian Regional Geodetic Advisor</a:t>
            </a:r>
          </a:p>
          <a:p>
            <a:pPr algn="ctr"/>
            <a:endParaRPr lang="en-GB" sz="3600" b="1" dirty="0">
              <a:latin typeface="Cambria" panose="02040503050406030204" pitchFamily="18" charset="0"/>
              <a:ea typeface="Cambria" panose="02040503050406030204" pitchFamily="18" charset="0"/>
            </a:endParaRPr>
          </a:p>
          <a:p>
            <a:pPr algn="ctr"/>
            <a:r>
              <a:rPr lang="en-GB" sz="4800" b="1" dirty="0">
                <a:latin typeface="Cambria" panose="02040503050406030204" pitchFamily="18" charset="0"/>
                <a:ea typeface="Cambria" panose="02040503050406030204" pitchFamily="18" charset="0"/>
              </a:rPr>
              <a:t>jeff.jalbrzikowski@noaa.gov</a:t>
            </a:r>
          </a:p>
          <a:p>
            <a:pPr algn="ctr"/>
            <a:r>
              <a:rPr lang="en-GB" sz="4800" b="1" dirty="0">
                <a:latin typeface="Cambria" panose="02040503050406030204" pitchFamily="18" charset="0"/>
                <a:ea typeface="Cambria" panose="02040503050406030204" pitchFamily="18" charset="0"/>
              </a:rPr>
              <a:t>240-988-5486</a:t>
            </a:r>
          </a:p>
        </p:txBody>
      </p:sp>
    </p:spTree>
    <p:extLst>
      <p:ext uri="{BB962C8B-B14F-4D97-AF65-F5344CB8AC3E}">
        <p14:creationId xmlns:p14="http://schemas.microsoft.com/office/powerpoint/2010/main" val="230510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p:cNvSpPr txBox="1">
            <a:spLocks/>
          </p:cNvSpPr>
          <p:nvPr/>
        </p:nvSpPr>
        <p:spPr>
          <a:xfrm>
            <a:off x="5443017" y="1068867"/>
            <a:ext cx="2295391" cy="414459"/>
          </a:xfrm>
          <a:prstGeom prst="rect">
            <a:avLst/>
          </a:prstGeom>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Orthometric</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4651411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 y="887968"/>
            <a:ext cx="9144000" cy="4972301"/>
          </a:xfrm>
          <a:prstGeom prst="rect">
            <a:avLst/>
          </a:prstGeom>
        </p:spPr>
        <p:txBody>
          <a:bodyPr vert="horz" wrap="square" lIns="0" tIns="16933" rIns="0" bIns="0" rtlCol="0">
            <a:spAutoFit/>
          </a:bodyPr>
          <a:lstStyle/>
          <a:p>
            <a:pPr marL="16933" algn="ctr">
              <a:spcBef>
                <a:spcPts val="0"/>
              </a:spcBef>
              <a:buSzPct val="159375"/>
              <a:tabLst>
                <a:tab pos="397077" algn="l"/>
                <a:tab pos="397923" algn="l"/>
              </a:tabLst>
            </a:pPr>
            <a:r>
              <a:rPr lang="en-US" sz="4700" b="1" dirty="0">
                <a:uFill>
                  <a:solidFill>
                    <a:srgbClr val="1F497D"/>
                  </a:solidFill>
                </a:uFill>
                <a:latin typeface="Cambria" panose="02040503050406030204" pitchFamily="18" charset="0"/>
                <a:cs typeface="Arial"/>
              </a:rPr>
              <a:t>National Geodetic </a:t>
            </a:r>
            <a:r>
              <a:rPr lang="en-US" sz="4700" b="1" spc="-7" dirty="0">
                <a:uFill>
                  <a:solidFill>
                    <a:srgbClr val="1F497D"/>
                  </a:solidFill>
                </a:uFill>
                <a:latin typeface="Cambria" panose="02040503050406030204" pitchFamily="18" charset="0"/>
                <a:cs typeface="Arial"/>
              </a:rPr>
              <a:t>Vertical </a:t>
            </a:r>
            <a:r>
              <a:rPr lang="en-US" sz="4700" b="1" spc="-20" dirty="0">
                <a:uFill>
                  <a:solidFill>
                    <a:srgbClr val="1F497D"/>
                  </a:solidFill>
                </a:uFill>
                <a:latin typeface="Cambria" panose="02040503050406030204" pitchFamily="18" charset="0"/>
                <a:cs typeface="Arial"/>
              </a:rPr>
              <a:t>Datum </a:t>
            </a:r>
          </a:p>
          <a:p>
            <a:pPr marL="16933" algn="ctr">
              <a:spcBef>
                <a:spcPts val="0"/>
              </a:spcBef>
              <a:buSzPct val="159375"/>
              <a:tabLst>
                <a:tab pos="397077" algn="l"/>
                <a:tab pos="397923" algn="l"/>
              </a:tabLst>
            </a:pPr>
            <a:r>
              <a:rPr lang="en-US" sz="5400" b="1" spc="-20" dirty="0">
                <a:uFill>
                  <a:solidFill>
                    <a:srgbClr val="1F497D"/>
                  </a:solidFill>
                </a:uFill>
                <a:latin typeface="Cambria" panose="02040503050406030204" pitchFamily="18" charset="0"/>
                <a:cs typeface="Arial"/>
              </a:rPr>
              <a:t>of 1929</a:t>
            </a:r>
            <a:endParaRPr lang="en-US" sz="5400" b="1" spc="-7" dirty="0">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endParaRPr lang="en-US" sz="4400" b="1" spc="-7" dirty="0">
              <a:solidFill>
                <a:srgbClr val="1F497D"/>
              </a:solidFill>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r>
              <a:rPr sz="6000" b="1" spc="-20" dirty="0">
                <a:solidFill>
                  <a:srgbClr val="C00000"/>
                </a:solidFill>
                <a:uFill>
                  <a:solidFill>
                    <a:srgbClr val="C00000"/>
                  </a:solidFill>
                </a:uFill>
                <a:latin typeface="Cambria" panose="02040503050406030204" pitchFamily="18" charset="0"/>
                <a:cs typeface="Arial Black"/>
              </a:rPr>
              <a:t>N</a:t>
            </a:r>
            <a:r>
              <a:rPr lang="en-US" sz="6000" b="1" spc="-20" dirty="0">
                <a:solidFill>
                  <a:srgbClr val="C00000"/>
                </a:solidFill>
                <a:uFill>
                  <a:solidFill>
                    <a:srgbClr val="C00000"/>
                  </a:solidFill>
                </a:uFill>
                <a:latin typeface="Cambria" panose="02040503050406030204" pitchFamily="18" charset="0"/>
                <a:cs typeface="Arial Black"/>
              </a:rPr>
              <a:t>GVD29</a:t>
            </a:r>
          </a:p>
          <a:p>
            <a:pPr marL="16933" algn="ctr">
              <a:spcBef>
                <a:spcPts val="0"/>
              </a:spcBef>
              <a:buSzPct val="159375"/>
              <a:tabLst>
                <a:tab pos="397077" algn="l"/>
                <a:tab pos="397923" algn="l"/>
              </a:tabLst>
            </a:pPr>
            <a:endParaRPr lang="en-US" sz="6000" b="1" i="1" spc="-20" dirty="0">
              <a:solidFill>
                <a:srgbClr val="C00000"/>
              </a:solidFill>
              <a:uFill>
                <a:solidFill>
                  <a:srgbClr val="C00000"/>
                </a:solidFill>
              </a:uFill>
              <a:latin typeface="Cambria" panose="02040503050406030204" pitchFamily="18" charset="0"/>
              <a:cs typeface="Arial Black"/>
            </a:endParaRPr>
          </a:p>
          <a:p>
            <a:pPr marL="16933" algn="ctr">
              <a:spcBef>
                <a:spcPts val="0"/>
              </a:spcBef>
              <a:buSzPct val="159375"/>
              <a:tabLst>
                <a:tab pos="397077" algn="l"/>
                <a:tab pos="397923" algn="l"/>
              </a:tabLst>
            </a:pPr>
            <a:r>
              <a:rPr lang="en-US" sz="6000" b="1" i="1" spc="-20" dirty="0">
                <a:solidFill>
                  <a:schemeClr val="tx1">
                    <a:lumMod val="50000"/>
                    <a:lumOff val="50000"/>
                  </a:schemeClr>
                </a:solidFill>
                <a:uFill>
                  <a:solidFill>
                    <a:srgbClr val="C00000"/>
                  </a:solidFill>
                </a:uFill>
                <a:latin typeface="Cambria" panose="02040503050406030204" pitchFamily="18" charset="0"/>
                <a:cs typeface="Arial Black"/>
              </a:rPr>
              <a:t>was replaced by</a:t>
            </a:r>
          </a:p>
        </p:txBody>
      </p:sp>
    </p:spTree>
    <p:extLst>
      <p:ext uri="{BB962C8B-B14F-4D97-AF65-F5344CB8AC3E}">
        <p14:creationId xmlns:p14="http://schemas.microsoft.com/office/powerpoint/2010/main" val="178199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 y="887968"/>
            <a:ext cx="9144000" cy="5049245"/>
          </a:xfrm>
          <a:prstGeom prst="rect">
            <a:avLst/>
          </a:prstGeom>
        </p:spPr>
        <p:txBody>
          <a:bodyPr vert="horz" wrap="square" lIns="0" tIns="16933" rIns="0" bIns="0" rtlCol="0">
            <a:spAutoFit/>
          </a:bodyPr>
          <a:lstStyle/>
          <a:p>
            <a:pPr marL="16933" algn="ctr">
              <a:spcBef>
                <a:spcPts val="0"/>
              </a:spcBef>
              <a:buSzPct val="159375"/>
              <a:tabLst>
                <a:tab pos="397077" algn="l"/>
                <a:tab pos="397923" algn="l"/>
              </a:tabLst>
            </a:pPr>
            <a:r>
              <a:rPr sz="4900" b="1" dirty="0">
                <a:uFill>
                  <a:solidFill>
                    <a:srgbClr val="1F497D"/>
                  </a:solidFill>
                </a:uFill>
                <a:latin typeface="Cambria" panose="02040503050406030204" pitchFamily="18" charset="0"/>
                <a:cs typeface="Arial"/>
              </a:rPr>
              <a:t>North </a:t>
            </a:r>
            <a:r>
              <a:rPr sz="4900" b="1" spc="-7" dirty="0">
                <a:uFill>
                  <a:solidFill>
                    <a:srgbClr val="1F497D"/>
                  </a:solidFill>
                </a:uFill>
                <a:latin typeface="Cambria" panose="02040503050406030204" pitchFamily="18" charset="0"/>
                <a:cs typeface="Arial"/>
              </a:rPr>
              <a:t>American </a:t>
            </a:r>
            <a:r>
              <a:rPr lang="en-US" sz="4900" b="1" spc="-7" dirty="0">
                <a:uFill>
                  <a:solidFill>
                    <a:srgbClr val="1F497D"/>
                  </a:solidFill>
                </a:uFill>
                <a:latin typeface="Cambria" panose="02040503050406030204" pitchFamily="18" charset="0"/>
                <a:cs typeface="Arial"/>
              </a:rPr>
              <a:t>Vertical </a:t>
            </a:r>
            <a:r>
              <a:rPr lang="en-US" sz="4900" b="1" spc="-20" dirty="0">
                <a:uFill>
                  <a:solidFill>
                    <a:srgbClr val="1F497D"/>
                  </a:solidFill>
                </a:uFill>
                <a:latin typeface="Cambria" panose="02040503050406030204" pitchFamily="18" charset="0"/>
                <a:cs typeface="Arial"/>
              </a:rPr>
              <a:t>Datum </a:t>
            </a:r>
          </a:p>
          <a:p>
            <a:pPr marL="16933" algn="ctr">
              <a:spcBef>
                <a:spcPts val="0"/>
              </a:spcBef>
              <a:buSzPct val="159375"/>
              <a:tabLst>
                <a:tab pos="397077" algn="l"/>
                <a:tab pos="397923" algn="l"/>
              </a:tabLst>
            </a:pPr>
            <a:r>
              <a:rPr lang="en-US" sz="5400" b="1" spc="-20" dirty="0">
                <a:uFill>
                  <a:solidFill>
                    <a:srgbClr val="1F497D"/>
                  </a:solidFill>
                </a:uFill>
                <a:latin typeface="Cambria" panose="02040503050406030204" pitchFamily="18" charset="0"/>
                <a:cs typeface="Arial"/>
              </a:rPr>
              <a:t>of 1988</a:t>
            </a:r>
            <a:endParaRPr lang="en-US" sz="5400" b="1" spc="-7" dirty="0">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endParaRPr lang="en-US" sz="4400" b="1" spc="-7" dirty="0">
              <a:solidFill>
                <a:srgbClr val="1F497D"/>
              </a:solidFill>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r>
              <a:rPr sz="6000" b="1" spc="-20" dirty="0">
                <a:solidFill>
                  <a:srgbClr val="C00000"/>
                </a:solidFill>
                <a:uFill>
                  <a:solidFill>
                    <a:srgbClr val="C00000"/>
                  </a:solidFill>
                </a:uFill>
                <a:latin typeface="Cambria" panose="02040503050406030204" pitchFamily="18" charset="0"/>
                <a:cs typeface="Arial Black"/>
              </a:rPr>
              <a:t>NA</a:t>
            </a:r>
            <a:r>
              <a:rPr lang="en-US" sz="6000" b="1" spc="-20" dirty="0">
                <a:solidFill>
                  <a:srgbClr val="C00000"/>
                </a:solidFill>
                <a:uFill>
                  <a:solidFill>
                    <a:srgbClr val="C00000"/>
                  </a:solidFill>
                </a:uFill>
                <a:latin typeface="Cambria" panose="02040503050406030204" pitchFamily="18" charset="0"/>
                <a:cs typeface="Arial Black"/>
              </a:rPr>
              <a:t>VD88</a:t>
            </a:r>
          </a:p>
          <a:p>
            <a:pPr marL="16933" algn="ctr">
              <a:spcBef>
                <a:spcPts val="0"/>
              </a:spcBef>
              <a:buSzPct val="159375"/>
              <a:tabLst>
                <a:tab pos="397077" algn="l"/>
                <a:tab pos="397923" algn="l"/>
              </a:tabLst>
            </a:pPr>
            <a:endParaRPr lang="en-US" sz="6000" b="1" i="1" spc="-20" dirty="0">
              <a:solidFill>
                <a:srgbClr val="C00000"/>
              </a:solidFill>
              <a:uFill>
                <a:solidFill>
                  <a:srgbClr val="C00000"/>
                </a:solidFill>
              </a:uFill>
              <a:latin typeface="Cambria" panose="02040503050406030204" pitchFamily="18" charset="0"/>
              <a:cs typeface="Arial Black"/>
            </a:endParaRPr>
          </a:p>
          <a:p>
            <a:pPr marL="16933" algn="ctr">
              <a:spcBef>
                <a:spcPts val="0"/>
              </a:spcBef>
              <a:buSzPct val="159375"/>
              <a:tabLst>
                <a:tab pos="397077" algn="l"/>
                <a:tab pos="397923" algn="l"/>
              </a:tabLst>
            </a:pPr>
            <a:r>
              <a:rPr lang="en-US" sz="6000" b="1" i="1" spc="-20" dirty="0">
                <a:solidFill>
                  <a:schemeClr val="tx1">
                    <a:lumMod val="50000"/>
                    <a:lumOff val="50000"/>
                  </a:schemeClr>
                </a:solidFill>
                <a:uFill>
                  <a:solidFill>
                    <a:srgbClr val="C00000"/>
                  </a:solidFill>
                </a:uFill>
                <a:latin typeface="Cambria" panose="02040503050406030204" pitchFamily="18" charset="0"/>
                <a:cs typeface="Arial Black"/>
              </a:rPr>
              <a:t>will be replaced by</a:t>
            </a:r>
          </a:p>
        </p:txBody>
      </p:sp>
    </p:spTree>
    <p:extLst>
      <p:ext uri="{BB962C8B-B14F-4D97-AF65-F5344CB8AC3E}">
        <p14:creationId xmlns:p14="http://schemas.microsoft.com/office/powerpoint/2010/main" val="22634073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 y="887968"/>
            <a:ext cx="9144000" cy="4787635"/>
          </a:xfrm>
          <a:prstGeom prst="rect">
            <a:avLst/>
          </a:prstGeom>
        </p:spPr>
        <p:txBody>
          <a:bodyPr vert="horz" wrap="square" lIns="0" tIns="16933" rIns="0" bIns="0" rtlCol="0">
            <a:spAutoFit/>
          </a:bodyPr>
          <a:lstStyle/>
          <a:p>
            <a:pPr marL="16933" algn="ctr">
              <a:spcBef>
                <a:spcPts val="0"/>
              </a:spcBef>
              <a:buSzPct val="159375"/>
              <a:tabLst>
                <a:tab pos="397077" algn="l"/>
                <a:tab pos="397923" algn="l"/>
              </a:tabLst>
            </a:pPr>
            <a:r>
              <a:rPr lang="en-US" sz="5400" b="1" dirty="0">
                <a:uFill>
                  <a:solidFill>
                    <a:srgbClr val="1F497D"/>
                  </a:solidFill>
                </a:uFill>
                <a:latin typeface="Cambria" panose="02040503050406030204" pitchFamily="18" charset="0"/>
                <a:cs typeface="Arial"/>
              </a:rPr>
              <a:t>North American-Pacific Geopotential Datum of 2022</a:t>
            </a:r>
            <a:r>
              <a:rPr lang="en-US" sz="5400" b="1" spc="-7" dirty="0">
                <a:uFill>
                  <a:solidFill>
                    <a:srgbClr val="1F497D"/>
                  </a:solidFill>
                </a:uFill>
                <a:latin typeface="Cambria" panose="02040503050406030204" pitchFamily="18" charset="0"/>
                <a:cs typeface="Arial"/>
              </a:rPr>
              <a:t> </a:t>
            </a:r>
          </a:p>
          <a:p>
            <a:pPr marL="16933" algn="ctr">
              <a:spcBef>
                <a:spcPts val="0"/>
              </a:spcBef>
              <a:buSzPct val="159375"/>
              <a:tabLst>
                <a:tab pos="397077" algn="l"/>
                <a:tab pos="397923" algn="l"/>
              </a:tabLst>
            </a:pPr>
            <a:endParaRPr lang="en-US" sz="4400" b="1" spc="-7" dirty="0">
              <a:solidFill>
                <a:srgbClr val="1F497D"/>
              </a:solidFill>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r>
              <a:rPr sz="6000" b="1" spc="-20" dirty="0">
                <a:solidFill>
                  <a:srgbClr val="C00000"/>
                </a:solidFill>
                <a:uFill>
                  <a:solidFill>
                    <a:srgbClr val="C00000"/>
                  </a:solidFill>
                </a:uFill>
                <a:latin typeface="Cambria" panose="02040503050406030204" pitchFamily="18" charset="0"/>
                <a:cs typeface="Arial Black"/>
              </a:rPr>
              <a:t>NA</a:t>
            </a:r>
            <a:r>
              <a:rPr lang="en-US" sz="6000" b="1" spc="-20" dirty="0">
                <a:solidFill>
                  <a:srgbClr val="C00000"/>
                </a:solidFill>
                <a:uFill>
                  <a:solidFill>
                    <a:srgbClr val="C00000"/>
                  </a:solidFill>
                </a:uFill>
                <a:latin typeface="Cambria" panose="02040503050406030204" pitchFamily="18" charset="0"/>
                <a:cs typeface="Arial Black"/>
              </a:rPr>
              <a:t>PGD</a:t>
            </a:r>
            <a:r>
              <a:rPr sz="6000" b="1" spc="-20" dirty="0">
                <a:solidFill>
                  <a:srgbClr val="C00000"/>
                </a:solidFill>
                <a:uFill>
                  <a:solidFill>
                    <a:srgbClr val="C00000"/>
                  </a:solidFill>
                </a:uFill>
                <a:latin typeface="Cambria" panose="02040503050406030204" pitchFamily="18" charset="0"/>
                <a:cs typeface="Arial Black"/>
              </a:rPr>
              <a:t>2022</a:t>
            </a:r>
            <a:endParaRPr lang="en-US" sz="6000" b="1" spc="-20" dirty="0">
              <a:solidFill>
                <a:srgbClr val="C00000"/>
              </a:solidFill>
              <a:uFill>
                <a:solidFill>
                  <a:srgbClr val="C00000"/>
                </a:solidFill>
              </a:uFill>
              <a:latin typeface="Cambria" panose="02040503050406030204" pitchFamily="18" charset="0"/>
              <a:cs typeface="Arial Black"/>
            </a:endParaRPr>
          </a:p>
          <a:p>
            <a:pPr marL="16933" algn="ctr">
              <a:spcBef>
                <a:spcPts val="0"/>
              </a:spcBef>
              <a:buSzPct val="159375"/>
              <a:tabLst>
                <a:tab pos="397077" algn="l"/>
                <a:tab pos="397923" algn="l"/>
              </a:tabLst>
            </a:pPr>
            <a:endParaRPr lang="en-US" sz="4400" b="1" spc="-20" dirty="0">
              <a:solidFill>
                <a:srgbClr val="C00000"/>
              </a:solidFill>
              <a:uFill>
                <a:solidFill>
                  <a:srgbClr val="C00000"/>
                </a:solidFill>
              </a:uFill>
              <a:latin typeface="Cambria" panose="02040503050406030204" pitchFamily="18" charset="0"/>
              <a:cs typeface="Arial Black"/>
            </a:endParaRPr>
          </a:p>
          <a:p>
            <a:pPr marL="16933" algn="ctr">
              <a:spcBef>
                <a:spcPts val="0"/>
              </a:spcBef>
              <a:buSzPct val="159375"/>
              <a:tabLst>
                <a:tab pos="397077" algn="l"/>
                <a:tab pos="397923" algn="l"/>
              </a:tabLst>
            </a:pPr>
            <a:r>
              <a:rPr lang="en-US" sz="5400" b="1" spc="-20" dirty="0">
                <a:solidFill>
                  <a:srgbClr val="C00000"/>
                </a:solidFill>
                <a:uFill>
                  <a:solidFill>
                    <a:srgbClr val="C00000"/>
                  </a:solidFill>
                </a:uFill>
                <a:latin typeface="Cambria" panose="02040503050406030204" pitchFamily="18" charset="0"/>
                <a:cs typeface="Arial Black"/>
              </a:rPr>
              <a:t>(pronounced: nap-</a:t>
            </a:r>
            <a:r>
              <a:rPr lang="en-US" sz="5400" b="1" spc="-20" dirty="0" err="1">
                <a:solidFill>
                  <a:srgbClr val="C00000"/>
                </a:solidFill>
                <a:uFill>
                  <a:solidFill>
                    <a:srgbClr val="C00000"/>
                  </a:solidFill>
                </a:uFill>
                <a:latin typeface="Cambria" panose="02040503050406030204" pitchFamily="18" charset="0"/>
                <a:cs typeface="Arial Black"/>
              </a:rPr>
              <a:t>jee</a:t>
            </a:r>
            <a:r>
              <a:rPr lang="en-US" sz="5400" b="1" spc="-20" dirty="0">
                <a:solidFill>
                  <a:srgbClr val="C00000"/>
                </a:solidFill>
                <a:uFill>
                  <a:solidFill>
                    <a:srgbClr val="C00000"/>
                  </a:solidFill>
                </a:uFill>
                <a:latin typeface="Cambria" panose="02040503050406030204" pitchFamily="18" charset="0"/>
                <a:cs typeface="Arial Black"/>
              </a:rPr>
              <a:t>-</a:t>
            </a:r>
            <a:r>
              <a:rPr lang="en-US" sz="5400" b="1" spc="-20" dirty="0" err="1">
                <a:solidFill>
                  <a:srgbClr val="C00000"/>
                </a:solidFill>
                <a:uFill>
                  <a:solidFill>
                    <a:srgbClr val="C00000"/>
                  </a:solidFill>
                </a:uFill>
                <a:latin typeface="Cambria" panose="02040503050406030204" pitchFamily="18" charset="0"/>
                <a:cs typeface="Arial Black"/>
              </a:rPr>
              <a:t>dee</a:t>
            </a:r>
            <a:r>
              <a:rPr lang="en-US" sz="5400" b="1" spc="-20" dirty="0">
                <a:solidFill>
                  <a:srgbClr val="C00000"/>
                </a:solidFill>
                <a:uFill>
                  <a:solidFill>
                    <a:srgbClr val="C00000"/>
                  </a:solidFill>
                </a:uFill>
                <a:latin typeface="Cambria" panose="02040503050406030204" pitchFamily="18" charset="0"/>
                <a:cs typeface="Arial Black"/>
              </a:rPr>
              <a:t>)</a:t>
            </a:r>
            <a:endParaRPr sz="5400" dirty="0">
              <a:latin typeface="Cambria" panose="02040503050406030204" pitchFamily="18" charset="0"/>
              <a:cs typeface="Arial Black"/>
            </a:endParaRPr>
          </a:p>
        </p:txBody>
      </p:sp>
    </p:spTree>
    <p:extLst>
      <p:ext uri="{BB962C8B-B14F-4D97-AF65-F5344CB8AC3E}">
        <p14:creationId xmlns:p14="http://schemas.microsoft.com/office/powerpoint/2010/main" val="7709628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0" y="2173956"/>
            <a:ext cx="9144000" cy="1494426"/>
          </a:xfrm>
          <a:prstGeom prst="rect">
            <a:avLst/>
          </a:prstGeom>
        </p:spPr>
        <p:txBody>
          <a:bodyPr vert="horz" wrap="square" lIns="0" tIns="16933" rIns="0" bIns="0" rtlCol="0">
            <a:spAutoFit/>
          </a:bodyPr>
          <a:lstStyle/>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A </a:t>
            </a:r>
            <a:r>
              <a:rPr kumimoji="0" lang="en-US" sz="4800" b="0" i="0" u="none" strike="noStrike" kern="1200" cap="none" spc="-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very brief h</a:t>
            </a:r>
            <a:r>
              <a:rPr kumimoji="0" lang="en-US" sz="4800" b="0" i="0" u="none" strike="noStrike" kern="1200" cap="none" spc="-1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istory </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of (the most prevalent) </a:t>
            </a:r>
            <a:r>
              <a:rPr kumimoji="0" lang="en-US" sz="4800" b="0" i="0" u="none" strike="noStrike" kern="1200" cap="none" spc="-1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U.S. vertical </a:t>
            </a:r>
            <a:r>
              <a:rPr kumimoji="0" lang="en-US" sz="4800" b="0" i="0" u="none" strike="noStrike" kern="1200" cap="none" spc="-5"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a:rPr>
              <a:t>datums</a:t>
            </a:r>
            <a:endParaRPr kumimoji="0" lang="en-US" sz="48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endParaRPr>
          </a:p>
        </p:txBody>
      </p:sp>
    </p:spTree>
    <p:extLst>
      <p:ext uri="{BB962C8B-B14F-4D97-AF65-F5344CB8AC3E}">
        <p14:creationId xmlns:p14="http://schemas.microsoft.com/office/powerpoint/2010/main" val="39849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GS PowerPoint Template-geodesy.noaa.go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a:spAutoFit/>
      </a:bodyPr>
      <a:lstStyle>
        <a:defPPr>
          <a:defRPr sz="2400" dirty="0"/>
        </a:defPPr>
      </a:lstStyle>
    </a:tx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_template_letterbox" id="{7083FBB6-2DA4-4600-8376-55E73ED89E80}" vid="{8933308F-809B-4E6F-8947-7E38E21314C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16072</TotalTime>
  <Words>4049</Words>
  <Application>Microsoft Office PowerPoint</Application>
  <PresentationFormat>On-screen Show (4:3)</PresentationFormat>
  <Paragraphs>515</Paragraphs>
  <Slides>48</Slides>
  <Notes>40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48</vt:i4>
      </vt:variant>
    </vt:vector>
  </HeadingPairs>
  <TitlesOfParts>
    <vt:vector size="61" baseType="lpstr">
      <vt:lpstr>MS PGothic</vt:lpstr>
      <vt:lpstr>MS PGothic</vt:lpstr>
      <vt:lpstr>Arial</vt:lpstr>
      <vt:lpstr>Arial Black</vt:lpstr>
      <vt:lpstr>Calibri</vt:lpstr>
      <vt:lpstr>Cambria</vt:lpstr>
      <vt:lpstr>Gill Sans MT</vt:lpstr>
      <vt:lpstr>Tahoma</vt:lpstr>
      <vt:lpstr>Times New Roman</vt:lpstr>
      <vt:lpstr>Wingdings</vt:lpstr>
      <vt:lpstr>1_Office Theme</vt:lpstr>
      <vt:lpstr>NGS PowerPoint Template-geodesy.noaa.gov</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NGVD29 – based on 26 tide gauges</vt:lpstr>
      <vt:lpstr>PowerPoint Presentation</vt:lpstr>
      <vt:lpstr>NAVD88 – based on single benchmark</vt:lpstr>
      <vt:lpstr>PowerPoint Presentation</vt:lpstr>
      <vt:lpstr>NAVD88 – based on single benchmark</vt:lpstr>
      <vt:lpstr>PowerPoint Presentation</vt:lpstr>
      <vt:lpstr>NAPGD2022</vt:lpstr>
      <vt:lpstr>PowerPoint Presentation</vt:lpstr>
      <vt:lpstr>PowerPoint Presentation</vt:lpstr>
      <vt:lpstr>PowerPoint Presentation</vt:lpstr>
      <vt:lpstr>PowerPoint Presentation</vt:lpstr>
      <vt:lpstr>PowerPoint Presentation</vt:lpstr>
      <vt:lpstr>PowerPoint Presentation</vt:lpstr>
      <vt:lpstr>Gravity for the Redefinition of the American Vertical Datum</vt:lpstr>
      <vt:lpstr>PowerPoint Presentation</vt:lpstr>
      <vt:lpstr>PowerPoint Presentation</vt:lpstr>
      <vt:lpstr>PowerPoint Presentation</vt:lpstr>
      <vt:lpstr>PowerPoint Presentation</vt:lpstr>
      <vt:lpstr>Gravimetric vs. Hybrid Geoid</vt:lpstr>
      <vt:lpstr>NAVD88 uses a Hybrid Geoid</vt:lpstr>
      <vt:lpstr>NAPGD2022 uses a Gravimetric Geoid</vt:lpstr>
      <vt:lpstr>Comparing Heights</vt:lpstr>
      <vt:lpstr>PowerPoint Presentation</vt:lpstr>
      <vt:lpstr>PowerPoint Presentation</vt:lpstr>
      <vt:lpstr>Ok Jeff, how do I do that?</vt:lpstr>
      <vt:lpstr>PowerPoint Presentation</vt:lpstr>
      <vt:lpstr>What if time is a factor?  What if things move?</vt:lpstr>
      <vt:lpstr>PowerPoint Presentation</vt:lpstr>
      <vt:lpstr>PowerPoint Presentation</vt:lpstr>
      <vt:lpstr>Preparing for NAPGD2022</vt:lpstr>
      <vt:lpstr>Preparing for NAPGD2022</vt:lpstr>
      <vt:lpstr>Preparing for NAPGD2022</vt:lpstr>
      <vt:lpstr>additional Resources</vt:lpstr>
      <vt:lpstr>PowerPoint Presentation</vt:lpstr>
      <vt:lpstr>State Geodetic Coordinators</vt:lpstr>
      <vt:lpstr>PowerPoint Presentation</vt:lpstr>
      <vt:lpstr>PowerPoint Presentation</vt:lpstr>
      <vt:lpstr>PowerPoint Presentation</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Kinsman</dc:creator>
  <cp:lastModifiedBy>Jeff Jalbrzikowski</cp:lastModifiedBy>
  <cp:revision>503</cp:revision>
  <cp:lastPrinted>2019-08-26T20:31:52Z</cp:lastPrinted>
  <dcterms:created xsi:type="dcterms:W3CDTF">2018-11-15T01:51:21Z</dcterms:created>
  <dcterms:modified xsi:type="dcterms:W3CDTF">2022-05-24T19:06:38Z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2838506</vt:lpwstr>
  </property>
  <property fmtid="{D5CDD505-2E9C-101B-9397-08002B2CF9AE}" name="NXPowerLiteSettings" pid="3">
    <vt:lpwstr>F70005D002A000</vt:lpwstr>
  </property>
  <property fmtid="{D5CDD505-2E9C-101B-9397-08002B2CF9AE}" name="NXPowerLiteVersion" pid="4">
    <vt:lpwstr>D10.2.0</vt:lpwstr>
  </property>
</Properties>
</file>