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54.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61.jpg" ContentType="image/jpeg"/>
  <Override PartName="/ppt/media/image63.jpg" ContentType="image/jpeg"/>
  <Override PartName="/ppt/media/image65.jp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76.jpg" ContentType="image/jpeg"/>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media/image117.jpg" ContentType="image/jpeg"/>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ags/tag4.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66" r:id="rId2"/>
    <p:sldMasterId id="2147483880" r:id="rId3"/>
  </p:sldMasterIdLst>
  <p:notesMasterIdLst>
    <p:notesMasterId r:id="rId135"/>
  </p:notesMasterIdLst>
  <p:handoutMasterIdLst>
    <p:handoutMasterId r:id="rId136"/>
  </p:handoutMasterIdLst>
  <p:sldIdLst>
    <p:sldId id="261" r:id="rId4"/>
    <p:sldId id="963" r:id="rId5"/>
    <p:sldId id="1269" r:id="rId6"/>
    <p:sldId id="1267" r:id="rId7"/>
    <p:sldId id="1170" r:id="rId8"/>
    <p:sldId id="1191" r:id="rId9"/>
    <p:sldId id="295" r:id="rId10"/>
    <p:sldId id="2378" r:id="rId11"/>
    <p:sldId id="2380" r:id="rId12"/>
    <p:sldId id="2381" r:id="rId13"/>
    <p:sldId id="894" r:id="rId14"/>
    <p:sldId id="1297" r:id="rId15"/>
    <p:sldId id="1317" r:id="rId16"/>
    <p:sldId id="1316" r:id="rId17"/>
    <p:sldId id="1298" r:id="rId18"/>
    <p:sldId id="1158" r:id="rId19"/>
    <p:sldId id="1419" r:id="rId20"/>
    <p:sldId id="1415" r:id="rId21"/>
    <p:sldId id="1416" r:id="rId22"/>
    <p:sldId id="1420" r:id="rId23"/>
    <p:sldId id="1421" r:id="rId24"/>
    <p:sldId id="1422" r:id="rId25"/>
    <p:sldId id="1423" r:id="rId26"/>
    <p:sldId id="1418" r:id="rId27"/>
    <p:sldId id="1299" r:id="rId28"/>
    <p:sldId id="1160" r:id="rId29"/>
    <p:sldId id="1161" r:id="rId30"/>
    <p:sldId id="1301" r:id="rId31"/>
    <p:sldId id="1163" r:id="rId32"/>
    <p:sldId id="1302" r:id="rId33"/>
    <p:sldId id="805" r:id="rId34"/>
    <p:sldId id="926" r:id="rId35"/>
    <p:sldId id="1050" r:id="rId36"/>
    <p:sldId id="2202" r:id="rId37"/>
    <p:sldId id="1303" r:id="rId38"/>
    <p:sldId id="1165" r:id="rId39"/>
    <p:sldId id="1166" r:id="rId40"/>
    <p:sldId id="1304" r:id="rId41"/>
    <p:sldId id="1125" r:id="rId42"/>
    <p:sldId id="1126" r:id="rId43"/>
    <p:sldId id="1305" r:id="rId44"/>
    <p:sldId id="1364" r:id="rId45"/>
    <p:sldId id="1365" r:id="rId46"/>
    <p:sldId id="1192" r:id="rId47"/>
    <p:sldId id="1306" r:id="rId48"/>
    <p:sldId id="1168" r:id="rId49"/>
    <p:sldId id="328" r:id="rId50"/>
    <p:sldId id="329" r:id="rId51"/>
    <p:sldId id="330" r:id="rId52"/>
    <p:sldId id="331" r:id="rId53"/>
    <p:sldId id="2409" r:id="rId54"/>
    <p:sldId id="265" r:id="rId55"/>
    <p:sldId id="263" r:id="rId56"/>
    <p:sldId id="2410" r:id="rId57"/>
    <p:sldId id="332" r:id="rId58"/>
    <p:sldId id="1308" r:id="rId59"/>
    <p:sldId id="1367" r:id="rId60"/>
    <p:sldId id="1368" r:id="rId61"/>
    <p:sldId id="2407" r:id="rId62"/>
    <p:sldId id="841" r:id="rId63"/>
    <p:sldId id="1369" r:id="rId64"/>
    <p:sldId id="1370" r:id="rId65"/>
    <p:sldId id="1199" r:id="rId66"/>
    <p:sldId id="1388" r:id="rId67"/>
    <p:sldId id="1389" r:id="rId68"/>
    <p:sldId id="1391" r:id="rId69"/>
    <p:sldId id="1390" r:id="rId70"/>
    <p:sldId id="843" r:id="rId71"/>
    <p:sldId id="1376" r:id="rId72"/>
    <p:sldId id="1377" r:id="rId73"/>
    <p:sldId id="1378" r:id="rId74"/>
    <p:sldId id="1379" r:id="rId75"/>
    <p:sldId id="1380" r:id="rId76"/>
    <p:sldId id="1392" r:id="rId77"/>
    <p:sldId id="1382" r:id="rId78"/>
    <p:sldId id="1383" r:id="rId79"/>
    <p:sldId id="1384" r:id="rId80"/>
    <p:sldId id="1385" r:id="rId81"/>
    <p:sldId id="1386" r:id="rId82"/>
    <p:sldId id="1387" r:id="rId83"/>
    <p:sldId id="789" r:id="rId84"/>
    <p:sldId id="790" r:id="rId85"/>
    <p:sldId id="791" r:id="rId86"/>
    <p:sldId id="792" r:id="rId87"/>
    <p:sldId id="793" r:id="rId88"/>
    <p:sldId id="794" r:id="rId89"/>
    <p:sldId id="795" r:id="rId90"/>
    <p:sldId id="1362" r:id="rId91"/>
    <p:sldId id="1393" r:id="rId92"/>
    <p:sldId id="1394" r:id="rId93"/>
    <p:sldId id="1395" r:id="rId94"/>
    <p:sldId id="1397" r:id="rId95"/>
    <p:sldId id="1222" r:id="rId96"/>
    <p:sldId id="264" r:id="rId97"/>
    <p:sldId id="1402" r:id="rId98"/>
    <p:sldId id="1403" r:id="rId99"/>
    <p:sldId id="267" r:id="rId100"/>
    <p:sldId id="1413" r:id="rId101"/>
    <p:sldId id="1412" r:id="rId102"/>
    <p:sldId id="1425" r:id="rId103"/>
    <p:sldId id="1426" r:id="rId104"/>
    <p:sldId id="299" r:id="rId105"/>
    <p:sldId id="272" r:id="rId106"/>
    <p:sldId id="1404" r:id="rId107"/>
    <p:sldId id="1411" r:id="rId108"/>
    <p:sldId id="1405" r:id="rId109"/>
    <p:sldId id="1406" r:id="rId110"/>
    <p:sldId id="1407" r:id="rId111"/>
    <p:sldId id="1408" r:id="rId112"/>
    <p:sldId id="1427" r:id="rId113"/>
    <p:sldId id="1409" r:id="rId114"/>
    <p:sldId id="1410" r:id="rId115"/>
    <p:sldId id="1270" r:id="rId116"/>
    <p:sldId id="1271" r:id="rId117"/>
    <p:sldId id="1398" r:id="rId118"/>
    <p:sldId id="1223" r:id="rId119"/>
    <p:sldId id="1224" r:id="rId120"/>
    <p:sldId id="421" r:id="rId121"/>
    <p:sldId id="1424" r:id="rId122"/>
    <p:sldId id="1284" r:id="rId123"/>
    <p:sldId id="1283" r:id="rId124"/>
    <p:sldId id="2190" r:id="rId125"/>
    <p:sldId id="2408" r:id="rId126"/>
    <p:sldId id="2385" r:id="rId127"/>
    <p:sldId id="2312" r:id="rId128"/>
    <p:sldId id="2361" r:id="rId129"/>
    <p:sldId id="807" r:id="rId130"/>
    <p:sldId id="855" r:id="rId131"/>
    <p:sldId id="808" r:id="rId132"/>
    <p:sldId id="851" r:id="rId133"/>
    <p:sldId id="1286" r:id="rId134"/>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F000"/>
    <a:srgbClr val="F6AB16"/>
    <a:srgbClr val="00B0F0"/>
    <a:srgbClr val="424242"/>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88" autoAdjust="0"/>
    <p:restoredTop sz="88686" autoAdjust="0"/>
  </p:normalViewPr>
  <p:slideViewPr>
    <p:cSldViewPr snapToGrid="0" snapToObjects="1">
      <p:cViewPr varScale="1">
        <p:scale>
          <a:sx n="81" d="100"/>
          <a:sy n="81" d="100"/>
        </p:scale>
        <p:origin x="1195" y="48"/>
      </p:cViewPr>
      <p:guideLst>
        <p:guide orient="horz" pos="2616"/>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2528"/>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09-May-24</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830562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Combining your data logically can improve results:</a:t>
            </a:r>
          </a:p>
          <a:p>
            <a:pPr marL="171450" indent="-171450">
              <a:buFont typeface="Arial" pitchFamily="34" charset="0"/>
              <a:buChar char="•"/>
            </a:pPr>
            <a:r>
              <a:rPr lang="en-US" baseline="0" dirty="0"/>
              <a:t>Neutral atmosphere (</a:t>
            </a:r>
            <a:r>
              <a:rPr lang="en-US" baseline="0" dirty="0" err="1"/>
              <a:t>tropo</a:t>
            </a:r>
            <a:r>
              <a:rPr lang="en-US" baseline="0" dirty="0"/>
              <a:t>) corrections can be improved which, in turn, can help with other things like phase ambiguity resolution.</a:t>
            </a:r>
          </a:p>
          <a:p>
            <a:pPr marL="171450" indent="-171450">
              <a:buFont typeface="Arial" pitchFamily="34" charset="0"/>
              <a:buChar char="•"/>
            </a:pPr>
            <a:r>
              <a:rPr lang="en-US" baseline="0" dirty="0"/>
              <a:t>Common mode effects, like baselines connecting the same CORS common to different marks, can be de-correlated.</a:t>
            </a:r>
          </a:p>
          <a:p>
            <a:pPr marL="171450" indent="-171450">
              <a:buFont typeface="Arial" pitchFamily="34" charset="0"/>
              <a:buChar char="•"/>
            </a:pPr>
            <a:endParaRPr lang="en-US" baseline="0" dirty="0"/>
          </a:p>
          <a:p>
            <a:r>
              <a:rPr lang="en-US" baseline="0" dirty="0"/>
              <a:t>OPUS Projects tries to logically group data together:</a:t>
            </a:r>
          </a:p>
          <a:p>
            <a:pPr marL="171450" indent="-171450">
              <a:buFont typeface="Arial" pitchFamily="34" charset="0"/>
              <a:buChar char="•"/>
            </a:pPr>
            <a:r>
              <a:rPr lang="en-US" baseline="0" dirty="0"/>
              <a:t>Data from the same mark are associated with that mark.</a:t>
            </a:r>
          </a:p>
          <a:p>
            <a:pPr marL="171450" indent="-171450">
              <a:buFont typeface="Arial" pitchFamily="34" charset="0"/>
              <a:buChar char="•"/>
            </a:pPr>
            <a:r>
              <a:rPr lang="en-US" baseline="0" dirty="0"/>
              <a:t>Marks simultaneously occupied are grouped into sessions. Session processing improve consistency and accuracy.</a:t>
            </a:r>
          </a:p>
          <a:p>
            <a:pPr marL="171450" indent="-171450">
              <a:buFont typeface="Arial" pitchFamily="34" charset="0"/>
              <a:buChar char="•"/>
            </a:pPr>
            <a:endParaRPr lang="en-US" baseline="0" dirty="0"/>
          </a:p>
          <a:p>
            <a:pPr marL="0" indent="0">
              <a:buFont typeface="Arial" pitchFamily="34" charset="0"/>
              <a:buNone/>
            </a:pPr>
            <a:r>
              <a:rPr lang="en-US" sz="1200" b="0" i="0" kern="1200" dirty="0">
                <a:solidFill>
                  <a:schemeClr val="tx1"/>
                </a:solidFill>
                <a:effectLst/>
                <a:latin typeface="+mn-lt"/>
                <a:ea typeface="+mn-ea"/>
                <a:cs typeface="+mn-cs"/>
              </a:rPr>
              <a:t>-Session processing is NGS jargon meaning the processing of two or more GPS data files whose contents were collected approximately simultaneously to estimate the coordinates of the marks at which the data were collected with respect to one or more marks chosen to act as reference stations</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107</a:t>
            </a:fld>
            <a:endParaRPr lang="en-US"/>
          </a:p>
        </p:txBody>
      </p:sp>
    </p:spTree>
    <p:extLst>
      <p:ext uri="{BB962C8B-B14F-4D97-AF65-F5344CB8AC3E}">
        <p14:creationId xmlns:p14="http://schemas.microsoft.com/office/powerpoint/2010/main" val="2893738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concepts can be extended to other marks and other sessions.</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108</a:t>
            </a:fld>
            <a:endParaRPr lang="en-US"/>
          </a:p>
        </p:txBody>
      </p:sp>
    </p:spTree>
    <p:extLst>
      <p:ext uri="{BB962C8B-B14F-4D97-AF65-F5344CB8AC3E}">
        <p14:creationId xmlns:p14="http://schemas.microsoft.com/office/powerpoint/2010/main" val="384048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Ultimately, combining session solutions into an adjustment can improve accuracy for the entire network.</a:t>
            </a:r>
            <a:endParaRPr lang="en-US"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109</a:t>
            </a:fld>
            <a:endParaRPr lang="en-US"/>
          </a:p>
        </p:txBody>
      </p:sp>
    </p:spTree>
    <p:extLst>
      <p:ext uri="{BB962C8B-B14F-4D97-AF65-F5344CB8AC3E}">
        <p14:creationId xmlns:p14="http://schemas.microsoft.com/office/powerpoint/2010/main" val="41772487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3:notes"/>
          <p:cNvSpPr txBox="1">
            <a:spLocks noGrp="1"/>
          </p:cNvSpPr>
          <p:nvPr>
            <p:ph type="body" idx="1"/>
          </p:nvPr>
        </p:nvSpPr>
        <p:spPr>
          <a:xfrm>
            <a:off x="700087" y="4414837"/>
            <a:ext cx="5610225" cy="4186237"/>
          </a:xfrm>
          <a:prstGeom prst="rect">
            <a:avLst/>
          </a:prstGeom>
        </p:spPr>
        <p:txBody>
          <a:bodyPr spcFirstLastPara="1" wrap="square" lIns="94000" tIns="47000" rIns="94000" bIns="47000" anchor="t" anchorCtr="0">
            <a:noAutofit/>
          </a:bodyPr>
          <a:lstStyle/>
          <a:p>
            <a:pPr marL="0" lvl="0" indent="0" algn="l" rtl="0">
              <a:spcBef>
                <a:spcPts val="0"/>
              </a:spcBef>
              <a:spcAft>
                <a:spcPts val="0"/>
              </a:spcAft>
              <a:buNone/>
            </a:pPr>
            <a:endParaRPr/>
          </a:p>
        </p:txBody>
      </p:sp>
      <p:sp>
        <p:nvSpPr>
          <p:cNvPr id="781" name="Google Shape;781;p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35674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r>
              <a:rPr lang="en-US" dirty="0"/>
              <a:t>We can’t “spin straw into gold”.</a:t>
            </a:r>
          </a:p>
          <a:p>
            <a:pPr lvl="0" rtl="0">
              <a:spcBef>
                <a:spcPts val="0"/>
              </a:spcBef>
              <a:buNone/>
            </a:pPr>
            <a:r>
              <a:rPr lang="en-US" dirty="0"/>
              <a:t>-but</a:t>
            </a:r>
            <a:r>
              <a:rPr lang="en-US" baseline="0" dirty="0"/>
              <a:t> if that’s what everyone wanted then I bet Mark could program us all right out of existence</a:t>
            </a:r>
            <a:endParaRPr dirty="0"/>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41419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933330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182837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OPUS-RTK/RTN … it’s coming, planned release date of Jan 2020.  I’ve seen the Development/Alpha version</a:t>
            </a:r>
          </a:p>
          <a:p>
            <a:r>
              <a:rPr lang="en-US" altLang="en-US" dirty="0"/>
              <a:t>1 - Download RTN data from a data collector to software. </a:t>
            </a:r>
          </a:p>
          <a:p>
            <a:r>
              <a:rPr lang="en-US" altLang="en-US" dirty="0"/>
              <a:t>2 - Then, identify which base stations were chosen by the RTN as references during the survey.  </a:t>
            </a:r>
          </a:p>
          <a:p>
            <a:r>
              <a:rPr lang="en-US" altLang="en-US" dirty="0"/>
              <a:t>3 - Go download the static data logged at the RTN base stations on the day(s) of the RTN survey.  </a:t>
            </a:r>
          </a:p>
          <a:p>
            <a:r>
              <a:rPr lang="en-US" altLang="en-US" dirty="0"/>
              <a:t>4 - Upload this static data,</a:t>
            </a:r>
            <a:r>
              <a:rPr lang="en-US" altLang="en-US" baseline="0" dirty="0"/>
              <a:t> </a:t>
            </a:r>
            <a:r>
              <a:rPr lang="en-US" altLang="en-US" dirty="0"/>
              <a:t>preferably as 24-h files, to OPUS-Projects.</a:t>
            </a:r>
          </a:p>
          <a:p>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7568526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-planned rollout date of Jan 2020.  </a:t>
            </a:r>
          </a:p>
          <a:p>
            <a:r>
              <a:rPr lang="en-US" altLang="en-US" dirty="0"/>
              <a:t>-I said</a:t>
            </a:r>
            <a:r>
              <a:rPr lang="en-US" altLang="en-US" baseline="0" dirty="0"/>
              <a:t> RTN vectors a lot there, so really important to keep in mind that to do any of this, you will need to be logging your vectors!</a:t>
            </a:r>
          </a:p>
          <a:p>
            <a:r>
              <a:rPr lang="en-US" altLang="en-US" baseline="0" dirty="0"/>
              <a:t>-if you’re using the ODOT network, or the KYCORS, and all you’re doing id </a:t>
            </a: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023370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592BE9-A839-43A0-8DF4-CE3E762D15C6}" type="slidenum">
              <a:rPr kumimoji="0" lang="en-US" altLang="en-US" sz="13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118</a:t>
            </a:fld>
            <a:endParaRPr kumimoji="0" lang="en-US" altLang="en-US" sz="1300" b="0" i="0" u="none" strike="noStrike" kern="1200" cap="none" spc="0" normalizeH="0" baseline="0" noProof="0">
              <a:ln>
                <a:noFill/>
              </a:ln>
              <a:solidFill>
                <a:prstClr val="black"/>
              </a:solidFill>
              <a:effectLst/>
              <a:uLnTx/>
              <a:uFillTx/>
              <a:latin typeface="Gill Sans MT" panose="020B0502020104020203"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226664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129926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-This is the last chance for the community to increase the accuracy of this transformation</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119</a:t>
            </a:fld>
            <a:endParaRPr lang="en-US"/>
          </a:p>
        </p:txBody>
      </p:sp>
    </p:spTree>
    <p:extLst>
      <p:ext uri="{BB962C8B-B14F-4D97-AF65-F5344CB8AC3E}">
        <p14:creationId xmlns:p14="http://schemas.microsoft.com/office/powerpoint/2010/main" val="34183849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 DIRECT PHOTO UPLOAD</a:t>
            </a:r>
          </a:p>
          <a:p>
            <a:r>
              <a:rPr lang="en-US" dirty="0"/>
              <a:t>--CURRENTLY HAVE A FEATURE TO SEARCH</a:t>
            </a:r>
            <a:r>
              <a:rPr lang="en-US" baseline="0" dirty="0"/>
              <a:t> YOUR CURRENT AREA</a:t>
            </a:r>
            <a:endParaRPr lang="en-US" dirty="0"/>
          </a:p>
        </p:txBody>
      </p:sp>
      <p:sp>
        <p:nvSpPr>
          <p:cNvPr id="4" name="Slide Number Placeholder 3"/>
          <p:cNvSpPr>
            <a:spLocks noGrp="1"/>
          </p:cNvSpPr>
          <p:nvPr>
            <p:ph type="sldNum" sz="quarter" idx="10"/>
          </p:nvPr>
        </p:nvSpPr>
        <p:spPr/>
        <p:txBody>
          <a:bodyPr/>
          <a:lstStyle/>
          <a:p>
            <a:fld id="{95784070-7A54-4724-87EA-E2CB999F1A6A}" type="slidenum">
              <a:rPr lang="en-US" smtClean="0"/>
              <a:t>120</a:t>
            </a:fld>
            <a:endParaRPr lang="en-US"/>
          </a:p>
        </p:txBody>
      </p:sp>
    </p:spTree>
    <p:extLst>
      <p:ext uri="{BB962C8B-B14F-4D97-AF65-F5344CB8AC3E}">
        <p14:creationId xmlns:p14="http://schemas.microsoft.com/office/powerpoint/2010/main" val="6724866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121</a:t>
            </a:fld>
            <a:endParaRPr lang="en-US"/>
          </a:p>
        </p:txBody>
      </p:sp>
    </p:spTree>
    <p:extLst>
      <p:ext uri="{BB962C8B-B14F-4D97-AF65-F5344CB8AC3E}">
        <p14:creationId xmlns:p14="http://schemas.microsoft.com/office/powerpoint/2010/main" val="41428456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122</a:t>
            </a:fld>
            <a:endParaRPr lang="en-US"/>
          </a:p>
        </p:txBody>
      </p:sp>
    </p:spTree>
    <p:extLst>
      <p:ext uri="{BB962C8B-B14F-4D97-AF65-F5344CB8AC3E}">
        <p14:creationId xmlns:p14="http://schemas.microsoft.com/office/powerpoint/2010/main" val="28143439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123</a:t>
            </a:fld>
            <a:endParaRPr lang="en-US"/>
          </a:p>
        </p:txBody>
      </p:sp>
    </p:spTree>
    <p:extLst>
      <p:ext uri="{BB962C8B-B14F-4D97-AF65-F5344CB8AC3E}">
        <p14:creationId xmlns:p14="http://schemas.microsoft.com/office/powerpoint/2010/main" val="23796773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124</a:t>
            </a:fld>
            <a:endParaRPr lang="en-US"/>
          </a:p>
        </p:txBody>
      </p:sp>
    </p:spTree>
    <p:extLst>
      <p:ext uri="{BB962C8B-B14F-4D97-AF65-F5344CB8AC3E}">
        <p14:creationId xmlns:p14="http://schemas.microsoft.com/office/powerpoint/2010/main" val="15912068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r>
              <a:rPr lang="en-US" sz="1300" dirty="0"/>
              <a:t>-The State Geodetic Coordinator is not employed by NGS and is typically assigned by a state government agency or university.</a:t>
            </a:r>
          </a:p>
          <a:p>
            <a:pPr defTabSz="966612" eaLnBrk="0" fontAlgn="base" hangingPunct="0">
              <a:spcBef>
                <a:spcPct val="30000"/>
              </a:spcBef>
              <a:spcAft>
                <a:spcPct val="0"/>
              </a:spcAft>
              <a:defRPr/>
            </a:pPr>
            <a:r>
              <a:rPr lang="en-US" sz="1300" dirty="0"/>
              <a:t>-Wes Virginia</a:t>
            </a:r>
            <a:r>
              <a:rPr lang="en-US" baseline="0" dirty="0"/>
              <a:t> we’ve got Eric over at Bluefield --- contact info.</a:t>
            </a:r>
          </a:p>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125</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29453258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Here’s the front</a:t>
            </a:r>
            <a:r>
              <a:rPr lang="en-US" altLang="en-US" baseline="0" dirty="0">
                <a:latin typeface="Arial" panose="020B0604020202020204" pitchFamily="34" charset="0"/>
              </a:rPr>
              <a:t> cover of the three blueprint documents, and know that for each given topic these are your best source for information on modernization.</a:t>
            </a:r>
          </a:p>
          <a:p>
            <a:endParaRPr lang="en-US" altLang="en-US" baseline="0" dirty="0">
              <a:latin typeface="Arial" panose="020B0604020202020204" pitchFamily="34" charset="0"/>
            </a:endParaRPr>
          </a:p>
          <a:p>
            <a:r>
              <a:rPr lang="en-US" altLang="en-US" baseline="0" dirty="0">
                <a:latin typeface="Arial" panose="020B0604020202020204" pitchFamily="34" charset="0"/>
              </a:rPr>
              <a:t>They’ve been written by teams, reviewed, re-written, re-reviewed, and ...</a:t>
            </a:r>
          </a:p>
          <a:p>
            <a:endParaRPr lang="en-US" altLang="en-US" baseline="0" dirty="0">
              <a:latin typeface="Arial" panose="020B0604020202020204" pitchFamily="34" charset="0"/>
            </a:endParaRPr>
          </a:p>
          <a:p>
            <a:r>
              <a:rPr lang="en-US" altLang="en-US" b="1" baseline="0" dirty="0">
                <a:latin typeface="Arial" panose="020B0604020202020204" pitchFamily="34" charset="0"/>
              </a:rPr>
              <a:t>CLICK</a:t>
            </a:r>
            <a:r>
              <a:rPr lang="en-US" altLang="en-US" baseline="0" dirty="0">
                <a:latin typeface="Arial" panose="020B0604020202020204" pitchFamily="34" charset="0"/>
              </a:rPr>
              <a:t> </a:t>
            </a:r>
          </a:p>
          <a:p>
            <a:endParaRPr lang="en-US" altLang="en-US" baseline="0" dirty="0">
              <a:latin typeface="Arial" panose="020B0604020202020204" pitchFamily="34" charset="0"/>
            </a:endParaRPr>
          </a:p>
          <a:p>
            <a:r>
              <a:rPr lang="en-US" altLang="en-US" baseline="0" dirty="0">
                <a:latin typeface="Arial" panose="020B0604020202020204" pitchFamily="34" charset="0"/>
              </a:rPr>
              <a:t>…all three will have been re-released, with new titles, in 2021.  The revisions were to solidify some items originally called out as To Be Determined, and the rename was to make it clear that 2022 would no longer be the target date.</a:t>
            </a:r>
          </a:p>
          <a:p>
            <a:endParaRPr lang="en-US" altLang="en-US" baseline="0" dirty="0">
              <a:latin typeface="Arial" panose="020B0604020202020204" pitchFamily="34" charset="0"/>
            </a:endParaRPr>
          </a:p>
          <a:p>
            <a:r>
              <a:rPr lang="en-US" altLang="en-US" baseline="0" dirty="0">
                <a:latin typeface="Arial" panose="020B0604020202020204" pitchFamily="34" charset="0"/>
              </a:rPr>
              <a:t>*Blueprint Part 1 re-release may nor may not have been published by the time of this webinar, but it will be soon.  I’ll show you how to find these at the end of today’s webinar.</a:t>
            </a:r>
          </a:p>
        </p:txBody>
      </p:sp>
      <p:sp>
        <p:nvSpPr>
          <p:cNvPr id="4" name="Slide Number Placeholder 3"/>
          <p:cNvSpPr>
            <a:spLocks noGrp="1"/>
          </p:cNvSpPr>
          <p:nvPr>
            <p:ph type="sldNum" sz="quarter" idx="10"/>
          </p:nvPr>
        </p:nvSpPr>
        <p:spPr/>
        <p:txBody>
          <a:bodyPr/>
          <a:lstStyle/>
          <a:p>
            <a:fld id="{858F322E-725D-4B7F-AB32-CFCE590DC543}" type="slidenum">
              <a:rPr lang="en-US" smtClean="0"/>
              <a:t>126</a:t>
            </a:fld>
            <a:endParaRPr lang="en-US"/>
          </a:p>
        </p:txBody>
      </p:sp>
    </p:spTree>
    <p:extLst>
      <p:ext uri="{BB962C8B-B14F-4D97-AF65-F5344CB8AC3E}">
        <p14:creationId xmlns:p14="http://schemas.microsoft.com/office/powerpoint/2010/main" val="19750111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127</a:t>
            </a:fld>
            <a:endParaRPr lang="en-US" altLang="en-US"/>
          </a:p>
        </p:txBody>
      </p:sp>
    </p:spTree>
    <p:extLst>
      <p:ext uri="{BB962C8B-B14F-4D97-AF65-F5344CB8AC3E}">
        <p14:creationId xmlns:p14="http://schemas.microsoft.com/office/powerpoint/2010/main" val="10357710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128</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 NGS Program that adapts geodetic survey technologies, instrumentation, and procedures in support of coastal community resilience</a:t>
            </a:r>
            <a:r>
              <a:rPr lang="en-US" baseline="0" dirty="0"/>
              <a:t> </a:t>
            </a:r>
            <a:r>
              <a:rPr lang="en-US" dirty="0"/>
              <a:t>and ecological integrity, especially in responding to climate change.</a:t>
            </a:r>
          </a:p>
          <a:p>
            <a:r>
              <a:rPr lang="en-US" baseline="0" dirty="0"/>
              <a:t>-The five orange dots on this map are Sentinel Sites, or coastal sites at which various geospatial infrastructure is co-located.</a:t>
            </a:r>
          </a:p>
          <a:p>
            <a:r>
              <a:rPr lang="en-US" baseline="0" dirty="0"/>
              <a:t>*-you’re going to hear me say that again later, “co-located”</a:t>
            </a:r>
          </a:p>
          <a:p>
            <a:r>
              <a:rPr lang="en-US" baseline="0" dirty="0"/>
              <a:t>-anyway…</a:t>
            </a:r>
          </a:p>
          <a:p>
            <a:r>
              <a:rPr lang="en-US" b="1" baseline="0" dirty="0"/>
              <a:t>CLICK</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255805325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Stay abreast of any new information coming from us</a:t>
            </a:r>
            <a:r>
              <a:rPr lang="en-US" sz="1200" b="1" baseline="0" dirty="0">
                <a:latin typeface="Cambria" panose="02040503050406030204" pitchFamily="18" charset="0"/>
                <a:ea typeface="Cambria" panose="02040503050406030204" pitchFamily="18" charset="0"/>
              </a:rPr>
              <a:t> </a:t>
            </a:r>
            <a:r>
              <a:rPr lang="en-US" altLang="en-US" b="1" dirty="0">
                <a:latin typeface="Arial" panose="020B0604020202020204" pitchFamily="34" charset="0"/>
                <a:cs typeface="Arial" panose="020B0604020202020204" pitchFamily="34" charset="0"/>
              </a:rPr>
              <a:t>via 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129</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33175887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130</a:t>
            </a:fld>
            <a:endParaRPr lang="en-US"/>
          </a:p>
        </p:txBody>
      </p:sp>
    </p:spTree>
    <p:extLst>
      <p:ext uri="{BB962C8B-B14F-4D97-AF65-F5344CB8AC3E}">
        <p14:creationId xmlns:p14="http://schemas.microsoft.com/office/powerpoint/2010/main" val="1451923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decent diagram illustrating</a:t>
            </a:r>
            <a:r>
              <a:rPr lang="en-US" baseline="0" dirty="0"/>
              <a:t> a hypothetical Sentinel Site, with BMs, tide gage, and other wetland monitoring instruments that have been leveled as a network and tied via GNSS </a:t>
            </a:r>
          </a:p>
          <a:p>
            <a:r>
              <a:rPr lang="en-US" baseline="0" dirty="0"/>
              <a:t>**-well, the image isn’t super because there’s no tie b/w GNSS and BM!  </a:t>
            </a:r>
          </a:p>
          <a:p>
            <a:r>
              <a:rPr lang="en-US" baseline="0" dirty="0"/>
              <a:t>-that’s why I called it decent! LOL</a:t>
            </a:r>
          </a:p>
          <a:p>
            <a:r>
              <a:rPr lang="en-US" baseline="0" dirty="0"/>
              <a:t>-an important NGS, and NOAA overall, mission but with low visibility especially in an inland region</a:t>
            </a:r>
          </a:p>
          <a:p>
            <a:r>
              <a:rPr lang="en-US" baseline="0" dirty="0"/>
              <a:t>**-guess I tend to forget, PA being such a large state, there is the </a:t>
            </a:r>
            <a:r>
              <a:rPr lang="en-US" baseline="0" dirty="0" err="1"/>
              <a:t>Delware</a:t>
            </a:r>
            <a:r>
              <a:rPr lang="en-US" baseline="0" dirty="0"/>
              <a:t> River which is tidal over a 100 miles upstream, well past Philly</a:t>
            </a:r>
          </a:p>
          <a:p>
            <a:r>
              <a:rPr lang="en-US" b="1" baseline="0" dirty="0"/>
              <a:t>-anyone do any hydro work over there? show of hands?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3944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6548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PACS are occupied with GNSS and tied to the NSRS via simultaneous observations to one CORS, one CBN Station, and two 1</a:t>
            </a:r>
            <a:r>
              <a:rPr lang="en-US" baseline="30000" dirty="0"/>
              <a:t>st</a:t>
            </a:r>
            <a:r>
              <a:rPr lang="en-US" baseline="0" dirty="0"/>
              <a:t> order BMs.</a:t>
            </a:r>
          </a:p>
          <a:p>
            <a:r>
              <a:rPr lang="en-US" baseline="0" dirty="0"/>
              <a:t>SACS are then tied to the PACS with simultaneous observations.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307841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42399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16289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1811407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131500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-joined the NGS almost 2 years ago now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-Spent 9 years prior with USACE on topo, geodetic</a:t>
            </a:r>
            <a:r>
              <a:rPr lang="en-US" baseline="0" dirty="0"/>
              <a:t> </a:t>
            </a:r>
            <a:r>
              <a:rPr lang="en-US" dirty="0"/>
              <a:t>control, layout, boundary, deformation, </a:t>
            </a:r>
            <a:r>
              <a:rPr lang="en-US" dirty="0" err="1"/>
              <a:t>lidar</a:t>
            </a:r>
            <a:r>
              <a:rPr lang="en-US" dirty="0"/>
              <a:t>, GIS</a:t>
            </a:r>
            <a:r>
              <a:rPr lang="en-US" baseline="0" dirty="0"/>
              <a:t> implementation,</a:t>
            </a:r>
            <a:r>
              <a:rPr lang="en-US" dirty="0"/>
              <a:t> hydrographic/bathymetric, and contracting aerial acquisitions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latin typeface="Cambria" panose="02040503050406030204" pitchFamily="18" charset="0"/>
                <a:ea typeface="Cambria" panose="02040503050406030204" pitchFamily="18" charset="0"/>
              </a:rPr>
              <a:t>previously survey intern (private sector &amp; BLM), GIS tech., warehouse picker/packer, busboy…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like Honda motorcycles,</a:t>
            </a:r>
            <a:r>
              <a:rPr lang="en-US" baseline="0" dirty="0"/>
              <a:t> have owned a </a:t>
            </a:r>
            <a:r>
              <a:rPr lang="en-US" dirty="0"/>
              <a:t>Honda Shadow,</a:t>
            </a:r>
            <a:r>
              <a:rPr lang="en-US" baseline="0" dirty="0"/>
              <a:t> a Victory Vegas, but my favorite bike was a Honda ST1100 that I sold after my </a:t>
            </a:r>
            <a:r>
              <a:rPr lang="en-US" baseline="0" dirty="0" err="1"/>
              <a:t>frist</a:t>
            </a:r>
            <a:r>
              <a:rPr lang="en-US" baseline="0" dirty="0"/>
              <a:t> kid was born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2769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408669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239918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-cool thing about </a:t>
            </a:r>
            <a:r>
              <a:rPr lang="en-US" baseline="0" dirty="0" err="1"/>
              <a:t>vdatum</a:t>
            </a:r>
            <a:r>
              <a:rPr lang="en-US" baseline="0" dirty="0"/>
              <a:t> is that it incorporates the HTDP (</a:t>
            </a:r>
            <a:r>
              <a:rPr lang="en-US" baseline="0" dirty="0" err="1"/>
              <a:t>Horzontal</a:t>
            </a:r>
            <a:r>
              <a:rPr lang="en-US" baseline="0" dirty="0"/>
              <a:t> Time Dependent Positioning) software</a:t>
            </a:r>
          </a:p>
          <a:p>
            <a:r>
              <a:rPr lang="en-US" baseline="0" dirty="0"/>
              <a:t>-might not be something most surveyors, in this region anyway, are paying a whole lot of attention to</a:t>
            </a:r>
          </a:p>
          <a:p>
            <a:r>
              <a:rPr lang="en-US" baseline="0" dirty="0"/>
              <a:t>-but don’t those decimal year things look familiar?</a:t>
            </a:r>
          </a:p>
          <a:p>
            <a:r>
              <a:rPr lang="en-US" baseline="0" dirty="0"/>
              <a:t>-if you look at any of your OPUS Solution Reports, you’re going to see an epoch date, in the same format, on the right hand side next to the ITRF or IGS coordinates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23</a:t>
            </a:fld>
            <a:endParaRPr lang="en-US"/>
          </a:p>
        </p:txBody>
      </p:sp>
    </p:spTree>
    <p:extLst>
      <p:ext uri="{BB962C8B-B14F-4D97-AF65-F5344CB8AC3E}">
        <p14:creationId xmlns:p14="http://schemas.microsoft.com/office/powerpoint/2010/main" val="85133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2807449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1707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CGSIC is an entity of the US </a:t>
            </a:r>
            <a:r>
              <a:rPr lang="en-US" dirty="0" err="1"/>
              <a:t>Dept</a:t>
            </a:r>
            <a:r>
              <a:rPr lang="en-US" baseline="0" dirty="0"/>
              <a:t> of Transportation.</a:t>
            </a:r>
          </a:p>
          <a:p>
            <a:r>
              <a:rPr lang="en-US" baseline="0" dirty="0"/>
              <a:t>Ephemeris is a table that lists the coordinates/positions of celestial objects (natural/</a:t>
            </a:r>
            <a:r>
              <a:rPr lang="en-US" baseline="0" dirty="0" err="1"/>
              <a:t>anthro</a:t>
            </a:r>
            <a:r>
              <a:rPr lang="en-US" baseline="0" dirty="0"/>
              <a:t>) during a given time period.</a:t>
            </a:r>
          </a:p>
          <a:p>
            <a:r>
              <a:rPr lang="en-US" baseline="0" dirty="0"/>
              <a:t>The ephemerides (plural term) are the backbone of GNSS-based positioning; precise ephemerides lead to accurate positions.</a:t>
            </a:r>
          </a:p>
          <a:p>
            <a:endParaRPr lang="en-US" baseline="0" dirty="0"/>
          </a:p>
          <a:p>
            <a:r>
              <a:rPr lang="en-US" baseline="0" dirty="0"/>
              <a:t>*but if you get an OPUS error message about orbit availability, this is your issue that you’ve got satellite data but nothing to process it against.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26</a:t>
            </a:fld>
            <a:endParaRPr lang="en-US"/>
          </a:p>
        </p:txBody>
      </p:sp>
    </p:spTree>
    <p:extLst>
      <p:ext uri="{BB962C8B-B14F-4D97-AF65-F5344CB8AC3E}">
        <p14:creationId xmlns:p14="http://schemas.microsoft.com/office/powerpoint/2010/main" val="209022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an example .sp3 file</a:t>
            </a:r>
            <a:endParaRPr lang="en-US" dirty="0"/>
          </a:p>
          <a:p>
            <a:r>
              <a:rPr lang="en-US" dirty="0"/>
              <a:t>-There’s our GPS Week near</a:t>
            </a:r>
            <a:r>
              <a:rPr lang="en-US" baseline="0" dirty="0"/>
              <a:t> the top, number 2038.</a:t>
            </a:r>
          </a:p>
          <a:p>
            <a:r>
              <a:rPr lang="en-US" baseline="0" dirty="0"/>
              <a:t>-See the SV numbers? Just like a RINEX file you’ll see G## for GPS </a:t>
            </a:r>
            <a:r>
              <a:rPr lang="en-US" baseline="0" dirty="0" err="1"/>
              <a:t>sats</a:t>
            </a:r>
            <a:r>
              <a:rPr lang="en-US" baseline="0" dirty="0"/>
              <a:t>.</a:t>
            </a:r>
          </a:p>
          <a:p>
            <a:r>
              <a:rPr lang="en-US" baseline="0" dirty="0"/>
              <a:t>-R## for Russian, and whatever else I can’t recall.</a:t>
            </a:r>
          </a:p>
          <a:p>
            <a:r>
              <a:rPr lang="en-US" baseline="0" dirty="0"/>
              <a:t>-On down you can see this is a Rapid Orbit file, satisfactory for most work.</a:t>
            </a:r>
          </a:p>
          <a:p>
            <a:r>
              <a:rPr lang="en-US" baseline="0" dirty="0"/>
              <a:t>-Then there’s the date/time stamp followed by the positional records.</a:t>
            </a:r>
          </a:p>
          <a:p>
            <a:r>
              <a:rPr lang="en-US" baseline="0" dirty="0"/>
              <a:t>-There’s a set of those positions logged every 15 minutes, as opposed to every 15 seconds of land-based receiver logging.</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1622647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74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an NGS product, highlights the origins of NGS as the Survey of the Coast, Coast &amp; Geodetic Survey.</a:t>
            </a:r>
          </a:p>
          <a:p>
            <a:r>
              <a:rPr lang="en-US" b="1" baseline="0" dirty="0"/>
              <a:t>CLICK</a:t>
            </a:r>
          </a:p>
          <a:p>
            <a:r>
              <a:rPr lang="en-US" b="0" baseline="0" dirty="0"/>
              <a:t>-a sample screenshot of the Great Lakes area, note the Project Areas</a:t>
            </a:r>
          </a:p>
          <a:p>
            <a:r>
              <a:rPr lang="en-US" b="1" baseline="0" dirty="0"/>
              <a:t>CLICK</a:t>
            </a:r>
          </a:p>
          <a:p>
            <a:r>
              <a:rPr lang="en-US" b="1" baseline="0" dirty="0"/>
              <a:t>-</a:t>
            </a:r>
            <a:r>
              <a:rPr lang="en-US" b="0" baseline="0" dirty="0"/>
              <a:t>And there you can see the dataset is generated up the Delaware past Philly</a:t>
            </a:r>
            <a:endParaRPr lang="en-US" b="1"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167577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30</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296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it all starts</a:t>
            </a:r>
            <a:r>
              <a:rPr lang="en-US" baseline="0" dirty="0"/>
              <a:t> and ends with OPUS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1535853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FontTx/>
              <a:buNone/>
            </a:pPr>
            <a:r>
              <a:rPr lang="en-US" baseline="0" dirty="0"/>
              <a:t>-14 Regional Advisors, we’ve transitioned from a State-based to a Regional Program</a:t>
            </a:r>
          </a:p>
          <a:p>
            <a:pPr marL="0" indent="0">
              <a:buFont typeface="Arial" panose="020B0604020202020204" pitchFamily="34" charset="0"/>
              <a:buNone/>
            </a:pPr>
            <a:r>
              <a:rPr lang="en-US" baseline="0" dirty="0"/>
              <a:t>-our advisors homepage up there at the top, also easy to find us by querying any major search engine for “</a:t>
            </a:r>
            <a:r>
              <a:rPr lang="en-US" baseline="0" dirty="0" err="1"/>
              <a:t>ngs</a:t>
            </a:r>
            <a:r>
              <a:rPr lang="en-US" baseline="0" dirty="0"/>
              <a:t> advisors”</a:t>
            </a:r>
          </a:p>
          <a:p>
            <a:r>
              <a:rPr lang="en-US" baseline="0" dirty="0"/>
              <a:t>-if you know Ross Mackay, he is our Chief Advisor, I report to him… </a:t>
            </a:r>
          </a:p>
          <a:p>
            <a:r>
              <a:rPr lang="en-US" baseline="0" dirty="0"/>
              <a:t>**</a:t>
            </a:r>
            <a:r>
              <a:rPr lang="en-US" baseline="0" dirty="0" err="1"/>
              <a:t>ya</a:t>
            </a:r>
            <a:r>
              <a:rPr lang="en-US" baseline="0" dirty="0"/>
              <a:t> know, I don’t know why they don’t make him put his photo up here</a:t>
            </a:r>
          </a:p>
          <a:p>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31</a:t>
            </a:fld>
            <a:endParaRPr lang="en-US"/>
          </a:p>
        </p:txBody>
      </p:sp>
    </p:spTree>
    <p:extLst>
      <p:ext uri="{BB962C8B-B14F-4D97-AF65-F5344CB8AC3E}">
        <p14:creationId xmlns:p14="http://schemas.microsoft.com/office/powerpoint/2010/main" val="2379677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32</a:t>
            </a:fld>
            <a:endParaRPr lang="en-US"/>
          </a:p>
        </p:txBody>
      </p:sp>
    </p:spTree>
    <p:extLst>
      <p:ext uri="{BB962C8B-B14F-4D97-AF65-F5344CB8AC3E}">
        <p14:creationId xmlns:p14="http://schemas.microsoft.com/office/powerpoint/2010/main" val="247363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State Geodetic Coordinator is not employed by NGS and is typically assigned by a state government agency or university.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t>
            </a:r>
            <a:r>
              <a:rPr lang="en-US" dirty="0">
                <a:latin typeface="Cambria" panose="02040503050406030204" pitchFamily="18" charset="0"/>
                <a:ea typeface="Cambria" panose="02040503050406030204" pitchFamily="18" charset="0"/>
              </a:rPr>
              <a:t>West Virginia has not requested</a:t>
            </a:r>
            <a:r>
              <a:rPr lang="en-US" baseline="0" dirty="0"/>
              <a:t>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33</a:t>
            </a:fld>
            <a:endParaRPr lang="en-US"/>
          </a:p>
        </p:txBody>
      </p:sp>
    </p:spTree>
    <p:extLst>
      <p:ext uri="{BB962C8B-B14F-4D97-AF65-F5344CB8AC3E}">
        <p14:creationId xmlns:p14="http://schemas.microsoft.com/office/powerpoint/2010/main" val="196873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19438" y="554038"/>
            <a:ext cx="3678237" cy="2759075"/>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34</a:t>
            </a:fld>
            <a:endParaRPr lang="en-US" sz="1400">
              <a:solidFill>
                <a:prstClr val="black"/>
              </a:solidFill>
              <a:latin typeface="Calibri" pitchFamily="34" charset="0"/>
              <a:ea typeface="ＭＳ Ｐゴシック" pitchFamily="34" charset="-128"/>
            </a:endParaRPr>
          </a:p>
        </p:txBody>
      </p:sp>
      <p:sp>
        <p:nvSpPr>
          <p:cNvPr id="5" name="Header Placeholder 4"/>
          <p:cNvSpPr>
            <a:spLocks noGrp="1"/>
          </p:cNvSpPr>
          <p:nvPr>
            <p:ph type="hdr" sz="quarter" idx="11"/>
          </p:nvPr>
        </p:nvSpPr>
        <p:spPr/>
        <p:txBody>
          <a:bodyPr/>
          <a:lstStyle/>
          <a:p>
            <a:r>
              <a:rPr lang="en-US"/>
              <a:t>NGS Overview, New Point Types and Opus Updates</a:t>
            </a:r>
          </a:p>
        </p:txBody>
      </p:sp>
      <p:sp>
        <p:nvSpPr>
          <p:cNvPr id="6" name="Date Placeholder 5"/>
          <p:cNvSpPr>
            <a:spLocks noGrp="1"/>
          </p:cNvSpPr>
          <p:nvPr>
            <p:ph type="dt" idx="12"/>
          </p:nvPr>
        </p:nvSpPr>
        <p:spPr/>
        <p:txBody>
          <a:bodyPr/>
          <a:lstStyle/>
          <a:p>
            <a:r>
              <a:rPr lang="en-US"/>
              <a:t>06/26/2020</a:t>
            </a:r>
          </a:p>
        </p:txBody>
      </p:sp>
    </p:spTree>
    <p:extLst>
      <p:ext uri="{BB962C8B-B14F-4D97-AF65-F5344CB8AC3E}">
        <p14:creationId xmlns:p14="http://schemas.microsoft.com/office/powerpoint/2010/main" val="2227759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011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 and Post photos are taken</a:t>
            </a:r>
            <a:r>
              <a:rPr lang="en-US" baseline="0" dirty="0"/>
              <a:t> when possible</a:t>
            </a:r>
          </a:p>
          <a:p>
            <a:r>
              <a:rPr lang="en-US" baseline="0" dirty="0"/>
              <a:t>-mostly natural disasters, hurricanes</a:t>
            </a:r>
          </a:p>
          <a:p>
            <a:r>
              <a:rPr lang="en-US" baseline="0" dirty="0"/>
              <a:t>-but have also supported Midwestern Flooding and tornadic events</a:t>
            </a:r>
          </a:p>
          <a:p>
            <a:r>
              <a:rPr lang="en-US" baseline="0" dirty="0"/>
              <a:t>-notably also responded in NYC and DC on September 11, 2001</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323592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sample</a:t>
            </a:r>
            <a:r>
              <a:rPr lang="en-US" baseline="0" dirty="0"/>
              <a:t> of ERI, over</a:t>
            </a:r>
            <a:r>
              <a:rPr lang="en-US" dirty="0"/>
              <a:t> in Kentucky.</a:t>
            </a:r>
          </a:p>
          <a:p>
            <a:r>
              <a:rPr lang="en-US" baseline="0" dirty="0"/>
              <a:t>-dataset from 2015 flooding along the Mississippi River.</a:t>
            </a:r>
          </a:p>
          <a:p>
            <a:r>
              <a:rPr lang="en-US" baseline="0" dirty="0"/>
              <a:t>-Screenshot here is over by the Kentucky Bend, New Madrid Bend, whatever you want to call it.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471970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3644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ENU values of that red line, which is 3 dimensional, is different per antenna model</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diagram is an oversimplification of the</a:t>
            </a:r>
          </a:p>
        </p:txBody>
      </p:sp>
    </p:spTree>
    <p:extLst>
      <p:ext uri="{BB962C8B-B14F-4D97-AF65-F5344CB8AC3E}">
        <p14:creationId xmlns:p14="http://schemas.microsoft.com/office/powerpoint/2010/main" val="3453997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why it is important to select the correct antenna when using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-there is another part of the Antenna Calibration, the Phase Center Variation… but that’s a whole other discussion so let’s move on to a video!</a:t>
            </a:r>
          </a:p>
        </p:txBody>
      </p:sp>
    </p:spTree>
    <p:extLst>
      <p:ext uri="{BB962C8B-B14F-4D97-AF65-F5344CB8AC3E}">
        <p14:creationId xmlns:p14="http://schemas.microsoft.com/office/powerpoint/2010/main" val="283948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6169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4414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42</a:t>
            </a:fld>
            <a:endParaRPr lang="en-US"/>
          </a:p>
        </p:txBody>
      </p:sp>
    </p:spTree>
    <p:extLst>
      <p:ext uri="{BB962C8B-B14F-4D97-AF65-F5344CB8AC3E}">
        <p14:creationId xmlns:p14="http://schemas.microsoft.com/office/powerpoint/2010/main" val="2713148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894686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diagram</a:t>
            </a:r>
            <a:r>
              <a:rPr lang="en-US" baseline="0" dirty="0"/>
              <a:t> of NCAT at work.</a:t>
            </a:r>
          </a:p>
          <a:p>
            <a:r>
              <a:rPr lang="en-US" baseline="0" dirty="0"/>
              <a:t>All your input gets converted to ECEF coordinates, then transformed and/or converted, and then gets spit back out in your requested datum/coordinates.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44</a:t>
            </a:fld>
            <a:endParaRPr lang="en-US"/>
          </a:p>
        </p:txBody>
      </p:sp>
    </p:spTree>
    <p:extLst>
      <p:ext uri="{BB962C8B-B14F-4D97-AF65-F5344CB8AC3E}">
        <p14:creationId xmlns:p14="http://schemas.microsoft.com/office/powerpoint/2010/main" val="3883213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73068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-”continually</a:t>
            </a:r>
            <a:r>
              <a:rPr lang="en-US" baseline="0" dirty="0"/>
              <a:t> updated” equals… dynamic!</a:t>
            </a:r>
          </a:p>
          <a:p>
            <a:r>
              <a:rPr lang="en-US" b="1" baseline="0" dirty="0"/>
              <a:t>CLICK</a:t>
            </a:r>
          </a:p>
          <a:p>
            <a:r>
              <a:rPr lang="en-US" dirty="0"/>
              <a:t>-In typical NGS fashion, there are various ways to navigate</a:t>
            </a:r>
            <a:r>
              <a:rPr lang="en-US" baseline="0" dirty="0"/>
              <a:t> to and locate the data, but there’s a screenshot of the NSDE, the NOAA Shoreline Data Explorer</a:t>
            </a:r>
          </a:p>
          <a:p>
            <a:r>
              <a:rPr lang="en-US" b="1" baseline="0" dirty="0"/>
              <a:t>CLICK</a:t>
            </a:r>
          </a:p>
          <a:p>
            <a:r>
              <a:rPr lang="en-US" b="1" baseline="0" dirty="0"/>
              <a:t>-</a:t>
            </a:r>
            <a:r>
              <a:rPr lang="en-US" b="0" baseline="0" dirty="0"/>
              <a:t>and there’s a quick screenshot of the Delaware River region</a:t>
            </a:r>
            <a:endParaRPr lang="en-US" b="1" baseline="0" dirty="0"/>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46</a:t>
            </a:fld>
            <a:endParaRPr lang="en-US"/>
          </a:p>
        </p:txBody>
      </p:sp>
    </p:spTree>
    <p:extLst>
      <p:ext uri="{BB962C8B-B14F-4D97-AF65-F5344CB8AC3E}">
        <p14:creationId xmlns:p14="http://schemas.microsoft.com/office/powerpoint/2010/main" val="78633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47</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285624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NGS we need to </a:t>
            </a:r>
            <a:r>
              <a:rPr lang="en-US" dirty="0">
                <a:latin typeface="Cambria" panose="02040503050406030204" pitchFamily="18" charset="0"/>
                <a:ea typeface="Cambria" panose="02040503050406030204" pitchFamily="18" charset="0"/>
              </a:rPr>
              <a:t>start computing coordinates for the 2020.00 Reference Epoch in January 2022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-What’s this ‘age-limiting’ phrasing?  Well, second bullet there, meaning that some GPS data is now considered too old to have meaningful worthiness for inclusion</a:t>
            </a:r>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48</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601733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-NOTE that this is a decision that has </a:t>
            </a:r>
            <a:r>
              <a:rPr lang="en-US" b="1" baseline="0" dirty="0"/>
              <a:t>NOT</a:t>
            </a:r>
            <a:r>
              <a:rPr lang="en-US" baseline="0" dirty="0"/>
              <a:t> yet been made</a:t>
            </a:r>
          </a:p>
          <a:p>
            <a:endParaRPr lang="en-US" baseline="0" dirty="0"/>
          </a:p>
          <a:p>
            <a:r>
              <a:rPr lang="en-US" baseline="0" dirty="0"/>
              <a:t>-What does this mean to you?</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dirty="0">
                <a:latin typeface="Cambria" panose="02040503050406030204" pitchFamily="18" charset="0"/>
                <a:ea typeface="Cambria" panose="02040503050406030204" pitchFamily="18" charset="0"/>
              </a:rPr>
              <a:t>Observations prior to 01 January 2010 would </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get new coordinates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-Let’s take a look at a couple maps…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49</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2514817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a</a:t>
            </a:r>
            <a:r>
              <a:rPr lang="en-US" baseline="0" dirty="0"/>
              <a:t> few areas out west that are very sparse</a:t>
            </a:r>
          </a:p>
          <a:p>
            <a:endParaRPr lang="en-US" baseline="0" dirty="0"/>
          </a:p>
          <a:p>
            <a:r>
              <a:rPr lang="en-US" baseline="0" dirty="0"/>
              <a:t>-Midwest and northeast are pretty well covered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3FDF03A-648E-4A1D-A3BA-AEFEECBE4A73}"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4862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a:t>
            </a:fld>
            <a:endParaRPr lang="en-US"/>
          </a:p>
        </p:txBody>
      </p:sp>
    </p:spTree>
    <p:extLst>
      <p:ext uri="{BB962C8B-B14F-4D97-AF65-F5344CB8AC3E}">
        <p14:creationId xmlns:p14="http://schemas.microsoft.com/office/powerpoint/2010/main" val="2582067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-Fayette</a:t>
            </a:r>
            <a:r>
              <a:rPr lang="en-US" baseline="0" dirty="0"/>
              <a:t> County looking good, result of the recently collected &amp; published LFUCG (</a:t>
            </a:r>
            <a:r>
              <a:rPr lang="en-US" sz="1200" b="0" i="0" kern="1200" dirty="0">
                <a:solidFill>
                  <a:schemeClr val="tx1"/>
                </a:solidFill>
                <a:effectLst/>
                <a:latin typeface="+mn-lt"/>
                <a:ea typeface="+mn-ea"/>
                <a:cs typeface="+mn-cs"/>
              </a:rPr>
              <a:t>Lexington-Fayette Urban County Government)</a:t>
            </a:r>
          </a:p>
          <a:p>
            <a:pPr algn="l"/>
            <a:endParaRPr lang="en-US" sz="1200" b="0" i="0" kern="1200" baseline="0" dirty="0">
              <a:solidFill>
                <a:schemeClr val="tx1"/>
              </a:solidFill>
              <a:effectLst/>
              <a:latin typeface="+mn-lt"/>
              <a:ea typeface="+mn-ea"/>
              <a:cs typeface="+mn-cs"/>
            </a:endParaRPr>
          </a:p>
          <a:p>
            <a:pPr algn="l"/>
            <a:r>
              <a:rPr lang="en-US" sz="1200" b="0" i="0" kern="1200" baseline="0" dirty="0">
                <a:solidFill>
                  <a:schemeClr val="tx1"/>
                </a:solidFill>
                <a:effectLst/>
                <a:latin typeface="+mn-lt"/>
                <a:ea typeface="+mn-ea"/>
                <a:cs typeface="+mn-cs"/>
              </a:rPr>
              <a:t>-Pikeville area, way over east, has decent coverage</a:t>
            </a:r>
            <a:endParaRPr lang="en-US" baseline="0" dirty="0"/>
          </a:p>
          <a:p>
            <a:pPr algn="l"/>
            <a:endParaRPr lang="en-US" baseline="0" dirty="0"/>
          </a:p>
          <a:p>
            <a:pPr algn="l"/>
            <a:r>
              <a:rPr lang="en-US" baseline="0" dirty="0"/>
              <a:t>-Based on a cutoff date of 01 January 2010, that leaves 65 counties (of 120 total) with no published passive control in NATRF/NAPGD </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51</a:t>
            </a:fld>
            <a:endParaRPr lang="en-US"/>
          </a:p>
        </p:txBody>
      </p:sp>
    </p:spTree>
    <p:extLst>
      <p:ext uri="{BB962C8B-B14F-4D97-AF65-F5344CB8AC3E}">
        <p14:creationId xmlns:p14="http://schemas.microsoft.com/office/powerpoint/2010/main" val="3665361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52</a:t>
            </a:fld>
            <a:endParaRPr lang="en-US"/>
          </a:p>
        </p:txBody>
      </p:sp>
    </p:spTree>
    <p:extLst>
      <p:ext uri="{BB962C8B-B14F-4D97-AF65-F5344CB8AC3E}">
        <p14:creationId xmlns:p14="http://schemas.microsoft.com/office/powerpoint/2010/main" val="2705026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53</a:t>
            </a:fld>
            <a:endParaRPr lang="en-US"/>
          </a:p>
        </p:txBody>
      </p:sp>
    </p:spTree>
    <p:extLst>
      <p:ext uri="{BB962C8B-B14F-4D97-AF65-F5344CB8AC3E}">
        <p14:creationId xmlns:p14="http://schemas.microsoft.com/office/powerpoint/2010/main" val="1061834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-Lucas</a:t>
            </a:r>
            <a:r>
              <a:rPr lang="en-US" baseline="0" dirty="0"/>
              <a:t> and Brown Counties are peppered with OPUS Share solutions</a:t>
            </a:r>
          </a:p>
          <a:p>
            <a:pPr algn="l"/>
            <a:endParaRPr lang="en-US" baseline="0" dirty="0"/>
          </a:p>
          <a:p>
            <a:pPr algn="l"/>
            <a:r>
              <a:rPr lang="en-US" baseline="0" dirty="0"/>
              <a:t>-While Highland and Muskingum Counties have recently submitted projects published to the IDB, and both have a few OPUS Shares</a:t>
            </a:r>
            <a:endParaRPr lang="en-US" dirty="0"/>
          </a:p>
        </p:txBody>
      </p:sp>
      <p:sp>
        <p:nvSpPr>
          <p:cNvPr id="4" name="Slide Number Placeholder 3"/>
          <p:cNvSpPr>
            <a:spLocks noGrp="1"/>
          </p:cNvSpPr>
          <p:nvPr>
            <p:ph type="sldNum" sz="quarter" idx="10"/>
          </p:nvPr>
        </p:nvSpPr>
        <p:spPr/>
        <p:txBody>
          <a:bodyPr/>
          <a:lstStyle/>
          <a:p>
            <a:fld id="{53FDF03A-648E-4A1D-A3BA-AEFEECBE4A73}" type="slidenum">
              <a:rPr lang="en-US" smtClean="0"/>
              <a:t>54</a:t>
            </a:fld>
            <a:endParaRPr lang="en-US"/>
          </a:p>
        </p:txBody>
      </p:sp>
    </p:spTree>
    <p:extLst>
      <p:ext uri="{BB962C8B-B14F-4D97-AF65-F5344CB8AC3E}">
        <p14:creationId xmlns:p14="http://schemas.microsoft.com/office/powerpoint/2010/main" val="16155828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55</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56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004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 hand-in-hand, like peas and</a:t>
            </a:r>
            <a:r>
              <a:rPr lang="en-US" baseline="0" dirty="0"/>
              <a:t> carrots</a:t>
            </a:r>
          </a:p>
          <a:p>
            <a:r>
              <a:rPr lang="en-US" baseline="0" dirty="0"/>
              <a:t>-the word geoid has different definitions and dates back to the 1820s, including:</a:t>
            </a:r>
          </a:p>
          <a:p>
            <a:r>
              <a:rPr lang="en-US" baseline="0" dirty="0"/>
              <a:t>--</a:t>
            </a:r>
            <a:r>
              <a:rPr lang="en-US" sz="1200" b="0" i="0" u="none" strike="noStrike" kern="1200" baseline="0" dirty="0">
                <a:solidFill>
                  <a:schemeClr val="tx1"/>
                </a:solidFill>
                <a:latin typeface="+mn-lt"/>
                <a:ea typeface="+mn-ea"/>
                <a:cs typeface="+mn-cs"/>
              </a:rPr>
              <a:t>Geometric surface of the Earth which intersects the direction of gravity at right angles and from which the surface of the world ocean is a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1009918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go hand-in-hand, like peas and</a:t>
            </a:r>
            <a:r>
              <a:rPr lang="en-US" baseline="0" dirty="0"/>
              <a:t> carrots</a:t>
            </a:r>
          </a:p>
          <a:p>
            <a:r>
              <a:rPr lang="en-US" baseline="0" dirty="0"/>
              <a:t>-the word geoid has different definitions and dates back to the 1820s, including:</a:t>
            </a:r>
          </a:p>
          <a:p>
            <a:r>
              <a:rPr lang="en-US" baseline="0" dirty="0"/>
              <a:t>--</a:t>
            </a:r>
            <a:r>
              <a:rPr lang="en-US" sz="1200" b="0" i="0" u="none" strike="noStrike" kern="1200" baseline="0" dirty="0">
                <a:solidFill>
                  <a:schemeClr val="tx1"/>
                </a:solidFill>
                <a:latin typeface="+mn-lt"/>
                <a:ea typeface="+mn-ea"/>
                <a:cs typeface="+mn-cs"/>
              </a:rPr>
              <a:t>Geometric surface of the Earth which intersects the direction of gravity at right angles and from which the surface of the world ocean is a part.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3221458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31942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9247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Coordinate </a:t>
            </a:r>
            <a:r>
              <a:rPr lang="en-US" i="1" kern="0" dirty="0">
                <a:solidFill>
                  <a:sysClr val="windowText" lastClr="000000"/>
                </a:solidFill>
                <a:latin typeface="Arial" panose="020B0604020202020204" pitchFamily="34" charset="0"/>
                <a:cs typeface="Arial" panose="020B0604020202020204" pitchFamily="34" charset="0"/>
              </a:rPr>
              <a:t>-Spread the word and tell others about NSRS Modernization</a:t>
            </a:r>
          </a:p>
          <a:p>
            <a:pPr marL="0" marR="0" lvl="0" indent="0" algn="l" defTabSz="914400" rtl="0" eaLnBrk="1" fontAlgn="auto" latinLnBrk="0" hangingPunct="1">
              <a:lnSpc>
                <a:spcPct val="100000"/>
              </a:lnSpc>
              <a:spcBef>
                <a:spcPts val="1213"/>
              </a:spcBef>
              <a:spcAft>
                <a:spcPts val="0"/>
              </a:spcAft>
              <a:buClrTx/>
              <a:buSzTx/>
              <a:buFontTx/>
              <a:buNone/>
              <a:tabLst/>
              <a:defRPr/>
            </a:pPr>
            <a:r>
              <a:rPr lang="en-US" i="1" kern="0" dirty="0">
                <a:solidFill>
                  <a:sysClr val="windowText" lastClr="000000"/>
                </a:solidFill>
                <a:latin typeface="Arial" panose="020B0604020202020204" pitchFamily="34" charset="0"/>
                <a:cs typeface="Arial" panose="020B0604020202020204" pitchFamily="34" charset="0"/>
                <a:sym typeface="Wingdings" panose="05000000000000000000" pitchFamily="2" charset="2"/>
              </a:rPr>
              <a:t> </a:t>
            </a:r>
            <a:r>
              <a:rPr lang="en-US" dirty="0">
                <a:latin typeface="Cambria" panose="02040503050406030204" pitchFamily="18" charset="0"/>
                <a:ea typeface="Cambria" panose="02040503050406030204" pitchFamily="18" charset="0"/>
              </a:rPr>
              <a:t>Ask the agencies, surveyors, and engineers you work with about the preparations they are taking to learn about the upcoming changes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Educate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Prepare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-Lead by example and use the best metadata practices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A6246-21F9-416C-BD6D-2D5049A046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51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 was introduced to in school.</a:t>
            </a:r>
            <a:r>
              <a:rPr lang="en-US" baseline="0" dirty="0"/>
              <a:t>  My point is not to say that this isn’t a solid explanation/definition here, rather to break it apart in an attempt to clarify it.  This works, Jan’s book is great, and is updated regularly; I would highly recommend it to any educators or practitioners.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61</a:t>
            </a:fld>
            <a:endParaRPr lang="en-US"/>
          </a:p>
        </p:txBody>
      </p:sp>
    </p:spTree>
    <p:extLst>
      <p:ext uri="{BB962C8B-B14F-4D97-AF65-F5344CB8AC3E}">
        <p14:creationId xmlns:p14="http://schemas.microsoft.com/office/powerpoint/2010/main" val="3411708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Top one is the definition adopted by NGS.</a:t>
            </a:r>
          </a:p>
          <a:p>
            <a:r>
              <a:rPr lang="en-US" baseline="0" dirty="0"/>
              <a:t>That explanation of being a least-squares best-fit to MSL helps a lot.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62</a:t>
            </a:fld>
            <a:endParaRPr lang="en-US"/>
          </a:p>
        </p:txBody>
      </p:sp>
    </p:spTree>
    <p:extLst>
      <p:ext uri="{BB962C8B-B14F-4D97-AF65-F5344CB8AC3E}">
        <p14:creationId xmlns:p14="http://schemas.microsoft.com/office/powerpoint/2010/main" val="2452798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kern="0" dirty="0"/>
              <a:t>-potential = “currently unrealized ability”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63</a:t>
            </a:fld>
            <a:endParaRPr lang="en-US"/>
          </a:p>
        </p:txBody>
      </p:sp>
    </p:spTree>
    <p:extLst>
      <p:ext uri="{BB962C8B-B14F-4D97-AF65-F5344CB8AC3E}">
        <p14:creationId xmlns:p14="http://schemas.microsoft.com/office/powerpoint/2010/main" val="1287129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fact that gravity varies is the reason we need to build a geoid model to calculate </a:t>
            </a:r>
            <a:r>
              <a:rPr lang="en-US" baseline="0" dirty="0" err="1"/>
              <a:t>ortho</a:t>
            </a:r>
            <a:r>
              <a:rPr lang="en-US" baseline="0" dirty="0"/>
              <a:t> heights from GNSS data</a:t>
            </a:r>
          </a:p>
          <a:p>
            <a:r>
              <a:rPr lang="en-US" baseline="0" dirty="0"/>
              <a:t>-if gravity didn’t vary then we could all just use ellipsoid heights</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64</a:t>
            </a:fld>
            <a:endParaRPr lang="en-US"/>
          </a:p>
        </p:txBody>
      </p:sp>
    </p:spTree>
    <p:extLst>
      <p:ext uri="{BB962C8B-B14F-4D97-AF65-F5344CB8AC3E}">
        <p14:creationId xmlns:p14="http://schemas.microsoft.com/office/powerpoint/2010/main" val="31762267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-undulating is a good word, because there are no “cliffs” in a geoid model, the smallest “feature” one will find</a:t>
            </a:r>
            <a:r>
              <a:rPr lang="en-US" baseline="0" dirty="0"/>
              <a:t> in one of our geoid models is about 50km (30mi)</a:t>
            </a:r>
          </a:p>
          <a:p>
            <a:r>
              <a:rPr lang="en-US" baseline="0" dirty="0"/>
              <a:t>**much like the rolling hills of West Virginia</a:t>
            </a:r>
            <a:endParaRPr lang="en-US" dirty="0"/>
          </a:p>
          <a:p>
            <a:r>
              <a:rPr lang="en-US" dirty="0"/>
              <a:t>-Picture this surface like a DEM, but it’s cell values represent the height</a:t>
            </a:r>
            <a:r>
              <a:rPr lang="en-US" baseline="0" dirty="0"/>
              <a:t> above or below the ellipsoid in which gravitational pull is equal.</a:t>
            </a:r>
          </a:p>
          <a:p>
            <a:r>
              <a:rPr lang="en-US" baseline="0" dirty="0"/>
              <a:t>-if that works for you, then think of a geoid model as a DGM, a Digital Gravity Model</a:t>
            </a:r>
          </a:p>
        </p:txBody>
      </p:sp>
      <p:sp>
        <p:nvSpPr>
          <p:cNvPr id="4" name="Slide Number Placeholder 3"/>
          <p:cNvSpPr>
            <a:spLocks noGrp="1"/>
          </p:cNvSpPr>
          <p:nvPr>
            <p:ph type="sldNum" sz="quarter" idx="10"/>
          </p:nvPr>
        </p:nvSpPr>
        <p:spPr/>
        <p:txBody>
          <a:bodyPr/>
          <a:lstStyle/>
          <a:p>
            <a:fld id="{41F03CC1-7A26-42D1-84AD-5B9B02CCF39A}" type="slidenum">
              <a:rPr lang="en-US" smtClean="0"/>
              <a:t>65</a:t>
            </a:fld>
            <a:endParaRPr lang="en-US"/>
          </a:p>
        </p:txBody>
      </p:sp>
    </p:spTree>
    <p:extLst>
      <p:ext uri="{BB962C8B-B14F-4D97-AF65-F5344CB8AC3E}">
        <p14:creationId xmlns:p14="http://schemas.microsoft.com/office/powerpoint/2010/main" val="2489702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66</a:t>
            </a:fld>
            <a:endParaRPr lang="en-US"/>
          </a:p>
        </p:txBody>
      </p:sp>
    </p:spTree>
    <p:extLst>
      <p:ext uri="{BB962C8B-B14F-4D97-AF65-F5344CB8AC3E}">
        <p14:creationId xmlns:p14="http://schemas.microsoft.com/office/powerpoint/2010/main" val="3354672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thing to keep in mind in this concept is that there are an infinite number of such surfaces of equal gravitational pull, depending on what the strength of that pull is</a:t>
            </a:r>
          </a:p>
          <a:p>
            <a:r>
              <a:rPr lang="en-US" baseline="0" dirty="0"/>
              <a:t>-let’s visualize that</a:t>
            </a:r>
          </a:p>
        </p:txBody>
      </p:sp>
      <p:sp>
        <p:nvSpPr>
          <p:cNvPr id="4" name="Slide Number Placeholder 3"/>
          <p:cNvSpPr>
            <a:spLocks noGrp="1"/>
          </p:cNvSpPr>
          <p:nvPr>
            <p:ph type="sldNum" sz="quarter" idx="10"/>
          </p:nvPr>
        </p:nvSpPr>
        <p:spPr/>
        <p:txBody>
          <a:bodyPr/>
          <a:lstStyle/>
          <a:p>
            <a:fld id="{41F03CC1-7A26-42D1-84AD-5B9B02CCF39A}" type="slidenum">
              <a:rPr lang="en-US" smtClean="0"/>
              <a:t>67</a:t>
            </a:fld>
            <a:endParaRPr lang="en-US"/>
          </a:p>
        </p:txBody>
      </p:sp>
    </p:spTree>
    <p:extLst>
      <p:ext uri="{BB962C8B-B14F-4D97-AF65-F5344CB8AC3E}">
        <p14:creationId xmlns:p14="http://schemas.microsoft.com/office/powerpoint/2010/main" val="1424328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Recall our </a:t>
            </a:r>
            <a:r>
              <a:rPr lang="en-US" dirty="0" err="1"/>
              <a:t>ol</a:t>
            </a:r>
            <a:r>
              <a:rPr lang="en-US" dirty="0"/>
              <a:t>’ buddy W sub-naught</a:t>
            </a:r>
            <a:r>
              <a:rPr lang="en-US" baseline="0" dirty="0"/>
              <a:t> (</a:t>
            </a:r>
            <a:r>
              <a:rPr kumimoji="0" lang="en-US" sz="1200" b="0" i="1"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12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r>
              <a:rPr kumimoji="0" lang="en-US" sz="1200" b="0" i="0" u="none" strike="noStrike" kern="1200" cap="none" spc="0" normalizeH="0" baseline="0" noProof="0" dirty="0">
                <a:ln>
                  <a:noFill/>
                </a:ln>
                <a:solidFill>
                  <a:schemeClr val="tx1"/>
                </a:solidFill>
                <a:effectLst/>
                <a:uLnTx/>
                <a:uFillTx/>
                <a:latin typeface="+mn-lt"/>
                <a:ea typeface="+mn-ea"/>
                <a:cs typeface="+mn-cs"/>
              </a:rPr>
              <a:t>) </a:t>
            </a:r>
            <a:endParaRPr kumimoji="0" lang="en-US" sz="1200" b="0" i="1" u="none" strike="noStrike" kern="1200" cap="none" spc="0" normalizeH="0" baseline="-2500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03CC1-7A26-42D1-84AD-5B9B02CCF39A}"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652538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lines in different shades of blue represent different equipotential surfaces, or different strengths/levels of geopotential.</a:t>
            </a:r>
          </a:p>
          <a:p>
            <a:r>
              <a:rPr lang="en-US" baseline="0" dirty="0"/>
              <a:t>-The brown line represents the topographic surface, land.</a:t>
            </a:r>
          </a:p>
          <a:p>
            <a:r>
              <a:rPr lang="en-US" baseline="0" dirty="0"/>
              <a:t>-And there’s a puddle of water there in the middle, the blue drop.</a:t>
            </a:r>
          </a:p>
          <a:p>
            <a:r>
              <a:rPr lang="en-US" baseline="0" dirty="0"/>
              <a:t>-Imagine pouring water onto a dry lake bed.  If the topographic surface is flat, as it is here, the water will simply pool up.</a:t>
            </a:r>
          </a:p>
          <a:p>
            <a:r>
              <a:rPr lang="en-US" baseline="0" dirty="0"/>
              <a:t>-The water “wants” to get to the lower potential lines, but there’s that dang lake bed in the way.</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69</a:t>
            </a:fld>
            <a:endParaRPr lang="en-US"/>
          </a:p>
        </p:txBody>
      </p:sp>
    </p:spTree>
    <p:extLst>
      <p:ext uri="{BB962C8B-B14F-4D97-AF65-F5344CB8AC3E}">
        <p14:creationId xmlns:p14="http://schemas.microsoft.com/office/powerpoint/2010/main" val="1324115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we’ve tilted the lakebed, like a hill.  The water has a path to move towards lower potential, so it does.</a:t>
            </a:r>
          </a:p>
          <a:p>
            <a:r>
              <a:rPr lang="en-US" baseline="0" dirty="0"/>
              <a:t>-The water appears to flow because of a difference in height.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70</a:t>
            </a:fld>
            <a:endParaRPr lang="en-US"/>
          </a:p>
        </p:txBody>
      </p:sp>
    </p:spTree>
    <p:extLst>
      <p:ext uri="{BB962C8B-B14F-4D97-AF65-F5344CB8AC3E}">
        <p14:creationId xmlns:p14="http://schemas.microsoft.com/office/powerpoint/2010/main" val="168905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87614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-Ok, so here’s our water droplet again, and back on a flat lakebed.</a:t>
            </a:r>
          </a:p>
          <a:p>
            <a:r>
              <a:rPr lang="en-US" baseline="0" dirty="0"/>
              <a:t>--But now we have this dark red circle over here, which represents a mass anomaly, perhaps an large mineral deposit of some sort.</a:t>
            </a:r>
          </a:p>
          <a:p>
            <a:r>
              <a:rPr lang="en-US" baseline="0" dirty="0"/>
              <a:t>-This resulting geopotential difference, due to the anomaly, causes water to flow towards lower potential again.  This time the water appears to flow because of gravity.</a:t>
            </a:r>
          </a:p>
          <a:p>
            <a:r>
              <a:rPr lang="en-US" baseline="0" dirty="0"/>
              <a:t>-See how the blue lines, our geopotential lines, bow around the anomaly?  The mineral mass increases the pull of gravity so the lines must be drawn that way if they’re drawn to represent equipotential surfaces.</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71</a:t>
            </a:fld>
            <a:endParaRPr lang="en-US"/>
          </a:p>
        </p:txBody>
      </p:sp>
    </p:spTree>
    <p:extLst>
      <p:ext uri="{BB962C8B-B14F-4D97-AF65-F5344CB8AC3E}">
        <p14:creationId xmlns:p14="http://schemas.microsoft.com/office/powerpoint/2010/main" val="4295190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a:t>
            </a:r>
            <a:r>
              <a:rPr lang="en-US" baseline="0" dirty="0"/>
              <a:t> that the example used is just that, an example.  Water is not going to “flow uphill” due to some huge mineral deposit.</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72</a:t>
            </a:fld>
            <a:endParaRPr lang="en-US"/>
          </a:p>
        </p:txBody>
      </p:sp>
    </p:spTree>
    <p:extLst>
      <p:ext uri="{BB962C8B-B14F-4D97-AF65-F5344CB8AC3E}">
        <p14:creationId xmlns:p14="http://schemas.microsoft.com/office/powerpoint/2010/main" val="3915090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rPr>
              <a:t>Nice graphic, couldn’t leave this out.</a:t>
            </a:r>
            <a:r>
              <a:rPr lang="en-US" altLang="en-US" sz="1200" baseline="0" dirty="0">
                <a:latin typeface="Arial" panose="020B0604020202020204" pitchFamily="34" charset="0"/>
              </a:rPr>
              <a:t> Note that CONUS is all blue, thus negative geoid height values on any datasheet you look at.</a:t>
            </a:r>
            <a:endParaRPr lang="en-US" altLang="en-US" sz="1200" dirty="0">
              <a:latin typeface="Arial" panose="020B0604020202020204" pitchFamily="34" charset="0"/>
            </a:endParaRPr>
          </a:p>
          <a:p>
            <a:r>
              <a:rPr lang="en-US" altLang="en-US" sz="1200" dirty="0">
                <a:latin typeface="Arial" panose="020B0604020202020204" pitchFamily="34" charset="0"/>
              </a:rPr>
              <a:t>Minimum undulation, the lowest point is -106m,</a:t>
            </a:r>
            <a:r>
              <a:rPr lang="en-US" altLang="en-US" sz="1200" baseline="0" dirty="0">
                <a:latin typeface="Arial" panose="020B0604020202020204" pitchFamily="34" charset="0"/>
              </a:rPr>
              <a:t> in </a:t>
            </a:r>
            <a:r>
              <a:rPr lang="en-US" altLang="en-US" sz="1200" dirty="0">
                <a:latin typeface="Arial" panose="020B0604020202020204" pitchFamily="34" charset="0"/>
              </a:rPr>
              <a:t>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Maximum undulation, the highest point is +85m in Iceland</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73</a:t>
            </a:fld>
            <a:endParaRPr lang="en-US"/>
          </a:p>
        </p:txBody>
      </p:sp>
    </p:spTree>
    <p:extLst>
      <p:ext uri="{BB962C8B-B14F-4D97-AF65-F5344CB8AC3E}">
        <p14:creationId xmlns:p14="http://schemas.microsoft.com/office/powerpoint/2010/main" val="1802972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GRAPHIC </a:t>
            </a:r>
            <a:r>
              <a:rPr lang="en-US" baseline="0" dirty="0"/>
              <a:t>HERE</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74</a:t>
            </a:fld>
            <a:endParaRPr lang="en-US"/>
          </a:p>
        </p:txBody>
      </p:sp>
    </p:spTree>
    <p:extLst>
      <p:ext uri="{BB962C8B-B14F-4D97-AF65-F5344CB8AC3E}">
        <p14:creationId xmlns:p14="http://schemas.microsoft.com/office/powerpoint/2010/main" val="2705936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a classic diagram</a:t>
            </a:r>
            <a:r>
              <a:rPr lang="en-US" baseline="0" dirty="0"/>
              <a:t> from NGS that helps illustrate the geoid and other equipotential surfaces.</a:t>
            </a:r>
          </a:p>
          <a:p>
            <a:r>
              <a:rPr lang="en-US" baseline="0" dirty="0"/>
              <a:t>-But what about reality, where we don’t know that distance, P-sub-zero to P?</a:t>
            </a:r>
          </a:p>
          <a:p>
            <a:r>
              <a:rPr lang="en-US" baseline="0" dirty="0"/>
              <a:t>-In that case, we’ll probably know some other info, so we can use a simple algebraic formula.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75</a:t>
            </a:fld>
            <a:endParaRPr lang="en-US"/>
          </a:p>
        </p:txBody>
      </p:sp>
    </p:spTree>
    <p:extLst>
      <p:ext uri="{BB962C8B-B14F-4D97-AF65-F5344CB8AC3E}">
        <p14:creationId xmlns:p14="http://schemas.microsoft.com/office/powerpoint/2010/main" val="39172101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r>
              <a:rPr lang="en-US" baseline="0" dirty="0"/>
              <a:t> if we know lower case h, our height above ellipsoid, and we know capital N, our geoid height or separation value (the difference b/w ellipsoid and geoid surface) then we can calculate our orthometric height.</a:t>
            </a:r>
          </a:p>
          <a:p>
            <a:r>
              <a:rPr lang="en-US" baseline="0" dirty="0"/>
              <a:t>-We have to do that because we position our gravity readings relative to the NAD83 ellipsoid, typically with GPS-based methods.</a:t>
            </a:r>
          </a:p>
          <a:p>
            <a:r>
              <a:rPr lang="en-US" baseline="0" dirty="0"/>
              <a:t>-For example, the gravity readings taken during the GRAV-D flights I mentioned earlier, those are positioned with post-processed GPS data.</a:t>
            </a:r>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76</a:t>
            </a:fld>
            <a:endParaRPr lang="en-US"/>
          </a:p>
        </p:txBody>
      </p:sp>
    </p:spTree>
    <p:extLst>
      <p:ext uri="{BB962C8B-B14F-4D97-AF65-F5344CB8AC3E}">
        <p14:creationId xmlns:p14="http://schemas.microsoft.com/office/powerpoint/2010/main" val="3987444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take a look at a different diagram.</a:t>
            </a:r>
          </a:p>
          <a:p>
            <a:endParaRPr lang="en-US" dirty="0"/>
          </a:p>
        </p:txBody>
      </p:sp>
      <p:sp>
        <p:nvSpPr>
          <p:cNvPr id="4" name="Slide Number Placeholder 3"/>
          <p:cNvSpPr>
            <a:spLocks noGrp="1"/>
          </p:cNvSpPr>
          <p:nvPr>
            <p:ph type="sldNum" sz="quarter" idx="10"/>
          </p:nvPr>
        </p:nvSpPr>
        <p:spPr/>
        <p:txBody>
          <a:bodyPr/>
          <a:lstStyle/>
          <a:p>
            <a:fld id="{41F03CC1-7A26-42D1-84AD-5B9B02CCF39A}" type="slidenum">
              <a:rPr lang="en-US" smtClean="0"/>
              <a:t>77</a:t>
            </a:fld>
            <a:endParaRPr lang="en-US"/>
          </a:p>
        </p:txBody>
      </p:sp>
    </p:spTree>
    <p:extLst>
      <p:ext uri="{BB962C8B-B14F-4D97-AF65-F5344CB8AC3E}">
        <p14:creationId xmlns:p14="http://schemas.microsoft.com/office/powerpoint/2010/main" val="14079770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angle there, the </a:t>
            </a:r>
            <a:r>
              <a:rPr lang="en-US" dirty="0" err="1"/>
              <a:t>DoV</a:t>
            </a:r>
            <a:r>
              <a:rPr lang="en-US" dirty="0"/>
              <a:t> or Deflection</a:t>
            </a:r>
            <a:r>
              <a:rPr lang="en-US" baseline="0" dirty="0"/>
              <a:t> of the Vertical,</a:t>
            </a:r>
            <a:r>
              <a:rPr lang="en-US" dirty="0"/>
              <a:t> that’s the difference between a line perpendicular to the ellipsoid</a:t>
            </a:r>
            <a:r>
              <a:rPr lang="en-US" baseline="0" dirty="0"/>
              <a:t> and a line perpendicular to gravity.</a:t>
            </a:r>
          </a:p>
          <a:p>
            <a:r>
              <a:rPr lang="en-US" baseline="0" dirty="0"/>
              <a:t>--Picture your plumb bob suspended from an instrument… never mind, nobody uses a plumb bob anymore.--</a:t>
            </a:r>
          </a:p>
          <a:p>
            <a:r>
              <a:rPr lang="en-US" baseline="0" dirty="0"/>
              <a:t>-Anyway, the plumb bob is pointing down perpendicular to the geoid (gravity at work there), but your GNSS receiver is measuring height perpendicular to the … ellipsoid.</a:t>
            </a:r>
          </a:p>
          <a:p>
            <a:r>
              <a:rPr lang="en-US" baseline="0" dirty="0"/>
              <a:t>-So we need that </a:t>
            </a:r>
            <a:r>
              <a:rPr lang="en-US" baseline="0" dirty="0" err="1"/>
              <a:t>DoV</a:t>
            </a:r>
            <a:r>
              <a:rPr lang="en-US" baseline="0" dirty="0"/>
              <a:t> value to get accurate GNSS-based orthometric heights.</a:t>
            </a:r>
          </a:p>
          <a:p>
            <a:r>
              <a:rPr lang="en-US" baseline="0" dirty="0"/>
              <a:t>We know that angle because we know the reciprocal angle epsilon down below, that angle between the plumb line (perpendicular to the geoid) and the line perpendicular to the ellipsoid (our ellipsoid height).</a:t>
            </a:r>
          </a:p>
        </p:txBody>
      </p:sp>
      <p:sp>
        <p:nvSpPr>
          <p:cNvPr id="4" name="Slide Number Placeholder 3"/>
          <p:cNvSpPr>
            <a:spLocks noGrp="1"/>
          </p:cNvSpPr>
          <p:nvPr>
            <p:ph type="sldNum" sz="quarter" idx="10"/>
          </p:nvPr>
        </p:nvSpPr>
        <p:spPr/>
        <p:txBody>
          <a:bodyPr/>
          <a:lstStyle/>
          <a:p>
            <a:fld id="{41F03CC1-7A26-42D1-84AD-5B9B02CCF39A}" type="slidenum">
              <a:rPr lang="en-US" smtClean="0"/>
              <a:t>78</a:t>
            </a:fld>
            <a:endParaRPr lang="en-US"/>
          </a:p>
        </p:txBody>
      </p:sp>
    </p:spTree>
    <p:extLst>
      <p:ext uri="{BB962C8B-B14F-4D97-AF65-F5344CB8AC3E}">
        <p14:creationId xmlns:p14="http://schemas.microsoft.com/office/powerpoint/2010/main" val="7038313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-Deflections are used to relate the orientation of a leveled instrument, such as a GNSS receiver or</a:t>
            </a:r>
            <a:r>
              <a:rPr lang="en-US" sz="1200" b="0" i="0" kern="1200" baseline="0" dirty="0">
                <a:solidFill>
                  <a:schemeClr val="tx1"/>
                </a:solidFill>
                <a:effectLst/>
                <a:latin typeface="+mn-lt"/>
                <a:ea typeface="+mn-ea"/>
                <a:cs typeface="+mn-cs"/>
              </a:rPr>
              <a:t> total station</a:t>
            </a:r>
            <a:r>
              <a:rPr lang="en-US" sz="1200" b="0" i="0" kern="1200" dirty="0">
                <a:solidFill>
                  <a:schemeClr val="tx1"/>
                </a:solidFill>
                <a:effectLst/>
                <a:latin typeface="+mn-lt"/>
                <a:ea typeface="+mn-ea"/>
                <a:cs typeface="+mn-cs"/>
              </a:rPr>
              <a:t>, to the horizontal reference</a:t>
            </a:r>
            <a:r>
              <a:rPr lang="en-US" sz="1200" b="0" i="0" kern="1200" baseline="0" dirty="0">
                <a:solidFill>
                  <a:schemeClr val="tx1"/>
                </a:solidFill>
                <a:effectLst/>
                <a:latin typeface="+mn-lt"/>
                <a:ea typeface="+mn-ea"/>
                <a:cs typeface="+mn-cs"/>
              </a:rPr>
              <a:t> frame NAD83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-Important uses are corrections to zenith distance (vertical angle) measurements, and the conversion between astronomic and ellipsoidal azimuths (the Laplace correction).</a:t>
            </a:r>
          </a:p>
          <a:p>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DoV</a:t>
            </a:r>
            <a:r>
              <a:rPr lang="en-US" sz="1200" b="0" i="0" kern="1200" baseline="0" dirty="0">
                <a:solidFill>
                  <a:schemeClr val="tx1"/>
                </a:solidFill>
                <a:effectLst/>
                <a:latin typeface="+mn-lt"/>
                <a:ea typeface="+mn-ea"/>
                <a:cs typeface="+mn-cs"/>
              </a:rPr>
              <a:t> values are maintained in a raster format mush like the geoid models.</a:t>
            </a:r>
            <a:endParaRPr lang="en-US" sz="1200" b="0" i="0" kern="120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-You can find the Laplace correction on a datasheet, below other items like the geoid height and ECEF XYZ coordinates.</a:t>
            </a:r>
            <a:endParaRPr lang="en-US" baseline="0" dirty="0"/>
          </a:p>
        </p:txBody>
      </p:sp>
      <p:sp>
        <p:nvSpPr>
          <p:cNvPr id="4" name="Slide Number Placeholder 3"/>
          <p:cNvSpPr>
            <a:spLocks noGrp="1"/>
          </p:cNvSpPr>
          <p:nvPr>
            <p:ph type="sldNum" sz="quarter" idx="10"/>
          </p:nvPr>
        </p:nvSpPr>
        <p:spPr/>
        <p:txBody>
          <a:bodyPr/>
          <a:lstStyle/>
          <a:p>
            <a:fld id="{41F03CC1-7A26-42D1-84AD-5B9B02CCF39A}" type="slidenum">
              <a:rPr lang="en-US" smtClean="0"/>
              <a:t>79</a:t>
            </a:fld>
            <a:endParaRPr lang="en-US"/>
          </a:p>
        </p:txBody>
      </p:sp>
    </p:spTree>
    <p:extLst>
      <p:ext uri="{BB962C8B-B14F-4D97-AF65-F5344CB8AC3E}">
        <p14:creationId xmlns:p14="http://schemas.microsoft.com/office/powerpoint/2010/main" val="3713835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t>
            </a:r>
            <a:r>
              <a:rPr lang="en-US" baseline="0" dirty="0" err="1"/>
              <a:t>DoV</a:t>
            </a:r>
            <a:r>
              <a:rPr lang="en-US" baseline="0" dirty="0"/>
              <a:t> is a 2D measurement, so as you can see the modelers build a layer for each direction then they’re merged into one.</a:t>
            </a:r>
          </a:p>
        </p:txBody>
      </p:sp>
      <p:sp>
        <p:nvSpPr>
          <p:cNvPr id="4" name="Slide Number Placeholder 3"/>
          <p:cNvSpPr>
            <a:spLocks noGrp="1"/>
          </p:cNvSpPr>
          <p:nvPr>
            <p:ph type="sldNum" sz="quarter" idx="10"/>
          </p:nvPr>
        </p:nvSpPr>
        <p:spPr/>
        <p:txBody>
          <a:bodyPr/>
          <a:lstStyle/>
          <a:p>
            <a:fld id="{41F03CC1-7A26-42D1-84AD-5B9B02CCF39A}" type="slidenum">
              <a:rPr lang="en-US" smtClean="0"/>
              <a:t>80</a:t>
            </a:fld>
            <a:endParaRPr lang="en-US"/>
          </a:p>
        </p:txBody>
      </p:sp>
    </p:spTree>
    <p:extLst>
      <p:ext uri="{BB962C8B-B14F-4D97-AF65-F5344CB8AC3E}">
        <p14:creationId xmlns:p14="http://schemas.microsoft.com/office/powerpoint/2010/main" val="1504714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11123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65709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38422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390107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17639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611408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11043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I’ve gotten this question more than once.</a:t>
            </a:r>
          </a:p>
          <a:p>
            <a:r>
              <a:rPr lang="en-US" altLang="en-US" dirty="0"/>
              <a:t>-Does</a:t>
            </a:r>
            <a:r>
              <a:rPr lang="en-US" altLang="en-US" baseline="0" dirty="0"/>
              <a:t> it matter which geoid model I use with which realization of NAD83?</a:t>
            </a:r>
          </a:p>
          <a:p>
            <a:r>
              <a:rPr lang="en-US" altLang="en-US" baseline="0" dirty="0"/>
              <a:t>-NGS Answer = yes</a:t>
            </a:r>
          </a:p>
          <a:p>
            <a:r>
              <a:rPr lang="en-US" altLang="en-US" baseline="0" dirty="0"/>
              <a:t>-Project-specific answer = maybe note</a:t>
            </a:r>
          </a:p>
          <a:p>
            <a:r>
              <a:rPr lang="en-US" altLang="en-US" baseline="0" dirty="0"/>
              <a:t>-I spoke at length with a gentlemen from the Virginia DOT about this, and he did a bunch of comparisons, saw a barely discernable difference… but still the NGS answer is going to be that for a given realization of NAD83, you should use only the corresponding geoid models for your work</a:t>
            </a:r>
          </a:p>
          <a:p>
            <a:r>
              <a:rPr lang="en-US" altLang="en-US" baseline="0" dirty="0"/>
              <a:t>-remember NGS is chasing the millimeter… but maybe you aren’t</a:t>
            </a:r>
            <a:endParaRPr lang="en-US" alt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87AE7-44F7-4F90-9A68-82DDD49D767A}" type="slidenum">
              <a:rPr lang="en-US" altLang="en-US" sz="1300" smtClean="0">
                <a:cs typeface="Arial" panose="020B0604020202020204" pitchFamily="34" charset="0"/>
              </a:rPr>
              <a:pPr>
                <a:spcBef>
                  <a:spcPct val="0"/>
                </a:spcBef>
              </a:pPr>
              <a:t>88</a:t>
            </a:fld>
            <a:endParaRPr lang="en-US" altLang="en-US" sz="1300">
              <a:cs typeface="Arial" panose="020B0604020202020204" pitchFamily="34" charset="0"/>
            </a:endParaRPr>
          </a:p>
        </p:txBody>
      </p:sp>
    </p:spTree>
    <p:extLst>
      <p:ext uri="{BB962C8B-B14F-4D97-AF65-F5344CB8AC3E}">
        <p14:creationId xmlns:p14="http://schemas.microsoft.com/office/powerpoint/2010/main" val="20210081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91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99311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DCBBEAC-3CAF-4680-A04E-67CF90CEDD82}"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680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latin typeface="Arial" charset="0"/>
              </a:rPr>
              <a:t>OPUS-RS or Rapid Static performs two calculations.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latin typeface="Arial" charset="0"/>
              </a:rPr>
              <a:t>1</a:t>
            </a:r>
            <a:r>
              <a:rPr lang="en-US" altLang="en-US" baseline="30000" dirty="0">
                <a:latin typeface="Arial" charset="0"/>
              </a:rPr>
              <a:t>st</a:t>
            </a:r>
            <a:r>
              <a:rPr lang="en-US" altLang="en-US" baseline="0" dirty="0">
                <a:latin typeface="Arial" charset="0"/>
              </a:rPr>
              <a:t> </a:t>
            </a:r>
            <a:r>
              <a:rPr lang="en-US" altLang="en-US" dirty="0">
                <a:latin typeface="Arial" charset="0"/>
              </a:rPr>
              <a:t>-</a:t>
            </a:r>
            <a:r>
              <a:rPr lang="en-US" altLang="en-US" baseline="0" dirty="0">
                <a:latin typeface="Arial" charset="0"/>
              </a:rPr>
              <a:t> </a:t>
            </a:r>
            <a:r>
              <a:rPr lang="en-US" altLang="en-US" sz="1200" dirty="0">
                <a:latin typeface="Arial" charset="0"/>
              </a:rPr>
              <a:t>creates an atmospheric delay model from surrounding CORS data (white circle)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b="0" dirty="0">
                <a:latin typeface="Arial" charset="0"/>
              </a:rPr>
              <a:t>2</a:t>
            </a:r>
            <a:r>
              <a:rPr lang="en-US" altLang="en-US" b="0" baseline="30000" dirty="0">
                <a:latin typeface="Arial" charset="0"/>
              </a:rPr>
              <a:t>nd</a:t>
            </a:r>
            <a:r>
              <a:rPr lang="en-US" altLang="en-US" b="0" dirty="0">
                <a:latin typeface="Arial" charset="0"/>
              </a:rPr>
              <a:t> - </a:t>
            </a:r>
            <a:r>
              <a:rPr lang="en-US" altLang="en-US" sz="1200" dirty="0">
                <a:latin typeface="Arial" charset="0"/>
              </a:rPr>
              <a:t>Your position is determined via a differential GPS static solution</a:t>
            </a:r>
          </a:p>
        </p:txBody>
      </p:sp>
    </p:spTree>
    <p:extLst>
      <p:ext uri="{BB962C8B-B14F-4D97-AF65-F5344CB8AC3E}">
        <p14:creationId xmlns:p14="http://schemas.microsoft.com/office/powerpoint/2010/main" val="322639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843054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Base</a:t>
            </a:r>
            <a:r>
              <a:rPr lang="en-US" baseline="0" dirty="0"/>
              <a:t> stations are chosen by quadrant.</a:t>
            </a:r>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95</a:t>
            </a:fld>
            <a:endParaRPr lang="en-US"/>
          </a:p>
        </p:txBody>
      </p:sp>
    </p:spTree>
    <p:extLst>
      <p:ext uri="{BB962C8B-B14F-4D97-AF65-F5344CB8AC3E}">
        <p14:creationId xmlns:p14="http://schemas.microsoft.com/office/powerpoint/2010/main" val="595538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altLang="en-US" sz="1200" dirty="0">
                <a:latin typeface="Cambria" panose="02040503050406030204" pitchFamily="18" charset="0"/>
                <a:ea typeface="Cambria" panose="02040503050406030204" pitchFamily="18" charset="0"/>
              </a:rPr>
              <a:t>Graphic shows five CORS and their resulting polygon</a:t>
            </a:r>
            <a:endParaRPr lang="en-US" altLang="en-US" sz="1200" dirty="0">
              <a:latin typeface="+mn-lt"/>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ea typeface="+mn-ea"/>
              </a:rPr>
              <a:t>-</a:t>
            </a:r>
            <a:r>
              <a:rPr lang="en-US" dirty="0"/>
              <a:t>If rover outside polygon from</a:t>
            </a:r>
            <a:r>
              <a:rPr lang="en-US" baseline="0" dirty="0"/>
              <a:t> &lt; 50 km, a warning will be placed at the top of the solution.  Check Quality indicators and RMS to ensure a good solution.</a:t>
            </a:r>
          </a:p>
          <a:p>
            <a:pPr marL="0" indent="0">
              <a:buFontTx/>
              <a:buNone/>
            </a:pPr>
            <a:r>
              <a:rPr lang="en-US" baseline="0" dirty="0"/>
              <a:t>-If rover outside polygon &gt;50 km, and there’s no other CORS </a:t>
            </a:r>
            <a:r>
              <a:rPr lang="en-US" baseline="0" dirty="0" err="1"/>
              <a:t>witin</a:t>
            </a:r>
            <a:r>
              <a:rPr lang="en-US" baseline="0" dirty="0"/>
              <a:t> 250km, user will receive Convex Hull error and will not receive solution.</a:t>
            </a:r>
            <a:endParaRPr lang="en-US" dirty="0"/>
          </a:p>
        </p:txBody>
      </p:sp>
      <p:sp>
        <p:nvSpPr>
          <p:cNvPr id="4" name="Slide Number Placeholder 3"/>
          <p:cNvSpPr>
            <a:spLocks noGrp="1"/>
          </p:cNvSpPr>
          <p:nvPr>
            <p:ph type="sldNum" sz="quarter" idx="10"/>
          </p:nvPr>
        </p:nvSpPr>
        <p:spPr/>
        <p:txBody>
          <a:bodyPr/>
          <a:lstStyle/>
          <a:p>
            <a:pPr>
              <a:defRPr/>
            </a:pPr>
            <a:fld id="{07D099A6-60B4-41FB-A114-53B18244B4F7}" type="slidenum">
              <a:rPr lang="en-US" smtClean="0"/>
              <a:pPr>
                <a:defRPr/>
              </a:pPr>
              <a:t>96</a:t>
            </a:fld>
            <a:endParaRPr lang="en-US"/>
          </a:p>
        </p:txBody>
      </p:sp>
    </p:spTree>
    <p:extLst>
      <p:ext uri="{BB962C8B-B14F-4D97-AF65-F5344CB8AC3E}">
        <p14:creationId xmlns:p14="http://schemas.microsoft.com/office/powerpoint/2010/main" val="21298688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solidFill>
                  <a:prstClr val="black"/>
                </a:solidFill>
                <a:latin typeface="Cambria" panose="02040503050406030204" pitchFamily="18" charset="0"/>
                <a:ea typeface="Cambria" panose="02040503050406030204" pitchFamily="18" charset="0"/>
              </a:rPr>
              <a:t>-OPUS Static takes the best 3 of 5 baselines and provides you their peak-to-peak average </a:t>
            </a:r>
          </a:p>
          <a:p>
            <a:pPr marL="0" lvl="1" indent="0" defTabSz="457189">
              <a:spcBef>
                <a:spcPts val="0"/>
              </a:spcBef>
              <a:spcAft>
                <a:spcPts val="300"/>
              </a:spcAft>
              <a:buNone/>
            </a:pPr>
            <a:r>
              <a:rPr lang="en-US" dirty="0">
                <a:solidFill>
                  <a:prstClr val="black"/>
                </a:solidFill>
                <a:latin typeface="Cambria" panose="02040503050406030204" pitchFamily="18" charset="0"/>
                <a:ea typeface="Cambria" panose="02040503050406030204" pitchFamily="18" charset="0"/>
              </a:rPr>
              <a:t>-1.2 million solutions delivered in 2021, compared to in 2011 when we first broke the 200,000 solutions milestone</a:t>
            </a:r>
          </a:p>
          <a:p>
            <a:pPr marL="0" lvl="1" indent="0" defTabSz="457189">
              <a:spcBef>
                <a:spcPts val="0"/>
              </a:spcBef>
              <a:spcAft>
                <a:spcPts val="300"/>
              </a:spcAft>
              <a:buNone/>
            </a:pPr>
            <a:r>
              <a:rPr lang="en-US" b="1" dirty="0">
                <a:solidFill>
                  <a:prstClr val="black"/>
                </a:solidFill>
                <a:latin typeface="Cambria" panose="02040503050406030204" pitchFamily="18" charset="0"/>
                <a:ea typeface="Cambria" panose="02040503050406030204" pitchFamily="18" charset="0"/>
              </a:rPr>
              <a:t>CLICK</a:t>
            </a:r>
            <a:r>
              <a:rPr lang="en-US" dirty="0">
                <a:solidFill>
                  <a:prstClr val="black"/>
                </a:solidFill>
                <a:latin typeface="Cambria" panose="02040503050406030204" pitchFamily="18" charset="0"/>
                <a:ea typeface="Cambria" panose="02040503050406030204" pitchFamily="18" charset="0"/>
              </a:rPr>
              <a:t> FOR SECOND NUMBER</a:t>
            </a:r>
          </a:p>
        </p:txBody>
      </p:sp>
    </p:spTree>
    <p:extLst>
      <p:ext uri="{BB962C8B-B14F-4D97-AF65-F5344CB8AC3E}">
        <p14:creationId xmlns:p14="http://schemas.microsoft.com/office/powerpoint/2010/main" val="2017378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B55EFB-BF66-43B2-861A-3539BDDB8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 explained earlier, an OPUS solution is actually an average of three </a:t>
            </a:r>
            <a:r>
              <a:rPr lang="en-US" sz="1200" b="0" i="0" kern="1200" dirty="0">
                <a:solidFill>
                  <a:schemeClr val="tx1"/>
                </a:solidFill>
                <a:effectLst/>
                <a:latin typeface="+mn-lt"/>
                <a:ea typeface="+mn-ea"/>
                <a:cs typeface="+mn-cs"/>
              </a:rPr>
              <a:t>independent, single-baseline solutions, each computed by double-differenced, carrier-phase measurements from one of three nearby CORS. While</a:t>
            </a:r>
            <a:r>
              <a:rPr lang="en-US" sz="1200" b="0" i="0" kern="1200" baseline="0" dirty="0">
                <a:solidFill>
                  <a:schemeClr val="tx1"/>
                </a:solidFill>
                <a:effectLst/>
                <a:latin typeface="+mn-lt"/>
                <a:ea typeface="+mn-ea"/>
                <a:cs typeface="+mn-cs"/>
              </a:rPr>
              <a:t> they are “independent” meaning they are run separately, they could all suffer from any single-point-of-failure buried within your data file, metadata, or orbit/</a:t>
            </a:r>
            <a:r>
              <a:rPr lang="en-US" sz="1200" b="0" i="0" kern="1200" baseline="0" dirty="0" err="1">
                <a:solidFill>
                  <a:schemeClr val="tx1"/>
                </a:solidFill>
                <a:effectLst/>
                <a:latin typeface="+mn-lt"/>
                <a:ea typeface="+mn-ea"/>
                <a:cs typeface="+mn-cs"/>
              </a:rPr>
              <a:t>tropo</a:t>
            </a:r>
            <a:r>
              <a:rPr lang="en-US" sz="1200" b="0" i="0" kern="1200" baseline="0" dirty="0">
                <a:solidFill>
                  <a:schemeClr val="tx1"/>
                </a:solidFill>
                <a:effectLst/>
                <a:latin typeface="+mn-lt"/>
                <a:ea typeface="+mn-ea"/>
                <a:cs typeface="+mn-cs"/>
              </a:rPr>
              <a:t>/other models or tools.</a:t>
            </a:r>
            <a:endParaRPr lang="en-US" sz="1200" b="0" i="0" kern="1200" dirty="0">
              <a:solidFill>
                <a:schemeClr val="tx1"/>
              </a:solidFill>
              <a:effectLst/>
              <a:latin typeface="+mn-lt"/>
              <a:ea typeface="+mn-ea"/>
              <a:cs typeface="+mn-cs"/>
            </a:endParaRPr>
          </a:p>
          <a:p>
            <a:pPr eaLnBrk="1" hangingPunct="1"/>
            <a:endParaRPr lang="en-US" altLang="en-US" sz="1200" b="0" i="0" kern="1200" dirty="0">
              <a:solidFill>
                <a:schemeClr val="tx1"/>
              </a:solidFill>
              <a:effectLst/>
              <a:latin typeface="+mn-lt"/>
              <a:ea typeface="+mn-ea"/>
              <a:cs typeface="+mn-cs"/>
            </a:endParaRPr>
          </a:p>
          <a:p>
            <a:pPr eaLnBrk="1" hangingPunct="1"/>
            <a:r>
              <a:rPr lang="en-US" altLang="en-US" sz="1200" b="0" i="0" kern="1200" dirty="0">
                <a:solidFill>
                  <a:schemeClr val="tx1"/>
                </a:solidFill>
                <a:effectLst/>
                <a:latin typeface="+mn-lt"/>
                <a:ea typeface="+mn-ea"/>
                <a:cs typeface="+mn-cs"/>
              </a:rPr>
              <a:t>OPUS attempts 5 solutions, chooses the 3 which form the</a:t>
            </a:r>
            <a:r>
              <a:rPr lang="en-US" altLang="en-US" sz="1200" b="0" i="0" kern="1200" baseline="0" dirty="0">
                <a:solidFill>
                  <a:schemeClr val="tx1"/>
                </a:solidFill>
                <a:effectLst/>
                <a:latin typeface="+mn-lt"/>
                <a:ea typeface="+mn-ea"/>
                <a:cs typeface="+mn-cs"/>
              </a:rPr>
              <a:t> smallest “peak-to-peak” box and discards the other two.  </a:t>
            </a:r>
            <a:r>
              <a:rPr lang="en-US" altLang="en-US" sz="1200" b="0" i="0" kern="1200" baseline="0" dirty="0">
                <a:solidFill>
                  <a:schemeClr val="tx1"/>
                </a:solidFill>
                <a:effectLst/>
                <a:latin typeface="+mn-lt"/>
                <a:ea typeface="+mn-ea"/>
                <a:cs typeface="+mn-cs"/>
                <a:sym typeface="Wingdings" panose="05000000000000000000" pitchFamily="2" charset="2"/>
              </a:rPr>
              <a:t> explain, is this smallest in a 3D sense, or is horizontal only?</a:t>
            </a:r>
          </a:p>
          <a:p>
            <a:pPr eaLnBrk="1" hangingPunct="1"/>
            <a:endParaRPr lang="en-US" altLang="en-US" sz="1200" b="0" i="0" kern="1200" baseline="0" dirty="0">
              <a:solidFill>
                <a:schemeClr val="tx1"/>
              </a:solidFill>
              <a:effectLst/>
              <a:latin typeface="+mn-lt"/>
              <a:ea typeface="+mn-ea"/>
              <a:cs typeface="+mn-cs"/>
              <a:sym typeface="Wingdings" panose="05000000000000000000" pitchFamily="2" charset="2"/>
            </a:endParaRPr>
          </a:p>
          <a:p>
            <a:pPr eaLnBrk="1" hangingPunct="1"/>
            <a:r>
              <a:rPr lang="en-US" altLang="en-US" sz="1200" b="0" i="0" kern="1200" baseline="0" dirty="0">
                <a:solidFill>
                  <a:schemeClr val="tx1"/>
                </a:solidFill>
                <a:effectLst/>
                <a:latin typeface="+mn-lt"/>
                <a:ea typeface="+mn-ea"/>
                <a:cs typeface="+mn-cs"/>
                <a:sym typeface="Wingdings" panose="05000000000000000000" pitchFamily="2" charset="2"/>
              </a:rPr>
              <a:t>To provide orthometric height accuracy, we add to the ellipsoid height range a slop factor from the geoid model.</a:t>
            </a:r>
            <a:endParaRPr lang="en-US" altLang="en-US" dirty="0">
              <a:latin typeface="Arial" panose="020B0604020202020204" pitchFamily="34" charset="0"/>
            </a:endParaRPr>
          </a:p>
        </p:txBody>
      </p:sp>
    </p:spTree>
    <p:extLst>
      <p:ext uri="{BB962C8B-B14F-4D97-AF65-F5344CB8AC3E}">
        <p14:creationId xmlns:p14="http://schemas.microsoft.com/office/powerpoint/2010/main" val="33659748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takeaway</a:t>
            </a:r>
            <a:r>
              <a:rPr lang="en-US" baseline="0" dirty="0"/>
              <a:t> on RS?</a:t>
            </a:r>
          </a:p>
          <a:p>
            <a:r>
              <a:rPr lang="en-US" baseline="0" dirty="0"/>
              <a:t>-if you get a warning, you may want to reconsider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100</a:t>
            </a:fld>
            <a:endParaRPr lang="en-US"/>
          </a:p>
        </p:txBody>
      </p:sp>
    </p:spTree>
    <p:extLst>
      <p:ext uri="{BB962C8B-B14F-4D97-AF65-F5344CB8AC3E}">
        <p14:creationId xmlns:p14="http://schemas.microsoft.com/office/powerpoint/2010/main" val="12530231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takeaway</a:t>
            </a:r>
            <a:r>
              <a:rPr lang="en-US" baseline="0" dirty="0"/>
              <a:t> on RS?</a:t>
            </a:r>
          </a:p>
          <a:p>
            <a:r>
              <a:rPr lang="en-US" baseline="0" dirty="0"/>
              <a:t>-if you get a warning, you may want to reconsider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101</a:t>
            </a:fld>
            <a:endParaRPr lang="en-US"/>
          </a:p>
        </p:txBody>
      </p:sp>
    </p:spTree>
    <p:extLst>
      <p:ext uri="{BB962C8B-B14F-4D97-AF65-F5344CB8AC3E}">
        <p14:creationId xmlns:p14="http://schemas.microsoft.com/office/powerpoint/2010/main" val="5592765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FE69AA-37D3-40B2-A431-F031AC89A3FB}"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7577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charset="0"/>
            </a:endParaRPr>
          </a:p>
        </p:txBody>
      </p:sp>
    </p:spTree>
    <p:extLst>
      <p:ext uri="{BB962C8B-B14F-4D97-AF65-F5344CB8AC3E}">
        <p14:creationId xmlns:p14="http://schemas.microsoft.com/office/powerpoint/2010/main" val="41897676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5813" indent="-227013">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4DF1773-BDF8-4D95-92F3-04AE35AB7412}"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66563" name="Rectangle 2"/>
          <p:cNvSpPr>
            <a:spLocks noGrp="1" noRot="1" noChangeAspect="1" noChangeArrowheads="1" noTextEdit="1"/>
          </p:cNvSpPr>
          <p:nvPr>
            <p:ph type="sldImg"/>
          </p:nvPr>
        </p:nvSpPr>
        <p:spPr>
          <a:xfrm>
            <a:off x="1143000" y="685800"/>
            <a:ext cx="4572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400">
              <a:spcBef>
                <a:spcPct val="0"/>
              </a:spcBef>
              <a:buFontTx/>
              <a:buNone/>
            </a:pPr>
            <a:r>
              <a:rPr lang="en-US" altLang="en-US" sz="2400" dirty="0">
                <a:solidFill>
                  <a:srgbClr val="FFFFFF"/>
                </a:solidFill>
                <a:ea typeface="+mn-ea"/>
                <a:cs typeface="Arial" pitchFamily="34" charset="0"/>
              </a:rPr>
              <a:t>Ties your observations together via multi-baseline processing and least squares adjustment</a:t>
            </a:r>
          </a:p>
          <a:p>
            <a:pPr eaLnBrk="1" hangingPunct="1">
              <a:spcBef>
                <a:spcPct val="0"/>
              </a:spcBef>
            </a:pPr>
            <a:endParaRPr lang="en-US" altLang="en-US" dirty="0">
              <a:latin typeface="Arial" pitchFamily="34" charset="0"/>
            </a:endParaRPr>
          </a:p>
        </p:txBody>
      </p:sp>
    </p:spTree>
    <p:extLst>
      <p:ext uri="{BB962C8B-B14F-4D97-AF65-F5344CB8AC3E}">
        <p14:creationId xmlns:p14="http://schemas.microsoft.com/office/powerpoint/2010/main" val="937047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-orange box highlights on the OPUS upload where the user keys in a “project id”</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120948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OPUS solutions are independent</a:t>
            </a:r>
            <a:r>
              <a:rPr lang="en-US" baseline="0" dirty="0"/>
              <a:t> of each other, but they may be indirectly related …</a:t>
            </a:r>
          </a:p>
          <a:p>
            <a:pPr marL="171450" indent="-171450">
              <a:buFont typeface="Arial" pitchFamily="34" charset="0"/>
              <a:buChar char="•"/>
            </a:pPr>
            <a:r>
              <a:rPr lang="en-US" baseline="0" dirty="0"/>
              <a:t>Marks might “share” their environment (similar atmosphere over both).</a:t>
            </a:r>
          </a:p>
          <a:p>
            <a:pPr marL="171450" indent="-171450">
              <a:buFont typeface="Arial" pitchFamily="34" charset="0"/>
              <a:buChar char="•"/>
            </a:pPr>
            <a:r>
              <a:rPr lang="en-US" baseline="0" dirty="0"/>
              <a:t>Data might “share” the same GNSS constellation geometry.</a:t>
            </a:r>
          </a:p>
          <a:p>
            <a:pPr marL="171450" indent="-171450">
              <a:buFont typeface="Arial" pitchFamily="34" charset="0"/>
              <a:buChar char="•"/>
            </a:pPr>
            <a:r>
              <a:rPr lang="en-US" baseline="0" dirty="0"/>
              <a:t>OPUS solutions may “share” some or all of the same CORS.</a:t>
            </a:r>
          </a:p>
          <a:p>
            <a:pPr marL="171450" indent="-171450">
              <a:buFont typeface="Arial" pitchFamily="34" charset="0"/>
              <a:buChar char="•"/>
            </a:pPr>
            <a:r>
              <a:rPr lang="en-US" baseline="0" dirty="0"/>
              <a:t>Etc.</a:t>
            </a:r>
          </a:p>
          <a:p>
            <a:pPr marL="171450" indent="-171450">
              <a:buFont typeface="Arial" pitchFamily="34" charset="0"/>
              <a:buChar char="•"/>
            </a:pPr>
            <a:endParaRPr lang="en-US" baseline="0" dirty="0"/>
          </a:p>
          <a:p>
            <a:pPr marL="0" indent="0">
              <a:buFont typeface="Arial" pitchFamily="34" charset="0"/>
              <a:buNone/>
            </a:pPr>
            <a:r>
              <a:rPr lang="en-US" baseline="0" dirty="0"/>
              <a:t>These correlations can increase with project size.</a:t>
            </a:r>
          </a:p>
          <a:p>
            <a:endParaRPr lang="en-US" baseline="0" dirty="0"/>
          </a:p>
        </p:txBody>
      </p:sp>
      <p:sp>
        <p:nvSpPr>
          <p:cNvPr id="4" name="Header Placeholder 3"/>
          <p:cNvSpPr>
            <a:spLocks noGrp="1"/>
          </p:cNvSpPr>
          <p:nvPr>
            <p:ph type="hdr" sz="quarter" idx="10"/>
          </p:nvPr>
        </p:nvSpPr>
        <p:spPr/>
        <p:txBody>
          <a:bodyPr/>
          <a:lstStyle/>
          <a:p>
            <a:pPr>
              <a:defRPr/>
            </a:pPr>
            <a:r>
              <a:rPr lang="en-US" dirty="0"/>
              <a:t>OPUS Projects Manager Training</a:t>
            </a:r>
          </a:p>
        </p:txBody>
      </p:sp>
      <p:sp>
        <p:nvSpPr>
          <p:cNvPr id="5" name="Date Placeholder 4"/>
          <p:cNvSpPr>
            <a:spLocks noGrp="1"/>
          </p:cNvSpPr>
          <p:nvPr>
            <p:ph type="dt" idx="11"/>
          </p:nvPr>
        </p:nvSpPr>
        <p:spPr/>
        <p:txBody>
          <a:bodyPr/>
          <a:lstStyle/>
          <a:p>
            <a:pPr>
              <a:defRPr/>
            </a:pPr>
            <a:r>
              <a:rPr lang="en-US" dirty="0"/>
              <a:t>2013-08-07</a:t>
            </a:r>
          </a:p>
        </p:txBody>
      </p:sp>
      <p:sp>
        <p:nvSpPr>
          <p:cNvPr id="6" name="Footer Placeholder 5"/>
          <p:cNvSpPr>
            <a:spLocks noGrp="1"/>
          </p:cNvSpPr>
          <p:nvPr>
            <p:ph type="ftr" sz="quarter" idx="12"/>
          </p:nvPr>
        </p:nvSpPr>
        <p:spPr/>
        <p:txBody>
          <a:bodyPr/>
          <a:lstStyle/>
          <a:p>
            <a:pPr>
              <a:defRPr/>
            </a:pPr>
            <a:r>
              <a:rPr lang="en-US"/>
              <a:t>Introduction</a:t>
            </a:r>
          </a:p>
        </p:txBody>
      </p:sp>
      <p:sp>
        <p:nvSpPr>
          <p:cNvPr id="7" name="Slide Number Placeholder 6"/>
          <p:cNvSpPr>
            <a:spLocks noGrp="1"/>
          </p:cNvSpPr>
          <p:nvPr>
            <p:ph type="sldNum" sz="quarter" idx="13"/>
          </p:nvPr>
        </p:nvSpPr>
        <p:spPr/>
        <p:txBody>
          <a:bodyPr/>
          <a:lstStyle/>
          <a:p>
            <a:pPr>
              <a:defRPr/>
            </a:pPr>
            <a:fld id="{E5E8EAAE-3795-432A-A50E-7D2AD1F20DBE}" type="slidenum">
              <a:rPr lang="en-US" smtClean="0"/>
              <a:pPr>
                <a:defRPr/>
              </a:pPr>
              <a:t>106</a:t>
            </a:fld>
            <a:endParaRPr lang="en-US"/>
          </a:p>
        </p:txBody>
      </p:sp>
    </p:spTree>
    <p:extLst>
      <p:ext uri="{BB962C8B-B14F-4D97-AF65-F5344CB8AC3E}">
        <p14:creationId xmlns:p14="http://schemas.microsoft.com/office/powerpoint/2010/main" val="138323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2"/>
          </a:xfrm>
        </p:spPr>
        <p:txBody>
          <a:bodyPr/>
          <a:lstStyle>
            <a:lvl1pPr>
              <a:defRPr/>
            </a:lvl1pPr>
          </a:lstStyle>
          <a:p>
            <a:pPr>
              <a:defRPr/>
            </a:pPr>
            <a:fld id="{EECFE7DD-BFE8-4466-B837-BC66D83EA7C5}" type="datetime4">
              <a:rPr lang="en-US" altLang="en-US"/>
              <a:pPr>
                <a:defRPr/>
              </a:pPr>
              <a:t>9 May, 2024</a:t>
            </a:fld>
            <a:endParaRPr lang="en-US" altLang="en-US" dirty="0"/>
          </a:p>
        </p:txBody>
      </p:sp>
      <p:sp>
        <p:nvSpPr>
          <p:cNvPr id="6" name="Slide Number Placeholder 7"/>
          <p:cNvSpPr>
            <a:spLocks noGrp="1"/>
          </p:cNvSpPr>
          <p:nvPr>
            <p:ph type="sldNum" sz="quarter" idx="11"/>
          </p:nvPr>
        </p:nvSpPr>
        <p:spPr>
          <a:xfrm>
            <a:off x="17861" y="6475413"/>
            <a:ext cx="364331" cy="182562"/>
          </a:xfrm>
        </p:spPr>
        <p:txBody>
          <a:bodyPr/>
          <a:lstStyle>
            <a:lvl1pPr>
              <a:defRPr/>
            </a:lvl1pPr>
          </a:lstStyle>
          <a:p>
            <a:pPr>
              <a:defRPr/>
            </a:pPr>
            <a:fld id="{5402DB8B-DA84-4D8E-9C3D-ACFD8BC52A2D}" type="slidenum">
              <a:rPr lang="en-US" altLang="en-US"/>
              <a:pPr>
                <a:defRPr/>
              </a:pPr>
              <a:t>‹#›</a:t>
            </a:fld>
            <a:endParaRPr lang="en-US" altLang="en-US" dirty="0"/>
          </a:p>
        </p:txBody>
      </p:sp>
    </p:spTree>
    <p:extLst>
      <p:ext uri="{BB962C8B-B14F-4D97-AF65-F5344CB8AC3E}">
        <p14:creationId xmlns:p14="http://schemas.microsoft.com/office/powerpoint/2010/main" val="39570080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464819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907792" y="3067811"/>
            <a:ext cx="1179576" cy="26974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2950591" y="30941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endParaRPr/>
          </a:p>
        </p:txBody>
      </p:sp>
      <p:sp>
        <p:nvSpPr>
          <p:cNvPr id="19" name="bk object 19"/>
          <p:cNvSpPr/>
          <p:nvPr/>
        </p:nvSpPr>
        <p:spPr>
          <a:xfrm>
            <a:off x="2907792" y="2967227"/>
            <a:ext cx="1179576" cy="268224"/>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2950591" y="2992501"/>
            <a:ext cx="1093470" cy="177165"/>
          </a:xfrm>
          <a:custGeom>
            <a:avLst/>
            <a:gdLst/>
            <a:ahLst/>
            <a:cxnLst/>
            <a:rect l="l" t="t" r="r" b="b"/>
            <a:pathLst>
              <a:path w="1093470" h="177164">
                <a:moveTo>
                  <a:pt x="1093088" y="0"/>
                </a:moveTo>
                <a:lnTo>
                  <a:pt x="1051166" y="13205"/>
                </a:lnTo>
                <a:lnTo>
                  <a:pt x="1008178" y="25972"/>
                </a:lnTo>
                <a:lnTo>
                  <a:pt x="964173" y="38294"/>
                </a:lnTo>
                <a:lnTo>
                  <a:pt x="919201" y="50163"/>
                </a:lnTo>
                <a:lnTo>
                  <a:pt x="873309" y="61569"/>
                </a:lnTo>
                <a:lnTo>
                  <a:pt x="826548" y="72507"/>
                </a:lnTo>
                <a:lnTo>
                  <a:pt x="778966" y="82966"/>
                </a:lnTo>
                <a:lnTo>
                  <a:pt x="730611" y="92941"/>
                </a:lnTo>
                <a:lnTo>
                  <a:pt x="681534" y="102422"/>
                </a:lnTo>
                <a:lnTo>
                  <a:pt x="631782" y="111401"/>
                </a:lnTo>
                <a:lnTo>
                  <a:pt x="581406" y="119872"/>
                </a:lnTo>
                <a:lnTo>
                  <a:pt x="530453" y="127825"/>
                </a:lnTo>
                <a:lnTo>
                  <a:pt x="478972" y="135253"/>
                </a:lnTo>
                <a:lnTo>
                  <a:pt x="427014" y="142148"/>
                </a:lnTo>
                <a:lnTo>
                  <a:pt x="374626" y="148502"/>
                </a:lnTo>
                <a:lnTo>
                  <a:pt x="321857" y="154307"/>
                </a:lnTo>
                <a:lnTo>
                  <a:pt x="268758" y="159555"/>
                </a:lnTo>
                <a:lnTo>
                  <a:pt x="215375" y="164239"/>
                </a:lnTo>
                <a:lnTo>
                  <a:pt x="161759" y="168349"/>
                </a:lnTo>
                <a:lnTo>
                  <a:pt x="107959" y="171879"/>
                </a:lnTo>
                <a:lnTo>
                  <a:pt x="54022" y="174820"/>
                </a:lnTo>
                <a:lnTo>
                  <a:pt x="0" y="177164"/>
                </a:lnTo>
              </a:path>
            </a:pathLst>
          </a:custGeom>
          <a:ln w="6349">
            <a:solidFill>
              <a:srgbClr val="4F81BC"/>
            </a:solidFill>
          </a:ln>
        </p:spPr>
        <p:txBody>
          <a:bodyPr wrap="square" lIns="0" tIns="0" rIns="0" bIns="0" rtlCol="0"/>
          <a:lstStyle/>
          <a:p>
            <a:endParaRPr/>
          </a:p>
        </p:txBody>
      </p:sp>
      <p:sp>
        <p:nvSpPr>
          <p:cNvPr id="21" name="bk object 21"/>
          <p:cNvSpPr/>
          <p:nvPr/>
        </p:nvSpPr>
        <p:spPr>
          <a:xfrm>
            <a:off x="893063" y="2173223"/>
            <a:ext cx="8250936" cy="2689860"/>
          </a:xfrm>
          <a:prstGeom prst="rect">
            <a:avLst/>
          </a:prstGeom>
          <a:blipFill>
            <a:blip r:embed="rId5" cstate="print"/>
            <a:stretch>
              <a:fillRect/>
            </a:stretch>
          </a:blipFill>
        </p:spPr>
        <p:txBody>
          <a:bodyPr wrap="square" lIns="0" tIns="0" rIns="0" bIns="0" rtlCol="0"/>
          <a:lstStyle/>
          <a:p>
            <a:endParaRPr/>
          </a:p>
        </p:txBody>
      </p:sp>
      <p:sp>
        <p:nvSpPr>
          <p:cNvPr id="22" name="bk object 22"/>
          <p:cNvSpPr/>
          <p:nvPr/>
        </p:nvSpPr>
        <p:spPr>
          <a:xfrm>
            <a:off x="954145" y="2198623"/>
            <a:ext cx="8190230" cy="2559050"/>
          </a:xfrm>
          <a:custGeom>
            <a:avLst/>
            <a:gdLst/>
            <a:ahLst/>
            <a:cxnLst/>
            <a:rect l="l" t="t" r="r" b="b"/>
            <a:pathLst>
              <a:path w="8190230" h="2559050">
                <a:moveTo>
                  <a:pt x="659643" y="0"/>
                </a:moveTo>
                <a:lnTo>
                  <a:pt x="653569" y="73869"/>
                </a:lnTo>
                <a:lnTo>
                  <a:pt x="630244" y="145588"/>
                </a:lnTo>
                <a:lnTo>
                  <a:pt x="612969" y="180626"/>
                </a:lnTo>
                <a:lnTo>
                  <a:pt x="592408" y="215110"/>
                </a:lnTo>
                <a:lnTo>
                  <a:pt x="568903" y="249032"/>
                </a:lnTo>
                <a:lnTo>
                  <a:pt x="542798" y="282387"/>
                </a:lnTo>
                <a:lnTo>
                  <a:pt x="514434" y="315170"/>
                </a:lnTo>
                <a:lnTo>
                  <a:pt x="484153" y="347375"/>
                </a:lnTo>
                <a:lnTo>
                  <a:pt x="452299" y="378996"/>
                </a:lnTo>
                <a:lnTo>
                  <a:pt x="419213" y="410026"/>
                </a:lnTo>
                <a:lnTo>
                  <a:pt x="385237" y="440462"/>
                </a:lnTo>
                <a:lnTo>
                  <a:pt x="350714" y="470295"/>
                </a:lnTo>
                <a:lnTo>
                  <a:pt x="315987" y="499522"/>
                </a:lnTo>
                <a:lnTo>
                  <a:pt x="281397" y="528135"/>
                </a:lnTo>
                <a:lnTo>
                  <a:pt x="247287" y="556130"/>
                </a:lnTo>
                <a:lnTo>
                  <a:pt x="213999" y="583500"/>
                </a:lnTo>
                <a:lnTo>
                  <a:pt x="181876" y="610239"/>
                </a:lnTo>
                <a:lnTo>
                  <a:pt x="151259" y="636343"/>
                </a:lnTo>
                <a:lnTo>
                  <a:pt x="122492" y="661804"/>
                </a:lnTo>
                <a:lnTo>
                  <a:pt x="71874" y="710778"/>
                </a:lnTo>
                <a:lnTo>
                  <a:pt x="32760" y="757115"/>
                </a:lnTo>
                <a:lnTo>
                  <a:pt x="7889" y="800768"/>
                </a:lnTo>
                <a:lnTo>
                  <a:pt x="0" y="841691"/>
                </a:lnTo>
                <a:lnTo>
                  <a:pt x="3279" y="861114"/>
                </a:lnTo>
                <a:lnTo>
                  <a:pt x="25996" y="897855"/>
                </a:lnTo>
                <a:lnTo>
                  <a:pt x="65021" y="927369"/>
                </a:lnTo>
                <a:lnTo>
                  <a:pt x="111433" y="948847"/>
                </a:lnTo>
                <a:lnTo>
                  <a:pt x="168602" y="966714"/>
                </a:lnTo>
                <a:lnTo>
                  <a:pt x="235661" y="981338"/>
                </a:lnTo>
                <a:lnTo>
                  <a:pt x="311744" y="993084"/>
                </a:lnTo>
                <a:lnTo>
                  <a:pt x="352898" y="997992"/>
                </a:lnTo>
                <a:lnTo>
                  <a:pt x="395983" y="1002319"/>
                </a:lnTo>
                <a:lnTo>
                  <a:pt x="440890" y="1006110"/>
                </a:lnTo>
                <a:lnTo>
                  <a:pt x="487512" y="1009411"/>
                </a:lnTo>
                <a:lnTo>
                  <a:pt x="535739" y="1012268"/>
                </a:lnTo>
                <a:lnTo>
                  <a:pt x="585464" y="1014727"/>
                </a:lnTo>
                <a:lnTo>
                  <a:pt x="636578" y="1016833"/>
                </a:lnTo>
                <a:lnTo>
                  <a:pt x="688973" y="1018632"/>
                </a:lnTo>
                <a:lnTo>
                  <a:pt x="742540" y="1020171"/>
                </a:lnTo>
                <a:lnTo>
                  <a:pt x="797171" y="1021495"/>
                </a:lnTo>
                <a:lnTo>
                  <a:pt x="852758" y="1022650"/>
                </a:lnTo>
                <a:lnTo>
                  <a:pt x="909192" y="1023681"/>
                </a:lnTo>
                <a:lnTo>
                  <a:pt x="966366" y="1024636"/>
                </a:lnTo>
                <a:lnTo>
                  <a:pt x="1024170" y="1025558"/>
                </a:lnTo>
                <a:lnTo>
                  <a:pt x="1082497" y="1026495"/>
                </a:lnTo>
                <a:lnTo>
                  <a:pt x="1141238" y="1027493"/>
                </a:lnTo>
                <a:lnTo>
                  <a:pt x="1200284" y="1028596"/>
                </a:lnTo>
                <a:lnTo>
                  <a:pt x="1259528" y="1029851"/>
                </a:lnTo>
                <a:lnTo>
                  <a:pt x="1318861" y="1031305"/>
                </a:lnTo>
                <a:lnTo>
                  <a:pt x="1378175" y="1033001"/>
                </a:lnTo>
                <a:lnTo>
                  <a:pt x="1437361" y="1034988"/>
                </a:lnTo>
                <a:lnTo>
                  <a:pt x="1496311" y="1037309"/>
                </a:lnTo>
                <a:lnTo>
                  <a:pt x="1554917" y="1040012"/>
                </a:lnTo>
                <a:lnTo>
                  <a:pt x="1613070" y="1043142"/>
                </a:lnTo>
                <a:lnTo>
                  <a:pt x="1670663" y="1046745"/>
                </a:lnTo>
                <a:lnTo>
                  <a:pt x="1727586" y="1050866"/>
                </a:lnTo>
                <a:lnTo>
                  <a:pt x="1783731" y="1055552"/>
                </a:lnTo>
                <a:lnTo>
                  <a:pt x="1838990" y="1060849"/>
                </a:lnTo>
                <a:lnTo>
                  <a:pt x="1893255" y="1066802"/>
                </a:lnTo>
                <a:lnTo>
                  <a:pt x="1946418" y="1073457"/>
                </a:lnTo>
                <a:lnTo>
                  <a:pt x="1998369" y="1080860"/>
                </a:lnTo>
                <a:lnTo>
                  <a:pt x="2049001" y="1089057"/>
                </a:lnTo>
                <a:lnTo>
                  <a:pt x="2098206" y="1098093"/>
                </a:lnTo>
                <a:lnTo>
                  <a:pt x="2145874" y="1108016"/>
                </a:lnTo>
                <a:lnTo>
                  <a:pt x="2191898" y="1118870"/>
                </a:lnTo>
                <a:lnTo>
                  <a:pt x="2241186" y="1131856"/>
                </a:lnTo>
                <a:lnTo>
                  <a:pt x="2289730" y="1145862"/>
                </a:lnTo>
                <a:lnTo>
                  <a:pt x="2337577" y="1160834"/>
                </a:lnTo>
                <a:lnTo>
                  <a:pt x="2384770" y="1176721"/>
                </a:lnTo>
                <a:lnTo>
                  <a:pt x="2431353" y="1193469"/>
                </a:lnTo>
                <a:lnTo>
                  <a:pt x="2477371" y="1211026"/>
                </a:lnTo>
                <a:lnTo>
                  <a:pt x="2522866" y="1229338"/>
                </a:lnTo>
                <a:lnTo>
                  <a:pt x="2567884" y="1248354"/>
                </a:lnTo>
                <a:lnTo>
                  <a:pt x="2612469" y="1268019"/>
                </a:lnTo>
                <a:lnTo>
                  <a:pt x="2656665" y="1288282"/>
                </a:lnTo>
                <a:lnTo>
                  <a:pt x="2700515" y="1309089"/>
                </a:lnTo>
                <a:lnTo>
                  <a:pt x="2744065" y="1330387"/>
                </a:lnTo>
                <a:lnTo>
                  <a:pt x="2787357" y="1352125"/>
                </a:lnTo>
                <a:lnTo>
                  <a:pt x="2830437" y="1374249"/>
                </a:lnTo>
                <a:lnTo>
                  <a:pt x="2873347" y="1396706"/>
                </a:lnTo>
                <a:lnTo>
                  <a:pt x="2916134" y="1419443"/>
                </a:lnTo>
                <a:lnTo>
                  <a:pt x="2958839" y="1442408"/>
                </a:lnTo>
                <a:lnTo>
                  <a:pt x="3001509" y="1465548"/>
                </a:lnTo>
                <a:lnTo>
                  <a:pt x="3044186" y="1488810"/>
                </a:lnTo>
                <a:lnTo>
                  <a:pt x="3086915" y="1512141"/>
                </a:lnTo>
                <a:lnTo>
                  <a:pt x="3129740" y="1535488"/>
                </a:lnTo>
                <a:lnTo>
                  <a:pt x="3172705" y="1558800"/>
                </a:lnTo>
                <a:lnTo>
                  <a:pt x="3215854" y="1582022"/>
                </a:lnTo>
                <a:lnTo>
                  <a:pt x="3259232" y="1605102"/>
                </a:lnTo>
                <a:lnTo>
                  <a:pt x="3302882" y="1627987"/>
                </a:lnTo>
                <a:lnTo>
                  <a:pt x="3346848" y="1650625"/>
                </a:lnTo>
                <a:lnTo>
                  <a:pt x="3391175" y="1672962"/>
                </a:lnTo>
                <a:lnTo>
                  <a:pt x="3435907" y="1694946"/>
                </a:lnTo>
                <a:lnTo>
                  <a:pt x="3481088" y="1716524"/>
                </a:lnTo>
                <a:lnTo>
                  <a:pt x="3526762" y="1737643"/>
                </a:lnTo>
                <a:lnTo>
                  <a:pt x="3572973" y="1758251"/>
                </a:lnTo>
                <a:lnTo>
                  <a:pt x="3619765" y="1778294"/>
                </a:lnTo>
                <a:lnTo>
                  <a:pt x="3667182" y="1797720"/>
                </a:lnTo>
                <a:lnTo>
                  <a:pt x="3715269" y="1816476"/>
                </a:lnTo>
                <a:lnTo>
                  <a:pt x="3764069" y="1834509"/>
                </a:lnTo>
                <a:lnTo>
                  <a:pt x="3813627" y="1851767"/>
                </a:lnTo>
                <a:lnTo>
                  <a:pt x="3863987" y="1868196"/>
                </a:lnTo>
                <a:lnTo>
                  <a:pt x="3915192" y="1883744"/>
                </a:lnTo>
                <a:lnTo>
                  <a:pt x="3967288" y="1898358"/>
                </a:lnTo>
                <a:lnTo>
                  <a:pt x="4020317" y="1911984"/>
                </a:lnTo>
                <a:lnTo>
                  <a:pt x="4064395" y="1922430"/>
                </a:lnTo>
                <a:lnTo>
                  <a:pt x="4109240" y="1932380"/>
                </a:lnTo>
                <a:lnTo>
                  <a:pt x="4154820" y="1941852"/>
                </a:lnTo>
                <a:lnTo>
                  <a:pt x="4201101" y="1950865"/>
                </a:lnTo>
                <a:lnTo>
                  <a:pt x="4248051" y="1959435"/>
                </a:lnTo>
                <a:lnTo>
                  <a:pt x="4295636" y="1967580"/>
                </a:lnTo>
                <a:lnTo>
                  <a:pt x="4343822" y="1975319"/>
                </a:lnTo>
                <a:lnTo>
                  <a:pt x="4392578" y="1982668"/>
                </a:lnTo>
                <a:lnTo>
                  <a:pt x="4441870" y="1989646"/>
                </a:lnTo>
                <a:lnTo>
                  <a:pt x="4491664" y="1996271"/>
                </a:lnTo>
                <a:lnTo>
                  <a:pt x="4541928" y="2002560"/>
                </a:lnTo>
                <a:lnTo>
                  <a:pt x="4592629" y="2008530"/>
                </a:lnTo>
                <a:lnTo>
                  <a:pt x="4643733" y="2014200"/>
                </a:lnTo>
                <a:lnTo>
                  <a:pt x="4695208" y="2019587"/>
                </a:lnTo>
                <a:lnTo>
                  <a:pt x="4747020" y="2024709"/>
                </a:lnTo>
                <a:lnTo>
                  <a:pt x="4799136" y="2029584"/>
                </a:lnTo>
                <a:lnTo>
                  <a:pt x="4851523" y="2034230"/>
                </a:lnTo>
                <a:lnTo>
                  <a:pt x="4904148" y="2038663"/>
                </a:lnTo>
                <a:lnTo>
                  <a:pt x="4956978" y="2042903"/>
                </a:lnTo>
                <a:lnTo>
                  <a:pt x="5009980" y="2046966"/>
                </a:lnTo>
                <a:lnTo>
                  <a:pt x="5063120" y="2050871"/>
                </a:lnTo>
                <a:lnTo>
                  <a:pt x="5116366" y="2054634"/>
                </a:lnTo>
                <a:lnTo>
                  <a:pt x="5169684" y="2058275"/>
                </a:lnTo>
                <a:lnTo>
                  <a:pt x="5223042" y="2061810"/>
                </a:lnTo>
                <a:lnTo>
                  <a:pt x="5276406" y="2065257"/>
                </a:lnTo>
                <a:lnTo>
                  <a:pt x="5329743" y="2068634"/>
                </a:lnTo>
                <a:lnTo>
                  <a:pt x="5383020" y="2071959"/>
                </a:lnTo>
                <a:lnTo>
                  <a:pt x="5436204" y="2075249"/>
                </a:lnTo>
                <a:lnTo>
                  <a:pt x="5489262" y="2078523"/>
                </a:lnTo>
                <a:lnTo>
                  <a:pt x="5542160" y="2081798"/>
                </a:lnTo>
                <a:lnTo>
                  <a:pt x="5594866" y="2085091"/>
                </a:lnTo>
                <a:lnTo>
                  <a:pt x="5647347" y="2088420"/>
                </a:lnTo>
                <a:lnTo>
                  <a:pt x="5699569" y="2091804"/>
                </a:lnTo>
                <a:lnTo>
                  <a:pt x="5751499" y="2095259"/>
                </a:lnTo>
                <a:lnTo>
                  <a:pt x="5803105" y="2098804"/>
                </a:lnTo>
                <a:lnTo>
                  <a:pt x="5854353" y="2102456"/>
                </a:lnTo>
                <a:lnTo>
                  <a:pt x="5905209" y="2106234"/>
                </a:lnTo>
                <a:lnTo>
                  <a:pt x="5955642" y="2110153"/>
                </a:lnTo>
                <a:lnTo>
                  <a:pt x="6005617" y="2114234"/>
                </a:lnTo>
                <a:lnTo>
                  <a:pt x="6055102" y="2118492"/>
                </a:lnTo>
                <a:lnTo>
                  <a:pt x="6104064" y="2122947"/>
                </a:lnTo>
                <a:lnTo>
                  <a:pt x="6152469" y="2127615"/>
                </a:lnTo>
                <a:lnTo>
                  <a:pt x="6200284" y="2132514"/>
                </a:lnTo>
                <a:lnTo>
                  <a:pt x="6247477" y="2137663"/>
                </a:lnTo>
                <a:lnTo>
                  <a:pt x="6294014" y="2143078"/>
                </a:lnTo>
                <a:lnTo>
                  <a:pt x="6339862" y="2148778"/>
                </a:lnTo>
                <a:lnTo>
                  <a:pt x="6384988" y="2154780"/>
                </a:lnTo>
                <a:lnTo>
                  <a:pt x="6429359" y="2161103"/>
                </a:lnTo>
                <a:lnTo>
                  <a:pt x="6472941" y="2167763"/>
                </a:lnTo>
                <a:lnTo>
                  <a:pt x="6530964" y="2176902"/>
                </a:lnTo>
                <a:lnTo>
                  <a:pt x="6587549" y="2185762"/>
                </a:lnTo>
                <a:lnTo>
                  <a:pt x="6642780" y="2194377"/>
                </a:lnTo>
                <a:lnTo>
                  <a:pt x="6696740" y="2202786"/>
                </a:lnTo>
                <a:lnTo>
                  <a:pt x="6749513" y="2211024"/>
                </a:lnTo>
                <a:lnTo>
                  <a:pt x="6801182" y="2219128"/>
                </a:lnTo>
                <a:lnTo>
                  <a:pt x="6851830" y="2227134"/>
                </a:lnTo>
                <a:lnTo>
                  <a:pt x="6901542" y="2235079"/>
                </a:lnTo>
                <a:lnTo>
                  <a:pt x="6950400" y="2243000"/>
                </a:lnTo>
                <a:lnTo>
                  <a:pt x="6998488" y="2250933"/>
                </a:lnTo>
                <a:lnTo>
                  <a:pt x="7045889" y="2258915"/>
                </a:lnTo>
                <a:lnTo>
                  <a:pt x="7092687" y="2266982"/>
                </a:lnTo>
                <a:lnTo>
                  <a:pt x="7138966" y="2275172"/>
                </a:lnTo>
                <a:lnTo>
                  <a:pt x="7184808" y="2283519"/>
                </a:lnTo>
                <a:lnTo>
                  <a:pt x="7230297" y="2292062"/>
                </a:lnTo>
                <a:lnTo>
                  <a:pt x="7275517" y="2300836"/>
                </a:lnTo>
                <a:lnTo>
                  <a:pt x="7320550" y="2309879"/>
                </a:lnTo>
                <a:lnTo>
                  <a:pt x="7365482" y="2319226"/>
                </a:lnTo>
                <a:lnTo>
                  <a:pt x="7410394" y="2328914"/>
                </a:lnTo>
                <a:lnTo>
                  <a:pt x="7455370" y="2338981"/>
                </a:lnTo>
                <a:lnTo>
                  <a:pt x="7500494" y="2349462"/>
                </a:lnTo>
                <a:lnTo>
                  <a:pt x="7545850" y="2360394"/>
                </a:lnTo>
                <a:lnTo>
                  <a:pt x="7591520" y="2371813"/>
                </a:lnTo>
                <a:lnTo>
                  <a:pt x="7637588" y="2383757"/>
                </a:lnTo>
                <a:lnTo>
                  <a:pt x="7684138" y="2396261"/>
                </a:lnTo>
                <a:lnTo>
                  <a:pt x="7731252" y="2409363"/>
                </a:lnTo>
                <a:lnTo>
                  <a:pt x="7779015" y="2423098"/>
                </a:lnTo>
                <a:lnTo>
                  <a:pt x="7827510" y="2437504"/>
                </a:lnTo>
                <a:lnTo>
                  <a:pt x="7876821" y="2452617"/>
                </a:lnTo>
                <a:lnTo>
                  <a:pt x="7927030" y="2468473"/>
                </a:lnTo>
                <a:lnTo>
                  <a:pt x="7978221" y="2485110"/>
                </a:lnTo>
                <a:lnTo>
                  <a:pt x="8030478" y="2502563"/>
                </a:lnTo>
                <a:lnTo>
                  <a:pt x="8083884" y="2520870"/>
                </a:lnTo>
                <a:lnTo>
                  <a:pt x="8138522" y="2540066"/>
                </a:lnTo>
                <a:lnTo>
                  <a:pt x="8189854" y="2558526"/>
                </a:lnTo>
              </a:path>
            </a:pathLst>
          </a:custGeom>
          <a:ln w="38099">
            <a:solidFill>
              <a:srgbClr val="932824"/>
            </a:solidFill>
          </a:ln>
        </p:spPr>
        <p:txBody>
          <a:bodyPr wrap="square" lIns="0" tIns="0" rIns="0" bIns="0" rtlCol="0"/>
          <a:lstStyle/>
          <a:p>
            <a:endParaRPr/>
          </a:p>
        </p:txBody>
      </p:sp>
      <p:sp>
        <p:nvSpPr>
          <p:cNvPr id="23" name="bk object 23"/>
          <p:cNvSpPr/>
          <p:nvPr/>
        </p:nvSpPr>
        <p:spPr>
          <a:xfrm>
            <a:off x="2982467" y="4395215"/>
            <a:ext cx="3276600" cy="2156460"/>
          </a:xfrm>
          <a:prstGeom prst="rect">
            <a:avLst/>
          </a:prstGeom>
          <a:blipFill>
            <a:blip r:embed="rId6" cstate="print"/>
            <a:stretch>
              <a:fillRect/>
            </a:stretch>
          </a:blipFill>
        </p:spPr>
        <p:txBody>
          <a:bodyPr wrap="square" lIns="0" tIns="0" rIns="0" bIns="0" rtlCol="0"/>
          <a:lstStyle/>
          <a:p>
            <a:endParaRPr/>
          </a:p>
        </p:txBody>
      </p:sp>
      <p:sp>
        <p:nvSpPr>
          <p:cNvPr id="24" name="bk object 24"/>
          <p:cNvSpPr/>
          <p:nvPr/>
        </p:nvSpPr>
        <p:spPr>
          <a:xfrm>
            <a:off x="3178175" y="4591050"/>
            <a:ext cx="2687701" cy="1568450"/>
          </a:xfrm>
          <a:prstGeom prst="rect">
            <a:avLst/>
          </a:prstGeom>
          <a:blipFill>
            <a:blip r:embed="rId7" cstate="print"/>
            <a:stretch>
              <a:fillRect/>
            </a:stretch>
          </a:blipFill>
        </p:spPr>
        <p:txBody>
          <a:bodyPr wrap="square" lIns="0" tIns="0" rIns="0" bIns="0" rtlCol="0"/>
          <a:lstStyle/>
          <a:p>
            <a:endParaRPr/>
          </a:p>
        </p:txBody>
      </p:sp>
      <p:sp>
        <p:nvSpPr>
          <p:cNvPr id="25" name="bk object 25"/>
          <p:cNvSpPr/>
          <p:nvPr/>
        </p:nvSpPr>
        <p:spPr>
          <a:xfrm>
            <a:off x="873125" y="5370512"/>
            <a:ext cx="742950" cy="390525"/>
          </a:xfrm>
          <a:prstGeom prst="rect">
            <a:avLst/>
          </a:prstGeom>
          <a:blipFill>
            <a:blip r:embed="rId8" cstate="print"/>
            <a:stretch>
              <a:fillRect/>
            </a:stretch>
          </a:blipFill>
        </p:spPr>
        <p:txBody>
          <a:bodyPr wrap="square" lIns="0" tIns="0" rIns="0" bIns="0" rtlCol="0"/>
          <a:lstStyle/>
          <a:p>
            <a:endParaRPr/>
          </a:p>
        </p:txBody>
      </p:sp>
      <p:sp>
        <p:nvSpPr>
          <p:cNvPr id="26" name="bk object 26"/>
          <p:cNvSpPr/>
          <p:nvPr/>
        </p:nvSpPr>
        <p:spPr>
          <a:xfrm>
            <a:off x="1120775" y="6340475"/>
            <a:ext cx="531812" cy="355600"/>
          </a:xfrm>
          <a:prstGeom prst="rect">
            <a:avLst/>
          </a:prstGeom>
          <a:blipFill>
            <a:blip r:embed="rId9" cstate="print"/>
            <a:stretch>
              <a:fillRect/>
            </a:stretch>
          </a:blipFill>
        </p:spPr>
        <p:txBody>
          <a:bodyPr wrap="square" lIns="0" tIns="0" rIns="0" bIns="0" rtlCol="0"/>
          <a:lstStyle/>
          <a:p>
            <a:endParaRPr/>
          </a:p>
        </p:txBody>
      </p:sp>
      <p:sp>
        <p:nvSpPr>
          <p:cNvPr id="27" name="bk object 27"/>
          <p:cNvSpPr/>
          <p:nvPr/>
        </p:nvSpPr>
        <p:spPr>
          <a:xfrm>
            <a:off x="231775" y="4797425"/>
            <a:ext cx="1420876" cy="858837"/>
          </a:xfrm>
          <a:prstGeom prst="rect">
            <a:avLst/>
          </a:prstGeom>
          <a:blipFill>
            <a:blip r:embed="rId10" cstate="print"/>
            <a:stretch>
              <a:fillRect/>
            </a:stretch>
          </a:blipFill>
        </p:spPr>
        <p:txBody>
          <a:bodyPr wrap="square" lIns="0" tIns="0" rIns="0" bIns="0" rtlCol="0"/>
          <a:lstStyle/>
          <a:p>
            <a:endParaRPr/>
          </a:p>
        </p:txBody>
      </p:sp>
      <p:sp>
        <p:nvSpPr>
          <p:cNvPr id="28" name="bk object 28"/>
          <p:cNvSpPr/>
          <p:nvPr/>
        </p:nvSpPr>
        <p:spPr>
          <a:xfrm>
            <a:off x="285750" y="6143625"/>
            <a:ext cx="1222375" cy="601662"/>
          </a:xfrm>
          <a:prstGeom prst="rect">
            <a:avLst/>
          </a:prstGeom>
          <a:blipFill>
            <a:blip r:embed="rId11" cstate="print"/>
            <a:stretch>
              <a:fillRect/>
            </a:stretch>
          </a:blipFill>
        </p:spPr>
        <p:txBody>
          <a:bodyPr wrap="square" lIns="0" tIns="0" rIns="0" bIns="0" rtlCol="0"/>
          <a:lstStyle/>
          <a:p>
            <a:endParaRPr/>
          </a:p>
        </p:txBody>
      </p:sp>
      <p:sp>
        <p:nvSpPr>
          <p:cNvPr id="29" name="bk object 29"/>
          <p:cNvSpPr/>
          <p:nvPr/>
        </p:nvSpPr>
        <p:spPr>
          <a:xfrm>
            <a:off x="1208087" y="5149850"/>
            <a:ext cx="650875" cy="512762"/>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5796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a:t>Click to edit Master title style</a:t>
            </a:r>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457200">
              <a:defRPr smtClean="0">
                <a:ea typeface="ＭＳ Ｐゴシック" charset="0"/>
              </a:defRPr>
            </a:lvl1pPr>
          </a:lstStyle>
          <a:p>
            <a:pPr>
              <a:defRPr/>
            </a:pPr>
            <a:r>
              <a:rPr lang="en-US"/>
              <a:t>12/08/2016</a:t>
            </a:r>
          </a:p>
        </p:txBody>
      </p:sp>
      <p:sp>
        <p:nvSpPr>
          <p:cNvPr id="5" name="Rectangle 5"/>
          <p:cNvSpPr>
            <a:spLocks noGrp="1" noChangeArrowheads="1"/>
          </p:cNvSpPr>
          <p:nvPr>
            <p:ph type="ftr" sz="quarter" idx="11"/>
          </p:nvPr>
        </p:nvSpPr>
        <p:spPr/>
        <p:txBody>
          <a:bodyPr/>
          <a:lstStyle>
            <a:lvl1pPr defTabSz="457200">
              <a:defRPr smtClean="0">
                <a:ea typeface="ＭＳ Ｐゴシック" charset="0"/>
              </a:defRPr>
            </a:lvl1pPr>
          </a:lstStyle>
          <a:p>
            <a:pPr>
              <a:defRPr/>
            </a:pPr>
            <a:r>
              <a:rPr lang="en-US"/>
              <a:t>Understanding  the Online Positioning User Service - OPUS</a:t>
            </a:r>
          </a:p>
        </p:txBody>
      </p:sp>
      <p:sp>
        <p:nvSpPr>
          <p:cNvPr id="6" name="Rectangle 6"/>
          <p:cNvSpPr>
            <a:spLocks noGrp="1" noChangeArrowheads="1"/>
          </p:cNvSpPr>
          <p:nvPr>
            <p:ph type="sldNum" sz="quarter" idx="12"/>
          </p:nvPr>
        </p:nvSpPr>
        <p:spPr/>
        <p:txBody>
          <a:bodyPr/>
          <a:lstStyle>
            <a:lvl1pPr defTabSz="457200">
              <a:defRPr>
                <a:ea typeface="ＭＳ Ｐゴシック" charset="0"/>
              </a:defRPr>
            </a:lvl1pPr>
          </a:lstStyle>
          <a:p>
            <a:pPr>
              <a:defRPr/>
            </a:pPr>
            <a:fld id="{1F3E1BB9-6DAE-4335-ACA8-9BD9381BADED}" type="slidenum">
              <a:rPr lang="en-US" altLang="en-US"/>
              <a:pPr>
                <a:defRPr/>
              </a:pPr>
              <a:t>‹#›</a:t>
            </a:fld>
            <a:endParaRPr lang="en-US" altLang="en-US"/>
          </a:p>
        </p:txBody>
      </p:sp>
    </p:spTree>
    <p:extLst>
      <p:ext uri="{BB962C8B-B14F-4D97-AF65-F5344CB8AC3E}">
        <p14:creationId xmlns:p14="http://schemas.microsoft.com/office/powerpoint/2010/main" val="301763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B5CF4D0-6C00-456E-A0EC-102B9DA472D6}" type="slidenum">
              <a:rPr lang="en-US" altLang="en-US"/>
              <a:pPr>
                <a:defRPr/>
              </a:pPr>
              <a:t>‹#›</a:t>
            </a:fld>
            <a:endParaRPr lang="en-US" altLang="en-US"/>
          </a:p>
        </p:txBody>
      </p:sp>
    </p:spTree>
    <p:extLst>
      <p:ext uri="{BB962C8B-B14F-4D97-AF65-F5344CB8AC3E}">
        <p14:creationId xmlns:p14="http://schemas.microsoft.com/office/powerpoint/2010/main" val="1226487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457200" y="457200"/>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457200" y="1828800"/>
            <a:ext cx="8229600" cy="42973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1pPr>
            <a:lvl2pPr marL="0" marR="0" lvl="1"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2pPr>
            <a:lvl3pPr marL="0" marR="0" lvl="2"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3pPr>
            <a:lvl4pPr marL="0" marR="0" lvl="3"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4pPr>
            <a:lvl5pPr marL="0" marR="0" lvl="4"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5pPr>
            <a:lvl6pPr marL="0" marR="0" lvl="5"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6pPr>
            <a:lvl7pPr marL="0" marR="0" lvl="6"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7pPr>
            <a:lvl8pPr marL="0" marR="0" lvl="7"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8pPr>
            <a:lvl9pPr marL="0" marR="0" lvl="8" indent="0" algn="r">
              <a:lnSpc>
                <a:spcPct val="100000"/>
              </a:lnSpc>
              <a:spcBef>
                <a:spcPts val="0"/>
              </a:spcBef>
              <a:spcAft>
                <a:spcPts val="0"/>
              </a:spcAft>
              <a:buClr>
                <a:srgbClr val="898989"/>
              </a:buClr>
              <a:buSzPts val="1200"/>
              <a:buFont typeface="Gill Sans"/>
              <a:buNone/>
              <a:defRPr sz="1200" b="0" i="0" u="none">
                <a:solidFill>
                  <a:srgbClr val="89898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r>
              <a:rPr lang="en-US"/>
              <a:t> of 34</a:t>
            </a:r>
            <a:endParaRPr/>
          </a:p>
        </p:txBody>
      </p:sp>
    </p:spTree>
    <p:extLst>
      <p:ext uri="{BB962C8B-B14F-4D97-AF65-F5344CB8AC3E}">
        <p14:creationId xmlns:p14="http://schemas.microsoft.com/office/powerpoint/2010/main" val="288630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80547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481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33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2794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388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2996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42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869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8494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29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54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41725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61166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96330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1051565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2569093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65270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3253356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854738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5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62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981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584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212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1" r:id="rId12"/>
    <p:sldLayoutId id="2147483862" r:id="rId13"/>
    <p:sldLayoutId id="2147483863" r:id="rId14"/>
    <p:sldLayoutId id="2147483864" r:id="rId15"/>
    <p:sldLayoutId id="2147483865" r:id="rId16"/>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77783739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j-lt"/>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j-lt"/>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j-lt"/>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j-lt"/>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6006899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38.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ngs.noaa.gov/data/formats/GVX/index.shtml" TargetMode="External"/><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hyperlink" Target="https://noaa.maps.arcgis.com/apps/webappviewer/index.html?id=6093dd81e9e94f7a9062e2fe5fb2f7f5"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hyperlink" Target="http://beta.ngs.noaa.gov/cgi-bin/recvy_entry_www.pr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2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28.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airports-gis.faa.gov/public/surveyorsIntro.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faa.gov/air_traffic/flight_info/aeronav/productcatalog/supplementalcharts/airportobstructio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16.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hyperlink" Target="https://vdatum.noaa.gov/welcom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gs.noaa.gov/CORS/Gpscal.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hyperlink" Target="https://shoreline.noaa.gov/data/datasheets/index.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9.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3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40.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4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hyperlink" Target="https://shoreline.noaa.gov/data/datasheets/cusp.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govinfo.gov/content/pkg/FR-2020-07-24/pdf/2020-16084.pdf" TargetMode="External"/><Relationship Id="rId4" Type="http://schemas.openxmlformats.org/officeDocument/2006/relationships/hyperlink" Target="https://www.federalregister.gov/d/2020-16084"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federalregister.gov/d/2020-1608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55.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 Id="rId9"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image" Target="../media/image85.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2" Type="http://schemas.openxmlformats.org/officeDocument/2006/relationships/image" Target="../media/image84.png"/><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6.png"/><Relationship Id="rId32" Type="http://schemas.openxmlformats.org/officeDocument/2006/relationships/image" Target="../media/image114.png"/><Relationship Id="rId5" Type="http://schemas.openxmlformats.org/officeDocument/2006/relationships/image" Target="../media/image87.png"/><Relationship Id="rId15" Type="http://schemas.openxmlformats.org/officeDocument/2006/relationships/image" Target="../media/image97.jp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92.png"/><Relationship Id="rId19" Type="http://schemas.openxmlformats.org/officeDocument/2006/relationships/image" Target="../media/image101.png"/><Relationship Id="rId31" Type="http://schemas.openxmlformats.org/officeDocument/2006/relationships/image" Target="../media/image113.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87.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jfif"/><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1748312"/>
            <a:ext cx="91440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5100" dirty="0">
                <a:latin typeface="Cambria" panose="02040503050406030204" pitchFamily="18" charset="0"/>
                <a:ea typeface="Cambria" panose="02040503050406030204" pitchFamily="18" charset="0"/>
                <a:cs typeface="Times New Roman" pitchFamily="18" charset="0"/>
              </a:rPr>
              <a:t>NGS Geoids, OPUS, NCAT, etc.</a:t>
            </a: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2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jeff.jalbrzikowski@noaa.gov</a:t>
            </a:r>
          </a:p>
          <a:p>
            <a:pPr algn="ctr"/>
            <a:r>
              <a:rPr lang="en-GB" sz="3600" b="1" dirty="0">
                <a:latin typeface="Cambria" panose="02040503050406030204" pitchFamily="18" charset="0"/>
                <a:ea typeface="Cambria" panose="02040503050406030204" pitchFamily="18" charset="0"/>
              </a:rPr>
              <a:t>240-988-5486</a:t>
            </a:r>
          </a:p>
        </p:txBody>
      </p:sp>
      <p:sp>
        <p:nvSpPr>
          <p:cNvPr id="5" name="Content Placeholder 2"/>
          <p:cNvSpPr txBox="1">
            <a:spLocks/>
          </p:cNvSpPr>
          <p:nvPr/>
        </p:nvSpPr>
        <p:spPr bwMode="auto">
          <a:xfrm>
            <a:off x="218365" y="267878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solidFill>
                  <a:srgbClr val="000000"/>
                </a:solidFill>
                <a:latin typeface="Cambria" panose="02040503050406030204" pitchFamily="18" charset="0"/>
                <a:ea typeface="Cambria" panose="02040503050406030204" pitchFamily="18" charset="0"/>
              </a:rPr>
              <a:t>WVSPS Annual Convention</a:t>
            </a:r>
          </a:p>
          <a:p>
            <a:pPr algn="ctr">
              <a:lnSpc>
                <a:spcPct val="95000"/>
              </a:lnSpc>
              <a:buClr>
                <a:srgbClr val="000000"/>
              </a:buClr>
              <a:buSzPct val="45000"/>
            </a:pPr>
            <a:r>
              <a:rPr lang="en-GB" sz="2800">
                <a:solidFill>
                  <a:srgbClr val="000000"/>
                </a:solidFill>
                <a:latin typeface="Cambria" panose="02040503050406030204" pitchFamily="18" charset="0"/>
                <a:ea typeface="Cambria" panose="02040503050406030204" pitchFamily="18" charset="0"/>
              </a:rPr>
              <a:t>February 2022</a:t>
            </a:r>
            <a:endParaRPr lang="en-GB" sz="2800" dirty="0">
              <a:solidFill>
                <a:srgbClr val="000000"/>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a:t>
            </a:r>
          </a:p>
          <a:p>
            <a:pPr marL="1319213" lvl="3">
              <a:spcAft>
                <a:spcPts val="1200"/>
              </a:spcAft>
            </a:pPr>
            <a:r>
              <a:rPr lang="en-US" sz="2400" dirty="0">
                <a:latin typeface="Cambria" panose="02040503050406030204" pitchFamily="18" charset="0"/>
                <a:ea typeface="Cambria" panose="02040503050406030204" pitchFamily="18" charset="0"/>
              </a:rPr>
              <a:t>what does this mean?</a:t>
            </a:r>
          </a:p>
          <a:p>
            <a:pPr marL="1776413" lvl="4">
              <a:spcAft>
                <a:spcPts val="1200"/>
              </a:spcAft>
            </a:pPr>
            <a:r>
              <a:rPr lang="en-US" sz="2400" dirty="0">
                <a:latin typeface="Cambria" panose="02040503050406030204" pitchFamily="18" charset="0"/>
                <a:ea typeface="Cambria" panose="02040503050406030204" pitchFamily="18" charset="0"/>
              </a:rPr>
              <a:t>consider an ALTA w/topo</a:t>
            </a:r>
          </a:p>
          <a:p>
            <a:pPr marL="2233613" lvl="5">
              <a:spcAft>
                <a:spcPts val="1200"/>
              </a:spcAft>
            </a:pPr>
            <a:r>
              <a:rPr lang="en-US" sz="2400" dirty="0">
                <a:latin typeface="Cambria" panose="02040503050406030204" pitchFamily="18" charset="0"/>
                <a:ea typeface="Cambria" panose="02040503050406030204" pitchFamily="18" charset="0"/>
              </a:rPr>
              <a:t>start over with the onsite GNSS-based control</a:t>
            </a:r>
          </a:p>
          <a:p>
            <a:pPr marL="2233613" lvl="5">
              <a:spcAft>
                <a:spcPts val="1200"/>
              </a:spcAft>
            </a:pPr>
            <a:r>
              <a:rPr lang="en-US" sz="2400" dirty="0">
                <a:latin typeface="Cambria" panose="02040503050406030204" pitchFamily="18" charset="0"/>
                <a:ea typeface="Cambria" panose="02040503050406030204" pitchFamily="18" charset="0"/>
              </a:rPr>
              <a:t>reorient all your shots/ties (</a:t>
            </a:r>
            <a:r>
              <a:rPr lang="en-US" sz="2400" i="1" dirty="0">
                <a:latin typeface="Cambria" panose="02040503050406030204" pitchFamily="18" charset="0"/>
                <a:ea typeface="Cambria" panose="02040503050406030204" pitchFamily="18" charset="0"/>
              </a:rPr>
              <a:t>hopefully linked</a:t>
            </a:r>
            <a:r>
              <a:rPr lang="en-US" sz="2400" dirty="0">
                <a:latin typeface="Cambria" panose="02040503050406030204" pitchFamily="18" charset="0"/>
                <a:ea typeface="Cambria" panose="02040503050406030204" pitchFamily="18" charset="0"/>
              </a:rPr>
              <a:t>)</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1319213" lvl="3">
              <a:spcAft>
                <a:spcPts val="1200"/>
              </a:spcAft>
            </a:pPr>
            <a:r>
              <a:rPr lang="en-US" sz="2400" b="1" i="1" dirty="0">
                <a:latin typeface="Cambria" panose="02040503050406030204" pitchFamily="18" charset="0"/>
                <a:ea typeface="Cambria" panose="02040503050406030204" pitchFamily="18" charset="0"/>
              </a:rPr>
              <a:t>unrealistic! </a:t>
            </a:r>
            <a:r>
              <a:rPr lang="en-US" sz="2400" dirty="0">
                <a:latin typeface="Cambria" panose="02040503050406030204" pitchFamily="18" charset="0"/>
                <a:ea typeface="Cambria" panose="02040503050406030204" pitchFamily="18" charset="0"/>
              </a:rPr>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100</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RMSE of Horizontal Results</a:t>
            </a:r>
          </a:p>
        </p:txBody>
      </p:sp>
      <p:pic>
        <p:nvPicPr>
          <p:cNvPr id="5" name="Google Shape;742;p95" descr="OPUS accuracy vs session duration"/>
          <p:cNvPicPr preferRelativeResize="0">
            <a:picLocks noChangeAspect="1"/>
          </p:cNvPicPr>
          <p:nvPr/>
        </p:nvPicPr>
        <p:blipFill rotWithShape="1">
          <a:blip r:embed="rId3">
            <a:alphaModFix/>
          </a:blip>
          <a:srcRect b="50047"/>
          <a:stretch/>
        </p:blipFill>
        <p:spPr bwMode="auto">
          <a:xfrm>
            <a:off x="0" y="1326058"/>
            <a:ext cx="9144000" cy="4878233"/>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39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101</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RMSE of Vertical Results</a:t>
            </a:r>
          </a:p>
        </p:txBody>
      </p:sp>
      <p:pic>
        <p:nvPicPr>
          <p:cNvPr id="8" name="Google Shape;742;p95" descr="OPUS accuracy vs session duration"/>
          <p:cNvPicPr preferRelativeResize="0">
            <a:picLocks noChangeAspect="1"/>
          </p:cNvPicPr>
          <p:nvPr/>
        </p:nvPicPr>
        <p:blipFill rotWithShape="1">
          <a:blip r:embed="rId3">
            <a:alphaModFix/>
          </a:blip>
          <a:srcRect t="48590"/>
          <a:stretch/>
        </p:blipFill>
        <p:spPr bwMode="auto">
          <a:xfrm>
            <a:off x="0" y="1326058"/>
            <a:ext cx="9144000" cy="5020530"/>
          </a:xfrm>
          <a:prstGeom prst="rect">
            <a:avLst/>
          </a:prstGeom>
          <a:noFill/>
          <a:ln w="3810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533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5298"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pic>
        <p:nvPicPr>
          <p:cNvPr id="55301"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47" r="814" b="951"/>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rc 31"/>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305"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7"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9"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0"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1"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2"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67"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68"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7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7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Share – </a:t>
            </a:r>
            <a:r>
              <a:rPr lang="en-US" sz="5000" b="1" dirty="0">
                <a:latin typeface="Cambria" panose="02040503050406030204" pitchFamily="18" charset="0"/>
                <a:ea typeface="Cambria" panose="02040503050406030204" pitchFamily="18" charset="0"/>
              </a:rPr>
              <a:t>4</a:t>
            </a:r>
            <a:r>
              <a:rPr lang="en-US" sz="5000" dirty="0">
                <a:latin typeface="Cambria" panose="02040503050406030204" pitchFamily="18" charset="0"/>
                <a:ea typeface="Cambria" panose="02040503050406030204" pitchFamily="18" charset="0"/>
              </a:rPr>
              <a:t> to 48 hours</a:t>
            </a:r>
          </a:p>
        </p:txBody>
      </p:sp>
      <p:sp>
        <p:nvSpPr>
          <p:cNvPr id="37" name="Content Placeholder 1"/>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photos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Brief description</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3" name="OPUS datash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56" y="1169946"/>
            <a:ext cx="4889187" cy="5594234"/>
          </a:xfrm>
          <a:prstGeom prst="rect">
            <a:avLst/>
          </a:prstGeom>
          <a:ln w="31750">
            <a:solidFill>
              <a:schemeClr val="bg1">
                <a:lumMod val="75000"/>
              </a:schemeClr>
            </a:solidFill>
          </a:ln>
        </p:spPr>
      </p:pic>
      <p:grpSp>
        <p:nvGrpSpPr>
          <p:cNvPr id="5" name="Group 4">
            <a:extLst>
              <a:ext uri="{FF2B5EF4-FFF2-40B4-BE49-F238E27FC236}">
                <a16:creationId xmlns:a16="http://schemas.microsoft.com/office/drawing/2014/main" id="{716E0E62-250F-4231-B425-7FEE1FB9A6F5}"/>
              </a:ext>
            </a:extLst>
          </p:cNvPr>
          <p:cNvGrpSpPr/>
          <p:nvPr/>
        </p:nvGrpSpPr>
        <p:grpSpPr>
          <a:xfrm>
            <a:off x="5647355" y="3109152"/>
            <a:ext cx="2906375" cy="3154710"/>
            <a:chOff x="5647355" y="3109152"/>
            <a:chExt cx="2906375" cy="3154710"/>
          </a:xfrm>
        </p:grpSpPr>
        <p:pic>
          <p:nvPicPr>
            <p:cNvPr id="40" name="Picture 39">
              <a:extLst>
                <a:ext uri="{FF2B5EF4-FFF2-40B4-BE49-F238E27FC236}">
                  <a16:creationId xmlns:a16="http://schemas.microsoft.com/office/drawing/2014/main" id="{6B318CF5-9CF0-42BB-BFDE-AEAB58815E85}"/>
                </a:ext>
              </a:extLst>
            </p:cNvPr>
            <p:cNvPicPr>
              <a:picLocks noChangeAspect="1"/>
            </p:cNvPicPr>
            <p:nvPr/>
          </p:nvPicPr>
          <p:blipFill>
            <a:blip r:embed="rId5"/>
            <a:stretch>
              <a:fillRect/>
            </a:stretch>
          </p:blipFill>
          <p:spPr>
            <a:xfrm rot="805283">
              <a:off x="5647355" y="3128202"/>
              <a:ext cx="2906375" cy="3071455"/>
            </a:xfrm>
            <a:prstGeom prst="rect">
              <a:avLst/>
            </a:prstGeom>
            <a:ln w="31750">
              <a:solidFill>
                <a:schemeClr val="bg1">
                  <a:lumMod val="75000"/>
                </a:schemeClr>
              </a:solidFill>
            </a:ln>
          </p:spPr>
        </p:pic>
        <p:sp>
          <p:nvSpPr>
            <p:cNvPr id="4" name="TextBox 3">
              <a:extLst>
                <a:ext uri="{FF2B5EF4-FFF2-40B4-BE49-F238E27FC236}">
                  <a16:creationId xmlns:a16="http://schemas.microsoft.com/office/drawing/2014/main" id="{F6D6A6E8-0D8D-4BD0-9F2C-4671ABAE8282}"/>
                </a:ext>
              </a:extLst>
            </p:cNvPr>
            <p:cNvSpPr txBox="1"/>
            <p:nvPr/>
          </p:nvSpPr>
          <p:spPr bwMode="auto">
            <a:xfrm rot="741968">
              <a:off x="6457001" y="3109152"/>
              <a:ext cx="1187170" cy="3154710"/>
            </a:xfrm>
            <a:prstGeom prst="rect">
              <a:avLst/>
            </a:prstGeom>
            <a:noFill/>
            <a:ln w="9525">
              <a:noFill/>
              <a:miter lim="800000"/>
              <a:headEnd/>
              <a:tailEn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2" name="TextBox 1">
            <a:extLst>
              <a:ext uri="{FF2B5EF4-FFF2-40B4-BE49-F238E27FC236}">
                <a16:creationId xmlns:a16="http://schemas.microsoft.com/office/drawing/2014/main" id="{F92FDA95-3885-4B15-94AF-18920ED2BAA7}"/>
              </a:ext>
            </a:extLst>
          </p:cNvPr>
          <p:cNvSpPr txBox="1"/>
          <p:nvPr/>
        </p:nvSpPr>
        <p:spPr bwMode="auto">
          <a:xfrm>
            <a:off x="273498" y="4319371"/>
            <a:ext cx="8608246" cy="707886"/>
          </a:xfrm>
          <a:prstGeom prst="rect">
            <a:avLst/>
          </a:prstGeom>
          <a:solidFill>
            <a:schemeClr val="accent6">
              <a:lumMod val="60000"/>
              <a:lumOff val="40000"/>
            </a:schemeClr>
          </a:solidFill>
          <a:ln w="9525">
            <a:noFill/>
            <a:miter lim="800000"/>
            <a:headEnd/>
            <a:tailEnd/>
          </a:ln>
          <a:effectLst>
            <a:glow rad="228600">
              <a:srgbClr val="FAC090"/>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Shared Solution </a:t>
            </a:r>
            <a:r>
              <a:rPr kumimoji="0" lang="en-US" sz="4000" b="1"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Datasheet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06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5538" name="globe"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sp>
        <p:nvSpPr>
          <p:cNvPr id="24" name="Line 8"/>
          <p:cNvSpPr>
            <a:spLocks noChangeShapeType="1"/>
          </p:cNvSpPr>
          <p:nvPr/>
        </p:nvSpPr>
        <p:spPr bwMode="auto">
          <a:xfrm flipH="1" flipV="1">
            <a:off x="1710266" y="4800778"/>
            <a:ext cx="4551553" cy="233205"/>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3" name="Line 7"/>
          <p:cNvSpPr>
            <a:spLocks noChangeShapeType="1"/>
          </p:cNvSpPr>
          <p:nvPr/>
        </p:nvSpPr>
        <p:spPr bwMode="auto">
          <a:xfrm flipV="1">
            <a:off x="6261818" y="3886289"/>
            <a:ext cx="437689" cy="111972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20" name="Line 6"/>
          <p:cNvSpPr>
            <a:spLocks noChangeShapeType="1"/>
          </p:cNvSpPr>
          <p:nvPr/>
        </p:nvSpPr>
        <p:spPr bwMode="auto">
          <a:xfrm flipH="1" flipV="1">
            <a:off x="3726299" y="3962578"/>
            <a:ext cx="2505701" cy="101327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7" name="Line 5"/>
          <p:cNvSpPr>
            <a:spLocks noChangeShapeType="1"/>
          </p:cNvSpPr>
          <p:nvPr/>
        </p:nvSpPr>
        <p:spPr bwMode="auto">
          <a:xfrm flipH="1" flipV="1">
            <a:off x="5148263" y="3810002"/>
            <a:ext cx="1113556" cy="118110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6" name="Line 4"/>
          <p:cNvSpPr>
            <a:spLocks noChangeShapeType="1"/>
          </p:cNvSpPr>
          <p:nvPr/>
        </p:nvSpPr>
        <p:spPr bwMode="auto">
          <a:xfrm flipH="1" flipV="1">
            <a:off x="4164017" y="4413255"/>
            <a:ext cx="2097803" cy="577848"/>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4998" name="Line 3"/>
          <p:cNvSpPr>
            <a:spLocks noChangeShapeType="1"/>
          </p:cNvSpPr>
          <p:nvPr/>
        </p:nvSpPr>
        <p:spPr bwMode="auto">
          <a:xfrm flipH="1" flipV="1">
            <a:off x="5994404" y="4495890"/>
            <a:ext cx="267416" cy="495213"/>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7" name="Line 2"/>
          <p:cNvSpPr>
            <a:spLocks noChangeShapeType="1"/>
          </p:cNvSpPr>
          <p:nvPr/>
        </p:nvSpPr>
        <p:spPr bwMode="auto">
          <a:xfrm flipH="1" flipV="1">
            <a:off x="5223932" y="4383094"/>
            <a:ext cx="1024216" cy="608009"/>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18" name="Line 1"/>
          <p:cNvSpPr>
            <a:spLocks noChangeShapeType="1"/>
          </p:cNvSpPr>
          <p:nvPr/>
        </p:nvSpPr>
        <p:spPr bwMode="auto">
          <a:xfrm flipH="1" flipV="1">
            <a:off x="5063067" y="4055532"/>
            <a:ext cx="1168933" cy="935571"/>
          </a:xfrm>
          <a:prstGeom prst="line">
            <a:avLst/>
          </a:prstGeom>
          <a:noFill/>
          <a:ln w="19050">
            <a:solidFill>
              <a:schemeClr val="tx1"/>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pitchFamily="34" charset="0"/>
            </a:endParaRPr>
          </a:p>
        </p:txBody>
      </p:sp>
      <p:sp>
        <p:nvSpPr>
          <p:cNvPr id="85001" name="star"/>
          <p:cNvSpPr>
            <a:spLocks noChangeArrowheads="1"/>
          </p:cNvSpPr>
          <p:nvPr/>
        </p:nvSpPr>
        <p:spPr bwMode="auto">
          <a:xfrm rot="1097357">
            <a:off x="6396043" y="3824294"/>
            <a:ext cx="623887" cy="174625"/>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5000" name="star"/>
          <p:cNvSpPr>
            <a:spLocks noChangeArrowheads="1"/>
          </p:cNvSpPr>
          <p:nvPr/>
        </p:nvSpPr>
        <p:spPr bwMode="auto">
          <a:xfrm rot="21290207">
            <a:off x="5983293" y="4816477"/>
            <a:ext cx="623887" cy="3762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84999" name="star"/>
          <p:cNvSpPr>
            <a:spLocks noChangeArrowheads="1"/>
          </p:cNvSpPr>
          <p:nvPr/>
        </p:nvSpPr>
        <p:spPr bwMode="auto">
          <a:xfrm rot="-1691938">
            <a:off x="1416051" y="4665667"/>
            <a:ext cx="623888" cy="274637"/>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19" name="star"/>
          <p:cNvSpPr>
            <a:spLocks noChangeArrowheads="1"/>
          </p:cNvSpPr>
          <p:nvPr/>
        </p:nvSpPr>
        <p:spPr bwMode="auto">
          <a:xfrm rot="20648362">
            <a:off x="3368612" y="3783730"/>
            <a:ext cx="584893" cy="272641"/>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34" charset="-128"/>
              <a:cs typeface="Arial" pitchFamily="34" charset="0"/>
            </a:endParaRPr>
          </a:p>
        </p:txBody>
      </p:sp>
      <p:sp>
        <p:nvSpPr>
          <p:cNvPr id="65540" name="tri5"/>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4" name="tri4"/>
          <p:cNvSpPr>
            <a:spLocks noChangeArrowheads="1"/>
          </p:cNvSpPr>
          <p:nvPr/>
        </p:nvSpPr>
        <p:spPr bwMode="auto">
          <a:xfrm rot="1035962">
            <a:off x="4886325" y="42275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5" name="tri3"/>
          <p:cNvSpPr>
            <a:spLocks noChangeArrowheads="1"/>
          </p:cNvSpPr>
          <p:nvPr/>
        </p:nvSpPr>
        <p:spPr bwMode="auto">
          <a:xfrm rot="1035962">
            <a:off x="3903669" y="4303717"/>
            <a:ext cx="522287"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6" name="tri2"/>
          <p:cNvSpPr>
            <a:spLocks noChangeArrowheads="1"/>
          </p:cNvSpPr>
          <p:nvPr/>
        </p:nvSpPr>
        <p:spPr bwMode="auto">
          <a:xfrm rot="1035962">
            <a:off x="4886325" y="3617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37" name="tri1"/>
          <p:cNvSpPr>
            <a:spLocks noChangeArrowheads="1"/>
          </p:cNvSpPr>
          <p:nvPr/>
        </p:nvSpPr>
        <p:spPr bwMode="auto">
          <a:xfrm rot="1035962">
            <a:off x="5708651" y="4379917"/>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
        <p:nvSpPr>
          <p:cNvPr id="21"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 Projects – 2 to 48 hours</a:t>
            </a:r>
          </a:p>
        </p:txBody>
      </p:sp>
      <p:sp>
        <p:nvSpPr>
          <p:cNvPr id="25" name="Content Placeholder 1">
            <a:extLst>
              <a:ext uri="{FF2B5EF4-FFF2-40B4-BE49-F238E27FC236}">
                <a16:creationId xmlns:a16="http://schemas.microsoft.com/office/drawing/2014/main" id="{1C27DA4A-7F50-4BB4-9DA2-4C800C0A067E}"/>
              </a:ext>
            </a:extLst>
          </p:cNvPr>
          <p:cNvSpPr txBox="1">
            <a:spLocks/>
          </p:cNvSpPr>
          <p:nvPr/>
        </p:nvSpPr>
        <p:spPr bwMode="auto">
          <a:xfrm>
            <a:off x="5273425" y="1177880"/>
            <a:ext cx="3870576" cy="14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Based on OPUS-S</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Control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network</a:t>
            </a:r>
          </a:p>
          <a:p>
            <a:pPr marL="584630" marR="0" lvl="2" indent="-342900" algn="l" defTabSz="457189" rtl="0" eaLnBrk="0" fontAlgn="base" latinLnBrk="0" hangingPunct="0">
              <a:lnSpc>
                <a:spcPct val="100000"/>
              </a:lnSpc>
              <a:spcBef>
                <a:spcPts val="0"/>
              </a:spcBef>
              <a:spcAft>
                <a:spcPts val="3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Solutions tied together</a:t>
            </a:r>
          </a:p>
          <a:p>
            <a:pPr marL="306910" marR="0" lvl="1" indent="-306910" algn="l" defTabSz="457189" rtl="0" eaLnBrk="0" fontAlgn="base" latinLnBrk="0" hangingPunct="0">
              <a:lnSpc>
                <a:spcPct val="100000"/>
              </a:lnSpc>
              <a:spcBef>
                <a:spcPts val="0"/>
              </a:spcBef>
              <a:spcAft>
                <a:spcPts val="30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 name="Picture 1">
            <a:extLst>
              <a:ext uri="{FF2B5EF4-FFF2-40B4-BE49-F238E27FC236}">
                <a16:creationId xmlns:a16="http://schemas.microsoft.com/office/drawing/2014/main" id="{E6529043-FA4D-407E-895C-7654F89B606E}"/>
              </a:ext>
            </a:extLst>
          </p:cNvPr>
          <p:cNvPicPr>
            <a:picLocks noChangeAspect="1"/>
          </p:cNvPicPr>
          <p:nvPr/>
        </p:nvPicPr>
        <p:blipFill>
          <a:blip r:embed="rId4"/>
          <a:stretch>
            <a:fillRect/>
          </a:stretch>
        </p:blipFill>
        <p:spPr>
          <a:xfrm>
            <a:off x="49192" y="1177880"/>
            <a:ext cx="4032083" cy="4261100"/>
          </a:xfrm>
          <a:prstGeom prst="rect">
            <a:avLst/>
          </a:prstGeom>
          <a:ln w="31750">
            <a:solidFill>
              <a:schemeClr val="bg1">
                <a:lumMod val="75000"/>
              </a:schemeClr>
            </a:solidFill>
          </a:ln>
        </p:spPr>
      </p:pic>
      <p:pic>
        <p:nvPicPr>
          <p:cNvPr id="5" name="Picture 4">
            <a:extLst>
              <a:ext uri="{FF2B5EF4-FFF2-40B4-BE49-F238E27FC236}">
                <a16:creationId xmlns:a16="http://schemas.microsoft.com/office/drawing/2014/main" id="{97DDA57F-8A5E-4F2C-8A6C-5B0DB79397C2}"/>
              </a:ext>
            </a:extLst>
          </p:cNvPr>
          <p:cNvPicPr>
            <a:picLocks noChangeAspect="1"/>
          </p:cNvPicPr>
          <p:nvPr/>
        </p:nvPicPr>
        <p:blipFill>
          <a:blip r:embed="rId5"/>
          <a:stretch>
            <a:fillRect/>
          </a:stretch>
        </p:blipFill>
        <p:spPr>
          <a:xfrm>
            <a:off x="1424124" y="2184189"/>
            <a:ext cx="4032084" cy="4261101"/>
          </a:xfrm>
          <a:prstGeom prst="rect">
            <a:avLst/>
          </a:prstGeom>
          <a:ln w="31750">
            <a:solidFill>
              <a:schemeClr val="bg1">
                <a:lumMod val="75000"/>
              </a:schemeClr>
            </a:solidFill>
          </a:ln>
        </p:spPr>
      </p:pic>
      <p:pic>
        <p:nvPicPr>
          <p:cNvPr id="4" name="Picture 3">
            <a:extLst>
              <a:ext uri="{FF2B5EF4-FFF2-40B4-BE49-F238E27FC236}">
                <a16:creationId xmlns:a16="http://schemas.microsoft.com/office/drawing/2014/main" id="{DE89565B-2710-40EC-BF8C-DF8188E655C0}"/>
              </a:ext>
            </a:extLst>
          </p:cNvPr>
          <p:cNvPicPr>
            <a:picLocks noChangeAspect="1"/>
          </p:cNvPicPr>
          <p:nvPr/>
        </p:nvPicPr>
        <p:blipFill>
          <a:blip r:embed="rId6"/>
          <a:stretch>
            <a:fillRect/>
          </a:stretch>
        </p:blipFill>
        <p:spPr>
          <a:xfrm>
            <a:off x="2802774" y="3171612"/>
            <a:ext cx="4032083" cy="4261100"/>
          </a:xfrm>
          <a:prstGeom prst="rect">
            <a:avLst/>
          </a:prstGeom>
          <a:ln w="31750">
            <a:solidFill>
              <a:schemeClr val="bg1">
                <a:lumMod val="75000"/>
              </a:schemeClr>
            </a:solidFill>
          </a:ln>
        </p:spPr>
      </p:pic>
      <p:pic>
        <p:nvPicPr>
          <p:cNvPr id="27" name="thumbs up" descr="Image result for like">
            <a:extLst>
              <a:ext uri="{FF2B5EF4-FFF2-40B4-BE49-F238E27FC236}">
                <a16:creationId xmlns:a16="http://schemas.microsoft.com/office/drawing/2014/main" id="{DD8DE02F-B632-494D-8C49-54DA7592BD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956277" y="2773903"/>
            <a:ext cx="2050834" cy="175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68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26" presetClass="entr" presetSubtype="0"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80">
                                          <p:stCondLst>
                                            <p:cond delay="0"/>
                                          </p:stCondLst>
                                        </p:cTn>
                                        <p:tgtEl>
                                          <p:spTgt spid="36"/>
                                        </p:tgtEl>
                                      </p:cBhvr>
                                    </p:animEffect>
                                    <p:anim calcmode="lin" valueType="num">
                                      <p:cBhvr>
                                        <p:cTn id="2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9" dur="26">
                                          <p:stCondLst>
                                            <p:cond delay="650"/>
                                          </p:stCondLst>
                                        </p:cTn>
                                        <p:tgtEl>
                                          <p:spTgt spid="36"/>
                                        </p:tgtEl>
                                      </p:cBhvr>
                                      <p:to x="100000" y="60000"/>
                                    </p:animScale>
                                    <p:animScale>
                                      <p:cBhvr>
                                        <p:cTn id="30" dur="166" decel="50000">
                                          <p:stCondLst>
                                            <p:cond delay="676"/>
                                          </p:stCondLst>
                                        </p:cTn>
                                        <p:tgtEl>
                                          <p:spTgt spid="36"/>
                                        </p:tgtEl>
                                      </p:cBhvr>
                                      <p:to x="100000" y="100000"/>
                                    </p:animScale>
                                    <p:animScale>
                                      <p:cBhvr>
                                        <p:cTn id="31" dur="26">
                                          <p:stCondLst>
                                            <p:cond delay="1312"/>
                                          </p:stCondLst>
                                        </p:cTn>
                                        <p:tgtEl>
                                          <p:spTgt spid="36"/>
                                        </p:tgtEl>
                                      </p:cBhvr>
                                      <p:to x="100000" y="80000"/>
                                    </p:animScale>
                                    <p:animScale>
                                      <p:cBhvr>
                                        <p:cTn id="32" dur="166" decel="50000">
                                          <p:stCondLst>
                                            <p:cond delay="1338"/>
                                          </p:stCondLst>
                                        </p:cTn>
                                        <p:tgtEl>
                                          <p:spTgt spid="36"/>
                                        </p:tgtEl>
                                      </p:cBhvr>
                                      <p:to x="100000" y="100000"/>
                                    </p:animScale>
                                    <p:animScale>
                                      <p:cBhvr>
                                        <p:cTn id="33" dur="26">
                                          <p:stCondLst>
                                            <p:cond delay="1642"/>
                                          </p:stCondLst>
                                        </p:cTn>
                                        <p:tgtEl>
                                          <p:spTgt spid="36"/>
                                        </p:tgtEl>
                                      </p:cBhvr>
                                      <p:to x="100000" y="90000"/>
                                    </p:animScale>
                                    <p:animScale>
                                      <p:cBhvr>
                                        <p:cTn id="34" dur="166" decel="50000">
                                          <p:stCondLst>
                                            <p:cond delay="1668"/>
                                          </p:stCondLst>
                                        </p:cTn>
                                        <p:tgtEl>
                                          <p:spTgt spid="36"/>
                                        </p:tgtEl>
                                      </p:cBhvr>
                                      <p:to x="100000" y="100000"/>
                                    </p:animScale>
                                    <p:animScale>
                                      <p:cBhvr>
                                        <p:cTn id="35" dur="26">
                                          <p:stCondLst>
                                            <p:cond delay="1808"/>
                                          </p:stCondLst>
                                        </p:cTn>
                                        <p:tgtEl>
                                          <p:spTgt spid="36"/>
                                        </p:tgtEl>
                                      </p:cBhvr>
                                      <p:to x="100000" y="95000"/>
                                    </p:animScale>
                                    <p:animScale>
                                      <p:cBhvr>
                                        <p:cTn id="36" dur="166" decel="50000">
                                          <p:stCondLst>
                                            <p:cond delay="1834"/>
                                          </p:stCondLst>
                                        </p:cTn>
                                        <p:tgtEl>
                                          <p:spTgt spid="36"/>
                                        </p:tgtEl>
                                      </p:cBhvr>
                                      <p:to x="100000" y="100000"/>
                                    </p:animScale>
                                  </p:childTnLst>
                                </p:cTn>
                              </p:par>
                              <p:par>
                                <p:cTn id="37" presetID="26" presetClass="entr" presetSubtype="0" fill="hold" grpId="0" nodeType="withEffect">
                                  <p:stCondLst>
                                    <p:cond delay="20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80">
                                          <p:stCondLst>
                                            <p:cond delay="0"/>
                                          </p:stCondLst>
                                        </p:cTn>
                                        <p:tgtEl>
                                          <p:spTgt spid="34"/>
                                        </p:tgtEl>
                                      </p:cBhvr>
                                    </p:animEffect>
                                    <p:anim calcmode="lin" valueType="num">
                                      <p:cBhvr>
                                        <p:cTn id="4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5" dur="26">
                                          <p:stCondLst>
                                            <p:cond delay="650"/>
                                          </p:stCondLst>
                                        </p:cTn>
                                        <p:tgtEl>
                                          <p:spTgt spid="34"/>
                                        </p:tgtEl>
                                      </p:cBhvr>
                                      <p:to x="100000" y="60000"/>
                                    </p:animScale>
                                    <p:animScale>
                                      <p:cBhvr>
                                        <p:cTn id="46" dur="166" decel="50000">
                                          <p:stCondLst>
                                            <p:cond delay="676"/>
                                          </p:stCondLst>
                                        </p:cTn>
                                        <p:tgtEl>
                                          <p:spTgt spid="34"/>
                                        </p:tgtEl>
                                      </p:cBhvr>
                                      <p:to x="100000" y="100000"/>
                                    </p:animScale>
                                    <p:animScale>
                                      <p:cBhvr>
                                        <p:cTn id="47" dur="26">
                                          <p:stCondLst>
                                            <p:cond delay="1312"/>
                                          </p:stCondLst>
                                        </p:cTn>
                                        <p:tgtEl>
                                          <p:spTgt spid="34"/>
                                        </p:tgtEl>
                                      </p:cBhvr>
                                      <p:to x="100000" y="80000"/>
                                    </p:animScale>
                                    <p:animScale>
                                      <p:cBhvr>
                                        <p:cTn id="48" dur="166" decel="50000">
                                          <p:stCondLst>
                                            <p:cond delay="1338"/>
                                          </p:stCondLst>
                                        </p:cTn>
                                        <p:tgtEl>
                                          <p:spTgt spid="34"/>
                                        </p:tgtEl>
                                      </p:cBhvr>
                                      <p:to x="100000" y="100000"/>
                                    </p:animScale>
                                    <p:animScale>
                                      <p:cBhvr>
                                        <p:cTn id="49" dur="26">
                                          <p:stCondLst>
                                            <p:cond delay="1642"/>
                                          </p:stCondLst>
                                        </p:cTn>
                                        <p:tgtEl>
                                          <p:spTgt spid="34"/>
                                        </p:tgtEl>
                                      </p:cBhvr>
                                      <p:to x="100000" y="90000"/>
                                    </p:animScale>
                                    <p:animScale>
                                      <p:cBhvr>
                                        <p:cTn id="50" dur="166" decel="50000">
                                          <p:stCondLst>
                                            <p:cond delay="1668"/>
                                          </p:stCondLst>
                                        </p:cTn>
                                        <p:tgtEl>
                                          <p:spTgt spid="34"/>
                                        </p:tgtEl>
                                      </p:cBhvr>
                                      <p:to x="100000" y="100000"/>
                                    </p:animScale>
                                    <p:animScale>
                                      <p:cBhvr>
                                        <p:cTn id="51" dur="26">
                                          <p:stCondLst>
                                            <p:cond delay="1808"/>
                                          </p:stCondLst>
                                        </p:cTn>
                                        <p:tgtEl>
                                          <p:spTgt spid="34"/>
                                        </p:tgtEl>
                                      </p:cBhvr>
                                      <p:to x="100000" y="95000"/>
                                    </p:animScale>
                                    <p:animScale>
                                      <p:cBhvr>
                                        <p:cTn id="52" dur="166" decel="50000">
                                          <p:stCondLst>
                                            <p:cond delay="1834"/>
                                          </p:stCondLst>
                                        </p:cTn>
                                        <p:tgtEl>
                                          <p:spTgt spid="34"/>
                                        </p:tgtEl>
                                      </p:cBhvr>
                                      <p:to x="100000" y="100000"/>
                                    </p:animScale>
                                  </p:childTnLst>
                                </p:cTn>
                              </p:par>
                              <p:par>
                                <p:cTn id="53" presetID="26" presetClass="entr" presetSubtype="0" fill="hold" grpId="0" nodeType="withEffect">
                                  <p:stCondLst>
                                    <p:cond delay="700"/>
                                  </p:stCondLst>
                                  <p:childTnLst>
                                    <p:set>
                                      <p:cBhvr>
                                        <p:cTn id="54" dur="1" fill="hold">
                                          <p:stCondLst>
                                            <p:cond delay="0"/>
                                          </p:stCondLst>
                                        </p:cTn>
                                        <p:tgtEl>
                                          <p:spTgt spid="37"/>
                                        </p:tgtEl>
                                        <p:attrNameLst>
                                          <p:attrName>style.visibility</p:attrName>
                                        </p:attrNameLst>
                                      </p:cBhvr>
                                      <p:to>
                                        <p:strVal val="visible"/>
                                      </p:to>
                                    </p:set>
                                    <p:animEffect transition="in" filter="wipe(down)">
                                      <p:cBhvr>
                                        <p:cTn id="55" dur="580">
                                          <p:stCondLst>
                                            <p:cond delay="0"/>
                                          </p:stCondLst>
                                        </p:cTn>
                                        <p:tgtEl>
                                          <p:spTgt spid="37"/>
                                        </p:tgtEl>
                                      </p:cBhvr>
                                    </p:animEffect>
                                    <p:anim calcmode="lin" valueType="num">
                                      <p:cBhvr>
                                        <p:cTn id="5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1" dur="26">
                                          <p:stCondLst>
                                            <p:cond delay="650"/>
                                          </p:stCondLst>
                                        </p:cTn>
                                        <p:tgtEl>
                                          <p:spTgt spid="37"/>
                                        </p:tgtEl>
                                      </p:cBhvr>
                                      <p:to x="100000" y="60000"/>
                                    </p:animScale>
                                    <p:animScale>
                                      <p:cBhvr>
                                        <p:cTn id="62" dur="166" decel="50000">
                                          <p:stCondLst>
                                            <p:cond delay="676"/>
                                          </p:stCondLst>
                                        </p:cTn>
                                        <p:tgtEl>
                                          <p:spTgt spid="37"/>
                                        </p:tgtEl>
                                      </p:cBhvr>
                                      <p:to x="100000" y="100000"/>
                                    </p:animScale>
                                    <p:animScale>
                                      <p:cBhvr>
                                        <p:cTn id="63" dur="26">
                                          <p:stCondLst>
                                            <p:cond delay="1312"/>
                                          </p:stCondLst>
                                        </p:cTn>
                                        <p:tgtEl>
                                          <p:spTgt spid="37"/>
                                        </p:tgtEl>
                                      </p:cBhvr>
                                      <p:to x="100000" y="80000"/>
                                    </p:animScale>
                                    <p:animScale>
                                      <p:cBhvr>
                                        <p:cTn id="64" dur="166" decel="50000">
                                          <p:stCondLst>
                                            <p:cond delay="1338"/>
                                          </p:stCondLst>
                                        </p:cTn>
                                        <p:tgtEl>
                                          <p:spTgt spid="37"/>
                                        </p:tgtEl>
                                      </p:cBhvr>
                                      <p:to x="100000" y="100000"/>
                                    </p:animScale>
                                    <p:animScale>
                                      <p:cBhvr>
                                        <p:cTn id="65" dur="26">
                                          <p:stCondLst>
                                            <p:cond delay="1642"/>
                                          </p:stCondLst>
                                        </p:cTn>
                                        <p:tgtEl>
                                          <p:spTgt spid="37"/>
                                        </p:tgtEl>
                                      </p:cBhvr>
                                      <p:to x="100000" y="90000"/>
                                    </p:animScale>
                                    <p:animScale>
                                      <p:cBhvr>
                                        <p:cTn id="66" dur="166" decel="50000">
                                          <p:stCondLst>
                                            <p:cond delay="1668"/>
                                          </p:stCondLst>
                                        </p:cTn>
                                        <p:tgtEl>
                                          <p:spTgt spid="37"/>
                                        </p:tgtEl>
                                      </p:cBhvr>
                                      <p:to x="100000" y="100000"/>
                                    </p:animScale>
                                    <p:animScale>
                                      <p:cBhvr>
                                        <p:cTn id="67" dur="26">
                                          <p:stCondLst>
                                            <p:cond delay="1808"/>
                                          </p:stCondLst>
                                        </p:cTn>
                                        <p:tgtEl>
                                          <p:spTgt spid="37"/>
                                        </p:tgtEl>
                                      </p:cBhvr>
                                      <p:to x="100000" y="95000"/>
                                    </p:animScale>
                                    <p:animScale>
                                      <p:cBhvr>
                                        <p:cTn id="68" dur="166" decel="50000">
                                          <p:stCondLst>
                                            <p:cond delay="1834"/>
                                          </p:stCondLst>
                                        </p:cTn>
                                        <p:tgtEl>
                                          <p:spTgt spid="37"/>
                                        </p:tgtEl>
                                      </p:cBhvr>
                                      <p:to x="100000" y="100000"/>
                                    </p:animScale>
                                  </p:childTnLst>
                                </p:cTn>
                              </p:par>
                              <p:par>
                                <p:cTn id="69" presetID="26" presetClass="entr" presetSubtype="0" fill="hold" grpId="0" nodeType="withEffect">
                                  <p:stCondLst>
                                    <p:cond delay="350"/>
                                  </p:stCondLst>
                                  <p:childTnLst>
                                    <p:set>
                                      <p:cBhvr>
                                        <p:cTn id="70" dur="1" fill="hold">
                                          <p:stCondLst>
                                            <p:cond delay="0"/>
                                          </p:stCondLst>
                                        </p:cTn>
                                        <p:tgtEl>
                                          <p:spTgt spid="65540"/>
                                        </p:tgtEl>
                                        <p:attrNameLst>
                                          <p:attrName>style.visibility</p:attrName>
                                        </p:attrNameLst>
                                      </p:cBhvr>
                                      <p:to>
                                        <p:strVal val="visible"/>
                                      </p:to>
                                    </p:set>
                                    <p:animEffect transition="in" filter="wipe(down)">
                                      <p:cBhvr>
                                        <p:cTn id="71" dur="580">
                                          <p:stCondLst>
                                            <p:cond delay="0"/>
                                          </p:stCondLst>
                                        </p:cTn>
                                        <p:tgtEl>
                                          <p:spTgt spid="65540"/>
                                        </p:tgtEl>
                                      </p:cBhvr>
                                    </p:animEffect>
                                    <p:anim calcmode="lin" valueType="num">
                                      <p:cBhvr>
                                        <p:cTn id="72" dur="1822" tmFilter="0,0; 0.14,0.36; 0.43,0.73; 0.71,0.91; 1.0,1.0">
                                          <p:stCondLst>
                                            <p:cond delay="0"/>
                                          </p:stCondLst>
                                        </p:cTn>
                                        <p:tgtEl>
                                          <p:spTgt spid="6554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554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554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554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5540"/>
                                        </p:tgtEl>
                                        <p:attrNameLst>
                                          <p:attrName>ppt_y</p:attrName>
                                        </p:attrNameLst>
                                      </p:cBhvr>
                                      <p:tavLst>
                                        <p:tav tm="0" fmla="#ppt_y-sin(pi*$)/81">
                                          <p:val>
                                            <p:fltVal val="0"/>
                                          </p:val>
                                        </p:tav>
                                        <p:tav tm="100000">
                                          <p:val>
                                            <p:fltVal val="1"/>
                                          </p:val>
                                        </p:tav>
                                      </p:tavLst>
                                    </p:anim>
                                    <p:animScale>
                                      <p:cBhvr>
                                        <p:cTn id="77" dur="26">
                                          <p:stCondLst>
                                            <p:cond delay="650"/>
                                          </p:stCondLst>
                                        </p:cTn>
                                        <p:tgtEl>
                                          <p:spTgt spid="65540"/>
                                        </p:tgtEl>
                                      </p:cBhvr>
                                      <p:to x="100000" y="60000"/>
                                    </p:animScale>
                                    <p:animScale>
                                      <p:cBhvr>
                                        <p:cTn id="78" dur="166" decel="50000">
                                          <p:stCondLst>
                                            <p:cond delay="676"/>
                                          </p:stCondLst>
                                        </p:cTn>
                                        <p:tgtEl>
                                          <p:spTgt spid="65540"/>
                                        </p:tgtEl>
                                      </p:cBhvr>
                                      <p:to x="100000" y="100000"/>
                                    </p:animScale>
                                    <p:animScale>
                                      <p:cBhvr>
                                        <p:cTn id="79" dur="26">
                                          <p:stCondLst>
                                            <p:cond delay="1312"/>
                                          </p:stCondLst>
                                        </p:cTn>
                                        <p:tgtEl>
                                          <p:spTgt spid="65540"/>
                                        </p:tgtEl>
                                      </p:cBhvr>
                                      <p:to x="100000" y="80000"/>
                                    </p:animScale>
                                    <p:animScale>
                                      <p:cBhvr>
                                        <p:cTn id="80" dur="166" decel="50000">
                                          <p:stCondLst>
                                            <p:cond delay="1338"/>
                                          </p:stCondLst>
                                        </p:cTn>
                                        <p:tgtEl>
                                          <p:spTgt spid="65540"/>
                                        </p:tgtEl>
                                      </p:cBhvr>
                                      <p:to x="100000" y="100000"/>
                                    </p:animScale>
                                    <p:animScale>
                                      <p:cBhvr>
                                        <p:cTn id="81" dur="26">
                                          <p:stCondLst>
                                            <p:cond delay="1642"/>
                                          </p:stCondLst>
                                        </p:cTn>
                                        <p:tgtEl>
                                          <p:spTgt spid="65540"/>
                                        </p:tgtEl>
                                      </p:cBhvr>
                                      <p:to x="100000" y="90000"/>
                                    </p:animScale>
                                    <p:animScale>
                                      <p:cBhvr>
                                        <p:cTn id="82" dur="166" decel="50000">
                                          <p:stCondLst>
                                            <p:cond delay="1668"/>
                                          </p:stCondLst>
                                        </p:cTn>
                                        <p:tgtEl>
                                          <p:spTgt spid="65540"/>
                                        </p:tgtEl>
                                      </p:cBhvr>
                                      <p:to x="100000" y="100000"/>
                                    </p:animScale>
                                    <p:animScale>
                                      <p:cBhvr>
                                        <p:cTn id="83" dur="26">
                                          <p:stCondLst>
                                            <p:cond delay="1808"/>
                                          </p:stCondLst>
                                        </p:cTn>
                                        <p:tgtEl>
                                          <p:spTgt spid="65540"/>
                                        </p:tgtEl>
                                      </p:cBhvr>
                                      <p:to x="100000" y="95000"/>
                                    </p:animScale>
                                    <p:animScale>
                                      <p:cBhvr>
                                        <p:cTn id="84" dur="166" decel="50000">
                                          <p:stCondLst>
                                            <p:cond delay="1834"/>
                                          </p:stCondLst>
                                        </p:cTn>
                                        <p:tgtEl>
                                          <p:spTgt spid="65540"/>
                                        </p:tgtEl>
                                      </p:cBhvr>
                                      <p:to x="100000" y="100000"/>
                                    </p:animScale>
                                  </p:childTnLst>
                                </p:cTn>
                              </p:par>
                            </p:childTnLst>
                          </p:cTn>
                        </p:par>
                        <p:par>
                          <p:cTn id="85" fill="hold">
                            <p:stCondLst>
                              <p:cond delay="2700"/>
                            </p:stCondLst>
                            <p:childTnLst>
                              <p:par>
                                <p:cTn id="86" presetID="22" presetClass="entr" presetSubtype="2"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right)">
                                      <p:cBhvr>
                                        <p:cTn id="88" dur="500"/>
                                        <p:tgtEl>
                                          <p:spTgt spid="18"/>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84997"/>
                                        </p:tgtEl>
                                        <p:attrNameLst>
                                          <p:attrName>style.visibility</p:attrName>
                                        </p:attrNameLst>
                                      </p:cBhvr>
                                      <p:to>
                                        <p:strVal val="visible"/>
                                      </p:to>
                                    </p:set>
                                    <p:animEffect transition="in" filter="wipe(right)">
                                      <p:cBhvr>
                                        <p:cTn id="91" dur="500"/>
                                        <p:tgtEl>
                                          <p:spTgt spid="84997"/>
                                        </p:tgtEl>
                                      </p:cBhvr>
                                    </p:animEffect>
                                  </p:childTnLst>
                                </p:cTn>
                              </p:par>
                              <p:par>
                                <p:cTn id="92" presetID="22" presetClass="entr" presetSubtype="2" fill="hold" grpId="0" nodeType="withEffect">
                                  <p:stCondLst>
                                    <p:cond delay="0"/>
                                  </p:stCondLst>
                                  <p:childTnLst>
                                    <p:set>
                                      <p:cBhvr>
                                        <p:cTn id="93" dur="1" fill="hold">
                                          <p:stCondLst>
                                            <p:cond delay="0"/>
                                          </p:stCondLst>
                                        </p:cTn>
                                        <p:tgtEl>
                                          <p:spTgt spid="84998"/>
                                        </p:tgtEl>
                                        <p:attrNameLst>
                                          <p:attrName>style.visibility</p:attrName>
                                        </p:attrNameLst>
                                      </p:cBhvr>
                                      <p:to>
                                        <p:strVal val="visible"/>
                                      </p:to>
                                    </p:set>
                                    <p:animEffect transition="in" filter="wipe(right)">
                                      <p:cBhvr>
                                        <p:cTn id="94" dur="500"/>
                                        <p:tgtEl>
                                          <p:spTgt spid="84998"/>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right)">
                                      <p:cBhvr>
                                        <p:cTn id="97" dur="500"/>
                                        <p:tgtEl>
                                          <p:spTgt spid="17"/>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84996"/>
                                        </p:tgtEl>
                                        <p:attrNameLst>
                                          <p:attrName>style.visibility</p:attrName>
                                        </p:attrNameLst>
                                      </p:cBhvr>
                                      <p:to>
                                        <p:strVal val="visible"/>
                                      </p:to>
                                    </p:set>
                                    <p:animEffect transition="in" filter="wipe(right)">
                                      <p:cBhvr>
                                        <p:cTn id="100" dur="500"/>
                                        <p:tgtEl>
                                          <p:spTgt spid="84996"/>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right)">
                                      <p:cBhvr>
                                        <p:cTn id="103" dur="500"/>
                                        <p:tgtEl>
                                          <p:spTgt spid="2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left)">
                                      <p:cBhvr>
                                        <p:cTn id="106" dur="500"/>
                                        <p:tgtEl>
                                          <p:spTgt spid="23"/>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wipe(right)">
                                      <p:cBhvr>
                                        <p:cTn id="109" dur="500"/>
                                        <p:tgtEl>
                                          <p:spTgt spid="24"/>
                                        </p:tgtEl>
                                      </p:cBhvr>
                                    </p:animEffect>
                                  </p:childTnLst>
                                </p:cTn>
                              </p:par>
                            </p:childTnLst>
                          </p:cTn>
                        </p:par>
                        <p:par>
                          <p:cTn id="110" fill="hold">
                            <p:stCondLst>
                              <p:cond delay="3200"/>
                            </p:stCondLst>
                            <p:childTnLst>
                              <p:par>
                                <p:cTn id="111" presetID="10" presetClass="entr" presetSubtype="0" fill="hold" nodeType="afterEffect">
                                  <p:stCondLst>
                                    <p:cond delay="0"/>
                                  </p:stCondLst>
                                  <p:childTnLst>
                                    <p:set>
                                      <p:cBhvr>
                                        <p:cTn id="112" dur="1" fill="hold">
                                          <p:stCondLst>
                                            <p:cond delay="0"/>
                                          </p:stCondLst>
                                        </p:cTn>
                                        <p:tgtEl>
                                          <p:spTgt spid="25">
                                            <p:txEl>
                                              <p:pRg st="2" end="2"/>
                                            </p:txEl>
                                          </p:spTgt>
                                        </p:tgtEl>
                                        <p:attrNameLst>
                                          <p:attrName>style.visibility</p:attrName>
                                        </p:attrNameLst>
                                      </p:cBhvr>
                                      <p:to>
                                        <p:strVal val="visible"/>
                                      </p:to>
                                    </p:set>
                                    <p:animEffect transition="in" filter="fade">
                                      <p:cBhvr>
                                        <p:cTn id="113" dur="500"/>
                                        <p:tgtEl>
                                          <p:spTgt spid="25">
                                            <p:txEl>
                                              <p:pRg st="2" end="2"/>
                                            </p:txEl>
                                          </p:spTgt>
                                        </p:tgtEl>
                                      </p:cBhvr>
                                    </p:animEffect>
                                  </p:childTnLst>
                                </p:cTn>
                              </p:par>
                            </p:childTnLst>
                          </p:cTn>
                        </p:par>
                        <p:par>
                          <p:cTn id="114" fill="hold">
                            <p:stCondLst>
                              <p:cond delay="3700"/>
                            </p:stCondLst>
                            <p:childTnLst>
                              <p:par>
                                <p:cTn id="115" presetID="2" presetClass="entr" presetSubtype="8"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0-#ppt_w/2"/>
                                          </p:val>
                                        </p:tav>
                                        <p:tav tm="100000">
                                          <p:val>
                                            <p:strVal val="#ppt_x"/>
                                          </p:val>
                                        </p:tav>
                                      </p:tavLst>
                                    </p:anim>
                                    <p:anim calcmode="lin" valueType="num">
                                      <p:cBhvr additive="base">
                                        <p:cTn id="118" dur="500" fill="hold"/>
                                        <p:tgtEl>
                                          <p:spTgt spid="2"/>
                                        </p:tgtEl>
                                        <p:attrNameLst>
                                          <p:attrName>ppt_y</p:attrName>
                                        </p:attrNameLst>
                                      </p:cBhvr>
                                      <p:tavLst>
                                        <p:tav tm="0">
                                          <p:val>
                                            <p:strVal val="#ppt_y"/>
                                          </p:val>
                                        </p:tav>
                                        <p:tav tm="100000">
                                          <p:val>
                                            <p:strVal val="#ppt_y"/>
                                          </p:val>
                                        </p:tav>
                                      </p:tavLst>
                                    </p:anim>
                                  </p:childTnLst>
                                </p:cTn>
                              </p:par>
                            </p:childTnLst>
                          </p:cTn>
                        </p:par>
                        <p:par>
                          <p:cTn id="119" fill="hold">
                            <p:stCondLst>
                              <p:cond delay="4200"/>
                            </p:stCondLst>
                            <p:childTnLst>
                              <p:par>
                                <p:cTn id="120" presetID="10" presetClass="entr" presetSubtype="0" fill="hold" nodeType="afterEffect">
                                  <p:stCondLst>
                                    <p:cond delay="1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childTnLst>
                          </p:cTn>
                        </p:par>
                        <p:par>
                          <p:cTn id="123" fill="hold">
                            <p:stCondLst>
                              <p:cond delay="5700"/>
                            </p:stCondLst>
                            <p:childTnLst>
                              <p:par>
                                <p:cTn id="124" presetID="42" presetClass="entr" presetSubtype="0" fill="hold" nodeType="afterEffect">
                                  <p:stCondLst>
                                    <p:cond delay="1000"/>
                                  </p:stCondLst>
                                  <p:childTnLst>
                                    <p:set>
                                      <p:cBhvr>
                                        <p:cTn id="125" dur="1" fill="hold">
                                          <p:stCondLst>
                                            <p:cond delay="0"/>
                                          </p:stCondLst>
                                        </p:cTn>
                                        <p:tgtEl>
                                          <p:spTgt spid="4"/>
                                        </p:tgtEl>
                                        <p:attrNameLst>
                                          <p:attrName>style.visibility</p:attrName>
                                        </p:attrNameLst>
                                      </p:cBhvr>
                                      <p:to>
                                        <p:strVal val="visible"/>
                                      </p:to>
                                    </p:set>
                                    <p:animEffect transition="in" filter="fade">
                                      <p:cBhvr>
                                        <p:cTn id="126" dur="1000"/>
                                        <p:tgtEl>
                                          <p:spTgt spid="4"/>
                                        </p:tgtEl>
                                      </p:cBhvr>
                                    </p:animEffect>
                                    <p:anim calcmode="lin" valueType="num">
                                      <p:cBhvr>
                                        <p:cTn id="127" dur="1000" fill="hold"/>
                                        <p:tgtEl>
                                          <p:spTgt spid="4"/>
                                        </p:tgtEl>
                                        <p:attrNameLst>
                                          <p:attrName>ppt_x</p:attrName>
                                        </p:attrNameLst>
                                      </p:cBhvr>
                                      <p:tavLst>
                                        <p:tav tm="0">
                                          <p:val>
                                            <p:strVal val="#ppt_x"/>
                                          </p:val>
                                        </p:tav>
                                        <p:tav tm="100000">
                                          <p:val>
                                            <p:strVal val="#ppt_x"/>
                                          </p:val>
                                        </p:tav>
                                      </p:tavLst>
                                    </p:anim>
                                    <p:anim calcmode="lin" valueType="num">
                                      <p:cBhvr>
                                        <p:cTn id="1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accel="100000" fill="hold" nodeType="clickEffect">
                                  <p:stCondLst>
                                    <p:cond delay="1000"/>
                                  </p:stCondLst>
                                  <p:childTnLst>
                                    <p:set>
                                      <p:cBhvr>
                                        <p:cTn id="132" dur="1" fill="hold">
                                          <p:stCondLst>
                                            <p:cond delay="0"/>
                                          </p:stCondLst>
                                        </p:cTn>
                                        <p:tgtEl>
                                          <p:spTgt spid="27"/>
                                        </p:tgtEl>
                                        <p:attrNameLst>
                                          <p:attrName>style.visibility</p:attrName>
                                        </p:attrNameLst>
                                      </p:cBhvr>
                                      <p:to>
                                        <p:strVal val="visible"/>
                                      </p:to>
                                    </p:set>
                                    <p:anim calcmode="lin" valueType="num">
                                      <p:cBhvr additive="base">
                                        <p:cTn id="133" dur="500" fill="hold"/>
                                        <p:tgtEl>
                                          <p:spTgt spid="27"/>
                                        </p:tgtEl>
                                        <p:attrNameLst>
                                          <p:attrName>ppt_x</p:attrName>
                                        </p:attrNameLst>
                                      </p:cBhvr>
                                      <p:tavLst>
                                        <p:tav tm="0">
                                          <p:val>
                                            <p:strVal val="1+#ppt_w/2"/>
                                          </p:val>
                                        </p:tav>
                                        <p:tav tm="100000">
                                          <p:val>
                                            <p:strVal val="#ppt_x"/>
                                          </p:val>
                                        </p:tav>
                                      </p:tavLst>
                                    </p:anim>
                                    <p:anim calcmode="lin" valueType="num">
                                      <p:cBhvr additive="base">
                                        <p:cTn id="13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20" grpId="0" animBg="1"/>
      <p:bldP spid="84997" grpId="0" animBg="1"/>
      <p:bldP spid="84996" grpId="0" animBg="1"/>
      <p:bldP spid="84998" grpId="0" animBg="1"/>
      <p:bldP spid="17" grpId="0" animBg="1"/>
      <p:bldP spid="18" grpId="0" animBg="1"/>
      <p:bldP spid="65540" grpId="0" animBg="1"/>
      <p:bldP spid="34" grpId="0" animBg="1"/>
      <p:bldP spid="35" grpId="0" animBg="1"/>
      <p:bldP spid="36" grpId="0" animBg="1"/>
      <p:bldP spid="3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p:txBody>
          <a:bodyPr/>
          <a:lstStyle/>
          <a:p>
            <a:r>
              <a:rPr lang="en-US" sz="5400" dirty="0">
                <a:latin typeface="Cambria" panose="02040503050406030204" pitchFamily="18" charset="0"/>
                <a:ea typeface="Cambria" panose="02040503050406030204" pitchFamily="18" charset="0"/>
              </a:rPr>
              <a:t>OPUS Projects</a:t>
            </a:r>
          </a:p>
        </p:txBody>
      </p:sp>
      <p:sp>
        <p:nvSpPr>
          <p:cNvPr id="16" name="Content Placeholder 15"/>
          <p:cNvSpPr>
            <a:spLocks noGrp="1"/>
          </p:cNvSpPr>
          <p:nvPr>
            <p:ph idx="1"/>
          </p:nvPr>
        </p:nvSpPr>
        <p:spPr>
          <a:xfrm>
            <a:off x="457200" y="1380316"/>
            <a:ext cx="8500188" cy="5440362"/>
          </a:xfrm>
        </p:spPr>
        <p:txBody>
          <a:bodyPr/>
          <a:lstStyle/>
          <a:p>
            <a:pPr>
              <a:defRPr/>
            </a:pPr>
            <a:r>
              <a:rPr lang="en-US" sz="2800" dirty="0">
                <a:latin typeface="Cambria" panose="02040503050406030204" pitchFamily="18" charset="0"/>
                <a:ea typeface="Cambria" panose="02040503050406030204" pitchFamily="18" charset="0"/>
              </a:rPr>
              <a:t>Web-based access, nothing to download</a:t>
            </a:r>
          </a:p>
          <a:p>
            <a:pPr>
              <a:defRPr/>
            </a:pPr>
            <a:r>
              <a:rPr lang="en-US" sz="2800" dirty="0">
                <a:latin typeface="Cambria" panose="02040503050406030204" pitchFamily="18" charset="0"/>
                <a:ea typeface="Cambria" panose="02040503050406030204" pitchFamily="18" charset="0"/>
              </a:rPr>
              <a:t>Visualize/map your OPUS Solutions</a:t>
            </a:r>
          </a:p>
          <a:p>
            <a:pPr>
              <a:defRPr/>
            </a:pPr>
            <a:r>
              <a:rPr lang="en-US" sz="2800" dirty="0">
                <a:latin typeface="Cambria" panose="02040503050406030204" pitchFamily="18" charset="0"/>
                <a:ea typeface="Cambria" panose="02040503050406030204" pitchFamily="18" charset="0"/>
              </a:rPr>
              <a:t>Manage multiple Projects at once</a:t>
            </a:r>
          </a:p>
          <a:p>
            <a:pPr>
              <a:defRPr/>
            </a:pPr>
            <a:r>
              <a:rPr lang="en-US" sz="2800" dirty="0">
                <a:latin typeface="Cambria" panose="02040503050406030204" pitchFamily="18" charset="0"/>
                <a:ea typeface="Cambria" panose="02040503050406030204" pitchFamily="18" charset="0"/>
              </a:rPr>
              <a:t>Processing for multiple marks and multiple occupations, or repeat occupations of single mark</a:t>
            </a:r>
          </a:p>
          <a:p>
            <a:pPr marL="3175" indent="-3175">
              <a:spcBef>
                <a:spcPts val="1800"/>
              </a:spcBef>
              <a:buFont typeface="Arial" pitchFamily="34" charset="0"/>
              <a:buNone/>
              <a:defRPr/>
            </a:pPr>
            <a:r>
              <a:rPr lang="en-US" sz="2800" b="1" dirty="0">
                <a:latin typeface="Cambria" panose="02040503050406030204" pitchFamily="18" charset="0"/>
                <a:ea typeface="Cambria" panose="02040503050406030204" pitchFamily="18" charset="0"/>
              </a:rPr>
              <a:t>Advantages include:</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Data uploading through OPUS</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Process using PAGES… without learning PAGES (GUI)</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Graphic visualization versus text Solution Reports</a:t>
            </a:r>
          </a:p>
          <a:p>
            <a:pPr marL="285750" indent="-285750">
              <a:buFont typeface="Arial" pitchFamily="34" charset="0"/>
              <a:buChar char="•"/>
              <a:defRPr/>
            </a:pPr>
            <a:r>
              <a:rPr lang="en-US" sz="2800" dirty="0">
                <a:latin typeface="Cambria" panose="02040503050406030204" pitchFamily="18" charset="0"/>
                <a:ea typeface="Cambria" panose="02040503050406030204" pitchFamily="18" charset="0"/>
              </a:rPr>
              <a:t>Support for Bluebooking!</a:t>
            </a:r>
          </a:p>
        </p:txBody>
      </p:sp>
    </p:spTree>
    <p:extLst>
      <p:ext uri="{BB962C8B-B14F-4D97-AF65-F5344CB8AC3E}">
        <p14:creationId xmlns:p14="http://schemas.microsoft.com/office/powerpoint/2010/main" val="847400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75" y="345815"/>
            <a:ext cx="8896350" cy="805079"/>
          </a:xfrm>
        </p:spPr>
        <p:txBody>
          <a:bodyPr/>
          <a:lstStyle/>
          <a:p>
            <a:r>
              <a:rPr lang="en-US" sz="4600" dirty="0">
                <a:latin typeface="Cambria" panose="02040503050406030204" pitchFamily="18" charset="0"/>
                <a:ea typeface="Cambria" panose="02040503050406030204" pitchFamily="18" charset="0"/>
              </a:rPr>
              <a:t>OPUS Projects – enter a Project ID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062215"/>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p:cNvGrpSpPr/>
          <p:nvPr/>
        </p:nvGrpSpPr>
        <p:grpSpPr>
          <a:xfrm>
            <a:off x="792480" y="4575259"/>
            <a:ext cx="1832486" cy="1328899"/>
            <a:chOff x="792480" y="4937207"/>
            <a:chExt cx="1832486" cy="1328899"/>
          </a:xfrm>
        </p:grpSpPr>
        <p:sp>
          <p:nvSpPr>
            <p:cNvPr id="10" name="Right Arrow 9"/>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bwMode="auto">
            <a:xfrm>
              <a:off x="823236" y="5257798"/>
              <a:ext cx="1463040" cy="628650"/>
            </a:xfrm>
            <a:prstGeom prst="rect">
              <a:avLst/>
            </a:prstGeom>
            <a:noFill/>
            <a:ln w="9525">
              <a:noFill/>
              <a:miter lim="800000"/>
              <a:headEnd/>
              <a:tailEnd/>
            </a:ln>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Project 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for OP</a:t>
              </a:r>
            </a:p>
          </p:txBody>
        </p:sp>
      </p:grpSp>
      <p:sp>
        <p:nvSpPr>
          <p:cNvPr id="2" name="Oval 1"/>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69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3000"/>
                            </p:stCondLst>
                            <p:childTnLst>
                              <p:par>
                                <p:cTn id="9" presetID="32" presetClass="emph" presetSubtype="0" repeatCount="indefinite" fill="hold" grpId="0"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4000"/>
                            </p:stCondLst>
                            <p:childTnLst>
                              <p:par>
                                <p:cTn id="16" presetID="2" presetClass="entr" presetSubtype="8"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61" name="Group 60"/>
          <p:cNvGrpSpPr/>
          <p:nvPr/>
        </p:nvGrpSpPr>
        <p:grpSpPr>
          <a:xfrm>
            <a:off x="1921827" y="1109354"/>
            <a:ext cx="5151856" cy="461665"/>
            <a:chOff x="1921827" y="1109354"/>
            <a:chExt cx="5151856" cy="461665"/>
          </a:xfrm>
        </p:grpSpPr>
        <p:grpSp>
          <p:nvGrpSpPr>
            <p:cNvPr id="58"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59"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60"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34"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2521305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38"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3973845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8" name="Group 97"/>
          <p:cNvGrpSpPr>
            <a:grpSpLocks/>
          </p:cNvGrpSpPr>
          <p:nvPr/>
        </p:nvGrpSpPr>
        <p:grpSpPr bwMode="auto">
          <a:xfrm>
            <a:off x="2744025" y="4120743"/>
            <a:ext cx="5461823" cy="292309"/>
            <a:chOff x="2743941" y="4120794"/>
            <a:chExt cx="5461564" cy="292988"/>
          </a:xfrm>
        </p:grpSpPr>
        <p:grpSp>
          <p:nvGrpSpPr>
            <p:cNvPr id="11" name="Group 53"/>
            <p:cNvGrpSpPr>
              <a:grpSpLocks/>
            </p:cNvGrpSpPr>
            <p:nvPr/>
          </p:nvGrpSpPr>
          <p:grpSpPr bwMode="auto">
            <a:xfrm>
              <a:off x="2743941" y="4135117"/>
              <a:ext cx="5132907" cy="278665"/>
              <a:chOff x="2743940" y="4135122"/>
              <a:chExt cx="5132906"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43940"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108" name="TextBox 107"/>
          <p:cNvSpPr txBox="1">
            <a:spLocks noChangeArrowheads="1"/>
          </p:cNvSpPr>
          <p:nvPr/>
        </p:nvSpPr>
        <p:spPr bwMode="auto">
          <a:xfrm>
            <a:off x="295275" y="4081628"/>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002</a:t>
            </a:r>
          </a:p>
        </p:txBody>
      </p:sp>
      <p:sp>
        <p:nvSpPr>
          <p:cNvPr id="109" name="TextBox 108"/>
          <p:cNvSpPr txBox="1">
            <a:spLocks noChangeArrowheads="1"/>
          </p:cNvSpPr>
          <p:nvPr/>
        </p:nvSpPr>
        <p:spPr bwMode="auto">
          <a:xfrm>
            <a:off x="295275" y="5290934"/>
            <a:ext cx="1117614"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N</a:t>
            </a:r>
          </a:p>
        </p:txBody>
      </p: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
        <p:nvSpPr>
          <p:cNvPr id="163"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spTree>
    <p:extLst>
      <p:ext uri="{BB962C8B-B14F-4D97-AF65-F5344CB8AC3E}">
        <p14:creationId xmlns:p14="http://schemas.microsoft.com/office/powerpoint/2010/main" val="20724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rot="16200000" flipH="1">
            <a:off x="7186867" y="5243698"/>
            <a:ext cx="1749312" cy="42378"/>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6200000" flipH="1">
            <a:off x="4922013" y="4898262"/>
            <a:ext cx="2365354" cy="4595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6200000" flipH="1">
            <a:off x="1717881" y="4924218"/>
            <a:ext cx="2362942" cy="20205"/>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78" name="Title 1"/>
          <p:cNvSpPr>
            <a:spLocks noGrp="1"/>
          </p:cNvSpPr>
          <p:nvPr>
            <p:ph type="title"/>
          </p:nvPr>
        </p:nvSpPr>
        <p:spPr>
          <a:xfrm>
            <a:off x="457200" y="69367"/>
            <a:ext cx="8229600" cy="1143000"/>
          </a:xfrm>
        </p:spPr>
        <p:txBody>
          <a:bodyPr/>
          <a:lstStyle/>
          <a:p>
            <a:pPr eaLnBrk="1" hangingPunct="1"/>
            <a:r>
              <a:rPr lang="en-US" sz="4800" dirty="0">
                <a:latin typeface="Cambria" panose="02040503050406030204" pitchFamily="18" charset="0"/>
                <a:ea typeface="Cambria" panose="02040503050406030204" pitchFamily="18" charset="0"/>
              </a:rPr>
              <a:t>Why complicate OPUS?</a:t>
            </a:r>
          </a:p>
        </p:txBody>
      </p:sp>
      <p:grpSp>
        <p:nvGrpSpPr>
          <p:cNvPr id="2" name="Group 13"/>
          <p:cNvGrpSpPr/>
          <p:nvPr/>
        </p:nvGrpSpPr>
        <p:grpSpPr>
          <a:xfrm>
            <a:off x="2066306" y="2125686"/>
            <a:ext cx="2303816" cy="1674437"/>
            <a:chOff x="1983151" y="2776188"/>
            <a:chExt cx="2345619" cy="1652693"/>
          </a:xfrm>
          <a:solidFill>
            <a:schemeClr val="bg1">
              <a:lumMod val="50000"/>
            </a:schemeClr>
          </a:solidFill>
        </p:grpSpPr>
        <p:sp>
          <p:nvSpPr>
            <p:cNvPr id="7" name="Oval 6"/>
            <p:cNvSpPr/>
            <p:nvPr/>
          </p:nvSpPr>
          <p:spPr>
            <a:xfrm>
              <a:off x="2587694" y="4001369"/>
              <a:ext cx="475493"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9" name="Straight Arrow Connector 8"/>
            <p:cNvCxnSpPr/>
            <p:nvPr/>
          </p:nvCxnSpPr>
          <p:spPr>
            <a:xfrm rot="5400000">
              <a:off x="3096966" y="2786822"/>
              <a:ext cx="1242437" cy="1221170"/>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915835" y="3359227"/>
              <a:ext cx="714993" cy="58036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294793" y="3414042"/>
              <a:ext cx="1043273" cy="197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p:nvPr/>
        </p:nvGrpSpPr>
        <p:grpSpPr>
          <a:xfrm>
            <a:off x="4381996" y="2018804"/>
            <a:ext cx="3550721" cy="1769442"/>
            <a:chOff x="1082387" y="2682416"/>
            <a:chExt cx="3615148" cy="1746465"/>
          </a:xfrm>
          <a:solidFill>
            <a:schemeClr val="bg1">
              <a:lumMod val="50000"/>
            </a:schemeClr>
          </a:solidFill>
        </p:grpSpPr>
        <p:sp>
          <p:nvSpPr>
            <p:cNvPr id="16" name="Oval 15"/>
            <p:cNvSpPr/>
            <p:nvPr/>
          </p:nvSpPr>
          <p:spPr>
            <a:xfrm>
              <a:off x="2577591" y="4001369"/>
              <a:ext cx="451414" cy="427512"/>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7" name="Straight Arrow Connector 16"/>
            <p:cNvCxnSpPr/>
            <p:nvPr/>
          </p:nvCxnSpPr>
          <p:spPr>
            <a:xfrm rot="10800000" flipV="1">
              <a:off x="3077367" y="2682416"/>
              <a:ext cx="1620168" cy="1371372"/>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82387" y="2811350"/>
              <a:ext cx="1487169" cy="1242437"/>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2532049" y="3653283"/>
              <a:ext cx="562711" cy="4069"/>
            </a:xfrm>
            <a:prstGeom prst="straightConnector1">
              <a:avLst/>
            </a:prstGeom>
            <a:grpFill/>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3122613" y="3575050"/>
            <a:ext cx="2743200"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Diamond 51"/>
          <p:cNvSpPr/>
          <p:nvPr/>
        </p:nvSpPr>
        <p:spPr>
          <a:xfrm>
            <a:off x="2776476" y="3455223"/>
            <a:ext cx="241857" cy="264797"/>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53" name="Diamond 52"/>
          <p:cNvSpPr/>
          <p:nvPr/>
        </p:nvSpPr>
        <p:spPr>
          <a:xfrm>
            <a:off x="5957064" y="3442587"/>
            <a:ext cx="241856" cy="26251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69" name="Rectangle 68"/>
          <p:cNvSpPr/>
          <p:nvPr/>
        </p:nvSpPr>
        <p:spPr>
          <a:xfrm>
            <a:off x="2825812" y="6163294"/>
            <a:ext cx="178645" cy="154981"/>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1" name="Rectangle 70"/>
          <p:cNvSpPr/>
          <p:nvPr/>
        </p:nvSpPr>
        <p:spPr>
          <a:xfrm>
            <a:off x="6042087" y="6163294"/>
            <a:ext cx="168707" cy="151806"/>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74" name="TextBox 73"/>
          <p:cNvSpPr txBox="1">
            <a:spLocks noChangeArrowheads="1"/>
          </p:cNvSpPr>
          <p:nvPr/>
        </p:nvSpPr>
        <p:spPr bwMode="auto">
          <a:xfrm>
            <a:off x="315913" y="6088088"/>
            <a:ext cx="2224087" cy="369887"/>
          </a:xfrm>
          <a:prstGeom prst="rect">
            <a:avLst/>
          </a:prstGeom>
          <a:noFill/>
          <a:ln w="9525">
            <a:noFill/>
            <a:miter lim="800000"/>
            <a:headEnd/>
            <a:tailEnd/>
          </a:ln>
        </p:spPr>
        <p:txBody>
          <a:bodyPr wrap="none">
            <a:spAutoFit/>
          </a:bodyPr>
          <a:lstStyle/>
          <a:p>
            <a:r>
              <a:rPr lang="en-US">
                <a:solidFill>
                  <a:srgbClr val="00B050"/>
                </a:solidFill>
                <a:latin typeface="Cambria" panose="02040503050406030204" pitchFamily="18" charset="0"/>
                <a:ea typeface="Cambria" panose="02040503050406030204" pitchFamily="18" charset="0"/>
              </a:rPr>
              <a:t>network adjustment</a:t>
            </a:r>
          </a:p>
        </p:txBody>
      </p:sp>
      <p:sp>
        <p:nvSpPr>
          <p:cNvPr id="75" name="TextBox 74"/>
          <p:cNvSpPr txBox="1">
            <a:spLocks noChangeArrowheads="1"/>
          </p:cNvSpPr>
          <p:nvPr/>
        </p:nvSpPr>
        <p:spPr bwMode="auto">
          <a:xfrm>
            <a:off x="295275" y="3382963"/>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001</a:t>
            </a:r>
          </a:p>
        </p:txBody>
      </p:sp>
      <p:sp>
        <p:nvSpPr>
          <p:cNvPr id="82" name="TextBox 81"/>
          <p:cNvSpPr txBox="1"/>
          <p:nvPr/>
        </p:nvSpPr>
        <p:spPr>
          <a:xfrm>
            <a:off x="435038" y="3119438"/>
            <a:ext cx="2143125" cy="369887"/>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HATFIELD</a:t>
            </a:r>
          </a:p>
        </p:txBody>
      </p:sp>
      <p:sp>
        <p:nvSpPr>
          <p:cNvPr id="83" name="TextBox 82"/>
          <p:cNvSpPr txBox="1"/>
          <p:nvPr/>
        </p:nvSpPr>
        <p:spPr>
          <a:xfrm>
            <a:off x="6478463" y="3117850"/>
            <a:ext cx="1761957" cy="369332"/>
          </a:xfrm>
          <a:prstGeom prst="rect">
            <a:avLst/>
          </a:prstGeom>
          <a:noFill/>
          <a:ln>
            <a:noFill/>
          </a:ln>
        </p:spPr>
        <p:txBody>
          <a:bodyPr wrap="none">
            <a:spAutoFit/>
          </a:bodyPr>
          <a:lstStyle/>
          <a:p>
            <a:pPr>
              <a:defRPr/>
            </a:pPr>
            <a:r>
              <a:rPr lang="en-US" dirty="0">
                <a:solidFill>
                  <a:schemeClr val="bg1">
                    <a:lumMod val="50000"/>
                  </a:schemeClr>
                </a:solidFill>
                <a:latin typeface="Cambria" panose="02040503050406030204" pitchFamily="18" charset="0"/>
                <a:ea typeface="Cambria" panose="02040503050406030204" pitchFamily="18" charset="0"/>
              </a:rPr>
              <a:t>solution MCCOY</a:t>
            </a:r>
          </a:p>
        </p:txBody>
      </p:sp>
      <p:grpSp>
        <p:nvGrpSpPr>
          <p:cNvPr id="8" name="Group 97"/>
          <p:cNvGrpSpPr>
            <a:grpSpLocks/>
          </p:cNvGrpSpPr>
          <p:nvPr/>
        </p:nvGrpSpPr>
        <p:grpSpPr bwMode="auto">
          <a:xfrm>
            <a:off x="2758092" y="4120743"/>
            <a:ext cx="5447755" cy="292309"/>
            <a:chOff x="2758008" y="4120794"/>
            <a:chExt cx="5447497" cy="292988"/>
          </a:xfrm>
        </p:grpSpPr>
        <p:grpSp>
          <p:nvGrpSpPr>
            <p:cNvPr id="11" name="Group 53"/>
            <p:cNvGrpSpPr>
              <a:grpSpLocks/>
            </p:cNvGrpSpPr>
            <p:nvPr/>
          </p:nvGrpSpPr>
          <p:grpSpPr bwMode="auto">
            <a:xfrm>
              <a:off x="2758008" y="4135117"/>
              <a:ext cx="5118840" cy="278665"/>
              <a:chOff x="2758007" y="4135122"/>
              <a:chExt cx="5118839" cy="278665"/>
            </a:xfrm>
          </p:grpSpPr>
          <p:cxnSp>
            <p:nvCxnSpPr>
              <p:cNvPr id="35" name="Straight Arrow Connector 34"/>
              <p:cNvCxnSpPr/>
              <p:nvPr/>
            </p:nvCxnSpPr>
            <p:spPr>
              <a:xfrm flipV="1">
                <a:off x="3122510" y="4276267"/>
                <a:ext cx="4754336"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Isosceles Triangle 25"/>
              <p:cNvSpPr/>
              <p:nvPr/>
            </p:nvSpPr>
            <p:spPr>
              <a:xfrm>
                <a:off x="2758007" y="4135123"/>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31" name="Isosceles Triangle 30"/>
              <p:cNvSpPr/>
              <p:nvPr/>
            </p:nvSpPr>
            <p:spPr>
              <a:xfrm>
                <a:off x="5944188" y="4135122"/>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89" name="Isosceles Triangle 88"/>
            <p:cNvSpPr/>
            <p:nvPr/>
          </p:nvSpPr>
          <p:spPr>
            <a:xfrm>
              <a:off x="7924469" y="4120794"/>
              <a:ext cx="281036" cy="27866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sp>
        <p:nvSpPr>
          <p:cNvPr id="95" name="Rectangle 94"/>
          <p:cNvSpPr/>
          <p:nvPr/>
        </p:nvSpPr>
        <p:spPr>
          <a:xfrm>
            <a:off x="7984039" y="6187044"/>
            <a:ext cx="169924" cy="139169"/>
          </a:xfrm>
          <a:prstGeom prst="rect">
            <a:avLst/>
          </a:prstGeom>
          <a:solidFill>
            <a:srgbClr val="00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grpSp>
        <p:nvGrpSpPr>
          <p:cNvPr id="13" name="Group 101"/>
          <p:cNvGrpSpPr>
            <a:grpSpLocks/>
          </p:cNvGrpSpPr>
          <p:nvPr/>
        </p:nvGrpSpPr>
        <p:grpSpPr bwMode="auto">
          <a:xfrm>
            <a:off x="5965826" y="5365216"/>
            <a:ext cx="2272845" cy="328284"/>
            <a:chOff x="5965747" y="4843260"/>
            <a:chExt cx="2272956" cy="327792"/>
          </a:xfrm>
        </p:grpSpPr>
        <p:sp>
          <p:nvSpPr>
            <p:cNvPr id="99" name="Isosceles Triangle 98"/>
            <p:cNvSpPr/>
            <p:nvPr/>
          </p:nvSpPr>
          <p:spPr>
            <a:xfrm>
              <a:off x="5965747" y="4857528"/>
              <a:ext cx="304361" cy="313524"/>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sp>
          <p:nvSpPr>
            <p:cNvPr id="100" name="Isosceles Triangle 99"/>
            <p:cNvSpPr/>
            <p:nvPr/>
          </p:nvSpPr>
          <p:spPr>
            <a:xfrm>
              <a:off x="7934342" y="4843260"/>
              <a:ext cx="304361" cy="313526"/>
            </a:xfrm>
            <a:prstGeom prst="diamond">
              <a:avLst/>
            </a:prstGeom>
            <a:solidFill>
              <a:schemeClr val="tx2"/>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Cambria" panose="02040503050406030204" pitchFamily="18" charset="0"/>
                <a:ea typeface="Cambria" panose="02040503050406030204" pitchFamily="18" charset="0"/>
              </a:endParaRPr>
            </a:p>
          </p:txBody>
        </p:sp>
        <p:cxnSp>
          <p:nvCxnSpPr>
            <p:cNvPr id="101" name="Straight Arrow Connector 100"/>
            <p:cNvCxnSpPr/>
            <p:nvPr/>
          </p:nvCxnSpPr>
          <p:spPr>
            <a:xfrm>
              <a:off x="6327715" y="4997753"/>
              <a:ext cx="1479622" cy="0"/>
            </a:xfrm>
            <a:prstGeom prst="straightConnector1">
              <a:avLst/>
            </a:prstGeom>
            <a:ln w="3810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4" name="Group 60"/>
          <p:cNvGrpSpPr/>
          <p:nvPr/>
        </p:nvGrpSpPr>
        <p:grpSpPr>
          <a:xfrm>
            <a:off x="1921827" y="1109354"/>
            <a:ext cx="5151856" cy="461665"/>
            <a:chOff x="1921827" y="1109354"/>
            <a:chExt cx="5151856" cy="461665"/>
          </a:xfrm>
        </p:grpSpPr>
        <p:grpSp>
          <p:nvGrpSpPr>
            <p:cNvPr id="15" name="Group 57"/>
            <p:cNvGrpSpPr/>
            <p:nvPr/>
          </p:nvGrpSpPr>
          <p:grpSpPr>
            <a:xfrm>
              <a:off x="1921827" y="1109354"/>
              <a:ext cx="1138436" cy="461665"/>
              <a:chOff x="568040" y="1140031"/>
              <a:chExt cx="1138436" cy="461665"/>
            </a:xfrm>
          </p:grpSpPr>
          <p:sp>
            <p:nvSpPr>
              <p:cNvPr id="46" name="Oval 45"/>
              <p:cNvSpPr/>
              <p:nvPr/>
            </p:nvSpPr>
            <p:spPr>
              <a:xfrm>
                <a:off x="568040" y="1269922"/>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TextBox 53"/>
              <p:cNvSpPr txBox="1"/>
              <p:nvPr/>
            </p:nvSpPr>
            <p:spPr>
              <a:xfrm>
                <a:off x="795649" y="1140031"/>
                <a:ext cx="910827" cy="461665"/>
              </a:xfrm>
              <a:prstGeom prst="rect">
                <a:avLst/>
              </a:prstGeom>
              <a:noFill/>
            </p:spPr>
            <p:txBody>
              <a:bodyPr wrap="none" rtlCol="0">
                <a:spAutoFit/>
              </a:bodyPr>
              <a:lstStyle/>
              <a:p>
                <a:r>
                  <a:rPr lang="en-US" sz="2400" dirty="0">
                    <a:solidFill>
                      <a:schemeClr val="tx1">
                        <a:lumMod val="50000"/>
                        <a:lumOff val="50000"/>
                      </a:schemeClr>
                    </a:solidFill>
                    <a:latin typeface="Cambria" panose="02040503050406030204" pitchFamily="18" charset="0"/>
                    <a:ea typeface="Cambria" panose="02040503050406030204" pitchFamily="18" charset="0"/>
                  </a:rPr>
                  <a:t>OPUS</a:t>
                </a:r>
              </a:p>
            </p:txBody>
          </p:sp>
        </p:grpSp>
        <p:grpSp>
          <p:nvGrpSpPr>
            <p:cNvPr id="20" name="Group 58"/>
            <p:cNvGrpSpPr/>
            <p:nvPr/>
          </p:nvGrpSpPr>
          <p:grpSpPr>
            <a:xfrm>
              <a:off x="3418121" y="1109354"/>
              <a:ext cx="1401328" cy="461665"/>
              <a:chOff x="568040" y="1909948"/>
              <a:chExt cx="1401328" cy="461665"/>
            </a:xfrm>
          </p:grpSpPr>
          <p:sp>
            <p:nvSpPr>
              <p:cNvPr id="47" name="Diamond 46"/>
              <p:cNvSpPr/>
              <p:nvPr/>
            </p:nvSpPr>
            <p:spPr>
              <a:xfrm>
                <a:off x="568040" y="203983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6" name="TextBox 55"/>
              <p:cNvSpPr txBox="1"/>
              <p:nvPr/>
            </p:nvSpPr>
            <p:spPr>
              <a:xfrm>
                <a:off x="795649" y="1909948"/>
                <a:ext cx="1173719" cy="461665"/>
              </a:xfrm>
              <a:prstGeom prst="rect">
                <a:avLst/>
              </a:prstGeom>
              <a:noFill/>
            </p:spPr>
            <p:txBody>
              <a:bodyPr wrap="none" rtlCol="0">
                <a:spAutoFit/>
              </a:bodyPr>
              <a:lstStyle/>
              <a:p>
                <a:r>
                  <a:rPr lang="en-US" sz="2400" dirty="0">
                    <a:solidFill>
                      <a:schemeClr val="tx2"/>
                    </a:solidFill>
                    <a:latin typeface="Cambria" panose="02040503050406030204" pitchFamily="18" charset="0"/>
                    <a:ea typeface="Cambria" panose="02040503050406030204" pitchFamily="18" charset="0"/>
                  </a:rPr>
                  <a:t>Session</a:t>
                </a:r>
              </a:p>
            </p:txBody>
          </p:sp>
        </p:grpSp>
        <p:grpSp>
          <p:nvGrpSpPr>
            <p:cNvPr id="22" name="Group 59"/>
            <p:cNvGrpSpPr/>
            <p:nvPr/>
          </p:nvGrpSpPr>
          <p:grpSpPr>
            <a:xfrm>
              <a:off x="5128168" y="1109354"/>
              <a:ext cx="1945515" cy="461665"/>
              <a:chOff x="568040" y="2739241"/>
              <a:chExt cx="1945515" cy="461665"/>
            </a:xfrm>
          </p:grpSpPr>
          <p:sp>
            <p:nvSpPr>
              <p:cNvPr id="48" name="Rectangle 47"/>
              <p:cNvSpPr/>
              <p:nvPr/>
            </p:nvSpPr>
            <p:spPr>
              <a:xfrm>
                <a:off x="568040" y="2869132"/>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7" name="TextBox 56"/>
              <p:cNvSpPr txBox="1"/>
              <p:nvPr/>
            </p:nvSpPr>
            <p:spPr>
              <a:xfrm>
                <a:off x="795649" y="2739241"/>
                <a:ext cx="1717906" cy="461665"/>
              </a:xfrm>
              <a:prstGeom prst="rect">
                <a:avLst/>
              </a:prstGeom>
              <a:noFill/>
            </p:spPr>
            <p:txBody>
              <a:bodyPr wrap="none" rtlCol="0">
                <a:spAutoFit/>
              </a:bodyPr>
              <a:lstStyle/>
              <a:p>
                <a:r>
                  <a:rPr lang="en-US" sz="2400" dirty="0">
                    <a:solidFill>
                      <a:srgbClr val="00C000"/>
                    </a:solidFill>
                    <a:latin typeface="Cambria" panose="02040503050406030204" pitchFamily="18" charset="0"/>
                    <a:ea typeface="Cambria" panose="02040503050406030204" pitchFamily="18" charset="0"/>
                  </a:rPr>
                  <a:t>Adjustment</a:t>
                </a:r>
              </a:p>
            </p:txBody>
          </p:sp>
        </p:grpSp>
      </p:grpSp>
      <p:sp>
        <p:nvSpPr>
          <p:cNvPr id="62" name="TextBox 61"/>
          <p:cNvSpPr txBox="1"/>
          <p:nvPr/>
        </p:nvSpPr>
        <p:spPr>
          <a:xfrm>
            <a:off x="1389413" y="2339439"/>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CORS1</a:t>
            </a:r>
          </a:p>
        </p:txBody>
      </p:sp>
      <p:sp>
        <p:nvSpPr>
          <p:cNvPr id="84" name="TextBox 83"/>
          <p:cNvSpPr txBox="1"/>
          <p:nvPr/>
        </p:nvSpPr>
        <p:spPr>
          <a:xfrm>
            <a:off x="2373086" y="1957450"/>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CORS2</a:t>
            </a:r>
          </a:p>
        </p:txBody>
      </p:sp>
      <p:sp>
        <p:nvSpPr>
          <p:cNvPr id="85" name="TextBox 84"/>
          <p:cNvSpPr txBox="1"/>
          <p:nvPr/>
        </p:nvSpPr>
        <p:spPr>
          <a:xfrm>
            <a:off x="3879273" y="1824843"/>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CORS3</a:t>
            </a:r>
          </a:p>
        </p:txBody>
      </p:sp>
      <p:sp>
        <p:nvSpPr>
          <p:cNvPr id="86" name="TextBox 85"/>
          <p:cNvSpPr txBox="1"/>
          <p:nvPr/>
        </p:nvSpPr>
        <p:spPr>
          <a:xfrm>
            <a:off x="5587341" y="2404755"/>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CORS4</a:t>
            </a:r>
          </a:p>
        </p:txBody>
      </p:sp>
      <p:sp>
        <p:nvSpPr>
          <p:cNvPr id="87" name="TextBox 86"/>
          <p:cNvSpPr txBox="1"/>
          <p:nvPr/>
        </p:nvSpPr>
        <p:spPr>
          <a:xfrm>
            <a:off x="7521040" y="1737757"/>
            <a:ext cx="84516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CORS5</a:t>
            </a:r>
          </a:p>
        </p:txBody>
      </p:sp>
      <p:sp>
        <p:nvSpPr>
          <p:cNvPr id="108" name="TextBox 107"/>
          <p:cNvSpPr txBox="1">
            <a:spLocks noChangeArrowheads="1"/>
          </p:cNvSpPr>
          <p:nvPr/>
        </p:nvSpPr>
        <p:spPr bwMode="auto">
          <a:xfrm>
            <a:off x="295275" y="4081628"/>
            <a:ext cx="1345240"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002</a:t>
            </a:r>
          </a:p>
        </p:txBody>
      </p:sp>
      <p:sp>
        <p:nvSpPr>
          <p:cNvPr id="109" name="TextBox 108"/>
          <p:cNvSpPr txBox="1">
            <a:spLocks noChangeArrowheads="1"/>
          </p:cNvSpPr>
          <p:nvPr/>
        </p:nvSpPr>
        <p:spPr bwMode="auto">
          <a:xfrm>
            <a:off x="295275" y="5290934"/>
            <a:ext cx="1117614" cy="369332"/>
          </a:xfrm>
          <a:prstGeom prst="rect">
            <a:avLst/>
          </a:prstGeom>
          <a:noFill/>
          <a:ln w="9525">
            <a:noFill/>
            <a:miter lim="800000"/>
            <a:headEnd/>
            <a:tailEnd/>
          </a:ln>
        </p:spPr>
        <p:txBody>
          <a:bodyPr wrap="none">
            <a:spAutoFit/>
          </a:bodyPr>
          <a:lstStyle/>
          <a:p>
            <a:r>
              <a:rPr lang="en-US" dirty="0">
                <a:solidFill>
                  <a:schemeClr val="tx2"/>
                </a:solidFill>
                <a:latin typeface="Cambria" panose="02040503050406030204" pitchFamily="18" charset="0"/>
                <a:ea typeface="Cambria" panose="02040503050406030204" pitchFamily="18" charset="0"/>
              </a:rPr>
              <a:t>session N</a:t>
            </a:r>
          </a:p>
        </p:txBody>
      </p:sp>
      <p:cxnSp>
        <p:nvCxnSpPr>
          <p:cNvPr id="110" name="Straight Arrow Connector 109"/>
          <p:cNvCxnSpPr/>
          <p:nvPr/>
        </p:nvCxnSpPr>
        <p:spPr bwMode="auto">
          <a:xfrm flipV="1">
            <a:off x="3108758" y="6245176"/>
            <a:ext cx="4754562" cy="0"/>
          </a:xfrm>
          <a:prstGeom prst="straightConnector1">
            <a:avLst/>
          </a:prstGeom>
          <a:ln w="38100">
            <a:solidFill>
              <a:srgbClr val="00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1" name="Rectangle 230"/>
          <p:cNvSpPr/>
          <p:nvPr/>
        </p:nvSpPr>
        <p:spPr>
          <a:xfrm>
            <a:off x="6068291" y="4916385"/>
            <a:ext cx="71252" cy="154379"/>
          </a:xfrm>
          <a:prstGeom prst="rect">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3" name="Parallelogram 232"/>
          <p:cNvSpPr/>
          <p:nvPr/>
        </p:nvSpPr>
        <p:spPr>
          <a:xfrm rot="5400000" flipH="1">
            <a:off x="8003968" y="4916385"/>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34" name="Parallelogram 233"/>
          <p:cNvSpPr/>
          <p:nvPr/>
        </p:nvSpPr>
        <p:spPr>
          <a:xfrm rot="16200000">
            <a:off x="2812472" y="4938156"/>
            <a:ext cx="166255" cy="71251"/>
          </a:xfrm>
          <a:prstGeom prst="parallelogram">
            <a:avLst/>
          </a:prstGeom>
          <a:solidFill>
            <a:srgbClr val="F7FDFF"/>
          </a:solidFill>
          <a:ln>
            <a:solidFill>
              <a:srgbClr val="F7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23" name="Group 231"/>
          <p:cNvGrpSpPr/>
          <p:nvPr/>
        </p:nvGrpSpPr>
        <p:grpSpPr>
          <a:xfrm>
            <a:off x="1043033" y="4799547"/>
            <a:ext cx="7584849" cy="301042"/>
            <a:chOff x="1043033" y="4799547"/>
            <a:chExt cx="7584849" cy="301042"/>
          </a:xfrm>
        </p:grpSpPr>
        <p:grpSp>
          <p:nvGrpSpPr>
            <p:cNvPr id="24" name="Group 127"/>
            <p:cNvGrpSpPr/>
            <p:nvPr/>
          </p:nvGrpSpPr>
          <p:grpSpPr>
            <a:xfrm>
              <a:off x="1045008" y="4799547"/>
              <a:ext cx="2516066" cy="148642"/>
              <a:chOff x="296883" y="4985589"/>
              <a:chExt cx="2516066" cy="148642"/>
            </a:xfrm>
          </p:grpSpPr>
          <p:cxnSp>
            <p:nvCxnSpPr>
              <p:cNvPr id="112" name="Straight Connector 111"/>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5"/>
            <p:cNvGrpSpPr/>
            <p:nvPr/>
          </p:nvGrpSpPr>
          <p:grpSpPr>
            <a:xfrm>
              <a:off x="3584349" y="4799547"/>
              <a:ext cx="2516066" cy="148642"/>
              <a:chOff x="296883" y="4985589"/>
              <a:chExt cx="2516066" cy="148642"/>
            </a:xfrm>
          </p:grpSpPr>
          <p:cxnSp>
            <p:nvCxnSpPr>
              <p:cNvPr id="147" name="Straight Connector 146"/>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62"/>
            <p:cNvGrpSpPr/>
            <p:nvPr/>
          </p:nvGrpSpPr>
          <p:grpSpPr>
            <a:xfrm>
              <a:off x="6111816" y="4799547"/>
              <a:ext cx="2516066" cy="148642"/>
              <a:chOff x="296883" y="4985589"/>
              <a:chExt cx="2516066" cy="148642"/>
            </a:xfrm>
          </p:grpSpPr>
          <p:cxnSp>
            <p:nvCxnSpPr>
              <p:cNvPr id="164" name="Straight Connector 163"/>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79"/>
            <p:cNvGrpSpPr/>
            <p:nvPr/>
          </p:nvGrpSpPr>
          <p:grpSpPr>
            <a:xfrm>
              <a:off x="1043033" y="4951947"/>
              <a:ext cx="2516066" cy="148642"/>
              <a:chOff x="296883" y="4985589"/>
              <a:chExt cx="2516066" cy="148642"/>
            </a:xfrm>
          </p:grpSpPr>
          <p:cxnSp>
            <p:nvCxnSpPr>
              <p:cNvPr id="181" name="Straight Connector 180"/>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96"/>
            <p:cNvGrpSpPr/>
            <p:nvPr/>
          </p:nvGrpSpPr>
          <p:grpSpPr>
            <a:xfrm>
              <a:off x="3582374" y="4951947"/>
              <a:ext cx="2516066" cy="148642"/>
              <a:chOff x="296883" y="4985589"/>
              <a:chExt cx="2516066" cy="148642"/>
            </a:xfrm>
          </p:grpSpPr>
          <p:cxnSp>
            <p:nvCxnSpPr>
              <p:cNvPr id="198" name="Straight Connector 197"/>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13"/>
            <p:cNvGrpSpPr/>
            <p:nvPr/>
          </p:nvGrpSpPr>
          <p:grpSpPr>
            <a:xfrm>
              <a:off x="6109841" y="4951947"/>
              <a:ext cx="2516066" cy="148642"/>
              <a:chOff x="296883" y="4985589"/>
              <a:chExt cx="2516066" cy="148642"/>
            </a:xfrm>
          </p:grpSpPr>
          <p:cxnSp>
            <p:nvCxnSpPr>
              <p:cNvPr id="215" name="Straight Connector 214"/>
              <p:cNvCxnSpPr/>
              <p:nvPr/>
            </p:nvCxnSpPr>
            <p:spPr>
              <a:xfrm flipV="1">
                <a:off x="296883" y="4987636"/>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55420" y="4989681"/>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11910" y="498661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770447"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924892" y="498968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1083429" y="499172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1239919" y="498865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398456" y="499070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556997" y="4986612"/>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715534" y="4988657"/>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872024" y="4985589"/>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030561" y="4987634"/>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185006" y="4988658"/>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2343543" y="4990703"/>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V="1">
                <a:off x="2500033" y="4987635"/>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658570" y="4989680"/>
                <a:ext cx="154379" cy="142504"/>
              </a:xfrm>
              <a:prstGeom prst="line">
                <a:avLst/>
              </a:prstGeom>
              <a:ln w="508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211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8387243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4" name="Google Shape;784;p100"/>
          <p:cNvSpPr txBox="1">
            <a:spLocks noGrp="1"/>
          </p:cNvSpPr>
          <p:nvPr>
            <p:ph type="body" idx="1"/>
          </p:nvPr>
        </p:nvSpPr>
        <p:spPr>
          <a:xfrm>
            <a:off x="82550" y="1535112"/>
            <a:ext cx="5561012" cy="465931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"Hub” design recommended</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Hub CORS to marks </a:t>
            </a:r>
            <a:r>
              <a:rPr lang="en-US" sz="2600" dirty="0">
                <a:solidFill>
                  <a:srgbClr val="000000"/>
                </a:solidFill>
                <a:latin typeface="Cambria" panose="02040503050406030204" pitchFamily="18" charset="0"/>
                <a:ea typeface="Cambria" panose="02040503050406030204" pitchFamily="18" charset="0"/>
                <a:cs typeface="Verdana"/>
                <a:sym typeface="Verdana"/>
              </a:rPr>
              <a:t>≤</a:t>
            </a:r>
            <a:r>
              <a:rPr lang="en-US" sz="2600" b="0" i="0" u="none" dirty="0">
                <a:solidFill>
                  <a:srgbClr val="000000"/>
                </a:solidFill>
                <a:latin typeface="Cambria" panose="02040503050406030204" pitchFamily="18" charset="0"/>
                <a:ea typeface="Cambria" panose="02040503050406030204" pitchFamily="18" charset="0"/>
                <a:cs typeface="Verdana"/>
                <a:sym typeface="Verdana"/>
              </a:rPr>
              <a:t> ~100 km </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Use multiple CORS</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Add one very long baseline from Hub to CORS, to improve tropospheric modeling</a:t>
            </a:r>
            <a:endParaRPr sz="2600" dirty="0">
              <a:latin typeface="Cambria" panose="02040503050406030204" pitchFamily="18" charset="0"/>
              <a:ea typeface="Cambria" panose="02040503050406030204" pitchFamily="18" charset="0"/>
            </a:endParaRPr>
          </a:p>
          <a:p>
            <a:pPr marL="342900" marR="0" lvl="0" indent="-342900" algn="l" rtl="0">
              <a:lnSpc>
                <a:spcPct val="100000"/>
              </a:lnSpc>
              <a:spcBef>
                <a:spcPts val="480"/>
              </a:spcBef>
              <a:spcAft>
                <a:spcPts val="0"/>
              </a:spcAft>
              <a:buClr>
                <a:srgbClr val="000000"/>
              </a:buClr>
              <a:buSzPts val="2400"/>
              <a:buFont typeface="Arial"/>
              <a:buChar char="•"/>
            </a:pPr>
            <a:r>
              <a:rPr lang="en-US" sz="2600" b="0" i="0" u="none" dirty="0">
                <a:solidFill>
                  <a:srgbClr val="000000"/>
                </a:solidFill>
                <a:latin typeface="Cambria" panose="02040503050406030204" pitchFamily="18" charset="0"/>
                <a:ea typeface="Cambria" panose="02040503050406030204" pitchFamily="18" charset="0"/>
                <a:cs typeface="Verdana"/>
                <a:sym typeface="Verdana"/>
              </a:rPr>
              <a:t>OPUS-Projects does session baseline processing</a:t>
            </a:r>
            <a:endParaRPr sz="2600" b="0" i="0" u="none" dirty="0">
              <a:solidFill>
                <a:schemeClr val="dk1"/>
              </a:solidFill>
              <a:latin typeface="Cambria" panose="02040503050406030204" pitchFamily="18" charset="0"/>
              <a:ea typeface="Cambria" panose="02040503050406030204" pitchFamily="18" charset="0"/>
              <a:cs typeface="Verdana"/>
              <a:sym typeface="Verdana"/>
            </a:endParaRPr>
          </a:p>
        </p:txBody>
      </p:sp>
      <p:sp>
        <p:nvSpPr>
          <p:cNvPr id="787" name="Google Shape;787;p100"/>
          <p:cNvSpPr/>
          <p:nvPr/>
        </p:nvSpPr>
        <p:spPr>
          <a:xfrm>
            <a:off x="8559800" y="1173162"/>
            <a:ext cx="254000"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8" name="Google Shape;788;p100"/>
          <p:cNvSpPr/>
          <p:nvPr/>
        </p:nvSpPr>
        <p:spPr>
          <a:xfrm>
            <a:off x="8101012" y="608965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9" name="Google Shape;789;p100"/>
          <p:cNvSpPr/>
          <p:nvPr/>
        </p:nvSpPr>
        <p:spPr>
          <a:xfrm>
            <a:off x="5480050" y="313055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0" name="Google Shape;790;p100"/>
          <p:cNvSpPr/>
          <p:nvPr/>
        </p:nvSpPr>
        <p:spPr>
          <a:xfrm>
            <a:off x="6043612" y="1498600"/>
            <a:ext cx="252412" cy="209550"/>
          </a:xfrm>
          <a:prstGeom prst="triangle">
            <a:avLst>
              <a:gd name="adj" fmla="val 50000"/>
            </a:avLst>
          </a:prstGeom>
          <a:solidFill>
            <a:schemeClr val="accent2"/>
          </a:solidFill>
          <a:ln w="25400" cap="flat" cmpd="sng">
            <a:solidFill>
              <a:srgbClr val="8C383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1" name="Google Shape;791;p100"/>
          <p:cNvSpPr/>
          <p:nvPr/>
        </p:nvSpPr>
        <p:spPr>
          <a:xfrm>
            <a:off x="7515225" y="3535362"/>
            <a:ext cx="187325" cy="196850"/>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2" name="Google Shape;792;p100"/>
          <p:cNvSpPr/>
          <p:nvPr/>
        </p:nvSpPr>
        <p:spPr>
          <a:xfrm>
            <a:off x="7934325" y="3481387"/>
            <a:ext cx="187325" cy="195262"/>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3" name="Google Shape;793;p100"/>
          <p:cNvSpPr/>
          <p:nvPr/>
        </p:nvSpPr>
        <p:spPr>
          <a:xfrm>
            <a:off x="6873875" y="3808412"/>
            <a:ext cx="187325" cy="195262"/>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4" name="Google Shape;794;p100"/>
          <p:cNvSpPr/>
          <p:nvPr/>
        </p:nvSpPr>
        <p:spPr>
          <a:xfrm>
            <a:off x="7913687" y="2903537"/>
            <a:ext cx="187325" cy="196850"/>
          </a:xfrm>
          <a:prstGeom prst="ellipse">
            <a:avLst/>
          </a:prstGeom>
          <a:solidFill>
            <a:schemeClr val="dk1"/>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95" name="Google Shape;795;p100"/>
          <p:cNvCxnSpPr/>
          <p:nvPr/>
        </p:nvCxnSpPr>
        <p:spPr>
          <a:xfrm>
            <a:off x="6170612" y="1708150"/>
            <a:ext cx="952500" cy="1173162"/>
          </a:xfrm>
          <a:prstGeom prst="straightConnector1">
            <a:avLst/>
          </a:prstGeom>
          <a:noFill/>
          <a:ln w="19050" cap="flat" cmpd="sng">
            <a:solidFill>
              <a:srgbClr val="BE4B48"/>
            </a:solidFill>
            <a:prstDash val="solid"/>
            <a:miter lim="800000"/>
            <a:headEnd type="none" w="med" len="med"/>
            <a:tailEnd type="none" w="med" len="med"/>
          </a:ln>
        </p:spPr>
      </p:cxnSp>
      <p:cxnSp>
        <p:nvCxnSpPr>
          <p:cNvPr id="796" name="Google Shape;796;p100"/>
          <p:cNvCxnSpPr/>
          <p:nvPr/>
        </p:nvCxnSpPr>
        <p:spPr>
          <a:xfrm>
            <a:off x="7186612" y="2986087"/>
            <a:ext cx="977900" cy="3208337"/>
          </a:xfrm>
          <a:prstGeom prst="straightConnector1">
            <a:avLst/>
          </a:prstGeom>
          <a:noFill/>
          <a:ln w="19050" cap="flat" cmpd="sng">
            <a:solidFill>
              <a:srgbClr val="BE4B48"/>
            </a:solidFill>
            <a:prstDash val="solid"/>
            <a:miter lim="800000"/>
            <a:headEnd type="none" w="med" len="med"/>
            <a:tailEnd type="none" w="med" len="med"/>
          </a:ln>
        </p:spPr>
      </p:cxnSp>
      <p:cxnSp>
        <p:nvCxnSpPr>
          <p:cNvPr id="797" name="Google Shape;797;p100"/>
          <p:cNvCxnSpPr/>
          <p:nvPr/>
        </p:nvCxnSpPr>
        <p:spPr>
          <a:xfrm flipH="1">
            <a:off x="7250112" y="1382712"/>
            <a:ext cx="1417637" cy="1498600"/>
          </a:xfrm>
          <a:prstGeom prst="straightConnector1">
            <a:avLst/>
          </a:prstGeom>
          <a:noFill/>
          <a:ln w="19050" cap="flat" cmpd="sng">
            <a:solidFill>
              <a:srgbClr val="BE4B48"/>
            </a:solidFill>
            <a:prstDash val="solid"/>
            <a:miter lim="800000"/>
            <a:headEnd type="none" w="med" len="med"/>
            <a:tailEnd type="none" w="med" len="med"/>
          </a:ln>
        </p:spPr>
      </p:cxnSp>
      <p:cxnSp>
        <p:nvCxnSpPr>
          <p:cNvPr id="798" name="Google Shape;798;p100"/>
          <p:cNvCxnSpPr/>
          <p:nvPr/>
        </p:nvCxnSpPr>
        <p:spPr>
          <a:xfrm rot="10800000" flipH="1">
            <a:off x="5697537" y="2986087"/>
            <a:ext cx="1363662" cy="234950"/>
          </a:xfrm>
          <a:prstGeom prst="straightConnector1">
            <a:avLst/>
          </a:prstGeom>
          <a:noFill/>
          <a:ln w="19050" cap="flat" cmpd="sng">
            <a:solidFill>
              <a:srgbClr val="BE4B48"/>
            </a:solidFill>
            <a:prstDash val="solid"/>
            <a:miter lim="800000"/>
            <a:headEnd type="none" w="med" len="med"/>
            <a:tailEnd type="none" w="med" len="med"/>
          </a:ln>
        </p:spPr>
      </p:cxnSp>
      <p:cxnSp>
        <p:nvCxnSpPr>
          <p:cNvPr id="799" name="Google Shape;799;p100"/>
          <p:cNvCxnSpPr/>
          <p:nvPr/>
        </p:nvCxnSpPr>
        <p:spPr>
          <a:xfrm flipH="1">
            <a:off x="6967537" y="2986087"/>
            <a:ext cx="219075" cy="822325"/>
          </a:xfrm>
          <a:prstGeom prst="straightConnector1">
            <a:avLst/>
          </a:prstGeom>
          <a:noFill/>
          <a:ln w="28575" cap="flat" cmpd="sng">
            <a:solidFill>
              <a:srgbClr val="000000"/>
            </a:solidFill>
            <a:prstDash val="solid"/>
            <a:miter lim="800000"/>
            <a:headEnd type="none" w="med" len="med"/>
            <a:tailEnd type="none" w="med" len="med"/>
          </a:ln>
        </p:spPr>
      </p:cxnSp>
      <p:cxnSp>
        <p:nvCxnSpPr>
          <p:cNvPr id="800" name="Google Shape;800;p100"/>
          <p:cNvCxnSpPr/>
          <p:nvPr/>
        </p:nvCxnSpPr>
        <p:spPr>
          <a:xfrm>
            <a:off x="7186612" y="2986087"/>
            <a:ext cx="355600" cy="577850"/>
          </a:xfrm>
          <a:prstGeom prst="straightConnector1">
            <a:avLst/>
          </a:prstGeom>
          <a:noFill/>
          <a:ln w="28575" cap="flat" cmpd="sng">
            <a:solidFill>
              <a:srgbClr val="000000"/>
            </a:solidFill>
            <a:prstDash val="solid"/>
            <a:miter lim="800000"/>
            <a:headEnd type="none" w="med" len="med"/>
            <a:tailEnd type="none" w="med" len="med"/>
          </a:ln>
        </p:spPr>
      </p:cxnSp>
      <p:cxnSp>
        <p:nvCxnSpPr>
          <p:cNvPr id="801" name="Google Shape;801;p100"/>
          <p:cNvCxnSpPr/>
          <p:nvPr/>
        </p:nvCxnSpPr>
        <p:spPr>
          <a:xfrm rot="10800000">
            <a:off x="7313612" y="2986087"/>
            <a:ext cx="593725" cy="19050"/>
          </a:xfrm>
          <a:prstGeom prst="straightConnector1">
            <a:avLst/>
          </a:prstGeom>
          <a:noFill/>
          <a:ln w="28575" cap="flat" cmpd="sng">
            <a:solidFill>
              <a:srgbClr val="000000"/>
            </a:solidFill>
            <a:prstDash val="solid"/>
            <a:miter lim="800000"/>
            <a:headEnd type="none" w="med" len="med"/>
            <a:tailEnd type="none" w="med" len="med"/>
          </a:ln>
        </p:spPr>
      </p:cxnSp>
      <p:cxnSp>
        <p:nvCxnSpPr>
          <p:cNvPr id="802" name="Google Shape;802;p100"/>
          <p:cNvCxnSpPr/>
          <p:nvPr/>
        </p:nvCxnSpPr>
        <p:spPr>
          <a:xfrm>
            <a:off x="7186612" y="2986087"/>
            <a:ext cx="741362" cy="565150"/>
          </a:xfrm>
          <a:prstGeom prst="straightConnector1">
            <a:avLst/>
          </a:prstGeom>
          <a:noFill/>
          <a:ln w="28575" cap="flat" cmpd="sng">
            <a:solidFill>
              <a:srgbClr val="000000"/>
            </a:solidFill>
            <a:prstDash val="solid"/>
            <a:miter lim="800000"/>
            <a:headEnd type="none" w="med" len="med"/>
            <a:tailEnd type="none" w="med" len="med"/>
          </a:ln>
        </p:spPr>
      </p:cxnSp>
      <p:sp>
        <p:nvSpPr>
          <p:cNvPr id="803" name="Google Shape;803;p100"/>
          <p:cNvSpPr txBox="1"/>
          <p:nvPr/>
        </p:nvSpPr>
        <p:spPr>
          <a:xfrm>
            <a:off x="6929437" y="2398712"/>
            <a:ext cx="6413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Hub</a:t>
            </a:r>
            <a:endParaRPr/>
          </a:p>
        </p:txBody>
      </p:sp>
      <p:sp>
        <p:nvSpPr>
          <p:cNvPr id="804" name="Google Shape;804;p100"/>
          <p:cNvSpPr/>
          <p:nvPr/>
        </p:nvSpPr>
        <p:spPr>
          <a:xfrm>
            <a:off x="7107237" y="2865437"/>
            <a:ext cx="187325" cy="196850"/>
          </a:xfrm>
          <a:prstGeom prst="ellipse">
            <a:avLst/>
          </a:prstGeom>
          <a:solidFill>
            <a:srgbClr val="8064A2"/>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5" name="Google Shape;805;p100"/>
          <p:cNvSpPr txBox="1"/>
          <p:nvPr/>
        </p:nvSpPr>
        <p:spPr>
          <a:xfrm>
            <a:off x="8145462" y="803275"/>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6" name="Google Shape;806;p100"/>
          <p:cNvSpPr txBox="1"/>
          <p:nvPr/>
        </p:nvSpPr>
        <p:spPr>
          <a:xfrm>
            <a:off x="5160962" y="3351212"/>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7" name="Google Shape;807;p100"/>
          <p:cNvSpPr txBox="1"/>
          <p:nvPr/>
        </p:nvSpPr>
        <p:spPr>
          <a:xfrm>
            <a:off x="5732462" y="1127125"/>
            <a:ext cx="849312"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8" name="Google Shape;808;p100"/>
          <p:cNvSpPr txBox="1"/>
          <p:nvPr/>
        </p:nvSpPr>
        <p:spPr>
          <a:xfrm>
            <a:off x="7802562" y="6345237"/>
            <a:ext cx="849312"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CORS</a:t>
            </a:r>
            <a:endParaRPr/>
          </a:p>
        </p:txBody>
      </p:sp>
      <p:sp>
        <p:nvSpPr>
          <p:cNvPr id="809" name="Google Shape;809;p100"/>
          <p:cNvSpPr txBox="1"/>
          <p:nvPr/>
        </p:nvSpPr>
        <p:spPr>
          <a:xfrm>
            <a:off x="7943850" y="4781550"/>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0" name="Google Shape;810;p100"/>
          <p:cNvSpPr txBox="1"/>
          <p:nvPr/>
        </p:nvSpPr>
        <p:spPr>
          <a:xfrm>
            <a:off x="5903912" y="2751137"/>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1" name="Google Shape;811;p100"/>
          <p:cNvSpPr txBox="1"/>
          <p:nvPr/>
        </p:nvSpPr>
        <p:spPr>
          <a:xfrm>
            <a:off x="8107362" y="1928812"/>
            <a:ext cx="76041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24hr</a:t>
            </a:r>
            <a:endParaRPr/>
          </a:p>
        </p:txBody>
      </p:sp>
      <p:sp>
        <p:nvSpPr>
          <p:cNvPr id="812" name="Google Shape;812;p100"/>
          <p:cNvSpPr txBox="1"/>
          <p:nvPr/>
        </p:nvSpPr>
        <p:spPr>
          <a:xfrm>
            <a:off x="6611937" y="4003675"/>
            <a:ext cx="6794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&gt;2hr</a:t>
            </a:r>
            <a:endParaRPr/>
          </a:p>
        </p:txBody>
      </p:sp>
      <p:sp>
        <p:nvSpPr>
          <p:cNvPr id="813" name="Google Shape;813;p100"/>
          <p:cNvSpPr txBox="1"/>
          <p:nvPr/>
        </p:nvSpPr>
        <p:spPr>
          <a:xfrm>
            <a:off x="8123237" y="3429000"/>
            <a:ext cx="679450" cy="36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Palatino"/>
              <a:buNone/>
            </a:pPr>
            <a:r>
              <a:rPr lang="en-US" sz="1800" b="0" i="0" u="none">
                <a:solidFill>
                  <a:schemeClr val="dk1"/>
                </a:solidFill>
                <a:latin typeface="Palatino"/>
                <a:ea typeface="Palatino"/>
                <a:cs typeface="Palatino"/>
                <a:sym typeface="Palatino"/>
              </a:rPr>
              <a:t>&gt;2hr</a:t>
            </a:r>
            <a:endParaRPr/>
          </a:p>
        </p:txBody>
      </p:sp>
      <p:cxnSp>
        <p:nvCxnSpPr>
          <p:cNvPr id="814" name="Google Shape;814;p100"/>
          <p:cNvCxnSpPr/>
          <p:nvPr/>
        </p:nvCxnSpPr>
        <p:spPr>
          <a:xfrm rot="10800000" flipH="1">
            <a:off x="7675562" y="4835525"/>
            <a:ext cx="231775" cy="95250"/>
          </a:xfrm>
          <a:prstGeom prst="straightConnector1">
            <a:avLst/>
          </a:prstGeom>
          <a:noFill/>
          <a:ln w="9525" cap="flat" cmpd="sng">
            <a:solidFill>
              <a:schemeClr val="dk1"/>
            </a:solidFill>
            <a:prstDash val="solid"/>
            <a:miter lim="800000"/>
            <a:headEnd type="none" w="med" len="med"/>
            <a:tailEnd type="none" w="med" len="med"/>
          </a:ln>
        </p:spPr>
      </p:cxnSp>
      <p:cxnSp>
        <p:nvCxnSpPr>
          <p:cNvPr id="815" name="Google Shape;815;p100"/>
          <p:cNvCxnSpPr/>
          <p:nvPr/>
        </p:nvCxnSpPr>
        <p:spPr>
          <a:xfrm rot="10800000" flipH="1">
            <a:off x="7672387" y="4940300"/>
            <a:ext cx="231775" cy="93662"/>
          </a:xfrm>
          <a:prstGeom prst="straightConnector1">
            <a:avLst/>
          </a:prstGeom>
          <a:noFill/>
          <a:ln w="9525" cap="flat" cmpd="sng">
            <a:solidFill>
              <a:schemeClr val="dk1"/>
            </a:solidFill>
            <a:prstDash val="solid"/>
            <a:miter lim="800000"/>
            <a:headEnd type="none" w="med" len="med"/>
            <a:tailEnd type="none" w="med" len="med"/>
          </a:ln>
        </p:spPr>
      </p:cxnSp>
      <p:cxnSp>
        <p:nvCxnSpPr>
          <p:cNvPr id="816" name="Google Shape;816;p100"/>
          <p:cNvCxnSpPr/>
          <p:nvPr/>
        </p:nvCxnSpPr>
        <p:spPr>
          <a:xfrm>
            <a:off x="7904162" y="1993900"/>
            <a:ext cx="196850" cy="131762"/>
          </a:xfrm>
          <a:prstGeom prst="straightConnector1">
            <a:avLst/>
          </a:prstGeom>
          <a:noFill/>
          <a:ln w="9525" cap="flat" cmpd="sng">
            <a:solidFill>
              <a:schemeClr val="dk1"/>
            </a:solidFill>
            <a:prstDash val="solid"/>
            <a:miter lim="800000"/>
            <a:headEnd type="none" w="med" len="med"/>
            <a:tailEnd type="none" w="med" len="med"/>
          </a:ln>
        </p:spPr>
      </p:cxnSp>
      <p:cxnSp>
        <p:nvCxnSpPr>
          <p:cNvPr id="817" name="Google Shape;817;p100"/>
          <p:cNvCxnSpPr/>
          <p:nvPr/>
        </p:nvCxnSpPr>
        <p:spPr>
          <a:xfrm rot="10800000" flipH="1">
            <a:off x="6472237" y="2119312"/>
            <a:ext cx="192087" cy="111125"/>
          </a:xfrm>
          <a:prstGeom prst="straightConnector1">
            <a:avLst/>
          </a:prstGeom>
          <a:noFill/>
          <a:ln w="9525" cap="flat" cmpd="sng">
            <a:solidFill>
              <a:schemeClr val="dk1"/>
            </a:solidFill>
            <a:prstDash val="solid"/>
            <a:miter lim="800000"/>
            <a:headEnd type="none" w="med" len="med"/>
            <a:tailEnd type="none" w="med" len="med"/>
          </a:ln>
        </p:spPr>
      </p:cxnSp>
      <p:cxnSp>
        <p:nvCxnSpPr>
          <p:cNvPr id="818" name="Google Shape;818;p100"/>
          <p:cNvCxnSpPr/>
          <p:nvPr/>
        </p:nvCxnSpPr>
        <p:spPr>
          <a:xfrm rot="10800000">
            <a:off x="6170612" y="3062287"/>
            <a:ext cx="90487" cy="212725"/>
          </a:xfrm>
          <a:prstGeom prst="straightConnector1">
            <a:avLst/>
          </a:prstGeom>
          <a:noFill/>
          <a:ln w="9525" cap="flat" cmpd="sng">
            <a:solidFill>
              <a:schemeClr val="dk1"/>
            </a:solidFill>
            <a:prstDash val="solid"/>
            <a:miter lim="800000"/>
            <a:headEnd type="none" w="med" len="med"/>
            <a:tailEnd type="none" w="med" len="med"/>
          </a:ln>
        </p:spPr>
      </p:cxnSp>
      <p:cxnSp>
        <p:nvCxnSpPr>
          <p:cNvPr id="819" name="Google Shape;819;p100"/>
          <p:cNvCxnSpPr/>
          <p:nvPr/>
        </p:nvCxnSpPr>
        <p:spPr>
          <a:xfrm rot="10800000">
            <a:off x="6251575" y="3035300"/>
            <a:ext cx="90487" cy="212725"/>
          </a:xfrm>
          <a:prstGeom prst="straightConnector1">
            <a:avLst/>
          </a:prstGeom>
          <a:noFill/>
          <a:ln w="9525" cap="flat" cmpd="sng">
            <a:solidFill>
              <a:schemeClr val="dk1"/>
            </a:solidFill>
            <a:prstDash val="solid"/>
            <a:miter lim="800000"/>
            <a:headEnd type="none" w="med" len="med"/>
            <a:tailEnd type="none" w="med" len="med"/>
          </a:ln>
        </p:spPr>
      </p:cxnSp>
      <p:cxnSp>
        <p:nvCxnSpPr>
          <p:cNvPr id="820" name="Google Shape;820;p100"/>
          <p:cNvCxnSpPr/>
          <p:nvPr/>
        </p:nvCxnSpPr>
        <p:spPr>
          <a:xfrm>
            <a:off x="7883525" y="2074862"/>
            <a:ext cx="196850" cy="133350"/>
          </a:xfrm>
          <a:prstGeom prst="straightConnector1">
            <a:avLst/>
          </a:prstGeom>
          <a:noFill/>
          <a:ln w="9525" cap="flat" cmpd="sng">
            <a:solidFill>
              <a:schemeClr val="dk1"/>
            </a:solidFill>
            <a:prstDash val="solid"/>
            <a:miter lim="800000"/>
            <a:headEnd type="none" w="med" len="med"/>
            <a:tailEnd type="none" w="med" len="med"/>
          </a:ln>
        </p:spPr>
      </p:cxnSp>
      <p:cxnSp>
        <p:nvCxnSpPr>
          <p:cNvPr id="821" name="Google Shape;821;p100"/>
          <p:cNvCxnSpPr/>
          <p:nvPr/>
        </p:nvCxnSpPr>
        <p:spPr>
          <a:xfrm rot="10800000" flipH="1">
            <a:off x="6516687" y="2184400"/>
            <a:ext cx="192087" cy="111125"/>
          </a:xfrm>
          <a:prstGeom prst="straightConnector1">
            <a:avLst/>
          </a:prstGeom>
          <a:noFill/>
          <a:ln w="9525" cap="flat" cmpd="sng">
            <a:solidFill>
              <a:schemeClr val="dk1"/>
            </a:solidFill>
            <a:prstDash val="solid"/>
            <a:miter lim="800000"/>
            <a:headEnd type="none" w="med" len="med"/>
            <a:tailEnd type="none" w="med" len="med"/>
          </a:ln>
        </p:spPr>
      </p:cxnSp>
      <p:sp>
        <p:nvSpPr>
          <p:cNvPr id="42" name="Title 1"/>
          <p:cNvSpPr>
            <a:spLocks noGrp="1"/>
          </p:cNvSpPr>
          <p:nvPr>
            <p:ph type="title"/>
          </p:nvPr>
        </p:nvSpPr>
        <p:spPr>
          <a:xfrm>
            <a:off x="457200" y="69367"/>
            <a:ext cx="8229600" cy="1143000"/>
          </a:xfrm>
        </p:spPr>
        <p:txBody>
          <a:bodyPr/>
          <a:lstStyle/>
          <a:p>
            <a:pPr eaLnBrk="1" hangingPunct="1"/>
            <a:r>
              <a:rPr lang="en-US" dirty="0">
                <a:solidFill>
                  <a:schemeClr val="tx1"/>
                </a:solidFill>
                <a:latin typeface="Cambria" panose="02040503050406030204" pitchFamily="18" charset="0"/>
                <a:ea typeface="Cambria" panose="02040503050406030204" pitchFamily="18" charset="0"/>
              </a:rPr>
              <a:t>Typical OP Network Diagram</a:t>
            </a:r>
          </a:p>
        </p:txBody>
      </p:sp>
    </p:spTree>
    <p:extLst>
      <p:ext uri="{BB962C8B-B14F-4D97-AF65-F5344CB8AC3E}">
        <p14:creationId xmlns:p14="http://schemas.microsoft.com/office/powerpoint/2010/main" val="42752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9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0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82" y="1125151"/>
            <a:ext cx="8847118" cy="2520578"/>
          </a:xfrm>
        </p:spPr>
        <p:txBody>
          <a:bodyPr/>
          <a:lstStyle/>
          <a:p>
            <a:pPr marL="2862263" indent="-2279650" eaLnBrk="1" hangingPunct="1">
              <a:buNone/>
              <a:tabLst>
                <a:tab pos="2624138" algn="l"/>
              </a:tabLst>
              <a:defRPr/>
            </a:pPr>
            <a:r>
              <a:rPr lang="en-US" sz="2400" b="1" dirty="0">
                <a:solidFill>
                  <a:schemeClr val="bg1">
                    <a:lumMod val="50000"/>
                  </a:schemeClr>
                </a:solidFill>
                <a:latin typeface="Cambria" panose="02040503050406030204" pitchFamily="18" charset="0"/>
                <a:ea typeface="Cambria" panose="02040503050406030204" pitchFamily="18" charset="0"/>
              </a:rPr>
              <a:t>OPUS solutions	</a:t>
            </a:r>
            <a:r>
              <a:rPr lang="en-US" sz="2400" dirty="0">
                <a:solidFill>
                  <a:schemeClr val="bg1">
                    <a:lumMod val="50000"/>
                  </a:schemeClr>
                </a:solidFill>
                <a:latin typeface="Cambria" panose="02040503050406030204" pitchFamily="18" charset="0"/>
                <a:ea typeface="Cambria" panose="02040503050406030204" pitchFamily="18" charset="0"/>
              </a:rPr>
              <a:t>= pretty good… but each </a:t>
            </a:r>
            <a:r>
              <a:rPr lang="en-US" sz="2400" b="1" dirty="0">
                <a:solidFill>
                  <a:schemeClr val="bg1">
                    <a:lumMod val="50000"/>
                  </a:schemeClr>
                </a:solidFill>
                <a:latin typeface="Cambria" panose="02040503050406030204" pitchFamily="18" charset="0"/>
                <a:ea typeface="Cambria" panose="02040503050406030204" pitchFamily="18" charset="0"/>
              </a:rPr>
              <a:t>treated as independent</a:t>
            </a:r>
            <a:r>
              <a:rPr lang="en-US" sz="2400" dirty="0">
                <a:solidFill>
                  <a:schemeClr val="bg1">
                    <a:lumMod val="50000"/>
                  </a:schemeClr>
                </a:solidFill>
                <a:latin typeface="Cambria" panose="02040503050406030204" pitchFamily="18" charset="0"/>
                <a:ea typeface="Cambria" panose="02040503050406030204" pitchFamily="18" charset="0"/>
              </a:rPr>
              <a:t> and assumes “perfect” CORS</a:t>
            </a:r>
          </a:p>
          <a:p>
            <a:pPr marL="2862263" indent="-2279650" eaLnBrk="1" hangingPunct="1">
              <a:buNone/>
              <a:tabLst>
                <a:tab pos="2624138" algn="l"/>
              </a:tabLst>
              <a:defRPr/>
            </a:pPr>
            <a:r>
              <a:rPr lang="en-US" sz="2400" b="1" dirty="0">
                <a:solidFill>
                  <a:schemeClr val="tx2"/>
                </a:solidFill>
                <a:latin typeface="Cambria" panose="02040503050406030204" pitchFamily="18" charset="0"/>
                <a:ea typeface="Cambria" panose="02040503050406030204" pitchFamily="18" charset="0"/>
              </a:rPr>
              <a:t>Sessions	</a:t>
            </a:r>
            <a:r>
              <a:rPr lang="en-US" sz="2400" dirty="0">
                <a:solidFill>
                  <a:schemeClr val="tx2"/>
                </a:solidFill>
                <a:latin typeface="Cambria" panose="02040503050406030204" pitchFamily="18" charset="0"/>
                <a:ea typeface="Cambria" panose="02040503050406030204" pitchFamily="18" charset="0"/>
              </a:rPr>
              <a:t>= simultaneously-observed marks </a:t>
            </a:r>
            <a:r>
              <a:rPr lang="en-US" sz="2400" b="1" dirty="0">
                <a:solidFill>
                  <a:schemeClr val="tx2"/>
                </a:solidFill>
                <a:latin typeface="Cambria" panose="02040503050406030204" pitchFamily="18" charset="0"/>
                <a:ea typeface="Cambria" panose="02040503050406030204" pitchFamily="18" charset="0"/>
              </a:rPr>
              <a:t>processed together in sessions </a:t>
            </a:r>
            <a:r>
              <a:rPr lang="en-US" sz="2400" dirty="0">
                <a:solidFill>
                  <a:schemeClr val="tx2"/>
                </a:solidFill>
                <a:latin typeface="Cambria" panose="02040503050406030204" pitchFamily="18" charset="0"/>
                <a:ea typeface="Cambria" panose="02040503050406030204" pitchFamily="18" charset="0"/>
              </a:rPr>
              <a:t>increases consistency </a:t>
            </a:r>
          </a:p>
          <a:p>
            <a:pPr marL="2862263" indent="-2279650" eaLnBrk="1" hangingPunct="1">
              <a:buNone/>
              <a:tabLst>
                <a:tab pos="2624138" algn="l"/>
              </a:tabLst>
              <a:defRPr/>
            </a:pPr>
            <a:r>
              <a:rPr lang="en-US" sz="2400" b="1" dirty="0">
                <a:solidFill>
                  <a:srgbClr val="00B050"/>
                </a:solidFill>
                <a:latin typeface="Cambria" panose="02040503050406030204" pitchFamily="18" charset="0"/>
                <a:ea typeface="Cambria" panose="02040503050406030204" pitchFamily="18" charset="0"/>
              </a:rPr>
              <a:t>Adjustments</a:t>
            </a:r>
            <a:r>
              <a:rPr lang="en-US" sz="2400" dirty="0">
                <a:solidFill>
                  <a:srgbClr val="00B050"/>
                </a:solidFill>
                <a:latin typeface="Cambria" panose="02040503050406030204" pitchFamily="18" charset="0"/>
                <a:ea typeface="Cambria" panose="02040503050406030204" pitchFamily="18" charset="0"/>
              </a:rPr>
              <a:t>	= interlinking sessions through least squares </a:t>
            </a:r>
            <a:r>
              <a:rPr lang="en-US" sz="2400" b="1" dirty="0">
                <a:solidFill>
                  <a:srgbClr val="00B050"/>
                </a:solidFill>
                <a:latin typeface="Cambria" panose="02040503050406030204" pitchFamily="18" charset="0"/>
                <a:ea typeface="Cambria" panose="02040503050406030204" pitchFamily="18" charset="0"/>
              </a:rPr>
              <a:t>increases accuracy</a:t>
            </a:r>
            <a:endParaRPr lang="en-US" sz="2400" dirty="0">
              <a:latin typeface="Cambria" panose="02040503050406030204" pitchFamily="18" charset="0"/>
              <a:ea typeface="Cambria" panose="02040503050406030204" pitchFamily="18" charset="0"/>
            </a:endParaRPr>
          </a:p>
        </p:txBody>
      </p:sp>
      <p:sp>
        <p:nvSpPr>
          <p:cNvPr id="3078" name="Title 1"/>
          <p:cNvSpPr>
            <a:spLocks noGrp="1"/>
          </p:cNvSpPr>
          <p:nvPr>
            <p:ph type="title"/>
          </p:nvPr>
        </p:nvSpPr>
        <p:spPr>
          <a:xfrm>
            <a:off x="457200" y="181333"/>
            <a:ext cx="8229600" cy="1143000"/>
          </a:xfrm>
        </p:spPr>
        <p:txBody>
          <a:bodyPr/>
          <a:lstStyle/>
          <a:p>
            <a:pPr eaLnBrk="1" hangingPunct="1"/>
            <a:r>
              <a:rPr lang="en-US" dirty="0">
                <a:latin typeface="Cambria" panose="02040503050406030204" pitchFamily="18" charset="0"/>
                <a:ea typeface="Cambria" panose="02040503050406030204" pitchFamily="18" charset="0"/>
              </a:rPr>
              <a:t>What’s in it for you?</a:t>
            </a:r>
          </a:p>
        </p:txBody>
      </p:sp>
      <p:grpSp>
        <p:nvGrpSpPr>
          <p:cNvPr id="48" name="Group 47"/>
          <p:cNvGrpSpPr/>
          <p:nvPr/>
        </p:nvGrpSpPr>
        <p:grpSpPr>
          <a:xfrm>
            <a:off x="1163774" y="3693226"/>
            <a:ext cx="6911447" cy="2766951"/>
            <a:chOff x="1199392" y="3693226"/>
            <a:chExt cx="6911447" cy="2766951"/>
          </a:xfrm>
        </p:grpSpPr>
        <p:pic>
          <p:nvPicPr>
            <p:cNvPr id="46" name="Picture 45"/>
            <p:cNvPicPr/>
            <p:nvPr/>
          </p:nvPicPr>
          <p:blipFill>
            <a:blip r:embed="rId2" cstate="print"/>
            <a:srcRect l="124" t="64" r="25305" b="52194"/>
            <a:stretch>
              <a:fillRect/>
            </a:stretch>
          </p:blipFill>
          <p:spPr bwMode="auto">
            <a:xfrm>
              <a:off x="1199392" y="3693226"/>
              <a:ext cx="2743200" cy="2707574"/>
            </a:xfrm>
            <a:prstGeom prst="rect">
              <a:avLst/>
            </a:prstGeom>
            <a:noFill/>
          </p:spPr>
        </p:pic>
        <p:pic>
          <p:nvPicPr>
            <p:cNvPr id="47" name="Picture 46"/>
            <p:cNvPicPr/>
            <p:nvPr/>
          </p:nvPicPr>
          <p:blipFill>
            <a:blip r:embed="rId2" cstate="print"/>
            <a:srcRect l="124" t="51192" r="69" b="20"/>
            <a:stretch>
              <a:fillRect/>
            </a:stretch>
          </p:blipFill>
          <p:spPr bwMode="auto">
            <a:xfrm>
              <a:off x="4439391" y="3693226"/>
              <a:ext cx="3671448" cy="2766951"/>
            </a:xfrm>
            <a:prstGeom prst="rect">
              <a:avLst/>
            </a:prstGeom>
            <a:noFill/>
          </p:spPr>
        </p:pic>
      </p:grpSp>
      <p:sp>
        <p:nvSpPr>
          <p:cNvPr id="49" name="Oval 48"/>
          <p:cNvSpPr/>
          <p:nvPr/>
        </p:nvSpPr>
        <p:spPr>
          <a:xfrm>
            <a:off x="568040" y="1246911"/>
            <a:ext cx="190006" cy="201882"/>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4" name="Diamond 53"/>
          <p:cNvSpPr/>
          <p:nvPr/>
        </p:nvSpPr>
        <p:spPr>
          <a:xfrm>
            <a:off x="568040" y="2064329"/>
            <a:ext cx="190006" cy="201882"/>
          </a:xfrm>
          <a:prstGeom prst="diamond">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5" name="Rectangle 54"/>
          <p:cNvSpPr/>
          <p:nvPr/>
        </p:nvSpPr>
        <p:spPr>
          <a:xfrm>
            <a:off x="568040" y="2857996"/>
            <a:ext cx="190006" cy="201882"/>
          </a:xfrm>
          <a:prstGeom prst="rect">
            <a:avLst/>
          </a:prstGeom>
          <a:solidFill>
            <a:srgbClr val="00C000"/>
          </a:solidFill>
          <a:ln>
            <a:solidFill>
              <a:srgbClr val="00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9328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advClick="0"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p:nvPr/>
        </p:nvSpPr>
        <p:spPr>
          <a:xfrm>
            <a:off x="81975" y="367522"/>
            <a:ext cx="8975400" cy="792300"/>
          </a:xfrm>
          <a:prstGeom prst="rect">
            <a:avLst/>
          </a:prstGeom>
          <a:noFill/>
          <a:ln>
            <a:noFill/>
          </a:ln>
        </p:spPr>
        <p:txBody>
          <a:bodyPr wrap="square" lIns="91425" tIns="45700" rIns="91425" bIns="45700" anchor="t" anchorCtr="0">
            <a:noAutofit/>
          </a:bodyPr>
          <a:lstStyle/>
          <a:p>
            <a:pPr marL="0" marR="0" lvl="0" indent="-69850" algn="ctr" rtl="0">
              <a:spcBef>
                <a:spcPts val="0"/>
              </a:spcBef>
              <a:spcAft>
                <a:spcPts val="0"/>
              </a:spcAft>
              <a:buClr>
                <a:schemeClr val="dk1"/>
              </a:buClr>
              <a:buSzPct val="30555"/>
              <a:buFont typeface="Arial"/>
              <a:buNone/>
            </a:pPr>
            <a:r>
              <a:rPr lang="en-US" sz="4800" dirty="0">
                <a:solidFill>
                  <a:schemeClr val="dk1"/>
                </a:solidFill>
                <a:latin typeface="Cambria" panose="02040503050406030204" pitchFamily="18" charset="0"/>
                <a:ea typeface="Cambria" panose="02040503050406030204" pitchFamily="18" charset="0"/>
                <a:cs typeface="Times New Roman"/>
                <a:sym typeface="Times New Roman"/>
              </a:rPr>
              <a:t>OPUS-Projects can’t work magic.</a:t>
            </a:r>
          </a:p>
          <a:p>
            <a:pPr marL="0" marR="0" lvl="0" indent="-69850" rtl="0">
              <a:spcBef>
                <a:spcPts val="0"/>
              </a:spcBef>
              <a:spcAft>
                <a:spcPts val="0"/>
              </a:spcAft>
              <a:buClr>
                <a:schemeClr val="dk1"/>
              </a:buClr>
              <a:buFont typeface="Arial"/>
              <a:buNone/>
            </a:pPr>
            <a:endParaRPr sz="3600" dirty="0">
              <a:solidFill>
                <a:schemeClr val="dk1"/>
              </a:solidFill>
              <a:latin typeface="Times New Roman"/>
              <a:ea typeface="Times New Roman"/>
              <a:cs typeface="Times New Roman"/>
              <a:sym typeface="Times New Roman"/>
            </a:endParaRPr>
          </a:p>
          <a:p>
            <a:pPr marL="0" marR="0" lvl="0" indent="0" rtl="0">
              <a:spcBef>
                <a:spcPts val="0"/>
              </a:spcBef>
              <a:spcAft>
                <a:spcPts val="0"/>
              </a:spcAft>
              <a:buNone/>
            </a:pPr>
            <a:endParaRPr sz="3600" dirty="0">
              <a:solidFill>
                <a:schemeClr val="dk1"/>
              </a:solidFill>
              <a:latin typeface="Times New Roman"/>
              <a:ea typeface="Times New Roman"/>
              <a:cs typeface="Times New Roman"/>
              <a:sym typeface="Times New Roman"/>
            </a:endParaRPr>
          </a:p>
        </p:txBody>
      </p:sp>
      <p:sp>
        <p:nvSpPr>
          <p:cNvPr id="385" name="Shape 385"/>
          <p:cNvSpPr txBox="1"/>
          <p:nvPr/>
        </p:nvSpPr>
        <p:spPr>
          <a:xfrm>
            <a:off x="81975" y="1514385"/>
            <a:ext cx="8975400" cy="5004000"/>
          </a:xfrm>
          <a:prstGeom prst="rect">
            <a:avLst/>
          </a:prstGeom>
          <a:noFill/>
          <a:ln>
            <a:noFill/>
          </a:ln>
        </p:spPr>
        <p:txBody>
          <a:bodyPr wrap="square" lIns="91425" tIns="45700" rIns="91425" bIns="45700" anchor="t" anchorCtr="0">
            <a:noAutofit/>
          </a:bodyPr>
          <a:lstStyle/>
          <a:p>
            <a:pPr marL="466725" lvl="1" indent="-381000">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a project plan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field logs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descriptions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mark photos obsolete.</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remove sky obstructions.</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bad data good.</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make processing decisions as well as you.</a:t>
            </a:r>
          </a:p>
          <a:p>
            <a:pPr marL="466725" lvl="1" indent="-381000">
              <a:spcBef>
                <a:spcPts val="1000"/>
              </a:spcBef>
              <a:buClr>
                <a:schemeClr val="dk1"/>
              </a:buClr>
              <a:buSzPct val="100000"/>
              <a:buFont typeface="Arial" panose="020B0604020202020204" pitchFamily="34" charset="0"/>
              <a:buChar char="•"/>
            </a:pP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does </a:t>
            </a:r>
            <a:r>
              <a:rPr lang="en-US" sz="2800" b="1" u="sng" dirty="0">
                <a:solidFill>
                  <a:schemeClr val="dk1"/>
                </a:solidFill>
                <a:latin typeface="Cambria" panose="02040503050406030204" pitchFamily="18" charset="0"/>
                <a:ea typeface="Cambria" panose="02040503050406030204" pitchFamily="18" charset="0"/>
                <a:cs typeface="Times New Roman"/>
                <a:sym typeface="Times New Roman"/>
              </a:rPr>
              <a:t>not</a:t>
            </a:r>
            <a:r>
              <a:rPr lang="en-US" sz="2800" dirty="0">
                <a:solidFill>
                  <a:schemeClr val="dk1"/>
                </a:solidFill>
                <a:latin typeface="Cambria" panose="02040503050406030204" pitchFamily="18" charset="0"/>
                <a:ea typeface="Cambria" panose="02040503050406030204" pitchFamily="18" charset="0"/>
                <a:cs typeface="Times New Roman"/>
                <a:sym typeface="Times New Roman"/>
              </a:rPr>
              <a:t> quality control processing results as well as you, the Professional Surveyor</a:t>
            </a: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112</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62934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9" name="Shape 329"/>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a:t>GPS survey </a:t>
            </a:r>
          </a:p>
          <a:p>
            <a:pPr marL="457200" lvl="0" indent="-228600" rtl="0">
              <a:spcBef>
                <a:spcPts val="0"/>
              </a:spcBef>
              <a:buChar char="●"/>
            </a:pPr>
            <a:r>
              <a:rPr lang="en-US"/>
              <a:t>data files</a:t>
            </a:r>
          </a:p>
          <a:p>
            <a:pPr marL="457200" lvl="0" indent="-228600" rtl="0">
              <a:spcBef>
                <a:spcPts val="0"/>
              </a:spcBef>
              <a:buChar char="●"/>
            </a:pPr>
            <a:r>
              <a:rPr lang="en-US"/>
              <a:t>photos</a:t>
            </a:r>
          </a:p>
          <a:p>
            <a:pPr marL="457200" lvl="0" indent="-228600" rtl="0">
              <a:spcBef>
                <a:spcPts val="0"/>
              </a:spcBef>
              <a:buChar char="●"/>
            </a:pPr>
            <a:r>
              <a:rPr lang="en-US"/>
              <a:t>descriptions</a:t>
            </a:r>
          </a:p>
          <a:p>
            <a:pPr marL="457200" lvl="0" indent="-228600" rtl="0">
              <a:spcBef>
                <a:spcPts val="0"/>
              </a:spcBef>
              <a:buChar char="●"/>
            </a:pPr>
            <a:r>
              <a:rPr lang="en-US"/>
              <a:t>etc.</a:t>
            </a:r>
          </a:p>
        </p:txBody>
      </p:sp>
      <p:sp>
        <p:nvSpPr>
          <p:cNvPr id="330" name="Shape 330"/>
          <p:cNvSpPr/>
          <p:nvPr/>
        </p:nvSpPr>
        <p:spPr>
          <a:xfrm>
            <a:off x="4047100"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dirty="0"/>
              <a:t>Process data using vendor software or PAGE-NT.</a:t>
            </a:r>
          </a:p>
        </p:txBody>
      </p:sp>
      <p:sp>
        <p:nvSpPr>
          <p:cNvPr id="331" name="Shape 331"/>
          <p:cNvSpPr/>
          <p:nvPr/>
        </p:nvSpPr>
        <p:spPr>
          <a:xfrm>
            <a:off x="5851725" y="1141350"/>
            <a:ext cx="1596300" cy="1902300"/>
          </a:xfrm>
          <a:prstGeom prst="rect">
            <a:avLst/>
          </a:prstGeom>
          <a:solidFill>
            <a:srgbClr val="FFF2CC"/>
          </a:solidFill>
          <a:ln w="38100"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Construct bluebook files using software and editor.</a:t>
            </a:r>
          </a:p>
          <a:p>
            <a:pPr lvl="0" algn="ctr" rtl="0">
              <a:spcBef>
                <a:spcPts val="0"/>
              </a:spcBef>
              <a:buClr>
                <a:schemeClr val="dk1"/>
              </a:buClr>
              <a:buFont typeface="Arial"/>
              <a:buNone/>
            </a:pPr>
            <a:r>
              <a:rPr lang="en-US">
                <a:solidFill>
                  <a:schemeClr val="dk1"/>
                </a:solidFill>
              </a:rPr>
              <a:t>Run ADJUST.</a:t>
            </a:r>
          </a:p>
        </p:txBody>
      </p:sp>
      <p:sp>
        <p:nvSpPr>
          <p:cNvPr id="332" name="Shape 332"/>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sp>
        <p:nvSpPr>
          <p:cNvPr id="333" name="Shape 333"/>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cxnSp>
        <p:nvCxnSpPr>
          <p:cNvPr id="334" name="Shape 334"/>
          <p:cNvCxnSpPr>
            <a:stCxn id="329" idx="3"/>
            <a:endCxn id="330" idx="1"/>
          </p:cNvCxnSpPr>
          <p:nvPr/>
        </p:nvCxnSpPr>
        <p:spPr>
          <a:xfrm>
            <a:off x="3838775"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5" name="Shape 335"/>
          <p:cNvCxnSpPr>
            <a:stCxn id="332" idx="3"/>
            <a:endCxn id="329"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6" name="Shape 336"/>
          <p:cNvCxnSpPr>
            <a:stCxn id="330" idx="3"/>
            <a:endCxn id="331" idx="1"/>
          </p:cNvCxnSpPr>
          <p:nvPr/>
        </p:nvCxnSpPr>
        <p:spPr>
          <a:xfrm>
            <a:off x="564340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37" name="Shape 337"/>
          <p:cNvCxnSpPr>
            <a:stCxn id="331" idx="2"/>
            <a:endCxn id="333" idx="1"/>
          </p:cNvCxnSpPr>
          <p:nvPr/>
        </p:nvCxnSpPr>
        <p:spPr>
          <a:xfrm>
            <a:off x="6649875" y="3043650"/>
            <a:ext cx="1134600" cy="710100"/>
          </a:xfrm>
          <a:prstGeom prst="straightConnector1">
            <a:avLst/>
          </a:prstGeom>
          <a:noFill/>
          <a:ln w="9525" cap="flat" cmpd="sng">
            <a:solidFill>
              <a:srgbClr val="000000"/>
            </a:solidFill>
            <a:prstDash val="solid"/>
            <a:round/>
            <a:headEnd type="none" w="lg" len="lg"/>
            <a:tailEnd type="triangle" w="lg" len="lg"/>
          </a:ln>
        </p:spPr>
      </p:cxnSp>
      <p:sp>
        <p:nvSpPr>
          <p:cNvPr id="33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a:solidFill>
                  <a:schemeClr val="dk1"/>
                </a:solidFill>
                <a:latin typeface="Cambria" panose="02040503050406030204" pitchFamily="18" charset="0"/>
                <a:ea typeface="Cambria" panose="02040503050406030204" pitchFamily="18" charset="0"/>
                <a:cs typeface="Times New Roman"/>
                <a:sym typeface="Times New Roman"/>
              </a:rPr>
              <a:t>Bluebooking a Project now</a:t>
            </a:r>
          </a:p>
        </p:txBody>
      </p: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113</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105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Shape 344"/>
          <p:cNvSpPr/>
          <p:nvPr/>
        </p:nvSpPr>
        <p:spPr>
          <a:xfrm>
            <a:off x="7784575" y="2802500"/>
            <a:ext cx="10131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review and publish to IDB</a:t>
            </a:r>
          </a:p>
        </p:txBody>
      </p:sp>
      <p:sp>
        <p:nvSpPr>
          <p:cNvPr id="345" name="Shape 345"/>
          <p:cNvSpPr/>
          <p:nvPr/>
        </p:nvSpPr>
        <p:spPr>
          <a:xfrm>
            <a:off x="4047100"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Upload to OPUS-Projects</a:t>
            </a:r>
          </a:p>
        </p:txBody>
      </p:sp>
      <p:cxnSp>
        <p:nvCxnSpPr>
          <p:cNvPr id="346" name="Shape 346"/>
          <p:cNvCxnSpPr>
            <a:stCxn id="347" idx="2"/>
            <a:endCxn id="345" idx="0"/>
          </p:cNvCxnSpPr>
          <p:nvPr/>
        </p:nvCxnSpPr>
        <p:spPr>
          <a:xfrm>
            <a:off x="3040625" y="3043650"/>
            <a:ext cx="1804500" cy="1450500"/>
          </a:xfrm>
          <a:prstGeom prst="straightConnector1">
            <a:avLst/>
          </a:prstGeom>
          <a:noFill/>
          <a:ln w="9525" cap="flat" cmpd="sng">
            <a:solidFill>
              <a:srgbClr val="000000"/>
            </a:solidFill>
            <a:prstDash val="solid"/>
            <a:round/>
            <a:headEnd type="none" w="lg" len="lg"/>
            <a:tailEnd type="triangle" w="lg" len="lg"/>
          </a:ln>
        </p:spPr>
      </p:cxnSp>
      <p:cxnSp>
        <p:nvCxnSpPr>
          <p:cNvPr id="348" name="Shape 348"/>
          <p:cNvCxnSpPr>
            <a:stCxn id="345" idx="3"/>
            <a:endCxn id="349" idx="1"/>
          </p:cNvCxnSpPr>
          <p:nvPr/>
        </p:nvCxnSpPr>
        <p:spPr>
          <a:xfrm>
            <a:off x="5643400" y="54453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0" name="Shape 350"/>
          <p:cNvCxnSpPr>
            <a:stCxn id="349" idx="0"/>
            <a:endCxn id="344" idx="1"/>
          </p:cNvCxnSpPr>
          <p:nvPr/>
        </p:nvCxnSpPr>
        <p:spPr>
          <a:xfrm rot="10800000" flipH="1">
            <a:off x="6649874" y="3753750"/>
            <a:ext cx="1134600" cy="740400"/>
          </a:xfrm>
          <a:prstGeom prst="straightConnector1">
            <a:avLst/>
          </a:prstGeom>
          <a:noFill/>
          <a:ln w="9525" cap="flat" cmpd="sng">
            <a:solidFill>
              <a:srgbClr val="000000"/>
            </a:solidFill>
            <a:prstDash val="solid"/>
            <a:round/>
            <a:headEnd type="none" w="lg" len="lg"/>
            <a:tailEnd type="triangle" w="lg" len="lg"/>
          </a:ln>
        </p:spPr>
      </p:cxnSp>
      <p:sp>
        <p:nvSpPr>
          <p:cNvPr id="349" name="Shape 349"/>
          <p:cNvSpPr/>
          <p:nvPr/>
        </p:nvSpPr>
        <p:spPr>
          <a:xfrm>
            <a:off x="5851724" y="4494150"/>
            <a:ext cx="1596300" cy="1902300"/>
          </a:xfrm>
          <a:prstGeom prst="rect">
            <a:avLst/>
          </a:prstGeom>
          <a:solidFill>
            <a:srgbClr val="D9EAD3"/>
          </a:solidFill>
          <a:ln w="38100" cap="flat" cmpd="sng">
            <a:solidFill>
              <a:srgbClr val="274E1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Process in OPUS-Projects</a:t>
            </a:r>
          </a:p>
        </p:txBody>
      </p:sp>
      <p:sp>
        <p:nvSpPr>
          <p:cNvPr id="347" name="Shape 347"/>
          <p:cNvSpPr/>
          <p:nvPr/>
        </p:nvSpPr>
        <p:spPr>
          <a:xfrm>
            <a:off x="2242475"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dirty="0"/>
              <a:t>GPS survey</a:t>
            </a:r>
          </a:p>
          <a:p>
            <a:pPr marL="457200" lvl="0" indent="-228600" rtl="0">
              <a:spcBef>
                <a:spcPts val="0"/>
              </a:spcBef>
              <a:buChar char="●"/>
            </a:pPr>
            <a:r>
              <a:rPr lang="en-US" dirty="0"/>
              <a:t>data files</a:t>
            </a:r>
          </a:p>
          <a:p>
            <a:pPr marL="457200" lvl="0" indent="-228600" rtl="0">
              <a:spcBef>
                <a:spcPts val="0"/>
              </a:spcBef>
              <a:buChar char="●"/>
            </a:pPr>
            <a:r>
              <a:rPr lang="en-US" dirty="0"/>
              <a:t>photos</a:t>
            </a:r>
          </a:p>
          <a:p>
            <a:pPr marL="457200" lvl="0" indent="-228600" rtl="0">
              <a:spcBef>
                <a:spcPts val="0"/>
              </a:spcBef>
              <a:buChar char="●"/>
            </a:pPr>
            <a:r>
              <a:rPr lang="en-US" dirty="0"/>
              <a:t>descriptions</a:t>
            </a:r>
          </a:p>
          <a:p>
            <a:pPr marL="457200" lvl="0" indent="-228600" rtl="0">
              <a:spcBef>
                <a:spcPts val="0"/>
              </a:spcBef>
              <a:buChar char="●"/>
            </a:pPr>
            <a:r>
              <a:rPr lang="en-US" dirty="0"/>
              <a:t>etc.</a:t>
            </a:r>
          </a:p>
        </p:txBody>
      </p:sp>
      <p:sp>
        <p:nvSpPr>
          <p:cNvPr id="351" name="Shape 351"/>
          <p:cNvSpPr/>
          <p:nvPr/>
        </p:nvSpPr>
        <p:spPr>
          <a:xfrm>
            <a:off x="4047100"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Clr>
                <a:srgbClr val="000000"/>
              </a:buClr>
              <a:buFont typeface="Arial"/>
              <a:buNone/>
            </a:pPr>
            <a:r>
              <a:rPr lang="en-US" dirty="0">
                <a:solidFill>
                  <a:srgbClr val="CCCCCC"/>
                </a:solidFill>
              </a:rPr>
              <a:t>Process data using vendor software or PAGE-NT.</a:t>
            </a:r>
          </a:p>
        </p:txBody>
      </p:sp>
      <p:sp>
        <p:nvSpPr>
          <p:cNvPr id="352" name="Shape 352"/>
          <p:cNvSpPr/>
          <p:nvPr/>
        </p:nvSpPr>
        <p:spPr>
          <a:xfrm>
            <a:off x="5851725" y="1141350"/>
            <a:ext cx="1596300" cy="1902300"/>
          </a:xfrm>
          <a:prstGeom prst="rect">
            <a:avLst/>
          </a:prstGeom>
          <a:solidFill>
            <a:srgbClr val="F3F3F3"/>
          </a:solidFill>
          <a:ln w="9525"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lgn="ctr">
              <a:spcBef>
                <a:spcPts val="0"/>
              </a:spcBef>
              <a:buClr>
                <a:schemeClr val="dk1"/>
              </a:buClr>
              <a:buFont typeface="Arial"/>
              <a:buNone/>
            </a:pPr>
            <a:r>
              <a:rPr lang="en-US">
                <a:solidFill>
                  <a:srgbClr val="CCCCCC"/>
                </a:solidFill>
              </a:rPr>
              <a:t>Construct bluebook files using software and editor.</a:t>
            </a:r>
          </a:p>
          <a:p>
            <a:pPr lvl="0" algn="ctr">
              <a:spcBef>
                <a:spcPts val="0"/>
              </a:spcBef>
              <a:buClr>
                <a:schemeClr val="dk1"/>
              </a:buClr>
              <a:buFont typeface="Arial"/>
              <a:buNone/>
            </a:pPr>
            <a:r>
              <a:rPr lang="en-US">
                <a:solidFill>
                  <a:srgbClr val="CCCCCC"/>
                </a:solidFill>
              </a:rPr>
              <a:t>Run ADJUST.</a:t>
            </a:r>
          </a:p>
          <a:p>
            <a:pPr lvl="0" rtl="0">
              <a:spcBef>
                <a:spcPts val="0"/>
              </a:spcBef>
              <a:buClr>
                <a:srgbClr val="000000"/>
              </a:buClr>
              <a:buFont typeface="Arial"/>
              <a:buNone/>
            </a:pPr>
            <a:endParaRPr>
              <a:solidFill>
                <a:srgbClr val="CCCCCC"/>
              </a:solidFill>
            </a:endParaRPr>
          </a:p>
        </p:txBody>
      </p:sp>
      <p:sp>
        <p:nvSpPr>
          <p:cNvPr id="353" name="Shape 353"/>
          <p:cNvSpPr/>
          <p:nvPr/>
        </p:nvSpPr>
        <p:spPr>
          <a:xfrm>
            <a:off x="437850" y="1141350"/>
            <a:ext cx="1596300" cy="19023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spcBef>
                <a:spcPts val="0"/>
              </a:spcBef>
              <a:buNone/>
            </a:pPr>
            <a:r>
              <a:rPr lang="en-US" sz="1200"/>
              <a:t>geodesy.noaa.gov/ project_tracking/</a:t>
            </a:r>
          </a:p>
        </p:txBody>
      </p:sp>
      <p:cxnSp>
        <p:nvCxnSpPr>
          <p:cNvPr id="354" name="Shape 354"/>
          <p:cNvCxnSpPr>
            <a:stCxn id="347" idx="3"/>
            <a:endCxn id="351" idx="1"/>
          </p:cNvCxnSpPr>
          <p:nvPr/>
        </p:nvCxnSpPr>
        <p:spPr>
          <a:xfrm>
            <a:off x="3838775"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5" name="Shape 355"/>
          <p:cNvCxnSpPr>
            <a:stCxn id="353" idx="3"/>
            <a:endCxn id="347" idx="1"/>
          </p:cNvCxnSpPr>
          <p:nvPr/>
        </p:nvCxnSpPr>
        <p:spPr>
          <a:xfrm>
            <a:off x="2034150" y="2092500"/>
            <a:ext cx="208200" cy="0"/>
          </a:xfrm>
          <a:prstGeom prst="straightConnector1">
            <a:avLst/>
          </a:prstGeom>
          <a:noFill/>
          <a:ln w="9525" cap="flat" cmpd="sng">
            <a:solidFill>
              <a:srgbClr val="000000"/>
            </a:solidFill>
            <a:prstDash val="solid"/>
            <a:round/>
            <a:headEnd type="none" w="lg" len="lg"/>
            <a:tailEnd type="triangle" w="lg" len="lg"/>
          </a:ln>
        </p:spPr>
      </p:cxnSp>
      <p:cxnSp>
        <p:nvCxnSpPr>
          <p:cNvPr id="356" name="Shape 356"/>
          <p:cNvCxnSpPr>
            <a:stCxn id="351" idx="3"/>
            <a:endCxn id="352" idx="1"/>
          </p:cNvCxnSpPr>
          <p:nvPr/>
        </p:nvCxnSpPr>
        <p:spPr>
          <a:xfrm>
            <a:off x="5643400" y="2092500"/>
            <a:ext cx="208200" cy="0"/>
          </a:xfrm>
          <a:prstGeom prst="straightConnector1">
            <a:avLst/>
          </a:prstGeom>
          <a:noFill/>
          <a:ln w="9525" cap="flat" cmpd="sng">
            <a:solidFill>
              <a:srgbClr val="CCCCCC"/>
            </a:solidFill>
            <a:prstDash val="solid"/>
            <a:round/>
            <a:headEnd type="none" w="lg" len="lg"/>
            <a:tailEnd type="triangle" w="lg" len="lg"/>
          </a:ln>
        </p:spPr>
      </p:cxnSp>
      <p:cxnSp>
        <p:nvCxnSpPr>
          <p:cNvPr id="357" name="Shape 357"/>
          <p:cNvCxnSpPr>
            <a:stCxn id="352" idx="2"/>
          </p:cNvCxnSpPr>
          <p:nvPr/>
        </p:nvCxnSpPr>
        <p:spPr>
          <a:xfrm>
            <a:off x="6649875" y="3043650"/>
            <a:ext cx="1134600" cy="710100"/>
          </a:xfrm>
          <a:prstGeom prst="straightConnector1">
            <a:avLst/>
          </a:prstGeom>
          <a:noFill/>
          <a:ln w="9525" cap="flat" cmpd="sng">
            <a:solidFill>
              <a:srgbClr val="CCCCCC"/>
            </a:solidFill>
            <a:prstDash val="solid"/>
            <a:round/>
            <a:headEnd type="none" w="lg" len="lg"/>
            <a:tailEnd type="triangle" w="lg" len="lg"/>
          </a:ln>
        </p:spPr>
      </p:cxnSp>
      <p:sp>
        <p:nvSpPr>
          <p:cNvPr id="2" name="Slide Number Placeholder 1"/>
          <p:cNvSpPr>
            <a:spLocks noGrp="1"/>
          </p:cNvSpPr>
          <p:nvPr>
            <p:ph type="sldNum" idx="4294967295"/>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114</a:t>
            </a:fld>
            <a:endParaRPr lang="en-US" sz="1200" b="0" i="0" u="none" strike="noStrike" cap="none">
              <a:solidFill>
                <a:srgbClr val="888888"/>
              </a:solidFill>
              <a:latin typeface="Calibri"/>
              <a:ea typeface="Calibri"/>
              <a:cs typeface="Calibri"/>
              <a:sym typeface="Calibri"/>
            </a:endParaRPr>
          </a:p>
        </p:txBody>
      </p:sp>
      <p:sp>
        <p:nvSpPr>
          <p:cNvPr id="18" name="Shape 338"/>
          <p:cNvSpPr txBox="1"/>
          <p:nvPr/>
        </p:nvSpPr>
        <p:spPr>
          <a:xfrm>
            <a:off x="0" y="330200"/>
            <a:ext cx="9144000" cy="792300"/>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600" dirty="0">
                <a:solidFill>
                  <a:schemeClr val="dk1"/>
                </a:solidFill>
                <a:latin typeface="Cambria" panose="02040503050406030204" pitchFamily="18" charset="0"/>
                <a:ea typeface="Cambria" panose="02040503050406030204" pitchFamily="18" charset="0"/>
                <a:cs typeface="Times New Roman"/>
                <a:sym typeface="Times New Roman"/>
              </a:rPr>
              <a:t>Bluebooking with OPUS Projects in the future</a:t>
            </a:r>
          </a:p>
        </p:txBody>
      </p:sp>
      <p:sp>
        <p:nvSpPr>
          <p:cNvPr id="19" name="Shape 338"/>
          <p:cNvSpPr txBox="1"/>
          <p:nvPr/>
        </p:nvSpPr>
        <p:spPr>
          <a:xfrm>
            <a:off x="0" y="4312500"/>
            <a:ext cx="4046975" cy="1132799"/>
          </a:xfrm>
          <a:prstGeom prst="rect">
            <a:avLst/>
          </a:prstGeom>
          <a:noFill/>
          <a:ln>
            <a:noFill/>
          </a:ln>
        </p:spPr>
        <p:txBody>
          <a:bodyPr wrap="square" lIns="91425" tIns="45700" rIns="91425" bIns="45700" anchor="t" anchorCtr="0">
            <a:noAutofit/>
          </a:bodyPr>
          <a:lstStyle/>
          <a:p>
            <a:pPr lvl="0" algn="ctr" rtl="0">
              <a:spcBef>
                <a:spcPts val="0"/>
              </a:spcBef>
              <a:buClr>
                <a:schemeClr val="dk1"/>
              </a:buClr>
              <a:buSzPct val="30555"/>
              <a:buFont typeface="Arial"/>
              <a:buNone/>
            </a:pPr>
            <a:r>
              <a:rPr lang="en-US" sz="3200" i="1" dirty="0">
                <a:solidFill>
                  <a:schemeClr val="dk1"/>
                </a:solidFill>
                <a:latin typeface="Cambria" panose="02040503050406030204" pitchFamily="18" charset="0"/>
                <a:ea typeface="Cambria" panose="02040503050406030204" pitchFamily="18" charset="0"/>
                <a:cs typeface="Times New Roman"/>
                <a:sym typeface="Times New Roman"/>
              </a:rPr>
              <a:t>Available now!</a:t>
            </a:r>
          </a:p>
          <a:p>
            <a:pPr lvl="0" algn="ctr" rtl="0">
              <a:spcBef>
                <a:spcPts val="0"/>
              </a:spcBef>
              <a:buClr>
                <a:schemeClr val="dk1"/>
              </a:buClr>
              <a:buSzPct val="30555"/>
              <a:buFont typeface="Arial"/>
              <a:buNone/>
            </a:pPr>
            <a:r>
              <a:rPr lang="en-US" sz="2400" i="1" dirty="0">
                <a:solidFill>
                  <a:schemeClr val="dk1"/>
                </a:solidFill>
                <a:latin typeface="Cambria" panose="02040503050406030204" pitchFamily="18" charset="0"/>
                <a:ea typeface="Cambria" panose="02040503050406030204" pitchFamily="18" charset="0"/>
                <a:cs typeface="Times New Roman"/>
                <a:sym typeface="Times New Roman"/>
              </a:rPr>
              <a:t>(with certain caveats)</a:t>
            </a:r>
          </a:p>
        </p:txBody>
      </p:sp>
    </p:spTree>
    <p:extLst>
      <p:ext uri="{BB962C8B-B14F-4D97-AF65-F5344CB8AC3E}">
        <p14:creationId xmlns:p14="http://schemas.microsoft.com/office/powerpoint/2010/main" val="18868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75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750"/>
                            </p:stCondLst>
                            <p:childTnLst>
                              <p:par>
                                <p:cTn id="11" presetID="42" presetClass="entr" presetSubtype="0" fill="hold" nodeType="afterEffect">
                                  <p:stCondLst>
                                    <p:cond delay="175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fade">
                                      <p:cBhvr>
                                        <p:cTn id="13" dur="1000"/>
                                        <p:tgtEl>
                                          <p:spTgt spid="19">
                                            <p:txEl>
                                              <p:pRg st="1" end="1"/>
                                            </p:txEl>
                                          </p:spTgt>
                                        </p:tgtEl>
                                      </p:cBhvr>
                                    </p:animEffect>
                                    <p:anim calcmode="lin" valueType="num">
                                      <p:cBhvr>
                                        <p:cTn id="14"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58449"/>
            <a:ext cx="9144000" cy="2325423"/>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But wait… there’s more!</a:t>
            </a: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endPar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ct val="0"/>
              </a:spcBef>
              <a:spcAft>
                <a:spcPct val="0"/>
              </a:spcAft>
              <a:buClrTx/>
              <a:buSzPct val="159375"/>
              <a:buFontTx/>
              <a:buNone/>
              <a:tabLst>
                <a:tab pos="397077" algn="l"/>
                <a:tab pos="397923" algn="l"/>
              </a:tabLst>
              <a:defRPr/>
            </a:pPr>
            <a:r>
              <a:rPr kumimoji="0" lang="en-US" sz="5000" b="1" i="0" u="none" strike="noStrike" kern="1200" cap="none" spc="0"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rPr>
              <a:t>Coming soon…</a:t>
            </a:r>
            <a:endParaRPr kumimoji="0"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313670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1042818"/>
            <a:ext cx="9144000" cy="685800"/>
          </a:xfrm>
        </p:spPr>
        <p:txBody>
          <a:bodyPr>
            <a:normAutofit/>
          </a:bodyPr>
          <a:lstStyle/>
          <a:p>
            <a:pPr eaLnBrk="1" hangingPunct="1">
              <a:defRPr/>
            </a:pPr>
            <a:r>
              <a:rPr lang="en-US" altLang="en-US" sz="3200" dirty="0"/>
              <a:t>Hybrid Control Networks = Static + RTK/RTN </a:t>
            </a:r>
          </a:p>
        </p:txBody>
      </p:sp>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for RTK/RTN-GNSS</a:t>
            </a: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16" y="1796527"/>
            <a:ext cx="9122827" cy="46167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42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342857"/>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OPUS for RTK/RTN-GNSS</a:t>
            </a:r>
          </a:p>
        </p:txBody>
      </p:sp>
      <p:sp>
        <p:nvSpPr>
          <p:cNvPr id="6" name="Content Placeholder 2"/>
          <p:cNvSpPr>
            <a:spLocks noGrp="1"/>
          </p:cNvSpPr>
          <p:nvPr>
            <p:ph idx="1"/>
          </p:nvPr>
        </p:nvSpPr>
        <p:spPr>
          <a:xfrm>
            <a:off x="126999" y="1812681"/>
            <a:ext cx="9017001" cy="4910504"/>
          </a:xfrm>
        </p:spPr>
        <p:txBody>
          <a:bodyPr/>
          <a:lstStyle/>
          <a:p>
            <a:pPr marL="228600" indent="-228600"/>
            <a:r>
              <a:rPr lang="en-US" altLang="en-US" sz="3200" dirty="0">
                <a:latin typeface="Cambria" panose="02040503050406030204" pitchFamily="18" charset="0"/>
                <a:ea typeface="Cambria" panose="02040503050406030204" pitchFamily="18" charset="0"/>
              </a:rPr>
              <a:t>Run least squares adjustment(s) of the combined Static and RTN vectors </a:t>
            </a:r>
          </a:p>
          <a:p>
            <a:pPr marL="228600" indent="-228600"/>
            <a:r>
              <a:rPr lang="en-US" altLang="en-US" sz="3200" dirty="0">
                <a:latin typeface="Cambria" panose="02040503050406030204" pitchFamily="18" charset="0"/>
                <a:ea typeface="Cambria" panose="02040503050406030204" pitchFamily="18" charset="0"/>
              </a:rPr>
              <a:t>Hold NCN CORS (and possibly other published coordinates) in adjustments</a:t>
            </a:r>
          </a:p>
          <a:p>
            <a:pPr marL="228600" indent="-228600"/>
            <a:r>
              <a:rPr lang="en-US" altLang="en-US" sz="3200" dirty="0">
                <a:latin typeface="Cambria" panose="02040503050406030204" pitchFamily="18" charset="0"/>
                <a:ea typeface="Cambria" panose="02040503050406030204" pitchFamily="18" charset="0"/>
              </a:rPr>
              <a:t>Check quality of results</a:t>
            </a:r>
          </a:p>
          <a:p>
            <a:pPr marL="228600" indent="-228600"/>
            <a:r>
              <a:rPr lang="en-US" altLang="en-US" sz="3200" dirty="0">
                <a:latin typeface="Cambria" panose="02040503050406030204" pitchFamily="18" charset="0"/>
                <a:ea typeface="Cambria" panose="02040503050406030204" pitchFamily="18" charset="0"/>
              </a:rPr>
              <a:t>Submit survey project to NGS for review and publication in national database</a:t>
            </a:r>
          </a:p>
        </p:txBody>
      </p:sp>
      <p:sp>
        <p:nvSpPr>
          <p:cNvPr id="8" name="Title 1"/>
          <p:cNvSpPr>
            <a:spLocks noGrp="1"/>
          </p:cNvSpPr>
          <p:nvPr>
            <p:ph type="title"/>
          </p:nvPr>
        </p:nvSpPr>
        <p:spPr>
          <a:xfrm>
            <a:off x="0" y="1042818"/>
            <a:ext cx="9144000" cy="685800"/>
          </a:xfrm>
        </p:spPr>
        <p:txBody>
          <a:bodyPr>
            <a:normAutofit/>
          </a:bodyPr>
          <a:lstStyle/>
          <a:p>
            <a:pPr eaLnBrk="1" hangingPunct="1">
              <a:defRPr/>
            </a:pPr>
            <a:r>
              <a:rPr lang="en-US" altLang="en-US" sz="3200" i="1" dirty="0"/>
              <a:t>“What’s the benefit?”</a:t>
            </a:r>
            <a:r>
              <a:rPr lang="en-US" altLang="en-US" sz="3200" dirty="0"/>
              <a:t> they say…</a:t>
            </a:r>
          </a:p>
        </p:txBody>
      </p:sp>
      <p:sp>
        <p:nvSpPr>
          <p:cNvPr id="9" name="Rectangle 8"/>
          <p:cNvSpPr/>
          <p:nvPr/>
        </p:nvSpPr>
        <p:spPr>
          <a:xfrm>
            <a:off x="126999" y="4536769"/>
            <a:ext cx="8877301" cy="115283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txBox="1">
            <a:spLocks/>
          </p:cNvSpPr>
          <p:nvPr/>
        </p:nvSpPr>
        <p:spPr bwMode="auto">
          <a:xfrm>
            <a:off x="-6351" y="590301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rPr>
              <a:t>…you’ll be able to Bluebook RTK/RTN data!</a:t>
            </a:r>
          </a:p>
        </p:txBody>
      </p:sp>
    </p:spTree>
    <p:extLst>
      <p:ext uri="{BB962C8B-B14F-4D97-AF65-F5344CB8AC3E}">
        <p14:creationId xmlns:p14="http://schemas.microsoft.com/office/powerpoint/2010/main" val="738207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3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2157141"/>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eaLnBrk="1" hangingPunct="1">
              <a:defRPr/>
            </a:pPr>
            <a:r>
              <a:rPr lang="en-US" altLang="en-US" sz="4000" b="1" u="sng" dirty="0">
                <a:latin typeface="Cambria" panose="02040503050406030204" pitchFamily="18" charset="0"/>
                <a:ea typeface="Cambria" panose="02040503050406030204" pitchFamily="18" charset="0"/>
              </a:rPr>
              <a:t>G</a:t>
            </a:r>
            <a:r>
              <a:rPr lang="en-US" altLang="en-US" sz="4000" dirty="0">
                <a:latin typeface="Cambria" panose="02040503050406030204" pitchFamily="18" charset="0"/>
                <a:ea typeface="Cambria" panose="02040503050406030204" pitchFamily="18" charset="0"/>
              </a:rPr>
              <a:t>NSS </a:t>
            </a:r>
            <a:r>
              <a:rPr lang="en-US" altLang="en-US" sz="4000" b="1" u="sng" dirty="0">
                <a:latin typeface="Cambria" panose="02040503050406030204" pitchFamily="18" charset="0"/>
                <a:ea typeface="Cambria" panose="02040503050406030204" pitchFamily="18" charset="0"/>
              </a:rPr>
              <a:t>V</a:t>
            </a:r>
            <a:r>
              <a:rPr lang="en-US" altLang="en-US" sz="4000" dirty="0">
                <a:latin typeface="Cambria" panose="02040503050406030204" pitchFamily="18" charset="0"/>
                <a:ea typeface="Cambria" panose="02040503050406030204" pitchFamily="18" charset="0"/>
              </a:rPr>
              <a:t>ector </a:t>
            </a:r>
            <a:r>
              <a:rPr lang="en-US" altLang="en-US" sz="4000" dirty="0" err="1">
                <a:latin typeface="Cambria" panose="02040503050406030204" pitchFamily="18" charset="0"/>
                <a:ea typeface="Cambria" panose="02040503050406030204" pitchFamily="18" charset="0"/>
              </a:rPr>
              <a:t>E</a:t>
            </a:r>
            <a:r>
              <a:rPr lang="en-US" altLang="en-US" sz="4000" b="1" u="sng" dirty="0" err="1">
                <a:latin typeface="Cambria" panose="02040503050406030204" pitchFamily="18" charset="0"/>
                <a:ea typeface="Cambria" panose="02040503050406030204" pitchFamily="18" charset="0"/>
              </a:rPr>
              <a:t>X</a:t>
            </a:r>
            <a:r>
              <a:rPr lang="en-US" altLang="en-US" sz="4000" dirty="0" err="1">
                <a:latin typeface="Cambria" panose="02040503050406030204" pitchFamily="18" charset="0"/>
                <a:ea typeface="Cambria" panose="02040503050406030204" pitchFamily="18" charset="0"/>
              </a:rPr>
              <a:t>change</a:t>
            </a:r>
            <a:r>
              <a:rPr lang="en-US" altLang="en-US" sz="4000" dirty="0">
                <a:latin typeface="Cambria" panose="02040503050406030204" pitchFamily="18" charset="0"/>
                <a:ea typeface="Cambria" panose="02040503050406030204" pitchFamily="18" charset="0"/>
              </a:rPr>
              <a:t> (GVX)</a:t>
            </a:r>
            <a:endParaRPr lang="en-US" altLang="en-US" sz="4000" dirty="0">
              <a:solidFill>
                <a:prstClr val="black"/>
              </a:solidFill>
              <a:latin typeface="Cambria" panose="02040503050406030204" pitchFamily="18" charset="0"/>
              <a:ea typeface="Cambria" panose="02040503050406030204" pitchFamily="18" charset="0"/>
            </a:endParaRPr>
          </a:p>
        </p:txBody>
      </p:sp>
      <p:sp>
        <p:nvSpPr>
          <p:cNvPr id="6" name="Content Placeholder 2"/>
          <p:cNvSpPr>
            <a:spLocks noGrp="1"/>
          </p:cNvSpPr>
          <p:nvPr>
            <p:ph idx="1"/>
          </p:nvPr>
        </p:nvSpPr>
        <p:spPr>
          <a:xfrm>
            <a:off x="143435" y="3085946"/>
            <a:ext cx="8857130" cy="3525312"/>
          </a:xfrm>
        </p:spPr>
        <p:txBody>
          <a:bodyPr/>
          <a:lstStyle/>
          <a:p>
            <a:pPr marL="0" indent="0">
              <a:buNone/>
              <a:defRPr/>
            </a:pPr>
            <a:r>
              <a:rPr lang="en-US" sz="2000" b="1" dirty="0">
                <a:latin typeface="Cambria" panose="02040503050406030204" pitchFamily="18" charset="0"/>
                <a:ea typeface="Cambria" panose="02040503050406030204" pitchFamily="18" charset="0"/>
              </a:rPr>
              <a:t>Website: </a:t>
            </a:r>
            <a:r>
              <a:rPr lang="en-US" sz="2000" dirty="0">
                <a:latin typeface="Cambria" panose="02040503050406030204" pitchFamily="18" charset="0"/>
                <a:ea typeface="Cambria" panose="02040503050406030204" pitchFamily="18" charset="0"/>
                <a:hlinkClick r:id="rId3"/>
              </a:rPr>
              <a:t>https://www.ngs.noaa.gov/data/formats/GVX/index.shtml</a:t>
            </a:r>
            <a:endParaRPr lang="en-US" sz="2000" dirty="0">
              <a:latin typeface="Cambria" panose="02040503050406030204" pitchFamily="18" charset="0"/>
              <a:ea typeface="Cambria" panose="02040503050406030204" pitchFamily="18" charset="0"/>
            </a:endParaRPr>
          </a:p>
          <a:p>
            <a:pPr>
              <a:defRPr/>
            </a:pPr>
            <a:r>
              <a:rPr lang="en-US" sz="2000" dirty="0">
                <a:latin typeface="Cambria" panose="02040503050406030204" pitchFamily="18" charset="0"/>
                <a:ea typeface="Cambria" panose="02040503050406030204" pitchFamily="18" charset="0"/>
              </a:rPr>
              <a:t>Detailed documentation, Schema, and Example File available</a:t>
            </a:r>
          </a:p>
          <a:p>
            <a:pPr>
              <a:defRPr/>
            </a:pPr>
            <a:r>
              <a:rPr lang="en-US" sz="2000" dirty="0">
                <a:latin typeface="Cambria" panose="02040503050406030204" pitchFamily="18" charset="0"/>
                <a:ea typeface="Cambria" panose="02040503050406030204" pitchFamily="18" charset="0"/>
              </a:rPr>
              <a:t>any major search engine: “</a:t>
            </a:r>
            <a:r>
              <a:rPr lang="en-US" sz="2000" dirty="0" err="1">
                <a:latin typeface="Cambria" panose="02040503050406030204" pitchFamily="18" charset="0"/>
                <a:ea typeface="Cambria" panose="02040503050406030204" pitchFamily="18" charset="0"/>
              </a:rPr>
              <a:t>ngs</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 format”</a:t>
            </a:r>
          </a:p>
          <a:p>
            <a:pPr marL="0" indent="0">
              <a:buNone/>
              <a:defRPr/>
            </a:pPr>
            <a:endParaRPr lang="en-US" sz="2000" b="1" u="sng" dirty="0">
              <a:latin typeface="Cambria" panose="02040503050406030204" pitchFamily="18" charset="0"/>
              <a:ea typeface="Cambria" panose="02040503050406030204" pitchFamily="18" charset="0"/>
            </a:endParaRPr>
          </a:p>
          <a:p>
            <a:pPr marL="0" indent="0" algn="ctr">
              <a:buNone/>
              <a:defRPr/>
            </a:pPr>
            <a:r>
              <a:rPr lang="en-US" sz="3200" b="1" u="sng" dirty="0">
                <a:latin typeface="Cambria" panose="02040503050406030204" pitchFamily="18" charset="0"/>
                <a:ea typeface="Cambria" panose="02040503050406030204" pitchFamily="18" charset="0"/>
              </a:rPr>
              <a:t>…think of GVX as RINEX for RTK/RTN data</a:t>
            </a:r>
          </a:p>
          <a:p>
            <a:pPr>
              <a:defRPr/>
            </a:pPr>
            <a:r>
              <a:rPr lang="en-US" sz="2000" dirty="0">
                <a:latin typeface="Cambria" panose="02040503050406030204" pitchFamily="18" charset="0"/>
                <a:ea typeface="Cambria" panose="02040503050406030204" pitchFamily="18" charset="0"/>
              </a:rPr>
              <a:t>Collect RTK, RTN, or PPK, data with your GNSS receiver and field software</a:t>
            </a:r>
          </a:p>
          <a:p>
            <a:pPr lvl="1">
              <a:defRPr/>
            </a:pPr>
            <a:r>
              <a:rPr lang="en-US" sz="1700" dirty="0">
                <a:latin typeface="Cambria" panose="02040503050406030204" pitchFamily="18" charset="0"/>
                <a:ea typeface="Cambria" panose="02040503050406030204" pitchFamily="18" charset="0"/>
              </a:rPr>
              <a:t>Data must be logged and stored as vectors, not points!</a:t>
            </a:r>
          </a:p>
          <a:p>
            <a:pPr>
              <a:defRPr/>
            </a:pPr>
            <a:r>
              <a:rPr lang="en-US" sz="2000" dirty="0">
                <a:latin typeface="Cambria" panose="02040503050406030204" pitchFamily="18" charset="0"/>
                <a:ea typeface="Cambria" panose="02040503050406030204" pitchFamily="18" charset="0"/>
              </a:rPr>
              <a:t>Use your office (or field) software to export vectors to a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file</a:t>
            </a:r>
          </a:p>
          <a:p>
            <a:pPr>
              <a:defRPr/>
            </a:pPr>
            <a:r>
              <a:rPr lang="en-US" sz="2000" dirty="0">
                <a:latin typeface="Cambria" panose="02040503050406030204" pitchFamily="18" charset="0"/>
                <a:ea typeface="Cambria" panose="02040503050406030204" pitchFamily="18" charset="0"/>
              </a:rPr>
              <a:t>Upload .</a:t>
            </a:r>
            <a:r>
              <a:rPr lang="en-US" sz="2000" dirty="0" err="1">
                <a:latin typeface="Cambria" panose="02040503050406030204" pitchFamily="18" charset="0"/>
                <a:ea typeface="Cambria" panose="02040503050406030204" pitchFamily="18" charset="0"/>
              </a:rPr>
              <a:t>gvx</a:t>
            </a:r>
            <a:r>
              <a:rPr lang="en-US" sz="2000" dirty="0">
                <a:latin typeface="Cambria" panose="02040503050406030204" pitchFamily="18" charset="0"/>
                <a:ea typeface="Cambria" panose="02040503050406030204" pitchFamily="18" charset="0"/>
              </a:rPr>
              <a:t> to OP5.0</a:t>
            </a:r>
          </a:p>
        </p:txBody>
      </p:sp>
      <p:sp>
        <p:nvSpPr>
          <p:cNvPr id="5" name="Title 1">
            <a:extLst>
              <a:ext uri="{FF2B5EF4-FFF2-40B4-BE49-F238E27FC236}">
                <a16:creationId xmlns:a16="http://schemas.microsoft.com/office/drawing/2014/main" id="{4625FCE0-0834-478F-81B8-F7E48746CA1F}"/>
              </a:ext>
            </a:extLst>
          </p:cNvPr>
          <p:cNvSpPr txBox="1">
            <a:spLocks/>
          </p:cNvSpPr>
          <p:nvPr/>
        </p:nvSpPr>
        <p:spPr bwMode="auto">
          <a:xfrm>
            <a:off x="0" y="66766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457189" eaLnBrk="1" hangingPunct="1">
              <a:defRPr/>
            </a:pPr>
            <a:r>
              <a:rPr lang="en-US" altLang="en-US" sz="4000" dirty="0">
                <a:latin typeface="Cambria" panose="02040503050406030204" pitchFamily="18" charset="0"/>
                <a:ea typeface="Cambria" panose="02040503050406030204" pitchFamily="18" charset="0"/>
              </a:rPr>
              <a:t>Sidebar: What is this GVX thing?</a:t>
            </a:r>
            <a:endParaRPr lang="en-US" alt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0766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2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25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150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150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par>
                                <p:cTn id="30" presetID="10" presetClass="entr" presetSubtype="0" fill="hold" nodeType="withEffect">
                                  <p:stCondLst>
                                    <p:cond delay="150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par>
                                <p:cTn id="33" presetID="10" presetClass="entr" presetSubtype="0" fill="hold" nodeType="withEffect">
                                  <p:stCondLst>
                                    <p:cond delay="150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55376"/>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What happened to </a:t>
            </a:r>
            <a:r>
              <a:rPr lang="en-US" sz="4800" spc="-40" dirty="0" err="1">
                <a:latin typeface="Cambria" panose="02040503050406030204" pitchFamily="18" charset="0"/>
                <a:cs typeface="Calibri"/>
              </a:rPr>
              <a:t>GPSonBM</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12" name="object 2"/>
          <p:cNvSpPr txBox="1">
            <a:spLocks/>
          </p:cNvSpPr>
          <p:nvPr/>
        </p:nvSpPr>
        <p:spPr bwMode="auto">
          <a:xfrm>
            <a:off x="206478" y="1255653"/>
            <a:ext cx="8746454" cy="531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The program continues!</a:t>
            </a: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All submittals up until </a:t>
            </a:r>
            <a:r>
              <a:rPr lang="en-US" sz="3200" b="1" spc="-40" dirty="0">
                <a:latin typeface="Cambria" panose="02040503050406030204" pitchFamily="18" charset="0"/>
                <a:cs typeface="Calibri"/>
              </a:rPr>
              <a:t>31 Dec 2022</a:t>
            </a:r>
            <a:r>
              <a:rPr lang="en-US" sz="3200" spc="-40" dirty="0">
                <a:latin typeface="Cambria" panose="02040503050406030204" pitchFamily="18" charset="0"/>
                <a:cs typeface="Calibri"/>
              </a:rPr>
              <a:t> will be incorporated into the NAVD88</a:t>
            </a:r>
            <a:r>
              <a:rPr lang="en-US" sz="3200" spc="-40" dirty="0">
                <a:latin typeface="Cambria" panose="02040503050406030204" pitchFamily="18" charset="0"/>
                <a:cs typeface="Calibri"/>
                <a:sym typeface="Wingdings" panose="05000000000000000000" pitchFamily="2" charset="2"/>
              </a:rPr>
              <a:t>NAPGD2022 Transformation Tool</a:t>
            </a: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sym typeface="Wingdings" panose="05000000000000000000" pitchFamily="2" charset="2"/>
              </a:rPr>
              <a:t>How do I get a mark included?</a:t>
            </a:r>
          </a:p>
          <a:p>
            <a:pPr marL="738188" lvl="1"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sym typeface="Wingdings" panose="05000000000000000000" pitchFamily="2" charset="2"/>
              </a:rPr>
              <a:t>collect/submit 2+ OPUS Shared Solutions</a:t>
            </a:r>
            <a:endParaRPr lang="en-US" sz="3200" spc="-40" dirty="0">
              <a:latin typeface="Cambria" panose="02040503050406030204" pitchFamily="18" charset="0"/>
              <a:cs typeface="Calibri"/>
            </a:endParaRPr>
          </a:p>
          <a:p>
            <a:pPr marL="280988" indent="-265113" algn="l">
              <a:spcBef>
                <a:spcPts val="600"/>
              </a:spcBef>
              <a:spcAft>
                <a:spcPts val="600"/>
              </a:spcAft>
              <a:buFont typeface="Arial" panose="020B0604020202020204" pitchFamily="34" charset="0"/>
              <a:buChar char="•"/>
            </a:pPr>
            <a:r>
              <a:rPr lang="en-US" sz="3200" spc="-40" dirty="0">
                <a:latin typeface="Cambria" panose="02040503050406030204" pitchFamily="18" charset="0"/>
                <a:cs typeface="Calibri"/>
              </a:rPr>
              <a:t>Tracking map (</a:t>
            </a:r>
            <a:r>
              <a:rPr lang="en-US" sz="3200" spc="-40" dirty="0">
                <a:latin typeface="Cambria" panose="02040503050406030204" pitchFamily="18" charset="0"/>
                <a:cs typeface="Calibri"/>
                <a:hlinkClick r:id="rId3"/>
              </a:rPr>
              <a:t>AGOL</a:t>
            </a:r>
            <a:r>
              <a:rPr lang="en-US" sz="3200" spc="-40" dirty="0">
                <a:latin typeface="Cambria" panose="02040503050406030204" pitchFamily="18" charset="0"/>
                <a:cs typeface="Calibri"/>
              </a:rPr>
              <a:t>)</a:t>
            </a:r>
          </a:p>
          <a:p>
            <a:pPr marL="738188" lvl="1" indent="-265113" algn="l">
              <a:spcBef>
                <a:spcPts val="600"/>
              </a:spcBef>
              <a:spcAft>
                <a:spcPts val="600"/>
              </a:spcAft>
              <a:buFont typeface="Arial" panose="020B0604020202020204" pitchFamily="34" charset="0"/>
              <a:buChar char="•"/>
            </a:pPr>
            <a:r>
              <a:rPr lang="en-US" sz="2800" spc="-40" dirty="0">
                <a:latin typeface="Cambria" panose="02040503050406030204" pitchFamily="18" charset="0"/>
                <a:cs typeface="Calibri"/>
              </a:rPr>
              <a:t>NGS committed to biweekly updates</a:t>
            </a:r>
          </a:p>
          <a:p>
            <a:pPr marL="738188" lvl="1" indent="-265113" algn="l">
              <a:spcBef>
                <a:spcPts val="600"/>
              </a:spcBef>
              <a:spcAft>
                <a:spcPts val="600"/>
              </a:spcAft>
              <a:buFont typeface="Arial" panose="020B0604020202020204" pitchFamily="34" charset="0"/>
              <a:buChar char="•"/>
            </a:pPr>
            <a:endParaRPr lang="en-US" sz="3200" dirty="0">
              <a:latin typeface="Cambria" panose="02040503050406030204" pitchFamily="18" charset="0"/>
              <a:cs typeface="Calibri"/>
            </a:endParaRPr>
          </a:p>
        </p:txBody>
      </p:sp>
    </p:spTree>
    <p:extLst>
      <p:ext uri="{BB962C8B-B14F-4D97-AF65-F5344CB8AC3E}">
        <p14:creationId xmlns:p14="http://schemas.microsoft.com/office/powerpoint/2010/main" val="9183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836140" y="1342298"/>
            <a:ext cx="1544224" cy="122633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90481807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1143000"/>
          </a:xfrm>
        </p:spPr>
        <p:txBody>
          <a:bodyPr/>
          <a:lstStyle/>
          <a:p>
            <a:r>
              <a:rPr lang="en-US" sz="3600" spc="-40" dirty="0">
                <a:latin typeface="Cambria" panose="02040503050406030204" pitchFamily="18" charset="0"/>
                <a:cs typeface="Calibri"/>
              </a:rPr>
              <a:t>Mark Recovery – mobile browser compatible</a:t>
            </a:r>
            <a:endParaRPr lang="en-US" sz="36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71450" y="1265238"/>
            <a:ext cx="8782050" cy="5300663"/>
          </a:xfrm>
        </p:spPr>
        <p:txBody>
          <a:bodyPr/>
          <a:lstStyle/>
          <a:p>
            <a:r>
              <a:rPr lang="en-US" sz="3600" dirty="0">
                <a:latin typeface="Cambria" panose="02040503050406030204" pitchFamily="18" charset="0"/>
                <a:ea typeface="Cambria" panose="02040503050406030204" pitchFamily="18" charset="0"/>
              </a:rPr>
              <a:t>use your smartphone to submit recovery</a:t>
            </a:r>
          </a:p>
          <a:p>
            <a:r>
              <a:rPr lang="en-US" sz="3600" dirty="0">
                <a:latin typeface="Cambria" panose="02040503050406030204" pitchFamily="18" charset="0"/>
                <a:ea typeface="Cambria" panose="02040503050406030204" pitchFamily="18" charset="0"/>
              </a:rPr>
              <a:t>Any major search engine: </a:t>
            </a:r>
          </a:p>
          <a:p>
            <a:pPr marL="457200" lvl="1" indent="0">
              <a:buNone/>
            </a:pP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NGS survey mark recovery</a:t>
            </a:r>
            <a:r>
              <a:rPr lang="en-US" sz="3200" dirty="0">
                <a:latin typeface="Cambria" panose="02040503050406030204" pitchFamily="18" charset="0"/>
                <a:ea typeface="Cambria" panose="02040503050406030204" pitchFamily="18" charset="0"/>
              </a:rPr>
              <a:t>”</a:t>
            </a:r>
          </a:p>
          <a:p>
            <a:pPr marL="0" indent="0" algn="ctr">
              <a:buNone/>
            </a:pPr>
            <a:r>
              <a:rPr lang="en-US" dirty="0">
                <a:latin typeface="Cambria" panose="02040503050406030204" pitchFamily="18" charset="0"/>
                <a:ea typeface="Cambria" panose="02040503050406030204" pitchFamily="18" charset="0"/>
                <a:hlinkClick r:id="rId3"/>
              </a:rPr>
              <a:t>beta.ngs.noaa.gov/</a:t>
            </a:r>
            <a:r>
              <a:rPr lang="en-US" dirty="0" err="1">
                <a:latin typeface="Cambria" panose="02040503050406030204" pitchFamily="18" charset="0"/>
                <a:ea typeface="Cambria" panose="02040503050406030204" pitchFamily="18" charset="0"/>
                <a:hlinkClick r:id="rId3"/>
              </a:rPr>
              <a:t>cgi</a:t>
            </a:r>
            <a:r>
              <a:rPr lang="en-US" dirty="0">
                <a:latin typeface="Cambria" panose="02040503050406030204" pitchFamily="18" charset="0"/>
                <a:ea typeface="Cambria" panose="02040503050406030204" pitchFamily="18" charset="0"/>
                <a:hlinkClick r:id="rId3"/>
              </a:rPr>
              <a:t>-bin/</a:t>
            </a:r>
            <a:r>
              <a:rPr lang="en-US" dirty="0" err="1">
                <a:latin typeface="Cambria" panose="02040503050406030204" pitchFamily="18" charset="0"/>
                <a:ea typeface="Cambria" panose="02040503050406030204" pitchFamily="18" charset="0"/>
                <a:hlinkClick r:id="rId3"/>
              </a:rPr>
              <a:t>recvy_entry_www.prl</a:t>
            </a:r>
            <a:endParaRPr lang="en-US" dirty="0">
              <a:latin typeface="Cambria" panose="02040503050406030204" pitchFamily="18" charset="0"/>
              <a:ea typeface="Cambria" panose="02040503050406030204" pitchFamily="18" charset="0"/>
            </a:endParaRPr>
          </a:p>
          <a:p>
            <a:pPr marL="0" indent="0" algn="ctr">
              <a:spcBef>
                <a:spcPts val="1800"/>
              </a:spcBef>
              <a:buNone/>
            </a:pPr>
            <a:r>
              <a:rPr lang="en-US" sz="3600" dirty="0">
                <a:latin typeface="Cambria" panose="02040503050406030204" pitchFamily="18" charset="0"/>
                <a:ea typeface="Cambria" panose="02040503050406030204" pitchFamily="18" charset="0"/>
              </a:rPr>
              <a:t>Try it out! Give us feedback!</a:t>
            </a:r>
          </a:p>
          <a:p>
            <a:pPr marL="0" indent="0" algn="ctr">
              <a:spcBef>
                <a:spcPts val="600"/>
              </a:spcBef>
              <a:buNone/>
            </a:pPr>
            <a:r>
              <a:rPr lang="en-US" sz="3600" dirty="0">
                <a:solidFill>
                  <a:srgbClr val="FF0000"/>
                </a:solidFill>
                <a:latin typeface="Cambria" panose="02040503050406030204" pitchFamily="18" charset="0"/>
                <a:ea typeface="Cambria" panose="02040503050406030204" pitchFamily="18" charset="0"/>
              </a:rPr>
              <a:t>NGS.Feedback@noaa.gov</a:t>
            </a:r>
          </a:p>
          <a:p>
            <a:pPr lvl="1"/>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73657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7708"/>
            <a:ext cx="9143999" cy="5710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3600" spc="-40" dirty="0">
                <a:latin typeface="Cambria" panose="02040503050406030204" pitchFamily="18" charset="0"/>
                <a:cs typeface="Calibri"/>
              </a:rPr>
              <a:t>Mark Recovery – mobile browser compatible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8" y="963048"/>
            <a:ext cx="3268612" cy="5810865"/>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918" y="963047"/>
            <a:ext cx="3268612" cy="5810865"/>
          </a:xfrm>
          <a:prstGeom prst="rect">
            <a:avLst/>
          </a:prstGeom>
          <a:ln w="15875">
            <a:solidFill>
              <a:schemeClr val="tx1"/>
            </a:solidFill>
          </a:ln>
        </p:spPr>
      </p:pic>
    </p:spTree>
    <p:extLst>
      <p:ext uri="{BB962C8B-B14F-4D97-AF65-F5344CB8AC3E}">
        <p14:creationId xmlns:p14="http://schemas.microsoft.com/office/powerpoint/2010/main" val="40867184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t="128" r="144" b="90"/>
          <a:stretch/>
        </p:blipFill>
        <p:spPr>
          <a:xfrm>
            <a:off x="-43543" y="0"/>
            <a:ext cx="9187543" cy="6858000"/>
          </a:xfrm>
          <a:prstGeom prst="rect">
            <a:avLst/>
          </a:prstGeom>
        </p:spPr>
      </p:pic>
      <p:sp>
        <p:nvSpPr>
          <p:cNvPr id="5" name="Title 4"/>
          <p:cNvSpPr>
            <a:spLocks noGrp="1"/>
          </p:cNvSpPr>
          <p:nvPr>
            <p:ph type="title"/>
          </p:nvPr>
        </p:nvSpPr>
        <p:spPr>
          <a:xfrm>
            <a:off x="722313" y="5444395"/>
            <a:ext cx="7772400" cy="1362075"/>
          </a:xfrm>
        </p:spPr>
        <p:txBody>
          <a:bodyPr/>
          <a:lstStyle/>
          <a:p>
            <a:r>
              <a:rPr lang="en-US" sz="4400" dirty="0">
                <a:latin typeface="Cambria" panose="02040503050406030204" pitchFamily="18" charset="0"/>
                <a:ea typeface="Cambria" panose="02040503050406030204" pitchFamily="18" charset="0"/>
              </a:rPr>
              <a:t>additional Resources</a:t>
            </a:r>
          </a:p>
        </p:txBody>
      </p:sp>
    </p:spTree>
    <p:extLst>
      <p:ext uri="{BB962C8B-B14F-4D97-AF65-F5344CB8AC3E}">
        <p14:creationId xmlns:p14="http://schemas.microsoft.com/office/powerpoint/2010/main" val="85263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691" y="2045"/>
            <a:ext cx="9142509" cy="6853910"/>
            <a:chOff x="8691" y="2045"/>
            <a:chExt cx="9142509" cy="68539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 y="2045"/>
              <a:ext cx="9126617" cy="6853910"/>
            </a:xfrm>
            <a:prstGeom prst="rect">
              <a:avLst/>
            </a:prstGeom>
          </p:spPr>
        </p:pic>
        <p:sp>
          <p:nvSpPr>
            <p:cNvPr id="11" name="TextBox 10"/>
            <p:cNvSpPr txBox="1"/>
            <p:nvPr/>
          </p:nvSpPr>
          <p:spPr>
            <a:xfrm>
              <a:off x="2374845" y="28800"/>
              <a:ext cx="6776355" cy="523220"/>
            </a:xfrm>
            <a:prstGeom prst="rect">
              <a:avLst/>
            </a:prstGeom>
            <a:noFill/>
          </p:spPr>
          <p:txBody>
            <a:bodyPr wrap="square" rtlCol="0">
              <a:spAutoFit/>
            </a:bodyPr>
            <a:lstStyle/>
            <a:p>
              <a:pPr algn="ctr"/>
              <a:r>
                <a:rPr lang="en-US" sz="2800" spc="-7" dirty="0">
                  <a:solidFill>
                    <a:prstClr val="white"/>
                  </a:solidFill>
                  <a:latin typeface="Cambria" panose="02040503050406030204" pitchFamily="18" charset="0"/>
                  <a:ea typeface="MS PGothic" pitchFamily="34" charset="-128"/>
                  <a:cs typeface="Calibri"/>
                </a:rPr>
                <a:t>https://www.ngs.noaa.gov/ADVISORS/</a:t>
              </a:r>
              <a:endParaRPr lang="en-US" dirty="0"/>
            </a:p>
          </p:txBody>
        </p:sp>
      </p:grpSp>
      <p:pic>
        <p:nvPicPr>
          <p:cNvPr id="17" name="jeff"/>
          <p:cNvPicPr>
            <a:picLocks noChangeAspect="1"/>
          </p:cNvPicPr>
          <p:nvPr/>
        </p:nvPicPr>
        <p:blipFill rotWithShape="1">
          <a:blip r:embed="rId4">
            <a:extLst>
              <a:ext uri="{28A0092B-C50C-407E-A947-70E740481C1C}">
                <a14:useLocalDpi xmlns:a14="http://schemas.microsoft.com/office/drawing/2010/main" val="0"/>
              </a:ext>
            </a:extLst>
          </a:blip>
          <a:srcRect l="162" t="28" r="38" b="605"/>
          <a:stretch/>
        </p:blipFill>
        <p:spPr>
          <a:xfrm>
            <a:off x="6669881" y="1294606"/>
            <a:ext cx="728662" cy="881063"/>
          </a:xfrm>
          <a:prstGeom prst="rect">
            <a:avLst/>
          </a:prstGeom>
        </p:spPr>
      </p:pic>
    </p:spTree>
    <p:extLst>
      <p:ext uri="{BB962C8B-B14F-4D97-AF65-F5344CB8AC3E}">
        <p14:creationId xmlns:p14="http://schemas.microsoft.com/office/powerpoint/2010/main" val="43975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21" presetClass="entr" presetSubtype="1"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0" indent="0" algn="ctr">
              <a:buNone/>
            </a:pPr>
            <a:r>
              <a:rPr lang="en-US" b="1" dirty="0">
                <a:latin typeface="Cambria" panose="02040503050406030204" pitchFamily="18" charset="0"/>
                <a:ea typeface="Cambria" panose="02040503050406030204" pitchFamily="18" charset="0"/>
              </a:rPr>
              <a:t>geodesy.noaa.gov/ADVISORS/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56" y="2737656"/>
            <a:ext cx="4778995" cy="3966672"/>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16076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57" y="3638744"/>
            <a:ext cx="4251775" cy="3087277"/>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Erik Baldwin over at Bluefield State College</a:t>
            </a:r>
          </a:p>
        </p:txBody>
      </p:sp>
    </p:spTree>
    <p:extLst>
      <p:ext uri="{BB962C8B-B14F-4D97-AF65-F5344CB8AC3E}">
        <p14:creationId xmlns:p14="http://schemas.microsoft.com/office/powerpoint/2010/main" val="41263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1"/>
          <p:cNvSpPr txBox="1"/>
          <p:nvPr/>
        </p:nvSpPr>
        <p:spPr>
          <a:xfrm>
            <a:off x="406180" y="5149938"/>
            <a:ext cx="2465527" cy="715581"/>
          </a:xfrm>
          <a:prstGeom prst="rect">
            <a:avLst/>
          </a:prstGeom>
          <a:noFill/>
        </p:spPr>
        <p:txBody>
          <a:bodyPr wrap="square" rtlCol="0">
            <a:spAutoFit/>
          </a:bodyPr>
          <a:lstStyle/>
          <a:p>
            <a:pPr algn="ctr"/>
            <a:r>
              <a:rPr lang="en-US" sz="1350" b="1" dirty="0">
                <a:latin typeface="+mj-lt"/>
              </a:rPr>
              <a:t>Geometric</a:t>
            </a:r>
            <a:endParaRPr lang="en-US" sz="1350" dirty="0">
              <a:latin typeface="+mj-lt"/>
            </a:endParaRPr>
          </a:p>
          <a:p>
            <a:pPr algn="ctr"/>
            <a:r>
              <a:rPr lang="en-US" sz="1350" dirty="0">
                <a:latin typeface="+mj-lt"/>
              </a:rPr>
              <a:t>Sep 2017; </a:t>
            </a:r>
            <a:r>
              <a:rPr lang="en-US" sz="1350" dirty="0"/>
              <a:t>Rev. Apr 2021</a:t>
            </a:r>
            <a:endParaRPr lang="en-US" sz="1350" i="1" dirty="0">
              <a:latin typeface="+mj-lt"/>
            </a:endParaRPr>
          </a:p>
          <a:p>
            <a:pPr algn="ctr"/>
            <a:r>
              <a:rPr lang="en-US" sz="1350" b="1" i="1" dirty="0">
                <a:latin typeface="+mj-lt"/>
              </a:rPr>
              <a:t>NOAA TR NOS NGS </a:t>
            </a:r>
            <a:r>
              <a:rPr lang="en-US" sz="1350" b="1" i="1" dirty="0">
                <a:solidFill>
                  <a:srgbClr val="FF0000"/>
                </a:solidFill>
                <a:latin typeface="+mj-lt"/>
              </a:rPr>
              <a:t>62</a:t>
            </a:r>
          </a:p>
        </p:txBody>
      </p:sp>
      <p:sp>
        <p:nvSpPr>
          <p:cNvPr id="15" name="TextBox p2"/>
          <p:cNvSpPr txBox="1"/>
          <p:nvPr/>
        </p:nvSpPr>
        <p:spPr>
          <a:xfrm>
            <a:off x="3298574" y="5149937"/>
            <a:ext cx="2523044" cy="715581"/>
          </a:xfrm>
          <a:prstGeom prst="rect">
            <a:avLst/>
          </a:prstGeom>
          <a:noFill/>
        </p:spPr>
        <p:txBody>
          <a:bodyPr wrap="square" rtlCol="0">
            <a:spAutoFit/>
          </a:bodyPr>
          <a:lstStyle/>
          <a:p>
            <a:pPr algn="ctr"/>
            <a:r>
              <a:rPr lang="en-US" sz="1350" b="1" dirty="0">
                <a:latin typeface="+mj-lt"/>
              </a:rPr>
              <a:t>Geopotential</a:t>
            </a:r>
            <a:endParaRPr lang="en-US" sz="1350" dirty="0">
              <a:latin typeface="+mj-lt"/>
            </a:endParaRPr>
          </a:p>
          <a:p>
            <a:pPr algn="ctr"/>
            <a:r>
              <a:rPr lang="en-US" sz="1350" dirty="0">
                <a:latin typeface="+mj-lt"/>
              </a:rPr>
              <a:t>Nov 2017; Rev. Feb 2021</a:t>
            </a:r>
          </a:p>
          <a:p>
            <a:pPr algn="ctr"/>
            <a:r>
              <a:rPr lang="en-US" sz="1350" b="1" i="1" dirty="0">
                <a:latin typeface="+mj-lt"/>
              </a:rPr>
              <a:t>NOAA TR NOS NGS </a:t>
            </a:r>
            <a:r>
              <a:rPr lang="en-US" sz="1350" b="1" i="1" dirty="0">
                <a:solidFill>
                  <a:srgbClr val="FF0000"/>
                </a:solidFill>
                <a:latin typeface="+mj-lt"/>
              </a:rPr>
              <a:t>64</a:t>
            </a:r>
          </a:p>
        </p:txBody>
      </p:sp>
      <p:sp>
        <p:nvSpPr>
          <p:cNvPr id="16" name="TextBox p3"/>
          <p:cNvSpPr txBox="1"/>
          <p:nvPr/>
        </p:nvSpPr>
        <p:spPr>
          <a:xfrm>
            <a:off x="6170280" y="5149937"/>
            <a:ext cx="2563403" cy="715581"/>
          </a:xfrm>
          <a:prstGeom prst="rect">
            <a:avLst/>
          </a:prstGeom>
          <a:noFill/>
        </p:spPr>
        <p:txBody>
          <a:bodyPr wrap="square" rtlCol="0">
            <a:spAutoFit/>
          </a:bodyPr>
          <a:lstStyle/>
          <a:p>
            <a:pPr algn="ctr"/>
            <a:r>
              <a:rPr lang="en-US" sz="1350" b="1" dirty="0">
                <a:latin typeface="+mj-lt"/>
              </a:rPr>
              <a:t>Working in the modernized NSRS</a:t>
            </a:r>
          </a:p>
          <a:p>
            <a:pPr algn="ctr"/>
            <a:r>
              <a:rPr lang="en-US" sz="1350" dirty="0">
                <a:latin typeface="+mj-lt"/>
              </a:rPr>
              <a:t>Apr 2019; Rev. Feb 2021</a:t>
            </a:r>
          </a:p>
          <a:p>
            <a:pPr algn="ctr"/>
            <a:r>
              <a:rPr lang="en-US" sz="1350" b="1" i="1" dirty="0">
                <a:latin typeface="+mj-lt"/>
              </a:rPr>
              <a:t>NOAA TR NOS NGS </a:t>
            </a:r>
            <a:r>
              <a:rPr lang="en-US" sz="1350" b="1" i="1" dirty="0">
                <a:solidFill>
                  <a:srgbClr val="FF0000"/>
                </a:solidFill>
                <a:latin typeface="+mj-lt"/>
              </a:rPr>
              <a:t>67</a:t>
            </a:r>
          </a:p>
        </p:txBody>
      </p:sp>
      <p:pic>
        <p:nvPicPr>
          <p:cNvPr id="11" name="p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79" y="1914723"/>
            <a:ext cx="2465528" cy="3190732"/>
          </a:xfrm>
          <a:prstGeom prst="rect">
            <a:avLst/>
          </a:prstGeom>
          <a:ln w="31750">
            <a:solidFill>
              <a:schemeClr val="bg1">
                <a:lumMod val="65000"/>
              </a:schemeClr>
            </a:solidFill>
          </a:ln>
        </p:spPr>
      </p:pic>
      <p:pic>
        <p:nvPicPr>
          <p:cNvPr id="17" name="p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574" y="1873141"/>
            <a:ext cx="2523044" cy="3265165"/>
          </a:xfrm>
          <a:prstGeom prst="rect">
            <a:avLst/>
          </a:prstGeom>
          <a:ln w="31750">
            <a:solidFill>
              <a:schemeClr val="bg1">
                <a:lumMod val="65000"/>
              </a:schemeClr>
            </a:solidFill>
          </a:ln>
        </p:spPr>
      </p:pic>
      <p:pic>
        <p:nvPicPr>
          <p:cNvPr id="18" name="p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641" y="1873141"/>
            <a:ext cx="2523043" cy="3265165"/>
          </a:xfrm>
          <a:prstGeom prst="rect">
            <a:avLst/>
          </a:prstGeom>
          <a:ln w="31750">
            <a:solidFill>
              <a:schemeClr val="bg1">
                <a:lumMod val="65000"/>
              </a:schemeClr>
            </a:solidFill>
          </a:ln>
        </p:spPr>
      </p:pic>
      <p:sp>
        <p:nvSpPr>
          <p:cNvPr id="19" name="revised for 2021"/>
          <p:cNvSpPr txBox="1"/>
          <p:nvPr/>
        </p:nvSpPr>
        <p:spPr>
          <a:xfrm>
            <a:off x="184417" y="3602378"/>
            <a:ext cx="8805902" cy="646331"/>
          </a:xfrm>
          <a:prstGeom prst="rect">
            <a:avLst/>
          </a:prstGeom>
          <a:solidFill>
            <a:schemeClr val="bg1">
              <a:lumMod val="85000"/>
            </a:schemeClr>
          </a:solidFill>
          <a:effectLst>
            <a:softEdge rad="31750"/>
          </a:effectLst>
        </p:spPr>
        <p:txBody>
          <a:bodyPr wrap="square" rtlCol="0">
            <a:spAutoFit/>
          </a:bodyPr>
          <a:lstStyle/>
          <a:p>
            <a:pPr algn="ctr"/>
            <a:r>
              <a:rPr lang="en-US" sz="3600" i="1" dirty="0">
                <a:solidFill>
                  <a:srgbClr val="FF0000"/>
                </a:solidFill>
                <a:latin typeface="+mj-lt"/>
              </a:rPr>
              <a:t>All three were revised in 2021</a:t>
            </a:r>
          </a:p>
        </p:txBody>
      </p:sp>
      <p:sp>
        <p:nvSpPr>
          <p:cNvPr id="13" name="blueprints"/>
          <p:cNvSpPr txBox="1">
            <a:spLocks/>
          </p:cNvSpPr>
          <p:nvPr/>
        </p:nvSpPr>
        <p:spPr>
          <a:xfrm>
            <a:off x="1" y="453440"/>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4000" dirty="0">
                <a:latin typeface="Cambria" panose="02040503050406030204" pitchFamily="18" charset="0"/>
                <a:ea typeface="Cambria" panose="02040503050406030204" pitchFamily="18" charset="0"/>
              </a:rPr>
              <a:t>Blueprints for the Modernized NSRS</a:t>
            </a:r>
            <a:endParaRPr lang="en-US" altLang="en-US" sz="3600" dirty="0">
              <a:latin typeface="Cambria" panose="02040503050406030204" pitchFamily="18" charset="0"/>
              <a:ea typeface="Cambria" panose="02040503050406030204" pitchFamily="18" charset="0"/>
            </a:endParaRPr>
          </a:p>
        </p:txBody>
      </p:sp>
      <p:sp>
        <p:nvSpPr>
          <p:cNvPr id="10" name="best"/>
          <p:cNvSpPr txBox="1">
            <a:spLocks/>
          </p:cNvSpPr>
          <p:nvPr/>
        </p:nvSpPr>
        <p:spPr>
          <a:xfrm>
            <a:off x="2" y="1254165"/>
            <a:ext cx="9143999" cy="52840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800" dirty="0">
                <a:latin typeface="Cambria" panose="02040503050406030204" pitchFamily="18" charset="0"/>
                <a:ea typeface="Cambria" panose="02040503050406030204" pitchFamily="18" charset="0"/>
              </a:rPr>
              <a:t>…your best source for information on modernization</a:t>
            </a:r>
            <a:endParaRPr lang="en-US" altLang="en-US" sz="27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4155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7" t="111" b="35"/>
          <a:stretch/>
        </p:blipFill>
        <p:spPr>
          <a:xfrm>
            <a:off x="60159" y="1181099"/>
            <a:ext cx="4410777" cy="5293495"/>
          </a:xfrm>
          <a:prstGeom prst="rect">
            <a:avLst/>
          </a:prstGeom>
          <a:ln w="12700">
            <a:solidFill>
              <a:schemeClr val="accent1">
                <a:shade val="50000"/>
              </a:schemeClr>
            </a:solidFill>
          </a:ln>
          <a:effectLst/>
        </p:spPr>
      </p:pic>
      <p:pic>
        <p:nvPicPr>
          <p:cNvPr id="4" name="Picture 3"/>
          <p:cNvPicPr>
            <a:picLocks noChangeAspect="1"/>
          </p:cNvPicPr>
          <p:nvPr/>
        </p:nvPicPr>
        <p:blipFill>
          <a:blip r:embed="rId4"/>
          <a:stretch>
            <a:fillRect/>
          </a:stretch>
        </p:blipFill>
        <p:spPr>
          <a:xfrm>
            <a:off x="4514979" y="1181099"/>
            <a:ext cx="4532768" cy="3801473"/>
          </a:xfrm>
          <a:prstGeom prst="rect">
            <a:avLst/>
          </a:prstGeom>
          <a:ln w="12700">
            <a:solidFill>
              <a:schemeClr val="accent1">
                <a:shade val="50000"/>
              </a:schemeClr>
            </a:solidFill>
          </a:ln>
        </p:spPr>
      </p:pic>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9081" y="5658267"/>
              <a:ext cx="1647191" cy="931801"/>
            </a:xfrm>
            <a:prstGeom prst="rect">
              <a:avLst/>
            </a:prstGeom>
            <a:noFill/>
          </p:spPr>
          <p:txBody>
            <a:bodyPr wrap="square" rtlCol="0">
              <a:spAutoFit/>
            </a:bodyPr>
            <a:lstStyle/>
            <a:p>
              <a:pPr algn="ctr"/>
              <a:r>
                <a:rPr lang="en-US" b="1" dirty="0">
                  <a:solidFill>
                    <a:srgbClr val="781D22"/>
                  </a:solidFill>
                </a:rPr>
                <a:t>Educational Videos</a:t>
              </a:r>
            </a:p>
            <a:p>
              <a:pPr algn="ctr"/>
              <a:r>
                <a:rPr lang="en-US" b="1" dirty="0">
                  <a:solidFill>
                    <a:srgbClr val="781D22"/>
                  </a:solidFill>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algn="ctr"/>
              <a:r>
                <a:rPr lang="en-US" b="1" dirty="0">
                  <a:solidFill>
                    <a:srgbClr val="781D22"/>
                  </a:solidFill>
                </a:rPr>
                <a:t>Online Lesson </a:t>
              </a:r>
            </a:p>
            <a:p>
              <a:pPr algn="ctr"/>
              <a:r>
                <a:rPr lang="en-US" b="1" dirty="0">
                  <a:solidFill>
                    <a:srgbClr val="781D22"/>
                  </a:solidFill>
                </a:rPr>
                <a:t>(via </a:t>
              </a:r>
              <a:r>
                <a:rPr lang="en-US" b="1" dirty="0" err="1">
                  <a:solidFill>
                    <a:srgbClr val="781D22"/>
                  </a:solidFill>
                </a:rPr>
                <a:t>MetEd</a:t>
              </a:r>
              <a:r>
                <a:rPr lang="en-US" b="1" dirty="0">
                  <a:solidFill>
                    <a:srgbClr val="781D22"/>
                  </a:solidFill>
                </a:rPr>
                <a:t>/COMET)</a:t>
              </a:r>
            </a:p>
            <a:p>
              <a:pPr algn="ctr"/>
              <a:r>
                <a:rPr lang="en-US" b="1" dirty="0">
                  <a:solidFill>
                    <a:srgbClr val="781D22"/>
                  </a:solidFill>
                </a:rPr>
                <a:t>~1 hour</a:t>
              </a:r>
            </a:p>
          </p:txBody>
        </p:sp>
      </p:grpSp>
      <p:sp>
        <p:nvSpPr>
          <p:cNvPr id="13"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dirty="0">
                <a:latin typeface="Cambria" panose="02040503050406030204" pitchFamily="18" charset="0"/>
                <a:ea typeface="Cambria" panose="02040503050406030204" pitchFamily="18" charset="0"/>
                <a:cs typeface="Arial" pitchFamily="34" charset="0"/>
              </a:rPr>
              <a:t>Resources at </a:t>
            </a:r>
            <a:r>
              <a:rPr lang="en-US" altLang="en-US" sz="4000" b="1" dirty="0">
                <a:latin typeface="Cambria" panose="02040503050406030204" pitchFamily="18" charset="0"/>
                <a:ea typeface="Cambria" panose="02040503050406030204" pitchFamily="18" charset="0"/>
                <a:cs typeface="Arial" pitchFamily="34" charset="0"/>
              </a:rPr>
              <a:t>geodesy.noaa.gov </a:t>
            </a:r>
          </a:p>
        </p:txBody>
      </p:sp>
      <p:sp>
        <p:nvSpPr>
          <p:cNvPr id="2" name="Rounded Rectangle 1"/>
          <p:cNvSpPr/>
          <p:nvPr/>
        </p:nvSpPr>
        <p:spPr>
          <a:xfrm>
            <a:off x="1386840" y="1847918"/>
            <a:ext cx="1112520" cy="278062"/>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759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par>
                          <p:cTn id="8" fill="hold">
                            <p:stCondLst>
                              <p:cond delay="2600"/>
                            </p:stCondLst>
                            <p:childTnLst>
                              <p:par>
                                <p:cTn id="9" presetID="21" presetClass="entr" presetSubtype="2" fill="hold" grpId="0"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heel(2)">
                                      <p:cBhvr>
                                        <p:cTn id="11" dur="2000"/>
                                        <p:tgtEl>
                                          <p:spTgt spid="14"/>
                                        </p:tgtEl>
                                      </p:cBhvr>
                                    </p:animEffect>
                                  </p:childTnLst>
                                </p:cTn>
                              </p:par>
                            </p:childTnLst>
                          </p:cTn>
                        </p:par>
                        <p:par>
                          <p:cTn id="12" fill="hold">
                            <p:stCondLst>
                              <p:cond delay="5600"/>
                            </p:stCondLst>
                            <p:childTnLst>
                              <p:par>
                                <p:cTn id="13" presetID="21" presetClass="entr" presetSubtype="2" fill="hold" grpId="0" nodeType="afterEffect">
                                  <p:stCondLst>
                                    <p:cond delay="800"/>
                                  </p:stCondLst>
                                  <p:childTnLst>
                                    <p:set>
                                      <p:cBhvr>
                                        <p:cTn id="14" dur="1" fill="hold">
                                          <p:stCondLst>
                                            <p:cond delay="0"/>
                                          </p:stCondLst>
                                        </p:cTn>
                                        <p:tgtEl>
                                          <p:spTgt spid="17"/>
                                        </p:tgtEl>
                                        <p:attrNameLst>
                                          <p:attrName>style.visibility</p:attrName>
                                        </p:attrNameLst>
                                      </p:cBhvr>
                                      <p:to>
                                        <p:strVal val="visible"/>
                                      </p:to>
                                    </p:set>
                                    <p:animEffect transition="in" filter="wheel(2)">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99855" y="5007968"/>
            <a:ext cx="4547891" cy="1466625"/>
            <a:chOff x="4403571" y="5339913"/>
            <a:chExt cx="4586432" cy="1399549"/>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9081" y="5658267"/>
              <a:ext cx="1647191" cy="931801"/>
            </a:xfrm>
            <a:prstGeom prst="rect">
              <a:avLst/>
            </a:prstGeom>
            <a:noFill/>
          </p:spPr>
          <p:txBody>
            <a:bodyPr wrap="square" rtlCol="0">
              <a:spAutoFit/>
            </a:bodyPr>
            <a:lstStyle/>
            <a:p>
              <a:pPr algn="ctr"/>
              <a:r>
                <a:rPr lang="en-US" b="1" dirty="0">
                  <a:solidFill>
                    <a:srgbClr val="781D22"/>
                  </a:solidFill>
                </a:rPr>
                <a:t>Educational Videos</a:t>
              </a:r>
            </a:p>
            <a:p>
              <a:pPr algn="ctr"/>
              <a:r>
                <a:rPr lang="en-US" b="1" dirty="0">
                  <a:solidFill>
                    <a:srgbClr val="781D22"/>
                  </a:solidFill>
                </a:rPr>
                <a:t>&lt;5 minutes</a:t>
              </a:r>
            </a:p>
          </p:txBody>
        </p:sp>
        <p:sp>
          <p:nvSpPr>
            <p:cNvPr id="9" name="TextBox 8"/>
            <p:cNvSpPr txBox="1"/>
            <p:nvPr/>
          </p:nvSpPr>
          <p:spPr>
            <a:xfrm>
              <a:off x="6608810" y="5709063"/>
              <a:ext cx="2291134" cy="931801"/>
            </a:xfrm>
            <a:prstGeom prst="rect">
              <a:avLst/>
            </a:prstGeom>
            <a:noFill/>
          </p:spPr>
          <p:txBody>
            <a:bodyPr wrap="square" rtlCol="0">
              <a:spAutoFit/>
            </a:bodyPr>
            <a:lstStyle/>
            <a:p>
              <a:pPr algn="ctr"/>
              <a:r>
                <a:rPr lang="en-US" b="1" dirty="0">
                  <a:solidFill>
                    <a:srgbClr val="781D22"/>
                  </a:solidFill>
                </a:rPr>
                <a:t>Online Lesson </a:t>
              </a:r>
            </a:p>
            <a:p>
              <a:pPr algn="ctr"/>
              <a:r>
                <a:rPr lang="en-US" b="1" dirty="0">
                  <a:solidFill>
                    <a:srgbClr val="781D22"/>
                  </a:solidFill>
                </a:rPr>
                <a:t>(via </a:t>
              </a:r>
              <a:r>
                <a:rPr lang="en-US" b="1" dirty="0" err="1">
                  <a:solidFill>
                    <a:srgbClr val="781D22"/>
                  </a:solidFill>
                </a:rPr>
                <a:t>MetEd</a:t>
              </a:r>
              <a:r>
                <a:rPr lang="en-US" b="1" dirty="0">
                  <a:solidFill>
                    <a:srgbClr val="781D22"/>
                  </a:solidFill>
                </a:rPr>
                <a:t>/COMET)</a:t>
              </a:r>
            </a:p>
            <a:p>
              <a:pPr algn="ctr"/>
              <a:r>
                <a:rPr lang="en-US" b="1" dirty="0">
                  <a:solidFill>
                    <a:srgbClr val="781D22"/>
                  </a:solidFill>
                </a:rPr>
                <a:t>~1 hour</a:t>
              </a:r>
            </a:p>
          </p:txBody>
        </p:sp>
      </p:grpSp>
      <p:sp>
        <p:nvSpPr>
          <p:cNvPr id="13" name="Title 1"/>
          <p:cNvSpPr txBox="1">
            <a:spLocks/>
          </p:cNvSpPr>
          <p:nvPr/>
        </p:nvSpPr>
        <p:spPr>
          <a:xfrm>
            <a:off x="0" y="6371268"/>
            <a:ext cx="9144000" cy="456197"/>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800" dirty="0">
                <a:latin typeface="Cambria" panose="02040503050406030204" pitchFamily="18" charset="0"/>
                <a:ea typeface="Cambria" panose="02040503050406030204" pitchFamily="18" charset="0"/>
                <a:cs typeface="Arial" pitchFamily="34" charset="0"/>
              </a:rPr>
              <a:t>NGS homepage: </a:t>
            </a:r>
            <a:r>
              <a:rPr lang="en-US" altLang="en-US" sz="28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13667" y="5835428"/>
            <a:ext cx="459693" cy="331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V="1">
            <a:off x="7811455" y="5045824"/>
            <a:ext cx="0" cy="327939"/>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990870" y="5359111"/>
            <a:ext cx="1316330"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766239" y="5391604"/>
            <a:ext cx="2082485" cy="88764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
            <a:ext cx="9144000" cy="652272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94" t="62" b="8"/>
          <a:stretch/>
        </p:blipFill>
        <p:spPr>
          <a:xfrm>
            <a:off x="3862874" y="998057"/>
            <a:ext cx="5172842" cy="5755669"/>
          </a:xfrm>
          <a:prstGeom prst="rect">
            <a:avLst/>
          </a:prstGeom>
          <a:ln w="25400">
            <a:solidFill>
              <a:schemeClr val="bg1">
                <a:lumMod val="75000"/>
              </a:schemeClr>
            </a:solidFill>
          </a:ln>
          <a:effectLst>
            <a:outerShdw blurRad="50800" dist="38100" dir="2700000" algn="tl" rotWithShape="0">
              <a:prstClr val="black">
                <a:alpha val="40000"/>
              </a:prstClr>
            </a:outerShdw>
          </a:effectLst>
        </p:spPr>
      </p:pic>
      <p:sp>
        <p:nvSpPr>
          <p:cNvPr id="15" name="Rectangle 14"/>
          <p:cNvSpPr/>
          <p:nvPr/>
        </p:nvSpPr>
        <p:spPr>
          <a:xfrm rot="406022">
            <a:off x="6063116" y="3657351"/>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408422">
            <a:off x="6143762" y="3712211"/>
            <a:ext cx="2662602" cy="646331"/>
          </a:xfrm>
          <a:prstGeom prst="rect">
            <a:avLst/>
          </a:prstGeom>
          <a:noFill/>
        </p:spPr>
        <p:txBody>
          <a:bodyPr wrap="square" rtlCol="0">
            <a:spAutoFit/>
          </a:bodyPr>
          <a:lstStyle/>
          <a:p>
            <a:pPr algn="ctr"/>
            <a:r>
              <a:rPr lang="en-US" i="1" dirty="0"/>
              <a:t>Click this icon on homepage</a:t>
            </a:r>
          </a:p>
        </p:txBody>
      </p:sp>
      <p:sp>
        <p:nvSpPr>
          <p:cNvPr id="18" name="Right Arrow 17"/>
          <p:cNvSpPr/>
          <p:nvPr/>
        </p:nvSpPr>
        <p:spPr>
          <a:xfrm rot="5832851">
            <a:off x="7083570" y="4361402"/>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0" y="518205"/>
            <a:ext cx="3862874"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4000" b="1" dirty="0">
                <a:latin typeface="Cambria" panose="02040503050406030204" pitchFamily="18" charset="0"/>
                <a:ea typeface="Cambria" panose="02040503050406030204" pitchFamily="18" charset="0"/>
                <a:cs typeface="Arial" pitchFamily="34" charset="0"/>
              </a:rPr>
              <a:t>Email Subscriptions</a:t>
            </a:r>
          </a:p>
        </p:txBody>
      </p:sp>
      <p:sp>
        <p:nvSpPr>
          <p:cNvPr id="27" name="TextBox 26"/>
          <p:cNvSpPr txBox="1"/>
          <p:nvPr/>
        </p:nvSpPr>
        <p:spPr>
          <a:xfrm>
            <a:off x="1" y="1891559"/>
            <a:ext cx="3862873" cy="4303053"/>
          </a:xfrm>
          <a:prstGeom prst="rect">
            <a:avLst/>
          </a:prstGeom>
          <a:noFill/>
        </p:spPr>
        <p:txBody>
          <a:bodyPr wrap="square" rtlCol="0">
            <a:noAutofit/>
          </a:bodyPr>
          <a:lstStyle/>
          <a:p>
            <a:pPr>
              <a:spcBef>
                <a:spcPts val="600"/>
              </a:spcBef>
            </a:pPr>
            <a:r>
              <a:rPr lang="en-US" sz="2000" b="1" i="1" dirty="0">
                <a:latin typeface="Cambria" panose="02040503050406030204" pitchFamily="18" charset="0"/>
                <a:ea typeface="Cambria" panose="02040503050406030204" pitchFamily="18" charset="0"/>
              </a:rPr>
              <a:t>*Only 1-2 messages per month*</a:t>
            </a:r>
          </a:p>
          <a:p>
            <a:pPr marL="285750" indent="-285750">
              <a:spcBef>
                <a:spcPts val="600"/>
              </a:spcBef>
              <a:buFont typeface="Arial" panose="020B0604020202020204" pitchFamily="34" charset="0"/>
              <a:buChar char="•"/>
            </a:pPr>
            <a:endParaRPr lang="en-US" sz="2400" b="1" dirty="0">
              <a:latin typeface="Cambria" panose="02040503050406030204" pitchFamily="18" charset="0"/>
              <a:ea typeface="Cambria" panose="02040503050406030204" pitchFamily="18" charset="0"/>
            </a:endParaRP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NGS News</a:t>
            </a:r>
          </a:p>
          <a:p>
            <a:pPr lvl="1">
              <a:spcBef>
                <a:spcPts val="600"/>
              </a:spcBef>
            </a:pPr>
            <a:r>
              <a:rPr lang="en-US" sz="2000" i="1" dirty="0">
                <a:latin typeface="Cambria" panose="02040503050406030204" pitchFamily="18" charset="0"/>
                <a:ea typeface="Cambria" panose="02040503050406030204" pitchFamily="18" charset="0"/>
              </a:rPr>
              <a:t>Includes quarterly NSRS Modernization newsletter</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Webinar Series</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Training</a:t>
            </a:r>
          </a:p>
          <a:p>
            <a:pPr marL="285750" indent="-285750">
              <a:spcBef>
                <a:spcPts val="600"/>
              </a:spcBef>
              <a:buFont typeface="Arial" panose="020B0604020202020204" pitchFamily="34" charset="0"/>
              <a:buChar char="•"/>
            </a:pPr>
            <a:r>
              <a:rPr lang="en-US" sz="2400" b="1" dirty="0">
                <a:latin typeface="Cambria" panose="02040503050406030204" pitchFamily="18" charset="0"/>
                <a:ea typeface="Cambria" panose="02040503050406030204" pitchFamily="18" charset="0"/>
              </a:rPr>
              <a:t>GPS on Benchmarks</a:t>
            </a:r>
          </a:p>
          <a:p>
            <a:pPr>
              <a:spcBef>
                <a:spcPts val="600"/>
              </a:spcBef>
            </a:pPr>
            <a:endParaRPr lang="en-US" sz="2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0A08195-D018-4732-80EA-E95417E0F7DE}"/>
              </a:ext>
            </a:extLst>
          </p:cNvPr>
          <p:cNvPicPr>
            <a:picLocks noChangeAspect="1"/>
          </p:cNvPicPr>
          <p:nvPr/>
        </p:nvPicPr>
        <p:blipFill>
          <a:blip r:embed="rId4"/>
          <a:stretch>
            <a:fillRect/>
          </a:stretch>
        </p:blipFill>
        <p:spPr>
          <a:xfrm rot="420000">
            <a:off x="6018264" y="5111006"/>
            <a:ext cx="2638095" cy="561905"/>
          </a:xfrm>
          <a:prstGeom prst="rect">
            <a:avLst/>
          </a:prstGeom>
        </p:spPr>
      </p:pic>
    </p:spTree>
    <p:extLst>
      <p:ext uri="{BB962C8B-B14F-4D97-AF65-F5344CB8AC3E}">
        <p14:creationId xmlns:p14="http://schemas.microsoft.com/office/powerpoint/2010/main" val="1901345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000" tmFilter="0, 0; .2, .5; .8, .5; 1, 0"/>
                                        <p:tgtEl>
                                          <p:spTgt spid="18"/>
                                        </p:tgtEl>
                                      </p:cBhvr>
                                    </p:animEffect>
                                    <p:animScale>
                                      <p:cBhvr>
                                        <p:cTn id="7"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89" y="1354263"/>
            <a:ext cx="8727822" cy="4626959"/>
          </a:xfrm>
        </p:spPr>
      </p:pic>
      <p:sp>
        <p:nvSpPr>
          <p:cNvPr id="6" name="Title 2"/>
          <p:cNvSpPr>
            <a:spLocks noGrp="1"/>
          </p:cNvSpPr>
          <p:nvPr>
            <p:ph type="title"/>
          </p:nvPr>
        </p:nvSpPr>
        <p:spPr>
          <a:xfrm>
            <a:off x="0" y="210018"/>
            <a:ext cx="9144000" cy="805079"/>
          </a:xfrm>
        </p:spPr>
        <p:txBody>
          <a:bodyPr/>
          <a:lstStyle/>
          <a:p>
            <a:r>
              <a:rPr lang="en-US" dirty="0">
                <a:latin typeface="Cambria" panose="02040503050406030204" pitchFamily="18" charset="0"/>
                <a:ea typeface="Cambria" panose="02040503050406030204" pitchFamily="18" charset="0"/>
              </a:rPr>
              <a:t>Ecosystem and Climate Operations</a:t>
            </a:r>
          </a:p>
        </p:txBody>
      </p:sp>
    </p:spTree>
    <p:extLst>
      <p:ext uri="{BB962C8B-B14F-4D97-AF65-F5344CB8AC3E}">
        <p14:creationId xmlns:p14="http://schemas.microsoft.com/office/powerpoint/2010/main" val="42214638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574437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90264"/>
            <a:ext cx="9144000" cy="5029197"/>
          </a:xfrm>
        </p:spPr>
        <p:txBody>
          <a:bodyPr/>
          <a:lstStyle/>
          <a:p>
            <a:pPr marL="228600" indent="0" algn="ctr">
              <a:buNone/>
            </a:pPr>
            <a:r>
              <a:rPr lang="en-US" sz="8000" dirty="0">
                <a:latin typeface="Cambria" panose="02040503050406030204" pitchFamily="18" charset="0"/>
                <a:ea typeface="Cambria" panose="02040503050406030204" pitchFamily="18" charset="0"/>
              </a:rPr>
              <a:t>www.ngs.noaa.gov</a:t>
            </a:r>
          </a:p>
          <a:p>
            <a:pPr marL="228600" indent="0" algn="ctr">
              <a:buNone/>
            </a:pPr>
            <a:endParaRPr lang="en-US" sz="7200" dirty="0">
              <a:latin typeface="Cambria" panose="02040503050406030204" pitchFamily="18" charset="0"/>
              <a:ea typeface="Cambria" panose="02040503050406030204" pitchFamily="18" charset="0"/>
            </a:endParaRPr>
          </a:p>
          <a:p>
            <a:pPr marL="228600" indent="0" algn="ctr">
              <a:buNone/>
            </a:pPr>
            <a:r>
              <a:rPr lang="en-US" sz="8000" dirty="0">
                <a:latin typeface="Cambria" panose="02040503050406030204" pitchFamily="18" charset="0"/>
                <a:ea typeface="Cambria" panose="02040503050406030204" pitchFamily="18" charset="0"/>
              </a:rPr>
              <a:t>beta.ngs.noaa.gov</a:t>
            </a:r>
          </a:p>
        </p:txBody>
      </p:sp>
      <p:sp>
        <p:nvSpPr>
          <p:cNvPr id="2" name="Down Arrow 1"/>
          <p:cNvSpPr/>
          <p:nvPr/>
        </p:nvSpPr>
        <p:spPr>
          <a:xfrm>
            <a:off x="1257300" y="1771650"/>
            <a:ext cx="1171575" cy="19812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53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0018"/>
            <a:ext cx="9144000" cy="805079"/>
          </a:xfrm>
        </p:spPr>
        <p:txBody>
          <a:bodyPr/>
          <a:lstStyle/>
          <a:p>
            <a:r>
              <a:rPr lang="en-US" dirty="0">
                <a:latin typeface="Cambria" panose="02040503050406030204" pitchFamily="18" charset="0"/>
                <a:ea typeface="Cambria" panose="02040503050406030204" pitchFamily="18" charset="0"/>
              </a:rPr>
              <a:t>Ecosystem and Climate Operations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541" y="1005612"/>
            <a:ext cx="7866918" cy="5807998"/>
          </a:xfrm>
        </p:spPr>
      </p:pic>
    </p:spTree>
    <p:extLst>
      <p:ext uri="{BB962C8B-B14F-4D97-AF65-F5344CB8AC3E}">
        <p14:creationId xmlns:p14="http://schemas.microsoft.com/office/powerpoint/2010/main" val="307649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1553642" y="2929426"/>
            <a:ext cx="1544224"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0372172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3"/>
            <a:ext cx="8229600" cy="805079"/>
          </a:xfrm>
        </p:spPr>
        <p:txBody>
          <a:bodyPr/>
          <a:lstStyle/>
          <a:p>
            <a:r>
              <a:rPr lang="en-US" sz="4800" dirty="0">
                <a:latin typeface="Cambria" panose="02040503050406030204" pitchFamily="18" charset="0"/>
                <a:ea typeface="Cambria" panose="02040503050406030204" pitchFamily="18" charset="0"/>
              </a:rPr>
              <a:t>Aeronautical Survey Program</a:t>
            </a:r>
          </a:p>
        </p:txBody>
      </p:sp>
      <p:sp>
        <p:nvSpPr>
          <p:cNvPr id="2" name="Content Placeholder 1"/>
          <p:cNvSpPr>
            <a:spLocks noGrp="1"/>
          </p:cNvSpPr>
          <p:nvPr>
            <p:ph idx="1"/>
          </p:nvPr>
        </p:nvSpPr>
        <p:spPr>
          <a:xfrm>
            <a:off x="457200" y="1362079"/>
            <a:ext cx="8229600" cy="4525963"/>
          </a:xfrm>
        </p:spPr>
        <p:txBody>
          <a:bodyPr/>
          <a:lstStyle/>
          <a:p>
            <a:r>
              <a:rPr lang="en-US" dirty="0">
                <a:latin typeface="Cambria" panose="02040503050406030204" pitchFamily="18" charset="0"/>
                <a:ea typeface="Cambria" panose="02040503050406030204" pitchFamily="18" charset="0"/>
              </a:rPr>
              <a:t>Interagency Program: FAA and NGS</a:t>
            </a:r>
          </a:p>
          <a:p>
            <a:pPr lvl="1"/>
            <a:r>
              <a:rPr lang="en-US" u="sng" dirty="0">
                <a:latin typeface="Cambria" panose="02040503050406030204" pitchFamily="18" charset="0"/>
                <a:ea typeface="Cambria" panose="02040503050406030204" pitchFamily="18" charset="0"/>
              </a:rPr>
              <a:t>P</a:t>
            </a:r>
            <a:r>
              <a:rPr lang="en-US" dirty="0">
                <a:latin typeface="Cambria" panose="02040503050406030204" pitchFamily="18" charset="0"/>
                <a:ea typeface="Cambria" panose="02040503050406030204" pitchFamily="18" charset="0"/>
              </a:rPr>
              <a:t>rimary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 (PACS) and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econdary </a:t>
            </a:r>
            <a:r>
              <a:rPr lang="en-US" u="sng" dirty="0">
                <a:latin typeface="Cambria" panose="02040503050406030204" pitchFamily="18" charset="0"/>
                <a:ea typeface="Cambria" panose="02040503050406030204" pitchFamily="18" charset="0"/>
              </a:rPr>
              <a:t>A</a:t>
            </a:r>
            <a:r>
              <a:rPr lang="en-US" dirty="0">
                <a:latin typeface="Cambria" panose="02040503050406030204" pitchFamily="18" charset="0"/>
                <a:ea typeface="Cambria" panose="02040503050406030204" pitchFamily="18" charset="0"/>
              </a:rPr>
              <a:t>irport </a:t>
            </a:r>
            <a:r>
              <a:rPr lang="en-US" u="sng" dirty="0">
                <a:latin typeface="Cambria" panose="02040503050406030204" pitchFamily="18" charset="0"/>
                <a:ea typeface="Cambria" panose="02040503050406030204" pitchFamily="18" charset="0"/>
              </a:rPr>
              <a:t>C</a:t>
            </a:r>
            <a:r>
              <a:rPr lang="en-US" dirty="0">
                <a:latin typeface="Cambria" panose="02040503050406030204" pitchFamily="18" charset="0"/>
                <a:ea typeface="Cambria" panose="02040503050406030204" pitchFamily="18" charset="0"/>
              </a:rPr>
              <a:t>ontrol </a:t>
            </a:r>
            <a:r>
              <a:rPr lang="en-US" u="sng" dirty="0">
                <a:latin typeface="Cambria" panose="02040503050406030204" pitchFamily="18" charset="0"/>
                <a:ea typeface="Cambria" panose="02040503050406030204" pitchFamily="18" charset="0"/>
              </a:rPr>
              <a:t>S</a:t>
            </a:r>
            <a:r>
              <a:rPr lang="en-US" dirty="0">
                <a:latin typeface="Cambria" panose="02040503050406030204" pitchFamily="18" charset="0"/>
                <a:ea typeface="Cambria" panose="02040503050406030204" pitchFamily="18" charset="0"/>
              </a:rPr>
              <a:t>tations (SACS)</a:t>
            </a:r>
          </a:p>
          <a:p>
            <a:pPr lvl="1"/>
            <a:r>
              <a:rPr lang="en-US" dirty="0">
                <a:latin typeface="Cambria" panose="02040503050406030204" pitchFamily="18" charset="0"/>
                <a:ea typeface="Cambria" panose="02040503050406030204" pitchFamily="18" charset="0"/>
              </a:rPr>
              <a:t>Airports GIS (</a:t>
            </a:r>
            <a:r>
              <a:rPr lang="en-US" dirty="0">
                <a:latin typeface="Cambria" panose="02040503050406030204" pitchFamily="18" charset="0"/>
                <a:ea typeface="Cambria" panose="02040503050406030204" pitchFamily="18" charset="0"/>
                <a:hlinkClick r:id="rId3"/>
              </a:rPr>
              <a:t>AGIS</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Airport Obstruction Charts (</a:t>
            </a:r>
            <a:r>
              <a:rPr lang="en-US" dirty="0">
                <a:latin typeface="Cambria" panose="02040503050406030204" pitchFamily="18" charset="0"/>
                <a:ea typeface="Cambria" panose="02040503050406030204" pitchFamily="18" charset="0"/>
                <a:hlinkClick r:id="rId4"/>
              </a:rPr>
              <a:t>AOC</a:t>
            </a:r>
            <a:r>
              <a:rPr lang="en-US" dirty="0">
                <a:latin typeface="Cambria" panose="02040503050406030204" pitchFamily="18" charset="0"/>
                <a:ea typeface="Cambria" panose="02040503050406030204" pitchFamily="18" charset="0"/>
              </a:rPr>
              <a:t>)</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Primary function of NGS is to serve as QA and subject-matter expert for ASP surveys that are contracted by airports</a:t>
            </a:r>
          </a:p>
        </p:txBody>
      </p:sp>
    </p:spTree>
    <p:extLst>
      <p:ext uri="{BB962C8B-B14F-4D97-AF65-F5344CB8AC3E}">
        <p14:creationId xmlns:p14="http://schemas.microsoft.com/office/powerpoint/2010/main" val="149453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4365090" y="2929426"/>
            <a:ext cx="1721811"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4414033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488812"/>
            <a:ext cx="61722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 online</a:t>
            </a:r>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35" y="1338033"/>
            <a:ext cx="8843129" cy="5063701"/>
          </a:xfrm>
        </p:spPr>
      </p:pic>
    </p:spTree>
    <p:extLst>
      <p:ext uri="{BB962C8B-B14F-4D97-AF65-F5344CB8AC3E}">
        <p14:creationId xmlns:p14="http://schemas.microsoft.com/office/powerpoint/2010/main" val="141691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672" y="543404"/>
            <a:ext cx="82296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 download</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660" y="1348551"/>
            <a:ext cx="8652680" cy="5057385"/>
          </a:xfrm>
        </p:spPr>
      </p:pic>
    </p:spTree>
    <p:extLst>
      <p:ext uri="{BB962C8B-B14F-4D97-AF65-F5344CB8AC3E}">
        <p14:creationId xmlns:p14="http://schemas.microsoft.com/office/powerpoint/2010/main" val="2790250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869" y="1160585"/>
            <a:ext cx="8378759" cy="5521571"/>
          </a:xfrm>
        </p:spPr>
        <p:txBody>
          <a:bodyPr/>
          <a:lstStyle/>
          <a:p>
            <a:r>
              <a:rPr lang="en-US" dirty="0">
                <a:latin typeface="Cambria" panose="02040503050406030204" pitchFamily="18" charset="0"/>
                <a:ea typeface="Cambria" panose="02040503050406030204" pitchFamily="18" charset="0"/>
              </a:rPr>
              <a:t>Licensed Surveyor in OH, PA, and WV (PS)</a:t>
            </a:r>
          </a:p>
          <a:p>
            <a:r>
              <a:rPr lang="en-US" dirty="0">
                <a:latin typeface="Cambria" panose="02040503050406030204" pitchFamily="18" charset="0"/>
                <a:ea typeface="Cambria" panose="02040503050406030204" pitchFamily="18" charset="0"/>
              </a:rPr>
              <a:t>Certified GIS Professional (GISP)</a:t>
            </a:r>
          </a:p>
          <a:p>
            <a:r>
              <a:rPr lang="en-US" dirty="0">
                <a:latin typeface="Cambria" panose="02040503050406030204" pitchFamily="18" charset="0"/>
                <a:ea typeface="Cambria" panose="02040503050406030204" pitchFamily="18" charset="0"/>
              </a:rPr>
              <a:t>Certified Floodplain Surveyor (CFS)</a:t>
            </a:r>
          </a:p>
          <a:p>
            <a:r>
              <a:rPr lang="en-US" dirty="0">
                <a:latin typeface="Cambria" panose="02040503050406030204" pitchFamily="18" charset="0"/>
                <a:ea typeface="Cambria" panose="02040503050406030204" pitchFamily="18" charset="0"/>
              </a:rPr>
              <a:t>BS in Surveying &amp; Mapping, Univ. of Akron</a:t>
            </a:r>
          </a:p>
          <a:p>
            <a:r>
              <a:rPr lang="en-US" dirty="0">
                <a:latin typeface="Cambria" panose="02040503050406030204" pitchFamily="18" charset="0"/>
                <a:ea typeface="Cambria" panose="02040503050406030204" pitchFamily="18" charset="0"/>
              </a:rPr>
              <a:t>Came to NGS from USACE Pittsburgh District</a:t>
            </a:r>
          </a:p>
          <a:p>
            <a:pPr lvl="1"/>
            <a:r>
              <a:rPr lang="en-US" dirty="0">
                <a:latin typeface="Cambria" panose="02040503050406030204" pitchFamily="18" charset="0"/>
                <a:ea typeface="Cambria" panose="02040503050406030204" pitchFamily="18" charset="0"/>
              </a:rPr>
              <a:t>primary experience is engineering surveys, including structural deformation, hydrographic/bathymetric, terrestrial </a:t>
            </a:r>
            <a:r>
              <a:rPr lang="en-US" dirty="0" err="1">
                <a:latin typeface="Cambria" panose="02040503050406030204" pitchFamily="18" charset="0"/>
                <a:ea typeface="Cambria" panose="02040503050406030204" pitchFamily="18" charset="0"/>
              </a:rPr>
              <a:t>lidar</a:t>
            </a:r>
            <a:r>
              <a:rPr lang="en-US" dirty="0">
                <a:latin typeface="Cambria" panose="02040503050406030204" pitchFamily="18" charset="0"/>
                <a:ea typeface="Cambria" panose="02040503050406030204" pitchFamily="18" charset="0"/>
              </a:rPr>
              <a:t>, GNSS control, local/legacy datum resolution</a:t>
            </a:r>
          </a:p>
        </p:txBody>
      </p:sp>
      <p:sp>
        <p:nvSpPr>
          <p:cNvPr id="3" name="Title 2"/>
          <p:cNvSpPr>
            <a:spLocks noGrp="1"/>
          </p:cNvSpPr>
          <p:nvPr>
            <p:ph type="title"/>
          </p:nvPr>
        </p:nvSpPr>
        <p:spPr>
          <a:xfrm>
            <a:off x="457200" y="151543"/>
            <a:ext cx="8229600" cy="1143000"/>
          </a:xfrm>
        </p:spPr>
        <p:txBody>
          <a:bodyPr/>
          <a:lstStyle/>
          <a:p>
            <a:r>
              <a:rPr lang="en-US" dirty="0">
                <a:latin typeface="Cambria" panose="02040503050406030204" pitchFamily="18" charset="0"/>
                <a:ea typeface="Cambria" panose="02040503050406030204" pitchFamily="18" charset="0"/>
              </a:rPr>
              <a:t>My Background	</a:t>
            </a:r>
          </a:p>
        </p:txBody>
      </p:sp>
    </p:spTree>
    <p:extLst>
      <p:ext uri="{BB962C8B-B14F-4D97-AF65-F5344CB8AC3E}">
        <p14:creationId xmlns:p14="http://schemas.microsoft.com/office/powerpoint/2010/main" val="99034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5815"/>
            <a:ext cx="8229600" cy="805079"/>
          </a:xfrm>
        </p:spPr>
        <p:txBody>
          <a:bodyPr/>
          <a:lstStyle/>
          <a:p>
            <a:r>
              <a:rPr lang="en-US" dirty="0"/>
              <a:t>NOAA </a:t>
            </a:r>
            <a:r>
              <a:rPr lang="en-US" dirty="0" err="1"/>
              <a:t>VDatum</a:t>
            </a:r>
            <a:r>
              <a:rPr lang="en-US" dirty="0"/>
              <a:t> - download</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178" y="-20132"/>
            <a:ext cx="8377644" cy="6868355"/>
          </a:xfrm>
        </p:spPr>
      </p:pic>
      <p:pic>
        <p:nvPicPr>
          <p:cNvPr id="4"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8312" t="65010" r="30293" b="19088"/>
          <a:stretch/>
        </p:blipFill>
        <p:spPr bwMode="auto">
          <a:xfrm>
            <a:off x="1079500" y="4445001"/>
            <a:ext cx="51435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9733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84" y="490194"/>
            <a:ext cx="9151284" cy="5843049"/>
          </a:xfrm>
        </p:spPr>
      </p:pic>
    </p:spTree>
    <p:extLst>
      <p:ext uri="{BB962C8B-B14F-4D97-AF65-F5344CB8AC3E}">
        <p14:creationId xmlns:p14="http://schemas.microsoft.com/office/powerpoint/2010/main" val="2908897193"/>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28556" r="67060" b="39984"/>
          <a:stretch/>
        </p:blipFill>
        <p:spPr>
          <a:xfrm>
            <a:off x="0" y="141401"/>
            <a:ext cx="9144000" cy="5576085"/>
          </a:xfrm>
        </p:spPr>
      </p:pic>
    </p:spTree>
    <p:extLst>
      <p:ext uri="{BB962C8B-B14F-4D97-AF65-F5344CB8AC3E}">
        <p14:creationId xmlns:p14="http://schemas.microsoft.com/office/powerpoint/2010/main" val="2098346457"/>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6850" t="66561" r="10210" b="1979"/>
          <a:stretch/>
        </p:blipFill>
        <p:spPr>
          <a:xfrm>
            <a:off x="-29104" y="141402"/>
            <a:ext cx="9173104" cy="5593833"/>
          </a:xfrm>
        </p:spPr>
      </p:pic>
    </p:spTree>
    <p:extLst>
      <p:ext uri="{BB962C8B-B14F-4D97-AF65-F5344CB8AC3E}">
        <p14:creationId xmlns:p14="http://schemas.microsoft.com/office/powerpoint/2010/main" val="2915387449"/>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1485900" y="3096445"/>
            <a:ext cx="6172200" cy="60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500" dirty="0">
                <a:latin typeface="Cambria" panose="02040503050406030204" pitchFamily="18" charset="0"/>
                <a:ea typeface="Cambria" panose="02040503050406030204" pitchFamily="18" charset="0"/>
              </a:rPr>
              <a:t>vdatum.noaa.gov</a:t>
            </a:r>
          </a:p>
        </p:txBody>
      </p:sp>
      <p:sp>
        <p:nvSpPr>
          <p:cNvPr id="3" name="Title 2"/>
          <p:cNvSpPr>
            <a:spLocks noGrp="1"/>
          </p:cNvSpPr>
          <p:nvPr>
            <p:ph type="title"/>
          </p:nvPr>
        </p:nvSpPr>
        <p:spPr>
          <a:xfrm>
            <a:off x="1485900" y="1116611"/>
            <a:ext cx="6172200" cy="603809"/>
          </a:xfrm>
        </p:spPr>
        <p:txBody>
          <a:bodyPr/>
          <a:lstStyle/>
          <a:p>
            <a:r>
              <a:rPr lang="en-US" dirty="0">
                <a:latin typeface="Cambria" panose="02040503050406030204" pitchFamily="18" charset="0"/>
                <a:ea typeface="Cambria" panose="02040503050406030204" pitchFamily="18" charset="0"/>
              </a:rPr>
              <a:t>NOAA </a:t>
            </a:r>
            <a:r>
              <a:rPr lang="en-US" dirty="0" err="1">
                <a:latin typeface="Cambria" panose="02040503050406030204" pitchFamily="18" charset="0"/>
                <a:ea typeface="Cambria" panose="02040503050406030204" pitchFamily="18" charset="0"/>
              </a:rPr>
              <a:t>VDatum</a:t>
            </a:r>
            <a:r>
              <a:rPr lang="en-US" dirty="0">
                <a:latin typeface="Cambria" panose="02040503050406030204" pitchFamily="18" charset="0"/>
                <a:ea typeface="Cambria" panose="02040503050406030204" pitchFamily="18" charset="0"/>
              </a:rPr>
              <a:t> Website</a:t>
            </a:r>
          </a:p>
        </p:txBody>
      </p:sp>
    </p:spTree>
    <p:extLst>
      <p:ext uri="{BB962C8B-B14F-4D97-AF65-F5344CB8AC3E}">
        <p14:creationId xmlns:p14="http://schemas.microsoft.com/office/powerpoint/2010/main" val="3193045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6100199" y="2929426"/>
            <a:ext cx="1367401"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6882841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4"/>
            <a:ext cx="8899556" cy="5198945"/>
          </a:xfrm>
        </p:spPr>
        <p:txBody>
          <a:bodyPr/>
          <a:lstStyle/>
          <a:p>
            <a:r>
              <a:rPr lang="en-US" dirty="0">
                <a:latin typeface="Cambria" panose="02040503050406030204" pitchFamily="18" charset="0"/>
                <a:ea typeface="Cambria" panose="02040503050406030204" pitchFamily="18" charset="0"/>
              </a:rPr>
              <a:t>NGS orbit analysis and computation is performed together with, and as a component of, the International GNSS Service (IGS)</a:t>
            </a:r>
          </a:p>
          <a:p>
            <a:pPr lvl="1"/>
            <a:r>
              <a:rPr lang="en-US" sz="2600" dirty="0">
                <a:latin typeface="Cambria" panose="02040503050406030204" pitchFamily="18" charset="0"/>
                <a:ea typeface="Cambria" panose="02040503050406030204" pitchFamily="18" charset="0"/>
              </a:rPr>
              <a:t>IGS coordinates the collection of satellite tracking data</a:t>
            </a:r>
          </a:p>
          <a:p>
            <a:pPr lvl="1"/>
            <a:r>
              <a:rPr lang="en-US" sz="2600" dirty="0">
                <a:latin typeface="Cambria" panose="02040503050406030204" pitchFamily="18" charset="0"/>
                <a:ea typeface="Cambria" panose="02040503050406030204" pitchFamily="18" charset="0"/>
              </a:rPr>
              <a:t>these orbits are what give us post-processed accuracy</a:t>
            </a:r>
          </a:p>
          <a:p>
            <a:pPr>
              <a:spcBef>
                <a:spcPts val="3600"/>
              </a:spcBef>
            </a:pPr>
            <a:r>
              <a:rPr lang="en-US" dirty="0">
                <a:latin typeface="Cambria" panose="02040503050406030204" pitchFamily="18" charset="0"/>
                <a:ea typeface="Cambria" panose="02040503050406030204" pitchFamily="18" charset="0"/>
              </a:rPr>
              <a:t>Designated with this responsibility by the Civil GPS Service Interface Committee (CGSIC)</a:t>
            </a:r>
          </a:p>
          <a:p>
            <a:pPr>
              <a:spcBef>
                <a:spcPts val="3600"/>
              </a:spcBef>
            </a:pPr>
            <a:r>
              <a:rPr lang="en-US" dirty="0">
                <a:latin typeface="Cambria" panose="02040503050406030204" pitchFamily="18" charset="0"/>
                <a:ea typeface="Cambria" panose="02040503050406030204" pitchFamily="18" charset="0"/>
              </a:rPr>
              <a:t>If you’re using OPUS, it’s all behind-the-curtain!</a:t>
            </a: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GPS Orbit Data aka Ephemerides</a:t>
            </a:r>
          </a:p>
        </p:txBody>
      </p:sp>
      <p:pic>
        <p:nvPicPr>
          <p:cNvPr id="4"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6540" y="6128692"/>
            <a:ext cx="718185" cy="61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par>
                          <p:cTn id="8" fill="hold">
                            <p:stCondLst>
                              <p:cond delay="500"/>
                            </p:stCondLst>
                            <p:childTnLst>
                              <p:par>
                                <p:cTn id="9" presetID="2" presetClass="entr" presetSubtype="4" ac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0" y="6527549"/>
            <a:ext cx="2044021" cy="307777"/>
          </a:xfrm>
          <a:prstGeom prst="rect">
            <a:avLst/>
          </a:prstGeom>
          <a:noFill/>
          <a:ln w="9525">
            <a:noFill/>
            <a:miter lim="800000"/>
            <a:headEnd/>
            <a:tailEnd/>
          </a:ln>
        </p:spPr>
        <p:txBody>
          <a:bodyPr wrap="none" rtlCol="0">
            <a:spAutoFit/>
          </a:bodyPr>
          <a:lstStyle/>
          <a:p>
            <a:r>
              <a:rPr lang="en-US" sz="1400" dirty="0">
                <a:hlinkClick r:id="rId3"/>
              </a:rPr>
              <a:t>Link to NGS GPS Calendar</a:t>
            </a:r>
            <a:endParaRPr lang="en-US" sz="1400"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9245" y="2952"/>
            <a:ext cx="5921810" cy="6852096"/>
          </a:xfrm>
        </p:spPr>
      </p:pic>
      <p:sp>
        <p:nvSpPr>
          <p:cNvPr id="2" name="TextBox 1"/>
          <p:cNvSpPr txBox="1"/>
          <p:nvPr/>
        </p:nvSpPr>
        <p:spPr bwMode="auto">
          <a:xfrm>
            <a:off x="76199" y="657225"/>
            <a:ext cx="1891621" cy="646331"/>
          </a:xfrm>
          <a:prstGeom prst="rect">
            <a:avLst/>
          </a:prstGeom>
          <a:noFill/>
          <a:ln w="9525">
            <a:noFill/>
            <a:miter lim="800000"/>
            <a:headEnd/>
            <a:tailEnd/>
          </a:ln>
        </p:spPr>
        <p:txBody>
          <a:bodyPr wrap="square" rtlCol="0">
            <a:spAutoFit/>
          </a:bodyPr>
          <a:lstStyle/>
          <a:p>
            <a:r>
              <a:rPr lang="en-US" sz="3600" dirty="0">
                <a:latin typeface="Cambria" panose="02040503050406030204" pitchFamily="18" charset="0"/>
                <a:ea typeface="Cambria" panose="02040503050406030204" pitchFamily="18" charset="0"/>
              </a:rPr>
              <a:t>.sp3 file</a:t>
            </a:r>
          </a:p>
        </p:txBody>
      </p:sp>
    </p:spTree>
    <p:extLst>
      <p:ext uri="{BB962C8B-B14F-4D97-AF65-F5344CB8AC3E}">
        <p14:creationId xmlns:p14="http://schemas.microsoft.com/office/powerpoint/2010/main" val="327889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1553642" y="4129797"/>
            <a:ext cx="1505938" cy="137116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4728528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390" y="1283343"/>
            <a:ext cx="8664166" cy="1251628"/>
          </a:xfrm>
        </p:spPr>
        <p:txBody>
          <a:bodyPr/>
          <a:lstStyle/>
          <a:p>
            <a:pPr>
              <a:spcBef>
                <a:spcPts val="2400"/>
              </a:spcBef>
            </a:pPr>
            <a:r>
              <a:rPr lang="en-US" dirty="0">
                <a:latin typeface="Cambria" panose="02040503050406030204" pitchFamily="18" charset="0"/>
                <a:ea typeface="Cambria" panose="02040503050406030204" pitchFamily="18" charset="0"/>
              </a:rPr>
              <a:t>The official shoreline for the Nation, in support of NOAA’s nautical charting mission</a:t>
            </a:r>
          </a:p>
          <a:p>
            <a:pPr>
              <a:spcBef>
                <a:spcPts val="2400"/>
              </a:spcBef>
            </a:pPr>
            <a:r>
              <a:rPr lang="en-US" dirty="0">
                <a:latin typeface="Cambria" panose="02040503050406030204" pitchFamily="18" charset="0"/>
                <a:ea typeface="Cambria" panose="02040503050406030204" pitchFamily="18" charset="0"/>
              </a:rPr>
              <a:t>Available for download as </a:t>
            </a:r>
            <a:r>
              <a:rPr lang="en-US" dirty="0" err="1">
                <a:latin typeface="Cambria" panose="02040503050406030204" pitchFamily="18" charset="0"/>
                <a:ea typeface="Cambria" panose="02040503050406030204" pitchFamily="18" charset="0"/>
              </a:rPr>
              <a:t>shapefile</a:t>
            </a:r>
            <a:r>
              <a:rPr lang="en-US" dirty="0">
                <a:latin typeface="Cambria" panose="02040503050406030204" pitchFamily="18" charset="0"/>
                <a:ea typeface="Cambria" panose="02040503050406030204" pitchFamily="18" charset="0"/>
              </a:rPr>
              <a:t> in Mean High Water and Mean Lower Low Water datum</a:t>
            </a:r>
          </a:p>
          <a:p>
            <a:pPr>
              <a:spcBef>
                <a:spcPts val="2400"/>
              </a:spcBef>
            </a:pPr>
            <a:r>
              <a:rPr lang="en-US" dirty="0">
                <a:latin typeface="Cambria" panose="02040503050406030204" pitchFamily="18" charset="0"/>
                <a:ea typeface="Cambria" panose="02040503050406030204" pitchFamily="18" charset="0"/>
              </a:rPr>
              <a:t>Organized by “Project Area” – the blue boxes</a:t>
            </a:r>
          </a:p>
        </p:txBody>
      </p:sp>
      <p:sp>
        <p:nvSpPr>
          <p:cNvPr id="3" name="Title 2"/>
          <p:cNvSpPr>
            <a:spLocks noGrp="1"/>
          </p:cNvSpPr>
          <p:nvPr>
            <p:ph type="title"/>
          </p:nvPr>
        </p:nvSpPr>
        <p:spPr>
          <a:xfrm>
            <a:off x="126749" y="274638"/>
            <a:ext cx="8917663" cy="1143000"/>
          </a:xfrm>
        </p:spPr>
        <p:txBody>
          <a:bodyPr/>
          <a:lstStyle/>
          <a:p>
            <a:r>
              <a:rPr lang="en-US" sz="4300" dirty="0">
                <a:latin typeface="Cambria" panose="02040503050406030204" pitchFamily="18" charset="0"/>
                <a:ea typeface="Cambria" panose="02040503050406030204" pitchFamily="18" charset="0"/>
              </a:rPr>
              <a:t>National Shoreline</a:t>
            </a:r>
          </a:p>
        </p:txBody>
      </p:sp>
      <p:sp>
        <p:nvSpPr>
          <p:cNvPr id="5" name="TextBox 4"/>
          <p:cNvSpPr txBox="1"/>
          <p:nvPr/>
        </p:nvSpPr>
        <p:spPr bwMode="auto">
          <a:xfrm>
            <a:off x="0" y="6570118"/>
            <a:ext cx="3059364" cy="276999"/>
          </a:xfrm>
          <a:prstGeom prst="rect">
            <a:avLst/>
          </a:prstGeom>
          <a:noFill/>
          <a:ln w="9525">
            <a:noFill/>
            <a:miter lim="800000"/>
            <a:headEnd/>
            <a:tailEnd/>
          </a:ln>
        </p:spPr>
        <p:txBody>
          <a:bodyPr wrap="none" rtlCol="0">
            <a:spAutoFit/>
          </a:bodyPr>
          <a:lstStyle/>
          <a:p>
            <a:r>
              <a:rPr lang="en-US" sz="1200" dirty="0">
                <a:hlinkClick r:id="rId3"/>
              </a:rPr>
              <a:t>hyperlink to the National Shoreline homepage</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6063"/>
            <a:ext cx="9144000" cy="53191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 y="702415"/>
            <a:ext cx="9163438" cy="5867703"/>
          </a:xfrm>
          <a:prstGeom prst="rect">
            <a:avLst/>
          </a:prstGeom>
        </p:spPr>
      </p:pic>
    </p:spTree>
    <p:extLst>
      <p:ext uri="{BB962C8B-B14F-4D97-AF65-F5344CB8AC3E}">
        <p14:creationId xmlns:p14="http://schemas.microsoft.com/office/powerpoint/2010/main" val="227757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9029700" cy="1143000"/>
          </a:xfrm>
        </p:spPr>
        <p:txBody>
          <a:bodyPr/>
          <a:lstStyle/>
          <a:p>
            <a:r>
              <a:rPr lang="en-US" sz="4000" dirty="0">
                <a:latin typeface="Cambria" panose="02040503050406030204" pitchFamily="18" charset="0"/>
                <a:ea typeface="Cambria" panose="02040503050406030204" pitchFamily="18" charset="0"/>
              </a:rPr>
              <a:t>So much more to NSRS Modernization!</a:t>
            </a:r>
          </a:p>
        </p:txBody>
      </p:sp>
      <p:sp>
        <p:nvSpPr>
          <p:cNvPr id="3" name="Content Placeholder 2"/>
          <p:cNvSpPr>
            <a:spLocks noGrp="1"/>
          </p:cNvSpPr>
          <p:nvPr>
            <p:ph idx="1"/>
          </p:nvPr>
        </p:nvSpPr>
        <p:spPr>
          <a:xfrm>
            <a:off x="266700" y="1206504"/>
            <a:ext cx="8699500" cy="5397496"/>
          </a:xfrm>
        </p:spPr>
        <p:txBody>
          <a:bodyPr/>
          <a:lstStyle/>
          <a:p>
            <a:r>
              <a:rPr lang="en-US" sz="2700" dirty="0">
                <a:latin typeface="Cambria" panose="02040503050406030204" pitchFamily="18" charset="0"/>
                <a:ea typeface="Cambria" panose="02040503050406030204" pitchFamily="18" charset="0"/>
              </a:rPr>
              <a:t>New version of PAGES</a:t>
            </a:r>
          </a:p>
          <a:p>
            <a:pPr lvl="1"/>
            <a:r>
              <a:rPr lang="en-US" sz="2200" dirty="0">
                <a:latin typeface="Cambria" panose="02040503050406030204" pitchFamily="18" charset="0"/>
                <a:ea typeface="Cambria" panose="02040503050406030204" pitchFamily="18" charset="0"/>
              </a:rPr>
              <a:t>Multi-Constellation </a:t>
            </a:r>
            <a:r>
              <a:rPr lang="en-US" sz="2200" dirty="0">
                <a:latin typeface="Cambria" panose="02040503050406030204" pitchFamily="18" charset="0"/>
                <a:ea typeface="Cambria" panose="02040503050406030204" pitchFamily="18" charset="0"/>
                <a:sym typeface="Wingdings" panose="05000000000000000000" pitchFamily="2" charset="2"/>
              </a:rPr>
              <a:t> </a:t>
            </a:r>
            <a:r>
              <a:rPr lang="en-US" sz="2200" dirty="0">
                <a:latin typeface="Cambria" panose="02040503050406030204" pitchFamily="18" charset="0"/>
                <a:ea typeface="Cambria" panose="02040503050406030204" pitchFamily="18" charset="0"/>
              </a:rPr>
              <a:t>GPS, Galileo, GLONASS, </a:t>
            </a:r>
            <a:r>
              <a:rPr lang="en-US" sz="2200" dirty="0" err="1">
                <a:latin typeface="Cambria" panose="02040503050406030204" pitchFamily="18" charset="0"/>
                <a:ea typeface="Cambria" panose="02040503050406030204" pitchFamily="18" charset="0"/>
              </a:rPr>
              <a:t>Beidou</a:t>
            </a:r>
            <a:r>
              <a:rPr lang="en-US" sz="2200" dirty="0">
                <a:latin typeface="Cambria" panose="02040503050406030204" pitchFamily="18" charset="0"/>
                <a:ea typeface="Cambria" panose="02040503050406030204" pitchFamily="18" charset="0"/>
              </a:rPr>
              <a:t>, QZSS, etc.</a:t>
            </a:r>
          </a:p>
          <a:p>
            <a:pPr lvl="1"/>
            <a:r>
              <a:rPr lang="en-US" sz="2200" dirty="0">
                <a:latin typeface="Cambria" panose="02040503050406030204" pitchFamily="18" charset="0"/>
                <a:ea typeface="Cambria" panose="02040503050406030204" pitchFamily="18" charset="0"/>
              </a:rPr>
              <a:t>Target: 15 minute occupations</a:t>
            </a:r>
          </a:p>
          <a:p>
            <a:r>
              <a:rPr lang="en-US" sz="2700" dirty="0">
                <a:latin typeface="Cambria" panose="02040503050406030204" pitchFamily="18" charset="0"/>
                <a:ea typeface="Cambria" panose="02040503050406030204" pitchFamily="18" charset="0"/>
              </a:rPr>
              <a:t>OPUS expansion plan</a:t>
            </a:r>
          </a:p>
          <a:p>
            <a:pPr lvl="1"/>
            <a:r>
              <a:rPr lang="en-US" sz="2200" dirty="0">
                <a:latin typeface="Cambria" panose="02040503050406030204" pitchFamily="18" charset="0"/>
                <a:ea typeface="Cambria" panose="02040503050406030204" pitchFamily="18" charset="0"/>
              </a:rPr>
              <a:t>RTK/RTN:  2020 rollout, already mentioned</a:t>
            </a:r>
          </a:p>
          <a:p>
            <a:pPr lvl="1"/>
            <a:r>
              <a:rPr lang="en-US" sz="2200" dirty="0">
                <a:latin typeface="Cambria" panose="02040503050406030204" pitchFamily="18" charset="0"/>
                <a:ea typeface="Cambria" panose="02040503050406030204" pitchFamily="18" charset="0"/>
              </a:rPr>
              <a:t>Leveling, Classical (Total Station), Gravity: 2020-2025</a:t>
            </a:r>
          </a:p>
          <a:p>
            <a:pPr lvl="1"/>
            <a:r>
              <a:rPr lang="en-US" sz="2200" dirty="0">
                <a:latin typeface="Cambria" panose="02040503050406030204" pitchFamily="18" charset="0"/>
                <a:ea typeface="Cambria" panose="02040503050406030204" pitchFamily="18" charset="0"/>
              </a:rPr>
              <a:t>Fully integrated (GPS projects with leveling and gravity?  No problem!)</a:t>
            </a:r>
          </a:p>
          <a:p>
            <a:pPr lvl="1"/>
            <a:r>
              <a:rPr lang="en-US" sz="2200" dirty="0">
                <a:latin typeface="Cambria" panose="02040503050406030204" pitchFamily="18" charset="0"/>
                <a:ea typeface="Cambria" panose="02040503050406030204" pitchFamily="18" charset="0"/>
              </a:rPr>
              <a:t>Ease of submission to NGS for inclusion in the NSRS</a:t>
            </a:r>
          </a:p>
          <a:p>
            <a:r>
              <a:rPr lang="en-US" sz="2700" dirty="0">
                <a:latin typeface="Cambria" panose="02040503050406030204" pitchFamily="18" charset="0"/>
                <a:ea typeface="Cambria" panose="02040503050406030204" pitchFamily="18" charset="0"/>
              </a:rPr>
              <a:t>New Mark Recovery Tool</a:t>
            </a:r>
          </a:p>
          <a:p>
            <a:pPr lvl="1"/>
            <a:r>
              <a:rPr lang="en-US" sz="2200" dirty="0">
                <a:latin typeface="Cambria" panose="02040503050406030204" pitchFamily="18" charset="0"/>
                <a:ea typeface="Cambria" panose="02040503050406030204" pitchFamily="18" charset="0"/>
              </a:rPr>
              <a:t>mentioned earlier, search: “NGS mark recovery” and go to Beta </a:t>
            </a:r>
            <a:endParaRPr lang="en-US" sz="2200" u="sng" dirty="0">
              <a:latin typeface="Cambria" panose="02040503050406030204" pitchFamily="18" charset="0"/>
              <a:ea typeface="Cambria" panose="02040503050406030204" pitchFamily="18" charset="0"/>
            </a:endParaRPr>
          </a:p>
          <a:p>
            <a:r>
              <a:rPr lang="en-US" sz="2700" dirty="0">
                <a:latin typeface="Cambria" panose="02040503050406030204" pitchFamily="18" charset="0"/>
                <a:ea typeface="Cambria" panose="02040503050406030204" pitchFamily="18" charset="0"/>
              </a:rPr>
              <a:t>Fully integrated toolkit</a:t>
            </a:r>
          </a:p>
          <a:p>
            <a:pPr lvl="1"/>
            <a:r>
              <a:rPr lang="en-US" sz="2200" dirty="0">
                <a:latin typeface="Cambria" panose="02040503050406030204" pitchFamily="18" charset="0"/>
                <a:ea typeface="Cambria" panose="02040503050406030204" pitchFamily="18" charset="0"/>
              </a:rPr>
              <a:t>NCAT and </a:t>
            </a:r>
            <a:r>
              <a:rPr lang="en-US" sz="2200" dirty="0" err="1">
                <a:latin typeface="Cambria" panose="02040503050406030204" pitchFamily="18" charset="0"/>
                <a:ea typeface="Cambria" panose="02040503050406030204" pitchFamily="18" charset="0"/>
              </a:rPr>
              <a:t>VDatum</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889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058278" y="4129797"/>
            <a:ext cx="1396720" cy="137116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8514920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691" y="2045"/>
            <a:ext cx="9142509" cy="6853910"/>
            <a:chOff x="8691" y="2045"/>
            <a:chExt cx="9142509" cy="685391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 y="2045"/>
              <a:ext cx="9126617" cy="6853910"/>
            </a:xfrm>
            <a:prstGeom prst="rect">
              <a:avLst/>
            </a:prstGeom>
          </p:spPr>
        </p:pic>
        <p:sp>
          <p:nvSpPr>
            <p:cNvPr id="11" name="TextBox 10"/>
            <p:cNvSpPr txBox="1"/>
            <p:nvPr/>
          </p:nvSpPr>
          <p:spPr>
            <a:xfrm>
              <a:off x="2374845" y="28800"/>
              <a:ext cx="6776355" cy="523220"/>
            </a:xfrm>
            <a:prstGeom prst="rect">
              <a:avLst/>
            </a:prstGeom>
            <a:noFill/>
          </p:spPr>
          <p:txBody>
            <a:bodyPr wrap="square" rtlCol="0">
              <a:spAutoFit/>
            </a:bodyPr>
            <a:lstStyle/>
            <a:p>
              <a:pPr algn="ctr"/>
              <a:r>
                <a:rPr lang="en-US" sz="2800" spc="-7" dirty="0">
                  <a:solidFill>
                    <a:prstClr val="white"/>
                  </a:solidFill>
                  <a:latin typeface="Cambria" panose="02040503050406030204" pitchFamily="18" charset="0"/>
                  <a:ea typeface="MS PGothic" pitchFamily="34" charset="-128"/>
                  <a:cs typeface="Calibri"/>
                </a:rPr>
                <a:t>https://www.ngs.noaa.gov/ADVISORS/</a:t>
              </a:r>
              <a:endParaRPr lang="en-US" dirty="0"/>
            </a:p>
          </p:txBody>
        </p:sp>
      </p:grpSp>
      <p:pic>
        <p:nvPicPr>
          <p:cNvPr id="17" name="jeff"/>
          <p:cNvPicPr>
            <a:picLocks noChangeAspect="1"/>
          </p:cNvPicPr>
          <p:nvPr/>
        </p:nvPicPr>
        <p:blipFill rotWithShape="1">
          <a:blip r:embed="rId4">
            <a:extLst>
              <a:ext uri="{28A0092B-C50C-407E-A947-70E740481C1C}">
                <a14:useLocalDpi xmlns:a14="http://schemas.microsoft.com/office/drawing/2010/main" val="0"/>
              </a:ext>
            </a:extLst>
          </a:blip>
          <a:srcRect l="162" t="28" r="38" b="605"/>
          <a:stretch/>
        </p:blipFill>
        <p:spPr>
          <a:xfrm>
            <a:off x="6669881" y="1294606"/>
            <a:ext cx="728662" cy="881063"/>
          </a:xfrm>
          <a:prstGeom prst="rect">
            <a:avLst/>
          </a:prstGeom>
        </p:spPr>
      </p:pic>
    </p:spTree>
    <p:extLst>
      <p:ext uri="{BB962C8B-B14F-4D97-AF65-F5344CB8AC3E}">
        <p14:creationId xmlns:p14="http://schemas.microsoft.com/office/powerpoint/2010/main" val="1257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21" presetClass="entr" presetSubtype="1" fill="hold" nodeType="afterEffect">
                                  <p:stCondLst>
                                    <p:cond delay="50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227013" indent="-227013"/>
            <a:r>
              <a:rPr lang="en-US" dirty="0">
                <a:latin typeface="Cambria" panose="02040503050406030204" pitchFamily="18" charset="0"/>
                <a:ea typeface="Cambria" panose="02040503050406030204" pitchFamily="18" charset="0"/>
              </a:rPr>
              <a:t>www.ngs.noaa.gov/ADVISORS/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56" y="2737656"/>
            <a:ext cx="4778995" cy="3966672"/>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177923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5437769"/>
          </a:xfrm>
        </p:spPr>
        <p:txBody>
          <a:bodyPr/>
          <a:lstStyle/>
          <a:p>
            <a:pPr marL="227013" indent="-227013"/>
            <a:r>
              <a:rPr lang="en-US" dirty="0">
                <a:latin typeface="Cambria" panose="02040503050406030204" pitchFamily="18" charset="0"/>
                <a:ea typeface="Cambria" panose="02040503050406030204" pitchFamily="18" charset="0"/>
              </a:rPr>
              <a:t>Not an NGS employee, rather:</a:t>
            </a:r>
          </a:p>
          <a:p>
            <a:pPr marL="627063" lvl="1" indent="-227013"/>
            <a:r>
              <a:rPr lang="en-US" dirty="0">
                <a:latin typeface="Cambria" panose="02040503050406030204" pitchFamily="18" charset="0"/>
                <a:ea typeface="Cambria" panose="02040503050406030204" pitchFamily="18" charset="0"/>
              </a:rPr>
              <a:t>State/Commonwealth government</a:t>
            </a:r>
          </a:p>
          <a:p>
            <a:pPr marL="1027113" lvl="2" indent="-227013"/>
            <a:r>
              <a:rPr lang="en-US" dirty="0">
                <a:latin typeface="Cambria" panose="02040503050406030204" pitchFamily="18" charset="0"/>
                <a:ea typeface="Cambria" panose="02040503050406030204" pitchFamily="18" charset="0"/>
              </a:rPr>
              <a:t>RTN (aka “VRS”) Manager</a:t>
            </a:r>
          </a:p>
          <a:p>
            <a:pPr marL="1027113" lvl="2" indent="-227013"/>
            <a:r>
              <a:rPr lang="en-US" dirty="0">
                <a:latin typeface="Cambria" panose="02040503050406030204" pitchFamily="18" charset="0"/>
                <a:ea typeface="Cambria" panose="02040503050406030204" pitchFamily="18" charset="0"/>
              </a:rPr>
              <a:t>DOT survey lead</a:t>
            </a:r>
          </a:p>
          <a:p>
            <a:pPr marL="1027113" lvl="2" indent="-227013"/>
            <a:r>
              <a:rPr lang="en-US" dirty="0">
                <a:latin typeface="Cambria" panose="02040503050406030204" pitchFamily="18" charset="0"/>
                <a:ea typeface="Cambria" panose="02040503050406030204" pitchFamily="18" charset="0"/>
              </a:rPr>
              <a:t>Geospatial Information Officer</a:t>
            </a:r>
          </a:p>
          <a:p>
            <a:pPr marL="627063" lvl="1" indent="-227013"/>
            <a:r>
              <a:rPr lang="en-US" dirty="0">
                <a:latin typeface="Cambria" panose="02040503050406030204" pitchFamily="18" charset="0"/>
                <a:ea typeface="Cambria" panose="02040503050406030204" pitchFamily="18" charset="0"/>
              </a:rPr>
              <a:t>Academia</a:t>
            </a:r>
          </a:p>
          <a:p>
            <a:pPr marL="1027113" lvl="2" indent="-227013"/>
            <a:r>
              <a:rPr lang="en-US" dirty="0">
                <a:latin typeface="Cambria" panose="02040503050406030204" pitchFamily="18" charset="0"/>
                <a:ea typeface="Cambria" panose="02040503050406030204" pitchFamily="18" charset="0"/>
              </a:rPr>
              <a:t>Professor or Program Director</a:t>
            </a:r>
          </a:p>
          <a:p>
            <a:pPr marL="627063" lvl="1" indent="-227013"/>
            <a:r>
              <a:rPr lang="en-US" dirty="0">
                <a:latin typeface="Cambria" panose="02040503050406030204" pitchFamily="18" charset="0"/>
                <a:ea typeface="Cambria" panose="02040503050406030204" pitchFamily="18" charset="0"/>
              </a:rPr>
              <a:t>Professional society representative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a:t>
            </a:r>
            <a:r>
              <a:rPr lang="en-US">
                <a:latin typeface="Cambria" panose="02040503050406030204" pitchFamily="18" charset="0"/>
                <a:ea typeface="Cambria" panose="02040503050406030204" pitchFamily="18" charset="0"/>
              </a:rPr>
              <a:t>the NGS</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60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57" y="3638744"/>
            <a:ext cx="4251775" cy="3087277"/>
          </a:xfrm>
          <a:prstGeom prst="rect">
            <a:avLst/>
          </a:prstGeom>
          <a:ln w="19050">
            <a:solidFill>
              <a:schemeClr val="tx2">
                <a:lumMod val="60000"/>
                <a:lumOff val="40000"/>
              </a:schemeClr>
            </a:solidFill>
          </a:ln>
        </p:spPr>
      </p:pic>
      <p:sp>
        <p:nvSpPr>
          <p:cNvPr id="6" name="Content Placeholder 5"/>
          <p:cNvSpPr>
            <a:spLocks noGrp="1"/>
          </p:cNvSpPr>
          <p:nvPr>
            <p:ph idx="1"/>
          </p:nvPr>
        </p:nvSpPr>
        <p:spPr>
          <a:xfrm>
            <a:off x="252549" y="1183748"/>
            <a:ext cx="8773758" cy="4525963"/>
          </a:xfrm>
        </p:spPr>
        <p:txBody>
          <a:bodyPr/>
          <a:lstStyle/>
          <a:p>
            <a:pPr marL="227013" indent="-227013"/>
            <a:r>
              <a:rPr lang="en-US" dirty="0">
                <a:latin typeface="Cambria" panose="02040503050406030204" pitchFamily="18" charset="0"/>
                <a:ea typeface="Cambria" panose="02040503050406030204" pitchFamily="18" charset="0"/>
              </a:rPr>
              <a:t>Not an NGS employee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a:p>
            <a:pPr marL="227013" indent="-227013"/>
            <a:r>
              <a:rPr lang="en-US" dirty="0">
                <a:latin typeface="Cambria" panose="02040503050406030204" pitchFamily="18" charset="0"/>
                <a:ea typeface="Cambria" panose="02040503050406030204" pitchFamily="18" charset="0"/>
              </a:rPr>
              <a:t>Erik Baldwin over at Bluefield State College</a:t>
            </a:r>
          </a:p>
        </p:txBody>
      </p:sp>
    </p:spTree>
    <p:extLst>
      <p:ext uri="{BB962C8B-B14F-4D97-AF65-F5344CB8AC3E}">
        <p14:creationId xmlns:p14="http://schemas.microsoft.com/office/powerpoint/2010/main" val="945819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4454992" y="4129797"/>
            <a:ext cx="1517201" cy="137116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8233141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Cambria" panose="02040503050406030204" pitchFamily="18" charset="0"/>
                <a:ea typeface="Cambria" panose="02040503050406030204" pitchFamily="18" charset="0"/>
              </a:rPr>
              <a:t>Mission of our Remote Sensing Division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Pre-Storm and Post-Storm photos are taken mostly along the coastal CONUS, and some other disasters natural or human</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Supports Dept. of Homeland Security (DHS) and other emergency management organizations (FEMA, State, local, etc.)</a:t>
            </a: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spTree>
    <p:extLst>
      <p:ext uri="{BB962C8B-B14F-4D97-AF65-F5344CB8AC3E}">
        <p14:creationId xmlns:p14="http://schemas.microsoft.com/office/powerpoint/2010/main" val="2514807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Emergency Response Imagery</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31"/>
          <a:stretch/>
        </p:blipFill>
        <p:spPr>
          <a:xfrm>
            <a:off x="165141" y="1222219"/>
            <a:ext cx="8815897" cy="5593340"/>
          </a:xfrm>
        </p:spPr>
      </p:pic>
    </p:spTree>
    <p:extLst>
      <p:ext uri="{BB962C8B-B14F-4D97-AF65-F5344CB8AC3E}">
        <p14:creationId xmlns:p14="http://schemas.microsoft.com/office/powerpoint/2010/main" val="2708141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70664" y="4129798"/>
            <a:ext cx="1544575" cy="1428040"/>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97234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 - </a:t>
            </a:r>
            <a:r>
              <a:rPr lang="en-US" sz="4200" i="1" dirty="0">
                <a:latin typeface="Cambria" panose="02040503050406030204" pitchFamily="18" charset="0"/>
                <a:ea typeface="Cambria" panose="02040503050406030204" pitchFamily="18" charset="0"/>
              </a:rPr>
              <a:t>conceptual</a:t>
            </a:r>
          </a:p>
        </p:txBody>
      </p:sp>
      <p:sp>
        <p:nvSpPr>
          <p:cNvPr id="4" name="Content Placeholder 3"/>
          <p:cNvSpPr>
            <a:spLocks noGrp="1"/>
          </p:cNvSpPr>
          <p:nvPr>
            <p:ph idx="1"/>
          </p:nvPr>
        </p:nvSpPr>
        <p:spPr>
          <a:xfrm>
            <a:off x="61271" y="1397004"/>
            <a:ext cx="8968429" cy="1792607"/>
          </a:xfrm>
        </p:spPr>
        <p:txBody>
          <a:bodyPr/>
          <a:lstStyle/>
          <a:p>
            <a:pPr>
              <a:buClr>
                <a:schemeClr val="tx1"/>
              </a:buClr>
            </a:pPr>
            <a:r>
              <a:rPr lang="en-US" b="1" dirty="0">
                <a:solidFill>
                  <a:srgbClr val="F6AB16"/>
                </a:solidFill>
                <a:latin typeface="Cambria" panose="02040503050406030204" pitchFamily="18" charset="0"/>
                <a:ea typeface="Cambria" panose="02040503050406030204" pitchFamily="18" charset="0"/>
              </a:rPr>
              <a:t>Orange dot </a:t>
            </a:r>
            <a:r>
              <a:rPr lang="en-US" dirty="0">
                <a:latin typeface="Cambria" panose="02040503050406030204" pitchFamily="18" charset="0"/>
                <a:ea typeface="Cambria" panose="02040503050406030204" pitchFamily="18" charset="0"/>
              </a:rPr>
              <a:t>= mean point of signal reception</a:t>
            </a:r>
          </a:p>
          <a:p>
            <a:pPr>
              <a:buClr>
                <a:schemeClr val="tx1"/>
              </a:buClr>
            </a:pPr>
            <a:r>
              <a:rPr lang="en-US" b="1" dirty="0">
                <a:solidFill>
                  <a:srgbClr val="00B0F0"/>
                </a:solidFill>
                <a:latin typeface="Cambria" panose="02040503050406030204" pitchFamily="18" charset="0"/>
                <a:ea typeface="Cambria" panose="02040503050406030204" pitchFamily="18" charset="0"/>
              </a:rPr>
              <a:t>Blue dot </a:t>
            </a:r>
            <a:r>
              <a:rPr lang="en-US" dirty="0">
                <a:latin typeface="Cambria" panose="02040503050406030204" pitchFamily="18" charset="0"/>
                <a:ea typeface="Cambria" panose="02040503050406030204" pitchFamily="18" charset="0"/>
              </a:rPr>
              <a:t>= Antenna Reference Point (ARP)</a:t>
            </a:r>
          </a:p>
          <a:p>
            <a:pPr>
              <a:buClr>
                <a:schemeClr val="tx1"/>
              </a:buClr>
            </a:pPr>
            <a:r>
              <a:rPr lang="en-US" b="1" dirty="0">
                <a:solidFill>
                  <a:srgbClr val="FF0000"/>
                </a:solidFill>
                <a:latin typeface="Cambria" panose="02040503050406030204" pitchFamily="18" charset="0"/>
                <a:ea typeface="Cambria" panose="02040503050406030204" pitchFamily="18" charset="0"/>
              </a:rPr>
              <a:t>Red line </a:t>
            </a:r>
            <a:r>
              <a:rPr lang="en-US" dirty="0">
                <a:latin typeface="Cambria" panose="02040503050406030204" pitchFamily="18" charset="0"/>
                <a:ea typeface="Cambria" panose="02040503050406030204" pitchFamily="18" charset="0"/>
              </a:rPr>
              <a:t>= Phase Center Offset (PCO)</a:t>
            </a:r>
          </a:p>
        </p:txBody>
      </p:sp>
      <p:sp>
        <p:nvSpPr>
          <p:cNvPr id="6" name="object 5"/>
          <p:cNvSpPr/>
          <p:nvPr/>
        </p:nvSpPr>
        <p:spPr>
          <a:xfrm>
            <a:off x="61271" y="3499678"/>
            <a:ext cx="9082729" cy="2724818"/>
          </a:xfrm>
          <a:prstGeom prst="rect">
            <a:avLst/>
          </a:prstGeom>
          <a:blipFill>
            <a:blip r:embed="rId3" cstate="print"/>
            <a:stretch>
              <a:fillRect/>
            </a:stretch>
          </a:blipFill>
        </p:spPr>
        <p:txBody>
          <a:bodyPr wrap="square" lIns="0" tIns="0" rIns="0" bIns="0" rtlCol="0"/>
          <a:lstStyle/>
          <a:p>
            <a:endParaRPr/>
          </a:p>
        </p:txBody>
      </p:sp>
      <p:sp>
        <p:nvSpPr>
          <p:cNvPr id="7" name="object 9"/>
          <p:cNvSpPr/>
          <p:nvPr/>
        </p:nvSpPr>
        <p:spPr>
          <a:xfrm>
            <a:off x="3355602" y="3725933"/>
            <a:ext cx="408723" cy="406996"/>
          </a:xfrm>
          <a:prstGeom prst="flowChartConnector">
            <a:avLst/>
          </a:prstGeom>
          <a:solidFill>
            <a:srgbClr val="F6AB16"/>
          </a:solidFill>
          <a:ln>
            <a:solidFill>
              <a:schemeClr val="tx1"/>
            </a:solidFill>
          </a:ln>
        </p:spPr>
        <p:txBody>
          <a:bodyPr wrap="square" lIns="0" tIns="0" rIns="0" bIns="0" rtlCol="0"/>
          <a:lstStyle/>
          <a:p>
            <a:endParaRPr/>
          </a:p>
        </p:txBody>
      </p:sp>
      <p:sp>
        <p:nvSpPr>
          <p:cNvPr id="9" name="object 9"/>
          <p:cNvSpPr/>
          <p:nvPr/>
        </p:nvSpPr>
        <p:spPr>
          <a:xfrm>
            <a:off x="3703364" y="5955703"/>
            <a:ext cx="408723" cy="406996"/>
          </a:xfrm>
          <a:prstGeom prst="flowChartConnector">
            <a:avLst/>
          </a:prstGeom>
          <a:solidFill>
            <a:srgbClr val="00B0F0"/>
          </a:solidFill>
          <a:ln>
            <a:solidFill>
              <a:schemeClr val="tx1"/>
            </a:solidFill>
          </a:ln>
        </p:spPr>
        <p:txBody>
          <a:bodyPr wrap="square" lIns="0" tIns="0" rIns="0" bIns="0" rtlCol="0"/>
          <a:lstStyle/>
          <a:p>
            <a:endParaRPr/>
          </a:p>
        </p:txBody>
      </p:sp>
      <p:cxnSp>
        <p:nvCxnSpPr>
          <p:cNvPr id="11" name="Straight Connector 10"/>
          <p:cNvCxnSpPr/>
          <p:nvPr/>
        </p:nvCxnSpPr>
        <p:spPr>
          <a:xfrm>
            <a:off x="3559963" y="3929431"/>
            <a:ext cx="347762" cy="2229770"/>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Using the modernized NSRS</a:t>
            </a:r>
          </a:p>
        </p:txBody>
      </p:sp>
      <p:sp>
        <p:nvSpPr>
          <p:cNvPr id="3" name="Content Placeholder 2"/>
          <p:cNvSpPr>
            <a:spLocks noGrp="1"/>
          </p:cNvSpPr>
          <p:nvPr>
            <p:ph idx="1"/>
          </p:nvPr>
        </p:nvSpPr>
        <p:spPr>
          <a:xfrm>
            <a:off x="190500" y="1600204"/>
            <a:ext cx="8763000" cy="4525963"/>
          </a:xfrm>
        </p:spPr>
        <p:txBody>
          <a:bodyPr/>
          <a:lstStyle/>
          <a:p>
            <a:r>
              <a:rPr lang="en-US" dirty="0">
                <a:latin typeface="Cambria" panose="02040503050406030204" pitchFamily="18" charset="0"/>
                <a:ea typeface="Cambria" panose="02040503050406030204" pitchFamily="18" charset="0"/>
              </a:rPr>
              <a:t>OPUS</a:t>
            </a:r>
          </a:p>
          <a:p>
            <a:pPr lvl="1"/>
            <a:r>
              <a:rPr lang="en-US" b="1" i="1" dirty="0">
                <a:latin typeface="Cambria" panose="02040503050406030204" pitchFamily="18" charset="0"/>
                <a:ea typeface="Cambria" panose="02040503050406030204" pitchFamily="18" charset="0"/>
              </a:rPr>
              <a:t>Guidance</a:t>
            </a:r>
            <a:r>
              <a:rPr lang="en-US" dirty="0">
                <a:latin typeface="Cambria" panose="02040503050406030204" pitchFamily="18" charset="0"/>
                <a:ea typeface="Cambria" panose="02040503050406030204" pitchFamily="18" charset="0"/>
              </a:rPr>
              <a:t> (such as pre-selected CORSs and assistance in locating marks in project areas)</a:t>
            </a:r>
          </a:p>
          <a:p>
            <a:pPr lvl="1"/>
            <a:r>
              <a:rPr lang="en-US" b="1" i="1" dirty="0">
                <a:latin typeface="Cambria" panose="02040503050406030204" pitchFamily="18" charset="0"/>
                <a:ea typeface="Cambria" panose="02040503050406030204" pitchFamily="18" charset="0"/>
              </a:rPr>
              <a:t>Users will decide </a:t>
            </a:r>
            <a:r>
              <a:rPr lang="en-US" dirty="0">
                <a:latin typeface="Cambria" panose="02040503050406030204" pitchFamily="18" charset="0"/>
                <a:ea typeface="Cambria" panose="02040503050406030204" pitchFamily="18" charset="0"/>
              </a:rPr>
              <a:t>what control to hold fixed and what epochs they wish to set for the adjustment</a:t>
            </a:r>
          </a:p>
          <a:p>
            <a:pPr lvl="2"/>
            <a:r>
              <a:rPr lang="en-US" dirty="0">
                <a:latin typeface="Cambria" panose="02040503050406030204" pitchFamily="18" charset="0"/>
                <a:ea typeface="Cambria" panose="02040503050406030204" pitchFamily="18" charset="0"/>
              </a:rPr>
              <a:t>“Preliminary coordinates”</a:t>
            </a:r>
          </a:p>
          <a:p>
            <a:pPr lvl="1"/>
            <a:r>
              <a:rPr lang="en-US" dirty="0">
                <a:latin typeface="Cambria" panose="02040503050406030204" pitchFamily="18" charset="0"/>
                <a:ea typeface="Cambria" panose="02040503050406030204" pitchFamily="18" charset="0"/>
              </a:rPr>
              <a:t>If submitted to NGS (aka “Shared”), we will harvest your raw GNSS data and use it to compute Final Discrete coordinates</a:t>
            </a:r>
          </a:p>
        </p:txBody>
      </p:sp>
    </p:spTree>
    <p:extLst>
      <p:ext uri="{BB962C8B-B14F-4D97-AF65-F5344CB8AC3E}">
        <p14:creationId xmlns:p14="http://schemas.microsoft.com/office/powerpoint/2010/main" val="2210942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a:t>
            </a:r>
          </a:p>
        </p:txBody>
      </p:sp>
      <p:sp>
        <p:nvSpPr>
          <p:cNvPr id="4" name="Content Placeholder 3"/>
          <p:cNvSpPr>
            <a:spLocks noGrp="1"/>
          </p:cNvSpPr>
          <p:nvPr>
            <p:ph idx="1"/>
          </p:nvPr>
        </p:nvSpPr>
        <p:spPr>
          <a:xfrm>
            <a:off x="61271" y="1278666"/>
            <a:ext cx="8968429" cy="1792607"/>
          </a:xfrm>
        </p:spPr>
        <p:txBody>
          <a:bodyPr/>
          <a:lstStyle/>
          <a:p>
            <a:pPr>
              <a:buClr>
                <a:schemeClr val="tx1"/>
              </a:buClr>
            </a:pPr>
            <a:r>
              <a:rPr lang="en-US" dirty="0">
                <a:latin typeface="Cambria" panose="02040503050406030204" pitchFamily="18" charset="0"/>
                <a:ea typeface="Cambria" panose="02040503050406030204" pitchFamily="18" charset="0"/>
              </a:rPr>
              <a:t>The PCO is one reason it is important to select the correct antenna for OPUS upload!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
          <a:stretch/>
        </p:blipFill>
        <p:spPr>
          <a:xfrm>
            <a:off x="1295401" y="2421666"/>
            <a:ext cx="7848600" cy="4429077"/>
          </a:xfrm>
          <a:prstGeom prst="rect">
            <a:avLst/>
          </a:prstGeom>
          <a:ln w="25400">
            <a:solidFill>
              <a:schemeClr val="tx1"/>
            </a:solidFill>
          </a:ln>
        </p:spPr>
      </p:pic>
      <p:grpSp>
        <p:nvGrpSpPr>
          <p:cNvPr id="5" name="Group 4"/>
          <p:cNvGrpSpPr/>
          <p:nvPr/>
        </p:nvGrpSpPr>
        <p:grpSpPr>
          <a:xfrm>
            <a:off x="1326944" y="4541918"/>
            <a:ext cx="1832486" cy="1328899"/>
            <a:chOff x="792480" y="4937207"/>
            <a:chExt cx="1832486" cy="1328899"/>
          </a:xfrm>
        </p:grpSpPr>
        <p:sp>
          <p:nvSpPr>
            <p:cNvPr id="6" name="Right Arrow 5"/>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870861" y="5216935"/>
              <a:ext cx="1463040" cy="76944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200" noProof="0" dirty="0">
                  <a:solidFill>
                    <a:prstClr val="black"/>
                  </a:solidFill>
                </a:rPr>
                <a:t>choose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dirty="0">
                  <a:ln>
                    <a:noFill/>
                  </a:ln>
                  <a:solidFill>
                    <a:prstClr val="black"/>
                  </a:solidFill>
                  <a:effectLst/>
                  <a:uLnTx/>
                  <a:uFillTx/>
                  <a:latin typeface="Calibri" pitchFamily="34" charset="0"/>
                  <a:ea typeface="ＭＳ Ｐゴシック" pitchFamily="34" charset="-128"/>
                  <a:cs typeface="+mn-cs"/>
                </a:rPr>
                <a:t>carefully</a:t>
              </a: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grpSp>
      <p:sp>
        <p:nvSpPr>
          <p:cNvPr id="8" name="TextBox 7"/>
          <p:cNvSpPr txBox="1"/>
          <p:nvPr/>
        </p:nvSpPr>
        <p:spPr bwMode="auto">
          <a:xfrm>
            <a:off x="1062057" y="6055308"/>
            <a:ext cx="6862744" cy="584775"/>
          </a:xfrm>
          <a:prstGeom prst="rect">
            <a:avLst/>
          </a:prstGeom>
          <a:solidFill>
            <a:srgbClr val="92D050"/>
          </a:solidFill>
          <a:ln w="9525">
            <a:noFill/>
            <a:miter lim="800000"/>
            <a:headEnd/>
            <a:tailEnd/>
          </a:ln>
        </p:spPr>
        <p:txBody>
          <a:bodyPr wrap="square" rtlCol="0">
            <a:spAutoFit/>
          </a:bodyPr>
          <a:lstStyle/>
          <a:p>
            <a:pPr algn="ctr"/>
            <a:r>
              <a:rPr lang="en-US" sz="3200" dirty="0">
                <a:latin typeface="Cambria" panose="02040503050406030204" pitchFamily="18" charset="0"/>
                <a:ea typeface="Cambria" panose="02040503050406030204" pitchFamily="18" charset="0"/>
              </a:rPr>
              <a:t>if you have questions… drop me a line</a:t>
            </a:r>
          </a:p>
        </p:txBody>
      </p:sp>
    </p:spTree>
    <p:extLst>
      <p:ext uri="{BB962C8B-B14F-4D97-AF65-F5344CB8AC3E}">
        <p14:creationId xmlns:p14="http://schemas.microsoft.com/office/powerpoint/2010/main" val="28466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1553642" y="5503816"/>
            <a:ext cx="1505938"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9113901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60" r="14"/>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lang="en-US" sz="5000" dirty="0">
                <a:latin typeface="Cambria" panose="02040503050406030204" pitchFamily="18" charset="0"/>
                <a:ea typeface="Cambria" panose="02040503050406030204" pitchFamily="18" charset="0"/>
              </a:rPr>
              <a:t>NGS Coordinate Conversion And Transformation Tool (NCAT)</a:t>
            </a:r>
          </a:p>
        </p:txBody>
      </p:sp>
      <p:sp>
        <p:nvSpPr>
          <p:cNvPr id="6" name="Oval 5"/>
          <p:cNvSpPr/>
          <p:nvPr/>
        </p:nvSpPr>
        <p:spPr>
          <a:xfrm>
            <a:off x="148297" y="9085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1380197" y="5910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5000">
                <a:latin typeface="Cambria" panose="02040503050406030204" pitchFamily="18" charset="0"/>
                <a:ea typeface="Cambria" panose="02040503050406030204" pitchFamily="18" charset="0"/>
              </a:rPr>
              <a:t>NGS Coordinate Conversion And Transformation Tool (NCAT)</a:t>
            </a:r>
            <a:endParaRPr lang="en-US" sz="5000" dirty="0">
              <a:latin typeface="Cambria" panose="02040503050406030204" pitchFamily="18" charset="0"/>
              <a:ea typeface="Cambria" panose="02040503050406030204" pitchFamily="18" charset="0"/>
            </a:endParaRP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22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1607" y="1217825"/>
            <a:ext cx="6490709" cy="4741014"/>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046020" y="5273723"/>
            <a:ext cx="198120" cy="243656"/>
          </a:xfrm>
          <a:prstGeom prst="rect">
            <a:avLst/>
          </a:prstGeom>
        </p:spPr>
        <p:txBody>
          <a:bodyPr vert="horz" wrap="square" lIns="0" tIns="12700" rIns="0" bIns="0" rtlCol="0">
            <a:spAutoFit/>
          </a:bodyPr>
          <a:lstStyle/>
          <a:p>
            <a:pPr marL="75565" marR="5080" indent="-63500">
              <a:spcBef>
                <a:spcPts val="100"/>
              </a:spcBef>
            </a:pPr>
            <a:r>
              <a:rPr sz="750" b="1" dirty="0">
                <a:latin typeface="Calibri"/>
                <a:cs typeface="Calibri"/>
              </a:rPr>
              <a:t>X,</a:t>
            </a:r>
            <a:r>
              <a:rPr sz="750" b="1" spc="-95" dirty="0">
                <a:latin typeface="Calibri"/>
                <a:cs typeface="Calibri"/>
              </a:rPr>
              <a:t> </a:t>
            </a:r>
            <a:r>
              <a:rPr sz="750" b="1" dirty="0">
                <a:latin typeface="Calibri"/>
                <a:cs typeface="Calibri"/>
              </a:rPr>
              <a:t>Y,  Z</a:t>
            </a:r>
            <a:endParaRPr sz="750">
              <a:latin typeface="Calibri"/>
              <a:cs typeface="Calibri"/>
            </a:endParaRPr>
          </a:p>
        </p:txBody>
      </p:sp>
      <p:sp>
        <p:nvSpPr>
          <p:cNvPr id="4" name="object 4"/>
          <p:cNvSpPr txBox="1"/>
          <p:nvPr/>
        </p:nvSpPr>
        <p:spPr>
          <a:xfrm>
            <a:off x="3321606" y="5624963"/>
            <a:ext cx="204470" cy="253274"/>
          </a:xfrm>
          <a:prstGeom prst="rect">
            <a:avLst/>
          </a:prstGeom>
        </p:spPr>
        <p:txBody>
          <a:bodyPr vert="horz" wrap="square" lIns="0" tIns="10795" rIns="0" bIns="0" rtlCol="0">
            <a:spAutoFit/>
          </a:bodyPr>
          <a:lstStyle/>
          <a:p>
            <a:pPr marL="69850" marR="5080" indent="-57785">
              <a:lnSpc>
                <a:spcPct val="105300"/>
              </a:lnSpc>
              <a:spcBef>
                <a:spcPts val="85"/>
              </a:spcBef>
            </a:pPr>
            <a:r>
              <a:rPr sz="750" b="1" spc="10" dirty="0">
                <a:latin typeface="Calibri"/>
                <a:cs typeface="Calibri"/>
              </a:rPr>
              <a:t>USN  </a:t>
            </a:r>
            <a:r>
              <a:rPr sz="750" b="1" spc="15" dirty="0">
                <a:latin typeface="Calibri"/>
                <a:cs typeface="Calibri"/>
              </a:rPr>
              <a:t>G</a:t>
            </a:r>
            <a:endParaRPr sz="750">
              <a:latin typeface="Calibri"/>
              <a:cs typeface="Calibri"/>
            </a:endParaRPr>
          </a:p>
        </p:txBody>
      </p:sp>
      <p:sp>
        <p:nvSpPr>
          <p:cNvPr id="5" name="object 5"/>
          <p:cNvSpPr txBox="1"/>
          <p:nvPr/>
        </p:nvSpPr>
        <p:spPr>
          <a:xfrm>
            <a:off x="3770200" y="5674938"/>
            <a:ext cx="256540" cy="151323"/>
          </a:xfrm>
          <a:prstGeom prst="rect">
            <a:avLst/>
          </a:prstGeom>
        </p:spPr>
        <p:txBody>
          <a:bodyPr vert="horz" wrap="square" lIns="0" tIns="12700" rIns="0" bIns="0" rtlCol="0">
            <a:spAutoFit/>
          </a:bodyPr>
          <a:lstStyle/>
          <a:p>
            <a:pPr marL="12700">
              <a:spcBef>
                <a:spcPts val="100"/>
              </a:spcBef>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6" name="object 6"/>
          <p:cNvSpPr txBox="1"/>
          <p:nvPr/>
        </p:nvSpPr>
        <p:spPr>
          <a:xfrm>
            <a:off x="4054298" y="5148554"/>
            <a:ext cx="174625" cy="391160"/>
          </a:xfrm>
          <a:prstGeom prst="rect">
            <a:avLst/>
          </a:prstGeom>
        </p:spPr>
        <p:txBody>
          <a:bodyPr vert="horz" wrap="square" lIns="0" tIns="12700" rIns="0" bIns="0" rtlCol="0">
            <a:spAutoFit/>
          </a:bodyPr>
          <a:lstStyle/>
          <a:p>
            <a:pPr marL="45720" marR="5080" indent="-33655">
              <a:spcBef>
                <a:spcPts val="100"/>
              </a:spcBef>
            </a:pPr>
            <a:r>
              <a:rPr sz="1200" dirty="0">
                <a:latin typeface="Calibri"/>
                <a:cs typeface="Calibri"/>
              </a:rPr>
              <a:t>SP  C</a:t>
            </a:r>
            <a:endParaRPr sz="1200">
              <a:latin typeface="Calibri"/>
              <a:cs typeface="Calibri"/>
            </a:endParaRPr>
          </a:p>
        </p:txBody>
      </p:sp>
      <p:sp>
        <p:nvSpPr>
          <p:cNvPr id="7" name="object 7"/>
          <p:cNvSpPr txBox="1"/>
          <p:nvPr/>
        </p:nvSpPr>
        <p:spPr>
          <a:xfrm>
            <a:off x="4696282" y="5158290"/>
            <a:ext cx="198120" cy="243656"/>
          </a:xfrm>
          <a:prstGeom prst="rect">
            <a:avLst/>
          </a:prstGeom>
        </p:spPr>
        <p:txBody>
          <a:bodyPr vert="horz" wrap="square" lIns="0" tIns="12700" rIns="0" bIns="0" rtlCol="0">
            <a:spAutoFit/>
          </a:bodyPr>
          <a:lstStyle/>
          <a:p>
            <a:pPr marL="75565" marR="5080" indent="-63500">
              <a:spcBef>
                <a:spcPts val="100"/>
              </a:spcBef>
            </a:pPr>
            <a:r>
              <a:rPr sz="750" b="1" dirty="0">
                <a:latin typeface="Calibri"/>
                <a:cs typeface="Calibri"/>
              </a:rPr>
              <a:t>X,</a:t>
            </a:r>
            <a:r>
              <a:rPr sz="750" b="1" spc="-95" dirty="0">
                <a:latin typeface="Calibri"/>
                <a:cs typeface="Calibri"/>
              </a:rPr>
              <a:t> </a:t>
            </a:r>
            <a:r>
              <a:rPr sz="750" b="1" dirty="0">
                <a:latin typeface="Calibri"/>
                <a:cs typeface="Calibri"/>
              </a:rPr>
              <a:t>Y,  Z</a:t>
            </a:r>
            <a:endParaRPr sz="750">
              <a:latin typeface="Calibri"/>
              <a:cs typeface="Calibri"/>
            </a:endParaRPr>
          </a:p>
        </p:txBody>
      </p:sp>
      <p:sp>
        <p:nvSpPr>
          <p:cNvPr id="8" name="object 8"/>
          <p:cNvSpPr txBox="1"/>
          <p:nvPr/>
        </p:nvSpPr>
        <p:spPr>
          <a:xfrm>
            <a:off x="4971868" y="5509529"/>
            <a:ext cx="204470" cy="253274"/>
          </a:xfrm>
          <a:prstGeom prst="rect">
            <a:avLst/>
          </a:prstGeom>
        </p:spPr>
        <p:txBody>
          <a:bodyPr vert="horz" wrap="square" lIns="0" tIns="10795" rIns="0" bIns="0" rtlCol="0">
            <a:spAutoFit/>
          </a:bodyPr>
          <a:lstStyle/>
          <a:p>
            <a:pPr marL="69850" marR="5080" indent="-57785">
              <a:lnSpc>
                <a:spcPct val="105300"/>
              </a:lnSpc>
              <a:spcBef>
                <a:spcPts val="85"/>
              </a:spcBef>
            </a:pPr>
            <a:r>
              <a:rPr sz="750" b="1" spc="10" dirty="0">
                <a:latin typeface="Calibri"/>
                <a:cs typeface="Calibri"/>
              </a:rPr>
              <a:t>USN  </a:t>
            </a:r>
            <a:r>
              <a:rPr sz="750" b="1" spc="15" dirty="0">
                <a:latin typeface="Calibri"/>
                <a:cs typeface="Calibri"/>
              </a:rPr>
              <a:t>G</a:t>
            </a:r>
            <a:endParaRPr sz="750">
              <a:latin typeface="Calibri"/>
              <a:cs typeface="Calibri"/>
            </a:endParaRPr>
          </a:p>
        </p:txBody>
      </p:sp>
      <p:sp>
        <p:nvSpPr>
          <p:cNvPr id="9" name="object 9"/>
          <p:cNvSpPr txBox="1"/>
          <p:nvPr/>
        </p:nvSpPr>
        <p:spPr>
          <a:xfrm>
            <a:off x="5420464" y="5559505"/>
            <a:ext cx="256540" cy="151323"/>
          </a:xfrm>
          <a:prstGeom prst="rect">
            <a:avLst/>
          </a:prstGeom>
        </p:spPr>
        <p:txBody>
          <a:bodyPr vert="horz" wrap="square" lIns="0" tIns="12700" rIns="0" bIns="0" rtlCol="0">
            <a:spAutoFit/>
          </a:bodyPr>
          <a:lstStyle/>
          <a:p>
            <a:pPr marL="12700">
              <a:spcBef>
                <a:spcPts val="100"/>
              </a:spcBef>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10" name="object 10"/>
          <p:cNvSpPr txBox="1"/>
          <p:nvPr/>
        </p:nvSpPr>
        <p:spPr>
          <a:xfrm>
            <a:off x="5704560" y="5033120"/>
            <a:ext cx="174625" cy="391160"/>
          </a:xfrm>
          <a:prstGeom prst="rect">
            <a:avLst/>
          </a:prstGeom>
        </p:spPr>
        <p:txBody>
          <a:bodyPr vert="horz" wrap="square" lIns="0" tIns="12700" rIns="0" bIns="0" rtlCol="0">
            <a:spAutoFit/>
          </a:bodyPr>
          <a:lstStyle/>
          <a:p>
            <a:pPr marL="45720" marR="5080" indent="-33655">
              <a:spcBef>
                <a:spcPts val="100"/>
              </a:spcBef>
            </a:pPr>
            <a:r>
              <a:rPr sz="1200" dirty="0">
                <a:latin typeface="Calibri"/>
                <a:cs typeface="Calibri"/>
              </a:rPr>
              <a:t>SP  C</a:t>
            </a:r>
            <a:endParaRPr sz="1200">
              <a:latin typeface="Calibri"/>
              <a:cs typeface="Calibri"/>
            </a:endParaRPr>
          </a:p>
        </p:txBody>
      </p:sp>
      <p:sp>
        <p:nvSpPr>
          <p:cNvPr id="11" name="object 11"/>
          <p:cNvSpPr txBox="1"/>
          <p:nvPr/>
        </p:nvSpPr>
        <p:spPr>
          <a:xfrm>
            <a:off x="7201603" y="2179051"/>
            <a:ext cx="218008" cy="198120"/>
          </a:xfrm>
          <a:prstGeom prst="rect">
            <a:avLst/>
          </a:prstGeom>
        </p:spPr>
        <p:txBody>
          <a:bodyPr vert="vert270" wrap="square" lIns="0" tIns="0" rIns="0" bIns="0" rtlCol="0">
            <a:spAutoFit/>
          </a:bodyPr>
          <a:lstStyle/>
          <a:p>
            <a:pPr algn="ctr">
              <a:lnSpc>
                <a:spcPts val="815"/>
              </a:lnSpc>
            </a:pPr>
            <a:r>
              <a:rPr sz="750" b="1" dirty="0">
                <a:latin typeface="Calibri"/>
                <a:cs typeface="Calibri"/>
              </a:rPr>
              <a:t>X,</a:t>
            </a:r>
            <a:r>
              <a:rPr sz="750" b="1" spc="-70" dirty="0">
                <a:latin typeface="Calibri"/>
                <a:cs typeface="Calibri"/>
              </a:rPr>
              <a:t> </a:t>
            </a:r>
            <a:r>
              <a:rPr sz="750" b="1" dirty="0">
                <a:latin typeface="Calibri"/>
                <a:cs typeface="Calibri"/>
              </a:rPr>
              <a:t>Y,</a:t>
            </a:r>
            <a:endParaRPr sz="750">
              <a:latin typeface="Calibri"/>
              <a:cs typeface="Calibri"/>
            </a:endParaRPr>
          </a:p>
          <a:p>
            <a:pPr algn="ctr">
              <a:lnSpc>
                <a:spcPct val="100000"/>
              </a:lnSpc>
            </a:pPr>
            <a:r>
              <a:rPr sz="750" b="1" dirty="0">
                <a:latin typeface="Calibri"/>
                <a:cs typeface="Calibri"/>
              </a:rPr>
              <a:t>Z</a:t>
            </a:r>
            <a:endParaRPr sz="750">
              <a:latin typeface="Calibri"/>
              <a:cs typeface="Calibri"/>
            </a:endParaRPr>
          </a:p>
        </p:txBody>
      </p:sp>
      <p:sp>
        <p:nvSpPr>
          <p:cNvPr id="12" name="object 12"/>
          <p:cNvSpPr txBox="1"/>
          <p:nvPr/>
        </p:nvSpPr>
        <p:spPr>
          <a:xfrm>
            <a:off x="7553986" y="1897337"/>
            <a:ext cx="218008" cy="204470"/>
          </a:xfrm>
          <a:prstGeom prst="rect">
            <a:avLst/>
          </a:prstGeom>
        </p:spPr>
        <p:txBody>
          <a:bodyPr vert="vert270" wrap="square" lIns="0" tIns="0" rIns="0" bIns="0" rtlCol="0">
            <a:spAutoFit/>
          </a:bodyPr>
          <a:lstStyle/>
          <a:p>
            <a:pPr algn="ctr">
              <a:lnSpc>
                <a:spcPts val="840"/>
              </a:lnSpc>
            </a:pPr>
            <a:r>
              <a:rPr sz="750" b="1" dirty="0">
                <a:latin typeface="Calibri"/>
                <a:cs typeface="Calibri"/>
              </a:rPr>
              <a:t>USN</a:t>
            </a:r>
            <a:endParaRPr sz="750">
              <a:latin typeface="Calibri"/>
              <a:cs typeface="Calibri"/>
            </a:endParaRPr>
          </a:p>
          <a:p>
            <a:pPr algn="ctr">
              <a:spcBef>
                <a:spcPts val="45"/>
              </a:spcBef>
            </a:pPr>
            <a:r>
              <a:rPr sz="750" b="1" dirty="0">
                <a:latin typeface="Calibri"/>
                <a:cs typeface="Calibri"/>
              </a:rPr>
              <a:t>G</a:t>
            </a:r>
            <a:endParaRPr sz="750">
              <a:latin typeface="Calibri"/>
              <a:cs typeface="Calibri"/>
            </a:endParaRPr>
          </a:p>
        </p:txBody>
      </p:sp>
      <p:sp>
        <p:nvSpPr>
          <p:cNvPr id="13" name="object 13"/>
          <p:cNvSpPr txBox="1"/>
          <p:nvPr/>
        </p:nvSpPr>
        <p:spPr>
          <a:xfrm>
            <a:off x="7607582" y="1396592"/>
            <a:ext cx="128240" cy="256540"/>
          </a:xfrm>
          <a:prstGeom prst="rect">
            <a:avLst/>
          </a:prstGeom>
        </p:spPr>
        <p:txBody>
          <a:bodyPr vert="vert270" wrap="square" lIns="0" tIns="0" rIns="0" bIns="0" rtlCol="0">
            <a:spAutoFit/>
          </a:bodyPr>
          <a:lstStyle/>
          <a:p>
            <a:pPr marL="12700">
              <a:lnSpc>
                <a:spcPts val="955"/>
              </a:lnSpc>
            </a:pPr>
            <a:r>
              <a:rPr sz="900" b="1" dirty="0">
                <a:latin typeface="Calibri"/>
                <a:cs typeface="Calibri"/>
              </a:rPr>
              <a:t>U</a:t>
            </a:r>
            <a:r>
              <a:rPr sz="900" b="1" spc="-5" dirty="0">
                <a:latin typeface="Calibri"/>
                <a:cs typeface="Calibri"/>
              </a:rPr>
              <a:t>TM</a:t>
            </a:r>
            <a:endParaRPr sz="900">
              <a:latin typeface="Calibri"/>
              <a:cs typeface="Calibri"/>
            </a:endParaRPr>
          </a:p>
        </p:txBody>
      </p:sp>
      <p:sp>
        <p:nvSpPr>
          <p:cNvPr id="14" name="object 14"/>
          <p:cNvSpPr txBox="1"/>
          <p:nvPr/>
        </p:nvSpPr>
        <p:spPr>
          <a:xfrm>
            <a:off x="7024833" y="1316846"/>
            <a:ext cx="338554" cy="174625"/>
          </a:xfrm>
          <a:prstGeom prst="rect">
            <a:avLst/>
          </a:prstGeom>
        </p:spPr>
        <p:txBody>
          <a:bodyPr vert="vert270" wrap="square" lIns="0" tIns="0" rIns="0" bIns="0" rtlCol="0">
            <a:spAutoFit/>
          </a:bodyPr>
          <a:lstStyle/>
          <a:p>
            <a:pPr marL="12700">
              <a:lnSpc>
                <a:spcPts val="1240"/>
              </a:lnSpc>
            </a:pPr>
            <a:r>
              <a:rPr sz="1200" dirty="0">
                <a:latin typeface="Calibri"/>
                <a:cs typeface="Calibri"/>
              </a:rPr>
              <a:t>SP</a:t>
            </a:r>
            <a:endParaRPr sz="1200">
              <a:latin typeface="Calibri"/>
              <a:cs typeface="Calibri"/>
            </a:endParaRPr>
          </a:p>
          <a:p>
            <a:pPr marL="45720"/>
            <a:r>
              <a:rPr sz="1200" dirty="0">
                <a:latin typeface="Calibri"/>
                <a:cs typeface="Calibri"/>
              </a:rPr>
              <a:t>C</a:t>
            </a:r>
            <a:endParaRPr sz="1200">
              <a:latin typeface="Calibri"/>
              <a:cs typeface="Calibri"/>
            </a:endParaRPr>
          </a:p>
        </p:txBody>
      </p:sp>
      <p:sp>
        <p:nvSpPr>
          <p:cNvPr id="15" name="object 15"/>
          <p:cNvSpPr txBox="1"/>
          <p:nvPr/>
        </p:nvSpPr>
        <p:spPr>
          <a:xfrm>
            <a:off x="6688838" y="1710222"/>
            <a:ext cx="206082" cy="180975"/>
          </a:xfrm>
          <a:prstGeom prst="rect">
            <a:avLst/>
          </a:prstGeom>
        </p:spPr>
        <p:txBody>
          <a:bodyPr vert="vert270" wrap="square" lIns="0" tIns="13335" rIns="0" bIns="0" rtlCol="0">
            <a:spAutoFit/>
          </a:bodyPr>
          <a:lstStyle/>
          <a:p>
            <a:pPr marL="66675" marR="5080" indent="-54610">
              <a:lnSpc>
                <a:spcPct val="103099"/>
              </a:lnSpc>
              <a:spcBef>
                <a:spcPts val="105"/>
              </a:spcBef>
            </a:pPr>
            <a:r>
              <a:rPr sz="650" b="1" dirty="0">
                <a:latin typeface="Symbol"/>
                <a:cs typeface="Symbol"/>
              </a:rPr>
              <a:t></a:t>
            </a:r>
            <a:r>
              <a:rPr sz="650" b="1" dirty="0">
                <a:latin typeface="Calibri"/>
                <a:cs typeface="Calibri"/>
              </a:rPr>
              <a:t>,</a:t>
            </a:r>
            <a:r>
              <a:rPr sz="650" b="1" spc="-65"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16" name="object 16"/>
          <p:cNvSpPr txBox="1">
            <a:spLocks noGrp="1"/>
          </p:cNvSpPr>
          <p:nvPr>
            <p:ph type="title"/>
          </p:nvPr>
        </p:nvSpPr>
        <p:spPr>
          <a:xfrm>
            <a:off x="2562755" y="1223365"/>
            <a:ext cx="4025265" cy="39116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2400" spc="-15" dirty="0">
                <a:solidFill>
                  <a:srgbClr val="000000"/>
                </a:solidFill>
                <a:latin typeface="Calibri"/>
                <a:cs typeface="Calibri"/>
              </a:rPr>
              <a:t>Coordinate </a:t>
            </a:r>
            <a:r>
              <a:rPr sz="2400" spc="-25" dirty="0">
                <a:solidFill>
                  <a:srgbClr val="000000"/>
                </a:solidFill>
                <a:latin typeface="Calibri"/>
                <a:cs typeface="Calibri"/>
              </a:rPr>
              <a:t>Transformation</a:t>
            </a:r>
            <a:r>
              <a:rPr sz="2400" spc="10" dirty="0">
                <a:solidFill>
                  <a:srgbClr val="000000"/>
                </a:solidFill>
                <a:latin typeface="Calibri"/>
                <a:cs typeface="Calibri"/>
              </a:rPr>
              <a:t> </a:t>
            </a:r>
            <a:r>
              <a:rPr sz="2400" spc="-60" dirty="0">
                <a:solidFill>
                  <a:srgbClr val="000000"/>
                </a:solidFill>
                <a:latin typeface="Calibri"/>
                <a:cs typeface="Calibri"/>
              </a:rPr>
              <a:t>Tool</a:t>
            </a:r>
            <a:endParaRPr sz="2400">
              <a:latin typeface="Calibri"/>
              <a:cs typeface="Calibri"/>
            </a:endParaRPr>
          </a:p>
        </p:txBody>
      </p:sp>
      <p:sp>
        <p:nvSpPr>
          <p:cNvPr id="17" name="object 17"/>
          <p:cNvSpPr txBox="1"/>
          <p:nvPr/>
        </p:nvSpPr>
        <p:spPr>
          <a:xfrm>
            <a:off x="3196129" y="1589125"/>
            <a:ext cx="2757805" cy="391160"/>
          </a:xfrm>
          <a:prstGeom prst="rect">
            <a:avLst/>
          </a:prstGeom>
        </p:spPr>
        <p:txBody>
          <a:bodyPr vert="horz" wrap="square" lIns="0" tIns="12700" rIns="0" bIns="0" rtlCol="0">
            <a:spAutoFit/>
          </a:bodyPr>
          <a:lstStyle/>
          <a:p>
            <a:pPr marL="12700">
              <a:spcBef>
                <a:spcPts val="100"/>
              </a:spcBef>
            </a:pPr>
            <a:r>
              <a:rPr sz="2400" b="1" spc="-40" dirty="0">
                <a:latin typeface="Calibri"/>
                <a:cs typeface="Calibri"/>
              </a:rPr>
              <a:t>(NCAT </a:t>
            </a:r>
            <a:r>
              <a:rPr sz="2400" b="1" dirty="0">
                <a:latin typeface="Calibri"/>
                <a:cs typeface="Calibri"/>
              </a:rPr>
              <a:t>/ </a:t>
            </a:r>
            <a:r>
              <a:rPr sz="2400" b="1" spc="-10" dirty="0">
                <a:latin typeface="Calibri"/>
                <a:cs typeface="Calibri"/>
              </a:rPr>
              <a:t>NADCON</a:t>
            </a:r>
            <a:r>
              <a:rPr sz="2400" b="1" spc="-60" dirty="0">
                <a:latin typeface="Calibri"/>
                <a:cs typeface="Calibri"/>
              </a:rPr>
              <a:t> </a:t>
            </a:r>
            <a:r>
              <a:rPr sz="2400" b="1" dirty="0">
                <a:latin typeface="Calibri"/>
                <a:cs typeface="Calibri"/>
              </a:rPr>
              <a:t>5.0)</a:t>
            </a:r>
            <a:endParaRPr sz="2400">
              <a:latin typeface="Calibri"/>
              <a:cs typeface="Calibri"/>
            </a:endParaRPr>
          </a:p>
        </p:txBody>
      </p:sp>
      <p:sp>
        <p:nvSpPr>
          <p:cNvPr id="18" name="object 18"/>
          <p:cNvSpPr txBox="1"/>
          <p:nvPr/>
        </p:nvSpPr>
        <p:spPr>
          <a:xfrm>
            <a:off x="2766656" y="1786085"/>
            <a:ext cx="323215"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U</a:t>
            </a:r>
            <a:r>
              <a:rPr sz="1050" b="1" dirty="0">
                <a:solidFill>
                  <a:srgbClr val="7030A0"/>
                </a:solidFill>
                <a:latin typeface="Calibri"/>
                <a:cs typeface="Calibri"/>
              </a:rPr>
              <a:t>SSD</a:t>
            </a:r>
            <a:endParaRPr sz="1050">
              <a:latin typeface="Calibri"/>
              <a:cs typeface="Calibri"/>
            </a:endParaRPr>
          </a:p>
        </p:txBody>
      </p:sp>
      <p:sp>
        <p:nvSpPr>
          <p:cNvPr id="19" name="object 19"/>
          <p:cNvSpPr txBox="1"/>
          <p:nvPr/>
        </p:nvSpPr>
        <p:spPr>
          <a:xfrm>
            <a:off x="2671178" y="3090115"/>
            <a:ext cx="443865"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a:t>
            </a:r>
            <a:r>
              <a:rPr sz="1050" b="1" spc="-65" dirty="0">
                <a:solidFill>
                  <a:srgbClr val="7030A0"/>
                </a:solidFill>
                <a:latin typeface="Calibri"/>
                <a:cs typeface="Calibri"/>
              </a:rPr>
              <a:t> </a:t>
            </a:r>
            <a:r>
              <a:rPr sz="1050" b="1" dirty="0">
                <a:solidFill>
                  <a:srgbClr val="7030A0"/>
                </a:solidFill>
                <a:latin typeface="Calibri"/>
                <a:cs typeface="Calibri"/>
              </a:rPr>
              <a:t>27</a:t>
            </a:r>
            <a:endParaRPr sz="1050">
              <a:latin typeface="Calibri"/>
              <a:cs typeface="Calibri"/>
            </a:endParaRPr>
          </a:p>
        </p:txBody>
      </p:sp>
      <p:sp>
        <p:nvSpPr>
          <p:cNvPr id="20" name="object 20"/>
          <p:cNvSpPr txBox="1"/>
          <p:nvPr/>
        </p:nvSpPr>
        <p:spPr>
          <a:xfrm>
            <a:off x="2748520" y="4190119"/>
            <a:ext cx="830580"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65" dirty="0">
                <a:solidFill>
                  <a:srgbClr val="7030A0"/>
                </a:solidFill>
                <a:latin typeface="Calibri"/>
                <a:cs typeface="Calibri"/>
              </a:rPr>
              <a:t> </a:t>
            </a:r>
            <a:r>
              <a:rPr sz="1050" b="1" dirty="0">
                <a:solidFill>
                  <a:srgbClr val="7030A0"/>
                </a:solidFill>
                <a:latin typeface="Calibri"/>
                <a:cs typeface="Calibri"/>
              </a:rPr>
              <a:t>(1986)</a:t>
            </a:r>
            <a:endParaRPr sz="1050">
              <a:latin typeface="Calibri"/>
              <a:cs typeface="Calibri"/>
            </a:endParaRPr>
          </a:p>
        </p:txBody>
      </p:sp>
      <p:sp>
        <p:nvSpPr>
          <p:cNvPr id="21" name="object 21"/>
          <p:cNvSpPr txBox="1"/>
          <p:nvPr/>
        </p:nvSpPr>
        <p:spPr>
          <a:xfrm>
            <a:off x="3193690" y="2259685"/>
            <a:ext cx="3229610" cy="1074420"/>
          </a:xfrm>
          <a:prstGeom prst="rect">
            <a:avLst/>
          </a:prstGeom>
        </p:spPr>
        <p:txBody>
          <a:bodyPr vert="horz" wrap="square" lIns="0" tIns="12700" rIns="0" bIns="0" rtlCol="0">
            <a:spAutoFit/>
          </a:bodyPr>
          <a:lstStyle/>
          <a:p>
            <a:pPr marL="635635" marR="539750" indent="-623570">
              <a:spcBef>
                <a:spcPts val="100"/>
              </a:spcBef>
            </a:pPr>
            <a:r>
              <a:rPr sz="2400" b="1" spc="-15" dirty="0">
                <a:solidFill>
                  <a:srgbClr val="C00000"/>
                </a:solidFill>
                <a:latin typeface="Calibri"/>
                <a:cs typeface="Calibri"/>
              </a:rPr>
              <a:t>Relating coordinates:  </a:t>
            </a:r>
            <a:r>
              <a:rPr sz="2400" b="1" spc="-5" dirty="0">
                <a:solidFill>
                  <a:srgbClr val="C00000"/>
                </a:solidFill>
                <a:latin typeface="Calibri"/>
                <a:cs typeface="Calibri"/>
              </a:rPr>
              <a:t>then </a:t>
            </a:r>
            <a:r>
              <a:rPr sz="2400" b="1" dirty="0">
                <a:solidFill>
                  <a:srgbClr val="C00000"/>
                </a:solidFill>
                <a:latin typeface="Calibri"/>
                <a:cs typeface="Calibri"/>
              </a:rPr>
              <a:t>&amp;</a:t>
            </a:r>
            <a:r>
              <a:rPr sz="2400" b="1" spc="-30" dirty="0">
                <a:solidFill>
                  <a:srgbClr val="C00000"/>
                </a:solidFill>
                <a:latin typeface="Calibri"/>
                <a:cs typeface="Calibri"/>
              </a:rPr>
              <a:t> </a:t>
            </a:r>
            <a:r>
              <a:rPr sz="2400" b="1" spc="-5" dirty="0">
                <a:solidFill>
                  <a:srgbClr val="C00000"/>
                </a:solidFill>
                <a:latin typeface="Calibri"/>
                <a:cs typeface="Calibri"/>
              </a:rPr>
              <a:t>now</a:t>
            </a:r>
            <a:endParaRPr sz="2400">
              <a:latin typeface="Calibri"/>
              <a:cs typeface="Calibri"/>
            </a:endParaRPr>
          </a:p>
          <a:p>
            <a:pPr marR="5080" algn="r">
              <a:spcBef>
                <a:spcPts val="1235"/>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80" dirty="0">
                <a:solidFill>
                  <a:srgbClr val="7030A0"/>
                </a:solidFill>
                <a:latin typeface="Calibri"/>
                <a:cs typeface="Calibri"/>
              </a:rPr>
              <a:t> </a:t>
            </a:r>
            <a:r>
              <a:rPr sz="1050" b="1" dirty="0">
                <a:solidFill>
                  <a:srgbClr val="7030A0"/>
                </a:solidFill>
                <a:latin typeface="Calibri"/>
                <a:cs typeface="Calibri"/>
              </a:rPr>
              <a:t>(2011)</a:t>
            </a:r>
            <a:endParaRPr sz="1050">
              <a:latin typeface="Calibri"/>
              <a:cs typeface="Calibri"/>
            </a:endParaRPr>
          </a:p>
        </p:txBody>
      </p:sp>
      <p:sp>
        <p:nvSpPr>
          <p:cNvPr id="22" name="object 22"/>
          <p:cNvSpPr txBox="1"/>
          <p:nvPr/>
        </p:nvSpPr>
        <p:spPr>
          <a:xfrm>
            <a:off x="5314707" y="4022765"/>
            <a:ext cx="1120140" cy="174407"/>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25" dirty="0">
                <a:solidFill>
                  <a:srgbClr val="7030A0"/>
                </a:solidFill>
                <a:latin typeface="Calibri"/>
                <a:cs typeface="Calibri"/>
              </a:rPr>
              <a:t> </a:t>
            </a:r>
            <a:r>
              <a:rPr sz="1050" b="1" spc="-5" dirty="0">
                <a:solidFill>
                  <a:srgbClr val="7030A0"/>
                </a:solidFill>
                <a:latin typeface="Calibri"/>
                <a:cs typeface="Calibri"/>
              </a:rPr>
              <a:t>(NSRS2007)</a:t>
            </a:r>
            <a:endParaRPr sz="1050">
              <a:latin typeface="Calibri"/>
              <a:cs typeface="Calibri"/>
            </a:endParaRPr>
          </a:p>
        </p:txBody>
      </p:sp>
      <p:sp>
        <p:nvSpPr>
          <p:cNvPr id="23" name="object 23"/>
          <p:cNvSpPr txBox="1"/>
          <p:nvPr/>
        </p:nvSpPr>
        <p:spPr>
          <a:xfrm>
            <a:off x="4897456" y="4418146"/>
            <a:ext cx="781685" cy="482600"/>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55" dirty="0">
                <a:solidFill>
                  <a:srgbClr val="7030A0"/>
                </a:solidFill>
                <a:latin typeface="Calibri"/>
                <a:cs typeface="Calibri"/>
              </a:rPr>
              <a:t> </a:t>
            </a:r>
            <a:r>
              <a:rPr sz="1050" b="1" spc="-5" dirty="0">
                <a:solidFill>
                  <a:srgbClr val="7030A0"/>
                </a:solidFill>
                <a:latin typeface="Calibri"/>
                <a:cs typeface="Calibri"/>
              </a:rPr>
              <a:t>(FBN)</a:t>
            </a:r>
            <a:endParaRPr sz="1050">
              <a:latin typeface="Calibri"/>
              <a:cs typeface="Calibri"/>
            </a:endParaRPr>
          </a:p>
          <a:p>
            <a:pPr marL="297180" marR="320675" algn="ctr">
              <a:lnSpc>
                <a:spcPct val="103099"/>
              </a:lnSpc>
              <a:spcBef>
                <a:spcPts val="725"/>
              </a:spcBef>
            </a:pPr>
            <a:r>
              <a:rPr sz="650" b="1" dirty="0">
                <a:latin typeface="Symbol"/>
                <a:cs typeface="Symbol"/>
              </a:rPr>
              <a:t></a:t>
            </a:r>
            <a:r>
              <a:rPr sz="650" b="1" dirty="0">
                <a:latin typeface="Calibri"/>
                <a:cs typeface="Calibri"/>
              </a:rPr>
              <a:t>,</a:t>
            </a:r>
            <a:r>
              <a:rPr sz="650" b="1" spc="-70"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24" name="object 24"/>
          <p:cNvSpPr txBox="1"/>
          <p:nvPr/>
        </p:nvSpPr>
        <p:spPr>
          <a:xfrm>
            <a:off x="3351528" y="4557897"/>
            <a:ext cx="886460" cy="458470"/>
          </a:xfrm>
          <a:prstGeom prst="rect">
            <a:avLst/>
          </a:prstGeom>
        </p:spPr>
        <p:txBody>
          <a:bodyPr vert="horz" wrap="square" lIns="0" tIns="12700" rIns="0" bIns="0" rtlCol="0">
            <a:spAutoFit/>
          </a:bodyPr>
          <a:lstStyle/>
          <a:p>
            <a:pPr marL="12700">
              <a:spcBef>
                <a:spcPts val="100"/>
              </a:spcBef>
            </a:pPr>
            <a:r>
              <a:rPr sz="1050" b="1" spc="-5" dirty="0">
                <a:solidFill>
                  <a:srgbClr val="7030A0"/>
                </a:solidFill>
                <a:latin typeface="Calibri"/>
                <a:cs typeface="Calibri"/>
              </a:rPr>
              <a:t>NAD </a:t>
            </a:r>
            <a:r>
              <a:rPr sz="1050" b="1" dirty="0">
                <a:solidFill>
                  <a:srgbClr val="7030A0"/>
                </a:solidFill>
                <a:latin typeface="Calibri"/>
                <a:cs typeface="Calibri"/>
              </a:rPr>
              <a:t>83</a:t>
            </a:r>
            <a:r>
              <a:rPr sz="1050" b="1" spc="-50" dirty="0">
                <a:solidFill>
                  <a:srgbClr val="7030A0"/>
                </a:solidFill>
                <a:latin typeface="Calibri"/>
                <a:cs typeface="Calibri"/>
              </a:rPr>
              <a:t> </a:t>
            </a:r>
            <a:r>
              <a:rPr sz="1050" b="1" spc="-5" dirty="0">
                <a:solidFill>
                  <a:srgbClr val="7030A0"/>
                </a:solidFill>
                <a:latin typeface="Calibri"/>
                <a:cs typeface="Calibri"/>
              </a:rPr>
              <a:t>(HARN)</a:t>
            </a:r>
            <a:endParaRPr sz="1050">
              <a:latin typeface="Calibri"/>
              <a:cs typeface="Calibri"/>
            </a:endParaRPr>
          </a:p>
          <a:p>
            <a:pPr marL="246379" marR="529590" indent="-54610">
              <a:lnSpc>
                <a:spcPct val="103099"/>
              </a:lnSpc>
              <a:spcBef>
                <a:spcPts val="530"/>
              </a:spcBef>
            </a:pPr>
            <a:r>
              <a:rPr sz="650" b="1" dirty="0">
                <a:latin typeface="Symbol"/>
                <a:cs typeface="Symbol"/>
              </a:rPr>
              <a:t></a:t>
            </a:r>
            <a:r>
              <a:rPr sz="650" b="1" dirty="0">
                <a:latin typeface="Calibri"/>
                <a:cs typeface="Calibri"/>
              </a:rPr>
              <a:t>,</a:t>
            </a:r>
            <a:r>
              <a:rPr sz="650" b="1" spc="-60" dirty="0">
                <a:latin typeface="Calibri"/>
                <a:cs typeface="Calibri"/>
              </a:rPr>
              <a:t> </a:t>
            </a:r>
            <a:r>
              <a:rPr sz="650" b="1" dirty="0">
                <a:latin typeface="Symbol"/>
                <a:cs typeface="Symbol"/>
              </a:rPr>
              <a:t></a:t>
            </a:r>
            <a:r>
              <a:rPr sz="650" b="1" dirty="0">
                <a:latin typeface="Calibri"/>
                <a:cs typeface="Calibri"/>
              </a:rPr>
              <a:t>,  </a:t>
            </a:r>
            <a:r>
              <a:rPr sz="650" b="1" spc="10" dirty="0">
                <a:latin typeface="Calibri"/>
                <a:cs typeface="Calibri"/>
              </a:rPr>
              <a:t>h</a:t>
            </a:r>
            <a:endParaRPr sz="650">
              <a:latin typeface="Calibri"/>
              <a:cs typeface="Calibri"/>
            </a:endParaRPr>
          </a:p>
        </p:txBody>
      </p:sp>
      <p:sp>
        <p:nvSpPr>
          <p:cNvPr id="25" name="object 25"/>
          <p:cNvSpPr txBox="1"/>
          <p:nvPr/>
        </p:nvSpPr>
        <p:spPr>
          <a:xfrm>
            <a:off x="6257758" y="1717810"/>
            <a:ext cx="297180" cy="174407"/>
          </a:xfrm>
          <a:prstGeom prst="rect">
            <a:avLst/>
          </a:prstGeom>
        </p:spPr>
        <p:txBody>
          <a:bodyPr vert="horz" wrap="square" lIns="0" tIns="12700" rIns="0" bIns="0" rtlCol="0">
            <a:spAutoFit/>
          </a:bodyPr>
          <a:lstStyle/>
          <a:p>
            <a:pPr marL="12700">
              <a:spcBef>
                <a:spcPts val="100"/>
              </a:spcBef>
            </a:pPr>
            <a:r>
              <a:rPr sz="1050" b="1" dirty="0">
                <a:solidFill>
                  <a:srgbClr val="7030A0"/>
                </a:solidFill>
                <a:latin typeface="Calibri"/>
                <a:cs typeface="Calibri"/>
              </a:rPr>
              <a:t>2022</a:t>
            </a:r>
            <a:endParaRPr sz="1050">
              <a:latin typeface="Calibri"/>
              <a:cs typeface="Calibri"/>
            </a:endParaRPr>
          </a:p>
        </p:txBody>
      </p:sp>
    </p:spTree>
    <p:extLst>
      <p:ext uri="{BB962C8B-B14F-4D97-AF65-F5344CB8AC3E}">
        <p14:creationId xmlns:p14="http://schemas.microsoft.com/office/powerpoint/2010/main" val="2048484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027576" y="5503816"/>
            <a:ext cx="1446100"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42920234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3343"/>
            <a:ext cx="8229600" cy="1251628"/>
          </a:xfrm>
        </p:spPr>
        <p:txBody>
          <a:bodyPr/>
          <a:lstStyle/>
          <a:p>
            <a:pPr>
              <a:spcBef>
                <a:spcPts val="2400"/>
              </a:spcBef>
            </a:pPr>
            <a:r>
              <a:rPr lang="en-US" dirty="0">
                <a:latin typeface="Cambria" panose="02040503050406030204" pitchFamily="18" charset="0"/>
                <a:ea typeface="Cambria" panose="02040503050406030204" pitchFamily="18" charset="0"/>
              </a:rPr>
              <a:t>Just as the name says… it’s dynamic</a:t>
            </a:r>
          </a:p>
          <a:p>
            <a:pPr>
              <a:spcBef>
                <a:spcPts val="2400"/>
              </a:spcBef>
            </a:pPr>
            <a:r>
              <a:rPr lang="en-US" dirty="0">
                <a:latin typeface="Cambria" panose="02040503050406030204" pitchFamily="18" charset="0"/>
                <a:ea typeface="Cambria" panose="02040503050406030204" pitchFamily="18" charset="0"/>
              </a:rPr>
              <a:t>Available for download as </a:t>
            </a:r>
            <a:r>
              <a:rPr lang="en-US" dirty="0" err="1">
                <a:latin typeface="Cambria" panose="02040503050406030204" pitchFamily="18" charset="0"/>
                <a:ea typeface="Cambria" panose="02040503050406030204" pitchFamily="18" charset="0"/>
              </a:rPr>
              <a:t>shapefiles</a:t>
            </a:r>
            <a:endParaRPr lang="en-US" dirty="0">
              <a:latin typeface="Cambria" panose="02040503050406030204" pitchFamily="18" charset="0"/>
              <a:ea typeface="Cambria" panose="02040503050406030204" pitchFamily="18" charset="0"/>
            </a:endParaRPr>
          </a:p>
          <a:p>
            <a:pPr>
              <a:spcBef>
                <a:spcPts val="2400"/>
              </a:spcBef>
            </a:pPr>
            <a:r>
              <a:rPr lang="en-US" dirty="0">
                <a:latin typeface="Cambria" panose="02040503050406030204" pitchFamily="18" charset="0"/>
                <a:ea typeface="Cambria" panose="02040503050406030204" pitchFamily="18" charset="0"/>
              </a:rPr>
              <a:t>Developed by image interpretation and/or vertical modeling using water level stations (tide or lake gages)</a:t>
            </a:r>
          </a:p>
          <a:p>
            <a:pPr>
              <a:spcBef>
                <a:spcPts val="2400"/>
              </a:spcBef>
            </a:pPr>
            <a:r>
              <a:rPr lang="en-US" dirty="0">
                <a:latin typeface="Cambria" panose="02040503050406030204" pitchFamily="18" charset="0"/>
                <a:ea typeface="Cambria" panose="02040503050406030204" pitchFamily="18" charset="0"/>
              </a:rPr>
              <a:t>Referenced to a computed Mean High Water</a:t>
            </a:r>
          </a:p>
        </p:txBody>
      </p:sp>
      <p:sp>
        <p:nvSpPr>
          <p:cNvPr id="3" name="Title 2"/>
          <p:cNvSpPr>
            <a:spLocks noGrp="1"/>
          </p:cNvSpPr>
          <p:nvPr>
            <p:ph type="title"/>
          </p:nvPr>
        </p:nvSpPr>
        <p:spPr>
          <a:xfrm>
            <a:off x="0" y="274638"/>
            <a:ext cx="9143999" cy="1143000"/>
          </a:xfrm>
        </p:spPr>
        <p:txBody>
          <a:bodyPr/>
          <a:lstStyle/>
          <a:p>
            <a:r>
              <a:rPr lang="en-US" sz="4200" dirty="0">
                <a:latin typeface="Cambria" panose="02040503050406030204" pitchFamily="18" charset="0"/>
                <a:ea typeface="Cambria" panose="02040503050406030204" pitchFamily="18" charset="0"/>
              </a:rPr>
              <a:t>Continually Updated Shoreline Product</a:t>
            </a:r>
          </a:p>
        </p:txBody>
      </p:sp>
      <p:sp>
        <p:nvSpPr>
          <p:cNvPr id="5" name="TextBox 4"/>
          <p:cNvSpPr txBox="1"/>
          <p:nvPr/>
        </p:nvSpPr>
        <p:spPr bwMode="auto">
          <a:xfrm>
            <a:off x="0" y="6570118"/>
            <a:ext cx="2238883" cy="276999"/>
          </a:xfrm>
          <a:prstGeom prst="rect">
            <a:avLst/>
          </a:prstGeom>
          <a:noFill/>
          <a:ln w="9525">
            <a:noFill/>
            <a:miter lim="800000"/>
            <a:headEnd/>
            <a:tailEnd/>
          </a:ln>
        </p:spPr>
        <p:txBody>
          <a:bodyPr wrap="none" rtlCol="0">
            <a:spAutoFit/>
          </a:bodyPr>
          <a:lstStyle/>
          <a:p>
            <a:r>
              <a:rPr lang="en-US" sz="1200" dirty="0">
                <a:hlinkClick r:id="rId3"/>
              </a:rPr>
              <a:t>hyperlink to the CUSP homepage</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617"/>
            <a:ext cx="9144000" cy="534604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27" y="0"/>
            <a:ext cx="7961087" cy="6867764"/>
          </a:xfrm>
          <a:prstGeom prst="rect">
            <a:avLst/>
          </a:prstGeom>
        </p:spPr>
      </p:pic>
    </p:spTree>
    <p:extLst>
      <p:ext uri="{BB962C8B-B14F-4D97-AF65-F5344CB8AC3E}">
        <p14:creationId xmlns:p14="http://schemas.microsoft.com/office/powerpoint/2010/main" val="16403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8"/>
            <a:ext cx="9144000" cy="6816631"/>
          </a:xfrm>
          <a:prstGeom prst="rect">
            <a:avLst/>
          </a:prstGeom>
        </p:spPr>
      </p:pic>
      <p:sp>
        <p:nvSpPr>
          <p:cNvPr id="9" name="Rounded Rectangle 8"/>
          <p:cNvSpPr/>
          <p:nvPr/>
        </p:nvSpPr>
        <p:spPr>
          <a:xfrm>
            <a:off x="2542233" y="1698173"/>
            <a:ext cx="5325627" cy="422031"/>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defRPr/>
            </a:pPr>
            <a:endParaRPr lang="en-US" sz="1800">
              <a:solidFill>
                <a:prstClr val="white"/>
              </a:solidFill>
              <a:latin typeface="Calibri"/>
            </a:endParaRPr>
          </a:p>
        </p:txBody>
      </p:sp>
      <p:sp>
        <p:nvSpPr>
          <p:cNvPr id="3" name="Rectangle 2">
            <a:hlinkClick r:id="rId4"/>
          </p:cNvPr>
          <p:cNvSpPr/>
          <p:nvPr/>
        </p:nvSpPr>
        <p:spPr>
          <a:xfrm>
            <a:off x="1" y="1386674"/>
            <a:ext cx="8852599" cy="15373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latin typeface="Calibri"/>
            </a:endParaRPr>
          </a:p>
        </p:txBody>
      </p:sp>
      <p:sp>
        <p:nvSpPr>
          <p:cNvPr id="4" name="Rectangle 3">
            <a:hlinkClick r:id="rId5"/>
          </p:cNvPr>
          <p:cNvSpPr/>
          <p:nvPr/>
        </p:nvSpPr>
        <p:spPr>
          <a:xfrm>
            <a:off x="6850380" y="3573781"/>
            <a:ext cx="1158240" cy="3581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base">
              <a:spcBef>
                <a:spcPct val="0"/>
              </a:spcBef>
              <a:spcAft>
                <a:spcPct val="0"/>
              </a:spcAft>
            </a:pPr>
            <a:endParaRPr lang="en-US" sz="1800">
              <a:solidFill>
                <a:prstClr val="white"/>
              </a:solidFill>
              <a:latin typeface="Calibri"/>
            </a:endParaRPr>
          </a:p>
        </p:txBody>
      </p:sp>
    </p:spTree>
    <p:extLst>
      <p:ext uri="{BB962C8B-B14F-4D97-AF65-F5344CB8AC3E}">
        <p14:creationId xmlns:p14="http://schemas.microsoft.com/office/powerpoint/2010/main" val="156379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3" y="1328605"/>
            <a:ext cx="8899556" cy="5529396"/>
          </a:xfrm>
        </p:spPr>
        <p:txBody>
          <a:bodyPr/>
          <a:lstStyle/>
          <a:p>
            <a:r>
              <a:rPr lang="en-US" dirty="0">
                <a:latin typeface="Cambria" panose="02040503050406030204" pitchFamily="18" charset="0"/>
                <a:ea typeface="Cambria" panose="02040503050406030204" pitchFamily="18" charset="0"/>
              </a:rPr>
              <a:t>NGS needs to start computing coordinates for the 2020.00 Reference Epoch in January 2022</a:t>
            </a:r>
          </a:p>
          <a:p>
            <a:pPr>
              <a:spcBef>
                <a:spcPts val="3600"/>
              </a:spcBef>
            </a:pPr>
            <a:r>
              <a:rPr lang="en-US" dirty="0">
                <a:latin typeface="Cambria" panose="02040503050406030204" pitchFamily="18" charset="0"/>
                <a:ea typeface="Cambria" panose="02040503050406030204" pitchFamily="18" charset="0"/>
              </a:rPr>
              <a:t>Marks that you would like to have published in NATRF/NAPGD 2022 need “fresh” data</a:t>
            </a:r>
          </a:p>
          <a:p>
            <a:pPr>
              <a:spcBef>
                <a:spcPts val="3600"/>
              </a:spcBef>
            </a:pPr>
            <a:r>
              <a:rPr lang="en-US" dirty="0">
                <a:latin typeface="Cambria" panose="02040503050406030204" pitchFamily="18" charset="0"/>
                <a:ea typeface="Cambria" panose="02040503050406030204" pitchFamily="18" charset="0"/>
              </a:rPr>
              <a:t>Why?  </a:t>
            </a:r>
          </a:p>
          <a:p>
            <a:pPr lvl="1">
              <a:spcBef>
                <a:spcPts val="600"/>
              </a:spcBef>
            </a:pPr>
            <a:r>
              <a:rPr lang="en-US" dirty="0">
                <a:latin typeface="Cambria" panose="02040503050406030204" pitchFamily="18" charset="0"/>
                <a:ea typeface="Cambria" panose="02040503050406030204" pitchFamily="18" charset="0"/>
              </a:rPr>
              <a:t>Older data is of lower quality (</a:t>
            </a:r>
            <a:r>
              <a:rPr lang="en-US" sz="2400" dirty="0">
                <a:latin typeface="Cambria" panose="02040503050406030204" pitchFamily="18" charset="0"/>
                <a:ea typeface="Cambria" panose="02040503050406030204" pitchFamily="18" charset="0"/>
              </a:rPr>
              <a:t>constellation &amp; orbits</a:t>
            </a:r>
            <a:r>
              <a:rPr lang="en-US" dirty="0">
                <a:latin typeface="Cambria" panose="02040503050406030204" pitchFamily="18" charset="0"/>
                <a:ea typeface="Cambria" panose="02040503050406030204" pitchFamily="18" charset="0"/>
              </a:rPr>
              <a:t>)</a:t>
            </a:r>
          </a:p>
          <a:p>
            <a:pPr lvl="1">
              <a:spcBef>
                <a:spcPts val="600"/>
              </a:spcBef>
            </a:pPr>
            <a:r>
              <a:rPr lang="en-US" dirty="0">
                <a:latin typeface="Cambria" panose="02040503050406030204" pitchFamily="18" charset="0"/>
                <a:ea typeface="Cambria" panose="02040503050406030204" pitchFamily="18" charset="0"/>
              </a:rPr>
              <a:t>Periodic re-surveys are better than decades old data</a:t>
            </a:r>
          </a:p>
          <a:p>
            <a:pPr lvl="1">
              <a:spcBef>
                <a:spcPts val="600"/>
              </a:spcBef>
            </a:pPr>
            <a:r>
              <a:rPr lang="en-US" dirty="0">
                <a:latin typeface="Cambria" panose="02040503050406030204" pitchFamily="18" charset="0"/>
                <a:ea typeface="Cambria" panose="02040503050406030204" pitchFamily="18" charset="0"/>
              </a:rPr>
              <a:t>Lower accuracy as we move further back in time</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Federal Register Notice summarized</a:t>
            </a:r>
          </a:p>
        </p:txBody>
      </p:sp>
      <p:sp>
        <p:nvSpPr>
          <p:cNvPr id="4" name="TextBox 3"/>
          <p:cNvSpPr txBox="1"/>
          <p:nvPr/>
        </p:nvSpPr>
        <p:spPr bwMode="auto">
          <a:xfrm>
            <a:off x="4240405" y="6488668"/>
            <a:ext cx="4903596" cy="307777"/>
          </a:xfrm>
          <a:prstGeom prst="rect">
            <a:avLst/>
          </a:prstGeom>
          <a:noFill/>
          <a:ln w="9525">
            <a:noFill/>
            <a:miter lim="800000"/>
            <a:headEnd/>
            <a:tailEnd/>
          </a:ln>
        </p:spPr>
        <p:txBody>
          <a:bodyPr wrap="square" rtlCol="0">
            <a:spAutoFit/>
          </a:bodyPr>
          <a:lstStyle/>
          <a:p>
            <a:pPr defTabSz="457189" fontAlgn="base">
              <a:spcBef>
                <a:spcPct val="0"/>
              </a:spcBef>
              <a:spcAft>
                <a:spcPct val="0"/>
              </a:spcAft>
            </a:pPr>
            <a:r>
              <a:rPr lang="en-US" sz="1400" dirty="0">
                <a:solidFill>
                  <a:prstClr val="black"/>
                </a:solidFill>
                <a:latin typeface="Calibri" pitchFamily="34" charset="0"/>
                <a:ea typeface="ＭＳ Ｐゴシック" pitchFamily="34" charset="-128"/>
              </a:rPr>
              <a:t>hyperlink to FRN: </a:t>
            </a:r>
            <a:r>
              <a:rPr lang="en-US" sz="1400" dirty="0">
                <a:solidFill>
                  <a:prstClr val="black"/>
                </a:solidFill>
                <a:latin typeface="Calibri" pitchFamily="34" charset="0"/>
                <a:ea typeface="ＭＳ Ｐゴシック" pitchFamily="34" charset="-128"/>
                <a:hlinkClick r:id="rId3"/>
              </a:rPr>
              <a:t>https://www.federalregister.gov/d/2020-16084</a:t>
            </a:r>
            <a:endParaRPr lang="en-US" sz="180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8255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3" y="1328605"/>
            <a:ext cx="8899556" cy="5198945"/>
          </a:xfrm>
        </p:spPr>
        <p:txBody>
          <a:bodyPr/>
          <a:lstStyle/>
          <a:p>
            <a:pPr>
              <a:spcBef>
                <a:spcPts val="3600"/>
              </a:spcBef>
            </a:pPr>
            <a:r>
              <a:rPr lang="en-US" dirty="0">
                <a:latin typeface="Cambria" panose="02040503050406030204" pitchFamily="18" charset="0"/>
                <a:ea typeface="Cambria" panose="02040503050406030204" pitchFamily="18" charset="0"/>
              </a:rPr>
              <a:t>No decision has been made as to a cutoff date</a:t>
            </a:r>
          </a:p>
          <a:p>
            <a:pPr lvl="1">
              <a:spcBef>
                <a:spcPts val="600"/>
              </a:spcBef>
            </a:pPr>
            <a:r>
              <a:rPr lang="en-US" dirty="0">
                <a:latin typeface="Cambria" panose="02040503050406030204" pitchFamily="18" charset="0"/>
                <a:ea typeface="Cambria" panose="02040503050406030204" pitchFamily="18" charset="0"/>
              </a:rPr>
              <a:t>FRN says it is </a:t>
            </a:r>
            <a:r>
              <a:rPr lang="en-US" i="1" dirty="0">
                <a:latin typeface="Cambria" panose="02040503050406030204" pitchFamily="18" charset="0"/>
                <a:ea typeface="Cambria" panose="02040503050406030204" pitchFamily="18" charset="0"/>
              </a:rPr>
              <a:t>unlikely</a:t>
            </a:r>
            <a:r>
              <a:rPr lang="en-US" dirty="0">
                <a:latin typeface="Cambria" panose="02040503050406030204" pitchFamily="18" charset="0"/>
                <a:ea typeface="Cambria" panose="02040503050406030204" pitchFamily="18" charset="0"/>
              </a:rPr>
              <a:t> to be &lt;10 years</a:t>
            </a:r>
          </a:p>
          <a:p>
            <a:pPr lvl="1">
              <a:spcBef>
                <a:spcPts val="600"/>
              </a:spcBef>
            </a:pPr>
            <a:r>
              <a:rPr lang="en-US" dirty="0">
                <a:latin typeface="Cambria" panose="02040503050406030204" pitchFamily="18" charset="0"/>
                <a:ea typeface="Cambria" panose="02040503050406030204" pitchFamily="18" charset="0"/>
              </a:rPr>
              <a:t>Discussions of regional/state-based cutoff dates have been had.</a:t>
            </a:r>
          </a:p>
          <a:p>
            <a:pPr>
              <a:spcBef>
                <a:spcPts val="3600"/>
              </a:spcBef>
            </a:pPr>
            <a:r>
              <a:rPr lang="en-US" dirty="0">
                <a:latin typeface="Cambria" panose="02040503050406030204" pitchFamily="18" charset="0"/>
                <a:ea typeface="Cambria" panose="02040503050406030204" pitchFamily="18" charset="0"/>
              </a:rPr>
              <a:t>What does this mean as of now?</a:t>
            </a:r>
          </a:p>
          <a:p>
            <a:pPr lvl="1">
              <a:spcBef>
                <a:spcPts val="600"/>
              </a:spcBef>
            </a:pPr>
            <a:r>
              <a:rPr lang="en-US" dirty="0">
                <a:latin typeface="Cambria" panose="02040503050406030204" pitchFamily="18" charset="0"/>
                <a:ea typeface="Cambria" panose="02040503050406030204" pitchFamily="18" charset="0"/>
              </a:rPr>
              <a:t>Observations prior to 01 January 2010 would </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get new coordinates in NATRF/NAPGD2022</a:t>
            </a:r>
          </a:p>
          <a:p>
            <a:pPr>
              <a:spcBef>
                <a:spcPts val="3600"/>
              </a:spcBef>
            </a:pPr>
            <a:r>
              <a:rPr lang="en-US" dirty="0">
                <a:latin typeface="Cambria" panose="02040503050406030204" pitchFamily="18" charset="0"/>
                <a:ea typeface="Cambria" panose="02040503050406030204" pitchFamily="18" charset="0"/>
              </a:rPr>
              <a:t>What does this look like on a map?</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Federal Register Notice summarized</a:t>
            </a:r>
          </a:p>
        </p:txBody>
      </p:sp>
    </p:spTree>
    <p:extLst>
      <p:ext uri="{BB962C8B-B14F-4D97-AF65-F5344CB8AC3E}">
        <p14:creationId xmlns:p14="http://schemas.microsoft.com/office/powerpoint/2010/main" val="279760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307111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113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Tree>
    <p:extLst>
      <p:ext uri="{BB962C8B-B14F-4D97-AF65-F5344CB8AC3E}">
        <p14:creationId xmlns:p14="http://schemas.microsoft.com/office/powerpoint/2010/main" val="36628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30340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8" cy="6857998"/>
          </a:xfrm>
          <a:prstGeom prst="rect">
            <a:avLst/>
          </a:prstGeom>
        </p:spPr>
      </p:pic>
    </p:spTree>
    <p:extLst>
      <p:ext uri="{BB962C8B-B14F-4D97-AF65-F5344CB8AC3E}">
        <p14:creationId xmlns:p14="http://schemas.microsoft.com/office/powerpoint/2010/main" val="41576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B6A76-2A67-42E5-97A2-6548C72F7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3997" cy="6857998"/>
          </a:xfrm>
          <a:prstGeom prst="rect">
            <a:avLst/>
          </a:prstGeom>
        </p:spPr>
      </p:pic>
    </p:spTree>
    <p:extLst>
      <p:ext uri="{BB962C8B-B14F-4D97-AF65-F5344CB8AC3E}">
        <p14:creationId xmlns:p14="http://schemas.microsoft.com/office/powerpoint/2010/main" val="39452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802" y="1328605"/>
            <a:ext cx="9008199" cy="5529396"/>
          </a:xfrm>
        </p:spPr>
        <p:txBody>
          <a:bodyPr/>
          <a:lstStyle/>
          <a:p>
            <a:pPr>
              <a:spcBef>
                <a:spcPts val="36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2000"/>
              </a:spcBef>
            </a:pPr>
            <a:r>
              <a:rPr lang="en-US" dirty="0">
                <a:latin typeface="Cambria" panose="02040503050406030204" pitchFamily="18" charset="0"/>
                <a:ea typeface="Cambria" panose="02040503050406030204" pitchFamily="18" charset="0"/>
              </a:rPr>
              <a:t>Re-observe and submit the data to NGS</a:t>
            </a:r>
          </a:p>
          <a:p>
            <a:pPr lvl="1">
              <a:spcBef>
                <a:spcPts val="600"/>
              </a:spcBef>
            </a:pPr>
            <a:r>
              <a:rPr lang="en-US" dirty="0">
                <a:latin typeface="Cambria" panose="02040503050406030204" pitchFamily="18" charset="0"/>
                <a:ea typeface="Cambria" panose="02040503050406030204" pitchFamily="18" charset="0"/>
              </a:rPr>
              <a:t>must be submitted by </a:t>
            </a:r>
            <a:r>
              <a:rPr lang="en-US" b="1" dirty="0">
                <a:latin typeface="Cambria" panose="02040503050406030204" pitchFamily="18" charset="0"/>
                <a:ea typeface="Cambria" panose="02040503050406030204" pitchFamily="18" charset="0"/>
              </a:rPr>
              <a:t>31 December 2022</a:t>
            </a:r>
            <a:endParaRPr lang="en-US" dirty="0">
              <a:latin typeface="Cambria" panose="02040503050406030204" pitchFamily="18" charset="0"/>
              <a:ea typeface="Cambria" panose="02040503050406030204" pitchFamily="18" charset="0"/>
            </a:endParaRPr>
          </a:p>
          <a:p>
            <a:pPr>
              <a:spcBef>
                <a:spcPts val="2000"/>
              </a:spcBef>
            </a:pPr>
            <a:r>
              <a:rPr lang="en-US" dirty="0">
                <a:latin typeface="Cambria" panose="02040503050406030204" pitchFamily="18" charset="0"/>
                <a:ea typeface="Cambria" panose="02040503050406030204" pitchFamily="18" charset="0"/>
              </a:rPr>
              <a:t>Options to submit your GNSS data:</a:t>
            </a:r>
          </a:p>
          <a:p>
            <a:pPr lvl="1">
              <a:spcBef>
                <a:spcPts val="60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60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600"/>
              </a:spcBef>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descriptions</a:t>
            </a:r>
          </a:p>
          <a:p>
            <a:pPr lvl="1">
              <a:spcBef>
                <a:spcPts val="600"/>
              </a:spcBef>
            </a:pPr>
            <a:r>
              <a:rPr lang="en-US" dirty="0">
                <a:latin typeface="Cambria" panose="02040503050406030204" pitchFamily="18" charset="0"/>
                <a:ea typeface="Cambria" panose="02040503050406030204" pitchFamily="18" charset="0"/>
              </a:rPr>
              <a:t>traditional “bluebook” submittal</a:t>
            </a:r>
          </a:p>
        </p:txBody>
      </p:sp>
      <p:sp>
        <p:nvSpPr>
          <p:cNvPr id="3" name="Title 2"/>
          <p:cNvSpPr>
            <a:spLocks noGrp="1"/>
          </p:cNvSpPr>
          <p:nvPr>
            <p:ph type="title"/>
          </p:nvPr>
        </p:nvSpPr>
        <p:spPr>
          <a:xfrm>
            <a:off x="0" y="274639"/>
            <a:ext cx="9144000" cy="1143000"/>
          </a:xfrm>
        </p:spPr>
        <p:txBody>
          <a:bodyPr/>
          <a:lstStyle/>
          <a:p>
            <a:r>
              <a:rPr lang="en-US" dirty="0">
                <a:latin typeface="Cambria" panose="02040503050406030204" pitchFamily="18" charset="0"/>
                <a:ea typeface="Cambria" panose="02040503050406030204" pitchFamily="18" charset="0"/>
              </a:rPr>
              <a:t>How can you improve your area?</a:t>
            </a: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14179" y="5537200"/>
            <a:ext cx="1628110" cy="130489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6787942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2971753"/>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Geoids and Gravity</a:t>
            </a:r>
          </a:p>
          <a:p>
            <a:pPr marL="16933" algn="ctr">
              <a:spcBef>
                <a:spcPts val="0"/>
              </a:spcBef>
              <a:buSzPct val="159375"/>
              <a:tabLst>
                <a:tab pos="397077" algn="l"/>
                <a:tab pos="397923" algn="l"/>
              </a:tabLst>
            </a:pPr>
            <a:endParaRPr lang="en-US" sz="4400" b="1" spc="-20" dirty="0">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249707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589032"/>
          </a:xfrm>
          <a:prstGeom prst="rect">
            <a:avLst/>
          </a:prstGeom>
        </p:spPr>
        <p:txBody>
          <a:bodyPr vert="horz" wrap="square" lIns="0" tIns="16933" rIns="0" bIns="0" rtlCol="0">
            <a:noAutofit/>
          </a:bodyPr>
          <a:lstStyle/>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Geoids and Gravity</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or</a:t>
            </a:r>
          </a:p>
          <a:p>
            <a:pPr marL="16933" algn="ctr">
              <a:spcBef>
                <a:spcPts val="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“Ramblings on the geoid”</a:t>
            </a:r>
          </a:p>
          <a:p>
            <a:pPr marL="16933" algn="ctr">
              <a:spcBef>
                <a:spcPts val="0"/>
              </a:spcBef>
              <a:buSzPct val="159375"/>
              <a:tabLst>
                <a:tab pos="397077" algn="l"/>
                <a:tab pos="397923" algn="l"/>
              </a:tabLst>
            </a:pPr>
            <a:endParaRPr lang="en-US" sz="4400" b="1" spc="-20" dirty="0">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639734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0" y="-19549"/>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noProof="0" dirty="0">
                <a:solidFill>
                  <a:sysClr val="windowText" lastClr="000000"/>
                </a:solidFill>
                <a:latin typeface="Cambria" panose="02040503050406030204" pitchFamily="18" charset="0"/>
                <a:ea typeface="Cambria" panose="02040503050406030204" pitchFamily="18" charset="0"/>
              </a:rPr>
              <a:t>A geoid model is your bridge from</a:t>
            </a:r>
            <a:r>
              <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j-cs"/>
              </a:rPr>
              <a:t>…</a:t>
            </a:r>
          </a:p>
        </p:txBody>
      </p:sp>
      <p:grpSp>
        <p:nvGrpSpPr>
          <p:cNvPr id="10" name="Bridge"/>
          <p:cNvGrpSpPr/>
          <p:nvPr/>
        </p:nvGrpSpPr>
        <p:grpSpPr>
          <a:xfrm>
            <a:off x="2858309" y="1250014"/>
            <a:ext cx="2624036" cy="706654"/>
            <a:chOff x="2858309" y="694203"/>
            <a:chExt cx="2624036" cy="706654"/>
          </a:xfrm>
        </p:grpSpPr>
        <p:pic>
          <p:nvPicPr>
            <p:cNvPr id="3" name="bridge carto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blurRad="50800" dist="38100" dir="2700000" algn="tl"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geoid"/>
            <p:cNvSpPr txBox="1"/>
            <p:nvPr/>
          </p:nvSpPr>
          <p:spPr bwMode="auto">
            <a:xfrm>
              <a:off x="3931898" y="1116552"/>
              <a:ext cx="506058" cy="230832"/>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geoid</a:t>
              </a:r>
            </a:p>
          </p:txBody>
        </p:sp>
      </p:grpSp>
      <p:grpSp>
        <p:nvGrpSpPr>
          <p:cNvPr id="14" name="Ellipsoid"/>
          <p:cNvGrpSpPr/>
          <p:nvPr/>
        </p:nvGrpSpPr>
        <p:grpSpPr>
          <a:xfrm>
            <a:off x="139054" y="1692047"/>
            <a:ext cx="3470548" cy="3482643"/>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Ellipsoidal</a:t>
              </a: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6" name="Shape 104" descr="C:\Vicki\Work\Presentations\GRAV-D images\MN12\BaseStation.JPG"/>
            <p:cNvPicPr preferRelativeResize="0"/>
            <p:nvPr/>
          </p:nvPicPr>
          <p:blipFill rotWithShape="1">
            <a:blip r:embed="rId4">
              <a:alphaModFix/>
            </a:blip>
            <a:srcRect l="337" r="8"/>
            <a:stretch/>
          </p:blipFill>
          <p:spPr>
            <a:xfrm>
              <a:off x="218883" y="2915320"/>
              <a:ext cx="1200002" cy="1472351"/>
            </a:xfrm>
            <a:prstGeom prst="rect">
              <a:avLst/>
            </a:prstGeom>
            <a:noFill/>
            <a:ln w="19050" cap="flat" cmpd="sng">
              <a:solidFill>
                <a:schemeClr val="bg1">
                  <a:lumMod val="65000"/>
                </a:schemeClr>
              </a:solidFill>
              <a:prstDash val="solid"/>
              <a:miter lim="800000"/>
              <a:headEnd type="none" w="med" len="med"/>
              <a:tailEnd type="none" w="med" len="med"/>
            </a:ln>
          </p:spPr>
        </p:pic>
        <p:sp>
          <p:nvSpPr>
            <p:cNvPr id="57" name="Shape 105"/>
            <p:cNvSpPr txBox="1"/>
            <p:nvPr/>
          </p:nvSpPr>
          <p:spPr>
            <a:xfrm>
              <a:off x="139054" y="4351807"/>
              <a:ext cx="1600200" cy="267072"/>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GPS Observations</a:t>
              </a:r>
            </a:p>
          </p:txBody>
        </p:sp>
        <p:pic>
          <p:nvPicPr>
            <p:cNvPr id="58" name="Shape 106" descr="GPShydro"/>
            <p:cNvPicPr preferRelativeResize="0"/>
            <p:nvPr/>
          </p:nvPicPr>
          <p:blipFill rotWithShape="1">
            <a:blip r:embed="rId5">
              <a:alphaModFix/>
            </a:blip>
            <a:srcRect/>
            <a:stretch/>
          </p:blipFill>
          <p:spPr>
            <a:xfrm>
              <a:off x="218883" y="1565632"/>
              <a:ext cx="1612429" cy="1232226"/>
            </a:xfrm>
            <a:prstGeom prst="rect">
              <a:avLst/>
            </a:prstGeom>
            <a:noFill/>
            <a:ln w="19050" cap="flat" cmpd="sng">
              <a:solidFill>
                <a:schemeClr val="bg1">
                  <a:lumMod val="65000"/>
                </a:schemeClr>
              </a:solidFill>
              <a:prstDash val="solid"/>
              <a:miter lim="800000"/>
              <a:headEnd type="none" w="med" len="med"/>
              <a:tailEnd type="none" w="med" len="med"/>
            </a:ln>
          </p:spPr>
        </p:pic>
        <p:sp>
          <p:nvSpPr>
            <p:cNvPr id="59" name="Shape 107"/>
            <p:cNvSpPr txBox="1"/>
            <p:nvPr/>
          </p:nvSpPr>
          <p:spPr>
            <a:xfrm>
              <a:off x="1816798" y="1479455"/>
              <a:ext cx="1380526" cy="646331"/>
            </a:xfrm>
            <a:prstGeom prst="rect">
              <a:avLst/>
            </a:prstGeom>
            <a:noFill/>
            <a:ln>
              <a:noFill/>
            </a:ln>
          </p:spPr>
          <p:txBody>
            <a:bodyPr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Hydrographic Surveys </a:t>
              </a:r>
            </a:p>
          </p:txBody>
        </p:sp>
        <p:pic>
          <p:nvPicPr>
            <p:cNvPr id="64" name="Shape 118" descr="plane fig reduced1"/>
            <p:cNvPicPr preferRelativeResize="0"/>
            <p:nvPr/>
          </p:nvPicPr>
          <p:blipFill rotWithShape="1">
            <a:blip r:embed="rId6">
              <a:alphaModFix/>
            </a:blip>
            <a:srcRect/>
            <a:stretch/>
          </p:blipFill>
          <p:spPr>
            <a:xfrm>
              <a:off x="1966232" y="2428000"/>
              <a:ext cx="1563621" cy="1932864"/>
            </a:xfrm>
            <a:prstGeom prst="rect">
              <a:avLst/>
            </a:prstGeom>
            <a:noFill/>
            <a:ln w="19050" cap="flat" cmpd="sng">
              <a:solidFill>
                <a:schemeClr val="bg1">
                  <a:lumMod val="65000"/>
                </a:schemeClr>
              </a:solidFill>
              <a:prstDash val="solid"/>
              <a:round/>
              <a:headEnd type="none" w="med" len="med"/>
              <a:tailEnd type="none" w="med" len="med"/>
            </a:ln>
          </p:spPr>
        </p:pic>
        <p:sp>
          <p:nvSpPr>
            <p:cNvPr id="66" name="Shape 121"/>
            <p:cNvSpPr/>
            <p:nvPr/>
          </p:nvSpPr>
          <p:spPr>
            <a:xfrm>
              <a:off x="1716836" y="4338895"/>
              <a:ext cx="1892766" cy="228600"/>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NAD83</a:t>
              </a:r>
            </a:p>
          </p:txBody>
        </p:sp>
      </p:grpSp>
      <p:grpSp>
        <p:nvGrpSpPr>
          <p:cNvPr id="11" name="Orthometric"/>
          <p:cNvGrpSpPr/>
          <p:nvPr/>
        </p:nvGrpSpPr>
        <p:grpSpPr>
          <a:xfrm>
            <a:off x="4176190" y="1624678"/>
            <a:ext cx="4823030" cy="3280115"/>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Orthometric</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2" name="Shape 111"/>
            <p:cNvSpPr/>
            <p:nvPr/>
          </p:nvSpPr>
          <p:spPr>
            <a:xfrm>
              <a:off x="6256999" y="1482268"/>
              <a:ext cx="929639" cy="396454"/>
            </a:xfrm>
            <a:prstGeom prst="rect">
              <a:avLst/>
            </a:prstGeom>
            <a:noFill/>
            <a:ln>
              <a:noFill/>
            </a:ln>
          </p:spPr>
          <p:txBody>
            <a:bodyPr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USGS </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Topography</a:t>
              </a:r>
            </a:p>
          </p:txBody>
        </p:sp>
        <p:pic>
          <p:nvPicPr>
            <p:cNvPr id="63" name="Shape 117"/>
            <p:cNvPicPr preferRelativeResize="0"/>
            <p:nvPr/>
          </p:nvPicPr>
          <p:blipFill rotWithShape="1">
            <a:blip r:embed="rId7">
              <a:alphaModFix/>
            </a:blip>
            <a:srcRect l="204" t="113" r="207" b="32"/>
            <a:stretch/>
          </p:blipFill>
          <p:spPr>
            <a:xfrm>
              <a:off x="7666391" y="1425744"/>
              <a:ext cx="1259663" cy="1886673"/>
            </a:xfrm>
            <a:prstGeom prst="rect">
              <a:avLst/>
            </a:prstGeom>
            <a:noFill/>
            <a:ln w="19304" cap="flat" cmpd="sng">
              <a:solidFill>
                <a:schemeClr val="bg1">
                  <a:lumMod val="65000"/>
                </a:schemeClr>
              </a:solidFill>
              <a:prstDash val="solid"/>
              <a:miter lim="800000"/>
              <a:headEnd type="none" w="med" len="med"/>
              <a:tailEnd type="none" w="med" len="med"/>
            </a:ln>
          </p:spPr>
        </p:pic>
        <p:pic>
          <p:nvPicPr>
            <p:cNvPr id="67" name="Shape 123" descr="using digital level"/>
            <p:cNvPicPr preferRelativeResize="0"/>
            <p:nvPr/>
          </p:nvPicPr>
          <p:blipFill rotWithShape="1">
            <a:blip r:embed="rId8">
              <a:alphaModFix/>
            </a:blip>
            <a:srcRect/>
            <a:stretch/>
          </p:blipFill>
          <p:spPr>
            <a:xfrm>
              <a:off x="6463326" y="2721372"/>
              <a:ext cx="1059174" cy="1596744"/>
            </a:xfrm>
            <a:prstGeom prst="rect">
              <a:avLst/>
            </a:prstGeom>
            <a:noFill/>
            <a:ln w="19050" cap="flat" cmpd="sng">
              <a:solidFill>
                <a:schemeClr val="bg1">
                  <a:lumMod val="65000"/>
                </a:schemeClr>
              </a:solidFill>
              <a:prstDash val="solid"/>
              <a:round/>
              <a:headEnd type="none" w="med" len="med"/>
              <a:tailEnd type="none" w="med" len="med"/>
            </a:ln>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wrap="square"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1" u="none" strike="noStrike" kern="1200" cap="none" spc="0" normalizeH="0" baseline="0" noProof="0" dirty="0">
                  <a:ln>
                    <a:noFill/>
                  </a:ln>
                  <a:solidFill>
                    <a:prstClr val="black"/>
                  </a:solidFill>
                  <a:effectLst/>
                  <a:uLnTx/>
                  <a:uFillTx/>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NAVD88</a:t>
              </a:r>
            </a:p>
          </p:txBody>
        </p:sp>
        <p:sp>
          <p:nvSpPr>
            <p:cNvPr id="34" name="NGVD29"/>
            <p:cNvSpPr txBox="1">
              <a:spLocks/>
            </p:cNvSpPr>
            <p:nvPr/>
          </p:nvSpPr>
          <p:spPr>
            <a:xfrm>
              <a:off x="6524400" y="2270280"/>
              <a:ext cx="998100" cy="324422"/>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NGVD29</a:t>
              </a:r>
            </a:p>
          </p:txBody>
        </p:sp>
      </p:grpSp>
    </p:spTree>
    <p:extLst>
      <p:ext uri="{BB962C8B-B14F-4D97-AF65-F5344CB8AC3E}">
        <p14:creationId xmlns:p14="http://schemas.microsoft.com/office/powerpoint/2010/main" val="32505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5237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a:t>
            </a:r>
            <a:r>
              <a:rPr lang="en-US" sz="4800" i="1" spc="-40" dirty="0">
                <a:latin typeface="Cambria" panose="02040503050406030204" pitchFamily="18" charset="0"/>
                <a:cs typeface="Calibri"/>
              </a:rPr>
              <a:t>just</a:t>
            </a:r>
            <a:r>
              <a:rPr lang="en-US" sz="4800" spc="-40" dirty="0">
                <a:latin typeface="Cambria" panose="02040503050406030204" pitchFamily="18" charset="0"/>
                <a:cs typeface="Calibri"/>
              </a:rPr>
              <a: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24394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12" name="object 2"/>
          <p:cNvSpPr txBox="1">
            <a:spLocks/>
          </p:cNvSpPr>
          <p:nvPr/>
        </p:nvSpPr>
        <p:spPr bwMode="auto">
          <a:xfrm>
            <a:off x="876300" y="3682822"/>
            <a:ext cx="7391400" cy="283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lgn="l">
              <a:spcBef>
                <a:spcPts val="133"/>
              </a:spcBef>
            </a:pPr>
            <a:r>
              <a:rPr lang="en-US" sz="3600" spc="-40" dirty="0">
                <a:latin typeface="Cambria" panose="02040503050406030204" pitchFamily="18" charset="0"/>
                <a:cs typeface="Calibri"/>
              </a:rPr>
              <a:t>-OPUS enhancements/additions</a:t>
            </a:r>
          </a:p>
          <a:p>
            <a:pPr marL="16933" algn="l">
              <a:spcBef>
                <a:spcPts val="133"/>
              </a:spcBef>
            </a:pPr>
            <a:r>
              <a:rPr lang="en-US" sz="3600" spc="-40" dirty="0">
                <a:latin typeface="Cambria" panose="02040503050406030204" pitchFamily="18" charset="0"/>
                <a:cs typeface="Calibri"/>
              </a:rPr>
              <a:t>-new types of coordinates</a:t>
            </a:r>
          </a:p>
          <a:p>
            <a:pPr marL="16933" algn="l">
              <a:spcBef>
                <a:spcPts val="133"/>
              </a:spcBef>
            </a:pPr>
            <a:r>
              <a:rPr lang="en-US" sz="3600" spc="-40" dirty="0">
                <a:latin typeface="Cambria" panose="02040503050406030204" pitchFamily="18" charset="0"/>
                <a:cs typeface="Calibri"/>
              </a:rPr>
              <a:t>-new methods for establishing control</a:t>
            </a:r>
          </a:p>
          <a:p>
            <a:pPr marL="16933" algn="l">
              <a:spcBef>
                <a:spcPts val="133"/>
              </a:spcBef>
            </a:pPr>
            <a:r>
              <a:rPr lang="en-US" sz="3600" spc="-40" dirty="0">
                <a:latin typeface="Cambria" panose="02040503050406030204" pitchFamily="18" charset="0"/>
                <a:cs typeface="Calibri"/>
              </a:rPr>
              <a:t>-streamlined Bluebooking</a:t>
            </a:r>
          </a:p>
          <a:p>
            <a:pPr marL="16933" algn="l">
              <a:spcBef>
                <a:spcPts val="133"/>
              </a:spcBef>
            </a:pPr>
            <a:r>
              <a:rPr lang="en-US" sz="3600" spc="-40" dirty="0">
                <a:latin typeface="Cambria" panose="02040503050406030204" pitchFamily="18" charset="0"/>
                <a:cs typeface="Calibri"/>
              </a:rPr>
              <a:t>-retire the US Survey Foot</a:t>
            </a:r>
          </a:p>
        </p:txBody>
      </p:sp>
    </p:spTree>
    <p:extLst>
      <p:ext uri="{BB962C8B-B14F-4D97-AF65-F5344CB8AC3E}">
        <p14:creationId xmlns:p14="http://schemas.microsoft.com/office/powerpoint/2010/main" val="41036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4"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9779" y="2122014"/>
            <a:ext cx="6824443" cy="1653658"/>
          </a:xfrm>
          <a:prstGeom prst="rect">
            <a:avLst/>
          </a:prstGeom>
        </p:spPr>
        <p:txBody>
          <a:bodyPr vert="horz" wrap="square" lIns="0" tIns="85725" rIns="0" bIns="0" rtlCol="0">
            <a:spAutoFit/>
          </a:bodyPr>
          <a:lstStyle/>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rPr>
              <a:t>“The</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a:rPr>
              <a:t> true size and physical shape of the Earth”  --social media, etc.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endParaRPr>
          </a:p>
          <a:p>
            <a:pPr marL="12700" marR="0" lvl="0" indent="0" algn="l" defTabSz="457200" rtl="0" eaLnBrk="1" fontAlgn="base" latinLnBrk="0" hangingPunct="1">
              <a:lnSpc>
                <a:spcPct val="100000"/>
              </a:lnSpc>
              <a:spcBef>
                <a:spcPts val="675"/>
              </a:spcBef>
              <a:spcAft>
                <a:spcPct val="0"/>
              </a:spcAft>
              <a:buClrTx/>
              <a:buSzTx/>
              <a:buFontTx/>
              <a:buNone/>
              <a:tabLst>
                <a:tab pos="354965" algn="l"/>
                <a:tab pos="355600" algn="l"/>
              </a:tabLst>
              <a:defRPr/>
            </a:pP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endParaRPr>
          </a:p>
        </p:txBody>
      </p:sp>
      <p:sp>
        <p:nvSpPr>
          <p:cNvPr id="4" name="TextBox 3"/>
          <p:cNvSpPr txBox="1"/>
          <p:nvPr/>
        </p:nvSpPr>
        <p:spPr>
          <a:xfrm>
            <a:off x="762000" y="4114056"/>
            <a:ext cx="1225015"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Nope</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spcBef>
                <a:spcPts val="133"/>
              </a:spcBef>
              <a:defRPr/>
            </a:pPr>
            <a:r>
              <a:rPr lang="en-US" sz="5400" spc="-5" dirty="0">
                <a:solidFill>
                  <a:prstClr val="black"/>
                </a:solidFill>
                <a:latin typeface="Cambria" panose="02040503050406030204" pitchFamily="18" charset="0"/>
                <a:ea typeface="Cambria" panose="02040503050406030204" pitchFamily="18" charset="0"/>
              </a:rPr>
              <a:t>Geoid – an incorrect</a:t>
            </a:r>
            <a:r>
              <a:rPr kumimoji="0" lang="en-US" sz="5400" b="0" i="0" u="none" strike="noStrike" kern="1200" cap="none" spc="-5"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definition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3" name="&quot;No&quot; Symbol 2"/>
          <p:cNvSpPr/>
          <p:nvPr/>
        </p:nvSpPr>
        <p:spPr>
          <a:xfrm>
            <a:off x="2508308" y="1283517"/>
            <a:ext cx="3338819" cy="2936146"/>
          </a:xfrm>
          <a:prstGeom prst="noSmoking">
            <a:avLst>
              <a:gd name="adj" fmla="val 1017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9" t="72" r="65" b="87"/>
          <a:stretch/>
        </p:blipFill>
        <p:spPr>
          <a:xfrm>
            <a:off x="5340214" y="3880574"/>
            <a:ext cx="3710884" cy="2907949"/>
          </a:xfrm>
          <a:prstGeom prst="rect">
            <a:avLst/>
          </a:prstGeom>
          <a:ln w="15875">
            <a:solidFill>
              <a:schemeClr val="bg1">
                <a:lumMod val="65000"/>
              </a:schemeClr>
            </a:solidFill>
          </a:ln>
        </p:spPr>
      </p:pic>
    </p:spTree>
    <p:extLst>
      <p:ext uri="{BB962C8B-B14F-4D97-AF65-F5344CB8AC3E}">
        <p14:creationId xmlns:p14="http://schemas.microsoft.com/office/powerpoint/2010/main" val="397114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686800" cy="2987356"/>
          </a:xfrm>
          <a:prstGeom prst="rect">
            <a:avLst/>
          </a:prstGeom>
        </p:spPr>
        <p:txBody>
          <a:bodyPr vert="horz" wrap="square" lIns="0" tIns="85725" rIns="0" bIns="0" rtlCol="0">
            <a:spAutoFit/>
          </a:bodyPr>
          <a:lstStyle/>
          <a:p>
            <a:pPr marL="12700">
              <a:lnSpc>
                <a:spcPct val="100000"/>
              </a:lnSpc>
              <a:spcBef>
                <a:spcPts val="675"/>
              </a:spcBef>
              <a:tabLst>
                <a:tab pos="354965" algn="l"/>
                <a:tab pos="355600" algn="l"/>
              </a:tabLst>
            </a:pPr>
            <a:r>
              <a:rPr lang="en-US" sz="3600" dirty="0">
                <a:latin typeface="Cambria" panose="02040503050406030204" pitchFamily="18" charset="0"/>
                <a:ea typeface="Cambria" panose="02040503050406030204" pitchFamily="18" charset="0"/>
                <a:cs typeface="Arial"/>
              </a:rPr>
              <a:t>“Equipotential surface of the Earth’s gravity field that approximates Mean Sea Level more closely.”</a:t>
            </a:r>
          </a:p>
          <a:p>
            <a:pPr marL="12700">
              <a:lnSpc>
                <a:spcPct val="100000"/>
              </a:lnSpc>
              <a:spcBef>
                <a:spcPts val="675"/>
              </a:spcBef>
              <a:tabLst>
                <a:tab pos="354965" algn="l"/>
                <a:tab pos="355600" algn="l"/>
              </a:tabLst>
            </a:pPr>
            <a:r>
              <a:rPr lang="en-US" sz="1500" dirty="0">
                <a:latin typeface="Cambria" panose="02040503050406030204" pitchFamily="18" charset="0"/>
                <a:ea typeface="Cambria" panose="02040503050406030204" pitchFamily="18" charset="0"/>
                <a:cs typeface="Arial"/>
              </a:rPr>
              <a:t>	-</a:t>
            </a:r>
            <a:r>
              <a:rPr lang="en-US" sz="1500" i="1" dirty="0">
                <a:latin typeface="Cambria" panose="02040503050406030204" pitchFamily="18" charset="0"/>
                <a:ea typeface="Cambria" panose="02040503050406030204" pitchFamily="18" charset="0"/>
              </a:rPr>
              <a:t>GPS for Land Surveyors</a:t>
            </a:r>
            <a:r>
              <a:rPr lang="en-US" sz="1500" dirty="0">
                <a:latin typeface="Cambria" panose="02040503050406030204" pitchFamily="18" charset="0"/>
                <a:ea typeface="Cambria" panose="02040503050406030204" pitchFamily="18" charset="0"/>
              </a:rPr>
              <a:t>, by Jan Van Sickle, 4th ed., CRC Press, Taylor &amp; Francis Group, 2015, p. 314.</a:t>
            </a:r>
            <a:endParaRPr lang="en-US" sz="15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lang="en-US" sz="2400" dirty="0">
              <a:latin typeface="Cambria" panose="02040503050406030204" pitchFamily="18" charset="0"/>
              <a:ea typeface="Cambria" panose="02040503050406030204" pitchFamily="18" charset="0"/>
              <a:cs typeface="Arial"/>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4" name="TextBox 3"/>
          <p:cNvSpPr txBox="1"/>
          <p:nvPr/>
        </p:nvSpPr>
        <p:spPr>
          <a:xfrm>
            <a:off x="762000" y="4114056"/>
            <a:ext cx="1721946" cy="523220"/>
          </a:xfrm>
          <a:prstGeom prst="rect">
            <a:avLst/>
          </a:prstGeom>
          <a:noFill/>
        </p:spPr>
        <p:txBody>
          <a:bodyPr wrap="none" rtlCol="0">
            <a:spAutoFit/>
          </a:bodyPr>
          <a:lstStyle/>
          <a:p>
            <a:r>
              <a:rPr lang="en-US" sz="2800" dirty="0" err="1">
                <a:latin typeface="Cambria" panose="02040503050406030204" pitchFamily="18" charset="0"/>
                <a:ea typeface="Cambria" panose="02040503050406030204" pitchFamily="18" charset="0"/>
              </a:rPr>
              <a:t>equi</a:t>
            </a:r>
            <a:r>
              <a:rPr lang="en-US" sz="2800" dirty="0">
                <a:latin typeface="Cambria" panose="02040503050406030204" pitchFamily="18" charset="0"/>
                <a:ea typeface="Cambria" panose="02040503050406030204" pitchFamily="18" charset="0"/>
              </a:rPr>
              <a:t>-huh?</a:t>
            </a:r>
          </a:p>
        </p:txBody>
      </p:sp>
      <p:sp>
        <p:nvSpPr>
          <p:cNvPr id="5" name="TextBox 4"/>
          <p:cNvSpPr txBox="1"/>
          <p:nvPr/>
        </p:nvSpPr>
        <p:spPr>
          <a:xfrm>
            <a:off x="2286000" y="4717341"/>
            <a:ext cx="3887667"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More closely than what?</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5" dirty="0">
                <a:latin typeface="Cambria" panose="02040503050406030204" pitchFamily="18" charset="0"/>
                <a:ea typeface="Cambria" panose="02040503050406030204" pitchFamily="18" charset="0"/>
              </a:rPr>
              <a:t>One textbook geoid definition</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8746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18000"/>
                            </p:stCondLst>
                            <p:childTnLst>
                              <p:par>
                                <p:cTn id="9" presetID="10" presetClass="entr" presetSubtype="0" fill="hold" grpId="0" nodeType="afterEffect">
                                  <p:stCondLst>
                                    <p:cond delay="1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 equipotential surface of the Earth's gravity field which best fits, in a least squares sense, global Mean Sea Level.”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website of the National Geodetic Survey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i="1"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surface of constant geopotential.</a:t>
            </a:r>
          </a:p>
          <a:p>
            <a:pPr marL="12700" lvl="0">
              <a:spcBef>
                <a:spcPts val="675"/>
              </a:spcBef>
              <a:tabLst>
                <a:tab pos="354965" algn="l"/>
                <a:tab pos="355600" algn="l"/>
              </a:tabLst>
            </a:pPr>
            <a:r>
              <a:rPr lang="en-US" dirty="0">
                <a:solidFill>
                  <a:prstClr val="black"/>
                </a:solidFill>
                <a:latin typeface="Cambria" panose="02040503050406030204" pitchFamily="18" charset="0"/>
                <a:ea typeface="Cambria" panose="02040503050406030204" pitchFamily="18" charset="0"/>
                <a:cs typeface="Arial"/>
              </a:rPr>
              <a:t>	-</a:t>
            </a:r>
            <a:r>
              <a:rPr lang="en-US" i="1" dirty="0">
                <a:solidFill>
                  <a:prstClr val="black"/>
                </a:solidFill>
                <a:latin typeface="Cambria" panose="02040503050406030204" pitchFamily="18" charset="0"/>
                <a:ea typeface="Cambria" panose="02040503050406030204" pitchFamily="18" charset="0"/>
              </a:rPr>
              <a:t>some lecture notes of mine… </a:t>
            </a:r>
            <a:endParaRPr lang="en-US" dirty="0">
              <a:solidFill>
                <a:prstClr val="black"/>
              </a:solidFill>
              <a:latin typeface="Cambria" panose="02040503050406030204" pitchFamily="18" charset="0"/>
              <a:ea typeface="Cambria" panose="02040503050406030204" pitchFamily="18" charset="0"/>
              <a:cs typeface="Arial"/>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2700">
              <a:lnSpc>
                <a:spcPct val="100000"/>
              </a:lnSpc>
              <a:spcBef>
                <a:spcPts val="675"/>
              </a:spcBef>
              <a:tabLst>
                <a:tab pos="354965" algn="l"/>
                <a:tab pos="355600" algn="l"/>
              </a:tabLst>
            </a:pPr>
            <a:endParaRPr sz="2400" dirty="0">
              <a:latin typeface="Cambria" panose="02040503050406030204" pitchFamily="18" charset="0"/>
              <a:ea typeface="Cambria" panose="02040503050406030204" pitchFamily="18" charset="0"/>
              <a:cs typeface="Arial"/>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Two more geoid definitions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129272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4"/>
            <a:ext cx="8739769" cy="4851245"/>
          </a:xfrm>
          <a:prstGeom prst="rect">
            <a:avLst/>
          </a:prstGeom>
        </p:spPr>
        <p:txBody>
          <a:bodyPr vert="horz" wrap="square" lIns="0" tIns="97790" rIns="0" bIns="0" rtlCol="0">
            <a:noAutofit/>
          </a:bodyPr>
          <a:lstStyle/>
          <a:p>
            <a:pPr marL="114300" lvl="1">
              <a:spcBef>
                <a:spcPts val="670"/>
              </a:spcBef>
            </a:pPr>
            <a:r>
              <a:rPr lang="en-US" sz="3200" spc="-5" dirty="0">
                <a:uFill>
                  <a:solidFill>
                    <a:srgbClr val="000000"/>
                  </a:solidFill>
                </a:uFill>
                <a:latin typeface="Cambria" panose="02040503050406030204" pitchFamily="18" charset="0"/>
                <a:cs typeface="Calibri"/>
              </a:rPr>
              <a:t>“The geoid is the equipotential surface that most closely coincides with the undisturbed mean sea level (and its continuation through the continents).”</a:t>
            </a:r>
          </a:p>
          <a:p>
            <a:pPr marL="685800" lvl="2">
              <a:spcBef>
                <a:spcPts val="670"/>
              </a:spcBef>
            </a:pPr>
            <a:r>
              <a:rPr lang="en-US" i="1" spc="-5" dirty="0">
                <a:uFill>
                  <a:solidFill>
                    <a:srgbClr val="000000"/>
                  </a:solidFill>
                </a:uFill>
                <a:latin typeface="Cambria" panose="02040503050406030204" pitchFamily="18" charset="0"/>
                <a:cs typeface="Calibri"/>
              </a:rPr>
              <a:t>- </a:t>
            </a:r>
            <a:r>
              <a:rPr lang="en-US" i="1" spc="-5" dirty="0" err="1">
                <a:uFill>
                  <a:solidFill>
                    <a:srgbClr val="000000"/>
                  </a:solidFill>
                </a:uFill>
                <a:latin typeface="Cambria" panose="02040503050406030204" pitchFamily="18" charset="0"/>
                <a:cs typeface="Calibri"/>
              </a:rPr>
              <a:t>Sjöberg</a:t>
            </a:r>
            <a:r>
              <a:rPr lang="en-US" i="1" spc="-5" dirty="0">
                <a:uFill>
                  <a:solidFill>
                    <a:srgbClr val="000000"/>
                  </a:solidFill>
                </a:uFill>
                <a:latin typeface="Cambria" panose="02040503050406030204" pitchFamily="18" charset="0"/>
                <a:cs typeface="Calibri"/>
              </a:rPr>
              <a:t>, L. E., &amp; </a:t>
            </a:r>
            <a:r>
              <a:rPr lang="en-US" i="1" spc="-5" dirty="0" err="1">
                <a:uFill>
                  <a:solidFill>
                    <a:srgbClr val="000000"/>
                  </a:solidFill>
                </a:uFill>
                <a:latin typeface="Cambria" panose="02040503050406030204" pitchFamily="18" charset="0"/>
                <a:cs typeface="Calibri"/>
              </a:rPr>
              <a:t>Bagherbandi</a:t>
            </a:r>
            <a:r>
              <a:rPr lang="en-US" i="1" spc="-5" dirty="0">
                <a:uFill>
                  <a:solidFill>
                    <a:srgbClr val="000000"/>
                  </a:solidFill>
                </a:uFill>
                <a:latin typeface="Cambria" panose="02040503050406030204" pitchFamily="18" charset="0"/>
                <a:cs typeface="Calibri"/>
              </a:rPr>
              <a:t>, M. (2017). Gravity Inversion and Integration, Theory and Applications in Geodesy and Geophysics. Springer.</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equipotential – equal potential</a:t>
            </a: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r>
              <a:rPr lang="en-US" sz="3000" spc="-5" dirty="0">
                <a:uFill>
                  <a:solidFill>
                    <a:srgbClr val="000000"/>
                  </a:solidFill>
                </a:uFill>
                <a:latin typeface="Cambria" panose="02040503050406030204" pitchFamily="18" charset="0"/>
                <a:cs typeface="Calibri"/>
              </a:rPr>
              <a:t>potential – as in energy… or gravitational pull</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My favorite </a:t>
            </a:r>
            <a:r>
              <a:rPr lang="en-US" sz="5400" spc="-7" dirty="0" err="1">
                <a:latin typeface="Cambria" panose="02040503050406030204" pitchFamily="18" charset="0"/>
                <a:cs typeface="Calibri"/>
              </a:rPr>
              <a:t>verbage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968456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4603183"/>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 is </a:t>
            </a:r>
            <a:r>
              <a:rPr lang="en-US" altLang="en-US" sz="3600" b="1" dirty="0">
                <a:latin typeface="Cambria" panose="02040503050406030204" pitchFamily="18" charset="0"/>
                <a:ea typeface="Cambria" panose="02040503050406030204" pitchFamily="18" charset="0"/>
                <a:cs typeface="Arial" panose="020B0604020202020204" pitchFamily="34" charset="0"/>
              </a:rPr>
              <a:t>not</a:t>
            </a:r>
            <a:r>
              <a:rPr lang="en-US" altLang="en-US" sz="3600" dirty="0">
                <a:latin typeface="Cambria" panose="02040503050406030204" pitchFamily="18" charset="0"/>
                <a:ea typeface="Cambria" panose="02040503050406030204" pitchFamily="18" charset="0"/>
                <a:cs typeface="Arial" panose="020B0604020202020204" pitchFamily="34" charset="0"/>
              </a:rPr>
              <a:t> uniform, both strength and direction vary.</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Can be defined by a vector </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-distance (from ellipsoid) and direction</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Gravitational Pull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113419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A modeled surface to represent the location of equal gravitational force.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It’s an undulating surface, hence the phrase “geoid undulation” often used.</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Gravity is acting perpendicular to every point on this surface.</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514676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5072542"/>
          </a:xfrm>
          <a:prstGeom prst="rect">
            <a:avLst/>
          </a:prstGeom>
        </p:spPr>
        <p:txBody>
          <a:bodyPr vert="horz" wrap="square" lIns="0" tIns="85725" rIns="0" bIns="0" rtlCol="0">
            <a:no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 coincides with the undisturbed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671148287"/>
      </p:ext>
    </p:extLst>
  </p:cSld>
  <p:clrMapOvr>
    <a:masterClrMapping/>
  </p:clrMapOvr>
  <p:transition spd="slow">
    <p:wipe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658873"/>
            <a:ext cx="8229600" cy="3410549"/>
          </a:xfrm>
          <a:prstGeom prst="rect">
            <a:avLst/>
          </a:prstGeom>
        </p:spPr>
        <p:txBody>
          <a:bodyPr vert="horz" wrap="square" lIns="0" tIns="85725" rIns="0" bIns="0" rtlCol="0">
            <a:spAutoFit/>
          </a:bodyPr>
          <a:lstStyle/>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There are an infinite number of equipotential surfaces.</a:t>
            </a: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endParaRPr lang="en-US" altLang="en-US" sz="3600" dirty="0">
              <a:latin typeface="Cambria" panose="02040503050406030204" pitchFamily="18" charset="0"/>
              <a:ea typeface="Cambria" panose="02040503050406030204" pitchFamily="18" charset="0"/>
              <a:cs typeface="Arial" panose="020B0604020202020204" pitchFamily="34" charset="0"/>
            </a:endParaRPr>
          </a:p>
          <a:p>
            <a:pPr marL="106363">
              <a:buSzPct val="45000"/>
              <a:tabLst>
                <a:tab pos="430213" algn="l"/>
                <a:tab pos="542925" algn="l"/>
                <a:tab pos="1000125" algn="l"/>
                <a:tab pos="1457325" algn="l"/>
                <a:tab pos="1914525" algn="l"/>
                <a:tab pos="2371725" algn="l"/>
                <a:tab pos="2828925" algn="l"/>
                <a:tab pos="3286125" algn="l"/>
                <a:tab pos="3743325" algn="l"/>
                <a:tab pos="4200525" algn="l"/>
                <a:tab pos="4657725" algn="l"/>
                <a:tab pos="5114925" algn="l"/>
                <a:tab pos="5572125" algn="l"/>
                <a:tab pos="6029325" algn="l"/>
                <a:tab pos="6486525" algn="l"/>
                <a:tab pos="6943725" algn="l"/>
                <a:tab pos="7400925" algn="l"/>
                <a:tab pos="7858125" algn="l"/>
                <a:tab pos="8315325" algn="l"/>
                <a:tab pos="8772525" algn="l"/>
                <a:tab pos="9229725" algn="l"/>
              </a:tabLst>
            </a:pPr>
            <a:r>
              <a:rPr lang="en-US" altLang="en-US" sz="3600" dirty="0">
                <a:latin typeface="Cambria" panose="02040503050406030204" pitchFamily="18" charset="0"/>
                <a:ea typeface="Cambria" panose="02040503050406030204" pitchFamily="18" charset="0"/>
                <a:cs typeface="Arial" panose="020B0604020202020204" pitchFamily="34" charset="0"/>
              </a:rPr>
              <a:t>We use the term geoid to refer to one of those surfaces that aligns to a best-known global mean sea level.</a:t>
            </a:r>
          </a:p>
        </p:txBody>
      </p:sp>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Equipotential Surface</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445029152"/>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pitchFamily="34" charset="-128"/>
                <a:cs typeface="Arial"/>
              </a:rPr>
              <a:t>-</a:t>
            </a:r>
            <a:r>
              <a:rPr kumimoji="0" lang="en-US" sz="1000" b="0" i="1"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GPS for Land Surveyors</a:t>
            </a:r>
            <a:r>
              <a:rPr kumimoji="0" lang="en-US" sz="1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by Jan Van Sickle, 4th ed., CRC Press, Taylor &amp; Francis Group, 2015, p. 180. (slightly edited)</a:t>
            </a:r>
            <a:endParaRPr kumimoji="0" lang="en-US" sz="11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Equipotential Surface</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
        <p:nvSpPr>
          <p:cNvPr id="2" name="Freeform 1"/>
          <p:cNvSpPr/>
          <p:nvPr/>
        </p:nvSpPr>
        <p:spPr>
          <a:xfrm>
            <a:off x="159391" y="261736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7"/>
          <p:cNvSpPr/>
          <p:nvPr/>
        </p:nvSpPr>
        <p:spPr>
          <a:xfrm rot="-60000">
            <a:off x="169178" y="281171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reeform 8"/>
          <p:cNvSpPr/>
          <p:nvPr/>
        </p:nvSpPr>
        <p:spPr>
          <a:xfrm rot="-120000">
            <a:off x="178965" y="31990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Freeform 9"/>
          <p:cNvSpPr/>
          <p:nvPr/>
        </p:nvSpPr>
        <p:spPr>
          <a:xfrm rot="-180000">
            <a:off x="188752" y="34101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reeform 10"/>
          <p:cNvSpPr/>
          <p:nvPr/>
        </p:nvSpPr>
        <p:spPr>
          <a:xfrm rot="-240000">
            <a:off x="171974" y="384635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11"/>
          <p:cNvSpPr/>
          <p:nvPr/>
        </p:nvSpPr>
        <p:spPr>
          <a:xfrm rot="-240000">
            <a:off x="165835" y="40613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Freeform 12"/>
          <p:cNvSpPr/>
          <p:nvPr/>
        </p:nvSpPr>
        <p:spPr>
          <a:xfrm rot="-300000">
            <a:off x="153669" y="44061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Freeform 13"/>
          <p:cNvSpPr/>
          <p:nvPr/>
        </p:nvSpPr>
        <p:spPr>
          <a:xfrm rot="-360000">
            <a:off x="153670" y="462636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Freeform 14"/>
          <p:cNvSpPr/>
          <p:nvPr/>
        </p:nvSpPr>
        <p:spPr>
          <a:xfrm rot="-360000">
            <a:off x="153671" y="50358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eeform 15"/>
          <p:cNvSpPr/>
          <p:nvPr/>
        </p:nvSpPr>
        <p:spPr>
          <a:xfrm rot="-360000">
            <a:off x="153671" y="522140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Freeform 16"/>
          <p:cNvSpPr/>
          <p:nvPr/>
        </p:nvSpPr>
        <p:spPr>
          <a:xfrm rot="-360000">
            <a:off x="161034" y="53815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Freeform 17"/>
          <p:cNvSpPr/>
          <p:nvPr/>
        </p:nvSpPr>
        <p:spPr>
          <a:xfrm>
            <a:off x="152399" y="220020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Freeform 18"/>
          <p:cNvSpPr/>
          <p:nvPr/>
        </p:nvSpPr>
        <p:spPr>
          <a:xfrm>
            <a:off x="152399" y="200773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Freeform 19"/>
          <p:cNvSpPr/>
          <p:nvPr/>
        </p:nvSpPr>
        <p:spPr>
          <a:xfrm>
            <a:off x="160789" y="227481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Freeform 20"/>
          <p:cNvSpPr/>
          <p:nvPr/>
        </p:nvSpPr>
        <p:spPr>
          <a:xfrm rot="-60000">
            <a:off x="170576" y="2469159"/>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Freeform 21"/>
          <p:cNvSpPr/>
          <p:nvPr/>
        </p:nvSpPr>
        <p:spPr>
          <a:xfrm rot="-120000">
            <a:off x="180363" y="285645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Freeform 22"/>
          <p:cNvSpPr/>
          <p:nvPr/>
        </p:nvSpPr>
        <p:spPr>
          <a:xfrm rot="-180000">
            <a:off x="190150" y="306757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23"/>
          <p:cNvSpPr/>
          <p:nvPr/>
        </p:nvSpPr>
        <p:spPr>
          <a:xfrm rot="-240000">
            <a:off x="173372" y="350380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Freeform 24"/>
          <p:cNvSpPr/>
          <p:nvPr/>
        </p:nvSpPr>
        <p:spPr>
          <a:xfrm rot="-240000">
            <a:off x="167233" y="371878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Freeform 25"/>
          <p:cNvSpPr/>
          <p:nvPr/>
        </p:nvSpPr>
        <p:spPr>
          <a:xfrm rot="-300000">
            <a:off x="155067" y="406356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Freeform 26"/>
          <p:cNvSpPr/>
          <p:nvPr/>
        </p:nvSpPr>
        <p:spPr>
          <a:xfrm rot="-360000">
            <a:off x="155068" y="42838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Freeform 27"/>
          <p:cNvSpPr/>
          <p:nvPr/>
        </p:nvSpPr>
        <p:spPr>
          <a:xfrm rot="-360000">
            <a:off x="155069" y="469333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Freeform 28"/>
          <p:cNvSpPr/>
          <p:nvPr/>
        </p:nvSpPr>
        <p:spPr>
          <a:xfrm rot="-360000">
            <a:off x="155069" y="487885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Freeform 29"/>
          <p:cNvSpPr/>
          <p:nvPr/>
        </p:nvSpPr>
        <p:spPr>
          <a:xfrm>
            <a:off x="153797" y="18576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Freeform 30"/>
          <p:cNvSpPr/>
          <p:nvPr/>
        </p:nvSpPr>
        <p:spPr>
          <a:xfrm>
            <a:off x="153797" y="166518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Freeform 31"/>
          <p:cNvSpPr/>
          <p:nvPr/>
        </p:nvSpPr>
        <p:spPr>
          <a:xfrm>
            <a:off x="169178" y="191408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Freeform 32"/>
          <p:cNvSpPr/>
          <p:nvPr/>
        </p:nvSpPr>
        <p:spPr>
          <a:xfrm rot="-60000">
            <a:off x="178965" y="210843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Freeform 33"/>
          <p:cNvSpPr/>
          <p:nvPr/>
        </p:nvSpPr>
        <p:spPr>
          <a:xfrm rot="-120000">
            <a:off x="188752" y="249572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Freeform 34"/>
          <p:cNvSpPr/>
          <p:nvPr/>
        </p:nvSpPr>
        <p:spPr>
          <a:xfrm rot="-180000">
            <a:off x="198539" y="270684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reeform 35"/>
          <p:cNvSpPr/>
          <p:nvPr/>
        </p:nvSpPr>
        <p:spPr>
          <a:xfrm rot="-240000">
            <a:off x="181761" y="31430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Freeform 36"/>
          <p:cNvSpPr/>
          <p:nvPr/>
        </p:nvSpPr>
        <p:spPr>
          <a:xfrm rot="-240000">
            <a:off x="175622" y="3358054"/>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Freeform 37"/>
          <p:cNvSpPr/>
          <p:nvPr/>
        </p:nvSpPr>
        <p:spPr>
          <a:xfrm rot="-300000">
            <a:off x="163456" y="370283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Freeform 38"/>
          <p:cNvSpPr/>
          <p:nvPr/>
        </p:nvSpPr>
        <p:spPr>
          <a:xfrm rot="-360000">
            <a:off x="163457" y="392308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reeform 39"/>
          <p:cNvSpPr/>
          <p:nvPr/>
        </p:nvSpPr>
        <p:spPr>
          <a:xfrm rot="-360000">
            <a:off x="163458" y="433260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Freeform 40"/>
          <p:cNvSpPr/>
          <p:nvPr/>
        </p:nvSpPr>
        <p:spPr>
          <a:xfrm rot="-360000">
            <a:off x="163458" y="451812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Freeform 41"/>
          <p:cNvSpPr/>
          <p:nvPr/>
        </p:nvSpPr>
        <p:spPr>
          <a:xfrm>
            <a:off x="162186" y="1496927"/>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42"/>
          <p:cNvSpPr/>
          <p:nvPr/>
        </p:nvSpPr>
        <p:spPr>
          <a:xfrm>
            <a:off x="162186" y="1304458"/>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Freeform 43"/>
          <p:cNvSpPr/>
          <p:nvPr/>
        </p:nvSpPr>
        <p:spPr>
          <a:xfrm>
            <a:off x="160789" y="268587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Freeform 44"/>
          <p:cNvSpPr/>
          <p:nvPr/>
        </p:nvSpPr>
        <p:spPr>
          <a:xfrm rot="-60000">
            <a:off x="170576" y="2880220"/>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Freeform 45"/>
          <p:cNvSpPr/>
          <p:nvPr/>
        </p:nvSpPr>
        <p:spPr>
          <a:xfrm rot="-120000">
            <a:off x="180363" y="326751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Freeform 46"/>
          <p:cNvSpPr/>
          <p:nvPr/>
        </p:nvSpPr>
        <p:spPr>
          <a:xfrm rot="-180000">
            <a:off x="190150" y="347863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Freeform 47"/>
          <p:cNvSpPr/>
          <p:nvPr/>
        </p:nvSpPr>
        <p:spPr>
          <a:xfrm rot="-240000">
            <a:off x="173372" y="3914863"/>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Freeform 48"/>
          <p:cNvSpPr/>
          <p:nvPr/>
        </p:nvSpPr>
        <p:spPr>
          <a:xfrm rot="-240000">
            <a:off x="167233" y="4129842"/>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Freeform 49"/>
          <p:cNvSpPr/>
          <p:nvPr/>
        </p:nvSpPr>
        <p:spPr>
          <a:xfrm rot="-300000">
            <a:off x="155067" y="447462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50"/>
          <p:cNvSpPr/>
          <p:nvPr/>
        </p:nvSpPr>
        <p:spPr>
          <a:xfrm rot="-360000">
            <a:off x="155068" y="469487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Freeform 51"/>
          <p:cNvSpPr/>
          <p:nvPr/>
        </p:nvSpPr>
        <p:spPr>
          <a:xfrm rot="-360000">
            <a:off x="155069" y="5104391"/>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Freeform 52"/>
          <p:cNvSpPr/>
          <p:nvPr/>
        </p:nvSpPr>
        <p:spPr>
          <a:xfrm rot="-360000">
            <a:off x="155069" y="528991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Freeform 53"/>
          <p:cNvSpPr/>
          <p:nvPr/>
        </p:nvSpPr>
        <p:spPr>
          <a:xfrm>
            <a:off x="153797" y="2268715"/>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Freeform 54"/>
          <p:cNvSpPr/>
          <p:nvPr/>
        </p:nvSpPr>
        <p:spPr>
          <a:xfrm>
            <a:off x="153797" y="2076246"/>
            <a:ext cx="8313490" cy="235190"/>
          </a:xfrm>
          <a:custGeom>
            <a:avLst/>
            <a:gdLst>
              <a:gd name="connsiteX0" fmla="*/ 0 w 8313490"/>
              <a:gd name="connsiteY0" fmla="*/ 134224 h 235190"/>
              <a:gd name="connsiteX1" fmla="*/ 92279 w 8313490"/>
              <a:gd name="connsiteY1" fmla="*/ 134224 h 235190"/>
              <a:gd name="connsiteX2" fmla="*/ 192947 w 8313490"/>
              <a:gd name="connsiteY2" fmla="*/ 125835 h 235190"/>
              <a:gd name="connsiteX3" fmla="*/ 243281 w 8313490"/>
              <a:gd name="connsiteY3" fmla="*/ 117446 h 235190"/>
              <a:gd name="connsiteX4" fmla="*/ 335559 w 8313490"/>
              <a:gd name="connsiteY4" fmla="*/ 100668 h 235190"/>
              <a:gd name="connsiteX5" fmla="*/ 880844 w 8313490"/>
              <a:gd name="connsiteY5" fmla="*/ 109057 h 235190"/>
              <a:gd name="connsiteX6" fmla="*/ 964734 w 8313490"/>
              <a:gd name="connsiteY6" fmla="*/ 117446 h 235190"/>
              <a:gd name="connsiteX7" fmla="*/ 1124125 w 8313490"/>
              <a:gd name="connsiteY7" fmla="*/ 125835 h 235190"/>
              <a:gd name="connsiteX8" fmla="*/ 1216403 w 8313490"/>
              <a:gd name="connsiteY8" fmla="*/ 134224 h 235190"/>
              <a:gd name="connsiteX9" fmla="*/ 1853967 w 8313490"/>
              <a:gd name="connsiteY9" fmla="*/ 151002 h 235190"/>
              <a:gd name="connsiteX10" fmla="*/ 1979802 w 8313490"/>
              <a:gd name="connsiteY10" fmla="*/ 159391 h 235190"/>
              <a:gd name="connsiteX11" fmla="*/ 2290194 w 8313490"/>
              <a:gd name="connsiteY11" fmla="*/ 176169 h 235190"/>
              <a:gd name="connsiteX12" fmla="*/ 3632433 w 8313490"/>
              <a:gd name="connsiteY12" fmla="*/ 167780 h 235190"/>
              <a:gd name="connsiteX13" fmla="*/ 3665989 w 8313490"/>
              <a:gd name="connsiteY13" fmla="*/ 159391 h 235190"/>
              <a:gd name="connsiteX14" fmla="*/ 3716323 w 8313490"/>
              <a:gd name="connsiteY14" fmla="*/ 142613 h 235190"/>
              <a:gd name="connsiteX15" fmla="*/ 3766657 w 8313490"/>
              <a:gd name="connsiteY15" fmla="*/ 125835 h 235190"/>
              <a:gd name="connsiteX16" fmla="*/ 3791824 w 8313490"/>
              <a:gd name="connsiteY16" fmla="*/ 117446 h 235190"/>
              <a:gd name="connsiteX17" fmla="*/ 3816991 w 8313490"/>
              <a:gd name="connsiteY17" fmla="*/ 109057 h 235190"/>
              <a:gd name="connsiteX18" fmla="*/ 3858936 w 8313490"/>
              <a:gd name="connsiteY18" fmla="*/ 100668 h 235190"/>
              <a:gd name="connsiteX19" fmla="*/ 3909270 w 8313490"/>
              <a:gd name="connsiteY19" fmla="*/ 92279 h 235190"/>
              <a:gd name="connsiteX20" fmla="*/ 3959603 w 8313490"/>
              <a:gd name="connsiteY20" fmla="*/ 75501 h 235190"/>
              <a:gd name="connsiteX21" fmla="*/ 4051882 w 8313490"/>
              <a:gd name="connsiteY21" fmla="*/ 67112 h 235190"/>
              <a:gd name="connsiteX22" fmla="*/ 4219662 w 8313490"/>
              <a:gd name="connsiteY22" fmla="*/ 75501 h 235190"/>
              <a:gd name="connsiteX23" fmla="*/ 4244829 w 8313490"/>
              <a:gd name="connsiteY23" fmla="*/ 83890 h 235190"/>
              <a:gd name="connsiteX24" fmla="*/ 4286774 w 8313490"/>
              <a:gd name="connsiteY24" fmla="*/ 92279 h 235190"/>
              <a:gd name="connsiteX25" fmla="*/ 4437776 w 8313490"/>
              <a:gd name="connsiteY25" fmla="*/ 83890 h 235190"/>
              <a:gd name="connsiteX26" fmla="*/ 4605556 w 8313490"/>
              <a:gd name="connsiteY26" fmla="*/ 50334 h 235190"/>
              <a:gd name="connsiteX27" fmla="*/ 4639112 w 8313490"/>
              <a:gd name="connsiteY27" fmla="*/ 41945 h 235190"/>
              <a:gd name="connsiteX28" fmla="*/ 4731391 w 8313490"/>
              <a:gd name="connsiteY28" fmla="*/ 16778 h 235190"/>
              <a:gd name="connsiteX29" fmla="*/ 4764947 w 8313490"/>
              <a:gd name="connsiteY29" fmla="*/ 8389 h 235190"/>
              <a:gd name="connsiteX30" fmla="*/ 4798503 w 8313490"/>
              <a:gd name="connsiteY30" fmla="*/ 0 h 235190"/>
              <a:gd name="connsiteX31" fmla="*/ 5016616 w 8313490"/>
              <a:gd name="connsiteY31" fmla="*/ 8389 h 235190"/>
              <a:gd name="connsiteX32" fmla="*/ 5117284 w 8313490"/>
              <a:gd name="connsiteY32" fmla="*/ 33556 h 235190"/>
              <a:gd name="connsiteX33" fmla="*/ 5167618 w 8313490"/>
              <a:gd name="connsiteY33" fmla="*/ 41945 h 235190"/>
              <a:gd name="connsiteX34" fmla="*/ 5410899 w 8313490"/>
              <a:gd name="connsiteY34" fmla="*/ 67112 h 235190"/>
              <a:gd name="connsiteX35" fmla="*/ 5620624 w 8313490"/>
              <a:gd name="connsiteY35" fmla="*/ 83890 h 235190"/>
              <a:gd name="connsiteX36" fmla="*/ 6929306 w 8313490"/>
              <a:gd name="connsiteY36" fmla="*/ 92279 h 235190"/>
              <a:gd name="connsiteX37" fmla="*/ 7063530 w 8313490"/>
              <a:gd name="connsiteY37" fmla="*/ 109057 h 235190"/>
              <a:gd name="connsiteX38" fmla="*/ 7130642 w 8313490"/>
              <a:gd name="connsiteY38" fmla="*/ 117446 h 235190"/>
              <a:gd name="connsiteX39" fmla="*/ 7164198 w 8313490"/>
              <a:gd name="connsiteY39" fmla="*/ 125835 h 235190"/>
              <a:gd name="connsiteX40" fmla="*/ 7206143 w 8313490"/>
              <a:gd name="connsiteY40" fmla="*/ 134224 h 235190"/>
              <a:gd name="connsiteX41" fmla="*/ 7239699 w 8313490"/>
              <a:gd name="connsiteY41" fmla="*/ 142613 h 235190"/>
              <a:gd name="connsiteX42" fmla="*/ 7298422 w 8313490"/>
              <a:gd name="connsiteY42" fmla="*/ 151002 h 235190"/>
              <a:gd name="connsiteX43" fmla="*/ 7340367 w 8313490"/>
              <a:gd name="connsiteY43" fmla="*/ 159391 h 235190"/>
              <a:gd name="connsiteX44" fmla="*/ 7508147 w 8313490"/>
              <a:gd name="connsiteY44" fmla="*/ 167780 h 235190"/>
              <a:gd name="connsiteX45" fmla="*/ 7558481 w 8313490"/>
              <a:gd name="connsiteY45" fmla="*/ 176169 h 235190"/>
              <a:gd name="connsiteX46" fmla="*/ 7600426 w 8313490"/>
              <a:gd name="connsiteY46" fmla="*/ 184558 h 235190"/>
              <a:gd name="connsiteX47" fmla="*/ 8036653 w 8313490"/>
              <a:gd name="connsiteY47" fmla="*/ 192947 h 235190"/>
              <a:gd name="connsiteX48" fmla="*/ 8145710 w 8313490"/>
              <a:gd name="connsiteY48" fmla="*/ 201336 h 235190"/>
              <a:gd name="connsiteX49" fmla="*/ 8229600 w 8313490"/>
              <a:gd name="connsiteY49" fmla="*/ 226503 h 235190"/>
              <a:gd name="connsiteX50" fmla="*/ 8313490 w 8313490"/>
              <a:gd name="connsiteY50" fmla="*/ 234892 h 2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313490" h="235190">
                <a:moveTo>
                  <a:pt x="0" y="134224"/>
                </a:moveTo>
                <a:cubicBezTo>
                  <a:pt x="68264" y="147877"/>
                  <a:pt x="16381" y="142657"/>
                  <a:pt x="92279" y="134224"/>
                </a:cubicBezTo>
                <a:cubicBezTo>
                  <a:pt x="125745" y="130506"/>
                  <a:pt x="159481" y="129553"/>
                  <a:pt x="192947" y="125835"/>
                </a:cubicBezTo>
                <a:cubicBezTo>
                  <a:pt x="209852" y="123957"/>
                  <a:pt x="226469" y="120032"/>
                  <a:pt x="243281" y="117446"/>
                </a:cubicBezTo>
                <a:cubicBezTo>
                  <a:pt x="321432" y="105423"/>
                  <a:pt x="278147" y="115021"/>
                  <a:pt x="335559" y="100668"/>
                </a:cubicBezTo>
                <a:lnTo>
                  <a:pt x="880844" y="109057"/>
                </a:lnTo>
                <a:cubicBezTo>
                  <a:pt x="908937" y="109806"/>
                  <a:pt x="936698" y="115512"/>
                  <a:pt x="964734" y="117446"/>
                </a:cubicBezTo>
                <a:cubicBezTo>
                  <a:pt x="1017812" y="121107"/>
                  <a:pt x="1071039" y="122296"/>
                  <a:pt x="1124125" y="125835"/>
                </a:cubicBezTo>
                <a:cubicBezTo>
                  <a:pt x="1154943" y="127890"/>
                  <a:pt x="1185577" y="132297"/>
                  <a:pt x="1216403" y="134224"/>
                </a:cubicBezTo>
                <a:cubicBezTo>
                  <a:pt x="1435476" y="147916"/>
                  <a:pt x="1623561" y="146813"/>
                  <a:pt x="1853967" y="151002"/>
                </a:cubicBezTo>
                <a:lnTo>
                  <a:pt x="1979802" y="159391"/>
                </a:lnTo>
                <a:cubicBezTo>
                  <a:pt x="2289763" y="174511"/>
                  <a:pt x="2099567" y="158839"/>
                  <a:pt x="2290194" y="176169"/>
                </a:cubicBezTo>
                <a:lnTo>
                  <a:pt x="3632433" y="167780"/>
                </a:lnTo>
                <a:cubicBezTo>
                  <a:pt x="3643962" y="167639"/>
                  <a:pt x="3654946" y="162704"/>
                  <a:pt x="3665989" y="159391"/>
                </a:cubicBezTo>
                <a:cubicBezTo>
                  <a:pt x="3682929" y="154309"/>
                  <a:pt x="3699545" y="148206"/>
                  <a:pt x="3716323" y="142613"/>
                </a:cubicBezTo>
                <a:lnTo>
                  <a:pt x="3766657" y="125835"/>
                </a:lnTo>
                <a:lnTo>
                  <a:pt x="3791824" y="117446"/>
                </a:lnTo>
                <a:cubicBezTo>
                  <a:pt x="3800213" y="114650"/>
                  <a:pt x="3808320" y="110791"/>
                  <a:pt x="3816991" y="109057"/>
                </a:cubicBezTo>
                <a:lnTo>
                  <a:pt x="3858936" y="100668"/>
                </a:lnTo>
                <a:cubicBezTo>
                  <a:pt x="3875671" y="97625"/>
                  <a:pt x="3892768" y="96404"/>
                  <a:pt x="3909270" y="92279"/>
                </a:cubicBezTo>
                <a:cubicBezTo>
                  <a:pt x="3926427" y="87990"/>
                  <a:pt x="3941990" y="77102"/>
                  <a:pt x="3959603" y="75501"/>
                </a:cubicBezTo>
                <a:lnTo>
                  <a:pt x="4051882" y="67112"/>
                </a:lnTo>
                <a:cubicBezTo>
                  <a:pt x="4107809" y="69908"/>
                  <a:pt x="4163876" y="70650"/>
                  <a:pt x="4219662" y="75501"/>
                </a:cubicBezTo>
                <a:cubicBezTo>
                  <a:pt x="4228472" y="76267"/>
                  <a:pt x="4236250" y="81745"/>
                  <a:pt x="4244829" y="83890"/>
                </a:cubicBezTo>
                <a:cubicBezTo>
                  <a:pt x="4258662" y="87348"/>
                  <a:pt x="4272792" y="89483"/>
                  <a:pt x="4286774" y="92279"/>
                </a:cubicBezTo>
                <a:cubicBezTo>
                  <a:pt x="4337108" y="89483"/>
                  <a:pt x="4387615" y="88906"/>
                  <a:pt x="4437776" y="83890"/>
                </a:cubicBezTo>
                <a:cubicBezTo>
                  <a:pt x="4506339" y="77034"/>
                  <a:pt x="4542620" y="66068"/>
                  <a:pt x="4605556" y="50334"/>
                </a:cubicBezTo>
                <a:cubicBezTo>
                  <a:pt x="4616741" y="47538"/>
                  <a:pt x="4628174" y="45591"/>
                  <a:pt x="4639112" y="41945"/>
                </a:cubicBezTo>
                <a:cubicBezTo>
                  <a:pt x="4686155" y="26264"/>
                  <a:pt x="4655700" y="35701"/>
                  <a:pt x="4731391" y="16778"/>
                </a:cubicBezTo>
                <a:lnTo>
                  <a:pt x="4764947" y="8389"/>
                </a:lnTo>
                <a:lnTo>
                  <a:pt x="4798503" y="0"/>
                </a:lnTo>
                <a:cubicBezTo>
                  <a:pt x="4871207" y="2796"/>
                  <a:pt x="4944000" y="3850"/>
                  <a:pt x="5016616" y="8389"/>
                </a:cubicBezTo>
                <a:cubicBezTo>
                  <a:pt x="5118903" y="14782"/>
                  <a:pt x="5014933" y="16498"/>
                  <a:pt x="5117284" y="33556"/>
                </a:cubicBezTo>
                <a:cubicBezTo>
                  <a:pt x="5134062" y="36352"/>
                  <a:pt x="5150725" y="39958"/>
                  <a:pt x="5167618" y="41945"/>
                </a:cubicBezTo>
                <a:cubicBezTo>
                  <a:pt x="5322153" y="60126"/>
                  <a:pt x="5209819" y="38386"/>
                  <a:pt x="5410899" y="67112"/>
                </a:cubicBezTo>
                <a:cubicBezTo>
                  <a:pt x="5497064" y="79421"/>
                  <a:pt x="5507150" y="82586"/>
                  <a:pt x="5620624" y="83890"/>
                </a:cubicBezTo>
                <a:lnTo>
                  <a:pt x="6929306" y="92279"/>
                </a:lnTo>
                <a:cubicBezTo>
                  <a:pt x="6991261" y="112931"/>
                  <a:pt x="6936589" y="96967"/>
                  <a:pt x="7063530" y="109057"/>
                </a:cubicBezTo>
                <a:cubicBezTo>
                  <a:pt x="7085973" y="111194"/>
                  <a:pt x="7108404" y="113740"/>
                  <a:pt x="7130642" y="117446"/>
                </a:cubicBezTo>
                <a:cubicBezTo>
                  <a:pt x="7142015" y="119341"/>
                  <a:pt x="7152943" y="123334"/>
                  <a:pt x="7164198" y="125835"/>
                </a:cubicBezTo>
                <a:cubicBezTo>
                  <a:pt x="7178117" y="128928"/>
                  <a:pt x="7192224" y="131131"/>
                  <a:pt x="7206143" y="134224"/>
                </a:cubicBezTo>
                <a:cubicBezTo>
                  <a:pt x="7217398" y="136725"/>
                  <a:pt x="7228355" y="140551"/>
                  <a:pt x="7239699" y="142613"/>
                </a:cubicBezTo>
                <a:cubicBezTo>
                  <a:pt x="7259153" y="146150"/>
                  <a:pt x="7278918" y="147751"/>
                  <a:pt x="7298422" y="151002"/>
                </a:cubicBezTo>
                <a:cubicBezTo>
                  <a:pt x="7312487" y="153346"/>
                  <a:pt x="7326154" y="158254"/>
                  <a:pt x="7340367" y="159391"/>
                </a:cubicBezTo>
                <a:cubicBezTo>
                  <a:pt x="7396185" y="163856"/>
                  <a:pt x="7452220" y="164984"/>
                  <a:pt x="7508147" y="167780"/>
                </a:cubicBezTo>
                <a:lnTo>
                  <a:pt x="7558481" y="176169"/>
                </a:lnTo>
                <a:cubicBezTo>
                  <a:pt x="7572510" y="178720"/>
                  <a:pt x="7586176" y="184058"/>
                  <a:pt x="7600426" y="184558"/>
                </a:cubicBezTo>
                <a:cubicBezTo>
                  <a:pt x="7745772" y="189658"/>
                  <a:pt x="7891244" y="190151"/>
                  <a:pt x="8036653" y="192947"/>
                </a:cubicBezTo>
                <a:cubicBezTo>
                  <a:pt x="8073005" y="195743"/>
                  <a:pt x="8109500" y="197076"/>
                  <a:pt x="8145710" y="201336"/>
                </a:cubicBezTo>
                <a:cubicBezTo>
                  <a:pt x="8179592" y="205322"/>
                  <a:pt x="8194147" y="219412"/>
                  <a:pt x="8229600" y="226503"/>
                </a:cubicBezTo>
                <a:cubicBezTo>
                  <a:pt x="8285255" y="237634"/>
                  <a:pt x="8257286" y="234892"/>
                  <a:pt x="8313490" y="234892"/>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0" y="1260032"/>
            <a:ext cx="8839200" cy="4718935"/>
          </a:xfrm>
          <a:prstGeom prst="rect">
            <a:avLst/>
          </a:prstGeom>
        </p:spPr>
      </p:pic>
      <p:sp>
        <p:nvSpPr>
          <p:cNvPr id="5" name="Up Arrow 4"/>
          <p:cNvSpPr/>
          <p:nvPr/>
        </p:nvSpPr>
        <p:spPr>
          <a:xfrm rot="19266032">
            <a:off x="402670" y="4678496"/>
            <a:ext cx="956345" cy="917373"/>
          </a:xfrm>
          <a:prstGeom prst="upArrow">
            <a:avLst/>
          </a:prstGeom>
          <a:gradFill>
            <a:gsLst>
              <a:gs pos="12000">
                <a:schemeClr val="bg1"/>
              </a:gs>
              <a:gs pos="70000">
                <a:schemeClr val="bg1">
                  <a:lumMod val="50000"/>
                </a:schemeClr>
              </a:gs>
            </a:gsLs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bject 2"/>
          <p:cNvSpPr txBox="1">
            <a:spLocks/>
          </p:cNvSpPr>
          <p:nvPr/>
        </p:nvSpPr>
        <p:spPr bwMode="auto">
          <a:xfrm>
            <a:off x="-13122" y="6234627"/>
            <a:ext cx="9144000"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28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NAPGD2022 defined by a</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rPr>
              <a:t> specific strength of gravity </a:t>
            </a:r>
            <a:r>
              <a:rPr kumimoji="0" lang="en-US" sz="2800" b="0" i="0" u="none" strike="noStrike" kern="1200" cap="none" spc="-7" normalizeH="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a:t>
            </a:r>
            <a:r>
              <a:rPr kumimoji="0" lang="en-US" sz="2800" b="0" i="1"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W</a:t>
            </a:r>
            <a:r>
              <a:rPr kumimoji="0" lang="en-US" sz="2800" b="0" i="1" u="none" strike="noStrike" kern="1200" cap="none" spc="-7" normalizeH="0" baseline="-25000" noProof="0" dirty="0">
                <a:ln>
                  <a:noFill/>
                </a:ln>
                <a:solidFill>
                  <a:prstClr val="black"/>
                </a:solidFill>
                <a:effectLst/>
                <a:uLnTx/>
                <a:uFillTx/>
                <a:latin typeface="Cambria" panose="02040503050406030204" pitchFamily="18" charset="0"/>
                <a:ea typeface="ＭＳ Ｐゴシック" charset="0"/>
                <a:cs typeface="Calibri"/>
              </a:rPr>
              <a:t>0</a:t>
            </a:r>
          </a:p>
        </p:txBody>
      </p:sp>
    </p:spTree>
    <p:extLst>
      <p:ext uri="{BB962C8B-B14F-4D97-AF65-F5344CB8AC3E}">
        <p14:creationId xmlns:p14="http://schemas.microsoft.com/office/powerpoint/2010/main" val="8697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par>
                          <p:cTn id="85" fill="hold">
                            <p:stCondLst>
                              <p:cond delay="1000"/>
                            </p:stCondLst>
                            <p:childTnLst>
                              <p:par>
                                <p:cTn id="86" presetID="22" presetClass="entr" presetSubtype="8" fill="hold" grpId="0" nodeType="after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left)">
                                      <p:cBhvr>
                                        <p:cTn id="88" dur="500"/>
                                        <p:tgtEl>
                                          <p:spTgt spid="4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wipe(left)">
                                      <p:cBhvr>
                                        <p:cTn id="97" dur="500"/>
                                        <p:tgtEl>
                                          <p:spTgt spid="32"/>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left)">
                                      <p:cBhvr>
                                        <p:cTn id="100" dur="500"/>
                                        <p:tgtEl>
                                          <p:spTgt spid="43"/>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ipe(left)">
                                      <p:cBhvr>
                                        <p:cTn id="104" dur="500"/>
                                        <p:tgtEl>
                                          <p:spTgt spid="4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wipe(left)">
                                      <p:cBhvr>
                                        <p:cTn id="107" dur="500"/>
                                        <p:tgtEl>
                                          <p:spTgt spid="3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left)">
                                      <p:cBhvr>
                                        <p:cTn id="110" dur="500"/>
                                        <p:tgtEl>
                                          <p:spTgt spid="38"/>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500"/>
                                        <p:tgtEl>
                                          <p:spTgt spid="3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wipe(left)">
                                      <p:cBhvr>
                                        <p:cTn id="116" dur="500"/>
                                        <p:tgtEl>
                                          <p:spTgt spid="35"/>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left)">
                                      <p:cBhvr>
                                        <p:cTn id="119" dur="500"/>
                                        <p:tgtEl>
                                          <p:spTgt spid="33"/>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left)">
                                      <p:cBhvr>
                                        <p:cTn id="122" dur="500"/>
                                        <p:tgtEl>
                                          <p:spTgt spid="42"/>
                                        </p:tgtEl>
                                      </p:cBhvr>
                                    </p:animEffect>
                                  </p:childTnLst>
                                </p:cTn>
                              </p:par>
                            </p:childTnLst>
                          </p:cTn>
                        </p:par>
                        <p:par>
                          <p:cTn id="123" fill="hold">
                            <p:stCondLst>
                              <p:cond delay="2000"/>
                            </p:stCondLst>
                            <p:childTnLst>
                              <p:par>
                                <p:cTn id="124" presetID="22" presetClass="entr" presetSubtype="8" fill="hold" grpId="0" nodeType="after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wipe(left)">
                                      <p:cBhvr>
                                        <p:cTn id="126" dur="500"/>
                                        <p:tgtEl>
                                          <p:spTgt spid="52"/>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left)">
                                      <p:cBhvr>
                                        <p:cTn id="129" dur="500"/>
                                        <p:tgtEl>
                                          <p:spTgt spid="48"/>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wipe(left)">
                                      <p:cBhvr>
                                        <p:cTn id="132" dur="500"/>
                                        <p:tgtEl>
                                          <p:spTgt spid="46"/>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44"/>
                                        </p:tgtEl>
                                        <p:attrNameLst>
                                          <p:attrName>style.visibility</p:attrName>
                                        </p:attrNameLst>
                                      </p:cBhvr>
                                      <p:to>
                                        <p:strVal val="visible"/>
                                      </p:to>
                                    </p:set>
                                    <p:animEffect transition="in" filter="wipe(left)">
                                      <p:cBhvr>
                                        <p:cTn id="135" dur="500"/>
                                        <p:tgtEl>
                                          <p:spTgt spid="44"/>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55"/>
                                        </p:tgtEl>
                                        <p:attrNameLst>
                                          <p:attrName>style.visibility</p:attrName>
                                        </p:attrNameLst>
                                      </p:cBhvr>
                                      <p:to>
                                        <p:strVal val="visible"/>
                                      </p:to>
                                    </p:set>
                                    <p:animEffect transition="in" filter="wipe(left)">
                                      <p:cBhvr>
                                        <p:cTn id="138" dur="500"/>
                                        <p:tgtEl>
                                          <p:spTgt spid="55"/>
                                        </p:tgtEl>
                                      </p:cBhvr>
                                    </p:animEffect>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wipe(left)">
                                      <p:cBhvr>
                                        <p:cTn id="145" dur="500"/>
                                        <p:tgtEl>
                                          <p:spTgt spid="51"/>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Effect transition="in" filter="wipe(left)">
                                      <p:cBhvr>
                                        <p:cTn id="148" dur="500"/>
                                        <p:tgtEl>
                                          <p:spTgt spid="50"/>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49"/>
                                        </p:tgtEl>
                                        <p:attrNameLst>
                                          <p:attrName>style.visibility</p:attrName>
                                        </p:attrNameLst>
                                      </p:cBhvr>
                                      <p:to>
                                        <p:strVal val="visible"/>
                                      </p:to>
                                    </p:set>
                                    <p:animEffect transition="in" filter="wipe(left)">
                                      <p:cBhvr>
                                        <p:cTn id="151" dur="500"/>
                                        <p:tgtEl>
                                          <p:spTgt spid="49"/>
                                        </p:tgtEl>
                                      </p:cBhvr>
                                    </p:animEffect>
                                  </p:childTnLst>
                                </p:cTn>
                              </p:par>
                              <p:par>
                                <p:cTn id="152" presetID="22" presetClass="entr" presetSubtype="8"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wipe(left)">
                                      <p:cBhvr>
                                        <p:cTn id="154" dur="500"/>
                                        <p:tgtEl>
                                          <p:spTgt spid="47"/>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45"/>
                                        </p:tgtEl>
                                        <p:attrNameLst>
                                          <p:attrName>style.visibility</p:attrName>
                                        </p:attrNameLst>
                                      </p:cBhvr>
                                      <p:to>
                                        <p:strVal val="visible"/>
                                      </p:to>
                                    </p:set>
                                    <p:animEffect transition="in" filter="wipe(left)">
                                      <p:cBhvr>
                                        <p:cTn id="157" dur="500"/>
                                        <p:tgtEl>
                                          <p:spTgt spid="45"/>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wipe(left)">
                                      <p:cBhvr>
                                        <p:cTn id="160" dur="500"/>
                                        <p:tgtEl>
                                          <p:spTgt spid="54"/>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wipe(down)">
                                      <p:cBhvr>
                                        <p:cTn id="165" dur="500"/>
                                        <p:tgtEl>
                                          <p:spTgt spid="56"/>
                                        </p:tgtEl>
                                      </p:cBhvr>
                                    </p:animEffect>
                                  </p:childTnLst>
                                </p:cTn>
                              </p:par>
                            </p:childTnLst>
                          </p:cTn>
                        </p:par>
                        <p:par>
                          <p:cTn id="166" fill="hold">
                            <p:stCondLst>
                              <p:cond delay="500"/>
                            </p:stCondLst>
                            <p:childTnLst>
                              <p:par>
                                <p:cTn id="167" presetID="2" presetClass="entr" presetSubtype="8" fill="hold" grpId="0" nodeType="afterEffect">
                                  <p:stCondLst>
                                    <p:cond delay="200"/>
                                  </p:stCondLst>
                                  <p:childTnLst>
                                    <p:set>
                                      <p:cBhvr>
                                        <p:cTn id="168" dur="1" fill="hold">
                                          <p:stCondLst>
                                            <p:cond delay="0"/>
                                          </p:stCondLst>
                                        </p:cTn>
                                        <p:tgtEl>
                                          <p:spTgt spid="5"/>
                                        </p:tgtEl>
                                        <p:attrNameLst>
                                          <p:attrName>style.visibility</p:attrName>
                                        </p:attrNameLst>
                                      </p:cBhvr>
                                      <p:to>
                                        <p:strVal val="visible"/>
                                      </p:to>
                                    </p:set>
                                    <p:anim calcmode="lin" valueType="num">
                                      <p:cBhvr additive="base">
                                        <p:cTn id="169" dur="500" fill="hold"/>
                                        <p:tgtEl>
                                          <p:spTgt spid="5"/>
                                        </p:tgtEl>
                                        <p:attrNameLst>
                                          <p:attrName>ppt_x</p:attrName>
                                        </p:attrNameLst>
                                      </p:cBhvr>
                                      <p:tavLst>
                                        <p:tav tm="0">
                                          <p:val>
                                            <p:strVal val="0-#ppt_w/2"/>
                                          </p:val>
                                        </p:tav>
                                        <p:tav tm="100000">
                                          <p:val>
                                            <p:strVal val="#ppt_x"/>
                                          </p:val>
                                        </p:tav>
                                      </p:tavLst>
                                    </p:anim>
                                    <p:anim calcmode="lin" valueType="num">
                                      <p:cBhvr additive="base">
                                        <p:cTn id="170" dur="500" fill="hold"/>
                                        <p:tgtEl>
                                          <p:spTgt spid="5"/>
                                        </p:tgtEl>
                                        <p:attrNameLst>
                                          <p:attrName>ppt_y</p:attrName>
                                        </p:attrNameLst>
                                      </p:cBhvr>
                                      <p:tavLst>
                                        <p:tav tm="0">
                                          <p:val>
                                            <p:strVal val="#ppt_y"/>
                                          </p:val>
                                        </p:tav>
                                        <p:tav tm="100000">
                                          <p:val>
                                            <p:strVal val="#ppt_y"/>
                                          </p:val>
                                        </p:tav>
                                      </p:tavLst>
                                    </p:anim>
                                  </p:childTnLst>
                                </p:cTn>
                              </p:par>
                            </p:childTnLst>
                          </p:cTn>
                        </p:par>
                        <p:par>
                          <p:cTn id="171" fill="hold">
                            <p:stCondLst>
                              <p:cond delay="1200"/>
                            </p:stCondLst>
                            <p:childTnLst>
                              <p:par>
                                <p:cTn id="172" presetID="8" presetClass="emph" presetSubtype="0" fill="hold" grpId="1" nodeType="afterEffect">
                                  <p:stCondLst>
                                    <p:cond delay="0"/>
                                  </p:stCondLst>
                                  <p:childTnLst>
                                    <p:animRot by="21600000">
                                      <p:cBhvr>
                                        <p:cTn id="173" dur="1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 grpId="0" animBg="1"/>
      <p:bldP spid="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6714"/>
            <a:ext cx="5410200" cy="5574560"/>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515137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b="1" dirty="0">
                <a:latin typeface="Cambria" panose="02040503050406030204" pitchFamily="18" charset="0"/>
                <a:ea typeface="Cambria" panose="02040503050406030204" pitchFamily="18" charset="0"/>
              </a:rPr>
              <a:t>What can you do?</a:t>
            </a:r>
          </a:p>
        </p:txBody>
      </p:sp>
      <p:sp>
        <p:nvSpPr>
          <p:cNvPr id="5" name="Content Placeholder 4"/>
          <p:cNvSpPr>
            <a:spLocks noGrp="1"/>
          </p:cNvSpPr>
          <p:nvPr>
            <p:ph idx="1"/>
          </p:nvPr>
        </p:nvSpPr>
        <p:spPr>
          <a:xfrm>
            <a:off x="457199" y="1600202"/>
            <a:ext cx="8686801" cy="4525963"/>
          </a:xfrm>
        </p:spPr>
        <p:txBody>
          <a:bodyPr/>
          <a:lstStyle/>
          <a:p>
            <a:r>
              <a:rPr lang="en-US" dirty="0">
                <a:latin typeface="Cambria" panose="02040503050406030204" pitchFamily="18" charset="0"/>
                <a:ea typeface="Cambria" panose="02040503050406030204" pitchFamily="18" charset="0"/>
              </a:rPr>
              <a:t>Help </a:t>
            </a:r>
            <a:r>
              <a:rPr lang="en-US" b="1" dirty="0">
                <a:solidFill>
                  <a:srgbClr val="C00000"/>
                </a:solidFill>
                <a:latin typeface="Cambria" panose="02040503050406030204" pitchFamily="18" charset="0"/>
                <a:ea typeface="Cambria" panose="02040503050406030204" pitchFamily="18" charset="0"/>
              </a:rPr>
              <a:t>spread the word</a:t>
            </a:r>
            <a:endParaRPr lang="en-US" b="1" dirty="0">
              <a:latin typeface="Cambria" panose="02040503050406030204" pitchFamily="18" charset="0"/>
              <a:ea typeface="Cambria" panose="02040503050406030204" pitchFamily="18" charset="0"/>
            </a:endParaRPr>
          </a:p>
          <a:p>
            <a:pPr lvl="1"/>
            <a:r>
              <a:rPr lang="en-US" sz="2700" dirty="0">
                <a:latin typeface="Cambria" panose="02040503050406030204" pitchFamily="18" charset="0"/>
                <a:ea typeface="Cambria" panose="02040503050406030204" pitchFamily="18" charset="0"/>
              </a:rPr>
              <a:t>Engage your</a:t>
            </a:r>
          </a:p>
          <a:p>
            <a:pPr lvl="2"/>
            <a:r>
              <a:rPr lang="en-US" sz="2300" dirty="0">
                <a:latin typeface="Cambria" panose="02040503050406030204" pitchFamily="18" charset="0"/>
                <a:ea typeface="Cambria" panose="02040503050406030204" pitchFamily="18" charset="0"/>
              </a:rPr>
              <a:t>Surveyors</a:t>
            </a:r>
          </a:p>
          <a:p>
            <a:pPr lvl="2"/>
            <a:r>
              <a:rPr lang="en-US" sz="2300" dirty="0">
                <a:latin typeface="Cambria" panose="02040503050406030204" pitchFamily="18" charset="0"/>
                <a:ea typeface="Cambria" panose="02040503050406030204" pitchFamily="18" charset="0"/>
              </a:rPr>
              <a:t>Engineers</a:t>
            </a:r>
          </a:p>
          <a:p>
            <a:pPr lvl="2"/>
            <a:r>
              <a:rPr lang="en-US" sz="2300" dirty="0">
                <a:latin typeface="Cambria" panose="02040503050406030204" pitchFamily="18" charset="0"/>
                <a:ea typeface="Cambria" panose="02040503050406030204" pitchFamily="18" charset="0"/>
              </a:rPr>
              <a:t>GIS Professionals</a:t>
            </a:r>
          </a:p>
          <a:p>
            <a:pPr>
              <a:buClr>
                <a:schemeClr val="tx1"/>
              </a:buClr>
            </a:pPr>
            <a:r>
              <a:rPr lang="en-US" b="1" dirty="0">
                <a:solidFill>
                  <a:srgbClr val="C00000"/>
                </a:solidFill>
                <a:latin typeface="Cambria" panose="02040503050406030204" pitchFamily="18" charset="0"/>
                <a:ea typeface="Cambria" panose="02040503050406030204" pitchFamily="18" charset="0"/>
              </a:rPr>
              <a:t>Reach out </a:t>
            </a:r>
            <a:r>
              <a:rPr lang="en-US" dirty="0">
                <a:latin typeface="Cambria" panose="02040503050406030204" pitchFamily="18" charset="0"/>
                <a:ea typeface="Cambria" panose="02040503050406030204" pitchFamily="18" charset="0"/>
              </a:rPr>
              <a:t>to NGS for support</a:t>
            </a:r>
          </a:p>
          <a:p>
            <a:r>
              <a:rPr lang="en-US" dirty="0">
                <a:latin typeface="Cambria" panose="02040503050406030204" pitchFamily="18" charset="0"/>
                <a:ea typeface="Cambria" panose="02040503050406030204" pitchFamily="18" charset="0"/>
              </a:rPr>
              <a:t>Follow </a:t>
            </a:r>
            <a:r>
              <a:rPr lang="en-US" b="1" dirty="0">
                <a:solidFill>
                  <a:srgbClr val="C00000"/>
                </a:solidFill>
                <a:latin typeface="Cambria" panose="02040503050406030204" pitchFamily="18" charset="0"/>
                <a:ea typeface="Cambria" panose="02040503050406030204" pitchFamily="18" charset="0"/>
              </a:rPr>
              <a:t>best metadata practices</a:t>
            </a:r>
          </a:p>
          <a:p>
            <a:r>
              <a:rPr lang="en-US" dirty="0">
                <a:latin typeface="Cambria" panose="02040503050406030204" pitchFamily="18" charset="0"/>
                <a:ea typeface="Cambria" panose="02040503050406030204" pitchFamily="18" charset="0"/>
              </a:rPr>
              <a:t>Educate others</a:t>
            </a:r>
          </a:p>
          <a:p>
            <a:pPr lvl="1"/>
            <a:r>
              <a:rPr lang="en-US" dirty="0">
                <a:latin typeface="Cambria" panose="02040503050406030204" pitchFamily="18" charset="0"/>
                <a:ea typeface="Cambria" panose="02040503050406030204" pitchFamily="18" charset="0"/>
              </a:rPr>
              <a:t>Share our links and info</a:t>
            </a:r>
          </a:p>
        </p:txBody>
      </p:sp>
    </p:spTree>
    <p:extLst>
      <p:ext uri="{BB962C8B-B14F-4D97-AF65-F5344CB8AC3E}">
        <p14:creationId xmlns:p14="http://schemas.microsoft.com/office/powerpoint/2010/main" val="356785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76496"/>
            <a:ext cx="5410199" cy="5560483"/>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627189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9" y="1257165"/>
            <a:ext cx="5410199" cy="5574559"/>
          </a:xfrm>
          <a:prstGeom prst="rect">
            <a:avLst/>
          </a:prstGeom>
        </p:spPr>
      </p:pic>
      <p:sp>
        <p:nvSpPr>
          <p:cNvPr id="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13714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71" y="1376400"/>
            <a:ext cx="2408129" cy="24812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886" y="1384283"/>
            <a:ext cx="2414225" cy="24812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376400"/>
            <a:ext cx="2408129" cy="2481287"/>
          </a:xfrm>
          <a:prstGeom prst="rect">
            <a:avLst/>
          </a:prstGeom>
        </p:spPr>
      </p:pic>
      <p:sp>
        <p:nvSpPr>
          <p:cNvPr id="7" name="TextBox 6"/>
          <p:cNvSpPr txBox="1"/>
          <p:nvPr/>
        </p:nvSpPr>
        <p:spPr>
          <a:xfrm>
            <a:off x="223704" y="4267200"/>
            <a:ext cx="8732728" cy="1661993"/>
          </a:xfrm>
          <a:prstGeom prst="rect">
            <a:avLst/>
          </a:prstGeom>
          <a:noFill/>
        </p:spPr>
        <p:txBody>
          <a:bodyPr wrap="square" rtlCol="0">
            <a:spAutoFit/>
          </a:bodyPr>
          <a:lstStyle/>
          <a:p>
            <a:r>
              <a:rPr lang="en-US" sz="3400" dirty="0">
                <a:latin typeface="Cambria" panose="02040503050406030204" pitchFamily="18" charset="0"/>
                <a:ea typeface="Cambria" panose="02040503050406030204" pitchFamily="18" charset="0"/>
              </a:rPr>
              <a:t>In all scenarios, the water only flows when it has </a:t>
            </a:r>
            <a:r>
              <a:rPr lang="en-US" sz="3400" b="1" dirty="0">
                <a:latin typeface="Cambria" panose="02040503050406030204" pitchFamily="18" charset="0"/>
                <a:ea typeface="Cambria" panose="02040503050406030204" pitchFamily="18" charset="0"/>
              </a:rPr>
              <a:t>a path to lower geopotential </a:t>
            </a:r>
            <a:r>
              <a:rPr lang="en-US" sz="3400" dirty="0">
                <a:latin typeface="Cambria" panose="02040503050406030204" pitchFamily="18" charset="0"/>
                <a:ea typeface="Cambria" panose="02040503050406030204" pitchFamily="18" charset="0"/>
              </a:rPr>
              <a:t>– this is always a combination of gravity and height.</a:t>
            </a:r>
          </a:p>
        </p:txBody>
      </p:sp>
      <p:sp>
        <p:nvSpPr>
          <p:cNvPr id="8"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Geopotential</a:t>
            </a:r>
            <a:endParaRPr lang="en-US" sz="5400" dirty="0">
              <a:latin typeface="Cambria" panose="02040503050406030204" pitchFamily="18" charset="0"/>
              <a:cs typeface="Calibri"/>
            </a:endParaRPr>
          </a:p>
        </p:txBody>
      </p:sp>
      <p:sp>
        <p:nvSpPr>
          <p:cNvPr id="9" name="TextBox 8"/>
          <p:cNvSpPr txBox="1"/>
          <p:nvPr/>
        </p:nvSpPr>
        <p:spPr bwMode="auto">
          <a:xfrm>
            <a:off x="4827146" y="5861537"/>
            <a:ext cx="1300899" cy="830997"/>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(-∫g </a:t>
            </a:r>
            <a:r>
              <a:rPr lang="en-US" sz="2400" dirty="0" err="1">
                <a:latin typeface="Cambria" panose="02040503050406030204" pitchFamily="18" charset="0"/>
                <a:ea typeface="Cambria" panose="02040503050406030204" pitchFamily="18" charset="0"/>
              </a:rPr>
              <a:t>dH</a:t>
            </a:r>
            <a:r>
              <a:rPr lang="en-US" sz="2400" dirty="0">
                <a:latin typeface="Cambria" panose="02040503050406030204" pitchFamily="18" charset="0"/>
                <a:ea typeface="Cambria" panose="02040503050406030204" pitchFamily="18" charset="0"/>
              </a:rPr>
              <a:t>)</a:t>
            </a:r>
          </a:p>
          <a:p>
            <a:endParaRPr lang="en-US" sz="2400" dirty="0"/>
          </a:p>
        </p:txBody>
      </p:sp>
    </p:spTree>
    <p:extLst>
      <p:ext uri="{BB962C8B-B14F-4D97-AF65-F5344CB8AC3E}">
        <p14:creationId xmlns:p14="http://schemas.microsoft.com/office/powerpoint/2010/main" val="3328654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6/68/Geoid_height_red_blue_averageb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2378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58471" y="1573311"/>
            <a:ext cx="1371600" cy="6858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3026459"/>
            <a:ext cx="8925260" cy="3450541"/>
          </a:xfrm>
          <a:prstGeom prst="rect">
            <a:avLst/>
          </a:prstGeom>
        </p:spPr>
      </p:pic>
    </p:spTree>
    <p:extLst>
      <p:ext uri="{BB962C8B-B14F-4D97-AF65-F5344CB8AC3E}">
        <p14:creationId xmlns:p14="http://schemas.microsoft.com/office/powerpoint/2010/main" val="7394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2"/>
          <a:stretch/>
        </p:blipFill>
        <p:spPr>
          <a:xfrm>
            <a:off x="152399" y="1257300"/>
            <a:ext cx="8839200" cy="4724400"/>
          </a:xfrm>
          <a:prstGeom prst="rect">
            <a:avLst/>
          </a:prstGeom>
        </p:spPr>
      </p:pic>
      <p:sp>
        <p:nvSpPr>
          <p:cNvPr id="6" name="TextBox 5"/>
          <p:cNvSpPr txBox="1"/>
          <p:nvPr/>
        </p:nvSpPr>
        <p:spPr>
          <a:xfrm>
            <a:off x="2960897" y="5981700"/>
            <a:ext cx="6183103" cy="246221"/>
          </a:xfrm>
          <a:prstGeom prst="rect">
            <a:avLst/>
          </a:prstGeom>
          <a:noFill/>
        </p:spPr>
        <p:txBody>
          <a:bodyPr wrap="none" rtlCol="0">
            <a:spAutoFit/>
          </a:bodyPr>
          <a:lstStyle/>
          <a:p>
            <a:r>
              <a:rPr lang="en-US" sz="1000" dirty="0">
                <a:latin typeface="Arial"/>
                <a:cs typeface="Arial"/>
              </a:rPr>
              <a:t>-</a:t>
            </a:r>
            <a:r>
              <a:rPr lang="en-US" sz="1000" i="1" dirty="0"/>
              <a:t>GPS for Land Surveyors</a:t>
            </a:r>
            <a:r>
              <a:rPr lang="en-US" sz="1000" dirty="0"/>
              <a:t>, by Jan Van Sickle, 4th ed., CRC Press, Taylor &amp; Francis Group, 2015, p. 180. (slightly edited)</a:t>
            </a:r>
            <a:endParaRPr lang="en-US" sz="1100" dirty="0"/>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295424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54750"/>
          </a:xfrm>
          <a:prstGeom prst="rect">
            <a:avLst/>
          </a:prstGeom>
        </p:spPr>
      </p:pic>
    </p:spTree>
    <p:extLst>
      <p:ext uri="{BB962C8B-B14F-4D97-AF65-F5344CB8AC3E}">
        <p14:creationId xmlns:p14="http://schemas.microsoft.com/office/powerpoint/2010/main" val="1711640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6"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17454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66443"/>
            <a:ext cx="9143999" cy="5559551"/>
          </a:xfrm>
          <a:prstGeom prst="rect">
            <a:avLst/>
          </a:prstGeom>
        </p:spPr>
      </p:pic>
      <p:sp>
        <p:nvSpPr>
          <p:cNvPr id="9" name="TextBox 8"/>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sp>
        <p:nvSpPr>
          <p:cNvPr id="7"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947223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66442"/>
            <a:ext cx="9143998" cy="5559551"/>
          </a:xfrm>
          <a:prstGeom prst="rect">
            <a:avLst/>
          </a:prstGeom>
        </p:spPr>
      </p:pic>
      <p:sp>
        <p:nvSpPr>
          <p:cNvPr id="5" name="TextBox 4"/>
          <p:cNvSpPr txBox="1"/>
          <p:nvPr/>
        </p:nvSpPr>
        <p:spPr>
          <a:xfrm>
            <a:off x="3048000" y="6611779"/>
            <a:ext cx="6183103" cy="246221"/>
          </a:xfrm>
          <a:prstGeom prst="rect">
            <a:avLst/>
          </a:prstGeom>
          <a:noFill/>
        </p:spPr>
        <p:txBody>
          <a:bodyPr wrap="none" rtlCol="0">
            <a:spAutoFit/>
          </a:bodyPr>
          <a:lstStyle/>
          <a:p>
            <a:r>
              <a:rPr lang="en-US" sz="1000" dirty="0">
                <a:latin typeface="Arial"/>
                <a:cs typeface="Arial"/>
              </a:rPr>
              <a:t>-</a:t>
            </a:r>
            <a:r>
              <a:rPr lang="en-US" sz="1000" i="1" dirty="0"/>
              <a:t>GPS for Land Surveyors</a:t>
            </a:r>
            <a:r>
              <a:rPr lang="en-US" sz="1000" dirty="0"/>
              <a:t>, by Jan Van Sickle, 4th ed., CRC Press, Taylor &amp; Francis Group, 2015, p. 180. (slightly edited)</a:t>
            </a:r>
            <a:endParaRPr lang="en-US" sz="1100" dirty="0"/>
          </a:p>
        </p:txBody>
      </p:sp>
      <p:sp>
        <p:nvSpPr>
          <p:cNvPr id="3" name="TextBox 2"/>
          <p:cNvSpPr txBox="1"/>
          <p:nvPr/>
        </p:nvSpPr>
        <p:spPr>
          <a:xfrm>
            <a:off x="6324600" y="1447800"/>
            <a:ext cx="2270173" cy="769441"/>
          </a:xfrm>
          <a:prstGeom prst="rect">
            <a:avLst/>
          </a:prstGeom>
          <a:solidFill>
            <a:schemeClr val="bg1">
              <a:lumMod val="85000"/>
            </a:schemeClr>
          </a:solidFill>
        </p:spPr>
        <p:txBody>
          <a:bodyPr wrap="none" rtlCol="0">
            <a:spAutoFit/>
          </a:bodyPr>
          <a:lstStyle/>
          <a:p>
            <a:r>
              <a:rPr lang="en-US" sz="4400" dirty="0">
                <a:solidFill>
                  <a:schemeClr val="tx2">
                    <a:lumMod val="60000"/>
                    <a:lumOff val="40000"/>
                  </a:schemeClr>
                </a:solidFill>
              </a:rPr>
              <a:t>H</a:t>
            </a:r>
            <a:r>
              <a:rPr lang="en-US" sz="4400" dirty="0"/>
              <a:t> = h + </a:t>
            </a:r>
            <a:r>
              <a:rPr lang="en-US" sz="4400" dirty="0">
                <a:solidFill>
                  <a:schemeClr val="accent6">
                    <a:lumMod val="75000"/>
                  </a:schemeClr>
                </a:solidFill>
              </a:rPr>
              <a:t>N</a:t>
            </a:r>
          </a:p>
        </p:txBody>
      </p:sp>
      <p:cxnSp>
        <p:nvCxnSpPr>
          <p:cNvPr id="7" name="Straight Connector 6"/>
          <p:cNvCxnSpPr/>
          <p:nvPr/>
        </p:nvCxnSpPr>
        <p:spPr>
          <a:xfrm>
            <a:off x="4039737" y="1473958"/>
            <a:ext cx="151263" cy="4705067"/>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1683225"/>
            <a:ext cx="1752600" cy="449580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3494381" y="1866721"/>
            <a:ext cx="1027478" cy="761999"/>
          </a:xfrm>
          <a:prstGeom prst="arc">
            <a:avLst>
              <a:gd name="adj1" fmla="val 13007262"/>
              <a:gd name="adj2" fmla="val 1651142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36145" y="1253580"/>
            <a:ext cx="3241116" cy="769441"/>
          </a:xfrm>
          <a:prstGeom prst="rect">
            <a:avLst/>
          </a:prstGeom>
          <a:noFill/>
        </p:spPr>
        <p:txBody>
          <a:bodyPr wrap="square" rtlCol="0">
            <a:spAutoFit/>
          </a:bodyPr>
          <a:lstStyle/>
          <a:p>
            <a:r>
              <a:rPr lang="en-US" sz="2200" dirty="0"/>
              <a:t>Deflection of the Vertical</a:t>
            </a:r>
          </a:p>
          <a:p>
            <a:r>
              <a:rPr lang="en-US" sz="2200" dirty="0" err="1"/>
              <a:t>DoV</a:t>
            </a:r>
            <a:r>
              <a:rPr lang="en-US" sz="2200" dirty="0"/>
              <a:t> (symbolized </a:t>
            </a:r>
            <a:r>
              <a:rPr lang="el-GR" sz="2200" dirty="0"/>
              <a:t>ε</a:t>
            </a:r>
            <a:r>
              <a:rPr lang="en-US" sz="2200" dirty="0"/>
              <a:t>)</a:t>
            </a:r>
          </a:p>
        </p:txBody>
      </p:sp>
      <p:cxnSp>
        <p:nvCxnSpPr>
          <p:cNvPr id="24" name="Straight Arrow Connector 23"/>
          <p:cNvCxnSpPr/>
          <p:nvPr/>
        </p:nvCxnSpPr>
        <p:spPr>
          <a:xfrm>
            <a:off x="3074642" y="1663370"/>
            <a:ext cx="801322" cy="54084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837281" y="3905161"/>
            <a:ext cx="1027478" cy="761999"/>
          </a:xfrm>
          <a:prstGeom prst="arc">
            <a:avLst>
              <a:gd name="adj1" fmla="val 2638133"/>
              <a:gd name="adj2" fmla="val 7472274"/>
            </a:avLst>
          </a:prstGeom>
          <a:ln w="3492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80416" y="1353808"/>
            <a:ext cx="372218" cy="584775"/>
          </a:xfrm>
          <a:prstGeom prst="rect">
            <a:avLst/>
          </a:prstGeom>
          <a:noFill/>
        </p:spPr>
        <p:txBody>
          <a:bodyPr wrap="none" rtlCol="0">
            <a:spAutoFit/>
          </a:bodyPr>
          <a:lstStyle/>
          <a:p>
            <a:r>
              <a:rPr lang="el-GR" sz="3200" dirty="0"/>
              <a:t>ε</a:t>
            </a:r>
            <a:endParaRPr lang="en-US" sz="2000" dirty="0"/>
          </a:p>
        </p:txBody>
      </p:sp>
      <p:sp>
        <p:nvSpPr>
          <p:cNvPr id="13" name="TextBox 12"/>
          <p:cNvSpPr txBox="1"/>
          <p:nvPr/>
        </p:nvSpPr>
        <p:spPr>
          <a:xfrm>
            <a:off x="4302041" y="4473937"/>
            <a:ext cx="372218" cy="584775"/>
          </a:xfrm>
          <a:prstGeom prst="rect">
            <a:avLst/>
          </a:prstGeom>
          <a:noFill/>
        </p:spPr>
        <p:txBody>
          <a:bodyPr wrap="none" rtlCol="0">
            <a:spAutoFit/>
          </a:bodyPr>
          <a:lstStyle/>
          <a:p>
            <a:r>
              <a:rPr lang="el-GR" sz="3200" dirty="0"/>
              <a:t>ε</a:t>
            </a:r>
            <a:endParaRPr lang="en-US" sz="2000" dirty="0"/>
          </a:p>
        </p:txBody>
      </p:sp>
      <p:sp>
        <p:nvSpPr>
          <p:cNvPr id="15"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Orthometric Heights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3434333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2"/>
            <a:ext cx="9144000" cy="6827956"/>
          </a:xfrm>
          <a:prstGeom prst="rect">
            <a:avLst/>
          </a:prstGeom>
        </p:spPr>
      </p:pic>
    </p:spTree>
    <p:extLst>
      <p:ext uri="{BB962C8B-B14F-4D97-AF65-F5344CB8AC3E}">
        <p14:creationId xmlns:p14="http://schemas.microsoft.com/office/powerpoint/2010/main" val="114143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dirty="0">
                <a:latin typeface="+mj-lt"/>
                <a:ea typeface="Cambria" panose="02040503050406030204" pitchFamily="18" charset="0"/>
              </a:rPr>
              <a:t>Know the epoch of your data/datasets</a:t>
            </a:r>
          </a:p>
          <a:p>
            <a:pPr lvl="2">
              <a:spcAft>
                <a:spcPts val="1200"/>
              </a:spcAft>
            </a:pPr>
            <a:r>
              <a:rPr lang="en-US" sz="2800" dirty="0">
                <a:latin typeface="+mj-lt"/>
                <a:ea typeface="Cambria" panose="02040503050406030204" pitchFamily="18" charset="0"/>
              </a:rPr>
              <a:t>consider how you will track this</a:t>
            </a:r>
          </a:p>
          <a:p>
            <a:pPr lvl="3">
              <a:spcAft>
                <a:spcPts val="1200"/>
              </a:spcAft>
            </a:pPr>
            <a:r>
              <a:rPr lang="en-US" sz="2400" dirty="0">
                <a:latin typeface="+mj-lt"/>
                <a:ea typeface="Cambria" panose="02040503050406030204" pitchFamily="18" charset="0"/>
              </a:rPr>
              <a:t>full to-the-second timestamp on every feature?</a:t>
            </a:r>
          </a:p>
          <a:p>
            <a:pPr lvl="4">
              <a:spcAft>
                <a:spcPts val="1200"/>
              </a:spcAft>
            </a:pPr>
            <a:r>
              <a:rPr lang="en-US" dirty="0">
                <a:latin typeface="+mj-lt"/>
                <a:ea typeface="Cambria" panose="02040503050406030204" pitchFamily="18" charset="0"/>
              </a:rPr>
              <a:t>GNSS makes this easily possible…</a:t>
            </a:r>
          </a:p>
          <a:p>
            <a:pPr lvl="3">
              <a:spcAft>
                <a:spcPts val="1200"/>
              </a:spcAft>
            </a:pPr>
            <a:r>
              <a:rPr lang="en-US" sz="2400" dirty="0">
                <a:latin typeface="+mj-lt"/>
                <a:ea typeface="Cambria" panose="02040503050406030204" pitchFamily="18" charset="0"/>
              </a:rPr>
              <a:t>labeling a year for each dataset?</a:t>
            </a:r>
          </a:p>
          <a:p>
            <a:pPr lvl="3">
              <a:spcAft>
                <a:spcPts val="1200"/>
              </a:spcAft>
            </a:pPr>
            <a:r>
              <a:rPr lang="en-US" sz="2400" dirty="0">
                <a:latin typeface="+mj-lt"/>
                <a:ea typeface="Cambria" panose="02040503050406030204" pitchFamily="18" charset="0"/>
              </a:rPr>
              <a:t>something in-between that works for your needs?</a:t>
            </a:r>
          </a:p>
          <a:p>
            <a:pPr lvl="3">
              <a:spcAft>
                <a:spcPts val="1200"/>
              </a:spcAft>
            </a:pPr>
            <a:endParaRPr lang="en-US" sz="2400" dirty="0">
              <a:latin typeface="+mj-lt"/>
              <a:ea typeface="Cambria" panose="02040503050406030204" pitchFamily="18" charset="0"/>
            </a:endParaRP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 y="30044"/>
            <a:ext cx="9125720" cy="68279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1" y="30044"/>
            <a:ext cx="8762997" cy="5862426"/>
          </a:xfrm>
          <a:prstGeom prst="rect">
            <a:avLst/>
          </a:prstGeom>
        </p:spPr>
      </p:pic>
    </p:spTree>
    <p:extLst>
      <p:ext uri="{BB962C8B-B14F-4D97-AF65-F5344CB8AC3E}">
        <p14:creationId xmlns:p14="http://schemas.microsoft.com/office/powerpoint/2010/main" val="415592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73956"/>
            <a:ext cx="9144000" cy="223309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NAVD88 geoids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versus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NAPGD2022 geoids</a:t>
            </a:r>
            <a:endParaRPr kumimoji="0" lang="en-US" sz="48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673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545"/>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Two types of geoid models</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846619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Gravimetric</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ts val="800"/>
              </a:spcAft>
              <a:buClrTx/>
              <a:buSzTx/>
              <a:buFont typeface="Arial" panose="020B0604020202020204" pitchFamily="34" charset="0"/>
              <a:buChar char="•"/>
              <a:tabLst/>
              <a:defRPr/>
            </a:pPr>
            <a:r>
              <a:rPr kumimoji="0" lang="en-US" sz="3000" b="1"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Hybrid</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geoid is simply a gravimetric geoid then </a:t>
            </a:r>
            <a:r>
              <a:rPr kumimoji="0" lang="en-US" sz="3000" b="0" i="0" u="sng"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best fit some vertical datum</a:t>
            </a: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 like NAVD88</a:t>
            </a: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spTree>
    <p:extLst>
      <p:ext uri="{BB962C8B-B14F-4D97-AF65-F5344CB8AC3E}">
        <p14:creationId xmlns:p14="http://schemas.microsoft.com/office/powerpoint/2010/main" val="2366023901"/>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494739"/>
            <a:ext cx="8739769" cy="4079720"/>
          </a:xfrm>
          <a:prstGeom prst="rect">
            <a:avLst/>
          </a:prstGeom>
        </p:spPr>
        <p:txBody>
          <a:bodyPr vert="horz" wrap="square" lIns="0" tIns="97790" rIns="0" bIns="0" rtlCol="0">
            <a:noAutofit/>
          </a:bodyPr>
          <a:lstStyle/>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USGG2003, USGG2009, USGG2012, xGEOID19</a:t>
            </a: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1" indent="-228600" algn="l" defTabSz="457200" rtl="0" eaLnBrk="1" fontAlgn="base" latinLnBrk="0" hangingPunct="1">
              <a:lnSpc>
                <a:spcPct val="100000"/>
              </a:lnSpc>
              <a:spcBef>
                <a:spcPts val="67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57200" marR="0" lvl="3" indent="-228600" algn="l" defTabSz="457200" rtl="0" eaLnBrk="1" fontAlgn="base" latinLnBrk="0" hangingPunct="1">
              <a:lnSpc>
                <a:spcPct val="100000"/>
              </a:lnSpc>
              <a:spcBef>
                <a:spcPts val="900"/>
              </a:spcBef>
              <a:spcAft>
                <a:spcPct val="0"/>
              </a:spcAft>
              <a:buClrTx/>
              <a:buSzTx/>
              <a:buFont typeface="Arial" panose="020B0604020202020204" pitchFamily="34" charset="0"/>
              <a:buChar char="•"/>
              <a:tabLst/>
              <a:defRPr/>
            </a:pPr>
            <a:endPar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endParaRPr>
          </a:p>
          <a:p>
            <a:pPr marL="465138" marR="0" lvl="3" indent="-236538" algn="l" defTabSz="457200" rtl="0" eaLnBrk="1" fontAlgn="base" latinLnBrk="0" hangingPunct="1">
              <a:lnSpc>
                <a:spcPct val="100000"/>
              </a:lnSpc>
              <a:spcBef>
                <a:spcPts val="900"/>
              </a:spcBef>
              <a:spcAft>
                <a:spcPct val="0"/>
              </a:spcAft>
              <a:buClrTx/>
              <a:buSzTx/>
              <a:buFont typeface="Cambria" panose="02040503050406030204" pitchFamily="18" charset="0"/>
              <a:buChar char="–"/>
              <a:tabLst/>
              <a:defRPr/>
            </a:pPr>
            <a:r>
              <a:rPr kumimoji="0" lang="en-US" sz="3000" b="0" i="0" u="none" strike="noStrike" kern="1200" cap="none" spc="-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lvl="0" indent="-993115" algn="ctr" defTabSz="457200" rtl="0" eaLnBrk="0" fontAlgn="base" latinLnBrk="0" hangingPunct="0">
              <a:lnSpc>
                <a:spcPct val="100000"/>
              </a:lnSpc>
              <a:spcBef>
                <a:spcPts val="133"/>
              </a:spcBef>
              <a:spcAft>
                <a:spcPct val="0"/>
              </a:spcAft>
              <a:buClrTx/>
              <a:buSzTx/>
              <a:buFontTx/>
              <a:buNone/>
              <a:tabLst/>
              <a:defRPr/>
            </a:pP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rPr>
              <a:t>Gravimetric </a:t>
            </a:r>
            <a:r>
              <a:rPr kumimoji="0" lang="en-US" sz="5400" b="0" i="0" u="none" strike="noStrike" kern="1200" cap="none" spc="-7" normalizeH="0" baseline="0" noProof="0" dirty="0">
                <a:ln>
                  <a:noFill/>
                </a:ln>
                <a:solidFill>
                  <a:prstClr val="black"/>
                </a:solidFill>
                <a:effectLst/>
                <a:uLnTx/>
                <a:uFillTx/>
                <a:latin typeface="Cambria" panose="02040503050406030204" pitchFamily="18" charset="0"/>
                <a:ea typeface="ＭＳ Ｐゴシック" charset="0"/>
                <a:cs typeface="Calibri"/>
                <a:sym typeface="Wingdings" panose="05000000000000000000" pitchFamily="2" charset="2"/>
              </a:rPr>
              <a:t> Hybrid</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Calibri"/>
            </a:endParaRPr>
          </a:p>
        </p:txBody>
      </p:sp>
      <p:cxnSp>
        <p:nvCxnSpPr>
          <p:cNvPr id="5" name="Straight Arrow Connector 4"/>
          <p:cNvCxnSpPr/>
          <p:nvPr/>
        </p:nvCxnSpPr>
        <p:spPr>
          <a:xfrm flipH="1">
            <a:off x="1461972"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106601"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31614" y="3231307"/>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77025"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02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bwMode="auto">
          <a:xfrm>
            <a:off x="1042640" y="3764709"/>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1" name="Oval 30"/>
          <p:cNvSpPr/>
          <p:nvPr/>
        </p:nvSpPr>
        <p:spPr>
          <a:xfrm>
            <a:off x="2635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bwMode="auto">
          <a:xfrm>
            <a:off x="2776190"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3" name="Oval 32"/>
          <p:cNvSpPr/>
          <p:nvPr/>
        </p:nvSpPr>
        <p:spPr>
          <a:xfrm>
            <a:off x="4410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bwMode="auto">
          <a:xfrm>
            <a:off x="4550279" y="3796022"/>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
        <p:nvSpPr>
          <p:cNvPr id="35" name="Oval 34"/>
          <p:cNvSpPr/>
          <p:nvPr/>
        </p:nvSpPr>
        <p:spPr>
          <a:xfrm>
            <a:off x="6215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bwMode="auto">
          <a:xfrm>
            <a:off x="6356139" y="3794653"/>
            <a:ext cx="1114657"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best fit to NAVD88</a:t>
            </a:r>
          </a:p>
        </p:txBody>
      </p:sp>
    </p:spTree>
    <p:extLst>
      <p:ext uri="{BB962C8B-B14F-4D97-AF65-F5344CB8AC3E}">
        <p14:creationId xmlns:p14="http://schemas.microsoft.com/office/powerpoint/2010/main" val="16441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34594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opo surface brown"/>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datum zero - gray"/>
          <p:cNvPicPr>
            <a:picLocks noChangeAspect="1"/>
          </p:cNvPicPr>
          <p:nvPr/>
        </p:nvPicPr>
        <p:blipFill>
          <a:blip r:embed="rId3"/>
          <a:stretch>
            <a:fillRect/>
          </a:stretch>
        </p:blipFill>
        <p:spPr>
          <a:xfrm rot="21025437">
            <a:off x="807394" y="2622485"/>
            <a:ext cx="7529213" cy="1524132"/>
          </a:xfrm>
          <a:prstGeom prst="rect">
            <a:avLst/>
          </a:prstGeom>
        </p:spPr>
      </p:pic>
      <p:sp>
        <p:nvSpPr>
          <p:cNvPr id="15" name="Concept"/>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765425" y="3646019"/>
            <a:ext cx="2565055" cy="1291230"/>
            <a:chOff x="2765425" y="3646019"/>
            <a:chExt cx="2565055" cy="1291230"/>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749300" y="-2364082"/>
            <a:ext cx="13052769" cy="1115568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datum point"/>
          <p:cNvSpPr/>
          <p:nvPr/>
        </p:nvSpPr>
        <p:spPr>
          <a:xfrm>
            <a:off x="7187321" y="3008577"/>
            <a:ext cx="271013" cy="255198"/>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1" name="hybrid"/>
          <p:cNvGrpSpPr/>
          <p:nvPr/>
        </p:nvGrpSpPr>
        <p:grpSpPr>
          <a:xfrm>
            <a:off x="5125212" y="3079716"/>
            <a:ext cx="2565055" cy="1291230"/>
            <a:chOff x="2765425" y="3646019"/>
            <a:chExt cx="2565055" cy="1291230"/>
          </a:xfrm>
        </p:grpSpPr>
        <p:sp>
          <p:nvSpPr>
            <p:cNvPr id="22" name="TextBox 21"/>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hybrid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b="1" spc="-7" dirty="0">
                <a:latin typeface="Cambria" panose="02040503050406030204" pitchFamily="18" charset="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755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NAPGD2022 uses a Gravimetric Geoid</a:t>
            </a:r>
            <a:endParaRPr dirty="0">
              <a:latin typeface="Cambria" panose="02040503050406030204" pitchFamily="18" charset="0"/>
              <a:cs typeface="Calibri"/>
            </a:endParaRPr>
          </a:p>
        </p:txBody>
      </p:sp>
      <p:pic>
        <p:nvPicPr>
          <p:cNvPr id="2" name="Picture 1"/>
          <p:cNvPicPr>
            <a:picLocks noChangeAspect="1"/>
          </p:cNvPicPr>
          <p:nvPr/>
        </p:nvPicPr>
        <p:blipFill>
          <a:blip r:embed="rId3"/>
          <a:stretch>
            <a:fillRect/>
          </a:stretch>
        </p:blipFill>
        <p:spPr>
          <a:xfrm>
            <a:off x="882895" y="2270147"/>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marR="0" lvl="0" indent="0" algn="ctr" defTabSz="457200" rtl="0" eaLnBrk="0" fontAlgn="base" latinLnBrk="0" hangingPunct="0">
              <a:lnSpc>
                <a:spcPct val="100000"/>
              </a:lnSpc>
              <a:spcBef>
                <a:spcPts val="133"/>
              </a:spcBef>
              <a:spcAft>
                <a:spcPct val="0"/>
              </a:spcAft>
              <a:buClrTx/>
              <a:buSzTx/>
              <a:buFontTx/>
              <a:buNone/>
              <a:tabLst/>
              <a:defRPr/>
            </a:pPr>
            <a:r>
              <a:rPr kumimoji="0" lang="en-US" sz="4400" b="0" i="1" u="none" strike="noStrike" kern="1200" cap="none" spc="-7"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rPr>
              <a:t>Concept</a:t>
            </a:r>
            <a:endParaRPr kumimoji="0" lang="en-US" sz="4400" b="0" i="1" u="none" strike="noStrike" kern="1200" cap="none" spc="0" normalizeH="0" baseline="0" noProof="0" dirty="0">
              <a:ln>
                <a:noFill/>
              </a:ln>
              <a:solidFill>
                <a:prstClr val="white">
                  <a:lumMod val="50000"/>
                </a:prstClr>
              </a:solidFill>
              <a:effectLst/>
              <a:uLnTx/>
              <a:uFillTx/>
              <a:latin typeface="Cambria" panose="02040503050406030204" pitchFamily="18" charset="0"/>
              <a:ea typeface="ＭＳ Ｐゴシック" charset="0"/>
              <a:cs typeface="Calibri"/>
            </a:endParaRPr>
          </a:p>
        </p:txBody>
      </p:sp>
      <p:cxnSp>
        <p:nvCxnSpPr>
          <p:cNvPr id="9" name="Straight Arrow Connector 8"/>
          <p:cNvCxnSpPr/>
          <p:nvPr/>
        </p:nvCxnSpPr>
        <p:spPr>
          <a:xfrm>
            <a:off x="1045951" y="2193481"/>
            <a:ext cx="740075" cy="86868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52400" y="139065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topographic surface</a:t>
            </a:r>
          </a:p>
        </p:txBody>
      </p:sp>
      <p:grpSp>
        <p:nvGrpSpPr>
          <p:cNvPr id="12" name="Group 11"/>
          <p:cNvGrpSpPr/>
          <p:nvPr/>
        </p:nvGrpSpPr>
        <p:grpSpPr>
          <a:xfrm>
            <a:off x="2357306" y="3154261"/>
            <a:ext cx="2973174" cy="1782988"/>
            <a:chOff x="2357306" y="3154261"/>
            <a:chExt cx="2973174" cy="1782988"/>
          </a:xfrm>
        </p:grpSpPr>
        <p:sp>
          <p:nvSpPr>
            <p:cNvPr id="13" name="TextBox 12"/>
            <p:cNvSpPr txBox="1"/>
            <p:nvPr/>
          </p:nvSpPr>
          <p:spPr bwMode="auto">
            <a:xfrm>
              <a:off x="3234980" y="4106252"/>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datum zero</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6675086" y="1309240"/>
            <a:ext cx="2539975" cy="1176028"/>
            <a:chOff x="6675086" y="1309240"/>
            <a:chExt cx="2539975" cy="1176028"/>
          </a:xfrm>
        </p:grpSpPr>
        <p:sp>
          <p:nvSpPr>
            <p:cNvPr id="18" name="TextBox 17"/>
            <p:cNvSpPr txBox="1"/>
            <p:nvPr/>
          </p:nvSpPr>
          <p:spPr bwMode="auto">
            <a:xfrm>
              <a:off x="7119561" y="1309240"/>
              <a:ext cx="2095500" cy="83099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 name="Content Placeholder 2"/>
          <p:cNvSpPr>
            <a:spLocks noGrp="1"/>
          </p:cNvSpPr>
          <p:nvPr>
            <p:ph idx="1"/>
          </p:nvPr>
        </p:nvSpPr>
        <p:spPr>
          <a:xfrm>
            <a:off x="-210405" y="4871449"/>
            <a:ext cx="5540885" cy="2095735"/>
          </a:xfrm>
        </p:spPr>
        <p:txBody>
          <a:bodyPr/>
          <a:lstStyle/>
          <a:p>
            <a:pPr lvl="1"/>
            <a:endParaRPr lang="en-US" sz="2400" dirty="0">
              <a:latin typeface="Cambria" panose="02040503050406030204" pitchFamily="18" charset="0"/>
              <a:ea typeface="Cambria" panose="02040503050406030204" pitchFamily="18" charset="0"/>
            </a:endParaRPr>
          </a:p>
          <a:p>
            <a:pPr lvl="1"/>
            <a:endParaRPr lang="en-US" sz="24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Datum zero surface aligned to Global Mean Sea Level (GMSL)</a:t>
            </a:r>
          </a:p>
        </p:txBody>
      </p:sp>
    </p:spTree>
    <p:extLst>
      <p:ext uri="{BB962C8B-B14F-4D97-AF65-F5344CB8AC3E}">
        <p14:creationId xmlns:p14="http://schemas.microsoft.com/office/powerpoint/2010/main" val="264190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552733" y="1838521"/>
            <a:ext cx="4387752" cy="4525963"/>
          </a:xfrm>
        </p:spPr>
        <p:txBody>
          <a:bodyPr/>
          <a:lstStyle/>
          <a:p>
            <a:r>
              <a:rPr lang="en-US" altLang="en-US" sz="3200" dirty="0">
                <a:latin typeface="Cambria" panose="02040503050406030204" pitchFamily="18" charset="0"/>
                <a:ea typeface="Cambria" panose="02040503050406030204" pitchFamily="18" charset="0"/>
              </a:rPr>
              <a:t>NAD83(2011)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pPr>
              <a:spcBef>
                <a:spcPts val="7800"/>
              </a:spcBef>
            </a:pPr>
            <a:r>
              <a:rPr lang="en-US" altLang="en-US" sz="3200" dirty="0">
                <a:latin typeface="Cambria" panose="02040503050406030204" pitchFamily="18" charset="0"/>
                <a:ea typeface="Cambria" panose="02040503050406030204" pitchFamily="18" charset="0"/>
              </a:rPr>
              <a:t>NAD83(2007)      </a:t>
            </a:r>
            <a:r>
              <a:rPr lang="en-US" altLang="en-US" sz="3200" dirty="0">
                <a:latin typeface="Cambria" panose="02040503050406030204" pitchFamily="18" charset="0"/>
                <a:ea typeface="Cambria" panose="02040503050406030204" pitchFamily="18" charset="0"/>
                <a:sym typeface="Wingdings" panose="05000000000000000000" pitchFamily="2" charset="2"/>
              </a:rPr>
              <a:t></a:t>
            </a:r>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endParaRPr lang="en-US" altLang="en-US" sz="3200" dirty="0">
              <a:latin typeface="Cambria" panose="02040503050406030204" pitchFamily="18" charset="0"/>
              <a:ea typeface="Cambria" panose="02040503050406030204" pitchFamily="18" charset="0"/>
            </a:endParaRPr>
          </a:p>
          <a:p>
            <a:r>
              <a:rPr lang="en-US" altLang="en-US" sz="3200" dirty="0">
                <a:latin typeface="Cambria" panose="02040503050406030204" pitchFamily="18" charset="0"/>
                <a:ea typeface="Cambria" panose="02040503050406030204" pitchFamily="18" charset="0"/>
              </a:rPr>
              <a:t>NAD83(HARN/FBN)</a:t>
            </a:r>
          </a:p>
          <a:p>
            <a:r>
              <a:rPr lang="en-US" altLang="en-US" sz="3200" dirty="0">
                <a:latin typeface="Cambria" panose="02040503050406030204" pitchFamily="18" charset="0"/>
                <a:ea typeface="Cambria" panose="02040503050406030204" pitchFamily="18" charset="0"/>
              </a:rPr>
              <a:t>NAD83(CORS96)</a:t>
            </a:r>
          </a:p>
        </p:txBody>
      </p:sp>
      <p:sp>
        <p:nvSpPr>
          <p:cNvPr id="11" name="Content Placeholder 10"/>
          <p:cNvSpPr>
            <a:spLocks noGrp="1"/>
          </p:cNvSpPr>
          <p:nvPr>
            <p:ph sz="half" idx="2"/>
          </p:nvPr>
        </p:nvSpPr>
        <p:spPr>
          <a:xfrm>
            <a:off x="5109675" y="1546674"/>
            <a:ext cx="3417379" cy="1341757"/>
          </a:xfrm>
        </p:spPr>
        <p:txBody>
          <a:bodyPr/>
          <a:lstStyle/>
          <a:p>
            <a:pPr marL="0" indent="0">
              <a:buNone/>
            </a:pPr>
            <a:r>
              <a:rPr lang="en-US" altLang="en-US" sz="3200" dirty="0">
                <a:latin typeface="Cambria" panose="02040503050406030204" pitchFamily="18" charset="0"/>
                <a:ea typeface="Cambria" panose="02040503050406030204" pitchFamily="18" charset="0"/>
              </a:rPr>
              <a:t>GEOID18</a:t>
            </a:r>
          </a:p>
          <a:p>
            <a:pPr marL="0" indent="0">
              <a:buNone/>
            </a:pPr>
            <a:r>
              <a:rPr lang="en-US" altLang="en-US" sz="3200" dirty="0">
                <a:latin typeface="Cambria" panose="02040503050406030204" pitchFamily="18" charset="0"/>
                <a:ea typeface="Cambria" panose="02040503050406030204" pitchFamily="18" charset="0"/>
              </a:rPr>
              <a:t>GEOID12B</a:t>
            </a:r>
          </a:p>
        </p:txBody>
      </p:sp>
      <p:sp>
        <p:nvSpPr>
          <p:cNvPr id="4" name="Right Brace 3"/>
          <p:cNvSpPr/>
          <p:nvPr/>
        </p:nvSpPr>
        <p:spPr>
          <a:xfrm>
            <a:off x="4693139" y="5161902"/>
            <a:ext cx="364501" cy="1141267"/>
          </a:xfrm>
          <a:prstGeom prst="rightBrace">
            <a:avLst>
              <a:gd name="adj1" fmla="val 8333"/>
              <a:gd name="adj2" fmla="val 49259"/>
            </a:avLst>
          </a:pr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Content Placeholder 10"/>
          <p:cNvSpPr txBox="1">
            <a:spLocks/>
          </p:cNvSpPr>
          <p:nvPr/>
        </p:nvSpPr>
        <p:spPr bwMode="auto">
          <a:xfrm>
            <a:off x="5109676" y="3087984"/>
            <a:ext cx="4038600" cy="13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GEOID09</a:t>
            </a:r>
          </a:p>
          <a:p>
            <a:pPr marL="0" indent="0">
              <a:buNone/>
            </a:pPr>
            <a:r>
              <a:rPr lang="en-US" altLang="en-US" sz="3200" dirty="0">
                <a:latin typeface="Cambria" panose="02040503050406030204" pitchFamily="18" charset="0"/>
                <a:ea typeface="Cambria" panose="02040503050406030204" pitchFamily="18" charset="0"/>
              </a:rPr>
              <a:t>GEOID06 (AK only)</a:t>
            </a:r>
          </a:p>
        </p:txBody>
      </p:sp>
      <p:sp>
        <p:nvSpPr>
          <p:cNvPr id="9" name="Content Placeholder 10"/>
          <p:cNvSpPr txBox="1">
            <a:spLocks/>
          </p:cNvSpPr>
          <p:nvPr/>
        </p:nvSpPr>
        <p:spPr bwMode="auto">
          <a:xfrm>
            <a:off x="5282823" y="4810990"/>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latin typeface="Cambria" panose="02040503050406030204" pitchFamily="18" charset="0"/>
                <a:ea typeface="Cambria" panose="02040503050406030204" pitchFamily="18" charset="0"/>
              </a:rPr>
              <a:t>GEOID03</a:t>
            </a:r>
          </a:p>
          <a:p>
            <a:pPr marL="0" indent="0">
              <a:buNone/>
            </a:pPr>
            <a:r>
              <a:rPr lang="en-US" altLang="en-US" sz="3200" dirty="0">
                <a:latin typeface="Cambria" panose="02040503050406030204" pitchFamily="18" charset="0"/>
                <a:ea typeface="Cambria" panose="02040503050406030204" pitchFamily="18" charset="0"/>
              </a:rPr>
              <a:t>GEOID99</a:t>
            </a:r>
          </a:p>
          <a:p>
            <a:pPr marL="0" indent="0">
              <a:buNone/>
            </a:pPr>
            <a:r>
              <a:rPr lang="en-US" altLang="en-US" sz="3200" dirty="0">
                <a:latin typeface="Cambria" panose="02040503050406030204" pitchFamily="18" charset="0"/>
                <a:ea typeface="Cambria" panose="02040503050406030204" pitchFamily="18" charset="0"/>
              </a:rPr>
              <a:t>GEOID96</a:t>
            </a:r>
          </a:p>
        </p:txBody>
      </p:sp>
      <p:sp>
        <p:nvSpPr>
          <p:cNvPr id="12" name="object 2"/>
          <p:cNvSpPr txBox="1">
            <a:spLocks/>
          </p:cNvSpPr>
          <p:nvPr/>
        </p:nvSpPr>
        <p:spPr bwMode="auto">
          <a:xfrm>
            <a:off x="1" y="363028"/>
            <a:ext cx="9144000" cy="78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000" spc="-7" dirty="0">
                <a:latin typeface="Cambria" panose="02040503050406030204" pitchFamily="18" charset="0"/>
                <a:cs typeface="Calibri"/>
              </a:rPr>
              <a:t>Which NAD83 with which geoid?</a:t>
            </a:r>
            <a:endParaRPr lang="en-US" sz="5000" dirty="0">
              <a:latin typeface="Cambria" panose="02040503050406030204" pitchFamily="18" charset="0"/>
              <a:cs typeface="Calibri"/>
            </a:endParaRPr>
          </a:p>
        </p:txBody>
      </p:sp>
    </p:spTree>
    <p:extLst>
      <p:ext uri="{BB962C8B-B14F-4D97-AF65-F5344CB8AC3E}">
        <p14:creationId xmlns:p14="http://schemas.microsoft.com/office/powerpoint/2010/main" val="5565966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p:nvPr/>
        </p:nvSpPr>
        <p:spPr>
          <a:xfrm>
            <a:off x="601980" y="2127504"/>
            <a:ext cx="8542020" cy="2916936"/>
          </a:xfrm>
          <a:prstGeom prst="rect">
            <a:avLst/>
          </a:prstGeom>
          <a:blipFill>
            <a:blip r:embed="rId2" cstate="print"/>
            <a:stretch>
              <a:fillRect/>
            </a:stretch>
          </a:blipFill>
        </p:spPr>
        <p:txBody>
          <a:bodyPr wrap="square" lIns="0" tIns="0" rIns="0" bIns="0" rtlCol="0"/>
          <a:lstStyle/>
          <a:p>
            <a:endParaRPr/>
          </a:p>
        </p:txBody>
      </p:sp>
      <p:sp>
        <p:nvSpPr>
          <p:cNvPr id="2" name="object 2"/>
          <p:cNvSpPr txBox="1"/>
          <p:nvPr/>
        </p:nvSpPr>
        <p:spPr>
          <a:xfrm>
            <a:off x="312216" y="4915915"/>
            <a:ext cx="675640"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6CAAB4"/>
                </a:solidFill>
                <a:latin typeface="Franklin Gothic Heavy"/>
                <a:cs typeface="Franklin Gothic Heavy"/>
              </a:rPr>
              <a:t>GR</a:t>
            </a:r>
            <a:r>
              <a:rPr sz="1600" spc="-40" dirty="0">
                <a:solidFill>
                  <a:srgbClr val="6CAAB4"/>
                </a:solidFill>
                <a:latin typeface="Franklin Gothic Heavy"/>
                <a:cs typeface="Franklin Gothic Heavy"/>
              </a:rPr>
              <a:t>A</a:t>
            </a:r>
            <a:r>
              <a:rPr sz="1600" spc="-5" dirty="0">
                <a:solidFill>
                  <a:srgbClr val="6CAAB4"/>
                </a:solidFill>
                <a:latin typeface="Franklin Gothic Heavy"/>
                <a:cs typeface="Franklin Gothic Heavy"/>
              </a:rPr>
              <a:t>CE</a:t>
            </a:r>
            <a:endParaRPr sz="1600">
              <a:latin typeface="Franklin Gothic Heavy"/>
              <a:cs typeface="Franklin Gothic Heavy"/>
            </a:endParaRPr>
          </a:p>
        </p:txBody>
      </p:sp>
      <p:sp>
        <p:nvSpPr>
          <p:cNvPr id="3" name="object 3"/>
          <p:cNvSpPr txBox="1"/>
          <p:nvPr/>
        </p:nvSpPr>
        <p:spPr>
          <a:xfrm>
            <a:off x="1228445" y="6010147"/>
            <a:ext cx="55054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6CAAB4"/>
                </a:solidFill>
                <a:latin typeface="Franklin Gothic Heavy"/>
                <a:cs typeface="Franklin Gothic Heavy"/>
              </a:rPr>
              <a:t>GO</a:t>
            </a:r>
            <a:r>
              <a:rPr sz="1600" dirty="0">
                <a:solidFill>
                  <a:srgbClr val="6CAAB4"/>
                </a:solidFill>
                <a:latin typeface="Franklin Gothic Heavy"/>
                <a:cs typeface="Franklin Gothic Heavy"/>
              </a:rPr>
              <a:t>C</a:t>
            </a:r>
            <a:r>
              <a:rPr sz="1600" spc="-5" dirty="0">
                <a:solidFill>
                  <a:srgbClr val="6CAAB4"/>
                </a:solidFill>
                <a:latin typeface="Franklin Gothic Heavy"/>
                <a:cs typeface="Franklin Gothic Heavy"/>
              </a:rPr>
              <a:t>E</a:t>
            </a:r>
            <a:endParaRPr sz="1600">
              <a:latin typeface="Franklin Gothic Heavy"/>
              <a:cs typeface="Franklin Gothic Heavy"/>
            </a:endParaRPr>
          </a:p>
        </p:txBody>
      </p:sp>
      <p:sp>
        <p:nvSpPr>
          <p:cNvPr id="4" name="object 4"/>
          <p:cNvSpPr/>
          <p:nvPr/>
        </p:nvSpPr>
        <p:spPr>
          <a:xfrm>
            <a:off x="4002023" y="2964179"/>
            <a:ext cx="91439" cy="1935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048125" y="2984500"/>
            <a:ext cx="0" cy="107950"/>
          </a:xfrm>
          <a:custGeom>
            <a:avLst/>
            <a:gdLst/>
            <a:ahLst/>
            <a:cxnLst/>
            <a:rect l="l" t="t" r="r" b="b"/>
            <a:pathLst>
              <a:path h="107950">
                <a:moveTo>
                  <a:pt x="0" y="0"/>
                </a:moveTo>
                <a:lnTo>
                  <a:pt x="0" y="107950"/>
                </a:lnTo>
              </a:path>
            </a:pathLst>
          </a:custGeom>
          <a:ln w="6350">
            <a:solidFill>
              <a:srgbClr val="497DBA"/>
            </a:solidFill>
          </a:ln>
        </p:spPr>
        <p:txBody>
          <a:bodyPr wrap="square" lIns="0" tIns="0" rIns="0" bIns="0" rtlCol="0"/>
          <a:lstStyle/>
          <a:p>
            <a:endParaRPr/>
          </a:p>
        </p:txBody>
      </p:sp>
      <p:sp>
        <p:nvSpPr>
          <p:cNvPr id="6" name="object 6"/>
          <p:cNvSpPr/>
          <p:nvPr/>
        </p:nvSpPr>
        <p:spPr>
          <a:xfrm>
            <a:off x="3915155" y="1903476"/>
            <a:ext cx="2365248" cy="175717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110101" y="2098675"/>
            <a:ext cx="1778000" cy="11684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772656" y="1903476"/>
            <a:ext cx="2368296" cy="175869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967601" y="2098738"/>
            <a:ext cx="1781175" cy="1169987"/>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473321" y="1787728"/>
            <a:ext cx="3990340" cy="269240"/>
          </a:xfrm>
          <a:prstGeom prst="rect">
            <a:avLst/>
          </a:prstGeom>
        </p:spPr>
        <p:txBody>
          <a:bodyPr vert="horz" wrap="square" lIns="0" tIns="12065" rIns="0" bIns="0" rtlCol="0">
            <a:spAutoFit/>
          </a:bodyPr>
          <a:lstStyle/>
          <a:p>
            <a:pPr marL="12700">
              <a:lnSpc>
                <a:spcPct val="100000"/>
              </a:lnSpc>
              <a:spcBef>
                <a:spcPts val="95"/>
              </a:spcBef>
              <a:tabLst>
                <a:tab pos="2775585" algn="l"/>
              </a:tabLst>
            </a:pPr>
            <a:r>
              <a:rPr sz="1600" spc="-15" dirty="0">
                <a:latin typeface="Franklin Gothic Heavy"/>
                <a:cs typeface="Franklin Gothic Heavy"/>
              </a:rPr>
              <a:t>U</a:t>
            </a:r>
            <a:r>
              <a:rPr sz="1600" spc="-10" dirty="0">
                <a:latin typeface="Franklin Gothic Heavy"/>
                <a:cs typeface="Franklin Gothic Heavy"/>
              </a:rPr>
              <a:t>SGG2</a:t>
            </a:r>
            <a:r>
              <a:rPr sz="1600" spc="-45" dirty="0">
                <a:latin typeface="Franklin Gothic Heavy"/>
                <a:cs typeface="Franklin Gothic Heavy"/>
              </a:rPr>
              <a:t>0</a:t>
            </a:r>
            <a:r>
              <a:rPr sz="1600" dirty="0">
                <a:latin typeface="Franklin Gothic Heavy"/>
                <a:cs typeface="Franklin Gothic Heavy"/>
              </a:rPr>
              <a:t>1</a:t>
            </a:r>
            <a:r>
              <a:rPr sz="1600" spc="-5" dirty="0">
                <a:latin typeface="Franklin Gothic Heavy"/>
                <a:cs typeface="Franklin Gothic Heavy"/>
              </a:rPr>
              <a:t>2</a:t>
            </a:r>
            <a:r>
              <a:rPr sz="1600" dirty="0">
                <a:latin typeface="Franklin Gothic Heavy"/>
                <a:cs typeface="Franklin Gothic Heavy"/>
              </a:rPr>
              <a:t>	</a:t>
            </a:r>
            <a:r>
              <a:rPr sz="1600" spc="-5" dirty="0">
                <a:solidFill>
                  <a:srgbClr val="7E7E7E"/>
                </a:solidFill>
                <a:latin typeface="Franklin Gothic Heavy"/>
                <a:cs typeface="Franklin Gothic Heavy"/>
              </a:rPr>
              <a:t>G</a:t>
            </a:r>
            <a:r>
              <a:rPr sz="1600" spc="-15" dirty="0">
                <a:solidFill>
                  <a:srgbClr val="7E7E7E"/>
                </a:solidFill>
                <a:latin typeface="Franklin Gothic Heavy"/>
                <a:cs typeface="Franklin Gothic Heavy"/>
              </a:rPr>
              <a:t>E</a:t>
            </a:r>
            <a:r>
              <a:rPr sz="1600" spc="-5" dirty="0">
                <a:solidFill>
                  <a:srgbClr val="7E7E7E"/>
                </a:solidFill>
                <a:latin typeface="Franklin Gothic Heavy"/>
                <a:cs typeface="Franklin Gothic Heavy"/>
              </a:rPr>
              <a:t>OID</a:t>
            </a:r>
            <a:r>
              <a:rPr sz="1600" dirty="0">
                <a:solidFill>
                  <a:srgbClr val="7E7E7E"/>
                </a:solidFill>
                <a:latin typeface="Franklin Gothic Heavy"/>
                <a:cs typeface="Franklin Gothic Heavy"/>
              </a:rPr>
              <a:t>1</a:t>
            </a:r>
            <a:r>
              <a:rPr sz="1600" spc="-10" dirty="0">
                <a:solidFill>
                  <a:srgbClr val="7E7E7E"/>
                </a:solidFill>
                <a:latin typeface="Franklin Gothic Heavy"/>
                <a:cs typeface="Franklin Gothic Heavy"/>
              </a:rPr>
              <a:t>2A/B</a:t>
            </a:r>
            <a:endParaRPr sz="1600" dirty="0">
              <a:latin typeface="Franklin Gothic Heavy"/>
              <a:cs typeface="Franklin Gothic Heavy"/>
            </a:endParaRPr>
          </a:p>
        </p:txBody>
      </p:sp>
      <p:sp>
        <p:nvSpPr>
          <p:cNvPr id="11" name="object 11"/>
          <p:cNvSpPr/>
          <p:nvPr/>
        </p:nvSpPr>
        <p:spPr>
          <a:xfrm>
            <a:off x="6221095" y="2632392"/>
            <a:ext cx="749109" cy="74898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5844540" y="2517648"/>
            <a:ext cx="1219200" cy="298703"/>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5886703" y="2557526"/>
            <a:ext cx="1057275" cy="193675"/>
          </a:xfrm>
          <a:custGeom>
            <a:avLst/>
            <a:gdLst/>
            <a:ahLst/>
            <a:cxnLst/>
            <a:rect l="l" t="t" r="r" b="b"/>
            <a:pathLst>
              <a:path w="1057275" h="193675">
                <a:moveTo>
                  <a:pt x="267328" y="9398"/>
                </a:moveTo>
                <a:lnTo>
                  <a:pt x="184276" y="9398"/>
                </a:lnTo>
                <a:lnTo>
                  <a:pt x="202057" y="9778"/>
                </a:lnTo>
                <a:lnTo>
                  <a:pt x="220725" y="11175"/>
                </a:lnTo>
                <a:lnTo>
                  <a:pt x="260350" y="17525"/>
                </a:lnTo>
                <a:lnTo>
                  <a:pt x="303911" y="31369"/>
                </a:lnTo>
                <a:lnTo>
                  <a:pt x="352044" y="53594"/>
                </a:lnTo>
                <a:lnTo>
                  <a:pt x="403479" y="81279"/>
                </a:lnTo>
                <a:lnTo>
                  <a:pt x="457073" y="111125"/>
                </a:lnTo>
                <a:lnTo>
                  <a:pt x="484378" y="125984"/>
                </a:lnTo>
                <a:lnTo>
                  <a:pt x="539242" y="153670"/>
                </a:lnTo>
                <a:lnTo>
                  <a:pt x="593598" y="176149"/>
                </a:lnTo>
                <a:lnTo>
                  <a:pt x="633729" y="187706"/>
                </a:lnTo>
                <a:lnTo>
                  <a:pt x="672719" y="193294"/>
                </a:lnTo>
                <a:lnTo>
                  <a:pt x="685292" y="193548"/>
                </a:lnTo>
                <a:lnTo>
                  <a:pt x="697865" y="193294"/>
                </a:lnTo>
                <a:lnTo>
                  <a:pt x="710311" y="192277"/>
                </a:lnTo>
                <a:lnTo>
                  <a:pt x="722629" y="190626"/>
                </a:lnTo>
                <a:lnTo>
                  <a:pt x="747014" y="185674"/>
                </a:lnTo>
                <a:lnTo>
                  <a:pt x="752687" y="184023"/>
                </a:lnTo>
                <a:lnTo>
                  <a:pt x="685546" y="184023"/>
                </a:lnTo>
                <a:lnTo>
                  <a:pt x="673480" y="183769"/>
                </a:lnTo>
                <a:lnTo>
                  <a:pt x="623189" y="175260"/>
                </a:lnTo>
                <a:lnTo>
                  <a:pt x="570357" y="156972"/>
                </a:lnTo>
                <a:lnTo>
                  <a:pt x="516255" y="131825"/>
                </a:lnTo>
                <a:lnTo>
                  <a:pt x="461772" y="102870"/>
                </a:lnTo>
                <a:lnTo>
                  <a:pt x="408050" y="72898"/>
                </a:lnTo>
                <a:lnTo>
                  <a:pt x="381762" y="58547"/>
                </a:lnTo>
                <a:lnTo>
                  <a:pt x="331343" y="33020"/>
                </a:lnTo>
                <a:lnTo>
                  <a:pt x="295656" y="18034"/>
                </a:lnTo>
                <a:lnTo>
                  <a:pt x="273050" y="10795"/>
                </a:lnTo>
                <a:lnTo>
                  <a:pt x="267328" y="9398"/>
                </a:lnTo>
                <a:close/>
              </a:path>
              <a:path w="1057275" h="193675">
                <a:moveTo>
                  <a:pt x="982348" y="72824"/>
                </a:moveTo>
                <a:lnTo>
                  <a:pt x="931926" y="94487"/>
                </a:lnTo>
                <a:lnTo>
                  <a:pt x="861314" y="129539"/>
                </a:lnTo>
                <a:lnTo>
                  <a:pt x="838200" y="140843"/>
                </a:lnTo>
                <a:lnTo>
                  <a:pt x="791718" y="161289"/>
                </a:lnTo>
                <a:lnTo>
                  <a:pt x="745109" y="176275"/>
                </a:lnTo>
                <a:lnTo>
                  <a:pt x="697611" y="183769"/>
                </a:lnTo>
                <a:lnTo>
                  <a:pt x="685546" y="184023"/>
                </a:lnTo>
                <a:lnTo>
                  <a:pt x="752687" y="184023"/>
                </a:lnTo>
                <a:lnTo>
                  <a:pt x="795020" y="170307"/>
                </a:lnTo>
                <a:lnTo>
                  <a:pt x="842137" y="149478"/>
                </a:lnTo>
                <a:lnTo>
                  <a:pt x="936117" y="102997"/>
                </a:lnTo>
                <a:lnTo>
                  <a:pt x="959866" y="92201"/>
                </a:lnTo>
                <a:lnTo>
                  <a:pt x="983996" y="82296"/>
                </a:lnTo>
                <a:lnTo>
                  <a:pt x="984927" y="82027"/>
                </a:lnTo>
                <a:lnTo>
                  <a:pt x="982348" y="72824"/>
                </a:lnTo>
                <a:close/>
              </a:path>
              <a:path w="1057275" h="193675">
                <a:moveTo>
                  <a:pt x="1043056" y="69341"/>
                </a:moveTo>
                <a:lnTo>
                  <a:pt x="994537" y="69341"/>
                </a:lnTo>
                <a:lnTo>
                  <a:pt x="997203" y="78486"/>
                </a:lnTo>
                <a:lnTo>
                  <a:pt x="984927" y="82027"/>
                </a:lnTo>
                <a:lnTo>
                  <a:pt x="993901" y="114046"/>
                </a:lnTo>
                <a:lnTo>
                  <a:pt x="1043056" y="69341"/>
                </a:lnTo>
                <a:close/>
              </a:path>
              <a:path w="1057275" h="193675">
                <a:moveTo>
                  <a:pt x="994537" y="69341"/>
                </a:moveTo>
                <a:lnTo>
                  <a:pt x="982348" y="72824"/>
                </a:lnTo>
                <a:lnTo>
                  <a:pt x="984927" y="82027"/>
                </a:lnTo>
                <a:lnTo>
                  <a:pt x="997203" y="78486"/>
                </a:lnTo>
                <a:lnTo>
                  <a:pt x="994537" y="69341"/>
                </a:lnTo>
                <a:close/>
              </a:path>
              <a:path w="1057275" h="193675">
                <a:moveTo>
                  <a:pt x="973327" y="40639"/>
                </a:moveTo>
                <a:lnTo>
                  <a:pt x="982348" y="72824"/>
                </a:lnTo>
                <a:lnTo>
                  <a:pt x="994537" y="69341"/>
                </a:lnTo>
                <a:lnTo>
                  <a:pt x="1043056" y="69341"/>
                </a:lnTo>
                <a:lnTo>
                  <a:pt x="1057021" y="56641"/>
                </a:lnTo>
                <a:lnTo>
                  <a:pt x="973327" y="40639"/>
                </a:lnTo>
                <a:close/>
              </a:path>
              <a:path w="1057275" h="193675">
                <a:moveTo>
                  <a:pt x="183896" y="0"/>
                </a:moveTo>
                <a:lnTo>
                  <a:pt x="132715" y="4445"/>
                </a:lnTo>
                <a:lnTo>
                  <a:pt x="86106" y="14604"/>
                </a:lnTo>
                <a:lnTo>
                  <a:pt x="28448" y="31496"/>
                </a:lnTo>
                <a:lnTo>
                  <a:pt x="0" y="39624"/>
                </a:lnTo>
                <a:lnTo>
                  <a:pt x="2667" y="48768"/>
                </a:lnTo>
                <a:lnTo>
                  <a:pt x="31115" y="40766"/>
                </a:lnTo>
                <a:lnTo>
                  <a:pt x="59562" y="32131"/>
                </a:lnTo>
                <a:lnTo>
                  <a:pt x="88646" y="23749"/>
                </a:lnTo>
                <a:lnTo>
                  <a:pt x="134366" y="13843"/>
                </a:lnTo>
                <a:lnTo>
                  <a:pt x="184276" y="9398"/>
                </a:lnTo>
                <a:lnTo>
                  <a:pt x="267328" y="9398"/>
                </a:lnTo>
                <a:lnTo>
                  <a:pt x="262128" y="8127"/>
                </a:lnTo>
                <a:lnTo>
                  <a:pt x="241300" y="4318"/>
                </a:lnTo>
                <a:lnTo>
                  <a:pt x="221361" y="1650"/>
                </a:lnTo>
                <a:lnTo>
                  <a:pt x="202311" y="381"/>
                </a:lnTo>
                <a:lnTo>
                  <a:pt x="183896" y="0"/>
                </a:lnTo>
                <a:close/>
              </a:path>
            </a:pathLst>
          </a:custGeom>
          <a:solidFill>
            <a:srgbClr val="000000"/>
          </a:solidFill>
        </p:spPr>
        <p:txBody>
          <a:bodyPr wrap="square" lIns="0" tIns="0" rIns="0" bIns="0" rtlCol="0"/>
          <a:lstStyle/>
          <a:p>
            <a:endParaRPr/>
          </a:p>
        </p:txBody>
      </p:sp>
      <p:sp>
        <p:nvSpPr>
          <p:cNvPr id="14" name="object 14"/>
          <p:cNvSpPr/>
          <p:nvPr/>
        </p:nvSpPr>
        <p:spPr>
          <a:xfrm>
            <a:off x="6475476" y="2479548"/>
            <a:ext cx="234696" cy="22555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6524688" y="2498661"/>
            <a:ext cx="136525" cy="138175"/>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5937503" y="2421635"/>
            <a:ext cx="272796" cy="175260"/>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5994463" y="2441638"/>
            <a:ext cx="158750" cy="88900"/>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6326504" y="2970810"/>
            <a:ext cx="462389" cy="146658"/>
          </a:xfrm>
          <a:prstGeom prst="rect">
            <a:avLst/>
          </a:prstGeom>
          <a:blipFill>
            <a:blip r:embed="rId13" cstate="print"/>
            <a:stretch>
              <a:fillRect/>
            </a:stretch>
          </a:blipFill>
        </p:spPr>
        <p:txBody>
          <a:bodyPr wrap="square" lIns="0" tIns="0" rIns="0" bIns="0" rtlCol="0"/>
          <a:lstStyle/>
          <a:p>
            <a:endParaRPr/>
          </a:p>
        </p:txBody>
      </p:sp>
      <p:sp>
        <p:nvSpPr>
          <p:cNvPr id="19" name="object 19"/>
          <p:cNvSpPr txBox="1"/>
          <p:nvPr/>
        </p:nvSpPr>
        <p:spPr>
          <a:xfrm>
            <a:off x="2733548" y="2862833"/>
            <a:ext cx="49784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5"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2</a:t>
            </a:r>
            <a:endParaRPr sz="1600">
              <a:latin typeface="Franklin Gothic Heavy"/>
              <a:cs typeface="Franklin Gothic Heavy"/>
            </a:endParaRPr>
          </a:p>
        </p:txBody>
      </p:sp>
      <p:sp>
        <p:nvSpPr>
          <p:cNvPr id="20" name="object 20"/>
          <p:cNvSpPr txBox="1"/>
          <p:nvPr/>
        </p:nvSpPr>
        <p:spPr>
          <a:xfrm>
            <a:off x="139090" y="2413507"/>
            <a:ext cx="50101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97B0D0"/>
                </a:solidFill>
                <a:latin typeface="Franklin Gothic Heavy"/>
                <a:cs typeface="Franklin Gothic Heavy"/>
              </a:rPr>
              <a:t>2008</a:t>
            </a:r>
            <a:endParaRPr sz="1600">
              <a:latin typeface="Franklin Gothic Heavy"/>
              <a:cs typeface="Franklin Gothic Heavy"/>
            </a:endParaRPr>
          </a:p>
        </p:txBody>
      </p:sp>
      <p:sp>
        <p:nvSpPr>
          <p:cNvPr id="21" name="object 21"/>
          <p:cNvSpPr/>
          <p:nvPr/>
        </p:nvSpPr>
        <p:spPr>
          <a:xfrm>
            <a:off x="4248911" y="4875276"/>
            <a:ext cx="3680460" cy="1845564"/>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4445000" y="5070475"/>
            <a:ext cx="3090926" cy="1257300"/>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49467" y="5193790"/>
            <a:ext cx="3494532" cy="1664208"/>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845175" y="5389562"/>
            <a:ext cx="3084449" cy="1247775"/>
          </a:xfrm>
          <a:prstGeom prst="rect">
            <a:avLst/>
          </a:prstGeom>
          <a:blipFill>
            <a:blip r:embed="rId17" cstate="print"/>
            <a:stretch>
              <a:fillRect/>
            </a:stretch>
          </a:blipFill>
        </p:spPr>
        <p:txBody>
          <a:bodyPr wrap="square" lIns="0" tIns="0" rIns="0" bIns="0" rtlCol="0"/>
          <a:lstStyle/>
          <a:p>
            <a:endParaRPr/>
          </a:p>
        </p:txBody>
      </p:sp>
      <p:sp>
        <p:nvSpPr>
          <p:cNvPr id="25" name="object 25"/>
          <p:cNvSpPr txBox="1"/>
          <p:nvPr/>
        </p:nvSpPr>
        <p:spPr>
          <a:xfrm>
            <a:off x="4468748" y="3604386"/>
            <a:ext cx="49847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0"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4</a:t>
            </a:r>
            <a:endParaRPr sz="1600">
              <a:latin typeface="Franklin Gothic Heavy"/>
              <a:cs typeface="Franklin Gothic Heavy"/>
            </a:endParaRPr>
          </a:p>
        </p:txBody>
      </p:sp>
      <p:sp>
        <p:nvSpPr>
          <p:cNvPr id="26" name="object 26"/>
          <p:cNvSpPr txBox="1"/>
          <p:nvPr/>
        </p:nvSpPr>
        <p:spPr>
          <a:xfrm>
            <a:off x="5546852" y="3872865"/>
            <a:ext cx="49847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0" dirty="0">
                <a:solidFill>
                  <a:srgbClr val="97B0D0"/>
                </a:solidFill>
                <a:latin typeface="Franklin Gothic Heavy"/>
                <a:cs typeface="Franklin Gothic Heavy"/>
              </a:rPr>
              <a:t>0</a:t>
            </a:r>
            <a:r>
              <a:rPr sz="1600" spc="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5</a:t>
            </a:r>
            <a:endParaRPr sz="1600">
              <a:latin typeface="Franklin Gothic Heavy"/>
              <a:cs typeface="Franklin Gothic Heavy"/>
            </a:endParaRPr>
          </a:p>
        </p:txBody>
      </p:sp>
      <p:sp>
        <p:nvSpPr>
          <p:cNvPr id="27" name="object 27"/>
          <p:cNvSpPr txBox="1"/>
          <p:nvPr/>
        </p:nvSpPr>
        <p:spPr>
          <a:xfrm>
            <a:off x="6856856" y="3937761"/>
            <a:ext cx="49530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97B0D0"/>
                </a:solidFill>
                <a:latin typeface="Franklin Gothic Heavy"/>
                <a:cs typeface="Franklin Gothic Heavy"/>
              </a:rPr>
              <a:t>2</a:t>
            </a:r>
            <a:r>
              <a:rPr sz="1600" spc="-45" dirty="0">
                <a:solidFill>
                  <a:srgbClr val="97B0D0"/>
                </a:solidFill>
                <a:latin typeface="Franklin Gothic Heavy"/>
                <a:cs typeface="Franklin Gothic Heavy"/>
              </a:rPr>
              <a:t>0</a:t>
            </a:r>
            <a:r>
              <a:rPr sz="1600" spc="-20" dirty="0">
                <a:solidFill>
                  <a:srgbClr val="97B0D0"/>
                </a:solidFill>
                <a:latin typeface="Franklin Gothic Heavy"/>
                <a:cs typeface="Franklin Gothic Heavy"/>
              </a:rPr>
              <a:t>1</a:t>
            </a:r>
            <a:r>
              <a:rPr sz="1600" spc="-5" dirty="0">
                <a:solidFill>
                  <a:srgbClr val="97B0D0"/>
                </a:solidFill>
                <a:latin typeface="Franklin Gothic Heavy"/>
                <a:cs typeface="Franklin Gothic Heavy"/>
              </a:rPr>
              <a:t>6</a:t>
            </a:r>
            <a:endParaRPr sz="1600">
              <a:latin typeface="Franklin Gothic Heavy"/>
              <a:cs typeface="Franklin Gothic Heavy"/>
            </a:endParaRPr>
          </a:p>
        </p:txBody>
      </p:sp>
      <p:sp>
        <p:nvSpPr>
          <p:cNvPr id="28" name="object 28"/>
          <p:cNvSpPr/>
          <p:nvPr/>
        </p:nvSpPr>
        <p:spPr>
          <a:xfrm>
            <a:off x="601980" y="2127504"/>
            <a:ext cx="8542020" cy="2577084"/>
          </a:xfrm>
          <a:prstGeom prst="rect">
            <a:avLst/>
          </a:prstGeom>
          <a:blipFill>
            <a:blip r:embed="rId18" cstate="print"/>
            <a:stretch>
              <a:fillRect/>
            </a:stretch>
          </a:blipFill>
        </p:spPr>
        <p:txBody>
          <a:bodyPr wrap="square" lIns="0" tIns="0" rIns="0" bIns="0" rtlCol="0"/>
          <a:lstStyle/>
          <a:p>
            <a:endParaRPr/>
          </a:p>
        </p:txBody>
      </p:sp>
      <p:sp>
        <p:nvSpPr>
          <p:cNvPr id="29" name="object 29"/>
          <p:cNvSpPr/>
          <p:nvPr/>
        </p:nvSpPr>
        <p:spPr>
          <a:xfrm>
            <a:off x="649287" y="2147951"/>
            <a:ext cx="8495030" cy="2466340"/>
          </a:xfrm>
          <a:custGeom>
            <a:avLst/>
            <a:gdLst/>
            <a:ahLst/>
            <a:cxnLst/>
            <a:rect l="l" t="t" r="r" b="b"/>
            <a:pathLst>
              <a:path w="8495030" h="2466340">
                <a:moveTo>
                  <a:pt x="0" y="0"/>
                </a:moveTo>
                <a:lnTo>
                  <a:pt x="3857" y="43800"/>
                </a:lnTo>
                <a:lnTo>
                  <a:pt x="8001" y="87515"/>
                </a:lnTo>
                <a:lnTo>
                  <a:pt x="12715" y="131059"/>
                </a:lnTo>
                <a:lnTo>
                  <a:pt x="18288" y="174345"/>
                </a:lnTo>
                <a:lnTo>
                  <a:pt x="25003" y="217289"/>
                </a:lnTo>
                <a:lnTo>
                  <a:pt x="33147" y="259803"/>
                </a:lnTo>
                <a:lnTo>
                  <a:pt x="43005" y="301804"/>
                </a:lnTo>
                <a:lnTo>
                  <a:pt x="54864" y="343204"/>
                </a:lnTo>
                <a:lnTo>
                  <a:pt x="69008" y="383919"/>
                </a:lnTo>
                <a:lnTo>
                  <a:pt x="85725" y="423862"/>
                </a:lnTo>
                <a:lnTo>
                  <a:pt x="105298" y="462948"/>
                </a:lnTo>
                <a:lnTo>
                  <a:pt x="128016" y="501091"/>
                </a:lnTo>
                <a:lnTo>
                  <a:pt x="154162" y="538205"/>
                </a:lnTo>
                <a:lnTo>
                  <a:pt x="184023" y="574205"/>
                </a:lnTo>
                <a:lnTo>
                  <a:pt x="217884" y="609004"/>
                </a:lnTo>
                <a:lnTo>
                  <a:pt x="256032" y="642518"/>
                </a:lnTo>
                <a:lnTo>
                  <a:pt x="298751" y="674660"/>
                </a:lnTo>
                <a:lnTo>
                  <a:pt x="346329" y="705345"/>
                </a:lnTo>
                <a:lnTo>
                  <a:pt x="399049" y="734487"/>
                </a:lnTo>
                <a:lnTo>
                  <a:pt x="457200" y="762000"/>
                </a:lnTo>
                <a:lnTo>
                  <a:pt x="522015" y="786930"/>
                </a:lnTo>
                <a:lnTo>
                  <a:pt x="594112" y="808627"/>
                </a:lnTo>
                <a:lnTo>
                  <a:pt x="632700" y="818378"/>
                </a:lnTo>
                <a:lnTo>
                  <a:pt x="672879" y="827459"/>
                </a:lnTo>
                <a:lnTo>
                  <a:pt x="714572" y="835916"/>
                </a:lnTo>
                <a:lnTo>
                  <a:pt x="757702" y="843796"/>
                </a:lnTo>
                <a:lnTo>
                  <a:pt x="802194" y="851143"/>
                </a:lnTo>
                <a:lnTo>
                  <a:pt x="847970" y="858006"/>
                </a:lnTo>
                <a:lnTo>
                  <a:pt x="894953" y="864428"/>
                </a:lnTo>
                <a:lnTo>
                  <a:pt x="943068" y="870458"/>
                </a:lnTo>
                <a:lnTo>
                  <a:pt x="992237" y="876140"/>
                </a:lnTo>
                <a:lnTo>
                  <a:pt x="1042384" y="881521"/>
                </a:lnTo>
                <a:lnTo>
                  <a:pt x="1093432" y="886647"/>
                </a:lnTo>
                <a:lnTo>
                  <a:pt x="1145305" y="891564"/>
                </a:lnTo>
                <a:lnTo>
                  <a:pt x="1197926" y="896318"/>
                </a:lnTo>
                <a:lnTo>
                  <a:pt x="1251218" y="900956"/>
                </a:lnTo>
                <a:lnTo>
                  <a:pt x="1305105" y="905523"/>
                </a:lnTo>
                <a:lnTo>
                  <a:pt x="1359511" y="910066"/>
                </a:lnTo>
                <a:lnTo>
                  <a:pt x="1414358" y="914630"/>
                </a:lnTo>
                <a:lnTo>
                  <a:pt x="1469570" y="919262"/>
                </a:lnTo>
                <a:lnTo>
                  <a:pt x="1525070" y="924008"/>
                </a:lnTo>
                <a:lnTo>
                  <a:pt x="1580782" y="928914"/>
                </a:lnTo>
                <a:lnTo>
                  <a:pt x="1636630" y="934026"/>
                </a:lnTo>
                <a:lnTo>
                  <a:pt x="1692535" y="939391"/>
                </a:lnTo>
                <a:lnTo>
                  <a:pt x="1748423" y="945053"/>
                </a:lnTo>
                <a:lnTo>
                  <a:pt x="1804216" y="951060"/>
                </a:lnTo>
                <a:lnTo>
                  <a:pt x="1859838" y="957458"/>
                </a:lnTo>
                <a:lnTo>
                  <a:pt x="1915212" y="964293"/>
                </a:lnTo>
                <a:lnTo>
                  <a:pt x="1970262" y="971610"/>
                </a:lnTo>
                <a:lnTo>
                  <a:pt x="2024910" y="979456"/>
                </a:lnTo>
                <a:lnTo>
                  <a:pt x="2079080" y="987877"/>
                </a:lnTo>
                <a:lnTo>
                  <a:pt x="2132697" y="996919"/>
                </a:lnTo>
                <a:lnTo>
                  <a:pt x="2185682" y="1006629"/>
                </a:lnTo>
                <a:lnTo>
                  <a:pt x="2237960" y="1017052"/>
                </a:lnTo>
                <a:lnTo>
                  <a:pt x="2289453" y="1028234"/>
                </a:lnTo>
                <a:lnTo>
                  <a:pt x="2340086" y="1040222"/>
                </a:lnTo>
                <a:lnTo>
                  <a:pt x="2389782" y="1053062"/>
                </a:lnTo>
                <a:lnTo>
                  <a:pt x="2438463" y="1066800"/>
                </a:lnTo>
                <a:lnTo>
                  <a:pt x="2485182" y="1081128"/>
                </a:lnTo>
                <a:lnTo>
                  <a:pt x="2531432" y="1096389"/>
                </a:lnTo>
                <a:lnTo>
                  <a:pt x="2577242" y="1112534"/>
                </a:lnTo>
                <a:lnTo>
                  <a:pt x="2622647" y="1129514"/>
                </a:lnTo>
                <a:lnTo>
                  <a:pt x="2667676" y="1147279"/>
                </a:lnTo>
                <a:lnTo>
                  <a:pt x="2712364" y="1165782"/>
                </a:lnTo>
                <a:lnTo>
                  <a:pt x="2756740" y="1184973"/>
                </a:lnTo>
                <a:lnTo>
                  <a:pt x="2800838" y="1204803"/>
                </a:lnTo>
                <a:lnTo>
                  <a:pt x="2844689" y="1225224"/>
                </a:lnTo>
                <a:lnTo>
                  <a:pt x="2888326" y="1246186"/>
                </a:lnTo>
                <a:lnTo>
                  <a:pt x="2931779" y="1267641"/>
                </a:lnTo>
                <a:lnTo>
                  <a:pt x="2975082" y="1289539"/>
                </a:lnTo>
                <a:lnTo>
                  <a:pt x="3018266" y="1311833"/>
                </a:lnTo>
                <a:lnTo>
                  <a:pt x="3061363" y="1334473"/>
                </a:lnTo>
                <a:lnTo>
                  <a:pt x="3104404" y="1357410"/>
                </a:lnTo>
                <a:lnTo>
                  <a:pt x="3147423" y="1380595"/>
                </a:lnTo>
                <a:lnTo>
                  <a:pt x="3190450" y="1403980"/>
                </a:lnTo>
                <a:lnTo>
                  <a:pt x="3233518" y="1427516"/>
                </a:lnTo>
                <a:lnTo>
                  <a:pt x="3276659" y="1451153"/>
                </a:lnTo>
                <a:lnTo>
                  <a:pt x="3319904" y="1474844"/>
                </a:lnTo>
                <a:lnTo>
                  <a:pt x="3363286" y="1498538"/>
                </a:lnTo>
                <a:lnTo>
                  <a:pt x="3406836" y="1522187"/>
                </a:lnTo>
                <a:lnTo>
                  <a:pt x="3450587" y="1545743"/>
                </a:lnTo>
                <a:lnTo>
                  <a:pt x="3494570" y="1569156"/>
                </a:lnTo>
                <a:lnTo>
                  <a:pt x="3538818" y="1592378"/>
                </a:lnTo>
                <a:lnTo>
                  <a:pt x="3583362" y="1615360"/>
                </a:lnTo>
                <a:lnTo>
                  <a:pt x="3628234" y="1638052"/>
                </a:lnTo>
                <a:lnTo>
                  <a:pt x="3673466" y="1660406"/>
                </a:lnTo>
                <a:lnTo>
                  <a:pt x="3719090" y="1682373"/>
                </a:lnTo>
                <a:lnTo>
                  <a:pt x="3765139" y="1703905"/>
                </a:lnTo>
                <a:lnTo>
                  <a:pt x="3811643" y="1724952"/>
                </a:lnTo>
                <a:lnTo>
                  <a:pt x="3858635" y="1745465"/>
                </a:lnTo>
                <a:lnTo>
                  <a:pt x="3906147" y="1765396"/>
                </a:lnTo>
                <a:lnTo>
                  <a:pt x="3954211" y="1784696"/>
                </a:lnTo>
                <a:lnTo>
                  <a:pt x="4002859" y="1803316"/>
                </a:lnTo>
                <a:lnTo>
                  <a:pt x="4052122" y="1821206"/>
                </a:lnTo>
                <a:lnTo>
                  <a:pt x="4102033" y="1838319"/>
                </a:lnTo>
                <a:lnTo>
                  <a:pt x="4152624" y="1854605"/>
                </a:lnTo>
                <a:lnTo>
                  <a:pt x="4203926" y="1870016"/>
                </a:lnTo>
                <a:lnTo>
                  <a:pt x="4255971" y="1884502"/>
                </a:lnTo>
                <a:lnTo>
                  <a:pt x="4308792" y="1898015"/>
                </a:lnTo>
                <a:lnTo>
                  <a:pt x="4352825" y="1908423"/>
                </a:lnTo>
                <a:lnTo>
                  <a:pt x="4397622" y="1918325"/>
                </a:lnTo>
                <a:lnTo>
                  <a:pt x="4443150" y="1927738"/>
                </a:lnTo>
                <a:lnTo>
                  <a:pt x="4489377" y="1936678"/>
                </a:lnTo>
                <a:lnTo>
                  <a:pt x="4536269" y="1945162"/>
                </a:lnTo>
                <a:lnTo>
                  <a:pt x="4583795" y="1953208"/>
                </a:lnTo>
                <a:lnTo>
                  <a:pt x="4631920" y="1960834"/>
                </a:lnTo>
                <a:lnTo>
                  <a:pt x="4680612" y="1968055"/>
                </a:lnTo>
                <a:lnTo>
                  <a:pt x="4729838" y="1974889"/>
                </a:lnTo>
                <a:lnTo>
                  <a:pt x="4779566" y="1981354"/>
                </a:lnTo>
                <a:lnTo>
                  <a:pt x="4829762" y="1987466"/>
                </a:lnTo>
                <a:lnTo>
                  <a:pt x="4880394" y="1993243"/>
                </a:lnTo>
                <a:lnTo>
                  <a:pt x="4931428" y="1998701"/>
                </a:lnTo>
                <a:lnTo>
                  <a:pt x="4982833" y="2003859"/>
                </a:lnTo>
                <a:lnTo>
                  <a:pt x="5034574" y="2008732"/>
                </a:lnTo>
                <a:lnTo>
                  <a:pt x="5086620" y="2013339"/>
                </a:lnTo>
                <a:lnTo>
                  <a:pt x="5138937" y="2017696"/>
                </a:lnTo>
                <a:lnTo>
                  <a:pt x="5191492" y="2021820"/>
                </a:lnTo>
                <a:lnTo>
                  <a:pt x="5244253" y="2025729"/>
                </a:lnTo>
                <a:lnTo>
                  <a:pt x="5297187" y="2029440"/>
                </a:lnTo>
                <a:lnTo>
                  <a:pt x="5350261" y="2032970"/>
                </a:lnTo>
                <a:lnTo>
                  <a:pt x="5403442" y="2036336"/>
                </a:lnTo>
                <a:lnTo>
                  <a:pt x="5456697" y="2039554"/>
                </a:lnTo>
                <a:lnTo>
                  <a:pt x="5509993" y="2042644"/>
                </a:lnTo>
                <a:lnTo>
                  <a:pt x="5563298" y="2045620"/>
                </a:lnTo>
                <a:lnTo>
                  <a:pt x="5616578" y="2048501"/>
                </a:lnTo>
                <a:lnTo>
                  <a:pt x="5669802" y="2051304"/>
                </a:lnTo>
                <a:lnTo>
                  <a:pt x="5722935" y="2054046"/>
                </a:lnTo>
                <a:lnTo>
                  <a:pt x="5775945" y="2056744"/>
                </a:lnTo>
                <a:lnTo>
                  <a:pt x="5828799" y="2059415"/>
                </a:lnTo>
                <a:lnTo>
                  <a:pt x="5881465" y="2062077"/>
                </a:lnTo>
                <a:lnTo>
                  <a:pt x="5933909" y="2064745"/>
                </a:lnTo>
                <a:lnTo>
                  <a:pt x="5986099" y="2067439"/>
                </a:lnTo>
                <a:lnTo>
                  <a:pt x="6038001" y="2070174"/>
                </a:lnTo>
                <a:lnTo>
                  <a:pt x="6089583" y="2072968"/>
                </a:lnTo>
                <a:lnTo>
                  <a:pt x="6140813" y="2075838"/>
                </a:lnTo>
                <a:lnTo>
                  <a:pt x="6191656" y="2078801"/>
                </a:lnTo>
                <a:lnTo>
                  <a:pt x="6242081" y="2081875"/>
                </a:lnTo>
                <a:lnTo>
                  <a:pt x="6292055" y="2085076"/>
                </a:lnTo>
                <a:lnTo>
                  <a:pt x="6341544" y="2088421"/>
                </a:lnTo>
                <a:lnTo>
                  <a:pt x="6390516" y="2091928"/>
                </a:lnTo>
                <a:lnTo>
                  <a:pt x="6438937" y="2095614"/>
                </a:lnTo>
                <a:lnTo>
                  <a:pt x="6486776" y="2099496"/>
                </a:lnTo>
                <a:lnTo>
                  <a:pt x="6533999" y="2103592"/>
                </a:lnTo>
                <a:lnTo>
                  <a:pt x="6580573" y="2107917"/>
                </a:lnTo>
                <a:lnTo>
                  <a:pt x="6626466" y="2112490"/>
                </a:lnTo>
                <a:lnTo>
                  <a:pt x="6671644" y="2117328"/>
                </a:lnTo>
                <a:lnTo>
                  <a:pt x="6716075" y="2122447"/>
                </a:lnTo>
                <a:lnTo>
                  <a:pt x="6759726" y="2127865"/>
                </a:lnTo>
                <a:lnTo>
                  <a:pt x="6802564" y="2133600"/>
                </a:lnTo>
                <a:lnTo>
                  <a:pt x="6862543" y="2141851"/>
                </a:lnTo>
                <a:lnTo>
                  <a:pt x="6921297" y="2149801"/>
                </a:lnTo>
                <a:lnTo>
                  <a:pt x="6978882" y="2157486"/>
                </a:lnTo>
                <a:lnTo>
                  <a:pt x="7035357" y="2164944"/>
                </a:lnTo>
                <a:lnTo>
                  <a:pt x="7090780" y="2172213"/>
                </a:lnTo>
                <a:lnTo>
                  <a:pt x="7145208" y="2179329"/>
                </a:lnTo>
                <a:lnTo>
                  <a:pt x="7198699" y="2186331"/>
                </a:lnTo>
                <a:lnTo>
                  <a:pt x="7251312" y="2193255"/>
                </a:lnTo>
                <a:lnTo>
                  <a:pt x="7303104" y="2200138"/>
                </a:lnTo>
                <a:lnTo>
                  <a:pt x="7354134" y="2207019"/>
                </a:lnTo>
                <a:lnTo>
                  <a:pt x="7404458" y="2213934"/>
                </a:lnTo>
                <a:lnTo>
                  <a:pt x="7454135" y="2220920"/>
                </a:lnTo>
                <a:lnTo>
                  <a:pt x="7503222" y="2228016"/>
                </a:lnTo>
                <a:lnTo>
                  <a:pt x="7551779" y="2235258"/>
                </a:lnTo>
                <a:lnTo>
                  <a:pt x="7599861" y="2242684"/>
                </a:lnTo>
                <a:lnTo>
                  <a:pt x="7647529" y="2250331"/>
                </a:lnTo>
                <a:lnTo>
                  <a:pt x="7694838" y="2258237"/>
                </a:lnTo>
                <a:lnTo>
                  <a:pt x="7741848" y="2266438"/>
                </a:lnTo>
                <a:lnTo>
                  <a:pt x="7788616" y="2274972"/>
                </a:lnTo>
                <a:lnTo>
                  <a:pt x="7835199" y="2283877"/>
                </a:lnTo>
                <a:lnTo>
                  <a:pt x="7881657" y="2293190"/>
                </a:lnTo>
                <a:lnTo>
                  <a:pt x="7928046" y="2302947"/>
                </a:lnTo>
                <a:lnTo>
                  <a:pt x="7974424" y="2313188"/>
                </a:lnTo>
                <a:lnTo>
                  <a:pt x="8020851" y="2323948"/>
                </a:lnTo>
                <a:lnTo>
                  <a:pt x="8067382" y="2335265"/>
                </a:lnTo>
                <a:lnTo>
                  <a:pt x="8114077" y="2347176"/>
                </a:lnTo>
                <a:lnTo>
                  <a:pt x="8160993" y="2359720"/>
                </a:lnTo>
                <a:lnTo>
                  <a:pt x="8208188" y="2372933"/>
                </a:lnTo>
                <a:lnTo>
                  <a:pt x="8255720" y="2386852"/>
                </a:lnTo>
                <a:lnTo>
                  <a:pt x="8303646" y="2401515"/>
                </a:lnTo>
                <a:lnTo>
                  <a:pt x="8352026" y="2416959"/>
                </a:lnTo>
                <a:lnTo>
                  <a:pt x="8400915" y="2433222"/>
                </a:lnTo>
                <a:lnTo>
                  <a:pt x="8450374" y="2450340"/>
                </a:lnTo>
                <a:lnTo>
                  <a:pt x="8494712" y="2466286"/>
                </a:lnTo>
              </a:path>
            </a:pathLst>
          </a:custGeom>
          <a:ln w="9525">
            <a:solidFill>
              <a:srgbClr val="497DBA"/>
            </a:solidFill>
          </a:ln>
        </p:spPr>
        <p:txBody>
          <a:bodyPr wrap="square" lIns="0" tIns="0" rIns="0" bIns="0" rtlCol="0"/>
          <a:lstStyle/>
          <a:p>
            <a:endParaRPr/>
          </a:p>
        </p:txBody>
      </p:sp>
      <p:sp>
        <p:nvSpPr>
          <p:cNvPr id="30" name="object 30"/>
          <p:cNvSpPr/>
          <p:nvPr/>
        </p:nvSpPr>
        <p:spPr>
          <a:xfrm>
            <a:off x="1278966" y="1560525"/>
            <a:ext cx="901750" cy="901750"/>
          </a:xfrm>
          <a:prstGeom prst="rect">
            <a:avLst/>
          </a:prstGeom>
          <a:blipFill>
            <a:blip r:embed="rId19" cstate="print"/>
            <a:stretch>
              <a:fillRect/>
            </a:stretch>
          </a:blipFill>
        </p:spPr>
        <p:txBody>
          <a:bodyPr wrap="square" lIns="0" tIns="0" rIns="0" bIns="0" rtlCol="0"/>
          <a:lstStyle/>
          <a:p>
            <a:endParaRPr/>
          </a:p>
        </p:txBody>
      </p:sp>
      <p:sp>
        <p:nvSpPr>
          <p:cNvPr id="31" name="object 31"/>
          <p:cNvSpPr/>
          <p:nvPr/>
        </p:nvSpPr>
        <p:spPr>
          <a:xfrm>
            <a:off x="4506467" y="4370832"/>
            <a:ext cx="99060" cy="274319"/>
          </a:xfrm>
          <a:prstGeom prst="rect">
            <a:avLst/>
          </a:prstGeom>
          <a:blipFill>
            <a:blip r:embed="rId20" cstate="print"/>
            <a:stretch>
              <a:fillRect/>
            </a:stretch>
          </a:blipFill>
        </p:spPr>
        <p:txBody>
          <a:bodyPr wrap="square" lIns="0" tIns="0" rIns="0" bIns="0" rtlCol="0"/>
          <a:lstStyle/>
          <a:p>
            <a:endParaRPr/>
          </a:p>
        </p:txBody>
      </p:sp>
      <p:sp>
        <p:nvSpPr>
          <p:cNvPr id="32" name="object 32"/>
          <p:cNvSpPr/>
          <p:nvPr/>
        </p:nvSpPr>
        <p:spPr>
          <a:xfrm>
            <a:off x="4552950" y="4394200"/>
            <a:ext cx="6350" cy="189230"/>
          </a:xfrm>
          <a:custGeom>
            <a:avLst/>
            <a:gdLst/>
            <a:ahLst/>
            <a:cxnLst/>
            <a:rect l="l" t="t" r="r" b="b"/>
            <a:pathLst>
              <a:path w="6350" h="189229">
                <a:moveTo>
                  <a:pt x="0" y="0"/>
                </a:moveTo>
                <a:lnTo>
                  <a:pt x="6350" y="188849"/>
                </a:lnTo>
              </a:path>
            </a:pathLst>
          </a:custGeom>
          <a:ln w="6350">
            <a:solidFill>
              <a:srgbClr val="4F81BC"/>
            </a:solidFill>
          </a:ln>
        </p:spPr>
        <p:txBody>
          <a:bodyPr wrap="square" lIns="0" tIns="0" rIns="0" bIns="0" rtlCol="0"/>
          <a:lstStyle/>
          <a:p>
            <a:endParaRPr/>
          </a:p>
        </p:txBody>
      </p:sp>
      <p:sp>
        <p:nvSpPr>
          <p:cNvPr id="33" name="object 33"/>
          <p:cNvSpPr/>
          <p:nvPr/>
        </p:nvSpPr>
        <p:spPr>
          <a:xfrm>
            <a:off x="6396228" y="4605528"/>
            <a:ext cx="99060" cy="306324"/>
          </a:xfrm>
          <a:prstGeom prst="rect">
            <a:avLst/>
          </a:prstGeom>
          <a:blipFill>
            <a:blip r:embed="rId21" cstate="print"/>
            <a:stretch>
              <a:fillRect/>
            </a:stretch>
          </a:blipFill>
        </p:spPr>
        <p:txBody>
          <a:bodyPr wrap="square" lIns="0" tIns="0" rIns="0" bIns="0" rtlCol="0"/>
          <a:lstStyle/>
          <a:p>
            <a:endParaRPr/>
          </a:p>
        </p:txBody>
      </p:sp>
      <p:sp>
        <p:nvSpPr>
          <p:cNvPr id="34" name="object 34"/>
          <p:cNvSpPr/>
          <p:nvPr/>
        </p:nvSpPr>
        <p:spPr>
          <a:xfrm>
            <a:off x="6442075" y="4627626"/>
            <a:ext cx="8255" cy="222250"/>
          </a:xfrm>
          <a:custGeom>
            <a:avLst/>
            <a:gdLst/>
            <a:ahLst/>
            <a:cxnLst/>
            <a:rect l="l" t="t" r="r" b="b"/>
            <a:pathLst>
              <a:path w="8254" h="222250">
                <a:moveTo>
                  <a:pt x="0" y="0"/>
                </a:moveTo>
                <a:lnTo>
                  <a:pt x="8000" y="222250"/>
                </a:lnTo>
              </a:path>
            </a:pathLst>
          </a:custGeom>
          <a:ln w="6350">
            <a:solidFill>
              <a:srgbClr val="4F81BC"/>
            </a:solidFill>
          </a:ln>
        </p:spPr>
        <p:txBody>
          <a:bodyPr wrap="square" lIns="0" tIns="0" rIns="0" bIns="0" rtlCol="0"/>
          <a:lstStyle/>
          <a:p>
            <a:endParaRPr/>
          </a:p>
        </p:txBody>
      </p:sp>
      <p:sp>
        <p:nvSpPr>
          <p:cNvPr id="35" name="object 35"/>
          <p:cNvSpPr/>
          <p:nvPr/>
        </p:nvSpPr>
        <p:spPr>
          <a:xfrm>
            <a:off x="7979664" y="4924044"/>
            <a:ext cx="96011" cy="269748"/>
          </a:xfrm>
          <a:prstGeom prst="rect">
            <a:avLst/>
          </a:prstGeom>
          <a:blipFill>
            <a:blip r:embed="rId22" cstate="print"/>
            <a:stretch>
              <a:fillRect/>
            </a:stretch>
          </a:blipFill>
        </p:spPr>
        <p:txBody>
          <a:bodyPr wrap="square" lIns="0" tIns="0" rIns="0" bIns="0" rtlCol="0"/>
          <a:lstStyle/>
          <a:p>
            <a:endParaRPr/>
          </a:p>
        </p:txBody>
      </p:sp>
      <p:sp>
        <p:nvSpPr>
          <p:cNvPr id="36" name="object 36"/>
          <p:cNvSpPr/>
          <p:nvPr/>
        </p:nvSpPr>
        <p:spPr>
          <a:xfrm>
            <a:off x="8024876" y="4946650"/>
            <a:ext cx="5080" cy="184150"/>
          </a:xfrm>
          <a:custGeom>
            <a:avLst/>
            <a:gdLst/>
            <a:ahLst/>
            <a:cxnLst/>
            <a:rect l="l" t="t" r="r" b="b"/>
            <a:pathLst>
              <a:path w="5079" h="184150">
                <a:moveTo>
                  <a:pt x="4699" y="0"/>
                </a:moveTo>
                <a:lnTo>
                  <a:pt x="0" y="184150"/>
                </a:lnTo>
              </a:path>
            </a:pathLst>
          </a:custGeom>
          <a:ln w="6350">
            <a:solidFill>
              <a:srgbClr val="4F81BC"/>
            </a:solidFill>
          </a:ln>
        </p:spPr>
        <p:txBody>
          <a:bodyPr wrap="square" lIns="0" tIns="0" rIns="0" bIns="0" rtlCol="0"/>
          <a:lstStyle/>
          <a:p>
            <a:endParaRPr/>
          </a:p>
        </p:txBody>
      </p:sp>
      <p:sp>
        <p:nvSpPr>
          <p:cNvPr id="37" name="object 37"/>
          <p:cNvSpPr txBox="1"/>
          <p:nvPr/>
        </p:nvSpPr>
        <p:spPr>
          <a:xfrm>
            <a:off x="3412997" y="4387037"/>
            <a:ext cx="106553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Franklin Gothic Heavy"/>
                <a:cs typeface="Franklin Gothic Heavy"/>
              </a:rPr>
              <a:t>xGeoid14B</a:t>
            </a:r>
            <a:endParaRPr sz="1600">
              <a:latin typeface="Franklin Gothic Heavy"/>
              <a:cs typeface="Franklin Gothic Heavy"/>
            </a:endParaRPr>
          </a:p>
        </p:txBody>
      </p:sp>
      <p:sp>
        <p:nvSpPr>
          <p:cNvPr id="38" name="object 38"/>
          <p:cNvSpPr txBox="1"/>
          <p:nvPr/>
        </p:nvSpPr>
        <p:spPr>
          <a:xfrm>
            <a:off x="5586729" y="4833365"/>
            <a:ext cx="106489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Franklin Gothic Heavy"/>
                <a:cs typeface="Franklin Gothic Heavy"/>
              </a:rPr>
              <a:t>xGeoid15B</a:t>
            </a:r>
            <a:endParaRPr sz="1600">
              <a:latin typeface="Franklin Gothic Heavy"/>
              <a:cs typeface="Franklin Gothic Heavy"/>
            </a:endParaRPr>
          </a:p>
        </p:txBody>
      </p:sp>
      <p:sp>
        <p:nvSpPr>
          <p:cNvPr id="39" name="object 39"/>
          <p:cNvSpPr txBox="1"/>
          <p:nvPr/>
        </p:nvSpPr>
        <p:spPr>
          <a:xfrm>
            <a:off x="7291831" y="5139944"/>
            <a:ext cx="106235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Franklin Gothic Heavy"/>
                <a:cs typeface="Franklin Gothic Heavy"/>
              </a:rPr>
              <a:t>xGeoid16B</a:t>
            </a:r>
            <a:endParaRPr sz="1600">
              <a:latin typeface="Franklin Gothic Heavy"/>
              <a:cs typeface="Franklin Gothic Heavy"/>
            </a:endParaRPr>
          </a:p>
        </p:txBody>
      </p:sp>
      <p:sp>
        <p:nvSpPr>
          <p:cNvPr id="40" name="object 40"/>
          <p:cNvSpPr txBox="1"/>
          <p:nvPr/>
        </p:nvSpPr>
        <p:spPr>
          <a:xfrm>
            <a:off x="840739" y="5666333"/>
            <a:ext cx="228600"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6CAAB4"/>
                </a:solidFill>
                <a:latin typeface="Calibri"/>
                <a:cs typeface="Calibri"/>
              </a:rPr>
              <a:t>+</a:t>
            </a:r>
            <a:endParaRPr sz="3200">
              <a:latin typeface="Calibri"/>
              <a:cs typeface="Calibri"/>
            </a:endParaRPr>
          </a:p>
        </p:txBody>
      </p:sp>
      <p:sp>
        <p:nvSpPr>
          <p:cNvPr id="41" name="object 41"/>
          <p:cNvSpPr/>
          <p:nvPr/>
        </p:nvSpPr>
        <p:spPr>
          <a:xfrm>
            <a:off x="0" y="1304861"/>
            <a:ext cx="1122362" cy="1189037"/>
          </a:xfrm>
          <a:prstGeom prst="rect">
            <a:avLst/>
          </a:prstGeom>
          <a:blipFill>
            <a:blip r:embed="rId23" cstate="print"/>
            <a:stretch>
              <a:fillRect/>
            </a:stretch>
          </a:blipFill>
        </p:spPr>
        <p:txBody>
          <a:bodyPr wrap="square" lIns="0" tIns="0" rIns="0" bIns="0" rtlCol="0"/>
          <a:lstStyle/>
          <a:p>
            <a:endParaRPr/>
          </a:p>
        </p:txBody>
      </p:sp>
      <p:sp>
        <p:nvSpPr>
          <p:cNvPr id="42" name="object 42"/>
          <p:cNvSpPr txBox="1"/>
          <p:nvPr/>
        </p:nvSpPr>
        <p:spPr>
          <a:xfrm>
            <a:off x="1650619" y="2154681"/>
            <a:ext cx="748665" cy="269240"/>
          </a:xfrm>
          <a:prstGeom prst="rect">
            <a:avLst/>
          </a:prstGeom>
        </p:spPr>
        <p:txBody>
          <a:bodyPr vert="horz" wrap="square" lIns="0" tIns="12065" rIns="0" bIns="0" rtlCol="0">
            <a:spAutoFit/>
          </a:bodyPr>
          <a:lstStyle/>
          <a:p>
            <a:pPr marL="12700">
              <a:lnSpc>
                <a:spcPct val="100000"/>
              </a:lnSpc>
              <a:spcBef>
                <a:spcPts val="95"/>
              </a:spcBef>
            </a:pPr>
            <a:r>
              <a:rPr sz="1600" spc="-5" dirty="0">
                <a:solidFill>
                  <a:srgbClr val="932824"/>
                </a:solidFill>
                <a:latin typeface="Franklin Gothic Heavy"/>
                <a:cs typeface="Franklin Gothic Heavy"/>
              </a:rPr>
              <a:t>GR</a:t>
            </a:r>
            <a:r>
              <a:rPr sz="1600" spc="-65" dirty="0">
                <a:solidFill>
                  <a:srgbClr val="932824"/>
                </a:solidFill>
                <a:latin typeface="Franklin Gothic Heavy"/>
                <a:cs typeface="Franklin Gothic Heavy"/>
              </a:rPr>
              <a:t>A</a:t>
            </a:r>
            <a:r>
              <a:rPr sz="1600" spc="-20" dirty="0">
                <a:solidFill>
                  <a:srgbClr val="932824"/>
                </a:solidFill>
                <a:latin typeface="Franklin Gothic Heavy"/>
                <a:cs typeface="Franklin Gothic Heavy"/>
              </a:rPr>
              <a:t>V</a:t>
            </a:r>
            <a:r>
              <a:rPr sz="1600" dirty="0">
                <a:solidFill>
                  <a:srgbClr val="932824"/>
                </a:solidFill>
                <a:latin typeface="Franklin Gothic Heavy"/>
                <a:cs typeface="Franklin Gothic Heavy"/>
              </a:rPr>
              <a:t>-</a:t>
            </a:r>
            <a:r>
              <a:rPr sz="1600" spc="-5" dirty="0">
                <a:solidFill>
                  <a:srgbClr val="932824"/>
                </a:solidFill>
                <a:latin typeface="Franklin Gothic Heavy"/>
                <a:cs typeface="Franklin Gothic Heavy"/>
              </a:rPr>
              <a:t>D</a:t>
            </a:r>
            <a:endParaRPr sz="1600">
              <a:latin typeface="Franklin Gothic Heavy"/>
              <a:cs typeface="Franklin Gothic Heavy"/>
            </a:endParaRPr>
          </a:p>
        </p:txBody>
      </p:sp>
      <p:sp>
        <p:nvSpPr>
          <p:cNvPr id="43" name="object 43"/>
          <p:cNvSpPr/>
          <p:nvPr/>
        </p:nvSpPr>
        <p:spPr>
          <a:xfrm>
            <a:off x="2215895" y="3400044"/>
            <a:ext cx="6928104" cy="1566671"/>
          </a:xfrm>
          <a:prstGeom prst="rect">
            <a:avLst/>
          </a:prstGeom>
          <a:blipFill>
            <a:blip r:embed="rId24" cstate="print"/>
            <a:stretch>
              <a:fillRect/>
            </a:stretch>
          </a:blipFill>
        </p:spPr>
        <p:txBody>
          <a:bodyPr wrap="square" lIns="0" tIns="0" rIns="0" bIns="0" rtlCol="0"/>
          <a:lstStyle/>
          <a:p>
            <a:endParaRPr/>
          </a:p>
        </p:txBody>
      </p:sp>
      <p:sp>
        <p:nvSpPr>
          <p:cNvPr id="44" name="object 44"/>
          <p:cNvSpPr/>
          <p:nvPr/>
        </p:nvSpPr>
        <p:spPr>
          <a:xfrm>
            <a:off x="2274951" y="3438652"/>
            <a:ext cx="6869430" cy="1417955"/>
          </a:xfrm>
          <a:custGeom>
            <a:avLst/>
            <a:gdLst/>
            <a:ahLst/>
            <a:cxnLst/>
            <a:rect l="l" t="t" r="r" b="b"/>
            <a:pathLst>
              <a:path w="6869430" h="1417954">
                <a:moveTo>
                  <a:pt x="0" y="701802"/>
                </a:moveTo>
                <a:lnTo>
                  <a:pt x="22717" y="658073"/>
                </a:lnTo>
                <a:lnTo>
                  <a:pt x="45974" y="614903"/>
                </a:lnTo>
                <a:lnTo>
                  <a:pt x="69823" y="572391"/>
                </a:lnTo>
                <a:lnTo>
                  <a:pt x="94317" y="530633"/>
                </a:lnTo>
                <a:lnTo>
                  <a:pt x="119508" y="489727"/>
                </a:lnTo>
                <a:lnTo>
                  <a:pt x="145447" y="449770"/>
                </a:lnTo>
                <a:lnTo>
                  <a:pt x="172187" y="410860"/>
                </a:lnTo>
                <a:lnTo>
                  <a:pt x="199780" y="373094"/>
                </a:lnTo>
                <a:lnTo>
                  <a:pt x="228278" y="336569"/>
                </a:lnTo>
                <a:lnTo>
                  <a:pt x="257733" y="301384"/>
                </a:lnTo>
                <a:lnTo>
                  <a:pt x="288197" y="267635"/>
                </a:lnTo>
                <a:lnTo>
                  <a:pt x="319722" y="235419"/>
                </a:lnTo>
                <a:lnTo>
                  <a:pt x="352361" y="204835"/>
                </a:lnTo>
                <a:lnTo>
                  <a:pt x="386165" y="175979"/>
                </a:lnTo>
                <a:lnTo>
                  <a:pt x="421187" y="148949"/>
                </a:lnTo>
                <a:lnTo>
                  <a:pt x="457479" y="123843"/>
                </a:lnTo>
                <a:lnTo>
                  <a:pt x="495093" y="100757"/>
                </a:lnTo>
                <a:lnTo>
                  <a:pt x="534081" y="79790"/>
                </a:lnTo>
                <a:lnTo>
                  <a:pt x="574494" y="61038"/>
                </a:lnTo>
                <a:lnTo>
                  <a:pt x="616387" y="44600"/>
                </a:lnTo>
                <a:lnTo>
                  <a:pt x="659809" y="30572"/>
                </a:lnTo>
                <a:lnTo>
                  <a:pt x="704814" y="19052"/>
                </a:lnTo>
                <a:lnTo>
                  <a:pt x="751453" y="10137"/>
                </a:lnTo>
                <a:lnTo>
                  <a:pt x="799779" y="3925"/>
                </a:lnTo>
                <a:lnTo>
                  <a:pt x="849844" y="514"/>
                </a:lnTo>
                <a:lnTo>
                  <a:pt x="901700" y="0"/>
                </a:lnTo>
                <a:lnTo>
                  <a:pt x="935547" y="1622"/>
                </a:lnTo>
                <a:lnTo>
                  <a:pt x="1005500" y="10607"/>
                </a:lnTo>
                <a:lnTo>
                  <a:pt x="1078360" y="26680"/>
                </a:lnTo>
                <a:lnTo>
                  <a:pt x="1115840" y="37162"/>
                </a:lnTo>
                <a:lnTo>
                  <a:pt x="1154000" y="49161"/>
                </a:lnTo>
                <a:lnTo>
                  <a:pt x="1192825" y="62592"/>
                </a:lnTo>
                <a:lnTo>
                  <a:pt x="1232297" y="77369"/>
                </a:lnTo>
                <a:lnTo>
                  <a:pt x="1272402" y="93408"/>
                </a:lnTo>
                <a:lnTo>
                  <a:pt x="1313123" y="110624"/>
                </a:lnTo>
                <a:lnTo>
                  <a:pt x="1354446" y="128931"/>
                </a:lnTo>
                <a:lnTo>
                  <a:pt x="1396354" y="148245"/>
                </a:lnTo>
                <a:lnTo>
                  <a:pt x="1438832" y="168480"/>
                </a:lnTo>
                <a:lnTo>
                  <a:pt x="1481864" y="189551"/>
                </a:lnTo>
                <a:lnTo>
                  <a:pt x="1525434" y="211374"/>
                </a:lnTo>
                <a:lnTo>
                  <a:pt x="1569526" y="233863"/>
                </a:lnTo>
                <a:lnTo>
                  <a:pt x="1614126" y="256934"/>
                </a:lnTo>
                <a:lnTo>
                  <a:pt x="1659217" y="280500"/>
                </a:lnTo>
                <a:lnTo>
                  <a:pt x="1704783" y="304478"/>
                </a:lnTo>
                <a:lnTo>
                  <a:pt x="1750809" y="328782"/>
                </a:lnTo>
                <a:lnTo>
                  <a:pt x="1797279" y="353327"/>
                </a:lnTo>
                <a:lnTo>
                  <a:pt x="1844177" y="378028"/>
                </a:lnTo>
                <a:lnTo>
                  <a:pt x="1891489" y="402799"/>
                </a:lnTo>
                <a:lnTo>
                  <a:pt x="1939197" y="427557"/>
                </a:lnTo>
                <a:lnTo>
                  <a:pt x="1987286" y="452215"/>
                </a:lnTo>
                <a:lnTo>
                  <a:pt x="2035741" y="476689"/>
                </a:lnTo>
                <a:lnTo>
                  <a:pt x="2084546" y="500894"/>
                </a:lnTo>
                <a:lnTo>
                  <a:pt x="2133685" y="524744"/>
                </a:lnTo>
                <a:lnTo>
                  <a:pt x="2183143" y="548155"/>
                </a:lnTo>
                <a:lnTo>
                  <a:pt x="2232903" y="571042"/>
                </a:lnTo>
                <a:lnTo>
                  <a:pt x="2282951" y="593318"/>
                </a:lnTo>
                <a:lnTo>
                  <a:pt x="2333270" y="614901"/>
                </a:lnTo>
                <a:lnTo>
                  <a:pt x="2383844" y="635703"/>
                </a:lnTo>
                <a:lnTo>
                  <a:pt x="2434659" y="655641"/>
                </a:lnTo>
                <a:lnTo>
                  <a:pt x="2485698" y="674630"/>
                </a:lnTo>
                <a:lnTo>
                  <a:pt x="2536946" y="692583"/>
                </a:lnTo>
                <a:lnTo>
                  <a:pt x="2588386" y="709417"/>
                </a:lnTo>
                <a:lnTo>
                  <a:pt x="2640004" y="725045"/>
                </a:lnTo>
                <a:lnTo>
                  <a:pt x="2691783" y="739384"/>
                </a:lnTo>
                <a:lnTo>
                  <a:pt x="2743708" y="752348"/>
                </a:lnTo>
                <a:lnTo>
                  <a:pt x="2788497" y="762554"/>
                </a:lnTo>
                <a:lnTo>
                  <a:pt x="2834039" y="772263"/>
                </a:lnTo>
                <a:lnTo>
                  <a:pt x="2880299" y="781493"/>
                </a:lnTo>
                <a:lnTo>
                  <a:pt x="2927245" y="790263"/>
                </a:lnTo>
                <a:lnTo>
                  <a:pt x="2974843" y="798592"/>
                </a:lnTo>
                <a:lnTo>
                  <a:pt x="3023059" y="806497"/>
                </a:lnTo>
                <a:lnTo>
                  <a:pt x="3071860" y="813999"/>
                </a:lnTo>
                <a:lnTo>
                  <a:pt x="3121214" y="821114"/>
                </a:lnTo>
                <a:lnTo>
                  <a:pt x="3171086" y="827864"/>
                </a:lnTo>
                <a:lnTo>
                  <a:pt x="3221443" y="834265"/>
                </a:lnTo>
                <a:lnTo>
                  <a:pt x="3272251" y="840336"/>
                </a:lnTo>
                <a:lnTo>
                  <a:pt x="3323478" y="846097"/>
                </a:lnTo>
                <a:lnTo>
                  <a:pt x="3375090" y="851566"/>
                </a:lnTo>
                <a:lnTo>
                  <a:pt x="3427054" y="856762"/>
                </a:lnTo>
                <a:lnTo>
                  <a:pt x="3479336" y="861703"/>
                </a:lnTo>
                <a:lnTo>
                  <a:pt x="3531902" y="866408"/>
                </a:lnTo>
                <a:lnTo>
                  <a:pt x="3584721" y="870895"/>
                </a:lnTo>
                <a:lnTo>
                  <a:pt x="3637757" y="875184"/>
                </a:lnTo>
                <a:lnTo>
                  <a:pt x="3690978" y="879293"/>
                </a:lnTo>
                <a:lnTo>
                  <a:pt x="3744350" y="883241"/>
                </a:lnTo>
                <a:lnTo>
                  <a:pt x="3797840" y="887047"/>
                </a:lnTo>
                <a:lnTo>
                  <a:pt x="3851415" y="890728"/>
                </a:lnTo>
                <a:lnTo>
                  <a:pt x="3905041" y="894304"/>
                </a:lnTo>
                <a:lnTo>
                  <a:pt x="3958685" y="897794"/>
                </a:lnTo>
                <a:lnTo>
                  <a:pt x="4012313" y="901216"/>
                </a:lnTo>
                <a:lnTo>
                  <a:pt x="4065892" y="904589"/>
                </a:lnTo>
                <a:lnTo>
                  <a:pt x="4119389" y="907932"/>
                </a:lnTo>
                <a:lnTo>
                  <a:pt x="4172771" y="911262"/>
                </a:lnTo>
                <a:lnTo>
                  <a:pt x="4226003" y="914600"/>
                </a:lnTo>
                <a:lnTo>
                  <a:pt x="4279053" y="917963"/>
                </a:lnTo>
                <a:lnTo>
                  <a:pt x="4331887" y="921371"/>
                </a:lnTo>
                <a:lnTo>
                  <a:pt x="4384472" y="924842"/>
                </a:lnTo>
                <a:lnTo>
                  <a:pt x="4436775" y="928394"/>
                </a:lnTo>
                <a:lnTo>
                  <a:pt x="4488761" y="932047"/>
                </a:lnTo>
                <a:lnTo>
                  <a:pt x="4540398" y="935819"/>
                </a:lnTo>
                <a:lnTo>
                  <a:pt x="4591653" y="939728"/>
                </a:lnTo>
                <a:lnTo>
                  <a:pt x="4642491" y="943794"/>
                </a:lnTo>
                <a:lnTo>
                  <a:pt x="4692880" y="948035"/>
                </a:lnTo>
                <a:lnTo>
                  <a:pt x="4742786" y="952470"/>
                </a:lnTo>
                <a:lnTo>
                  <a:pt x="4792176" y="957117"/>
                </a:lnTo>
                <a:lnTo>
                  <a:pt x="4841017" y="961996"/>
                </a:lnTo>
                <a:lnTo>
                  <a:pt x="4889274" y="967124"/>
                </a:lnTo>
                <a:lnTo>
                  <a:pt x="4936915" y="972521"/>
                </a:lnTo>
                <a:lnTo>
                  <a:pt x="4983907" y="978206"/>
                </a:lnTo>
                <a:lnTo>
                  <a:pt x="5030215" y="984196"/>
                </a:lnTo>
                <a:lnTo>
                  <a:pt x="5075807" y="990510"/>
                </a:lnTo>
                <a:lnTo>
                  <a:pt x="5120650" y="997168"/>
                </a:lnTo>
                <a:lnTo>
                  <a:pt x="5164708" y="1004189"/>
                </a:lnTo>
                <a:lnTo>
                  <a:pt x="5221966" y="1013541"/>
                </a:lnTo>
                <a:lnTo>
                  <a:pt x="5277423" y="1022417"/>
                </a:lnTo>
                <a:lnTo>
                  <a:pt x="5331197" y="1030872"/>
                </a:lnTo>
                <a:lnTo>
                  <a:pt x="5383406" y="1038964"/>
                </a:lnTo>
                <a:lnTo>
                  <a:pt x="5434168" y="1046749"/>
                </a:lnTo>
                <a:lnTo>
                  <a:pt x="5483601" y="1054284"/>
                </a:lnTo>
                <a:lnTo>
                  <a:pt x="5531823" y="1061625"/>
                </a:lnTo>
                <a:lnTo>
                  <a:pt x="5578953" y="1068829"/>
                </a:lnTo>
                <a:lnTo>
                  <a:pt x="5625107" y="1075951"/>
                </a:lnTo>
                <a:lnTo>
                  <a:pt x="5670405" y="1083050"/>
                </a:lnTo>
                <a:lnTo>
                  <a:pt x="5714965" y="1090181"/>
                </a:lnTo>
                <a:lnTo>
                  <a:pt x="5758904" y="1097402"/>
                </a:lnTo>
                <a:lnTo>
                  <a:pt x="5802340" y="1104768"/>
                </a:lnTo>
                <a:lnTo>
                  <a:pt x="5845392" y="1112336"/>
                </a:lnTo>
                <a:lnTo>
                  <a:pt x="5888178" y="1120163"/>
                </a:lnTo>
                <a:lnTo>
                  <a:pt x="5930815" y="1128305"/>
                </a:lnTo>
                <a:lnTo>
                  <a:pt x="5973422" y="1136819"/>
                </a:lnTo>
                <a:lnTo>
                  <a:pt x="6016117" y="1145762"/>
                </a:lnTo>
                <a:lnTo>
                  <a:pt x="6059017" y="1155189"/>
                </a:lnTo>
                <a:lnTo>
                  <a:pt x="6102241" y="1165159"/>
                </a:lnTo>
                <a:lnTo>
                  <a:pt x="6145907" y="1175726"/>
                </a:lnTo>
                <a:lnTo>
                  <a:pt x="6190133" y="1186949"/>
                </a:lnTo>
                <a:lnTo>
                  <a:pt x="6235037" y="1198883"/>
                </a:lnTo>
                <a:lnTo>
                  <a:pt x="6280737" y="1211584"/>
                </a:lnTo>
                <a:lnTo>
                  <a:pt x="6327352" y="1225110"/>
                </a:lnTo>
                <a:lnTo>
                  <a:pt x="6374998" y="1239518"/>
                </a:lnTo>
                <a:lnTo>
                  <a:pt x="6423794" y="1254863"/>
                </a:lnTo>
                <a:lnTo>
                  <a:pt x="6473859" y="1271202"/>
                </a:lnTo>
                <a:lnTo>
                  <a:pt x="6525310" y="1288592"/>
                </a:lnTo>
                <a:lnTo>
                  <a:pt x="6578266" y="1307089"/>
                </a:lnTo>
                <a:lnTo>
                  <a:pt x="6632843" y="1326751"/>
                </a:lnTo>
                <a:lnTo>
                  <a:pt x="6689161" y="1347633"/>
                </a:lnTo>
                <a:lnTo>
                  <a:pt x="6747338" y="1369792"/>
                </a:lnTo>
                <a:lnTo>
                  <a:pt x="6807491" y="1393285"/>
                </a:lnTo>
                <a:lnTo>
                  <a:pt x="6869048" y="1417892"/>
                </a:lnTo>
              </a:path>
            </a:pathLst>
          </a:custGeom>
          <a:ln w="38099">
            <a:solidFill>
              <a:srgbClr val="6CAAB4"/>
            </a:solidFill>
          </a:ln>
        </p:spPr>
        <p:txBody>
          <a:bodyPr wrap="square" lIns="0" tIns="0" rIns="0" bIns="0" rtlCol="0"/>
          <a:lstStyle/>
          <a:p>
            <a:endParaRPr/>
          </a:p>
        </p:txBody>
      </p:sp>
      <p:sp>
        <p:nvSpPr>
          <p:cNvPr id="45" name="object 45"/>
          <p:cNvSpPr/>
          <p:nvPr/>
        </p:nvSpPr>
        <p:spPr>
          <a:xfrm>
            <a:off x="3945635" y="3764279"/>
            <a:ext cx="659891" cy="883919"/>
          </a:xfrm>
          <a:prstGeom prst="rect">
            <a:avLst/>
          </a:prstGeom>
          <a:blipFill>
            <a:blip r:embed="rId25" cstate="print"/>
            <a:stretch>
              <a:fillRect/>
            </a:stretch>
          </a:blipFill>
        </p:spPr>
        <p:txBody>
          <a:bodyPr wrap="square" lIns="0" tIns="0" rIns="0" bIns="0" rtlCol="0"/>
          <a:lstStyle/>
          <a:p>
            <a:endParaRPr/>
          </a:p>
        </p:txBody>
      </p:sp>
      <p:sp>
        <p:nvSpPr>
          <p:cNvPr id="46" name="object 46"/>
          <p:cNvSpPr/>
          <p:nvPr/>
        </p:nvSpPr>
        <p:spPr>
          <a:xfrm>
            <a:off x="3990847" y="3789045"/>
            <a:ext cx="568960" cy="796925"/>
          </a:xfrm>
          <a:custGeom>
            <a:avLst/>
            <a:gdLst/>
            <a:ahLst/>
            <a:cxnLst/>
            <a:rect l="l" t="t" r="r" b="b"/>
            <a:pathLst>
              <a:path w="568960" h="796925">
                <a:moveTo>
                  <a:pt x="568960" y="796797"/>
                </a:moveTo>
                <a:lnTo>
                  <a:pt x="552785" y="721355"/>
                </a:lnTo>
                <a:lnTo>
                  <a:pt x="540582" y="682266"/>
                </a:lnTo>
                <a:lnTo>
                  <a:pt x="525747" y="642424"/>
                </a:lnTo>
                <a:lnTo>
                  <a:pt x="508367" y="601950"/>
                </a:lnTo>
                <a:lnTo>
                  <a:pt x="488525" y="560961"/>
                </a:lnTo>
                <a:lnTo>
                  <a:pt x="466309" y="519578"/>
                </a:lnTo>
                <a:lnTo>
                  <a:pt x="441801" y="477920"/>
                </a:lnTo>
                <a:lnTo>
                  <a:pt x="415088" y="436106"/>
                </a:lnTo>
                <a:lnTo>
                  <a:pt x="386254" y="394255"/>
                </a:lnTo>
                <a:lnTo>
                  <a:pt x="355385" y="352487"/>
                </a:lnTo>
                <a:lnTo>
                  <a:pt x="322565" y="310922"/>
                </a:lnTo>
                <a:lnTo>
                  <a:pt x="287880" y="269678"/>
                </a:lnTo>
                <a:lnTo>
                  <a:pt x="251415" y="228875"/>
                </a:lnTo>
                <a:lnTo>
                  <a:pt x="213254" y="188632"/>
                </a:lnTo>
                <a:lnTo>
                  <a:pt x="173484" y="149069"/>
                </a:lnTo>
                <a:lnTo>
                  <a:pt x="132188" y="110305"/>
                </a:lnTo>
                <a:lnTo>
                  <a:pt x="89452" y="72459"/>
                </a:lnTo>
                <a:lnTo>
                  <a:pt x="45361" y="35651"/>
                </a:lnTo>
                <a:lnTo>
                  <a:pt x="0" y="0"/>
                </a:lnTo>
              </a:path>
            </a:pathLst>
          </a:custGeom>
          <a:ln w="6350">
            <a:solidFill>
              <a:srgbClr val="4F81BC"/>
            </a:solidFill>
          </a:ln>
        </p:spPr>
        <p:txBody>
          <a:bodyPr wrap="square" lIns="0" tIns="0" rIns="0" bIns="0" rtlCol="0"/>
          <a:lstStyle/>
          <a:p>
            <a:endParaRPr/>
          </a:p>
        </p:txBody>
      </p:sp>
      <p:sp>
        <p:nvSpPr>
          <p:cNvPr id="47" name="object 47"/>
          <p:cNvSpPr/>
          <p:nvPr/>
        </p:nvSpPr>
        <p:spPr>
          <a:xfrm>
            <a:off x="3945635" y="3608832"/>
            <a:ext cx="653796" cy="850391"/>
          </a:xfrm>
          <a:prstGeom prst="rect">
            <a:avLst/>
          </a:prstGeom>
          <a:blipFill>
            <a:blip r:embed="rId26" cstate="print"/>
            <a:stretch>
              <a:fillRect/>
            </a:stretch>
          </a:blipFill>
        </p:spPr>
        <p:txBody>
          <a:bodyPr wrap="square" lIns="0" tIns="0" rIns="0" bIns="0" rtlCol="0"/>
          <a:lstStyle/>
          <a:p>
            <a:endParaRPr/>
          </a:p>
        </p:txBody>
      </p:sp>
      <p:sp>
        <p:nvSpPr>
          <p:cNvPr id="48" name="object 48"/>
          <p:cNvSpPr/>
          <p:nvPr/>
        </p:nvSpPr>
        <p:spPr>
          <a:xfrm>
            <a:off x="3990594" y="3633470"/>
            <a:ext cx="563245" cy="762635"/>
          </a:xfrm>
          <a:custGeom>
            <a:avLst/>
            <a:gdLst/>
            <a:ahLst/>
            <a:cxnLst/>
            <a:rect l="l" t="t" r="r" b="b"/>
            <a:pathLst>
              <a:path w="563245" h="762635">
                <a:moveTo>
                  <a:pt x="562990" y="762634"/>
                </a:moveTo>
                <a:lnTo>
                  <a:pt x="553623" y="724180"/>
                </a:lnTo>
                <a:lnTo>
                  <a:pt x="541501" y="684856"/>
                </a:lnTo>
                <a:lnTo>
                  <a:pt x="526713" y="644783"/>
                </a:lnTo>
                <a:lnTo>
                  <a:pt x="509348" y="604081"/>
                </a:lnTo>
                <a:lnTo>
                  <a:pt x="489495" y="562870"/>
                </a:lnTo>
                <a:lnTo>
                  <a:pt x="467242" y="521272"/>
                </a:lnTo>
                <a:lnTo>
                  <a:pt x="442679" y="479407"/>
                </a:lnTo>
                <a:lnTo>
                  <a:pt x="415894" y="437395"/>
                </a:lnTo>
                <a:lnTo>
                  <a:pt x="386976" y="395356"/>
                </a:lnTo>
                <a:lnTo>
                  <a:pt x="356013" y="353410"/>
                </a:lnTo>
                <a:lnTo>
                  <a:pt x="323095" y="311680"/>
                </a:lnTo>
                <a:lnTo>
                  <a:pt x="288310" y="270284"/>
                </a:lnTo>
                <a:lnTo>
                  <a:pt x="251747" y="229343"/>
                </a:lnTo>
                <a:lnTo>
                  <a:pt x="213494" y="188977"/>
                </a:lnTo>
                <a:lnTo>
                  <a:pt x="173641" y="149308"/>
                </a:lnTo>
                <a:lnTo>
                  <a:pt x="132277" y="110455"/>
                </a:lnTo>
                <a:lnTo>
                  <a:pt x="89489" y="72539"/>
                </a:lnTo>
                <a:lnTo>
                  <a:pt x="45367" y="35681"/>
                </a:lnTo>
                <a:lnTo>
                  <a:pt x="0" y="0"/>
                </a:lnTo>
              </a:path>
            </a:pathLst>
          </a:custGeom>
          <a:ln w="6350">
            <a:solidFill>
              <a:srgbClr val="4F81BC"/>
            </a:solidFill>
          </a:ln>
        </p:spPr>
        <p:txBody>
          <a:bodyPr wrap="square" lIns="0" tIns="0" rIns="0" bIns="0" rtlCol="0"/>
          <a:lstStyle/>
          <a:p>
            <a:endParaRPr/>
          </a:p>
        </p:txBody>
      </p:sp>
      <p:sp>
        <p:nvSpPr>
          <p:cNvPr id="49" name="object 49"/>
          <p:cNvSpPr/>
          <p:nvPr/>
        </p:nvSpPr>
        <p:spPr>
          <a:xfrm>
            <a:off x="1738883" y="3628644"/>
            <a:ext cx="1133055" cy="1048003"/>
          </a:xfrm>
          <a:prstGeom prst="rect">
            <a:avLst/>
          </a:prstGeom>
          <a:blipFill>
            <a:blip r:embed="rId27" cstate="print"/>
            <a:stretch>
              <a:fillRect/>
            </a:stretch>
          </a:blipFill>
        </p:spPr>
        <p:txBody>
          <a:bodyPr wrap="square" lIns="0" tIns="0" rIns="0" bIns="0" rtlCol="0"/>
          <a:lstStyle/>
          <a:p>
            <a:endParaRPr/>
          </a:p>
        </p:txBody>
      </p:sp>
      <p:sp>
        <p:nvSpPr>
          <p:cNvPr id="50" name="object 50"/>
          <p:cNvSpPr/>
          <p:nvPr/>
        </p:nvSpPr>
        <p:spPr>
          <a:xfrm>
            <a:off x="792480" y="4273296"/>
            <a:ext cx="1479803" cy="627888"/>
          </a:xfrm>
          <a:prstGeom prst="rect">
            <a:avLst/>
          </a:prstGeom>
          <a:blipFill>
            <a:blip r:embed="rId28" cstate="print"/>
            <a:stretch>
              <a:fillRect/>
            </a:stretch>
          </a:blipFill>
        </p:spPr>
        <p:txBody>
          <a:bodyPr wrap="square" lIns="0" tIns="0" rIns="0" bIns="0" rtlCol="0"/>
          <a:lstStyle/>
          <a:p>
            <a:endParaRPr/>
          </a:p>
        </p:txBody>
      </p:sp>
      <p:sp>
        <p:nvSpPr>
          <p:cNvPr id="51" name="object 51"/>
          <p:cNvSpPr/>
          <p:nvPr/>
        </p:nvSpPr>
        <p:spPr>
          <a:xfrm>
            <a:off x="854075" y="4302125"/>
            <a:ext cx="1358900" cy="530225"/>
          </a:xfrm>
          <a:custGeom>
            <a:avLst/>
            <a:gdLst/>
            <a:ahLst/>
            <a:cxnLst/>
            <a:rect l="l" t="t" r="r" b="b"/>
            <a:pathLst>
              <a:path w="1358900" h="530225">
                <a:moveTo>
                  <a:pt x="0" y="530225"/>
                </a:moveTo>
                <a:lnTo>
                  <a:pt x="19825" y="464948"/>
                </a:lnTo>
                <a:lnTo>
                  <a:pt x="50783" y="411249"/>
                </a:lnTo>
                <a:lnTo>
                  <a:pt x="91824" y="367932"/>
                </a:lnTo>
                <a:lnTo>
                  <a:pt x="141898" y="333802"/>
                </a:lnTo>
                <a:lnTo>
                  <a:pt x="199958" y="307661"/>
                </a:lnTo>
                <a:lnTo>
                  <a:pt x="264954" y="288314"/>
                </a:lnTo>
                <a:lnTo>
                  <a:pt x="335836" y="274564"/>
                </a:lnTo>
                <a:lnTo>
                  <a:pt x="411557" y="265216"/>
                </a:lnTo>
                <a:lnTo>
                  <a:pt x="450904" y="261819"/>
                </a:lnTo>
                <a:lnTo>
                  <a:pt x="491067" y="259074"/>
                </a:lnTo>
                <a:lnTo>
                  <a:pt x="531915" y="256831"/>
                </a:lnTo>
                <a:lnTo>
                  <a:pt x="573317" y="254940"/>
                </a:lnTo>
                <a:lnTo>
                  <a:pt x="615141" y="253253"/>
                </a:lnTo>
                <a:lnTo>
                  <a:pt x="657258" y="251620"/>
                </a:lnTo>
                <a:lnTo>
                  <a:pt x="699535" y="249891"/>
                </a:lnTo>
                <a:lnTo>
                  <a:pt x="741841" y="247917"/>
                </a:lnTo>
                <a:lnTo>
                  <a:pt x="784045" y="245548"/>
                </a:lnTo>
                <a:lnTo>
                  <a:pt x="826017" y="242635"/>
                </a:lnTo>
                <a:lnTo>
                  <a:pt x="867625" y="239028"/>
                </a:lnTo>
                <a:lnTo>
                  <a:pt x="908737" y="234578"/>
                </a:lnTo>
                <a:lnTo>
                  <a:pt x="949224" y="229135"/>
                </a:lnTo>
                <a:lnTo>
                  <a:pt x="988953" y="222549"/>
                </a:lnTo>
                <a:lnTo>
                  <a:pt x="1027793" y="214672"/>
                </a:lnTo>
                <a:lnTo>
                  <a:pt x="1065614" y="205354"/>
                </a:lnTo>
                <a:lnTo>
                  <a:pt x="1102284" y="194444"/>
                </a:lnTo>
                <a:lnTo>
                  <a:pt x="1171648" y="167254"/>
                </a:lnTo>
                <a:lnTo>
                  <a:pt x="1234836" y="131907"/>
                </a:lnTo>
                <a:lnTo>
                  <a:pt x="1290798" y="87206"/>
                </a:lnTo>
                <a:lnTo>
                  <a:pt x="1338486" y="31955"/>
                </a:lnTo>
                <a:lnTo>
                  <a:pt x="1358900" y="0"/>
                </a:lnTo>
              </a:path>
            </a:pathLst>
          </a:custGeom>
          <a:ln w="38100">
            <a:solidFill>
              <a:srgbClr val="6CAAB4"/>
            </a:solidFill>
          </a:ln>
        </p:spPr>
        <p:txBody>
          <a:bodyPr wrap="square" lIns="0" tIns="0" rIns="0" bIns="0" rtlCol="0"/>
          <a:lstStyle/>
          <a:p>
            <a:endParaRPr/>
          </a:p>
        </p:txBody>
      </p:sp>
      <p:sp>
        <p:nvSpPr>
          <p:cNvPr id="52" name="object 52"/>
          <p:cNvSpPr txBox="1"/>
          <p:nvPr/>
        </p:nvSpPr>
        <p:spPr>
          <a:xfrm>
            <a:off x="772850" y="3912489"/>
            <a:ext cx="933450" cy="513080"/>
          </a:xfrm>
          <a:prstGeom prst="rect">
            <a:avLst/>
          </a:prstGeom>
        </p:spPr>
        <p:txBody>
          <a:bodyPr vert="horz" wrap="square" lIns="0" tIns="12065" rIns="0" bIns="0" rtlCol="0">
            <a:spAutoFit/>
          </a:bodyPr>
          <a:lstStyle/>
          <a:p>
            <a:pPr marL="12700" marR="5080">
              <a:lnSpc>
                <a:spcPct val="100000"/>
              </a:lnSpc>
              <a:spcBef>
                <a:spcPts val="95"/>
              </a:spcBef>
            </a:pPr>
            <a:r>
              <a:rPr sz="1600" spc="-5" dirty="0">
                <a:solidFill>
                  <a:srgbClr val="0D0D0D"/>
                </a:solidFill>
                <a:latin typeface="Franklin Gothic Heavy"/>
                <a:cs typeface="Franklin Gothic Heavy"/>
              </a:rPr>
              <a:t>GOCO03s  GO</a:t>
            </a:r>
            <a:r>
              <a:rPr sz="1600" dirty="0">
                <a:solidFill>
                  <a:srgbClr val="0D0D0D"/>
                </a:solidFill>
                <a:latin typeface="Franklin Gothic Heavy"/>
                <a:cs typeface="Franklin Gothic Heavy"/>
              </a:rPr>
              <a:t>C</a:t>
            </a:r>
            <a:r>
              <a:rPr sz="1600" spc="-5" dirty="0">
                <a:solidFill>
                  <a:srgbClr val="0D0D0D"/>
                </a:solidFill>
                <a:latin typeface="Franklin Gothic Heavy"/>
                <a:cs typeface="Franklin Gothic Heavy"/>
              </a:rPr>
              <a:t>O05S</a:t>
            </a:r>
            <a:endParaRPr sz="1600" dirty="0">
              <a:latin typeface="Franklin Gothic Heavy"/>
              <a:cs typeface="Franklin Gothic Heavy"/>
            </a:endParaRPr>
          </a:p>
        </p:txBody>
      </p:sp>
      <p:sp>
        <p:nvSpPr>
          <p:cNvPr id="53" name="object 53"/>
          <p:cNvSpPr/>
          <p:nvPr/>
        </p:nvSpPr>
        <p:spPr>
          <a:xfrm>
            <a:off x="884229" y="3776598"/>
            <a:ext cx="715962" cy="196850"/>
          </a:xfrm>
          <a:prstGeom prst="rect">
            <a:avLst/>
          </a:prstGeom>
          <a:blipFill>
            <a:blip r:embed="rId29" cstate="print"/>
            <a:stretch>
              <a:fillRect/>
            </a:stretch>
          </a:blipFill>
        </p:spPr>
        <p:txBody>
          <a:bodyPr wrap="square" lIns="0" tIns="0" rIns="0" bIns="0" rtlCol="0"/>
          <a:lstStyle/>
          <a:p>
            <a:endParaRPr/>
          </a:p>
        </p:txBody>
      </p:sp>
      <p:sp>
        <p:nvSpPr>
          <p:cNvPr id="55" name="object 55"/>
          <p:cNvSpPr/>
          <p:nvPr/>
        </p:nvSpPr>
        <p:spPr>
          <a:xfrm>
            <a:off x="649287" y="2147951"/>
            <a:ext cx="8495030" cy="2806700"/>
          </a:xfrm>
          <a:custGeom>
            <a:avLst/>
            <a:gdLst/>
            <a:ahLst/>
            <a:cxnLst/>
            <a:rect l="l" t="t" r="r" b="b"/>
            <a:pathLst>
              <a:path w="8495030" h="2806700">
                <a:moveTo>
                  <a:pt x="0" y="0"/>
                </a:moveTo>
                <a:lnTo>
                  <a:pt x="3499" y="43907"/>
                </a:lnTo>
                <a:lnTo>
                  <a:pt x="7213" y="87746"/>
                </a:lnTo>
                <a:lnTo>
                  <a:pt x="11357" y="131443"/>
                </a:lnTo>
                <a:lnTo>
                  <a:pt x="16144" y="174929"/>
                </a:lnTo>
                <a:lnTo>
                  <a:pt x="21791" y="218132"/>
                </a:lnTo>
                <a:lnTo>
                  <a:pt x="28511" y="260980"/>
                </a:lnTo>
                <a:lnTo>
                  <a:pt x="36519" y="303404"/>
                </a:lnTo>
                <a:lnTo>
                  <a:pt x="46030" y="345331"/>
                </a:lnTo>
                <a:lnTo>
                  <a:pt x="57259" y="386691"/>
                </a:lnTo>
                <a:lnTo>
                  <a:pt x="70420" y="427412"/>
                </a:lnTo>
                <a:lnTo>
                  <a:pt x="85728" y="467423"/>
                </a:lnTo>
                <a:lnTo>
                  <a:pt x="103397" y="506653"/>
                </a:lnTo>
                <a:lnTo>
                  <a:pt x="123644" y="545032"/>
                </a:lnTo>
                <a:lnTo>
                  <a:pt x="146681" y="582487"/>
                </a:lnTo>
                <a:lnTo>
                  <a:pt x="172724" y="618948"/>
                </a:lnTo>
                <a:lnTo>
                  <a:pt x="201988" y="654343"/>
                </a:lnTo>
                <a:lnTo>
                  <a:pt x="234687" y="688602"/>
                </a:lnTo>
                <a:lnTo>
                  <a:pt x="271036" y="721653"/>
                </a:lnTo>
                <a:lnTo>
                  <a:pt x="311249" y="753426"/>
                </a:lnTo>
                <a:lnTo>
                  <a:pt x="355542" y="783848"/>
                </a:lnTo>
                <a:lnTo>
                  <a:pt x="404129" y="812849"/>
                </a:lnTo>
                <a:lnTo>
                  <a:pt x="457225" y="840359"/>
                </a:lnTo>
                <a:lnTo>
                  <a:pt x="520367" y="867227"/>
                </a:lnTo>
                <a:lnTo>
                  <a:pt x="590457" y="890693"/>
                </a:lnTo>
                <a:lnTo>
                  <a:pt x="627930" y="901267"/>
                </a:lnTo>
                <a:lnTo>
                  <a:pt x="666926" y="911133"/>
                </a:lnTo>
                <a:lnTo>
                  <a:pt x="707374" y="920337"/>
                </a:lnTo>
                <a:lnTo>
                  <a:pt x="749203" y="928926"/>
                </a:lnTo>
                <a:lnTo>
                  <a:pt x="792342" y="936948"/>
                </a:lnTo>
                <a:lnTo>
                  <a:pt x="836720" y="944449"/>
                </a:lnTo>
                <a:lnTo>
                  <a:pt x="882266" y="951478"/>
                </a:lnTo>
                <a:lnTo>
                  <a:pt x="928908" y="958080"/>
                </a:lnTo>
                <a:lnTo>
                  <a:pt x="976575" y="964304"/>
                </a:lnTo>
                <a:lnTo>
                  <a:pt x="1025197" y="970197"/>
                </a:lnTo>
                <a:lnTo>
                  <a:pt x="1074701" y="975805"/>
                </a:lnTo>
                <a:lnTo>
                  <a:pt x="1125017" y="981176"/>
                </a:lnTo>
                <a:lnTo>
                  <a:pt x="1176074" y="986358"/>
                </a:lnTo>
                <a:lnTo>
                  <a:pt x="1227800" y="991397"/>
                </a:lnTo>
                <a:lnTo>
                  <a:pt x="1280125" y="996341"/>
                </a:lnTo>
                <a:lnTo>
                  <a:pt x="1332976" y="1001236"/>
                </a:lnTo>
                <a:lnTo>
                  <a:pt x="1386284" y="1006131"/>
                </a:lnTo>
                <a:lnTo>
                  <a:pt x="1439976" y="1011071"/>
                </a:lnTo>
                <a:lnTo>
                  <a:pt x="1493982" y="1016106"/>
                </a:lnTo>
                <a:lnTo>
                  <a:pt x="1548230" y="1021281"/>
                </a:lnTo>
                <a:lnTo>
                  <a:pt x="1602650" y="1026644"/>
                </a:lnTo>
                <a:lnTo>
                  <a:pt x="1657170" y="1032242"/>
                </a:lnTo>
                <a:lnTo>
                  <a:pt x="1711719" y="1038122"/>
                </a:lnTo>
                <a:lnTo>
                  <a:pt x="1766225" y="1044332"/>
                </a:lnTo>
                <a:lnTo>
                  <a:pt x="1820618" y="1050918"/>
                </a:lnTo>
                <a:lnTo>
                  <a:pt x="1874827" y="1057929"/>
                </a:lnTo>
                <a:lnTo>
                  <a:pt x="1928780" y="1065411"/>
                </a:lnTo>
                <a:lnTo>
                  <a:pt x="1982406" y="1073411"/>
                </a:lnTo>
                <a:lnTo>
                  <a:pt x="2035634" y="1081976"/>
                </a:lnTo>
                <a:lnTo>
                  <a:pt x="2088393" y="1091155"/>
                </a:lnTo>
                <a:lnTo>
                  <a:pt x="2140612" y="1100993"/>
                </a:lnTo>
                <a:lnTo>
                  <a:pt x="2192219" y="1111539"/>
                </a:lnTo>
                <a:lnTo>
                  <a:pt x="2243143" y="1122839"/>
                </a:lnTo>
                <a:lnTo>
                  <a:pt x="2293313" y="1134941"/>
                </a:lnTo>
                <a:lnTo>
                  <a:pt x="2342659" y="1147891"/>
                </a:lnTo>
                <a:lnTo>
                  <a:pt x="2391108" y="1161738"/>
                </a:lnTo>
                <a:lnTo>
                  <a:pt x="2438590" y="1176527"/>
                </a:lnTo>
                <a:lnTo>
                  <a:pt x="2484211" y="1191957"/>
                </a:lnTo>
                <a:lnTo>
                  <a:pt x="2529383" y="1208367"/>
                </a:lnTo>
                <a:lnTo>
                  <a:pt x="2574134" y="1225708"/>
                </a:lnTo>
                <a:lnTo>
                  <a:pt x="2618496" y="1243928"/>
                </a:lnTo>
                <a:lnTo>
                  <a:pt x="2662497" y="1262979"/>
                </a:lnTo>
                <a:lnTo>
                  <a:pt x="2706167" y="1282811"/>
                </a:lnTo>
                <a:lnTo>
                  <a:pt x="2749536" y="1303372"/>
                </a:lnTo>
                <a:lnTo>
                  <a:pt x="2792634" y="1324613"/>
                </a:lnTo>
                <a:lnTo>
                  <a:pt x="2835491" y="1346483"/>
                </a:lnTo>
                <a:lnTo>
                  <a:pt x="2878135" y="1368934"/>
                </a:lnTo>
                <a:lnTo>
                  <a:pt x="2920598" y="1391913"/>
                </a:lnTo>
                <a:lnTo>
                  <a:pt x="2962909" y="1415373"/>
                </a:lnTo>
                <a:lnTo>
                  <a:pt x="3005097" y="1439261"/>
                </a:lnTo>
                <a:lnTo>
                  <a:pt x="3047193" y="1463529"/>
                </a:lnTo>
                <a:lnTo>
                  <a:pt x="3089225" y="1488125"/>
                </a:lnTo>
                <a:lnTo>
                  <a:pt x="3131225" y="1513001"/>
                </a:lnTo>
                <a:lnTo>
                  <a:pt x="3173221" y="1538105"/>
                </a:lnTo>
                <a:lnTo>
                  <a:pt x="3215244" y="1563388"/>
                </a:lnTo>
                <a:lnTo>
                  <a:pt x="3257322" y="1588799"/>
                </a:lnTo>
                <a:lnTo>
                  <a:pt x="3299486" y="1614289"/>
                </a:lnTo>
                <a:lnTo>
                  <a:pt x="3341766" y="1639808"/>
                </a:lnTo>
                <a:lnTo>
                  <a:pt x="3384192" y="1665304"/>
                </a:lnTo>
                <a:lnTo>
                  <a:pt x="3426792" y="1690728"/>
                </a:lnTo>
                <a:lnTo>
                  <a:pt x="3469597" y="1716031"/>
                </a:lnTo>
                <a:lnTo>
                  <a:pt x="3512637" y="1741161"/>
                </a:lnTo>
                <a:lnTo>
                  <a:pt x="3555942" y="1766069"/>
                </a:lnTo>
                <a:lnTo>
                  <a:pt x="3599540" y="1790705"/>
                </a:lnTo>
                <a:lnTo>
                  <a:pt x="3643463" y="1815018"/>
                </a:lnTo>
                <a:lnTo>
                  <a:pt x="3687738" y="1838958"/>
                </a:lnTo>
                <a:lnTo>
                  <a:pt x="3732398" y="1862476"/>
                </a:lnTo>
                <a:lnTo>
                  <a:pt x="3777470" y="1885520"/>
                </a:lnTo>
                <a:lnTo>
                  <a:pt x="3822986" y="1908042"/>
                </a:lnTo>
                <a:lnTo>
                  <a:pt x="3868974" y="1929991"/>
                </a:lnTo>
                <a:lnTo>
                  <a:pt x="3915464" y="1951316"/>
                </a:lnTo>
                <a:lnTo>
                  <a:pt x="3962487" y="1971968"/>
                </a:lnTo>
                <a:lnTo>
                  <a:pt x="4010072" y="1991896"/>
                </a:lnTo>
                <a:lnTo>
                  <a:pt x="4058248" y="2011051"/>
                </a:lnTo>
                <a:lnTo>
                  <a:pt x="4107046" y="2029382"/>
                </a:lnTo>
                <a:lnTo>
                  <a:pt x="4156495" y="2046840"/>
                </a:lnTo>
                <a:lnTo>
                  <a:pt x="4206624" y="2063373"/>
                </a:lnTo>
                <a:lnTo>
                  <a:pt x="4257465" y="2078932"/>
                </a:lnTo>
                <a:lnTo>
                  <a:pt x="4309046" y="2093468"/>
                </a:lnTo>
                <a:lnTo>
                  <a:pt x="4353089" y="2104931"/>
                </a:lnTo>
                <a:lnTo>
                  <a:pt x="4397902" y="2115803"/>
                </a:lnTo>
                <a:lnTo>
                  <a:pt x="4443450" y="2126106"/>
                </a:lnTo>
                <a:lnTo>
                  <a:pt x="4489702" y="2135860"/>
                </a:lnTo>
                <a:lnTo>
                  <a:pt x="4536623" y="2145087"/>
                </a:lnTo>
                <a:lnTo>
                  <a:pt x="4584181" y="2153806"/>
                </a:lnTo>
                <a:lnTo>
                  <a:pt x="4632342" y="2162040"/>
                </a:lnTo>
                <a:lnTo>
                  <a:pt x="4681074" y="2169809"/>
                </a:lnTo>
                <a:lnTo>
                  <a:pt x="4730342" y="2177133"/>
                </a:lnTo>
                <a:lnTo>
                  <a:pt x="4780114" y="2184035"/>
                </a:lnTo>
                <a:lnTo>
                  <a:pt x="4830357" y="2190534"/>
                </a:lnTo>
                <a:lnTo>
                  <a:pt x="4881038" y="2196652"/>
                </a:lnTo>
                <a:lnTo>
                  <a:pt x="4932122" y="2202409"/>
                </a:lnTo>
                <a:lnTo>
                  <a:pt x="4983578" y="2207827"/>
                </a:lnTo>
                <a:lnTo>
                  <a:pt x="5035371" y="2212926"/>
                </a:lnTo>
                <a:lnTo>
                  <a:pt x="5087469" y="2217727"/>
                </a:lnTo>
                <a:lnTo>
                  <a:pt x="5139839" y="2222252"/>
                </a:lnTo>
                <a:lnTo>
                  <a:pt x="5192446" y="2226521"/>
                </a:lnTo>
                <a:lnTo>
                  <a:pt x="5245259" y="2230555"/>
                </a:lnTo>
                <a:lnTo>
                  <a:pt x="5298244" y="2234375"/>
                </a:lnTo>
                <a:lnTo>
                  <a:pt x="5351367" y="2238001"/>
                </a:lnTo>
                <a:lnTo>
                  <a:pt x="5404596" y="2241456"/>
                </a:lnTo>
                <a:lnTo>
                  <a:pt x="5457897" y="2244759"/>
                </a:lnTo>
                <a:lnTo>
                  <a:pt x="5511238" y="2247932"/>
                </a:lnTo>
                <a:lnTo>
                  <a:pt x="5564584" y="2250995"/>
                </a:lnTo>
                <a:lnTo>
                  <a:pt x="5617903" y="2253970"/>
                </a:lnTo>
                <a:lnTo>
                  <a:pt x="5671161" y="2256877"/>
                </a:lnTo>
                <a:lnTo>
                  <a:pt x="5724326" y="2259738"/>
                </a:lnTo>
                <a:lnTo>
                  <a:pt x="5777364" y="2262572"/>
                </a:lnTo>
                <a:lnTo>
                  <a:pt x="5830242" y="2265402"/>
                </a:lnTo>
                <a:lnTo>
                  <a:pt x="5882926" y="2268248"/>
                </a:lnTo>
                <a:lnTo>
                  <a:pt x="5935385" y="2271131"/>
                </a:lnTo>
                <a:lnTo>
                  <a:pt x="5987583" y="2274071"/>
                </a:lnTo>
                <a:lnTo>
                  <a:pt x="6039489" y="2277091"/>
                </a:lnTo>
                <a:lnTo>
                  <a:pt x="6091069" y="2280210"/>
                </a:lnTo>
                <a:lnTo>
                  <a:pt x="6142289" y="2283450"/>
                </a:lnTo>
                <a:lnTo>
                  <a:pt x="6193117" y="2286831"/>
                </a:lnTo>
                <a:lnTo>
                  <a:pt x="6243520" y="2290375"/>
                </a:lnTo>
                <a:lnTo>
                  <a:pt x="6293464" y="2294102"/>
                </a:lnTo>
                <a:lnTo>
                  <a:pt x="6342915" y="2298033"/>
                </a:lnTo>
                <a:lnTo>
                  <a:pt x="6391842" y="2302190"/>
                </a:lnTo>
                <a:lnTo>
                  <a:pt x="6440210" y="2306592"/>
                </a:lnTo>
                <a:lnTo>
                  <a:pt x="6487987" y="2311262"/>
                </a:lnTo>
                <a:lnTo>
                  <a:pt x="6535139" y="2316219"/>
                </a:lnTo>
                <a:lnTo>
                  <a:pt x="6581633" y="2321486"/>
                </a:lnTo>
                <a:lnTo>
                  <a:pt x="6627436" y="2327082"/>
                </a:lnTo>
                <a:lnTo>
                  <a:pt x="6672514" y="2333029"/>
                </a:lnTo>
                <a:lnTo>
                  <a:pt x="6716835" y="2339347"/>
                </a:lnTo>
                <a:lnTo>
                  <a:pt x="6760366" y="2346058"/>
                </a:lnTo>
                <a:lnTo>
                  <a:pt x="6803072" y="2353183"/>
                </a:lnTo>
                <a:lnTo>
                  <a:pt x="6861115" y="2363204"/>
                </a:lnTo>
                <a:lnTo>
                  <a:pt x="6917835" y="2372915"/>
                </a:lnTo>
                <a:lnTo>
                  <a:pt x="6973300" y="2382357"/>
                </a:lnTo>
                <a:lnTo>
                  <a:pt x="7027575" y="2391575"/>
                </a:lnTo>
                <a:lnTo>
                  <a:pt x="7080728" y="2400612"/>
                </a:lnTo>
                <a:lnTo>
                  <a:pt x="7132827" y="2409511"/>
                </a:lnTo>
                <a:lnTo>
                  <a:pt x="7183938" y="2418315"/>
                </a:lnTo>
                <a:lnTo>
                  <a:pt x="7234127" y="2427069"/>
                </a:lnTo>
                <a:lnTo>
                  <a:pt x="7283463" y="2435814"/>
                </a:lnTo>
                <a:lnTo>
                  <a:pt x="7332013" y="2444595"/>
                </a:lnTo>
                <a:lnTo>
                  <a:pt x="7379842" y="2453454"/>
                </a:lnTo>
                <a:lnTo>
                  <a:pt x="7427018" y="2462435"/>
                </a:lnTo>
                <a:lnTo>
                  <a:pt x="7473609" y="2471582"/>
                </a:lnTo>
                <a:lnTo>
                  <a:pt x="7519681" y="2480938"/>
                </a:lnTo>
                <a:lnTo>
                  <a:pt x="7565301" y="2490546"/>
                </a:lnTo>
                <a:lnTo>
                  <a:pt x="7610536" y="2500449"/>
                </a:lnTo>
                <a:lnTo>
                  <a:pt x="7655454" y="2510691"/>
                </a:lnTo>
                <a:lnTo>
                  <a:pt x="7700121" y="2521315"/>
                </a:lnTo>
                <a:lnTo>
                  <a:pt x="7744604" y="2532364"/>
                </a:lnTo>
                <a:lnTo>
                  <a:pt x="7788970" y="2543882"/>
                </a:lnTo>
                <a:lnTo>
                  <a:pt x="7833287" y="2555912"/>
                </a:lnTo>
                <a:lnTo>
                  <a:pt x="7877621" y="2568498"/>
                </a:lnTo>
                <a:lnTo>
                  <a:pt x="7922039" y="2581682"/>
                </a:lnTo>
                <a:lnTo>
                  <a:pt x="7966608" y="2595508"/>
                </a:lnTo>
                <a:lnTo>
                  <a:pt x="8011396" y="2610019"/>
                </a:lnTo>
                <a:lnTo>
                  <a:pt x="8056469" y="2625260"/>
                </a:lnTo>
                <a:lnTo>
                  <a:pt x="8101895" y="2641272"/>
                </a:lnTo>
                <a:lnTo>
                  <a:pt x="8147740" y="2658100"/>
                </a:lnTo>
                <a:lnTo>
                  <a:pt x="8194071" y="2675786"/>
                </a:lnTo>
                <a:lnTo>
                  <a:pt x="8240956" y="2694374"/>
                </a:lnTo>
                <a:lnTo>
                  <a:pt x="8288461" y="2713908"/>
                </a:lnTo>
                <a:lnTo>
                  <a:pt x="8336654" y="2734431"/>
                </a:lnTo>
                <a:lnTo>
                  <a:pt x="8385601" y="2755985"/>
                </a:lnTo>
                <a:lnTo>
                  <a:pt x="8435369" y="2778615"/>
                </a:lnTo>
                <a:lnTo>
                  <a:pt x="8486026" y="2802363"/>
                </a:lnTo>
                <a:lnTo>
                  <a:pt x="8494712" y="2806555"/>
                </a:lnTo>
              </a:path>
            </a:pathLst>
          </a:custGeom>
          <a:ln w="9525">
            <a:solidFill>
              <a:srgbClr val="497DBA"/>
            </a:solidFill>
          </a:ln>
        </p:spPr>
        <p:txBody>
          <a:bodyPr wrap="square" lIns="0" tIns="0" rIns="0" bIns="0" rtlCol="0"/>
          <a:lstStyle/>
          <a:p>
            <a:endParaRPr/>
          </a:p>
        </p:txBody>
      </p:sp>
      <p:sp>
        <p:nvSpPr>
          <p:cNvPr id="56" name="object 56"/>
          <p:cNvSpPr/>
          <p:nvPr/>
        </p:nvSpPr>
        <p:spPr>
          <a:xfrm>
            <a:off x="7083552" y="4433315"/>
            <a:ext cx="986027" cy="766572"/>
          </a:xfrm>
          <a:prstGeom prst="rect">
            <a:avLst/>
          </a:prstGeom>
          <a:blipFill>
            <a:blip r:embed="rId30" cstate="print"/>
            <a:stretch>
              <a:fillRect/>
            </a:stretch>
          </a:blipFill>
        </p:spPr>
        <p:txBody>
          <a:bodyPr wrap="square" lIns="0" tIns="0" rIns="0" bIns="0" rtlCol="0"/>
          <a:lstStyle/>
          <a:p>
            <a:endParaRPr/>
          </a:p>
        </p:txBody>
      </p:sp>
      <p:sp>
        <p:nvSpPr>
          <p:cNvPr id="57" name="object 57"/>
          <p:cNvSpPr/>
          <p:nvPr/>
        </p:nvSpPr>
        <p:spPr>
          <a:xfrm>
            <a:off x="7126351" y="4459351"/>
            <a:ext cx="897890" cy="676910"/>
          </a:xfrm>
          <a:custGeom>
            <a:avLst/>
            <a:gdLst/>
            <a:ahLst/>
            <a:cxnLst/>
            <a:rect l="l" t="t" r="r" b="b"/>
            <a:pathLst>
              <a:path w="897890" h="676910">
                <a:moveTo>
                  <a:pt x="897381" y="676401"/>
                </a:moveTo>
                <a:lnTo>
                  <a:pt x="887068" y="638634"/>
                </a:lnTo>
                <a:lnTo>
                  <a:pt x="873900" y="601213"/>
                </a:lnTo>
                <a:lnTo>
                  <a:pt x="857971" y="564210"/>
                </a:lnTo>
                <a:lnTo>
                  <a:pt x="839376" y="527697"/>
                </a:lnTo>
                <a:lnTo>
                  <a:pt x="818209" y="491744"/>
                </a:lnTo>
                <a:lnTo>
                  <a:pt x="794564" y="456422"/>
                </a:lnTo>
                <a:lnTo>
                  <a:pt x="768536" y="421803"/>
                </a:lnTo>
                <a:lnTo>
                  <a:pt x="740219" y="387958"/>
                </a:lnTo>
                <a:lnTo>
                  <a:pt x="709707" y="354958"/>
                </a:lnTo>
                <a:lnTo>
                  <a:pt x="677094" y="322874"/>
                </a:lnTo>
                <a:lnTo>
                  <a:pt x="642476" y="291778"/>
                </a:lnTo>
                <a:lnTo>
                  <a:pt x="605946" y="261741"/>
                </a:lnTo>
                <a:lnTo>
                  <a:pt x="567598" y="232834"/>
                </a:lnTo>
                <a:lnTo>
                  <a:pt x="527528" y="205127"/>
                </a:lnTo>
                <a:lnTo>
                  <a:pt x="485828" y="178694"/>
                </a:lnTo>
                <a:lnTo>
                  <a:pt x="442594" y="153603"/>
                </a:lnTo>
                <a:lnTo>
                  <a:pt x="397920" y="129928"/>
                </a:lnTo>
                <a:lnTo>
                  <a:pt x="351900" y="107738"/>
                </a:lnTo>
                <a:lnTo>
                  <a:pt x="304629" y="87106"/>
                </a:lnTo>
                <a:lnTo>
                  <a:pt x="256200" y="68102"/>
                </a:lnTo>
                <a:lnTo>
                  <a:pt x="206709" y="50798"/>
                </a:lnTo>
                <a:lnTo>
                  <a:pt x="156248" y="35264"/>
                </a:lnTo>
                <a:lnTo>
                  <a:pt x="104914" y="21572"/>
                </a:lnTo>
                <a:lnTo>
                  <a:pt x="52800" y="9794"/>
                </a:lnTo>
                <a:lnTo>
                  <a:pt x="0" y="0"/>
                </a:lnTo>
              </a:path>
            </a:pathLst>
          </a:custGeom>
          <a:ln w="6350">
            <a:solidFill>
              <a:srgbClr val="4F81BC"/>
            </a:solidFill>
          </a:ln>
        </p:spPr>
        <p:txBody>
          <a:bodyPr wrap="square" lIns="0" tIns="0" rIns="0" bIns="0" rtlCol="0"/>
          <a:lstStyle/>
          <a:p>
            <a:endParaRPr/>
          </a:p>
        </p:txBody>
      </p:sp>
      <p:sp>
        <p:nvSpPr>
          <p:cNvPr id="58" name="object 58"/>
          <p:cNvSpPr/>
          <p:nvPr/>
        </p:nvSpPr>
        <p:spPr>
          <a:xfrm>
            <a:off x="7083552" y="4221479"/>
            <a:ext cx="992124" cy="794004"/>
          </a:xfrm>
          <a:prstGeom prst="rect">
            <a:avLst/>
          </a:prstGeom>
          <a:blipFill>
            <a:blip r:embed="rId31" cstate="print"/>
            <a:stretch>
              <a:fillRect/>
            </a:stretch>
          </a:blipFill>
        </p:spPr>
        <p:txBody>
          <a:bodyPr wrap="square" lIns="0" tIns="0" rIns="0" bIns="0" rtlCol="0"/>
          <a:lstStyle/>
          <a:p>
            <a:endParaRPr/>
          </a:p>
        </p:txBody>
      </p:sp>
      <p:sp>
        <p:nvSpPr>
          <p:cNvPr id="59" name="object 59"/>
          <p:cNvSpPr/>
          <p:nvPr/>
        </p:nvSpPr>
        <p:spPr>
          <a:xfrm>
            <a:off x="7126351" y="4246498"/>
            <a:ext cx="903605" cy="706120"/>
          </a:xfrm>
          <a:custGeom>
            <a:avLst/>
            <a:gdLst/>
            <a:ahLst/>
            <a:cxnLst/>
            <a:rect l="l" t="t" r="r" b="b"/>
            <a:pathLst>
              <a:path w="903604" h="706120">
                <a:moveTo>
                  <a:pt x="903351" y="705612"/>
                </a:moveTo>
                <a:lnTo>
                  <a:pt x="895090" y="666682"/>
                </a:lnTo>
                <a:lnTo>
                  <a:pt x="883725" y="628035"/>
                </a:lnTo>
                <a:lnTo>
                  <a:pt x="869360" y="589751"/>
                </a:lnTo>
                <a:lnTo>
                  <a:pt x="852094" y="551908"/>
                </a:lnTo>
                <a:lnTo>
                  <a:pt x="832030" y="514587"/>
                </a:lnTo>
                <a:lnTo>
                  <a:pt x="809271" y="477867"/>
                </a:lnTo>
                <a:lnTo>
                  <a:pt x="783917" y="441827"/>
                </a:lnTo>
                <a:lnTo>
                  <a:pt x="756070" y="406547"/>
                </a:lnTo>
                <a:lnTo>
                  <a:pt x="725833" y="372106"/>
                </a:lnTo>
                <a:lnTo>
                  <a:pt x="693307" y="338584"/>
                </a:lnTo>
                <a:lnTo>
                  <a:pt x="658594" y="306059"/>
                </a:lnTo>
                <a:lnTo>
                  <a:pt x="621795" y="274612"/>
                </a:lnTo>
                <a:lnTo>
                  <a:pt x="583014" y="244322"/>
                </a:lnTo>
                <a:lnTo>
                  <a:pt x="542351" y="215269"/>
                </a:lnTo>
                <a:lnTo>
                  <a:pt x="499908" y="187531"/>
                </a:lnTo>
                <a:lnTo>
                  <a:pt x="455787" y="161188"/>
                </a:lnTo>
                <a:lnTo>
                  <a:pt x="410091" y="136320"/>
                </a:lnTo>
                <a:lnTo>
                  <a:pt x="362920" y="113007"/>
                </a:lnTo>
                <a:lnTo>
                  <a:pt x="314377" y="91326"/>
                </a:lnTo>
                <a:lnTo>
                  <a:pt x="264563" y="71359"/>
                </a:lnTo>
                <a:lnTo>
                  <a:pt x="213580" y="53185"/>
                </a:lnTo>
                <a:lnTo>
                  <a:pt x="161531" y="36882"/>
                </a:lnTo>
                <a:lnTo>
                  <a:pt x="108516" y="22530"/>
                </a:lnTo>
                <a:lnTo>
                  <a:pt x="54639" y="10210"/>
                </a:lnTo>
                <a:lnTo>
                  <a:pt x="0" y="0"/>
                </a:lnTo>
              </a:path>
            </a:pathLst>
          </a:custGeom>
          <a:ln w="6350">
            <a:solidFill>
              <a:srgbClr val="4F81BC"/>
            </a:solidFill>
          </a:ln>
        </p:spPr>
        <p:txBody>
          <a:bodyPr wrap="square" lIns="0" tIns="0" rIns="0" bIns="0" rtlCol="0"/>
          <a:lstStyle/>
          <a:p>
            <a:endParaRPr/>
          </a:p>
        </p:txBody>
      </p:sp>
      <p:sp>
        <p:nvSpPr>
          <p:cNvPr id="60" name="object 60"/>
          <p:cNvSpPr/>
          <p:nvPr/>
        </p:nvSpPr>
        <p:spPr>
          <a:xfrm>
            <a:off x="5602223" y="4335779"/>
            <a:ext cx="893063" cy="579119"/>
          </a:xfrm>
          <a:prstGeom prst="rect">
            <a:avLst/>
          </a:prstGeom>
          <a:blipFill>
            <a:blip r:embed="rId32" cstate="print"/>
            <a:stretch>
              <a:fillRect/>
            </a:stretch>
          </a:blipFill>
        </p:spPr>
        <p:txBody>
          <a:bodyPr wrap="square" lIns="0" tIns="0" rIns="0" bIns="0" rtlCol="0"/>
          <a:lstStyle/>
          <a:p>
            <a:endParaRPr/>
          </a:p>
        </p:txBody>
      </p:sp>
      <p:sp>
        <p:nvSpPr>
          <p:cNvPr id="61" name="object 61"/>
          <p:cNvSpPr/>
          <p:nvPr/>
        </p:nvSpPr>
        <p:spPr>
          <a:xfrm>
            <a:off x="5645784" y="4360798"/>
            <a:ext cx="804545" cy="490220"/>
          </a:xfrm>
          <a:custGeom>
            <a:avLst/>
            <a:gdLst/>
            <a:ahLst/>
            <a:cxnLst/>
            <a:rect l="l" t="t" r="r" b="b"/>
            <a:pathLst>
              <a:path w="804545" h="490220">
                <a:moveTo>
                  <a:pt x="804290" y="490219"/>
                </a:moveTo>
                <a:lnTo>
                  <a:pt x="782844" y="458417"/>
                </a:lnTo>
                <a:lnTo>
                  <a:pt x="758337" y="426829"/>
                </a:lnTo>
                <a:lnTo>
                  <a:pt x="730900" y="395535"/>
                </a:lnTo>
                <a:lnTo>
                  <a:pt x="700663" y="364616"/>
                </a:lnTo>
                <a:lnTo>
                  <a:pt x="667757" y="334152"/>
                </a:lnTo>
                <a:lnTo>
                  <a:pt x="632313" y="304221"/>
                </a:lnTo>
                <a:lnTo>
                  <a:pt x="594461" y="274903"/>
                </a:lnTo>
                <a:lnTo>
                  <a:pt x="554333" y="246280"/>
                </a:lnTo>
                <a:lnTo>
                  <a:pt x="512058" y="218429"/>
                </a:lnTo>
                <a:lnTo>
                  <a:pt x="467767" y="191432"/>
                </a:lnTo>
                <a:lnTo>
                  <a:pt x="421591" y="165367"/>
                </a:lnTo>
                <a:lnTo>
                  <a:pt x="373661" y="140315"/>
                </a:lnTo>
                <a:lnTo>
                  <a:pt x="324107" y="116355"/>
                </a:lnTo>
                <a:lnTo>
                  <a:pt x="273059" y="93567"/>
                </a:lnTo>
                <a:lnTo>
                  <a:pt x="220650" y="72030"/>
                </a:lnTo>
                <a:lnTo>
                  <a:pt x="167008" y="51826"/>
                </a:lnTo>
                <a:lnTo>
                  <a:pt x="112266" y="33033"/>
                </a:lnTo>
                <a:lnTo>
                  <a:pt x="56553" y="15731"/>
                </a:lnTo>
                <a:lnTo>
                  <a:pt x="0" y="0"/>
                </a:lnTo>
              </a:path>
            </a:pathLst>
          </a:custGeom>
          <a:ln w="6350">
            <a:solidFill>
              <a:srgbClr val="4F81BC"/>
            </a:solidFill>
          </a:ln>
        </p:spPr>
        <p:txBody>
          <a:bodyPr wrap="square" lIns="0" tIns="0" rIns="0" bIns="0" rtlCol="0"/>
          <a:lstStyle/>
          <a:p>
            <a:endParaRPr/>
          </a:p>
        </p:txBody>
      </p:sp>
      <p:sp>
        <p:nvSpPr>
          <p:cNvPr id="62" name="object 62"/>
          <p:cNvSpPr/>
          <p:nvPr/>
        </p:nvSpPr>
        <p:spPr>
          <a:xfrm>
            <a:off x="5564123" y="4119371"/>
            <a:ext cx="923544" cy="577595"/>
          </a:xfrm>
          <a:prstGeom prst="rect">
            <a:avLst/>
          </a:prstGeom>
          <a:blipFill>
            <a:blip r:embed="rId33" cstate="print"/>
            <a:stretch>
              <a:fillRect/>
            </a:stretch>
          </a:blipFill>
        </p:spPr>
        <p:txBody>
          <a:bodyPr wrap="square" lIns="0" tIns="0" rIns="0" bIns="0" rtlCol="0"/>
          <a:lstStyle/>
          <a:p>
            <a:endParaRPr/>
          </a:p>
        </p:txBody>
      </p:sp>
      <p:sp>
        <p:nvSpPr>
          <p:cNvPr id="63" name="object 63"/>
          <p:cNvSpPr/>
          <p:nvPr/>
        </p:nvSpPr>
        <p:spPr>
          <a:xfrm>
            <a:off x="5608192" y="4145026"/>
            <a:ext cx="833755" cy="487045"/>
          </a:xfrm>
          <a:custGeom>
            <a:avLst/>
            <a:gdLst/>
            <a:ahLst/>
            <a:cxnLst/>
            <a:rect l="l" t="t" r="r" b="b"/>
            <a:pathLst>
              <a:path w="833754" h="487045">
                <a:moveTo>
                  <a:pt x="833755" y="486918"/>
                </a:moveTo>
                <a:lnTo>
                  <a:pt x="787123" y="425730"/>
                </a:lnTo>
                <a:lnTo>
                  <a:pt x="759731" y="395586"/>
                </a:lnTo>
                <a:lnTo>
                  <a:pt x="729780" y="365833"/>
                </a:lnTo>
                <a:lnTo>
                  <a:pt x="697390" y="336542"/>
                </a:lnTo>
                <a:lnTo>
                  <a:pt x="662681" y="307782"/>
                </a:lnTo>
                <a:lnTo>
                  <a:pt x="625770" y="279624"/>
                </a:lnTo>
                <a:lnTo>
                  <a:pt x="586779" y="252136"/>
                </a:lnTo>
                <a:lnTo>
                  <a:pt x="545826" y="225389"/>
                </a:lnTo>
                <a:lnTo>
                  <a:pt x="503031" y="199453"/>
                </a:lnTo>
                <a:lnTo>
                  <a:pt x="458512" y="174397"/>
                </a:lnTo>
                <a:lnTo>
                  <a:pt x="412390" y="150290"/>
                </a:lnTo>
                <a:lnTo>
                  <a:pt x="364783" y="127203"/>
                </a:lnTo>
                <a:lnTo>
                  <a:pt x="315812" y="105206"/>
                </a:lnTo>
                <a:lnTo>
                  <a:pt x="265594" y="84367"/>
                </a:lnTo>
                <a:lnTo>
                  <a:pt x="214251" y="64757"/>
                </a:lnTo>
                <a:lnTo>
                  <a:pt x="161900" y="46446"/>
                </a:lnTo>
                <a:lnTo>
                  <a:pt x="108662" y="29503"/>
                </a:lnTo>
                <a:lnTo>
                  <a:pt x="54655" y="13997"/>
                </a:lnTo>
                <a:lnTo>
                  <a:pt x="0" y="0"/>
                </a:lnTo>
              </a:path>
            </a:pathLst>
          </a:custGeom>
          <a:ln w="6350">
            <a:solidFill>
              <a:srgbClr val="4F81BC"/>
            </a:solidFill>
          </a:ln>
        </p:spPr>
        <p:txBody>
          <a:bodyPr wrap="square" lIns="0" tIns="0" rIns="0" bIns="0" rtlCol="0"/>
          <a:lstStyle/>
          <a:p>
            <a:endParaRPr/>
          </a:p>
        </p:txBody>
      </p:sp>
      <p:sp>
        <p:nvSpPr>
          <p:cNvPr id="64" name="object 64"/>
          <p:cNvSpPr txBox="1">
            <a:spLocks noGrp="1"/>
          </p:cNvSpPr>
          <p:nvPr>
            <p:ph type="title"/>
          </p:nvPr>
        </p:nvSpPr>
        <p:spPr>
          <a:xfrm>
            <a:off x="96113" y="1158787"/>
            <a:ext cx="858926" cy="243656"/>
          </a:xfrm>
          <a:prstGeom prst="rect">
            <a:avLst/>
          </a:prstGeom>
        </p:spPr>
        <p:txBody>
          <a:bodyPr vert="horz" wrap="square" lIns="0" tIns="12700" rIns="0" bIns="0" rtlCol="0">
            <a:spAutoFit/>
          </a:bodyPr>
          <a:lstStyle/>
          <a:p>
            <a:pPr marL="12700">
              <a:lnSpc>
                <a:spcPts val="1789"/>
              </a:lnSpc>
            </a:pPr>
            <a:r>
              <a:rPr sz="1600" spc="-10" dirty="0">
                <a:latin typeface="Franklin Gothic Heavy"/>
                <a:cs typeface="Franklin Gothic Heavy"/>
              </a:rPr>
              <a:t>EGM08</a:t>
            </a:r>
            <a:endParaRPr sz="1600" dirty="0">
              <a:latin typeface="Franklin Gothic Heavy"/>
              <a:cs typeface="Franklin Gothic Heavy"/>
            </a:endParaRPr>
          </a:p>
        </p:txBody>
      </p:sp>
      <p:sp>
        <p:nvSpPr>
          <p:cNvPr id="65" name="object 2"/>
          <p:cNvSpPr txBox="1">
            <a:spLocks/>
          </p:cNvSpPr>
          <p:nvPr/>
        </p:nvSpPr>
        <p:spPr bwMode="auto">
          <a:xfrm>
            <a:off x="1" y="409194"/>
            <a:ext cx="9144000"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pc="-7" dirty="0">
                <a:latin typeface="Cambria" panose="02040503050406030204" pitchFamily="18" charset="0"/>
                <a:cs typeface="Calibri"/>
              </a:rPr>
              <a:t>Evolution of recent NGS geoid models</a:t>
            </a:r>
            <a:endParaRPr lang="en-US" dirty="0">
              <a:latin typeface="Cambria" panose="02040503050406030204" pitchFamily="18" charset="0"/>
              <a:cs typeface="Calibri"/>
            </a:endParaRPr>
          </a:p>
        </p:txBody>
      </p:sp>
    </p:spTree>
    <p:extLst>
      <p:ext uri="{BB962C8B-B14F-4D97-AF65-F5344CB8AC3E}">
        <p14:creationId xmlns:p14="http://schemas.microsoft.com/office/powerpoint/2010/main" val="1630550535"/>
      </p:ext>
    </p:extLst>
  </p:cSld>
  <p:clrMapOvr>
    <a:masterClrMapping/>
  </p:clrMapOvr>
  <p:transition spd="slow">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Preparing for New Datums</a:t>
            </a:r>
          </a:p>
        </p:txBody>
      </p:sp>
      <p:sp>
        <p:nvSpPr>
          <p:cNvPr id="3" name="Content Placeholder 2"/>
          <p:cNvSpPr>
            <a:spLocks noGrp="1"/>
          </p:cNvSpPr>
          <p:nvPr>
            <p:ph idx="1"/>
          </p:nvPr>
        </p:nvSpPr>
        <p:spPr>
          <a:xfrm>
            <a:off x="0" y="1409704"/>
            <a:ext cx="8934450" cy="5448296"/>
          </a:xfrm>
        </p:spPr>
        <p:txBody>
          <a:bodyPr/>
          <a:lstStyle/>
          <a:p>
            <a:pPr marL="457200" lvl="1">
              <a:spcAft>
                <a:spcPts val="1200"/>
              </a:spcAft>
            </a:pPr>
            <a:r>
              <a:rPr lang="en-US" sz="3200" dirty="0">
                <a:latin typeface="Cambria" panose="02040503050406030204" pitchFamily="18" charset="0"/>
                <a:ea typeface="Cambria" panose="02040503050406030204" pitchFamily="18" charset="0"/>
              </a:rPr>
              <a:t>Transforming your data</a:t>
            </a:r>
          </a:p>
          <a:p>
            <a:pPr marL="862013" lvl="2">
              <a:spcAft>
                <a:spcPts val="1200"/>
              </a:spcAft>
            </a:pPr>
            <a:r>
              <a:rPr lang="en-US" sz="2800" dirty="0">
                <a:latin typeface="Cambria" panose="02040503050406030204" pitchFamily="18" charset="0"/>
                <a:ea typeface="Cambria" panose="02040503050406030204" pitchFamily="18" charset="0"/>
              </a:rPr>
              <a:t>NCAT </a:t>
            </a:r>
            <a:r>
              <a:rPr lang="en-US" sz="2300" dirty="0">
                <a:latin typeface="Cambria" panose="02040503050406030204" pitchFamily="18" charset="0"/>
                <a:ea typeface="Cambria" panose="02040503050406030204" pitchFamily="18" charset="0"/>
              </a:rPr>
              <a:t>- NGS Coordinate Conversion and Transformation Tool</a:t>
            </a:r>
          </a:p>
          <a:p>
            <a:pPr marL="1319213" lvl="3">
              <a:spcAft>
                <a:spcPts val="1200"/>
              </a:spcAft>
            </a:pPr>
            <a:r>
              <a:rPr lang="en-US" sz="2400" dirty="0">
                <a:latin typeface="Cambria" panose="02040503050406030204" pitchFamily="18" charset="0"/>
                <a:ea typeface="Cambria" panose="02040503050406030204" pitchFamily="18" charset="0"/>
              </a:rPr>
              <a:t>available now: ASCII upload, Web Services, GitHub</a:t>
            </a:r>
          </a:p>
          <a:p>
            <a:pPr marL="1319213" lvl="3">
              <a:spcAft>
                <a:spcPts val="1200"/>
              </a:spcAft>
            </a:pPr>
            <a:r>
              <a:rPr lang="en-US" sz="2400" dirty="0">
                <a:latin typeface="Cambria" panose="02040503050406030204" pitchFamily="18" charset="0"/>
                <a:ea typeface="Cambria" panose="02040503050406030204" pitchFamily="18" charset="0"/>
              </a:rPr>
              <a:t>ask your software provider(s) about integration</a:t>
            </a:r>
          </a:p>
          <a:p>
            <a:pPr marL="1776413" lvl="4">
              <a:spcAft>
                <a:spcPts val="1200"/>
              </a:spcAft>
            </a:pPr>
            <a:r>
              <a:rPr lang="en-US" sz="2400" dirty="0">
                <a:latin typeface="Cambria" panose="02040503050406030204" pitchFamily="18" charset="0"/>
                <a:ea typeface="Cambria" panose="02040503050406030204" pitchFamily="18" charset="0"/>
              </a:rPr>
              <a:t>we envision this as most popular method of access</a:t>
            </a:r>
          </a:p>
          <a:p>
            <a:pPr marL="1776413" lvl="4">
              <a:spcAft>
                <a:spcPts val="1200"/>
              </a:spcAft>
            </a:pPr>
            <a:r>
              <a:rPr lang="en-US" sz="2400" dirty="0">
                <a:latin typeface="Cambria" panose="02040503050406030204" pitchFamily="18" charset="0"/>
                <a:ea typeface="Cambria" panose="02040503050406030204" pitchFamily="18" charset="0"/>
              </a:rPr>
              <a:t>Industry Workshop held May 2021</a:t>
            </a:r>
          </a:p>
          <a:p>
            <a:pPr marL="2233613" lvl="5">
              <a:spcAft>
                <a:spcPts val="1200"/>
              </a:spcAft>
            </a:pPr>
            <a:r>
              <a:rPr lang="en-US" sz="1600" dirty="0" err="1"/>
              <a:t>Esri</a:t>
            </a:r>
            <a:r>
              <a:rPr lang="en-US" sz="1600" dirty="0"/>
              <a:t>, Trimble, Blue Marble, </a:t>
            </a:r>
            <a:r>
              <a:rPr lang="en-US" sz="1600" dirty="0" err="1"/>
              <a:t>etc</a:t>
            </a:r>
            <a:r>
              <a:rPr lang="en-US" sz="1600" dirty="0"/>
              <a:t>… all the well known names attended</a:t>
            </a:r>
            <a:endParaRPr lang="en-US" sz="1600" dirty="0">
              <a:latin typeface="Cambria" panose="02040503050406030204" pitchFamily="18" charset="0"/>
              <a:ea typeface="Cambria" panose="02040503050406030204" pitchFamily="18" charset="0"/>
            </a:endParaRPr>
          </a:p>
          <a:p>
            <a:pPr marL="1319213" lvl="3">
              <a:spcAft>
                <a:spcPts val="1200"/>
              </a:spcAft>
            </a:pP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2883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vimeter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335" y="0"/>
            <a:ext cx="9966415" cy="6471698"/>
          </a:xfrm>
          <a:prstGeom prst="rect">
            <a:avLst/>
          </a:prstGeom>
        </p:spPr>
      </p:pic>
    </p:spTree>
    <p:extLst>
      <p:ext uri="{BB962C8B-B14F-4D97-AF65-F5344CB8AC3E}">
        <p14:creationId xmlns:p14="http://schemas.microsoft.com/office/powerpoint/2010/main" val="6592415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090259" y="2929426"/>
            <a:ext cx="1281392"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557264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200" y="1196079"/>
            <a:ext cx="8229600" cy="5361905"/>
          </a:xfrm>
        </p:spPr>
        <p:txBody>
          <a:bodyPr/>
          <a:lstStyle/>
          <a:p>
            <a:pPr marL="457200" lvl="1" indent="0">
              <a:spcBef>
                <a:spcPts val="0"/>
              </a:spcBef>
              <a:spcAft>
                <a:spcPts val="300"/>
              </a:spcAft>
              <a:buNone/>
            </a:pPr>
            <a:r>
              <a:rPr lang="en-US" dirty="0">
                <a:latin typeface="Cambria" panose="02040503050406030204" pitchFamily="18" charset="0"/>
                <a:ea typeface="Cambria" panose="02040503050406030204" pitchFamily="18" charset="0"/>
              </a:rPr>
              <a:t>OPUS Rapid Static  (OPUS-RS)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dual frequency receiver data</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static sessions only</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30 seconds epoch rate (aka recording interval)</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same requirements as above</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 </a:t>
            </a:r>
            <a:r>
              <a:rPr lang="en-US" dirty="0">
                <a:latin typeface="Cambria" panose="02040503050406030204" pitchFamily="18" charset="0"/>
                <a:ea typeface="Cambria" panose="02040503050406030204" pitchFamily="18" charset="0"/>
                <a:sym typeface="Wingdings" panose="05000000000000000000" pitchFamily="2" charset="2"/>
              </a:rPr>
              <a:t> also Beta OPUS Projects</a:t>
            </a:r>
            <a:endParaRPr lang="en-US" dirty="0">
              <a:latin typeface="Cambria" panose="02040503050406030204" pitchFamily="18" charset="0"/>
              <a:ea typeface="Cambria" panose="02040503050406030204" pitchFamily="18" charset="0"/>
            </a:endParaRPr>
          </a:p>
          <a:p>
            <a:pPr marL="1138238"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training by NGS required; typically 12 hours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upload to OPUS with a “Project ID” keyed in Options</a:t>
            </a:r>
          </a:p>
        </p:txBody>
      </p:sp>
      <p:sp>
        <p:nvSpPr>
          <p:cNvPr id="4" name="Curved Right Arrow 3"/>
          <p:cNvSpPr/>
          <p:nvPr/>
        </p:nvSpPr>
        <p:spPr>
          <a:xfrm>
            <a:off x="369009" y="3718560"/>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00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5238" y="1228309"/>
            <a:ext cx="6931152" cy="5775960"/>
          </a:xfrm>
          <a:prstGeom prst="rect">
            <a:avLst/>
          </a:prstGeom>
        </p:spPr>
      </p:pic>
      <p:grpSp>
        <p:nvGrpSpPr>
          <p:cNvPr id="15" name="Group 14"/>
          <p:cNvGrpSpPr/>
          <p:nvPr/>
        </p:nvGrpSpPr>
        <p:grpSpPr>
          <a:xfrm>
            <a:off x="2466083" y="1850818"/>
            <a:ext cx="4255875" cy="3558437"/>
            <a:chOff x="2466083" y="1850818"/>
            <a:chExt cx="4255875" cy="3558437"/>
          </a:xfrm>
        </p:grpSpPr>
        <p:cxnSp>
          <p:nvCxnSpPr>
            <p:cNvPr id="14" name="Straight Connector 13"/>
            <p:cNvCxnSpPr/>
            <p:nvPr/>
          </p:nvCxnSpPr>
          <p:spPr>
            <a:xfrm>
              <a:off x="4575867" y="1850818"/>
              <a:ext cx="0" cy="1595336"/>
            </a:xfrm>
            <a:prstGeom prst="line">
              <a:avLst/>
            </a:prstGeom>
            <a:ln w="165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30 seconds epoch rate</a:t>
            </a:r>
          </a:p>
        </p:txBody>
      </p:sp>
      <p:cxnSp>
        <p:nvCxnSpPr>
          <p:cNvPr id="8" name="Straight Connector 7"/>
          <p:cNvCxnSpPr/>
          <p:nvPr/>
        </p:nvCxnSpPr>
        <p:spPr>
          <a:xfrm>
            <a:off x="4572000" y="1828800"/>
            <a:ext cx="0" cy="1595336"/>
          </a:xfrm>
          <a:prstGeom prst="line">
            <a:avLst/>
          </a:prstGeom>
          <a:ln w="76200">
            <a:solidFill>
              <a:srgbClr val="B0F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88213" y="5016230"/>
            <a:ext cx="0" cy="1595336"/>
          </a:xfrm>
          <a:prstGeom prst="line">
            <a:avLst/>
          </a:prstGeom>
          <a:ln w="76200">
            <a:solidFill>
              <a:srgbClr val="B0F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277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42" name="Picture 2"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p:spPr>
      </p:pic>
      <p:sp>
        <p:nvSpPr>
          <p:cNvPr id="61443"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339966"/>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80900" name="Line 4"/>
          <p:cNvSpPr>
            <a:spLocks noChangeShapeType="1"/>
          </p:cNvSpPr>
          <p:nvPr/>
        </p:nvSpPr>
        <p:spPr bwMode="auto">
          <a:xfrm flipH="1" flipV="1">
            <a:off x="5038725" y="4056064"/>
            <a:ext cx="1263651" cy="9604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5" name="Line 9"/>
          <p:cNvSpPr>
            <a:spLocks noChangeShapeType="1"/>
          </p:cNvSpPr>
          <p:nvPr/>
        </p:nvSpPr>
        <p:spPr bwMode="auto">
          <a:xfrm>
            <a:off x="4243391" y="2443164"/>
            <a:ext cx="803275" cy="1568451"/>
          </a:xfrm>
          <a:prstGeom prst="line">
            <a:avLst/>
          </a:prstGeom>
          <a:noFill/>
          <a:ln w="31750" cap="rnd">
            <a:solidFill>
              <a:srgbClr val="CCFFCC"/>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1446" name="Text Box 12"/>
          <p:cNvSpPr txBox="1">
            <a:spLocks noChangeArrowheads="1"/>
          </p:cNvSpPr>
          <p:nvPr/>
        </p:nvSpPr>
        <p:spPr bwMode="auto">
          <a:xfrm>
            <a:off x="-1048803" y="-1700830"/>
            <a:ext cx="8702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3200" b="1"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Rapid-static</a:t>
            </a:r>
            <a:r>
              <a:rPr kumimoji="0" lang="en-US" altLang="en-US" sz="3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OPUS first creates an atmospheric delay model from surrounding CORS data.</a:t>
            </a:r>
          </a:p>
        </p:txBody>
      </p:sp>
      <p:sp>
        <p:nvSpPr>
          <p:cNvPr id="80924" name="Oval 28"/>
          <p:cNvSpPr>
            <a:spLocks noChangeArrowheads="1"/>
          </p:cNvSpPr>
          <p:nvPr/>
        </p:nvSpPr>
        <p:spPr bwMode="auto">
          <a:xfrm>
            <a:off x="1328071" y="3379438"/>
            <a:ext cx="6613525" cy="2513012"/>
          </a:xfrm>
          <a:prstGeom prst="ellipse">
            <a:avLst/>
          </a:prstGeom>
          <a:noFill/>
          <a:ln w="47625">
            <a:solidFill>
              <a:srgbClr val="CCFF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pic>
        <p:nvPicPr>
          <p:cNvPr id="80925" name="Picture 29"/>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81952" y="1153481"/>
            <a:ext cx="3066141" cy="1981775"/>
          </a:xfrm>
          <a:prstGeom prst="rect">
            <a:avLst/>
          </a:prstGeom>
          <a:solidFill>
            <a:schemeClr val="bg1"/>
          </a:solidFill>
          <a:ln>
            <a:noFill/>
          </a:ln>
        </p:spPr>
      </p:pic>
      <p:sp>
        <p:nvSpPr>
          <p:cNvPr id="80926" name="Line 30"/>
          <p:cNvSpPr>
            <a:spLocks noChangeShapeType="1"/>
          </p:cNvSpPr>
          <p:nvPr/>
        </p:nvSpPr>
        <p:spPr bwMode="auto">
          <a:xfrm flipH="1" flipV="1">
            <a:off x="5035553" y="4052888"/>
            <a:ext cx="1231900" cy="584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7" name="Line 31"/>
          <p:cNvSpPr>
            <a:spLocks noChangeShapeType="1"/>
          </p:cNvSpPr>
          <p:nvPr/>
        </p:nvSpPr>
        <p:spPr bwMode="auto">
          <a:xfrm flipH="1">
            <a:off x="5091115" y="3892552"/>
            <a:ext cx="1638300" cy="15081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8" name="Line 32"/>
          <p:cNvSpPr>
            <a:spLocks noChangeShapeType="1"/>
          </p:cNvSpPr>
          <p:nvPr/>
        </p:nvSpPr>
        <p:spPr bwMode="auto">
          <a:xfrm flipH="1">
            <a:off x="5062543" y="3644900"/>
            <a:ext cx="954087" cy="3698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9" name="Line 33"/>
          <p:cNvSpPr>
            <a:spLocks noChangeShapeType="1"/>
          </p:cNvSpPr>
          <p:nvPr/>
        </p:nvSpPr>
        <p:spPr bwMode="auto">
          <a:xfrm>
            <a:off x="3703641" y="3609977"/>
            <a:ext cx="1308100" cy="4111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0" name="Line 34"/>
          <p:cNvSpPr>
            <a:spLocks noChangeShapeType="1"/>
          </p:cNvSpPr>
          <p:nvPr/>
        </p:nvSpPr>
        <p:spPr bwMode="auto">
          <a:xfrm flipV="1">
            <a:off x="1739902" y="4049716"/>
            <a:ext cx="3308351" cy="771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1" name="Line 35"/>
          <p:cNvSpPr>
            <a:spLocks noChangeShapeType="1"/>
          </p:cNvSpPr>
          <p:nvPr/>
        </p:nvSpPr>
        <p:spPr bwMode="auto">
          <a:xfrm flipV="1">
            <a:off x="4106864" y="4040194"/>
            <a:ext cx="900112" cy="3635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2" name="Line 36"/>
          <p:cNvSpPr>
            <a:spLocks noChangeShapeType="1"/>
          </p:cNvSpPr>
          <p:nvPr/>
        </p:nvSpPr>
        <p:spPr bwMode="auto">
          <a:xfrm flipV="1">
            <a:off x="3662367" y="4052892"/>
            <a:ext cx="1341437" cy="1076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3" name="Line 37"/>
          <p:cNvSpPr>
            <a:spLocks noChangeShapeType="1"/>
          </p:cNvSpPr>
          <p:nvPr/>
        </p:nvSpPr>
        <p:spPr bwMode="auto">
          <a:xfrm flipH="1" flipV="1">
            <a:off x="5016505" y="4041777"/>
            <a:ext cx="47625" cy="15652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5" name="Line 39"/>
          <p:cNvSpPr>
            <a:spLocks noChangeShapeType="1"/>
          </p:cNvSpPr>
          <p:nvPr/>
        </p:nvSpPr>
        <p:spPr bwMode="auto">
          <a:xfrm flipV="1">
            <a:off x="1754188" y="3622678"/>
            <a:ext cx="1960563" cy="11636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6" name="Line 40"/>
          <p:cNvSpPr>
            <a:spLocks noChangeShapeType="1"/>
          </p:cNvSpPr>
          <p:nvPr/>
        </p:nvSpPr>
        <p:spPr bwMode="auto">
          <a:xfrm>
            <a:off x="1727204" y="4808540"/>
            <a:ext cx="1935163" cy="3143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7" name="Line 41"/>
          <p:cNvSpPr>
            <a:spLocks noChangeShapeType="1"/>
          </p:cNvSpPr>
          <p:nvPr/>
        </p:nvSpPr>
        <p:spPr bwMode="auto">
          <a:xfrm>
            <a:off x="3638553" y="5143506"/>
            <a:ext cx="1438275" cy="4683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8" name="Line 42"/>
          <p:cNvSpPr>
            <a:spLocks noChangeShapeType="1"/>
          </p:cNvSpPr>
          <p:nvPr/>
        </p:nvSpPr>
        <p:spPr bwMode="auto">
          <a:xfrm flipV="1">
            <a:off x="3662365" y="4411669"/>
            <a:ext cx="449263" cy="7397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39" name="Line 43"/>
          <p:cNvSpPr>
            <a:spLocks noChangeShapeType="1"/>
          </p:cNvSpPr>
          <p:nvPr/>
        </p:nvSpPr>
        <p:spPr bwMode="auto">
          <a:xfrm flipH="1" flipV="1">
            <a:off x="3744913" y="3611563"/>
            <a:ext cx="341312" cy="812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0" name="Line 44"/>
          <p:cNvSpPr>
            <a:spLocks noChangeShapeType="1"/>
          </p:cNvSpPr>
          <p:nvPr/>
        </p:nvSpPr>
        <p:spPr bwMode="auto">
          <a:xfrm flipH="1" flipV="1">
            <a:off x="3727453" y="3619504"/>
            <a:ext cx="2276475" cy="301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1" name="Line 45"/>
          <p:cNvSpPr>
            <a:spLocks noChangeShapeType="1"/>
          </p:cNvSpPr>
          <p:nvPr/>
        </p:nvSpPr>
        <p:spPr bwMode="auto">
          <a:xfrm flipV="1">
            <a:off x="6249992" y="3905249"/>
            <a:ext cx="466725" cy="78105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2" name="Line 46"/>
          <p:cNvSpPr>
            <a:spLocks noChangeShapeType="1"/>
          </p:cNvSpPr>
          <p:nvPr/>
        </p:nvSpPr>
        <p:spPr bwMode="auto">
          <a:xfrm flipV="1">
            <a:off x="5057778" y="4991101"/>
            <a:ext cx="1241425" cy="617539"/>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3" name="Line 47"/>
          <p:cNvSpPr>
            <a:spLocks noChangeShapeType="1"/>
          </p:cNvSpPr>
          <p:nvPr/>
        </p:nvSpPr>
        <p:spPr bwMode="auto">
          <a:xfrm flipH="1" flipV="1">
            <a:off x="6275392" y="4664077"/>
            <a:ext cx="15875" cy="3317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4" name="Line 48"/>
          <p:cNvSpPr>
            <a:spLocks noChangeShapeType="1"/>
          </p:cNvSpPr>
          <p:nvPr/>
        </p:nvSpPr>
        <p:spPr bwMode="auto">
          <a:xfrm flipV="1">
            <a:off x="5040317" y="3644900"/>
            <a:ext cx="973137" cy="1955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5" name="Line 49"/>
          <p:cNvSpPr>
            <a:spLocks noChangeShapeType="1"/>
          </p:cNvSpPr>
          <p:nvPr/>
        </p:nvSpPr>
        <p:spPr bwMode="auto">
          <a:xfrm flipH="1" flipV="1">
            <a:off x="4103690" y="4403731"/>
            <a:ext cx="946151" cy="11969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6" name="Line 50"/>
          <p:cNvSpPr>
            <a:spLocks noChangeShapeType="1"/>
          </p:cNvSpPr>
          <p:nvPr/>
        </p:nvSpPr>
        <p:spPr bwMode="auto">
          <a:xfrm flipH="1">
            <a:off x="4113216" y="3894141"/>
            <a:ext cx="2586037" cy="509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7" name="Line 51"/>
          <p:cNvSpPr>
            <a:spLocks noChangeShapeType="1"/>
          </p:cNvSpPr>
          <p:nvPr/>
        </p:nvSpPr>
        <p:spPr bwMode="auto">
          <a:xfrm>
            <a:off x="4111627" y="4398966"/>
            <a:ext cx="2179639" cy="60166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8" name="Line 52"/>
          <p:cNvSpPr>
            <a:spLocks noChangeShapeType="1"/>
          </p:cNvSpPr>
          <p:nvPr/>
        </p:nvSpPr>
        <p:spPr bwMode="auto">
          <a:xfrm flipH="1" flipV="1">
            <a:off x="5997578" y="3652840"/>
            <a:ext cx="692151" cy="2492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49" name="Line 53"/>
          <p:cNvSpPr>
            <a:spLocks noChangeShapeType="1"/>
          </p:cNvSpPr>
          <p:nvPr/>
        </p:nvSpPr>
        <p:spPr bwMode="auto">
          <a:xfrm>
            <a:off x="6029328" y="3648076"/>
            <a:ext cx="238125" cy="10001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1" name="AutoShape 5"/>
          <p:cNvSpPr>
            <a:spLocks noChangeArrowheads="1"/>
          </p:cNvSpPr>
          <p:nvPr/>
        </p:nvSpPr>
        <p:spPr bwMode="auto">
          <a:xfrm rot="19908062">
            <a:off x="1416051" y="4665667"/>
            <a:ext cx="623888" cy="27463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2" name="AutoShape 6"/>
          <p:cNvSpPr>
            <a:spLocks noChangeArrowheads="1"/>
          </p:cNvSpPr>
          <p:nvPr/>
        </p:nvSpPr>
        <p:spPr bwMode="auto">
          <a:xfrm rot="1342443">
            <a:off x="5983294" y="4816478"/>
            <a:ext cx="623887" cy="376239"/>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3" name="AutoShape 7"/>
          <p:cNvSpPr>
            <a:spLocks noChangeArrowheads="1"/>
          </p:cNvSpPr>
          <p:nvPr/>
        </p:nvSpPr>
        <p:spPr bwMode="auto">
          <a:xfrm rot="1097357">
            <a:off x="6396043" y="3824294"/>
            <a:ext cx="623887" cy="1746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0" name="AutoShape 14"/>
          <p:cNvSpPr>
            <a:spLocks noChangeArrowheads="1"/>
          </p:cNvSpPr>
          <p:nvPr/>
        </p:nvSpPr>
        <p:spPr bwMode="auto">
          <a:xfrm rot="825589">
            <a:off x="5961069" y="4524375"/>
            <a:ext cx="623887" cy="279400"/>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1" name="AutoShape 15"/>
          <p:cNvSpPr>
            <a:spLocks noChangeArrowheads="1"/>
          </p:cNvSpPr>
          <p:nvPr/>
        </p:nvSpPr>
        <p:spPr bwMode="auto">
          <a:xfrm rot="354089">
            <a:off x="5705476" y="3586166"/>
            <a:ext cx="623888" cy="144463"/>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2" name="AutoShape 16"/>
          <p:cNvSpPr>
            <a:spLocks noChangeArrowheads="1"/>
          </p:cNvSpPr>
          <p:nvPr/>
        </p:nvSpPr>
        <p:spPr bwMode="auto">
          <a:xfrm rot="21398126">
            <a:off x="3792543" y="4240216"/>
            <a:ext cx="623887" cy="3397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3" name="AutoShape 17"/>
          <p:cNvSpPr>
            <a:spLocks noChangeArrowheads="1"/>
          </p:cNvSpPr>
          <p:nvPr/>
        </p:nvSpPr>
        <p:spPr bwMode="auto">
          <a:xfrm rot="21466737">
            <a:off x="3409951" y="3549657"/>
            <a:ext cx="623888" cy="15557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4" name="AutoShape 18"/>
          <p:cNvSpPr>
            <a:spLocks noChangeArrowheads="1"/>
          </p:cNvSpPr>
          <p:nvPr/>
        </p:nvSpPr>
        <p:spPr bwMode="auto">
          <a:xfrm rot="278583">
            <a:off x="4741869" y="5389565"/>
            <a:ext cx="623887" cy="433387"/>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15" name="AutoShape 19"/>
          <p:cNvSpPr>
            <a:spLocks noChangeArrowheads="1"/>
          </p:cNvSpPr>
          <p:nvPr/>
        </p:nvSpPr>
        <p:spPr bwMode="auto">
          <a:xfrm rot="21039266">
            <a:off x="3332169" y="4919667"/>
            <a:ext cx="623887" cy="415925"/>
          </a:xfrm>
          <a:prstGeom prst="star5">
            <a:avLst/>
          </a:prstGeom>
          <a:solidFill>
            <a:schemeClr val="tx1"/>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80904" name="Line 8"/>
          <p:cNvSpPr>
            <a:spLocks noChangeShapeType="1"/>
          </p:cNvSpPr>
          <p:nvPr/>
        </p:nvSpPr>
        <p:spPr bwMode="auto">
          <a:xfrm flipH="1">
            <a:off x="1735139" y="2446341"/>
            <a:ext cx="2508251" cy="2354263"/>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06" name="Line 10"/>
          <p:cNvSpPr>
            <a:spLocks noChangeShapeType="1"/>
          </p:cNvSpPr>
          <p:nvPr/>
        </p:nvSpPr>
        <p:spPr bwMode="auto">
          <a:xfrm>
            <a:off x="4237044" y="2446341"/>
            <a:ext cx="2460625" cy="14605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6" name="Line 20"/>
          <p:cNvSpPr>
            <a:spLocks noChangeShapeType="1"/>
          </p:cNvSpPr>
          <p:nvPr/>
        </p:nvSpPr>
        <p:spPr bwMode="auto">
          <a:xfrm flipH="1">
            <a:off x="4108451" y="2444751"/>
            <a:ext cx="133351" cy="1944688"/>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7" name="Line 21"/>
          <p:cNvSpPr>
            <a:spLocks noChangeShapeType="1"/>
          </p:cNvSpPr>
          <p:nvPr/>
        </p:nvSpPr>
        <p:spPr bwMode="auto">
          <a:xfrm flipH="1">
            <a:off x="3697290" y="2443165"/>
            <a:ext cx="531812" cy="118427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8" name="Line 22"/>
          <p:cNvSpPr>
            <a:spLocks noChangeShapeType="1"/>
          </p:cNvSpPr>
          <p:nvPr/>
        </p:nvSpPr>
        <p:spPr bwMode="auto">
          <a:xfrm>
            <a:off x="4238627" y="2439994"/>
            <a:ext cx="1758951" cy="1201737"/>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19" name="Line 23"/>
          <p:cNvSpPr>
            <a:spLocks noChangeShapeType="1"/>
          </p:cNvSpPr>
          <p:nvPr/>
        </p:nvSpPr>
        <p:spPr bwMode="auto">
          <a:xfrm>
            <a:off x="4238628" y="2443168"/>
            <a:ext cx="2041525" cy="22066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0" name="Line 24"/>
          <p:cNvSpPr>
            <a:spLocks noChangeShapeType="1"/>
          </p:cNvSpPr>
          <p:nvPr/>
        </p:nvSpPr>
        <p:spPr bwMode="auto">
          <a:xfrm>
            <a:off x="4241803" y="2444752"/>
            <a:ext cx="811213" cy="3159125"/>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1" name="Line 25"/>
          <p:cNvSpPr>
            <a:spLocks noChangeShapeType="1"/>
          </p:cNvSpPr>
          <p:nvPr/>
        </p:nvSpPr>
        <p:spPr bwMode="auto">
          <a:xfrm flipH="1">
            <a:off x="3662367" y="2443163"/>
            <a:ext cx="573087" cy="2667000"/>
          </a:xfrm>
          <a:prstGeom prst="line">
            <a:avLst/>
          </a:prstGeom>
          <a:noFill/>
          <a:ln w="34925"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0922" name="Line 26"/>
          <p:cNvSpPr>
            <a:spLocks noChangeShapeType="1"/>
          </p:cNvSpPr>
          <p:nvPr/>
        </p:nvSpPr>
        <p:spPr bwMode="auto">
          <a:xfrm>
            <a:off x="4237043" y="2443167"/>
            <a:ext cx="2071687" cy="2560637"/>
          </a:xfrm>
          <a:prstGeom prst="line">
            <a:avLst/>
          </a:prstGeom>
          <a:noFill/>
          <a:ln w="3810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80934" name="Picture 38" descr="MCj0434857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42227">
            <a:off x="-1028830" y="2763047"/>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5"/>
          <p:cNvSpPr>
            <a:spLocks noChangeArrowheads="1"/>
          </p:cNvSpPr>
          <p:nvPr/>
        </p:nvSpPr>
        <p:spPr bwMode="auto">
          <a:xfrm rot="19324793">
            <a:off x="1568451" y="5527678"/>
            <a:ext cx="623888" cy="274639"/>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5" name="AutoShape 5"/>
          <p:cNvSpPr>
            <a:spLocks noChangeArrowheads="1"/>
          </p:cNvSpPr>
          <p:nvPr/>
        </p:nvSpPr>
        <p:spPr bwMode="auto">
          <a:xfrm rot="767916">
            <a:off x="6364291" y="6005520"/>
            <a:ext cx="623887" cy="454025"/>
          </a:xfrm>
          <a:prstGeom prst="star5">
            <a:avLst/>
          </a:prstGeom>
          <a:solidFill>
            <a:schemeClr val="accent5"/>
          </a:solidFill>
          <a:ln w="9525">
            <a:solidFill>
              <a:srgbClr val="FF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pitchFamily="34" charset="0"/>
            </a:endParaRPr>
          </a:p>
        </p:txBody>
      </p:sp>
      <p:sp>
        <p:nvSpPr>
          <p:cNvPr id="5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OPUS-RS – 15 min to 2 hours</a:t>
            </a:r>
          </a:p>
        </p:txBody>
      </p:sp>
      <p:sp>
        <p:nvSpPr>
          <p:cNvPr id="57" name="Content Placeholder 1"/>
          <p:cNvSpPr txBox="1">
            <a:spLocks/>
          </p:cNvSpPr>
          <p:nvPr/>
        </p:nvSpPr>
        <p:spPr bwMode="auto">
          <a:xfrm>
            <a:off x="425198" y="1177881"/>
            <a:ext cx="5460847" cy="102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Atmospheric model</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179,000 solutions in 2021</a:t>
            </a:r>
          </a:p>
        </p:txBody>
      </p:sp>
    </p:spTree>
    <p:extLst>
      <p:ext uri="{BB962C8B-B14F-4D97-AF65-F5344CB8AC3E}">
        <p14:creationId xmlns:p14="http://schemas.microsoft.com/office/powerpoint/2010/main" val="267683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500"/>
                                  </p:stCondLst>
                                  <p:childTnLst>
                                    <p:animMotion origin="layout" path="M 0.5224 -0.12824 L 0.37847 -0.12338 C 0.34861 -0.12315 0.30434 -0.11528 0.25886 -0.10371 C 0.20712 -0.09005 0.16632 -0.0757 0.1382 -0.06134 L 0.0033 0.00555 " pathEditMode="fixed" rAng="20940000" ptsTypes="AAAAA">
                                      <p:cBhvr>
                                        <p:cTn id="6" dur="2000" spd="-100000" fill="hold"/>
                                        <p:tgtEl>
                                          <p:spTgt spid="80934"/>
                                        </p:tgtEl>
                                        <p:attrNameLst>
                                          <p:attrName>ppt_x</p:attrName>
                                          <p:attrName>ppt_y</p:attrName>
                                        </p:attrNameLst>
                                      </p:cBhvr>
                                      <p:rCtr x="-26267" y="4606"/>
                                    </p:animMotion>
                                  </p:childTnLst>
                                </p:cTn>
                              </p:par>
                            </p:childTnLst>
                          </p:cTn>
                        </p:par>
                        <p:par>
                          <p:cTn id="7" fill="hold">
                            <p:stCondLst>
                              <p:cond delay="2500"/>
                            </p:stCondLst>
                            <p:childTnLst>
                              <p:par>
                                <p:cTn id="8" presetID="20" presetClass="entr" presetSubtype="0" fill="hold" grpId="0" nodeType="afterEffect">
                                  <p:stCondLst>
                                    <p:cond delay="0"/>
                                  </p:stCondLst>
                                  <p:childTnLst>
                                    <p:set>
                                      <p:cBhvr>
                                        <p:cTn id="9" dur="1" fill="hold">
                                          <p:stCondLst>
                                            <p:cond delay="0"/>
                                          </p:stCondLst>
                                        </p:cTn>
                                        <p:tgtEl>
                                          <p:spTgt spid="80924"/>
                                        </p:tgtEl>
                                        <p:attrNameLst>
                                          <p:attrName>style.visibility</p:attrName>
                                        </p:attrNameLst>
                                      </p:cBhvr>
                                      <p:to>
                                        <p:strVal val="visible"/>
                                      </p:to>
                                    </p:set>
                                    <p:animEffect transition="in" filter="wedge">
                                      <p:cBhvr>
                                        <p:cTn id="10" dur="500"/>
                                        <p:tgtEl>
                                          <p:spTgt spid="80924"/>
                                        </p:tgtEl>
                                      </p:cBhvr>
                                    </p:animEffec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80904"/>
                                        </p:tgtEl>
                                        <p:attrNameLst>
                                          <p:attrName>style.visibility</p:attrName>
                                        </p:attrNameLst>
                                      </p:cBhvr>
                                      <p:to>
                                        <p:strVal val="visible"/>
                                      </p:to>
                                    </p:set>
                                    <p:animEffect transition="in" filter="wipe(up)">
                                      <p:cBhvr>
                                        <p:cTn id="14" dur="500"/>
                                        <p:tgtEl>
                                          <p:spTgt spid="8090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0917"/>
                                        </p:tgtEl>
                                        <p:attrNameLst>
                                          <p:attrName>style.visibility</p:attrName>
                                        </p:attrNameLst>
                                      </p:cBhvr>
                                      <p:to>
                                        <p:strVal val="visible"/>
                                      </p:to>
                                    </p:set>
                                    <p:animEffect transition="in" filter="wipe(up)">
                                      <p:cBhvr>
                                        <p:cTn id="17" dur="500"/>
                                        <p:tgtEl>
                                          <p:spTgt spid="809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0921"/>
                                        </p:tgtEl>
                                        <p:attrNameLst>
                                          <p:attrName>style.visibility</p:attrName>
                                        </p:attrNameLst>
                                      </p:cBhvr>
                                      <p:to>
                                        <p:strVal val="visible"/>
                                      </p:to>
                                    </p:set>
                                    <p:animEffect transition="in" filter="wipe(up)">
                                      <p:cBhvr>
                                        <p:cTn id="20" dur="500"/>
                                        <p:tgtEl>
                                          <p:spTgt spid="8092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0916"/>
                                        </p:tgtEl>
                                        <p:attrNameLst>
                                          <p:attrName>style.visibility</p:attrName>
                                        </p:attrNameLst>
                                      </p:cBhvr>
                                      <p:to>
                                        <p:strVal val="visible"/>
                                      </p:to>
                                    </p:set>
                                    <p:animEffect transition="in" filter="wipe(up)">
                                      <p:cBhvr>
                                        <p:cTn id="23" dur="500"/>
                                        <p:tgtEl>
                                          <p:spTgt spid="8091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0920"/>
                                        </p:tgtEl>
                                        <p:attrNameLst>
                                          <p:attrName>style.visibility</p:attrName>
                                        </p:attrNameLst>
                                      </p:cBhvr>
                                      <p:to>
                                        <p:strVal val="visible"/>
                                      </p:to>
                                    </p:set>
                                    <p:animEffect transition="in" filter="wipe(up)">
                                      <p:cBhvr>
                                        <p:cTn id="26" dur="500"/>
                                        <p:tgtEl>
                                          <p:spTgt spid="8092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80922"/>
                                        </p:tgtEl>
                                        <p:attrNameLst>
                                          <p:attrName>style.visibility</p:attrName>
                                        </p:attrNameLst>
                                      </p:cBhvr>
                                      <p:to>
                                        <p:strVal val="visible"/>
                                      </p:to>
                                    </p:set>
                                    <p:animEffect transition="in" filter="wipe(up)">
                                      <p:cBhvr>
                                        <p:cTn id="29" dur="500"/>
                                        <p:tgtEl>
                                          <p:spTgt spid="8092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0919"/>
                                        </p:tgtEl>
                                        <p:attrNameLst>
                                          <p:attrName>style.visibility</p:attrName>
                                        </p:attrNameLst>
                                      </p:cBhvr>
                                      <p:to>
                                        <p:strVal val="visible"/>
                                      </p:to>
                                    </p:set>
                                    <p:animEffect transition="in" filter="wipe(up)">
                                      <p:cBhvr>
                                        <p:cTn id="32" dur="500"/>
                                        <p:tgtEl>
                                          <p:spTgt spid="809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0918"/>
                                        </p:tgtEl>
                                        <p:attrNameLst>
                                          <p:attrName>style.visibility</p:attrName>
                                        </p:attrNameLst>
                                      </p:cBhvr>
                                      <p:to>
                                        <p:strVal val="visible"/>
                                      </p:to>
                                    </p:set>
                                    <p:animEffect transition="in" filter="wipe(up)">
                                      <p:cBhvr>
                                        <p:cTn id="35" dur="500"/>
                                        <p:tgtEl>
                                          <p:spTgt spid="8091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0906"/>
                                        </p:tgtEl>
                                        <p:attrNameLst>
                                          <p:attrName>style.visibility</p:attrName>
                                        </p:attrNameLst>
                                      </p:cBhvr>
                                      <p:to>
                                        <p:strVal val="visible"/>
                                      </p:to>
                                    </p:set>
                                    <p:animEffect transition="in" filter="wipe(up)">
                                      <p:cBhvr>
                                        <p:cTn id="38" dur="500"/>
                                        <p:tgtEl>
                                          <p:spTgt spid="80906"/>
                                        </p:tgtEl>
                                      </p:cBhvr>
                                    </p:animEffect>
                                  </p:childTnLst>
                                </p:cTn>
                              </p:par>
                            </p:childTnLst>
                          </p:cTn>
                        </p:par>
                        <p:par>
                          <p:cTn id="39" fill="hold" nodeType="afterGroup">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809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09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093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80938"/>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09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094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094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80942"/>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8094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09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094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09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809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09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80949"/>
                                        </p:tgtEl>
                                        <p:attrNameLst>
                                          <p:attrName>style.visibility</p:attrName>
                                        </p:attrNameLst>
                                      </p:cBhvr>
                                      <p:to>
                                        <p:strVal val="visible"/>
                                      </p:to>
                                    </p:set>
                                  </p:childTnLst>
                                </p:cTn>
                              </p:par>
                            </p:childTnLst>
                          </p:cTn>
                        </p:par>
                        <p:par>
                          <p:cTn id="70" fill="hold" nodeType="afterGroup">
                            <p:stCondLst>
                              <p:cond delay="3500"/>
                            </p:stCondLst>
                            <p:childTnLst>
                              <p:par>
                                <p:cTn id="71" presetID="10" presetClass="entr" presetSubtype="0" fill="hold" nodeType="afterEffect">
                                  <p:stCondLst>
                                    <p:cond delay="0"/>
                                  </p:stCondLst>
                                  <p:childTnLst>
                                    <p:set>
                                      <p:cBhvr>
                                        <p:cTn id="72" dur="1" fill="hold">
                                          <p:stCondLst>
                                            <p:cond delay="0"/>
                                          </p:stCondLst>
                                        </p:cTn>
                                        <p:tgtEl>
                                          <p:spTgt spid="80925"/>
                                        </p:tgtEl>
                                        <p:attrNameLst>
                                          <p:attrName>style.visibility</p:attrName>
                                        </p:attrNameLst>
                                      </p:cBhvr>
                                      <p:to>
                                        <p:strVal val="visible"/>
                                      </p:to>
                                    </p:set>
                                    <p:animEffect transition="in" filter="fade">
                                      <p:cBhvr>
                                        <p:cTn id="73" dur="500"/>
                                        <p:tgtEl>
                                          <p:spTgt spid="80925"/>
                                        </p:tgtEl>
                                      </p:cBhvr>
                                    </p:animEffect>
                                  </p:childTnLst>
                                </p:cTn>
                              </p:par>
                            </p:childTnLst>
                          </p:cTn>
                        </p:par>
                        <p:par>
                          <p:cTn id="74" fill="hold" nodeType="with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80905"/>
                                        </p:tgtEl>
                                        <p:attrNameLst>
                                          <p:attrName>style.visibility</p:attrName>
                                        </p:attrNameLst>
                                      </p:cBhvr>
                                      <p:to>
                                        <p:strVal val="visible"/>
                                      </p:to>
                                    </p:set>
                                    <p:animEffect transition="in" filter="wipe(up)">
                                      <p:cBhvr>
                                        <p:cTn id="77" dur="500"/>
                                        <p:tgtEl>
                                          <p:spTgt spid="80905"/>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80900"/>
                                        </p:tgtEl>
                                        <p:attrNameLst>
                                          <p:attrName>style.visibility</p:attrName>
                                        </p:attrNameLst>
                                      </p:cBhvr>
                                      <p:to>
                                        <p:strVal val="visible"/>
                                      </p:to>
                                    </p:set>
                                    <p:animEffect transition="in" filter="wipe(right)">
                                      <p:cBhvr>
                                        <p:cTn id="80" dur="500"/>
                                        <p:tgtEl>
                                          <p:spTgt spid="80900"/>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80926"/>
                                        </p:tgtEl>
                                        <p:attrNameLst>
                                          <p:attrName>style.visibility</p:attrName>
                                        </p:attrNameLst>
                                      </p:cBhvr>
                                      <p:to>
                                        <p:strVal val="visible"/>
                                      </p:to>
                                    </p:set>
                                    <p:animEffect transition="in" filter="wipe(right)">
                                      <p:cBhvr>
                                        <p:cTn id="83" dur="500"/>
                                        <p:tgtEl>
                                          <p:spTgt spid="8092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80927"/>
                                        </p:tgtEl>
                                        <p:attrNameLst>
                                          <p:attrName>style.visibility</p:attrName>
                                        </p:attrNameLst>
                                      </p:cBhvr>
                                      <p:to>
                                        <p:strVal val="visible"/>
                                      </p:to>
                                    </p:set>
                                    <p:animEffect transition="in" filter="wipe(right)">
                                      <p:cBhvr>
                                        <p:cTn id="86" dur="500"/>
                                        <p:tgtEl>
                                          <p:spTgt spid="80927"/>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80928"/>
                                        </p:tgtEl>
                                        <p:attrNameLst>
                                          <p:attrName>style.visibility</p:attrName>
                                        </p:attrNameLst>
                                      </p:cBhvr>
                                      <p:to>
                                        <p:strVal val="visible"/>
                                      </p:to>
                                    </p:set>
                                    <p:animEffect transition="in" filter="wipe(right)">
                                      <p:cBhvr>
                                        <p:cTn id="89" dur="500"/>
                                        <p:tgtEl>
                                          <p:spTgt spid="80928"/>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80929"/>
                                        </p:tgtEl>
                                        <p:attrNameLst>
                                          <p:attrName>style.visibility</p:attrName>
                                        </p:attrNameLst>
                                      </p:cBhvr>
                                      <p:to>
                                        <p:strVal val="visible"/>
                                      </p:to>
                                    </p:set>
                                    <p:animEffect transition="in" filter="wipe(left)">
                                      <p:cBhvr>
                                        <p:cTn id="92" dur="500"/>
                                        <p:tgtEl>
                                          <p:spTgt spid="80929"/>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80930"/>
                                        </p:tgtEl>
                                        <p:attrNameLst>
                                          <p:attrName>style.visibility</p:attrName>
                                        </p:attrNameLst>
                                      </p:cBhvr>
                                      <p:to>
                                        <p:strVal val="visible"/>
                                      </p:to>
                                    </p:set>
                                    <p:animEffect transition="in" filter="wipe(left)">
                                      <p:cBhvr>
                                        <p:cTn id="95" dur="500"/>
                                        <p:tgtEl>
                                          <p:spTgt spid="80930"/>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80931"/>
                                        </p:tgtEl>
                                        <p:attrNameLst>
                                          <p:attrName>style.visibility</p:attrName>
                                        </p:attrNameLst>
                                      </p:cBhvr>
                                      <p:to>
                                        <p:strVal val="visible"/>
                                      </p:to>
                                    </p:set>
                                    <p:animEffect transition="in" filter="wipe(down)">
                                      <p:cBhvr>
                                        <p:cTn id="98" dur="500"/>
                                        <p:tgtEl>
                                          <p:spTgt spid="80931"/>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80932"/>
                                        </p:tgtEl>
                                        <p:attrNameLst>
                                          <p:attrName>style.visibility</p:attrName>
                                        </p:attrNameLst>
                                      </p:cBhvr>
                                      <p:to>
                                        <p:strVal val="visible"/>
                                      </p:to>
                                    </p:set>
                                    <p:animEffect transition="in" filter="wipe(left)">
                                      <p:cBhvr>
                                        <p:cTn id="101" dur="500"/>
                                        <p:tgtEl>
                                          <p:spTgt spid="80932"/>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80933"/>
                                        </p:tgtEl>
                                        <p:attrNameLst>
                                          <p:attrName>style.visibility</p:attrName>
                                        </p:attrNameLst>
                                      </p:cBhvr>
                                      <p:to>
                                        <p:strVal val="visible"/>
                                      </p:to>
                                    </p:set>
                                    <p:animEffect transition="in" filter="wipe(down)">
                                      <p:cBhvr>
                                        <p:cTn id="104" dur="500"/>
                                        <p:tgtEl>
                                          <p:spTgt spid="80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5" grpId="0" animBg="1"/>
      <p:bldP spid="80924" grpId="0" animBg="1"/>
      <p:bldP spid="80926" grpId="0" animBg="1"/>
      <p:bldP spid="80927" grpId="0" animBg="1"/>
      <p:bldP spid="80928" grpId="0" animBg="1"/>
      <p:bldP spid="80929" grpId="0" animBg="1"/>
      <p:bldP spid="80930" grpId="0" animBg="1"/>
      <p:bldP spid="80931" grpId="0" animBg="1"/>
      <p:bldP spid="80932" grpId="0" animBg="1"/>
      <p:bldP spid="80933" grpId="0" animBg="1"/>
      <p:bldP spid="80935" grpId="0" animBg="1"/>
      <p:bldP spid="80936" grpId="0" animBg="1"/>
      <p:bldP spid="80937" grpId="0" animBg="1"/>
      <p:bldP spid="80938" grpId="0" animBg="1"/>
      <p:bldP spid="80939" grpId="0" animBg="1"/>
      <p:bldP spid="80940" grpId="0" animBg="1"/>
      <p:bldP spid="80941" grpId="0" animBg="1"/>
      <p:bldP spid="80942" grpId="0" animBg="1"/>
      <p:bldP spid="80943" grpId="0" animBg="1"/>
      <p:bldP spid="80944" grpId="0" animBg="1"/>
      <p:bldP spid="80945" grpId="0" animBg="1"/>
      <p:bldP spid="80946" grpId="0" animBg="1"/>
      <p:bldP spid="80947" grpId="0" animBg="1"/>
      <p:bldP spid="80948" grpId="0" animBg="1"/>
      <p:bldP spid="80949" grpId="0" animBg="1"/>
      <p:bldP spid="80904" grpId="0" animBg="1"/>
      <p:bldP spid="80906" grpId="0" animBg="1"/>
      <p:bldP spid="80916" grpId="0" animBg="1"/>
      <p:bldP spid="80917" grpId="0" animBg="1"/>
      <p:bldP spid="80918" grpId="0" animBg="1"/>
      <p:bldP spid="80919" grpId="0" animBg="1"/>
      <p:bldP spid="80920" grpId="0" animBg="1"/>
      <p:bldP spid="80921" grpId="0" animBg="1"/>
      <p:bldP spid="809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41"/>
            <a:ext cx="8656638" cy="5262979"/>
          </a:xfrm>
          <a:prstGeom prst="rect">
            <a:avLst/>
          </a:prstGeom>
          <a:noFill/>
        </p:spPr>
        <p:txBody>
          <a:bodyPr>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920750" indent="-46355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2400" dirty="0">
                <a:latin typeface="Cambria" panose="02040503050406030204" pitchFamily="18" charset="0"/>
                <a:ea typeface="Cambria" panose="02040503050406030204" pitchFamily="18" charset="0"/>
              </a:rPr>
              <a:t>Selects three to nine “best” CORS based upon:</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Having common satellite visibility with the user data.</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50 &lt; distance &lt;250 km from the user's mark.</a:t>
            </a:r>
          </a:p>
          <a:p>
            <a:pPr lvl="2" eaLnBrk="1" hangingPunct="1">
              <a:buFont typeface="Arial" charset="0"/>
              <a:buChar char="•"/>
            </a:pPr>
            <a:r>
              <a:rPr lang="en-US" altLang="en-US" sz="2400" dirty="0">
                <a:latin typeface="Cambria" panose="02040503050406030204" pitchFamily="18" charset="0"/>
                <a:ea typeface="Cambria" panose="02040503050406030204" pitchFamily="18" charset="0"/>
              </a:rPr>
              <a:t>Orientation relative to the user's mark.</a:t>
            </a:r>
          </a:p>
          <a:p>
            <a:pPr eaLnBrk="1" hangingPunct="1"/>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The star represents the user’s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mark; the triangles are CORS. </a:t>
            </a:r>
          </a:p>
          <a:p>
            <a:pPr eaLnBrk="1" hangingPunct="1"/>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No CORS farther than 250 km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from the user's mark will be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included. </a:t>
            </a:r>
          </a:p>
          <a:p>
            <a:pPr eaLnBrk="1" hangingPunct="1"/>
            <a:endParaRPr lang="en-US" altLang="en-US" sz="2400" dirty="0">
              <a:latin typeface="Cambria" panose="02040503050406030204" pitchFamily="18" charset="0"/>
              <a:ea typeface="Cambria" panose="02040503050406030204" pitchFamily="18" charset="0"/>
            </a:endParaRPr>
          </a:p>
          <a:p>
            <a:pPr eaLnBrk="1" hangingPunct="1"/>
            <a:r>
              <a:rPr lang="en-US" altLang="en-US" sz="2400" dirty="0">
                <a:latin typeface="Cambria" panose="02040503050406030204" pitchFamily="18" charset="0"/>
                <a:ea typeface="Cambria" panose="02040503050406030204" pitchFamily="18" charset="0"/>
              </a:rPr>
              <a:t>A minimum of three, and</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no more than nine CORS are used.</a:t>
            </a:r>
          </a:p>
        </p:txBody>
      </p:sp>
      <p:grpSp>
        <p:nvGrpSpPr>
          <p:cNvPr id="62467" name="Group 40"/>
          <p:cNvGrpSpPr>
            <a:grpSpLocks/>
          </p:cNvGrpSpPr>
          <p:nvPr/>
        </p:nvGrpSpPr>
        <p:grpSpPr bwMode="auto">
          <a:xfrm>
            <a:off x="5121275" y="3108325"/>
            <a:ext cx="3352800" cy="3048000"/>
            <a:chOff x="5867400" y="3810000"/>
            <a:chExt cx="3352800" cy="3048000"/>
          </a:xfrm>
        </p:grpSpPr>
        <p:sp>
          <p:nvSpPr>
            <p:cNvPr id="6247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1800">
                <a:solidFill>
                  <a:schemeClr val="hlink"/>
                </a:solidFill>
                <a:latin typeface="Tw Cen MT" pitchFamily="34" charset="0"/>
              </a:endParaRPr>
            </a:p>
          </p:txBody>
        </p:sp>
        <p:sp>
          <p:nvSpPr>
            <p:cNvPr id="6247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w Cen MT" pitchFamily="34" charset="0"/>
              </a:endParaRPr>
            </a:p>
          </p:txBody>
        </p:sp>
        <p:sp>
          <p:nvSpPr>
            <p:cNvPr id="6247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ＭＳ Ｐゴシック" charset="0"/>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1" name="TextBox 35"/>
            <p:cNvSpPr txBox="1">
              <a:spLocks noChangeArrowheads="1"/>
            </p:cNvSpPr>
            <p:nvPr/>
          </p:nvSpPr>
          <p:spPr bwMode="auto">
            <a:xfrm>
              <a:off x="6256668" y="5081695"/>
              <a:ext cx="7521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250km</a:t>
              </a:r>
            </a:p>
          </p:txBody>
        </p:sp>
        <p:cxnSp>
          <p:nvCxnSpPr>
            <p:cNvPr id="42" name="Straight Connector 41"/>
            <p:cNvCxnSpPr>
              <a:stCxn id="6247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3" name="TextBox 39"/>
            <p:cNvSpPr txBox="1">
              <a:spLocks noChangeArrowheads="1"/>
            </p:cNvSpPr>
            <p:nvPr/>
          </p:nvSpPr>
          <p:spPr bwMode="auto">
            <a:xfrm rot="1891440">
              <a:off x="6344579" y="4505848"/>
              <a:ext cx="888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Tw Cen MT" pitchFamily="34" charset="0"/>
                </a:rPr>
                <a:t>&gt;250km</a:t>
              </a:r>
            </a:p>
          </p:txBody>
        </p:sp>
      </p:grpSp>
      <p:sp>
        <p:nvSpPr>
          <p:cNvPr id="23"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How does OPUS-RS work?</a:t>
            </a:r>
          </a:p>
        </p:txBody>
      </p:sp>
    </p:spTree>
    <p:extLst>
      <p:ext uri="{BB962C8B-B14F-4D97-AF65-F5344CB8AC3E}">
        <p14:creationId xmlns:p14="http://schemas.microsoft.com/office/powerpoint/2010/main" val="32980770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6"/>
          <p:cNvSpPr txBox="1">
            <a:spLocks noChangeArrowheads="1"/>
          </p:cNvSpPr>
          <p:nvPr/>
        </p:nvSpPr>
        <p:spPr bwMode="auto">
          <a:xfrm>
            <a:off x="228600" y="1189039"/>
            <a:ext cx="86566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latin typeface="Cambria" panose="02040503050406030204" pitchFamily="18" charset="0"/>
                <a:ea typeface="Cambria" panose="02040503050406030204" pitchFamily="18" charset="0"/>
              </a:rPr>
              <a:t>In addition, user's mark must be no more than 50 km from the (convex) polygon created by the selected CORS.</a:t>
            </a:r>
          </a:p>
          <a:p>
            <a:pPr eaLnBrk="1" hangingPunct="1">
              <a:spcBef>
                <a:spcPct val="0"/>
              </a:spcBef>
              <a:buFontTx/>
              <a:buNone/>
            </a:pPr>
            <a:endParaRPr lang="en-US" altLang="en-US" sz="2400" dirty="0">
              <a:latin typeface="Cambria" panose="02040503050406030204" pitchFamily="18" charset="0"/>
              <a:ea typeface="Cambria" panose="02040503050406030204" pitchFamily="18" charset="0"/>
            </a:endParaRPr>
          </a:p>
          <a:p>
            <a:pPr eaLnBrk="1" hangingPunct="1">
              <a:spcBef>
                <a:spcPct val="0"/>
              </a:spcBef>
              <a:buFontTx/>
              <a:buNone/>
            </a:pPr>
            <a:r>
              <a:rPr lang="en-US" altLang="en-US" sz="2400" dirty="0">
                <a:latin typeface="Cambria" panose="02040503050406030204" pitchFamily="18" charset="0"/>
                <a:ea typeface="Cambria" panose="02040503050406030204" pitchFamily="18" charset="0"/>
              </a:rPr>
              <a:t>If the user’s mark is more than 50 km outside this </a:t>
            </a:r>
            <a:br>
              <a:rPr lang="en-US" altLang="en-US" sz="2400" dirty="0">
                <a:latin typeface="Cambria" panose="02040503050406030204" pitchFamily="18" charset="0"/>
                <a:ea typeface="Cambria" panose="02040503050406030204" pitchFamily="18" charset="0"/>
              </a:rPr>
            </a:br>
            <a:r>
              <a:rPr lang="en-US" altLang="en-US" sz="2400" dirty="0">
                <a:latin typeface="Cambria" panose="02040503050406030204" pitchFamily="18" charset="0"/>
                <a:ea typeface="Cambria" panose="02040503050406030204" pitchFamily="18" charset="0"/>
              </a:rPr>
              <a:t>polygon, alternate CORS will be considered. </a:t>
            </a:r>
          </a:p>
          <a:p>
            <a:pPr eaLnBrk="1" hangingPunct="1">
              <a:spcBef>
                <a:spcPct val="0"/>
              </a:spcBef>
              <a:buFontTx/>
              <a:buNone/>
            </a:pPr>
            <a:r>
              <a:rPr lang="en-US" altLang="en-US" sz="2400" dirty="0">
                <a:latin typeface="Cambria" panose="02040503050406030204" pitchFamily="18" charset="0"/>
                <a:ea typeface="Cambria" panose="02040503050406030204" pitchFamily="18" charset="0"/>
              </a:rPr>
              <a:t>If none can be found, the processing will abort.</a:t>
            </a:r>
          </a:p>
        </p:txBody>
      </p:sp>
      <p:pic>
        <p:nvPicPr>
          <p:cNvPr id="6349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 t="502" r="9" b="294"/>
          <a:stretch/>
        </p:blipFill>
        <p:spPr bwMode="auto">
          <a:xfrm>
            <a:off x="3310661" y="3885791"/>
            <a:ext cx="5833339" cy="28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How does OPUS-RS work?</a:t>
            </a:r>
          </a:p>
        </p:txBody>
      </p:sp>
    </p:spTree>
    <p:extLst>
      <p:ext uri="{BB962C8B-B14F-4D97-AF65-F5344CB8AC3E}">
        <p14:creationId xmlns:p14="http://schemas.microsoft.com/office/powerpoint/2010/main" val="33168760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6" name="Title 2"/>
          <p:cNvSpPr>
            <a:spLocks noGrp="1"/>
          </p:cNvSpPr>
          <p:nvPr>
            <p:ph type="title"/>
          </p:nvPr>
        </p:nvSpPr>
        <p:spPr>
          <a:xfrm>
            <a:off x="0" y="364867"/>
            <a:ext cx="9144000" cy="805079"/>
          </a:xfrm>
        </p:spPr>
        <p:txBody>
          <a:bodyPr/>
          <a:lstStyle/>
          <a:p>
            <a:r>
              <a:rPr lang="en-US" sz="5000" dirty="0">
                <a:latin typeface="Cambria" panose="02040503050406030204" pitchFamily="18" charset="0"/>
                <a:ea typeface="Cambria" panose="02040503050406030204" pitchFamily="18" charset="0"/>
              </a:rPr>
              <a:t>OPUS-S – 2 to 48 hours</a:t>
            </a:r>
          </a:p>
        </p:txBody>
      </p:sp>
      <p:sp>
        <p:nvSpPr>
          <p:cNvPr id="37" name="Content Placeholder 1"/>
          <p:cNvSpPr txBox="1">
            <a:spLocks/>
          </p:cNvSpPr>
          <p:nvPr/>
        </p:nvSpPr>
        <p:spPr bwMode="auto">
          <a:xfrm>
            <a:off x="3162300" y="1177879"/>
            <a:ext cx="6572249" cy="178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-Best 3 of 5 baselines</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-Delivered 1,268,000 solutions in 2021</a:t>
            </a:r>
          </a:p>
          <a:p>
            <a:pPr marL="0" marR="0" lvl="1" indent="0" algn="l" defTabSz="457189" rtl="0" eaLnBrk="0" fontAlgn="base" latinLnBrk="0" hangingPunct="0">
              <a:lnSpc>
                <a:spcPct val="100000"/>
              </a:lnSpc>
              <a:spcBef>
                <a:spcPts val="0"/>
              </a:spcBef>
              <a:spcAft>
                <a:spcPts val="30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Times New Roman" pitchFamily="18" charset="0"/>
              </a:rPr>
              <a:t>206,000 solutions in 2011</a:t>
            </a:r>
          </a:p>
        </p:txBody>
      </p:sp>
      <p:pic>
        <p:nvPicPr>
          <p:cNvPr id="35" name="Picture 20" descr="MCj0434738000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7" r="814" b="951"/>
          <a:stretch>
            <a:fillRect/>
          </a:stretch>
        </p:blipFill>
        <p:spPr>
          <a:xfrm>
            <a:off x="0" y="2239967"/>
            <a:ext cx="9144000" cy="4618037"/>
          </a:xfrm>
          <a:noFill/>
        </p:spPr>
      </p:pic>
      <p:pic>
        <p:nvPicPr>
          <p:cNvPr id="38" name="Picture 20" descr="MCj04347380000[1]"/>
          <p:cNvPicPr>
            <a:picLocks noChangeAspect="1" noChangeArrowheads="1"/>
          </p:cNvPicPr>
          <p:nvPr/>
        </p:nvPicPr>
        <p:blipFill>
          <a:blip r:embed="rId3">
            <a:extLst>
              <a:ext uri="{28A0092B-C50C-407E-A947-70E740481C1C}">
                <a14:useLocalDpi xmlns:a14="http://schemas.microsoft.com/office/drawing/2010/main" val="0"/>
              </a:ext>
            </a:extLst>
          </a:blip>
          <a:srcRect l="147" r="814" b="951"/>
          <a:stretch>
            <a:fillRect/>
          </a:stretch>
        </p:blipFill>
        <p:spPr bwMode="auto">
          <a:xfrm>
            <a:off x="0" y="2239967"/>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c 38"/>
          <p:cNvSpPr/>
          <p:nvPr/>
        </p:nvSpPr>
        <p:spPr>
          <a:xfrm>
            <a:off x="-701673" y="3108328"/>
            <a:ext cx="10642600" cy="6588125"/>
          </a:xfrm>
          <a:prstGeom prst="arc">
            <a:avLst>
              <a:gd name="adj1" fmla="val 11829667"/>
              <a:gd name="adj2" fmla="val 20473190"/>
            </a:avLst>
          </a:prstGeom>
          <a:ln w="177800">
            <a:solidFill>
              <a:srgbClr val="C2E9FA">
                <a:alpha val="51000"/>
              </a:srgb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AutoShape 5"/>
          <p:cNvSpPr>
            <a:spLocks noChangeArrowheads="1"/>
          </p:cNvSpPr>
          <p:nvPr/>
        </p:nvSpPr>
        <p:spPr bwMode="auto">
          <a:xfrm rot="767916">
            <a:off x="5930902" y="3359153"/>
            <a:ext cx="339725" cy="117475"/>
          </a:xfrm>
          <a:prstGeom prst="star5">
            <a:avLst/>
          </a:prstGeom>
          <a:solidFill>
            <a:schemeClr val="tx1"/>
          </a:solidFill>
          <a:ln w="9525">
            <a:solidFill>
              <a:srgbClr val="A27B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1" name="AutoShape 3"/>
          <p:cNvSpPr>
            <a:spLocks noChangeArrowheads="1"/>
          </p:cNvSpPr>
          <p:nvPr/>
        </p:nvSpPr>
        <p:spPr bwMode="auto">
          <a:xfrm rot="1035962">
            <a:off x="4733925" y="3914781"/>
            <a:ext cx="522288" cy="195263"/>
          </a:xfrm>
          <a:prstGeom prst="triangle">
            <a:avLst>
              <a:gd name="adj" fmla="val 76056"/>
            </a:avLst>
          </a:prstGeom>
          <a:solidFill>
            <a:srgbClr val="FFFF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42" name="Line 4"/>
          <p:cNvSpPr>
            <a:spLocks noChangeShapeType="1"/>
          </p:cNvSpPr>
          <p:nvPr/>
        </p:nvSpPr>
        <p:spPr bwMode="auto">
          <a:xfrm flipV="1">
            <a:off x="1803403" y="4041776"/>
            <a:ext cx="3221039" cy="744539"/>
          </a:xfrm>
          <a:prstGeom prst="line">
            <a:avLst/>
          </a:prstGeom>
          <a:noFill/>
          <a:ln w="15875">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3" name="Line 5"/>
          <p:cNvSpPr>
            <a:spLocks noChangeShapeType="1"/>
          </p:cNvSpPr>
          <p:nvPr/>
        </p:nvSpPr>
        <p:spPr bwMode="auto">
          <a:xfrm flipH="1">
            <a:off x="5040315" y="3887794"/>
            <a:ext cx="1674812" cy="149225"/>
          </a:xfrm>
          <a:prstGeom prst="line">
            <a:avLst/>
          </a:prstGeom>
          <a:noFill/>
          <a:ln w="158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4" name="Line 6"/>
          <p:cNvSpPr>
            <a:spLocks noChangeShapeType="1"/>
          </p:cNvSpPr>
          <p:nvPr/>
        </p:nvSpPr>
        <p:spPr bwMode="auto">
          <a:xfrm flipH="1" flipV="1">
            <a:off x="5038725" y="4056064"/>
            <a:ext cx="1263651" cy="960437"/>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5" name="AutoShape 7"/>
          <p:cNvSpPr>
            <a:spLocks noChangeArrowheads="1"/>
          </p:cNvSpPr>
          <p:nvPr/>
        </p:nvSpPr>
        <p:spPr bwMode="auto">
          <a:xfrm rot="19908062">
            <a:off x="1416051" y="4665667"/>
            <a:ext cx="623888" cy="274637"/>
          </a:xfrm>
          <a:prstGeom prst="star5">
            <a:avLst/>
          </a:prstGeom>
          <a:solidFill>
            <a:schemeClr val="tx1"/>
          </a:solidFill>
          <a:ln w="9525">
            <a:solidFill>
              <a:srgbClr val="C00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6" name="AutoShape 8"/>
          <p:cNvSpPr>
            <a:spLocks noChangeArrowheads="1"/>
          </p:cNvSpPr>
          <p:nvPr/>
        </p:nvSpPr>
        <p:spPr bwMode="auto">
          <a:xfrm rot="798520">
            <a:off x="5983294" y="4816478"/>
            <a:ext cx="623887" cy="376239"/>
          </a:xfrm>
          <a:prstGeom prst="star5">
            <a:avLst/>
          </a:prstGeom>
          <a:solidFill>
            <a:schemeClr val="tx1"/>
          </a:solidFill>
          <a:ln w="9525">
            <a:solidFill>
              <a:srgbClr val="00800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7" name="AutoShape 9"/>
          <p:cNvSpPr>
            <a:spLocks noChangeArrowheads="1"/>
          </p:cNvSpPr>
          <p:nvPr/>
        </p:nvSpPr>
        <p:spPr bwMode="auto">
          <a:xfrm rot="1097357">
            <a:off x="6396043" y="3824294"/>
            <a:ext cx="623887" cy="174625"/>
          </a:xfrm>
          <a:prstGeom prst="star5">
            <a:avLst/>
          </a:prstGeom>
          <a:solidFill>
            <a:schemeClr val="tx1"/>
          </a:solidFill>
          <a:ln w="9525">
            <a:solidFill>
              <a:srgbClr val="7030A0"/>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8" name="Line 10"/>
          <p:cNvSpPr>
            <a:spLocks noChangeShapeType="1"/>
          </p:cNvSpPr>
          <p:nvPr/>
        </p:nvSpPr>
        <p:spPr bwMode="auto">
          <a:xfrm flipH="1">
            <a:off x="1735141" y="2460629"/>
            <a:ext cx="2513012" cy="2339975"/>
          </a:xfrm>
          <a:prstGeom prst="line">
            <a:avLst/>
          </a:prstGeom>
          <a:noFill/>
          <a:ln w="34925"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49" name="Line 11"/>
          <p:cNvSpPr>
            <a:spLocks noChangeShapeType="1"/>
          </p:cNvSpPr>
          <p:nvPr/>
        </p:nvSpPr>
        <p:spPr bwMode="auto">
          <a:xfrm>
            <a:off x="4233864" y="2438404"/>
            <a:ext cx="812800" cy="1573213"/>
          </a:xfrm>
          <a:prstGeom prst="line">
            <a:avLst/>
          </a:prstGeom>
          <a:noFill/>
          <a:ln w="31750" cap="rnd">
            <a:solidFill>
              <a:srgbClr val="C0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0" name="Line 12"/>
          <p:cNvSpPr>
            <a:spLocks noChangeShapeType="1"/>
          </p:cNvSpPr>
          <p:nvPr/>
        </p:nvSpPr>
        <p:spPr bwMode="auto">
          <a:xfrm>
            <a:off x="4237043" y="2443167"/>
            <a:ext cx="2071687" cy="2560637"/>
          </a:xfrm>
          <a:prstGeom prst="line">
            <a:avLst/>
          </a:prstGeom>
          <a:noFill/>
          <a:ln w="3810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1" name="Line 13"/>
          <p:cNvSpPr>
            <a:spLocks noChangeShapeType="1"/>
          </p:cNvSpPr>
          <p:nvPr/>
        </p:nvSpPr>
        <p:spPr bwMode="auto">
          <a:xfrm>
            <a:off x="4229104" y="2446341"/>
            <a:ext cx="2468563" cy="1460500"/>
          </a:xfrm>
          <a:prstGeom prst="line">
            <a:avLst/>
          </a:prstGeom>
          <a:noFill/>
          <a:ln w="34925" cap="rnd">
            <a:solidFill>
              <a:srgbClr val="7030A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2" name="Text Box 14"/>
          <p:cNvSpPr txBox="1">
            <a:spLocks noChangeArrowheads="1"/>
          </p:cNvSpPr>
          <p:nvPr/>
        </p:nvSpPr>
        <p:spPr bwMode="auto">
          <a:xfrm rot="20820000">
            <a:off x="2012946" y="4328907"/>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C00000"/>
                </a:solidFill>
                <a:effectLst/>
                <a:uLnTx/>
                <a:uFillTx/>
                <a:latin typeface="Arial" charset="0"/>
                <a:ea typeface="ＭＳ Ｐゴシック" pitchFamily="34" charset="-128"/>
                <a:cs typeface="+mn-cs"/>
              </a:rPr>
              <a:t>baseline 1</a:t>
            </a:r>
          </a:p>
        </p:txBody>
      </p:sp>
      <p:sp>
        <p:nvSpPr>
          <p:cNvPr id="53" name="Text Box 15"/>
          <p:cNvSpPr txBox="1">
            <a:spLocks noChangeArrowheads="1"/>
          </p:cNvSpPr>
          <p:nvPr/>
        </p:nvSpPr>
        <p:spPr bwMode="auto">
          <a:xfrm rot="2310538">
            <a:off x="5054602" y="4243186"/>
            <a:ext cx="1276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dirty="0">
                <a:ln>
                  <a:noFill/>
                </a:ln>
                <a:solidFill>
                  <a:srgbClr val="008000"/>
                </a:solidFill>
                <a:effectLst/>
                <a:uLnTx/>
                <a:uFillTx/>
                <a:latin typeface="Arial" charset="0"/>
                <a:ea typeface="ＭＳ Ｐゴシック" pitchFamily="34" charset="-128"/>
                <a:cs typeface="+mn-cs"/>
              </a:rPr>
              <a:t>baseline 3</a:t>
            </a:r>
          </a:p>
        </p:txBody>
      </p:sp>
      <p:sp>
        <p:nvSpPr>
          <p:cNvPr id="54" name="Text Box 16"/>
          <p:cNvSpPr txBox="1">
            <a:spLocks noChangeArrowheads="1"/>
          </p:cNvSpPr>
          <p:nvPr/>
        </p:nvSpPr>
        <p:spPr bwMode="auto">
          <a:xfrm rot="21300000">
            <a:off x="5417115" y="3698978"/>
            <a:ext cx="1000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400" b="0" i="0" u="none" strike="noStrike" kern="1200" cap="none" spc="0" normalizeH="0" baseline="0" noProof="0">
                <a:ln>
                  <a:noFill/>
                </a:ln>
                <a:solidFill>
                  <a:srgbClr val="7030A0"/>
                </a:solidFill>
                <a:effectLst/>
                <a:uLnTx/>
                <a:uFillTx/>
                <a:latin typeface="Arial" charset="0"/>
                <a:ea typeface="ＭＳ Ｐゴシック" pitchFamily="34" charset="-128"/>
                <a:cs typeface="+mn-cs"/>
              </a:rPr>
              <a:t>baseline 4</a:t>
            </a:r>
          </a:p>
        </p:txBody>
      </p:sp>
      <p:sp>
        <p:nvSpPr>
          <p:cNvPr id="55" name="Line 4"/>
          <p:cNvSpPr>
            <a:spLocks noChangeShapeType="1"/>
          </p:cNvSpPr>
          <p:nvPr/>
        </p:nvSpPr>
        <p:spPr bwMode="auto">
          <a:xfrm flipV="1">
            <a:off x="1881191" y="4105279"/>
            <a:ext cx="3114675" cy="1558925"/>
          </a:xfrm>
          <a:prstGeom prst="line">
            <a:avLst/>
          </a:prstGeom>
          <a:noFill/>
          <a:ln w="1905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6" name="Text Box 14"/>
          <p:cNvSpPr txBox="1">
            <a:spLocks noChangeArrowheads="1"/>
          </p:cNvSpPr>
          <p:nvPr/>
        </p:nvSpPr>
        <p:spPr bwMode="auto">
          <a:xfrm rot="19883534">
            <a:off x="1991514" y="5295693"/>
            <a:ext cx="11176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600" b="0" i="0" u="none" strike="noStrike" kern="1200" cap="none" spc="0" normalizeH="0" baseline="0" noProof="0">
                <a:ln>
                  <a:noFill/>
                </a:ln>
                <a:solidFill>
                  <a:srgbClr val="0E1E20"/>
                </a:solidFill>
                <a:effectLst/>
                <a:uLnTx/>
                <a:uFillTx/>
                <a:latin typeface="Arial" charset="0"/>
                <a:ea typeface="ＭＳ Ｐゴシック" pitchFamily="34" charset="-128"/>
                <a:cs typeface="+mn-cs"/>
              </a:rPr>
              <a:t>baseline 2</a:t>
            </a:r>
          </a:p>
        </p:txBody>
      </p:sp>
      <p:sp>
        <p:nvSpPr>
          <p:cNvPr id="82" name="Line 6"/>
          <p:cNvSpPr>
            <a:spLocks noChangeShapeType="1"/>
          </p:cNvSpPr>
          <p:nvPr/>
        </p:nvSpPr>
        <p:spPr bwMode="auto">
          <a:xfrm flipH="1">
            <a:off x="5046669" y="3392491"/>
            <a:ext cx="1030287" cy="649287"/>
          </a:xfrm>
          <a:prstGeom prst="line">
            <a:avLst/>
          </a:prstGeom>
          <a:noFill/>
          <a:ln w="12700">
            <a:solidFill>
              <a:srgbClr val="A27B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3" name="Text Box 15"/>
          <p:cNvSpPr txBox="1">
            <a:spLocks noChangeArrowheads="1"/>
          </p:cNvSpPr>
          <p:nvPr/>
        </p:nvSpPr>
        <p:spPr bwMode="auto">
          <a:xfrm rot="19860734">
            <a:off x="5084313" y="3486560"/>
            <a:ext cx="881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457189" rtl="0" eaLnBrk="1" fontAlgn="base" latinLnBrk="0" hangingPunct="1">
              <a:lnSpc>
                <a:spcPct val="100000"/>
              </a:lnSpc>
              <a:spcBef>
                <a:spcPct val="0"/>
              </a:spcBef>
              <a:spcAft>
                <a:spcPct val="0"/>
              </a:spcAft>
              <a:buClrTx/>
              <a:buSzTx/>
              <a:buFont typeface="Arial" charset="0"/>
              <a:buNone/>
              <a:tabLst/>
              <a:defRPr/>
            </a:pPr>
            <a:r>
              <a:rPr kumimoji="0" lang="en-US" altLang="en-US" sz="1200" b="0" i="0" u="none" strike="noStrike" kern="1200" cap="none" spc="0" normalizeH="0" baseline="0" noProof="0" dirty="0">
                <a:ln>
                  <a:noFill/>
                </a:ln>
                <a:solidFill>
                  <a:srgbClr val="A27B00"/>
                </a:solidFill>
                <a:effectLst/>
                <a:uLnTx/>
                <a:uFillTx/>
                <a:latin typeface="Arial" charset="0"/>
                <a:ea typeface="ＭＳ Ｐゴシック" pitchFamily="34" charset="-128"/>
                <a:cs typeface="+mn-cs"/>
              </a:rPr>
              <a:t>baseline 5</a:t>
            </a:r>
          </a:p>
        </p:txBody>
      </p:sp>
      <p:sp>
        <p:nvSpPr>
          <p:cNvPr id="84" name="AutoShape 5"/>
          <p:cNvSpPr>
            <a:spLocks noChangeArrowheads="1"/>
          </p:cNvSpPr>
          <p:nvPr/>
        </p:nvSpPr>
        <p:spPr bwMode="auto">
          <a:xfrm rot="19324793">
            <a:off x="1568451" y="5527678"/>
            <a:ext cx="623888" cy="274639"/>
          </a:xfrm>
          <a:prstGeom prst="star5">
            <a:avLst/>
          </a:prstGeom>
          <a:solidFill>
            <a:schemeClr val="tx1"/>
          </a:solidFill>
          <a:ln w="9525">
            <a:solidFill>
              <a:schemeClr val="tx1"/>
            </a:solidFill>
            <a:miter lim="800000"/>
            <a:headEnd/>
            <a:tailEnd/>
          </a:ln>
          <a:effectLst/>
        </p:spPr>
        <p:txBody>
          <a:bodyPr wrap="none" anchor="ct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5" name="Line 12"/>
          <p:cNvSpPr>
            <a:spLocks noChangeShapeType="1"/>
          </p:cNvSpPr>
          <p:nvPr/>
        </p:nvSpPr>
        <p:spPr bwMode="auto">
          <a:xfrm flipH="1">
            <a:off x="1881189" y="2460629"/>
            <a:ext cx="2355851" cy="3205163"/>
          </a:xfrm>
          <a:prstGeom prst="line">
            <a:avLst/>
          </a:prstGeom>
          <a:noFill/>
          <a:ln w="38100" cap="rnd">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6" name="Line 12"/>
          <p:cNvSpPr>
            <a:spLocks noChangeShapeType="1"/>
          </p:cNvSpPr>
          <p:nvPr/>
        </p:nvSpPr>
        <p:spPr bwMode="auto">
          <a:xfrm>
            <a:off x="4248151" y="2460631"/>
            <a:ext cx="1828800" cy="931863"/>
          </a:xfrm>
          <a:prstGeom prst="line">
            <a:avLst/>
          </a:prstGeom>
          <a:noFill/>
          <a:ln w="2540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7" name="Line 11"/>
          <p:cNvSpPr>
            <a:spLocks noChangeShapeType="1"/>
          </p:cNvSpPr>
          <p:nvPr/>
        </p:nvSpPr>
        <p:spPr bwMode="auto">
          <a:xfrm>
            <a:off x="4216400" y="2413004"/>
            <a:ext cx="812800" cy="1573213"/>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8" name="Line 11"/>
          <p:cNvSpPr>
            <a:spLocks noChangeShapeType="1"/>
          </p:cNvSpPr>
          <p:nvPr/>
        </p:nvSpPr>
        <p:spPr bwMode="auto">
          <a:xfrm>
            <a:off x="4200525" y="2405065"/>
            <a:ext cx="812800" cy="1573212"/>
          </a:xfrm>
          <a:prstGeom prst="line">
            <a:avLst/>
          </a:prstGeom>
          <a:noFill/>
          <a:ln w="31750" cap="rnd">
            <a:solidFill>
              <a:schemeClr val="accent6">
                <a:lumMod val="75000"/>
              </a:schemeClr>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89" name="Line 11"/>
          <p:cNvSpPr>
            <a:spLocks noChangeShapeType="1"/>
          </p:cNvSpPr>
          <p:nvPr/>
        </p:nvSpPr>
        <p:spPr bwMode="auto">
          <a:xfrm>
            <a:off x="4208463" y="2438404"/>
            <a:ext cx="812800" cy="1573213"/>
          </a:xfrm>
          <a:prstGeom prst="line">
            <a:avLst/>
          </a:prstGeom>
          <a:noFill/>
          <a:ln w="31750" cap="rnd">
            <a:solidFill>
              <a:srgbClr val="A27B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0" name="Line 11"/>
          <p:cNvSpPr>
            <a:spLocks noChangeShapeType="1"/>
          </p:cNvSpPr>
          <p:nvPr/>
        </p:nvSpPr>
        <p:spPr bwMode="auto">
          <a:xfrm>
            <a:off x="4275139" y="2493965"/>
            <a:ext cx="812800" cy="1573212"/>
          </a:xfrm>
          <a:prstGeom prst="line">
            <a:avLst/>
          </a:prstGeom>
          <a:noFill/>
          <a:ln w="31750" cap="rnd">
            <a:solidFill>
              <a:srgbClr val="008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pic>
        <p:nvPicPr>
          <p:cNvPr id="91" name="satellite" descr="MCj043485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2227">
            <a:off x="3731106" y="1877169"/>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3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2000"/>
                                        <p:tgtEl>
                                          <p:spTgt spid="4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20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2000"/>
                                        <p:tgtEl>
                                          <p:spTgt spid="4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2000"/>
                                        <p:tgtEl>
                                          <p:spTgt spid="5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up)">
                                      <p:cBhvr>
                                        <p:cTn id="19" dur="2000"/>
                                        <p:tgtEl>
                                          <p:spTgt spid="85"/>
                                        </p:tgtEl>
                                      </p:cBhvr>
                                    </p:animEffect>
                                  </p:childTnLst>
                                </p:cTn>
                              </p:par>
                              <p:par>
                                <p:cTn id="20" presetID="22" presetClass="entr" presetSubtype="1"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up)">
                                      <p:cBhvr>
                                        <p:cTn id="22" dur="2000"/>
                                        <p:tgtEl>
                                          <p:spTgt spid="8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left)">
                                      <p:cBhvr>
                                        <p:cTn id="25" dur="2000"/>
                                        <p:tgtEl>
                                          <p:spTgt spid="5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2000"/>
                                        <p:tgtEl>
                                          <p:spTgt spid="5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2000"/>
                                        <p:tgtEl>
                                          <p:spTgt spid="5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up)">
                                      <p:cBhvr>
                                        <p:cTn id="34" dur="2000"/>
                                        <p:tgtEl>
                                          <p:spTgt spid="9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20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down)">
                                      <p:cBhvr>
                                        <p:cTn id="40" dur="2000"/>
                                        <p:tgtEl>
                                          <p:spTgt spid="5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2000"/>
                                        <p:tgtEl>
                                          <p:spTgt spid="5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wipe(up)">
                                      <p:cBhvr>
                                        <p:cTn id="46" dur="2000"/>
                                        <p:tgtEl>
                                          <p:spTgt spid="8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right)">
                                      <p:cBhvr>
                                        <p:cTn id="49" dur="2000"/>
                                        <p:tgtEl>
                                          <p:spTgt spid="4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right)">
                                      <p:cBhvr>
                                        <p:cTn id="52" dur="2000"/>
                                        <p:tgtEl>
                                          <p:spTgt spid="54"/>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wipe(up)">
                                      <p:cBhvr>
                                        <p:cTn id="55" dur="2000"/>
                                        <p:tgtEl>
                                          <p:spTgt spid="8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up)">
                                      <p:cBhvr>
                                        <p:cTn id="58" dur="2000"/>
                                        <p:tgtEl>
                                          <p:spTgt spid="8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right)">
                                      <p:cBhvr>
                                        <p:cTn id="61" dur="2000"/>
                                        <p:tgtEl>
                                          <p:spTgt spid="82"/>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right)">
                                      <p:cBhvr>
                                        <p:cTn id="64" dur="2000"/>
                                        <p:tgtEl>
                                          <p:spTgt spid="83"/>
                                        </p:tgtEl>
                                      </p:cBhvr>
                                    </p:animEffect>
                                  </p:childTnLst>
                                </p:cTn>
                              </p:par>
                            </p:childTnLst>
                          </p:cTn>
                        </p:par>
                        <p:par>
                          <p:cTn id="65" fill="hold">
                            <p:stCondLst>
                              <p:cond delay="2000"/>
                            </p:stCondLst>
                            <p:childTnLst>
                              <p:par>
                                <p:cTn id="66" presetID="10" presetClass="exit" presetSubtype="0" fill="hold" grpId="1" nodeType="afterEffect">
                                  <p:stCondLst>
                                    <p:cond delay="1000"/>
                                  </p:stCondLst>
                                  <p:childTnLst>
                                    <p:animEffect transition="out" filter="fade">
                                      <p:cBhvr>
                                        <p:cTn id="67" dur="500"/>
                                        <p:tgtEl>
                                          <p:spTgt spid="85"/>
                                        </p:tgtEl>
                                      </p:cBhvr>
                                    </p:animEffect>
                                    <p:set>
                                      <p:cBhvr>
                                        <p:cTn id="68" dur="1" fill="hold">
                                          <p:stCondLst>
                                            <p:cond delay="499"/>
                                          </p:stCondLst>
                                        </p:cTn>
                                        <p:tgtEl>
                                          <p:spTgt spid="85"/>
                                        </p:tgtEl>
                                        <p:attrNameLst>
                                          <p:attrName>style.visibility</p:attrName>
                                        </p:attrNameLst>
                                      </p:cBhvr>
                                      <p:to>
                                        <p:strVal val="hidden"/>
                                      </p:to>
                                    </p:set>
                                  </p:childTnLst>
                                </p:cTn>
                              </p:par>
                              <p:par>
                                <p:cTn id="69" presetID="10" presetClass="exit" presetSubtype="0" fill="hold" grpId="1" nodeType="withEffect">
                                  <p:stCondLst>
                                    <p:cond delay="100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grpId="1" nodeType="withEffect">
                                  <p:stCondLst>
                                    <p:cond delay="1000"/>
                                  </p:stCondLst>
                                  <p:childTnLst>
                                    <p:animEffect transition="out" filter="fade">
                                      <p:cBhvr>
                                        <p:cTn id="73" dur="500"/>
                                        <p:tgtEl>
                                          <p:spTgt spid="56"/>
                                        </p:tgtEl>
                                      </p:cBhvr>
                                    </p:animEffect>
                                    <p:set>
                                      <p:cBhvr>
                                        <p:cTn id="74" dur="1" fill="hold">
                                          <p:stCondLst>
                                            <p:cond delay="499"/>
                                          </p:stCondLst>
                                        </p:cTn>
                                        <p:tgtEl>
                                          <p:spTgt spid="56"/>
                                        </p:tgtEl>
                                        <p:attrNameLst>
                                          <p:attrName>style.visibility</p:attrName>
                                        </p:attrNameLst>
                                      </p:cBhvr>
                                      <p:to>
                                        <p:strVal val="hidden"/>
                                      </p:to>
                                    </p:set>
                                  </p:childTnLst>
                                </p:cTn>
                              </p:par>
                              <p:par>
                                <p:cTn id="75" presetID="10" presetClass="exit" presetSubtype="0" fill="hold" grpId="1" nodeType="withEffect">
                                  <p:stCondLst>
                                    <p:cond delay="1000"/>
                                  </p:stCondLst>
                                  <p:childTnLst>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cTn>
                              </p:par>
                              <p:par>
                                <p:cTn id="78" presetID="10" presetClass="exit" presetSubtype="0" fill="hold" grpId="1" nodeType="withEffect">
                                  <p:stCondLst>
                                    <p:cond delay="1000"/>
                                  </p:stCondLst>
                                  <p:childTnLst>
                                    <p:animEffect transition="out" filter="fade">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par>
                                <p:cTn id="81" presetID="10" presetClass="exit" presetSubtype="0" fill="hold" grpId="1" nodeType="withEffect">
                                  <p:stCondLst>
                                    <p:cond delay="1000"/>
                                  </p:stCondLst>
                                  <p:childTnLst>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9"/>
                                        </p:tgtEl>
                                      </p:cBhvr>
                                    </p:animEffect>
                                    <p:set>
                                      <p:cBhvr>
                                        <p:cTn id="86" dur="1" fill="hold">
                                          <p:stCondLst>
                                            <p:cond delay="499"/>
                                          </p:stCondLst>
                                        </p:cTn>
                                        <p:tgtEl>
                                          <p:spTgt spid="4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85"/>
                                        </p:tgtEl>
                                      </p:cBhvr>
                                    </p:animEffect>
                                    <p:set>
                                      <p:cBhvr>
                                        <p:cTn id="92" dur="1" fill="hold">
                                          <p:stCondLst>
                                            <p:cond delay="499"/>
                                          </p:stCondLst>
                                        </p:cTn>
                                        <p:tgtEl>
                                          <p:spTgt spid="85"/>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88"/>
                                        </p:tgtEl>
                                      </p:cBhvr>
                                    </p:animEffect>
                                    <p:set>
                                      <p:cBhvr>
                                        <p:cTn id="95" dur="1" fill="hold">
                                          <p:stCondLst>
                                            <p:cond delay="499"/>
                                          </p:stCondLst>
                                        </p:cTn>
                                        <p:tgtEl>
                                          <p:spTgt spid="8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0"/>
                                        </p:tgtEl>
                                      </p:cBhvr>
                                    </p:animEffect>
                                    <p:set>
                                      <p:cBhvr>
                                        <p:cTn id="104" dur="1" fill="hold">
                                          <p:stCondLst>
                                            <p:cond delay="499"/>
                                          </p:stCondLst>
                                        </p:cTn>
                                        <p:tgtEl>
                                          <p:spTgt spid="5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0"/>
                                        </p:tgtEl>
                                      </p:cBhvr>
                                    </p:animEffect>
                                    <p:set>
                                      <p:cBhvr>
                                        <p:cTn id="107" dur="1" fill="hold">
                                          <p:stCondLst>
                                            <p:cond delay="499"/>
                                          </p:stCondLst>
                                        </p:cTn>
                                        <p:tgtEl>
                                          <p:spTgt spid="90"/>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51"/>
                                        </p:tgtEl>
                                      </p:cBhvr>
                                    </p:animEffect>
                                    <p:set>
                                      <p:cBhvr>
                                        <p:cTn id="110" dur="1" fill="hold">
                                          <p:stCondLst>
                                            <p:cond delay="499"/>
                                          </p:stCondLst>
                                        </p:cTn>
                                        <p:tgtEl>
                                          <p:spTgt spid="5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87"/>
                                        </p:tgtEl>
                                      </p:cBhvr>
                                    </p:animEffect>
                                    <p:set>
                                      <p:cBhvr>
                                        <p:cTn id="113" dur="1" fill="hold">
                                          <p:stCondLst>
                                            <p:cond delay="499"/>
                                          </p:stCondLst>
                                        </p:cTn>
                                        <p:tgtEl>
                                          <p:spTgt spid="87"/>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54"/>
                                        </p:tgtEl>
                                      </p:cBhvr>
                                    </p:animEffect>
                                    <p:set>
                                      <p:cBhvr>
                                        <p:cTn id="119" dur="1" fill="hold">
                                          <p:stCondLst>
                                            <p:cond delay="499"/>
                                          </p:stCondLst>
                                        </p:cTn>
                                        <p:tgtEl>
                                          <p:spTgt spid="5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6"/>
                                        </p:tgtEl>
                                      </p:cBhvr>
                                    </p:animEffect>
                                    <p:set>
                                      <p:cBhvr>
                                        <p:cTn id="122" dur="1" fill="hold">
                                          <p:stCondLst>
                                            <p:cond delay="499"/>
                                          </p:stCondLst>
                                        </p:cTn>
                                        <p:tgtEl>
                                          <p:spTgt spid="8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89"/>
                                        </p:tgtEl>
                                      </p:cBhvr>
                                    </p:animEffect>
                                    <p:set>
                                      <p:cBhvr>
                                        <p:cTn id="125" dur="1" fill="hold">
                                          <p:stCondLst>
                                            <p:cond delay="499"/>
                                          </p:stCondLst>
                                        </p:cTn>
                                        <p:tgtEl>
                                          <p:spTgt spid="8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91"/>
                                        </p:tgtEl>
                                      </p:cBhvr>
                                    </p:animEffect>
                                    <p:set>
                                      <p:cBhvr>
                                        <p:cTn id="128" dur="1" fill="hold">
                                          <p:stCondLst>
                                            <p:cond delay="499"/>
                                          </p:stCondLst>
                                        </p:cTn>
                                        <p:tgtEl>
                                          <p:spTgt spid="9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37">
                                            <p:txEl>
                                              <p:pRg st="2" end="2"/>
                                            </p:txEl>
                                          </p:spTgt>
                                        </p:tgtEl>
                                        <p:attrNameLst>
                                          <p:attrName>style.visibility</p:attrName>
                                        </p:attrNameLst>
                                      </p:cBhvr>
                                      <p:to>
                                        <p:strVal val="visible"/>
                                      </p:to>
                                    </p:set>
                                    <p:anim calcmode="lin" valueType="num">
                                      <p:cBhvr additive="base">
                                        <p:cTn id="133" dur="500" fill="hold"/>
                                        <p:tgtEl>
                                          <p:spTgt spid="37">
                                            <p:txEl>
                                              <p:pRg st="2" end="2"/>
                                            </p:txEl>
                                          </p:spTgt>
                                        </p:tgtEl>
                                        <p:attrNameLst>
                                          <p:attrName>ppt_x</p:attrName>
                                        </p:attrNameLst>
                                      </p:cBhvr>
                                      <p:tavLst>
                                        <p:tav tm="0">
                                          <p:val>
                                            <p:strVal val="1+#ppt_w/2"/>
                                          </p:val>
                                        </p:tav>
                                        <p:tav tm="100000">
                                          <p:val>
                                            <p:strVal val="#ppt_x"/>
                                          </p:val>
                                        </p:tav>
                                      </p:tavLst>
                                    </p:anim>
                                    <p:anim calcmode="lin" valueType="num">
                                      <p:cBhvr additive="base">
                                        <p:cTn id="134" dur="500" fill="hold"/>
                                        <p:tgtEl>
                                          <p:spTgt spid="3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3" grpId="1" animBg="1"/>
      <p:bldP spid="43" grpId="2" animBg="1"/>
      <p:bldP spid="44" grpId="0" animBg="1"/>
      <p:bldP spid="48" grpId="0" animBg="1"/>
      <p:bldP spid="48" grpId="1" animBg="1"/>
      <p:bldP spid="49" grpId="0" animBg="1"/>
      <p:bldP spid="49" grpId="1" animBg="1"/>
      <p:bldP spid="50" grpId="0" animBg="1"/>
      <p:bldP spid="50" grpId="1" animBg="1"/>
      <p:bldP spid="51" grpId="0" animBg="1"/>
      <p:bldP spid="51" grpId="1" animBg="1"/>
      <p:bldP spid="51" grpId="2" animBg="1"/>
      <p:bldP spid="52" grpId="0"/>
      <p:bldP spid="53" grpId="0"/>
      <p:bldP spid="54" grpId="0"/>
      <p:bldP spid="54" grpId="1"/>
      <p:bldP spid="54" grpId="2"/>
      <p:bldP spid="55" grpId="0" animBg="1"/>
      <p:bldP spid="55" grpId="1" animBg="1"/>
      <p:bldP spid="55" grpId="2" animBg="1"/>
      <p:bldP spid="56" grpId="0"/>
      <p:bldP spid="56" grpId="1"/>
      <p:bldP spid="56" grpId="2"/>
      <p:bldP spid="82" grpId="0" animBg="1"/>
      <p:bldP spid="83" grpId="0"/>
      <p:bldP spid="85" grpId="0" animBg="1"/>
      <p:bldP spid="85" grpId="1" animBg="1"/>
      <p:bldP spid="85" grpId="2" animBg="1"/>
      <p:bldP spid="86" grpId="0" animBg="1"/>
      <p:bldP spid="86" grpId="1" animBg="1"/>
      <p:bldP spid="87" grpId="0" animBg="1"/>
      <p:bldP spid="87" grpId="1" animBg="1"/>
      <p:bldP spid="88" grpId="0" animBg="1"/>
      <p:bldP spid="89" grpId="0" animBg="1"/>
      <p:bldP spid="89" grpId="1" animBg="1"/>
      <p:bldP spid="90" grpId="0" animBg="1"/>
      <p:bldP spid="90"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5"/>
          <p:cNvSpPr>
            <a:spLocks noChangeArrowheads="1"/>
          </p:cNvSpPr>
          <p:nvPr/>
        </p:nvSpPr>
        <p:spPr bwMode="auto">
          <a:xfrm>
            <a:off x="-4763" y="-11113"/>
            <a:ext cx="3544888" cy="860426"/>
          </a:xfrm>
          <a:prstGeom prst="rect">
            <a:avLst/>
          </a:prstGeom>
          <a:solidFill>
            <a:schemeClr val="bg1">
              <a:lumMod val="95000"/>
              <a:alpha val="50000"/>
            </a:schemeClr>
          </a:solidFill>
          <a:ln>
            <a:noFill/>
          </a:ln>
          <a:effectLst/>
        </p:spPr>
        <p:txBody>
          <a:bodyPr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1400" b="1" i="0" u="none" strike="noStrike" kern="1200" cap="none" spc="0" normalizeH="0" baseline="0" noProof="0" dirty="0">
                <a:ln>
                  <a:noFill/>
                </a:ln>
                <a:solidFill>
                  <a:srgbClr val="F86B02"/>
                </a:solidFill>
                <a:effectLst/>
                <a:uLnTx/>
                <a:uFillTx/>
                <a:latin typeface="Arial"/>
                <a:ea typeface="Times New Roman" panose="02020603050405020304" pitchFamily="18" charset="0"/>
                <a:cs typeface="Courier New" panose="02070309020205020404" pitchFamily="49" charset="0"/>
              </a:rPr>
              <a:t>“peak to peak” error ranges, explained: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59 42 33.45847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151 27 27.92482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503.684(m)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494.346(m)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endParaRPr kumimoji="0" lang="en-US" altLang="en-US" sz="1800" b="0"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sp>
        <p:nvSpPr>
          <p:cNvPr id="78853" name="AutoShape 5"/>
          <p:cNvSpPr>
            <a:spLocks noChangeArrowheads="1"/>
          </p:cNvSpPr>
          <p:nvPr/>
        </p:nvSpPr>
        <p:spPr bwMode="auto">
          <a:xfrm rot="660000" flipH="1">
            <a:off x="4181475" y="965200"/>
            <a:ext cx="2390775" cy="1828800"/>
          </a:xfrm>
          <a:prstGeom prst="parallelogram">
            <a:avLst>
              <a:gd name="adj" fmla="val 20137"/>
            </a:avLst>
          </a:prstGeom>
          <a:solidFill>
            <a:srgbClr val="92D050">
              <a:alpha val="10000"/>
            </a:srgbClr>
          </a:solidFill>
          <a:ln w="12700">
            <a:solidFill>
              <a:schemeClr val="bg1">
                <a:lumMod val="6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852" name="AutoShape 4"/>
          <p:cNvSpPr>
            <a:spLocks noChangeArrowheads="1"/>
          </p:cNvSpPr>
          <p:nvPr/>
        </p:nvSpPr>
        <p:spPr bwMode="auto">
          <a:xfrm rot="5400000" flipH="1">
            <a:off x="2357438" y="1220788"/>
            <a:ext cx="2493962" cy="1554162"/>
          </a:xfrm>
          <a:prstGeom prst="parallelogram">
            <a:avLst>
              <a:gd name="adj" fmla="val 39768"/>
            </a:avLst>
          </a:prstGeom>
          <a:solidFill>
            <a:srgbClr val="FF0000">
              <a:alpha val="5098"/>
            </a:srgbClr>
          </a:solidFill>
          <a:ln w="127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65" name="AutoShape 17"/>
          <p:cNvSpPr>
            <a:spLocks noChangeArrowheads="1"/>
          </p:cNvSpPr>
          <p:nvPr/>
        </p:nvSpPr>
        <p:spPr bwMode="auto">
          <a:xfrm rot="828896">
            <a:off x="4230688" y="2219325"/>
            <a:ext cx="531812" cy="133350"/>
          </a:xfrm>
          <a:prstGeom prst="triangle">
            <a:avLst>
              <a:gd name="adj" fmla="val 76056"/>
            </a:avLst>
          </a:prstGeom>
          <a:solidFill>
            <a:srgbClr val="FFFF00"/>
          </a:solidFill>
          <a:ln w="9525">
            <a:solidFill>
              <a:srgbClr val="7030A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AutoShape 13"/>
          <p:cNvSpPr>
            <a:spLocks noChangeAspect="1" noChangeArrowheads="1"/>
          </p:cNvSpPr>
          <p:nvPr/>
        </p:nvSpPr>
        <p:spPr bwMode="auto">
          <a:xfrm rot="660000">
            <a:off x="2890838" y="3121025"/>
            <a:ext cx="3429000" cy="911225"/>
          </a:xfrm>
          <a:prstGeom prst="parallelogram">
            <a:avLst>
              <a:gd name="adj" fmla="val 154965"/>
            </a:avLst>
          </a:prstGeom>
          <a:solidFill>
            <a:srgbClr val="008000">
              <a:alpha val="10196"/>
            </a:srgbClr>
          </a:solidFill>
          <a:ln w="9525">
            <a:solidFill>
              <a:srgbClr val="0080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AutoShape 13"/>
          <p:cNvSpPr>
            <a:spLocks noChangeAspect="1" noChangeArrowheads="1"/>
          </p:cNvSpPr>
          <p:nvPr/>
        </p:nvSpPr>
        <p:spPr bwMode="auto">
          <a:xfrm rot="660000">
            <a:off x="2887663" y="2671763"/>
            <a:ext cx="3425825" cy="914400"/>
          </a:xfrm>
          <a:prstGeom prst="parallelogram">
            <a:avLst>
              <a:gd name="adj" fmla="val 154995"/>
            </a:avLst>
          </a:prstGeom>
          <a:solidFill>
            <a:srgbClr val="008000">
              <a:alpha val="20000"/>
            </a:srgbClr>
          </a:solidFill>
          <a:ln w="12700">
            <a:solidFill>
              <a:srgbClr val="008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1" name="Text Box 3"/>
          <p:cNvSpPr txBox="1">
            <a:spLocks noChangeArrowheads="1"/>
          </p:cNvSpPr>
          <p:nvPr/>
        </p:nvSpPr>
        <p:spPr bwMode="auto">
          <a:xfrm rot="-1317495">
            <a:off x="4838700" y="2287588"/>
            <a:ext cx="148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LAT range</a:t>
            </a:r>
          </a:p>
        </p:txBody>
      </p:sp>
      <p:grpSp>
        <p:nvGrpSpPr>
          <p:cNvPr id="5" name="Group 4"/>
          <p:cNvGrpSpPr>
            <a:grpSpLocks/>
          </p:cNvGrpSpPr>
          <p:nvPr/>
        </p:nvGrpSpPr>
        <p:grpSpPr bwMode="auto">
          <a:xfrm>
            <a:off x="6243638" y="2963863"/>
            <a:ext cx="3694112" cy="2836862"/>
            <a:chOff x="6611967" y="2963550"/>
            <a:chExt cx="3693672" cy="1456608"/>
          </a:xfrm>
        </p:grpSpPr>
        <p:sp>
          <p:nvSpPr>
            <p:cNvPr id="57392" name="Text Box 16"/>
            <p:cNvSpPr txBox="1">
              <a:spLocks noChangeArrowheads="1"/>
            </p:cNvSpPr>
            <p:nvPr/>
          </p:nvSpPr>
          <p:spPr bwMode="auto">
            <a:xfrm rot="2363506">
              <a:off x="6653460" y="3445985"/>
              <a:ext cx="2271903" cy="205456"/>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8000"/>
                  </a:solidFill>
                  <a:effectLst/>
                  <a:uLnTx/>
                  <a:uFillTx/>
                  <a:latin typeface="Arial" panose="020B0604020202020204" pitchFamily="34" charset="0"/>
                  <a:ea typeface="+mn-ea"/>
                  <a:cs typeface="+mn-cs"/>
                </a:rPr>
                <a:t>   baseline 3          </a:t>
              </a:r>
            </a:p>
          </p:txBody>
        </p:sp>
        <p:sp>
          <p:nvSpPr>
            <p:cNvPr id="57393" name="AutoShape 29"/>
            <p:cNvSpPr>
              <a:spLocks noChangeArrowheads="1"/>
            </p:cNvSpPr>
            <p:nvPr/>
          </p:nvSpPr>
          <p:spPr bwMode="auto">
            <a:xfrm>
              <a:off x="6611967" y="2963550"/>
              <a:ext cx="228551" cy="46964"/>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8000"/>
                </a:solidFill>
                <a:effectLst/>
                <a:uLnTx/>
                <a:uFillTx/>
                <a:latin typeface="Arial" panose="020B0604020202020204" pitchFamily="34" charset="0"/>
                <a:ea typeface="+mn-ea"/>
                <a:cs typeface="+mn-cs"/>
              </a:endParaRPr>
            </a:p>
          </p:txBody>
        </p:sp>
        <p:sp>
          <p:nvSpPr>
            <p:cNvPr id="57394" name="Line 15"/>
            <p:cNvSpPr>
              <a:spLocks noChangeShapeType="1"/>
            </p:cNvSpPr>
            <p:nvPr/>
          </p:nvSpPr>
          <p:spPr bwMode="auto">
            <a:xfrm flipH="1" flipV="1">
              <a:off x="6710806" y="2976116"/>
              <a:ext cx="3594833" cy="1444042"/>
            </a:xfrm>
            <a:prstGeom prst="line">
              <a:avLst/>
            </a:prstGeom>
            <a:noFill/>
            <a:ln w="190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cxnSp>
        <p:nvCxnSpPr>
          <p:cNvPr id="78872" name="AutoShape 24"/>
          <p:cNvCxnSpPr>
            <a:cxnSpLocks noChangeShapeType="1"/>
          </p:cNvCxnSpPr>
          <p:nvPr/>
        </p:nvCxnSpPr>
        <p:spPr bwMode="auto">
          <a:xfrm flipV="1">
            <a:off x="4783138" y="2219325"/>
            <a:ext cx="1577975" cy="6238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78879" name="Text Box 31"/>
          <p:cNvSpPr txBox="1">
            <a:spLocks noChangeArrowheads="1"/>
          </p:cNvSpPr>
          <p:nvPr/>
        </p:nvSpPr>
        <p:spPr bwMode="auto">
          <a:xfrm rot="671501">
            <a:off x="4848225" y="1843088"/>
            <a:ext cx="1671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LON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78876" name="AutoShape 28"/>
          <p:cNvCxnSpPr>
            <a:cxnSpLocks noChangeShapeType="1"/>
          </p:cNvCxnSpPr>
          <p:nvPr/>
        </p:nvCxnSpPr>
        <p:spPr bwMode="auto">
          <a:xfrm flipH="1" flipV="1">
            <a:off x="4375150" y="1809750"/>
            <a:ext cx="1982788" cy="409575"/>
          </a:xfrm>
          <a:prstGeom prst="straightConnector1">
            <a:avLst/>
          </a:prstGeom>
          <a:noFill/>
          <a:ln w="38100">
            <a:solidFill>
              <a:srgbClr val="F86B02"/>
            </a:solidFill>
            <a:prstDash val="sysDot"/>
            <a:round/>
            <a:headEnd type="none" w="sm" len="med"/>
            <a:tailEnd type="triangle" w="sm" len="med"/>
          </a:ln>
          <a:extLst>
            <a:ext uri="{909E8E84-426E-40DD-AFC4-6F175D3DCCD1}">
              <a14:hiddenFill xmlns:a14="http://schemas.microsoft.com/office/drawing/2010/main">
                <a:noFill/>
              </a14:hiddenFill>
            </a:ext>
          </a:extLst>
        </p:spPr>
      </p:cxnSp>
      <p:cxnSp>
        <p:nvCxnSpPr>
          <p:cNvPr id="18" name="Straight Connector 17"/>
          <p:cNvCxnSpPr/>
          <p:nvPr/>
        </p:nvCxnSpPr>
        <p:spPr>
          <a:xfrm>
            <a:off x="4784725" y="1770063"/>
            <a:ext cx="0" cy="18557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88900" y="2387600"/>
            <a:ext cx="2978150" cy="849313"/>
            <a:chOff x="966788" y="3003550"/>
            <a:chExt cx="3224009" cy="849313"/>
          </a:xfrm>
        </p:grpSpPr>
        <p:sp>
          <p:nvSpPr>
            <p:cNvPr id="57387" name="Text Box 9"/>
            <p:cNvSpPr txBox="1">
              <a:spLocks noChangeArrowheads="1"/>
            </p:cNvSpPr>
            <p:nvPr/>
          </p:nvSpPr>
          <p:spPr bwMode="auto">
            <a:xfrm rot="-784006">
              <a:off x="1489229" y="3335338"/>
              <a:ext cx="2345827" cy="40005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CORS baseline 1</a:t>
              </a:r>
            </a:p>
          </p:txBody>
        </p:sp>
        <p:sp>
          <p:nvSpPr>
            <p:cNvPr id="57388" name="Line 8"/>
            <p:cNvSpPr>
              <a:spLocks noChangeAspect="1" noChangeShapeType="1"/>
            </p:cNvSpPr>
            <p:nvPr/>
          </p:nvSpPr>
          <p:spPr bwMode="auto">
            <a:xfrm flipV="1">
              <a:off x="1265817" y="3049588"/>
              <a:ext cx="2856238" cy="660400"/>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89" name="AutoShape 30"/>
            <p:cNvSpPr>
              <a:spLocks noChangeArrowheads="1"/>
            </p:cNvSpPr>
            <p:nvPr/>
          </p:nvSpPr>
          <p:spPr bwMode="auto">
            <a:xfrm>
              <a:off x="3943350" y="3003550"/>
              <a:ext cx="247447" cy="92075"/>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57390" name="TextBox 31"/>
            <p:cNvSpPr txBox="1">
              <a:spLocks noChangeArrowheads="1"/>
            </p:cNvSpPr>
            <p:nvPr/>
          </p:nvSpPr>
          <p:spPr bwMode="auto">
            <a:xfrm rot="-3950553">
              <a:off x="1542517" y="3395379"/>
              <a:ext cx="319318" cy="39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mn-cs"/>
                </a:rPr>
                <a:t>=</a:t>
              </a:r>
            </a:p>
          </p:txBody>
        </p:sp>
        <p:sp>
          <p:nvSpPr>
            <p:cNvPr id="78854" name="AutoShape 6"/>
            <p:cNvSpPr>
              <a:spLocks noChangeArrowheads="1"/>
            </p:cNvSpPr>
            <p:nvPr/>
          </p:nvSpPr>
          <p:spPr bwMode="auto">
            <a:xfrm rot="19908062">
              <a:off x="966788" y="3578225"/>
              <a:ext cx="623836" cy="274638"/>
            </a:xfrm>
            <a:prstGeom prst="star5">
              <a:avLst/>
            </a:prstGeom>
            <a:solidFill>
              <a:schemeClr val="accent5"/>
            </a:solidFill>
            <a:ln w="9525">
              <a:solidFill>
                <a:srgbClr val="C0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charset="0"/>
                <a:ea typeface="+mn-ea"/>
                <a:cs typeface="+mn-cs"/>
              </a:endParaRPr>
            </a:p>
          </p:txBody>
        </p:sp>
      </p:grpSp>
      <p:sp>
        <p:nvSpPr>
          <p:cNvPr id="57360" name="AutoShape 39" descr="Image result for stack of dimes"/>
          <p:cNvSpPr>
            <a:spLocks noChangeAspect="1" noChangeArrowheads="1"/>
          </p:cNvSpPr>
          <p:nvPr/>
        </p:nvSpPr>
        <p:spPr bwMode="auto">
          <a:xfrm>
            <a:off x="-2349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1" name="AutoShape 41" descr="Image result for stack of dimes"/>
          <p:cNvSpPr>
            <a:spLocks noChangeAspect="1" noChangeArrowheads="1"/>
          </p:cNvSpPr>
          <p:nvPr/>
        </p:nvSpPr>
        <p:spPr bwMode="auto">
          <a:xfrm>
            <a:off x="-825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2" name="AutoShape 43" descr="Image result for stack of dimes"/>
          <p:cNvSpPr>
            <a:spLocks noChangeAspect="1" noChangeArrowheads="1"/>
          </p:cNvSpPr>
          <p:nvPr/>
        </p:nvSpPr>
        <p:spPr bwMode="auto">
          <a:xfrm>
            <a:off x="6985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3" name="TextBox 14"/>
          <p:cNvSpPr txBox="1">
            <a:spLocks noChangeArrowheads="1"/>
          </p:cNvSpPr>
          <p:nvPr/>
        </p:nvSpPr>
        <p:spPr bwMode="auto">
          <a:xfrm>
            <a:off x="7821613" y="63388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BFBFBF"/>
                </a:solidFill>
                <a:effectLst/>
                <a:uLnTx/>
                <a:uFillTx/>
                <a:latin typeface="Bradley Hand ITC" panose="03070402050302030203" pitchFamily="66" charset="0"/>
                <a:ea typeface="+mn-ea"/>
                <a:cs typeface="+mn-cs"/>
              </a:rPr>
              <a:t>JGE, 2015</a:t>
            </a:r>
          </a:p>
        </p:txBody>
      </p:sp>
      <p:cxnSp>
        <p:nvCxnSpPr>
          <p:cNvPr id="52" name="Straight Connector 51"/>
          <p:cNvCxnSpPr/>
          <p:nvPr/>
        </p:nvCxnSpPr>
        <p:spPr>
          <a:xfrm>
            <a:off x="6369050" y="1154113"/>
            <a:ext cx="0" cy="1828800"/>
          </a:xfrm>
          <a:prstGeom prst="line">
            <a:avLst/>
          </a:prstGeom>
          <a:ln w="9525">
            <a:solidFill>
              <a:srgbClr val="008000"/>
            </a:solidFill>
          </a:ln>
        </p:spPr>
        <p:style>
          <a:lnRef idx="1">
            <a:schemeClr val="accent1"/>
          </a:lnRef>
          <a:fillRef idx="0">
            <a:schemeClr val="accent1"/>
          </a:fillRef>
          <a:effectRef idx="0">
            <a:schemeClr val="accent1"/>
          </a:effectRef>
          <a:fontRef idx="minor">
            <a:schemeClr val="tx1"/>
          </a:fontRef>
        </p:style>
      </p:cxnSp>
      <p:sp>
        <p:nvSpPr>
          <p:cNvPr id="70692" name="Text Box 9"/>
          <p:cNvSpPr txBox="1">
            <a:spLocks noChangeArrowheads="1"/>
          </p:cNvSpPr>
          <p:nvPr/>
        </p:nvSpPr>
        <p:spPr bwMode="auto">
          <a:xfrm>
            <a:off x="2984500" y="6407150"/>
            <a:ext cx="4125913" cy="400050"/>
          </a:xfrm>
          <a:prstGeom prst="rect">
            <a:avLst/>
          </a:prstGeom>
          <a:solidFill>
            <a:srgbClr val="FAFCA2">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2 outermost baselines are ignored</a:t>
            </a:r>
          </a:p>
        </p:txBody>
      </p:sp>
      <p:grpSp>
        <p:nvGrpSpPr>
          <p:cNvPr id="2" name="Group 1"/>
          <p:cNvGrpSpPr>
            <a:grpSpLocks/>
          </p:cNvGrpSpPr>
          <p:nvPr/>
        </p:nvGrpSpPr>
        <p:grpSpPr bwMode="auto">
          <a:xfrm>
            <a:off x="7123113" y="5915025"/>
            <a:ext cx="2043112" cy="515938"/>
            <a:chOff x="7123514" y="5915605"/>
            <a:chExt cx="2042711" cy="515651"/>
          </a:xfrm>
        </p:grpSpPr>
        <p:sp>
          <p:nvSpPr>
            <p:cNvPr id="57384" name="AutoShape 30"/>
            <p:cNvSpPr>
              <a:spLocks noChangeArrowheads="1"/>
            </p:cNvSpPr>
            <p:nvPr/>
          </p:nvSpPr>
          <p:spPr bwMode="auto">
            <a:xfrm>
              <a:off x="7123514" y="6339170"/>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Line 8"/>
            <p:cNvSpPr>
              <a:spLocks noChangeShapeType="1"/>
            </p:cNvSpPr>
            <p:nvPr/>
          </p:nvSpPr>
          <p:spPr bwMode="auto">
            <a:xfrm flipH="1">
              <a:off x="7237792" y="6163117"/>
              <a:ext cx="1906213" cy="207847"/>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6" name="Text Box 16"/>
            <p:cNvSpPr txBox="1">
              <a:spLocks noChangeArrowheads="1"/>
            </p:cNvSpPr>
            <p:nvPr/>
          </p:nvSpPr>
          <p:spPr bwMode="auto">
            <a:xfrm rot="-300000">
              <a:off x="8164466" y="5915605"/>
              <a:ext cx="100175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mn-cs"/>
                </a:rPr>
                <a:t>baseline 4</a:t>
              </a:r>
            </a:p>
          </p:txBody>
        </p:sp>
      </p:grpSp>
      <p:grpSp>
        <p:nvGrpSpPr>
          <p:cNvPr id="3" name="Group 2"/>
          <p:cNvGrpSpPr>
            <a:grpSpLocks/>
          </p:cNvGrpSpPr>
          <p:nvPr/>
        </p:nvGrpSpPr>
        <p:grpSpPr bwMode="auto">
          <a:xfrm>
            <a:off x="1908175" y="4965700"/>
            <a:ext cx="3743325" cy="1968500"/>
            <a:chOff x="1908175" y="4965700"/>
            <a:chExt cx="3743078" cy="1968500"/>
          </a:xfrm>
        </p:grpSpPr>
        <p:sp>
          <p:nvSpPr>
            <p:cNvPr id="38" name="Line 8"/>
            <p:cNvSpPr>
              <a:spLocks noChangeShapeType="1"/>
            </p:cNvSpPr>
            <p:nvPr/>
          </p:nvSpPr>
          <p:spPr bwMode="auto">
            <a:xfrm flipV="1">
              <a:off x="2057390" y="5011738"/>
              <a:ext cx="3514493" cy="1922462"/>
            </a:xfrm>
            <a:prstGeom prst="line">
              <a:avLst/>
            </a:prstGeom>
            <a:noFill/>
            <a:ln w="19050">
              <a:solidFill>
                <a:schemeClr val="accent5">
                  <a:lumMod val="10000"/>
                </a:schemeClr>
              </a:solidFill>
              <a:prstDash val="sys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82" name="AutoShape 30"/>
            <p:cNvSpPr>
              <a:spLocks noChangeArrowheads="1"/>
            </p:cNvSpPr>
            <p:nvPr/>
          </p:nvSpPr>
          <p:spPr bwMode="auto">
            <a:xfrm>
              <a:off x="5422691" y="4965700"/>
              <a:ext cx="228562"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83" name="Text Box 14"/>
            <p:cNvSpPr txBox="1">
              <a:spLocks noChangeArrowheads="1"/>
            </p:cNvSpPr>
            <p:nvPr/>
          </p:nvSpPr>
          <p:spPr bwMode="auto">
            <a:xfrm rot="-1716466">
              <a:off x="1908175" y="6340390"/>
              <a:ext cx="1119239"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E1E20"/>
                  </a:solidFill>
                  <a:effectLst/>
                  <a:uLnTx/>
                  <a:uFillTx/>
                  <a:latin typeface="Arial" panose="020B0604020202020204" pitchFamily="34" charset="0"/>
                  <a:ea typeface="+mn-ea"/>
                  <a:cs typeface="+mn-cs"/>
                </a:rPr>
                <a:t>baseline 2</a:t>
              </a:r>
            </a:p>
          </p:txBody>
        </p:sp>
      </p:grpSp>
      <p:grpSp>
        <p:nvGrpSpPr>
          <p:cNvPr id="7" name="Group 6"/>
          <p:cNvGrpSpPr>
            <a:grpSpLocks/>
          </p:cNvGrpSpPr>
          <p:nvPr/>
        </p:nvGrpSpPr>
        <p:grpSpPr bwMode="auto">
          <a:xfrm>
            <a:off x="5162550" y="-106363"/>
            <a:ext cx="3302000" cy="1477963"/>
            <a:chOff x="5162173" y="-106156"/>
            <a:chExt cx="3302022" cy="1478382"/>
          </a:xfrm>
        </p:grpSpPr>
        <p:grpSp>
          <p:nvGrpSpPr>
            <p:cNvPr id="4" name="Group 3"/>
            <p:cNvGrpSpPr>
              <a:grpSpLocks/>
            </p:cNvGrpSpPr>
            <p:nvPr/>
          </p:nvGrpSpPr>
          <p:grpSpPr bwMode="auto">
            <a:xfrm rot="196964">
              <a:off x="5162173" y="-106156"/>
              <a:ext cx="3302022" cy="1478382"/>
              <a:chOff x="5815527" y="-155482"/>
              <a:chExt cx="1561178" cy="1478699"/>
            </a:xfrm>
            <a:noFill/>
          </p:grpSpPr>
          <p:sp>
            <p:nvSpPr>
              <p:cNvPr id="70685" name="AutoShape 20"/>
              <p:cNvSpPr>
                <a:spLocks noChangeArrowheads="1"/>
              </p:cNvSpPr>
              <p:nvPr/>
            </p:nvSpPr>
            <p:spPr bwMode="auto">
              <a:xfrm>
                <a:off x="5815527" y="1231900"/>
                <a:ext cx="108064" cy="91317"/>
              </a:xfrm>
              <a:prstGeom prst="triangle">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A27B00"/>
                  </a:solidFill>
                  <a:effectLst/>
                  <a:uLnTx/>
                  <a:uFillTx/>
                  <a:latin typeface="Arial" charset="0"/>
                  <a:ea typeface="+mn-ea"/>
                  <a:cs typeface="+mn-cs"/>
                </a:endParaRPr>
              </a:p>
            </p:txBody>
          </p:sp>
          <p:sp>
            <p:nvSpPr>
              <p:cNvPr id="78859" name="Text Box 11"/>
              <p:cNvSpPr txBox="1">
                <a:spLocks noChangeArrowheads="1"/>
              </p:cNvSpPr>
              <p:nvPr/>
            </p:nvSpPr>
            <p:spPr bwMode="auto">
              <a:xfrm rot="19953604">
                <a:off x="6425974" y="78301"/>
                <a:ext cx="950731" cy="400371"/>
              </a:xfrm>
              <a:prstGeom prst="rect">
                <a:avLst/>
              </a:prstGeom>
              <a:grp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A27B00"/>
                    </a:solidFill>
                    <a:effectLst/>
                    <a:uLnTx/>
                    <a:uFillTx/>
                    <a:latin typeface="Arial" charset="0"/>
                    <a:ea typeface="+mn-ea"/>
                    <a:cs typeface="+mn-cs"/>
                  </a:rPr>
                  <a:t>baseline 5</a:t>
                </a:r>
              </a:p>
            </p:txBody>
          </p:sp>
          <p:sp>
            <p:nvSpPr>
              <p:cNvPr id="78858" name="Line 10"/>
              <p:cNvSpPr>
                <a:spLocks noChangeShapeType="1"/>
              </p:cNvSpPr>
              <p:nvPr/>
            </p:nvSpPr>
            <p:spPr bwMode="auto">
              <a:xfrm flipH="1">
                <a:off x="5889141" y="-155482"/>
                <a:ext cx="1244934" cy="1415564"/>
              </a:xfrm>
              <a:prstGeom prst="line">
                <a:avLst/>
              </a:prstGeom>
              <a:grpFill/>
              <a:ln w="19050">
                <a:solidFill>
                  <a:srgbClr val="A27B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A27B00"/>
                  </a:solidFill>
                  <a:effectLst/>
                  <a:uLnTx/>
                  <a:uFillTx/>
                  <a:latin typeface="Arial" charset="0"/>
                  <a:ea typeface="+mn-ea"/>
                  <a:cs typeface="+mn-cs"/>
                </a:endParaRPr>
              </a:p>
            </p:txBody>
          </p:sp>
        </p:grpSp>
        <p:sp>
          <p:nvSpPr>
            <p:cNvPr id="57380" name="AutoShape 30"/>
            <p:cNvSpPr>
              <a:spLocks noChangeArrowheads="1"/>
            </p:cNvSpPr>
            <p:nvPr/>
          </p:nvSpPr>
          <p:spPr bwMode="auto">
            <a:xfrm>
              <a:off x="5167332" y="1176326"/>
              <a:ext cx="228561" cy="92086"/>
            </a:xfrm>
            <a:prstGeom prst="triangle">
              <a:avLst>
                <a:gd name="adj" fmla="val 50000"/>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78866" name="AutoShape 18"/>
          <p:cNvSpPr>
            <a:spLocks/>
          </p:cNvSpPr>
          <p:nvPr/>
        </p:nvSpPr>
        <p:spPr bwMode="auto">
          <a:xfrm>
            <a:off x="152400" y="879475"/>
            <a:ext cx="2373313" cy="1271588"/>
          </a:xfrm>
          <a:prstGeom prst="borderCallout2">
            <a:avLst>
              <a:gd name="adj1" fmla="val 74255"/>
              <a:gd name="adj2" fmla="val 99708"/>
              <a:gd name="adj3" fmla="val 84069"/>
              <a:gd name="adj4" fmla="val 130139"/>
              <a:gd name="adj5" fmla="val 112995"/>
              <a:gd name="adj6" fmla="val 186616"/>
            </a:avLst>
          </a:prstGeom>
          <a:solidFill>
            <a:srgbClr val="FFFF99"/>
          </a:solidFill>
          <a:ln w="25400">
            <a:solidFill>
              <a:srgbClr val="7030A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Arial" panose="020B0604020202020204" pitchFamily="34" charset="0"/>
                <a:ea typeface="+mn-ea"/>
                <a:cs typeface="+mn-cs"/>
              </a:rPr>
              <a:t>position</a:t>
            </a: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t>
            </a:r>
            <a:b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br>
            <a:r>
              <a:rPr kumimoji="0" lang="en-US" altLang="en-US" sz="2000" b="0" i="0" u="none" strike="noStrike" kern="1200" cap="none" spc="0" normalizeH="0" baseline="0" noProof="0">
                <a:ln>
                  <a:noFill/>
                </a:ln>
                <a:solidFill>
                  <a:srgbClr val="7030A0"/>
                </a:solidFill>
                <a:effectLst/>
                <a:uLnTx/>
                <a:uFillTx/>
                <a:latin typeface="Arial" panose="020B0604020202020204" pitchFamily="34" charset="0"/>
                <a:ea typeface="+mn-ea"/>
                <a:cs typeface="+mn-cs"/>
              </a:rPr>
              <a:t>averaged from the 3 most coherent baselines</a:t>
            </a:r>
          </a:p>
        </p:txBody>
      </p:sp>
      <p:sp>
        <p:nvSpPr>
          <p:cNvPr id="36" name="AutoShape 13"/>
          <p:cNvSpPr>
            <a:spLocks noChangeAspect="1" noChangeArrowheads="1"/>
          </p:cNvSpPr>
          <p:nvPr/>
        </p:nvSpPr>
        <p:spPr bwMode="auto">
          <a:xfrm rot="660000">
            <a:off x="2874963" y="804863"/>
            <a:ext cx="3429000" cy="906462"/>
          </a:xfrm>
          <a:prstGeom prst="parallelogram">
            <a:avLst>
              <a:gd name="adj" fmla="val 156988"/>
            </a:avLst>
          </a:prstGeom>
          <a:solidFill>
            <a:srgbClr val="A27B00">
              <a:alpha val="25098"/>
            </a:srgbClr>
          </a:solidFill>
          <a:ln w="12700">
            <a:solidFill>
              <a:srgbClr val="A27B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AutoShape 13"/>
          <p:cNvSpPr>
            <a:spLocks noChangeAspect="1" noChangeArrowheads="1"/>
          </p:cNvSpPr>
          <p:nvPr/>
        </p:nvSpPr>
        <p:spPr bwMode="auto">
          <a:xfrm rot="660000">
            <a:off x="2879725" y="290513"/>
            <a:ext cx="3441700" cy="914400"/>
          </a:xfrm>
          <a:prstGeom prst="parallelogram">
            <a:avLst>
              <a:gd name="adj" fmla="val 154999"/>
            </a:avLst>
          </a:prstGeom>
          <a:solidFill>
            <a:srgbClr val="A27B00">
              <a:alpha val="10196"/>
            </a:srgbClr>
          </a:solidFill>
          <a:ln w="9525">
            <a:solidFill>
              <a:srgbClr val="A27B00">
                <a:alpha val="50195"/>
              </a:srgbClr>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Text Box 32"/>
          <p:cNvSpPr txBox="1">
            <a:spLocks noChangeArrowheads="1"/>
          </p:cNvSpPr>
          <p:nvPr/>
        </p:nvSpPr>
        <p:spPr bwMode="auto">
          <a:xfrm rot="-5400000">
            <a:off x="3239294" y="2501106"/>
            <a:ext cx="1584325"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ORTHO HGT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63" name="AutoShape 27"/>
          <p:cNvCxnSpPr>
            <a:cxnSpLocks noChangeShapeType="1"/>
          </p:cNvCxnSpPr>
          <p:nvPr/>
        </p:nvCxnSpPr>
        <p:spPr bwMode="auto">
          <a:xfrm flipV="1">
            <a:off x="3924300" y="1066800"/>
            <a:ext cx="0" cy="2846388"/>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
        <p:nvSpPr>
          <p:cNvPr id="17" name="Rounded Rectangle 16"/>
          <p:cNvSpPr/>
          <p:nvPr/>
        </p:nvSpPr>
        <p:spPr>
          <a:xfrm>
            <a:off x="6486525" y="889000"/>
            <a:ext cx="2379663" cy="1184275"/>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86B02"/>
                </a:solidFill>
                <a:effectLst/>
                <a:uLnTx/>
                <a:uFillTx/>
                <a:latin typeface="Arial"/>
                <a:ea typeface="+mn-ea"/>
                <a:cs typeface="+mn-cs"/>
              </a:rPr>
              <a:t>ranges:</a:t>
            </a:r>
            <a:br>
              <a:rPr kumimoji="0" lang="en-US" altLang="en-US" sz="1800" b="0" i="0" u="none" strike="noStrike" kern="1200" cap="none" spc="0" normalizeH="0" baseline="0" noProof="0" dirty="0">
                <a:ln>
                  <a:noFill/>
                </a:ln>
                <a:solidFill>
                  <a:srgbClr val="F86B02"/>
                </a:solidFill>
                <a:effectLst/>
                <a:uLnTx/>
                <a:uFillTx/>
                <a:latin typeface="Arial"/>
                <a:ea typeface="+mn-ea"/>
                <a:cs typeface="+mn-cs"/>
              </a:rPr>
            </a:br>
            <a:r>
              <a:rPr kumimoji="0" lang="en-US" altLang="en-US" sz="1800" b="0" i="0" u="none" strike="noStrike" kern="1200" cap="none" spc="0" normalizeH="0" baseline="0" noProof="0" dirty="0">
                <a:ln>
                  <a:noFill/>
                </a:ln>
                <a:solidFill>
                  <a:srgbClr val="F86B02"/>
                </a:solidFill>
                <a:effectLst/>
                <a:uLnTx/>
                <a:uFillTx/>
                <a:latin typeface="Arial"/>
                <a:ea typeface="+mn-ea"/>
                <a:cs typeface="+mn-cs"/>
              </a:rPr>
              <a:t>a bounding box enclosing 3 most coherent baselines</a:t>
            </a:r>
            <a:endParaRPr kumimoji="0" lang="en-US" altLang="en-US" sz="1200" b="0" i="0" u="none" strike="noStrike" kern="1200" cap="none" spc="0" normalizeH="0" baseline="0" noProof="0" dirty="0">
              <a:ln>
                <a:noFill/>
              </a:ln>
              <a:solidFill>
                <a:srgbClr val="F86B02"/>
              </a:solidFill>
              <a:effectLst/>
              <a:uLnTx/>
              <a:uFillTx/>
              <a:latin typeface="Arial"/>
              <a:ea typeface="+mn-ea"/>
              <a:cs typeface="+mn-cs"/>
            </a:endParaRPr>
          </a:p>
        </p:txBody>
      </p:sp>
      <p:sp>
        <p:nvSpPr>
          <p:cNvPr id="19" name="Rectangle 18"/>
          <p:cNvSpPr/>
          <p:nvPr/>
        </p:nvSpPr>
        <p:spPr>
          <a:xfrm>
            <a:off x="6634163" y="2090738"/>
            <a:ext cx="1973262"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Rounded Rectangle 64"/>
          <p:cNvSpPr/>
          <p:nvPr/>
        </p:nvSpPr>
        <p:spPr>
          <a:xfrm>
            <a:off x="6605588" y="2081213"/>
            <a:ext cx="2139950" cy="376237"/>
          </a:xfrm>
          <a:prstGeom prst="roundRect">
            <a:avLst/>
          </a:prstGeom>
          <a:solidFill>
            <a:srgbClr val="A27B00">
              <a:alpha val="20000"/>
            </a:srgbClr>
          </a:solidFill>
          <a:ln cmpd="sng">
            <a:solidFill>
              <a:srgbClr val="F86B0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86B02"/>
                </a:solidFill>
                <a:effectLst/>
                <a:uLnTx/>
                <a:uFillTx/>
                <a:latin typeface="Arial"/>
                <a:ea typeface="+mn-ea"/>
                <a:cs typeface="+mn-cs"/>
              </a:rPr>
              <a:t>for ORTHO HGT, geoid model uncertainty is added</a:t>
            </a:r>
          </a:p>
        </p:txBody>
      </p:sp>
      <p:sp>
        <p:nvSpPr>
          <p:cNvPr id="78880" name="Text Box 32"/>
          <p:cNvSpPr txBox="1">
            <a:spLocks noChangeArrowheads="1"/>
          </p:cNvSpPr>
          <p:nvPr/>
        </p:nvSpPr>
        <p:spPr bwMode="auto">
          <a:xfrm rot="-5400000">
            <a:off x="2951957" y="2586831"/>
            <a:ext cx="1263650" cy="277813"/>
          </a:xfrm>
          <a:prstGeom prst="rect">
            <a:avLst/>
          </a:prstGeom>
          <a:solidFill>
            <a:schemeClr val="bg1">
              <a:alpha val="6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86B02"/>
                </a:solidFill>
                <a:effectLst/>
                <a:uLnTx/>
                <a:uFillTx/>
                <a:latin typeface="Arial" panose="020B0604020202020204" pitchFamily="34" charset="0"/>
                <a:ea typeface="+mn-ea"/>
                <a:cs typeface="+mn-cs"/>
              </a:rPr>
              <a:t>EL HGT range</a:t>
            </a:r>
            <a:endParaRPr kumimoji="0" lang="en-US" altLang="en-US" sz="1200" b="1" i="0" u="none" strike="noStrike" kern="1200" cap="none" spc="0" normalizeH="0" baseline="0" noProof="0">
              <a:ln>
                <a:noFill/>
              </a:ln>
              <a:solidFill>
                <a:srgbClr val="F86B02"/>
              </a:solidFill>
              <a:effectLst/>
              <a:uLnTx/>
              <a:uFillTx/>
              <a:latin typeface="Arial" panose="020B0604020202020204" pitchFamily="34" charset="0"/>
              <a:ea typeface="+mn-ea"/>
              <a:cs typeface="+mn-cs"/>
            </a:endParaRPr>
          </a:p>
        </p:txBody>
      </p:sp>
      <p:cxnSp>
        <p:nvCxnSpPr>
          <p:cNvPr id="78875" name="AutoShape 27"/>
          <p:cNvCxnSpPr>
            <a:cxnSpLocks noChangeShapeType="1"/>
          </p:cNvCxnSpPr>
          <p:nvPr/>
        </p:nvCxnSpPr>
        <p:spPr bwMode="auto">
          <a:xfrm flipH="1" flipV="1">
            <a:off x="3705225" y="1565275"/>
            <a:ext cx="9525" cy="1865313"/>
          </a:xfrm>
          <a:prstGeom prst="straightConnector1">
            <a:avLst/>
          </a:prstGeom>
          <a:noFill/>
          <a:ln w="38100">
            <a:solidFill>
              <a:srgbClr val="F86B02"/>
            </a:solidFill>
            <a:prstDash val="sysDot"/>
            <a:round/>
            <a:headEnd type="triangle" w="sm" len="med"/>
            <a:tailEnd type="triangle" w="sm"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35756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nodeType="afterGroup">
                            <p:stCondLst>
                              <p:cond delay="1000"/>
                            </p:stCondLst>
                            <p:childTnLst>
                              <p:par>
                                <p:cTn id="18" presetID="2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par>
                          <p:cTn id="21" fill="hold" nodeType="afterGroup">
                            <p:stCondLst>
                              <p:cond delay="15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78865"/>
                                        </p:tgtEl>
                                        <p:attrNameLst>
                                          <p:attrName>style.visibility</p:attrName>
                                        </p:attrNameLst>
                                      </p:cBhvr>
                                      <p:to>
                                        <p:strVal val="visible"/>
                                      </p:to>
                                    </p:set>
                                    <p:animEffect transition="in" filter="wipe(right)">
                                      <p:cBhvr>
                                        <p:cTn id="28" dur="500"/>
                                        <p:tgtEl>
                                          <p:spTgt spid="78865"/>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8866"/>
                                        </p:tgtEl>
                                        <p:attrNameLst>
                                          <p:attrName>style.visibility</p:attrName>
                                        </p:attrNameLst>
                                      </p:cBhvr>
                                      <p:to>
                                        <p:strVal val="visible"/>
                                      </p:to>
                                    </p:set>
                                    <p:animEffect transition="in" filter="wipe(right)">
                                      <p:cBhvr>
                                        <p:cTn id="32" dur="500"/>
                                        <p:tgtEl>
                                          <p:spTgt spid="78866"/>
                                        </p:tgtEl>
                                      </p:cBhvr>
                                    </p:animEffect>
                                  </p:childTnLst>
                                </p:cTn>
                              </p:par>
                            </p:childTnLst>
                          </p:cTn>
                        </p:par>
                        <p:par>
                          <p:cTn id="33" fill="hold" nodeType="afterGroup">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70692"/>
                                        </p:tgtEl>
                                        <p:attrNameLst>
                                          <p:attrName>style.visibility</p:attrName>
                                        </p:attrNameLst>
                                      </p:cBhvr>
                                      <p:to>
                                        <p:strVal val="visible"/>
                                      </p:to>
                                    </p:set>
                                    <p:animEffect transition="in" filter="wipe(left)">
                                      <p:cBhvr>
                                        <p:cTn id="36" dur="500"/>
                                        <p:tgtEl>
                                          <p:spTgt spid="7069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nodeType="afterGroup">
                            <p:stCondLst>
                              <p:cond delay="1500"/>
                            </p:stCondLst>
                            <p:childTnLst>
                              <p:par>
                                <p:cTn id="49" presetID="47"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1000" fill="hold"/>
                                        <p:tgtEl>
                                          <p:spTgt spid="48"/>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2500"/>
                            </p:stCondLst>
                            <p:childTnLst>
                              <p:par>
                                <p:cTn id="55" presetID="26" presetClass="emph" presetSubtype="0" fill="hold" nodeType="after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childTnLst>
                          </p:cTn>
                        </p:par>
                        <p:par>
                          <p:cTn id="58" fill="hold" nodeType="afterGroup">
                            <p:stCondLst>
                              <p:cond delay="3000"/>
                            </p:stCondLst>
                            <p:childTnLst>
                              <p:par>
                                <p:cTn id="59" presetID="53" presetClass="entr" presetSubtype="528" fill="hold" grpId="0" nodeType="afterEffect">
                                  <p:stCondLst>
                                    <p:cond delay="0"/>
                                  </p:stCondLst>
                                  <p:childTnLst>
                                    <p:set>
                                      <p:cBhvr>
                                        <p:cTn id="60" dur="1" fill="hold">
                                          <p:stCondLst>
                                            <p:cond delay="0"/>
                                          </p:stCondLst>
                                        </p:cTn>
                                        <p:tgtEl>
                                          <p:spTgt spid="78852"/>
                                        </p:tgtEl>
                                        <p:attrNameLst>
                                          <p:attrName>style.visibility</p:attrName>
                                        </p:attrNameLst>
                                      </p:cBhvr>
                                      <p:to>
                                        <p:strVal val="visible"/>
                                      </p:to>
                                    </p:set>
                                    <p:anim calcmode="lin" valueType="num">
                                      <p:cBhvr>
                                        <p:cTn id="61" dur="500" fill="hold"/>
                                        <p:tgtEl>
                                          <p:spTgt spid="78852"/>
                                        </p:tgtEl>
                                        <p:attrNameLst>
                                          <p:attrName>ppt_w</p:attrName>
                                        </p:attrNameLst>
                                      </p:cBhvr>
                                      <p:tavLst>
                                        <p:tav tm="0">
                                          <p:val>
                                            <p:fltVal val="0"/>
                                          </p:val>
                                        </p:tav>
                                        <p:tav tm="100000">
                                          <p:val>
                                            <p:strVal val="#ppt_w"/>
                                          </p:val>
                                        </p:tav>
                                      </p:tavLst>
                                    </p:anim>
                                    <p:anim calcmode="lin" valueType="num">
                                      <p:cBhvr>
                                        <p:cTn id="62" dur="500" fill="hold"/>
                                        <p:tgtEl>
                                          <p:spTgt spid="78852"/>
                                        </p:tgtEl>
                                        <p:attrNameLst>
                                          <p:attrName>ppt_h</p:attrName>
                                        </p:attrNameLst>
                                      </p:cBhvr>
                                      <p:tavLst>
                                        <p:tav tm="0">
                                          <p:val>
                                            <p:fltVal val="0"/>
                                          </p:val>
                                        </p:tav>
                                        <p:tav tm="100000">
                                          <p:val>
                                            <p:strVal val="#ppt_h"/>
                                          </p:val>
                                        </p:tav>
                                      </p:tavLst>
                                    </p:anim>
                                    <p:animEffect transition="in" filter="fade">
                                      <p:cBhvr>
                                        <p:cTn id="63" dur="500"/>
                                        <p:tgtEl>
                                          <p:spTgt spid="78852"/>
                                        </p:tgtEl>
                                      </p:cBhvr>
                                    </p:animEffect>
                                    <p:anim calcmode="lin" valueType="num">
                                      <p:cBhvr>
                                        <p:cTn id="64" dur="500" fill="hold"/>
                                        <p:tgtEl>
                                          <p:spTgt spid="78852"/>
                                        </p:tgtEl>
                                        <p:attrNameLst>
                                          <p:attrName>ppt_x</p:attrName>
                                        </p:attrNameLst>
                                      </p:cBhvr>
                                      <p:tavLst>
                                        <p:tav tm="0">
                                          <p:val>
                                            <p:fltVal val="0.5"/>
                                          </p:val>
                                        </p:tav>
                                        <p:tav tm="100000">
                                          <p:val>
                                            <p:strVal val="#ppt_x"/>
                                          </p:val>
                                        </p:tav>
                                      </p:tavLst>
                                    </p:anim>
                                    <p:anim calcmode="lin" valueType="num">
                                      <p:cBhvr>
                                        <p:cTn id="65" dur="500" fill="hold"/>
                                        <p:tgtEl>
                                          <p:spTgt spid="78852"/>
                                        </p:tgtEl>
                                        <p:attrNameLst>
                                          <p:attrName>ppt_y</p:attrName>
                                        </p:attrNameLst>
                                      </p:cBhvr>
                                      <p:tavLst>
                                        <p:tav tm="0">
                                          <p:val>
                                            <p:fltVal val="0.5"/>
                                          </p:val>
                                        </p:tav>
                                        <p:tav tm="100000">
                                          <p:val>
                                            <p:strVal val="#ppt_y"/>
                                          </p:val>
                                        </p:tav>
                                      </p:tavLst>
                                    </p:anim>
                                  </p:childTnLst>
                                </p:cTn>
                              </p:par>
                            </p:childTnLst>
                          </p:cTn>
                        </p:par>
                        <p:par>
                          <p:cTn id="66" fill="hold" nodeType="afterGroup">
                            <p:stCondLst>
                              <p:cond delay="3500"/>
                            </p:stCondLst>
                            <p:childTnLst>
                              <p:par>
                                <p:cTn id="67" presetID="26" presetClass="emph" presetSubtype="0" fill="hold" nodeType="afterEffect">
                                  <p:stCondLst>
                                    <p:cond delay="0"/>
                                  </p:stCondLst>
                                  <p:childTnLst>
                                    <p:animEffect transition="out" filter="fade">
                                      <p:cBhvr>
                                        <p:cTn id="68" dur="500" tmFilter="0, 0; .2, .5; .8, .5; 1, 0"/>
                                        <p:tgtEl>
                                          <p:spTgt spid="6"/>
                                        </p:tgtEl>
                                      </p:cBhvr>
                                    </p:animEffect>
                                    <p:animScale>
                                      <p:cBhvr>
                                        <p:cTn id="69" dur="250" autoRev="1" fill="hold"/>
                                        <p:tgtEl>
                                          <p:spTgt spid="6"/>
                                        </p:tgtEl>
                                      </p:cBhvr>
                                      <p:by x="105000" y="105000"/>
                                    </p:animScale>
                                  </p:childTnLst>
                                </p:cTn>
                              </p:par>
                            </p:childTnLst>
                          </p:cTn>
                        </p:par>
                        <p:par>
                          <p:cTn id="70" fill="hold" nodeType="afterGroup">
                            <p:stCondLst>
                              <p:cond delay="4000"/>
                            </p:stCondLst>
                            <p:childTnLst>
                              <p:par>
                                <p:cTn id="71" presetID="4" presetClass="entr" presetSubtype="32" fill="hold" grpId="0" nodeType="afterEffect">
                                  <p:stCondLst>
                                    <p:cond delay="0"/>
                                  </p:stCondLst>
                                  <p:childTnLst>
                                    <p:set>
                                      <p:cBhvr>
                                        <p:cTn id="72" dur="1" fill="hold">
                                          <p:stCondLst>
                                            <p:cond delay="0"/>
                                          </p:stCondLst>
                                        </p:cTn>
                                        <p:tgtEl>
                                          <p:spTgt spid="78853"/>
                                        </p:tgtEl>
                                        <p:attrNameLst>
                                          <p:attrName>style.visibility</p:attrName>
                                        </p:attrNameLst>
                                      </p:cBhvr>
                                      <p:to>
                                        <p:strVal val="visible"/>
                                      </p:to>
                                    </p:set>
                                    <p:animEffect transition="in" filter="box(out)">
                                      <p:cBhvr>
                                        <p:cTn id="73" dur="1250"/>
                                        <p:tgtEl>
                                          <p:spTgt spid="78853"/>
                                        </p:tgtEl>
                                      </p:cBhvr>
                                    </p:animEffect>
                                  </p:childTnLst>
                                </p:cTn>
                              </p:par>
                              <p:par>
                                <p:cTn id="74" presetID="6" presetClass="entr" presetSubtype="32"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circle(out)">
                                      <p:cBhvr>
                                        <p:cTn id="76" dur="750"/>
                                        <p:tgtEl>
                                          <p:spTgt spid="18"/>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750"/>
                                        <p:tgtEl>
                                          <p:spTgt spid="5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par>
                          <p:cTn id="87" fill="hold" nodeType="afterGroup">
                            <p:stCondLst>
                              <p:cond delay="1000"/>
                            </p:stCondLst>
                            <p:childTnLst>
                              <p:par>
                                <p:cTn id="88" presetID="22" presetClass="entr" presetSubtype="8" fill="hold" nodeType="afterEffect">
                                  <p:stCondLst>
                                    <p:cond delay="0"/>
                                  </p:stCondLst>
                                  <p:childTnLst>
                                    <p:set>
                                      <p:cBhvr>
                                        <p:cTn id="89" dur="1" fill="hold">
                                          <p:stCondLst>
                                            <p:cond delay="0"/>
                                          </p:stCondLst>
                                        </p:cTn>
                                        <p:tgtEl>
                                          <p:spTgt spid="78872"/>
                                        </p:tgtEl>
                                        <p:attrNameLst>
                                          <p:attrName>style.visibility</p:attrName>
                                        </p:attrNameLst>
                                      </p:cBhvr>
                                      <p:to>
                                        <p:strVal val="visible"/>
                                      </p:to>
                                    </p:set>
                                    <p:animEffect transition="in" filter="wipe(left)">
                                      <p:cBhvr>
                                        <p:cTn id="90" dur="500"/>
                                        <p:tgtEl>
                                          <p:spTgt spid="7887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8851"/>
                                        </p:tgtEl>
                                        <p:attrNameLst>
                                          <p:attrName>style.visibility</p:attrName>
                                        </p:attrNameLst>
                                      </p:cBhvr>
                                      <p:to>
                                        <p:strVal val="visible"/>
                                      </p:to>
                                    </p:set>
                                    <p:animEffect transition="in" filter="wipe(left)">
                                      <p:cBhvr>
                                        <p:cTn id="93" dur="500"/>
                                        <p:tgtEl>
                                          <p:spTgt spid="78851"/>
                                        </p:tgtEl>
                                      </p:cBhvr>
                                    </p:animEffect>
                                  </p:childTnLst>
                                </p:cTn>
                              </p:par>
                            </p:childTnLst>
                          </p:cTn>
                        </p:par>
                        <p:par>
                          <p:cTn id="94" fill="hold" nodeType="afterGroup">
                            <p:stCondLst>
                              <p:cond delay="1500"/>
                            </p:stCondLst>
                            <p:childTnLst>
                              <p:par>
                                <p:cTn id="95" presetID="22" presetClass="entr" presetSubtype="2" fill="hold" nodeType="afterEffect">
                                  <p:stCondLst>
                                    <p:cond delay="0"/>
                                  </p:stCondLst>
                                  <p:childTnLst>
                                    <p:set>
                                      <p:cBhvr>
                                        <p:cTn id="96" dur="1" fill="hold">
                                          <p:stCondLst>
                                            <p:cond delay="0"/>
                                          </p:stCondLst>
                                        </p:cTn>
                                        <p:tgtEl>
                                          <p:spTgt spid="78876"/>
                                        </p:tgtEl>
                                        <p:attrNameLst>
                                          <p:attrName>style.visibility</p:attrName>
                                        </p:attrNameLst>
                                      </p:cBhvr>
                                      <p:to>
                                        <p:strVal val="visible"/>
                                      </p:to>
                                    </p:set>
                                    <p:animEffect transition="in" filter="wipe(right)">
                                      <p:cBhvr>
                                        <p:cTn id="97" dur="500"/>
                                        <p:tgtEl>
                                          <p:spTgt spid="78876"/>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78879"/>
                                        </p:tgtEl>
                                        <p:attrNameLst>
                                          <p:attrName>style.visibility</p:attrName>
                                        </p:attrNameLst>
                                      </p:cBhvr>
                                      <p:to>
                                        <p:strVal val="visible"/>
                                      </p:to>
                                    </p:set>
                                    <p:animEffect transition="in" filter="wipe(right)">
                                      <p:cBhvr>
                                        <p:cTn id="100" dur="500"/>
                                        <p:tgtEl>
                                          <p:spTgt spid="78879"/>
                                        </p:tgtEl>
                                      </p:cBhvr>
                                    </p:animEffect>
                                  </p:childTnLst>
                                </p:cTn>
                              </p:par>
                            </p:childTnLst>
                          </p:cTn>
                        </p:par>
                        <p:par>
                          <p:cTn id="101" fill="hold" nodeType="afterGroup">
                            <p:stCondLst>
                              <p:cond delay="2000"/>
                            </p:stCondLst>
                            <p:childTnLst>
                              <p:par>
                                <p:cTn id="102" presetID="53" presetClass="entr" presetSubtype="16" fill="hold" nodeType="afterEffect">
                                  <p:stCondLst>
                                    <p:cond delay="0"/>
                                  </p:stCondLst>
                                  <p:childTnLst>
                                    <p:set>
                                      <p:cBhvr>
                                        <p:cTn id="103" dur="1" fill="hold">
                                          <p:stCondLst>
                                            <p:cond delay="0"/>
                                          </p:stCondLst>
                                        </p:cTn>
                                        <p:tgtEl>
                                          <p:spTgt spid="78875"/>
                                        </p:tgtEl>
                                        <p:attrNameLst>
                                          <p:attrName>style.visibility</p:attrName>
                                        </p:attrNameLst>
                                      </p:cBhvr>
                                      <p:to>
                                        <p:strVal val="visible"/>
                                      </p:to>
                                    </p:set>
                                    <p:anim calcmode="lin" valueType="num">
                                      <p:cBhvr>
                                        <p:cTn id="104" dur="500" fill="hold"/>
                                        <p:tgtEl>
                                          <p:spTgt spid="78875"/>
                                        </p:tgtEl>
                                        <p:attrNameLst>
                                          <p:attrName>ppt_w</p:attrName>
                                        </p:attrNameLst>
                                      </p:cBhvr>
                                      <p:tavLst>
                                        <p:tav tm="0">
                                          <p:val>
                                            <p:fltVal val="0"/>
                                          </p:val>
                                        </p:tav>
                                        <p:tav tm="100000">
                                          <p:val>
                                            <p:strVal val="#ppt_w"/>
                                          </p:val>
                                        </p:tav>
                                      </p:tavLst>
                                    </p:anim>
                                    <p:anim calcmode="lin" valueType="num">
                                      <p:cBhvr>
                                        <p:cTn id="105" dur="500" fill="hold"/>
                                        <p:tgtEl>
                                          <p:spTgt spid="78875"/>
                                        </p:tgtEl>
                                        <p:attrNameLst>
                                          <p:attrName>ppt_h</p:attrName>
                                        </p:attrNameLst>
                                      </p:cBhvr>
                                      <p:tavLst>
                                        <p:tav tm="0">
                                          <p:val>
                                            <p:fltVal val="0"/>
                                          </p:val>
                                        </p:tav>
                                        <p:tav tm="100000">
                                          <p:val>
                                            <p:strVal val="#ppt_h"/>
                                          </p:val>
                                        </p:tav>
                                      </p:tavLst>
                                    </p:anim>
                                    <p:animEffect transition="in" filter="fade">
                                      <p:cBhvr>
                                        <p:cTn id="106" dur="500"/>
                                        <p:tgtEl>
                                          <p:spTgt spid="78875"/>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78880"/>
                                        </p:tgtEl>
                                        <p:attrNameLst>
                                          <p:attrName>style.visibility</p:attrName>
                                        </p:attrNameLst>
                                      </p:cBhvr>
                                      <p:to>
                                        <p:strVal val="visible"/>
                                      </p:to>
                                    </p:set>
                                    <p:anim calcmode="lin" valueType="num">
                                      <p:cBhvr>
                                        <p:cTn id="109" dur="500" fill="hold"/>
                                        <p:tgtEl>
                                          <p:spTgt spid="78880"/>
                                        </p:tgtEl>
                                        <p:attrNameLst>
                                          <p:attrName>ppt_w</p:attrName>
                                        </p:attrNameLst>
                                      </p:cBhvr>
                                      <p:tavLst>
                                        <p:tav tm="0">
                                          <p:val>
                                            <p:fltVal val="0"/>
                                          </p:val>
                                        </p:tav>
                                        <p:tav tm="100000">
                                          <p:val>
                                            <p:strVal val="#ppt_w"/>
                                          </p:val>
                                        </p:tav>
                                      </p:tavLst>
                                    </p:anim>
                                    <p:anim calcmode="lin" valueType="num">
                                      <p:cBhvr>
                                        <p:cTn id="110" dur="500" fill="hold"/>
                                        <p:tgtEl>
                                          <p:spTgt spid="78880"/>
                                        </p:tgtEl>
                                        <p:attrNameLst>
                                          <p:attrName>ppt_h</p:attrName>
                                        </p:attrNameLst>
                                      </p:cBhvr>
                                      <p:tavLst>
                                        <p:tav tm="0">
                                          <p:val>
                                            <p:fltVal val="0"/>
                                          </p:val>
                                        </p:tav>
                                        <p:tav tm="100000">
                                          <p:val>
                                            <p:strVal val="#ppt_h"/>
                                          </p:val>
                                        </p:tav>
                                      </p:tavLst>
                                    </p:anim>
                                    <p:animEffect transition="in" filter="fade">
                                      <p:cBhvr>
                                        <p:cTn id="111" dur="500"/>
                                        <p:tgtEl>
                                          <p:spTgt spid="78880"/>
                                        </p:tgtEl>
                                      </p:cBhvr>
                                    </p:animEffect>
                                  </p:childTnLst>
                                </p:cTn>
                              </p:par>
                            </p:childTnLst>
                          </p:cTn>
                        </p:par>
                        <p:par>
                          <p:cTn id="112" fill="hold" nodeType="afterGroup">
                            <p:stCondLst>
                              <p:cond delay="2500"/>
                            </p:stCondLst>
                            <p:childTnLst>
                              <p:par>
                                <p:cTn id="113" presetID="26" presetClass="emph" presetSubtype="0" fill="hold" grpId="0" nodeType="afterEffect">
                                  <p:stCondLst>
                                    <p:cond delay="0"/>
                                  </p:stCondLst>
                                  <p:childTnLst>
                                    <p:animEffect transition="out" filter="fade">
                                      <p:cBhvr>
                                        <p:cTn id="114" dur="500" tmFilter="0, 0; .2, .5; .8, .5; 1, 0"/>
                                        <p:tgtEl>
                                          <p:spTgt spid="53"/>
                                        </p:tgtEl>
                                      </p:cBhvr>
                                    </p:animEffect>
                                    <p:animScale>
                                      <p:cBhvr>
                                        <p:cTn id="115" dur="250" autoRev="1" fill="hold"/>
                                        <p:tgtEl>
                                          <p:spTgt spid="53"/>
                                        </p:tgtEl>
                                      </p:cBhvr>
                                      <p:by x="105000" y="105000"/>
                                    </p:animScale>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65"/>
                                        </p:tgtEl>
                                        <p:attrNameLst>
                                          <p:attrName>style.visibility</p:attrName>
                                        </p:attrNameLst>
                                      </p:cBhvr>
                                      <p:to>
                                        <p:strVal val="visible"/>
                                      </p:to>
                                    </p:set>
                                    <p:animEffect transition="in" filter="fade">
                                      <p:cBhvr>
                                        <p:cTn id="120" dur="1000"/>
                                        <p:tgtEl>
                                          <p:spTgt spid="65"/>
                                        </p:tgtEl>
                                      </p:cBhvr>
                                    </p:animEffect>
                                    <p:anim calcmode="lin" valueType="num">
                                      <p:cBhvr>
                                        <p:cTn id="121" dur="1000" fill="hold"/>
                                        <p:tgtEl>
                                          <p:spTgt spid="65"/>
                                        </p:tgtEl>
                                        <p:attrNameLst>
                                          <p:attrName>ppt_x</p:attrName>
                                        </p:attrNameLst>
                                      </p:cBhvr>
                                      <p:tavLst>
                                        <p:tav tm="0">
                                          <p:val>
                                            <p:strVal val="#ppt_x"/>
                                          </p:val>
                                        </p:tav>
                                        <p:tav tm="100000">
                                          <p:val>
                                            <p:strVal val="#ppt_x"/>
                                          </p:val>
                                        </p:tav>
                                      </p:tavLst>
                                    </p:anim>
                                    <p:anim calcmode="lin" valueType="num">
                                      <p:cBhvr>
                                        <p:cTn id="122" dur="1000" fill="hold"/>
                                        <p:tgtEl>
                                          <p:spTgt spid="65"/>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fade">
                                      <p:cBhvr>
                                        <p:cTn id="125" dur="1000"/>
                                        <p:tgtEl>
                                          <p:spTgt spid="19"/>
                                        </p:tgtEl>
                                      </p:cBhvr>
                                    </p:animEffect>
                                    <p:anim calcmode="lin" valueType="num">
                                      <p:cBhvr>
                                        <p:cTn id="126" dur="1000" fill="hold"/>
                                        <p:tgtEl>
                                          <p:spTgt spid="19"/>
                                        </p:tgtEl>
                                        <p:attrNameLst>
                                          <p:attrName>ppt_x</p:attrName>
                                        </p:attrNameLst>
                                      </p:cBhvr>
                                      <p:tavLst>
                                        <p:tav tm="0">
                                          <p:val>
                                            <p:strVal val="#ppt_x"/>
                                          </p:val>
                                        </p:tav>
                                        <p:tav tm="100000">
                                          <p:val>
                                            <p:strVal val="#ppt_x"/>
                                          </p:val>
                                        </p:tav>
                                      </p:tavLst>
                                    </p:anim>
                                    <p:anim calcmode="lin" valueType="num">
                                      <p:cBhvr>
                                        <p:cTn id="127" dur="1000" fill="hold"/>
                                        <p:tgtEl>
                                          <p:spTgt spid="19"/>
                                        </p:tgtEl>
                                        <p:attrNameLst>
                                          <p:attrName>ppt_y</p:attrName>
                                        </p:attrNameLst>
                                      </p:cBhvr>
                                      <p:tavLst>
                                        <p:tav tm="0">
                                          <p:val>
                                            <p:strVal val="#ppt_y+.1"/>
                                          </p:val>
                                        </p:tav>
                                        <p:tav tm="100000">
                                          <p:val>
                                            <p:strVal val="#ppt_y"/>
                                          </p:val>
                                        </p:tav>
                                      </p:tavLst>
                                    </p:anim>
                                  </p:childTnLst>
                                </p:cTn>
                              </p:par>
                            </p:childTnLst>
                          </p:cTn>
                        </p:par>
                        <p:par>
                          <p:cTn id="128" fill="hold" nodeType="afterGroup">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1000"/>
                                        <p:tgtEl>
                                          <p:spTgt spid="60"/>
                                        </p:tgtEl>
                                      </p:cBhvr>
                                    </p:animEffect>
                                    <p:anim calcmode="lin" valueType="num">
                                      <p:cBhvr>
                                        <p:cTn id="132" dur="1000" fill="hold"/>
                                        <p:tgtEl>
                                          <p:spTgt spid="60"/>
                                        </p:tgtEl>
                                        <p:attrNameLst>
                                          <p:attrName>ppt_x</p:attrName>
                                        </p:attrNameLst>
                                      </p:cBhvr>
                                      <p:tavLst>
                                        <p:tav tm="0">
                                          <p:val>
                                            <p:strVal val="#ppt_x"/>
                                          </p:val>
                                        </p:tav>
                                        <p:tav tm="100000">
                                          <p:val>
                                            <p:strVal val="#ppt_x"/>
                                          </p:val>
                                        </p:tav>
                                      </p:tavLst>
                                    </p:anim>
                                    <p:anim calcmode="lin" valueType="num">
                                      <p:cBhvr>
                                        <p:cTn id="133" dur="1000" fill="hold"/>
                                        <p:tgtEl>
                                          <p:spTgt spid="60"/>
                                        </p:tgtEl>
                                        <p:attrNameLst>
                                          <p:attrName>ppt_y</p:attrName>
                                        </p:attrNameLst>
                                      </p:cBhvr>
                                      <p:tavLst>
                                        <p:tav tm="0">
                                          <p:val>
                                            <p:strVal val="#ppt_y+.1"/>
                                          </p:val>
                                        </p:tav>
                                        <p:tav tm="100000">
                                          <p:val>
                                            <p:strVal val="#ppt_y"/>
                                          </p:val>
                                        </p:tav>
                                      </p:tavLst>
                                    </p:anim>
                                  </p:childTnLst>
                                </p:cTn>
                              </p:par>
                              <p:par>
                                <p:cTn id="134" presetID="47" presetClass="entr" presetSubtype="0" fill="hold" grpId="0"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fade">
                                      <p:cBhvr>
                                        <p:cTn id="136" dur="1000"/>
                                        <p:tgtEl>
                                          <p:spTgt spid="61"/>
                                        </p:tgtEl>
                                      </p:cBhvr>
                                    </p:animEffect>
                                    <p:anim calcmode="lin" valueType="num">
                                      <p:cBhvr>
                                        <p:cTn id="137" dur="1000" fill="hold"/>
                                        <p:tgtEl>
                                          <p:spTgt spid="61"/>
                                        </p:tgtEl>
                                        <p:attrNameLst>
                                          <p:attrName>ppt_x</p:attrName>
                                        </p:attrNameLst>
                                      </p:cBhvr>
                                      <p:tavLst>
                                        <p:tav tm="0">
                                          <p:val>
                                            <p:strVal val="#ppt_x"/>
                                          </p:val>
                                        </p:tav>
                                        <p:tav tm="100000">
                                          <p:val>
                                            <p:strVal val="#ppt_x"/>
                                          </p:val>
                                        </p:tav>
                                      </p:tavLst>
                                    </p:anim>
                                    <p:anim calcmode="lin" valueType="num">
                                      <p:cBhvr>
                                        <p:cTn id="138" dur="1000" fill="hold"/>
                                        <p:tgtEl>
                                          <p:spTgt spid="61"/>
                                        </p:tgtEl>
                                        <p:attrNameLst>
                                          <p:attrName>ppt_y</p:attrName>
                                        </p:attrNameLst>
                                      </p:cBhvr>
                                      <p:tavLst>
                                        <p:tav tm="0">
                                          <p:val>
                                            <p:strVal val="#ppt_y-.1"/>
                                          </p:val>
                                        </p:tav>
                                        <p:tav tm="100000">
                                          <p:val>
                                            <p:strVal val="#ppt_y"/>
                                          </p:val>
                                        </p:tav>
                                      </p:tavLst>
                                    </p:anim>
                                  </p:childTnLst>
                                </p:cTn>
                              </p:par>
                            </p:childTnLst>
                          </p:cTn>
                        </p:par>
                        <p:par>
                          <p:cTn id="139" fill="hold" nodeType="afterGroup">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63"/>
                                        </p:tgtEl>
                                        <p:attrNameLst>
                                          <p:attrName>style.visibility</p:attrName>
                                        </p:attrNameLst>
                                      </p:cBhvr>
                                      <p:to>
                                        <p:strVal val="visible"/>
                                      </p:to>
                                    </p:set>
                                    <p:anim calcmode="lin" valueType="num">
                                      <p:cBhvr>
                                        <p:cTn id="142" dur="500" fill="hold"/>
                                        <p:tgtEl>
                                          <p:spTgt spid="63"/>
                                        </p:tgtEl>
                                        <p:attrNameLst>
                                          <p:attrName>ppt_w</p:attrName>
                                        </p:attrNameLst>
                                      </p:cBhvr>
                                      <p:tavLst>
                                        <p:tav tm="0">
                                          <p:val>
                                            <p:fltVal val="0"/>
                                          </p:val>
                                        </p:tav>
                                        <p:tav tm="100000">
                                          <p:val>
                                            <p:strVal val="#ppt_w"/>
                                          </p:val>
                                        </p:tav>
                                      </p:tavLst>
                                    </p:anim>
                                    <p:anim calcmode="lin" valueType="num">
                                      <p:cBhvr>
                                        <p:cTn id="143" dur="500" fill="hold"/>
                                        <p:tgtEl>
                                          <p:spTgt spid="63"/>
                                        </p:tgtEl>
                                        <p:attrNameLst>
                                          <p:attrName>ppt_h</p:attrName>
                                        </p:attrNameLst>
                                      </p:cBhvr>
                                      <p:tavLst>
                                        <p:tav tm="0">
                                          <p:val>
                                            <p:fltVal val="0"/>
                                          </p:val>
                                        </p:tav>
                                        <p:tav tm="100000">
                                          <p:val>
                                            <p:strVal val="#ppt_h"/>
                                          </p:val>
                                        </p:tav>
                                      </p:tavLst>
                                    </p:anim>
                                    <p:animEffect transition="in" filter="fade">
                                      <p:cBhvr>
                                        <p:cTn id="144" dur="500"/>
                                        <p:tgtEl>
                                          <p:spTgt spid="63"/>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64"/>
                                        </p:tgtEl>
                                        <p:attrNameLst>
                                          <p:attrName>style.visibility</p:attrName>
                                        </p:attrNameLst>
                                      </p:cBhvr>
                                      <p:to>
                                        <p:strVal val="visible"/>
                                      </p:to>
                                    </p:set>
                                    <p:anim calcmode="lin" valueType="num">
                                      <p:cBhvr>
                                        <p:cTn id="147" dur="500" fill="hold"/>
                                        <p:tgtEl>
                                          <p:spTgt spid="64"/>
                                        </p:tgtEl>
                                        <p:attrNameLst>
                                          <p:attrName>ppt_w</p:attrName>
                                        </p:attrNameLst>
                                      </p:cBhvr>
                                      <p:tavLst>
                                        <p:tav tm="0">
                                          <p:val>
                                            <p:fltVal val="0"/>
                                          </p:val>
                                        </p:tav>
                                        <p:tav tm="100000">
                                          <p:val>
                                            <p:strVal val="#ppt_w"/>
                                          </p:val>
                                        </p:tav>
                                      </p:tavLst>
                                    </p:anim>
                                    <p:anim calcmode="lin" valueType="num">
                                      <p:cBhvr>
                                        <p:cTn id="148" dur="500" fill="hold"/>
                                        <p:tgtEl>
                                          <p:spTgt spid="64"/>
                                        </p:tgtEl>
                                        <p:attrNameLst>
                                          <p:attrName>ppt_h</p:attrName>
                                        </p:attrNameLst>
                                      </p:cBhvr>
                                      <p:tavLst>
                                        <p:tav tm="0">
                                          <p:val>
                                            <p:fltVal val="0"/>
                                          </p:val>
                                        </p:tav>
                                        <p:tav tm="100000">
                                          <p:val>
                                            <p:strVal val="#ppt_h"/>
                                          </p:val>
                                        </p:tav>
                                      </p:tavLst>
                                    </p:anim>
                                    <p:animEffect transition="in" filter="fade">
                                      <p:cBhvr>
                                        <p:cTn id="149" dur="500"/>
                                        <p:tgtEl>
                                          <p:spTgt spid="64"/>
                                        </p:tgtEl>
                                      </p:cBhvr>
                                    </p:animEffect>
                                  </p:childTnLst>
                                </p:cTn>
                              </p:par>
                            </p:childTnLst>
                          </p:cTn>
                        </p:par>
                        <p:par>
                          <p:cTn id="150" fill="hold" nodeType="afterGroup">
                            <p:stCondLst>
                              <p:cond delay="2500"/>
                            </p:stCondLst>
                            <p:childTnLst>
                              <p:par>
                                <p:cTn id="151" presetID="26" presetClass="emph" presetSubtype="0" fill="hold" grpId="1" nodeType="afterEffect">
                                  <p:stCondLst>
                                    <p:cond delay="0"/>
                                  </p:stCondLst>
                                  <p:childTnLst>
                                    <p:animEffect transition="out" filter="fade">
                                      <p:cBhvr>
                                        <p:cTn id="152" dur="500" tmFilter="0, 0; .2, .5; .8, .5; 1, 0"/>
                                        <p:tgtEl>
                                          <p:spTgt spid="53"/>
                                        </p:tgtEl>
                                      </p:cBhvr>
                                    </p:animEffect>
                                    <p:animScale>
                                      <p:cBhvr>
                                        <p:cTn id="153"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78853" grpId="0" animBg="1"/>
      <p:bldP spid="78852" grpId="0" animBg="1"/>
      <p:bldP spid="78865" grpId="0" animBg="1" autoUpdateAnimBg="0"/>
      <p:bldP spid="61" grpId="0" animBg="1"/>
      <p:bldP spid="48" grpId="0" animBg="1"/>
      <p:bldP spid="78851" grpId="0"/>
      <p:bldP spid="78879" grpId="0"/>
      <p:bldP spid="70692" grpId="0" animBg="1"/>
      <p:bldP spid="78866" grpId="0" animBg="1" autoUpdateAnimBg="0"/>
      <p:bldP spid="36" grpId="0" animBg="1"/>
      <p:bldP spid="60" grpId="0" animBg="1"/>
      <p:bldP spid="64" grpId="0" animBg="1"/>
      <p:bldP spid="17" grpId="0" animBg="1"/>
      <p:bldP spid="19" grpId="0" animBg="1"/>
      <p:bldP spid="65" grpId="0" animBg="1"/>
      <p:bldP spid="7888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8669" name="Group 61"/>
          <p:cNvGraphicFramePr>
            <a:graphicFrameLocks noGrp="1"/>
          </p:cNvGraphicFramePr>
          <p:nvPr>
            <p:ph idx="1"/>
            <p:extLst>
              <p:ext uri="{D42A27DB-BD31-4B8C-83A1-F6EECF244321}">
                <p14:modId xmlns:p14="http://schemas.microsoft.com/office/powerpoint/2010/main" val="2433699992"/>
              </p:ext>
            </p:extLst>
          </p:nvPr>
        </p:nvGraphicFramePr>
        <p:xfrm>
          <a:off x="0" y="1338943"/>
          <a:ext cx="9144001" cy="5192485"/>
        </p:xfrm>
        <a:graphic>
          <a:graphicData uri="http://schemas.openxmlformats.org/drawingml/2006/table">
            <a:tbl>
              <a:tblPr/>
              <a:tblGrid>
                <a:gridCol w="3048600">
                  <a:extLst>
                    <a:ext uri="{9D8B030D-6E8A-4147-A177-3AD203B41FA5}">
                      <a16:colId xmlns:a16="http://schemas.microsoft.com/office/drawing/2014/main" val="20000"/>
                    </a:ext>
                  </a:extLst>
                </a:gridCol>
                <a:gridCol w="3046801">
                  <a:extLst>
                    <a:ext uri="{9D8B030D-6E8A-4147-A177-3AD203B41FA5}">
                      <a16:colId xmlns:a16="http://schemas.microsoft.com/office/drawing/2014/main" val="20001"/>
                    </a:ext>
                  </a:extLst>
                </a:gridCol>
                <a:gridCol w="3048600">
                  <a:extLst>
                    <a:ext uri="{9D8B030D-6E8A-4147-A177-3AD203B41FA5}">
                      <a16:colId xmlns:a16="http://schemas.microsoft.com/office/drawing/2014/main" val="20002"/>
                    </a:ext>
                  </a:extLst>
                </a:gridCol>
              </a:tblGrid>
              <a:tr h="6831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66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Input</a:t>
                      </a:r>
                      <a:endParaRPr kumimoji="0" lang="en-US" sz="1200" b="0" i="0" u="none" strike="noStrike" cap="none" normalizeH="0" baseline="0" dirty="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a:ln>
                            <a:noFill/>
                          </a:ln>
                          <a:solidFill>
                            <a:srgbClr val="880000"/>
                          </a:solidFill>
                          <a:effectLst/>
                          <a:latin typeface="Arial" charset="0"/>
                        </a:rPr>
                        <a:t>2-48 hours</a:t>
                      </a:r>
                      <a:endParaRPr kumimoji="0" lang="en-US" sz="1900" b="0" i="0" u="none" strike="noStrike" cap="none" normalizeH="0" baseline="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008000"/>
                          </a:solidFill>
                          <a:effectLst/>
                          <a:latin typeface="Arial" charset="0"/>
                        </a:rPr>
                        <a:t>15 minutes-2 hours</a:t>
                      </a:r>
                      <a:endParaRPr kumimoji="0" lang="en-US" sz="19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791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normal, extended, XML </a:t>
                      </a:r>
                      <a:r>
                        <a:rPr kumimoji="0" lang="en-US" sz="1900" b="1" i="0" u="none" strike="noStrike" cap="none" normalizeH="0" baseline="0" dirty="0">
                          <a:ln>
                            <a:noFill/>
                          </a:ln>
                          <a:solidFill>
                            <a:srgbClr val="008000"/>
                          </a:solidFill>
                          <a:effectLst/>
                          <a:latin typeface="Arial" charset="0"/>
                        </a:rPr>
                        <a:t>Shared, Projects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normal, extended, XML</a:t>
                      </a:r>
                      <a:br>
                        <a:rPr kumimoji="0" lang="en-US" sz="1900" b="0" i="0" u="none" strike="noStrike" cap="none" normalizeH="0" baseline="0">
                          <a:ln>
                            <a:noFill/>
                          </a:ln>
                          <a:solidFill>
                            <a:schemeClr val="tx1"/>
                          </a:solidFill>
                          <a:effectLst/>
                          <a:latin typeface="Arial" charset="0"/>
                        </a:rPr>
                      </a:br>
                      <a:endParaRPr kumimoji="0" lang="en-US" sz="1900" b="0" i="0" u="none" strike="noStrike" cap="none" normalizeH="0" baseline="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25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Accuracy </a:t>
                      </a:r>
                      <a:r>
                        <a:rPr kumimoji="0" lang="en-US" sz="1200" b="0" i="0" u="none" strike="noStrike" cap="none" normalizeH="0" baseline="0" dirty="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1-2 cm horizontal</a:t>
                      </a:r>
                      <a:br>
                        <a:rPr kumimoji="0" lang="en-US" sz="1900" b="0" i="0" u="none" strike="noStrike" cap="none" normalizeH="0" baseline="0">
                          <a:ln>
                            <a:noFill/>
                          </a:ln>
                          <a:solidFill>
                            <a:schemeClr val="tx1"/>
                          </a:solidFill>
                          <a:effectLst/>
                          <a:latin typeface="Arial" charset="0"/>
                        </a:rPr>
                      </a:br>
                      <a:r>
                        <a:rPr kumimoji="0" lang="en-US" sz="1900" b="1" i="0" u="none" strike="noStrike" cap="none" normalizeH="0" baseline="0">
                          <a:ln>
                            <a:noFill/>
                          </a:ln>
                          <a:solidFill>
                            <a:srgbClr val="008000"/>
                          </a:solidFill>
                          <a:effectLst/>
                          <a:latin typeface="Arial" charset="0"/>
                        </a:rPr>
                        <a:t>3-6 cm</a:t>
                      </a:r>
                      <a:r>
                        <a:rPr kumimoji="0" lang="en-US" sz="1900" b="0" i="0" u="none" strike="noStrike" cap="none" normalizeH="0" baseline="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1-2 cm horizontal</a:t>
                      </a:r>
                      <a:br>
                        <a:rPr kumimoji="0" lang="en-US" sz="1900" b="0" i="0" u="none" strike="noStrike" cap="none" normalizeH="0" baseline="0">
                          <a:ln>
                            <a:noFill/>
                          </a:ln>
                          <a:solidFill>
                            <a:schemeClr val="tx1"/>
                          </a:solidFill>
                          <a:effectLst/>
                          <a:latin typeface="Arial" charset="0"/>
                        </a:rPr>
                      </a:br>
                      <a:r>
                        <a:rPr kumimoji="0" lang="en-US" sz="1900" b="1" i="0" u="none" strike="noStrike" cap="none" normalizeH="0" baseline="0">
                          <a:ln>
                            <a:noFill/>
                          </a:ln>
                          <a:solidFill>
                            <a:srgbClr val="880000"/>
                          </a:solidFill>
                          <a:effectLst/>
                          <a:latin typeface="Arial" charset="0"/>
                        </a:rPr>
                        <a:t>4-8 cm</a:t>
                      </a:r>
                      <a:r>
                        <a:rPr kumimoji="0" lang="en-US" sz="1900" b="0" i="0" u="none" strike="noStrike" cap="none" normalizeH="0" baseline="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11325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3 CORS, preferably </a:t>
                      </a:r>
                      <a:br>
                        <a:rPr kumimoji="0" lang="en-US" sz="1900" b="0" i="0" u="none" strike="noStrike" cap="none" normalizeH="0" baseline="0" dirty="0">
                          <a:ln>
                            <a:noFill/>
                          </a:ln>
                          <a:solidFill>
                            <a:schemeClr val="tx1"/>
                          </a:solidFill>
                          <a:effectLst/>
                          <a:latin typeface="Arial" charset="0"/>
                        </a:rPr>
                      </a:br>
                      <a:r>
                        <a:rPr kumimoji="0" lang="en-US" sz="1900" b="0" i="0" u="none" strike="noStrike" cap="none" normalizeH="0" baseline="0" dirty="0">
                          <a:ln>
                            <a:noFill/>
                          </a:ln>
                          <a:solidFill>
                            <a:schemeClr val="tx1"/>
                          </a:solidFill>
                          <a:effectLst/>
                          <a:latin typeface="Arial" charset="0"/>
                        </a:rPr>
                        <a:t>within </a:t>
                      </a:r>
                      <a:r>
                        <a:rPr kumimoji="0" lang="en-US" sz="1900" b="1" i="0" u="none" strike="noStrike" cap="none" normalizeH="0" baseline="0" dirty="0">
                          <a:ln>
                            <a:noFill/>
                          </a:ln>
                          <a:solidFill>
                            <a:srgbClr val="008000"/>
                          </a:solidFill>
                          <a:effectLst/>
                          <a:latin typeface="Arial" charset="0"/>
                        </a:rPr>
                        <a:t>1000 km</a:t>
                      </a:r>
                      <a:r>
                        <a:rPr kumimoji="0" lang="en-US" sz="1900" b="0" i="0" u="none" strike="noStrike" cap="none" normalizeH="0" baseline="0" dirty="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3-9 CORS, </a:t>
                      </a:r>
                      <a:r>
                        <a:rPr kumimoji="0" lang="en-US" sz="1600" b="0" i="0" u="none" strike="noStrike" cap="none" normalizeH="0" baseline="0" dirty="0">
                          <a:ln>
                            <a:noFill/>
                          </a:ln>
                          <a:solidFill>
                            <a:schemeClr val="tx1"/>
                          </a:solidFill>
                          <a:effectLst/>
                          <a:latin typeface="Arial" charset="0"/>
                        </a:rPr>
                        <a:t>surrounding &amp;</a:t>
                      </a:r>
                      <a:br>
                        <a:rPr kumimoji="0" lang="en-US" sz="1900" b="0" i="0" u="none" strike="noStrike" cap="none" normalizeH="0" baseline="0" dirty="0">
                          <a:ln>
                            <a:noFill/>
                          </a:ln>
                          <a:solidFill>
                            <a:schemeClr val="tx1"/>
                          </a:solidFill>
                          <a:effectLst/>
                          <a:latin typeface="Arial" charset="0"/>
                        </a:rPr>
                      </a:br>
                      <a:r>
                        <a:rPr kumimoji="0" lang="en-US" sz="1900" b="0" i="0" u="none" strike="noStrike" cap="none" normalizeH="0" baseline="0" dirty="0">
                          <a:ln>
                            <a:noFill/>
                          </a:ln>
                          <a:solidFill>
                            <a:schemeClr val="tx1"/>
                          </a:solidFill>
                          <a:effectLst/>
                          <a:latin typeface="Arial" charset="0"/>
                        </a:rPr>
                        <a:t>within </a:t>
                      </a:r>
                      <a:r>
                        <a:rPr kumimoji="0" lang="en-US" sz="1900" b="1" i="0" u="none" strike="noStrike" cap="none" normalizeH="0" baseline="0" dirty="0">
                          <a:ln>
                            <a:noFill/>
                          </a:ln>
                          <a:solidFill>
                            <a:srgbClr val="880000"/>
                          </a:solidFill>
                          <a:effectLst/>
                          <a:latin typeface="Arial" charset="0"/>
                        </a:rPr>
                        <a:t>250 km</a:t>
                      </a:r>
                      <a:r>
                        <a:rPr kumimoji="0" lang="en-US" sz="1900" b="0" i="0" u="none" strike="noStrike" cap="none" normalizeH="0" baseline="0" dirty="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65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008000"/>
                          </a:solidFill>
                          <a:effectLst/>
                          <a:latin typeface="Arial" charset="0"/>
                        </a:rPr>
                        <a:t>global</a:t>
                      </a:r>
                      <a:endParaRPr kumimoji="0" lang="en-US" sz="15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a:ln>
                            <a:noFill/>
                          </a:ln>
                          <a:solidFill>
                            <a:srgbClr val="880000"/>
                          </a:solidFill>
                          <a:effectLst/>
                          <a:latin typeface="Arial" charset="0"/>
                        </a:rPr>
                        <a:t>90% of CONUS</a:t>
                      </a:r>
                      <a:br>
                        <a:rPr kumimoji="0" lang="en-US" sz="1900" b="0" i="0" u="none" strike="noStrike" cap="none" normalizeH="0" baseline="0" dirty="0">
                          <a:ln>
                            <a:noFill/>
                          </a:ln>
                          <a:solidFill>
                            <a:schemeClr val="tx1"/>
                          </a:solidFill>
                          <a:effectLst/>
                          <a:latin typeface="Arial" charset="0"/>
                        </a:rPr>
                      </a:br>
                      <a:r>
                        <a:rPr kumimoji="0" lang="en-US" sz="1500" b="0" i="0" u="none" strike="noStrike" cap="none" normalizeH="0" baseline="0" dirty="0">
                          <a:ln>
                            <a:noFill/>
                          </a:ln>
                          <a:solidFill>
                            <a:schemeClr val="tx1"/>
                          </a:solidFill>
                          <a:effectLst/>
                          <a:latin typeface="Arial" charset="0"/>
                        </a:rPr>
                        <a:t>(subject to geometry, above)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2"/>
          </p:nvPr>
        </p:nvSpPr>
        <p:spPr/>
        <p:txBody>
          <a:bodyPr/>
          <a:lstStyle/>
          <a:p>
            <a:pPr>
              <a:defRPr/>
            </a:pPr>
            <a:fld id="{1F3E1BB9-6DAE-4335-ACA8-9BD9381BADED}" type="slidenum">
              <a:rPr lang="en-US" altLang="en-US" smtClean="0"/>
              <a:pPr>
                <a:defRPr/>
              </a:pPr>
              <a:t>99</a:t>
            </a:fld>
            <a:endParaRPr lang="en-US" altLang="en-US"/>
          </a:p>
        </p:txBody>
      </p:sp>
      <p:sp>
        <p:nvSpPr>
          <p:cNvPr id="7" name="Title 2"/>
          <p:cNvSpPr>
            <a:spLocks noGrp="1"/>
          </p:cNvSpPr>
          <p:nvPr>
            <p:ph type="title"/>
          </p:nvPr>
        </p:nvSpPr>
        <p:spPr>
          <a:xfrm>
            <a:off x="0" y="364865"/>
            <a:ext cx="9144000" cy="805079"/>
          </a:xfrm>
        </p:spPr>
        <p:txBody>
          <a:bodyPr/>
          <a:lstStyle/>
          <a:p>
            <a:r>
              <a:rPr lang="en-US" sz="5000" dirty="0">
                <a:latin typeface="Cambria" panose="02040503050406030204" pitchFamily="18" charset="0"/>
                <a:ea typeface="Cambria" panose="02040503050406030204" pitchFamily="18" charset="0"/>
              </a:rPr>
              <a:t>Static vs. Rapid Static</a:t>
            </a:r>
          </a:p>
        </p:txBody>
      </p:sp>
    </p:spTree>
    <p:extLst>
      <p:ext uri="{BB962C8B-B14F-4D97-AF65-F5344CB8AC3E}">
        <p14:creationId xmlns:p14="http://schemas.microsoft.com/office/powerpoint/2010/main" val="4192509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10.3|2.4|7.8|4.3"/>
</p:tagLst>
</file>

<file path=ppt/tags/tag2.xml><?xml version="1.0" encoding="utf-8"?>
<p:tagLst xmlns:a="http://schemas.openxmlformats.org/drawingml/2006/main" xmlns:r="http://schemas.openxmlformats.org/officeDocument/2006/relationships" xmlns:p="http://schemas.openxmlformats.org/presentationml/2006/main">
  <p:tag name="TIMING" val="|1.9|5.3|1.7|9.9|5.3|4.8|3.1"/>
</p:tagLst>
</file>

<file path=ppt/tags/tag3.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4.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J">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58846</TotalTime>
  <Words>9616</Words>
  <Application>Microsoft Office PowerPoint</Application>
  <PresentationFormat>On-screen Show (4:3)</PresentationFormat>
  <Paragraphs>1416</Paragraphs>
  <Slides>131</Slides>
  <Notes>121</Notes>
  <HiddenSlides>3</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131</vt:i4>
      </vt:variant>
    </vt:vector>
  </HeadingPairs>
  <TitlesOfParts>
    <vt:vector size="149" baseType="lpstr">
      <vt:lpstr>ＭＳ Ｐゴシック</vt:lpstr>
      <vt:lpstr>Arial</vt:lpstr>
      <vt:lpstr>Arial Black</vt:lpstr>
      <vt:lpstr>Bradley Hand ITC</vt:lpstr>
      <vt:lpstr>Calibri</vt:lpstr>
      <vt:lpstr>Cambria</vt:lpstr>
      <vt:lpstr>Courier New</vt:lpstr>
      <vt:lpstr>Franklin Gothic Heavy</vt:lpstr>
      <vt:lpstr>Gill Sans</vt:lpstr>
      <vt:lpstr>Gill Sans MT</vt:lpstr>
      <vt:lpstr>Palatino</vt:lpstr>
      <vt:lpstr>Symbol</vt:lpstr>
      <vt:lpstr>Times New Roman</vt:lpstr>
      <vt:lpstr>Tw Cen MT</vt:lpstr>
      <vt:lpstr>Wingdings</vt:lpstr>
      <vt:lpstr>NGS PowerPoint Template-geodesy.noaa.gov</vt:lpstr>
      <vt:lpstr>1_NGS PowerPoint Template-geodesy.noaa.gov</vt:lpstr>
      <vt:lpstr>1_Office Theme</vt:lpstr>
      <vt:lpstr>PowerPoint Presentation</vt:lpstr>
      <vt:lpstr>My Background </vt:lpstr>
      <vt:lpstr>So much more to NSRS Modernization!</vt:lpstr>
      <vt:lpstr>Using the modernized NSRS</vt:lpstr>
      <vt:lpstr>NGS Mission</vt:lpstr>
      <vt:lpstr>Not just new datums…</vt:lpstr>
      <vt:lpstr>What can you do?</vt:lpstr>
      <vt:lpstr>Preparing for New Datums</vt:lpstr>
      <vt:lpstr>Preparing for New Datums</vt:lpstr>
      <vt:lpstr>Preparing for New Datums</vt:lpstr>
      <vt:lpstr>NGS Overview</vt:lpstr>
      <vt:lpstr>NGS Overview</vt:lpstr>
      <vt:lpstr>Ecosystem and Climate Operations</vt:lpstr>
      <vt:lpstr>Ecosystem and Climate Operations</vt:lpstr>
      <vt:lpstr>NGS Overview</vt:lpstr>
      <vt:lpstr>Aeronautical Survey Program</vt:lpstr>
      <vt:lpstr>NGS Overview</vt:lpstr>
      <vt:lpstr>NOAA VDatum - online</vt:lpstr>
      <vt:lpstr>NOAA VDatum - download</vt:lpstr>
      <vt:lpstr>NOAA VDatum - download</vt:lpstr>
      <vt:lpstr>PowerPoint Presentation</vt:lpstr>
      <vt:lpstr>PowerPoint Presentation</vt:lpstr>
      <vt:lpstr>PowerPoint Presentation</vt:lpstr>
      <vt:lpstr>NOAA VDatum Website</vt:lpstr>
      <vt:lpstr>NGS Overview</vt:lpstr>
      <vt:lpstr>GPS Orbit Data aka Ephemerides</vt:lpstr>
      <vt:lpstr>PowerPoint Presentation</vt:lpstr>
      <vt:lpstr>NGS Overview</vt:lpstr>
      <vt:lpstr>National Shoreline</vt:lpstr>
      <vt:lpstr>NGS Overview</vt:lpstr>
      <vt:lpstr>PowerPoint Presentation</vt:lpstr>
      <vt:lpstr>Regional Geodetic Advisor Program</vt:lpstr>
      <vt:lpstr>State Geodetic Coordinators</vt:lpstr>
      <vt:lpstr>State Geodetic Coordinators</vt:lpstr>
      <vt:lpstr>NGS Overview</vt:lpstr>
      <vt:lpstr>Emergency Response Imagery</vt:lpstr>
      <vt:lpstr>Emergency Response Imagery</vt:lpstr>
      <vt:lpstr>NGS Overview</vt:lpstr>
      <vt:lpstr>Phase Center Offset - conceptual</vt:lpstr>
      <vt:lpstr>Phase Center Offset</vt:lpstr>
      <vt:lpstr>NGS Overview</vt:lpstr>
      <vt:lpstr>NGS Coordinate Conversion And Transformation Tool (NCAT)</vt:lpstr>
      <vt:lpstr>PowerPoint Presentation</vt:lpstr>
      <vt:lpstr>Coordinate Transformation Tool</vt:lpstr>
      <vt:lpstr>NGS Overview</vt:lpstr>
      <vt:lpstr>Continually Updated Shoreline Product</vt:lpstr>
      <vt:lpstr>PowerPoint Presentation</vt:lpstr>
      <vt:lpstr>Federal Register Notice summarized</vt:lpstr>
      <vt:lpstr>Federal Register Notice summarized</vt:lpstr>
      <vt:lpstr>PowerPoint Presentation</vt:lpstr>
      <vt:lpstr>PowerPoint Presentation</vt:lpstr>
      <vt:lpstr>PowerPoint Presentation</vt:lpstr>
      <vt:lpstr>PowerPoint Presentation</vt:lpstr>
      <vt:lpstr>PowerPoint Presentation</vt:lpstr>
      <vt:lpstr>How can you improve your area?</vt:lpstr>
      <vt:lpstr>NGS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PowerPoint Presentation</vt:lpstr>
      <vt:lpstr>EGM08</vt:lpstr>
      <vt:lpstr>PowerPoint Presentation</vt:lpstr>
      <vt:lpstr>NGS Overview</vt:lpstr>
      <vt:lpstr>Online Positioning User Service</vt:lpstr>
      <vt:lpstr>30 seconds epoch rate</vt:lpstr>
      <vt:lpstr>OPUS-RS – 15 min to 2 hours</vt:lpstr>
      <vt:lpstr>How does OPUS-RS work?</vt:lpstr>
      <vt:lpstr>How does OPUS-RS work?</vt:lpstr>
      <vt:lpstr>OPUS-S – 2 to 48 hours</vt:lpstr>
      <vt:lpstr>PowerPoint Presentation</vt:lpstr>
      <vt:lpstr>Static vs. Rapid Static</vt:lpstr>
      <vt:lpstr>RMSE of Horizontal Results</vt:lpstr>
      <vt:lpstr>RMSE of Vertical Results</vt:lpstr>
      <vt:lpstr>OPUS Share – 4 to 48 hours</vt:lpstr>
      <vt:lpstr>OPUS Projects – 2 to 48 hours</vt:lpstr>
      <vt:lpstr>OPUS Projects</vt:lpstr>
      <vt:lpstr>OPUS Projects – enter a Project ID</vt:lpstr>
      <vt:lpstr>Why complicate OPUS?</vt:lpstr>
      <vt:lpstr>Why complicate OPUS?</vt:lpstr>
      <vt:lpstr>Why complicate OPUS?</vt:lpstr>
      <vt:lpstr>Why complicate OPUS?</vt:lpstr>
      <vt:lpstr>Typical OP Network Diagram</vt:lpstr>
      <vt:lpstr>What’s in it for you?</vt:lpstr>
      <vt:lpstr>PowerPoint Presentation</vt:lpstr>
      <vt:lpstr>PowerPoint Presentation</vt:lpstr>
      <vt:lpstr>PowerPoint Presentation</vt:lpstr>
      <vt:lpstr>PowerPoint Presentation</vt:lpstr>
      <vt:lpstr>Hybrid Control Networks = Static + RTK/RTN </vt:lpstr>
      <vt:lpstr>“What’s the benefit?” they say…</vt:lpstr>
      <vt:lpstr>PowerPoint Presentation</vt:lpstr>
      <vt:lpstr>What happened to GPSonBM?</vt:lpstr>
      <vt:lpstr>Mark Recovery – mobile browser compatible</vt:lpstr>
      <vt:lpstr>Mark Recovery – mobile browser compatible</vt:lpstr>
      <vt:lpstr>additional Resources</vt:lpstr>
      <vt:lpstr>PowerPoint Presentation</vt:lpstr>
      <vt:lpstr>Regional Geodetic Advisor Program</vt:lpstr>
      <vt:lpstr>State Geodetic Coordinators</vt:lpstr>
      <vt:lpstr>PowerPoint Presentation</vt:lpstr>
      <vt:lpstr>PowerPoint Presentation</vt:lpstr>
      <vt:lpstr>PowerPoint Presentation</vt:lpstr>
      <vt:lpstr>PowerPoint Presentation</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1372</cp:revision>
  <cp:lastPrinted>2013-01-23T17:44:58Z</cp:lastPrinted>
  <dcterms:created xsi:type="dcterms:W3CDTF">2012-09-06T12:10:23Z</dcterms:created>
  <dcterms:modified xsi:type="dcterms:W3CDTF">2024-05-09T22:06:20Z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152127256</vt:lpwstr>
  </property>
  <property fmtid="{D5CDD505-2E9C-101B-9397-08002B2CF9AE}" pid="3" name="NXPowerLiteSettings">
    <vt:lpwstr>F70005D002A000</vt:lpwstr>
  </property>
  <property fmtid="{D5CDD505-2E9C-101B-9397-08002B2CF9AE}" pid="4" name="NXPowerLiteVersion">
    <vt:lpwstr>D10.2.0</vt:lpwstr>
  </property>
</Properties>
</file>