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276" r:id="rId2"/>
    <p:sldId id="368" r:id="rId3"/>
    <p:sldId id="460" r:id="rId4"/>
    <p:sldId id="461" r:id="rId5"/>
    <p:sldId id="462" r:id="rId6"/>
    <p:sldId id="372" r:id="rId7"/>
    <p:sldId id="468" r:id="rId8"/>
    <p:sldId id="459" r:id="rId9"/>
    <p:sldId id="471" r:id="rId10"/>
    <p:sldId id="472" r:id="rId11"/>
    <p:sldId id="463" r:id="rId12"/>
    <p:sldId id="464" r:id="rId13"/>
    <p:sldId id="465" r:id="rId14"/>
    <p:sldId id="466" r:id="rId15"/>
    <p:sldId id="467" r:id="rId16"/>
    <p:sldId id="442" r:id="rId17"/>
    <p:sldId id="383" r:id="rId18"/>
    <p:sldId id="390" r:id="rId19"/>
    <p:sldId id="275" r:id="rId20"/>
    <p:sldId id="410" r:id="rId21"/>
    <p:sldId id="421" r:id="rId22"/>
    <p:sldId id="280" r:id="rId23"/>
    <p:sldId id="411" r:id="rId24"/>
    <p:sldId id="265" r:id="rId25"/>
    <p:sldId id="443" r:id="rId26"/>
    <p:sldId id="457" r:id="rId27"/>
    <p:sldId id="469" r:id="rId28"/>
    <p:sldId id="470" r:id="rId29"/>
    <p:sldId id="428" r:id="rId30"/>
    <p:sldId id="429"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Gillins" initials="DG" lastIdx="1" clrIdx="0">
    <p:extLst>
      <p:ext uri="{19B8F6BF-5375-455C-9EA6-DF929625EA0E}">
        <p15:presenceInfo xmlns:p15="http://schemas.microsoft.com/office/powerpoint/2012/main" userId="Daniel Gill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465" autoAdjust="0"/>
  </p:normalViewPr>
  <p:slideViewPr>
    <p:cSldViewPr snapToGrid="0" snapToObjects="1">
      <p:cViewPr varScale="1">
        <p:scale>
          <a:sx n="117" d="100"/>
          <a:sy n="117" d="100"/>
        </p:scale>
        <p:origin x="1332" y="108"/>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D7892-A140-4E22-9D90-BC5950FE5F6F}" type="datetimeFigureOut">
              <a:rPr lang="en-US" smtClean="0"/>
              <a:t>4/30/2021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694A7-AC10-455C-9C66-1CBC624ABA3B}" type="slidenum">
              <a:rPr lang="en-US" smtClean="0"/>
              <a:t>‹#›</a:t>
            </a:fld>
            <a:endParaRPr lang="en-US"/>
          </a:p>
        </p:txBody>
      </p:sp>
    </p:spTree>
    <p:extLst>
      <p:ext uri="{BB962C8B-B14F-4D97-AF65-F5344CB8AC3E}">
        <p14:creationId xmlns:p14="http://schemas.microsoft.com/office/powerpoint/2010/main" val="1553181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694A7-AC10-455C-9C66-1CBC624ABA3B}" type="slidenum">
              <a:rPr lang="en-US" smtClean="0"/>
              <a:t>2</a:t>
            </a:fld>
            <a:endParaRPr lang="en-US"/>
          </a:p>
        </p:txBody>
      </p:sp>
    </p:spTree>
    <p:extLst>
      <p:ext uri="{BB962C8B-B14F-4D97-AF65-F5344CB8AC3E}">
        <p14:creationId xmlns:p14="http://schemas.microsoft.com/office/powerpoint/2010/main" val="253298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RINEX 2 when you use C2, is this actually the L2 C/A code (R3: C2C) or the L2C code (R3: C2S, C2L, or C2X)? </a:t>
            </a:r>
            <a:endParaRPr lang="en-US" dirty="0"/>
          </a:p>
        </p:txBody>
      </p:sp>
      <p:sp>
        <p:nvSpPr>
          <p:cNvPr id="4" name="Slide Number Placeholder 3"/>
          <p:cNvSpPr>
            <a:spLocks noGrp="1"/>
          </p:cNvSpPr>
          <p:nvPr>
            <p:ph type="sldNum" sz="quarter" idx="10"/>
          </p:nvPr>
        </p:nvSpPr>
        <p:spPr/>
        <p:txBody>
          <a:bodyPr/>
          <a:lstStyle/>
          <a:p>
            <a:fld id="{31F694A7-AC10-455C-9C66-1CBC624ABA3B}" type="slidenum">
              <a:rPr lang="en-US" smtClean="0"/>
              <a:t>9</a:t>
            </a:fld>
            <a:endParaRPr lang="en-US"/>
          </a:p>
        </p:txBody>
      </p:sp>
    </p:spTree>
    <p:extLst>
      <p:ext uri="{BB962C8B-B14F-4D97-AF65-F5344CB8AC3E}">
        <p14:creationId xmlns:p14="http://schemas.microsoft.com/office/powerpoint/2010/main" val="113131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GLONASS, RINEX 2 does not support the modernized CDMA signals. Notice it only has G1 and G2. </a:t>
            </a:r>
          </a:p>
          <a:p>
            <a:r>
              <a:rPr lang="en-US" sz="1200" b="0" i="0" kern="1200" dirty="0" smtClean="0">
                <a:solidFill>
                  <a:schemeClr val="tx1"/>
                </a:solidFill>
                <a:effectLst/>
                <a:latin typeface="+mn-lt"/>
                <a:ea typeface="+mn-ea"/>
                <a:cs typeface="+mn-cs"/>
              </a:rPr>
              <a:t>Also worth mentioning that when presented</a:t>
            </a:r>
            <a:r>
              <a:rPr lang="en-US" sz="1200" b="0" i="0" kern="1200" baseline="0" dirty="0" smtClean="0">
                <a:solidFill>
                  <a:schemeClr val="tx1"/>
                </a:solidFill>
                <a:effectLst/>
                <a:latin typeface="+mn-lt"/>
                <a:ea typeface="+mn-ea"/>
                <a:cs typeface="+mn-cs"/>
              </a:rPr>
              <a:t> with a RINEX 3 </a:t>
            </a:r>
            <a:r>
              <a:rPr lang="en-US" sz="1200" b="0" i="0" kern="1200" baseline="0" dirty="0" err="1" smtClean="0">
                <a:solidFill>
                  <a:schemeClr val="tx1"/>
                </a:solidFill>
                <a:effectLst/>
                <a:latin typeface="+mn-lt"/>
                <a:ea typeface="+mn-ea"/>
                <a:cs typeface="+mn-cs"/>
              </a:rPr>
              <a:t>obs</a:t>
            </a:r>
            <a:r>
              <a:rPr lang="en-US" sz="1200" b="0" i="0" kern="1200" baseline="0" dirty="0" smtClean="0">
                <a:solidFill>
                  <a:schemeClr val="tx1"/>
                </a:solidFill>
                <a:effectLst/>
                <a:latin typeface="+mn-lt"/>
                <a:ea typeface="+mn-ea"/>
                <a:cs typeface="+mn-cs"/>
              </a:rPr>
              <a:t> file, it can be difficult to map it back to RINEX 2. Some guesswork may be required.</a:t>
            </a:r>
            <a:endParaRPr lang="en-US" dirty="0"/>
          </a:p>
        </p:txBody>
      </p:sp>
      <p:sp>
        <p:nvSpPr>
          <p:cNvPr id="4" name="Slide Number Placeholder 3"/>
          <p:cNvSpPr>
            <a:spLocks noGrp="1"/>
          </p:cNvSpPr>
          <p:nvPr>
            <p:ph type="sldNum" sz="quarter" idx="10"/>
          </p:nvPr>
        </p:nvSpPr>
        <p:spPr/>
        <p:txBody>
          <a:bodyPr/>
          <a:lstStyle/>
          <a:p>
            <a:fld id="{31F694A7-AC10-455C-9C66-1CBC624ABA3B}" type="slidenum">
              <a:rPr lang="en-US" smtClean="0"/>
              <a:t>10</a:t>
            </a:fld>
            <a:endParaRPr lang="en-US"/>
          </a:p>
        </p:txBody>
      </p:sp>
    </p:spTree>
    <p:extLst>
      <p:ext uri="{BB962C8B-B14F-4D97-AF65-F5344CB8AC3E}">
        <p14:creationId xmlns:p14="http://schemas.microsoft.com/office/powerpoint/2010/main" val="2733986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938" indent="-295275">
              <a:defRPr>
                <a:solidFill>
                  <a:schemeClr val="tx1"/>
                </a:solidFill>
                <a:latin typeface="Arial" panose="020B0604020202020204" pitchFamily="34" charset="0"/>
                <a:cs typeface="Arial" panose="020B0604020202020204" pitchFamily="34" charset="0"/>
              </a:defRPr>
            </a:lvl2pPr>
            <a:lvl3pPr marL="1184275" indent="-236538">
              <a:defRPr>
                <a:solidFill>
                  <a:schemeClr val="tx1"/>
                </a:solidFill>
                <a:latin typeface="Arial" panose="020B0604020202020204" pitchFamily="34" charset="0"/>
                <a:cs typeface="Arial" panose="020B0604020202020204" pitchFamily="34" charset="0"/>
              </a:defRPr>
            </a:lvl3pPr>
            <a:lvl4pPr marL="1658938" indent="-236538">
              <a:defRPr>
                <a:solidFill>
                  <a:schemeClr val="tx1"/>
                </a:solidFill>
                <a:latin typeface="Arial" panose="020B0604020202020204" pitchFamily="34" charset="0"/>
                <a:cs typeface="Arial" panose="020B0604020202020204" pitchFamily="34" charset="0"/>
              </a:defRPr>
            </a:lvl4pPr>
            <a:lvl5pPr marL="2133600" indent="-236538">
              <a:defRPr>
                <a:solidFill>
                  <a:schemeClr val="tx1"/>
                </a:solidFill>
                <a:latin typeface="Arial" panose="020B0604020202020204" pitchFamily="34" charset="0"/>
                <a:cs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45FF47-10A6-4080-909D-D8C0FDB5A86E}" type="slidenum">
              <a:rPr lang="en-US" altLang="en-US" smtClean="0">
                <a:latin typeface="Gill Sans MT" panose="020B0502020104020203" pitchFamily="34" charset="0"/>
              </a:rPr>
              <a:pPr/>
              <a:t>24</a:t>
            </a:fld>
            <a:endParaRPr lang="en-US" altLang="en-US" smtClean="0">
              <a:latin typeface="Gill Sans MT" panose="020B0502020104020203" pitchFamily="34" charset="0"/>
            </a:endParaRPr>
          </a:p>
        </p:txBody>
      </p:sp>
    </p:spTree>
    <p:extLst>
      <p:ext uri="{BB962C8B-B14F-4D97-AF65-F5344CB8AC3E}">
        <p14:creationId xmlns:p14="http://schemas.microsoft.com/office/powerpoint/2010/main" val="3587177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measurement mode, we define if you are using </a:t>
            </a:r>
            <a:r>
              <a:rPr lang="en-US" dirty="0" err="1" smtClean="0"/>
              <a:t>reflectorless</a:t>
            </a:r>
            <a:r>
              <a:rPr lang="en-US" baseline="0" dirty="0" smtClean="0"/>
              <a:t> or standard EDM settings, etc. We also define if you are using manual pointing or automatic pointing. For distance type, you can set to slope, horizontal at elevation, or horizontal at ellipsoid</a:t>
            </a:r>
            <a:endParaRPr lang="en-US" dirty="0"/>
          </a:p>
        </p:txBody>
      </p:sp>
      <p:sp>
        <p:nvSpPr>
          <p:cNvPr id="4" name="Slide Number Placeholder 3"/>
          <p:cNvSpPr>
            <a:spLocks noGrp="1"/>
          </p:cNvSpPr>
          <p:nvPr>
            <p:ph type="sldNum" sz="quarter" idx="10"/>
          </p:nvPr>
        </p:nvSpPr>
        <p:spPr/>
        <p:txBody>
          <a:bodyPr/>
          <a:lstStyle/>
          <a:p>
            <a:fld id="{31F694A7-AC10-455C-9C66-1CBC624ABA3B}" type="slidenum">
              <a:rPr lang="en-US" smtClean="0"/>
              <a:t>27</a:t>
            </a:fld>
            <a:endParaRPr lang="en-US"/>
          </a:p>
        </p:txBody>
      </p:sp>
    </p:spTree>
    <p:extLst>
      <p:ext uri="{BB962C8B-B14F-4D97-AF65-F5344CB8AC3E}">
        <p14:creationId xmlns:p14="http://schemas.microsoft.com/office/powerpoint/2010/main" val="291851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694A7-AC10-455C-9C66-1CBC624ABA3B}" type="slidenum">
              <a:rPr lang="en-US" smtClean="0"/>
              <a:t>28</a:t>
            </a:fld>
            <a:endParaRPr lang="en-US"/>
          </a:p>
        </p:txBody>
      </p:sp>
    </p:spTree>
    <p:extLst>
      <p:ext uri="{BB962C8B-B14F-4D97-AF65-F5344CB8AC3E}">
        <p14:creationId xmlns:p14="http://schemas.microsoft.com/office/powerpoint/2010/main" val="423499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8237FE-CAD7-4444-86AF-4D1198F31410}" type="datetime1">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4988A-BC47-4632-A971-B74CD9F7183A}" type="datetime1">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EF1C3-347A-4325-AB59-923C1D84ACAC}" type="datetime1">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51435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028700"/>
            <a:ext cx="8229600" cy="3257550"/>
          </a:xfrm>
        </p:spPr>
        <p:txBody>
          <a:bodyPr/>
          <a:lstStyle>
            <a:lvl1pPr marL="171450" indent="-171450">
              <a:buFont typeface="Arial"/>
              <a:buChar char="•"/>
              <a:defRPr sz="1500"/>
            </a:lvl1pPr>
            <a:lvl2pPr marL="342900" indent="-171450">
              <a:buFont typeface="Arial"/>
              <a:buChar char="•"/>
              <a:defRPr sz="1200"/>
            </a:lvl2pPr>
            <a:lvl3pPr marL="514350" indent="-171450">
              <a:buFont typeface="Arial"/>
              <a:buChar char="•"/>
              <a:defRPr/>
            </a:lvl3pPr>
            <a:lvl4pPr marL="685800" indent="-171450">
              <a:defRPr/>
            </a:lvl4pPr>
            <a:lvl5pPr marL="857250" indent="-1714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a:xfrm>
            <a:off x="17860" y="4992291"/>
            <a:ext cx="1828800" cy="136922"/>
          </a:xfrm>
        </p:spPr>
        <p:txBody>
          <a:bodyPr/>
          <a:lstStyle>
            <a:lvl1pPr>
              <a:defRPr/>
            </a:lvl1pPr>
          </a:lstStyle>
          <a:p>
            <a:pPr>
              <a:defRPr/>
            </a:pPr>
            <a:fld id="{584C9618-2B6C-4BC2-BE94-A34C84F084D9}" type="datetime1">
              <a:rPr lang="en-US" altLang="en-US" smtClean="0"/>
              <a:t>4/30/2021</a:t>
            </a:fld>
            <a:endParaRPr lang="en-US" altLang="en-US" dirty="0"/>
          </a:p>
        </p:txBody>
      </p:sp>
      <p:sp>
        <p:nvSpPr>
          <p:cNvPr id="6" name="Slide Number Placeholder 7"/>
          <p:cNvSpPr>
            <a:spLocks noGrp="1"/>
          </p:cNvSpPr>
          <p:nvPr>
            <p:ph type="sldNum" sz="quarter" idx="11"/>
          </p:nvPr>
        </p:nvSpPr>
        <p:spPr>
          <a:xfrm>
            <a:off x="17860" y="4856560"/>
            <a:ext cx="364331" cy="136922"/>
          </a:xfrm>
        </p:spPr>
        <p:txBody>
          <a:bodyPr/>
          <a:lstStyle>
            <a:lvl1pPr>
              <a:defRPr/>
            </a:lvl1pPr>
          </a:lstStyle>
          <a:p>
            <a:pPr>
              <a:defRPr/>
            </a:pPr>
            <a:fld id="{05B2098E-E224-43BA-857F-54621F386C45}" type="slidenum">
              <a:rPr lang="en-US" altLang="en-US"/>
              <a:pPr>
                <a:defRPr/>
              </a:pPr>
              <a:t>‹#›</a:t>
            </a:fld>
            <a:endParaRPr lang="en-US" altLang="en-US" dirty="0"/>
          </a:p>
        </p:txBody>
      </p:sp>
    </p:spTree>
    <p:extLst>
      <p:ext uri="{BB962C8B-B14F-4D97-AF65-F5344CB8AC3E}">
        <p14:creationId xmlns:p14="http://schemas.microsoft.com/office/powerpoint/2010/main" val="6650723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308C1-D484-4CA8-A94F-DD855AFED80F}" type="datetime1">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A26058-8D00-4F1B-BC90-31E6C2534D9D}" type="datetime1">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E814A-113E-447A-9729-9CDD5F5C1435}" type="datetime1">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5A5203-CB3F-42A8-AAAB-43F64A2126A7}" type="datetime1">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2F5F53-F530-4942-A084-909A5D764684}" type="datetime1">
              <a:rPr lang="en-US" smtClean="0"/>
              <a:t>4/30/2021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6E0E6-204A-41F8-977B-337A00099C82}" type="datetime1">
              <a:rPr lang="en-US" smtClean="0"/>
              <a:t>4/30/2021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056B3-A6F9-48DA-834E-916F5B0085F9}" type="datetime1">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2BDBD-995C-435F-979C-A75642070288}" type="datetime1">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E3479AA-497D-4273-8F3D-F59FE33B969B}" type="datetime1">
              <a:rPr lang="en-US" smtClean="0"/>
              <a:t>4/30/2021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beta.ngs.noaa.gov/OPUS-Projects/OpusProjects.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ngs.noaa.gov/data/formats/GVX/index.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gif"/></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mailto:Daniel.Gillins@noa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525" y="2090382"/>
            <a:ext cx="7877275" cy="857250"/>
          </a:xfrm>
        </p:spPr>
        <p:txBody>
          <a:bodyPr>
            <a:noAutofit/>
          </a:bodyPr>
          <a:lstStyle/>
          <a:p>
            <a:r>
              <a:rPr lang="en-US" sz="3600" b="1" dirty="0" smtClean="0">
                <a:latin typeface="Times New Roman" charset="0"/>
                <a:cs typeface="Times New Roman" charset="0"/>
              </a:rPr>
              <a:t>Standard Data File Formats for GNSS, Total Stations, Automatic Levels, and Relative Gravimeters</a:t>
            </a:r>
            <a:endParaRPr lang="en-US" sz="3600" b="1" dirty="0">
              <a:latin typeface="Times New Roman" charset="0"/>
              <a:cs typeface="Times New Roman" charset="0"/>
            </a:endParaRPr>
          </a:p>
        </p:txBody>
      </p:sp>
      <p:sp>
        <p:nvSpPr>
          <p:cNvPr id="5" name="Content Placeholder 2"/>
          <p:cNvSpPr>
            <a:spLocks noGrp="1"/>
          </p:cNvSpPr>
          <p:nvPr>
            <p:ph idx="1"/>
          </p:nvPr>
        </p:nvSpPr>
        <p:spPr>
          <a:xfrm>
            <a:off x="596821" y="3235085"/>
            <a:ext cx="7772197" cy="1622802"/>
          </a:xfrm>
        </p:spPr>
        <p:txBody>
          <a:bodyPr>
            <a:normAutofit/>
          </a:bodyPr>
          <a:lstStyle/>
          <a:p>
            <a:pPr algn="ctr">
              <a:buNone/>
            </a:pPr>
            <a:r>
              <a:rPr lang="en-US" b="1" dirty="0" smtClean="0">
                <a:latin typeface="Times New Roman" charset="0"/>
                <a:cs typeface="Times New Roman" charset="0"/>
              </a:rPr>
              <a:t>	</a:t>
            </a:r>
            <a:r>
              <a:rPr lang="en-US" sz="2400" dirty="0" smtClean="0">
                <a:latin typeface="Times New Roman" charset="0"/>
                <a:cs typeface="Times New Roman" charset="0"/>
              </a:rPr>
              <a:t>Dan Gillins, Ph.D.</a:t>
            </a:r>
            <a:r>
              <a:rPr lang="en-US" sz="2400" dirty="0" smtClean="0">
                <a:latin typeface="Times New Roman"/>
              </a:rPr>
              <a:t>, P.L.S.</a:t>
            </a:r>
          </a:p>
          <a:p>
            <a:pPr algn="ctr">
              <a:buNone/>
            </a:pPr>
            <a:r>
              <a:rPr lang="en-US" sz="2400" dirty="0" smtClean="0">
                <a:latin typeface="Times New Roman"/>
              </a:rPr>
              <a:t>Geodesist, National Geodetic Survey</a:t>
            </a:r>
          </a:p>
          <a:p>
            <a:pPr algn="ctr">
              <a:buNone/>
            </a:pPr>
            <a:r>
              <a:rPr lang="en-US" sz="2400" dirty="0" smtClean="0">
                <a:latin typeface="Times New Roman"/>
                <a:cs typeface="Times New Roman" charset="0"/>
              </a:rPr>
              <a:t>May 5, 2021</a:t>
            </a:r>
          </a:p>
        </p:txBody>
      </p:sp>
      <p:sp>
        <p:nvSpPr>
          <p:cNvPr id="4" name="Slide Number Placeholder 3"/>
          <p:cNvSpPr>
            <a:spLocks noGrp="1"/>
          </p:cNvSpPr>
          <p:nvPr>
            <p:ph type="sldNum" sz="quarter" idx="12"/>
          </p:nvPr>
        </p:nvSpPr>
        <p:spPr/>
        <p:txBody>
          <a:bodyPr/>
          <a:lstStyle/>
          <a:p>
            <a:fld id="{D3D538F9-49A3-B84F-B36B-A7030CDE5D5B}" type="slidenum">
              <a:rPr lang="en-US" smtClean="0"/>
              <a:t>1</a:t>
            </a:fld>
            <a:endParaRPr lang="en-US"/>
          </a:p>
        </p:txBody>
      </p:sp>
      <p:sp>
        <p:nvSpPr>
          <p:cNvPr id="6" name="TextBox 1"/>
          <p:cNvSpPr txBox="1">
            <a:spLocks noChangeArrowheads="1"/>
          </p:cNvSpPr>
          <p:nvPr/>
        </p:nvSpPr>
        <p:spPr bwMode="auto">
          <a:xfrm>
            <a:off x="2730421" y="4650138"/>
            <a:ext cx="32718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r">
              <a:spcBef>
                <a:spcPct val="0"/>
              </a:spcBef>
              <a:buFontTx/>
              <a:buNone/>
            </a:pPr>
            <a:r>
              <a:rPr lang="en-US" altLang="en-US" sz="2100" dirty="0" smtClean="0">
                <a:latin typeface="Times New Roman" panose="02020603050405020304" pitchFamily="18" charset="0"/>
                <a:cs typeface="Times New Roman" panose="02020603050405020304" pitchFamily="18" charset="0"/>
              </a:rPr>
              <a:t>Daniel.Gillins@noaa.gov</a:t>
            </a:r>
            <a:endParaRPr lang="en-US" alt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1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RINEX 2 versus RINEX 3 </a:t>
            </a:r>
            <a:endParaRPr lang="en-US"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idx="1"/>
          </p:nvPr>
        </p:nvSpPr>
        <p:spPr/>
        <p:txBody>
          <a:bodyPr/>
          <a:lstStyle/>
          <a:p>
            <a:r>
              <a:rPr lang="en-US" b="0" dirty="0" smtClean="0">
                <a:latin typeface="Times New Roman" panose="02020603050405020304" pitchFamily="18" charset="0"/>
                <a:cs typeface="Times New Roman" panose="02020603050405020304" pitchFamily="18" charset="0"/>
              </a:rPr>
              <a:t>RINEX 2 Observables</a:t>
            </a:r>
            <a:endParaRPr lang="en-US" b="0" dirty="0">
              <a:latin typeface="Times New Roman" panose="02020603050405020304" pitchFamily="18" charset="0"/>
              <a:cs typeface="Times New Roman" panose="02020603050405020304" pitchFamily="18" charset="0"/>
            </a:endParaRPr>
          </a:p>
        </p:txBody>
      </p:sp>
      <p:pic>
        <p:nvPicPr>
          <p:cNvPr id="12" name="Content Placeholder 11"/>
          <p:cNvPicPr>
            <a:picLocks noGrp="1" noChangeAspect="1"/>
          </p:cNvPicPr>
          <p:nvPr>
            <p:ph sz="half" idx="2"/>
          </p:nvPr>
        </p:nvPicPr>
        <p:blipFill>
          <a:blip r:embed="rId3"/>
          <a:stretch>
            <a:fillRect/>
          </a:stretch>
        </p:blipFill>
        <p:spPr>
          <a:xfrm>
            <a:off x="106135" y="1631156"/>
            <a:ext cx="4456633" cy="2221931"/>
          </a:xfrm>
          <a:prstGeom prst="rect">
            <a:avLst/>
          </a:prstGeom>
        </p:spPr>
      </p:pic>
      <p:sp>
        <p:nvSpPr>
          <p:cNvPr id="10" name="Text Placeholder 9"/>
          <p:cNvSpPr>
            <a:spLocks noGrp="1"/>
          </p:cNvSpPr>
          <p:nvPr>
            <p:ph type="body" sz="quarter" idx="3"/>
          </p:nvPr>
        </p:nvSpPr>
        <p:spPr/>
        <p:txBody>
          <a:bodyPr/>
          <a:lstStyle/>
          <a:p>
            <a:r>
              <a:rPr lang="en-US" b="0" dirty="0" smtClean="0">
                <a:latin typeface="Times New Roman" panose="02020603050405020304" pitchFamily="18" charset="0"/>
                <a:cs typeface="Times New Roman" panose="02020603050405020304" pitchFamily="18" charset="0"/>
              </a:rPr>
              <a:t>RINEX 3 Observables</a:t>
            </a:r>
            <a:endParaRPr lang="en-US" b="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10</a:t>
            </a:fld>
            <a:endParaRPr lang="en-US">
              <a:latin typeface="Times New Roman" panose="02020603050405020304" pitchFamily="18" charset="0"/>
              <a:cs typeface="Times New Roman" panose="02020603050405020304" pitchFamily="18" charset="0"/>
            </a:endParaRPr>
          </a:p>
        </p:txBody>
      </p:sp>
      <p:sp>
        <p:nvSpPr>
          <p:cNvPr id="14" name="Rectangle 13"/>
          <p:cNvSpPr/>
          <p:nvPr/>
        </p:nvSpPr>
        <p:spPr>
          <a:xfrm>
            <a:off x="693965" y="2457451"/>
            <a:ext cx="171450" cy="269420"/>
          </a:xfrm>
          <a:prstGeom prst="rect">
            <a:avLst/>
          </a:prstGeom>
          <a:solidFill>
            <a:srgbClr val="FFFF00">
              <a:alpha val="30000"/>
            </a:srgb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4572000" y="1631156"/>
            <a:ext cx="4504727" cy="2524984"/>
          </a:xfrm>
          <a:prstGeom prst="rect">
            <a:avLst/>
          </a:prstGeom>
        </p:spPr>
      </p:pic>
      <p:sp>
        <p:nvSpPr>
          <p:cNvPr id="16" name="Rectangle 15"/>
          <p:cNvSpPr/>
          <p:nvPr/>
        </p:nvSpPr>
        <p:spPr>
          <a:xfrm>
            <a:off x="5467350" y="2489517"/>
            <a:ext cx="484413" cy="327161"/>
          </a:xfrm>
          <a:prstGeom prst="rect">
            <a:avLst/>
          </a:prstGeom>
          <a:solidFill>
            <a:srgbClr val="FFFF00">
              <a:alpha val="30000"/>
            </a:srgb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ectangle 16"/>
          <p:cNvSpPr/>
          <p:nvPr/>
        </p:nvSpPr>
        <p:spPr>
          <a:xfrm>
            <a:off x="5467349" y="3298336"/>
            <a:ext cx="484413" cy="327161"/>
          </a:xfrm>
          <a:prstGeom prst="rect">
            <a:avLst/>
          </a:prstGeom>
          <a:solidFill>
            <a:srgbClr val="FFFF00">
              <a:alpha val="30000"/>
            </a:srgb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Rectangle 17"/>
          <p:cNvSpPr/>
          <p:nvPr/>
        </p:nvSpPr>
        <p:spPr>
          <a:xfrm>
            <a:off x="5317671" y="3788229"/>
            <a:ext cx="740229" cy="187778"/>
          </a:xfrm>
          <a:prstGeom prst="rect">
            <a:avLst/>
          </a:prstGeom>
          <a:solidFill>
            <a:srgbClr val="FFFF00">
              <a:alpha val="30000"/>
            </a:srgb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66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NGS and RINEX 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In the near future (</a:t>
            </a:r>
            <a:r>
              <a:rPr lang="en-US" i="1" dirty="0" smtClean="0">
                <a:solidFill>
                  <a:srgbClr val="FF0000"/>
                </a:solidFill>
                <a:latin typeface="Times New Roman" panose="02020603050405020304" pitchFamily="18" charset="0"/>
                <a:cs typeface="Times New Roman" panose="02020603050405020304" pitchFamily="18" charset="0"/>
              </a:rPr>
              <a:t>date to be determined</a:t>
            </a:r>
            <a:r>
              <a:rPr lang="en-US" dirty="0" smtClean="0">
                <a:latin typeface="Times New Roman" panose="02020603050405020304" pitchFamily="18" charset="0"/>
                <a:cs typeface="Times New Roman" panose="02020603050405020304" pitchFamily="18" charset="0"/>
              </a:rPr>
              <a:t>), NGS will only support RINEX 3 for its products and services which rely upon raw GNSS data, with some exceptions</a:t>
            </a:r>
          </a:p>
          <a:p>
            <a:r>
              <a:rPr lang="en-US" dirty="0" smtClean="0">
                <a:latin typeface="Times New Roman" panose="02020603050405020304" pitchFamily="18" charset="0"/>
                <a:cs typeface="Times New Roman" panose="02020603050405020304" pitchFamily="18" charset="0"/>
              </a:rPr>
              <a:t>NGS will be releasing a Federal Register Notice for notification and public commenting</a:t>
            </a:r>
          </a:p>
          <a:p>
            <a:pPr lvl="1"/>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11</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007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02" y="267277"/>
            <a:ext cx="8686800" cy="857250"/>
          </a:xfrm>
        </p:spPr>
        <p:txBody>
          <a:bodyPr>
            <a:normAutofit/>
          </a:bodyPr>
          <a:lstStyle/>
          <a:p>
            <a:r>
              <a:rPr lang="en-US" dirty="0" smtClean="0">
                <a:latin typeface="Times New Roman" panose="02020603050405020304" pitchFamily="18" charset="0"/>
                <a:cs typeface="Times New Roman" panose="02020603050405020304" pitchFamily="18" charset="0"/>
              </a:rPr>
              <a:t>NOAA CORS Network and RINEX 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Each CORS must be capable of providing:</a:t>
            </a:r>
          </a:p>
          <a:p>
            <a:pPr lvl="1"/>
            <a:r>
              <a:rPr lang="en-US" dirty="0" smtClean="0">
                <a:latin typeface="Times New Roman" panose="02020603050405020304" pitchFamily="18" charset="0"/>
                <a:cs typeface="Times New Roman" panose="02020603050405020304" pitchFamily="18" charset="0"/>
              </a:rPr>
              <a:t>RINEX 3 file</a:t>
            </a:r>
          </a:p>
          <a:p>
            <a:pPr lvl="1"/>
            <a:r>
              <a:rPr lang="en-US" dirty="0" smtClean="0">
                <a:latin typeface="Times New Roman" panose="02020603050405020304" pitchFamily="18" charset="0"/>
                <a:cs typeface="Times New Roman" panose="02020603050405020304" pitchFamily="18" charset="0"/>
              </a:rPr>
              <a:t>Binary exchange (BINEX) file</a:t>
            </a:r>
          </a:p>
          <a:p>
            <a:pPr lvl="1"/>
            <a:r>
              <a:rPr lang="en-US" dirty="0" smtClean="0">
                <a:latin typeface="Times New Roman" panose="02020603050405020304" pitchFamily="18" charset="0"/>
                <a:cs typeface="Times New Roman" panose="02020603050405020304" pitchFamily="18" charset="0"/>
              </a:rPr>
              <a:t>Raw proprietary data file</a:t>
            </a:r>
          </a:p>
          <a:p>
            <a:pPr marL="457200" lvl="1"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NGS will archive the RINEX 3 files at each CORS</a:t>
            </a:r>
          </a:p>
          <a:p>
            <a:pPr lvl="1"/>
            <a:r>
              <a:rPr lang="en-US" dirty="0" smtClean="0">
                <a:latin typeface="Times New Roman" panose="02020603050405020304" pitchFamily="18" charset="0"/>
                <a:cs typeface="Times New Roman" panose="02020603050405020304" pitchFamily="18" charset="0"/>
              </a:rPr>
              <a:t>When necessary, NGS will convert the BINEX file to RINEX 3</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Raw GNSS data currently stored by NGS will remain in its earlier version of RINEX (no up-conversion)</a:t>
            </a:r>
          </a:p>
        </p:txBody>
      </p:sp>
      <p:sp>
        <p:nvSpPr>
          <p:cNvPr id="5" name="Slide Number Placeholder 4"/>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12</a:t>
            </a:fld>
            <a:endParaRPr lang="en-US">
              <a:latin typeface="Times New Roman" panose="02020603050405020304" pitchFamily="18" charset="0"/>
              <a:cs typeface="Times New Roman" panose="02020603050405020304" pitchFamily="18" charset="0"/>
            </a:endParaRPr>
          </a:p>
        </p:txBody>
      </p:sp>
      <p:sp>
        <p:nvSpPr>
          <p:cNvPr id="6" name="TextBox 5"/>
          <p:cNvSpPr txBox="1"/>
          <p:nvPr/>
        </p:nvSpPr>
        <p:spPr>
          <a:xfrm>
            <a:off x="4634905" y="2492813"/>
            <a:ext cx="176202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For QC purposes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451036" y="1200151"/>
            <a:ext cx="2453016"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For QC purposes and/or when communication link is too slow to upload RINEX 3 directly</a:t>
            </a:r>
            <a:endParaRPr lang="en-US" dirty="0">
              <a:solidFill>
                <a:srgbClr val="C00000"/>
              </a:solidFill>
              <a:latin typeface="Times New Roman" panose="02020603050405020304" pitchFamily="18" charset="0"/>
              <a:cs typeface="Times New Roman" panose="02020603050405020304" pitchFamily="18" charset="0"/>
            </a:endParaRPr>
          </a:p>
        </p:txBody>
      </p:sp>
      <p:cxnSp>
        <p:nvCxnSpPr>
          <p:cNvPr id="9" name="Straight Arrow Connector 8"/>
          <p:cNvCxnSpPr>
            <a:stCxn id="6" idx="1"/>
          </p:cNvCxnSpPr>
          <p:nvPr/>
        </p:nvCxnSpPr>
        <p:spPr>
          <a:xfrm flipH="1" flipV="1">
            <a:off x="4131013" y="2417189"/>
            <a:ext cx="503892" cy="26029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a:stCxn id="7" idx="1"/>
          </p:cNvCxnSpPr>
          <p:nvPr/>
        </p:nvCxnSpPr>
        <p:spPr>
          <a:xfrm flipH="1">
            <a:off x="4779523" y="1938815"/>
            <a:ext cx="1671513" cy="1039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3638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What is BINEX?</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BINary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EXchange</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Existed since 2000</a:t>
            </a:r>
          </a:p>
          <a:p>
            <a:r>
              <a:rPr lang="en-US" dirty="0" smtClean="0">
                <a:latin typeface="Times New Roman" panose="02020603050405020304" pitchFamily="18" charset="0"/>
                <a:cs typeface="Times New Roman" panose="02020603050405020304" pitchFamily="18" charset="0"/>
              </a:rPr>
              <a:t>Binary standard for GNSS research and operational purposes</a:t>
            </a:r>
          </a:p>
          <a:p>
            <a:r>
              <a:rPr lang="en-US" dirty="0" smtClean="0">
                <a:latin typeface="Times New Roman" panose="02020603050405020304" pitchFamily="18" charset="0"/>
                <a:cs typeface="Times New Roman" panose="02020603050405020304" pitchFamily="18" charset="0"/>
              </a:rPr>
              <a:t>Collaborative format, partnering UNAVCO with numerous receiver manufacturers</a:t>
            </a:r>
          </a:p>
          <a:p>
            <a:r>
              <a:rPr lang="en-US" dirty="0" smtClean="0">
                <a:latin typeface="Times New Roman" panose="02020603050405020304" pitchFamily="18" charset="0"/>
                <a:cs typeface="Times New Roman" panose="02020603050405020304" pitchFamily="18" charset="0"/>
              </a:rPr>
              <a:t>Ongoing design, aims to incorporate RINEX, SINEX, IONEX, SP3, etc.</a:t>
            </a:r>
          </a:p>
          <a:p>
            <a:r>
              <a:rPr lang="en-US" dirty="0" smtClean="0">
                <a:latin typeface="Times New Roman" panose="02020603050405020304" pitchFamily="18" charset="0"/>
                <a:cs typeface="Times New Roman" panose="02020603050405020304" pitchFamily="18" charset="0"/>
              </a:rPr>
              <a:t>Compact and fast</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13</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202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OPUS and RINEX 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NGS will recommend and encourage use of RINEX 3 for OPUS</a:t>
            </a:r>
          </a:p>
          <a:p>
            <a:pPr lvl="1"/>
            <a:r>
              <a:rPr lang="en-US" dirty="0" smtClean="0">
                <a:latin typeface="Times New Roman" panose="02020603050405020304" pitchFamily="18" charset="0"/>
                <a:cs typeface="Times New Roman" panose="02020603050405020304" pitchFamily="18" charset="0"/>
              </a:rPr>
              <a:t>Provides the best multi-GNSS solutions</a:t>
            </a:r>
          </a:p>
          <a:p>
            <a:r>
              <a:rPr lang="en-US" dirty="0" smtClean="0">
                <a:latin typeface="Times New Roman" panose="02020603050405020304" pitchFamily="18" charset="0"/>
                <a:cs typeface="Times New Roman" panose="02020603050405020304" pitchFamily="18" charset="0"/>
              </a:rPr>
              <a:t>NGS will continue to allow use of RINEX 2 in OPUS for legacy data and equipment</a:t>
            </a:r>
          </a:p>
          <a:p>
            <a:r>
              <a:rPr lang="en-US" dirty="0" smtClean="0">
                <a:latin typeface="Times New Roman" panose="02020603050405020304" pitchFamily="18" charset="0"/>
                <a:cs typeface="Times New Roman" panose="02020603050405020304" pitchFamily="18" charset="0"/>
              </a:rPr>
              <a:t>NGS will discontinue support  of non-RINEX data submissions to OPUS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14</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70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Development of XML-Based Standard File Formats</a:t>
            </a:r>
            <a:endParaRPr lang="en-US" dirty="0">
              <a:latin typeface="Times New Roman" panose="02020603050405020304" pitchFamily="18" charset="0"/>
              <a:cs typeface="Times New Roman" panose="02020603050405020304" pitchFamily="18" charset="0"/>
            </a:endParaRPr>
          </a:p>
        </p:txBody>
      </p:sp>
      <p:sp>
        <p:nvSpPr>
          <p:cNvPr id="9" name="Subtitle 8"/>
          <p:cNvSpPr>
            <a:spLocks noGrp="1"/>
          </p:cNvSpPr>
          <p:nvPr>
            <p:ph type="subTitle" idx="1"/>
          </p:nvPr>
        </p:nvSpPr>
        <p:spPr/>
        <p:txBody>
          <a:bodyPr/>
          <a:lstStyle/>
          <a:p>
            <a:endParaRPr lang="en-US">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15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21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6" y="440830"/>
            <a:ext cx="9474741" cy="514350"/>
          </a:xfrm>
        </p:spPr>
        <p:txBody>
          <a:bodyPr>
            <a:noAutofit/>
          </a:bodyPr>
          <a:lstStyle/>
          <a:p>
            <a:r>
              <a:rPr lang="en-US" sz="3600" dirty="0" smtClean="0">
                <a:latin typeface="Times New Roman" panose="02020603050405020304" pitchFamily="18" charset="0"/>
                <a:cs typeface="Times New Roman" panose="02020603050405020304" pitchFamily="18" charset="0"/>
              </a:rPr>
              <a:t>XML-Based Standard File Formats</a:t>
            </a:r>
            <a:endParaRPr lang="en-US" sz="3600"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27485661"/>
              </p:ext>
            </p:extLst>
          </p:nvPr>
        </p:nvGraphicFramePr>
        <p:xfrm>
          <a:off x="200025" y="1188840"/>
          <a:ext cx="8800289" cy="3200400"/>
        </p:xfrm>
        <a:graphic>
          <a:graphicData uri="http://schemas.openxmlformats.org/drawingml/2006/table">
            <a:tbl>
              <a:tblPr firstRow="1" bandRow="1">
                <a:tableStyleId>{5C22544A-7EE6-4342-B048-85BDC9FD1C3A}</a:tableStyleId>
              </a:tblPr>
              <a:tblGrid>
                <a:gridCol w="2076979">
                  <a:extLst>
                    <a:ext uri="{9D8B030D-6E8A-4147-A177-3AD203B41FA5}">
                      <a16:colId xmlns:a16="http://schemas.microsoft.com/office/drawing/2014/main" val="3764430155"/>
                    </a:ext>
                  </a:extLst>
                </a:gridCol>
                <a:gridCol w="1144246">
                  <a:extLst>
                    <a:ext uri="{9D8B030D-6E8A-4147-A177-3AD203B41FA5}">
                      <a16:colId xmlns:a16="http://schemas.microsoft.com/office/drawing/2014/main" val="1545111721"/>
                    </a:ext>
                  </a:extLst>
                </a:gridCol>
                <a:gridCol w="776700">
                  <a:extLst>
                    <a:ext uri="{9D8B030D-6E8A-4147-A177-3AD203B41FA5}">
                      <a16:colId xmlns:a16="http://schemas.microsoft.com/office/drawing/2014/main" val="2409193011"/>
                    </a:ext>
                  </a:extLst>
                </a:gridCol>
                <a:gridCol w="2801668">
                  <a:extLst>
                    <a:ext uri="{9D8B030D-6E8A-4147-A177-3AD203B41FA5}">
                      <a16:colId xmlns:a16="http://schemas.microsoft.com/office/drawing/2014/main" val="554980028"/>
                    </a:ext>
                  </a:extLst>
                </a:gridCol>
                <a:gridCol w="2000696">
                  <a:extLst>
                    <a:ext uri="{9D8B030D-6E8A-4147-A177-3AD203B41FA5}">
                      <a16:colId xmlns:a16="http://schemas.microsoft.com/office/drawing/2014/main" val="21619720"/>
                    </a:ext>
                  </a:extLst>
                </a:gridCol>
              </a:tblGrid>
              <a:tr h="544019">
                <a:tc>
                  <a:txBody>
                    <a:bodyPr/>
                    <a:lstStyle/>
                    <a:p>
                      <a:r>
                        <a:rPr lang="en-US" dirty="0" smtClean="0"/>
                        <a:t>Measurement Type</a:t>
                      </a:r>
                      <a:endParaRPr lang="en-US" dirty="0"/>
                    </a:p>
                  </a:txBody>
                  <a:tcPr/>
                </a:tc>
                <a:tc>
                  <a:txBody>
                    <a:bodyPr/>
                    <a:lstStyle/>
                    <a:p>
                      <a:r>
                        <a:rPr lang="en-US" dirty="0" smtClean="0"/>
                        <a:t>File Format</a:t>
                      </a:r>
                      <a:endParaRPr lang="en-US" dirty="0"/>
                    </a:p>
                  </a:txBody>
                  <a:tcPr/>
                </a:tc>
                <a:tc>
                  <a:txBody>
                    <a:bodyPr/>
                    <a:lstStyle/>
                    <a:p>
                      <a:r>
                        <a:rPr lang="en-US" dirty="0" smtClean="0"/>
                        <a:t>File Type</a:t>
                      </a:r>
                      <a:endParaRPr lang="en-US" dirty="0"/>
                    </a:p>
                  </a:txBody>
                  <a:tcPr/>
                </a:tc>
                <a:tc>
                  <a:txBody>
                    <a:bodyPr/>
                    <a:lstStyle/>
                    <a:p>
                      <a:r>
                        <a:rPr lang="en-US" dirty="0" smtClean="0"/>
                        <a:t>Current Status</a:t>
                      </a:r>
                      <a:endParaRPr lang="en-US" dirty="0"/>
                    </a:p>
                  </a:txBody>
                  <a:tcPr/>
                </a:tc>
                <a:tc>
                  <a:txBody>
                    <a:bodyPr/>
                    <a:lstStyle/>
                    <a:p>
                      <a:r>
                        <a:rPr lang="en-US" dirty="0" smtClean="0"/>
                        <a:t>Use at NGS</a:t>
                      </a:r>
                      <a:endParaRPr lang="en-US" dirty="0"/>
                    </a:p>
                  </a:txBody>
                  <a:tcPr/>
                </a:tc>
                <a:extLst>
                  <a:ext uri="{0D108BD9-81ED-4DB2-BD59-A6C34878D82A}">
                    <a16:rowId xmlns:a16="http://schemas.microsoft.com/office/drawing/2014/main" val="3767614456"/>
                  </a:ext>
                </a:extLst>
              </a:tr>
              <a:tr h="370840">
                <a:tc>
                  <a:txBody>
                    <a:bodyPr/>
                    <a:lstStyle/>
                    <a:p>
                      <a:r>
                        <a:rPr lang="en-US" dirty="0" smtClean="0"/>
                        <a:t>Reduced</a:t>
                      </a:r>
                      <a:r>
                        <a:rPr lang="en-US" baseline="0" dirty="0" smtClean="0"/>
                        <a:t> GNSS data (GNSS vector)</a:t>
                      </a:r>
                      <a:endParaRPr lang="en-US" dirty="0"/>
                    </a:p>
                  </a:txBody>
                  <a:tcPr>
                    <a:solidFill>
                      <a:srgbClr val="FFFF00"/>
                    </a:solidFill>
                  </a:tcPr>
                </a:tc>
                <a:tc>
                  <a:txBody>
                    <a:bodyPr/>
                    <a:lstStyle/>
                    <a:p>
                      <a:r>
                        <a:rPr lang="en-US" b="1" dirty="0" smtClean="0"/>
                        <a:t>GVX</a:t>
                      </a:r>
                      <a:endParaRPr lang="en-US" b="1" dirty="0"/>
                    </a:p>
                  </a:txBody>
                  <a:tcPr>
                    <a:solidFill>
                      <a:srgbClr val="FFFF00"/>
                    </a:solidFill>
                  </a:tcPr>
                </a:tc>
                <a:tc>
                  <a:txBody>
                    <a:bodyPr/>
                    <a:lstStyle/>
                    <a:p>
                      <a:r>
                        <a:rPr lang="en-US" dirty="0" smtClean="0"/>
                        <a:t>XML</a:t>
                      </a:r>
                      <a:endParaRPr lang="en-US" dirty="0"/>
                    </a:p>
                  </a:txBody>
                  <a:tcPr>
                    <a:solidFill>
                      <a:srgbClr val="FFFF00"/>
                    </a:solidFill>
                  </a:tcPr>
                </a:tc>
                <a:tc>
                  <a:txBody>
                    <a:bodyPr/>
                    <a:lstStyle/>
                    <a:p>
                      <a:r>
                        <a:rPr lang="en-US" dirty="0" smtClean="0"/>
                        <a:t>Released final version 1.0 </a:t>
                      </a:r>
                      <a:r>
                        <a:rPr lang="en-US" baseline="0" dirty="0" smtClean="0"/>
                        <a:t>on 2/04/2021</a:t>
                      </a:r>
                      <a:endParaRPr lang="en-US" dirty="0"/>
                    </a:p>
                  </a:txBody>
                  <a:tcPr>
                    <a:solidFill>
                      <a:srgbClr val="FFFF00"/>
                    </a:solidFill>
                  </a:tcPr>
                </a:tc>
                <a:tc>
                  <a:txBody>
                    <a:bodyPr/>
                    <a:lstStyle/>
                    <a:p>
                      <a:r>
                        <a:rPr lang="en-US" dirty="0" smtClean="0"/>
                        <a:t>OPUS-Projects</a:t>
                      </a:r>
                      <a:r>
                        <a:rPr lang="en-US" baseline="0" dirty="0" smtClean="0"/>
                        <a:t> v.5, OPUS v.6</a:t>
                      </a:r>
                      <a:endParaRPr lang="en-US" dirty="0"/>
                    </a:p>
                  </a:txBody>
                  <a:tcPr>
                    <a:solidFill>
                      <a:srgbClr val="FFFF00"/>
                    </a:solidFill>
                  </a:tcPr>
                </a:tc>
                <a:extLst>
                  <a:ext uri="{0D108BD9-81ED-4DB2-BD59-A6C34878D82A}">
                    <a16:rowId xmlns:a16="http://schemas.microsoft.com/office/drawing/2014/main" val="79590429"/>
                  </a:ext>
                </a:extLst>
              </a:tr>
              <a:tr h="370840">
                <a:tc>
                  <a:txBody>
                    <a:bodyPr/>
                    <a:lstStyle/>
                    <a:p>
                      <a:r>
                        <a:rPr lang="en-US" dirty="0" smtClean="0"/>
                        <a:t>Differential leveling (height differences)</a:t>
                      </a:r>
                      <a:endParaRPr lang="en-US" dirty="0"/>
                    </a:p>
                  </a:txBody>
                  <a:tcPr/>
                </a:tc>
                <a:tc>
                  <a:txBody>
                    <a:bodyPr/>
                    <a:lstStyle/>
                    <a:p>
                      <a:r>
                        <a:rPr lang="en-US" b="1" dirty="0" smtClean="0"/>
                        <a:t>LVX</a:t>
                      </a:r>
                      <a:endParaRPr lang="en-US" b="1" dirty="0"/>
                    </a:p>
                  </a:txBody>
                  <a:tcPr/>
                </a:tc>
                <a:tc>
                  <a:txBody>
                    <a:bodyPr/>
                    <a:lstStyle/>
                    <a:p>
                      <a:r>
                        <a:rPr lang="en-US" dirty="0" smtClean="0"/>
                        <a:t>XML</a:t>
                      </a:r>
                      <a:endParaRPr lang="en-US" dirty="0"/>
                    </a:p>
                  </a:txBody>
                  <a:tcPr/>
                </a:tc>
                <a:tc>
                  <a:txBody>
                    <a:bodyPr/>
                    <a:lstStyle/>
                    <a:p>
                      <a:r>
                        <a:rPr lang="en-US" dirty="0" smtClean="0"/>
                        <a:t>Under</a:t>
                      </a:r>
                      <a:r>
                        <a:rPr lang="en-US" baseline="0" dirty="0" smtClean="0"/>
                        <a:t> development. Version 0.3 under review</a:t>
                      </a:r>
                      <a:endParaRPr lang="en-US" dirty="0"/>
                    </a:p>
                  </a:txBody>
                  <a:tcPr/>
                </a:tc>
                <a:tc>
                  <a:txBody>
                    <a:bodyPr/>
                    <a:lstStyle/>
                    <a:p>
                      <a:r>
                        <a:rPr lang="en-US" dirty="0" smtClean="0"/>
                        <a:t>OPUS v.6</a:t>
                      </a:r>
                      <a:endParaRPr lang="en-US" dirty="0"/>
                    </a:p>
                  </a:txBody>
                  <a:tcPr/>
                </a:tc>
                <a:extLst>
                  <a:ext uri="{0D108BD9-81ED-4DB2-BD59-A6C34878D82A}">
                    <a16:rowId xmlns:a16="http://schemas.microsoft.com/office/drawing/2014/main" val="460279103"/>
                  </a:ext>
                </a:extLst>
              </a:tr>
              <a:tr h="370840">
                <a:tc>
                  <a:txBody>
                    <a:bodyPr/>
                    <a:lstStyle/>
                    <a:p>
                      <a:r>
                        <a:rPr lang="en-US" dirty="0" smtClean="0"/>
                        <a:t>Classical (angles, distances)</a:t>
                      </a:r>
                      <a:endParaRPr lang="en-US" dirty="0"/>
                    </a:p>
                  </a:txBody>
                  <a:tcPr/>
                </a:tc>
                <a:tc>
                  <a:txBody>
                    <a:bodyPr/>
                    <a:lstStyle/>
                    <a:p>
                      <a:r>
                        <a:rPr lang="en-US" b="1" dirty="0" smtClean="0"/>
                        <a:t>CVX</a:t>
                      </a:r>
                      <a:endParaRPr lang="en-US" b="1" dirty="0"/>
                    </a:p>
                  </a:txBody>
                  <a:tcPr/>
                </a:tc>
                <a:tc>
                  <a:txBody>
                    <a:bodyPr/>
                    <a:lstStyle/>
                    <a:p>
                      <a:r>
                        <a:rPr lang="en-US" dirty="0" smtClean="0"/>
                        <a:t>XML</a:t>
                      </a:r>
                      <a:endParaRPr lang="en-US" dirty="0"/>
                    </a:p>
                  </a:txBody>
                  <a:tcPr/>
                </a:tc>
                <a:tc>
                  <a:txBody>
                    <a:bodyPr/>
                    <a:lstStyle/>
                    <a:p>
                      <a:r>
                        <a:rPr lang="en-US" dirty="0" smtClean="0"/>
                        <a:t>Under</a:t>
                      </a:r>
                      <a:r>
                        <a:rPr lang="en-US" baseline="0" dirty="0" smtClean="0"/>
                        <a:t> development. Version 0.3 under review</a:t>
                      </a:r>
                      <a:endParaRPr lang="en-US" dirty="0"/>
                    </a:p>
                  </a:txBody>
                  <a:tcPr/>
                </a:tc>
                <a:tc>
                  <a:txBody>
                    <a:bodyPr/>
                    <a:lstStyle/>
                    <a:p>
                      <a:r>
                        <a:rPr lang="en-US" dirty="0" smtClean="0"/>
                        <a:t>OPUS v.6</a:t>
                      </a:r>
                      <a:endParaRPr lang="en-US" dirty="0"/>
                    </a:p>
                  </a:txBody>
                  <a:tcPr/>
                </a:tc>
                <a:extLst>
                  <a:ext uri="{0D108BD9-81ED-4DB2-BD59-A6C34878D82A}">
                    <a16:rowId xmlns:a16="http://schemas.microsoft.com/office/drawing/2014/main" val="453235556"/>
                  </a:ext>
                </a:extLst>
              </a:tr>
              <a:tr h="370840">
                <a:tc>
                  <a:txBody>
                    <a:bodyPr/>
                    <a:lstStyle/>
                    <a:p>
                      <a:r>
                        <a:rPr lang="en-US" dirty="0" smtClean="0"/>
                        <a:t>Relative gravity (gravity differences)</a:t>
                      </a:r>
                      <a:endParaRPr lang="en-US" dirty="0"/>
                    </a:p>
                  </a:txBody>
                  <a:tcPr/>
                </a:tc>
                <a:tc>
                  <a:txBody>
                    <a:bodyPr/>
                    <a:lstStyle/>
                    <a:p>
                      <a:r>
                        <a:rPr lang="en-US" b="1" dirty="0" smtClean="0"/>
                        <a:t>RGX</a:t>
                      </a:r>
                      <a:endParaRPr lang="en-US" b="1" dirty="0"/>
                    </a:p>
                  </a:txBody>
                  <a:tcPr/>
                </a:tc>
                <a:tc>
                  <a:txBody>
                    <a:bodyPr/>
                    <a:lstStyle/>
                    <a:p>
                      <a:r>
                        <a:rPr lang="en-US" dirty="0" smtClean="0"/>
                        <a:t>XML</a:t>
                      </a:r>
                      <a:endParaRPr lang="en-US" dirty="0"/>
                    </a:p>
                  </a:txBody>
                  <a:tcPr/>
                </a:tc>
                <a:tc>
                  <a:txBody>
                    <a:bodyPr/>
                    <a:lstStyle/>
                    <a:p>
                      <a:r>
                        <a:rPr lang="en-US" dirty="0" smtClean="0"/>
                        <a:t>Planned for 2022</a:t>
                      </a:r>
                      <a:endParaRPr lang="en-US" dirty="0"/>
                    </a:p>
                  </a:txBody>
                  <a:tcPr/>
                </a:tc>
                <a:tc>
                  <a:txBody>
                    <a:bodyPr/>
                    <a:lstStyle/>
                    <a:p>
                      <a:r>
                        <a:rPr lang="en-US" dirty="0" smtClean="0"/>
                        <a:t>OPUS v.6</a:t>
                      </a:r>
                      <a:endParaRPr lang="en-US" dirty="0"/>
                    </a:p>
                  </a:txBody>
                  <a:tcPr/>
                </a:tc>
                <a:extLst>
                  <a:ext uri="{0D108BD9-81ED-4DB2-BD59-A6C34878D82A}">
                    <a16:rowId xmlns:a16="http://schemas.microsoft.com/office/drawing/2014/main" val="1351823780"/>
                  </a:ext>
                </a:extLst>
              </a:tr>
            </a:tbl>
          </a:graphicData>
        </a:graphic>
      </p:graphicFrame>
      <p:sp>
        <p:nvSpPr>
          <p:cNvPr id="5" name="Slide Number Placeholder 4"/>
          <p:cNvSpPr>
            <a:spLocks noGrp="1"/>
          </p:cNvSpPr>
          <p:nvPr>
            <p:ph type="sldNum" sz="quarter" idx="11"/>
          </p:nvPr>
        </p:nvSpPr>
        <p:spPr/>
        <p:txBody>
          <a:bodyPr/>
          <a:lstStyle/>
          <a:p>
            <a:pPr>
              <a:defRPr/>
            </a:pPr>
            <a:fld id="{05B2098E-E224-43BA-857F-54621F386C45}" type="slidenum">
              <a:rPr lang="en-US" altLang="en-US" smtClean="0">
                <a:latin typeface="Times New Roman" panose="02020603050405020304" pitchFamily="18" charset="0"/>
                <a:cs typeface="Times New Roman" panose="02020603050405020304" pitchFamily="18" charset="0"/>
              </a:rPr>
              <a:pPr>
                <a:defRPr/>
              </a:pPr>
              <a:t>16</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80352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OPUS-Projects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787507"/>
            <a:ext cx="8229600" cy="3257550"/>
          </a:xfrm>
        </p:spPr>
        <p:txBody>
          <a:bodyPr>
            <a:noAutofit/>
          </a:bodyPr>
          <a:lstStyle/>
          <a:p>
            <a:r>
              <a:rPr lang="en-US" sz="2100" dirty="0" smtClean="0">
                <a:latin typeface="Times New Roman" panose="02020603050405020304" pitchFamily="18" charset="0"/>
                <a:cs typeface="Times New Roman" panose="02020603050405020304" pitchFamily="18" charset="0"/>
              </a:rPr>
              <a:t>Free, web-based software </a:t>
            </a:r>
          </a:p>
          <a:p>
            <a:pPr marL="511175" lvl="1"/>
            <a:r>
              <a:rPr lang="en-US" sz="1800" dirty="0" smtClean="0">
                <a:latin typeface="Times New Roman" panose="02020603050405020304" pitchFamily="18" charset="0"/>
                <a:cs typeface="Times New Roman" panose="02020603050405020304" pitchFamily="18" charset="0"/>
              </a:rPr>
              <a:t>Online training available</a:t>
            </a:r>
            <a:endParaRPr lang="en-US" sz="2700" dirty="0" smtClean="0">
              <a:latin typeface="Times New Roman" panose="02020603050405020304" pitchFamily="18" charset="0"/>
              <a:cs typeface="Times New Roman" panose="02020603050405020304" pitchFamily="18" charset="0"/>
            </a:endParaRPr>
          </a:p>
          <a:p>
            <a:r>
              <a:rPr lang="en-US" sz="2100" dirty="0" smtClean="0">
                <a:latin typeface="Times New Roman" panose="02020603050405020304" pitchFamily="18" charset="0"/>
                <a:cs typeface="Times New Roman" panose="02020603050405020304" pitchFamily="18" charset="0"/>
              </a:rPr>
              <a:t>Designed for managing campaign-style GPS surveys</a:t>
            </a:r>
          </a:p>
          <a:p>
            <a:pPr marL="517525" lvl="1"/>
            <a:r>
              <a:rPr lang="en-US" sz="2100" dirty="0" smtClean="0">
                <a:latin typeface="Times New Roman" panose="02020603050405020304" pitchFamily="18" charset="0"/>
                <a:cs typeface="Times New Roman" panose="02020603050405020304" pitchFamily="18" charset="0"/>
              </a:rPr>
              <a:t>Multiple repeat occupations of several marks</a:t>
            </a:r>
          </a:p>
          <a:p>
            <a:r>
              <a:rPr lang="en-US" sz="2100" dirty="0" smtClean="0">
                <a:latin typeface="Times New Roman" panose="02020603050405020304" pitchFamily="18" charset="0"/>
                <a:cs typeface="Times New Roman" panose="02020603050405020304" pitchFamily="18" charset="0"/>
              </a:rPr>
              <a:t>Ability to add GPS data from NOAA CORS Network </a:t>
            </a:r>
            <a:r>
              <a:rPr lang="en-US" sz="2100" dirty="0" smtClean="0">
                <a:latin typeface="Times New Roman" panose="02020603050405020304" pitchFamily="18" charset="0"/>
                <a:cs typeface="Times New Roman" panose="02020603050405020304" pitchFamily="18" charset="0"/>
                <a:sym typeface="Wingdings" panose="05000000000000000000" pitchFamily="2" charset="2"/>
              </a:rPr>
              <a:t>or IGS Network</a:t>
            </a:r>
            <a:endParaRPr lang="en-US" sz="2100" dirty="0" smtClean="0">
              <a:latin typeface="Times New Roman" panose="02020603050405020304" pitchFamily="18" charset="0"/>
              <a:cs typeface="Times New Roman" panose="02020603050405020304" pitchFamily="18" charset="0"/>
            </a:endParaRPr>
          </a:p>
          <a:p>
            <a:r>
              <a:rPr lang="en-US" sz="2100" dirty="0" smtClean="0">
                <a:latin typeface="Times New Roman" panose="02020603050405020304" pitchFamily="18" charset="0"/>
                <a:cs typeface="Times New Roman" panose="02020603050405020304" pitchFamily="18" charset="0"/>
              </a:rPr>
              <a:t>Session baseline processing using PAGES</a:t>
            </a:r>
          </a:p>
          <a:p>
            <a:r>
              <a:rPr lang="en-US" sz="2100" dirty="0" smtClean="0">
                <a:latin typeface="Times New Roman" panose="02020603050405020304" pitchFamily="18" charset="0"/>
                <a:cs typeface="Times New Roman" panose="02020603050405020304" pitchFamily="18" charset="0"/>
              </a:rPr>
              <a:t>Customize tropospheric delay models, elevation cutoff masks, constraint weighting</a:t>
            </a:r>
          </a:p>
          <a:p>
            <a:r>
              <a:rPr lang="en-US" sz="2100" dirty="0" smtClean="0">
                <a:latin typeface="Times New Roman" panose="02020603050405020304" pitchFamily="18" charset="0"/>
                <a:cs typeface="Times New Roman" panose="02020603050405020304" pitchFamily="18" charset="0"/>
              </a:rPr>
              <a:t>Network least squares adjustments of multiple sessions</a:t>
            </a:r>
          </a:p>
          <a:p>
            <a:r>
              <a:rPr lang="en-US" sz="2100" dirty="0" smtClean="0">
                <a:latin typeface="Times New Roman" panose="02020603050405020304" pitchFamily="18" charset="0"/>
                <a:cs typeface="Times New Roman" panose="02020603050405020304" pitchFamily="18" charset="0"/>
              </a:rPr>
              <a:t>Choice of reference frames and geoid models</a:t>
            </a:r>
          </a:p>
          <a:p>
            <a:r>
              <a:rPr lang="en-US" sz="2100" dirty="0" smtClean="0">
                <a:latin typeface="Times New Roman" panose="02020603050405020304" pitchFamily="18" charset="0"/>
                <a:cs typeface="Times New Roman" panose="02020603050405020304" pitchFamily="18" charset="0"/>
              </a:rPr>
              <a:t>Currently requires  ≥ 2-hour static GPS observation for post-processing</a:t>
            </a:r>
            <a:endParaRPr lang="en-US" sz="21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a:xfrm>
            <a:off x="8686800" y="4978677"/>
            <a:ext cx="364331" cy="136922"/>
          </a:xfrm>
        </p:spPr>
        <p:txBody>
          <a:bodyPr/>
          <a:lstStyle/>
          <a:p>
            <a:pPr>
              <a:defRPr/>
            </a:pPr>
            <a:fld id="{05B2098E-E224-43BA-857F-54621F386C45}" type="slidenum">
              <a:rPr lang="en-US" altLang="en-US" smtClean="0"/>
              <a:pPr>
                <a:defRPr/>
              </a:pPr>
              <a:t>17</a:t>
            </a:fld>
            <a:endParaRPr lang="en-US" altLang="en-US" dirty="0"/>
          </a:p>
        </p:txBody>
      </p:sp>
    </p:spTree>
    <p:extLst>
      <p:ext uri="{BB962C8B-B14F-4D97-AF65-F5344CB8AC3E}">
        <p14:creationId xmlns:p14="http://schemas.microsoft.com/office/powerpoint/2010/main" val="389055976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OPUS-Projects v. 5</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40340"/>
            <a:ext cx="8229600" cy="3654283"/>
          </a:xfrm>
        </p:spPr>
        <p:txBody>
          <a:bodyPr>
            <a:normAutofit fontScale="70000" lnSpcReduction="20000"/>
          </a:bodyPr>
          <a:lstStyle/>
          <a:p>
            <a:r>
              <a:rPr lang="en-US" dirty="0" smtClean="0">
                <a:latin typeface="Times New Roman" panose="02020603050405020304" pitchFamily="18" charset="0"/>
                <a:cs typeface="Times New Roman" panose="02020603050405020304" pitchFamily="18" charset="0"/>
              </a:rPr>
              <a:t>Inclusion of previously processed GNSS vectors</a:t>
            </a:r>
          </a:p>
          <a:p>
            <a:pPr lvl="1"/>
            <a:r>
              <a:rPr lang="en-US" dirty="0" smtClean="0">
                <a:latin typeface="Times New Roman" panose="02020603050405020304" pitchFamily="18" charset="0"/>
                <a:cs typeface="Times New Roman" panose="02020603050405020304" pitchFamily="18" charset="0"/>
              </a:rPr>
              <a:t>Single-base RTK vectors</a:t>
            </a:r>
          </a:p>
          <a:p>
            <a:pPr lvl="1"/>
            <a:r>
              <a:rPr lang="en-US" dirty="0" smtClean="0">
                <a:latin typeface="Times New Roman" panose="02020603050405020304" pitchFamily="18" charset="0"/>
                <a:cs typeface="Times New Roman" panose="02020603050405020304" pitchFamily="18" charset="0"/>
              </a:rPr>
              <a:t>Network RTK vectors</a:t>
            </a:r>
          </a:p>
          <a:p>
            <a:pPr lvl="1"/>
            <a:r>
              <a:rPr lang="en-US" dirty="0" smtClean="0">
                <a:latin typeface="Times New Roman" panose="02020603050405020304" pitchFamily="18" charset="0"/>
                <a:cs typeface="Times New Roman" panose="02020603050405020304" pitchFamily="18" charset="0"/>
              </a:rPr>
              <a:t>Vectors processed in other software</a:t>
            </a:r>
          </a:p>
          <a:p>
            <a:r>
              <a:rPr lang="en-US" dirty="0" smtClean="0">
                <a:latin typeface="Times New Roman" panose="02020603050405020304" pitchFamily="18" charset="0"/>
                <a:cs typeface="Times New Roman" panose="02020603050405020304" pitchFamily="18" charset="0"/>
              </a:rPr>
              <a:t>Allows QA/QC of uploaded vectors</a:t>
            </a:r>
          </a:p>
          <a:p>
            <a:r>
              <a:rPr lang="en-US" dirty="0" smtClean="0">
                <a:latin typeface="Times New Roman" panose="02020603050405020304" pitchFamily="18" charset="0"/>
                <a:cs typeface="Times New Roman" panose="02020603050405020304" pitchFamily="18" charset="0"/>
              </a:rPr>
              <a:t>Automatically “weights” uploaded vectors in a network least squares adjustment</a:t>
            </a:r>
          </a:p>
          <a:p>
            <a:r>
              <a:rPr lang="en-US" dirty="0" smtClean="0">
                <a:latin typeface="Times New Roman" panose="02020603050405020304" pitchFamily="18" charset="0"/>
                <a:cs typeface="Times New Roman" panose="02020603050405020304" pitchFamily="18" charset="0"/>
              </a:rPr>
              <a:t>Final adjustment results can be submitted to NGS for publication</a:t>
            </a:r>
          </a:p>
          <a:p>
            <a:r>
              <a:rPr lang="en-US" dirty="0" smtClean="0">
                <a:latin typeface="Times New Roman" panose="02020603050405020304" pitchFamily="18" charset="0"/>
                <a:cs typeface="Times New Roman" panose="02020603050405020304" pitchFamily="18" charset="0"/>
              </a:rPr>
              <a:t>Released to Beta for external testing. Available at</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2"/>
              </a:rPr>
              <a:t>https://</a:t>
            </a:r>
            <a:r>
              <a:rPr lang="en-US" dirty="0" smtClean="0">
                <a:latin typeface="Times New Roman" panose="02020603050405020304" pitchFamily="18" charset="0"/>
                <a:cs typeface="Times New Roman" panose="02020603050405020304" pitchFamily="18" charset="0"/>
                <a:hlinkClick r:id="rId2"/>
              </a:rPr>
              <a:t>beta.ngs.noaa.gov/OPUS-Projects/OpusProjects.shtml</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Webinar scheduled for May 20, 2021</a:t>
            </a:r>
          </a:p>
        </p:txBody>
      </p:sp>
      <p:sp>
        <p:nvSpPr>
          <p:cNvPr id="5" name="Slide Number Placeholder 4"/>
          <p:cNvSpPr>
            <a:spLocks noGrp="1"/>
          </p:cNvSpPr>
          <p:nvPr>
            <p:ph type="sldNum" sz="quarter" idx="12"/>
          </p:nvPr>
        </p:nvSpPr>
        <p:spPr/>
        <p:txBody>
          <a:bodyPr/>
          <a:lstStyle/>
          <a:p>
            <a:fld id="{D3D538F9-49A3-B84F-B36B-A7030CDE5D5B}" type="slidenum">
              <a:rPr lang="en-US" smtClean="0"/>
              <a:t>18</a:t>
            </a:fld>
            <a:endParaRPr lang="en-US"/>
          </a:p>
        </p:txBody>
      </p:sp>
    </p:spTree>
    <p:extLst>
      <p:ext uri="{BB962C8B-B14F-4D97-AF65-F5344CB8AC3E}">
        <p14:creationId xmlns:p14="http://schemas.microsoft.com/office/powerpoint/2010/main" val="3518913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90650"/>
            <a:ext cx="9144000" cy="857250"/>
          </a:xfrm>
        </p:spPr>
        <p:txBody>
          <a:bodyPr>
            <a:noAutofit/>
          </a:bodyPr>
          <a:lstStyle/>
          <a:p>
            <a:r>
              <a:rPr lang="en-US" altLang="en-US" sz="3600" b="1" u="sng" dirty="0" smtClean="0">
                <a:latin typeface="Times New Roman" panose="02020603050405020304" pitchFamily="18" charset="0"/>
                <a:cs typeface="Times New Roman" panose="02020603050405020304" pitchFamily="18" charset="0"/>
              </a:rPr>
              <a:t>G</a:t>
            </a:r>
            <a:r>
              <a:rPr lang="en-US" altLang="en-US" sz="3600" dirty="0" smtClean="0">
                <a:latin typeface="Times New Roman" panose="02020603050405020304" pitchFamily="18" charset="0"/>
                <a:cs typeface="Times New Roman" panose="02020603050405020304" pitchFamily="18" charset="0"/>
              </a:rPr>
              <a:t>NSS </a:t>
            </a:r>
            <a:r>
              <a:rPr lang="en-US" altLang="en-US" sz="3600" b="1" u="sng" dirty="0" smtClean="0">
                <a:latin typeface="Times New Roman" panose="02020603050405020304" pitchFamily="18" charset="0"/>
                <a:cs typeface="Times New Roman" panose="02020603050405020304" pitchFamily="18" charset="0"/>
              </a:rPr>
              <a:t>V</a:t>
            </a:r>
            <a:r>
              <a:rPr lang="en-US" altLang="en-US" sz="3600" dirty="0" smtClean="0">
                <a:latin typeface="Times New Roman" panose="02020603050405020304" pitchFamily="18" charset="0"/>
                <a:cs typeface="Times New Roman" panose="02020603050405020304" pitchFamily="18" charset="0"/>
              </a:rPr>
              <a:t>ector </a:t>
            </a:r>
            <a:r>
              <a:rPr lang="en-US" altLang="en-US" sz="3600" dirty="0" err="1" smtClean="0">
                <a:latin typeface="Times New Roman" panose="02020603050405020304" pitchFamily="18" charset="0"/>
                <a:cs typeface="Times New Roman" panose="02020603050405020304" pitchFamily="18" charset="0"/>
              </a:rPr>
              <a:t>E</a:t>
            </a:r>
            <a:r>
              <a:rPr lang="en-US" altLang="en-US" sz="3600" b="1" u="sng" dirty="0" err="1" smtClean="0">
                <a:latin typeface="Times New Roman" panose="02020603050405020304" pitchFamily="18" charset="0"/>
                <a:cs typeface="Times New Roman" panose="02020603050405020304" pitchFamily="18" charset="0"/>
              </a:rPr>
              <a:t>X</a:t>
            </a:r>
            <a:r>
              <a:rPr lang="en-US" altLang="en-US" sz="3600" dirty="0" err="1" smtClean="0">
                <a:latin typeface="Times New Roman" panose="02020603050405020304" pitchFamily="18" charset="0"/>
                <a:cs typeface="Times New Roman" panose="02020603050405020304" pitchFamily="18" charset="0"/>
              </a:rPr>
              <a:t>change</a:t>
            </a:r>
            <a:r>
              <a:rPr lang="en-US" altLang="en-US" sz="3600" dirty="0" smtClean="0">
                <a:latin typeface="Times New Roman" panose="02020603050405020304" pitchFamily="18" charset="0"/>
                <a:cs typeface="Times New Roman" panose="02020603050405020304" pitchFamily="18" charset="0"/>
              </a:rPr>
              <a:t> Format (GVX)</a:t>
            </a:r>
          </a:p>
        </p:txBody>
      </p:sp>
      <p:sp>
        <p:nvSpPr>
          <p:cNvPr id="3" name="Content Placeholder 2"/>
          <p:cNvSpPr>
            <a:spLocks noGrp="1"/>
          </p:cNvSpPr>
          <p:nvPr>
            <p:ph idx="1"/>
          </p:nvPr>
        </p:nvSpPr>
        <p:spPr>
          <a:xfrm>
            <a:off x="457200" y="1545208"/>
            <a:ext cx="8229600" cy="3394472"/>
          </a:xfrm>
        </p:spPr>
        <p:txBody>
          <a:bodyPr>
            <a:normAutofit fontScale="62500" lnSpcReduction="20000"/>
          </a:bodyPr>
          <a:lstStyle/>
          <a:p>
            <a:pPr marL="0" indent="0">
              <a:buNone/>
              <a:defRPr/>
            </a:pPr>
            <a:r>
              <a:rPr lang="en-US" b="1" u="sng" dirty="0" smtClean="0">
                <a:latin typeface="Times New Roman" panose="02020603050405020304" pitchFamily="18" charset="0"/>
                <a:cs typeface="Times New Roman" panose="02020603050405020304" pitchFamily="18" charset="0"/>
              </a:rPr>
              <a:t>Website: </a:t>
            </a:r>
            <a:r>
              <a:rPr lang="en-US" dirty="0">
                <a:hlinkClick r:id="rId2"/>
              </a:rPr>
              <a:t>https://</a:t>
            </a:r>
            <a:r>
              <a:rPr lang="en-US" dirty="0" smtClean="0">
                <a:hlinkClick r:id="rId2"/>
              </a:rPr>
              <a:t>www.ngs.noaa.gov/data/formats/GVX/index.shtml</a:t>
            </a:r>
            <a:endParaRPr lang="en-US" dirty="0" smtClean="0"/>
          </a:p>
          <a:p>
            <a:pPr>
              <a:defRPr/>
            </a:pPr>
            <a:r>
              <a:rPr lang="en-US" dirty="0" smtClean="0">
                <a:latin typeface="Times New Roman" panose="02020603050405020304" pitchFamily="18" charset="0"/>
                <a:cs typeface="Times New Roman" panose="02020603050405020304" pitchFamily="18" charset="0"/>
              </a:rPr>
              <a:t>Detailed documentation </a:t>
            </a:r>
          </a:p>
          <a:p>
            <a:pPr>
              <a:defRPr/>
            </a:pPr>
            <a:r>
              <a:rPr lang="en-US" dirty="0" smtClean="0">
                <a:latin typeface="Times New Roman" panose="02020603050405020304" pitchFamily="18" charset="0"/>
                <a:cs typeface="Times New Roman" panose="02020603050405020304" pitchFamily="18" charset="0"/>
              </a:rPr>
              <a:t>Schema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XSD)</a:t>
            </a:r>
          </a:p>
          <a:p>
            <a:pPr>
              <a:defRPr/>
            </a:pPr>
            <a:r>
              <a:rPr lang="en-US" dirty="0" smtClean="0">
                <a:latin typeface="Times New Roman" panose="02020603050405020304" pitchFamily="18" charset="0"/>
                <a:cs typeface="Times New Roman" panose="02020603050405020304" pitchFamily="18" charset="0"/>
              </a:rPr>
              <a:t>Example vector file </a:t>
            </a:r>
          </a:p>
          <a:p>
            <a:pPr marL="0" indent="0">
              <a:buNone/>
              <a:defRPr/>
            </a:pPr>
            <a:endParaRPr lang="en-US" b="1" u="sng" dirty="0" smtClean="0">
              <a:latin typeface="Times New Roman" panose="02020603050405020304" pitchFamily="18" charset="0"/>
              <a:cs typeface="Times New Roman" panose="02020603050405020304" pitchFamily="18" charset="0"/>
            </a:endParaRPr>
          </a:p>
          <a:p>
            <a:pPr marL="0" indent="0">
              <a:buNone/>
              <a:defRPr/>
            </a:pPr>
            <a:r>
              <a:rPr lang="en-US" b="1" u="sng" dirty="0" smtClean="0">
                <a:latin typeface="Times New Roman" panose="02020603050405020304" pitchFamily="18" charset="0"/>
                <a:cs typeface="Times New Roman" panose="02020603050405020304" pitchFamily="18" charset="0"/>
              </a:rPr>
              <a:t>GVX is written in Extensible Markup Language (XML)</a:t>
            </a:r>
          </a:p>
          <a:p>
            <a:pPr>
              <a:defRPr/>
            </a:pPr>
            <a:r>
              <a:rPr lang="en-US" dirty="0" smtClean="0">
                <a:latin typeface="Times New Roman" panose="02020603050405020304" pitchFamily="18" charset="0"/>
                <a:cs typeface="Times New Roman" panose="02020603050405020304" pitchFamily="18" charset="0"/>
              </a:rPr>
              <a:t>Designed to store and carry data in plain text format</a:t>
            </a:r>
          </a:p>
          <a:p>
            <a:pPr>
              <a:defRPr/>
            </a:pPr>
            <a:r>
              <a:rPr lang="en-US" dirty="0" smtClean="0">
                <a:latin typeface="Times New Roman" panose="02020603050405020304" pitchFamily="18" charset="0"/>
                <a:cs typeface="Times New Roman" panose="02020603050405020304" pitchFamily="18" charset="0"/>
              </a:rPr>
              <a:t>Flexible representation of arbitrary data structures</a:t>
            </a:r>
          </a:p>
          <a:p>
            <a:pPr>
              <a:defRPr/>
            </a:pPr>
            <a:r>
              <a:rPr lang="en-US" dirty="0" smtClean="0">
                <a:latin typeface="Times New Roman" panose="02020603050405020304" pitchFamily="18" charset="0"/>
                <a:cs typeface="Times New Roman" panose="02020603050405020304" pitchFamily="18" charset="0"/>
              </a:rPr>
              <a:t>Extensible – new elements can be added later without breaking applications</a:t>
            </a:r>
          </a:p>
          <a:p>
            <a:pPr>
              <a:defRPr/>
            </a:pPr>
            <a:r>
              <a:rPr lang="en-US" dirty="0" smtClean="0">
                <a:latin typeface="Times New Roman" panose="02020603050405020304" pitchFamily="18" charset="0"/>
                <a:cs typeface="Times New Roman" panose="02020603050405020304" pitchFamily="18" charset="0"/>
              </a:rPr>
              <a:t>Both machine-readable and human-readable</a:t>
            </a:r>
          </a:p>
          <a:p>
            <a:pPr>
              <a:defRPr/>
            </a:pPr>
            <a:r>
              <a:rPr lang="en-US" dirty="0" smtClean="0">
                <a:latin typeface="Times New Roman" panose="02020603050405020304" pitchFamily="18" charset="0"/>
                <a:cs typeface="Times New Roman" panose="02020603050405020304" pitchFamily="18" charset="0"/>
              </a:rPr>
              <a:t>Schemas can be used to define “must haves” and “should haves”</a:t>
            </a:r>
          </a:p>
          <a:p>
            <a:pPr>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3D538F9-49A3-B84F-B36B-A7030CDE5D5B}" type="slidenum">
              <a:rPr lang="en-US" smtClean="0"/>
              <a:t>19</a:t>
            </a:fld>
            <a:endParaRPr lang="en-US"/>
          </a:p>
        </p:txBody>
      </p:sp>
    </p:spTree>
    <p:extLst>
      <p:ext uri="{BB962C8B-B14F-4D97-AF65-F5344CB8AC3E}">
        <p14:creationId xmlns:p14="http://schemas.microsoft.com/office/powerpoint/2010/main" val="385964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Outline</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85000" lnSpcReduction="20000"/>
          </a:bodyPr>
          <a:lstStyle/>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Background on why we need standard file formats</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Problem statement and objectives</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RINEX 3 as standard for raw GNSS data</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Other XML-based file formats as standards</a:t>
            </a:r>
          </a:p>
          <a:p>
            <a:pPr marL="914400" lvl="1" indent="-514350">
              <a:buFont typeface="+mj-lt"/>
              <a:buAutoNum type="arabicPeriod"/>
            </a:pPr>
            <a:r>
              <a:rPr lang="en-US" dirty="0" smtClean="0">
                <a:latin typeface="Times New Roman" panose="02020603050405020304" pitchFamily="18" charset="0"/>
                <a:cs typeface="Times New Roman" panose="02020603050405020304" pitchFamily="18" charset="0"/>
              </a:rPr>
              <a:t>GVX – GNSS vectors</a:t>
            </a:r>
          </a:p>
          <a:p>
            <a:pPr marL="914400" lvl="1" indent="-514350">
              <a:buFont typeface="+mj-lt"/>
              <a:buAutoNum type="arabicPeriod"/>
            </a:pPr>
            <a:r>
              <a:rPr lang="en-US" dirty="0" smtClean="0">
                <a:latin typeface="Times New Roman" panose="02020603050405020304" pitchFamily="18" charset="0"/>
                <a:cs typeface="Times New Roman" panose="02020603050405020304" pitchFamily="18" charset="0"/>
              </a:rPr>
              <a:t>CVX – Classical (angles/distances)</a:t>
            </a:r>
          </a:p>
          <a:p>
            <a:pPr marL="914400" lvl="1" indent="-514350">
              <a:buFont typeface="+mj-lt"/>
              <a:buAutoNum type="arabicPeriod"/>
            </a:pPr>
            <a:r>
              <a:rPr lang="en-US" dirty="0">
                <a:latin typeface="Times New Roman" panose="02020603050405020304" pitchFamily="18" charset="0"/>
                <a:cs typeface="Times New Roman" panose="02020603050405020304" pitchFamily="18" charset="0"/>
              </a:rPr>
              <a:t>LVX – </a:t>
            </a:r>
            <a:r>
              <a:rPr lang="en-US" dirty="0" smtClean="0">
                <a:latin typeface="Times New Roman" panose="02020603050405020304" pitchFamily="18" charset="0"/>
                <a:cs typeface="Times New Roman" panose="02020603050405020304" pitchFamily="18" charset="0"/>
              </a:rPr>
              <a:t>Leveling</a:t>
            </a:r>
          </a:p>
          <a:p>
            <a:pPr marL="914400" lvl="1" indent="-514350">
              <a:buFont typeface="+mj-lt"/>
              <a:buAutoNum type="arabicPeriod"/>
            </a:pPr>
            <a:r>
              <a:rPr lang="en-US" dirty="0" smtClean="0">
                <a:latin typeface="Times New Roman" panose="02020603050405020304" pitchFamily="18" charset="0"/>
                <a:cs typeface="Times New Roman" panose="02020603050405020304" pitchFamily="18" charset="0"/>
              </a:rPr>
              <a:t>RGX – relative gravity</a:t>
            </a:r>
          </a:p>
          <a:p>
            <a:pPr marL="514350" indent="-514350">
              <a:buFont typeface="+mj-lt"/>
              <a:buAutoNum type="arabicPeriod"/>
            </a:pP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D3D538F9-49A3-B84F-B36B-A7030CDE5D5B}" type="slidenum">
              <a:rPr lang="en-US" smtClean="0"/>
              <a:t>2</a:t>
            </a:fld>
            <a:endParaRPr lang="en-US"/>
          </a:p>
        </p:txBody>
      </p:sp>
    </p:spTree>
    <p:extLst>
      <p:ext uri="{BB962C8B-B14F-4D97-AF65-F5344CB8AC3E}">
        <p14:creationId xmlns:p14="http://schemas.microsoft.com/office/powerpoint/2010/main" val="346388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41268"/>
            <a:ext cx="9144000" cy="857250"/>
          </a:xfrm>
        </p:spPr>
        <p:txBody>
          <a:bodyPr>
            <a:noAutofit/>
          </a:bodyPr>
          <a:lstStyle/>
          <a:p>
            <a:r>
              <a:rPr lang="en-US" altLang="en-US" sz="3600" b="1" u="sng" dirty="0" smtClean="0">
                <a:latin typeface="Times New Roman" panose="02020603050405020304" pitchFamily="18" charset="0"/>
                <a:cs typeface="Times New Roman" panose="02020603050405020304" pitchFamily="18" charset="0"/>
              </a:rPr>
              <a:t>G</a:t>
            </a:r>
            <a:r>
              <a:rPr lang="en-US" altLang="en-US" sz="3600" dirty="0" smtClean="0">
                <a:latin typeface="Times New Roman" panose="02020603050405020304" pitchFamily="18" charset="0"/>
                <a:cs typeface="Times New Roman" panose="02020603050405020304" pitchFamily="18" charset="0"/>
              </a:rPr>
              <a:t>NSS </a:t>
            </a:r>
            <a:r>
              <a:rPr lang="en-US" altLang="en-US" sz="3600" b="1" u="sng" dirty="0" smtClean="0">
                <a:latin typeface="Times New Roman" panose="02020603050405020304" pitchFamily="18" charset="0"/>
                <a:cs typeface="Times New Roman" panose="02020603050405020304" pitchFamily="18" charset="0"/>
              </a:rPr>
              <a:t>V</a:t>
            </a:r>
            <a:r>
              <a:rPr lang="en-US" altLang="en-US" sz="3600" dirty="0" smtClean="0">
                <a:latin typeface="Times New Roman" panose="02020603050405020304" pitchFamily="18" charset="0"/>
                <a:cs typeface="Times New Roman" panose="02020603050405020304" pitchFamily="18" charset="0"/>
              </a:rPr>
              <a:t>ector </a:t>
            </a:r>
            <a:r>
              <a:rPr lang="en-US" altLang="en-US" sz="3600" dirty="0" err="1" smtClean="0">
                <a:latin typeface="Times New Roman" panose="02020603050405020304" pitchFamily="18" charset="0"/>
                <a:cs typeface="Times New Roman" panose="02020603050405020304" pitchFamily="18" charset="0"/>
              </a:rPr>
              <a:t>E</a:t>
            </a:r>
            <a:r>
              <a:rPr lang="en-US" altLang="en-US" sz="3600" b="1" u="sng" dirty="0" err="1" smtClean="0">
                <a:latin typeface="Times New Roman" panose="02020603050405020304" pitchFamily="18" charset="0"/>
                <a:cs typeface="Times New Roman" panose="02020603050405020304" pitchFamily="18" charset="0"/>
              </a:rPr>
              <a:t>X</a:t>
            </a:r>
            <a:r>
              <a:rPr lang="en-US" altLang="en-US" sz="3600" dirty="0" err="1" smtClean="0">
                <a:latin typeface="Times New Roman" panose="02020603050405020304" pitchFamily="18" charset="0"/>
                <a:cs typeface="Times New Roman" panose="02020603050405020304" pitchFamily="18" charset="0"/>
              </a:rPr>
              <a:t>change</a:t>
            </a:r>
            <a:r>
              <a:rPr lang="en-US" altLang="en-US" sz="3600" dirty="0" smtClean="0">
                <a:latin typeface="Times New Roman" panose="02020603050405020304" pitchFamily="18" charset="0"/>
                <a:cs typeface="Times New Roman" panose="02020603050405020304" pitchFamily="18" charset="0"/>
              </a:rPr>
              <a:t> Format (GVX)</a:t>
            </a:r>
          </a:p>
        </p:txBody>
      </p:sp>
      <p:sp>
        <p:nvSpPr>
          <p:cNvPr id="3" name="Content Placeholder 2"/>
          <p:cNvSpPr>
            <a:spLocks noGrp="1"/>
          </p:cNvSpPr>
          <p:nvPr>
            <p:ph idx="1"/>
          </p:nvPr>
        </p:nvSpPr>
        <p:spPr>
          <a:xfrm>
            <a:off x="457200" y="991892"/>
            <a:ext cx="8229600" cy="3877288"/>
          </a:xfrm>
        </p:spPr>
        <p:txBody>
          <a:bodyPr>
            <a:normAutofit fontScale="92500" lnSpcReduction="20000"/>
          </a:bodyPr>
          <a:lstStyle/>
          <a:p>
            <a:pPr marL="0" indent="0">
              <a:buNone/>
              <a:defRPr/>
            </a:pPr>
            <a:r>
              <a:rPr lang="en-US" sz="2400" u="sng" dirty="0" smtClean="0">
                <a:latin typeface="Times New Roman" panose="02020603050405020304" pitchFamily="18" charset="0"/>
                <a:cs typeface="Times New Roman" panose="02020603050405020304" pitchFamily="18" charset="0"/>
              </a:rPr>
              <a:t>Timeline</a:t>
            </a:r>
          </a:p>
          <a:p>
            <a:pPr>
              <a:defRPr/>
            </a:pPr>
            <a:r>
              <a:rPr lang="en-US" sz="2400" dirty="0" smtClean="0">
                <a:latin typeface="Times New Roman" panose="02020603050405020304" pitchFamily="18" charset="0"/>
                <a:cs typeface="Times New Roman" panose="02020603050405020304" pitchFamily="18" charset="0"/>
              </a:rPr>
              <a:t>Solicited internal and external feedback for GVX since 8/2019</a:t>
            </a:r>
            <a:endParaRPr lang="en-US" sz="2400" dirty="0">
              <a:latin typeface="Times New Roman" panose="02020603050405020304" pitchFamily="18" charset="0"/>
              <a:cs typeface="Times New Roman" panose="02020603050405020304" pitchFamily="18" charset="0"/>
            </a:endParaRPr>
          </a:p>
          <a:p>
            <a:pPr>
              <a:defRPr/>
            </a:pPr>
            <a:r>
              <a:rPr lang="en-US" sz="2400" dirty="0" smtClean="0">
                <a:latin typeface="Times New Roman" panose="02020603050405020304" pitchFamily="18" charset="0"/>
                <a:cs typeface="Times New Roman" panose="02020603050405020304" pitchFamily="18" charset="0"/>
              </a:rPr>
              <a:t>Introduced to industry in 10/2019; solicited feedback </a:t>
            </a:r>
          </a:p>
          <a:p>
            <a:pPr>
              <a:defRPr/>
            </a:pPr>
            <a:r>
              <a:rPr lang="en-US" sz="2400" dirty="0" smtClean="0">
                <a:latin typeface="Times New Roman" panose="02020603050405020304" pitchFamily="18" charset="0"/>
                <a:cs typeface="Times New Roman" panose="02020603050405020304" pitchFamily="18" charset="0"/>
              </a:rPr>
              <a:t>Addressed all comments and feedback</a:t>
            </a:r>
          </a:p>
          <a:p>
            <a:pPr>
              <a:defRPr/>
            </a:pPr>
            <a:r>
              <a:rPr lang="en-US" sz="2400" dirty="0" smtClean="0">
                <a:latin typeface="Times New Roman" panose="02020603050405020304" pitchFamily="18" charset="0"/>
                <a:cs typeface="Times New Roman" panose="02020603050405020304" pitchFamily="18" charset="0"/>
              </a:rPr>
              <a:t>Released version 1.0 to industry in 02/2021</a:t>
            </a:r>
          </a:p>
          <a:p>
            <a:pPr marL="0" indent="0">
              <a:buNone/>
              <a:defRPr/>
            </a:pPr>
            <a:r>
              <a:rPr lang="en-US" sz="2400" u="sng" dirty="0" smtClean="0">
                <a:latin typeface="Times New Roman" panose="02020603050405020304" pitchFamily="18" charset="0"/>
                <a:cs typeface="Times New Roman" panose="02020603050405020304" pitchFamily="18" charset="0"/>
              </a:rPr>
              <a:t>Some </a:t>
            </a:r>
            <a:r>
              <a:rPr lang="en-US" sz="2400" u="sng" dirty="0">
                <a:latin typeface="Times New Roman" panose="02020603050405020304" pitchFamily="18" charset="0"/>
                <a:cs typeface="Times New Roman" panose="02020603050405020304" pitchFamily="18" charset="0"/>
              </a:rPr>
              <a:t>important details:</a:t>
            </a:r>
          </a:p>
          <a:p>
            <a:pPr>
              <a:defRPr/>
            </a:pPr>
            <a:r>
              <a:rPr lang="en-US" sz="2400" dirty="0">
                <a:latin typeface="Times New Roman" panose="02020603050405020304" pitchFamily="18" charset="0"/>
                <a:cs typeface="Times New Roman" panose="02020603050405020304" pitchFamily="18" charset="0"/>
              </a:rPr>
              <a:t>All start and stop times must be in GPS time</a:t>
            </a:r>
          </a:p>
          <a:p>
            <a:pPr>
              <a:defRPr/>
            </a:pPr>
            <a:r>
              <a:rPr lang="en-US" sz="2400" dirty="0">
                <a:latin typeface="Times New Roman" panose="02020603050405020304" pitchFamily="18" charset="0"/>
                <a:cs typeface="Times New Roman" panose="02020603050405020304" pitchFamily="18" charset="0"/>
              </a:rPr>
              <a:t>Distance </a:t>
            </a:r>
            <a:r>
              <a:rPr lang="en-US" sz="2400" dirty="0" smtClean="0">
                <a:latin typeface="Times New Roman" panose="02020603050405020304" pitchFamily="18" charset="0"/>
                <a:cs typeface="Times New Roman" panose="02020603050405020304" pitchFamily="18" charset="0"/>
              </a:rPr>
              <a:t>must </a:t>
            </a:r>
            <a:r>
              <a:rPr lang="en-US" sz="2400" dirty="0">
                <a:latin typeface="Times New Roman" panose="02020603050405020304" pitchFamily="18" charset="0"/>
                <a:cs typeface="Times New Roman" panose="02020603050405020304" pitchFamily="18" charset="0"/>
              </a:rPr>
              <a:t>be in meters </a:t>
            </a:r>
          </a:p>
          <a:p>
            <a:pPr>
              <a:defRPr/>
            </a:pPr>
            <a:r>
              <a:rPr lang="en-US" sz="2400" dirty="0">
                <a:latin typeface="Times New Roman" panose="02020603050405020304" pitchFamily="18" charset="0"/>
                <a:cs typeface="Times New Roman" panose="02020603050405020304" pitchFamily="18" charset="0"/>
              </a:rPr>
              <a:t>Angles must be in decimal degrees</a:t>
            </a:r>
          </a:p>
          <a:p>
            <a:pPr>
              <a:defRPr/>
            </a:pPr>
            <a:r>
              <a:rPr lang="en-US" sz="2400" dirty="0">
                <a:latin typeface="Times New Roman" panose="02020603050405020304" pitchFamily="18" charset="0"/>
                <a:cs typeface="Times New Roman" panose="02020603050405020304" pitchFamily="18" charset="0"/>
              </a:rPr>
              <a:t>Follow IGS naming conventions for antenna names</a:t>
            </a:r>
          </a:p>
          <a:p>
            <a:pPr>
              <a:defRPr/>
            </a:pPr>
            <a:r>
              <a:rPr lang="en-US" sz="2400" dirty="0">
                <a:latin typeface="Times New Roman" panose="02020603050405020304" pitchFamily="18" charset="0"/>
                <a:cs typeface="Times New Roman" panose="02020603050405020304" pitchFamily="18" charset="0"/>
              </a:rPr>
              <a:t>Follow ISO Geodetic Register for reference </a:t>
            </a:r>
            <a:r>
              <a:rPr lang="en-US" sz="2400" dirty="0" smtClean="0">
                <a:latin typeface="Times New Roman" panose="02020603050405020304" pitchFamily="18" charset="0"/>
                <a:cs typeface="Times New Roman" panose="02020603050405020304" pitchFamily="18" charset="0"/>
              </a:rPr>
              <a:t>systems </a:t>
            </a:r>
            <a:endParaRPr lang="en-US" sz="2400" dirty="0">
              <a:latin typeface="Times New Roman" panose="02020603050405020304" pitchFamily="18" charset="0"/>
              <a:cs typeface="Times New Roman" panose="02020603050405020304" pitchFamily="18" charset="0"/>
            </a:endParaRPr>
          </a:p>
          <a:p>
            <a:pPr marL="0" indent="0">
              <a:buNone/>
              <a:defRP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05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90650"/>
            <a:ext cx="9144000" cy="857250"/>
          </a:xfrm>
        </p:spPr>
        <p:txBody>
          <a:bodyPr>
            <a:noAutofit/>
          </a:bodyPr>
          <a:lstStyle/>
          <a:p>
            <a:r>
              <a:rPr lang="en-US" altLang="en-US" sz="3600" b="1" u="sng" dirty="0" smtClean="0">
                <a:latin typeface="Times New Roman" panose="02020603050405020304" pitchFamily="18" charset="0"/>
                <a:cs typeface="Times New Roman" panose="02020603050405020304" pitchFamily="18" charset="0"/>
              </a:rPr>
              <a:t>G</a:t>
            </a:r>
            <a:r>
              <a:rPr lang="en-US" altLang="en-US" sz="3600" dirty="0" smtClean="0">
                <a:latin typeface="Times New Roman" panose="02020603050405020304" pitchFamily="18" charset="0"/>
                <a:cs typeface="Times New Roman" panose="02020603050405020304" pitchFamily="18" charset="0"/>
              </a:rPr>
              <a:t>NSS </a:t>
            </a:r>
            <a:r>
              <a:rPr lang="en-US" altLang="en-US" sz="3600" b="1" u="sng" dirty="0" smtClean="0">
                <a:latin typeface="Times New Roman" panose="02020603050405020304" pitchFamily="18" charset="0"/>
                <a:cs typeface="Times New Roman" panose="02020603050405020304" pitchFamily="18" charset="0"/>
              </a:rPr>
              <a:t>V</a:t>
            </a:r>
            <a:r>
              <a:rPr lang="en-US" altLang="en-US" sz="3600" dirty="0" smtClean="0">
                <a:latin typeface="Times New Roman" panose="02020603050405020304" pitchFamily="18" charset="0"/>
                <a:cs typeface="Times New Roman" panose="02020603050405020304" pitchFamily="18" charset="0"/>
              </a:rPr>
              <a:t>ector </a:t>
            </a:r>
            <a:r>
              <a:rPr lang="en-US" altLang="en-US" sz="3600" dirty="0" err="1" smtClean="0">
                <a:latin typeface="Times New Roman" panose="02020603050405020304" pitchFamily="18" charset="0"/>
                <a:cs typeface="Times New Roman" panose="02020603050405020304" pitchFamily="18" charset="0"/>
              </a:rPr>
              <a:t>E</a:t>
            </a:r>
            <a:r>
              <a:rPr lang="en-US" altLang="en-US" sz="3600" b="1" u="sng" dirty="0" err="1" smtClean="0">
                <a:latin typeface="Times New Roman" panose="02020603050405020304" pitchFamily="18" charset="0"/>
                <a:cs typeface="Times New Roman" panose="02020603050405020304" pitchFamily="18" charset="0"/>
              </a:rPr>
              <a:t>X</a:t>
            </a:r>
            <a:r>
              <a:rPr lang="en-US" altLang="en-US" sz="3600" dirty="0" err="1" smtClean="0">
                <a:latin typeface="Times New Roman" panose="02020603050405020304" pitchFamily="18" charset="0"/>
                <a:cs typeface="Times New Roman" panose="02020603050405020304" pitchFamily="18" charset="0"/>
              </a:rPr>
              <a:t>change</a:t>
            </a:r>
            <a:r>
              <a:rPr lang="en-US" altLang="en-US" sz="3600" dirty="0" smtClean="0">
                <a:latin typeface="Times New Roman" panose="02020603050405020304" pitchFamily="18" charset="0"/>
                <a:cs typeface="Times New Roman" panose="02020603050405020304" pitchFamily="18" charset="0"/>
              </a:rPr>
              <a:t> Format (GVX)</a:t>
            </a:r>
          </a:p>
        </p:txBody>
      </p:sp>
      <p:sp>
        <p:nvSpPr>
          <p:cNvPr id="3" name="Content Placeholder 2"/>
          <p:cNvSpPr>
            <a:spLocks noGrp="1"/>
          </p:cNvSpPr>
          <p:nvPr>
            <p:ph idx="1"/>
          </p:nvPr>
        </p:nvSpPr>
        <p:spPr>
          <a:xfrm>
            <a:off x="204107" y="1545208"/>
            <a:ext cx="8825593" cy="3598292"/>
          </a:xfrm>
        </p:spPr>
        <p:txBody>
          <a:bodyPr>
            <a:normAutofit fontScale="77500" lnSpcReduction="20000"/>
          </a:bodyPr>
          <a:lstStyle/>
          <a:p>
            <a:pPr marL="457200" indent="-457200">
              <a:buAutoNum type="arabicPeriod"/>
              <a:defRPr/>
            </a:pPr>
            <a:r>
              <a:rPr lang="en-US" sz="2400" dirty="0" smtClean="0">
                <a:solidFill>
                  <a:srgbClr val="C00000"/>
                </a:solidFill>
                <a:latin typeface="Times New Roman" panose="02020603050405020304" pitchFamily="18" charset="0"/>
                <a:cs typeface="Times New Roman" panose="02020603050405020304" pitchFamily="18" charset="0"/>
              </a:rPr>
              <a:t>SOURCE_DATA</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source of data file, conversion software)</a:t>
            </a:r>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en-US" sz="2400" dirty="0" smtClean="0">
                <a:solidFill>
                  <a:srgbClr val="C00000"/>
                </a:solidFill>
                <a:latin typeface="Times New Roman" panose="02020603050405020304" pitchFamily="18" charset="0"/>
                <a:cs typeface="Times New Roman" panose="02020603050405020304" pitchFamily="18" charset="0"/>
              </a:rPr>
              <a:t>PROJECT_INFORMATION</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(project title, agency, party chief, etc.)</a:t>
            </a:r>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en-US" sz="2400" dirty="0" smtClean="0">
                <a:solidFill>
                  <a:srgbClr val="C00000"/>
                </a:solidFill>
                <a:latin typeface="Times New Roman" panose="02020603050405020304" pitchFamily="18" charset="0"/>
                <a:cs typeface="Times New Roman" panose="02020603050405020304" pitchFamily="18" charset="0"/>
              </a:rPr>
              <a:t>REFERENCE_SYSTEM</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(reference frame for coordinates and orbits; IDs from ISO Geodetic Registry)</a:t>
            </a:r>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en-US" sz="2400" dirty="0" smtClean="0">
                <a:solidFill>
                  <a:srgbClr val="C00000"/>
                </a:solidFill>
                <a:latin typeface="Times New Roman" panose="02020603050405020304" pitchFamily="18" charset="0"/>
                <a:cs typeface="Times New Roman" panose="02020603050405020304" pitchFamily="18" charset="0"/>
              </a:rPr>
              <a:t>EQUIPMENT</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(antenna and receiver types, serial numbers, calibration metadata, firmware)</a:t>
            </a:r>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en-US" sz="2400" dirty="0" smtClean="0">
                <a:solidFill>
                  <a:srgbClr val="C00000"/>
                </a:solidFill>
                <a:latin typeface="Times New Roman" panose="02020603050405020304" pitchFamily="18" charset="0"/>
                <a:cs typeface="Times New Roman" panose="02020603050405020304" pitchFamily="18" charset="0"/>
              </a:rPr>
              <a:t>SURVEY_SETUP</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(solution type, processing software, corrector format, RTN IP address and port, operator)</a:t>
            </a:r>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en-US" sz="2400" dirty="0" smtClean="0">
                <a:solidFill>
                  <a:srgbClr val="C00000"/>
                </a:solidFill>
                <a:latin typeface="Times New Roman" panose="02020603050405020304" pitchFamily="18" charset="0"/>
                <a:cs typeface="Times New Roman" panose="02020603050405020304" pitchFamily="18" charset="0"/>
              </a:rPr>
              <a:t>POINT</a:t>
            </a:r>
            <a:r>
              <a:rPr lang="en-US" sz="2400"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(coordinates and uncertainties, point type)</a:t>
            </a:r>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en-US" sz="2400" dirty="0" smtClean="0">
                <a:solidFill>
                  <a:srgbClr val="C00000"/>
                </a:solidFill>
                <a:latin typeface="Times New Roman" panose="02020603050405020304" pitchFamily="18" charset="0"/>
                <a:cs typeface="Times New Roman" panose="02020603050405020304" pitchFamily="18" charset="0"/>
              </a:rPr>
              <a:t>GNSS_VECTOR</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(differential components and correlation matrix, start and stop time, quality metrics such as mask, DOP, satellites used, orbit info.) </a:t>
            </a:r>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en-US" sz="2400" dirty="0" smtClean="0">
                <a:solidFill>
                  <a:srgbClr val="C00000"/>
                </a:solidFill>
                <a:latin typeface="Times New Roman" panose="02020603050405020304" pitchFamily="18" charset="0"/>
                <a:cs typeface="Times New Roman" panose="02020603050405020304" pitchFamily="18" charset="0"/>
              </a:rPr>
              <a:t>SESSION</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(intra-vector or cross-correlations matrix for simultaneous baseline processing)</a:t>
            </a:r>
            <a:endParaRPr lang="en-US" sz="2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553200" y="4799240"/>
            <a:ext cx="2133600" cy="273844"/>
          </a:xfrm>
        </p:spPr>
        <p:txBody>
          <a:bodyPr/>
          <a:lstStyle/>
          <a:p>
            <a:fld id="{D3D538F9-49A3-B84F-B36B-A7030CDE5D5B}" type="slidenum">
              <a:rPr lang="en-US" smtClean="0"/>
              <a:t>21</a:t>
            </a:fld>
            <a:endParaRPr lang="en-US" dirty="0"/>
          </a:p>
        </p:txBody>
      </p:sp>
    </p:spTree>
    <p:extLst>
      <p:ext uri="{BB962C8B-B14F-4D97-AF65-F5344CB8AC3E}">
        <p14:creationId xmlns:p14="http://schemas.microsoft.com/office/powerpoint/2010/main" val="159170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anose="02020603050405020304" pitchFamily="18" charset="0"/>
                <a:cs typeface="Times New Roman" panose="02020603050405020304" pitchFamily="18" charset="0"/>
              </a:rPr>
              <a:t>Industry Invited to Provide Feedback</a:t>
            </a:r>
            <a:endParaRPr lang="en-US" sz="3600" dirty="0">
              <a:latin typeface="Times New Roman" panose="02020603050405020304" pitchFamily="18" charset="0"/>
              <a:cs typeface="Times New Roman" panose="02020603050405020304" pitchFamily="18" charset="0"/>
            </a:endParaRPr>
          </a:p>
        </p:txBody>
      </p:sp>
      <p:pic>
        <p:nvPicPr>
          <p:cNvPr id="1026" name="Picture 2" descr="Image result for leica geosystems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35329" y="1981200"/>
            <a:ext cx="1763345" cy="1146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rimble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54785" y="2329090"/>
            <a:ext cx="2245675" cy="11665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opcon 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5329" y="3384423"/>
            <a:ext cx="1634751" cy="13909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emisphere gnss logo"/>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439687" y="3054114"/>
            <a:ext cx="2511281" cy="13184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javad gnss logo"/>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40970" y="1488331"/>
            <a:ext cx="1691701" cy="103381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septentrio gnss logo"/>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822672" y="1716087"/>
            <a:ext cx="2894013" cy="28940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hcnav gnss logo"/>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141473" y="3189443"/>
            <a:ext cx="1930135" cy="193013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stonex gnss logo"/>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025981" y="3997471"/>
            <a:ext cx="1998817" cy="102610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igage gnss logo"/>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974110" y="4262512"/>
            <a:ext cx="1702665" cy="76172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carlson gnss logo"/>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376920" y="1685150"/>
            <a:ext cx="2647878" cy="69109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1"/>
          </p:nvPr>
        </p:nvSpPr>
        <p:spPr/>
        <p:txBody>
          <a:bodyPr/>
          <a:lstStyle/>
          <a:p>
            <a:pPr>
              <a:defRPr/>
            </a:pPr>
            <a:fld id="{05B2098E-E224-43BA-857F-54621F386C45}" type="slidenum">
              <a:rPr lang="en-US" altLang="en-US" smtClean="0"/>
              <a:pPr>
                <a:defRPr/>
              </a:pPr>
              <a:t>22</a:t>
            </a:fld>
            <a:endParaRPr lang="en-US" altLang="en-US" dirty="0"/>
          </a:p>
        </p:txBody>
      </p:sp>
      <p:sp>
        <p:nvSpPr>
          <p:cNvPr id="3" name="TextBox 2"/>
          <p:cNvSpPr txBox="1"/>
          <p:nvPr/>
        </p:nvSpPr>
        <p:spPr>
          <a:xfrm>
            <a:off x="200025" y="997006"/>
            <a:ext cx="833893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Released GVX v. 1.0 released to industry on February 4, 2021</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Over 30 people attended </a:t>
            </a:r>
            <a:r>
              <a:rPr lang="en-US" sz="2400" dirty="0" err="1" smtClean="0">
                <a:latin typeface="Times New Roman" panose="02020603050405020304" pitchFamily="18" charset="0"/>
                <a:cs typeface="Times New Roman" panose="02020603050405020304" pitchFamily="18" charset="0"/>
              </a:rPr>
              <a:t>mtg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82932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How will NGS use GVX?</a:t>
            </a:r>
            <a:endParaRPr lang="en-US" dirty="0">
              <a:latin typeface="Times New Roman" panose="02020603050405020304" pitchFamily="18" charset="0"/>
              <a:cs typeface="Times New Roman" panose="02020603050405020304" pitchFamily="18" charset="0"/>
            </a:endParaRPr>
          </a:p>
        </p:txBody>
      </p:sp>
      <p:pic>
        <p:nvPicPr>
          <p:cNvPr id="42" name="Picture 41"/>
          <p:cNvPicPr>
            <a:picLocks noChangeAspect="1"/>
          </p:cNvPicPr>
          <p:nvPr/>
        </p:nvPicPr>
        <p:blipFill>
          <a:blip r:embed="rId2"/>
          <a:stretch>
            <a:fillRect/>
          </a:stretch>
        </p:blipFill>
        <p:spPr>
          <a:xfrm>
            <a:off x="161813" y="970761"/>
            <a:ext cx="8982187" cy="3432274"/>
          </a:xfrm>
          <a:prstGeom prst="rect">
            <a:avLst/>
          </a:prstGeom>
        </p:spPr>
      </p:pic>
      <p:sp>
        <p:nvSpPr>
          <p:cNvPr id="44" name="Slide Number Placeholder 43"/>
          <p:cNvSpPr>
            <a:spLocks noGrp="1"/>
          </p:cNvSpPr>
          <p:nvPr>
            <p:ph type="sldNum" sz="quarter" idx="12"/>
          </p:nvPr>
        </p:nvSpPr>
        <p:spPr/>
        <p:txBody>
          <a:bodyPr/>
          <a:lstStyle/>
          <a:p>
            <a:fld id="{D3D538F9-49A3-B84F-B36B-A7030CDE5D5B}" type="slidenum">
              <a:rPr lang="en-US" smtClean="0"/>
              <a:t>23</a:t>
            </a:fld>
            <a:endParaRPr lang="en-US" dirty="0"/>
          </a:p>
        </p:txBody>
      </p:sp>
      <p:sp>
        <p:nvSpPr>
          <p:cNvPr id="3" name="Oval 2"/>
          <p:cNvSpPr/>
          <p:nvPr/>
        </p:nvSpPr>
        <p:spPr>
          <a:xfrm rot="781385">
            <a:off x="3902116" y="1149037"/>
            <a:ext cx="1179000" cy="36571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48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Autofit/>
          </a:bodyPr>
          <a:lstStyle/>
          <a:p>
            <a:pPr eaLnBrk="1" hangingPunct="1">
              <a:defRPr/>
            </a:pPr>
            <a:r>
              <a:rPr lang="en-US" altLang="en-US" sz="3600" dirty="0" smtClean="0">
                <a:latin typeface="Times New Roman" panose="02020603050405020304" pitchFamily="18" charset="0"/>
                <a:cs typeface="Times New Roman" panose="02020603050405020304" pitchFamily="18" charset="0"/>
              </a:rPr>
              <a:t>Design for OPUS-Projects and GVX</a:t>
            </a:r>
          </a:p>
        </p:txBody>
      </p:sp>
      <p:pic>
        <p:nvPicPr>
          <p:cNvPr id="18435"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9588" y="857250"/>
            <a:ext cx="812482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5622001" y="4865173"/>
            <a:ext cx="281286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smtClean="0">
                <a:latin typeface="Arial" panose="020B0604020202020204" pitchFamily="34" charset="0"/>
              </a:rPr>
              <a:t>[Adapted from Weaver </a:t>
            </a:r>
            <a:r>
              <a:rPr lang="en-US" altLang="en-US" sz="1350" dirty="0">
                <a:latin typeface="Arial" panose="020B0604020202020204" pitchFamily="34" charset="0"/>
              </a:rPr>
              <a:t>et al. 2018]</a:t>
            </a:r>
          </a:p>
        </p:txBody>
      </p:sp>
      <p:sp>
        <p:nvSpPr>
          <p:cNvPr id="3" name="Rectangle 2"/>
          <p:cNvSpPr/>
          <p:nvPr/>
        </p:nvSpPr>
        <p:spPr>
          <a:xfrm>
            <a:off x="830094" y="893564"/>
            <a:ext cx="771727"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Box 1"/>
          <p:cNvSpPr txBox="1"/>
          <p:nvPr/>
        </p:nvSpPr>
        <p:spPr>
          <a:xfrm>
            <a:off x="747435" y="875957"/>
            <a:ext cx="2107660" cy="692497"/>
          </a:xfrm>
          <a:prstGeom prst="rect">
            <a:avLst/>
          </a:prstGeom>
          <a:noFill/>
        </p:spPr>
        <p:txBody>
          <a:bodyPr wrap="square" rtlCol="0">
            <a:spAutoFit/>
          </a:bodyPr>
          <a:lstStyle/>
          <a:p>
            <a:r>
              <a:rPr lang="en-US" sz="1300" b="1" dirty="0" smtClean="0">
                <a:latin typeface="Times New Roman" panose="02020603050405020304" pitchFamily="18" charset="0"/>
                <a:cs typeface="Times New Roman" panose="02020603050405020304" pitchFamily="18" charset="0"/>
              </a:rPr>
              <a:t>GVX file </a:t>
            </a:r>
            <a:r>
              <a:rPr lang="en-US" sz="1300" dirty="0" smtClean="0">
                <a:latin typeface="Times New Roman" panose="02020603050405020304" pitchFamily="18" charset="0"/>
                <a:cs typeface="Times New Roman" panose="02020603050405020304" pitchFamily="18" charset="0"/>
              </a:rPr>
              <a:t>(from RTK survey or baseline processing in other software)</a:t>
            </a:r>
            <a:endParaRPr lang="en-US" sz="1300" dirty="0">
              <a:latin typeface="Times New Roman" panose="02020603050405020304" pitchFamily="18" charset="0"/>
              <a:cs typeface="Times New Roman" panose="02020603050405020304" pitchFamily="18" charset="0"/>
            </a:endParaRPr>
          </a:p>
        </p:txBody>
      </p:sp>
      <p:sp>
        <p:nvSpPr>
          <p:cNvPr id="9" name="Rectangle 8"/>
          <p:cNvSpPr/>
          <p:nvPr/>
        </p:nvSpPr>
        <p:spPr>
          <a:xfrm>
            <a:off x="3538942" y="4646625"/>
            <a:ext cx="1049131"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362595" y="4591050"/>
            <a:ext cx="789167"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7329487" y="4584515"/>
            <a:ext cx="1237339"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rot="3456224">
            <a:off x="5102881" y="3466659"/>
            <a:ext cx="665812"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rot="3462480">
            <a:off x="7841276" y="3447204"/>
            <a:ext cx="665812"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3538942" y="893564"/>
            <a:ext cx="1992854"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6126317" y="4620829"/>
            <a:ext cx="693584"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15"/>
          <p:cNvSpPr txBox="1"/>
          <p:nvPr/>
        </p:nvSpPr>
        <p:spPr>
          <a:xfrm>
            <a:off x="3460158" y="857250"/>
            <a:ext cx="2107660" cy="492443"/>
          </a:xfrm>
          <a:prstGeom prst="rect">
            <a:avLst/>
          </a:prstGeom>
          <a:noFill/>
        </p:spPr>
        <p:txBody>
          <a:bodyPr wrap="square" rtlCol="0">
            <a:spAutoFit/>
          </a:bodyPr>
          <a:lstStyle/>
          <a:p>
            <a:r>
              <a:rPr lang="en-US" sz="1300" b="1" dirty="0" smtClean="0">
                <a:latin typeface="Times New Roman" panose="02020603050405020304" pitchFamily="18" charset="0"/>
                <a:cs typeface="Times New Roman" panose="02020603050405020304" pitchFamily="18" charset="0"/>
              </a:rPr>
              <a:t>OPUS-Projects</a:t>
            </a:r>
            <a:r>
              <a:rPr lang="en-US" sz="1300" dirty="0" smtClean="0">
                <a:latin typeface="Times New Roman" panose="02020603050405020304" pitchFamily="18" charset="0"/>
                <a:cs typeface="Times New Roman" panose="02020603050405020304" pitchFamily="18" charset="0"/>
              </a:rPr>
              <a:t> (from static GNSS session processing)</a:t>
            </a:r>
            <a:endParaRPr lang="en-US" sz="13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250310" y="4442135"/>
            <a:ext cx="1036441"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RTK Base or “From” Mark</a:t>
            </a:r>
            <a:endParaRPr lang="en-US" sz="1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426571" y="4464173"/>
            <a:ext cx="1301322"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RTK Rover or “To” Mark</a:t>
            </a:r>
            <a:endParaRPr lang="en-US" sz="1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055078" y="4618433"/>
            <a:ext cx="1301322"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Vector</a:t>
            </a:r>
            <a:endParaRPr lang="en-US" sz="1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7236970" y="4594950"/>
            <a:ext cx="1524839"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Vector in GVX File</a:t>
            </a:r>
            <a:endParaRPr lang="en-US" sz="1200" dirty="0">
              <a:latin typeface="Times New Roman" panose="02020603050405020304" pitchFamily="18" charset="0"/>
              <a:cs typeface="Times New Roman" panose="02020603050405020304" pitchFamily="18" charset="0"/>
            </a:endParaRPr>
          </a:p>
        </p:txBody>
      </p:sp>
      <p:sp>
        <p:nvSpPr>
          <p:cNvPr id="21" name="Slide Number Placeholder 43"/>
          <p:cNvSpPr>
            <a:spLocks noGrp="1"/>
          </p:cNvSpPr>
          <p:nvPr>
            <p:ph type="sldNum" sz="quarter" idx="4294967295"/>
          </p:nvPr>
        </p:nvSpPr>
        <p:spPr>
          <a:xfrm>
            <a:off x="8695255" y="4789684"/>
            <a:ext cx="2133600" cy="273844"/>
          </a:xfrm>
          <a:prstGeom prst="rect">
            <a:avLst/>
          </a:prstGeom>
        </p:spPr>
        <p:txBody>
          <a:bodyPr/>
          <a:lstStyle/>
          <a:p>
            <a:fld id="{D3D538F9-49A3-B84F-B36B-A7030CDE5D5B}" type="slidenum">
              <a:rPr lang="en-US" smtClean="0">
                <a:solidFill>
                  <a:schemeClr val="bg1">
                    <a:lumMod val="65000"/>
                  </a:schemeClr>
                </a:solidFill>
              </a:rPr>
              <a:t>24</a:t>
            </a:fld>
            <a:endParaRPr lang="en-US" dirty="0">
              <a:solidFill>
                <a:schemeClr val="bg1">
                  <a:lumMod val="65000"/>
                </a:schemeClr>
              </a:solidFill>
            </a:endParaRPr>
          </a:p>
        </p:txBody>
      </p:sp>
      <p:sp>
        <p:nvSpPr>
          <p:cNvPr id="22" name="Slide Number Placeholder 4"/>
          <p:cNvSpPr>
            <a:spLocks noGrp="1"/>
          </p:cNvSpPr>
          <p:nvPr>
            <p:ph type="sldNum" sz="quarter" idx="4294967295"/>
          </p:nvPr>
        </p:nvSpPr>
        <p:spPr>
          <a:xfrm>
            <a:off x="8761809" y="4797858"/>
            <a:ext cx="2133600" cy="273844"/>
          </a:xfrm>
          <a:prstGeom prst="rect">
            <a:avLst/>
          </a:prstGeom>
        </p:spPr>
        <p:txBody>
          <a:bodyPr/>
          <a:lstStyle/>
          <a:p>
            <a:fld id="{D3D538F9-49A3-B84F-B36B-A7030CDE5D5B}" type="slidenum">
              <a:rPr lang="en-US" smtClean="0"/>
              <a:t>24</a:t>
            </a:fld>
            <a:endParaRPr lang="en-US"/>
          </a:p>
        </p:txBody>
      </p:sp>
    </p:spTree>
    <p:extLst>
      <p:ext uri="{BB962C8B-B14F-4D97-AF65-F5344CB8AC3E}">
        <p14:creationId xmlns:p14="http://schemas.microsoft.com/office/powerpoint/2010/main" val="52243368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616"/>
            <a:ext cx="8229600" cy="514350"/>
          </a:xfrm>
        </p:spPr>
        <p:txBody>
          <a:bodyPr>
            <a:normAutofit fontScale="90000"/>
          </a:bodyPr>
          <a:lstStyle/>
          <a:p>
            <a:r>
              <a:rPr lang="en-US" dirty="0" smtClean="0">
                <a:latin typeface="Times New Roman" panose="02020603050405020304" pitchFamily="18" charset="0"/>
                <a:cs typeface="Times New Roman" panose="02020603050405020304" pitchFamily="18" charset="0"/>
              </a:rPr>
              <a:t>Other XML-based File Formats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4774"/>
            <a:ext cx="8229600" cy="3257550"/>
          </a:xfrm>
        </p:spPr>
        <p:txBody>
          <a:bodyPr>
            <a:noAutofit/>
          </a:bodyPr>
          <a:lstStyle/>
          <a:p>
            <a:r>
              <a:rPr lang="en-US" sz="2400" dirty="0" smtClean="0">
                <a:latin typeface="Times New Roman" panose="02020603050405020304" pitchFamily="18" charset="0"/>
                <a:cs typeface="Times New Roman" panose="02020603050405020304" pitchFamily="18" charset="0"/>
              </a:rPr>
              <a:t>GVX sets template for other XML standard file formats</a:t>
            </a:r>
          </a:p>
          <a:p>
            <a:pPr lvl="1"/>
            <a:r>
              <a:rPr lang="en-US" sz="2100" dirty="0" smtClean="0">
                <a:latin typeface="Times New Roman" panose="02020603050405020304" pitchFamily="18" charset="0"/>
                <a:cs typeface="Times New Roman" panose="02020603050405020304" pitchFamily="18" charset="0"/>
              </a:rPr>
              <a:t>CVX = classical (angles/distances)</a:t>
            </a:r>
          </a:p>
          <a:p>
            <a:pPr lvl="1"/>
            <a:r>
              <a:rPr lang="en-US" sz="2100" dirty="0" smtClean="0">
                <a:latin typeface="Times New Roman" panose="02020603050405020304" pitchFamily="18" charset="0"/>
                <a:cs typeface="Times New Roman" panose="02020603050405020304" pitchFamily="18" charset="0"/>
              </a:rPr>
              <a:t>LVX = leveling</a:t>
            </a:r>
          </a:p>
          <a:p>
            <a:pPr lvl="1"/>
            <a:r>
              <a:rPr lang="en-US" sz="2100" dirty="0" smtClean="0">
                <a:latin typeface="Times New Roman" panose="02020603050405020304" pitchFamily="18" charset="0"/>
                <a:cs typeface="Times New Roman" panose="02020603050405020304" pitchFamily="18" charset="0"/>
              </a:rPr>
              <a:t>RGX = relative gravity</a:t>
            </a:r>
          </a:p>
          <a:p>
            <a:r>
              <a:rPr lang="en-US" sz="2400" dirty="0" smtClean="0">
                <a:latin typeface="Times New Roman" panose="02020603050405020304" pitchFamily="18" charset="0"/>
                <a:cs typeface="Times New Roman" panose="02020603050405020304" pitchFamily="18" charset="0"/>
              </a:rPr>
              <a:t>Working with industry to adopt all of these common file formats, and goal is to make OPUS v.6 capable of using them </a:t>
            </a:r>
          </a:p>
          <a:p>
            <a:r>
              <a:rPr lang="en-US" sz="2400" dirty="0" smtClean="0">
                <a:latin typeface="Times New Roman" panose="02020603050405020304" pitchFamily="18" charset="0"/>
                <a:cs typeface="Times New Roman" panose="02020603050405020304" pitchFamily="18" charset="0"/>
              </a:rPr>
              <a:t>Aim to take these files to international community for adoption or inclusion in </a:t>
            </a:r>
            <a:r>
              <a:rPr lang="en-US" sz="2400" dirty="0" err="1" smtClean="0">
                <a:latin typeface="Times New Roman" panose="02020603050405020304" pitchFamily="18" charset="0"/>
                <a:cs typeface="Times New Roman" panose="02020603050405020304" pitchFamily="18" charset="0"/>
              </a:rPr>
              <a:t>GeodesyML</a:t>
            </a:r>
            <a:endParaRPr lang="en-US" sz="2400"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pPr>
              <a:defRPr/>
            </a:pPr>
            <a:fld id="{05B2098E-E224-43BA-857F-54621F386C45}" type="slidenum">
              <a:rPr lang="en-US" altLang="en-US" smtClean="0"/>
              <a:pPr>
                <a:defRPr/>
              </a:pPr>
              <a:t>25</a:t>
            </a:fld>
            <a:endParaRPr lang="en-US" altLang="en-US" dirty="0"/>
          </a:p>
        </p:txBody>
      </p:sp>
    </p:spTree>
    <p:extLst>
      <p:ext uri="{BB962C8B-B14F-4D97-AF65-F5344CB8AC3E}">
        <p14:creationId xmlns:p14="http://schemas.microsoft.com/office/powerpoint/2010/main" val="2513139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Oregon Dept. of Transportation Study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21581"/>
            <a:ext cx="4171950" cy="3257550"/>
          </a:xfrm>
        </p:spPr>
        <p:txBody>
          <a:bodyPr>
            <a:normAutofit/>
          </a:bodyPr>
          <a:lstStyle/>
          <a:p>
            <a:r>
              <a:rPr lang="en-US" sz="1800" dirty="0" smtClean="0">
                <a:latin typeface="Times New Roman" panose="02020603050405020304" pitchFamily="18" charset="0"/>
                <a:cs typeface="Times New Roman" panose="02020603050405020304" pitchFamily="18" charset="0"/>
              </a:rPr>
              <a:t>SPR304-821 -- </a:t>
            </a:r>
            <a:r>
              <a:rPr lang="en-US" sz="1800" dirty="0">
                <a:latin typeface="Times New Roman" panose="02020603050405020304" pitchFamily="18" charset="0"/>
                <a:cs typeface="Times New Roman" panose="02020603050405020304" pitchFamily="18" charset="0"/>
              </a:rPr>
              <a:t>Simpson et al. (2021)</a:t>
            </a:r>
          </a:p>
          <a:p>
            <a:r>
              <a:rPr lang="en-US" sz="1800" dirty="0" smtClean="0">
                <a:latin typeface="Times New Roman" panose="02020603050405020304" pitchFamily="18" charset="0"/>
                <a:cs typeface="Times New Roman" panose="02020603050405020304" pitchFamily="18" charset="0"/>
              </a:rPr>
              <a:t>ODOT funded study by Oregon State University </a:t>
            </a:r>
          </a:p>
          <a:p>
            <a:r>
              <a:rPr lang="en-US" sz="1800" dirty="0" smtClean="0">
                <a:latin typeface="Times New Roman" panose="02020603050405020304" pitchFamily="18" charset="0"/>
                <a:cs typeface="Times New Roman" panose="02020603050405020304" pitchFamily="18" charset="0"/>
              </a:rPr>
              <a:t>Updated survey standards and control guidance for improved operations</a:t>
            </a:r>
          </a:p>
          <a:p>
            <a:pPr lvl="1"/>
            <a:r>
              <a:rPr lang="en-US" sz="1600" dirty="0" smtClean="0">
                <a:latin typeface="Times New Roman" panose="02020603050405020304" pitchFamily="18" charset="0"/>
                <a:cs typeface="Times New Roman" panose="02020603050405020304" pitchFamily="18" charset="0"/>
              </a:rPr>
              <a:t>RTN measurements</a:t>
            </a:r>
          </a:p>
          <a:p>
            <a:pPr lvl="1"/>
            <a:r>
              <a:rPr lang="en-US" sz="1600" dirty="0" smtClean="0">
                <a:latin typeface="Times New Roman" panose="02020603050405020304" pitchFamily="18" charset="0"/>
                <a:cs typeface="Times New Roman" panose="02020603050405020304" pitchFamily="18" charset="0"/>
              </a:rPr>
              <a:t>Total stations</a:t>
            </a:r>
          </a:p>
          <a:p>
            <a:pPr lvl="1"/>
            <a:r>
              <a:rPr lang="en-US" sz="1600" dirty="0" smtClean="0">
                <a:latin typeface="Times New Roman" panose="02020603050405020304" pitchFamily="18" charset="0"/>
                <a:cs typeface="Times New Roman" panose="02020603050405020304" pitchFamily="18" charset="0"/>
              </a:rPr>
              <a:t>Leveling</a:t>
            </a:r>
          </a:p>
          <a:p>
            <a:pPr lvl="1"/>
            <a:r>
              <a:rPr lang="en-US" sz="1600" dirty="0" smtClean="0">
                <a:latin typeface="Times New Roman" panose="02020603050405020304" pitchFamily="18" charset="0"/>
                <a:cs typeface="Times New Roman" panose="02020603050405020304" pitchFamily="18" charset="0"/>
              </a:rPr>
              <a:t>Integrated networks for adjustment</a:t>
            </a:r>
            <a:endParaRPr lang="en-US" sz="1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a:xfrm>
            <a:off x="17860" y="4788099"/>
            <a:ext cx="364331" cy="136922"/>
          </a:xfrm>
        </p:spPr>
        <p:txBody>
          <a:bodyPr/>
          <a:lstStyle/>
          <a:p>
            <a:pPr>
              <a:defRPr/>
            </a:pPr>
            <a:fld id="{05B2098E-E224-43BA-857F-54621F386C45}" type="slidenum">
              <a:rPr lang="en-US" altLang="en-US" smtClean="0">
                <a:latin typeface="Times New Roman" panose="02020603050405020304" pitchFamily="18" charset="0"/>
                <a:cs typeface="Times New Roman" panose="02020603050405020304" pitchFamily="18" charset="0"/>
              </a:rPr>
              <a:pPr>
                <a:defRPr/>
              </a:pPr>
              <a:t>26</a:t>
            </a:fld>
            <a:endParaRPr lang="en-US" alt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189379" y="1028700"/>
            <a:ext cx="4342585" cy="3643312"/>
          </a:xfrm>
          <a:prstGeom prst="rect">
            <a:avLst/>
          </a:prstGeom>
        </p:spPr>
      </p:pic>
    </p:spTree>
    <p:extLst>
      <p:ext uri="{BB962C8B-B14F-4D97-AF65-F5344CB8AC3E}">
        <p14:creationId xmlns:p14="http://schemas.microsoft.com/office/powerpoint/2010/main" val="155844658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CVX: Classical Vector Exchange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0243" y="1240971"/>
            <a:ext cx="8229600" cy="3257550"/>
          </a:xfrm>
        </p:spPr>
        <p:txBody>
          <a:bodyPr>
            <a:normAutofit fontScale="77500" lnSpcReduction="20000"/>
          </a:bodyPr>
          <a:lstStyle/>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SOURCE_DATA</a:t>
            </a: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PROJECT_INFORMATION</a:t>
            </a: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REFERENCE_SYSTEM</a:t>
            </a: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UNITS</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(global definition of units in the file)</a:t>
            </a:r>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CLASSICAL_EQUIPMENT</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(instrument make/model, white paper specifications, target make/model)</a:t>
            </a:r>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INSTRUMENT_CORRECTIONS</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compensator, vertical index, automatic pointing, collimation, etc.)</a:t>
            </a:r>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POINT</a:t>
            </a:r>
            <a:r>
              <a:rPr lang="en-US" sz="2400" dirty="0" smtClean="0">
                <a:latin typeface="Times New Roman" panose="02020603050405020304" pitchFamily="18" charset="0"/>
                <a:cs typeface="Times New Roman" panose="02020603050405020304" pitchFamily="18" charset="0"/>
              </a:rPr>
              <a:t> </a:t>
            </a: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CLASSICAL_SET</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(weather, ppm, horizontal and vertical angles, distance, </a:t>
            </a:r>
            <a:r>
              <a:rPr lang="en-US" sz="2400" i="1" dirty="0" err="1" smtClean="0">
                <a:latin typeface="Times New Roman" panose="02020603050405020304" pitchFamily="18" charset="0"/>
                <a:cs typeface="Times New Roman" panose="02020603050405020304" pitchFamily="18" charset="0"/>
              </a:rPr>
              <a:t>sigmas</a:t>
            </a:r>
            <a:r>
              <a:rPr lang="en-US" sz="2400" i="1" dirty="0" smtClean="0">
                <a:latin typeface="Times New Roman" panose="02020603050405020304" pitchFamily="18" charset="0"/>
                <a:cs typeface="Times New Roman" panose="02020603050405020304" pitchFamily="18" charset="0"/>
              </a:rPr>
              <a:t>, instrument faces, target offset, measurement mode, distance type)</a:t>
            </a:r>
            <a:endParaRPr 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pPr>
              <a:defRPr/>
            </a:pPr>
            <a:fld id="{05B2098E-E224-43BA-857F-54621F386C45}" type="slidenum">
              <a:rPr lang="en-US" altLang="en-US" smtClean="0">
                <a:latin typeface="Times New Roman" panose="02020603050405020304" pitchFamily="18" charset="0"/>
                <a:cs typeface="Times New Roman" panose="02020603050405020304" pitchFamily="18" charset="0"/>
              </a:rPr>
              <a:pPr>
                <a:defRPr/>
              </a:pPr>
              <a:t>27</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29091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LVX: Leveling Vertical Exchange</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pPr>
              <a:defRPr/>
            </a:pPr>
            <a:fld id="{05B2098E-E224-43BA-857F-54621F386C45}" type="slidenum">
              <a:rPr lang="en-US" altLang="en-US" smtClean="0">
                <a:latin typeface="Times New Roman" panose="02020603050405020304" pitchFamily="18" charset="0"/>
                <a:cs typeface="Times New Roman" panose="02020603050405020304" pitchFamily="18" charset="0"/>
              </a:rPr>
              <a:pPr>
                <a:defRPr/>
              </a:pPr>
              <a:t>28</a:t>
            </a:fld>
            <a:endParaRPr lang="en-US" altLang="en-US" dirty="0">
              <a:latin typeface="Times New Roman" panose="02020603050405020304" pitchFamily="18" charset="0"/>
              <a:cs typeface="Times New Roman" panose="02020603050405020304" pitchFamily="18" charset="0"/>
            </a:endParaRPr>
          </a:p>
        </p:txBody>
      </p:sp>
      <p:sp>
        <p:nvSpPr>
          <p:cNvPr id="6" name="Content Placeholder 2"/>
          <p:cNvSpPr>
            <a:spLocks noGrp="1"/>
          </p:cNvSpPr>
          <p:nvPr>
            <p:ph idx="1"/>
          </p:nvPr>
        </p:nvSpPr>
        <p:spPr>
          <a:xfrm>
            <a:off x="310243" y="1240970"/>
            <a:ext cx="8229600" cy="3752512"/>
          </a:xfrm>
        </p:spPr>
        <p:txBody>
          <a:bodyPr>
            <a:normAutofit fontScale="70000" lnSpcReduction="20000"/>
          </a:bodyPr>
          <a:lstStyle/>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SOURCE_DATA</a:t>
            </a: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PROJECT_INFORMATION</a:t>
            </a: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REFERENCE_SYSTEM</a:t>
            </a: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VERTICAL_DATUM </a:t>
            </a:r>
            <a:r>
              <a:rPr lang="en-US" sz="2400" i="1" dirty="0" smtClean="0">
                <a:latin typeface="Times New Roman" panose="02020603050405020304" pitchFamily="18" charset="0"/>
                <a:cs typeface="Times New Roman" panose="02020603050405020304" pitchFamily="18" charset="0"/>
              </a:rPr>
              <a:t>(datum for heights with IDs per ISO Geodetic Registry)</a:t>
            </a:r>
            <a:endParaRPr lang="en-US" sz="2400" dirty="0" smtClean="0">
              <a:solidFill>
                <a:srgbClr val="C0000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UNITS</a:t>
            </a:r>
            <a:r>
              <a:rPr lang="en-US" sz="2400" dirty="0" smtClean="0">
                <a:latin typeface="Times New Roman" panose="02020603050405020304" pitchFamily="18" charset="0"/>
                <a:cs typeface="Times New Roman" panose="02020603050405020304" pitchFamily="18" charset="0"/>
              </a:rPr>
              <a:t> </a:t>
            </a: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LEVELING_EQUIPMENT</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(instrument make/model, serial number, white paper specifications, and rod(s) make/model/material, white paper specs., calibration info.)</a:t>
            </a:r>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COLLIMATION </a:t>
            </a:r>
            <a:r>
              <a:rPr lang="en-US" sz="2400" i="1" dirty="0" smtClean="0">
                <a:latin typeface="Times New Roman" panose="02020603050405020304" pitchFamily="18" charset="0"/>
                <a:cs typeface="Times New Roman" panose="02020603050405020304" pitchFamily="18" charset="0"/>
              </a:rPr>
              <a:t>(applied collimation value from peg test)</a:t>
            </a:r>
            <a:endParaRPr lang="en-US" sz="2400" dirty="0" smtClean="0">
              <a:solidFill>
                <a:srgbClr val="C0000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FIELD_ACCURACY_TEST</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(results of a field test on accuracy of leveling equip.)</a:t>
            </a:r>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POINT</a:t>
            </a:r>
            <a:r>
              <a:rPr lang="en-US" sz="2400" dirty="0" smtClean="0">
                <a:latin typeface="Times New Roman" panose="02020603050405020304" pitchFamily="18" charset="0"/>
                <a:cs typeface="Times New Roman" panose="02020603050405020304" pitchFamily="18" charset="0"/>
              </a:rPr>
              <a:t> </a:t>
            </a:r>
          </a:p>
          <a:p>
            <a:pPr marL="457200" indent="-457200">
              <a:buFont typeface="+mj-lt"/>
              <a:buAutoNum type="arabicPeriod"/>
            </a:pPr>
            <a:r>
              <a:rPr lang="en-US" sz="2400" dirty="0" smtClean="0">
                <a:solidFill>
                  <a:srgbClr val="C00000"/>
                </a:solidFill>
                <a:latin typeface="Times New Roman" panose="02020603050405020304" pitchFamily="18" charset="0"/>
                <a:cs typeface="Times New Roman" panose="02020603050405020304" pitchFamily="18" charset="0"/>
              </a:rPr>
              <a:t>LEVELING_SECTION</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(elevation difference, running distance, running imbalance, operator, start and stop time, temp. probes, maximum instrument height, weather, total setups, leveling method, individual setups with </a:t>
            </a:r>
            <a:r>
              <a:rPr lang="en-US" sz="2400" i="1" dirty="0" err="1" smtClean="0">
                <a:latin typeface="Times New Roman" panose="02020603050405020304" pitchFamily="18" charset="0"/>
                <a:cs typeface="Times New Roman" panose="02020603050405020304" pitchFamily="18" charset="0"/>
              </a:rPr>
              <a:t>backsight</a:t>
            </a:r>
            <a:r>
              <a:rPr lang="en-US" sz="2400" i="1" dirty="0" smtClean="0">
                <a:latin typeface="Times New Roman" panose="02020603050405020304" pitchFamily="18" charset="0"/>
                <a:cs typeface="Times New Roman" panose="02020603050405020304" pitchFamily="18" charset="0"/>
              </a:rPr>
              <a:t>, foresight, stadia wires, and reading mode)  </a:t>
            </a:r>
            <a:r>
              <a:rPr lang="en-US" sz="2400" i="1" dirty="0" smtClean="0">
                <a:latin typeface="Times New Roman" panose="02020603050405020304" pitchFamily="18" charset="0"/>
                <a:cs typeface="Times New Roman" panose="02020603050405020304" pitchFamily="18" charset="0"/>
                <a:sym typeface="Wingdings" panose="05000000000000000000" pitchFamily="2" charset="2"/>
              </a:rPr>
              <a:t> (NOTE: supports electronic, optical, 3-wire, and micrometer)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85822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Summary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28700"/>
            <a:ext cx="8229600" cy="3530330"/>
          </a:xfrm>
        </p:spPr>
        <p:txBody>
          <a:bodyPr>
            <a:normAutofit/>
          </a:bodyPr>
          <a:lstStyle/>
          <a:p>
            <a:r>
              <a:rPr lang="en-US" sz="2400" dirty="0" smtClean="0">
                <a:latin typeface="Times New Roman" panose="02020603050405020304" pitchFamily="18" charset="0"/>
                <a:cs typeface="Times New Roman" panose="02020603050405020304" pitchFamily="18" charset="0"/>
              </a:rPr>
              <a:t>NGS will adopt RINEX 3 for raw GNSS data</a:t>
            </a:r>
          </a:p>
          <a:p>
            <a:r>
              <a:rPr lang="en-US" sz="2400" dirty="0" smtClean="0">
                <a:latin typeface="Times New Roman" panose="02020603050405020304" pitchFamily="18" charset="0"/>
                <a:cs typeface="Times New Roman" panose="02020603050405020304" pitchFamily="18" charset="0"/>
              </a:rPr>
              <a:t>Other XML-based formats developed or under development</a:t>
            </a:r>
          </a:p>
          <a:p>
            <a:pPr lvl="1"/>
            <a:r>
              <a:rPr lang="en-US" sz="2100" dirty="0" smtClean="0">
                <a:latin typeface="Times New Roman" panose="02020603050405020304" pitchFamily="18" charset="0"/>
                <a:cs typeface="Times New Roman" panose="02020603050405020304" pitchFamily="18" charset="0"/>
              </a:rPr>
              <a:t>GVX: GNSS Vectors (released in 02/2021)</a:t>
            </a:r>
          </a:p>
          <a:p>
            <a:pPr lvl="1"/>
            <a:r>
              <a:rPr lang="en-US" sz="2100" dirty="0" smtClean="0">
                <a:latin typeface="Times New Roman" panose="02020603050405020304" pitchFamily="18" charset="0"/>
                <a:cs typeface="Times New Roman" panose="02020603050405020304" pitchFamily="18" charset="0"/>
              </a:rPr>
              <a:t>CVX: Classical (angles/distances)</a:t>
            </a:r>
          </a:p>
          <a:p>
            <a:pPr lvl="1"/>
            <a:r>
              <a:rPr lang="en-US" sz="2100" dirty="0" smtClean="0">
                <a:latin typeface="Times New Roman" panose="02020603050405020304" pitchFamily="18" charset="0"/>
                <a:cs typeface="Times New Roman" panose="02020603050405020304" pitchFamily="18" charset="0"/>
              </a:rPr>
              <a:t>LVX: Leveling</a:t>
            </a:r>
          </a:p>
          <a:p>
            <a:pPr lvl="1"/>
            <a:r>
              <a:rPr lang="en-US" sz="2100" dirty="0" smtClean="0">
                <a:latin typeface="Times New Roman" panose="02020603050405020304" pitchFamily="18" charset="0"/>
                <a:cs typeface="Times New Roman" panose="02020603050405020304" pitchFamily="18" charset="0"/>
              </a:rPr>
              <a:t>RGX: Relative Gravity</a:t>
            </a:r>
          </a:p>
          <a:p>
            <a:pPr lvl="1"/>
            <a:r>
              <a:rPr lang="en-US" sz="2100" dirty="0">
                <a:latin typeface="Times New Roman" panose="02020603050405020304" pitchFamily="18" charset="0"/>
                <a:cs typeface="Times New Roman" panose="02020603050405020304" pitchFamily="18" charset="0"/>
              </a:rPr>
              <a:t>Schemas will be written for all</a:t>
            </a:r>
          </a:p>
          <a:p>
            <a:pPr lvl="1"/>
            <a:r>
              <a:rPr lang="en-US" sz="2100" dirty="0">
                <a:latin typeface="Times New Roman" panose="02020603050405020304" pitchFamily="18" charset="0"/>
                <a:cs typeface="Times New Roman" panose="02020603050405020304" pitchFamily="18" charset="0"/>
              </a:rPr>
              <a:t>Feedback and ideas are welcome!</a:t>
            </a:r>
          </a:p>
          <a:p>
            <a:pPr marL="171450" lvl="1" indent="0">
              <a:buNone/>
            </a:pPr>
            <a:endParaRPr lang="en-US" sz="2100"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pPr>
              <a:defRPr/>
            </a:pPr>
            <a:fld id="{05B2098E-E224-43BA-857F-54621F386C45}" type="slidenum">
              <a:rPr lang="en-US" altLang="en-US" smtClean="0">
                <a:latin typeface="Times New Roman" panose="02020603050405020304" pitchFamily="18" charset="0"/>
                <a:cs typeface="Times New Roman" panose="02020603050405020304" pitchFamily="18" charset="0"/>
              </a:rPr>
              <a:pPr>
                <a:defRPr/>
              </a:pPr>
              <a:t>29</a:t>
            </a:fld>
            <a:endParaRPr lang="en-US" altLang="en-US" dirty="0">
              <a:latin typeface="Times New Roman" panose="02020603050405020304" pitchFamily="18" charset="0"/>
              <a:cs typeface="Times New Roman" panose="02020603050405020304" pitchFamily="18" charset="0"/>
            </a:endParaRPr>
          </a:p>
        </p:txBody>
      </p:sp>
      <p:sp>
        <p:nvSpPr>
          <p:cNvPr id="6" name="Right Brace 5"/>
          <p:cNvSpPr/>
          <p:nvPr/>
        </p:nvSpPr>
        <p:spPr>
          <a:xfrm>
            <a:off x="4364477" y="2276273"/>
            <a:ext cx="616085" cy="110246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4980562" y="2627451"/>
            <a:ext cx="2808051" cy="400110"/>
          </a:xfrm>
          <a:prstGeom prst="rect">
            <a:avLst/>
          </a:prstGeom>
          <a:noFill/>
        </p:spPr>
        <p:txBody>
          <a:bodyPr wrap="square" rtlCol="0">
            <a:spAutoFit/>
          </a:bodyPr>
          <a:lstStyle/>
          <a:p>
            <a:r>
              <a:rPr lang="en-US" sz="2000" dirty="0" smtClean="0">
                <a:solidFill>
                  <a:srgbClr val="0070C0"/>
                </a:solidFill>
              </a:rPr>
              <a:t>Plan to release in 2022</a:t>
            </a:r>
            <a:endParaRPr lang="en-US" sz="2000" dirty="0">
              <a:solidFill>
                <a:srgbClr val="0070C0"/>
              </a:solidFill>
            </a:endParaRPr>
          </a:p>
        </p:txBody>
      </p:sp>
    </p:spTree>
    <p:extLst>
      <p:ext uri="{BB962C8B-B14F-4D97-AF65-F5344CB8AC3E}">
        <p14:creationId xmlns:p14="http://schemas.microsoft.com/office/powerpoint/2010/main" val="1522915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229600" cy="514350"/>
          </a:xfrm>
        </p:spPr>
        <p:txBody>
          <a:bodyPr>
            <a:noAutofit/>
          </a:bodyPr>
          <a:lstStyle/>
          <a:p>
            <a:r>
              <a:rPr lang="en-US" sz="3600" dirty="0" smtClean="0">
                <a:latin typeface="Times New Roman" panose="02020603050405020304" pitchFamily="18" charset="0"/>
                <a:cs typeface="Times New Roman" panose="02020603050405020304" pitchFamily="18" charset="0"/>
              </a:rPr>
              <a:t>Why Standard File Formats?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28700"/>
            <a:ext cx="8229600" cy="3848100"/>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Differing instrument manufacturers output data in varying file formats (often </a:t>
            </a:r>
            <a:r>
              <a:rPr lang="en-US" sz="2400" dirty="0" smtClean="0">
                <a:latin typeface="Times New Roman" panose="02020603050405020304" pitchFamily="18" charset="0"/>
                <a:cs typeface="Times New Roman" panose="02020603050405020304" pitchFamily="18" charset="0"/>
              </a:rPr>
              <a:t>proprietary, closed-source)</a:t>
            </a:r>
            <a:endParaRPr lang="en-US" sz="2400" dirty="0">
              <a:latin typeface="Times New Roman" panose="02020603050405020304" pitchFamily="18" charset="0"/>
              <a:cs typeface="Times New Roman" panose="02020603050405020304" pitchFamily="18" charset="0"/>
            </a:endParaRPr>
          </a:p>
          <a:p>
            <a:r>
              <a:rPr lang="en-US" sz="2400" u="sng" dirty="0" smtClean="0">
                <a:latin typeface="Times New Roman" panose="02020603050405020304" pitchFamily="18" charset="0"/>
                <a:cs typeface="Times New Roman" panose="02020603050405020304" pitchFamily="18" charset="0"/>
              </a:rPr>
              <a:t>Standardization benefits:</a:t>
            </a:r>
          </a:p>
          <a:p>
            <a:pPr lvl="1"/>
            <a:r>
              <a:rPr lang="en-US" sz="2100" dirty="0">
                <a:latin typeface="Times New Roman" panose="02020603050405020304" pitchFamily="18" charset="0"/>
                <a:cs typeface="Times New Roman" panose="02020603050405020304" pitchFamily="18" charset="0"/>
              </a:rPr>
              <a:t>Broadens </a:t>
            </a:r>
            <a:r>
              <a:rPr lang="en-US" sz="2100" dirty="0" smtClean="0">
                <a:latin typeface="Times New Roman" panose="02020603050405020304" pitchFamily="18" charset="0"/>
                <a:cs typeface="Times New Roman" panose="02020603050405020304" pitchFamily="18" charset="0"/>
              </a:rPr>
              <a:t>use; easier to work with by others who will use the data</a:t>
            </a:r>
          </a:p>
          <a:p>
            <a:pPr lvl="1"/>
            <a:r>
              <a:rPr lang="en-US" sz="2100" dirty="0" smtClean="0">
                <a:latin typeface="Times New Roman" panose="02020603050405020304" pitchFamily="18" charset="0"/>
                <a:cs typeface="Times New Roman" panose="02020603050405020304" pitchFamily="18" charset="0"/>
              </a:rPr>
              <a:t>Easier to share with others</a:t>
            </a:r>
          </a:p>
          <a:p>
            <a:pPr lvl="1"/>
            <a:r>
              <a:rPr lang="en-US" sz="2100" dirty="0" smtClean="0">
                <a:latin typeface="Times New Roman" panose="02020603050405020304" pitchFamily="18" charset="0"/>
                <a:cs typeface="Times New Roman" panose="02020603050405020304" pitchFamily="18" charset="0"/>
              </a:rPr>
              <a:t>Reduces the need to convert from one format to another</a:t>
            </a:r>
          </a:p>
          <a:p>
            <a:pPr lvl="1"/>
            <a:r>
              <a:rPr lang="en-US" sz="2100" dirty="0" smtClean="0">
                <a:latin typeface="Times New Roman" panose="02020603050405020304" pitchFamily="18" charset="0"/>
                <a:cs typeface="Times New Roman" panose="02020603050405020304" pitchFamily="18" charset="0"/>
              </a:rPr>
              <a:t>Data in proprietary format can be converted to open, standard format</a:t>
            </a:r>
          </a:p>
          <a:p>
            <a:pPr lvl="1"/>
            <a:r>
              <a:rPr lang="en-US" sz="2100" dirty="0" smtClean="0">
                <a:latin typeface="Times New Roman" panose="02020603050405020304" pitchFamily="18" charset="0"/>
                <a:cs typeface="Times New Roman" panose="02020603050405020304" pitchFamily="18" charset="0"/>
              </a:rPr>
              <a:t>Increases likelihood critical metadata is captured and accurate; significant figures are preserved</a:t>
            </a:r>
          </a:p>
          <a:p>
            <a:pPr lvl="1"/>
            <a:r>
              <a:rPr lang="en-US" sz="2100" dirty="0" smtClean="0">
                <a:latin typeface="Times New Roman" panose="02020603050405020304" pitchFamily="18" charset="0"/>
                <a:cs typeface="Times New Roman" panose="02020603050405020304" pitchFamily="18" charset="0"/>
              </a:rPr>
              <a:t>Lengthens the preservation of the data</a:t>
            </a:r>
          </a:p>
          <a:p>
            <a:pPr lvl="1"/>
            <a:r>
              <a:rPr lang="en-US" sz="2100" dirty="0" smtClean="0">
                <a:latin typeface="Times New Roman" panose="02020603050405020304" pitchFamily="18" charset="0"/>
                <a:cs typeface="Times New Roman" panose="02020603050405020304" pitchFamily="18" charset="0"/>
              </a:rPr>
              <a:t>Can be made machine-readable</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4"/>
          <p:cNvSpPr>
            <a:spLocks noGrp="1"/>
          </p:cNvSpPr>
          <p:nvPr>
            <p:ph type="sldNum" sz="quarter" idx="11"/>
          </p:nvPr>
        </p:nvSpPr>
        <p:spPr>
          <a:xfrm>
            <a:off x="8686800" y="4944990"/>
            <a:ext cx="364331" cy="136922"/>
          </a:xfrm>
        </p:spPr>
        <p:txBody>
          <a:bodyPr/>
          <a:lstStyle/>
          <a:p>
            <a:pPr>
              <a:defRPr/>
            </a:pPr>
            <a:fld id="{05B2098E-E224-43BA-857F-54621F386C45}" type="slidenum">
              <a:rPr lang="en-US" altLang="en-US" smtClean="0"/>
              <a:pPr>
                <a:defRPr/>
              </a:pPr>
              <a:t>3</a:t>
            </a:fld>
            <a:endParaRPr lang="en-US" altLang="en-US" dirty="0"/>
          </a:p>
        </p:txBody>
      </p:sp>
    </p:spTree>
    <p:extLst>
      <p:ext uri="{BB962C8B-B14F-4D97-AF65-F5344CB8AC3E}">
        <p14:creationId xmlns:p14="http://schemas.microsoft.com/office/powerpoint/2010/main" val="2141393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Questions?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hlinkClick r:id="rId2"/>
              </a:rPr>
              <a:t>Daniel.Gillins@noaa.gov</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30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145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49"/>
            <a:ext cx="8229600" cy="514350"/>
          </a:xfrm>
        </p:spPr>
        <p:txBody>
          <a:bodyPr>
            <a:noAutofit/>
          </a:bodyPr>
          <a:lstStyle/>
          <a:p>
            <a:r>
              <a:rPr lang="en-US" sz="3600" dirty="0" smtClean="0">
                <a:latin typeface="Times New Roman" panose="02020603050405020304" pitchFamily="18" charset="0"/>
                <a:cs typeface="Times New Roman" panose="02020603050405020304" pitchFamily="18" charset="0"/>
              </a:rPr>
              <a:t>Examples of Standard File Formats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28699"/>
            <a:ext cx="8229600" cy="3724275"/>
          </a:xfrm>
        </p:spPr>
        <p:txBody>
          <a:bodyPr>
            <a:normAutofit fontScale="85000" lnSpcReduction="20000"/>
          </a:bodyPr>
          <a:lstStyle/>
          <a:p>
            <a:r>
              <a:rPr lang="en-US" sz="2400" b="1" dirty="0" smtClean="0">
                <a:latin typeface="Times New Roman" panose="02020603050405020304" pitchFamily="18" charset="0"/>
                <a:cs typeface="Times New Roman" panose="02020603050405020304" pitchFamily="18" charset="0"/>
              </a:rPr>
              <a:t>RINEX</a:t>
            </a:r>
            <a:r>
              <a:rPr lang="en-US" sz="2400" dirty="0" smtClean="0">
                <a:latin typeface="Times New Roman" panose="02020603050405020304" pitchFamily="18" charset="0"/>
                <a:cs typeface="Times New Roman" panose="02020603050405020304" pitchFamily="18" charset="0"/>
              </a:rPr>
              <a:t> = Receiver Independent Exchange Format</a:t>
            </a:r>
          </a:p>
          <a:p>
            <a:pPr lvl="1"/>
            <a:r>
              <a:rPr lang="en-US" sz="2100" dirty="0">
                <a:latin typeface="Times New Roman" panose="02020603050405020304" pitchFamily="18" charset="0"/>
                <a:cs typeface="Times New Roman" panose="02020603050405020304" pitchFamily="18" charset="0"/>
              </a:rPr>
              <a:t>v</a:t>
            </a:r>
            <a:r>
              <a:rPr lang="en-US" sz="2100" dirty="0" smtClean="0">
                <a:latin typeface="Times New Roman" panose="02020603050405020304" pitchFamily="18" charset="0"/>
                <a:cs typeface="Times New Roman" panose="02020603050405020304" pitchFamily="18" charset="0"/>
              </a:rPr>
              <a:t>. 1 (1989) by Werner </a:t>
            </a:r>
            <a:r>
              <a:rPr lang="en-US" sz="2100" dirty="0" err="1" smtClean="0">
                <a:latin typeface="Times New Roman" panose="02020603050405020304" pitchFamily="18" charset="0"/>
                <a:cs typeface="Times New Roman" panose="02020603050405020304" pitchFamily="18" charset="0"/>
              </a:rPr>
              <a:t>Gurtner</a:t>
            </a:r>
            <a:r>
              <a:rPr lang="en-US" sz="2100" dirty="0" smtClean="0">
                <a:latin typeface="Times New Roman" panose="02020603050405020304" pitchFamily="18" charset="0"/>
                <a:cs typeface="Times New Roman" panose="02020603050405020304" pitchFamily="18" charset="0"/>
              </a:rPr>
              <a:t> (University of Bern); initial proposal</a:t>
            </a:r>
          </a:p>
          <a:p>
            <a:pPr lvl="1"/>
            <a:r>
              <a:rPr lang="en-US" sz="2100" dirty="0" smtClean="0">
                <a:latin typeface="Times New Roman" panose="02020603050405020304" pitchFamily="18" charset="0"/>
                <a:cs typeface="Times New Roman" panose="02020603050405020304" pitchFamily="18" charset="0"/>
              </a:rPr>
              <a:t>v. 2 (1990) by </a:t>
            </a:r>
            <a:r>
              <a:rPr lang="en-US" sz="2100" dirty="0" err="1" smtClean="0">
                <a:latin typeface="Times New Roman" panose="02020603050405020304" pitchFamily="18" charset="0"/>
                <a:cs typeface="Times New Roman" panose="02020603050405020304" pitchFamily="18" charset="0"/>
              </a:rPr>
              <a:t>Gurtner</a:t>
            </a:r>
            <a:r>
              <a:rPr lang="en-US" sz="2100" dirty="0" smtClean="0">
                <a:latin typeface="Times New Roman" panose="02020603050405020304" pitchFamily="18" charset="0"/>
                <a:cs typeface="Times New Roman" panose="02020603050405020304" pitchFamily="18" charset="0"/>
              </a:rPr>
              <a:t> and Gerald </a:t>
            </a:r>
            <a:r>
              <a:rPr lang="en-US" sz="2100" dirty="0" err="1" smtClean="0">
                <a:latin typeface="Times New Roman" panose="02020603050405020304" pitchFamily="18" charset="0"/>
                <a:cs typeface="Times New Roman" panose="02020603050405020304" pitchFamily="18" charset="0"/>
              </a:rPr>
              <a:t>Mader</a:t>
            </a:r>
            <a:r>
              <a:rPr lang="en-US" sz="2100" dirty="0" smtClean="0">
                <a:latin typeface="Times New Roman" panose="02020603050405020304" pitchFamily="18" charset="0"/>
                <a:cs typeface="Times New Roman" panose="02020603050405020304" pitchFamily="18" charset="0"/>
              </a:rPr>
              <a:t> (NGS); added GLONASS, SBAS, later Galileo</a:t>
            </a:r>
          </a:p>
          <a:p>
            <a:pPr lvl="1"/>
            <a:r>
              <a:rPr lang="en-US" sz="2100" dirty="0">
                <a:latin typeface="Times New Roman" panose="02020603050405020304" pitchFamily="18" charset="0"/>
                <a:cs typeface="Times New Roman" panose="02020603050405020304" pitchFamily="18" charset="0"/>
              </a:rPr>
              <a:t>v</a:t>
            </a:r>
            <a:r>
              <a:rPr lang="en-US" sz="2100" dirty="0" smtClean="0">
                <a:latin typeface="Times New Roman" panose="02020603050405020304" pitchFamily="18" charset="0"/>
                <a:cs typeface="Times New Roman" panose="02020603050405020304" pitchFamily="18" charset="0"/>
              </a:rPr>
              <a:t>. 3 (2007) by </a:t>
            </a:r>
            <a:r>
              <a:rPr lang="en-US" sz="2100" dirty="0" err="1" smtClean="0">
                <a:latin typeface="Times New Roman" panose="02020603050405020304" pitchFamily="18" charset="0"/>
                <a:cs typeface="Times New Roman" panose="02020603050405020304" pitchFamily="18" charset="0"/>
              </a:rPr>
              <a:t>Gurtner</a:t>
            </a:r>
            <a:r>
              <a:rPr lang="en-US" sz="2100" dirty="0" smtClean="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and </a:t>
            </a:r>
            <a:r>
              <a:rPr lang="en-US" sz="2100" dirty="0" err="1" smtClean="0">
                <a:latin typeface="Times New Roman" panose="02020603050405020304" pitchFamily="18" charset="0"/>
                <a:cs typeface="Times New Roman" panose="02020603050405020304" pitchFamily="18" charset="0"/>
              </a:rPr>
              <a:t>Estey</a:t>
            </a:r>
            <a:r>
              <a:rPr lang="en-US" sz="2100" dirty="0" smtClean="0">
                <a:latin typeface="Times New Roman" panose="02020603050405020304" pitchFamily="18" charset="0"/>
                <a:cs typeface="Times New Roman" panose="02020603050405020304" pitchFamily="18" charset="0"/>
              </a:rPr>
              <a:t> (UNAVCO); full support of all GNSS signals and constellations</a:t>
            </a:r>
          </a:p>
          <a:p>
            <a:pPr lvl="1"/>
            <a:r>
              <a:rPr lang="en-US" sz="2100" dirty="0" smtClean="0">
                <a:latin typeface="Times New Roman" panose="02020603050405020304" pitchFamily="18" charset="0"/>
                <a:cs typeface="Times New Roman" panose="02020603050405020304" pitchFamily="18" charset="0"/>
              </a:rPr>
              <a:t>Aimed for the easy exchange and processing of raw GNSS data</a:t>
            </a:r>
          </a:p>
          <a:p>
            <a:pPr lvl="1"/>
            <a:r>
              <a:rPr lang="en-US" sz="2100" dirty="0" smtClean="0">
                <a:latin typeface="Times New Roman" panose="02020603050405020304" pitchFamily="18" charset="0"/>
                <a:cs typeface="Times New Roman" panose="02020603050405020304" pitchFamily="18" charset="0"/>
              </a:rPr>
              <a:t>GNSS carrier-phase and </a:t>
            </a:r>
            <a:r>
              <a:rPr lang="en-US" sz="2100" dirty="0" err="1" smtClean="0">
                <a:latin typeface="Times New Roman" panose="02020603050405020304" pitchFamily="18" charset="0"/>
                <a:cs typeface="Times New Roman" panose="02020603050405020304" pitchFamily="18" charset="0"/>
              </a:rPr>
              <a:t>pseudorange</a:t>
            </a:r>
            <a:r>
              <a:rPr lang="en-US" sz="2100" dirty="0" smtClean="0">
                <a:latin typeface="Times New Roman" panose="02020603050405020304" pitchFamily="18" charset="0"/>
                <a:cs typeface="Times New Roman" panose="02020603050405020304" pitchFamily="18" charset="0"/>
              </a:rPr>
              <a:t> (code) measurements, and time</a:t>
            </a:r>
          </a:p>
          <a:p>
            <a:pPr marL="171450" lvl="1" indent="0">
              <a:buNone/>
            </a:pPr>
            <a:endParaRPr lang="en-US" sz="21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LAS</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LASer</a:t>
            </a:r>
            <a:r>
              <a:rPr lang="en-US" sz="2400" dirty="0" smtClean="0">
                <a:latin typeface="Times New Roman" panose="02020603050405020304" pitchFamily="18" charset="0"/>
                <a:cs typeface="Times New Roman" panose="02020603050405020304" pitchFamily="18" charset="0"/>
              </a:rPr>
              <a:t> format</a:t>
            </a:r>
          </a:p>
          <a:p>
            <a:pPr lvl="1"/>
            <a:r>
              <a:rPr lang="en-US" sz="2100" dirty="0" smtClean="0">
                <a:latin typeface="Times New Roman" panose="02020603050405020304" pitchFamily="18" charset="0"/>
                <a:cs typeface="Times New Roman" panose="02020603050405020304" pitchFamily="18" charset="0"/>
              </a:rPr>
              <a:t>Proposed by the American Society of Photogrammetry and Remote Sensing (ASPRS) in 2003</a:t>
            </a:r>
          </a:p>
          <a:p>
            <a:pPr lvl="1"/>
            <a:r>
              <a:rPr lang="en-US" sz="2100" dirty="0" smtClean="0">
                <a:latin typeface="Times New Roman" panose="02020603050405020304" pitchFamily="18" charset="0"/>
                <a:cs typeface="Times New Roman" panose="02020603050405020304" pitchFamily="18" charset="0"/>
              </a:rPr>
              <a:t>Open format used for exchanging point cloud data</a:t>
            </a:r>
            <a:endParaRPr lang="en-US" sz="2100" dirty="0">
              <a:latin typeface="Times New Roman" panose="02020603050405020304" pitchFamily="18" charset="0"/>
              <a:cs typeface="Times New Roman" panose="02020603050405020304" pitchFamily="18" charset="0"/>
            </a:endParaRPr>
          </a:p>
        </p:txBody>
      </p:sp>
      <p:sp>
        <p:nvSpPr>
          <p:cNvPr id="4" name="Slide Number Placeholder 4"/>
          <p:cNvSpPr>
            <a:spLocks noGrp="1"/>
          </p:cNvSpPr>
          <p:nvPr>
            <p:ph type="sldNum" sz="quarter" idx="11"/>
          </p:nvPr>
        </p:nvSpPr>
        <p:spPr>
          <a:xfrm>
            <a:off x="8686800" y="4944990"/>
            <a:ext cx="364331" cy="136922"/>
          </a:xfrm>
        </p:spPr>
        <p:txBody>
          <a:bodyPr/>
          <a:lstStyle/>
          <a:p>
            <a:pPr>
              <a:defRPr/>
            </a:pPr>
            <a:fld id="{05B2098E-E224-43BA-857F-54621F386C45}" type="slidenum">
              <a:rPr lang="en-US" altLang="en-US" smtClean="0"/>
              <a:pPr>
                <a:defRPr/>
              </a:pPr>
              <a:t>4</a:t>
            </a:fld>
            <a:endParaRPr lang="en-US" altLang="en-US" dirty="0"/>
          </a:p>
        </p:txBody>
      </p:sp>
    </p:spTree>
    <p:extLst>
      <p:ext uri="{BB962C8B-B14F-4D97-AF65-F5344CB8AC3E}">
        <p14:creationId xmlns:p14="http://schemas.microsoft.com/office/powerpoint/2010/main" val="1899446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576"/>
            <a:ext cx="8229600" cy="514350"/>
          </a:xfrm>
        </p:spPr>
        <p:txBody>
          <a:bodyPr>
            <a:normAutofit fontScale="90000"/>
          </a:bodyPr>
          <a:lstStyle/>
          <a:p>
            <a:r>
              <a:rPr lang="en-US" dirty="0" smtClean="0">
                <a:latin typeface="Times New Roman" panose="02020603050405020304" pitchFamily="18" charset="0"/>
                <a:cs typeface="Times New Roman" panose="02020603050405020304" pitchFamily="18" charset="0"/>
              </a:rPr>
              <a:t>Problem Statement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660822"/>
            <a:ext cx="8686800" cy="4350612"/>
          </a:xfrm>
        </p:spPr>
        <p:txBody>
          <a:bodyPr>
            <a:normAutofit fontScale="85000" lnSpcReduction="10000"/>
          </a:bodyPr>
          <a:lstStyle/>
          <a:p>
            <a:endParaRPr lang="en-US" sz="2800" dirty="0" smtClean="0">
              <a:latin typeface="Times New Roman" panose="02020603050405020304" pitchFamily="18" charset="0"/>
              <a:cs typeface="Times New Roman" panose="02020603050405020304" pitchFamily="18" charset="0"/>
            </a:endParaRPr>
          </a:p>
          <a:p>
            <a:pPr marL="0" indent="0">
              <a:buNone/>
            </a:pPr>
            <a:r>
              <a:rPr lang="en-US" sz="2600" u="sng" dirty="0" smtClean="0">
                <a:latin typeface="Times New Roman" panose="02020603050405020304" pitchFamily="18" charset="0"/>
                <a:cs typeface="Times New Roman" panose="02020603050405020304" pitchFamily="18" charset="0"/>
              </a:rPr>
              <a:t>NGS is developing:</a:t>
            </a:r>
          </a:p>
          <a:p>
            <a:pPr marL="171450" lvl="1" indent="0">
              <a:buNone/>
            </a:pPr>
            <a:r>
              <a:rPr lang="en-US" sz="2600" dirty="0" smtClean="0">
                <a:latin typeface="Times New Roman" panose="02020603050405020304" pitchFamily="18" charset="0"/>
                <a:cs typeface="Times New Roman" panose="02020603050405020304" pitchFamily="18" charset="0"/>
              </a:rPr>
              <a:t>1. </a:t>
            </a:r>
            <a:r>
              <a:rPr lang="en-US" sz="2600" b="1" dirty="0" smtClean="0">
                <a:latin typeface="Times New Roman" panose="02020603050405020304" pitchFamily="18" charset="0"/>
                <a:cs typeface="Times New Roman" panose="02020603050405020304" pitchFamily="18" charset="0"/>
              </a:rPr>
              <a:t>M-PAGES</a:t>
            </a:r>
            <a:r>
              <a:rPr lang="en-US" sz="2600" dirty="0" smtClean="0">
                <a:latin typeface="Times New Roman" panose="02020603050405020304" pitchFamily="18" charset="0"/>
                <a:cs typeface="Times New Roman" panose="02020603050405020304" pitchFamily="18" charset="0"/>
              </a:rPr>
              <a:t> – baseline processing engine for multi-GNSS data</a:t>
            </a:r>
          </a:p>
          <a:p>
            <a:pPr lvl="2"/>
            <a:r>
              <a:rPr lang="en-US" sz="1900" dirty="0">
                <a:latin typeface="Times New Roman" panose="02020603050405020304" pitchFamily="18" charset="0"/>
                <a:cs typeface="Times New Roman" panose="02020603050405020304" pitchFamily="18" charset="0"/>
              </a:rPr>
              <a:t>M-PAGES </a:t>
            </a:r>
            <a:r>
              <a:rPr lang="en-US" sz="1900" dirty="0" smtClean="0">
                <a:latin typeface="Times New Roman" panose="02020603050405020304" pitchFamily="18" charset="0"/>
                <a:cs typeface="Times New Roman" panose="02020603050405020304" pitchFamily="18" charset="0"/>
              </a:rPr>
              <a:t>provides its best solutions with RINEX 3</a:t>
            </a:r>
            <a:endParaRPr lang="en-US" sz="1900" dirty="0">
              <a:latin typeface="Times New Roman" panose="02020603050405020304" pitchFamily="18" charset="0"/>
              <a:cs typeface="Times New Roman" panose="02020603050405020304" pitchFamily="18" charset="0"/>
            </a:endParaRPr>
          </a:p>
          <a:p>
            <a:pPr lvl="2"/>
            <a:r>
              <a:rPr lang="en-US" sz="1900" dirty="0" smtClean="0">
                <a:latin typeface="Times New Roman" panose="02020603050405020304" pitchFamily="18" charset="0"/>
                <a:cs typeface="Times New Roman" panose="02020603050405020304" pitchFamily="18" charset="0"/>
              </a:rPr>
              <a:t>RINEX 3 is the international standard for raw GNSS data, and many IGS stations only provide RINEX 3 files</a:t>
            </a:r>
          </a:p>
          <a:p>
            <a:pPr lvl="2"/>
            <a:r>
              <a:rPr lang="en-US" sz="1900" dirty="0" smtClean="0">
                <a:solidFill>
                  <a:srgbClr val="FF0000"/>
                </a:solidFill>
                <a:latin typeface="Times New Roman" panose="02020603050405020304" pitchFamily="18" charset="0"/>
                <a:cs typeface="Times New Roman" panose="02020603050405020304" pitchFamily="18" charset="0"/>
              </a:rPr>
              <a:t>But the NOAA CORS Network currently archives data in RINEX 2, and many current workflows at NGS process RINEX 2 data files</a:t>
            </a:r>
            <a:r>
              <a:rPr lang="en-US" sz="2600" dirty="0" smtClean="0">
                <a:solidFill>
                  <a:srgbClr val="FF0000"/>
                </a:solidFill>
                <a:latin typeface="Times New Roman" panose="02020603050405020304" pitchFamily="18" charset="0"/>
                <a:cs typeface="Times New Roman" panose="02020603050405020304" pitchFamily="18" charset="0"/>
              </a:rPr>
              <a:t> </a:t>
            </a:r>
          </a:p>
          <a:p>
            <a:pPr marL="168275" lvl="2" indent="0">
              <a:buNone/>
            </a:pPr>
            <a:r>
              <a:rPr lang="en-US" sz="2600" dirty="0" smtClean="0">
                <a:latin typeface="Times New Roman" panose="02020603050405020304" pitchFamily="18" charset="0"/>
                <a:cs typeface="Times New Roman" panose="02020603050405020304" pitchFamily="18" charset="0"/>
              </a:rPr>
              <a:t>2. </a:t>
            </a:r>
            <a:r>
              <a:rPr lang="en-US" sz="2600" b="1" dirty="0" smtClean="0">
                <a:latin typeface="Times New Roman" panose="02020603050405020304" pitchFamily="18" charset="0"/>
                <a:cs typeface="Times New Roman" panose="02020603050405020304" pitchFamily="18" charset="0"/>
              </a:rPr>
              <a:t>OPUS</a:t>
            </a:r>
            <a:r>
              <a:rPr lang="en-US" sz="2600" dirty="0" smtClean="0">
                <a:latin typeface="Times New Roman" panose="02020603050405020304" pitchFamily="18" charset="0"/>
                <a:cs typeface="Times New Roman" panose="02020603050405020304" pitchFamily="18" charset="0"/>
              </a:rPr>
              <a:t> – software for managing, processing, and adjusting survey data</a:t>
            </a:r>
          </a:p>
          <a:p>
            <a:pPr lvl="2"/>
            <a:r>
              <a:rPr lang="en-US" sz="1900" dirty="0" smtClean="0">
                <a:latin typeface="Times New Roman" panose="02020603050405020304" pitchFamily="18" charset="0"/>
                <a:cs typeface="Times New Roman" panose="02020603050405020304" pitchFamily="18" charset="0"/>
              </a:rPr>
              <a:t>(Note M-PAGES will become the baseline processing engine in OPUS)</a:t>
            </a:r>
          </a:p>
          <a:p>
            <a:pPr lvl="2"/>
            <a:r>
              <a:rPr lang="en-US" sz="1900" dirty="0" smtClean="0">
                <a:latin typeface="Times New Roman" panose="02020603050405020304" pitchFamily="18" charset="0"/>
                <a:cs typeface="Times New Roman" panose="02020603050405020304" pitchFamily="18" charset="0"/>
              </a:rPr>
              <a:t>OPUS-Projects v. 5 supports GNSS vectors, such as Real-time Kinematic (RTK) vectors</a:t>
            </a:r>
          </a:p>
          <a:p>
            <a:pPr lvl="2"/>
            <a:r>
              <a:rPr lang="en-US" sz="1900" dirty="0" smtClean="0">
                <a:latin typeface="Times New Roman" panose="02020603050405020304" pitchFamily="18" charset="0"/>
                <a:cs typeface="Times New Roman" panose="02020603050405020304" pitchFamily="18" charset="0"/>
              </a:rPr>
              <a:t>OPUS v. 6 will support survey data from total stations, automatic levels, and relative gravimeters</a:t>
            </a:r>
            <a:endParaRPr lang="en-US" sz="1900" dirty="0">
              <a:latin typeface="Times New Roman" panose="02020603050405020304" pitchFamily="18" charset="0"/>
              <a:cs typeface="Times New Roman" panose="02020603050405020304" pitchFamily="18" charset="0"/>
            </a:endParaRPr>
          </a:p>
          <a:p>
            <a:pPr lvl="2"/>
            <a:r>
              <a:rPr lang="en-US" sz="1900" dirty="0" smtClean="0">
                <a:solidFill>
                  <a:srgbClr val="FF0000"/>
                </a:solidFill>
                <a:latin typeface="Times New Roman" panose="02020603050405020304" pitchFamily="18" charset="0"/>
                <a:cs typeface="Times New Roman" panose="02020603050405020304" pitchFamily="18" charset="0"/>
              </a:rPr>
              <a:t>But there is a lack of a well-accepted, industry-wide standard file format for GNSS vectors, total stations, levels, and gravimeters</a:t>
            </a:r>
            <a:endParaRPr lang="en-US" sz="1900" dirty="0">
              <a:solidFill>
                <a:srgbClr val="FF00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a:xfrm>
            <a:off x="8686800" y="4944990"/>
            <a:ext cx="364331" cy="136922"/>
          </a:xfrm>
        </p:spPr>
        <p:txBody>
          <a:bodyPr/>
          <a:lstStyle/>
          <a:p>
            <a:pPr>
              <a:defRPr/>
            </a:pPr>
            <a:fld id="{05B2098E-E224-43BA-857F-54621F386C45}" type="slidenum">
              <a:rPr lang="en-US" altLang="en-US" smtClean="0"/>
              <a:pPr>
                <a:defRPr/>
              </a:pPr>
              <a:t>5</a:t>
            </a:fld>
            <a:endParaRPr lang="en-US" altLang="en-US" dirty="0"/>
          </a:p>
        </p:txBody>
      </p:sp>
    </p:spTree>
    <p:extLst>
      <p:ext uri="{BB962C8B-B14F-4D97-AF65-F5344CB8AC3E}">
        <p14:creationId xmlns:p14="http://schemas.microsoft.com/office/powerpoint/2010/main" val="3767544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Objectives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a:xfrm>
            <a:off x="8686800" y="4925021"/>
            <a:ext cx="364331" cy="136922"/>
          </a:xfrm>
        </p:spPr>
        <p:txBody>
          <a:bodyPr/>
          <a:lstStyle/>
          <a:p>
            <a:pPr>
              <a:defRPr/>
            </a:pPr>
            <a:fld id="{05B2098E-E224-43BA-857F-54621F386C45}" type="slidenum">
              <a:rPr lang="en-US" altLang="en-US" smtClean="0"/>
              <a:pPr>
                <a:defRPr/>
              </a:pPr>
              <a:t>6</a:t>
            </a:fld>
            <a:endParaRPr lang="en-US" altLang="en-US" dirty="0"/>
          </a:p>
        </p:txBody>
      </p:sp>
      <p:sp>
        <p:nvSpPr>
          <p:cNvPr id="7" name="Content Placeholder 6"/>
          <p:cNvSpPr>
            <a:spLocks noGrp="1"/>
          </p:cNvSpPr>
          <p:nvPr>
            <p:ph idx="1"/>
          </p:nvPr>
        </p:nvSpPr>
        <p:spPr/>
        <p:txBody>
          <a:bodyPr>
            <a:noAutofit/>
          </a:bodyPr>
          <a:lstStyle/>
          <a:p>
            <a:pPr marL="342900" indent="-342900">
              <a:buFont typeface="+mj-lt"/>
              <a:buAutoNum type="arabicPeriod"/>
            </a:pPr>
            <a:r>
              <a:rPr lang="en-US" sz="2400" dirty="0" smtClean="0">
                <a:latin typeface="Times New Roman" panose="02020603050405020304" pitchFamily="18" charset="0"/>
                <a:cs typeface="Times New Roman" panose="02020603050405020304" pitchFamily="18" charset="0"/>
              </a:rPr>
              <a:t>Adopt RINEX 3 as the standard file format for raw GNSS data</a:t>
            </a:r>
          </a:p>
          <a:p>
            <a:pPr lvl="1"/>
            <a:r>
              <a:rPr lang="en-US" sz="2200" dirty="0" smtClean="0">
                <a:latin typeface="Times New Roman" panose="02020603050405020304" pitchFamily="18" charset="0"/>
                <a:cs typeface="Times New Roman" panose="02020603050405020304" pitchFamily="18" charset="0"/>
              </a:rPr>
              <a:t>Require submission/uploading of RINEX 3 data files to NGS</a:t>
            </a:r>
          </a:p>
          <a:p>
            <a:pPr marL="171450" lvl="1" indent="0">
              <a:buNone/>
            </a:pPr>
            <a:endParaRPr lang="en-US" sz="24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smtClean="0">
                <a:latin typeface="Times New Roman" panose="02020603050405020304" pitchFamily="18" charset="0"/>
                <a:cs typeface="Times New Roman" panose="02020603050405020304" pitchFamily="18" charset="0"/>
              </a:rPr>
              <a:t>Develop new standard file formats:</a:t>
            </a:r>
          </a:p>
          <a:p>
            <a:pPr lvl="1"/>
            <a:r>
              <a:rPr lang="en-US" sz="2200" dirty="0" smtClean="0">
                <a:latin typeface="Times New Roman" panose="02020603050405020304" pitchFamily="18" charset="0"/>
                <a:cs typeface="Times New Roman" panose="02020603050405020304" pitchFamily="18" charset="0"/>
              </a:rPr>
              <a:t>GVX: GNSS Vector Exchange Format</a:t>
            </a:r>
          </a:p>
          <a:p>
            <a:pPr lvl="1"/>
            <a:r>
              <a:rPr lang="en-US" sz="2200" dirty="0" smtClean="0">
                <a:latin typeface="Times New Roman" panose="02020603050405020304" pitchFamily="18" charset="0"/>
                <a:cs typeface="Times New Roman" panose="02020603050405020304" pitchFamily="18" charset="0"/>
              </a:rPr>
              <a:t>CVX: Classical Vector Exchange Format (angles, distances)</a:t>
            </a:r>
          </a:p>
          <a:p>
            <a:pPr lvl="1"/>
            <a:r>
              <a:rPr lang="en-US" sz="2200" dirty="0" smtClean="0">
                <a:latin typeface="Times New Roman" panose="02020603050405020304" pitchFamily="18" charset="0"/>
                <a:cs typeface="Times New Roman" panose="02020603050405020304" pitchFamily="18" charset="0"/>
              </a:rPr>
              <a:t>LVX: Leveling Vertical Exchange Format</a:t>
            </a:r>
          </a:p>
          <a:p>
            <a:pPr lvl="1"/>
            <a:r>
              <a:rPr lang="en-US" sz="2200" dirty="0" smtClean="0">
                <a:latin typeface="Times New Roman" panose="02020603050405020304" pitchFamily="18" charset="0"/>
                <a:cs typeface="Times New Roman" panose="02020603050405020304" pitchFamily="18" charset="0"/>
              </a:rPr>
              <a:t>RGX: Relative Gravity Exchange Format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85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dirty="0" smtClean="0">
                <a:latin typeface="Times New Roman" panose="02020603050405020304" pitchFamily="18" charset="0"/>
                <a:cs typeface="Times New Roman" panose="02020603050405020304" pitchFamily="18" charset="0"/>
              </a:rPr>
              <a:t>RINEX 3</a:t>
            </a:r>
            <a:endParaRPr lang="en-US" dirty="0">
              <a:latin typeface="Times New Roman" panose="02020603050405020304" pitchFamily="18" charset="0"/>
              <a:cs typeface="Times New Roman" panose="02020603050405020304" pitchFamily="18" charset="0"/>
            </a:endParaRPr>
          </a:p>
        </p:txBody>
      </p:sp>
      <p:sp>
        <p:nvSpPr>
          <p:cNvPr id="9" name="Subtitle 8"/>
          <p:cNvSpPr>
            <a:spLocks noGrp="1"/>
          </p:cNvSpPr>
          <p:nvPr>
            <p:ph type="subTitle" idx="1"/>
          </p:nvPr>
        </p:nvSpPr>
        <p:spPr/>
        <p:txBody>
          <a:bodyPr/>
          <a:lstStyle/>
          <a:p>
            <a:endParaRPr lang="en-US">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235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Background on RINEX 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62500" lnSpcReduction="20000"/>
          </a:bodyPr>
          <a:lstStyle/>
          <a:p>
            <a:r>
              <a:rPr lang="en-US" dirty="0" smtClean="0">
                <a:latin typeface="Times New Roman" panose="02020603050405020304" pitchFamily="18" charset="0"/>
                <a:cs typeface="Times New Roman" panose="02020603050405020304" pitchFamily="18" charset="0"/>
              </a:rPr>
              <a:t>Originally released in 2007</a:t>
            </a:r>
          </a:p>
          <a:p>
            <a:r>
              <a:rPr lang="en-US" dirty="0" smtClean="0">
                <a:latin typeface="Times New Roman" panose="02020603050405020304" pitchFamily="18" charset="0"/>
                <a:cs typeface="Times New Roman" panose="02020603050405020304" pitchFamily="18" charset="0"/>
              </a:rPr>
              <a:t>The international scientific standard for exchanging raw GNSS data</a:t>
            </a:r>
          </a:p>
          <a:p>
            <a:r>
              <a:rPr lang="en-US" dirty="0" smtClean="0">
                <a:latin typeface="Times New Roman" panose="02020603050405020304" pitchFamily="18" charset="0"/>
                <a:cs typeface="Times New Roman" panose="02020603050405020304" pitchFamily="18" charset="0"/>
              </a:rPr>
              <a:t>Endorsed by the IGS and RTCM</a:t>
            </a:r>
          </a:p>
          <a:p>
            <a:r>
              <a:rPr lang="en-US" dirty="0" smtClean="0">
                <a:latin typeface="Times New Roman" panose="02020603050405020304" pitchFamily="18" charset="0"/>
                <a:cs typeface="Times New Roman" panose="02020603050405020304" pitchFamily="18" charset="0"/>
              </a:rPr>
              <a:t>Actively maintained and updated (current version is 3.05)</a:t>
            </a:r>
          </a:p>
          <a:p>
            <a:r>
              <a:rPr lang="en-US" dirty="0" smtClean="0">
                <a:latin typeface="Times New Roman" panose="02020603050405020304" pitchFamily="18" charset="0"/>
                <a:cs typeface="Times New Roman" panose="02020603050405020304" pitchFamily="18" charset="0"/>
              </a:rPr>
              <a:t>Supports all GNSS signals and constellations</a:t>
            </a:r>
          </a:p>
          <a:p>
            <a:r>
              <a:rPr lang="en-US" dirty="0" smtClean="0">
                <a:latin typeface="Times New Roman" panose="02020603050405020304" pitchFamily="18" charset="0"/>
                <a:cs typeface="Times New Roman" panose="02020603050405020304" pitchFamily="18" charset="0"/>
              </a:rPr>
              <a:t>Enables unambiguous use of all observables and application of modern GNSS products (e.g., Bias-SINEX)</a:t>
            </a:r>
          </a:p>
          <a:p>
            <a:r>
              <a:rPr lang="en-US" dirty="0" smtClean="0">
                <a:latin typeface="Times New Roman" panose="02020603050405020304" pitchFamily="18" charset="0"/>
                <a:cs typeface="Times New Roman" panose="02020603050405020304" pitchFamily="18" charset="0"/>
              </a:rPr>
              <a:t>M-PAGES is designed to best support RINEX 3 data files, although it can also process RINEX 2 data files.</a:t>
            </a:r>
          </a:p>
          <a:p>
            <a:pPr lvl="1"/>
            <a:r>
              <a:rPr lang="en-US" i="1" dirty="0" smtClean="0">
                <a:latin typeface="Times New Roman" panose="02020603050405020304" pitchFamily="18" charset="0"/>
                <a:cs typeface="Times New Roman" panose="02020603050405020304" pitchFamily="18" charset="0"/>
              </a:rPr>
              <a:t>If you want the best multi-GNSS solution, you will want to work with RINEX 3</a:t>
            </a:r>
            <a:endParaRPr lang="en-US" i="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935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RINEX 2 versus RINEX 3 </a:t>
            </a:r>
            <a:endParaRPr lang="en-US"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idx="1"/>
          </p:nvPr>
        </p:nvSpPr>
        <p:spPr/>
        <p:txBody>
          <a:bodyPr/>
          <a:lstStyle/>
          <a:p>
            <a:r>
              <a:rPr lang="en-US" b="0" dirty="0" smtClean="0">
                <a:latin typeface="Times New Roman" panose="02020603050405020304" pitchFamily="18" charset="0"/>
                <a:cs typeface="Times New Roman" panose="02020603050405020304" pitchFamily="18" charset="0"/>
              </a:rPr>
              <a:t>RINEX 2 Observables</a:t>
            </a:r>
            <a:endParaRPr lang="en-US" b="0" dirty="0">
              <a:latin typeface="Times New Roman" panose="02020603050405020304" pitchFamily="18" charset="0"/>
              <a:cs typeface="Times New Roman" panose="02020603050405020304" pitchFamily="18" charset="0"/>
            </a:endParaRPr>
          </a:p>
        </p:txBody>
      </p:sp>
      <p:pic>
        <p:nvPicPr>
          <p:cNvPr id="12" name="Content Placeholder 11"/>
          <p:cNvPicPr>
            <a:picLocks noGrp="1" noChangeAspect="1"/>
          </p:cNvPicPr>
          <p:nvPr>
            <p:ph sz="half" idx="2"/>
          </p:nvPr>
        </p:nvPicPr>
        <p:blipFill>
          <a:blip r:embed="rId3"/>
          <a:stretch>
            <a:fillRect/>
          </a:stretch>
        </p:blipFill>
        <p:spPr>
          <a:xfrm>
            <a:off x="106135" y="1631156"/>
            <a:ext cx="4456633" cy="2221931"/>
          </a:xfrm>
          <a:prstGeom prst="rect">
            <a:avLst/>
          </a:prstGeom>
        </p:spPr>
      </p:pic>
      <p:sp>
        <p:nvSpPr>
          <p:cNvPr id="10" name="Text Placeholder 9"/>
          <p:cNvSpPr>
            <a:spLocks noGrp="1"/>
          </p:cNvSpPr>
          <p:nvPr>
            <p:ph type="body" sz="quarter" idx="3"/>
          </p:nvPr>
        </p:nvSpPr>
        <p:spPr/>
        <p:txBody>
          <a:bodyPr/>
          <a:lstStyle/>
          <a:p>
            <a:r>
              <a:rPr lang="en-US" b="0" dirty="0" smtClean="0">
                <a:latin typeface="Times New Roman" panose="02020603050405020304" pitchFamily="18" charset="0"/>
                <a:cs typeface="Times New Roman" panose="02020603050405020304" pitchFamily="18" charset="0"/>
              </a:rPr>
              <a:t>RINEX 3 Observables</a:t>
            </a:r>
            <a:endParaRPr lang="en-US" b="0" dirty="0">
              <a:latin typeface="Times New Roman" panose="02020603050405020304" pitchFamily="18" charset="0"/>
              <a:cs typeface="Times New Roman" panose="02020603050405020304" pitchFamily="18" charset="0"/>
            </a:endParaRPr>
          </a:p>
        </p:txBody>
      </p:sp>
      <p:pic>
        <p:nvPicPr>
          <p:cNvPr id="13" name="Content Placeholder 12"/>
          <p:cNvPicPr>
            <a:picLocks noGrp="1" noChangeAspect="1"/>
          </p:cNvPicPr>
          <p:nvPr>
            <p:ph sz="quarter" idx="4"/>
          </p:nvPr>
        </p:nvPicPr>
        <p:blipFill>
          <a:blip r:embed="rId4"/>
          <a:stretch>
            <a:fillRect/>
          </a:stretch>
        </p:blipFill>
        <p:spPr>
          <a:xfrm>
            <a:off x="4710406" y="1631156"/>
            <a:ext cx="3749382" cy="3231663"/>
          </a:xfrm>
          <a:prstGeom prst="rect">
            <a:avLst/>
          </a:prstGeom>
        </p:spPr>
      </p:pic>
      <p:sp>
        <p:nvSpPr>
          <p:cNvPr id="5" name="Slide Number Placeholder 4"/>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9</a:t>
            </a:fld>
            <a:endParaRPr lang="en-US">
              <a:latin typeface="Times New Roman" panose="02020603050405020304" pitchFamily="18" charset="0"/>
              <a:cs typeface="Times New Roman" panose="02020603050405020304" pitchFamily="18" charset="0"/>
            </a:endParaRPr>
          </a:p>
        </p:txBody>
      </p:sp>
      <p:sp>
        <p:nvSpPr>
          <p:cNvPr id="14" name="Rectangle 13"/>
          <p:cNvSpPr/>
          <p:nvPr/>
        </p:nvSpPr>
        <p:spPr>
          <a:xfrm>
            <a:off x="2000250" y="2163536"/>
            <a:ext cx="171450" cy="130628"/>
          </a:xfrm>
          <a:prstGeom prst="rect">
            <a:avLst/>
          </a:prstGeom>
          <a:solidFill>
            <a:srgbClr val="FFFF00">
              <a:alpha val="30000"/>
            </a:srgb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18"/>
          <p:cNvSpPr/>
          <p:nvPr/>
        </p:nvSpPr>
        <p:spPr>
          <a:xfrm>
            <a:off x="6765472" y="3116359"/>
            <a:ext cx="171450" cy="130628"/>
          </a:xfrm>
          <a:prstGeom prst="rect">
            <a:avLst/>
          </a:prstGeom>
          <a:solidFill>
            <a:srgbClr val="FFFF00">
              <a:alpha val="30000"/>
            </a:srgb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6765472" y="3410595"/>
            <a:ext cx="171450" cy="130628"/>
          </a:xfrm>
          <a:prstGeom prst="rect">
            <a:avLst/>
          </a:prstGeom>
          <a:solidFill>
            <a:srgbClr val="FFFF00">
              <a:alpha val="30000"/>
            </a:srgb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Rectangle 20"/>
          <p:cNvSpPr/>
          <p:nvPr/>
        </p:nvSpPr>
        <p:spPr>
          <a:xfrm>
            <a:off x="6765472" y="3536103"/>
            <a:ext cx="171450" cy="130628"/>
          </a:xfrm>
          <a:prstGeom prst="rect">
            <a:avLst/>
          </a:prstGeom>
          <a:solidFill>
            <a:srgbClr val="FFFF00">
              <a:alpha val="30000"/>
            </a:srgb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Rectangle 21"/>
          <p:cNvSpPr/>
          <p:nvPr/>
        </p:nvSpPr>
        <p:spPr>
          <a:xfrm>
            <a:off x="6765472" y="3661611"/>
            <a:ext cx="171450" cy="130628"/>
          </a:xfrm>
          <a:prstGeom prst="rect">
            <a:avLst/>
          </a:prstGeom>
          <a:solidFill>
            <a:srgbClr val="FFFF00">
              <a:alpha val="30000"/>
            </a:srgb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Rectangle 22"/>
          <p:cNvSpPr/>
          <p:nvPr/>
        </p:nvSpPr>
        <p:spPr>
          <a:xfrm>
            <a:off x="6917872" y="3268759"/>
            <a:ext cx="171450" cy="130628"/>
          </a:xfrm>
          <a:prstGeom prst="rect">
            <a:avLst/>
          </a:prstGeom>
          <a:solidFill>
            <a:srgbClr val="FFFF00">
              <a:alpha val="30000"/>
            </a:srgb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11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2425</TotalTime>
  <Words>1958</Words>
  <Application>Microsoft Office PowerPoint</Application>
  <PresentationFormat>On-screen Show (16:9)</PresentationFormat>
  <Paragraphs>279</Paragraphs>
  <Slides>30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Gill Sans MT</vt:lpstr>
      <vt:lpstr>Times New Roman</vt:lpstr>
      <vt:lpstr>Wingdings</vt:lpstr>
      <vt:lpstr>Office Theme</vt:lpstr>
      <vt:lpstr>Standard Data File Formats for GNSS, Total Stations, Automatic Levels, and Relative Gravimeters</vt:lpstr>
      <vt:lpstr>Outline</vt:lpstr>
      <vt:lpstr>Why Standard File Formats?</vt:lpstr>
      <vt:lpstr>Examples of Standard File Formats</vt:lpstr>
      <vt:lpstr>Problem Statement</vt:lpstr>
      <vt:lpstr>Objectives</vt:lpstr>
      <vt:lpstr>RINEX 3</vt:lpstr>
      <vt:lpstr>Background on RINEX 3</vt:lpstr>
      <vt:lpstr>RINEX 2 versus RINEX 3 </vt:lpstr>
      <vt:lpstr>RINEX 2 versus RINEX 3 </vt:lpstr>
      <vt:lpstr>NGS and RINEX 3</vt:lpstr>
      <vt:lpstr>NOAA CORS Network and RINEX 3</vt:lpstr>
      <vt:lpstr>What is BINEX?</vt:lpstr>
      <vt:lpstr>OPUS and RINEX 3</vt:lpstr>
      <vt:lpstr>Development of XML-Based Standard File Formats</vt:lpstr>
      <vt:lpstr>XML-Based Standard File Formats</vt:lpstr>
      <vt:lpstr>OPUS-Projects</vt:lpstr>
      <vt:lpstr>OPUS-Projects v. 5</vt:lpstr>
      <vt:lpstr>GNSS Vector EXchange Format (GVX)</vt:lpstr>
      <vt:lpstr>GNSS Vector EXchange Format (GVX)</vt:lpstr>
      <vt:lpstr>GNSS Vector EXchange Format (GVX)</vt:lpstr>
      <vt:lpstr>Industry Invited to Provide Feedback</vt:lpstr>
      <vt:lpstr>How will NGS use GVX?</vt:lpstr>
      <vt:lpstr>Design for OPUS-Projects and GVX</vt:lpstr>
      <vt:lpstr>Other XML-based File Formats</vt:lpstr>
      <vt:lpstr>Oregon Dept. of Transportation Study</vt:lpstr>
      <vt:lpstr>CVX: Classical Vector Exchange</vt:lpstr>
      <vt:lpstr>LVX: Leveling Vertical Exchange</vt:lpstr>
      <vt:lpstr>Summary</vt:lpstr>
      <vt:lpstr>Questions?</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Simmons</dc:creator>
  <cp:lastModifiedBy>Daniel Gillins</cp:lastModifiedBy>
  <cp:revision>197</cp:revision>
  <dcterms:created xsi:type="dcterms:W3CDTF">2017-02-03T22:38:58Z</dcterms:created>
  <dcterms:modified xsi:type="dcterms:W3CDTF">2021-04-30T18:24:21Z</dcterms:modified>
</cp:coreProperties>
</file>