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661" r:id="rId2"/>
  </p:sldMasterIdLst>
  <p:notesMasterIdLst>
    <p:notesMasterId r:id="rId30"/>
  </p:notesMasterIdLst>
  <p:sldIdLst>
    <p:sldId id="276" r:id="rId3"/>
    <p:sldId id="279" r:id="rId4"/>
    <p:sldId id="280" r:id="rId5"/>
    <p:sldId id="281" r:id="rId6"/>
    <p:sldId id="282" r:id="rId7"/>
    <p:sldId id="283" r:id="rId8"/>
    <p:sldId id="262" r:id="rId9"/>
    <p:sldId id="278" r:id="rId10"/>
    <p:sldId id="275" r:id="rId11"/>
    <p:sldId id="284" r:id="rId12"/>
    <p:sldId id="285" r:id="rId13"/>
    <p:sldId id="286" r:id="rId14"/>
    <p:sldId id="287" r:id="rId15"/>
    <p:sldId id="289" r:id="rId16"/>
    <p:sldId id="265" r:id="rId17"/>
    <p:sldId id="295" r:id="rId18"/>
    <p:sldId id="297" r:id="rId19"/>
    <p:sldId id="298" r:id="rId20"/>
    <p:sldId id="299" r:id="rId21"/>
    <p:sldId id="300" r:id="rId22"/>
    <p:sldId id="301" r:id="rId23"/>
    <p:sldId id="296" r:id="rId24"/>
    <p:sldId id="302" r:id="rId25"/>
    <p:sldId id="270" r:id="rId26"/>
    <p:sldId id="290" r:id="rId27"/>
    <p:sldId id="294" r:id="rId28"/>
    <p:sldId id="277" r:id="rId29"/>
  </p:sldIdLst>
  <p:sldSz cx="9144000" cy="5143500" type="screen16x9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4" autoAdjust="0"/>
    <p:restoredTop sz="94660"/>
  </p:normalViewPr>
  <p:slideViewPr>
    <p:cSldViewPr snapToGrid="0" snapToObjects="1">
      <p:cViewPr varScale="1">
        <p:scale>
          <a:sx n="115" d="100"/>
          <a:sy n="115" d="100"/>
        </p:scale>
        <p:origin x="636" y="102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67D7892-A140-4E22-9D90-BC5950FE5F6F}" type="datetimeFigureOut">
              <a:rPr lang="en-US" smtClean="0"/>
              <a:t>1/12/2020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1F694A7-AC10-455C-9C66-1CBC624ABA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318152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945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smtClean="0"/>
          </a:p>
        </p:txBody>
      </p:sp>
      <p:sp>
        <p:nvSpPr>
          <p:cNvPr id="1946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69938" indent="-295275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84275" indent="-236538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58938" indent="-236538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133600" indent="-236538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90800" indent="-2365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3048000" indent="-2365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505200" indent="-2365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962400" indent="-2365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0B45FF47-10A6-4080-909D-D8C0FDB5A86E}" type="slidenum">
              <a:rPr lang="en-US" altLang="en-US" smtClean="0">
                <a:latin typeface="Gill Sans MT" panose="020B0502020104020203" pitchFamily="34" charset="0"/>
              </a:rPr>
              <a:pPr/>
              <a:t>15</a:t>
            </a:fld>
            <a:endParaRPr lang="en-US" altLang="en-US" smtClean="0">
              <a:latin typeface="Gill Sans MT" panose="020B05020201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8717716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16A468-B10C-E94D-B4AE-FD48B5E66BC0}" type="datetimeFigureOut">
              <a:rPr lang="en-US" smtClean="0"/>
              <a:t>1/12/2020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D538F9-49A3-B84F-B36B-A7030CDE5D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18638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16A468-B10C-E94D-B4AE-FD48B5E66BC0}" type="datetimeFigureOut">
              <a:rPr lang="en-US" smtClean="0"/>
              <a:t>1/12/2020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D538F9-49A3-B84F-B36B-A7030CDE5D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35485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16A468-B10C-E94D-B4AE-FD48B5E66BC0}" type="datetimeFigureOut">
              <a:rPr lang="en-US" smtClean="0"/>
              <a:t>1/12/2020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D538F9-49A3-B84F-B36B-A7030CDE5D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645341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Full width w/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42900"/>
            <a:ext cx="8229600" cy="51435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457200" y="1028700"/>
            <a:ext cx="8229600" cy="3257550"/>
          </a:xfrm>
        </p:spPr>
        <p:txBody>
          <a:bodyPr/>
          <a:lstStyle>
            <a:lvl1pPr marL="171450" indent="-171450">
              <a:buFont typeface="Arial"/>
              <a:buChar char="•"/>
              <a:defRPr sz="1500"/>
            </a:lvl1pPr>
            <a:lvl2pPr marL="342900" indent="-171450">
              <a:buFont typeface="Arial"/>
              <a:buChar char="•"/>
              <a:defRPr sz="1200"/>
            </a:lvl2pPr>
            <a:lvl3pPr marL="514350" indent="-171450">
              <a:buFont typeface="Arial"/>
              <a:buChar char="•"/>
              <a:defRPr/>
            </a:lvl3pPr>
            <a:lvl4pPr marL="685800" indent="-171450">
              <a:defRPr/>
            </a:lvl4pPr>
            <a:lvl5pPr marL="857250" indent="-171450"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6"/>
          <p:cNvSpPr>
            <a:spLocks noGrp="1"/>
          </p:cNvSpPr>
          <p:nvPr>
            <p:ph type="dt" sz="half" idx="10"/>
          </p:nvPr>
        </p:nvSpPr>
        <p:spPr>
          <a:xfrm>
            <a:off x="17860" y="4992291"/>
            <a:ext cx="1828800" cy="136922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ECFE7DD-BFE8-4466-B837-BC66D83EA7C5}" type="datetime4">
              <a:rPr lang="en-US" altLang="en-US"/>
              <a:pPr>
                <a:defRPr/>
              </a:pPr>
              <a:t>January 12, 2020</a:t>
            </a:fld>
            <a:endParaRPr lang="en-US" altLang="en-US" dirty="0"/>
          </a:p>
        </p:txBody>
      </p:sp>
      <p:sp>
        <p:nvSpPr>
          <p:cNvPr id="6" name="Slide Number Placeholder 7"/>
          <p:cNvSpPr>
            <a:spLocks noGrp="1"/>
          </p:cNvSpPr>
          <p:nvPr>
            <p:ph type="sldNum" sz="quarter" idx="11"/>
          </p:nvPr>
        </p:nvSpPr>
        <p:spPr>
          <a:xfrm>
            <a:off x="17860" y="4856560"/>
            <a:ext cx="364331" cy="136922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5B2098E-E224-43BA-857F-54621F386C45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665072310"/>
      </p:ext>
    </p:extLst>
  </p:cSld>
  <p:clrMapOvr>
    <a:masterClrMapping/>
  </p:clrMapOvr>
  <p:transition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16A468-B10C-E94D-B4AE-FD48B5E66BC0}" type="datetimeFigureOut">
              <a:rPr lang="en-US" smtClean="0"/>
              <a:t>1/12/2020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D538F9-49A3-B84F-B36B-A7030CDE5D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036459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16A468-B10C-E94D-B4AE-FD48B5E66BC0}" type="datetimeFigureOut">
              <a:rPr lang="en-US" smtClean="0"/>
              <a:t>1/12/2020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D538F9-49A3-B84F-B36B-A7030CDE5D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38258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16A468-B10C-E94D-B4AE-FD48B5E66BC0}" type="datetimeFigureOut">
              <a:rPr lang="en-US" smtClean="0"/>
              <a:t>1/12/2020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D538F9-49A3-B84F-B36B-A7030CDE5D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803743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16A468-B10C-E94D-B4AE-FD48B5E66BC0}" type="datetimeFigureOut">
              <a:rPr lang="en-US" smtClean="0"/>
              <a:t>1/12/2020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D538F9-49A3-B84F-B36B-A7030CDE5D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370167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16A468-B10C-E94D-B4AE-FD48B5E66BC0}" type="datetimeFigureOut">
              <a:rPr lang="en-US" smtClean="0"/>
              <a:t>1/12/2020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D538F9-49A3-B84F-B36B-A7030CDE5D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390918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16A468-B10C-E94D-B4AE-FD48B5E66BC0}" type="datetimeFigureOut">
              <a:rPr lang="en-US" smtClean="0"/>
              <a:t>1/12/2020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D538F9-49A3-B84F-B36B-A7030CDE5D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915682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16A468-B10C-E94D-B4AE-FD48B5E66BC0}" type="datetimeFigureOut">
              <a:rPr lang="en-US" smtClean="0"/>
              <a:t>1/12/2020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D538F9-49A3-B84F-B36B-A7030CDE5D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12717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16A468-B10C-E94D-B4AE-FD48B5E66BC0}" type="datetimeFigureOut">
              <a:rPr lang="en-US" smtClean="0"/>
              <a:t>1/12/2020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D538F9-49A3-B84F-B36B-A7030CDE5D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899192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16A468-B10C-E94D-B4AE-FD48B5E66BC0}" type="datetimeFigureOut">
              <a:rPr lang="en-US" smtClean="0"/>
              <a:t>1/12/2020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D538F9-49A3-B84F-B36B-A7030CDE5D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057090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16A468-B10C-E94D-B4AE-FD48B5E66BC0}" type="datetimeFigureOut">
              <a:rPr lang="en-US" smtClean="0"/>
              <a:t>1/12/2020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D538F9-49A3-B84F-B36B-A7030CDE5D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001700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16A468-B10C-E94D-B4AE-FD48B5E66BC0}" type="datetimeFigureOut">
              <a:rPr lang="en-US" smtClean="0"/>
              <a:t>1/12/2020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D538F9-49A3-B84F-B36B-A7030CDE5D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52740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16A468-B10C-E94D-B4AE-FD48B5E66BC0}" type="datetimeFigureOut">
              <a:rPr lang="en-US" smtClean="0"/>
              <a:t>1/12/2020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D538F9-49A3-B84F-B36B-A7030CDE5D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57161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16A468-B10C-E94D-B4AE-FD48B5E66BC0}" type="datetimeFigureOut">
              <a:rPr lang="en-US" smtClean="0"/>
              <a:t>1/12/2020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D538F9-49A3-B84F-B36B-A7030CDE5D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21366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16A468-B10C-E94D-B4AE-FD48B5E66BC0}" type="datetimeFigureOut">
              <a:rPr lang="en-US" smtClean="0"/>
              <a:t>1/12/2020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D538F9-49A3-B84F-B36B-A7030CDE5D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88826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16A468-B10C-E94D-B4AE-FD48B5E66BC0}" type="datetimeFigureOut">
              <a:rPr lang="en-US" smtClean="0"/>
              <a:t>1/12/2020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D538F9-49A3-B84F-B36B-A7030CDE5D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88247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16A468-B10C-E94D-B4AE-FD48B5E66BC0}" type="datetimeFigureOut">
              <a:rPr lang="en-US" smtClean="0"/>
              <a:t>1/12/2020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D538F9-49A3-B84F-B36B-A7030CDE5D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78015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16A468-B10C-E94D-B4AE-FD48B5E66BC0}" type="datetimeFigureOut">
              <a:rPr lang="en-US" smtClean="0"/>
              <a:t>1/12/2020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D538F9-49A3-B84F-B36B-A7030CDE5D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30960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16A468-B10C-E94D-B4AE-FD48B5E66BC0}" type="datetimeFigureOut">
              <a:rPr lang="en-US" smtClean="0"/>
              <a:t>1/12/2020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D538F9-49A3-B84F-B36B-A7030CDE5D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85603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16A468-B10C-E94D-B4AE-FD48B5E66BC0}" type="datetimeFigureOut">
              <a:rPr lang="en-US" smtClean="0"/>
              <a:t>1/12/2020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D538F9-49A3-B84F-B36B-A7030CDE5D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92703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016A468-B10C-E94D-B4AE-FD48B5E66BC0}" type="datetimeFigureOut">
              <a:rPr lang="en-US" smtClean="0"/>
              <a:t>1/12/2020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D538F9-49A3-B84F-B36B-A7030CDE5D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39657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016A468-B10C-E94D-B4AE-FD48B5E66BC0}" type="datetimeFigureOut">
              <a:rPr lang="en-US" smtClean="0"/>
              <a:t>1/12/2020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D538F9-49A3-B84F-B36B-A7030CDE5D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85979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4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hyperlink" Target="mailto:ngs.feedback@noaa.gov" TargetMode="Externa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hyperlink" Target="mailto:Daniel.Gillins@noaa.gov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jpeg"/><Relationship Id="rId7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7.jpeg"/><Relationship Id="rId11" Type="http://schemas.openxmlformats.org/officeDocument/2006/relationships/image" Target="../media/image12.png"/><Relationship Id="rId5" Type="http://schemas.openxmlformats.org/officeDocument/2006/relationships/image" Target="../media/image6.jpeg"/><Relationship Id="rId10" Type="http://schemas.openxmlformats.org/officeDocument/2006/relationships/image" Target="../media/image11.png"/><Relationship Id="rId4" Type="http://schemas.openxmlformats.org/officeDocument/2006/relationships/image" Target="../media/image5.png"/><Relationship Id="rId9" Type="http://schemas.openxmlformats.org/officeDocument/2006/relationships/image" Target="../media/image10.gif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ngs.noaa.gov/data/formats/GVX/index.shtml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016" y="2033041"/>
            <a:ext cx="8229600" cy="857250"/>
          </a:xfrm>
        </p:spPr>
        <p:txBody>
          <a:bodyPr>
            <a:noAutofit/>
          </a:bodyPr>
          <a:lstStyle/>
          <a:p>
            <a:r>
              <a:rPr lang="en-US" sz="3600" b="1" dirty="0" smtClean="0">
                <a:latin typeface="Times New Roman" charset="0"/>
                <a:cs typeface="Times New Roman" charset="0"/>
              </a:rPr>
              <a:t>GNSS Vector Exchange (GVX) File Format Discussion</a:t>
            </a:r>
            <a:endParaRPr lang="en-US" sz="3600" b="1" dirty="0">
              <a:latin typeface="Times New Roman" charset="0"/>
              <a:cs typeface="Times New Roman" charset="0"/>
            </a:endParaRPr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596821" y="3235085"/>
            <a:ext cx="7772197" cy="1622802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en-US" b="1" dirty="0" smtClean="0">
                <a:latin typeface="Times New Roman" charset="0"/>
                <a:cs typeface="Times New Roman" charset="0"/>
              </a:rPr>
              <a:t>	</a:t>
            </a:r>
            <a:r>
              <a:rPr lang="en-US" sz="2400" dirty="0" smtClean="0">
                <a:latin typeface="Times New Roman" charset="0"/>
                <a:cs typeface="Times New Roman" charset="0"/>
              </a:rPr>
              <a:t>Dan Gillins, Ph.D.</a:t>
            </a:r>
            <a:r>
              <a:rPr lang="en-US" sz="2400" dirty="0" smtClean="0">
                <a:latin typeface="Times New Roman"/>
              </a:rPr>
              <a:t>, P.L.S.</a:t>
            </a:r>
          </a:p>
          <a:p>
            <a:pPr algn="ctr">
              <a:buNone/>
            </a:pPr>
            <a:r>
              <a:rPr lang="en-US" sz="2400" dirty="0" smtClean="0">
                <a:latin typeface="Times New Roman"/>
              </a:rPr>
              <a:t>Geodesist, National Geodetic Survey</a:t>
            </a:r>
          </a:p>
          <a:p>
            <a:pPr algn="ctr">
              <a:buNone/>
            </a:pPr>
            <a:r>
              <a:rPr lang="en-US" sz="2400" dirty="0" smtClean="0">
                <a:latin typeface="Times New Roman"/>
                <a:cs typeface="Times New Roman" charset="0"/>
              </a:rPr>
              <a:t>January 13, 2020</a:t>
            </a:r>
            <a:endParaRPr lang="en-US" sz="2400" dirty="0" smtClean="0">
              <a:latin typeface="Times New Roman"/>
              <a:cs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97151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itle 1"/>
          <p:cNvSpPr>
            <a:spLocks noGrp="1"/>
          </p:cNvSpPr>
          <p:nvPr>
            <p:ph type="title"/>
          </p:nvPr>
        </p:nvSpPr>
        <p:spPr>
          <a:xfrm>
            <a:off x="0" y="490650"/>
            <a:ext cx="9144000" cy="857250"/>
          </a:xfrm>
        </p:spPr>
        <p:txBody>
          <a:bodyPr>
            <a:noAutofit/>
          </a:bodyPr>
          <a:lstStyle/>
          <a:p>
            <a:r>
              <a:rPr lang="en-US" altLang="en-US" sz="36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</a:t>
            </a:r>
            <a:r>
              <a:rPr lang="en-US" alt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NSS </a:t>
            </a:r>
            <a:r>
              <a:rPr lang="en-US" altLang="en-US" sz="36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</a:t>
            </a:r>
            <a:r>
              <a:rPr lang="en-US" alt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ector </a:t>
            </a:r>
            <a:r>
              <a:rPr lang="en-US" alt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en-US" altLang="en-US" sz="3600" b="1" u="sng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alt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change</a:t>
            </a:r>
            <a:r>
              <a:rPr lang="en-US" alt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Format (GVX)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45208"/>
            <a:ext cx="8229600" cy="3394472"/>
          </a:xfrm>
        </p:spPr>
        <p:txBody>
          <a:bodyPr>
            <a:normAutofit/>
          </a:bodyPr>
          <a:lstStyle/>
          <a:p>
            <a:pPr marL="457200" indent="-457200">
              <a:buAutoNum type="arabicPeriod"/>
              <a:defRPr/>
            </a:pP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SOURCE_DATA</a:t>
            </a:r>
          </a:p>
          <a:p>
            <a:pPr marL="857250" lvl="1" indent="-457200">
              <a:buFont typeface="Arial" panose="020B0604020202020204" pitchFamily="34" charset="0"/>
              <a:buChar char="•"/>
              <a:defRPr/>
            </a:pP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Information on the source of the GVX file, such as the name of the original data file, conversion software to make the GVX file, etc.</a:t>
            </a:r>
          </a:p>
          <a:p>
            <a:pPr marL="457200" indent="-457200">
              <a:buFont typeface="+mj-lt"/>
              <a:buAutoNum type="arabicPeriod"/>
              <a:defRPr/>
            </a:pP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PROJECT_INFORMATION</a:t>
            </a:r>
          </a:p>
          <a:p>
            <a:pPr marL="857250" lvl="1" indent="-457200">
              <a:buFont typeface="Arial" panose="020B0604020202020204" pitchFamily="34" charset="0"/>
              <a:buChar char="•"/>
              <a:defRPr/>
            </a:pP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Information on the survey project, points of contact, start and end date of the survey</a:t>
            </a:r>
          </a:p>
          <a:p>
            <a:pPr marL="457200" indent="-457200">
              <a:buFont typeface="+mj-lt"/>
              <a:buAutoNum type="arabicPeriod"/>
              <a:defRPr/>
            </a:pP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REFERENCE_SYSTEM</a:t>
            </a:r>
          </a:p>
          <a:p>
            <a:pPr marL="857250" lvl="1" indent="-457200">
              <a:buFont typeface="Arial" panose="020B0604020202020204" pitchFamily="34" charset="0"/>
              <a:buChar char="•"/>
              <a:defRPr/>
            </a:pP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Specifies the reference frame and units for data in the file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567182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itle 1"/>
          <p:cNvSpPr>
            <a:spLocks noGrp="1"/>
          </p:cNvSpPr>
          <p:nvPr>
            <p:ph type="title"/>
          </p:nvPr>
        </p:nvSpPr>
        <p:spPr>
          <a:xfrm>
            <a:off x="0" y="490650"/>
            <a:ext cx="9144000" cy="857250"/>
          </a:xfrm>
        </p:spPr>
        <p:txBody>
          <a:bodyPr>
            <a:noAutofit/>
          </a:bodyPr>
          <a:lstStyle/>
          <a:p>
            <a:r>
              <a:rPr lang="en-US" altLang="en-US" sz="36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</a:t>
            </a:r>
            <a:r>
              <a:rPr lang="en-US" alt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NSS </a:t>
            </a:r>
            <a:r>
              <a:rPr lang="en-US" altLang="en-US" sz="36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</a:t>
            </a:r>
            <a:r>
              <a:rPr lang="en-US" alt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ector </a:t>
            </a:r>
            <a:r>
              <a:rPr lang="en-US" alt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en-US" altLang="en-US" sz="3600" b="1" u="sng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alt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change</a:t>
            </a:r>
            <a:r>
              <a:rPr lang="en-US" alt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Format (GVX)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45208"/>
            <a:ext cx="8229600" cy="3394472"/>
          </a:xfrm>
        </p:spPr>
        <p:txBody>
          <a:bodyPr>
            <a:normAutofit/>
          </a:bodyPr>
          <a:lstStyle/>
          <a:p>
            <a:pPr marL="457200" indent="-457200">
              <a:buFont typeface="+mj-lt"/>
              <a:buAutoNum type="arabicPeriod" startAt="4"/>
              <a:defRPr/>
            </a:pP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EQUIPMENT</a:t>
            </a:r>
          </a:p>
          <a:p>
            <a:pPr marL="857250" lvl="1" indent="-457200">
              <a:buFont typeface="Arial" panose="020B0604020202020204" pitchFamily="34" charset="0"/>
              <a:buChar char="•"/>
              <a:defRPr/>
            </a:pP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Defines all GNSS equipment utilized to create the data in the file, including all antennas and receivers, serial numbers, firmware versions, antenna phase center calibration models</a:t>
            </a:r>
          </a:p>
          <a:p>
            <a:pPr marL="457200" indent="-457200">
              <a:buFont typeface="+mj-lt"/>
              <a:buAutoNum type="arabicPeriod" startAt="4"/>
              <a:defRPr/>
            </a:pP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SURVEY_SETUP</a:t>
            </a:r>
          </a:p>
          <a:p>
            <a:pPr marL="857250" lvl="1" indent="-457200">
              <a:buFont typeface="Arial" panose="020B0604020202020204" pitchFamily="34" charset="0"/>
              <a:buChar char="•"/>
              <a:defRPr/>
            </a:pP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Information on how the vectors were collected or derived, such as settings for single-base RTK, RTN settings, post-processing settings, etc.</a:t>
            </a:r>
          </a:p>
          <a:p>
            <a:pPr marL="857250" lvl="1" indent="-457200">
              <a:buFont typeface="Arial" panose="020B0604020202020204" pitchFamily="34" charset="0"/>
              <a:buChar char="•"/>
              <a:defRPr/>
            </a:pP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Operator name(s)</a:t>
            </a:r>
          </a:p>
        </p:txBody>
      </p:sp>
    </p:spTree>
    <p:extLst>
      <p:ext uri="{BB962C8B-B14F-4D97-AF65-F5344CB8AC3E}">
        <p14:creationId xmlns:p14="http://schemas.microsoft.com/office/powerpoint/2010/main" val="13673174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itle 1"/>
          <p:cNvSpPr>
            <a:spLocks noGrp="1"/>
          </p:cNvSpPr>
          <p:nvPr>
            <p:ph type="title"/>
          </p:nvPr>
        </p:nvSpPr>
        <p:spPr>
          <a:xfrm>
            <a:off x="0" y="490650"/>
            <a:ext cx="9144000" cy="857250"/>
          </a:xfrm>
        </p:spPr>
        <p:txBody>
          <a:bodyPr>
            <a:noAutofit/>
          </a:bodyPr>
          <a:lstStyle/>
          <a:p>
            <a:r>
              <a:rPr lang="en-US" altLang="en-US" sz="36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</a:t>
            </a:r>
            <a:r>
              <a:rPr lang="en-US" alt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NSS </a:t>
            </a:r>
            <a:r>
              <a:rPr lang="en-US" altLang="en-US" sz="36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</a:t>
            </a:r>
            <a:r>
              <a:rPr lang="en-US" alt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ector </a:t>
            </a:r>
            <a:r>
              <a:rPr lang="en-US" alt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en-US" altLang="en-US" sz="3600" b="1" u="sng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alt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change</a:t>
            </a:r>
            <a:r>
              <a:rPr lang="en-US" alt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Format (GVX)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45208"/>
            <a:ext cx="8229600" cy="3394472"/>
          </a:xfrm>
        </p:spPr>
        <p:txBody>
          <a:bodyPr>
            <a:normAutofit/>
          </a:bodyPr>
          <a:lstStyle/>
          <a:p>
            <a:pPr marL="457200" indent="-457200">
              <a:buFont typeface="+mj-lt"/>
              <a:buAutoNum type="arabicPeriod" startAt="6"/>
              <a:defRPr/>
            </a:pP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POINT</a:t>
            </a:r>
          </a:p>
          <a:p>
            <a:pPr marL="857250" lvl="1" indent="-457200">
              <a:buFont typeface="Arial" panose="020B0604020202020204" pitchFamily="34" charset="0"/>
              <a:buChar char="•"/>
              <a:defRPr/>
            </a:pP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Geodetic coordinates for all start and end points of every vector</a:t>
            </a:r>
          </a:p>
          <a:p>
            <a:pPr marL="857250" lvl="1" indent="-457200">
              <a:buFont typeface="Arial" panose="020B0604020202020204" pitchFamily="34" charset="0"/>
              <a:buChar char="•"/>
              <a:defRPr/>
            </a:pP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Names/codes </a:t>
            </a:r>
          </a:p>
          <a:p>
            <a:pPr marL="857250" lvl="1" indent="-457200">
              <a:buFont typeface="Arial" panose="020B0604020202020204" pitchFamily="34" charset="0"/>
              <a:buChar char="•"/>
              <a:defRPr/>
            </a:pP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Antenna heights</a:t>
            </a:r>
          </a:p>
          <a:p>
            <a:pPr marL="857250" lvl="1" indent="-457200">
              <a:buFont typeface="Arial" panose="020B0604020202020204" pitchFamily="34" charset="0"/>
              <a:buChar char="•"/>
              <a:defRPr/>
            </a:pP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Point type (fixed/float/code/keyed-in, etc.</a:t>
            </a:r>
          </a:p>
          <a:p>
            <a:pPr marL="400050" lvl="1" indent="0">
              <a:buNone/>
              <a:defRPr/>
            </a:pPr>
            <a:endParaRPr lang="en-US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883086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itle 1"/>
          <p:cNvSpPr>
            <a:spLocks noGrp="1"/>
          </p:cNvSpPr>
          <p:nvPr>
            <p:ph type="title"/>
          </p:nvPr>
        </p:nvSpPr>
        <p:spPr>
          <a:xfrm>
            <a:off x="0" y="490650"/>
            <a:ext cx="9144000" cy="857250"/>
          </a:xfrm>
        </p:spPr>
        <p:txBody>
          <a:bodyPr>
            <a:noAutofit/>
          </a:bodyPr>
          <a:lstStyle/>
          <a:p>
            <a:r>
              <a:rPr lang="en-US" altLang="en-US" sz="36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</a:t>
            </a:r>
            <a:r>
              <a:rPr lang="en-US" alt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NSS </a:t>
            </a:r>
            <a:r>
              <a:rPr lang="en-US" altLang="en-US" sz="36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</a:t>
            </a:r>
            <a:r>
              <a:rPr lang="en-US" alt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ector </a:t>
            </a:r>
            <a:r>
              <a:rPr lang="en-US" alt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en-US" altLang="en-US" sz="3600" b="1" u="sng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alt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change</a:t>
            </a:r>
            <a:r>
              <a:rPr lang="en-US" alt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Format (GVX)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45208"/>
            <a:ext cx="8229600" cy="3598292"/>
          </a:xfrm>
        </p:spPr>
        <p:txBody>
          <a:bodyPr>
            <a:normAutofit fontScale="92500" lnSpcReduction="10000"/>
          </a:bodyPr>
          <a:lstStyle/>
          <a:p>
            <a:pPr marL="457200" indent="-457200">
              <a:buFont typeface="+mj-lt"/>
              <a:buAutoNum type="arabicPeriod" startAt="7"/>
              <a:defRPr/>
            </a:pP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GNSS_VECTOR</a:t>
            </a:r>
          </a:p>
          <a:p>
            <a:pPr marL="857250" lvl="1" indent="-457200">
              <a:buFont typeface="Arial" panose="020B0604020202020204" pitchFamily="34" charset="0"/>
              <a:buChar char="•"/>
              <a:defRPr/>
            </a:pP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IDs for starting and ending points of the vector</a:t>
            </a:r>
          </a:p>
          <a:p>
            <a:pPr marL="857250" lvl="1" indent="-457200">
              <a:buFont typeface="Arial" panose="020B0604020202020204" pitchFamily="34" charset="0"/>
              <a:buChar char="•"/>
              <a:defRPr/>
            </a:pP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ID for survey setup</a:t>
            </a:r>
          </a:p>
          <a:p>
            <a:pPr marL="857250" lvl="1" indent="-457200">
              <a:buFont typeface="Arial" panose="020B0604020202020204" pitchFamily="34" charset="0"/>
              <a:buChar char="•"/>
              <a:defRPr/>
            </a:pP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Start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and end time of the observation</a:t>
            </a:r>
          </a:p>
          <a:p>
            <a:pPr marL="857250" lvl="1" indent="-457200">
              <a:buFont typeface="Arial" panose="020B0604020202020204" pitchFamily="34" charset="0"/>
              <a:buChar char="•"/>
              <a:defRPr/>
            </a:pP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Differential, mark-to-mark vector components (ECEF) or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dX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dY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dZ</a:t>
            </a:r>
            <a:endParaRPr lang="en-US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857250" lvl="1" indent="-457200">
              <a:buFont typeface="Arial" panose="020B0604020202020204" pitchFamily="34" charset="0"/>
              <a:buChar char="•"/>
              <a:defRPr/>
            </a:pP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Variance and covariance values</a:t>
            </a:r>
          </a:p>
          <a:p>
            <a:pPr marL="857250" lvl="1" indent="-457200">
              <a:buFont typeface="Arial" panose="020B0604020202020204" pitchFamily="34" charset="0"/>
              <a:buChar char="•"/>
              <a:defRPr/>
            </a:pP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QA/QC metadata</a:t>
            </a:r>
          </a:p>
          <a:p>
            <a:pPr marL="1257300" lvl="2" indent="-457200">
              <a:buFont typeface="Arial" panose="020B0604020202020204" pitchFamily="34" charset="0"/>
              <a:buChar char="•"/>
              <a:defRPr/>
            </a:pPr>
            <a:r>
              <a:rPr lang="en-US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DOP, RMS, mask settings, number of satellites used by GNSS type, orbit types and sources, RTCM age</a:t>
            </a:r>
          </a:p>
          <a:p>
            <a:pPr marL="400050" lvl="1" indent="0">
              <a:buNone/>
              <a:defRPr/>
            </a:pPr>
            <a:endParaRPr lang="en-US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18280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Title 1"/>
          <p:cNvSpPr>
            <a:spLocks noGrp="1"/>
          </p:cNvSpPr>
          <p:nvPr>
            <p:ph type="title"/>
          </p:nvPr>
        </p:nvSpPr>
        <p:spPr>
          <a:xfrm>
            <a:off x="1310879" y="228512"/>
            <a:ext cx="8229600" cy="857250"/>
          </a:xfrm>
        </p:spPr>
        <p:txBody>
          <a:bodyPr>
            <a:normAutofit/>
          </a:bodyPr>
          <a:lstStyle/>
          <a:p>
            <a:r>
              <a:rPr lang="en-US" alt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How will NGS use GVX?</a:t>
            </a:r>
          </a:p>
        </p:txBody>
      </p:sp>
      <p:sp>
        <p:nvSpPr>
          <p:cNvPr id="5" name="Flowchart: Decision 4"/>
          <p:cNvSpPr/>
          <p:nvPr/>
        </p:nvSpPr>
        <p:spPr>
          <a:xfrm>
            <a:off x="3779044" y="4219575"/>
            <a:ext cx="2450306" cy="871538"/>
          </a:xfrm>
          <a:prstGeom prst="flowChartDecision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en-US" sz="1350"/>
          </a:p>
        </p:txBody>
      </p:sp>
      <p:sp>
        <p:nvSpPr>
          <p:cNvPr id="41988" name="TextBox 5"/>
          <p:cNvSpPr txBox="1">
            <a:spLocks noChangeArrowheads="1"/>
          </p:cNvSpPr>
          <p:nvPr/>
        </p:nvSpPr>
        <p:spPr bwMode="auto">
          <a:xfrm>
            <a:off x="4182666" y="4481513"/>
            <a:ext cx="1750219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US" altLang="en-US"/>
              <a:t>OPUS-Projects</a:t>
            </a:r>
          </a:p>
        </p:txBody>
      </p:sp>
      <p:sp>
        <p:nvSpPr>
          <p:cNvPr id="7" name="Oval 6"/>
          <p:cNvSpPr/>
          <p:nvPr/>
        </p:nvSpPr>
        <p:spPr>
          <a:xfrm>
            <a:off x="4129088" y="2595563"/>
            <a:ext cx="1750219" cy="94297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350"/>
          </a:p>
        </p:txBody>
      </p:sp>
      <p:sp>
        <p:nvSpPr>
          <p:cNvPr id="41990" name="TextBox 7"/>
          <p:cNvSpPr txBox="1">
            <a:spLocks noChangeArrowheads="1"/>
          </p:cNvSpPr>
          <p:nvPr/>
        </p:nvSpPr>
        <p:spPr bwMode="auto">
          <a:xfrm>
            <a:off x="4229100" y="2896791"/>
            <a:ext cx="1750219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US" altLang="en-US"/>
              <a:t>GVX Data File</a:t>
            </a:r>
          </a:p>
        </p:txBody>
      </p:sp>
      <p:cxnSp>
        <p:nvCxnSpPr>
          <p:cNvPr id="10" name="Straight Arrow Connector 9"/>
          <p:cNvCxnSpPr>
            <a:stCxn id="7" idx="4"/>
            <a:endCxn id="5" idx="0"/>
          </p:cNvCxnSpPr>
          <p:nvPr/>
        </p:nvCxnSpPr>
        <p:spPr>
          <a:xfrm flipH="1">
            <a:off x="5004197" y="3538537"/>
            <a:ext cx="0" cy="681038"/>
          </a:xfrm>
          <a:prstGeom prst="straightConnector1">
            <a:avLst/>
          </a:prstGeom>
          <a:ln w="38100" cap="flat" cmpd="sng" algn="ctr">
            <a:solidFill>
              <a:schemeClr val="accent1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41992" name="TextBox 11"/>
          <p:cNvSpPr txBox="1">
            <a:spLocks noChangeArrowheads="1"/>
          </p:cNvSpPr>
          <p:nvPr/>
        </p:nvSpPr>
        <p:spPr bwMode="auto">
          <a:xfrm>
            <a:off x="5004197" y="3749278"/>
            <a:ext cx="960834" cy="3000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US" altLang="en-US" sz="1350" dirty="0"/>
              <a:t>upload</a:t>
            </a:r>
          </a:p>
        </p:txBody>
      </p:sp>
      <p:sp>
        <p:nvSpPr>
          <p:cNvPr id="14" name="Rectangle 13"/>
          <p:cNvSpPr/>
          <p:nvPr/>
        </p:nvSpPr>
        <p:spPr>
          <a:xfrm>
            <a:off x="2350294" y="1733550"/>
            <a:ext cx="1543050" cy="6286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350"/>
          </a:p>
        </p:txBody>
      </p:sp>
      <p:sp>
        <p:nvSpPr>
          <p:cNvPr id="15" name="TextBox 14"/>
          <p:cNvSpPr txBox="1"/>
          <p:nvPr/>
        </p:nvSpPr>
        <p:spPr>
          <a:xfrm>
            <a:off x="2246710" y="1739504"/>
            <a:ext cx="1750219" cy="646331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en-US" dirty="0" smtClean="0"/>
              <a:t>Vendor 1 GNSS </a:t>
            </a:r>
            <a:r>
              <a:rPr lang="en-US" dirty="0"/>
              <a:t>Data File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4229100" y="1739504"/>
            <a:ext cx="1750219" cy="646331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en-US" dirty="0" smtClean="0"/>
              <a:t>Vendor 2 </a:t>
            </a:r>
            <a:r>
              <a:rPr lang="en-US" dirty="0"/>
              <a:t>GNSS Data File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6293644" y="1739504"/>
            <a:ext cx="1750219" cy="646331"/>
          </a:xfrm>
          <a:prstGeom prst="rect">
            <a:avLst/>
          </a:prstGeom>
          <a:solidFill>
            <a:srgbClr val="008080"/>
          </a:solidFill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en-US" dirty="0" smtClean="0"/>
              <a:t>Vendor 3 </a:t>
            </a:r>
            <a:r>
              <a:rPr lang="en-US" dirty="0"/>
              <a:t>GNSS Data File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310879" y="2806304"/>
            <a:ext cx="1750219" cy="646331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en-US" dirty="0"/>
              <a:t>Other Vendor GNSS Data File</a:t>
            </a:r>
          </a:p>
        </p:txBody>
      </p:sp>
      <p:sp>
        <p:nvSpPr>
          <p:cNvPr id="19" name="Trapezoid 18"/>
          <p:cNvSpPr/>
          <p:nvPr/>
        </p:nvSpPr>
        <p:spPr>
          <a:xfrm>
            <a:off x="814388" y="641748"/>
            <a:ext cx="2078831" cy="621506"/>
          </a:xfrm>
          <a:prstGeom prst="trapezoid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350"/>
          </a:p>
        </p:txBody>
      </p:sp>
      <p:sp>
        <p:nvSpPr>
          <p:cNvPr id="41999" name="TextBox 19"/>
          <p:cNvSpPr txBox="1">
            <a:spLocks noChangeArrowheads="1"/>
          </p:cNvSpPr>
          <p:nvPr/>
        </p:nvSpPr>
        <p:spPr bwMode="auto">
          <a:xfrm>
            <a:off x="978694" y="644129"/>
            <a:ext cx="1750219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en-US" altLang="en-US" dirty="0"/>
              <a:t>Conduct RTK Survey</a:t>
            </a:r>
          </a:p>
        </p:txBody>
      </p:sp>
      <p:cxnSp>
        <p:nvCxnSpPr>
          <p:cNvPr id="21" name="Straight Arrow Connector 20"/>
          <p:cNvCxnSpPr>
            <a:stCxn id="41999" idx="2"/>
          </p:cNvCxnSpPr>
          <p:nvPr/>
        </p:nvCxnSpPr>
        <p:spPr>
          <a:xfrm>
            <a:off x="1853804" y="1268016"/>
            <a:ext cx="875109" cy="406003"/>
          </a:xfrm>
          <a:prstGeom prst="straightConnector1">
            <a:avLst/>
          </a:prstGeom>
          <a:ln w="38100" cap="flat" cmpd="sng" algn="ctr">
            <a:solidFill>
              <a:schemeClr val="accent1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/>
          <p:nvPr/>
        </p:nvCxnSpPr>
        <p:spPr>
          <a:xfrm>
            <a:off x="2893219" y="1229916"/>
            <a:ext cx="1464469" cy="444103"/>
          </a:xfrm>
          <a:prstGeom prst="straightConnector1">
            <a:avLst/>
          </a:prstGeom>
          <a:ln w="38100" cap="flat" cmpd="sng" algn="ctr">
            <a:solidFill>
              <a:schemeClr val="accent1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/>
          <p:nvPr/>
        </p:nvCxnSpPr>
        <p:spPr>
          <a:xfrm>
            <a:off x="2861072" y="888207"/>
            <a:ext cx="3432572" cy="803672"/>
          </a:xfrm>
          <a:prstGeom prst="straightConnector1">
            <a:avLst/>
          </a:prstGeom>
          <a:ln w="38100" cap="flat" cmpd="sng" algn="ctr">
            <a:solidFill>
              <a:schemeClr val="accent1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31" name="Straight Arrow Connector 30"/>
          <p:cNvCxnSpPr>
            <a:endCxn id="18" idx="0"/>
          </p:cNvCxnSpPr>
          <p:nvPr/>
        </p:nvCxnSpPr>
        <p:spPr>
          <a:xfrm>
            <a:off x="1478757" y="1265635"/>
            <a:ext cx="707231" cy="1540669"/>
          </a:xfrm>
          <a:prstGeom prst="straightConnector1">
            <a:avLst/>
          </a:prstGeom>
          <a:ln w="38100" cap="flat" cmpd="sng" algn="ctr">
            <a:solidFill>
              <a:schemeClr val="accent1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33" name="Straight Arrow Connector 32"/>
          <p:cNvCxnSpPr>
            <a:endCxn id="7" idx="2"/>
          </p:cNvCxnSpPr>
          <p:nvPr/>
        </p:nvCxnSpPr>
        <p:spPr>
          <a:xfrm>
            <a:off x="3061098" y="3044428"/>
            <a:ext cx="1067990" cy="22622"/>
          </a:xfrm>
          <a:prstGeom prst="straightConnector1">
            <a:avLst/>
          </a:prstGeom>
          <a:ln w="38100" cap="flat" cmpd="sng" algn="ctr">
            <a:solidFill>
              <a:schemeClr val="accent1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35" name="Straight Arrow Connector 34"/>
          <p:cNvCxnSpPr>
            <a:endCxn id="7" idx="1"/>
          </p:cNvCxnSpPr>
          <p:nvPr/>
        </p:nvCxnSpPr>
        <p:spPr>
          <a:xfrm>
            <a:off x="3223022" y="2372916"/>
            <a:ext cx="1162050" cy="360759"/>
          </a:xfrm>
          <a:prstGeom prst="straightConnector1">
            <a:avLst/>
          </a:prstGeom>
          <a:ln w="38100" cap="flat" cmpd="sng" algn="ctr">
            <a:solidFill>
              <a:schemeClr val="accent1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37" name="Straight Arrow Connector 36"/>
          <p:cNvCxnSpPr>
            <a:endCxn id="7" idx="0"/>
          </p:cNvCxnSpPr>
          <p:nvPr/>
        </p:nvCxnSpPr>
        <p:spPr>
          <a:xfrm>
            <a:off x="5004197" y="2408635"/>
            <a:ext cx="0" cy="186928"/>
          </a:xfrm>
          <a:prstGeom prst="straightConnector1">
            <a:avLst/>
          </a:prstGeom>
          <a:ln w="38100" cap="flat" cmpd="sng" algn="ctr">
            <a:solidFill>
              <a:schemeClr val="accent1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40" name="Straight Arrow Connector 39"/>
          <p:cNvCxnSpPr>
            <a:endCxn id="41990" idx="3"/>
          </p:cNvCxnSpPr>
          <p:nvPr/>
        </p:nvCxnSpPr>
        <p:spPr>
          <a:xfrm flipH="1">
            <a:off x="5979319" y="2408635"/>
            <a:ext cx="1189435" cy="660797"/>
          </a:xfrm>
          <a:prstGeom prst="straightConnector1">
            <a:avLst/>
          </a:prstGeom>
          <a:ln w="38100" cap="flat" cmpd="sng" algn="ctr">
            <a:solidFill>
              <a:schemeClr val="accent1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>
            <a:stCxn id="5" idx="3"/>
          </p:cNvCxnSpPr>
          <p:nvPr/>
        </p:nvCxnSpPr>
        <p:spPr>
          <a:xfrm>
            <a:off x="6229350" y="4655344"/>
            <a:ext cx="733425" cy="0"/>
          </a:xfrm>
          <a:prstGeom prst="straightConnector1">
            <a:avLst/>
          </a:prstGeom>
          <a:ln w="38100" cap="flat" cmpd="sng" algn="ctr">
            <a:solidFill>
              <a:schemeClr val="accent1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29" name="TextBox 28"/>
          <p:cNvSpPr txBox="1"/>
          <p:nvPr/>
        </p:nvSpPr>
        <p:spPr>
          <a:xfrm>
            <a:off x="6962775" y="4332178"/>
            <a:ext cx="1750219" cy="646331"/>
          </a:xfrm>
          <a:prstGeom prst="rect">
            <a:avLst/>
          </a:prstGeom>
          <a:solidFill>
            <a:schemeClr val="accent4">
              <a:lumMod val="75000"/>
            </a:schemeClr>
          </a:solidFill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en-US" dirty="0" smtClean="0"/>
              <a:t>NGS Review &amp; Publication</a:t>
            </a:r>
            <a:endParaRPr lang="en-US" dirty="0"/>
          </a:p>
        </p:txBody>
      </p:sp>
      <p:sp>
        <p:nvSpPr>
          <p:cNvPr id="30" name="TextBox 11"/>
          <p:cNvSpPr txBox="1">
            <a:spLocks noChangeArrowheads="1"/>
          </p:cNvSpPr>
          <p:nvPr/>
        </p:nvSpPr>
        <p:spPr bwMode="auto">
          <a:xfrm>
            <a:off x="6115645" y="4343720"/>
            <a:ext cx="960834" cy="3000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US" altLang="en-US" sz="1350" dirty="0" smtClean="0"/>
              <a:t>submit</a:t>
            </a:r>
            <a:endParaRPr lang="en-US" altLang="en-US" sz="1350" dirty="0"/>
          </a:p>
        </p:txBody>
      </p:sp>
    </p:spTree>
    <p:extLst>
      <p:ext uri="{BB962C8B-B14F-4D97-AF65-F5344CB8AC3E}">
        <p14:creationId xmlns:p14="http://schemas.microsoft.com/office/powerpoint/2010/main" val="8211964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eaLnBrk="1" hangingPunct="1">
              <a:defRPr/>
            </a:pPr>
            <a:r>
              <a:rPr lang="en-US" alt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Static + RTN Survey Networks</a:t>
            </a:r>
          </a:p>
        </p:txBody>
      </p:sp>
      <p:pic>
        <p:nvPicPr>
          <p:cNvPr id="18435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09588" y="857250"/>
            <a:ext cx="8124825" cy="4062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36" name="TextBox 3"/>
          <p:cNvSpPr txBox="1">
            <a:spLocks noChangeArrowheads="1"/>
          </p:cNvSpPr>
          <p:nvPr/>
        </p:nvSpPr>
        <p:spPr bwMode="auto">
          <a:xfrm>
            <a:off x="7329487" y="4848225"/>
            <a:ext cx="1814513" cy="3000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Gill Sans MT" panose="020B0502020104020203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Gill Sans MT" panose="020B0502020104020203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350">
                <a:latin typeface="Arial" panose="020B0604020202020204" pitchFamily="34" charset="0"/>
              </a:rPr>
              <a:t>[Weaver et al. 2018]</a:t>
            </a:r>
          </a:p>
        </p:txBody>
      </p:sp>
      <p:sp>
        <p:nvSpPr>
          <p:cNvPr id="18437" name="Date Placeholder 3"/>
          <p:cNvSpPr>
            <a:spLocks noGrp="1"/>
          </p:cNvSpPr>
          <p:nvPr>
            <p:ph type="dt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1pPr>
            <a:lvl2pPr marL="557213" indent="-214313">
              <a:spcBef>
                <a:spcPct val="20000"/>
              </a:spcBef>
              <a:buFont typeface="Arial" panose="020B0604020202020204" pitchFamily="34" charset="0"/>
              <a:buChar char="–"/>
              <a:defRPr sz="2100">
                <a:solidFill>
                  <a:schemeClr val="tx1"/>
                </a:solidFill>
                <a:latin typeface="Gill Sans MT" panose="020B0502020104020203" pitchFamily="34" charset="0"/>
              </a:defRPr>
            </a:lvl2pPr>
            <a:lvl3pPr marL="857250" indent="-171450">
              <a:spcBef>
                <a:spcPct val="20000"/>
              </a:spcBef>
              <a:buFont typeface="Arial" panose="020B0604020202020204" pitchFamily="34" charset="0"/>
              <a:buChar char="•"/>
              <a:defRPr sz="1800">
                <a:solidFill>
                  <a:schemeClr val="tx1"/>
                </a:solidFill>
                <a:latin typeface="Gill Sans MT" panose="020B0502020104020203" pitchFamily="34" charset="0"/>
              </a:defRPr>
            </a:lvl3pPr>
            <a:lvl4pPr marL="1200150" indent="-171450">
              <a:spcBef>
                <a:spcPct val="20000"/>
              </a:spcBef>
              <a:buFont typeface="Arial" panose="020B0604020202020204" pitchFamily="34" charset="0"/>
              <a:buChar char="–"/>
              <a:defRPr sz="1500">
                <a:solidFill>
                  <a:schemeClr val="tx1"/>
                </a:solidFill>
                <a:latin typeface="Gill Sans MT" panose="020B0502020104020203" pitchFamily="34" charset="0"/>
              </a:defRPr>
            </a:lvl4pPr>
            <a:lvl5pPr marL="1543050" indent="-171450">
              <a:spcBef>
                <a:spcPct val="20000"/>
              </a:spcBef>
              <a:buFont typeface="Arial" panose="020B0604020202020204" pitchFamily="34" charset="0"/>
              <a:buChar char="»"/>
              <a:defRPr sz="1500">
                <a:solidFill>
                  <a:schemeClr val="tx1"/>
                </a:solidFill>
                <a:latin typeface="Gill Sans MT" panose="020B0502020104020203" pitchFamily="34" charset="0"/>
              </a:defRPr>
            </a:lvl5pPr>
            <a:lvl6pPr marL="1885950" indent="-17145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500">
                <a:solidFill>
                  <a:schemeClr val="tx1"/>
                </a:solidFill>
                <a:latin typeface="Gill Sans MT" panose="020B0502020104020203" pitchFamily="34" charset="0"/>
              </a:defRPr>
            </a:lvl6pPr>
            <a:lvl7pPr marL="2228850" indent="-17145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500">
                <a:solidFill>
                  <a:schemeClr val="tx1"/>
                </a:solidFill>
                <a:latin typeface="Gill Sans MT" panose="020B0502020104020203" pitchFamily="34" charset="0"/>
              </a:defRPr>
            </a:lvl7pPr>
            <a:lvl8pPr marL="2571750" indent="-17145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500">
                <a:solidFill>
                  <a:schemeClr val="tx1"/>
                </a:solidFill>
                <a:latin typeface="Gill Sans MT" panose="020B0502020104020203" pitchFamily="34" charset="0"/>
              </a:defRPr>
            </a:lvl8pPr>
            <a:lvl9pPr marL="2914650" indent="-17145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500">
                <a:solidFill>
                  <a:schemeClr val="tx1"/>
                </a:solidFill>
                <a:latin typeface="Gill Sans MT" panose="020B0502020104020203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fld id="{E8509B5E-6B8C-49C1-ADF2-70D4CE35B5AD}" type="datetime4">
              <a:rPr lang="en-US" altLang="en-US" sz="675">
                <a:solidFill>
                  <a:srgbClr val="717171"/>
                </a:solidFill>
                <a:latin typeface="Verdana" panose="020B0604030504040204" pitchFamily="34" charset="0"/>
                <a:ea typeface="MS PGothic" panose="020B0600070205080204" pitchFamily="34" charset="-128"/>
                <a:cs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t>January 12, 2020</a:t>
            </a:fld>
            <a:endParaRPr lang="en-US" altLang="en-US" sz="675">
              <a:solidFill>
                <a:srgbClr val="717171"/>
              </a:solidFill>
              <a:latin typeface="Verdana" panose="020B0604030504040204" pitchFamily="34" charset="0"/>
              <a:ea typeface="MS PGothic" panose="020B0600070205080204" pitchFamily="34" charset="-128"/>
              <a:cs typeface="Arial" panose="020B0604020202020204" pitchFamily="34" charset="0"/>
            </a:endParaRPr>
          </a:p>
        </p:txBody>
      </p:sp>
      <p:sp>
        <p:nvSpPr>
          <p:cNvPr id="18438" name="Slide Number Placeholder 4"/>
          <p:cNvSpPr>
            <a:spLocks noGrp="1"/>
          </p:cNvSpPr>
          <p:nvPr>
            <p:ph type="sldNum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1pPr>
            <a:lvl2pPr marL="557213" indent="-214313">
              <a:spcBef>
                <a:spcPct val="20000"/>
              </a:spcBef>
              <a:buFont typeface="Arial" panose="020B0604020202020204" pitchFamily="34" charset="0"/>
              <a:buChar char="–"/>
              <a:defRPr sz="2100">
                <a:solidFill>
                  <a:schemeClr val="tx1"/>
                </a:solidFill>
                <a:latin typeface="Gill Sans MT" panose="020B0502020104020203" pitchFamily="34" charset="0"/>
              </a:defRPr>
            </a:lvl2pPr>
            <a:lvl3pPr marL="857250" indent="-171450">
              <a:spcBef>
                <a:spcPct val="20000"/>
              </a:spcBef>
              <a:buFont typeface="Arial" panose="020B0604020202020204" pitchFamily="34" charset="0"/>
              <a:buChar char="•"/>
              <a:defRPr sz="1800">
                <a:solidFill>
                  <a:schemeClr val="tx1"/>
                </a:solidFill>
                <a:latin typeface="Gill Sans MT" panose="020B0502020104020203" pitchFamily="34" charset="0"/>
              </a:defRPr>
            </a:lvl3pPr>
            <a:lvl4pPr marL="1200150" indent="-171450">
              <a:spcBef>
                <a:spcPct val="20000"/>
              </a:spcBef>
              <a:buFont typeface="Arial" panose="020B0604020202020204" pitchFamily="34" charset="0"/>
              <a:buChar char="–"/>
              <a:defRPr sz="1500">
                <a:solidFill>
                  <a:schemeClr val="tx1"/>
                </a:solidFill>
                <a:latin typeface="Gill Sans MT" panose="020B0502020104020203" pitchFamily="34" charset="0"/>
              </a:defRPr>
            </a:lvl4pPr>
            <a:lvl5pPr marL="1543050" indent="-171450">
              <a:spcBef>
                <a:spcPct val="20000"/>
              </a:spcBef>
              <a:buFont typeface="Arial" panose="020B0604020202020204" pitchFamily="34" charset="0"/>
              <a:buChar char="»"/>
              <a:defRPr sz="1500">
                <a:solidFill>
                  <a:schemeClr val="tx1"/>
                </a:solidFill>
                <a:latin typeface="Gill Sans MT" panose="020B0502020104020203" pitchFamily="34" charset="0"/>
              </a:defRPr>
            </a:lvl5pPr>
            <a:lvl6pPr marL="1885950" indent="-17145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500">
                <a:solidFill>
                  <a:schemeClr val="tx1"/>
                </a:solidFill>
                <a:latin typeface="Gill Sans MT" panose="020B0502020104020203" pitchFamily="34" charset="0"/>
              </a:defRPr>
            </a:lvl6pPr>
            <a:lvl7pPr marL="2228850" indent="-17145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500">
                <a:solidFill>
                  <a:schemeClr val="tx1"/>
                </a:solidFill>
                <a:latin typeface="Gill Sans MT" panose="020B0502020104020203" pitchFamily="34" charset="0"/>
              </a:defRPr>
            </a:lvl7pPr>
            <a:lvl8pPr marL="2571750" indent="-17145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500">
                <a:solidFill>
                  <a:schemeClr val="tx1"/>
                </a:solidFill>
                <a:latin typeface="Gill Sans MT" panose="020B0502020104020203" pitchFamily="34" charset="0"/>
              </a:defRPr>
            </a:lvl8pPr>
            <a:lvl9pPr marL="2914650" indent="-17145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500">
                <a:solidFill>
                  <a:schemeClr val="tx1"/>
                </a:solidFill>
                <a:latin typeface="Gill Sans MT" panose="020B0502020104020203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675">
                <a:solidFill>
                  <a:srgbClr val="717171"/>
                </a:solidFill>
                <a:latin typeface="Verdana" panose="020B0604030504040204" pitchFamily="34" charset="0"/>
                <a:ea typeface="MS PGothic" panose="020B0600070205080204" pitchFamily="34" charset="-128"/>
              </a:rPr>
              <a:t>24</a:t>
            </a:r>
          </a:p>
        </p:txBody>
      </p:sp>
    </p:spTree>
    <p:extLst>
      <p:ext uri="{BB962C8B-B14F-4D97-AF65-F5344CB8AC3E}">
        <p14:creationId xmlns:p14="http://schemas.microsoft.com/office/powerpoint/2010/main" val="522433681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Step 1: Upload GVX Files (Vectors)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03672" y="937259"/>
            <a:ext cx="7336656" cy="3942311"/>
          </a:xfrm>
          <a:prstGeom prst="rect">
            <a:avLst/>
          </a:prstGeom>
        </p:spPr>
      </p:pic>
      <p:sp>
        <p:nvSpPr>
          <p:cNvPr id="6" name="Rounded Rectangle 5"/>
          <p:cNvSpPr/>
          <p:nvPr/>
        </p:nvSpPr>
        <p:spPr>
          <a:xfrm>
            <a:off x="773084" y="3266902"/>
            <a:ext cx="1097280" cy="340822"/>
          </a:xfrm>
          <a:prstGeom prst="roundRect">
            <a:avLst/>
          </a:prstGeom>
          <a:noFill/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265994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GVX File Uploader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03672" y="937259"/>
            <a:ext cx="7336656" cy="3942311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62933" y="1377966"/>
            <a:ext cx="6177395" cy="29944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1534292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Table for Viewing GVX Files in Project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03672" y="937259"/>
            <a:ext cx="7336656" cy="3942311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20735" y="980780"/>
            <a:ext cx="2238115" cy="41627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7707569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9970" y="83127"/>
            <a:ext cx="7381803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3220860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Outline</a:t>
            </a: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28699"/>
            <a:ext cx="8229600" cy="3784369"/>
          </a:xfrm>
        </p:spPr>
        <p:txBody>
          <a:bodyPr>
            <a:normAutofit lnSpcReduction="10000"/>
          </a:bodyPr>
          <a:lstStyle/>
          <a:p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Provide background on standard file formats</a:t>
            </a:r>
          </a:p>
          <a:p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Introduce new file format for GNSS Vectors (GVX)</a:t>
            </a:r>
          </a:p>
          <a:p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Give direction to resources for GVX</a:t>
            </a:r>
          </a:p>
          <a:p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Discuss the contents of GVX</a:t>
            </a:r>
          </a:p>
          <a:p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Explain how NGS will use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GVX</a:t>
            </a:r>
          </a:p>
          <a:p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Show current status of developments in OPUS-Projects for ingesting GVX files</a:t>
            </a:r>
            <a:endParaRPr lang="en-US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Discuss next steps going forward</a:t>
            </a:r>
          </a:p>
          <a:p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Provide time for questions and answers</a:t>
            </a:r>
          </a:p>
          <a:p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44234681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0"/>
            <a:ext cx="8287789" cy="58507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0490342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-1"/>
            <a:ext cx="9144000" cy="52119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1228417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4444" y="342900"/>
            <a:ext cx="8462356" cy="843646"/>
          </a:xfrm>
        </p:spPr>
        <p:txBody>
          <a:bodyPr>
            <a:noAutofit/>
          </a:bodyPr>
          <a:lstStyle/>
          <a:p>
            <a:r>
              <a:rPr lang="en-US" sz="2800" dirty="0" smtClean="0"/>
              <a:t>Step 2: Upload Static GNSS Data Collected at Base Stations; Post-process with CORS’ Data</a:t>
            </a:r>
            <a:endParaRPr lang="en-US" sz="2800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22341" y="1186545"/>
            <a:ext cx="7232443" cy="39913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5735065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14350"/>
            <a:ext cx="8229600" cy="514350"/>
          </a:xfrm>
        </p:spPr>
        <p:txBody>
          <a:bodyPr>
            <a:noAutofit/>
          </a:bodyPr>
          <a:lstStyle/>
          <a:p>
            <a:r>
              <a:rPr lang="en-US" sz="2400" dirty="0" smtClean="0"/>
              <a:t>Step 3: Combine Post-processed Vectors and Uploaded Vectors (from GVX) in Survey Network for Adjustment</a:t>
            </a:r>
            <a:endParaRPr lang="en-US" sz="24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20703" y="1298981"/>
            <a:ext cx="7201079" cy="3844519"/>
          </a:xfrm>
          <a:prstGeom prst="rect">
            <a:avLst/>
          </a:prstGeom>
        </p:spPr>
      </p:pic>
      <p:sp>
        <p:nvSpPr>
          <p:cNvPr id="5" name="Rounded Rectangle 4"/>
          <p:cNvSpPr/>
          <p:nvPr/>
        </p:nvSpPr>
        <p:spPr>
          <a:xfrm>
            <a:off x="714895" y="3807229"/>
            <a:ext cx="1097280" cy="340822"/>
          </a:xfrm>
          <a:prstGeom prst="roundRect">
            <a:avLst/>
          </a:prstGeom>
          <a:noFill/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ounded Rectangle 5"/>
          <p:cNvSpPr/>
          <p:nvPr/>
        </p:nvSpPr>
        <p:spPr>
          <a:xfrm>
            <a:off x="714895" y="4247921"/>
            <a:ext cx="1097280" cy="340822"/>
          </a:xfrm>
          <a:prstGeom prst="roundRect">
            <a:avLst/>
          </a:prstGeom>
          <a:noFill/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2242543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Example: Adjust Static + RTN Network</a:t>
            </a:r>
          </a:p>
        </p:txBody>
      </p:sp>
      <p:sp>
        <p:nvSpPr>
          <p:cNvPr id="25603" name="Content Placeholder 2"/>
          <p:cNvSpPr>
            <a:spLocks noGrp="1"/>
          </p:cNvSpPr>
          <p:nvPr>
            <p:ph idx="1"/>
          </p:nvPr>
        </p:nvSpPr>
        <p:spPr>
          <a:xfrm>
            <a:off x="457200" y="1371601"/>
            <a:ext cx="8229600" cy="3223022"/>
          </a:xfrm>
        </p:spPr>
        <p:txBody>
          <a:bodyPr>
            <a:normAutofit fontScale="85000" lnSpcReduction="10000"/>
          </a:bodyPr>
          <a:lstStyle/>
          <a:p>
            <a:r>
              <a:rPr lang="en-US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Run least squares adjustment(s) of the combined static data and RTN vectors in the survey network</a:t>
            </a:r>
          </a:p>
          <a:p>
            <a:r>
              <a:rPr lang="en-US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Hold CORS (and possibly other published coordinates on passive marks) as control in network adjustments</a:t>
            </a:r>
          </a:p>
          <a:p>
            <a:r>
              <a:rPr lang="en-US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Check quality of results</a:t>
            </a:r>
          </a:p>
          <a:p>
            <a:r>
              <a:rPr lang="en-US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Submit survey project to NGS for review and publication in national database</a:t>
            </a:r>
          </a:p>
        </p:txBody>
      </p:sp>
    </p:spTree>
    <p:extLst>
      <p:ext uri="{BB962C8B-B14F-4D97-AF65-F5344CB8AC3E}">
        <p14:creationId xmlns:p14="http://schemas.microsoft.com/office/powerpoint/2010/main" val="25802179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How to Move Forward?</a:t>
            </a: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437" y="916782"/>
            <a:ext cx="9001125" cy="3807617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Provide feedback! Send to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ngs.feedback@noaa.gov</a:t>
            </a:r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/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What are we missing?</a:t>
            </a:r>
          </a:p>
          <a:p>
            <a:pPr lvl="1"/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What is unnecessary?</a:t>
            </a:r>
          </a:p>
          <a:p>
            <a:pPr lvl="1"/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How can GVX be improved?</a:t>
            </a:r>
          </a:p>
          <a:p>
            <a:pPr lvl="1"/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Are other formats available for use?</a:t>
            </a:r>
          </a:p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Continue development in OPUS-Projects for ingesting GVX files</a:t>
            </a:r>
          </a:p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Write manual for using OPUS-Projects and GVX files</a:t>
            </a:r>
          </a:p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Finish survey specifications for using NRTK vectors in geodetic surveys</a:t>
            </a:r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/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868539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42901"/>
            <a:ext cx="8229600" cy="857250"/>
          </a:xfrm>
        </p:spPr>
        <p:txBody>
          <a:bodyPr/>
          <a:lstStyle/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Future Standard File Formats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Total stations</a:t>
            </a:r>
          </a:p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Digital automatic levels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113665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42901"/>
            <a:ext cx="8229600" cy="857250"/>
          </a:xfrm>
        </p:spPr>
        <p:txBody>
          <a:bodyPr/>
          <a:lstStyle/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Questions?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Daniel.Gillins@noaa.gov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697482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Industry Invited to Provide Feedback</a:t>
            </a: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Invited 34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to provide feedback and participate in web-meeting</a:t>
            </a:r>
            <a:endParaRPr lang="en-US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25 individuals registered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 descr="Image result for leica geosystems logo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35329" y="1981200"/>
            <a:ext cx="1763345" cy="11461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Image result for trimble logo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54785" y="2329090"/>
            <a:ext cx="2245675" cy="11665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Image result for topcon logo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35329" y="3384423"/>
            <a:ext cx="1634751" cy="13909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8" name="Picture 14" descr="Image result for hemisphere gnss logo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439687" y="3054114"/>
            <a:ext cx="2511281" cy="13184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0" name="Picture 16" descr="Image result for javad gnss logo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40970" y="1488331"/>
            <a:ext cx="1691701" cy="10338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2" name="Picture 18" descr="Image result for septentrio gnss logo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822672" y="1716087"/>
            <a:ext cx="2894013" cy="28940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4" name="Picture 20" descr="Image result for chcnav gnss logo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141473" y="3189443"/>
            <a:ext cx="1930135" cy="19301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6" name="Picture 22" descr="Image result for stonex gnss logo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025981" y="3997471"/>
            <a:ext cx="1998817" cy="10261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8" name="Picture 24" descr="Image result for igage gnss logo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974110" y="4262512"/>
            <a:ext cx="1702665" cy="7617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50" name="Picture 26" descr="Image result for carlson gnss logo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376920" y="1685150"/>
            <a:ext cx="2647878" cy="6910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81829320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28625"/>
            <a:ext cx="8229600" cy="514350"/>
          </a:xfrm>
        </p:spPr>
        <p:txBody>
          <a:bodyPr>
            <a:noAutofit/>
          </a:bodyPr>
          <a:lstStyle/>
          <a:p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Why Standard File Formats?</a:t>
            </a: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28700"/>
            <a:ext cx="8229600" cy="3848100"/>
          </a:xfrm>
        </p:spPr>
        <p:txBody>
          <a:bodyPr>
            <a:normAutofit fontScale="92500" lnSpcReduction="10000"/>
          </a:bodyPr>
          <a:lstStyle/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Differing instrument manufacturers output data in varying file formats (often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proprietary, closed-source)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Standardization benefits:</a:t>
            </a:r>
          </a:p>
          <a:p>
            <a:pPr lvl="1"/>
            <a:r>
              <a:rPr lang="en-US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Broadens </a:t>
            </a:r>
            <a:r>
              <a:rPr lang="en-US" sz="2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use; easier to work with by others who will use the data</a:t>
            </a:r>
          </a:p>
          <a:p>
            <a:pPr lvl="1"/>
            <a:r>
              <a:rPr lang="en-US" sz="2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Easier to share with others</a:t>
            </a:r>
          </a:p>
          <a:p>
            <a:pPr lvl="1"/>
            <a:r>
              <a:rPr lang="en-US" sz="2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Reduces the need to convert from one format to another</a:t>
            </a:r>
          </a:p>
          <a:p>
            <a:pPr lvl="1"/>
            <a:r>
              <a:rPr lang="en-US" sz="2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Data in proprietary format can be converted to open, standard format</a:t>
            </a:r>
          </a:p>
          <a:p>
            <a:pPr lvl="1"/>
            <a:r>
              <a:rPr lang="en-US" sz="2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Increases likelihood critical metadata is captured and accurate; significant figures are preserved</a:t>
            </a:r>
          </a:p>
          <a:p>
            <a:pPr lvl="1"/>
            <a:r>
              <a:rPr lang="en-US" sz="2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Lengthens the preservation of the data</a:t>
            </a:r>
          </a:p>
          <a:p>
            <a:pPr lvl="1"/>
            <a:r>
              <a:rPr lang="en-US" sz="2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Can be made machine-readable</a:t>
            </a:r>
          </a:p>
          <a:p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16423078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38149"/>
            <a:ext cx="8229600" cy="514350"/>
          </a:xfrm>
        </p:spPr>
        <p:txBody>
          <a:bodyPr>
            <a:noAutofit/>
          </a:bodyPr>
          <a:lstStyle/>
          <a:p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Examples of Standard File Formats</a:t>
            </a: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28699"/>
            <a:ext cx="8229600" cy="3724275"/>
          </a:xfrm>
        </p:spPr>
        <p:txBody>
          <a:bodyPr>
            <a:normAutofit lnSpcReduction="10000"/>
          </a:bodyPr>
          <a:lstStyle/>
          <a:p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RINEX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= Receiver Independent Exchange Format</a:t>
            </a:r>
          </a:p>
          <a:p>
            <a:pPr lvl="1"/>
            <a:r>
              <a:rPr lang="en-US" sz="2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Version 1 proposed in 1989 by Werner </a:t>
            </a:r>
            <a:r>
              <a:rPr lang="en-US" sz="21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Gurtner</a:t>
            </a:r>
            <a:r>
              <a:rPr lang="en-US" sz="2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(University of Bern)</a:t>
            </a:r>
          </a:p>
          <a:p>
            <a:pPr lvl="1"/>
            <a:r>
              <a:rPr lang="en-US" sz="2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Version 2 proposed in 1990 by </a:t>
            </a:r>
            <a:r>
              <a:rPr lang="en-US" sz="21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Gurtner</a:t>
            </a:r>
            <a:r>
              <a:rPr lang="en-US" sz="2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and Gerald </a:t>
            </a:r>
            <a:r>
              <a:rPr lang="en-US" sz="21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Mader</a:t>
            </a:r>
            <a:r>
              <a:rPr lang="en-US" sz="2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(NGS)</a:t>
            </a:r>
          </a:p>
          <a:p>
            <a:pPr lvl="1"/>
            <a:r>
              <a:rPr lang="en-US" sz="2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Aimed for the easy exchange and processing of raw GNSS data</a:t>
            </a:r>
          </a:p>
          <a:p>
            <a:pPr lvl="1"/>
            <a:r>
              <a:rPr lang="en-US" sz="2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GNSS carrier-phase and </a:t>
            </a:r>
            <a:r>
              <a:rPr lang="en-US" sz="21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pseudorange</a:t>
            </a:r>
            <a:r>
              <a:rPr lang="en-US" sz="2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(code) measurements, and time</a:t>
            </a:r>
          </a:p>
          <a:p>
            <a:pPr marL="171450" lvl="1" indent="0">
              <a:buNone/>
            </a:pPr>
            <a:endParaRPr lang="en-US" sz="21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LAS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=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LASer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format</a:t>
            </a:r>
          </a:p>
          <a:p>
            <a:pPr lvl="1"/>
            <a:r>
              <a:rPr lang="en-US" sz="2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Proposed by the American Society of Photogrammetry and Remote Sensing (ASPRS) in 2003</a:t>
            </a:r>
          </a:p>
          <a:p>
            <a:pPr lvl="1"/>
            <a:r>
              <a:rPr lang="en-US" sz="2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Open format used for exchanging point cloud data</a:t>
            </a:r>
            <a:endParaRPr lang="en-US" sz="2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73163445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Problem Statement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981074"/>
            <a:ext cx="8686800" cy="3990975"/>
          </a:xfrm>
        </p:spPr>
        <p:txBody>
          <a:bodyPr>
            <a:normAutofit fontScale="70000" lnSpcReduction="20000"/>
          </a:bodyPr>
          <a:lstStyle/>
          <a:p>
            <a:endParaRPr lang="en-US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NGS does not have a simple mechanism for accepting data resulting from Real-time Kinematic (RTK) surveys (whether from a single-base or from a network)</a:t>
            </a:r>
          </a:p>
          <a:p>
            <a:pPr lvl="1"/>
            <a:r>
              <a:rPr lang="en-US" sz="2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RTK surveys are very popular (more than static surveys)</a:t>
            </a:r>
          </a:p>
          <a:p>
            <a:pPr lvl="1"/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RTK surveys process GNSS observables in real time</a:t>
            </a:r>
          </a:p>
          <a:p>
            <a:pPr lvl="1"/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Solutions generally expressed as a vector (i.e., differential components from a “base” to a “rover” and associated error estimates and metadata)</a:t>
            </a:r>
          </a:p>
          <a:p>
            <a:pPr lvl="1"/>
            <a:endParaRPr lang="en-US" sz="29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RTK vectors and metadata are generally expressed by vendors in a proprietary format </a:t>
            </a:r>
          </a:p>
          <a:p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There lacks an industry standard file format for any type of GNSS vector, whether the vector was derived in real time or by post-processing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3010142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/>
          <p:cNvSpPr>
            <a:spLocks noGrp="1"/>
          </p:cNvSpPr>
          <p:nvPr>
            <p:ph type="title"/>
          </p:nvPr>
        </p:nvSpPr>
        <p:spPr>
          <a:xfrm>
            <a:off x="333375" y="452438"/>
            <a:ext cx="8810625" cy="514350"/>
          </a:xfrm>
        </p:spPr>
        <p:txBody>
          <a:bodyPr>
            <a:noAutofit/>
          </a:bodyPr>
          <a:lstStyle/>
          <a:p>
            <a:r>
              <a:rPr lang="en-US" alt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Empirical Evaluation of the Accuracy of RTNs</a:t>
            </a:r>
          </a:p>
        </p:txBody>
      </p:sp>
      <p:pic>
        <p:nvPicPr>
          <p:cNvPr id="13315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453422" y="1195432"/>
            <a:ext cx="6137672" cy="3952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16" name="TextBox 7"/>
          <p:cNvSpPr txBox="1">
            <a:spLocks noChangeArrowheads="1"/>
          </p:cNvSpPr>
          <p:nvPr/>
        </p:nvSpPr>
        <p:spPr bwMode="auto">
          <a:xfrm>
            <a:off x="7329487" y="4848225"/>
            <a:ext cx="1814513" cy="3000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Gill Sans MT" panose="020B0502020104020203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Gill Sans MT" panose="020B0502020104020203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350">
                <a:latin typeface="Times New Roman" panose="02020603050405020304" pitchFamily="18" charset="0"/>
                <a:cs typeface="Times New Roman" panose="02020603050405020304" pitchFamily="18" charset="0"/>
              </a:rPr>
              <a:t>[Allahyari et al. 2018]</a:t>
            </a:r>
          </a:p>
        </p:txBody>
      </p:sp>
      <p:sp>
        <p:nvSpPr>
          <p:cNvPr id="13317" name="Date Placeholder 3"/>
          <p:cNvSpPr>
            <a:spLocks noGrp="1"/>
          </p:cNvSpPr>
          <p:nvPr>
            <p:ph type="dt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1pPr>
            <a:lvl2pPr marL="557213" indent="-214313">
              <a:spcBef>
                <a:spcPct val="20000"/>
              </a:spcBef>
              <a:buFont typeface="Arial" panose="020B0604020202020204" pitchFamily="34" charset="0"/>
              <a:buChar char="–"/>
              <a:defRPr sz="2100">
                <a:solidFill>
                  <a:schemeClr val="tx1"/>
                </a:solidFill>
                <a:latin typeface="Gill Sans MT" panose="020B0502020104020203" pitchFamily="34" charset="0"/>
              </a:defRPr>
            </a:lvl2pPr>
            <a:lvl3pPr marL="857250" indent="-171450">
              <a:spcBef>
                <a:spcPct val="20000"/>
              </a:spcBef>
              <a:buFont typeface="Arial" panose="020B0604020202020204" pitchFamily="34" charset="0"/>
              <a:buChar char="•"/>
              <a:defRPr sz="1800">
                <a:solidFill>
                  <a:schemeClr val="tx1"/>
                </a:solidFill>
                <a:latin typeface="Gill Sans MT" panose="020B0502020104020203" pitchFamily="34" charset="0"/>
              </a:defRPr>
            </a:lvl3pPr>
            <a:lvl4pPr marL="1200150" indent="-171450">
              <a:spcBef>
                <a:spcPct val="20000"/>
              </a:spcBef>
              <a:buFont typeface="Arial" panose="020B0604020202020204" pitchFamily="34" charset="0"/>
              <a:buChar char="–"/>
              <a:defRPr sz="1500">
                <a:solidFill>
                  <a:schemeClr val="tx1"/>
                </a:solidFill>
                <a:latin typeface="Gill Sans MT" panose="020B0502020104020203" pitchFamily="34" charset="0"/>
              </a:defRPr>
            </a:lvl4pPr>
            <a:lvl5pPr marL="1543050" indent="-171450">
              <a:spcBef>
                <a:spcPct val="20000"/>
              </a:spcBef>
              <a:buFont typeface="Arial" panose="020B0604020202020204" pitchFamily="34" charset="0"/>
              <a:buChar char="»"/>
              <a:defRPr sz="1500">
                <a:solidFill>
                  <a:schemeClr val="tx1"/>
                </a:solidFill>
                <a:latin typeface="Gill Sans MT" panose="020B0502020104020203" pitchFamily="34" charset="0"/>
              </a:defRPr>
            </a:lvl5pPr>
            <a:lvl6pPr marL="1885950" indent="-17145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500">
                <a:solidFill>
                  <a:schemeClr val="tx1"/>
                </a:solidFill>
                <a:latin typeface="Gill Sans MT" panose="020B0502020104020203" pitchFamily="34" charset="0"/>
              </a:defRPr>
            </a:lvl6pPr>
            <a:lvl7pPr marL="2228850" indent="-17145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500">
                <a:solidFill>
                  <a:schemeClr val="tx1"/>
                </a:solidFill>
                <a:latin typeface="Gill Sans MT" panose="020B0502020104020203" pitchFamily="34" charset="0"/>
              </a:defRPr>
            </a:lvl7pPr>
            <a:lvl8pPr marL="2571750" indent="-17145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500">
                <a:solidFill>
                  <a:schemeClr val="tx1"/>
                </a:solidFill>
                <a:latin typeface="Gill Sans MT" panose="020B0502020104020203" pitchFamily="34" charset="0"/>
              </a:defRPr>
            </a:lvl8pPr>
            <a:lvl9pPr marL="2914650" indent="-17145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500">
                <a:solidFill>
                  <a:schemeClr val="tx1"/>
                </a:solidFill>
                <a:latin typeface="Gill Sans MT" panose="020B0502020104020203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fld id="{4D02628E-2833-475E-94BE-B857FED75C29}" type="datetime4">
              <a:rPr lang="en-US" altLang="en-US" sz="675">
                <a:solidFill>
                  <a:srgbClr val="717171"/>
                </a:solidFill>
                <a:latin typeface="Times New Roman" panose="02020603050405020304" pitchFamily="18" charset="0"/>
                <a:ea typeface="MS PGothic" panose="020B0600070205080204" pitchFamily="34" charset="-128"/>
                <a:cs typeface="Times New Roman" panose="02020603050405020304" pitchFamily="18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t>January 12, 2020</a:t>
            </a:fld>
            <a:endParaRPr lang="en-US" altLang="en-US" sz="675">
              <a:solidFill>
                <a:srgbClr val="717171"/>
              </a:solidFill>
              <a:latin typeface="Times New Roman" panose="02020603050405020304" pitchFamily="18" charset="0"/>
              <a:ea typeface="MS PGothic" panose="020B0600070205080204" pitchFamily="34" charset="-128"/>
              <a:cs typeface="Times New Roman" panose="02020603050405020304" pitchFamily="18" charset="0"/>
            </a:endParaRPr>
          </a:p>
        </p:txBody>
      </p:sp>
      <p:sp>
        <p:nvSpPr>
          <p:cNvPr id="13318" name="Slide Number Placeholder 4"/>
          <p:cNvSpPr>
            <a:spLocks noGrp="1"/>
          </p:cNvSpPr>
          <p:nvPr>
            <p:ph type="sldNum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1pPr>
            <a:lvl2pPr marL="557213" indent="-214313">
              <a:spcBef>
                <a:spcPct val="20000"/>
              </a:spcBef>
              <a:buFont typeface="Arial" panose="020B0604020202020204" pitchFamily="34" charset="0"/>
              <a:buChar char="–"/>
              <a:defRPr sz="2100">
                <a:solidFill>
                  <a:schemeClr val="tx1"/>
                </a:solidFill>
                <a:latin typeface="Gill Sans MT" panose="020B0502020104020203" pitchFamily="34" charset="0"/>
              </a:defRPr>
            </a:lvl2pPr>
            <a:lvl3pPr marL="857250" indent="-171450">
              <a:spcBef>
                <a:spcPct val="20000"/>
              </a:spcBef>
              <a:buFont typeface="Arial" panose="020B0604020202020204" pitchFamily="34" charset="0"/>
              <a:buChar char="•"/>
              <a:defRPr sz="1800">
                <a:solidFill>
                  <a:schemeClr val="tx1"/>
                </a:solidFill>
                <a:latin typeface="Gill Sans MT" panose="020B0502020104020203" pitchFamily="34" charset="0"/>
              </a:defRPr>
            </a:lvl3pPr>
            <a:lvl4pPr marL="1200150" indent="-171450">
              <a:spcBef>
                <a:spcPct val="20000"/>
              </a:spcBef>
              <a:buFont typeface="Arial" panose="020B0604020202020204" pitchFamily="34" charset="0"/>
              <a:buChar char="–"/>
              <a:defRPr sz="1500">
                <a:solidFill>
                  <a:schemeClr val="tx1"/>
                </a:solidFill>
                <a:latin typeface="Gill Sans MT" panose="020B0502020104020203" pitchFamily="34" charset="0"/>
              </a:defRPr>
            </a:lvl4pPr>
            <a:lvl5pPr marL="1543050" indent="-171450">
              <a:spcBef>
                <a:spcPct val="20000"/>
              </a:spcBef>
              <a:buFont typeface="Arial" panose="020B0604020202020204" pitchFamily="34" charset="0"/>
              <a:buChar char="»"/>
              <a:defRPr sz="1500">
                <a:solidFill>
                  <a:schemeClr val="tx1"/>
                </a:solidFill>
                <a:latin typeface="Gill Sans MT" panose="020B0502020104020203" pitchFamily="34" charset="0"/>
              </a:defRPr>
            </a:lvl5pPr>
            <a:lvl6pPr marL="1885950" indent="-17145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500">
                <a:solidFill>
                  <a:schemeClr val="tx1"/>
                </a:solidFill>
                <a:latin typeface="Gill Sans MT" panose="020B0502020104020203" pitchFamily="34" charset="0"/>
              </a:defRPr>
            </a:lvl6pPr>
            <a:lvl7pPr marL="2228850" indent="-17145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500">
                <a:solidFill>
                  <a:schemeClr val="tx1"/>
                </a:solidFill>
                <a:latin typeface="Gill Sans MT" panose="020B0502020104020203" pitchFamily="34" charset="0"/>
              </a:defRPr>
            </a:lvl7pPr>
            <a:lvl8pPr marL="2571750" indent="-17145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500">
                <a:solidFill>
                  <a:schemeClr val="tx1"/>
                </a:solidFill>
                <a:latin typeface="Gill Sans MT" panose="020B0502020104020203" pitchFamily="34" charset="0"/>
              </a:defRPr>
            </a:lvl8pPr>
            <a:lvl9pPr marL="2914650" indent="-17145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500">
                <a:solidFill>
                  <a:schemeClr val="tx1"/>
                </a:solidFill>
                <a:latin typeface="Gill Sans MT" panose="020B0502020104020203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675">
                <a:solidFill>
                  <a:srgbClr val="717171"/>
                </a:solidFill>
                <a:latin typeface="Times New Roman" panose="02020603050405020304" pitchFamily="18" charset="0"/>
                <a:ea typeface="MS PGothic" panose="020B0600070205080204" pitchFamily="34" charset="-128"/>
                <a:cs typeface="Times New Roman" panose="02020603050405020304" pitchFamily="18" charset="0"/>
              </a:rPr>
              <a:t>5</a:t>
            </a:r>
          </a:p>
        </p:txBody>
      </p:sp>
    </p:spTree>
    <p:extLst>
      <p:ext uri="{BB962C8B-B14F-4D97-AF65-F5344CB8AC3E}">
        <p14:creationId xmlns:p14="http://schemas.microsoft.com/office/powerpoint/2010/main" val="2337537217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Our Objective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28699"/>
            <a:ext cx="8229600" cy="3914775"/>
          </a:xfrm>
        </p:spPr>
        <p:txBody>
          <a:bodyPr>
            <a:normAutofit lnSpcReduction="10000"/>
          </a:bodyPr>
          <a:lstStyle/>
          <a:p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Develop a standard file format for GNSS vectors</a:t>
            </a:r>
          </a:p>
          <a:p>
            <a:pPr lvl="1"/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Open-source, machine-readable, human-readable</a:t>
            </a:r>
          </a:p>
          <a:p>
            <a:pPr lvl="1"/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Must include all of the necessary information for performing a least squares adjustment</a:t>
            </a:r>
          </a:p>
          <a:p>
            <a:pPr lvl="1"/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Must include important metadata for quality control</a:t>
            </a:r>
          </a:p>
          <a:p>
            <a:r>
              <a:rPr lang="en-US" sz="3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Encourage industry to accept this file format and build tools to output/input vector data to this format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96113578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itle 1"/>
          <p:cNvSpPr>
            <a:spLocks noGrp="1"/>
          </p:cNvSpPr>
          <p:nvPr>
            <p:ph type="title"/>
          </p:nvPr>
        </p:nvSpPr>
        <p:spPr>
          <a:xfrm>
            <a:off x="0" y="490650"/>
            <a:ext cx="9144000" cy="857250"/>
          </a:xfrm>
        </p:spPr>
        <p:txBody>
          <a:bodyPr>
            <a:noAutofit/>
          </a:bodyPr>
          <a:lstStyle/>
          <a:p>
            <a:r>
              <a:rPr lang="en-US" altLang="en-US" sz="36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</a:t>
            </a:r>
            <a:r>
              <a:rPr lang="en-US" alt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NSS </a:t>
            </a:r>
            <a:r>
              <a:rPr lang="en-US" altLang="en-US" sz="36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</a:t>
            </a:r>
            <a:r>
              <a:rPr lang="en-US" alt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ector </a:t>
            </a:r>
            <a:r>
              <a:rPr lang="en-US" alt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en-US" altLang="en-US" sz="3600" b="1" u="sng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alt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change</a:t>
            </a:r>
            <a:r>
              <a:rPr lang="en-US" alt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Format (GVX)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45208"/>
            <a:ext cx="8229600" cy="3394472"/>
          </a:xfrm>
        </p:spPr>
        <p:txBody>
          <a:bodyPr>
            <a:normAutofit fontScale="62500" lnSpcReduction="20000"/>
          </a:bodyPr>
          <a:lstStyle/>
          <a:p>
            <a:pPr marL="0" indent="0">
              <a:buNone/>
              <a:defRPr/>
            </a:pPr>
            <a:r>
              <a:rPr lang="en-US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Website: </a:t>
            </a:r>
            <a:r>
              <a:rPr lang="en-US" dirty="0">
                <a:hlinkClick r:id="rId2"/>
              </a:rPr>
              <a:t>https://</a:t>
            </a:r>
            <a:r>
              <a:rPr lang="en-US" dirty="0" smtClean="0">
                <a:hlinkClick r:id="rId2"/>
              </a:rPr>
              <a:t>www.ngs.noaa.gov/data/formats/GVX/index.shtml</a:t>
            </a:r>
            <a:endParaRPr lang="en-US" dirty="0" smtClean="0"/>
          </a:p>
          <a:p>
            <a:pPr>
              <a:defRPr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Detailed documentation </a:t>
            </a:r>
          </a:p>
          <a:p>
            <a:pPr>
              <a:defRPr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Schema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XSD)</a:t>
            </a:r>
          </a:p>
          <a:p>
            <a:pPr>
              <a:defRPr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Example vector file </a:t>
            </a:r>
          </a:p>
          <a:p>
            <a:pPr marL="0" indent="0">
              <a:buNone/>
              <a:defRPr/>
            </a:pPr>
            <a:endParaRPr lang="en-US" b="1" u="sng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  <a:defRPr/>
            </a:pPr>
            <a:r>
              <a:rPr lang="en-US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GVX is written in Extensible Markup Language (XML)</a:t>
            </a:r>
          </a:p>
          <a:p>
            <a:pPr>
              <a:defRPr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Designed to store and carry data in plain text format</a:t>
            </a:r>
          </a:p>
          <a:p>
            <a:pPr>
              <a:defRPr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Flexible representation of arbitrary data structures</a:t>
            </a:r>
          </a:p>
          <a:p>
            <a:pPr>
              <a:defRPr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Extensible – new elements can be added later without breaking applications</a:t>
            </a:r>
          </a:p>
          <a:p>
            <a:pPr>
              <a:defRPr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Both machine-readable and human-readable</a:t>
            </a:r>
          </a:p>
          <a:p>
            <a:pPr>
              <a:defRPr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Schemas can be used to define “must haves” and “should haves”</a:t>
            </a:r>
          </a:p>
          <a:p>
            <a:pPr>
              <a:defRPr/>
            </a:pP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596425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734</TotalTime>
  <Words>984</Words>
  <Application>Microsoft Office PowerPoint</Application>
  <PresentationFormat>On-screen Show (16:9)</PresentationFormat>
  <Paragraphs>135</Paragraphs>
  <Slides>27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27</vt:i4>
      </vt:variant>
    </vt:vector>
  </HeadingPairs>
  <TitlesOfParts>
    <vt:vector size="35" baseType="lpstr">
      <vt:lpstr>MS PGothic</vt:lpstr>
      <vt:lpstr>Arial</vt:lpstr>
      <vt:lpstr>Calibri</vt:lpstr>
      <vt:lpstr>Gill Sans MT</vt:lpstr>
      <vt:lpstr>Times New Roman</vt:lpstr>
      <vt:lpstr>Verdana</vt:lpstr>
      <vt:lpstr>Office Theme</vt:lpstr>
      <vt:lpstr>1_Office Theme</vt:lpstr>
      <vt:lpstr>GNSS Vector Exchange (GVX) File Format Discussion</vt:lpstr>
      <vt:lpstr>Outline</vt:lpstr>
      <vt:lpstr>Industry Invited to Provide Feedback</vt:lpstr>
      <vt:lpstr>Why Standard File Formats?</vt:lpstr>
      <vt:lpstr>Examples of Standard File Formats</vt:lpstr>
      <vt:lpstr>Problem Statement</vt:lpstr>
      <vt:lpstr>Empirical Evaluation of the Accuracy of RTNs</vt:lpstr>
      <vt:lpstr>Our Objective</vt:lpstr>
      <vt:lpstr>GNSS Vector EXchange Format (GVX)</vt:lpstr>
      <vt:lpstr>GNSS Vector EXchange Format (GVX)</vt:lpstr>
      <vt:lpstr>GNSS Vector EXchange Format (GVX)</vt:lpstr>
      <vt:lpstr>GNSS Vector EXchange Format (GVX)</vt:lpstr>
      <vt:lpstr>GNSS Vector EXchange Format (GVX)</vt:lpstr>
      <vt:lpstr>How will NGS use GVX?</vt:lpstr>
      <vt:lpstr>Static + RTN Survey Networks</vt:lpstr>
      <vt:lpstr>Step 1: Upload GVX Files (Vectors)</vt:lpstr>
      <vt:lpstr>GVX File Uploader</vt:lpstr>
      <vt:lpstr>Table for Viewing GVX Files in Project</vt:lpstr>
      <vt:lpstr>PowerPoint Presentation</vt:lpstr>
      <vt:lpstr>PowerPoint Presentation</vt:lpstr>
      <vt:lpstr>PowerPoint Presentation</vt:lpstr>
      <vt:lpstr>Step 2: Upload Static GNSS Data Collected at Base Stations; Post-process with CORS’ Data</vt:lpstr>
      <vt:lpstr>Step 3: Combine Post-processed Vectors and Uploaded Vectors (from GVX) in Survey Network for Adjustment</vt:lpstr>
      <vt:lpstr>Example: Adjust Static + RTN Network</vt:lpstr>
      <vt:lpstr>How to Move Forward?</vt:lpstr>
      <vt:lpstr>Future Standard File Formats</vt:lpstr>
      <vt:lpstr>Questions?</vt:lpstr>
    </vt:vector>
  </TitlesOfParts>
  <Company>Simmons + Associates Graphic Design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Barbara Simmons</dc:creator>
  <cp:lastModifiedBy>Daniel Gillins</cp:lastModifiedBy>
  <cp:revision>55</cp:revision>
  <dcterms:created xsi:type="dcterms:W3CDTF">2017-02-03T22:38:58Z</dcterms:created>
  <dcterms:modified xsi:type="dcterms:W3CDTF">2020-01-13T03:04:32Z</dcterms:modified>
</cp:coreProperties>
</file>