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7.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1.JPG" ContentType="image/jpeg"/>
  <Override PartName="/ppt/notesSlides/notesSlide7.xml" ContentType="application/vnd.openxmlformats-officedocument.presentationml.notesSlide+xml"/>
  <Override PartName="/ppt/media/image22.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3.jpg" ContentType="image/jpeg"/>
  <Override PartName="/ppt/media/image25.jpg" ContentType="image/jpeg"/>
  <Override PartName="/ppt/media/image27.jpg" ContentType="image/jpeg"/>
  <Override PartName="/ppt/media/image30.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6.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39.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46.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50.JPG" ContentType="image/jpeg"/>
  <Override PartName="/ppt/notesSlides/notesSlide27.xml" ContentType="application/vnd.openxmlformats-officedocument.presentationml.notesSlide+xml"/>
  <Override PartName="/ppt/media/image51.jpg" ContentType="image/jpeg"/>
  <Override PartName="/ppt/media/image54.jpg" ContentType="image/jpeg"/>
  <Override PartName="/ppt/notesSlides/notesSlide28.xml" ContentType="application/vnd.openxmlformats-officedocument.presentationml.notesSlide+xml"/>
  <Override PartName="/ppt/media/image55.jpg" ContentType="image/jpeg"/>
  <Override PartName="/ppt/notesSlides/notesSlide29.xml" ContentType="application/vnd.openxmlformats-officedocument.presentationml.notesSlide+xml"/>
  <Override PartName="/ppt/media/image57.jp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71.jpg"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86.jpg" ContentType="image/jpe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image104.JPG" ContentType="image/jpeg"/>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19" r:id="rId4"/>
  </p:sldMasterIdLst>
  <p:notesMasterIdLst>
    <p:notesMasterId r:id="rId93"/>
  </p:notesMasterIdLst>
  <p:sldIdLst>
    <p:sldId id="724" r:id="rId5"/>
    <p:sldId id="725" r:id="rId6"/>
    <p:sldId id="726" r:id="rId7"/>
    <p:sldId id="257" r:id="rId8"/>
    <p:sldId id="747" r:id="rId9"/>
    <p:sldId id="748" r:id="rId10"/>
    <p:sldId id="749" r:id="rId11"/>
    <p:sldId id="730" r:id="rId12"/>
    <p:sldId id="731" r:id="rId13"/>
    <p:sldId id="266" r:id="rId14"/>
    <p:sldId id="739" r:id="rId15"/>
    <p:sldId id="732" r:id="rId16"/>
    <p:sldId id="734" r:id="rId17"/>
    <p:sldId id="733" r:id="rId18"/>
    <p:sldId id="729" r:id="rId19"/>
    <p:sldId id="727" r:id="rId20"/>
    <p:sldId id="728" r:id="rId21"/>
    <p:sldId id="758" r:id="rId22"/>
    <p:sldId id="759" r:id="rId23"/>
    <p:sldId id="760" r:id="rId24"/>
    <p:sldId id="761" r:id="rId25"/>
    <p:sldId id="721" r:id="rId26"/>
    <p:sldId id="717" r:id="rId27"/>
    <p:sldId id="261" r:id="rId28"/>
    <p:sldId id="735" r:id="rId29"/>
    <p:sldId id="262" r:id="rId30"/>
    <p:sldId id="708" r:id="rId31"/>
    <p:sldId id="516" r:id="rId32"/>
    <p:sldId id="517" r:id="rId33"/>
    <p:sldId id="518" r:id="rId34"/>
    <p:sldId id="515" r:id="rId35"/>
    <p:sldId id="756" r:id="rId36"/>
    <p:sldId id="332" r:id="rId37"/>
    <p:sldId id="521" r:id="rId38"/>
    <p:sldId id="707" r:id="rId39"/>
    <p:sldId id="757" r:id="rId40"/>
    <p:sldId id="710" r:id="rId41"/>
    <p:sldId id="267" r:id="rId42"/>
    <p:sldId id="268" r:id="rId43"/>
    <p:sldId id="269" r:id="rId44"/>
    <p:sldId id="270" r:id="rId45"/>
    <p:sldId id="709" r:id="rId46"/>
    <p:sldId id="762" r:id="rId47"/>
    <p:sldId id="763" r:id="rId48"/>
    <p:sldId id="764" r:id="rId49"/>
    <p:sldId id="765" r:id="rId50"/>
    <p:sldId id="770" r:id="rId51"/>
    <p:sldId id="767" r:id="rId52"/>
    <p:sldId id="768" r:id="rId53"/>
    <p:sldId id="769" r:id="rId54"/>
    <p:sldId id="307" r:id="rId55"/>
    <p:sldId id="265" r:id="rId56"/>
    <p:sldId id="291" r:id="rId57"/>
    <p:sldId id="309" r:id="rId58"/>
    <p:sldId id="771" r:id="rId59"/>
    <p:sldId id="772" r:id="rId60"/>
    <p:sldId id="742" r:id="rId61"/>
    <p:sldId id="743" r:id="rId62"/>
    <p:sldId id="711" r:id="rId63"/>
    <p:sldId id="520" r:id="rId64"/>
    <p:sldId id="740" r:id="rId65"/>
    <p:sldId id="741" r:id="rId66"/>
    <p:sldId id="278" r:id="rId67"/>
    <p:sldId id="280" r:id="rId68"/>
    <p:sldId id="718" r:id="rId69"/>
    <p:sldId id="719" r:id="rId70"/>
    <p:sldId id="281" r:id="rId71"/>
    <p:sldId id="282" r:id="rId72"/>
    <p:sldId id="283" r:id="rId73"/>
    <p:sldId id="284" r:id="rId74"/>
    <p:sldId id="302" r:id="rId75"/>
    <p:sldId id="286" r:id="rId76"/>
    <p:sldId id="304" r:id="rId77"/>
    <p:sldId id="736" r:id="rId78"/>
    <p:sldId id="737" r:id="rId79"/>
    <p:sldId id="303" r:id="rId80"/>
    <p:sldId id="295" r:id="rId81"/>
    <p:sldId id="305" r:id="rId82"/>
    <p:sldId id="294" r:id="rId83"/>
    <p:sldId id="293" r:id="rId84"/>
    <p:sldId id="723" r:id="rId85"/>
    <p:sldId id="738" r:id="rId86"/>
    <p:sldId id="750" r:id="rId87"/>
    <p:sldId id="751" r:id="rId88"/>
    <p:sldId id="752" r:id="rId89"/>
    <p:sldId id="753" r:id="rId90"/>
    <p:sldId id="754" r:id="rId91"/>
    <p:sldId id="755" r:id="rId9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838" autoAdjust="0"/>
    <p:restoredTop sz="59124" autoAdjust="0"/>
  </p:normalViewPr>
  <p:slideViewPr>
    <p:cSldViewPr snapToGrid="0">
      <p:cViewPr varScale="1">
        <p:scale>
          <a:sx n="70" d="100"/>
          <a:sy n="70" d="100"/>
        </p:scale>
        <p:origin x="846" y="60"/>
      </p:cViewPr>
      <p:guideLst/>
    </p:cSldViewPr>
  </p:slideViewPr>
  <p:outlineViewPr>
    <p:cViewPr>
      <p:scale>
        <a:sx n="33" d="100"/>
        <a:sy n="33" d="100"/>
      </p:scale>
      <p:origin x="0" y="-11148"/>
    </p:cViewPr>
  </p:outlineViewPr>
  <p:notesTextViewPr>
    <p:cViewPr>
      <p:scale>
        <a:sx n="3" d="2"/>
        <a:sy n="3" d="2"/>
      </p:scale>
      <p:origin x="0" y="0"/>
    </p:cViewPr>
  </p:notesTextViewPr>
  <p:sorterViewPr>
    <p:cViewPr>
      <p:scale>
        <a:sx n="66" d="100"/>
        <a:sy n="66" d="100"/>
      </p:scale>
      <p:origin x="0" y="-11250"/>
    </p:cViewPr>
  </p:sorterViewPr>
  <p:notesViewPr>
    <p:cSldViewPr snapToGrid="0">
      <p:cViewPr varScale="1">
        <p:scale>
          <a:sx n="78" d="100"/>
          <a:sy n="78" d="100"/>
        </p:scale>
        <p:origin x="373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E24C684-DA0B-45F3-9AAE-5EF9EA602AB6}" type="datetimeFigureOut">
              <a:rPr lang="en-US" smtClean="0"/>
              <a:t>03/04/2020</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8C5A6246-21F9-416C-BD6D-2D5049A04672}" type="slidenum">
              <a:rPr lang="en-US" smtClean="0"/>
              <a:t>‹#›</a:t>
            </a:fld>
            <a:endParaRPr lang="en-US"/>
          </a:p>
        </p:txBody>
      </p:sp>
    </p:spTree>
    <p:extLst>
      <p:ext uri="{BB962C8B-B14F-4D97-AF65-F5344CB8AC3E}">
        <p14:creationId xmlns:p14="http://schemas.microsoft.com/office/powerpoint/2010/main" val="49103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ema.gov/media-library-data/1482961817559-4474b885572f17920a22b2f6fd063bff/FIS_Report_Template_Nov_2016.doc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pubs.er.usgs.gov/pubs/index.jsp?jboEventVo=PubResultView&amp;jboEvent=Search&amp;view=adv&amp;pxfield_series=PP&amp;pxfield_rpt_year=&amp;pxfield_rpt_seq=543&amp;pxorderby=0&amp;performSearch=Search+Now"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-hi my name’s Jeff!</a:t>
            </a:r>
          </a:p>
          <a:p>
            <a:r>
              <a:rPr lang="en-US" dirty="0" smtClean="0"/>
              <a:t>-so</a:t>
            </a:r>
            <a:r>
              <a:rPr lang="en-US" baseline="0" dirty="0" smtClean="0"/>
              <a:t> who am I?</a:t>
            </a:r>
          </a:p>
          <a:p>
            <a:r>
              <a:rPr lang="en-US" baseline="0" dirty="0" smtClean="0"/>
              <a:t>-I’m a surveyor, NGS calls me a geodesist, and my background is in all types of surveying both land and hydrographic.  I’ve been with NGS for about 2 years, came here from the USACE (Pittsburgh District), and have also worked for the Bureau of Land Management and various State &amp; local government.  Spent almost my entire career with government, and got my start surveying in the military.  It’s taken me around the world, but originally I’m from SE Ohio, I’m a university of Akron graduate, and I have an older sister who lives just north up in Flint.</a:t>
            </a:r>
            <a:endParaRPr lang="en-US" dirty="0"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6C3BD8-B2E5-4319-9CBE-B60D43F31E5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6775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10</a:t>
            </a:fld>
            <a:endParaRPr lang="en-US" altLang="en-US"/>
          </a:p>
        </p:txBody>
      </p:sp>
    </p:spTree>
    <p:extLst>
      <p:ext uri="{BB962C8B-B14F-4D97-AF65-F5344CB8AC3E}">
        <p14:creationId xmlns:p14="http://schemas.microsoft.com/office/powerpoint/2010/main" val="2844674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11</a:t>
            </a:fld>
            <a:endParaRPr lang="en-US" altLang="en-US"/>
          </a:p>
        </p:txBody>
      </p:sp>
    </p:spTree>
    <p:extLst>
      <p:ext uri="{BB962C8B-B14F-4D97-AF65-F5344CB8AC3E}">
        <p14:creationId xmlns:p14="http://schemas.microsoft.com/office/powerpoint/2010/main" val="247511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pPr>
            <a:r>
              <a:rPr lang="en-US" altLang="en-US" u="sng" dirty="0" smtClean="0">
                <a:cs typeface="Arial" panose="020B0604020202020204" pitchFamily="34" charset="0"/>
              </a:rPr>
              <a:t>Example </a:t>
            </a:r>
            <a:r>
              <a:rPr lang="en-US" altLang="en-US" u="sng" dirty="0">
                <a:cs typeface="Arial" panose="020B0604020202020204" pitchFamily="34" charset="0"/>
              </a:rPr>
              <a:t>of why we need consistent coordinates (illustrated):</a:t>
            </a:r>
          </a:p>
          <a:p>
            <a:pPr eaLnBrk="1" hangingPunct="1">
              <a:buFont typeface="Arial" panose="020B0604020202020204" pitchFamily="34" charset="0"/>
              <a:buNone/>
            </a:pPr>
            <a:r>
              <a:rPr lang="en-US" altLang="en-US" dirty="0">
                <a:cs typeface="Arial" panose="020B0604020202020204" pitchFamily="34" charset="0"/>
              </a:rPr>
              <a:t>Just in the making of a single FIRM, data collected at different points in time using different </a:t>
            </a:r>
            <a:r>
              <a:rPr lang="en-US" altLang="en-US" dirty="0" smtClean="0">
                <a:cs typeface="Arial" panose="020B0604020202020204" pitchFamily="34" charset="0"/>
              </a:rPr>
              <a:t>methods:</a:t>
            </a:r>
          </a:p>
          <a:p>
            <a:pPr eaLnBrk="1" hangingPunct="1">
              <a:buFont typeface="Arial" panose="020B0604020202020204" pitchFamily="34" charset="0"/>
              <a:buNone/>
            </a:pPr>
            <a:r>
              <a:rPr lang="en-US" altLang="en-US" dirty="0" smtClean="0">
                <a:cs typeface="Arial" panose="020B0604020202020204" pitchFamily="34" charset="0"/>
              </a:rPr>
              <a:t>-aerial </a:t>
            </a:r>
            <a:r>
              <a:rPr lang="en-US" altLang="en-US" dirty="0" err="1" smtClean="0">
                <a:cs typeface="Arial" panose="020B0604020202020204" pitchFamily="34" charset="0"/>
              </a:rPr>
              <a:t>lidar</a:t>
            </a:r>
            <a:endParaRPr lang="en-US" altLang="en-US" dirty="0" smtClean="0">
              <a:cs typeface="Arial" panose="020B0604020202020204" pitchFamily="34" charset="0"/>
            </a:endParaRPr>
          </a:p>
          <a:p>
            <a:pPr eaLnBrk="1" hangingPunct="1">
              <a:buFont typeface="Arial" panose="020B0604020202020204" pitchFamily="34" charset="0"/>
              <a:buNone/>
            </a:pPr>
            <a:r>
              <a:rPr lang="en-US" altLang="en-US" dirty="0" smtClean="0">
                <a:cs typeface="Arial" panose="020B0604020202020204" pitchFamily="34" charset="0"/>
              </a:rPr>
              <a:t>-x-section</a:t>
            </a:r>
            <a:r>
              <a:rPr lang="en-US" altLang="en-US" baseline="0" dirty="0" smtClean="0">
                <a:cs typeface="Arial" panose="020B0604020202020204" pitchFamily="34" charset="0"/>
              </a:rPr>
              <a:t> and structure data via survey</a:t>
            </a:r>
          </a:p>
          <a:p>
            <a:pPr eaLnBrk="1" hangingPunct="1">
              <a:buFont typeface="Arial" panose="020B0604020202020204" pitchFamily="34" charset="0"/>
              <a:buNone/>
            </a:pPr>
            <a:r>
              <a:rPr lang="en-US" altLang="en-US" dirty="0" smtClean="0">
                <a:cs typeface="Arial" panose="020B0604020202020204" pitchFamily="34" charset="0"/>
              </a:rPr>
              <a:t>-streamflow data/hydrographs</a:t>
            </a:r>
            <a:endParaRPr lang="en-US" altLang="en-US" baseline="0" dirty="0" smtClean="0">
              <a:cs typeface="Arial" panose="020B0604020202020204" pitchFamily="34" charset="0"/>
            </a:endParaRPr>
          </a:p>
          <a:p>
            <a:pPr eaLnBrk="1" hangingPunct="1">
              <a:buFont typeface="Arial" panose="020B0604020202020204" pitchFamily="34" charset="0"/>
              <a:buNone/>
            </a:pPr>
            <a:endParaRPr lang="en-US" altLang="en-US" baseline="0" dirty="0" smtClean="0">
              <a:cs typeface="Arial" panose="020B0604020202020204" pitchFamily="34" charset="0"/>
            </a:endParaRPr>
          </a:p>
          <a:p>
            <a:pPr eaLnBrk="1" hangingPunct="1">
              <a:buFont typeface="Arial" panose="020B0604020202020204" pitchFamily="34" charset="0"/>
              <a:buNone/>
            </a:pPr>
            <a:r>
              <a:rPr lang="en-US" altLang="en-US" baseline="0" dirty="0" smtClean="0">
                <a:cs typeface="Arial" panose="020B0604020202020204" pitchFamily="34" charset="0"/>
              </a:rPr>
              <a:t>All </a:t>
            </a:r>
            <a:r>
              <a:rPr lang="en-US" altLang="en-US" baseline="0" dirty="0">
                <a:cs typeface="Arial" panose="020B0604020202020204" pitchFamily="34" charset="0"/>
              </a:rPr>
              <a:t>of these </a:t>
            </a:r>
            <a:r>
              <a:rPr lang="en-US" altLang="en-US" dirty="0">
                <a:cs typeface="Arial" panose="020B0604020202020204" pitchFamily="34" charset="0"/>
              </a:rPr>
              <a:t>must be reliably aligned and combined with historical data,</a:t>
            </a:r>
            <a:r>
              <a:rPr lang="en-US" altLang="en-US" baseline="0" dirty="0">
                <a:cs typeface="Arial" panose="020B0604020202020204" pitchFamily="34" charset="0"/>
              </a:rPr>
              <a:t> </a:t>
            </a:r>
            <a:r>
              <a:rPr lang="en-US" altLang="en-US" dirty="0">
                <a:cs typeface="Arial" panose="020B0604020202020204" pitchFamily="34" charset="0"/>
              </a:rPr>
              <a:t>in both the horizontal and vertical components, to produce a final product in which all of this information is available in one place, to assist </a:t>
            </a:r>
            <a:r>
              <a:rPr lang="en-US" altLang="en-US" dirty="0" smtClean="0">
                <a:cs typeface="Arial" panose="020B0604020202020204" pitchFamily="34" charset="0"/>
              </a:rPr>
              <a:t>professionals</a:t>
            </a:r>
            <a:r>
              <a:rPr lang="en-US" altLang="en-US" baseline="0" dirty="0" smtClean="0">
                <a:cs typeface="Arial" panose="020B0604020202020204" pitchFamily="34" charset="0"/>
              </a:rPr>
              <a:t> like yourselves </a:t>
            </a:r>
            <a:r>
              <a:rPr lang="en-US" altLang="en-US" dirty="0" smtClean="0">
                <a:cs typeface="Arial" panose="020B0604020202020204" pitchFamily="34" charset="0"/>
              </a:rPr>
              <a:t>in </a:t>
            </a:r>
            <a:r>
              <a:rPr lang="en-US" altLang="en-US" dirty="0">
                <a:cs typeface="Arial" panose="020B0604020202020204" pitchFamily="34" charset="0"/>
              </a:rPr>
              <a:t>appropriate flood mitigation.</a:t>
            </a:r>
          </a:p>
          <a:p>
            <a:pPr eaLnBrk="1" hangingPunct="1">
              <a:buFont typeface="Arial" panose="020B0604020202020204" pitchFamily="34" charset="0"/>
              <a:buNone/>
            </a:pPr>
            <a:endParaRPr lang="en-US" altLang="en-US" dirty="0" smtClean="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smtClean="0">
                <a:cs typeface="Arial" panose="020B0604020202020204" pitchFamily="34" charset="0"/>
                <a:sym typeface="Wingdings" panose="05000000000000000000" pitchFamily="2" charset="2"/>
              </a:rPr>
              <a:t></a:t>
            </a:r>
            <a:r>
              <a:rPr lang="en-US" altLang="en-US" dirty="0">
                <a:cs typeface="Arial" panose="020B0604020202020204" pitchFamily="34" charset="0"/>
                <a:sym typeface="Wingdings" panose="05000000000000000000" pitchFamily="2" charset="2"/>
              </a:rPr>
              <a:t>Therefore, Reliable Flood Rate Insurance products rely on the NSRS</a:t>
            </a: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12</a:t>
            </a:fld>
            <a:endParaRPr lang="en-US" altLang="en-US"/>
          </a:p>
        </p:txBody>
      </p:sp>
    </p:spTree>
    <p:extLst>
      <p:ext uri="{BB962C8B-B14F-4D97-AF65-F5344CB8AC3E}">
        <p14:creationId xmlns:p14="http://schemas.microsoft.com/office/powerpoint/2010/main" val="3767775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-so you’ve probably seen that phrase that I have front and center here, NSRS Modernization</a:t>
            </a:r>
          </a:p>
          <a:p>
            <a:r>
              <a:rPr lang="en-US" dirty="0" smtClean="0"/>
              <a:t>-that’s the blanket</a:t>
            </a:r>
            <a:r>
              <a:rPr lang="en-US" baseline="0" dirty="0" smtClean="0"/>
              <a:t> term we use to refer to not just the new </a:t>
            </a:r>
            <a:r>
              <a:rPr lang="en-US" baseline="0" dirty="0" err="1" smtClean="0"/>
              <a:t>datums</a:t>
            </a:r>
            <a:r>
              <a:rPr lang="en-US" baseline="0" dirty="0" smtClean="0"/>
              <a:t> but other </a:t>
            </a:r>
            <a:r>
              <a:rPr lang="en-US" baseline="0" dirty="0" smtClean="0"/>
              <a:t>updates</a:t>
            </a:r>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a:t>
            </a:fld>
            <a:endParaRPr lang="en-US"/>
          </a:p>
        </p:txBody>
      </p:sp>
    </p:spTree>
    <p:extLst>
      <p:ext uri="{BB962C8B-B14F-4D97-AF65-F5344CB8AC3E}">
        <p14:creationId xmlns:p14="http://schemas.microsoft.com/office/powerpoint/2010/main" val="348658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-geometric component is latitude, longitude, and ellipsoid</a:t>
            </a:r>
            <a:r>
              <a:rPr lang="en-US" baseline="0" dirty="0" smtClean="0"/>
              <a:t> height</a:t>
            </a:r>
          </a:p>
          <a:p>
            <a:r>
              <a:rPr lang="en-US" baseline="0" dirty="0" smtClean="0"/>
              <a:t>-geopotential component is combined with the geometric components to calculate an </a:t>
            </a:r>
            <a:r>
              <a:rPr lang="en-US" baseline="0" dirty="0" err="1" smtClean="0"/>
              <a:t>ortho</a:t>
            </a:r>
            <a:r>
              <a:rPr lang="en-US" baseline="0" dirty="0" smtClean="0"/>
              <a:t> height or capital H</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a:t>
            </a:fld>
            <a:endParaRPr lang="en-US"/>
          </a:p>
        </p:txBody>
      </p:sp>
    </p:spTree>
    <p:extLst>
      <p:ext uri="{BB962C8B-B14F-4D97-AF65-F5344CB8AC3E}">
        <p14:creationId xmlns:p14="http://schemas.microsoft.com/office/powerpoint/2010/main" val="2163357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aseline="0" dirty="0"/>
              <a:t>So, GPS/GNSS technologies simplify and improve access to, and the accuracy of, our spatial reference system.</a:t>
            </a:r>
            <a:endParaRPr lang="en-US" dirty="0"/>
          </a:p>
          <a:p>
            <a:r>
              <a:rPr lang="en-US" dirty="0">
                <a:sym typeface="Wingdings" panose="05000000000000000000" pitchFamily="2" charset="2"/>
              </a:rPr>
              <a:t> By adding a 4</a:t>
            </a:r>
            <a:r>
              <a:rPr lang="en-US" baseline="30000" dirty="0">
                <a:sym typeface="Wingdings" panose="05000000000000000000" pitchFamily="2" charset="2"/>
              </a:rPr>
              <a:t>th</a:t>
            </a:r>
            <a:r>
              <a:rPr lang="en-US" dirty="0">
                <a:sym typeface="Wingdings" panose="05000000000000000000" pitchFamily="2" charset="2"/>
              </a:rPr>
              <a:t> dimension to all coordinates (time),</a:t>
            </a:r>
            <a:r>
              <a:rPr lang="en-US" baseline="0" dirty="0">
                <a:sym typeface="Wingdings" panose="05000000000000000000" pitchFamily="2" charset="2"/>
              </a:rPr>
              <a:t> marks can serve as more faithful access points.</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18</a:t>
            </a:fld>
            <a:endParaRPr lang="en-US"/>
          </a:p>
        </p:txBody>
      </p:sp>
    </p:spTree>
    <p:extLst>
      <p:ext uri="{BB962C8B-B14F-4D97-AF65-F5344CB8AC3E}">
        <p14:creationId xmlns:p14="http://schemas.microsoft.com/office/powerpoint/2010/main" val="3823715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aseline="0" dirty="0"/>
              <a:t>So, GPS/GNSS technologies simplify and improve access to, and the accuracy of, our spatial reference system.</a:t>
            </a:r>
            <a:endParaRPr lang="en-US" dirty="0"/>
          </a:p>
          <a:p>
            <a:r>
              <a:rPr lang="en-US" dirty="0">
                <a:sym typeface="Wingdings" panose="05000000000000000000" pitchFamily="2" charset="2"/>
              </a:rPr>
              <a:t> By adding a 4</a:t>
            </a:r>
            <a:r>
              <a:rPr lang="en-US" baseline="30000" dirty="0">
                <a:sym typeface="Wingdings" panose="05000000000000000000" pitchFamily="2" charset="2"/>
              </a:rPr>
              <a:t>th</a:t>
            </a:r>
            <a:r>
              <a:rPr lang="en-US" dirty="0">
                <a:sym typeface="Wingdings" panose="05000000000000000000" pitchFamily="2" charset="2"/>
              </a:rPr>
              <a:t> dimension to all coordinates (time),</a:t>
            </a:r>
            <a:r>
              <a:rPr lang="en-US" baseline="0" dirty="0">
                <a:sym typeface="Wingdings" panose="05000000000000000000" pitchFamily="2" charset="2"/>
              </a:rPr>
              <a:t> marks can serve as more faithful access points.</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19</a:t>
            </a:fld>
            <a:endParaRPr lang="en-US"/>
          </a:p>
        </p:txBody>
      </p:sp>
    </p:spTree>
    <p:extLst>
      <p:ext uri="{BB962C8B-B14F-4D97-AF65-F5344CB8AC3E}">
        <p14:creationId xmlns:p14="http://schemas.microsoft.com/office/powerpoint/2010/main" val="1175839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not familiar with CORS, these are GNSS receivers that collect data 24/7, and the data is posted on NGS website for anyone to download.</a:t>
            </a:r>
          </a:p>
          <a:p>
            <a:r>
              <a:rPr lang="en-US" baseline="0" dirty="0" smtClean="0"/>
              <a:t>-I’ve got some statistics up there, but the NOAA CORS Network is ever changing, with frequent additions and </a:t>
            </a:r>
            <a:r>
              <a:rPr lang="en-US" baseline="0" dirty="0" err="1" smtClean="0"/>
              <a:t>decommissionings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20</a:t>
            </a:fld>
            <a:endParaRPr lang="en-US"/>
          </a:p>
        </p:txBody>
      </p:sp>
    </p:spTree>
    <p:extLst>
      <p:ext uri="{BB962C8B-B14F-4D97-AF65-F5344CB8AC3E}">
        <p14:creationId xmlns:p14="http://schemas.microsoft.com/office/powerpoint/2010/main" val="345868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point out we have a new,</a:t>
            </a:r>
            <a:r>
              <a:rPr lang="en-US" baseline="0" dirty="0" smtClean="0"/>
              <a:t> official name for the network you see represented on this map, </a:t>
            </a:r>
          </a:p>
          <a:p>
            <a:r>
              <a:rPr lang="en-US" baseline="0" dirty="0" smtClean="0"/>
              <a:t>-The NOAA CORS Network, or NCN</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a:t>
            </a:fld>
            <a:endParaRPr lang="en-US"/>
          </a:p>
        </p:txBody>
      </p:sp>
    </p:spTree>
    <p:extLst>
      <p:ext uri="{BB962C8B-B14F-4D97-AF65-F5344CB8AC3E}">
        <p14:creationId xmlns:p14="http://schemas.microsoft.com/office/powerpoint/2010/main" val="2556909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vertical</a:t>
            </a:r>
            <a:r>
              <a:rPr lang="en-US" baseline="0" dirty="0"/>
              <a:t> reference system is a reference surface that can be used to measure heights in a uniform way.</a:t>
            </a:r>
          </a:p>
          <a:p>
            <a:r>
              <a:rPr lang="en-US" dirty="0"/>
              <a:t>So,</a:t>
            </a:r>
            <a:r>
              <a:rPr lang="en-US" baseline="0" dirty="0"/>
              <a:t> h</a:t>
            </a:r>
            <a:r>
              <a:rPr lang="en-US" dirty="0"/>
              <a:t>ow much taller is</a:t>
            </a:r>
            <a:r>
              <a:rPr lang="en-US" baseline="0" dirty="0"/>
              <a:t> Sally?</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24</a:t>
            </a:fld>
            <a:endParaRPr lang="en-US"/>
          </a:p>
        </p:txBody>
      </p:sp>
    </p:spTree>
    <p:extLst>
      <p:ext uri="{BB962C8B-B14F-4D97-AF65-F5344CB8AC3E}">
        <p14:creationId xmlns:p14="http://schemas.microsoft.com/office/powerpoint/2010/main" val="87729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-We are</a:t>
            </a:r>
            <a:r>
              <a:rPr lang="en-US" baseline="0" dirty="0" smtClean="0"/>
              <a:t> the Federal Government’s oldest scientific agency.</a:t>
            </a:r>
          </a:p>
          <a:p>
            <a:r>
              <a:rPr lang="en-US" baseline="0" dirty="0" smtClean="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are a “Program Office” of the NOS</a:t>
            </a:r>
          </a:p>
          <a:p>
            <a:r>
              <a:rPr lang="en-US" baseline="0" dirty="0" smtClean="0"/>
              <a:t>Survey of the Coast – 1807</a:t>
            </a:r>
          </a:p>
          <a:p>
            <a:r>
              <a:rPr lang="en-US" baseline="0" dirty="0" smtClean="0"/>
              <a:t>Coast Survey – 1836</a:t>
            </a:r>
          </a:p>
          <a:p>
            <a:r>
              <a:rPr lang="en-US" baseline="0" dirty="0" smtClean="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a:t>
            </a:fld>
            <a:endParaRPr lang="en-US"/>
          </a:p>
        </p:txBody>
      </p:sp>
    </p:spTree>
    <p:extLst>
      <p:ext uri="{BB962C8B-B14F-4D97-AF65-F5344CB8AC3E}">
        <p14:creationId xmlns:p14="http://schemas.microsoft.com/office/powerpoint/2010/main" val="1953891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vertical</a:t>
            </a:r>
            <a:r>
              <a:rPr lang="en-US" baseline="0" dirty="0"/>
              <a:t> reference system is a reference surface that can be used to measure heights in a uniform way.</a:t>
            </a:r>
          </a:p>
          <a:p>
            <a:r>
              <a:rPr lang="en-US" dirty="0"/>
              <a:t>So,</a:t>
            </a:r>
            <a:r>
              <a:rPr lang="en-US" baseline="0" dirty="0"/>
              <a:t> h</a:t>
            </a:r>
            <a:r>
              <a:rPr lang="en-US" dirty="0"/>
              <a:t>ow much taller is</a:t>
            </a:r>
            <a:r>
              <a:rPr lang="en-US" baseline="0" dirty="0"/>
              <a:t> Sally?</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25</a:t>
            </a:fld>
            <a:endParaRPr lang="en-US"/>
          </a:p>
        </p:txBody>
      </p:sp>
    </p:spTree>
    <p:extLst>
      <p:ext uri="{BB962C8B-B14F-4D97-AF65-F5344CB8AC3E}">
        <p14:creationId xmlns:p14="http://schemas.microsoft.com/office/powerpoint/2010/main" val="1499205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need to know how tall, or the slope of the hill.</a:t>
            </a:r>
          </a:p>
          <a:p>
            <a:r>
              <a:rPr lang="en-US" dirty="0"/>
              <a:t>-You cannot compare heights that are measured from different </a:t>
            </a:r>
            <a:r>
              <a:rPr lang="en-US" dirty="0" smtClean="0"/>
              <a:t>planes </a:t>
            </a:r>
            <a:r>
              <a:rPr lang="en-US" dirty="0"/>
              <a:t>of reference.</a:t>
            </a:r>
          </a:p>
          <a:p>
            <a:r>
              <a:rPr lang="en-US" dirty="0"/>
              <a:t>*If we</a:t>
            </a:r>
            <a:r>
              <a:rPr lang="en-US" baseline="0" dirty="0"/>
              <a:t> replace Sally and Jane with an example more related to floodplains:</a:t>
            </a:r>
          </a:p>
          <a:p>
            <a:r>
              <a:rPr lang="en-US" baseline="0" dirty="0"/>
              <a:t>What if we want to compare a BFE height in 1990 and a BFE height 2010</a:t>
            </a:r>
          </a:p>
          <a:p>
            <a:pPr marL="173336" indent="-173336">
              <a:buFont typeface="Wingdings" panose="05000000000000000000" pitchFamily="2" charset="2"/>
              <a:buChar char="à"/>
            </a:pPr>
            <a:r>
              <a:rPr lang="en-US" baseline="0" dirty="0">
                <a:sym typeface="Wingdings" panose="05000000000000000000" pitchFamily="2" charset="2"/>
              </a:rPr>
              <a:t>what if the land has subsided under that base flood elevation over time?</a:t>
            </a:r>
          </a:p>
          <a:p>
            <a:r>
              <a:rPr lang="en-US" baseline="0" dirty="0">
                <a:sym typeface="Wingdings" panose="05000000000000000000" pitchFamily="2" charset="2"/>
              </a:rPr>
              <a:t>	…hold that thought.</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26</a:t>
            </a:fld>
            <a:endParaRPr lang="en-US"/>
          </a:p>
        </p:txBody>
      </p:sp>
    </p:spTree>
    <p:extLst>
      <p:ext uri="{BB962C8B-B14F-4D97-AF65-F5344CB8AC3E}">
        <p14:creationId xmlns:p14="http://schemas.microsoft.com/office/powerpoint/2010/main" val="1934626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 that’s the proper technical</a:t>
            </a:r>
            <a:r>
              <a:rPr lang="en-US" baseline="0" dirty="0" smtClean="0"/>
              <a:t> term, but I’m not going to hound someone who says “conversion”…  I slip sometimes too</a:t>
            </a:r>
            <a:endParaRPr lang="en-US" dirty="0" smtClean="0"/>
          </a:p>
        </p:txBody>
      </p:sp>
      <p:sp>
        <p:nvSpPr>
          <p:cNvPr id="4" name="Slide Number Placeholder 3"/>
          <p:cNvSpPr>
            <a:spLocks noGrp="1"/>
          </p:cNvSpPr>
          <p:nvPr>
            <p:ph type="sldNum" sz="quarter" idx="10"/>
          </p:nvPr>
        </p:nvSpPr>
        <p:spPr/>
        <p:txBody>
          <a:bodyPr/>
          <a:lstStyle/>
          <a:p>
            <a:fld id="{8C5A6246-21F9-416C-BD6D-2D5049A04672}" type="slidenum">
              <a:rPr lang="en-US" smtClean="0"/>
              <a:t>27</a:t>
            </a:fld>
            <a:endParaRPr lang="en-US"/>
          </a:p>
        </p:txBody>
      </p:sp>
    </p:spTree>
    <p:extLst>
      <p:ext uri="{BB962C8B-B14F-4D97-AF65-F5344CB8AC3E}">
        <p14:creationId xmlns:p14="http://schemas.microsoft.com/office/powerpoint/2010/main" val="3189966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NCAT will incorporate the functionality of VERTCON to transform heights.</a:t>
            </a:r>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35</a:t>
            </a:fld>
            <a:endParaRPr lang="en-US"/>
          </a:p>
        </p:txBody>
      </p:sp>
    </p:spTree>
    <p:extLst>
      <p:ext uri="{BB962C8B-B14F-4D97-AF65-F5344CB8AC3E}">
        <p14:creationId xmlns:p14="http://schemas.microsoft.com/office/powerpoint/2010/main" val="139361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need to know how tall, or the slope of the hill.</a:t>
            </a:r>
          </a:p>
          <a:p>
            <a:r>
              <a:rPr lang="en-US" dirty="0"/>
              <a:t>-You cannot compare heights that are measured from different </a:t>
            </a:r>
            <a:r>
              <a:rPr lang="en-US" dirty="0" smtClean="0"/>
              <a:t>planes </a:t>
            </a:r>
            <a:r>
              <a:rPr lang="en-US" dirty="0"/>
              <a:t>of reference.</a:t>
            </a:r>
          </a:p>
          <a:p>
            <a:r>
              <a:rPr lang="en-US" dirty="0"/>
              <a:t>*If we</a:t>
            </a:r>
            <a:r>
              <a:rPr lang="en-US" baseline="0" dirty="0"/>
              <a:t> replace Sally and Jane with an example more related to floodplains:</a:t>
            </a:r>
          </a:p>
          <a:p>
            <a:r>
              <a:rPr lang="en-US" baseline="0" dirty="0"/>
              <a:t>What if we want to compare a BFE height in 1990 and a BFE height 2010</a:t>
            </a:r>
          </a:p>
          <a:p>
            <a:pPr marL="173336" indent="-173336">
              <a:buFont typeface="Wingdings" panose="05000000000000000000" pitchFamily="2" charset="2"/>
              <a:buChar char="à"/>
            </a:pPr>
            <a:r>
              <a:rPr lang="en-US" baseline="0" dirty="0">
                <a:sym typeface="Wingdings" panose="05000000000000000000" pitchFamily="2" charset="2"/>
              </a:rPr>
              <a:t>what if the land has subsided under that base flood elevation over time?</a:t>
            </a:r>
          </a:p>
          <a:p>
            <a:r>
              <a:rPr lang="en-US" baseline="0" dirty="0">
                <a:sym typeface="Wingdings" panose="05000000000000000000" pitchFamily="2" charset="2"/>
              </a:rPr>
              <a:t>	…hold that thought.</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36</a:t>
            </a:fld>
            <a:endParaRPr lang="en-US"/>
          </a:p>
        </p:txBody>
      </p:sp>
    </p:spTree>
    <p:extLst>
      <p:ext uri="{BB962C8B-B14F-4D97-AF65-F5344CB8AC3E}">
        <p14:creationId xmlns:p14="http://schemas.microsoft.com/office/powerpoint/2010/main" val="4269175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“things” we mean the objects</a:t>
            </a:r>
            <a:r>
              <a:rPr lang="en-US" baseline="0" dirty="0" smtClean="0"/>
              <a:t> we’re measuring</a:t>
            </a:r>
          </a:p>
          <a:p>
            <a:r>
              <a:rPr lang="en-US" baseline="0" dirty="0" smtClean="0"/>
              <a:t>-if earth is moving, we need o account for that</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37</a:t>
            </a:fld>
            <a:endParaRPr lang="en-US"/>
          </a:p>
        </p:txBody>
      </p:sp>
    </p:spTree>
    <p:extLst>
      <p:ext uri="{BB962C8B-B14F-4D97-AF65-F5344CB8AC3E}">
        <p14:creationId xmlns:p14="http://schemas.microsoft.com/office/powerpoint/2010/main" val="2227229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I just explained to you how we are modernizing NSRS and told you that it</a:t>
            </a:r>
            <a:r>
              <a:rPr lang="en-US" baseline="0" dirty="0"/>
              <a:t> is a good thing for floodplain mapping, but now I am going to show you why with some case studies***</a:t>
            </a:r>
            <a:endParaRPr lang="en-US" dirty="0"/>
          </a:p>
          <a:p>
            <a:endParaRPr lang="en-US" dirty="0"/>
          </a:p>
          <a:p>
            <a:r>
              <a:rPr lang="en-US" dirty="0"/>
              <a:t>Alaska is</a:t>
            </a:r>
            <a:r>
              <a:rPr lang="en-US" baseline="0" dirty="0"/>
              <a:t> a great illustrative end-member.  </a:t>
            </a:r>
          </a:p>
          <a:p>
            <a:r>
              <a:rPr lang="en-US" baseline="0" dirty="0"/>
              <a:t>The issues posed by </a:t>
            </a:r>
            <a:r>
              <a:rPr lang="en-US" baseline="0" dirty="0" err="1"/>
              <a:t>datums</a:t>
            </a:r>
            <a:r>
              <a:rPr lang="en-US" baseline="0" dirty="0"/>
              <a:t> with limited time-dependency shown in the following examples are measurable and apparent, but they are relevant to areas nationwide because these changes are happening everywhere (at slower and less-apparent rates) and they reinforce why NSRS modernization is critical for improved flood mapping, particularly in areas experiencing changes in local relative sea level.</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38</a:t>
            </a:fld>
            <a:endParaRPr lang="en-US" altLang="en-US"/>
          </a:p>
        </p:txBody>
      </p:sp>
    </p:spTree>
    <p:extLst>
      <p:ext uri="{BB962C8B-B14F-4D97-AF65-F5344CB8AC3E}">
        <p14:creationId xmlns:p14="http://schemas.microsoft.com/office/powerpoint/2010/main" val="1365002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Juneau:</a:t>
            </a:r>
          </a:p>
          <a:p>
            <a:r>
              <a:rPr lang="en-US" dirty="0"/>
              <a:t>The</a:t>
            </a:r>
            <a:r>
              <a:rPr lang="en-US" baseline="0" dirty="0"/>
              <a:t> b</a:t>
            </a:r>
            <a:r>
              <a:rPr lang="en-US" dirty="0"/>
              <a:t>ottom plot is the Negative</a:t>
            </a:r>
            <a:r>
              <a:rPr lang="en-US" baseline="0" dirty="0"/>
              <a:t> Relative Sea Level (RSL) trend in Juneau.  The sea is falling relative to the land, because, even though the sea is rising globally the land is rising even faster, and outpacing the ocean.</a:t>
            </a:r>
          </a:p>
          <a:p>
            <a:r>
              <a:rPr lang="en-US" baseline="0" dirty="0"/>
              <a:t>*The largest component is due to isostatic rebound of the crust as terrestrial glaciers melt.</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39</a:t>
            </a:fld>
            <a:endParaRPr lang="en-US" altLang="en-US"/>
          </a:p>
        </p:txBody>
      </p:sp>
    </p:spTree>
    <p:extLst>
      <p:ext uri="{BB962C8B-B14F-4D97-AF65-F5344CB8AC3E}">
        <p14:creationId xmlns:p14="http://schemas.microsoft.com/office/powerpoint/2010/main" val="1448737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photo, rapid uplift is monitored with a continuous GNSS site at Mendenhall Glacier.  It is a Continuously Operating Reference Station or CORS.  </a:t>
            </a:r>
            <a:endParaRPr lang="en-US" baseline="0" dirty="0" smtClean="0"/>
          </a:p>
          <a:p>
            <a:r>
              <a:rPr lang="en-US" baseline="0" dirty="0" smtClean="0"/>
              <a:t>-</a:t>
            </a:r>
            <a:r>
              <a:rPr lang="en-US" baseline="0" dirty="0"/>
              <a:t>The young lady you see is NGS’s Regional Geodetic Advisor for Alaska and the US Arctic, Nicole (</a:t>
            </a:r>
            <a:r>
              <a:rPr lang="en-US" baseline="0" dirty="0" err="1"/>
              <a:t>Nic</a:t>
            </a:r>
            <a:r>
              <a:rPr lang="en-US" baseline="0" dirty="0"/>
              <a:t>) Kinsman, who might normally have been giving this presentation, if it weren’t for her special rotational assignment within NGS.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40</a:t>
            </a:fld>
            <a:endParaRPr lang="en-US" altLang="en-US"/>
          </a:p>
        </p:txBody>
      </p:sp>
    </p:spTree>
    <p:extLst>
      <p:ext uri="{BB962C8B-B14F-4D97-AF65-F5344CB8AC3E}">
        <p14:creationId xmlns:p14="http://schemas.microsoft.com/office/powerpoint/2010/main" val="1537867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**Juneau rates have been generalized for illustrative purposes in this figure**</a:t>
            </a:r>
          </a:p>
          <a:p>
            <a:pPr marL="173336" indent="-173336">
              <a:buFont typeface="Arial" panose="020B0604020202020204" pitchFamily="34" charset="0"/>
              <a:buChar char="•"/>
            </a:pPr>
            <a:r>
              <a:rPr lang="en-US" dirty="0"/>
              <a:t>Local sea level is rising (in blue)</a:t>
            </a:r>
          </a:p>
          <a:p>
            <a:pPr marL="173336" indent="-173336">
              <a:buFont typeface="Arial" panose="020B0604020202020204" pitchFamily="34" charset="0"/>
              <a:buChar char="•"/>
            </a:pPr>
            <a:r>
              <a:rPr lang="en-US" dirty="0"/>
              <a:t>Land is rising faster (in red)</a:t>
            </a:r>
          </a:p>
          <a:p>
            <a:pPr marL="173336" indent="-173336">
              <a:buFont typeface="Arial" panose="020B0604020202020204" pitchFamily="34" charset="0"/>
              <a:buChar char="•"/>
            </a:pPr>
            <a:r>
              <a:rPr lang="en-US" dirty="0"/>
              <a:t>Vertical</a:t>
            </a:r>
            <a:r>
              <a:rPr lang="en-US" baseline="0" dirty="0"/>
              <a:t> r</a:t>
            </a:r>
            <a:r>
              <a:rPr lang="en-US" dirty="0"/>
              <a:t>elationship between tidal and ‘terrestrial’ </a:t>
            </a:r>
            <a:r>
              <a:rPr lang="en-US" dirty="0" err="1"/>
              <a:t>datums</a:t>
            </a:r>
            <a:r>
              <a:rPr lang="en-US" dirty="0"/>
              <a:t> changes</a:t>
            </a:r>
            <a:r>
              <a:rPr lang="en-US" baseline="0" dirty="0"/>
              <a:t> (increasing here as shown in green) through time such that if you applied the 2004 relationship 10 years later, the expected position of local MLLW would be significantly off (shown with the red x)</a:t>
            </a:r>
          </a:p>
          <a:p>
            <a:endParaRPr lang="en-US" baseline="0" dirty="0"/>
          </a:p>
          <a:p>
            <a:r>
              <a:rPr lang="en-US" b="1" baseline="0" dirty="0"/>
              <a:t>Thought experiment in the creation of a new FIRM: </a:t>
            </a:r>
          </a:p>
          <a:p>
            <a:r>
              <a:rPr lang="en-US" baseline="0" dirty="0"/>
              <a:t>The mark shown has an official NAVD88 height published in IDB in 2004. </a:t>
            </a:r>
          </a:p>
          <a:p>
            <a:r>
              <a:rPr lang="en-US" baseline="0" dirty="0">
                <a:sym typeface="Wingdings" panose="05000000000000000000" pitchFamily="2" charset="2"/>
              </a:rPr>
              <a:t></a:t>
            </a:r>
            <a:r>
              <a:rPr lang="en-US" baseline="0" dirty="0"/>
              <a:t> Just 10 years later, a surveyor uses this published height value to complete a NAVD88 elevation certificate. </a:t>
            </a:r>
          </a:p>
          <a:p>
            <a:pPr marL="171450" indent="-171450">
              <a:buFont typeface="Wingdings" panose="05000000000000000000" pitchFamily="2" charset="2"/>
              <a:buChar char="à"/>
            </a:pPr>
            <a:r>
              <a:rPr lang="en-US" baseline="0" dirty="0"/>
              <a:t>A </a:t>
            </a:r>
            <a:r>
              <a:rPr lang="en-US" baseline="0" dirty="0" err="1"/>
              <a:t>lidar</a:t>
            </a:r>
            <a:r>
              <a:rPr lang="en-US" baseline="0" dirty="0"/>
              <a:t> contractor delivers a new 2014 DEM for Juneau and uses the same mark for control with a NAVD88 height value based on a GPS occupation of the mark (processed with OPUS).</a:t>
            </a:r>
          </a:p>
          <a:p>
            <a:pPr marL="0" indent="0">
              <a:buFont typeface="Wingdings" panose="05000000000000000000" pitchFamily="2" charset="2"/>
              <a:buNone/>
            </a:pPr>
            <a:r>
              <a:rPr lang="en-US" baseline="0" dirty="0"/>
              <a:t>?? Are the surveyor and the </a:t>
            </a:r>
            <a:r>
              <a:rPr lang="en-US" baseline="0" dirty="0" err="1"/>
              <a:t>lidar</a:t>
            </a:r>
            <a:r>
              <a:rPr lang="en-US" baseline="0" dirty="0"/>
              <a:t> contractor working in a consistent vertical datum?  NO. *One (the surveyor) is using a NAVD88 height published in 2004, the other (the </a:t>
            </a:r>
            <a:r>
              <a:rPr lang="en-US" baseline="0" dirty="0" err="1"/>
              <a:t>lidar</a:t>
            </a:r>
            <a:r>
              <a:rPr lang="en-US" baseline="0" dirty="0"/>
              <a:t> contractor) is using a current (2014) NAVD88 height, from OPUS. </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41</a:t>
            </a:fld>
            <a:endParaRPr lang="en-US" altLang="en-US"/>
          </a:p>
        </p:txBody>
      </p:sp>
    </p:spTree>
    <p:extLst>
      <p:ext uri="{BB962C8B-B14F-4D97-AF65-F5344CB8AC3E}">
        <p14:creationId xmlns:p14="http://schemas.microsoft.com/office/powerpoint/2010/main" val="2407736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-as you can read my slide,</a:t>
            </a:r>
            <a:r>
              <a:rPr lang="en-US" baseline="0" dirty="0" smtClean="0"/>
              <a:t> I like to point that out because over my 2 years at NGS I’ve seen and heard this misunderstanding quite a bit</a:t>
            </a:r>
          </a:p>
          <a:p>
            <a:r>
              <a:rPr lang="en-US" baseline="0" dirty="0" smtClean="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a:t>
            </a:fld>
            <a:endParaRPr lang="en-US"/>
          </a:p>
        </p:txBody>
      </p:sp>
    </p:spTree>
    <p:extLst>
      <p:ext uri="{BB962C8B-B14F-4D97-AF65-F5344CB8AC3E}">
        <p14:creationId xmlns:p14="http://schemas.microsoft.com/office/powerpoint/2010/main" val="1828110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-why are we replacing this wonderful network of benchmarks?</a:t>
            </a:r>
          </a:p>
          <a:p>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43</a:t>
            </a:fld>
            <a:endParaRPr lang="en-US"/>
          </a:p>
        </p:txBody>
      </p:sp>
    </p:spTree>
    <p:extLst>
      <p:ext uri="{BB962C8B-B14F-4D97-AF65-F5344CB8AC3E}">
        <p14:creationId xmlns:p14="http://schemas.microsoft.com/office/powerpoint/2010/main" val="1000093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smtClean="0"/>
          </a:p>
          <a:p>
            <a:r>
              <a:rPr lang="en-US" dirty="0" smtClean="0"/>
              <a:t>Map</a:t>
            </a:r>
            <a:r>
              <a:rPr lang="en-US" baseline="0" dirty="0" smtClean="0"/>
              <a:t> highlights the tilt/bias to the zero reference surface, that’s another item that was discovered later on with the advent and proliferation of satellite positioning and remote sensing technology.</a:t>
            </a:r>
          </a:p>
          <a:p>
            <a:endParaRPr lang="en-US" baseline="0" dirty="0" smtClean="0"/>
          </a:p>
          <a:p>
            <a:r>
              <a:rPr lang="en-US" baseline="0" dirty="0" smtClean="0"/>
              <a:t>How was the map created, that is the NAVD88 zero surface (H=0) overlaid onto a satellite based geoid model, then color shaded by vertical difference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58187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A7AF627A-4B0A-4F07-AA98-FC43EF4A1389}" type="slidenum">
              <a:rPr lang="en-US" altLang="en-US" sz="1300" smtClean="0">
                <a:latin typeface="Times New Roman" panose="02020603050405020304" pitchFamily="18" charset="0"/>
                <a:cs typeface="Arial" panose="020B0604020202020204" pitchFamily="34" charset="0"/>
              </a:rPr>
              <a:pPr eaLnBrk="0" hangingPunct="0">
                <a:spcBef>
                  <a:spcPct val="0"/>
                </a:spcBef>
              </a:pPr>
              <a:t>45</a:t>
            </a:fld>
            <a:endParaRPr lang="en-US" altLang="en-US" sz="1300" smtClean="0">
              <a:latin typeface="Times New Roman" panose="02020603050405020304" pitchFamily="18" charset="0"/>
              <a:cs typeface="Arial" panose="020B0604020202020204" pitchFamily="34" charset="0"/>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dirty="0" smtClean="0"/>
              <a:t>It turns out that MSL is a close approximation to another surface, defined by gravity, called the </a:t>
            </a:r>
            <a:r>
              <a:rPr lang="en-US" altLang="en-US" sz="1100" b="1" dirty="0" smtClean="0"/>
              <a:t>geoid</a:t>
            </a:r>
            <a:r>
              <a:rPr lang="en-US" altLang="en-US" sz="1100" dirty="0" smtClean="0"/>
              <a:t>, which is the </a:t>
            </a:r>
            <a:r>
              <a:rPr lang="en-US" altLang="en-US" sz="1100" i="1" dirty="0" smtClean="0"/>
              <a:t>true zero surface for measuring elevations</a:t>
            </a:r>
            <a:r>
              <a:rPr lang="en-US" altLang="en-US" sz="1100" dirty="0" smtClean="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altLang="en-US" sz="1100" dirty="0" smtClean="0"/>
          </a:p>
          <a:p>
            <a:r>
              <a:rPr lang="en-US" altLang="en-US" sz="1100" dirty="0" smtClean="0"/>
              <a:t>Definition: NGVD29 – The National Geodetic Vertical Datum of 1929…</a:t>
            </a:r>
          </a:p>
          <a:p>
            <a:r>
              <a:rPr lang="en-US" altLang="en-US" sz="1100" dirty="0" smtClean="0"/>
              <a:t>The </a:t>
            </a:r>
            <a:r>
              <a:rPr lang="en-US" altLang="en-US" sz="1100" b="1" dirty="0" smtClean="0"/>
              <a:t>Sea Level Datum of 1929</a:t>
            </a:r>
            <a:r>
              <a:rPr lang="en-US" altLang="en-US" sz="1100" dirty="0" smtClean="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altLang="en-US" sz="1100" dirty="0" smtClean="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altLang="en-US" sz="1100" dirty="0" smtClean="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altLang="en-US" sz="1100" dirty="0" smtClean="0"/>
          </a:p>
        </p:txBody>
      </p:sp>
    </p:spTree>
    <p:extLst>
      <p:ext uri="{BB962C8B-B14F-4D97-AF65-F5344CB8AC3E}">
        <p14:creationId xmlns:p14="http://schemas.microsoft.com/office/powerpoint/2010/main" val="782889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smtClean="0">
                <a:latin typeface="Times New Roman" panose="02020603050405020304" pitchFamily="18" charset="0"/>
                <a:cs typeface="Times New Roman" panose="02020603050405020304" pitchFamily="18" charset="0"/>
                <a:sym typeface="Times New Roman" panose="02020603050405020304" pitchFamily="18" charset="0"/>
              </a:rPr>
              <a:t>Definition:  </a:t>
            </a:r>
            <a:r>
              <a:rPr lang="en-US" altLang="en-US" sz="1200" dirty="0" smtClean="0">
                <a:latin typeface="Times New Roman" panose="02020603050405020304" pitchFamily="18" charset="0"/>
                <a:cs typeface="Times New Roman" panose="02020603050405020304" pitchFamily="18" charset="0"/>
                <a:sym typeface="Times New Roman" panose="02020603050405020304" pitchFamily="18" charset="0"/>
              </a:rPr>
              <a:t>The surface of equal gravity potential to which orthometric heights shall refer in North America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smtClean="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ea typeface="ＭＳ Ｐゴシック" panose="020B0600070205080204" pitchFamily="34" charset="-128"/>
              </a:rPr>
              <a:t>One height held fixed [</a:t>
            </a:r>
            <a:r>
              <a:rPr lang="en-US" altLang="en-US" sz="1050" dirty="0" smtClean="0">
                <a:latin typeface="Times New Roman" panose="02020603050405020304" pitchFamily="18" charset="0"/>
                <a:ea typeface="+mn-ea"/>
                <a:cs typeface="Times New Roman" panose="02020603050405020304" pitchFamily="18" charset="0"/>
                <a:sym typeface="Times New Roman" panose="02020603050405020304" pitchFamily="18" charset="0"/>
              </a:rPr>
              <a:t>at</a:t>
            </a:r>
            <a:r>
              <a:rPr lang="en-US" altLang="en-US" sz="1050" baseline="0" dirty="0" smtClean="0">
                <a:latin typeface="Times New Roman" panose="02020603050405020304" pitchFamily="18" charset="0"/>
                <a:ea typeface="+mn-ea"/>
                <a:cs typeface="Times New Roman" panose="02020603050405020304" pitchFamily="18" charset="0"/>
                <a:sym typeface="Times New Roman" panose="02020603050405020304" pitchFamily="18" charset="0"/>
              </a:rPr>
              <a:t> </a:t>
            </a:r>
            <a:r>
              <a:rPr lang="en-US" altLang="en-US" sz="1050" dirty="0" smtClean="0">
                <a:latin typeface="Times New Roman" panose="02020603050405020304" pitchFamily="18" charset="0"/>
                <a:cs typeface="Times New Roman" panose="02020603050405020304" pitchFamily="18" charset="0"/>
                <a:sym typeface="Times New Roman" panose="02020603050405020304" pitchFamily="18" charset="0"/>
              </a:rPr>
              <a:t>6.271 meters along the plumb line below the geodetic mark</a:t>
            </a:r>
            <a:r>
              <a:rPr lang="en-US" altLang="en-US" sz="1200" dirty="0" smtClean="0">
                <a:latin typeface="Times New Roman" panose="02020603050405020304" pitchFamily="18" charset="0"/>
                <a:cs typeface="Times New Roman" panose="02020603050405020304" pitchFamily="18" charset="0"/>
                <a:sym typeface="Times New Roman" panose="02020603050405020304" pitchFamily="18" charset="0"/>
              </a:rPr>
              <a:t>]</a:t>
            </a:r>
            <a:r>
              <a:rPr lang="en-US" altLang="en-US" sz="1200" dirty="0" smtClean="0">
                <a:ea typeface="ＭＳ Ｐゴシック" panose="020B0600070205080204" pitchFamily="34" charset="-128"/>
              </a:rPr>
              <a:t> at “Father Point” (Rimouski, Canada).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smtClean="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ea typeface="ＭＳ Ｐゴシック" panose="020B0600070205080204" pitchFamily="34" charset="-128"/>
              </a:rPr>
              <a:t>B</a:t>
            </a:r>
            <a:r>
              <a:rPr lang="en-US" altLang="en-US" dirty="0" smtClean="0"/>
              <a:t>y fixing the geopotential value at the origin point, it was possible to ensure that the origins of IGLD 85 and NAVD 88 aligned.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ea typeface="+mn-ea"/>
              </a:rPr>
              <a:t>But</a:t>
            </a:r>
            <a:r>
              <a:rPr lang="en-US" altLang="en-US" sz="1200" baseline="0" dirty="0" smtClean="0">
                <a:ea typeface="+mn-ea"/>
              </a:rPr>
              <a:t> perhaps more importantly, the </a:t>
            </a:r>
            <a:r>
              <a:rPr lang="en-US" altLang="en-US" sz="1200" dirty="0" smtClean="0">
                <a:ea typeface="ＭＳ Ｐゴシック" panose="020B0600070205080204" pitchFamily="34" charset="-128"/>
              </a:rPr>
              <a:t>height chosen was to minimize 29</a:t>
            </a:r>
            <a:r>
              <a:rPr lang="en-US" altLang="en-US" sz="1200" dirty="0" smtClean="0">
                <a:ea typeface="ＭＳ Ｐゴシック" panose="020B0600070205080204" pitchFamily="34" charset="-128"/>
                <a:sym typeface="Wingdings" panose="05000000000000000000" pitchFamily="2" charset="2"/>
              </a:rPr>
              <a:t>8</a:t>
            </a:r>
            <a:r>
              <a:rPr lang="en-US" altLang="en-US" sz="1200" dirty="0" smtClean="0">
                <a:ea typeface="ＭＳ Ｐゴシック" panose="020B0600070205080204" pitchFamily="34" charset="-128"/>
              </a:rPr>
              <a:t>8 differences on USGS topo maps in the eastern U.S.</a:t>
            </a:r>
            <a:r>
              <a:rPr lang="en-US" altLang="en-US" sz="1200" baseline="0" dirty="0" smtClean="0">
                <a:ea typeface="ＭＳ Ｐゴシック" panose="020B0600070205080204" pitchFamily="34" charset="-128"/>
              </a:rPr>
              <a:t> … t</a:t>
            </a:r>
            <a:r>
              <a:rPr lang="en-US" altLang="en-US" sz="1200" dirty="0" smtClean="0">
                <a:ea typeface="ＭＳ Ｐゴシック" panose="020B0600070205080204" pitchFamily="34" charset="-128"/>
              </a:rPr>
              <a:t>hus, the “zero height surface” of NAVD 88 was </a:t>
            </a:r>
            <a:r>
              <a:rPr lang="en-US" altLang="en-US" sz="1200" b="1" dirty="0" smtClean="0">
                <a:ea typeface="ＭＳ Ｐゴシック" panose="020B0600070205080204" pitchFamily="34" charset="-128"/>
              </a:rPr>
              <a:t>NOT</a:t>
            </a:r>
            <a:r>
              <a:rPr lang="en-US" altLang="en-US" sz="1200" dirty="0" smtClean="0">
                <a:ea typeface="ＭＳ Ｐゴシック" panose="020B0600070205080204" pitchFamily="34" charset="-128"/>
              </a:rPr>
              <a:t> chosen for its closeness to the geoid (but it was close…few decimeters)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ea typeface="ＭＳ Ｐゴシック" panose="020B0600070205080204" pitchFamily="34" charset="-128"/>
              </a:rPr>
              <a:t>Use of one fixed height removed local sea level variation problem of NGVD 29</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a:p>
            <a:endParaRPr dirty="0"/>
          </a:p>
        </p:txBody>
      </p:sp>
    </p:spTree>
    <p:extLst>
      <p:ext uri="{BB962C8B-B14F-4D97-AF65-F5344CB8AC3E}">
        <p14:creationId xmlns:p14="http://schemas.microsoft.com/office/powerpoint/2010/main" val="1325035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48</a:t>
            </a:fld>
            <a:endParaRPr lang="en-US"/>
          </a:p>
        </p:txBody>
      </p:sp>
    </p:spTree>
    <p:extLst>
      <p:ext uri="{BB962C8B-B14F-4D97-AF65-F5344CB8AC3E}">
        <p14:creationId xmlns:p14="http://schemas.microsoft.com/office/powerpoint/2010/main" val="291393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smtClean="0"/>
          </a:p>
          <a:p>
            <a:r>
              <a:rPr lang="en-US" dirty="0" smtClean="0"/>
              <a:t>Map</a:t>
            </a:r>
            <a:r>
              <a:rPr lang="en-US" baseline="0" dirty="0" smtClean="0"/>
              <a:t> highlights the tilt/bias to the zero reference surface, that’s another item that was discovered later on with the advent and proliferation of satellite positioning and remote sensing technology.</a:t>
            </a:r>
          </a:p>
          <a:p>
            <a:endParaRPr lang="en-US" baseline="0" dirty="0" smtClean="0"/>
          </a:p>
          <a:p>
            <a:r>
              <a:rPr lang="en-US" baseline="0" dirty="0" smtClean="0"/>
              <a:t>How was the map created, that is the NAVD88 zero surface (H=0) overlaid onto a satellite based geoid model, then color shaded by vertical difference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37093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50</a:t>
            </a:fld>
            <a:endParaRPr lang="en-US"/>
          </a:p>
        </p:txBody>
      </p:sp>
    </p:spTree>
    <p:extLst>
      <p:ext uri="{BB962C8B-B14F-4D97-AF65-F5344CB8AC3E}">
        <p14:creationId xmlns:p14="http://schemas.microsoft.com/office/powerpoint/2010/main" val="2193643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 reference system to be useful to the public it </a:t>
            </a:r>
            <a:r>
              <a:rPr lang="en-US" b="1" i="1" u="sng" baseline="0" dirty="0"/>
              <a:t>must be </a:t>
            </a:r>
            <a:r>
              <a:rPr lang="en-US" baseline="0" dirty="0"/>
              <a:t>CONSISTENT, meaning it possess </a:t>
            </a:r>
            <a:r>
              <a:rPr lang="en-US" baseline="0" dirty="0" err="1"/>
              <a:t>spaciotemporal</a:t>
            </a:r>
            <a:r>
              <a:rPr lang="en-US" baseline="0" dirty="0"/>
              <a:t> reliability and repeatability, and CONVENIENT, meaning it is readily accessible by users.</a:t>
            </a:r>
          </a:p>
          <a:p>
            <a:endParaRPr lang="en-US" baseline="0" dirty="0"/>
          </a:p>
          <a:p>
            <a:pPr defTabSz="924458">
              <a:defRPr/>
            </a:pPr>
            <a:r>
              <a:rPr lang="en-US" baseline="0" dirty="0"/>
              <a:t>Additionally, as a society we have also adopted an expectation that our spatial reference system is defined in a manner that provides some level of CONSTANCY, that objects considered to be stationary have fixed coordinates and/or heights.  We have also come to expect that heights and depths are relative to some definition of sea level, and this COHERENCE with a natural equipotential surface also ensures that water will flow from higher to lower height values. </a:t>
            </a:r>
          </a:p>
          <a:p>
            <a:endParaRPr lang="en-US" baseline="0" dirty="0"/>
          </a:p>
          <a:p>
            <a:pPr defTabSz="924458">
              <a:defRPr/>
            </a:pPr>
            <a:r>
              <a:rPr lang="en-US" dirty="0"/>
              <a:t>As NGS continues to fulfil our primary mission of defining, maintaining, and providing access to the NSRS, we have recognized the need to modernize the current NSRS in tandem with advances in geodesy, geophysics, and technology (especially GPS/GNSS);</a:t>
            </a:r>
            <a:r>
              <a:rPr lang="en-US" baseline="0" dirty="0"/>
              <a:t> to meet evolving requirements and expectations of the NSRS.</a:t>
            </a:r>
            <a:r>
              <a:rPr lang="en-US" dirty="0"/>
              <a:t>  Decisions</a:t>
            </a:r>
            <a:r>
              <a:rPr lang="en-US" baseline="0" dirty="0"/>
              <a:t> about how to best modernize the NSRS must achieve improved consistency (especially between passive and active control), and convenience - while not fully departing from expected characteristics that are part of the fabric of how our Nation uses precise positions.</a:t>
            </a:r>
          </a:p>
        </p:txBody>
      </p:sp>
      <p:sp>
        <p:nvSpPr>
          <p:cNvPr id="4" name="Slide Number Placeholder 3"/>
          <p:cNvSpPr>
            <a:spLocks noGrp="1"/>
          </p:cNvSpPr>
          <p:nvPr>
            <p:ph type="sldNum" sz="quarter" idx="10"/>
          </p:nvPr>
        </p:nvSpPr>
        <p:spPr/>
        <p:txBody>
          <a:bodyPr/>
          <a:lstStyle/>
          <a:p>
            <a:fld id="{8C5A6246-21F9-416C-BD6D-2D5049A04672}" type="slidenum">
              <a:rPr lang="en-US" smtClean="0"/>
              <a:t>51</a:t>
            </a:fld>
            <a:endParaRPr lang="en-US"/>
          </a:p>
        </p:txBody>
      </p:sp>
    </p:spTree>
    <p:extLst>
      <p:ext uri="{BB962C8B-B14F-4D97-AF65-F5344CB8AC3E}">
        <p14:creationId xmlns:p14="http://schemas.microsoft.com/office/powerpoint/2010/main" val="1922450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458">
              <a:spcBef>
                <a:spcPct val="0"/>
              </a:spcBef>
              <a:defRPr/>
            </a:pPr>
            <a:r>
              <a:rPr lang="en-US" altLang="en-US" dirty="0">
                <a:latin typeface="Times New Roman" pitchFamily="18" charset="0"/>
                <a:sym typeface="Wingdings" panose="05000000000000000000" pitchFamily="2" charset="2"/>
              </a:rPr>
              <a:t>As I</a:t>
            </a:r>
            <a:r>
              <a:rPr lang="en-US" altLang="en-US" baseline="0" dirty="0">
                <a:latin typeface="Times New Roman" pitchFamily="18" charset="0"/>
                <a:sym typeface="Wingdings" panose="05000000000000000000" pitchFamily="2" charset="2"/>
              </a:rPr>
              <a:t> mentioned before, an important part of the </a:t>
            </a:r>
            <a:r>
              <a:rPr lang="en-US" altLang="en-US" dirty="0">
                <a:latin typeface="Times New Roman" pitchFamily="18" charset="0"/>
                <a:sym typeface="Wingdings" panose="05000000000000000000" pitchFamily="2" charset="2"/>
              </a:rPr>
              <a:t>NGS mission is to </a:t>
            </a:r>
            <a:r>
              <a:rPr lang="en-US" altLang="en-US" u="sng" baseline="0" dirty="0">
                <a:latin typeface="Times New Roman" pitchFamily="18" charset="0"/>
                <a:sym typeface="Wingdings" panose="05000000000000000000" pitchFamily="2" charset="2"/>
              </a:rPr>
              <a:t>provides access</a:t>
            </a:r>
            <a:r>
              <a:rPr lang="en-US" altLang="en-US" u="none" baseline="0" dirty="0">
                <a:latin typeface="Times New Roman" pitchFamily="18" charset="0"/>
                <a:sym typeface="Wingdings" panose="05000000000000000000" pitchFamily="2" charset="2"/>
              </a:rPr>
              <a:t> </a:t>
            </a:r>
            <a:r>
              <a:rPr lang="en-US" altLang="en-US" baseline="0" dirty="0">
                <a:latin typeface="Times New Roman" pitchFamily="18" charset="0"/>
                <a:sym typeface="Wingdings" panose="05000000000000000000" pitchFamily="2" charset="2"/>
              </a:rPr>
              <a:t>to the NSRS. </a:t>
            </a:r>
            <a:endParaRPr lang="en-US" baseline="0" dirty="0"/>
          </a:p>
          <a:p>
            <a:pPr defTabSz="924458">
              <a:spcBef>
                <a:spcPct val="0"/>
              </a:spcBef>
              <a:defRPr/>
            </a:pPr>
            <a:r>
              <a:rPr lang="en-US" altLang="en-US" b="1" dirty="0">
                <a:latin typeface="Arial" panose="020B0604020202020204" pitchFamily="34" charset="0"/>
                <a:cs typeface="Arial" panose="020B0604020202020204" pitchFamily="34" charset="0"/>
                <a:sym typeface="Wingdings" panose="05000000000000000000" pitchFamily="2" charset="2"/>
              </a:rPr>
              <a:t>- Accessing NSRS today - </a:t>
            </a:r>
            <a:r>
              <a:rPr lang="en-US" altLang="en-US" b="0" dirty="0">
                <a:latin typeface="Arial" panose="020B0604020202020204" pitchFamily="34" charset="0"/>
                <a:cs typeface="Arial" panose="020B0604020202020204" pitchFamily="34" charset="0"/>
                <a:sym typeface="Wingdings" panose="05000000000000000000" pitchFamily="2" charset="2"/>
              </a:rPr>
              <a:t>Over</a:t>
            </a:r>
            <a:r>
              <a:rPr lang="en-US" altLang="en-US" dirty="0">
                <a:latin typeface="Arial" panose="020B0604020202020204" pitchFamily="34" charset="0"/>
                <a:cs typeface="Arial" panose="020B0604020202020204" pitchFamily="34" charset="0"/>
                <a:sym typeface="Wingdings" panose="05000000000000000000" pitchFamily="2" charset="2"/>
              </a:rPr>
              <a:t> time, and with advances in technology, there are now two paths to access NSRS or NAVD 88 heights. </a:t>
            </a:r>
            <a:endParaRPr lang="en-US" baseline="0" dirty="0"/>
          </a:p>
          <a:p>
            <a:pPr defTabSz="924458">
              <a:defRPr/>
            </a:pPr>
            <a:r>
              <a:rPr lang="en-US" b="1" baseline="0" dirty="0"/>
              <a:t>Path (1) </a:t>
            </a:r>
            <a:r>
              <a:rPr lang="en-US" baseline="0" dirty="0"/>
              <a:t>Since the NSRS is presently defined by a network of passive control, NGS provides primary access to the NSRS at published passive control that is in the IDB – Integrated Data Base.  At present, this remains the ‘official’ gateway to NSRS positions.</a:t>
            </a:r>
          </a:p>
          <a:p>
            <a:pPr defTabSz="924458">
              <a:spcBef>
                <a:spcPct val="0"/>
              </a:spcBef>
              <a:defRPr/>
            </a:pPr>
            <a:r>
              <a:rPr lang="en-US" b="1" baseline="0" dirty="0"/>
              <a:t>Path (2) </a:t>
            </a:r>
            <a:r>
              <a:rPr lang="en-US" baseline="0" dirty="0"/>
              <a:t>NGS also supports GPS/GNSS-enabled access to the NSRS via OPUS. </a:t>
            </a:r>
            <a:r>
              <a:rPr lang="en-US" altLang="en-US" dirty="0">
                <a:latin typeface="Times New Roman" pitchFamily="18" charset="0"/>
                <a:sym typeface="Wingdings" panose="05000000000000000000" pitchFamily="2" charset="2"/>
              </a:rPr>
              <a:t>For GPS/GNSS-enabled access to NSRS heights, NGS maintains</a:t>
            </a:r>
            <a:r>
              <a:rPr lang="en-US" altLang="en-US" baseline="0" dirty="0">
                <a:latin typeface="Times New Roman" pitchFamily="18" charset="0"/>
                <a:sym typeface="Wingdings" panose="05000000000000000000" pitchFamily="2" charset="2"/>
              </a:rPr>
              <a:t> g</a:t>
            </a:r>
            <a:r>
              <a:rPr lang="en-US" altLang="en-US" dirty="0">
                <a:latin typeface="Times New Roman" pitchFamily="18" charset="0"/>
                <a:sym typeface="Wingdings" panose="05000000000000000000" pitchFamily="2" charset="2"/>
              </a:rPr>
              <a:t>eoid models,</a:t>
            </a:r>
            <a:r>
              <a:rPr lang="en-US" altLang="en-US" baseline="0" dirty="0">
                <a:latin typeface="Times New Roman" pitchFamily="18" charset="0"/>
                <a:sym typeface="Wingdings" panose="05000000000000000000" pitchFamily="2" charset="2"/>
              </a:rPr>
              <a:t> which</a:t>
            </a:r>
            <a:r>
              <a:rPr lang="en-US" altLang="en-US" dirty="0">
                <a:latin typeface="Times New Roman" pitchFamily="18" charset="0"/>
              </a:rPr>
              <a:t> are necessary to convert GPS measurements,</a:t>
            </a:r>
            <a:r>
              <a:rPr lang="en-US" altLang="en-US" baseline="0" dirty="0">
                <a:latin typeface="Times New Roman" pitchFamily="18" charset="0"/>
              </a:rPr>
              <a:t> which are </a:t>
            </a:r>
            <a:r>
              <a:rPr lang="en-US" altLang="en-US" dirty="0">
                <a:latin typeface="Times New Roman" pitchFamily="18" charset="0"/>
              </a:rPr>
              <a:t>ellipsoid-based, into real-world elevations.</a:t>
            </a:r>
            <a:r>
              <a:rPr lang="en-US" altLang="en-US" baseline="0" dirty="0">
                <a:latin typeface="Times New Roman" pitchFamily="18" charset="0"/>
                <a:sym typeface="Wingdings" panose="05000000000000000000" pitchFamily="2" charset="2"/>
              </a:rPr>
              <a:t> The current geoid model (GEOID12B) that is used to access NSRS orthometric heights (NAVD88) is a hybrid geoid.  This means it’s a surface of constant gravity potential that has been warped to align with published values on bench marks.</a:t>
            </a:r>
            <a:endParaRPr lang="en-US" baseline="0" dirty="0"/>
          </a:p>
          <a:p>
            <a:pPr defTabSz="924458">
              <a:defRPr/>
            </a:pPr>
            <a:r>
              <a:rPr lang="en-US" altLang="en-US" i="1" baseline="0" dirty="0">
                <a:latin typeface="Times New Roman" pitchFamily="18" charset="0"/>
                <a:sym typeface="Wingdings" panose="05000000000000000000" pitchFamily="2" charset="2"/>
              </a:rPr>
              <a:t> Because of this warping, in an ideal/static world, these two pathways lead you to the same coordinates.  Unfortunately, our world is not static, which leads to discrepancies due to plate </a:t>
            </a:r>
            <a:r>
              <a:rPr lang="en-US" altLang="en-US" i="1" baseline="0" dirty="0" err="1">
                <a:latin typeface="Times New Roman" pitchFamily="18" charset="0"/>
                <a:sym typeface="Wingdings" panose="05000000000000000000" pitchFamily="2" charset="2"/>
              </a:rPr>
              <a:t>tektonics</a:t>
            </a:r>
            <a:r>
              <a:rPr lang="en-US" altLang="en-US" i="1" baseline="0" dirty="0">
                <a:latin typeface="Times New Roman" pitchFamily="18" charset="0"/>
                <a:sym typeface="Wingdings" panose="05000000000000000000" pitchFamily="2" charset="2"/>
              </a:rPr>
              <a:t>, earthquakes, uplift from </a:t>
            </a:r>
            <a:r>
              <a:rPr lang="en-US" altLang="en-US" i="1" baseline="0" dirty="0" err="1">
                <a:latin typeface="Times New Roman" pitchFamily="18" charset="0"/>
                <a:sym typeface="Wingdings" panose="05000000000000000000" pitchFamily="2" charset="2"/>
              </a:rPr>
              <a:t>iso</a:t>
            </a:r>
            <a:r>
              <a:rPr lang="en-US" altLang="en-US" i="1" baseline="0" dirty="0">
                <a:latin typeface="Times New Roman" pitchFamily="18" charset="0"/>
                <a:sym typeface="Wingdings" panose="05000000000000000000" pitchFamily="2" charset="2"/>
              </a:rPr>
              <a:t>-static rebound, aquifer recharge and mountain building processes, subsidence from petroleum and water pumping, etc…</a:t>
            </a:r>
            <a:endParaRPr lang="en-US" altLang="en-US" i="1" dirty="0">
              <a:latin typeface="Times New Roman" pitchFamily="18" charset="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52</a:t>
            </a:fld>
            <a:endParaRPr lang="en-US" altLang="en-US"/>
          </a:p>
        </p:txBody>
      </p:sp>
    </p:spTree>
    <p:extLst>
      <p:ext uri="{BB962C8B-B14F-4D97-AF65-F5344CB8AC3E}">
        <p14:creationId xmlns:p14="http://schemas.microsoft.com/office/powerpoint/2010/main" val="105252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buClr>
                <a:schemeClr val="dk1"/>
              </a:buClr>
              <a:buSzPct val="100000"/>
            </a:pPr>
            <a:r>
              <a:rPr lang="en-US" sz="2000" dirty="0">
                <a:solidFill>
                  <a:schemeClr val="dk1"/>
                </a:solidFill>
                <a:latin typeface="Rokkitt"/>
                <a:ea typeface="Rokkitt"/>
                <a:cs typeface="Rokkitt"/>
                <a:sym typeface="Rokkitt"/>
              </a:rPr>
              <a:t>In 2022 we are switching the official access path to NSRS coordinates.</a:t>
            </a:r>
          </a:p>
          <a:p>
            <a:pPr marL="751122" lvl="1" indent="-288893">
              <a:spcBef>
                <a:spcPts val="404"/>
              </a:spcBef>
              <a:buClr>
                <a:srgbClr val="C00000"/>
              </a:buClr>
              <a:buSzPct val="100000"/>
              <a:buFont typeface="Noto Sans Symbols"/>
              <a:buChar char="▪"/>
            </a:pPr>
            <a:r>
              <a:rPr lang="en-US" sz="2000" dirty="0">
                <a:solidFill>
                  <a:srgbClr val="C00000"/>
                </a:solidFill>
                <a:latin typeface="Rokkitt"/>
                <a:ea typeface="Rokkitt"/>
                <a:cs typeface="Rokkitt"/>
                <a:sym typeface="Rokkitt"/>
              </a:rPr>
              <a:t>Active </a:t>
            </a:r>
            <a:r>
              <a:rPr lang="en-US" sz="2000" dirty="0">
                <a:solidFill>
                  <a:schemeClr val="dk1"/>
                </a:solidFill>
                <a:latin typeface="Rokkitt"/>
                <a:ea typeface="Rokkitt"/>
                <a:cs typeface="Rokkitt"/>
                <a:sym typeface="Rokkitt"/>
              </a:rPr>
              <a:t>geodetic control (CORS) and a ‘pure’ or  un-warped geoid model will replace </a:t>
            </a:r>
            <a:r>
              <a:rPr lang="en-US" sz="2000" dirty="0">
                <a:solidFill>
                  <a:srgbClr val="C00000"/>
                </a:solidFill>
                <a:latin typeface="Rokkitt"/>
                <a:ea typeface="Rokkitt"/>
                <a:cs typeface="Rokkitt"/>
                <a:sym typeface="Rokkitt"/>
              </a:rPr>
              <a:t>passive </a:t>
            </a:r>
            <a:r>
              <a:rPr lang="en-US" sz="2000" dirty="0">
                <a:solidFill>
                  <a:schemeClr val="dk1"/>
                </a:solidFill>
                <a:latin typeface="Rokkitt"/>
                <a:ea typeface="Rokkitt"/>
                <a:cs typeface="Rokkitt"/>
                <a:sym typeface="Rokkitt"/>
              </a:rPr>
              <a:t>geodetic control,</a:t>
            </a:r>
            <a:r>
              <a:rPr lang="en-US" sz="2000" baseline="0" dirty="0">
                <a:solidFill>
                  <a:schemeClr val="dk1"/>
                </a:solidFill>
                <a:latin typeface="Rokkitt"/>
                <a:ea typeface="Rokkitt"/>
                <a:cs typeface="Rokkitt"/>
                <a:sym typeface="Rokkitt"/>
              </a:rPr>
              <a:t> or </a:t>
            </a:r>
            <a:r>
              <a:rPr lang="en-US" sz="2000" dirty="0">
                <a:solidFill>
                  <a:schemeClr val="dk1"/>
                </a:solidFill>
                <a:latin typeface="Rokkitt"/>
                <a:ea typeface="Rokkitt"/>
                <a:cs typeface="Rokkitt"/>
                <a:sym typeface="Rokkitt"/>
              </a:rPr>
              <a:t>bench marks. </a:t>
            </a:r>
          </a:p>
          <a:p>
            <a:pPr marL="751122" lvl="1" indent="-288893">
              <a:spcBef>
                <a:spcPts val="404"/>
              </a:spcBef>
              <a:buClr>
                <a:srgbClr val="C00000"/>
              </a:buClr>
              <a:buSzPct val="100000"/>
              <a:buFont typeface="Noto Sans Symbols"/>
              <a:buChar char="▪"/>
            </a:pPr>
            <a:r>
              <a:rPr lang="en-US" sz="2000" dirty="0">
                <a:solidFill>
                  <a:srgbClr val="C00000"/>
                </a:solidFill>
                <a:latin typeface="Rokkitt"/>
                <a:ea typeface="Rokkitt"/>
                <a:cs typeface="Rokkitt"/>
                <a:sym typeface="Rokkitt"/>
              </a:rPr>
              <a:t>GPS/GNSS</a:t>
            </a:r>
            <a:r>
              <a:rPr lang="en-US" sz="2000" dirty="0">
                <a:solidFill>
                  <a:schemeClr val="dk1"/>
                </a:solidFill>
                <a:latin typeface="Rokkitt"/>
                <a:ea typeface="Rokkitt"/>
                <a:cs typeface="Rokkitt"/>
                <a:sym typeface="Rokkitt"/>
              </a:rPr>
              <a:t> will be the official gateway to the NSRS</a:t>
            </a:r>
          </a:p>
          <a:p>
            <a:pPr marL="751122" lvl="1" indent="-288893">
              <a:spcBef>
                <a:spcPts val="404"/>
              </a:spcBef>
              <a:buClr>
                <a:schemeClr val="dk1"/>
              </a:buClr>
              <a:buSzPct val="100000"/>
              <a:buFont typeface="Noto Sans Symbols"/>
              <a:buChar char="▪"/>
            </a:pPr>
            <a:r>
              <a:rPr lang="en-US" sz="2000" dirty="0">
                <a:solidFill>
                  <a:schemeClr val="dk1"/>
                </a:solidFill>
                <a:latin typeface="Rokkitt"/>
                <a:ea typeface="Rokkitt"/>
                <a:cs typeface="Rokkitt"/>
                <a:sym typeface="Rokkitt"/>
              </a:rPr>
              <a:t>The GRAV-D project, for a refined </a:t>
            </a:r>
            <a:r>
              <a:rPr lang="en-US" sz="2000" i="1" dirty="0">
                <a:solidFill>
                  <a:schemeClr val="dk1"/>
                </a:solidFill>
                <a:latin typeface="Rokkitt"/>
                <a:ea typeface="Rokkitt"/>
                <a:cs typeface="Rokkitt"/>
                <a:sym typeface="Rokkitt"/>
              </a:rPr>
              <a:t>gravimetric</a:t>
            </a:r>
            <a:r>
              <a:rPr lang="en-US" sz="2000" dirty="0">
                <a:solidFill>
                  <a:schemeClr val="dk1"/>
                </a:solidFill>
                <a:latin typeface="Rokkitt"/>
                <a:ea typeface="Rokkitt"/>
                <a:cs typeface="Rokkitt"/>
                <a:sym typeface="Rokkitt"/>
              </a:rPr>
              <a:t> geoid for the US, will enable access to </a:t>
            </a:r>
            <a:r>
              <a:rPr lang="en-US" sz="2000" dirty="0" err="1">
                <a:solidFill>
                  <a:schemeClr val="dk1"/>
                </a:solidFill>
                <a:latin typeface="Rokkitt"/>
                <a:ea typeface="Rokkitt"/>
                <a:cs typeface="Rokkitt"/>
                <a:sym typeface="Rokkitt"/>
              </a:rPr>
              <a:t>orthometric</a:t>
            </a:r>
            <a:r>
              <a:rPr lang="en-US" sz="2000" dirty="0">
                <a:solidFill>
                  <a:schemeClr val="dk1"/>
                </a:solidFill>
                <a:latin typeface="Rokkitt"/>
                <a:ea typeface="Rokkitt"/>
                <a:cs typeface="Rokkitt"/>
                <a:sym typeface="Rokkitt"/>
              </a:rPr>
              <a:t> heights w/in 2 cm accuracy using GPS/GNSS.</a:t>
            </a:r>
            <a:r>
              <a:rPr lang="en-US" sz="2000" baseline="0" dirty="0">
                <a:solidFill>
                  <a:schemeClr val="dk1"/>
                </a:solidFill>
                <a:latin typeface="Rokkitt"/>
                <a:ea typeface="Rokkitt"/>
                <a:cs typeface="Rokkitt"/>
                <a:sym typeface="Rokkitt"/>
              </a:rPr>
              <a:t>  </a:t>
            </a:r>
            <a:r>
              <a:rPr lang="en-US" sz="2000" dirty="0">
                <a:solidFill>
                  <a:schemeClr val="dk1"/>
                </a:solidFill>
                <a:latin typeface="Rokkitt"/>
                <a:ea typeface="Rokkitt"/>
                <a:cs typeface="Rokkitt"/>
                <a:sym typeface="Rokkitt"/>
              </a:rPr>
              <a:t>There is no warping to published benchmark heights.</a:t>
            </a:r>
          </a:p>
          <a:p>
            <a:pPr>
              <a:buClr>
                <a:schemeClr val="dk1"/>
              </a:buClr>
              <a:buSzPct val="100000"/>
            </a:pPr>
            <a:r>
              <a:rPr lang="en-US" sz="2000" i="1" dirty="0">
                <a:solidFill>
                  <a:schemeClr val="dk1"/>
                </a:solidFill>
                <a:latin typeface="Arial" panose="020B0604020202020204" pitchFamily="34" charset="0"/>
                <a:ea typeface="Rokkitt"/>
                <a:cs typeface="Arial" panose="020B0604020202020204" pitchFamily="34" charset="0"/>
                <a:sym typeface="Rokkitt"/>
              </a:rPr>
              <a:t>*While the prevalence of active control will reduce our reliance on passive control, it will still have its place.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53</a:t>
            </a:fld>
            <a:endParaRPr lang="en-US" altLang="en-US"/>
          </a:p>
        </p:txBody>
      </p:sp>
    </p:spTree>
    <p:extLst>
      <p:ext uri="{BB962C8B-B14F-4D97-AF65-F5344CB8AC3E}">
        <p14:creationId xmlns:p14="http://schemas.microsoft.com/office/powerpoint/2010/main" val="1031298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t>You may recognize NGS from</a:t>
            </a:r>
            <a:r>
              <a:rPr lang="en-US" baseline="0" dirty="0"/>
              <a:t> such prestigious appearances like </a:t>
            </a:r>
            <a:r>
              <a:rPr lang="en-US" b="1" baseline="0" dirty="0"/>
              <a:t>section 6.1 of </a:t>
            </a:r>
            <a:r>
              <a:rPr lang="en-US" b="1" dirty="0">
                <a:hlinkClick r:id="rId3" tooltip="Download file: FIS_Report_Template_Nov_2016.docx"/>
              </a:rPr>
              <a:t>Template: Flood Insurance Study (FIS) Report (Nov 2016</a:t>
            </a:r>
            <a:r>
              <a:rPr lang="en-US" dirty="0" smtClean="0">
                <a:hlinkClick r:id="rId3" tooltip="Download file: FIS_Report_Template_Nov_2016.docx"/>
              </a:rPr>
              <a:t>)</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a:t>
            </a:fld>
            <a:endParaRPr lang="en-US" altLang="en-US"/>
          </a:p>
        </p:txBody>
      </p:sp>
    </p:spTree>
    <p:extLst>
      <p:ext uri="{BB962C8B-B14F-4D97-AF65-F5344CB8AC3E}">
        <p14:creationId xmlns:p14="http://schemas.microsoft.com/office/powerpoint/2010/main" val="344872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are still 3 years away, but users can get a sneak peak at the future in the Blueprints for 2022 Technical Report Series.</a:t>
            </a:r>
          </a:p>
          <a:p>
            <a:r>
              <a:rPr lang="en-US" dirty="0"/>
              <a:t>BP Part 1 = Geometric Coordinates (NATRF2022);  Part</a:t>
            </a:r>
            <a:r>
              <a:rPr lang="en-US" baseline="0" dirty="0"/>
              <a:t> 2 = Geopotential Coordinates (NAPGD2022);  Part 3 = Working in the Modernized NSRS.</a:t>
            </a:r>
          </a:p>
          <a:p>
            <a:r>
              <a:rPr lang="en-US" baseline="0" dirty="0"/>
              <a:t>An informal summary of the contents is provided here to pique further interest.</a:t>
            </a:r>
          </a:p>
          <a:p>
            <a:r>
              <a:rPr lang="en-US" baseline="0" dirty="0"/>
              <a:t>Crack them open! Let NGS know what you think.</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54</a:t>
            </a:fld>
            <a:endParaRPr lang="en-US"/>
          </a:p>
        </p:txBody>
      </p:sp>
    </p:spTree>
    <p:extLst>
      <p:ext uri="{BB962C8B-B14F-4D97-AF65-F5344CB8AC3E}">
        <p14:creationId xmlns:p14="http://schemas.microsoft.com/office/powerpoint/2010/main" val="2950808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-what’s</a:t>
            </a:r>
            <a:r>
              <a:rPr lang="en-US" baseline="0" dirty="0" smtClean="0"/>
              <a:t> the </a:t>
            </a:r>
            <a:r>
              <a:rPr lang="en-US" sz="1200" spc="-7" dirty="0" smtClean="0">
                <a:solidFill>
                  <a:schemeClr val="tx2">
                    <a:lumMod val="75000"/>
                  </a:schemeClr>
                </a:solidFill>
                <a:latin typeface="Cambria" panose="02040503050406030204" pitchFamily="18" charset="0"/>
                <a:cs typeface="Calibri"/>
              </a:rPr>
              <a:t>Magnitude of Horizontal Change?</a:t>
            </a:r>
            <a:endParaRPr lang="en-US" sz="1200" dirty="0" smtClean="0">
              <a:solidFill>
                <a:schemeClr val="tx2">
                  <a:lumMod val="75000"/>
                </a:schemeClr>
              </a:solidFill>
              <a:latin typeface="Cambria" panose="02040503050406030204" pitchFamily="18" charset="0"/>
              <a:cs typeface="Calibri"/>
            </a:endParaRPr>
          </a:p>
          <a:p>
            <a:r>
              <a:rPr lang="en-US" dirty="0" smtClean="0"/>
              <a:t>-we will have</a:t>
            </a:r>
            <a:r>
              <a:rPr lang="en-US" baseline="0" dirty="0" smtClean="0"/>
              <a:t> tools online to simplify the process of estimating NAD83</a:t>
            </a:r>
            <a:r>
              <a:rPr lang="en-US" baseline="0" dirty="0" smtClean="0">
                <a:sym typeface="Wingdings" panose="05000000000000000000" pitchFamily="2" charset="2"/>
              </a:rPr>
              <a:t>NATRF2022</a:t>
            </a:r>
          </a:p>
          <a:p>
            <a:r>
              <a:rPr lang="en-US" baseline="0" dirty="0" smtClean="0">
                <a:sym typeface="Wingdings" panose="05000000000000000000" pitchFamily="2" charset="2"/>
              </a:rPr>
              <a:t>-see the </a:t>
            </a:r>
            <a:r>
              <a:rPr lang="en-US" baseline="0" dirty="0" smtClean="0">
                <a:sym typeface="Wingdings" panose="05000000000000000000" pitchFamily="2" charset="2"/>
              </a:rPr>
              <a:t>1.2 </a:t>
            </a:r>
            <a:r>
              <a:rPr lang="en-US" baseline="0" dirty="0" smtClean="0">
                <a:sym typeface="Wingdings" panose="05000000000000000000" pitchFamily="2" charset="2"/>
              </a:rPr>
              <a:t>and </a:t>
            </a:r>
            <a:r>
              <a:rPr lang="en-US" baseline="0" dirty="0" smtClean="0">
                <a:sym typeface="Wingdings" panose="05000000000000000000" pitchFamily="2" charset="2"/>
              </a:rPr>
              <a:t>1.3m </a:t>
            </a:r>
            <a:r>
              <a:rPr lang="en-US" baseline="0" dirty="0" smtClean="0">
                <a:sym typeface="Wingdings" panose="05000000000000000000" pitchFamily="2" charset="2"/>
              </a:rPr>
              <a:t>contour lines are south </a:t>
            </a:r>
            <a:r>
              <a:rPr lang="en-US" baseline="0" dirty="0" smtClean="0">
                <a:sym typeface="Wingdings" panose="05000000000000000000" pitchFamily="2" charset="2"/>
              </a:rPr>
              <a:t>of MIH and </a:t>
            </a:r>
            <a:r>
              <a:rPr lang="en-US" baseline="0" dirty="0" smtClean="0">
                <a:sym typeface="Wingdings" panose="05000000000000000000" pitchFamily="2" charset="2"/>
              </a:rPr>
              <a:t>just thru </a:t>
            </a:r>
            <a:r>
              <a:rPr lang="en-US" baseline="0" dirty="0" smtClean="0">
                <a:sym typeface="Wingdings" panose="05000000000000000000" pitchFamily="2" charset="2"/>
              </a:rPr>
              <a:t>the UP, </a:t>
            </a:r>
            <a:r>
              <a:rPr lang="en-US" baseline="0" dirty="0" smtClean="0">
                <a:sym typeface="Wingdings" panose="05000000000000000000" pitchFamily="2" charset="2"/>
              </a:rPr>
              <a:t>so you’ll see a northwesterly shift of </a:t>
            </a:r>
            <a:r>
              <a:rPr lang="en-US" baseline="0" dirty="0" smtClean="0">
                <a:sym typeface="Wingdings" panose="05000000000000000000" pitchFamily="2" charset="2"/>
              </a:rPr>
              <a:t>4 </a:t>
            </a:r>
            <a:r>
              <a:rPr lang="en-US" baseline="0" dirty="0" smtClean="0">
                <a:sym typeface="Wingdings" panose="05000000000000000000" pitchFamily="2" charset="2"/>
              </a:rPr>
              <a:t>feet </a:t>
            </a:r>
            <a:r>
              <a:rPr lang="en-US" baseline="0" dirty="0" smtClean="0">
                <a:sym typeface="Wingdings" panose="05000000000000000000" pitchFamily="2" charset="2"/>
              </a:rPr>
              <a:t>or more throughout Michigan</a:t>
            </a:r>
          </a:p>
          <a:p>
            <a:r>
              <a:rPr lang="en-US" baseline="0" dirty="0" smtClean="0">
                <a:sym typeface="Wingdings" panose="05000000000000000000" pitchFamily="2" charset="2"/>
              </a:rPr>
              <a:t>-all under 4.5 feet</a:t>
            </a:r>
            <a:endParaRPr lang="en-US" baseline="0" dirty="0" smtClean="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57</a:t>
            </a:fld>
            <a:endParaRPr lang="en-US"/>
          </a:p>
        </p:txBody>
      </p:sp>
    </p:spTree>
    <p:extLst>
      <p:ext uri="{BB962C8B-B14F-4D97-AF65-F5344CB8AC3E}">
        <p14:creationId xmlns:p14="http://schemas.microsoft.com/office/powerpoint/2010/main" val="1556608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solidFill>
                  <a:schemeClr val="bg1"/>
                </a:solidFill>
              </a:rPr>
              <a:t>RED:  NAD 83 coastline against NAD 83 imagery</a:t>
            </a:r>
          </a:p>
          <a:p>
            <a:r>
              <a:rPr lang="en-US" dirty="0" smtClean="0">
                <a:solidFill>
                  <a:schemeClr val="bg1"/>
                </a:solidFill>
              </a:rPr>
              <a:t>GREEN:  Coastline shifted into NATRF2022 but the imagery remains on NAD 83</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58</a:t>
            </a:fld>
            <a:endParaRPr lang="en-US"/>
          </a:p>
        </p:txBody>
      </p:sp>
    </p:spTree>
    <p:extLst>
      <p:ext uri="{BB962C8B-B14F-4D97-AF65-F5344CB8AC3E}">
        <p14:creationId xmlns:p14="http://schemas.microsoft.com/office/powerpoint/2010/main" val="3669225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that’s the proper technical</a:t>
            </a:r>
            <a:r>
              <a:rPr lang="en-US" baseline="0" dirty="0" smtClean="0"/>
              <a:t> term, but I’m not going to hound someone who says “conversion”…  I slip sometimes too</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59</a:t>
            </a:fld>
            <a:endParaRPr lang="en-US"/>
          </a:p>
        </p:txBody>
      </p:sp>
    </p:spTree>
    <p:extLst>
      <p:ext uri="{BB962C8B-B14F-4D97-AF65-F5344CB8AC3E}">
        <p14:creationId xmlns:p14="http://schemas.microsoft.com/office/powerpoint/2010/main" val="606531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the contour of zero change between NGVD29 and NAVD88 falls right thru the UP, so up there I guess it could be pretty easy to unknowingly mix </a:t>
            </a:r>
            <a:r>
              <a:rPr lang="en-US" baseline="0" dirty="0" err="1" smtClean="0"/>
              <a:t>datums</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-overall, across the state we’re </a:t>
            </a:r>
            <a:r>
              <a:rPr lang="en-US" baseline="0" dirty="0" err="1" smtClean="0"/>
              <a:t>talkin</a:t>
            </a:r>
            <a:r>
              <a:rPr lang="en-US" baseline="0" dirty="0" smtClean="0"/>
              <a:t> about </a:t>
            </a:r>
            <a:r>
              <a:rPr lang="en-US" sz="1200" dirty="0" smtClean="0">
                <a:latin typeface="Cambria" panose="02040503050406030204" pitchFamily="18" charset="0"/>
                <a:ea typeface="Cambria" panose="02040503050406030204" pitchFamily="18" charset="0"/>
              </a:rPr>
              <a:t>20 to -20 cm</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60</a:t>
            </a:fld>
            <a:endParaRPr lang="en-US"/>
          </a:p>
        </p:txBody>
      </p:sp>
    </p:spTree>
    <p:extLst>
      <p:ext uri="{BB962C8B-B14F-4D97-AF65-F5344CB8AC3E}">
        <p14:creationId xmlns:p14="http://schemas.microsoft.com/office/powerpoint/2010/main" val="170029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latin typeface="+mn-lt"/>
                <a:ea typeface="+mn-ea"/>
              </a:rPr>
              <a:t>Previously estimated values are matching </a:t>
            </a:r>
            <a:r>
              <a:rPr lang="en-US" sz="1200" dirty="0" err="1" smtClean="0">
                <a:solidFill>
                  <a:srgbClr val="000000"/>
                </a:solidFill>
                <a:latin typeface="+mn-lt"/>
                <a:ea typeface="+mn-ea"/>
              </a:rPr>
              <a:t>xGEOIDs</a:t>
            </a:r>
            <a:r>
              <a:rPr lang="en-US" sz="1200" dirty="0" smtClean="0">
                <a:solidFill>
                  <a:srgbClr val="000000"/>
                </a:solidFill>
                <a:latin typeface="+mn-lt"/>
                <a:ea typeface="+mn-ea"/>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000000"/>
              </a:solidFill>
              <a:latin typeface="+mn-lt"/>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latin typeface="+mn-lt"/>
                <a:ea typeface="+mn-ea"/>
              </a:rPr>
              <a:t>I have that estimate down there, and that’s true</a:t>
            </a:r>
            <a:r>
              <a:rPr lang="en-US" sz="1200" baseline="0" dirty="0" smtClean="0">
                <a:solidFill>
                  <a:srgbClr val="000000"/>
                </a:solidFill>
                <a:latin typeface="+mn-lt"/>
                <a:ea typeface="+mn-ea"/>
              </a:rPr>
              <a:t> except for that little area, not sure what that’s all about, hard to get answers from the Geoid Team since the shutdown.  They’re behind schedule but working frantically to get back on track.</a:t>
            </a:r>
            <a:endParaRPr lang="en-US" sz="1200" dirty="0" smtClean="0">
              <a:solidFill>
                <a:srgbClr val="000000"/>
              </a:solidFill>
              <a:latin typeface="+mn-lt"/>
              <a:ea typeface="+mn-ea"/>
            </a:endParaRP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62</a:t>
            </a:fld>
            <a:endParaRPr lang="en-US"/>
          </a:p>
        </p:txBody>
      </p:sp>
    </p:spTree>
    <p:extLst>
      <p:ext uri="{BB962C8B-B14F-4D97-AF65-F5344CB8AC3E}">
        <p14:creationId xmlns:p14="http://schemas.microsoft.com/office/powerpoint/2010/main" val="1637487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The exact content and format may vary, but these general recommendations are specific to projects with a vertical emphasis.</a:t>
            </a:r>
          </a:p>
          <a:p>
            <a:r>
              <a:rPr lang="en-US" i="1" baseline="0" dirty="0"/>
              <a:t>Also, whenever possible, even before 2022:</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Document</a:t>
            </a:r>
            <a:r>
              <a:rPr lang="en-US" baseline="0" dirty="0">
                <a:latin typeface="Arial" panose="020B0604020202020204" pitchFamily="34" charset="0"/>
                <a:cs typeface="Arial" panose="020B0604020202020204" pitchFamily="34" charset="0"/>
              </a:rPr>
              <a:t> equipment used,</a:t>
            </a:r>
            <a:r>
              <a:rPr lang="en-US" dirty="0">
                <a:latin typeface="Arial" panose="020B0604020202020204" pitchFamily="34" charset="0"/>
                <a:cs typeface="Arial" panose="020B0604020202020204" pitchFamily="34" charset="0"/>
              </a:rPr>
              <a:t> source/date of survey, any software used for conversions</a:t>
            </a:r>
            <a:r>
              <a:rPr lang="en-US" baseline="0" dirty="0">
                <a:latin typeface="Arial" panose="020B0604020202020204" pitchFamily="34" charset="0"/>
                <a:cs typeface="Arial" panose="020B0604020202020204" pitchFamily="34" charset="0"/>
              </a:rPr>
              <a:t> and/or </a:t>
            </a:r>
            <a:r>
              <a:rPr lang="en-US" dirty="0">
                <a:latin typeface="Arial" panose="020B0604020202020204" pitchFamily="34" charset="0"/>
                <a:cs typeface="Arial" panose="020B0604020202020204" pitchFamily="34" charset="0"/>
              </a:rPr>
              <a:t>transformations,</a:t>
            </a:r>
            <a:r>
              <a:rPr lang="en-US" baseline="0" dirty="0">
                <a:latin typeface="Arial" panose="020B0604020202020204" pitchFamily="34" charset="0"/>
                <a:cs typeface="Arial" panose="020B0604020202020204" pitchFamily="34" charset="0"/>
              </a:rPr>
              <a:t> and record their parameters and</a:t>
            </a:r>
            <a:r>
              <a:rPr lang="en-US" dirty="0">
                <a:latin typeface="Arial" panose="020B0604020202020204" pitchFamily="34" charset="0"/>
                <a:cs typeface="Arial" panose="020B0604020202020204" pitchFamily="34" charset="0"/>
              </a:rPr>
              <a:t> the</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name</a:t>
            </a:r>
            <a:r>
              <a:rPr lang="en-US" baseline="0"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version numbers.</a:t>
            </a:r>
          </a:p>
          <a:p>
            <a:pPr marL="231115" indent="-231115">
              <a:buFont typeface="+mj-lt"/>
              <a:buAutoNum type="arabicPeriod"/>
            </a:pPr>
            <a:r>
              <a:rPr lang="en-US" dirty="0">
                <a:latin typeface="Arial" panose="020B0604020202020204" pitchFamily="34" charset="0"/>
                <a:cs typeface="Arial" panose="020B0604020202020204" pitchFamily="34" charset="0"/>
              </a:rPr>
              <a:t>Retain your raw GPS/GNSS files and all other raw data files and</a:t>
            </a:r>
            <a:r>
              <a:rPr lang="en-US" baseline="0" dirty="0">
                <a:latin typeface="Arial" panose="020B0604020202020204" pitchFamily="34" charset="0"/>
                <a:cs typeface="Arial" panose="020B0604020202020204" pitchFamily="34" charset="0"/>
              </a:rPr>
              <a:t> information collected</a:t>
            </a:r>
            <a:r>
              <a:rPr lang="en-US" dirty="0">
                <a:latin typeface="Arial" panose="020B0604020202020204" pitchFamily="34" charset="0"/>
                <a:cs typeface="Arial" panose="020B0604020202020204" pitchFamily="34" charset="0"/>
              </a:rPr>
              <a:t>.</a:t>
            </a:r>
          </a:p>
          <a:p>
            <a:pPr marL="231115" indent="-231115">
              <a:buFont typeface="+mj-lt"/>
              <a:buAutoNum type="arabicPeriod"/>
            </a:pPr>
            <a:r>
              <a:rPr lang="en-US" dirty="0">
                <a:latin typeface="Arial" panose="020B0604020202020204" pitchFamily="34" charset="0"/>
                <a:cs typeface="Arial" panose="020B0604020202020204" pitchFamily="34" charset="0"/>
              </a:rPr>
              <a:t>Document any additional potentially relative information.</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64</a:t>
            </a:fld>
            <a:endParaRPr lang="en-US" altLang="en-US"/>
          </a:p>
        </p:txBody>
      </p:sp>
    </p:spTree>
    <p:extLst>
      <p:ext uri="{BB962C8B-B14F-4D97-AF65-F5344CB8AC3E}">
        <p14:creationId xmlns:p14="http://schemas.microsoft.com/office/powerpoint/2010/main" val="3680198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65</a:t>
            </a:fld>
            <a:endParaRPr lang="en-US"/>
          </a:p>
        </p:txBody>
      </p:sp>
    </p:spTree>
    <p:extLst>
      <p:ext uri="{BB962C8B-B14F-4D97-AF65-F5344CB8AC3E}">
        <p14:creationId xmlns:p14="http://schemas.microsoft.com/office/powerpoint/2010/main" val="15461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made improvements over time, as seen in the old Elevation Certificate Forms (this one is from Juneau)</a:t>
            </a:r>
            <a:endParaRPr lang="en-US" dirty="0"/>
          </a:p>
          <a:p>
            <a:pPr marL="173336" indent="-173336">
              <a:buFont typeface="Arial" panose="020B0604020202020204" pitchFamily="34" charset="0"/>
              <a:buChar char="•"/>
            </a:pPr>
            <a:r>
              <a:rPr lang="en-US" dirty="0"/>
              <a:t>The</a:t>
            </a:r>
            <a:r>
              <a:rPr lang="en-US" baseline="0" dirty="0"/>
              <a:t> o</a:t>
            </a:r>
            <a:r>
              <a:rPr lang="en-US" dirty="0"/>
              <a:t>ld</a:t>
            </a:r>
            <a:r>
              <a:rPr lang="en-US" baseline="0" dirty="0"/>
              <a:t> form has issues.  Not enough metadata</a:t>
            </a:r>
          </a:p>
          <a:p>
            <a:pPr marL="173336" indent="-173336">
              <a:buFont typeface="Arial" panose="020B0604020202020204" pitchFamily="34" charset="0"/>
              <a:buChar char="•"/>
            </a:pPr>
            <a:r>
              <a:rPr lang="en-US" baseline="0" dirty="0"/>
              <a:t>This is a very common issue in Alaska</a:t>
            </a:r>
          </a:p>
          <a:p>
            <a:pPr marL="173336" indent="-173336">
              <a:buFont typeface="Arial" panose="020B0604020202020204" pitchFamily="34" charset="0"/>
              <a:buChar char="•"/>
            </a:pPr>
            <a:r>
              <a:rPr lang="en-US" baseline="0" dirty="0"/>
              <a:t>The insurer takes the datum label on the EC at face value</a:t>
            </a:r>
          </a:p>
          <a:p>
            <a:pPr marL="173336" indent="-173336">
              <a:buFont typeface="Arial" panose="020B0604020202020204" pitchFamily="34" charset="0"/>
              <a:buChar char="•"/>
            </a:pPr>
            <a:r>
              <a:rPr lang="en-US" baseline="0" dirty="0"/>
              <a:t>A conversion value may not exist OR may demonstrate that datum is </a:t>
            </a:r>
            <a:r>
              <a:rPr lang="en-US" baseline="0" dirty="0" err="1"/>
              <a:t>mis</a:t>
            </a:r>
            <a:r>
              <a:rPr lang="en-US" baseline="0" dirty="0"/>
              <a:t>-labeled by resulting in an unreasonable elevation</a:t>
            </a:r>
          </a:p>
          <a:p>
            <a:pPr marL="173336" indent="-173336">
              <a:buFont typeface="Arial" panose="020B0604020202020204" pitchFamily="34" charset="0"/>
              <a:buChar char="•"/>
            </a:pPr>
            <a:r>
              <a:rPr lang="en-US" baseline="0" dirty="0"/>
              <a:t>In these cases, you must defer to a licensed surveyor for interpretation, or the property will require a re-survey</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67</a:t>
            </a:fld>
            <a:endParaRPr lang="en-US" altLang="en-US"/>
          </a:p>
        </p:txBody>
      </p:sp>
    </p:spTree>
    <p:extLst>
      <p:ext uri="{BB962C8B-B14F-4D97-AF65-F5344CB8AC3E}">
        <p14:creationId xmlns:p14="http://schemas.microsoft.com/office/powerpoint/2010/main" val="990145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3"/>
          <p:cNvSpPr>
            <a:spLocks noGrp="1" noChangeArrowheads="1"/>
          </p:cNvSpPr>
          <p:nvPr>
            <p:ph type="dt" sz="quarter" idx="1"/>
          </p:nvPr>
        </p:nvSpPr>
        <p:spPr>
          <a:noFill/>
        </p:spPr>
        <p:txBody>
          <a:bodyPr/>
          <a:lstStyle/>
          <a:p>
            <a:pPr defTabSz="924458" fontAlgn="base">
              <a:spcBef>
                <a:spcPct val="0"/>
              </a:spcBef>
              <a:spcAft>
                <a:spcPct val="0"/>
              </a:spcAft>
              <a:defRPr/>
            </a:pPr>
            <a:r>
              <a:rPr lang="en-US">
                <a:solidFill>
                  <a:prstClr val="black"/>
                </a:solidFill>
                <a:latin typeface="Arial" pitchFamily="34" charset="0"/>
                <a:ea typeface="ＭＳ Ｐゴシック" pitchFamily="34" charset="-128"/>
              </a:rPr>
              <a:t>December 18, 2009</a:t>
            </a:r>
          </a:p>
        </p:txBody>
      </p:sp>
      <p:sp>
        <p:nvSpPr>
          <p:cNvPr id="375810" name="Rectangle 7"/>
          <p:cNvSpPr>
            <a:spLocks noGrp="1" noChangeArrowheads="1"/>
          </p:cNvSpPr>
          <p:nvPr>
            <p:ph type="sldNum" sz="quarter" idx="5"/>
          </p:nvPr>
        </p:nvSpPr>
        <p:spPr>
          <a:noFill/>
        </p:spPr>
        <p:txBody>
          <a:bodyPr/>
          <a:lstStyle/>
          <a:p>
            <a:pPr defTabSz="924458" fontAlgn="base">
              <a:spcBef>
                <a:spcPct val="0"/>
              </a:spcBef>
              <a:spcAft>
                <a:spcPct val="0"/>
              </a:spcAft>
              <a:defRPr/>
            </a:pPr>
            <a:fld id="{BC436DC6-0B13-48FB-AC36-6CE22D9CC57C}" type="slidenum">
              <a:rPr lang="en-US">
                <a:solidFill>
                  <a:prstClr val="black"/>
                </a:solidFill>
                <a:latin typeface="Arial" pitchFamily="34" charset="0"/>
                <a:ea typeface="ＭＳ Ｐゴシック" pitchFamily="34" charset="-128"/>
              </a:rPr>
              <a:pPr defTabSz="924458" fontAlgn="base">
                <a:spcBef>
                  <a:spcPct val="0"/>
                </a:spcBef>
                <a:spcAft>
                  <a:spcPct val="0"/>
                </a:spcAft>
                <a:defRPr/>
              </a:pPr>
              <a:t>68</a:t>
            </a:fld>
            <a:endParaRPr lang="en-US">
              <a:solidFill>
                <a:prstClr val="black"/>
              </a:solidFill>
              <a:latin typeface="Arial" pitchFamily="34" charset="0"/>
              <a:ea typeface="ＭＳ Ｐゴシック" pitchFamily="34" charset="-128"/>
            </a:endParaRPr>
          </a:p>
        </p:txBody>
      </p:sp>
      <p:sp>
        <p:nvSpPr>
          <p:cNvPr id="375811" name="Rectangle 2"/>
          <p:cNvSpPr>
            <a:spLocks noGrp="1" noRot="1" noChangeAspect="1" noChangeArrowheads="1" noTextEdit="1"/>
          </p:cNvSpPr>
          <p:nvPr>
            <p:ph type="sldImg"/>
          </p:nvPr>
        </p:nvSpPr>
        <p:spPr>
          <a:xfrm>
            <a:off x="1239838" y="733425"/>
            <a:ext cx="4857750" cy="3643313"/>
          </a:xfrm>
          <a:ln/>
        </p:spPr>
      </p:sp>
      <p:sp>
        <p:nvSpPr>
          <p:cNvPr id="375812" name="Rectangle 3"/>
          <p:cNvSpPr>
            <a:spLocks noGrp="1" noChangeArrowheads="1"/>
          </p:cNvSpPr>
          <p:nvPr>
            <p:ph type="body" idx="1"/>
          </p:nvPr>
        </p:nvSpPr>
        <p:spPr>
          <a:xfrm>
            <a:off x="979413" y="4622510"/>
            <a:ext cx="5381779" cy="4376064"/>
          </a:xfrm>
          <a:noFill/>
          <a:ln/>
        </p:spPr>
        <p:txBody>
          <a:bodyPr>
            <a:normAutofit/>
          </a:bodyPr>
          <a:lstStyle/>
          <a:p>
            <a:pPr lvl="1" eaLnBrk="1" hangingPunct="1">
              <a:buFont typeface="Wingdings" pitchFamily="2" charset="2"/>
              <a:buNone/>
            </a:pPr>
            <a:r>
              <a:rPr lang="en-US" sz="1100" dirty="0">
                <a:solidFill>
                  <a:srgbClr val="333333"/>
                </a:solidFill>
                <a:latin typeface="Arial" charset="0"/>
              </a:rPr>
              <a:t>On</a:t>
            </a:r>
            <a:r>
              <a:rPr lang="en-US" sz="1100" baseline="0" dirty="0">
                <a:solidFill>
                  <a:srgbClr val="333333"/>
                </a:solidFill>
                <a:latin typeface="Arial" charset="0"/>
              </a:rPr>
              <a:t> the n</a:t>
            </a:r>
            <a:r>
              <a:rPr lang="en-US" sz="1100" dirty="0">
                <a:solidFill>
                  <a:srgbClr val="333333"/>
                </a:solidFill>
                <a:latin typeface="Arial" charset="0"/>
              </a:rPr>
              <a:t>ew elevation</a:t>
            </a:r>
            <a:r>
              <a:rPr lang="en-US" sz="1100" baseline="0" dirty="0">
                <a:solidFill>
                  <a:srgbClr val="333333"/>
                </a:solidFill>
                <a:latin typeface="Arial" charset="0"/>
              </a:rPr>
              <a:t> certificate documents:</a:t>
            </a:r>
            <a:endParaRPr lang="en-US" sz="1100" dirty="0">
              <a:solidFill>
                <a:srgbClr val="333333"/>
              </a:solidFill>
              <a:latin typeface="Arial" charset="0"/>
            </a:endParaRPr>
          </a:p>
          <a:p>
            <a:pPr lvl="1" eaLnBrk="1" hangingPunct="1">
              <a:buFont typeface="Wingdings" pitchFamily="2" charset="2"/>
              <a:buNone/>
            </a:pPr>
            <a:r>
              <a:rPr lang="en-US" sz="1100" dirty="0">
                <a:solidFill>
                  <a:srgbClr val="333333"/>
                </a:solidFill>
                <a:latin typeface="Arial" charset="0"/>
              </a:rPr>
              <a:t>There</a:t>
            </a:r>
            <a:r>
              <a:rPr lang="en-US" sz="1100" baseline="0" dirty="0">
                <a:solidFill>
                  <a:srgbClr val="333333"/>
                </a:solidFill>
                <a:latin typeface="Arial" charset="0"/>
              </a:rPr>
              <a:t> is </a:t>
            </a:r>
            <a:r>
              <a:rPr lang="en-US" sz="1100" dirty="0">
                <a:solidFill>
                  <a:srgbClr val="333333"/>
                </a:solidFill>
                <a:latin typeface="Arial" charset="0"/>
              </a:rPr>
              <a:t>extra space to add information about the source.</a:t>
            </a:r>
          </a:p>
          <a:p>
            <a:pPr lvl="1" eaLnBrk="1" hangingPunct="1">
              <a:buFont typeface="Wingdings" pitchFamily="2" charset="2"/>
              <a:buNone/>
            </a:pPr>
            <a:r>
              <a:rPr lang="en-US" sz="1100" dirty="0">
                <a:solidFill>
                  <a:srgbClr val="333333"/>
                </a:solidFill>
                <a:latin typeface="Arial" charset="0"/>
              </a:rPr>
              <a:t>If you look in the instructions, licensed professionals completing this form are not restricted to just this space, and they may provide attachments if extra explanation is necessary.</a:t>
            </a:r>
          </a:p>
        </p:txBody>
      </p:sp>
    </p:spTree>
    <p:extLst>
      <p:ext uri="{BB962C8B-B14F-4D97-AF65-F5344CB8AC3E}">
        <p14:creationId xmlns:p14="http://schemas.microsoft.com/office/powerpoint/2010/main" val="3538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smtClean="0"/>
              <a:t>or </a:t>
            </a:r>
            <a:r>
              <a:rPr lang="en-US" dirty="0"/>
              <a:t>the </a:t>
            </a:r>
            <a:r>
              <a:rPr lang="en-US" b="1" dirty="0"/>
              <a:t>“</a:t>
            </a:r>
            <a:r>
              <a:rPr lang="en-US" b="1" dirty="0" smtClean="0"/>
              <a:t>NOTES TO </a:t>
            </a:r>
            <a:r>
              <a:rPr lang="en-US" b="1" dirty="0"/>
              <a:t>USERS” </a:t>
            </a:r>
            <a:r>
              <a:rPr lang="en-US" b="0" dirty="0"/>
              <a:t>section of your favorite FIRM </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a:t>
            </a:fld>
            <a:endParaRPr lang="en-US" altLang="en-US"/>
          </a:p>
        </p:txBody>
      </p:sp>
    </p:spTree>
    <p:extLst>
      <p:ext uri="{BB962C8B-B14F-4D97-AF65-F5344CB8AC3E}">
        <p14:creationId xmlns:p14="http://schemas.microsoft.com/office/powerpoint/2010/main" val="35564718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8C5A6246-21F9-416C-BD6D-2D5049A04672}" type="slidenum">
              <a:rPr lang="en-US" smtClean="0"/>
              <a:t>69</a:t>
            </a:fld>
            <a:endParaRPr lang="en-US"/>
          </a:p>
        </p:txBody>
      </p:sp>
    </p:spTree>
    <p:extLst>
      <p:ext uri="{BB962C8B-B14F-4D97-AF65-F5344CB8AC3E}">
        <p14:creationId xmlns:p14="http://schemas.microsoft.com/office/powerpoint/2010/main" val="2166065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This presentation is</a:t>
            </a:r>
            <a:r>
              <a:rPr lang="en-US" baseline="0" dirty="0"/>
              <a:t> intended to raise awareness about the upcoming changes and what they mean for floodplain mapping, but you probably have lots of remaining questions and w</a:t>
            </a:r>
            <a:r>
              <a:rPr lang="en-US" dirty="0">
                <a:latin typeface="Arial" panose="020B0604020202020204" pitchFamily="34" charset="0"/>
                <a:cs typeface="Arial" panose="020B0604020202020204" pitchFamily="34" charset="0"/>
              </a:rPr>
              <a:t>e have a lot of </a:t>
            </a:r>
            <a:r>
              <a:rPr lang="en-US" b="1" dirty="0">
                <a:latin typeface="Arial" panose="020B0604020202020204" pitchFamily="34" charset="0"/>
                <a:cs typeface="Arial" panose="020B0604020202020204" pitchFamily="34" charset="0"/>
              </a:rPr>
              <a:t>resources online </a:t>
            </a:r>
            <a:r>
              <a:rPr lang="en-US" dirty="0">
                <a:latin typeface="Arial" panose="020B0604020202020204" pitchFamily="34" charset="0"/>
                <a:cs typeface="Arial" panose="020B0604020202020204" pitchFamily="34" charset="0"/>
              </a:rPr>
              <a:t>at our website</a:t>
            </a:r>
          </a:p>
          <a:p>
            <a:endParaRPr lang="en-US" b="1"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Please spread the word, and </a:t>
            </a:r>
          </a:p>
          <a:p>
            <a:pPr marL="231115" indent="-231115">
              <a:buFont typeface="+mj-lt"/>
              <a:buAutoNum type="arabicPeriod"/>
            </a:pPr>
            <a:r>
              <a:rPr lang="en-US" dirty="0">
                <a:latin typeface="Arial" panose="020B0604020202020204" pitchFamily="34" charset="0"/>
                <a:cs typeface="Arial" panose="020B0604020202020204" pitchFamily="34" charset="0"/>
              </a:rPr>
              <a:t>make an effort to keep yourself and your colleagues informed. </a:t>
            </a:r>
          </a:p>
          <a:p>
            <a:pPr marL="231115" indent="-231115">
              <a:buFont typeface="+mj-lt"/>
              <a:buAutoNum type="arabicPeriod"/>
            </a:pPr>
            <a:r>
              <a:rPr lang="en-US" dirty="0">
                <a:latin typeface="Arial" panose="020B0604020202020204" pitchFamily="34" charset="0"/>
                <a:cs typeface="Arial" panose="020B0604020202020204" pitchFamily="34" charset="0"/>
              </a:rPr>
              <a:t>Tell us what content is missing or how we can make it better!</a:t>
            </a:r>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70</a:t>
            </a:fld>
            <a:endParaRPr lang="en-US"/>
          </a:p>
        </p:txBody>
      </p:sp>
    </p:spTree>
    <p:extLst>
      <p:ext uri="{BB962C8B-B14F-4D97-AF65-F5344CB8AC3E}">
        <p14:creationId xmlns:p14="http://schemas.microsoft.com/office/powerpoint/2010/main" val="3814378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cs typeface="Arial" panose="020B0604020202020204" pitchFamily="34" charset="0"/>
              </a:rPr>
              <a:t>I’m</a:t>
            </a:r>
            <a:r>
              <a:rPr lang="en-US" i="1" baseline="0" dirty="0">
                <a:latin typeface="Arial" panose="020B0604020202020204" pitchFamily="34" charset="0"/>
                <a:cs typeface="Arial" panose="020B0604020202020204" pitchFamily="34" charset="0"/>
              </a:rPr>
              <a:t> going to highlight a few</a:t>
            </a:r>
            <a:r>
              <a:rPr lang="en-US" i="1" dirty="0">
                <a:latin typeface="Arial" panose="020B0604020202020204" pitchFamily="34" charset="0"/>
                <a:cs typeface="Arial" panose="020B0604020202020204" pitchFamily="34" charset="0"/>
              </a:rPr>
              <a:t> online resources, beginning with our </a:t>
            </a:r>
            <a:r>
              <a:rPr lang="en-US" b="1" i="1" dirty="0">
                <a:latin typeface="Arial" panose="020B0604020202020204" pitchFamily="34" charset="0"/>
                <a:cs typeface="Arial" panose="020B0604020202020204" pitchFamily="34" charset="0"/>
              </a:rPr>
              <a:t>new </a:t>
            </a:r>
            <a:r>
              <a:rPr lang="en-US" b="1" i="1" dirty="0" err="1">
                <a:latin typeface="Arial" panose="020B0604020202020204" pitchFamily="34" charset="0"/>
                <a:cs typeface="Arial" panose="020B0604020202020204" pitchFamily="34" charset="0"/>
              </a:rPr>
              <a:t>datums</a:t>
            </a:r>
            <a:r>
              <a:rPr lang="en-US" b="1" i="1"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web site.</a:t>
            </a:r>
          </a:p>
          <a:p>
            <a:r>
              <a:rPr lang="en-US" dirty="0">
                <a:latin typeface="Arial" panose="020B0604020202020204" pitchFamily="34" charset="0"/>
                <a:cs typeface="Arial" panose="020B0604020202020204" pitchFamily="34" charset="0"/>
              </a:rPr>
              <a:t>Visit our site. It has information today, and we’ll continue to update it.</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71</a:t>
            </a:fld>
            <a:endParaRPr lang="en-US" altLang="en-US"/>
          </a:p>
        </p:txBody>
      </p:sp>
    </p:spTree>
    <p:extLst>
      <p:ext uri="{BB962C8B-B14F-4D97-AF65-F5344CB8AC3E}">
        <p14:creationId xmlns:p14="http://schemas.microsoft.com/office/powerpoint/2010/main" val="21145467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You can also access our science and education resources from the drop</a:t>
            </a:r>
            <a:r>
              <a:rPr lang="en-US" b="1" baseline="0" dirty="0">
                <a:latin typeface="Arial" panose="020B0604020202020204" pitchFamily="34" charset="0"/>
                <a:cs typeface="Arial" panose="020B0604020202020204" pitchFamily="34" charset="0"/>
              </a:rPr>
              <a:t> down menu on our main page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C5A6246-21F9-416C-BD6D-2D5049A04672}" type="slidenum">
              <a:rPr lang="en-US" smtClean="0"/>
              <a:t>72</a:t>
            </a:fld>
            <a:endParaRPr lang="en-US"/>
          </a:p>
        </p:txBody>
      </p:sp>
    </p:spTree>
    <p:extLst>
      <p:ext uri="{BB962C8B-B14F-4D97-AF65-F5344CB8AC3E}">
        <p14:creationId xmlns:p14="http://schemas.microsoft.com/office/powerpoint/2010/main" val="2865481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73</a:t>
            </a:fld>
            <a:endParaRPr lang="en-US" altLang="en-US"/>
          </a:p>
        </p:txBody>
      </p:sp>
    </p:spTree>
    <p:extLst>
      <p:ext uri="{BB962C8B-B14F-4D97-AF65-F5344CB8AC3E}">
        <p14:creationId xmlns:p14="http://schemas.microsoft.com/office/powerpoint/2010/main" val="37646358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indent="0">
              <a:buNone/>
            </a:pPr>
            <a:r>
              <a:rPr lang="en-US" baseline="0" dirty="0" smtClean="0"/>
              <a:t>- 14 Regional Advisors, we’ve transitioned from a State-based to a Regional Program</a:t>
            </a:r>
          </a:p>
          <a:p>
            <a:pPr marL="0" indent="0">
              <a:buNone/>
            </a:pPr>
            <a:r>
              <a:rPr lang="en-US" baseline="0" dirty="0" smtClean="0"/>
              <a:t>-if you know Ross Mackay, he is our Chief Advisor, I report to him… </a:t>
            </a:r>
          </a:p>
          <a:p>
            <a:pPr marL="0" indent="0">
              <a:buNone/>
            </a:pPr>
            <a:r>
              <a:rPr lang="en-US" baseline="0" dirty="0" smtClean="0"/>
              <a:t>**</a:t>
            </a:r>
            <a:r>
              <a:rPr lang="en-US" baseline="0" dirty="0" err="1" smtClean="0"/>
              <a:t>ya</a:t>
            </a:r>
            <a:r>
              <a:rPr lang="en-US" baseline="0" dirty="0" smtClean="0"/>
              <a:t> know, I don’t know why they don’t make him put his photo up here</a:t>
            </a:r>
          </a:p>
          <a:p>
            <a:pPr marL="0" indent="0">
              <a:buNone/>
            </a:pPr>
            <a:r>
              <a:rPr lang="en-US" baseline="0" dirty="0" smtClean="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74</a:t>
            </a:fld>
            <a:endParaRPr lang="en-US"/>
          </a:p>
        </p:txBody>
      </p:sp>
    </p:spTree>
    <p:extLst>
      <p:ext uri="{BB962C8B-B14F-4D97-AF65-F5344CB8AC3E}">
        <p14:creationId xmlns:p14="http://schemas.microsoft.com/office/powerpoint/2010/main" val="2457055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75</a:t>
            </a:fld>
            <a:endParaRPr lang="en-US"/>
          </a:p>
        </p:txBody>
      </p:sp>
    </p:spTree>
    <p:extLst>
      <p:ext uri="{BB962C8B-B14F-4D97-AF65-F5344CB8AC3E}">
        <p14:creationId xmlns:p14="http://schemas.microsoft.com/office/powerpoint/2010/main" val="27245184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Arial" panose="020B0604020202020204" pitchFamily="34" charset="0"/>
                <a:cs typeface="Arial" panose="020B0604020202020204" pitchFamily="34" charset="0"/>
              </a:rPr>
              <a:t>Email Subscription – </a:t>
            </a:r>
            <a:endParaRPr lang="en-US" altLang="en-US" dirty="0">
              <a:latin typeface="Arial" panose="020B0604020202020204" pitchFamily="34" charset="0"/>
              <a:cs typeface="Arial" panose="020B0604020202020204" pitchFamily="34" charset="0"/>
            </a:endParaRP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Sign up for notifications about News, webinars, and training opportunities with NGS. </a:t>
            </a: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We also use our News subscription list to send out our quarterly NSRS Modernization Newsletter.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676" indent="-287841" eaLnBrk="0" hangingPunct="0">
              <a:spcBef>
                <a:spcPct val="30000"/>
              </a:spcBef>
              <a:defRPr sz="1200">
                <a:solidFill>
                  <a:schemeClr val="tx1"/>
                </a:solidFill>
                <a:latin typeface="Calibri" pitchFamily="34" charset="0"/>
              </a:defRPr>
            </a:lvl2pPr>
            <a:lvl3pPr marL="1156269" indent="-230600" eaLnBrk="0" hangingPunct="0">
              <a:spcBef>
                <a:spcPct val="30000"/>
              </a:spcBef>
              <a:defRPr sz="1200">
                <a:solidFill>
                  <a:schemeClr val="tx1"/>
                </a:solidFill>
                <a:latin typeface="Calibri" pitchFamily="34" charset="0"/>
              </a:defRPr>
            </a:lvl3pPr>
            <a:lvl4pPr marL="1619102" indent="-230600" eaLnBrk="0" hangingPunct="0">
              <a:spcBef>
                <a:spcPct val="30000"/>
              </a:spcBef>
              <a:defRPr sz="1200">
                <a:solidFill>
                  <a:schemeClr val="tx1"/>
                </a:solidFill>
                <a:latin typeface="Calibri" pitchFamily="34" charset="0"/>
              </a:defRPr>
            </a:lvl4pPr>
            <a:lvl5pPr marL="2081937" indent="-230600" eaLnBrk="0" hangingPunct="0">
              <a:spcBef>
                <a:spcPct val="30000"/>
              </a:spcBef>
              <a:defRPr sz="1200">
                <a:solidFill>
                  <a:schemeClr val="tx1"/>
                </a:solidFill>
                <a:latin typeface="Calibri" pitchFamily="34" charset="0"/>
              </a:defRPr>
            </a:lvl5pPr>
            <a:lvl6pPr marL="2552949" indent="-230600" defTabSz="471012" eaLnBrk="0" fontAlgn="base" hangingPunct="0">
              <a:spcBef>
                <a:spcPct val="30000"/>
              </a:spcBef>
              <a:spcAft>
                <a:spcPct val="0"/>
              </a:spcAft>
              <a:defRPr sz="1200">
                <a:solidFill>
                  <a:schemeClr val="tx1"/>
                </a:solidFill>
                <a:latin typeface="Calibri" pitchFamily="34" charset="0"/>
              </a:defRPr>
            </a:lvl6pPr>
            <a:lvl7pPr marL="3023960" indent="-230600" defTabSz="471012" eaLnBrk="0" fontAlgn="base" hangingPunct="0">
              <a:spcBef>
                <a:spcPct val="30000"/>
              </a:spcBef>
              <a:spcAft>
                <a:spcPct val="0"/>
              </a:spcAft>
              <a:defRPr sz="1200">
                <a:solidFill>
                  <a:schemeClr val="tx1"/>
                </a:solidFill>
                <a:latin typeface="Calibri" pitchFamily="34" charset="0"/>
              </a:defRPr>
            </a:lvl7pPr>
            <a:lvl8pPr marL="3494971" indent="-230600" defTabSz="471012" eaLnBrk="0" fontAlgn="base" hangingPunct="0">
              <a:spcBef>
                <a:spcPct val="30000"/>
              </a:spcBef>
              <a:spcAft>
                <a:spcPct val="0"/>
              </a:spcAft>
              <a:defRPr sz="1200">
                <a:solidFill>
                  <a:schemeClr val="tx1"/>
                </a:solidFill>
                <a:latin typeface="Calibri" pitchFamily="34" charset="0"/>
              </a:defRPr>
            </a:lvl8pPr>
            <a:lvl9pPr marL="3965983" indent="-230600" defTabSz="47101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287DD4-DB9E-4F0A-B145-24E10F384AA7}" type="slidenum">
              <a:rPr lang="en-US" altLang="en-US" smtClean="0">
                <a:solidFill>
                  <a:srgbClr val="000000"/>
                </a:solidFill>
                <a:latin typeface="Gill Sans MT" pitchFamily="34" charset="0"/>
                <a:ea typeface="MS PGothic" pitchFamily="34" charset="-128"/>
              </a:rPr>
              <a:pPr eaLnBrk="1" hangingPunct="1">
                <a:spcBef>
                  <a:spcPct val="0"/>
                </a:spcBef>
              </a:pPr>
              <a:t>76</a:t>
            </a:fld>
            <a:endParaRPr lang="en-US" altLang="en-US">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23011381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Coordinate</a:t>
            </a:r>
          </a:p>
          <a:p>
            <a:pPr>
              <a:spcBef>
                <a:spcPts val="1213"/>
              </a:spcBef>
            </a:pPr>
            <a:r>
              <a:rPr lang="en-US" i="1" kern="0" dirty="0">
                <a:solidFill>
                  <a:sysClr val="windowText" lastClr="000000"/>
                </a:solidFill>
                <a:latin typeface="Arial" panose="020B0604020202020204" pitchFamily="34" charset="0"/>
                <a:cs typeface="Arial" panose="020B0604020202020204" pitchFamily="34" charset="0"/>
              </a:rPr>
              <a:t>-Spread the word and tell others about NSRS 	Modernization</a:t>
            </a:r>
          </a:p>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Educate</a:t>
            </a:r>
          </a:p>
          <a:p>
            <a:pPr>
              <a:spcBef>
                <a:spcPts val="1213"/>
              </a:spcBef>
            </a:pPr>
            <a:r>
              <a:rPr lang="en-US" i="1" kern="0" dirty="0">
                <a:solidFill>
                  <a:sysClr val="windowText" lastClr="000000"/>
                </a:solidFill>
                <a:latin typeface="Arial" panose="020B0604020202020204" pitchFamily="34" charset="0"/>
                <a:cs typeface="Arial" panose="020B0604020202020204" pitchFamily="34" charset="0"/>
              </a:rPr>
              <a:t>-Review materials and ask for support from NGS</a:t>
            </a:r>
          </a:p>
          <a:p>
            <a:pPr>
              <a:spcBef>
                <a:spcPts val="1213"/>
              </a:spcBef>
            </a:pPr>
            <a:endParaRPr lang="en-US" i="1" kern="0" dirty="0">
              <a:solidFill>
                <a:sysClr val="windowText" lastClr="000000"/>
              </a:solidFill>
              <a:latin typeface="Arial" panose="020B0604020202020204" pitchFamily="34" charset="0"/>
              <a:cs typeface="Arial" panose="020B0604020202020204" pitchFamily="34" charset="0"/>
            </a:endParaRPr>
          </a:p>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Prepare</a:t>
            </a:r>
          </a:p>
          <a:p>
            <a:pPr>
              <a:spcBef>
                <a:spcPts val="1213"/>
              </a:spcBef>
            </a:pPr>
            <a:r>
              <a:rPr lang="en-US" i="1" kern="0" dirty="0">
                <a:solidFill>
                  <a:sysClr val="windowText" lastClr="000000"/>
                </a:solidFill>
                <a:latin typeface="Arial" panose="020B0604020202020204" pitchFamily="34" charset="0"/>
                <a:cs typeface="Arial" panose="020B0604020202020204" pitchFamily="34" charset="0"/>
              </a:rPr>
              <a:t>-Lead by example and use the best metadata practices</a:t>
            </a:r>
          </a:p>
        </p:txBody>
      </p:sp>
      <p:sp>
        <p:nvSpPr>
          <p:cNvPr id="4" name="Slide Number Placeholder 3"/>
          <p:cNvSpPr>
            <a:spLocks noGrp="1"/>
          </p:cNvSpPr>
          <p:nvPr>
            <p:ph type="sldNum" sz="quarter" idx="10"/>
          </p:nvPr>
        </p:nvSpPr>
        <p:spPr/>
        <p:txBody>
          <a:bodyPr/>
          <a:lstStyle/>
          <a:p>
            <a:fld id="{8C5A6246-21F9-416C-BD6D-2D5049A04672}" type="slidenum">
              <a:rPr lang="en-US" smtClean="0"/>
              <a:t>77</a:t>
            </a:fld>
            <a:endParaRPr lang="en-US"/>
          </a:p>
        </p:txBody>
      </p:sp>
    </p:spTree>
    <p:extLst>
      <p:ext uri="{BB962C8B-B14F-4D97-AF65-F5344CB8AC3E}">
        <p14:creationId xmlns:p14="http://schemas.microsoft.com/office/powerpoint/2010/main" val="2071514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1037"/>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0179" name="Shape 1038"/>
          <p:cNvSpPr>
            <a:spLocks noGrp="1"/>
          </p:cNvSpPr>
          <p:nvPr>
            <p:ph type="body" idx="1"/>
          </p:nvPr>
        </p:nvSpPr>
        <p:spPr bwMode="auto">
          <a:xfrm>
            <a:off x="688182" y="4415790"/>
            <a:ext cx="550545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97" tIns="46198" rIns="92397" bIns="46198" numCol="1" anchor="t" anchorCtr="0" compatLnSpc="1">
            <a:prstTxWarp prst="textNoShape">
              <a:avLst/>
            </a:prstTxWarp>
            <a:normAutofit lnSpcReduction="10000"/>
          </a:bodyPr>
          <a:lstStyle/>
          <a:p>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For</a:t>
            </a:r>
            <a:r>
              <a:rPr lang="en-US" altLang="en-US" sz="1800" b="1" baseline="0" dirty="0">
                <a:latin typeface="Arial" panose="020B0604020202020204" pitchFamily="34" charset="0"/>
                <a:ea typeface="ＭＳ Ｐゴシック" panose="020B0600070205080204" pitchFamily="34" charset="-128"/>
                <a:cs typeface="Arial" panose="020B0604020202020204" pitchFamily="34" charset="0"/>
              </a:rPr>
              <a:t> m</a:t>
            </a:r>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ore active NSRS users, a few points:</a:t>
            </a:r>
          </a:p>
          <a:p>
            <a:pPr marL="346672" indent="-346672">
              <a:buFont typeface="+mj-lt"/>
              <a:buAutoNum type="arabicPeriod"/>
            </a:pPr>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Metadata</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metadata, metadata..</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Please</a:t>
            </a:r>
            <a:r>
              <a:rPr lang="en-US" altLang="en-US" sz="1800" baseline="0" dirty="0">
                <a:latin typeface="Arial" panose="020B0604020202020204" pitchFamily="34" charset="0"/>
                <a:ea typeface="ＭＳ Ｐゴシック" panose="020B0600070205080204" pitchFamily="34" charset="-128"/>
                <a:cs typeface="Arial" panose="020B0604020202020204" pitchFamily="34" charset="0"/>
              </a:rPr>
              <a:t> r</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equire</a:t>
            </a:r>
            <a:r>
              <a:rPr lang="en-US" altLang="en-US" sz="1800" baseline="0" dirty="0">
                <a:latin typeface="Arial" panose="020B0604020202020204" pitchFamily="34" charset="0"/>
                <a:ea typeface="ＭＳ Ｐゴシック" panose="020B0600070205080204" pitchFamily="34" charset="-128"/>
                <a:cs typeface="Arial" panose="020B0604020202020204" pitchFamily="34" charset="0"/>
              </a:rPr>
              <a:t> and/or </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provide complete metadata for all mapping contracts.</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How did they get the positions/heights? Document it!</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Lead by example and use best metadata practices</a:t>
            </a:r>
          </a:p>
          <a:p>
            <a:pPr marL="346672"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Use </a:t>
            </a:r>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current</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800" dirty="0" err="1">
                <a:latin typeface="Arial" panose="020B0604020202020204" pitchFamily="34" charset="0"/>
                <a:ea typeface="ＭＳ Ｐゴシック" panose="020B0600070205080204" pitchFamily="34" charset="-128"/>
                <a:cs typeface="Arial" panose="020B0604020202020204" pitchFamily="34" charset="0"/>
              </a:rPr>
              <a:t>datums</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 realizations.</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NAD 83(2011) epoch 2010.00</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USGG12 (gravimetric geoid) / GEOID12B(hybrid geoid)</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NAVD 88 (get off of NGVD 29)</a:t>
            </a:r>
          </a:p>
          <a:p>
            <a:pPr marL="346672"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Keep </a:t>
            </a:r>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original</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(“raw”) GNSS observation files. This will improve the quality of future transformations.</a:t>
            </a:r>
          </a:p>
        </p:txBody>
      </p:sp>
      <p:sp>
        <p:nvSpPr>
          <p:cNvPr id="50180" name="Shape 1039"/>
          <p:cNvSpPr>
            <a:spLocks noGrp="1"/>
          </p:cNvSpPr>
          <p:nvPr>
            <p:ph type="sldNum" sz="quarter" idx="5"/>
          </p:nvPr>
        </p:nvSpPr>
        <p:spPr bwMode="auto">
          <a:xfrm>
            <a:off x="3896508" y="8828352"/>
            <a:ext cx="2983712" cy="4664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7" tIns="46198" rIns="92397" bIns="46198"/>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36678" indent="-282473" eaLnBrk="0" hangingPunct="0">
              <a:defRPr>
                <a:solidFill>
                  <a:schemeClr val="tx1"/>
                </a:solidFill>
                <a:latin typeface="Calibri" panose="020F0502020204030204" pitchFamily="34" charset="0"/>
                <a:ea typeface="ＭＳ Ｐゴシック" panose="020B0600070205080204" pitchFamily="34" charset="-128"/>
              </a:defRPr>
            </a:lvl2pPr>
            <a:lvl3pPr marL="1134709" indent="-226300" eaLnBrk="0" hangingPunct="0">
              <a:defRPr>
                <a:solidFill>
                  <a:schemeClr val="tx1"/>
                </a:solidFill>
                <a:latin typeface="Calibri" panose="020F0502020204030204" pitchFamily="34" charset="0"/>
                <a:ea typeface="ＭＳ Ｐゴシック" panose="020B0600070205080204" pitchFamily="34" charset="-128"/>
              </a:defRPr>
            </a:lvl3pPr>
            <a:lvl4pPr marL="1588913" indent="-226300" eaLnBrk="0" hangingPunct="0">
              <a:defRPr>
                <a:solidFill>
                  <a:schemeClr val="tx1"/>
                </a:solidFill>
                <a:latin typeface="Calibri" panose="020F0502020204030204" pitchFamily="34" charset="0"/>
                <a:ea typeface="ＭＳ Ｐゴシック" panose="020B0600070205080204" pitchFamily="34" charset="-128"/>
              </a:defRPr>
            </a:lvl4pPr>
            <a:lvl5pPr marL="2043118" indent="-226300" eaLnBrk="0" hangingPunct="0">
              <a:defRPr>
                <a:solidFill>
                  <a:schemeClr val="tx1"/>
                </a:solidFill>
                <a:latin typeface="Calibri" panose="020F0502020204030204" pitchFamily="34" charset="0"/>
                <a:ea typeface="ＭＳ Ｐゴシック" panose="020B0600070205080204" pitchFamily="34" charset="-128"/>
              </a:defRPr>
            </a:lvl5pPr>
            <a:lvl6pPr marL="2505347" indent="-226300" defTabSz="46222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67576" indent="-226300" defTabSz="46222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805" indent="-226300" defTabSz="46222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92035" indent="-226300" defTabSz="46222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SzPct val="25000"/>
            </a:pPr>
            <a:r>
              <a:rPr lang="en-US" altLang="en-US">
                <a:solidFill>
                  <a:srgbClr val="000000"/>
                </a:solidFill>
                <a:latin typeface="Gill Sans MT" panose="020B0502020104020203" pitchFamily="34" charset="0"/>
              </a:rPr>
              <a:t> </a:t>
            </a:r>
          </a:p>
        </p:txBody>
      </p:sp>
    </p:spTree>
    <p:extLst>
      <p:ext uri="{BB962C8B-B14F-4D97-AF65-F5344CB8AC3E}">
        <p14:creationId xmlns:p14="http://schemas.microsoft.com/office/powerpoint/2010/main" val="120435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smtClean="0"/>
              <a:t>…or even from the FEMA CRS Coordinator’s manual</a:t>
            </a:r>
          </a:p>
          <a:p>
            <a:pPr defTabSz="924458" eaLnBrk="0" fontAlgn="base" hangingPunct="0">
              <a:spcBef>
                <a:spcPct val="30000"/>
              </a:spcBef>
              <a:spcAft>
                <a:spcPct val="0"/>
              </a:spcAft>
              <a:defRPr/>
            </a:pPr>
            <a:r>
              <a:rPr lang="en-US" b="0" dirty="0" smtClean="0"/>
              <a:t>-specifically</a:t>
            </a:r>
            <a:r>
              <a:rPr lang="en-US" b="0" baseline="0" dirty="0" smtClean="0"/>
              <a:t> Activity 440, Element 442.c</a:t>
            </a:r>
          </a:p>
          <a:p>
            <a:pPr defTabSz="924458" eaLnBrk="0" fontAlgn="base" hangingPunct="0">
              <a:spcBef>
                <a:spcPct val="30000"/>
              </a:spcBef>
              <a:spcAft>
                <a:spcPct val="0"/>
              </a:spcAft>
              <a:defRPr/>
            </a:pPr>
            <a:r>
              <a:rPr lang="en-US" b="0" baseline="0" dirty="0" smtClean="0"/>
              <a:t>-full discount is 27 points… I don’t know exactly what that means, that’s out of my wheelhouse but if anyone wants to speak from experience, feel free</a:t>
            </a:r>
            <a:endParaRPr lang="en-US" b="0"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a:t>
            </a:fld>
            <a:endParaRPr lang="en-US" altLang="en-US"/>
          </a:p>
        </p:txBody>
      </p:sp>
    </p:spTree>
    <p:extLst>
      <p:ext uri="{BB962C8B-B14F-4D97-AF65-F5344CB8AC3E}">
        <p14:creationId xmlns:p14="http://schemas.microsoft.com/office/powerpoint/2010/main" val="17185433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latin typeface="Arial" panose="020B0604020202020204" pitchFamily="34" charset="0"/>
                <a:cs typeface="Arial" panose="020B0604020202020204" pitchFamily="34" charset="0"/>
              </a:rPr>
              <a:t>We are coordinating with other Federal Agencies - since Federal mapping agencies </a:t>
            </a:r>
            <a:r>
              <a:rPr lang="en-US" b="1" dirty="0">
                <a:latin typeface="Arial" panose="020B0604020202020204" pitchFamily="34" charset="0"/>
                <a:cs typeface="Arial" panose="020B0604020202020204" pitchFamily="34" charset="0"/>
              </a:rPr>
              <a:t>must use </a:t>
            </a:r>
            <a:r>
              <a:rPr lang="en-US" dirty="0">
                <a:latin typeface="Arial" panose="020B0604020202020204" pitchFamily="34" charset="0"/>
                <a:cs typeface="Arial" panose="020B0604020202020204" pitchFamily="34" charset="0"/>
              </a:rPr>
              <a:t>the NSRS, we’ve made a particular effort to engage federal agencies</a:t>
            </a:r>
          </a:p>
          <a:p>
            <a:pPr marL="231115" indent="-231115">
              <a:buFont typeface="+mj-lt"/>
              <a:buAutoNum type="arabicPeriod"/>
            </a:pPr>
            <a:r>
              <a:rPr lang="en-US" dirty="0">
                <a:latin typeface="Arial" panose="020B0604020202020204" pitchFamily="34" charset="0"/>
                <a:cs typeface="Arial" panose="020B0604020202020204" pitchFamily="34" charset="0"/>
              </a:rPr>
              <a:t>Our director chairs the Federal Geodetic Control subcommittee (</a:t>
            </a:r>
            <a:r>
              <a:rPr lang="en-US" b="1" dirty="0">
                <a:latin typeface="Arial" panose="020B0604020202020204" pitchFamily="34" charset="0"/>
                <a:cs typeface="Arial" panose="020B0604020202020204" pitchFamily="34" charset="0"/>
              </a:rPr>
              <a:t>FGCS</a:t>
            </a:r>
            <a:r>
              <a:rPr lang="en-US" dirty="0">
                <a:latin typeface="Arial" panose="020B0604020202020204" pitchFamily="34" charset="0"/>
                <a:cs typeface="Arial" panose="020B0604020202020204" pitchFamily="34" charset="0"/>
              </a:rPr>
              <a:t>), and they will adopt the new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in 2022</a:t>
            </a:r>
          </a:p>
          <a:p>
            <a:pPr marL="231115" indent="-231115">
              <a:buFont typeface="+mj-lt"/>
              <a:buAutoNum type="arabicPeriod"/>
            </a:pPr>
            <a:r>
              <a:rPr lang="en-US" dirty="0">
                <a:latin typeface="Arial" panose="020B0604020202020204" pitchFamily="34" charset="0"/>
                <a:cs typeface="Arial" panose="020B0604020202020204" pitchFamily="34" charset="0"/>
              </a:rPr>
              <a:t>We hosted Geospatial </a:t>
            </a:r>
            <a:r>
              <a:rPr lang="en-US" b="1" dirty="0">
                <a:latin typeface="Arial" panose="020B0604020202020204" pitchFamily="34" charset="0"/>
                <a:cs typeface="Arial" panose="020B0604020202020204" pitchFamily="34" charset="0"/>
              </a:rPr>
              <a:t>summits</a:t>
            </a:r>
            <a:r>
              <a:rPr lang="en-US" dirty="0">
                <a:latin typeface="Arial" panose="020B0604020202020204" pitchFamily="34" charset="0"/>
                <a:cs typeface="Arial" panose="020B0604020202020204" pitchFamily="34" charset="0"/>
              </a:rPr>
              <a:t> in 2010, 2015, 2017 and most recently in 2019.</a:t>
            </a:r>
          </a:p>
          <a:p>
            <a:pPr marL="693344" lvl="1" indent="-231115">
              <a:buFont typeface="+mj-lt"/>
              <a:buAutoNum type="arabicPeriod"/>
            </a:pPr>
            <a:r>
              <a:rPr lang="en-US" dirty="0">
                <a:latin typeface="Arial" panose="020B0604020202020204" pitchFamily="34" charset="0"/>
                <a:cs typeface="Arial" panose="020B0604020202020204" pitchFamily="34" charset="0"/>
              </a:rPr>
              <a:t>We asked federal agencies to </a:t>
            </a:r>
            <a:r>
              <a:rPr lang="en-US" b="1" dirty="0">
                <a:latin typeface="Arial" panose="020B0604020202020204" pitchFamily="34" charset="0"/>
                <a:cs typeface="Arial" panose="020B0604020202020204" pitchFamily="34" charset="0"/>
              </a:rPr>
              <a:t>share</a:t>
            </a:r>
            <a:r>
              <a:rPr lang="en-US" dirty="0">
                <a:latin typeface="Arial" panose="020B0604020202020204" pitchFamily="34" charset="0"/>
                <a:cs typeface="Arial" panose="020B0604020202020204" pitchFamily="34" charset="0"/>
              </a:rPr>
              <a:t> their requirements and concerns.</a:t>
            </a:r>
          </a:p>
          <a:p>
            <a:pPr marL="693344" lvl="1" indent="-231115">
              <a:buFont typeface="+mj-lt"/>
              <a:buAutoNum type="arabicPeriod"/>
            </a:pPr>
            <a:r>
              <a:rPr lang="en-US" dirty="0">
                <a:latin typeface="Arial" panose="020B0604020202020204" pitchFamily="34" charset="0"/>
                <a:cs typeface="Arial" panose="020B0604020202020204" pitchFamily="34" charset="0"/>
              </a:rPr>
              <a:t>Check out what </a:t>
            </a:r>
            <a:r>
              <a:rPr lang="en-US" b="1" dirty="0">
                <a:latin typeface="Arial" panose="020B0604020202020204" pitchFamily="34" charset="0"/>
                <a:cs typeface="Arial" panose="020B0604020202020204" pitchFamily="34" charset="0"/>
              </a:rPr>
              <a:t>FEMA shared and their </a:t>
            </a:r>
            <a:r>
              <a:rPr lang="en-US" b="1" dirty="0" smtClean="0">
                <a:latin typeface="Arial" panose="020B0604020202020204" pitchFamily="34" charset="0"/>
                <a:cs typeface="Arial" panose="020B0604020202020204" pitchFamily="34" charset="0"/>
              </a:rPr>
              <a:t>cooperative </a:t>
            </a:r>
            <a:r>
              <a:rPr lang="en-US" b="1" dirty="0">
                <a:latin typeface="Arial" panose="020B0604020202020204" pitchFamily="34" charset="0"/>
                <a:cs typeface="Arial" panose="020B0604020202020204" pitchFamily="34" charset="0"/>
              </a:rPr>
              <a:t>agreement with North Carolina </a:t>
            </a:r>
            <a:r>
              <a:rPr lang="en-US" dirty="0">
                <a:latin typeface="Arial" panose="020B0604020202020204" pitchFamily="34" charset="0"/>
                <a:cs typeface="Arial" panose="020B0604020202020204" pitchFamily="34" charset="0"/>
              </a:rPr>
              <a:t>by visiting our website.</a:t>
            </a:r>
          </a:p>
        </p:txBody>
      </p:sp>
      <p:sp>
        <p:nvSpPr>
          <p:cNvPr id="4" name="Slide Number Placeholder 3"/>
          <p:cNvSpPr>
            <a:spLocks noGrp="1"/>
          </p:cNvSpPr>
          <p:nvPr>
            <p:ph type="sldNum" sz="quarter" idx="10"/>
          </p:nvPr>
        </p:nvSpPr>
        <p:spPr/>
        <p:txBody>
          <a:bodyPr/>
          <a:lstStyle/>
          <a:p>
            <a:fld id="{8C5A6246-21F9-416C-BD6D-2D5049A04672}" type="slidenum">
              <a:rPr lang="en-US" smtClean="0"/>
              <a:t>79</a:t>
            </a:fld>
            <a:endParaRPr lang="en-US"/>
          </a:p>
        </p:txBody>
      </p:sp>
    </p:spTree>
    <p:extLst>
      <p:ext uri="{BB962C8B-B14F-4D97-AF65-F5344CB8AC3E}">
        <p14:creationId xmlns:p14="http://schemas.microsoft.com/office/powerpoint/2010/main" val="530630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NOAA/FEMA </a:t>
            </a:r>
            <a:r>
              <a:rPr lang="en-US" dirty="0">
                <a:latin typeface="Arial" panose="020B0604020202020204" pitchFamily="34" charset="0"/>
                <a:cs typeface="Arial" panose="020B0604020202020204" pitchFamily="34" charset="0"/>
              </a:rPr>
              <a:t>– NOAA</a:t>
            </a:r>
            <a:r>
              <a:rPr lang="en-US" baseline="0" dirty="0">
                <a:latin typeface="Arial" panose="020B0604020202020204" pitchFamily="34" charset="0"/>
                <a:cs typeface="Arial" panose="020B0604020202020204" pitchFamily="34" charset="0"/>
              </a:rPr>
              <a:t> w</a:t>
            </a:r>
            <a:r>
              <a:rPr lang="en-US" dirty="0">
                <a:latin typeface="Arial" panose="020B0604020202020204" pitchFamily="34" charset="0"/>
                <a:cs typeface="Arial" panose="020B0604020202020204" pitchFamily="34" charset="0"/>
              </a:rPr>
              <a:t>orking</a:t>
            </a:r>
            <a:r>
              <a:rPr lang="en-US" baseline="0" dirty="0">
                <a:latin typeface="Arial" panose="020B0604020202020204" pitchFamily="34" charset="0"/>
                <a:cs typeface="Arial" panose="020B0604020202020204" pitchFamily="34" charset="0"/>
              </a:rPr>
              <a:t> with</a:t>
            </a:r>
            <a:r>
              <a:rPr lang="en-US" dirty="0">
                <a:latin typeface="Arial" panose="020B0604020202020204" pitchFamily="34" charset="0"/>
                <a:cs typeface="Arial" panose="020B0604020202020204" pitchFamily="34" charset="0"/>
              </a:rPr>
              <a:t> FEMA to implement the new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is incredibly important.</a:t>
            </a:r>
          </a:p>
          <a:p>
            <a:pPr marL="231115" indent="-231115">
              <a:buFont typeface="+mj-lt"/>
              <a:buAutoNum type="arabicPeriod"/>
            </a:pPr>
            <a:r>
              <a:rPr lang="en-US" dirty="0">
                <a:latin typeface="Arial" panose="020B0604020202020204" pitchFamily="34" charset="0"/>
                <a:cs typeface="Arial" panose="020B0604020202020204" pitchFamily="34" charset="0"/>
              </a:rPr>
              <a:t>In</a:t>
            </a:r>
            <a:r>
              <a:rPr lang="en-US" baseline="0" dirty="0">
                <a:latin typeface="Arial" panose="020B0604020202020204" pitchFamily="34" charset="0"/>
                <a:cs typeface="Arial" panose="020B0604020202020204" pitchFamily="34" charset="0"/>
              </a:rPr>
              <a:t> 2011 we</a:t>
            </a:r>
            <a:r>
              <a:rPr lang="en-US" dirty="0">
                <a:latin typeface="Arial" panose="020B0604020202020204" pitchFamily="34" charset="0"/>
                <a:cs typeface="Arial" panose="020B0604020202020204" pitchFamily="34" charset="0"/>
              </a:rPr>
              <a:t> commissioned a socio-economic benefit study that found improved floodplain maps are</a:t>
            </a:r>
            <a:r>
              <a:rPr lang="en-US" baseline="0" dirty="0">
                <a:latin typeface="Arial" panose="020B0604020202020204" pitchFamily="34" charset="0"/>
                <a:cs typeface="Arial" panose="020B0604020202020204" pitchFamily="34" charset="0"/>
              </a:rPr>
              <a:t> of</a:t>
            </a:r>
            <a:r>
              <a:rPr lang="en-US" dirty="0">
                <a:latin typeface="Arial" panose="020B0604020202020204" pitchFamily="34" charset="0"/>
                <a:cs typeface="Arial" panose="020B0604020202020204" pitchFamily="34" charset="0"/>
              </a:rPr>
              <a:t> tremendous value to the nation. </a:t>
            </a:r>
          </a:p>
          <a:p>
            <a:r>
              <a:rPr lang="en-US" dirty="0">
                <a:latin typeface="Arial" panose="020B0604020202020204" pitchFamily="34" charset="0"/>
                <a:cs typeface="Arial" panose="020B0604020202020204" pitchFamily="34" charset="0"/>
              </a:rPr>
              <a:t>This study was a huge driver in getting funding for our </a:t>
            </a:r>
            <a:r>
              <a:rPr lang="en-US" b="1" dirty="0">
                <a:latin typeface="Arial" panose="020B0604020202020204" pitchFamily="34" charset="0"/>
                <a:cs typeface="Arial" panose="020B0604020202020204" pitchFamily="34" charset="0"/>
              </a:rPr>
              <a:t>GRAVD project. </a:t>
            </a:r>
          </a:p>
          <a:p>
            <a:pPr marL="0" indent="0">
              <a:buFont typeface="+mj-lt"/>
              <a:buNone/>
            </a:pPr>
            <a:r>
              <a:rPr lang="en-US" dirty="0">
                <a:latin typeface="Arial" panose="020B0604020202020204" pitchFamily="34" charset="0"/>
                <a:cs typeface="Arial" panose="020B0604020202020204" pitchFamily="34" charset="0"/>
              </a:rPr>
              <a:t>*We completed a pilot study in 2010 in North Carolina</a:t>
            </a:r>
          </a:p>
          <a:p>
            <a:pPr marL="693344" lvl="1" indent="-231115">
              <a:buFont typeface="+mj-lt"/>
              <a:buAutoNum type="arabicPeriod"/>
            </a:pPr>
            <a:r>
              <a:rPr lang="en-US" dirty="0">
                <a:latin typeface="Arial" panose="020B0604020202020204" pitchFamily="34" charset="0"/>
                <a:cs typeface="Arial" panose="020B0604020202020204" pitchFamily="34" charset="0"/>
              </a:rPr>
              <a:t>NGS</a:t>
            </a:r>
            <a:r>
              <a:rPr lang="en-US" baseline="0" dirty="0">
                <a:latin typeface="Arial" panose="020B0604020202020204" pitchFamily="34" charset="0"/>
                <a:cs typeface="Arial" panose="020B0604020202020204" pitchFamily="34" charset="0"/>
              </a:rPr>
              <a:t> m</a:t>
            </a:r>
            <a:r>
              <a:rPr lang="en-US" dirty="0">
                <a:latin typeface="Arial" panose="020B0604020202020204" pitchFamily="34" charset="0"/>
                <a:cs typeface="Arial" panose="020B0604020202020204" pitchFamily="34" charset="0"/>
              </a:rPr>
              <a:t>ade a recommendation that FEMA create an </a:t>
            </a:r>
            <a:r>
              <a:rPr lang="en-US" b="1" dirty="0">
                <a:latin typeface="Arial" panose="020B0604020202020204" pitchFamily="34" charset="0"/>
                <a:cs typeface="Arial" panose="020B0604020202020204" pitchFamily="34" charset="0"/>
              </a:rPr>
              <a:t>implementation plan </a:t>
            </a:r>
            <a:r>
              <a:rPr lang="en-US" dirty="0">
                <a:latin typeface="Arial" panose="020B0604020202020204" pitchFamily="34" charset="0"/>
                <a:cs typeface="Arial" panose="020B0604020202020204" pitchFamily="34" charset="0"/>
              </a:rPr>
              <a:t>to account for coordinate and height shifts.</a:t>
            </a:r>
          </a:p>
          <a:p>
            <a:pPr marL="693344" lvl="1" indent="-231115">
              <a:buFont typeface="+mj-lt"/>
              <a:buAutoNum type="arabicPeriod"/>
            </a:pPr>
            <a:r>
              <a:rPr lang="en-US" dirty="0">
                <a:latin typeface="Arial" panose="020B0604020202020204" pitchFamily="34" charset="0"/>
                <a:cs typeface="Arial" panose="020B0604020202020204" pitchFamily="34" charset="0"/>
              </a:rPr>
              <a:t>NGS</a:t>
            </a:r>
            <a:r>
              <a:rPr lang="en-US" baseline="0" dirty="0">
                <a:latin typeface="Arial" panose="020B0604020202020204" pitchFamily="34" charset="0"/>
                <a:cs typeface="Arial" panose="020B0604020202020204" pitchFamily="34" charset="0"/>
              </a:rPr>
              <a:t> and FEMA f</a:t>
            </a:r>
            <a:r>
              <a:rPr lang="en-US" dirty="0">
                <a:latin typeface="Arial" panose="020B0604020202020204" pitchFamily="34" charset="0"/>
                <a:cs typeface="Arial" panose="020B0604020202020204" pitchFamily="34" charset="0"/>
              </a:rPr>
              <a:t>ound that </a:t>
            </a:r>
            <a:r>
              <a:rPr lang="en-US" b="1" dirty="0">
                <a:latin typeface="Arial" panose="020B0604020202020204" pitchFamily="34" charset="0"/>
                <a:cs typeface="Arial" panose="020B0604020202020204" pitchFamily="34" charset="0"/>
              </a:rPr>
              <a:t>improved</a:t>
            </a:r>
            <a:r>
              <a:rPr lang="en-US" dirty="0">
                <a:latin typeface="Arial" panose="020B0604020202020204" pitchFamily="34" charset="0"/>
                <a:cs typeface="Arial" panose="020B0604020202020204" pitchFamily="34" charset="0"/>
              </a:rPr>
              <a:t> relative positional </a:t>
            </a:r>
            <a:r>
              <a:rPr lang="en-US" b="1" dirty="0">
                <a:latin typeface="Arial" panose="020B0604020202020204" pitchFamily="34" charset="0"/>
                <a:cs typeface="Arial" panose="020B0604020202020204" pitchFamily="34" charset="0"/>
              </a:rPr>
              <a:t>accuracies</a:t>
            </a:r>
            <a:r>
              <a:rPr lang="en-US" dirty="0">
                <a:latin typeface="Arial" panose="020B0604020202020204" pitchFamily="34" charset="0"/>
                <a:cs typeface="Arial" panose="020B0604020202020204" pitchFamily="34" charset="0"/>
              </a:rPr>
              <a:t> and greater understanding of height uncertainties will </a:t>
            </a:r>
            <a:r>
              <a:rPr lang="en-US" b="1" dirty="0">
                <a:latin typeface="Arial" panose="020B0604020202020204" pitchFamily="34" charset="0"/>
                <a:cs typeface="Arial" panose="020B0604020202020204" pitchFamily="34" charset="0"/>
              </a:rPr>
              <a:t>enhance the quality </a:t>
            </a:r>
            <a:r>
              <a:rPr lang="en-US" dirty="0">
                <a:latin typeface="Arial" panose="020B0604020202020204" pitchFamily="34" charset="0"/>
                <a:cs typeface="Arial" panose="020B0604020202020204" pitchFamily="34" charset="0"/>
              </a:rPr>
              <a:t>of flood mapping.</a:t>
            </a:r>
          </a:p>
          <a:p>
            <a:pPr marL="0" indent="0">
              <a:buFont typeface="+mj-lt"/>
              <a:buNone/>
            </a:pPr>
            <a:r>
              <a:rPr lang="en-US" dirty="0">
                <a:latin typeface="Arial" panose="020B0604020202020204" pitchFamily="34" charset="0"/>
                <a:cs typeface="Arial" panose="020B0604020202020204" pitchFamily="34" charset="0"/>
              </a:rPr>
              <a:t>**We recognize there will be </a:t>
            </a:r>
            <a:r>
              <a:rPr lang="en-US" b="1" dirty="0">
                <a:latin typeface="Arial" panose="020B0604020202020204" pitchFamily="34" charset="0"/>
                <a:cs typeface="Arial" panose="020B0604020202020204" pitchFamily="34" charset="0"/>
              </a:rPr>
              <a:t>challenges</a:t>
            </a:r>
            <a:r>
              <a:rPr lang="en-US" dirty="0">
                <a:latin typeface="Arial" panose="020B0604020202020204" pitchFamily="34" charset="0"/>
                <a:cs typeface="Arial" panose="020B0604020202020204" pitchFamily="34" charset="0"/>
              </a:rPr>
              <a:t>, but we really are looking forward to working with FEMA and all of you, to make the transition work as well as possible.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80</a:t>
            </a:fld>
            <a:endParaRPr lang="en-US" altLang="en-US"/>
          </a:p>
        </p:txBody>
      </p:sp>
    </p:spTree>
    <p:extLst>
      <p:ext uri="{BB962C8B-B14F-4D97-AF65-F5344CB8AC3E}">
        <p14:creationId xmlns:p14="http://schemas.microsoft.com/office/powerpoint/2010/main" val="17143454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NGS is not pulling the rug out from under you, we are re-leveling and bracing</a:t>
            </a:r>
            <a:r>
              <a:rPr lang="en-US" baseline="0" dirty="0" smtClean="0"/>
              <a:t> the subfloor for longevity.</a:t>
            </a:r>
            <a:endParaRPr lang="en-US" dirty="0" smtClean="0">
              <a:latin typeface="Arial" panose="020B0604020202020204" pitchFamily="34" charset="0"/>
              <a:cs typeface="Arial" panose="020B0604020202020204" pitchFamily="34" charset="0"/>
            </a:endParaRPr>
          </a:p>
          <a:p>
            <a:pPr marL="231115" indent="-231115">
              <a:buFont typeface="+mj-lt"/>
              <a:buAutoNum type="arabicPeriod"/>
            </a:pPr>
            <a:r>
              <a:rPr lang="en-US" b="1" dirty="0" smtClean="0">
                <a:latin typeface="Arial" panose="020B0604020202020204" pitchFamily="34" charset="0"/>
                <a:cs typeface="Arial" panose="020B0604020202020204" pitchFamily="34" charset="0"/>
              </a:rPr>
              <a:t>Geodesy</a:t>
            </a:r>
            <a:r>
              <a:rPr lang="en-US" b="1" baseline="0" dirty="0" smtClean="0">
                <a:latin typeface="Arial" panose="020B0604020202020204" pitchFamily="34" charset="0"/>
                <a:cs typeface="Arial" panose="020B0604020202020204" pitchFamily="34" charset="0"/>
              </a:rPr>
              <a:t> and the NSRS are </a:t>
            </a:r>
            <a:r>
              <a:rPr lang="en-US" dirty="0" smtClean="0">
                <a:latin typeface="Arial" panose="020B0604020202020204" pitchFamily="34" charset="0"/>
                <a:cs typeface="Arial" panose="020B0604020202020204" pitchFamily="34" charset="0"/>
              </a:rPr>
              <a:t>critical to floodplain mapping</a:t>
            </a:r>
          </a:p>
          <a:p>
            <a:pPr marL="693344" lvl="1" indent="-231115">
              <a:buFont typeface="+mj-lt"/>
              <a:buAutoNum type="arabicPeriod"/>
            </a:pPr>
            <a:r>
              <a:rPr lang="en-US" dirty="0" smtClean="0">
                <a:latin typeface="Arial" panose="020B0604020202020204" pitchFamily="34" charset="0"/>
                <a:cs typeface="Arial" panose="020B0604020202020204" pitchFamily="34" charset="0"/>
              </a:rPr>
              <a:t>Ellipsoidal, orthometric, and tidal vertical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each have a role…</a:t>
            </a:r>
          </a:p>
          <a:p>
            <a:pPr marL="231115" indent="-231115">
              <a:buFont typeface="+mj-lt"/>
              <a:buAutoNum type="arabicPeriod"/>
            </a:pPr>
            <a:r>
              <a:rPr lang="en-US" dirty="0" smtClean="0">
                <a:latin typeface="Arial" panose="020B0604020202020204" pitchFamily="34" charset="0"/>
                <a:cs typeface="Arial" panose="020B0604020202020204" pitchFamily="34" charset="0"/>
              </a:rPr>
              <a:t>NAVD 88 is going to be </a:t>
            </a:r>
            <a:r>
              <a:rPr lang="en-US" b="1" dirty="0" smtClean="0">
                <a:latin typeface="Arial" panose="020B0604020202020204" pitchFamily="34" charset="0"/>
                <a:cs typeface="Arial" panose="020B0604020202020204" pitchFamily="34" charset="0"/>
              </a:rPr>
              <a:t>replaced in 2022</a:t>
            </a:r>
            <a:r>
              <a:rPr lang="en-US" dirty="0" smtClean="0">
                <a:latin typeface="Arial" panose="020B0604020202020204" pitchFamily="34" charset="0"/>
                <a:cs typeface="Arial" panose="020B0604020202020204" pitchFamily="34" charset="0"/>
              </a:rPr>
              <a:t> </a:t>
            </a:r>
          </a:p>
          <a:p>
            <a:pPr marL="693344" lvl="1" indent="-231115">
              <a:buFont typeface="+mj-lt"/>
              <a:buAutoNum type="arabicPeriod"/>
            </a:pPr>
            <a:r>
              <a:rPr lang="en-US" dirty="0" smtClean="0">
                <a:latin typeface="Arial" panose="020B0604020202020204" pitchFamily="34" charset="0"/>
                <a:cs typeface="Arial" panose="020B0604020202020204" pitchFamily="34" charset="0"/>
              </a:rPr>
              <a:t>By NAPGD 2022, part of larger NSRS Modernization effort (2022).</a:t>
            </a:r>
          </a:p>
          <a:p>
            <a:pPr marL="693344" lvl="1" indent="-231115">
              <a:buFont typeface="+mj-lt"/>
              <a:buAutoNum type="arabicPeriod"/>
            </a:pPr>
            <a:r>
              <a:rPr lang="en-US" dirty="0" smtClean="0">
                <a:latin typeface="Arial" panose="020B0604020202020204" pitchFamily="34" charset="0"/>
                <a:cs typeface="Arial" panose="020B0604020202020204" pitchFamily="34" charset="0"/>
              </a:rPr>
              <a:t>Replacement is in 2022, but the time to prepare is now.</a:t>
            </a:r>
          </a:p>
          <a:p>
            <a:pPr marL="231115" indent="-231115">
              <a:buFont typeface="+mj-lt"/>
              <a:buAutoNum type="arabicPeriod"/>
            </a:pPr>
            <a:r>
              <a:rPr lang="en-US" dirty="0" smtClean="0">
                <a:latin typeface="Arial" panose="020B0604020202020204" pitchFamily="34" charset="0"/>
                <a:cs typeface="Arial" panose="020B0604020202020204" pitchFamily="34" charset="0"/>
              </a:rPr>
              <a:t>The </a:t>
            </a:r>
            <a:r>
              <a:rPr lang="en-US" b="1" dirty="0" smtClean="0">
                <a:latin typeface="Arial" panose="020B0604020202020204" pitchFamily="34" charset="0"/>
                <a:cs typeface="Arial" panose="020B0604020202020204" pitchFamily="34" charset="0"/>
              </a:rPr>
              <a:t>tools</a:t>
            </a:r>
            <a:r>
              <a:rPr lang="en-US" dirty="0" smtClean="0">
                <a:latin typeface="Arial" panose="020B0604020202020204" pitchFamily="34" charset="0"/>
                <a:cs typeface="Arial" panose="020B0604020202020204" pitchFamily="34" charset="0"/>
              </a:rPr>
              <a:t> you use today will be expanded for 2022</a:t>
            </a:r>
          </a:p>
          <a:p>
            <a:pPr marL="693344" lvl="1" indent="-231115">
              <a:buFont typeface="+mj-lt"/>
              <a:buAutoNum type="arabicPeriod"/>
            </a:pPr>
            <a:r>
              <a:rPr lang="en-US" dirty="0" smtClean="0">
                <a:latin typeface="Arial" panose="020B0604020202020204" pitchFamily="34" charset="0"/>
                <a:cs typeface="Arial" panose="020B0604020202020204" pitchFamily="34" charset="0"/>
              </a:rPr>
              <a:t>Tools for accessing NSRS (OPUS, CORS, Data Explorer)</a:t>
            </a:r>
          </a:p>
          <a:p>
            <a:pPr marL="693344" lvl="1" indent="-231115">
              <a:buFont typeface="+mj-lt"/>
              <a:buAutoNum type="arabicPeriod"/>
            </a:pPr>
            <a:r>
              <a:rPr lang="en-US" dirty="0" smtClean="0">
                <a:latin typeface="Arial" panose="020B0604020202020204" pitchFamily="34" charset="0"/>
                <a:cs typeface="Arial" panose="020B0604020202020204" pitchFamily="34" charset="0"/>
              </a:rPr>
              <a:t>Tools for transformations (NCAT and VDATUM)</a:t>
            </a:r>
          </a:p>
          <a:p>
            <a:pPr marL="693344" lvl="1" indent="-231115">
              <a:buFont typeface="+mj-lt"/>
              <a:buAutoNum type="arabicPeriod"/>
            </a:pPr>
            <a:r>
              <a:rPr lang="en-US" dirty="0" smtClean="0">
                <a:latin typeface="Arial" panose="020B0604020202020204" pitchFamily="34" charset="0"/>
                <a:cs typeface="Arial" panose="020B0604020202020204" pitchFamily="34" charset="0"/>
              </a:rPr>
              <a:t>This ALL requires good metadata,</a:t>
            </a:r>
            <a:r>
              <a:rPr lang="en-US" baseline="0" dirty="0" smtClean="0">
                <a:latin typeface="Arial" panose="020B0604020202020204" pitchFamily="34" charset="0"/>
                <a:cs typeface="Arial" panose="020B0604020202020204" pitchFamily="34" charset="0"/>
              </a:rPr>
              <a:t> so </a:t>
            </a:r>
            <a:r>
              <a:rPr lang="en-US" dirty="0" smtClean="0">
                <a:latin typeface="Arial" panose="020B0604020202020204" pitchFamily="34" charset="0"/>
                <a:cs typeface="Arial" panose="020B0604020202020204" pitchFamily="34" charset="0"/>
              </a:rPr>
              <a:t>lead by example!</a:t>
            </a:r>
          </a:p>
          <a:p>
            <a:pPr marL="462229" lvl="1" indent="0">
              <a:buFont typeface="+mj-lt"/>
              <a:buNone/>
            </a:pPr>
            <a:r>
              <a:rPr lang="en-US" dirty="0" smtClean="0">
                <a:latin typeface="Arial" panose="020B0604020202020204" pitchFamily="34" charset="0"/>
                <a:cs typeface="Arial" panose="020B0604020202020204" pitchFamily="34" charset="0"/>
              </a:rPr>
              <a:t>THANK</a:t>
            </a:r>
            <a:r>
              <a:rPr lang="en-US" baseline="0" dirty="0" smtClean="0">
                <a:latin typeface="Arial" panose="020B0604020202020204" pitchFamily="34" charset="0"/>
                <a:cs typeface="Arial" panose="020B0604020202020204" pitchFamily="34" charset="0"/>
              </a:rPr>
              <a:t> YOU!!</a:t>
            </a:r>
            <a:endParaRPr lang="en-US" dirty="0" smtClean="0">
              <a:latin typeface="Arial" panose="020B0604020202020204" pitchFamily="34" charset="0"/>
              <a:cs typeface="Arial" panose="020B0604020202020204" pitchFamily="34" charset="0"/>
            </a:endParaRPr>
          </a:p>
          <a:p>
            <a:endParaRPr lang="en-US" dirty="0"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82</a:t>
            </a:fld>
            <a:endParaRPr lang="en-US" smtClean="0"/>
          </a:p>
        </p:txBody>
      </p:sp>
    </p:spTree>
    <p:extLst>
      <p:ext uri="{BB962C8B-B14F-4D97-AF65-F5344CB8AC3E}">
        <p14:creationId xmlns:p14="http://schemas.microsoft.com/office/powerpoint/2010/main" val="11411368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Cordova, AK: </a:t>
            </a:r>
          </a:p>
          <a:p>
            <a:r>
              <a:rPr lang="en-US" dirty="0"/>
              <a:t>Complex</a:t>
            </a:r>
            <a:r>
              <a:rPr lang="en-US" baseline="0" dirty="0"/>
              <a:t> RSL trend, positive to steady… why?</a:t>
            </a:r>
          </a:p>
          <a:p>
            <a:endParaRPr lang="en-US" baseline="0" dirty="0"/>
          </a:p>
          <a:p>
            <a:r>
              <a:rPr lang="en-US" baseline="0" dirty="0"/>
              <a:t>Note: record starts in 1964 (see next slide for answer).</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83</a:t>
            </a:fld>
            <a:endParaRPr lang="en-US" altLang="en-US"/>
          </a:p>
        </p:txBody>
      </p:sp>
    </p:spTree>
    <p:extLst>
      <p:ext uri="{BB962C8B-B14F-4D97-AF65-F5344CB8AC3E}">
        <p14:creationId xmlns:p14="http://schemas.microsoft.com/office/powerpoint/2010/main" val="12183709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latin typeface="Gill Sans MT" pitchFamily="34" charset="0"/>
                <a:ea typeface="MS PGothic" pitchFamily="34" charset="-128"/>
                <a:cs typeface="ＭＳ Ｐゴシック" charset="0"/>
              </a:rPr>
              <a:t>Alaska Earthquake happened March 27, 1964. The</a:t>
            </a:r>
            <a:r>
              <a:rPr lang="en-US" baseline="0" dirty="0">
                <a:latin typeface="Gill Sans MT" pitchFamily="34" charset="0"/>
                <a:ea typeface="MS PGothic" pitchFamily="34" charset="-128"/>
                <a:cs typeface="ＭＳ Ｐゴシック" charset="0"/>
              </a:rPr>
              <a:t> b</a:t>
            </a:r>
            <a:r>
              <a:rPr lang="en-US" dirty="0">
                <a:latin typeface="Gill Sans MT" pitchFamily="34" charset="0"/>
                <a:ea typeface="MS PGothic" pitchFamily="34" charset="-128"/>
                <a:cs typeface="ＭＳ Ｐゴシック" charset="0"/>
              </a:rPr>
              <a:t>arnacle line clearly marked by the upper limit of light-gray barnacles and desiccated rockweed in dark patches, and by the lower growth limit of dark-gray encrusting lichens of the splash zone. </a:t>
            </a:r>
            <a:r>
              <a:rPr lang="en-US" baseline="0" dirty="0">
                <a:latin typeface="Gill Sans MT" pitchFamily="34" charset="0"/>
                <a:ea typeface="MS PGothic" pitchFamily="34" charset="-128"/>
                <a:cs typeface="ＭＳ Ｐゴシック" charset="0"/>
              </a:rPr>
              <a:t> There was u</a:t>
            </a:r>
            <a:r>
              <a:rPr lang="en-US" dirty="0">
                <a:latin typeface="Gill Sans MT" pitchFamily="34" charset="0"/>
                <a:ea typeface="MS PGothic" pitchFamily="34" charset="-128"/>
                <a:cs typeface="ＭＳ Ｐゴシック" charset="0"/>
              </a:rPr>
              <a:t>plift of 3.2 feet in Whale Bay in western Prince William Sound (not far from Cordova). </a:t>
            </a:r>
          </a:p>
          <a:p>
            <a:pPr defTabSz="924458" eaLnBrk="0" fontAlgn="base" hangingPunct="0">
              <a:spcBef>
                <a:spcPct val="30000"/>
              </a:spcBef>
              <a:spcAft>
                <a:spcPct val="0"/>
              </a:spcAft>
              <a:defRPr/>
            </a:pPr>
            <a:r>
              <a:rPr lang="en-US" dirty="0">
                <a:latin typeface="Gill Sans MT" pitchFamily="34" charset="0"/>
                <a:ea typeface="MS PGothic" pitchFamily="34" charset="-128"/>
                <a:cs typeface="ＭＳ Ｐゴシック" charset="0"/>
              </a:rPr>
              <a:t>This</a:t>
            </a:r>
            <a:r>
              <a:rPr lang="en-US" baseline="0" dirty="0">
                <a:latin typeface="Gill Sans MT" pitchFamily="34" charset="0"/>
                <a:ea typeface="MS PGothic" pitchFamily="34" charset="-128"/>
                <a:cs typeface="ＭＳ Ｐゴシック" charset="0"/>
              </a:rPr>
              <a:t> p</a:t>
            </a:r>
            <a:r>
              <a:rPr lang="en-US" dirty="0">
                <a:latin typeface="Gill Sans MT" pitchFamily="34" charset="0"/>
                <a:ea typeface="MS PGothic" pitchFamily="34" charset="-128"/>
                <a:cs typeface="ＭＳ Ｐゴシック" charset="0"/>
              </a:rPr>
              <a:t>hoto was taken at 3-foot tide stage. June 22, 1964. Figure 6, U.S. Geological Survey </a:t>
            </a:r>
            <a:r>
              <a:rPr lang="en-US" dirty="0">
                <a:latin typeface="Gill Sans MT" pitchFamily="34" charset="0"/>
                <a:ea typeface="MS PGothic" pitchFamily="34" charset="-128"/>
                <a:cs typeface="ＭＳ Ｐゴシック" charset="0"/>
                <a:hlinkClick r:id="rId3"/>
              </a:rPr>
              <a:t>Professional paper 543</a:t>
            </a:r>
            <a:r>
              <a:rPr lang="en-US" dirty="0">
                <a:latin typeface="Gill Sans MT" pitchFamily="34" charset="0"/>
                <a:ea typeface="MS PGothic" pitchFamily="34" charset="-128"/>
                <a:cs typeface="ＭＳ Ｐゴシック" charset="0"/>
              </a:rPr>
              <a:t>-I.</a:t>
            </a:r>
            <a:endParaRPr lang="en-US" dirty="0">
              <a:solidFill>
                <a:srgbClr val="002060"/>
              </a:solidFill>
              <a:latin typeface="Times New Roman" panose="02020603050405020304" pitchFamily="18" charset="0"/>
              <a:cs typeface="Times New Roman" panose="02020603050405020304" pitchFamily="18" charset="0"/>
            </a:endParaRPr>
          </a:p>
          <a:p>
            <a:endParaRPr lang="en-US" dirty="0"/>
          </a:p>
          <a:p>
            <a:r>
              <a:rPr lang="en-US" dirty="0"/>
              <a:t>=</a:t>
            </a:r>
            <a:r>
              <a:rPr lang="en-US" baseline="0" dirty="0"/>
              <a:t> Cordova experienced post-seismic adjustment following the 1964 quake = accelerated RSL rise (unfortunately coinciding with a period of major development in Cordova).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84</a:t>
            </a:fld>
            <a:endParaRPr lang="en-US" altLang="en-US"/>
          </a:p>
        </p:txBody>
      </p:sp>
    </p:spTree>
    <p:extLst>
      <p:ext uri="{BB962C8B-B14F-4D97-AF65-F5344CB8AC3E}">
        <p14:creationId xmlns:p14="http://schemas.microsoft.com/office/powerpoint/2010/main" val="32544792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latin typeface="Gill Sans MT" pitchFamily="34" charset="0"/>
                <a:ea typeface="MS PGothic" pitchFamily="34" charset="-128"/>
                <a:cs typeface="ＭＳ Ｐゴシック" charset="0"/>
              </a:rPr>
              <a:t>Here</a:t>
            </a:r>
            <a:r>
              <a:rPr lang="en-US" baseline="0" dirty="0">
                <a:latin typeface="Gill Sans MT" pitchFamily="34" charset="0"/>
                <a:ea typeface="MS PGothic" pitchFamily="34" charset="-128"/>
                <a:cs typeface="ＭＳ Ｐゴシック" charset="0"/>
              </a:rPr>
              <a:t> is an </a:t>
            </a:r>
            <a:r>
              <a:rPr lang="en-US" dirty="0">
                <a:latin typeface="Gill Sans MT" pitchFamily="34" charset="0"/>
                <a:ea typeface="MS PGothic" pitchFamily="34" charset="-128"/>
                <a:cs typeface="ＭＳ Ｐゴシック" charset="0"/>
              </a:rPr>
              <a:t>Experiment:</a:t>
            </a:r>
            <a:endParaRPr lang="en-US" b="1" dirty="0">
              <a:latin typeface="Gill Sans MT" pitchFamily="34" charset="0"/>
              <a:ea typeface="MS PGothic" pitchFamily="34" charset="-128"/>
              <a:cs typeface="Times New Roman" panose="02020603050405020304" pitchFamily="18" charset="0"/>
            </a:endParaRPr>
          </a:p>
          <a:p>
            <a:pPr defTabSz="924458" eaLnBrk="0" fontAlgn="base" hangingPunct="0">
              <a:spcBef>
                <a:spcPct val="30000"/>
              </a:spcBef>
              <a:spcAft>
                <a:spcPct val="0"/>
              </a:spcAft>
              <a:defRPr/>
            </a:pPr>
            <a:r>
              <a:rPr lang="en-US" b="1" dirty="0">
                <a:latin typeface="Gill Sans MT" pitchFamily="34" charset="0"/>
                <a:ea typeface="MS PGothic" pitchFamily="34" charset="-128"/>
                <a:cs typeface="Times New Roman" panose="02020603050405020304" pitchFamily="18" charset="0"/>
              </a:rPr>
              <a:t>*******NOTE: BFE in Cordova is relative to local MLLW, not NAVD88***********</a:t>
            </a:r>
          </a:p>
          <a:p>
            <a:pPr defTabSz="924458" eaLnBrk="0" fontAlgn="base" hangingPunct="0">
              <a:spcBef>
                <a:spcPct val="30000"/>
              </a:spcBef>
              <a:spcAft>
                <a:spcPct val="0"/>
              </a:spcAft>
              <a:defRPr/>
            </a:pPr>
            <a:r>
              <a:rPr lang="en-US" b="1" dirty="0">
                <a:latin typeface="Gill Sans MT" pitchFamily="34" charset="0"/>
                <a:ea typeface="MS PGothic" pitchFamily="34" charset="-128"/>
                <a:cs typeface="Times New Roman" panose="02020603050405020304" pitchFamily="18" charset="0"/>
              </a:rPr>
              <a:t>BFE in 1979 FIS/FIRM</a:t>
            </a:r>
            <a:r>
              <a:rPr lang="en-US" b="1" baseline="0" dirty="0">
                <a:latin typeface="Gill Sans MT" pitchFamily="34" charset="0"/>
                <a:ea typeface="MS PGothic" pitchFamily="34" charset="-128"/>
                <a:cs typeface="Times New Roman" panose="02020603050405020304" pitchFamily="18" charset="0"/>
              </a:rPr>
              <a:t> = 18 feet relative to MLLW</a:t>
            </a:r>
          </a:p>
          <a:p>
            <a:pPr defTabSz="924458" eaLnBrk="0" fontAlgn="base" hangingPunct="0">
              <a:spcBef>
                <a:spcPct val="30000"/>
              </a:spcBef>
              <a:spcAft>
                <a:spcPct val="0"/>
              </a:spcAft>
              <a:defRPr/>
            </a:pPr>
            <a:r>
              <a:rPr lang="en-US" b="1" baseline="0" dirty="0">
                <a:latin typeface="Gill Sans MT" pitchFamily="34" charset="0"/>
                <a:ea typeface="MS PGothic" pitchFamily="34" charset="-128"/>
                <a:cs typeface="Times New Roman" panose="02020603050405020304" pitchFamily="18" charset="0"/>
              </a:rPr>
              <a:t>And Fred obtains an Elevation Certificate (EC) in </a:t>
            </a:r>
            <a:r>
              <a:rPr lang="en-US" b="1" baseline="0" dirty="0" err="1">
                <a:latin typeface="Gill Sans MT" pitchFamily="34" charset="0"/>
                <a:ea typeface="MS PGothic" pitchFamily="34" charset="-128"/>
                <a:cs typeface="Times New Roman" panose="02020603050405020304" pitchFamily="18" charset="0"/>
              </a:rPr>
              <a:t>Cardova</a:t>
            </a:r>
            <a:r>
              <a:rPr lang="en-US" b="1" baseline="0" dirty="0">
                <a:latin typeface="Gill Sans MT" pitchFamily="34" charset="0"/>
                <a:ea typeface="MS PGothic" pitchFamily="34" charset="-128"/>
                <a:cs typeface="Times New Roman" panose="02020603050405020304" pitchFamily="18" charset="0"/>
              </a:rPr>
              <a:t> in 1994 that determines he is 18.1 </a:t>
            </a:r>
            <a:r>
              <a:rPr lang="en-US" b="1" baseline="0" dirty="0" err="1">
                <a:latin typeface="Gill Sans MT" pitchFamily="34" charset="0"/>
                <a:ea typeface="MS PGothic" pitchFamily="34" charset="-128"/>
                <a:cs typeface="Times New Roman" panose="02020603050405020304" pitchFamily="18" charset="0"/>
              </a:rPr>
              <a:t>ft</a:t>
            </a:r>
            <a:r>
              <a:rPr lang="en-US" b="1" baseline="0" dirty="0">
                <a:latin typeface="Gill Sans MT" pitchFamily="34" charset="0"/>
                <a:ea typeface="MS PGothic" pitchFamily="34" charset="-128"/>
                <a:cs typeface="Times New Roman" panose="02020603050405020304" pitchFamily="18" charset="0"/>
              </a:rPr>
              <a:t> above MLLW.</a:t>
            </a:r>
            <a:endParaRPr lang="en-US" b="1" dirty="0">
              <a:latin typeface="Gill Sans MT" pitchFamily="34" charset="0"/>
              <a:ea typeface="MS PGothic" pitchFamily="34"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85</a:t>
            </a:fld>
            <a:endParaRPr lang="en-US" altLang="en-US"/>
          </a:p>
        </p:txBody>
      </p:sp>
    </p:spTree>
    <p:extLst>
      <p:ext uri="{BB962C8B-B14F-4D97-AF65-F5344CB8AC3E}">
        <p14:creationId xmlns:p14="http://schemas.microsoft.com/office/powerpoint/2010/main" val="15005093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latin typeface="Gill Sans MT" pitchFamily="34" charset="0"/>
                <a:ea typeface="MS PGothic" pitchFamily="34" charset="-128"/>
                <a:cs typeface="ＭＳ Ｐゴシック" charset="0"/>
              </a:rPr>
              <a:t>Talk about Susan, 10 years later (water is up and land down in this time </a:t>
            </a:r>
            <a:r>
              <a:rPr lang="en-US" dirty="0">
                <a:latin typeface="Gill Sans MT" pitchFamily="34" charset="0"/>
                <a:ea typeface="MS PGothic" pitchFamily="34" charset="-128"/>
                <a:cs typeface="ＭＳ Ｐゴシック" charset="0"/>
                <a:sym typeface="Wingdings" panose="05000000000000000000" pitchFamily="2" charset="2"/>
              </a:rPr>
              <a:t> risk of flood is increasing for both houses)</a:t>
            </a:r>
            <a:endParaRPr lang="en-US" dirty="0">
              <a:latin typeface="Gill Sans MT" pitchFamily="34" charset="0"/>
              <a:ea typeface="MS PGothic" pitchFamily="34" charset="-128"/>
              <a:cs typeface="Times New Roman" panose="02020603050405020304" pitchFamily="18" charset="0"/>
            </a:endParaRP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Note: Susan’s house is actually up small hill from Fred’s, but in 2004 her EC determines</a:t>
            </a:r>
            <a:r>
              <a:rPr lang="en-US" baseline="0" dirty="0">
                <a:latin typeface="Gill Sans MT" pitchFamily="34" charset="0"/>
                <a:ea typeface="MS PGothic" pitchFamily="34" charset="-128"/>
                <a:cs typeface="Times New Roman" panose="02020603050405020304" pitchFamily="18" charset="0"/>
              </a:rPr>
              <a:t> she’s at 17.9 feet above MLLW.</a:t>
            </a:r>
          </a:p>
          <a:p>
            <a:pPr defTabSz="924458" eaLnBrk="0" fontAlgn="base" hangingPunct="0">
              <a:spcBef>
                <a:spcPct val="30000"/>
              </a:spcBef>
              <a:spcAft>
                <a:spcPct val="0"/>
              </a:spcAft>
              <a:defRPr/>
            </a:pPr>
            <a:r>
              <a:rPr lang="en-US" baseline="0" dirty="0">
                <a:latin typeface="Gill Sans MT" pitchFamily="34" charset="0"/>
                <a:ea typeface="MS PGothic" pitchFamily="34" charset="-128"/>
                <a:cs typeface="Times New Roman" panose="02020603050405020304" pitchFamily="18" charset="0"/>
              </a:rPr>
              <a:t>*Is her EC correct?</a:t>
            </a:r>
            <a:endParaRPr lang="en-US" dirty="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86</a:t>
            </a:fld>
            <a:endParaRPr lang="en-US" altLang="en-US"/>
          </a:p>
        </p:txBody>
      </p:sp>
    </p:spTree>
    <p:extLst>
      <p:ext uri="{BB962C8B-B14F-4D97-AF65-F5344CB8AC3E}">
        <p14:creationId xmlns:p14="http://schemas.microsoft.com/office/powerpoint/2010/main" val="11246571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a:t>
            </a:r>
            <a:r>
              <a:rPr lang="en-US" dirty="0"/>
              <a:t>Fred</a:t>
            </a:r>
            <a:r>
              <a:rPr lang="en-US" baseline="0" dirty="0"/>
              <a:t> is “out” of flood zone due to his grandfathered elevation, but Susan in “in” (she is not really, because these elevations are not relative to the same FIS datum)</a:t>
            </a:r>
          </a:p>
          <a:p>
            <a:r>
              <a:rPr lang="en-US" baseline="0" dirty="0">
                <a:sym typeface="Wingdings" panose="05000000000000000000" pitchFamily="2" charset="2"/>
              </a:rPr>
              <a:t> No one in this scenario paid attention to the tidal epoch of the MLLW datum</a:t>
            </a:r>
            <a:endParaRPr lang="en-US" dirty="0"/>
          </a:p>
          <a:p>
            <a:r>
              <a:rPr lang="en-US" dirty="0"/>
              <a:t>*FEMA guidance says that “BFE stays fixed</a:t>
            </a:r>
            <a:r>
              <a:rPr lang="en-US" baseline="0" dirty="0"/>
              <a:t> even if there is subsidence.” (a bit ambiguous if BFE is relative to a non-fixed datum)</a:t>
            </a:r>
            <a:endParaRPr lang="en-US" dirty="0"/>
          </a:p>
          <a:p>
            <a:r>
              <a:rPr lang="en-US" dirty="0"/>
              <a:t>Susan’s EC is NOT to the same datum as the BFE,</a:t>
            </a:r>
            <a:r>
              <a:rPr lang="en-US" baseline="0" dirty="0"/>
              <a:t> but p</a:t>
            </a:r>
            <a:r>
              <a:rPr lang="en-US" dirty="0"/>
              <a:t>erhaps </a:t>
            </a:r>
            <a:r>
              <a:rPr lang="en-US" baseline="0" dirty="0"/>
              <a:t>Susan’s EC reflects her true risk, and Fred just got lucky with timing?</a:t>
            </a:r>
          </a:p>
          <a:p>
            <a:r>
              <a:rPr lang="en-US" baseline="0" dirty="0">
                <a:sym typeface="Wingdings" panose="05000000000000000000" pitchFamily="2" charset="2"/>
              </a:rPr>
              <a:t> This is not how we want to be calculating elevations for the purposes of informed flood preparedness.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87</a:t>
            </a:fld>
            <a:endParaRPr lang="en-US" altLang="en-US"/>
          </a:p>
        </p:txBody>
      </p:sp>
    </p:spTree>
    <p:extLst>
      <p:ext uri="{BB962C8B-B14F-4D97-AF65-F5344CB8AC3E}">
        <p14:creationId xmlns:p14="http://schemas.microsoft.com/office/powerpoint/2010/main" val="27959184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latin typeface="Gill Sans MT" pitchFamily="34" charset="0"/>
                <a:ea typeface="MS PGothic" pitchFamily="34" charset="-128"/>
                <a:cs typeface="ＭＳ Ｐゴシック" charset="0"/>
              </a:rPr>
              <a:t>The Cordova 1979 FIS was updated in 2015.</a:t>
            </a:r>
          </a:p>
          <a:p>
            <a:pPr defTabSz="924458" eaLnBrk="0" fontAlgn="base" hangingPunct="0">
              <a:spcBef>
                <a:spcPct val="30000"/>
              </a:spcBef>
              <a:spcAft>
                <a:spcPct val="0"/>
              </a:spcAft>
              <a:defRPr/>
            </a:pPr>
            <a:r>
              <a:rPr lang="en-US" b="1" dirty="0">
                <a:latin typeface="Gill Sans MT" pitchFamily="34" charset="0"/>
                <a:ea typeface="MS PGothic" pitchFamily="34" charset="-128"/>
                <a:cs typeface="Times New Roman" panose="02020603050405020304" pitchFamily="18" charset="0"/>
              </a:rPr>
              <a:t>The FIS was updated for BFEs relative to NAVD88</a:t>
            </a:r>
            <a:r>
              <a:rPr lang="en-US" dirty="0">
                <a:latin typeface="Gill Sans MT" pitchFamily="34" charset="0"/>
                <a:ea typeface="MS PGothic" pitchFamily="34" charset="-128"/>
                <a:cs typeface="Times New Roman" panose="02020603050405020304" pitchFamily="18" charset="0"/>
              </a:rPr>
              <a:t>, and a conversion value was provided that does not specify tidal epoch.</a:t>
            </a: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If this equation is used on Susan’s EC, her elevation is now ‘correct’?</a:t>
            </a: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*Without</a:t>
            </a:r>
            <a:r>
              <a:rPr lang="en-US" baseline="0" dirty="0">
                <a:latin typeface="Gill Sans MT" pitchFamily="34" charset="0"/>
                <a:ea typeface="MS PGothic" pitchFamily="34" charset="-128"/>
                <a:cs typeface="Times New Roman" panose="02020603050405020304" pitchFamily="18" charset="0"/>
              </a:rPr>
              <a:t> a</a:t>
            </a:r>
            <a:r>
              <a:rPr lang="en-US" dirty="0">
                <a:latin typeface="Gill Sans MT" pitchFamily="34" charset="0"/>
                <a:ea typeface="MS PGothic" pitchFamily="34" charset="-128"/>
                <a:cs typeface="Times New Roman" panose="02020603050405020304" pitchFamily="18" charset="0"/>
              </a:rPr>
              <a:t> NTDE defined, can we know for sure?  -NO</a:t>
            </a: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If this equation is applied to Fred’s EC, does he now have a NAVD88 EC compliant with the new FIS?  NO </a:t>
            </a: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How would the local Flood Plain Manager know the difference when going through the process of Elevation Certificate updates?   </a:t>
            </a: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*This</a:t>
            </a:r>
            <a:r>
              <a:rPr lang="en-US" baseline="0" dirty="0">
                <a:latin typeface="Gill Sans MT" pitchFamily="34" charset="0"/>
                <a:ea typeface="MS PGothic" pitchFamily="34" charset="-128"/>
                <a:cs typeface="Times New Roman" panose="02020603050405020304" pitchFamily="18" charset="0"/>
              </a:rPr>
              <a:t> example is one of many that </a:t>
            </a:r>
            <a:r>
              <a:rPr lang="en-US" b="1" dirty="0">
                <a:latin typeface="Gill Sans MT" pitchFamily="34" charset="0"/>
                <a:ea typeface="MS PGothic" pitchFamily="34" charset="-128"/>
                <a:cs typeface="Times New Roman" panose="02020603050405020304" pitchFamily="18" charset="0"/>
              </a:rPr>
              <a:t>REINFORCES THE IMPORTANCE OF METADATA!!!!!</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88</a:t>
            </a:fld>
            <a:endParaRPr lang="en-US" altLang="en-US"/>
          </a:p>
        </p:txBody>
      </p:sp>
    </p:spTree>
    <p:extLst>
      <p:ext uri="{BB962C8B-B14F-4D97-AF65-F5344CB8AC3E}">
        <p14:creationId xmlns:p14="http://schemas.microsoft.com/office/powerpoint/2010/main" val="58522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b="0" dirty="0" smtClean="0"/>
              <a:t>-mostly</a:t>
            </a:r>
            <a:r>
              <a:rPr lang="en-US" b="0" baseline="0" dirty="0" smtClean="0"/>
              <a:t> managed by MDOT</a:t>
            </a:r>
            <a:endParaRPr lang="en-US" b="0"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a:t>
            </a:fld>
            <a:endParaRPr lang="en-US" altLang="en-US"/>
          </a:p>
        </p:txBody>
      </p:sp>
    </p:spTree>
    <p:extLst>
      <p:ext uri="{BB962C8B-B14F-4D97-AF65-F5344CB8AC3E}">
        <p14:creationId xmlns:p14="http://schemas.microsoft.com/office/powerpoint/2010/main" val="123433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168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The primary mission of</a:t>
            </a:r>
            <a:r>
              <a:rPr lang="en-US" baseline="0" dirty="0"/>
              <a:t> NGS is, “to define, maintain, and provide access to the NSRS to meet our nations economic, social, and environmental needs”.</a:t>
            </a:r>
            <a:endParaRPr lang="en-US" dirty="0"/>
          </a:p>
          <a:p>
            <a:pPr marL="173336" indent="-173336">
              <a:buFont typeface="Arial" panose="020B0604020202020204" pitchFamily="34" charset="0"/>
              <a:buChar char="•"/>
            </a:pPr>
            <a:r>
              <a:rPr lang="en-US" dirty="0"/>
              <a:t>NSRS is a consistent geospatial framework, common to all Federal</a:t>
            </a:r>
            <a:r>
              <a:rPr lang="en-US" baseline="0" dirty="0"/>
              <a:t> agencies and other users</a:t>
            </a:r>
          </a:p>
          <a:p>
            <a:pPr marL="173336" indent="-173336">
              <a:buFont typeface="Arial" panose="020B0604020202020204" pitchFamily="34" charset="0"/>
              <a:buChar char="•"/>
            </a:pPr>
            <a:r>
              <a:rPr lang="en-US" dirty="0"/>
              <a:t>NSRS supports </a:t>
            </a:r>
            <a:r>
              <a:rPr lang="en-US" altLang="en-US" dirty="0">
                <a:cs typeface="Arial" panose="020B0604020202020204" pitchFamily="34" charset="0"/>
              </a:rPr>
              <a:t>informed decision-making for mapping and charting, navigation, flood risk determination, transportation, land management, and more</a:t>
            </a:r>
          </a:p>
          <a:p>
            <a:pPr marL="173336" indent="-173336">
              <a:buFont typeface="Arial" panose="020B0604020202020204" pitchFamily="34" charset="0"/>
              <a:buChar char="•"/>
            </a:pPr>
            <a:r>
              <a:rPr lang="en-US" altLang="en-US" dirty="0">
                <a:cs typeface="Arial" panose="020B0604020202020204" pitchFamily="34" charset="0"/>
              </a:rPr>
              <a:t>Elements of NSRS include (but are not limited to):  latitude, longitude, elevation, gravity, shoreline position + their changes over time …other elements include scale</a:t>
            </a:r>
            <a:r>
              <a:rPr lang="en-US" altLang="en-US" baseline="0" dirty="0">
                <a:cs typeface="Arial" panose="020B0604020202020204" pitchFamily="34" charset="0"/>
              </a:rPr>
              <a:t>, earth</a:t>
            </a:r>
            <a:r>
              <a:rPr lang="en-US" altLang="en-US" dirty="0">
                <a:cs typeface="Arial" panose="020B0604020202020204" pitchFamily="34" charset="0"/>
              </a:rPr>
              <a:t> orientation parameters and others</a:t>
            </a:r>
          </a:p>
          <a:p>
            <a:pPr marL="173336" indent="-173336">
              <a:buFont typeface="Arial" panose="020B0604020202020204" pitchFamily="34" charset="0"/>
              <a:buChar char="•"/>
            </a:pPr>
            <a:r>
              <a:rPr lang="en-US" altLang="en-US" dirty="0">
                <a:cs typeface="Arial" panose="020B0604020202020204" pitchFamily="34" charset="0"/>
                <a:sym typeface="Wingdings" panose="05000000000000000000" pitchFamily="2" charset="2"/>
              </a:rPr>
              <a:t>The vertical component of the NSRS currently</a:t>
            </a:r>
            <a:r>
              <a:rPr lang="en-US" altLang="en-US" baseline="0" dirty="0">
                <a:cs typeface="Arial" panose="020B0604020202020204" pitchFamily="34" charset="0"/>
                <a:sym typeface="Wingdings" panose="05000000000000000000" pitchFamily="2" charset="2"/>
              </a:rPr>
              <a:t> utilizes the</a:t>
            </a:r>
            <a:r>
              <a:rPr lang="en-US" altLang="en-US" dirty="0">
                <a:cs typeface="Arial" panose="020B0604020202020204" pitchFamily="34" charset="0"/>
                <a:sym typeface="Wingdings" panose="05000000000000000000" pitchFamily="2" charset="2"/>
              </a:rPr>
              <a:t> North American Vertical Datum of 1988 (NAVD88)</a:t>
            </a:r>
            <a:endParaRPr lang="en-US" altLang="en-US" dirty="0">
              <a:cs typeface="Arial" panose="020B0604020202020204" pitchFamily="34" charset="0"/>
            </a:endParaRPr>
          </a:p>
          <a:p>
            <a:pPr eaLnBrk="1" hangingPunct="1">
              <a:buFont typeface="Arial" panose="020B0604020202020204" pitchFamily="34" charset="0"/>
              <a:buNone/>
            </a:pP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9</a:t>
            </a:fld>
            <a:endParaRPr lang="en-US" altLang="en-US"/>
          </a:p>
        </p:txBody>
      </p:sp>
    </p:spTree>
    <p:extLst>
      <p:ext uri="{BB962C8B-B14F-4D97-AF65-F5344CB8AC3E}">
        <p14:creationId xmlns:p14="http://schemas.microsoft.com/office/powerpoint/2010/main" val="188895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167860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766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068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DD4E4B20-A796-8D4A-9790-389DA483B997}" type="slidenum">
              <a:rPr lang="en-US"/>
              <a:pPr>
                <a:defRPr/>
              </a:pPr>
              <a:t>‹#›</a:t>
            </a:fld>
            <a:endParaRPr lang="en-US"/>
          </a:p>
        </p:txBody>
      </p:sp>
    </p:spTree>
    <p:extLst>
      <p:ext uri="{BB962C8B-B14F-4D97-AF65-F5344CB8AC3E}">
        <p14:creationId xmlns:p14="http://schemas.microsoft.com/office/powerpoint/2010/main" val="218491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C92D6AEA-48A7-924D-9406-EC6E0EBC20ED}" type="slidenum">
              <a:rPr lang="en-US"/>
              <a:pPr>
                <a:defRPr/>
              </a:pPr>
              <a:t>‹#›</a:t>
            </a:fld>
            <a:endParaRPr lang="en-US"/>
          </a:p>
        </p:txBody>
      </p:sp>
    </p:spTree>
    <p:extLst>
      <p:ext uri="{BB962C8B-B14F-4D97-AF65-F5344CB8AC3E}">
        <p14:creationId xmlns:p14="http://schemas.microsoft.com/office/powerpoint/2010/main" val="4227193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C7719BE7-E39C-5E46-9893-C897A9205CC3}" type="slidenum">
              <a:rPr lang="en-US"/>
              <a:pPr>
                <a:defRPr/>
              </a:pPr>
              <a:t>‹#›</a:t>
            </a:fld>
            <a:endParaRPr lang="en-US"/>
          </a:p>
        </p:txBody>
      </p:sp>
    </p:spTree>
    <p:extLst>
      <p:ext uri="{BB962C8B-B14F-4D97-AF65-F5344CB8AC3E}">
        <p14:creationId xmlns:p14="http://schemas.microsoft.com/office/powerpoint/2010/main" val="248473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6"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7"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5BCE2FD8-6EFB-924A-BBC7-3D9FD8781D78}" type="slidenum">
              <a:rPr lang="en-US"/>
              <a:pPr>
                <a:defRPr/>
              </a:pPr>
              <a:t>‹#›</a:t>
            </a:fld>
            <a:endParaRPr lang="en-US"/>
          </a:p>
        </p:txBody>
      </p:sp>
    </p:spTree>
    <p:extLst>
      <p:ext uri="{BB962C8B-B14F-4D97-AF65-F5344CB8AC3E}">
        <p14:creationId xmlns:p14="http://schemas.microsoft.com/office/powerpoint/2010/main" val="4145530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8"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9"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E71A7F4B-D849-9949-B056-9EF081A52F4A}" type="slidenum">
              <a:rPr lang="en-US"/>
              <a:pPr>
                <a:defRPr/>
              </a:pPr>
              <a:t>‹#›</a:t>
            </a:fld>
            <a:endParaRPr lang="en-US"/>
          </a:p>
        </p:txBody>
      </p:sp>
    </p:spTree>
    <p:extLst>
      <p:ext uri="{BB962C8B-B14F-4D97-AF65-F5344CB8AC3E}">
        <p14:creationId xmlns:p14="http://schemas.microsoft.com/office/powerpoint/2010/main" val="3644347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4"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5"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DBBAD978-2583-3440-BBC6-16DB090D697E}" type="slidenum">
              <a:rPr lang="en-US"/>
              <a:pPr>
                <a:defRPr/>
              </a:pPr>
              <a:t>‹#›</a:t>
            </a:fld>
            <a:endParaRPr lang="en-US"/>
          </a:p>
        </p:txBody>
      </p:sp>
    </p:spTree>
    <p:extLst>
      <p:ext uri="{BB962C8B-B14F-4D97-AF65-F5344CB8AC3E}">
        <p14:creationId xmlns:p14="http://schemas.microsoft.com/office/powerpoint/2010/main" val="122344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3"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4"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3BA20699-3253-714E-A86F-ABA98CEE1FD0}" type="slidenum">
              <a:rPr lang="en-US"/>
              <a:pPr>
                <a:defRPr/>
              </a:pPr>
              <a:t>‹#›</a:t>
            </a:fld>
            <a:endParaRPr lang="en-US"/>
          </a:p>
        </p:txBody>
      </p:sp>
    </p:spTree>
    <p:extLst>
      <p:ext uri="{BB962C8B-B14F-4D97-AF65-F5344CB8AC3E}">
        <p14:creationId xmlns:p14="http://schemas.microsoft.com/office/powerpoint/2010/main" val="857094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6"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7"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765BD730-DC58-6343-A41C-6B3B622DCAE2}" type="slidenum">
              <a:rPr lang="en-US"/>
              <a:pPr>
                <a:defRPr/>
              </a:pPr>
              <a:t>‹#›</a:t>
            </a:fld>
            <a:endParaRPr lang="en-US"/>
          </a:p>
        </p:txBody>
      </p:sp>
    </p:spTree>
    <p:extLst>
      <p:ext uri="{BB962C8B-B14F-4D97-AF65-F5344CB8AC3E}">
        <p14:creationId xmlns:p14="http://schemas.microsoft.com/office/powerpoint/2010/main" val="3952732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614949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6"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7"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DD926D73-134C-C842-8671-F7254A6F5140}" type="slidenum">
              <a:rPr lang="en-US"/>
              <a:pPr>
                <a:defRPr/>
              </a:pPr>
              <a:t>‹#›</a:t>
            </a:fld>
            <a:endParaRPr lang="en-US"/>
          </a:p>
        </p:txBody>
      </p:sp>
    </p:spTree>
    <p:extLst>
      <p:ext uri="{BB962C8B-B14F-4D97-AF65-F5344CB8AC3E}">
        <p14:creationId xmlns:p14="http://schemas.microsoft.com/office/powerpoint/2010/main" val="3983600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7FBAD95F-C4AC-F74C-8843-F1114F98EDBF}" type="slidenum">
              <a:rPr lang="en-US"/>
              <a:pPr>
                <a:defRPr/>
              </a:pPr>
              <a:t>‹#›</a:t>
            </a:fld>
            <a:endParaRPr lang="en-US"/>
          </a:p>
        </p:txBody>
      </p:sp>
    </p:spTree>
    <p:extLst>
      <p:ext uri="{BB962C8B-B14F-4D97-AF65-F5344CB8AC3E}">
        <p14:creationId xmlns:p14="http://schemas.microsoft.com/office/powerpoint/2010/main" val="3194080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r>
              <a:rPr lang="en-US"/>
              <a:t>November 14, 2019</a:t>
            </a: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BA4E9C37-50CC-2640-A8BB-4A084D551221}" type="slidenum">
              <a:rPr lang="en-US"/>
              <a:pPr>
                <a:defRPr/>
              </a:pPr>
              <a:t>‹#›</a:t>
            </a:fld>
            <a:endParaRPr lang="en-US"/>
          </a:p>
        </p:txBody>
      </p:sp>
    </p:spTree>
    <p:extLst>
      <p:ext uri="{BB962C8B-B14F-4D97-AF65-F5344CB8AC3E}">
        <p14:creationId xmlns:p14="http://schemas.microsoft.com/office/powerpoint/2010/main" val="3321861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08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53482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407264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10914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305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66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14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294230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431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9349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290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5549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4055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146749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smtClean="0"/>
              <a:t>Text = 28 </a:t>
            </a:r>
            <a:r>
              <a:rPr lang="en-US" dirty="0" err="1" smtClean="0"/>
              <a:t>pt</a:t>
            </a:r>
            <a:r>
              <a:rPr lang="en-US" dirty="0" smtClean="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420678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3387855"/>
            <a:ext cx="9144000" cy="3470275"/>
          </a:xfrm>
          <a:custGeom>
            <a:avLst/>
            <a:gdLst/>
            <a:ahLst/>
            <a:cxnLst/>
            <a:rect l="l" t="t" r="r" b="b"/>
            <a:pathLst>
              <a:path w="9144000" h="3470275">
                <a:moveTo>
                  <a:pt x="4572000" y="0"/>
                </a:moveTo>
                <a:lnTo>
                  <a:pt x="4523440" y="209"/>
                </a:lnTo>
                <a:lnTo>
                  <a:pt x="4474980" y="837"/>
                </a:lnTo>
                <a:lnTo>
                  <a:pt x="4426623" y="1880"/>
                </a:lnTo>
                <a:lnTo>
                  <a:pt x="4378369" y="3338"/>
                </a:lnTo>
                <a:lnTo>
                  <a:pt x="4330220" y="5209"/>
                </a:lnTo>
                <a:lnTo>
                  <a:pt x="4282178" y="7491"/>
                </a:lnTo>
                <a:lnTo>
                  <a:pt x="4234245" y="10183"/>
                </a:lnTo>
                <a:lnTo>
                  <a:pt x="4186423" y="13282"/>
                </a:lnTo>
                <a:lnTo>
                  <a:pt x="4138713" y="16786"/>
                </a:lnTo>
                <a:lnTo>
                  <a:pt x="4091117" y="20695"/>
                </a:lnTo>
                <a:lnTo>
                  <a:pt x="4043636" y="25007"/>
                </a:lnTo>
                <a:lnTo>
                  <a:pt x="3996273" y="29719"/>
                </a:lnTo>
                <a:lnTo>
                  <a:pt x="3949029" y="34830"/>
                </a:lnTo>
                <a:lnTo>
                  <a:pt x="3901906" y="40339"/>
                </a:lnTo>
                <a:lnTo>
                  <a:pt x="3854905" y="46243"/>
                </a:lnTo>
                <a:lnTo>
                  <a:pt x="3808029" y="52541"/>
                </a:lnTo>
                <a:lnTo>
                  <a:pt x="3761278" y="59231"/>
                </a:lnTo>
                <a:lnTo>
                  <a:pt x="3714656" y="66311"/>
                </a:lnTo>
                <a:lnTo>
                  <a:pt x="3668163" y="73780"/>
                </a:lnTo>
                <a:lnTo>
                  <a:pt x="3621801" y="81636"/>
                </a:lnTo>
                <a:lnTo>
                  <a:pt x="3575572" y="89878"/>
                </a:lnTo>
                <a:lnTo>
                  <a:pt x="3529478" y="98503"/>
                </a:lnTo>
                <a:lnTo>
                  <a:pt x="3483520" y="107509"/>
                </a:lnTo>
                <a:lnTo>
                  <a:pt x="3437701" y="116896"/>
                </a:lnTo>
                <a:lnTo>
                  <a:pt x="3392021" y="126661"/>
                </a:lnTo>
                <a:lnTo>
                  <a:pt x="3346483" y="136803"/>
                </a:lnTo>
                <a:lnTo>
                  <a:pt x="3301088" y="147320"/>
                </a:lnTo>
                <a:lnTo>
                  <a:pt x="3255838" y="158210"/>
                </a:lnTo>
                <a:lnTo>
                  <a:pt x="3210735" y="169471"/>
                </a:lnTo>
                <a:lnTo>
                  <a:pt x="3165781" y="181102"/>
                </a:lnTo>
                <a:lnTo>
                  <a:pt x="3120976" y="193102"/>
                </a:lnTo>
                <a:lnTo>
                  <a:pt x="3076324" y="205467"/>
                </a:lnTo>
                <a:lnTo>
                  <a:pt x="3031825" y="218198"/>
                </a:lnTo>
                <a:lnTo>
                  <a:pt x="2987482" y="231291"/>
                </a:lnTo>
                <a:lnTo>
                  <a:pt x="2943296" y="244745"/>
                </a:lnTo>
                <a:lnTo>
                  <a:pt x="2899269" y="258559"/>
                </a:lnTo>
                <a:lnTo>
                  <a:pt x="2855402" y="272730"/>
                </a:lnTo>
                <a:lnTo>
                  <a:pt x="2811698" y="287258"/>
                </a:lnTo>
                <a:lnTo>
                  <a:pt x="2768158" y="302139"/>
                </a:lnTo>
                <a:lnTo>
                  <a:pt x="2724783" y="317374"/>
                </a:lnTo>
                <a:lnTo>
                  <a:pt x="2681576" y="332959"/>
                </a:lnTo>
                <a:lnTo>
                  <a:pt x="2638538" y="348893"/>
                </a:lnTo>
                <a:lnTo>
                  <a:pt x="2595672" y="365175"/>
                </a:lnTo>
                <a:lnTo>
                  <a:pt x="2552978" y="381802"/>
                </a:lnTo>
                <a:lnTo>
                  <a:pt x="2510458" y="398774"/>
                </a:lnTo>
                <a:lnTo>
                  <a:pt x="2468114" y="416088"/>
                </a:lnTo>
                <a:lnTo>
                  <a:pt x="2425949" y="433742"/>
                </a:lnTo>
                <a:lnTo>
                  <a:pt x="2383963" y="451735"/>
                </a:lnTo>
                <a:lnTo>
                  <a:pt x="2342158" y="470065"/>
                </a:lnTo>
                <a:lnTo>
                  <a:pt x="2300536" y="488730"/>
                </a:lnTo>
                <a:lnTo>
                  <a:pt x="2259099" y="507730"/>
                </a:lnTo>
                <a:lnTo>
                  <a:pt x="2217849" y="527061"/>
                </a:lnTo>
                <a:lnTo>
                  <a:pt x="2176787" y="546722"/>
                </a:lnTo>
                <a:lnTo>
                  <a:pt x="2135915" y="566712"/>
                </a:lnTo>
                <a:lnTo>
                  <a:pt x="2095234" y="587028"/>
                </a:lnTo>
                <a:lnTo>
                  <a:pt x="2054747" y="607670"/>
                </a:lnTo>
                <a:lnTo>
                  <a:pt x="2014455" y="628635"/>
                </a:lnTo>
                <a:lnTo>
                  <a:pt x="1974360" y="649921"/>
                </a:lnTo>
                <a:lnTo>
                  <a:pt x="1934464" y="671528"/>
                </a:lnTo>
                <a:lnTo>
                  <a:pt x="1894767" y="693452"/>
                </a:lnTo>
                <a:lnTo>
                  <a:pt x="1855273" y="715694"/>
                </a:lnTo>
                <a:lnTo>
                  <a:pt x="1815983" y="738249"/>
                </a:lnTo>
                <a:lnTo>
                  <a:pt x="1776898" y="761118"/>
                </a:lnTo>
                <a:lnTo>
                  <a:pt x="1738021" y="784298"/>
                </a:lnTo>
                <a:lnTo>
                  <a:pt x="1699352" y="807788"/>
                </a:lnTo>
                <a:lnTo>
                  <a:pt x="1660895" y="831586"/>
                </a:lnTo>
                <a:lnTo>
                  <a:pt x="1622649" y="855689"/>
                </a:lnTo>
                <a:lnTo>
                  <a:pt x="1584618" y="880097"/>
                </a:lnTo>
                <a:lnTo>
                  <a:pt x="1546803" y="904808"/>
                </a:lnTo>
                <a:lnTo>
                  <a:pt x="1509205" y="929820"/>
                </a:lnTo>
                <a:lnTo>
                  <a:pt x="1471826" y="955131"/>
                </a:lnTo>
                <a:lnTo>
                  <a:pt x="1434669" y="980739"/>
                </a:lnTo>
                <a:lnTo>
                  <a:pt x="1397735" y="1006644"/>
                </a:lnTo>
                <a:lnTo>
                  <a:pt x="1361025" y="1032842"/>
                </a:lnTo>
                <a:lnTo>
                  <a:pt x="1324541" y="1059333"/>
                </a:lnTo>
                <a:lnTo>
                  <a:pt x="1288285" y="1086115"/>
                </a:lnTo>
                <a:lnTo>
                  <a:pt x="1252259" y="1113185"/>
                </a:lnTo>
                <a:lnTo>
                  <a:pt x="1216464" y="1140543"/>
                </a:lnTo>
                <a:lnTo>
                  <a:pt x="1180903" y="1168186"/>
                </a:lnTo>
                <a:lnTo>
                  <a:pt x="1145576" y="1196113"/>
                </a:lnTo>
                <a:lnTo>
                  <a:pt x="1110486" y="1224322"/>
                </a:lnTo>
                <a:lnTo>
                  <a:pt x="1075634" y="1252811"/>
                </a:lnTo>
                <a:lnTo>
                  <a:pt x="1041023" y="1281579"/>
                </a:lnTo>
                <a:lnTo>
                  <a:pt x="1006653" y="1310624"/>
                </a:lnTo>
                <a:lnTo>
                  <a:pt x="972527" y="1339944"/>
                </a:lnTo>
                <a:lnTo>
                  <a:pt x="938646" y="1369537"/>
                </a:lnTo>
                <a:lnTo>
                  <a:pt x="905012" y="1399403"/>
                </a:lnTo>
                <a:lnTo>
                  <a:pt x="871627" y="1429538"/>
                </a:lnTo>
                <a:lnTo>
                  <a:pt x="838492" y="1459941"/>
                </a:lnTo>
                <a:lnTo>
                  <a:pt x="805609" y="1490611"/>
                </a:lnTo>
                <a:lnTo>
                  <a:pt x="772980" y="1521546"/>
                </a:lnTo>
                <a:lnTo>
                  <a:pt x="740607" y="1552744"/>
                </a:lnTo>
                <a:lnTo>
                  <a:pt x="708491" y="1584204"/>
                </a:lnTo>
                <a:lnTo>
                  <a:pt x="676635" y="1615923"/>
                </a:lnTo>
                <a:lnTo>
                  <a:pt x="645039" y="1647900"/>
                </a:lnTo>
                <a:lnTo>
                  <a:pt x="613705" y="1680134"/>
                </a:lnTo>
                <a:lnTo>
                  <a:pt x="582636" y="1712622"/>
                </a:lnTo>
                <a:lnTo>
                  <a:pt x="551833" y="1745363"/>
                </a:lnTo>
                <a:lnTo>
                  <a:pt x="521298" y="1778354"/>
                </a:lnTo>
                <a:lnTo>
                  <a:pt x="491032" y="1811596"/>
                </a:lnTo>
                <a:lnTo>
                  <a:pt x="461037" y="1845085"/>
                </a:lnTo>
                <a:lnTo>
                  <a:pt x="431315" y="1878819"/>
                </a:lnTo>
                <a:lnTo>
                  <a:pt x="401868" y="1912799"/>
                </a:lnTo>
                <a:lnTo>
                  <a:pt x="372697" y="1947020"/>
                </a:lnTo>
                <a:lnTo>
                  <a:pt x="343804" y="1981482"/>
                </a:lnTo>
                <a:lnTo>
                  <a:pt x="315191" y="2016184"/>
                </a:lnTo>
                <a:lnTo>
                  <a:pt x="286860" y="2051123"/>
                </a:lnTo>
                <a:lnTo>
                  <a:pt x="258812" y="2086297"/>
                </a:lnTo>
                <a:lnTo>
                  <a:pt x="231049" y="2121705"/>
                </a:lnTo>
                <a:lnTo>
                  <a:pt x="203572" y="2157346"/>
                </a:lnTo>
                <a:lnTo>
                  <a:pt x="176384" y="2193217"/>
                </a:lnTo>
                <a:lnTo>
                  <a:pt x="149487" y="2229316"/>
                </a:lnTo>
                <a:lnTo>
                  <a:pt x="122881" y="2265643"/>
                </a:lnTo>
                <a:lnTo>
                  <a:pt x="96569" y="2302195"/>
                </a:lnTo>
                <a:lnTo>
                  <a:pt x="70552" y="2338970"/>
                </a:lnTo>
                <a:lnTo>
                  <a:pt x="44832" y="2375968"/>
                </a:lnTo>
                <a:lnTo>
                  <a:pt x="19411" y="2413185"/>
                </a:lnTo>
                <a:lnTo>
                  <a:pt x="0" y="3470146"/>
                </a:lnTo>
                <a:lnTo>
                  <a:pt x="9144000" y="3470146"/>
                </a:lnTo>
                <a:lnTo>
                  <a:pt x="9144000" y="2442078"/>
                </a:lnTo>
                <a:lnTo>
                  <a:pt x="9124571" y="2413123"/>
                </a:lnTo>
                <a:lnTo>
                  <a:pt x="9099152" y="2375907"/>
                </a:lnTo>
                <a:lnTo>
                  <a:pt x="9073434" y="2338911"/>
                </a:lnTo>
                <a:lnTo>
                  <a:pt x="9047419" y="2302137"/>
                </a:lnTo>
                <a:lnTo>
                  <a:pt x="9021109" y="2265587"/>
                </a:lnTo>
                <a:lnTo>
                  <a:pt x="8994505" y="2229262"/>
                </a:lnTo>
                <a:lnTo>
                  <a:pt x="8967609" y="2193163"/>
                </a:lnTo>
                <a:lnTo>
                  <a:pt x="8940424" y="2157294"/>
                </a:lnTo>
                <a:lnTo>
                  <a:pt x="8912949" y="2121655"/>
                </a:lnTo>
                <a:lnTo>
                  <a:pt x="8885188" y="2086248"/>
                </a:lnTo>
                <a:lnTo>
                  <a:pt x="8857142" y="2051075"/>
                </a:lnTo>
                <a:lnTo>
                  <a:pt x="8828813" y="2016138"/>
                </a:lnTo>
                <a:lnTo>
                  <a:pt x="8800202" y="1981437"/>
                </a:lnTo>
                <a:lnTo>
                  <a:pt x="8771311" y="1946976"/>
                </a:lnTo>
                <a:lnTo>
                  <a:pt x="8742143" y="1912756"/>
                </a:lnTo>
                <a:lnTo>
                  <a:pt x="8712698" y="1878778"/>
                </a:lnTo>
                <a:lnTo>
                  <a:pt x="8682978" y="1845045"/>
                </a:lnTo>
                <a:lnTo>
                  <a:pt x="8652985" y="1811557"/>
                </a:lnTo>
                <a:lnTo>
                  <a:pt x="8622721" y="1778317"/>
                </a:lnTo>
                <a:lnTo>
                  <a:pt x="8592188" y="1745326"/>
                </a:lnTo>
                <a:lnTo>
                  <a:pt x="8561387" y="1712586"/>
                </a:lnTo>
                <a:lnTo>
                  <a:pt x="8530320" y="1680099"/>
                </a:lnTo>
                <a:lnTo>
                  <a:pt x="8498989" y="1647867"/>
                </a:lnTo>
                <a:lnTo>
                  <a:pt x="8467395" y="1615891"/>
                </a:lnTo>
                <a:lnTo>
                  <a:pt x="8435540" y="1584173"/>
                </a:lnTo>
                <a:lnTo>
                  <a:pt x="8403426" y="1552714"/>
                </a:lnTo>
                <a:lnTo>
                  <a:pt x="8371055" y="1521517"/>
                </a:lnTo>
                <a:lnTo>
                  <a:pt x="8338428" y="1490583"/>
                </a:lnTo>
                <a:lnTo>
                  <a:pt x="8305548" y="1459914"/>
                </a:lnTo>
                <a:lnTo>
                  <a:pt x="8272415" y="1429511"/>
                </a:lnTo>
                <a:lnTo>
                  <a:pt x="8239031" y="1399377"/>
                </a:lnTo>
                <a:lnTo>
                  <a:pt x="8205399" y="1369513"/>
                </a:lnTo>
                <a:lnTo>
                  <a:pt x="8171520" y="1339920"/>
                </a:lnTo>
                <a:lnTo>
                  <a:pt x="8137396" y="1310601"/>
                </a:lnTo>
                <a:lnTo>
                  <a:pt x="8103028" y="1281557"/>
                </a:lnTo>
                <a:lnTo>
                  <a:pt x="8068418" y="1252790"/>
                </a:lnTo>
                <a:lnTo>
                  <a:pt x="8033568" y="1224301"/>
                </a:lnTo>
                <a:lnTo>
                  <a:pt x="7998480" y="1196093"/>
                </a:lnTo>
                <a:lnTo>
                  <a:pt x="7963155" y="1168167"/>
                </a:lnTo>
                <a:lnTo>
                  <a:pt x="7927595" y="1140524"/>
                </a:lnTo>
                <a:lnTo>
                  <a:pt x="7891802" y="1113167"/>
                </a:lnTo>
                <a:lnTo>
                  <a:pt x="7855777" y="1086098"/>
                </a:lnTo>
                <a:lnTo>
                  <a:pt x="7819523" y="1059317"/>
                </a:lnTo>
                <a:lnTo>
                  <a:pt x="7783041" y="1032827"/>
                </a:lnTo>
                <a:lnTo>
                  <a:pt x="7746332" y="1006629"/>
                </a:lnTo>
                <a:lnTo>
                  <a:pt x="7709399" y="980725"/>
                </a:lnTo>
                <a:lnTo>
                  <a:pt x="7672243" y="955117"/>
                </a:lnTo>
                <a:lnTo>
                  <a:pt x="7634866" y="929807"/>
                </a:lnTo>
                <a:lnTo>
                  <a:pt x="7597270" y="904795"/>
                </a:lnTo>
                <a:lnTo>
                  <a:pt x="7559456" y="880085"/>
                </a:lnTo>
                <a:lnTo>
                  <a:pt x="7521426" y="855678"/>
                </a:lnTo>
                <a:lnTo>
                  <a:pt x="7483181" y="831574"/>
                </a:lnTo>
                <a:lnTo>
                  <a:pt x="7444725" y="807777"/>
                </a:lnTo>
                <a:lnTo>
                  <a:pt x="7406057" y="784288"/>
                </a:lnTo>
                <a:lnTo>
                  <a:pt x="7367181" y="761108"/>
                </a:lnTo>
                <a:lnTo>
                  <a:pt x="7328097" y="738240"/>
                </a:lnTo>
                <a:lnTo>
                  <a:pt x="7288807" y="715685"/>
                </a:lnTo>
                <a:lnTo>
                  <a:pt x="7249314" y="693444"/>
                </a:lnTo>
                <a:lnTo>
                  <a:pt x="7209619" y="671520"/>
                </a:lnTo>
                <a:lnTo>
                  <a:pt x="7169723" y="649914"/>
                </a:lnTo>
                <a:lnTo>
                  <a:pt x="7129629" y="628628"/>
                </a:lnTo>
                <a:lnTo>
                  <a:pt x="7089338" y="607663"/>
                </a:lnTo>
                <a:lnTo>
                  <a:pt x="7048851" y="587022"/>
                </a:lnTo>
                <a:lnTo>
                  <a:pt x="7008171" y="566706"/>
                </a:lnTo>
                <a:lnTo>
                  <a:pt x="6967299" y="546716"/>
                </a:lnTo>
                <a:lnTo>
                  <a:pt x="6926238" y="527055"/>
                </a:lnTo>
                <a:lnTo>
                  <a:pt x="6884987" y="507724"/>
                </a:lnTo>
                <a:lnTo>
                  <a:pt x="6843551" y="488726"/>
                </a:lnTo>
                <a:lnTo>
                  <a:pt x="6801929" y="470060"/>
                </a:lnTo>
                <a:lnTo>
                  <a:pt x="6760125" y="451731"/>
                </a:lnTo>
                <a:lnTo>
                  <a:pt x="6718139" y="433738"/>
                </a:lnTo>
                <a:lnTo>
                  <a:pt x="6675973" y="416084"/>
                </a:lnTo>
                <a:lnTo>
                  <a:pt x="6633629" y="398770"/>
                </a:lnTo>
                <a:lnTo>
                  <a:pt x="6591110" y="381799"/>
                </a:lnTo>
                <a:lnTo>
                  <a:pt x="6548415" y="365172"/>
                </a:lnTo>
                <a:lnTo>
                  <a:pt x="6505548" y="348890"/>
                </a:lnTo>
                <a:lnTo>
                  <a:pt x="6462510" y="332956"/>
                </a:lnTo>
                <a:lnTo>
                  <a:pt x="6419303" y="317371"/>
                </a:lnTo>
                <a:lnTo>
                  <a:pt x="6375928" y="302137"/>
                </a:lnTo>
                <a:lnTo>
                  <a:pt x="6332387" y="287255"/>
                </a:lnTo>
                <a:lnTo>
                  <a:pt x="6288682" y="272728"/>
                </a:lnTo>
                <a:lnTo>
                  <a:pt x="6244814" y="258557"/>
                </a:lnTo>
                <a:lnTo>
                  <a:pt x="6200786" y="244743"/>
                </a:lnTo>
                <a:lnTo>
                  <a:pt x="6156599" y="231289"/>
                </a:lnTo>
                <a:lnTo>
                  <a:pt x="6112255" y="218196"/>
                </a:lnTo>
                <a:lnTo>
                  <a:pt x="6067755" y="205466"/>
                </a:lnTo>
                <a:lnTo>
                  <a:pt x="6023102" y="193101"/>
                </a:lnTo>
                <a:lnTo>
                  <a:pt x="5978297" y="181101"/>
                </a:lnTo>
                <a:lnTo>
                  <a:pt x="5933341" y="169470"/>
                </a:lnTo>
                <a:lnTo>
                  <a:pt x="5888236" y="158209"/>
                </a:lnTo>
                <a:lnTo>
                  <a:pt x="5842985" y="147319"/>
                </a:lnTo>
                <a:lnTo>
                  <a:pt x="5797589" y="136802"/>
                </a:lnTo>
                <a:lnTo>
                  <a:pt x="5752049" y="126661"/>
                </a:lnTo>
                <a:lnTo>
                  <a:pt x="5706367" y="116896"/>
                </a:lnTo>
                <a:lnTo>
                  <a:pt x="5660546" y="107509"/>
                </a:lnTo>
                <a:lnTo>
                  <a:pt x="5614586" y="98502"/>
                </a:lnTo>
                <a:lnTo>
                  <a:pt x="5568490" y="89877"/>
                </a:lnTo>
                <a:lnTo>
                  <a:pt x="5522259" y="81636"/>
                </a:lnTo>
                <a:lnTo>
                  <a:pt x="5475895" y="73780"/>
                </a:lnTo>
                <a:lnTo>
                  <a:pt x="5429400" y="66311"/>
                </a:lnTo>
                <a:lnTo>
                  <a:pt x="5382775" y="59230"/>
                </a:lnTo>
                <a:lnTo>
                  <a:pt x="5336023" y="52540"/>
                </a:lnTo>
                <a:lnTo>
                  <a:pt x="5289144" y="46243"/>
                </a:lnTo>
                <a:lnTo>
                  <a:pt x="5242141" y="40339"/>
                </a:lnTo>
                <a:lnTo>
                  <a:pt x="5195015" y="34830"/>
                </a:lnTo>
                <a:lnTo>
                  <a:pt x="5147768" y="29719"/>
                </a:lnTo>
                <a:lnTo>
                  <a:pt x="5100402" y="25007"/>
                </a:lnTo>
                <a:lnTo>
                  <a:pt x="5052918" y="20695"/>
                </a:lnTo>
                <a:lnTo>
                  <a:pt x="5005319" y="16786"/>
                </a:lnTo>
                <a:lnTo>
                  <a:pt x="4957605" y="13282"/>
                </a:lnTo>
                <a:lnTo>
                  <a:pt x="4909780" y="10183"/>
                </a:lnTo>
                <a:lnTo>
                  <a:pt x="4861843" y="7491"/>
                </a:lnTo>
                <a:lnTo>
                  <a:pt x="4813798" y="5209"/>
                </a:lnTo>
                <a:lnTo>
                  <a:pt x="4765646" y="3338"/>
                </a:lnTo>
                <a:lnTo>
                  <a:pt x="4717388" y="1880"/>
                </a:lnTo>
                <a:lnTo>
                  <a:pt x="4669026" y="837"/>
                </a:lnTo>
                <a:lnTo>
                  <a:pt x="4620563" y="209"/>
                </a:lnTo>
                <a:lnTo>
                  <a:pt x="4572000" y="0"/>
                </a:lnTo>
                <a:close/>
              </a:path>
            </a:pathLst>
          </a:custGeom>
          <a:solidFill>
            <a:srgbClr val="FFFFFF"/>
          </a:solidFill>
        </p:spPr>
        <p:txBody>
          <a:bodyPr wrap="square" lIns="0" tIns="0" rIns="0" bIns="0" rtlCol="0"/>
          <a:lstStyle/>
          <a:p>
            <a:endParaRPr/>
          </a:p>
        </p:txBody>
      </p:sp>
      <p:sp>
        <p:nvSpPr>
          <p:cNvPr id="18" name="bk object 18"/>
          <p:cNvSpPr/>
          <p:nvPr/>
        </p:nvSpPr>
        <p:spPr>
          <a:xfrm>
            <a:off x="0" y="3391282"/>
            <a:ext cx="9144000" cy="3466719"/>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0" y="3391280"/>
            <a:ext cx="9144000" cy="2446020"/>
          </a:xfrm>
          <a:custGeom>
            <a:avLst/>
            <a:gdLst/>
            <a:ahLst/>
            <a:cxnLst/>
            <a:rect l="l" t="t" r="r" b="b"/>
            <a:pathLst>
              <a:path w="9144000" h="2446020">
                <a:moveTo>
                  <a:pt x="9144000" y="2445675"/>
                </a:moveTo>
                <a:lnTo>
                  <a:pt x="9122205" y="2413185"/>
                </a:lnTo>
                <a:lnTo>
                  <a:pt x="9096793" y="2375968"/>
                </a:lnTo>
                <a:lnTo>
                  <a:pt x="9071082" y="2338970"/>
                </a:lnTo>
                <a:lnTo>
                  <a:pt x="9045074" y="2302195"/>
                </a:lnTo>
                <a:lnTo>
                  <a:pt x="9018771" y="2265643"/>
                </a:lnTo>
                <a:lnTo>
                  <a:pt x="8992174" y="2229316"/>
                </a:lnTo>
                <a:lnTo>
                  <a:pt x="8965286" y="2193217"/>
                </a:lnTo>
                <a:lnTo>
                  <a:pt x="8938107" y="2157346"/>
                </a:lnTo>
                <a:lnTo>
                  <a:pt x="8910640" y="2121705"/>
                </a:lnTo>
                <a:lnTo>
                  <a:pt x="8882886" y="2086297"/>
                </a:lnTo>
                <a:lnTo>
                  <a:pt x="8854848" y="2051123"/>
                </a:lnTo>
                <a:lnTo>
                  <a:pt x="8826526" y="2016184"/>
                </a:lnTo>
                <a:lnTo>
                  <a:pt x="8797922" y="1981482"/>
                </a:lnTo>
                <a:lnTo>
                  <a:pt x="8769039" y="1947020"/>
                </a:lnTo>
                <a:lnTo>
                  <a:pt x="8739878" y="1912799"/>
                </a:lnTo>
                <a:lnTo>
                  <a:pt x="8710441" y="1878819"/>
                </a:lnTo>
                <a:lnTo>
                  <a:pt x="8680729" y="1845085"/>
                </a:lnTo>
                <a:lnTo>
                  <a:pt x="8650744" y="1811596"/>
                </a:lnTo>
                <a:lnTo>
                  <a:pt x="8620488" y="1778354"/>
                </a:lnTo>
                <a:lnTo>
                  <a:pt x="8589963" y="1745363"/>
                </a:lnTo>
                <a:lnTo>
                  <a:pt x="8559170" y="1712622"/>
                </a:lnTo>
                <a:lnTo>
                  <a:pt x="8528111" y="1680134"/>
                </a:lnTo>
                <a:lnTo>
                  <a:pt x="8496788" y="1647900"/>
                </a:lnTo>
                <a:lnTo>
                  <a:pt x="8465202" y="1615923"/>
                </a:lnTo>
                <a:lnTo>
                  <a:pt x="8433356" y="1584204"/>
                </a:lnTo>
                <a:lnTo>
                  <a:pt x="8401251" y="1552744"/>
                </a:lnTo>
                <a:lnTo>
                  <a:pt x="8368888" y="1521546"/>
                </a:lnTo>
                <a:lnTo>
                  <a:pt x="8336270" y="1490611"/>
                </a:lnTo>
                <a:lnTo>
                  <a:pt x="8303398" y="1459941"/>
                </a:lnTo>
                <a:lnTo>
                  <a:pt x="8270273" y="1429538"/>
                </a:lnTo>
                <a:lnTo>
                  <a:pt x="8236899" y="1399403"/>
                </a:lnTo>
                <a:lnTo>
                  <a:pt x="8203276" y="1369537"/>
                </a:lnTo>
                <a:lnTo>
                  <a:pt x="8169405" y="1339944"/>
                </a:lnTo>
                <a:lnTo>
                  <a:pt x="8135290" y="1310624"/>
                </a:lnTo>
                <a:lnTo>
                  <a:pt x="8100931" y="1281579"/>
                </a:lnTo>
                <a:lnTo>
                  <a:pt x="8066330" y="1252811"/>
                </a:lnTo>
                <a:lnTo>
                  <a:pt x="8031490" y="1224322"/>
                </a:lnTo>
                <a:lnTo>
                  <a:pt x="7996411" y="1196113"/>
                </a:lnTo>
                <a:lnTo>
                  <a:pt x="7961095" y="1168186"/>
                </a:lnTo>
                <a:lnTo>
                  <a:pt x="7925544" y="1140543"/>
                </a:lnTo>
                <a:lnTo>
                  <a:pt x="7889761" y="1113185"/>
                </a:lnTo>
                <a:lnTo>
                  <a:pt x="7853746" y="1086115"/>
                </a:lnTo>
                <a:lnTo>
                  <a:pt x="7817501" y="1059333"/>
                </a:lnTo>
                <a:lnTo>
                  <a:pt x="7781028" y="1032842"/>
                </a:lnTo>
                <a:lnTo>
                  <a:pt x="7744330" y="1006644"/>
                </a:lnTo>
                <a:lnTo>
                  <a:pt x="7707406" y="980739"/>
                </a:lnTo>
                <a:lnTo>
                  <a:pt x="7670260" y="955131"/>
                </a:lnTo>
                <a:lnTo>
                  <a:pt x="7632893" y="929820"/>
                </a:lnTo>
                <a:lnTo>
                  <a:pt x="7595306" y="904808"/>
                </a:lnTo>
                <a:lnTo>
                  <a:pt x="7557502" y="880097"/>
                </a:lnTo>
                <a:lnTo>
                  <a:pt x="7519482" y="855689"/>
                </a:lnTo>
                <a:lnTo>
                  <a:pt x="7481248" y="831586"/>
                </a:lnTo>
                <a:lnTo>
                  <a:pt x="7442802" y="807788"/>
                </a:lnTo>
                <a:lnTo>
                  <a:pt x="7404144" y="784298"/>
                </a:lnTo>
                <a:lnTo>
                  <a:pt x="7365278" y="761118"/>
                </a:lnTo>
                <a:lnTo>
                  <a:pt x="7326205" y="738249"/>
                </a:lnTo>
                <a:lnTo>
                  <a:pt x="7286926" y="715694"/>
                </a:lnTo>
                <a:lnTo>
                  <a:pt x="7247443" y="693452"/>
                </a:lnTo>
                <a:lnTo>
                  <a:pt x="7207758" y="671528"/>
                </a:lnTo>
                <a:lnTo>
                  <a:pt x="7167873" y="649921"/>
                </a:lnTo>
                <a:lnTo>
                  <a:pt x="7127790" y="628635"/>
                </a:lnTo>
                <a:lnTo>
                  <a:pt x="7087509" y="607670"/>
                </a:lnTo>
                <a:lnTo>
                  <a:pt x="7047033" y="587028"/>
                </a:lnTo>
                <a:lnTo>
                  <a:pt x="7006364" y="566712"/>
                </a:lnTo>
                <a:lnTo>
                  <a:pt x="6965504" y="546722"/>
                </a:lnTo>
                <a:lnTo>
                  <a:pt x="6924453" y="527061"/>
                </a:lnTo>
                <a:lnTo>
                  <a:pt x="6883214" y="507730"/>
                </a:lnTo>
                <a:lnTo>
                  <a:pt x="6841788" y="488730"/>
                </a:lnTo>
                <a:lnTo>
                  <a:pt x="6800178" y="470065"/>
                </a:lnTo>
                <a:lnTo>
                  <a:pt x="6758384" y="451735"/>
                </a:lnTo>
                <a:lnTo>
                  <a:pt x="6716410" y="433742"/>
                </a:lnTo>
                <a:lnTo>
                  <a:pt x="6674255" y="416088"/>
                </a:lnTo>
                <a:lnTo>
                  <a:pt x="6631923" y="398774"/>
                </a:lnTo>
                <a:lnTo>
                  <a:pt x="6589415" y="381802"/>
                </a:lnTo>
                <a:lnTo>
                  <a:pt x="6546732" y="365175"/>
                </a:lnTo>
                <a:lnTo>
                  <a:pt x="6503876" y="348893"/>
                </a:lnTo>
                <a:lnTo>
                  <a:pt x="6460850" y="332959"/>
                </a:lnTo>
                <a:lnTo>
                  <a:pt x="6417654" y="317374"/>
                </a:lnTo>
                <a:lnTo>
                  <a:pt x="6374291" y="302139"/>
                </a:lnTo>
                <a:lnTo>
                  <a:pt x="6330761" y="287258"/>
                </a:lnTo>
                <a:lnTo>
                  <a:pt x="6287068" y="272730"/>
                </a:lnTo>
                <a:lnTo>
                  <a:pt x="6243213" y="258559"/>
                </a:lnTo>
                <a:lnTo>
                  <a:pt x="6199197" y="244745"/>
                </a:lnTo>
                <a:lnTo>
                  <a:pt x="6155022" y="231291"/>
                </a:lnTo>
                <a:lnTo>
                  <a:pt x="6110689" y="218198"/>
                </a:lnTo>
                <a:lnTo>
                  <a:pt x="6066202" y="205467"/>
                </a:lnTo>
                <a:lnTo>
                  <a:pt x="6021560" y="193102"/>
                </a:lnTo>
                <a:lnTo>
                  <a:pt x="5976767" y="181102"/>
                </a:lnTo>
                <a:lnTo>
                  <a:pt x="5931823" y="169471"/>
                </a:lnTo>
                <a:lnTo>
                  <a:pt x="5886731" y="158210"/>
                </a:lnTo>
                <a:lnTo>
                  <a:pt x="5841492" y="147320"/>
                </a:lnTo>
                <a:lnTo>
                  <a:pt x="5796108" y="136803"/>
                </a:lnTo>
                <a:lnTo>
                  <a:pt x="5750581" y="126661"/>
                </a:lnTo>
                <a:lnTo>
                  <a:pt x="5704912" y="116896"/>
                </a:lnTo>
                <a:lnTo>
                  <a:pt x="5659103" y="107509"/>
                </a:lnTo>
                <a:lnTo>
                  <a:pt x="5613156" y="98503"/>
                </a:lnTo>
                <a:lnTo>
                  <a:pt x="5567072" y="89878"/>
                </a:lnTo>
                <a:lnTo>
                  <a:pt x="5520854" y="81636"/>
                </a:lnTo>
                <a:lnTo>
                  <a:pt x="5474503" y="73780"/>
                </a:lnTo>
                <a:lnTo>
                  <a:pt x="5428020" y="66311"/>
                </a:lnTo>
                <a:lnTo>
                  <a:pt x="5381408" y="59231"/>
                </a:lnTo>
                <a:lnTo>
                  <a:pt x="5334668" y="52541"/>
                </a:lnTo>
                <a:lnTo>
                  <a:pt x="5287802" y="46243"/>
                </a:lnTo>
                <a:lnTo>
                  <a:pt x="5240812" y="40339"/>
                </a:lnTo>
                <a:lnTo>
                  <a:pt x="5193699" y="34830"/>
                </a:lnTo>
                <a:lnTo>
                  <a:pt x="5146465" y="29719"/>
                </a:lnTo>
                <a:lnTo>
                  <a:pt x="5099112" y="25007"/>
                </a:lnTo>
                <a:lnTo>
                  <a:pt x="5051641" y="20695"/>
                </a:lnTo>
                <a:lnTo>
                  <a:pt x="5004055" y="16786"/>
                </a:lnTo>
                <a:lnTo>
                  <a:pt x="4956355" y="13282"/>
                </a:lnTo>
                <a:lnTo>
                  <a:pt x="4908542" y="10183"/>
                </a:lnTo>
                <a:lnTo>
                  <a:pt x="4860619" y="7491"/>
                </a:lnTo>
                <a:lnTo>
                  <a:pt x="4812587" y="5209"/>
                </a:lnTo>
                <a:lnTo>
                  <a:pt x="4764448" y="3338"/>
                </a:lnTo>
                <a:lnTo>
                  <a:pt x="4716204" y="1880"/>
                </a:lnTo>
                <a:lnTo>
                  <a:pt x="4667856" y="837"/>
                </a:lnTo>
                <a:lnTo>
                  <a:pt x="4619406" y="209"/>
                </a:lnTo>
                <a:lnTo>
                  <a:pt x="4570855" y="0"/>
                </a:lnTo>
                <a:lnTo>
                  <a:pt x="4522309" y="209"/>
                </a:lnTo>
                <a:lnTo>
                  <a:pt x="4473863" y="837"/>
                </a:lnTo>
                <a:lnTo>
                  <a:pt x="4425519" y="1880"/>
                </a:lnTo>
                <a:lnTo>
                  <a:pt x="4377278" y="3338"/>
                </a:lnTo>
                <a:lnTo>
                  <a:pt x="4329143" y="5209"/>
                </a:lnTo>
                <a:lnTo>
                  <a:pt x="4281115" y="7491"/>
                </a:lnTo>
                <a:lnTo>
                  <a:pt x="4233195" y="10183"/>
                </a:lnTo>
                <a:lnTo>
                  <a:pt x="4185386" y="13282"/>
                </a:lnTo>
                <a:lnTo>
                  <a:pt x="4137689" y="16786"/>
                </a:lnTo>
                <a:lnTo>
                  <a:pt x="4090106" y="20695"/>
                </a:lnTo>
                <a:lnTo>
                  <a:pt x="4042639" y="25007"/>
                </a:lnTo>
                <a:lnTo>
                  <a:pt x="3995289" y="29719"/>
                </a:lnTo>
                <a:lnTo>
                  <a:pt x="3948058" y="34830"/>
                </a:lnTo>
                <a:lnTo>
                  <a:pt x="3900948" y="40339"/>
                </a:lnTo>
                <a:lnTo>
                  <a:pt x="3853960" y="46243"/>
                </a:lnTo>
                <a:lnTo>
                  <a:pt x="3807097" y="52540"/>
                </a:lnTo>
                <a:lnTo>
                  <a:pt x="3760360" y="59230"/>
                </a:lnTo>
                <a:lnTo>
                  <a:pt x="3713751" y="66311"/>
                </a:lnTo>
                <a:lnTo>
                  <a:pt x="3667271" y="73780"/>
                </a:lnTo>
                <a:lnTo>
                  <a:pt x="3620922" y="81636"/>
                </a:lnTo>
                <a:lnTo>
                  <a:pt x="3574706" y="89877"/>
                </a:lnTo>
                <a:lnTo>
                  <a:pt x="3528625" y="98502"/>
                </a:lnTo>
                <a:lnTo>
                  <a:pt x="3482680" y="107509"/>
                </a:lnTo>
                <a:lnTo>
                  <a:pt x="3436873" y="116896"/>
                </a:lnTo>
                <a:lnTo>
                  <a:pt x="3391206" y="126661"/>
                </a:lnTo>
                <a:lnTo>
                  <a:pt x="3345681" y="136802"/>
                </a:lnTo>
                <a:lnTo>
                  <a:pt x="3300299" y="147319"/>
                </a:lnTo>
                <a:lnTo>
                  <a:pt x="3255062" y="158209"/>
                </a:lnTo>
                <a:lnTo>
                  <a:pt x="3209972" y="169470"/>
                </a:lnTo>
                <a:lnTo>
                  <a:pt x="3165030" y="181101"/>
                </a:lnTo>
                <a:lnTo>
                  <a:pt x="3120238" y="193101"/>
                </a:lnTo>
                <a:lnTo>
                  <a:pt x="3075599" y="205466"/>
                </a:lnTo>
                <a:lnTo>
                  <a:pt x="3031113" y="218196"/>
                </a:lnTo>
                <a:lnTo>
                  <a:pt x="2986782" y="231289"/>
                </a:lnTo>
                <a:lnTo>
                  <a:pt x="2942608" y="244743"/>
                </a:lnTo>
                <a:lnTo>
                  <a:pt x="2898594" y="258557"/>
                </a:lnTo>
                <a:lnTo>
                  <a:pt x="2854740" y="272728"/>
                </a:lnTo>
                <a:lnTo>
                  <a:pt x="2811048" y="287255"/>
                </a:lnTo>
                <a:lnTo>
                  <a:pt x="2767520" y="302137"/>
                </a:lnTo>
                <a:lnTo>
                  <a:pt x="2724158" y="317371"/>
                </a:lnTo>
                <a:lnTo>
                  <a:pt x="2680963" y="332956"/>
                </a:lnTo>
                <a:lnTo>
                  <a:pt x="2637938" y="348890"/>
                </a:lnTo>
                <a:lnTo>
                  <a:pt x="2595083" y="365172"/>
                </a:lnTo>
                <a:lnTo>
                  <a:pt x="2552401" y="381799"/>
                </a:lnTo>
                <a:lnTo>
                  <a:pt x="2509894" y="398770"/>
                </a:lnTo>
                <a:lnTo>
                  <a:pt x="2467562" y="416084"/>
                </a:lnTo>
                <a:lnTo>
                  <a:pt x="2425409" y="433738"/>
                </a:lnTo>
                <a:lnTo>
                  <a:pt x="2383435" y="451731"/>
                </a:lnTo>
                <a:lnTo>
                  <a:pt x="2341642" y="470060"/>
                </a:lnTo>
                <a:lnTo>
                  <a:pt x="2300032" y="488726"/>
                </a:lnTo>
                <a:lnTo>
                  <a:pt x="2258607" y="507724"/>
                </a:lnTo>
                <a:lnTo>
                  <a:pt x="2217369" y="527055"/>
                </a:lnTo>
                <a:lnTo>
                  <a:pt x="2176318" y="546716"/>
                </a:lnTo>
                <a:lnTo>
                  <a:pt x="2135458" y="566706"/>
                </a:lnTo>
                <a:lnTo>
                  <a:pt x="2094789" y="587022"/>
                </a:lnTo>
                <a:lnTo>
                  <a:pt x="2054314" y="607663"/>
                </a:lnTo>
                <a:lnTo>
                  <a:pt x="2014033" y="628628"/>
                </a:lnTo>
                <a:lnTo>
                  <a:pt x="1973950" y="649914"/>
                </a:lnTo>
                <a:lnTo>
                  <a:pt x="1934065" y="671520"/>
                </a:lnTo>
                <a:lnTo>
                  <a:pt x="1894380" y="693444"/>
                </a:lnTo>
                <a:lnTo>
                  <a:pt x="1854898" y="715685"/>
                </a:lnTo>
                <a:lnTo>
                  <a:pt x="1815619" y="738240"/>
                </a:lnTo>
                <a:lnTo>
                  <a:pt x="1776546" y="761108"/>
                </a:lnTo>
                <a:lnTo>
                  <a:pt x="1737679" y="784288"/>
                </a:lnTo>
                <a:lnTo>
                  <a:pt x="1699022" y="807777"/>
                </a:lnTo>
                <a:lnTo>
                  <a:pt x="1660575" y="831574"/>
                </a:lnTo>
                <a:lnTo>
                  <a:pt x="1622341" y="855678"/>
                </a:lnTo>
                <a:lnTo>
                  <a:pt x="1584321" y="880085"/>
                </a:lnTo>
                <a:lnTo>
                  <a:pt x="1546516" y="904795"/>
                </a:lnTo>
                <a:lnTo>
                  <a:pt x="1508930" y="929807"/>
                </a:lnTo>
                <a:lnTo>
                  <a:pt x="1471562" y="955117"/>
                </a:lnTo>
                <a:lnTo>
                  <a:pt x="1434416" y="980725"/>
                </a:lnTo>
                <a:lnTo>
                  <a:pt x="1397492" y="1006629"/>
                </a:lnTo>
                <a:lnTo>
                  <a:pt x="1360793" y="1032827"/>
                </a:lnTo>
                <a:lnTo>
                  <a:pt x="1324319" y="1059317"/>
                </a:lnTo>
                <a:lnTo>
                  <a:pt x="1288074" y="1086098"/>
                </a:lnTo>
                <a:lnTo>
                  <a:pt x="1252059" y="1113167"/>
                </a:lnTo>
                <a:lnTo>
                  <a:pt x="1216274" y="1140524"/>
                </a:lnTo>
                <a:lnTo>
                  <a:pt x="1180723" y="1168167"/>
                </a:lnTo>
                <a:lnTo>
                  <a:pt x="1145407" y="1196093"/>
                </a:lnTo>
                <a:lnTo>
                  <a:pt x="1110327" y="1224301"/>
                </a:lnTo>
                <a:lnTo>
                  <a:pt x="1075486" y="1252790"/>
                </a:lnTo>
                <a:lnTo>
                  <a:pt x="1040885" y="1281557"/>
                </a:lnTo>
                <a:lnTo>
                  <a:pt x="1006525" y="1310601"/>
                </a:lnTo>
                <a:lnTo>
                  <a:pt x="972409" y="1339920"/>
                </a:lnTo>
                <a:lnTo>
                  <a:pt x="938538" y="1369513"/>
                </a:lnTo>
                <a:lnTo>
                  <a:pt x="904913" y="1399377"/>
                </a:lnTo>
                <a:lnTo>
                  <a:pt x="871538" y="1429511"/>
                </a:lnTo>
                <a:lnTo>
                  <a:pt x="838413" y="1459914"/>
                </a:lnTo>
                <a:lnTo>
                  <a:pt x="805540" y="1490583"/>
                </a:lnTo>
                <a:lnTo>
                  <a:pt x="772921" y="1521517"/>
                </a:lnTo>
                <a:lnTo>
                  <a:pt x="740557" y="1552714"/>
                </a:lnTo>
                <a:lnTo>
                  <a:pt x="708451" y="1584173"/>
                </a:lnTo>
                <a:lnTo>
                  <a:pt x="676603" y="1615891"/>
                </a:lnTo>
                <a:lnTo>
                  <a:pt x="645017" y="1647867"/>
                </a:lnTo>
                <a:lnTo>
                  <a:pt x="613693" y="1680099"/>
                </a:lnTo>
                <a:lnTo>
                  <a:pt x="582633" y="1712586"/>
                </a:lnTo>
                <a:lnTo>
                  <a:pt x="551839" y="1745326"/>
                </a:lnTo>
                <a:lnTo>
                  <a:pt x="521312" y="1778317"/>
                </a:lnTo>
                <a:lnTo>
                  <a:pt x="491055" y="1811557"/>
                </a:lnTo>
                <a:lnTo>
                  <a:pt x="461069" y="1845045"/>
                </a:lnTo>
                <a:lnTo>
                  <a:pt x="431356" y="1878778"/>
                </a:lnTo>
                <a:lnTo>
                  <a:pt x="401917" y="1912756"/>
                </a:lnTo>
                <a:lnTo>
                  <a:pt x="372755" y="1946976"/>
                </a:lnTo>
                <a:lnTo>
                  <a:pt x="343871" y="1981437"/>
                </a:lnTo>
                <a:lnTo>
                  <a:pt x="315266" y="2016138"/>
                </a:lnTo>
                <a:lnTo>
                  <a:pt x="286943" y="2051075"/>
                </a:lnTo>
                <a:lnTo>
                  <a:pt x="258903" y="2086248"/>
                </a:lnTo>
                <a:lnTo>
                  <a:pt x="231148" y="2121655"/>
                </a:lnTo>
                <a:lnTo>
                  <a:pt x="203680" y="2157294"/>
                </a:lnTo>
                <a:lnTo>
                  <a:pt x="176500" y="2193163"/>
                </a:lnTo>
                <a:lnTo>
                  <a:pt x="149610" y="2229262"/>
                </a:lnTo>
                <a:lnTo>
                  <a:pt x="123012" y="2265587"/>
                </a:lnTo>
                <a:lnTo>
                  <a:pt x="96707" y="2302137"/>
                </a:lnTo>
                <a:lnTo>
                  <a:pt x="70698" y="2338911"/>
                </a:lnTo>
                <a:lnTo>
                  <a:pt x="44986" y="2375907"/>
                </a:lnTo>
                <a:lnTo>
                  <a:pt x="19572" y="2413123"/>
                </a:lnTo>
                <a:lnTo>
                  <a:pt x="0" y="2442299"/>
                </a:lnTo>
              </a:path>
            </a:pathLst>
          </a:custGeom>
          <a:ln w="25146">
            <a:solidFill>
              <a:srgbClr val="0099CC"/>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03/04/2020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84719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03/05/2020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0281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03/05/2020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68573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1383373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03/05/2020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7865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03/05/2020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4844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03/05/2020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90664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8"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56950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4"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1228271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177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063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537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image" Target="../media/image5.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11" Type="http://schemas.openxmlformats.org/officeDocument/2006/relationships/image" Target="../media/image9.png"/><Relationship Id="rId5" Type="http://schemas.openxmlformats.org/officeDocument/2006/relationships/slideLayout" Target="../slideLayouts/slideLayout42.xml"/><Relationship Id="rId10" Type="http://schemas.openxmlformats.org/officeDocument/2006/relationships/image" Target="../media/image8.png"/><Relationship Id="rId4" Type="http://schemas.openxmlformats.org/officeDocument/2006/relationships/slideLayout" Target="../slideLayouts/slideLayout41.xml"/><Relationship Id="rId9"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November 14, 2019</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MN Assoc of Floodplain Managers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2032290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1005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1" fontAlgn="base" hangingPunct="1">
        <a:spcBef>
          <a:spcPct val="0"/>
        </a:spcBef>
        <a:spcAft>
          <a:spcPct val="0"/>
        </a:spcAft>
        <a:defRPr sz="2800" kern="1200">
          <a:solidFill>
            <a:schemeClr val="tx2"/>
          </a:solidFill>
          <a:latin typeface="Arial Black"/>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a:buChar char="•"/>
        <a:defRPr sz="2400" kern="1200">
          <a:solidFill>
            <a:schemeClr val="tx2"/>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a:buChar char="•"/>
        <a:defRPr sz="2100" kern="1200">
          <a:solidFill>
            <a:schemeClr val="tx2"/>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a:buChar char="•"/>
        <a:defRPr sz="21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a:buChar char="•"/>
        <a:defRPr sz="1800" kern="1200">
          <a:solidFill>
            <a:schemeClr val="tx2"/>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400" kern="1200">
          <a:solidFill>
            <a:schemeClr val="tx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12313623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514350" y="1046137"/>
            <a:ext cx="8629650" cy="18986"/>
          </a:xfrm>
          <a:prstGeom prst="rect">
            <a:avLst/>
          </a:prstGeom>
          <a:blipFill>
            <a:blip r:embed="rId8" cstate="print"/>
            <a:stretch>
              <a:fillRect/>
            </a:stretch>
          </a:blipFill>
        </p:spPr>
        <p:txBody>
          <a:bodyPr wrap="square" lIns="0" tIns="0" rIns="0" bIns="0" rtlCol="0"/>
          <a:lstStyle/>
          <a:p>
            <a:endParaRPr/>
          </a:p>
        </p:txBody>
      </p:sp>
      <p:sp>
        <p:nvSpPr>
          <p:cNvPr id="18" name="bk object 18"/>
          <p:cNvSpPr/>
          <p:nvPr/>
        </p:nvSpPr>
        <p:spPr>
          <a:xfrm>
            <a:off x="0" y="0"/>
            <a:ext cx="9144000" cy="6858000"/>
          </a:xfrm>
          <a:prstGeom prst="rect">
            <a:avLst/>
          </a:prstGeom>
          <a:blipFill>
            <a:blip r:embed="rId9" cstate="print"/>
            <a:stretch>
              <a:fillRect/>
            </a:stretch>
          </a:blipFill>
        </p:spPr>
        <p:txBody>
          <a:bodyPr wrap="square" lIns="0" tIns="0" rIns="0" bIns="0" rtlCol="0"/>
          <a:lstStyle/>
          <a:p>
            <a:endParaRPr/>
          </a:p>
        </p:txBody>
      </p:sp>
      <p:sp>
        <p:nvSpPr>
          <p:cNvPr id="19" name="bk object 19"/>
          <p:cNvSpPr/>
          <p:nvPr/>
        </p:nvSpPr>
        <p:spPr>
          <a:xfrm>
            <a:off x="2468879" y="292607"/>
            <a:ext cx="3749039" cy="1621535"/>
          </a:xfrm>
          <a:prstGeom prst="rect">
            <a:avLst/>
          </a:prstGeom>
          <a:blipFill>
            <a:blip r:embed="rId10" cstate="print"/>
            <a:stretch>
              <a:fillRect/>
            </a:stretch>
          </a:blipFill>
        </p:spPr>
        <p:txBody>
          <a:bodyPr wrap="square" lIns="0" tIns="0" rIns="0" bIns="0" rtlCol="0"/>
          <a:lstStyle/>
          <a:p>
            <a:endParaRPr/>
          </a:p>
        </p:txBody>
      </p:sp>
      <p:sp>
        <p:nvSpPr>
          <p:cNvPr id="20" name="bk object 20"/>
          <p:cNvSpPr/>
          <p:nvPr/>
        </p:nvSpPr>
        <p:spPr>
          <a:xfrm>
            <a:off x="2432307" y="269614"/>
            <a:ext cx="3745890" cy="1618051"/>
          </a:xfrm>
          <a:prstGeom prst="rect">
            <a:avLst/>
          </a:prstGeom>
          <a:blipFill>
            <a:blip r:embed="rId11" cstate="print"/>
            <a:stretch>
              <a:fillRect/>
            </a:stretch>
          </a:blipFill>
        </p:spPr>
        <p:txBody>
          <a:bodyPr wrap="square" lIns="0" tIns="0" rIns="0" bIns="0" rtlCol="0"/>
          <a:lstStyle/>
          <a:p>
            <a:endParaRPr/>
          </a:p>
        </p:txBody>
      </p:sp>
      <p:sp>
        <p:nvSpPr>
          <p:cNvPr id="2" name="Holder 2"/>
          <p:cNvSpPr>
            <a:spLocks noGrp="1"/>
          </p:cNvSpPr>
          <p:nvPr>
            <p:ph type="title"/>
          </p:nvPr>
        </p:nvSpPr>
        <p:spPr>
          <a:xfrm>
            <a:off x="457200" y="274320"/>
            <a:ext cx="82296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03/05/2020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069990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www.fema.gov/media-library-data/1482961817559-4474b885572f17920a22b2f6fd063bff/FIS_Report_Template_Nov_2016.docx" TargetMode="External"/><Relationship Id="rId5" Type="http://schemas.openxmlformats.org/officeDocument/2006/relationships/image" Target="../media/image18.png"/><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7.jp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g"/><Relationship Id="rId7"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8.png"/><Relationship Id="rId5" Type="http://schemas.openxmlformats.org/officeDocument/2006/relationships/image" Target="../media/image74.png"/><Relationship Id="rId10" Type="http://schemas.openxmlformats.org/officeDocument/2006/relationships/image" Target="../media/image77.png"/><Relationship Id="rId4" Type="http://schemas.microsoft.com/office/2007/relationships/hdphoto" Target="../media/hdphoto1.wdp"/><Relationship Id="rId9" Type="http://schemas.openxmlformats.org/officeDocument/2006/relationships/image" Target="../media/image76.png"/></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microsoft.com/office/2007/relationships/hdphoto" Target="../media/hdphoto2.wdp"/><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81.jpeg"/><Relationship Id="rId5" Type="http://schemas.openxmlformats.org/officeDocument/2006/relationships/image" Target="../media/image79.png"/><Relationship Id="rId10" Type="http://schemas.openxmlformats.org/officeDocument/2006/relationships/image" Target="../media/image80.png"/><Relationship Id="rId4" Type="http://schemas.microsoft.com/office/2007/relationships/hdphoto" Target="../media/hdphoto1.wdp"/><Relationship Id="rId9"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60.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1.jpg"/><Relationship Id="rId7"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microsoft.com/office/2007/relationships/hdphoto" Target="../media/hdphoto4.wdp"/></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hyperlink" Target="https://www.ngs.noaa.gov/geospatial-summit/presentations/fema.shtm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52.png"/></Relationships>
</file>

<file path=ppt/slides/_rels/slide8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8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16.png"/><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16.png"/><Relationship Id="rId4" Type="http://schemas.openxmlformats.org/officeDocument/2006/relationships/image" Target="../media/image115.png"/></Relationships>
</file>

<file path=ppt/slides/_rels/slide8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16.png"/><Relationship Id="rId4" Type="http://schemas.openxmlformats.org/officeDocument/2006/relationships/image" Target="../media/image115.png"/></Relationships>
</file>

<file path=ppt/slides/_rels/slide8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0" y="873457"/>
            <a:ext cx="9144000" cy="212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1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8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NAPGD2022</a:t>
            </a:r>
            <a:endParaRPr kumimoji="0" lang="en-US" sz="8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 New Vertical Datum</a:t>
            </a:r>
            <a:r>
              <a:rPr kumimoji="0" lang="en-US"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for the Future</a:t>
            </a:r>
            <a:endParaRPr kumimoji="0" lang="en-US" sz="5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6" name="TextBox 1"/>
          <p:cNvSpPr txBox="1">
            <a:spLocks noChangeArrowheads="1"/>
          </p:cNvSpPr>
          <p:nvPr/>
        </p:nvSpPr>
        <p:spPr bwMode="auto">
          <a:xfrm>
            <a:off x="218365" y="3903587"/>
            <a:ext cx="870727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a:t>
            </a:r>
            <a:r>
              <a:rPr kumimoji="0" lang="en-GB" sz="36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GISP, CFS</a:t>
            </a: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t>
            </a:r>
            <a:r>
              <a:rPr kumimoji="0" lang="en-GB" sz="36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
        <p:nvSpPr>
          <p:cNvPr id="5" name="Content Placeholder 2"/>
          <p:cNvSpPr txBox="1">
            <a:spLocks/>
          </p:cNvSpPr>
          <p:nvPr/>
        </p:nvSpPr>
        <p:spPr bwMode="auto">
          <a:xfrm>
            <a:off x="218365" y="2951745"/>
            <a:ext cx="8707271"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rPr>
              <a:t>MSFA Annual Convention</a:t>
            </a:r>
            <a:endParaRPr kumimoji="0" lang="en-GB"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lang="en-GB" sz="2800" i="1" dirty="0" smtClean="0">
                <a:solidFill>
                  <a:srgbClr val="000000"/>
                </a:solidFill>
                <a:latin typeface="Cambria" panose="02040503050406030204" pitchFamily="18" charset="0"/>
                <a:ea typeface="Cambria" panose="02040503050406030204" pitchFamily="18" charset="0"/>
              </a:rPr>
              <a:t>March</a:t>
            </a:r>
            <a:r>
              <a:rPr kumimoji="0" lang="en-GB" sz="28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rPr>
              <a:t> 2020</a:t>
            </a:r>
            <a:endParaRPr kumimoji="0" lang="en-GB"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825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txBox="1">
            <a:spLocks/>
          </p:cNvSpPr>
          <p:nvPr/>
        </p:nvSpPr>
        <p:spPr>
          <a:xfrm>
            <a:off x="0" y="-19549"/>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dirty="0" smtClean="0">
                <a:solidFill>
                  <a:sysClr val="windowText" lastClr="000000"/>
                </a:solidFill>
                <a:latin typeface="Cambria" panose="02040503050406030204" pitchFamily="18" charset="0"/>
                <a:ea typeface="Cambria" panose="02040503050406030204" pitchFamily="18" charset="0"/>
              </a:rPr>
              <a:t>Three</a:t>
            </a:r>
            <a:r>
              <a:rPr kumimoji="0" lang="en-US" sz="3600"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 types </a:t>
            </a:r>
            <a:r>
              <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of </a:t>
            </a:r>
            <a:r>
              <a:rPr kumimoji="0" lang="en-US" sz="3600"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vertical </a:t>
            </a:r>
            <a:r>
              <a:rPr kumimoji="0" lang="en-US" sz="3600" b="1" i="0" u="none" strike="noStrike" kern="1200" cap="none" spc="0" normalizeH="0" baseline="0" noProof="0" dirty="0" err="1" smtClean="0">
                <a:ln>
                  <a:noFill/>
                </a:ln>
                <a:solidFill>
                  <a:sysClr val="windowText" lastClr="000000"/>
                </a:solidFill>
                <a:effectLst/>
                <a:uLnTx/>
                <a:uFillTx/>
                <a:latin typeface="Cambria" panose="02040503050406030204" pitchFamily="18" charset="0"/>
                <a:ea typeface="Cambria" panose="02040503050406030204" pitchFamily="18" charset="0"/>
              </a:rPr>
              <a:t>datums</a:t>
            </a:r>
            <a:r>
              <a:rPr kumimoji="0" lang="en-US" sz="3600"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 in NSRS</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818ACE52-6F92-441C-B9F1-251D443B477F}"/>
              </a:ext>
            </a:extLst>
          </p:cNvPr>
          <p:cNvGrpSpPr/>
          <p:nvPr/>
        </p:nvGrpSpPr>
        <p:grpSpPr>
          <a:xfrm>
            <a:off x="217710" y="1214892"/>
            <a:ext cx="3506544" cy="3533443"/>
            <a:chOff x="217710" y="1214892"/>
            <a:chExt cx="3506544" cy="3533443"/>
          </a:xfrm>
        </p:grpSpPr>
        <p:sp>
          <p:nvSpPr>
            <p:cNvPr id="54" name="Text Placeholder 4"/>
            <p:cNvSpPr txBox="1">
              <a:spLocks/>
            </p:cNvSpPr>
            <p:nvPr/>
          </p:nvSpPr>
          <p:spPr>
            <a:xfrm>
              <a:off x="1017810" y="1214892"/>
              <a:ext cx="2158985" cy="41446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dirty="0">
                  <a:solidFill>
                    <a:prstClr val="black"/>
                  </a:solidFill>
                  <a:latin typeface="Cambria" panose="02040503050406030204" pitchFamily="18" charset="0"/>
                  <a:ea typeface="Cambria" panose="02040503050406030204" pitchFamily="18" charset="0"/>
                </a:rPr>
                <a:t>Ellipsoidal</a:t>
              </a:r>
              <a:endParaRPr lang="en-US" sz="2600" b="1" dirty="0">
                <a:solidFill>
                  <a:prstClr val="black"/>
                </a:solidFill>
                <a:latin typeface="Cambria" panose="02040503050406030204" pitchFamily="18" charset="0"/>
                <a:ea typeface="Cambria" panose="02040503050406030204" pitchFamily="18" charset="0"/>
              </a:endParaRPr>
            </a:p>
          </p:txBody>
        </p:sp>
        <p:pic>
          <p:nvPicPr>
            <p:cNvPr id="56" name="Shape 104" descr="C:\Vicki\Work\Presentations\GRAV-D images\MN12\BaseStation.JPG"/>
            <p:cNvPicPr preferRelativeResize="0"/>
            <p:nvPr/>
          </p:nvPicPr>
          <p:blipFill rotWithShape="1">
            <a:blip r:embed="rId3">
              <a:alphaModFix/>
            </a:blip>
            <a:srcRect l="13724" r="11664"/>
            <a:stretch/>
          </p:blipFill>
          <p:spPr>
            <a:xfrm>
              <a:off x="297539" y="2993976"/>
              <a:ext cx="1200002" cy="1472351"/>
            </a:xfrm>
            <a:prstGeom prst="rect">
              <a:avLst/>
            </a:prstGeom>
            <a:noFill/>
            <a:ln w="25400" cap="flat" cmpd="sng">
              <a:solidFill>
                <a:sysClr val="window" lastClr="FFFFFF"/>
              </a:solidFill>
              <a:prstDash val="solid"/>
              <a:miter lim="800000"/>
              <a:headEnd type="none" w="med" len="med"/>
              <a:tailEnd type="none" w="med" len="med"/>
            </a:ln>
          </p:spPr>
        </p:pic>
        <p:sp>
          <p:nvSpPr>
            <p:cNvPr id="57" name="Shape 105"/>
            <p:cNvSpPr txBox="1"/>
            <p:nvPr/>
          </p:nvSpPr>
          <p:spPr>
            <a:xfrm>
              <a:off x="217710" y="4481263"/>
              <a:ext cx="1600200" cy="267072"/>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Native GPS measurements</a:t>
              </a:r>
            </a:p>
          </p:txBody>
        </p:sp>
        <p:pic>
          <p:nvPicPr>
            <p:cNvPr id="58" name="Shape 106" descr="GPShydro"/>
            <p:cNvPicPr preferRelativeResize="0"/>
            <p:nvPr/>
          </p:nvPicPr>
          <p:blipFill rotWithShape="1">
            <a:blip r:embed="rId4">
              <a:alphaModFix/>
            </a:blip>
            <a:srcRect/>
            <a:stretch/>
          </p:blipFill>
          <p:spPr>
            <a:xfrm>
              <a:off x="297539" y="1644288"/>
              <a:ext cx="1612429" cy="1232226"/>
            </a:xfrm>
            <a:prstGeom prst="rect">
              <a:avLst/>
            </a:prstGeom>
            <a:noFill/>
            <a:ln w="25400" cap="flat" cmpd="sng">
              <a:solidFill>
                <a:sysClr val="window" lastClr="FFFFFF"/>
              </a:solidFill>
              <a:prstDash val="solid"/>
              <a:miter lim="800000"/>
              <a:headEnd type="none" w="med" len="med"/>
              <a:tailEnd type="none" w="med" len="med"/>
            </a:ln>
          </p:spPr>
        </p:pic>
        <p:sp>
          <p:nvSpPr>
            <p:cNvPr id="59" name="Shape 107"/>
            <p:cNvSpPr txBox="1"/>
            <p:nvPr/>
          </p:nvSpPr>
          <p:spPr>
            <a:xfrm>
              <a:off x="1895454" y="1558111"/>
              <a:ext cx="1828800" cy="646331"/>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Raw Hydrographic Surveys vertically referenced with RTK-GPS</a:t>
              </a:r>
            </a:p>
          </p:txBody>
        </p:sp>
        <p:pic>
          <p:nvPicPr>
            <p:cNvPr id="64" name="Shape 118" descr="plane fig reduced1"/>
            <p:cNvPicPr preferRelativeResize="0"/>
            <p:nvPr/>
          </p:nvPicPr>
          <p:blipFill rotWithShape="1">
            <a:blip r:embed="rId5">
              <a:alphaModFix/>
            </a:blip>
            <a:srcRect/>
            <a:stretch/>
          </p:blipFill>
          <p:spPr>
            <a:xfrm>
              <a:off x="2044888" y="2506656"/>
              <a:ext cx="1563621" cy="1932864"/>
            </a:xfrm>
            <a:prstGeom prst="rect">
              <a:avLst/>
            </a:prstGeom>
            <a:noFill/>
            <a:ln w="25400" cap="flat" cmpd="sng">
              <a:solidFill>
                <a:sysClr val="window" lastClr="FFFFFF"/>
              </a:solidFill>
              <a:prstDash val="solid"/>
              <a:round/>
              <a:headEnd type="none" w="med" len="med"/>
              <a:tailEnd type="none" w="med" len="med"/>
            </a:ln>
          </p:spPr>
        </p:pic>
        <p:sp>
          <p:nvSpPr>
            <p:cNvPr id="66" name="Shape 121"/>
            <p:cNvSpPr/>
            <p:nvPr/>
          </p:nvSpPr>
          <p:spPr>
            <a:xfrm>
              <a:off x="1795492" y="4378181"/>
              <a:ext cx="1892766"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Raw Lidar</a:t>
              </a:r>
            </a:p>
          </p:txBody>
        </p:sp>
      </p:grpSp>
      <p:grpSp>
        <p:nvGrpSpPr>
          <p:cNvPr id="6" name="Group 5">
            <a:extLst>
              <a:ext uri="{FF2B5EF4-FFF2-40B4-BE49-F238E27FC236}">
                <a16:creationId xmlns:a16="http://schemas.microsoft.com/office/drawing/2014/main" id="{BC3EE013-5BC0-4322-BF39-0E0AA4F16C8C}"/>
              </a:ext>
            </a:extLst>
          </p:cNvPr>
          <p:cNvGrpSpPr/>
          <p:nvPr/>
        </p:nvGrpSpPr>
        <p:grpSpPr>
          <a:xfrm>
            <a:off x="4343334" y="1068867"/>
            <a:ext cx="4749864" cy="3016898"/>
            <a:chOff x="4343334" y="1068867"/>
            <a:chExt cx="4749864" cy="3016898"/>
          </a:xfrm>
        </p:grpSpPr>
        <p:sp>
          <p:nvSpPr>
            <p:cNvPr id="52" name="Text Placeholder 4"/>
            <p:cNvSpPr txBox="1">
              <a:spLocks/>
            </p:cNvSpPr>
            <p:nvPr/>
          </p:nvSpPr>
          <p:spPr>
            <a:xfrm>
              <a:off x="5610161" y="1068867"/>
              <a:ext cx="2295391" cy="414459"/>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dirty="0" err="1">
                  <a:solidFill>
                    <a:prstClr val="black"/>
                  </a:solidFill>
                  <a:latin typeface="Cambria" panose="02040503050406030204" pitchFamily="18" charset="0"/>
                  <a:ea typeface="Cambria" panose="02040503050406030204" pitchFamily="18" charset="0"/>
                </a:rPr>
                <a:t>Orthometric</a:t>
              </a:r>
              <a:endParaRPr lang="en-US" sz="2400" b="1" dirty="0">
                <a:solidFill>
                  <a:prstClr val="black"/>
                </a:solidFill>
                <a:latin typeface="Cambria" panose="02040503050406030204" pitchFamily="18" charset="0"/>
                <a:ea typeface="Cambria" panose="02040503050406030204" pitchFamily="18" charset="0"/>
              </a:endParaRPr>
            </a:p>
          </p:txBody>
        </p:sp>
        <p:sp>
          <p:nvSpPr>
            <p:cNvPr id="62" name="Shape 111"/>
            <p:cNvSpPr/>
            <p:nvPr/>
          </p:nvSpPr>
          <p:spPr>
            <a:xfrm>
              <a:off x="6467523" y="1704562"/>
              <a:ext cx="929639" cy="39645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USGS </a:t>
              </a:r>
            </a:p>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Topography</a:t>
              </a:r>
            </a:p>
          </p:txBody>
        </p:sp>
        <p:pic>
          <p:nvPicPr>
            <p:cNvPr id="63" name="Shape 117"/>
            <p:cNvPicPr preferRelativeResize="0"/>
            <p:nvPr/>
          </p:nvPicPr>
          <p:blipFill rotWithShape="1">
            <a:blip r:embed="rId6">
              <a:alphaModFix/>
            </a:blip>
            <a:srcRect l="28124" t="16406" r="28125" b="10155"/>
            <a:stretch/>
          </p:blipFill>
          <p:spPr>
            <a:xfrm>
              <a:off x="7833535" y="1425744"/>
              <a:ext cx="1259663" cy="1886673"/>
            </a:xfrm>
            <a:prstGeom prst="rect">
              <a:avLst/>
            </a:prstGeom>
            <a:noFill/>
            <a:ln w="25400" cap="flat" cmpd="sng">
              <a:solidFill>
                <a:sysClr val="window" lastClr="FFFFFF"/>
              </a:solidFill>
              <a:prstDash val="solid"/>
              <a:miter lim="800000"/>
              <a:headEnd type="none" w="med" len="med"/>
              <a:tailEnd type="none" w="med" len="med"/>
            </a:ln>
          </p:spPr>
        </p:pic>
        <p:pic>
          <p:nvPicPr>
            <p:cNvPr id="67" name="Shape 123" descr="using digital level"/>
            <p:cNvPicPr preferRelativeResize="0"/>
            <p:nvPr/>
          </p:nvPicPr>
          <p:blipFill rotWithShape="1">
            <a:blip r:embed="rId7">
              <a:alphaModFix/>
            </a:blip>
            <a:srcRect/>
            <a:stretch/>
          </p:blipFill>
          <p:spPr>
            <a:xfrm>
              <a:off x="6630470" y="2426405"/>
              <a:ext cx="1059174" cy="1596744"/>
            </a:xfrm>
            <a:prstGeom prst="rect">
              <a:avLst/>
            </a:prstGeom>
            <a:noFill/>
            <a:ln w="25400" cap="flat" cmpd="sng">
              <a:solidFill>
                <a:sysClr val="window" lastClr="FFFFFF"/>
              </a:solidFill>
              <a:prstDash val="solid"/>
              <a:round/>
              <a:headEnd type="none" w="med" len="med"/>
              <a:tailEnd type="none" w="med" len="med"/>
            </a:ln>
          </p:spPr>
        </p:pic>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3334" y="1473407"/>
              <a:ext cx="2124189" cy="2124189"/>
            </a:xfrm>
            <a:prstGeom prst="rect">
              <a:avLst/>
            </a:prstGeom>
          </p:spPr>
        </p:pic>
        <p:sp>
          <p:nvSpPr>
            <p:cNvPr id="70" name="Shape 111"/>
            <p:cNvSpPr/>
            <p:nvPr/>
          </p:nvSpPr>
          <p:spPr>
            <a:xfrm>
              <a:off x="7730333" y="3431629"/>
              <a:ext cx="1084214" cy="39645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FEMA Flood Insurance Rate Maps</a:t>
              </a:r>
            </a:p>
          </p:txBody>
        </p:sp>
        <p:sp>
          <p:nvSpPr>
            <p:cNvPr id="71" name="Shape 111"/>
            <p:cNvSpPr/>
            <p:nvPr/>
          </p:nvSpPr>
          <p:spPr>
            <a:xfrm>
              <a:off x="4801643" y="3689311"/>
              <a:ext cx="1828827" cy="396454"/>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Engineering and Development Site Surveys</a:t>
              </a:r>
            </a:p>
          </p:txBody>
        </p:sp>
      </p:grpSp>
      <p:grpSp>
        <p:nvGrpSpPr>
          <p:cNvPr id="7" name="Group 6">
            <a:extLst>
              <a:ext uri="{FF2B5EF4-FFF2-40B4-BE49-F238E27FC236}">
                <a16:creationId xmlns:a16="http://schemas.microsoft.com/office/drawing/2014/main" id="{CDD68D0F-CC2D-446D-9107-60BF596197EE}"/>
              </a:ext>
            </a:extLst>
          </p:cNvPr>
          <p:cNvGrpSpPr/>
          <p:nvPr/>
        </p:nvGrpSpPr>
        <p:grpSpPr>
          <a:xfrm>
            <a:off x="-58736" y="4757783"/>
            <a:ext cx="8752076" cy="1990856"/>
            <a:chOff x="227917" y="4792168"/>
            <a:chExt cx="8752076" cy="1990856"/>
          </a:xfrm>
        </p:grpSpPr>
        <p:sp>
          <p:nvSpPr>
            <p:cNvPr id="55" name="Text Placeholder 4"/>
            <p:cNvSpPr txBox="1">
              <a:spLocks/>
            </p:cNvSpPr>
            <p:nvPr/>
          </p:nvSpPr>
          <p:spPr>
            <a:xfrm>
              <a:off x="3100589" y="4792168"/>
              <a:ext cx="4114800" cy="473412"/>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dirty="0" smtClean="0">
                  <a:solidFill>
                    <a:prstClr val="black"/>
                  </a:solidFill>
                  <a:latin typeface="Cambria" panose="02040503050406030204" pitchFamily="18" charset="0"/>
                  <a:ea typeface="Cambria" panose="02040503050406030204" pitchFamily="18" charset="0"/>
                </a:rPr>
                <a:t>Water Level / Tidal</a:t>
              </a:r>
              <a:endParaRPr lang="en-US" b="1" dirty="0">
                <a:solidFill>
                  <a:prstClr val="black"/>
                </a:solidFill>
                <a:latin typeface="Cambria" panose="02040503050406030204" pitchFamily="18" charset="0"/>
                <a:ea typeface="Cambria" panose="02040503050406030204" pitchFamily="18" charset="0"/>
              </a:endParaRPr>
            </a:p>
          </p:txBody>
        </p:sp>
        <p:pic>
          <p:nvPicPr>
            <p:cNvPr id="60" name="Shape 109" descr="bathgrid"/>
            <p:cNvPicPr preferRelativeResize="0"/>
            <p:nvPr/>
          </p:nvPicPr>
          <p:blipFill rotWithShape="1">
            <a:blip r:embed="rId9">
              <a:alphaModFix/>
            </a:blip>
            <a:srcRect l="2213" t="613" b="3962"/>
            <a:stretch/>
          </p:blipFill>
          <p:spPr>
            <a:xfrm>
              <a:off x="3625554" y="5253498"/>
              <a:ext cx="1084262" cy="1271587"/>
            </a:xfrm>
            <a:prstGeom prst="rect">
              <a:avLst/>
            </a:prstGeom>
            <a:noFill/>
            <a:ln w="25400" cap="flat" cmpd="dbl">
              <a:solidFill>
                <a:sysClr val="window" lastClr="FFFFFF"/>
              </a:solidFill>
              <a:prstDash val="solid"/>
              <a:miter lim="800000"/>
              <a:headEnd type="none" w="med" len="med"/>
              <a:tailEnd type="none" w="med" len="med"/>
            </a:ln>
          </p:spPr>
        </p:pic>
        <p:sp>
          <p:nvSpPr>
            <p:cNvPr id="61" name="Shape 110"/>
            <p:cNvSpPr/>
            <p:nvPr/>
          </p:nvSpPr>
          <p:spPr>
            <a:xfrm>
              <a:off x="4709625" y="5290914"/>
              <a:ext cx="1463675" cy="228600"/>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NOAA Bathymetry (MLLW)</a:t>
              </a:r>
            </a:p>
          </p:txBody>
        </p:sp>
        <p:pic>
          <p:nvPicPr>
            <p:cNvPr id="65" name="Shape 119" descr="8723970b"/>
            <p:cNvPicPr preferRelativeResize="0"/>
            <p:nvPr/>
          </p:nvPicPr>
          <p:blipFill rotWithShape="1">
            <a:blip r:embed="rId10">
              <a:alphaModFix/>
            </a:blip>
            <a:srcRect/>
            <a:stretch/>
          </p:blipFill>
          <p:spPr>
            <a:xfrm>
              <a:off x="1701234" y="5258227"/>
              <a:ext cx="1798398" cy="1524797"/>
            </a:xfrm>
            <a:prstGeom prst="rect">
              <a:avLst/>
            </a:prstGeom>
            <a:noFill/>
            <a:ln w="25400" cap="flat" cmpd="sng">
              <a:solidFill>
                <a:sysClr val="window" lastClr="FFFFFF"/>
              </a:solidFill>
              <a:prstDash val="solid"/>
              <a:miter lim="800000"/>
              <a:headEnd type="none" w="med" len="med"/>
              <a:tailEnd type="none" w="med" len="med"/>
            </a:ln>
          </p:spPr>
        </p:pic>
        <p:pic>
          <p:nvPicPr>
            <p:cNvPr id="73" name="Picture 72"/>
            <p:cNvPicPr>
              <a:picLocks noChangeAspect="1"/>
            </p:cNvPicPr>
            <p:nvPr/>
          </p:nvPicPr>
          <p:blipFill rotWithShape="1">
            <a:blip r:embed="rId11" cstate="print">
              <a:extLst>
                <a:ext uri="{28A0092B-C50C-407E-A947-70E740481C1C}">
                  <a14:useLocalDpi xmlns:a14="http://schemas.microsoft.com/office/drawing/2010/main" val="0"/>
                </a:ext>
              </a:extLst>
            </a:blip>
            <a:srcRect l="-1" t="11761" r="45001" b="9419"/>
            <a:stretch/>
          </p:blipFill>
          <p:spPr>
            <a:xfrm>
              <a:off x="6516835" y="4897362"/>
              <a:ext cx="2463158" cy="1764992"/>
            </a:xfrm>
            <a:prstGeom prst="rect">
              <a:avLst/>
            </a:prstGeom>
          </p:spPr>
        </p:pic>
        <p:sp>
          <p:nvSpPr>
            <p:cNvPr id="74" name="Shape 110"/>
            <p:cNvSpPr/>
            <p:nvPr/>
          </p:nvSpPr>
          <p:spPr>
            <a:xfrm>
              <a:off x="227917" y="6475880"/>
              <a:ext cx="1463675"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Daily and Extreme Water Levels</a:t>
              </a:r>
            </a:p>
          </p:txBody>
        </p:sp>
        <p:sp>
          <p:nvSpPr>
            <p:cNvPr id="75" name="Shape 110"/>
            <p:cNvSpPr/>
            <p:nvPr/>
          </p:nvSpPr>
          <p:spPr>
            <a:xfrm>
              <a:off x="4580733" y="6162422"/>
              <a:ext cx="1994766" cy="386752"/>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Shoreline Mapping (MHW) and Regulatory Boundaries at the Coast</a:t>
              </a:r>
            </a:p>
          </p:txBody>
        </p:sp>
      </p:grpSp>
    </p:spTree>
    <p:extLst>
      <p:ext uri="{BB962C8B-B14F-4D97-AF65-F5344CB8AC3E}">
        <p14:creationId xmlns:p14="http://schemas.microsoft.com/office/powerpoint/2010/main" val="22651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4"/>
          <p:cNvSpPr txBox="1">
            <a:spLocks/>
          </p:cNvSpPr>
          <p:nvPr/>
        </p:nvSpPr>
        <p:spPr>
          <a:xfrm>
            <a:off x="5610161" y="1068867"/>
            <a:ext cx="2295391" cy="414459"/>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dirty="0" err="1">
                <a:solidFill>
                  <a:prstClr val="black"/>
                </a:solidFill>
                <a:latin typeface="Cambria" panose="02040503050406030204" pitchFamily="18" charset="0"/>
                <a:ea typeface="Cambria" panose="02040503050406030204" pitchFamily="18" charset="0"/>
              </a:rPr>
              <a:t>Orthometric</a:t>
            </a:r>
            <a:endParaRPr lang="en-US" sz="2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51411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500" fill="hold"/>
                                        <p:tgtEl>
                                          <p:spTgt spid="52">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79023" y="3123972"/>
            <a:ext cx="893103" cy="878300"/>
          </a:xfrm>
          <a:prstGeom prst="rect">
            <a:avLst/>
          </a:prstGeom>
          <a:ln>
            <a:noFill/>
          </a:ln>
          <a:effectLst>
            <a:outerShdw blurRad="292100" dist="139700" dir="2700000" algn="tl" rotWithShape="0">
              <a:srgbClr val="333333">
                <a:alpha val="65000"/>
              </a:srgbClr>
            </a:outerShdw>
          </a:effectLst>
        </p:spPr>
      </p:pic>
      <p:sp>
        <p:nvSpPr>
          <p:cNvPr id="16"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Why does the NSRS</a:t>
            </a:r>
            <a:r>
              <a:rPr kumimoji="0" lang="en-US" b="1" i="0" u="none" strike="noStrike" kern="120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rPr>
              <a:t> matter to me?</a:t>
            </a:r>
            <a:endParaRPr kumimoji="0" lang="en-US"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23" name="TextBox 22"/>
          <p:cNvSpPr txBox="1"/>
          <p:nvPr/>
        </p:nvSpPr>
        <p:spPr>
          <a:xfrm>
            <a:off x="2030730" y="2376707"/>
            <a:ext cx="873197"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prstClr val="black"/>
                </a:solidFill>
                <a:latin typeface="Cambria" panose="02040503050406030204" pitchFamily="18" charset="0"/>
                <a:ea typeface="Cambria" panose="02040503050406030204" pitchFamily="18" charset="0"/>
              </a:rPr>
              <a:t>+</a:t>
            </a:r>
          </a:p>
        </p:txBody>
      </p:sp>
      <p:sp>
        <p:nvSpPr>
          <p:cNvPr id="24" name="TextBox 23"/>
          <p:cNvSpPr txBox="1"/>
          <p:nvPr/>
        </p:nvSpPr>
        <p:spPr>
          <a:xfrm>
            <a:off x="5288508" y="2374242"/>
            <a:ext cx="253916"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prstClr val="black"/>
                </a:solidFill>
                <a:latin typeface="Cambria" panose="02040503050406030204" pitchFamily="18" charset="0"/>
                <a:ea typeface="Cambria" panose="02040503050406030204" pitchFamily="18" charset="0"/>
              </a:rPr>
              <a:t>+</a:t>
            </a:r>
          </a:p>
        </p:txBody>
      </p:sp>
      <p:sp>
        <p:nvSpPr>
          <p:cNvPr id="26" name="TextBox 25"/>
          <p:cNvSpPr txBox="1"/>
          <p:nvPr/>
        </p:nvSpPr>
        <p:spPr>
          <a:xfrm>
            <a:off x="0" y="4660387"/>
            <a:ext cx="9144000" cy="1938992"/>
          </a:xfrm>
          <a:prstGeom prst="rect">
            <a:avLst/>
          </a:prstGeom>
          <a:noFill/>
        </p:spPr>
        <p:txBody>
          <a:bodyPr wrap="square" rtlCol="0">
            <a:spAutoFit/>
          </a:bodyPr>
          <a:lstStyle/>
          <a:p>
            <a:pPr algn="ctr" eaLnBrk="1" fontAlgn="auto" hangingPunct="1">
              <a:spcBef>
                <a:spcPts val="0"/>
              </a:spcBef>
              <a:spcAft>
                <a:spcPts val="0"/>
              </a:spcAft>
            </a:pPr>
            <a:r>
              <a:rPr lang="en-US" sz="4000" dirty="0">
                <a:solidFill>
                  <a:prstClr val="black"/>
                </a:solidFill>
                <a:latin typeface="Cambria" panose="02040503050406030204" pitchFamily="18" charset="0"/>
                <a:ea typeface="Cambria" panose="02040503050406030204" pitchFamily="18" charset="0"/>
              </a:rPr>
              <a:t>Reliable FIRMs </a:t>
            </a:r>
            <a:r>
              <a:rPr lang="en-US" sz="4000" dirty="0" smtClean="0">
                <a:solidFill>
                  <a:prstClr val="black"/>
                </a:solidFill>
                <a:latin typeface="Cambria" panose="02040503050406030204" pitchFamily="18" charset="0"/>
                <a:ea typeface="Cambria" panose="02040503050406030204" pitchFamily="18" charset="0"/>
              </a:rPr>
              <a:t>require </a:t>
            </a:r>
            <a:r>
              <a:rPr lang="en-US" sz="4000" dirty="0">
                <a:solidFill>
                  <a:prstClr val="black"/>
                </a:solidFill>
                <a:latin typeface="Cambria" panose="02040503050406030204" pitchFamily="18" charset="0"/>
                <a:ea typeface="Cambria" panose="02040503050406030204" pitchFamily="18" charset="0"/>
              </a:rPr>
              <a:t>data from </a:t>
            </a:r>
            <a:r>
              <a:rPr lang="en-US" sz="4000" dirty="0" smtClean="0">
                <a:solidFill>
                  <a:prstClr val="black"/>
                </a:solidFill>
                <a:latin typeface="Cambria" panose="02040503050406030204" pitchFamily="18" charset="0"/>
                <a:ea typeface="Cambria" panose="02040503050406030204" pitchFamily="18" charset="0"/>
              </a:rPr>
              <a:t>disconnected sources, so </a:t>
            </a:r>
            <a:r>
              <a:rPr lang="en-US" sz="4000" dirty="0">
                <a:solidFill>
                  <a:prstClr val="black"/>
                </a:solidFill>
                <a:latin typeface="Cambria" panose="02040503050406030204" pitchFamily="18" charset="0"/>
                <a:ea typeface="Cambria" panose="02040503050406030204" pitchFamily="18" charset="0"/>
              </a:rPr>
              <a:t>dates </a:t>
            </a:r>
            <a:r>
              <a:rPr lang="en-US" sz="4000" dirty="0" smtClean="0">
                <a:solidFill>
                  <a:prstClr val="black"/>
                </a:solidFill>
                <a:latin typeface="Cambria" panose="02040503050406030204" pitchFamily="18" charset="0"/>
                <a:ea typeface="Cambria" panose="02040503050406030204" pitchFamily="18" charset="0"/>
              </a:rPr>
              <a:t>and </a:t>
            </a:r>
            <a:r>
              <a:rPr lang="en-US" sz="4000" dirty="0" err="1" smtClean="0">
                <a:solidFill>
                  <a:prstClr val="black"/>
                </a:solidFill>
                <a:latin typeface="Cambria" panose="02040503050406030204" pitchFamily="18" charset="0"/>
                <a:ea typeface="Cambria" panose="02040503050406030204" pitchFamily="18" charset="0"/>
              </a:rPr>
              <a:t>datums</a:t>
            </a:r>
            <a:r>
              <a:rPr lang="en-US" sz="4000" dirty="0" smtClean="0">
                <a:solidFill>
                  <a:prstClr val="black"/>
                </a:solidFill>
                <a:latin typeface="Cambria" panose="02040503050406030204" pitchFamily="18" charset="0"/>
                <a:ea typeface="Cambria" panose="02040503050406030204" pitchFamily="18" charset="0"/>
              </a:rPr>
              <a:t> must be </a:t>
            </a:r>
            <a:r>
              <a:rPr lang="en-US" sz="4000" dirty="0">
                <a:solidFill>
                  <a:prstClr val="black"/>
                </a:solidFill>
                <a:latin typeface="Cambria" panose="02040503050406030204" pitchFamily="18" charset="0"/>
                <a:ea typeface="Cambria" panose="02040503050406030204" pitchFamily="18" charset="0"/>
              </a:rPr>
              <a:t>consistently </a:t>
            </a:r>
            <a:r>
              <a:rPr lang="en-US" sz="4000" dirty="0" smtClean="0">
                <a:solidFill>
                  <a:prstClr val="black"/>
                </a:solidFill>
                <a:latin typeface="Cambria" panose="02040503050406030204" pitchFamily="18" charset="0"/>
                <a:ea typeface="Cambria" panose="02040503050406030204" pitchFamily="18" charset="0"/>
              </a:rPr>
              <a:t>aligned.</a:t>
            </a:r>
            <a:endParaRPr lang="en-US" sz="4000" dirty="0">
              <a:solidFill>
                <a:prstClr val="black"/>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9012" r="418"/>
          <a:stretch/>
        </p:blipFill>
        <p:spPr>
          <a:xfrm>
            <a:off x="492317" y="2336548"/>
            <a:ext cx="1470877" cy="145600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srcRect b="22311"/>
          <a:stretch/>
        </p:blipFill>
        <p:spPr>
          <a:xfrm>
            <a:off x="193900" y="1706730"/>
            <a:ext cx="1346211" cy="86826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3129" y="1712038"/>
            <a:ext cx="3119770" cy="222840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0254" y="1580044"/>
            <a:ext cx="2437854" cy="147772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r="35264"/>
          <a:stretch/>
        </p:blipFill>
        <p:spPr>
          <a:xfrm rot="5400000">
            <a:off x="2515589" y="2756887"/>
            <a:ext cx="1405285" cy="12210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4794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 y="1608056"/>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a:t>
            </a:r>
            <a:r>
              <a:rPr lang="en-US" sz="7600" spc="-7" dirty="0" smtClean="0">
                <a:solidFill>
                  <a:prstClr val="black"/>
                </a:solidFill>
                <a:latin typeface="Cambria" panose="02040503050406030204" pitchFamily="18" charset="0"/>
                <a:cs typeface="Calibri"/>
              </a:rPr>
              <a:t>Modernization</a:t>
            </a:r>
            <a:endParaRPr lang="en-US" sz="7600" spc="-7" dirty="0">
              <a:solidFill>
                <a:prstClr val="black"/>
              </a:solidFill>
              <a:latin typeface="Cambria" panose="02040503050406030204" pitchFamily="18" charset="0"/>
              <a:cs typeface="Calibri"/>
            </a:endParaRPr>
          </a:p>
        </p:txBody>
      </p:sp>
      <p:sp>
        <p:nvSpPr>
          <p:cNvPr id="13" name="Title"/>
          <p:cNvSpPr txBox="1">
            <a:spLocks noGrp="1"/>
          </p:cNvSpPr>
          <p:nvPr>
            <p:ph type="title"/>
          </p:nvPr>
        </p:nvSpPr>
        <p:spPr>
          <a:xfrm>
            <a:off x="504968" y="3740373"/>
            <a:ext cx="8215952" cy="1248205"/>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spc="-40" dirty="0" smtClean="0">
                <a:latin typeface="Cambria" panose="02040503050406030204" pitchFamily="18" charset="0"/>
                <a:cs typeface="Calibri"/>
              </a:rPr>
              <a:t>Not just new </a:t>
            </a:r>
            <a:r>
              <a:rPr lang="en-US" sz="4000" spc="-40" dirty="0" err="1" smtClean="0">
                <a:latin typeface="Cambria" panose="02040503050406030204" pitchFamily="18" charset="0"/>
                <a:cs typeface="Calibri"/>
              </a:rPr>
              <a:t>datums</a:t>
            </a:r>
            <a:r>
              <a:rPr lang="en-US" sz="4000" spc="-40" dirty="0" smtClean="0">
                <a:latin typeface="Cambria" panose="02040503050406030204" pitchFamily="18" charset="0"/>
                <a:cs typeface="Calibri"/>
              </a:rPr>
              <a:t>…</a:t>
            </a:r>
            <a:r>
              <a:rPr lang="en-US" sz="4000" spc="-40" dirty="0" smtClean="0">
                <a:latin typeface="Cambria" panose="02040503050406030204" pitchFamily="18" charset="0"/>
                <a:cs typeface="Calibri"/>
              </a:rPr>
              <a:t> but that’s the most relevant item to this audience.</a:t>
            </a:r>
            <a:endParaRPr sz="4000" dirty="0">
              <a:latin typeface="Cambria" panose="02040503050406030204" pitchFamily="18" charset="0"/>
              <a:cs typeface="Calibri"/>
            </a:endParaRPr>
          </a:p>
        </p:txBody>
      </p:sp>
    </p:spTree>
    <p:extLst>
      <p:ext uri="{BB962C8B-B14F-4D97-AF65-F5344CB8AC3E}">
        <p14:creationId xmlns:p14="http://schemas.microsoft.com/office/powerpoint/2010/main" val="2468932325"/>
      </p:ext>
    </p:extLst>
  </p:cSld>
  <p:clrMapOvr>
    <a:masterClrMapping/>
  </p:clrMapOvr>
  <mc:AlternateContent xmlns:mc="http://schemas.openxmlformats.org/markup-compatibility/2006">
    <mc:Choice xmlns:p14="http://schemas.microsoft.com/office/powerpoint/2010/main" Requires="p14">
      <p:transition spd="slow" p14:dur="25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366359"/>
            <a:ext cx="9144000" cy="6295740"/>
          </a:xfrm>
          <a:prstGeom prst="rect">
            <a:avLst/>
          </a:prstGeom>
        </p:spPr>
        <p:txBody>
          <a:bodyPr vert="horz" wrap="square" lIns="0" tIns="16933" rIns="0" bIns="0" rtlCol="0">
            <a:spAutoFit/>
          </a:bodyPr>
          <a:lstStyle/>
          <a:p>
            <a:pPr algn="ctr">
              <a:buSzPct val="159375"/>
            </a:pPr>
            <a:r>
              <a:rPr lang="en-US" sz="5000" b="1" dirty="0" smtClean="0">
                <a:uFill>
                  <a:solidFill>
                    <a:srgbClr val="1F497D"/>
                  </a:solidFill>
                </a:uFill>
                <a:latin typeface="Cambria" panose="02040503050406030204" pitchFamily="18" charset="0"/>
                <a:cs typeface="Arial"/>
              </a:rPr>
              <a:t>Two Major </a:t>
            </a:r>
            <a:r>
              <a:rPr lang="en-US" sz="5000" b="1" dirty="0">
                <a:uFill>
                  <a:solidFill>
                    <a:srgbClr val="1F497D"/>
                  </a:solidFill>
                </a:uFill>
                <a:latin typeface="Cambria" panose="02040503050406030204" pitchFamily="18" charset="0"/>
                <a:cs typeface="Arial"/>
              </a:rPr>
              <a:t>C</a:t>
            </a:r>
            <a:r>
              <a:rPr lang="en-US" sz="5000" b="1" dirty="0" smtClean="0">
                <a:uFill>
                  <a:solidFill>
                    <a:srgbClr val="1F497D"/>
                  </a:solidFill>
                </a:uFill>
                <a:latin typeface="Cambria" panose="02040503050406030204" pitchFamily="18" charset="0"/>
                <a:cs typeface="Arial"/>
              </a:rPr>
              <a:t>omponents of </a:t>
            </a:r>
          </a:p>
          <a:p>
            <a:pPr algn="ctr">
              <a:buSzPct val="159375"/>
            </a:pPr>
            <a:r>
              <a:rPr lang="en-US" sz="5000" b="1" dirty="0" smtClean="0">
                <a:uFill>
                  <a:solidFill>
                    <a:srgbClr val="1F497D"/>
                  </a:solidFill>
                </a:uFill>
                <a:latin typeface="Cambria" panose="02040503050406030204" pitchFamily="18" charset="0"/>
                <a:cs typeface="Arial"/>
              </a:rPr>
              <a:t>Modernized NSRS</a:t>
            </a:r>
            <a:endParaRPr lang="en-US" sz="5000" b="1" spc="-7" dirty="0">
              <a:uFill>
                <a:solidFill>
                  <a:srgbClr val="1F497D"/>
                </a:solidFill>
              </a:uFill>
              <a:latin typeface="Cambria" panose="02040503050406030204" pitchFamily="18" charset="0"/>
              <a:cs typeface="Arial"/>
            </a:endParaRPr>
          </a:p>
          <a:p>
            <a:pPr>
              <a:buSzPct val="159375"/>
            </a:pPr>
            <a:endParaRPr lang="en-US" sz="4400" b="1" spc="-7" dirty="0" smtClean="0">
              <a:solidFill>
                <a:srgbClr val="1F497D"/>
              </a:solidFill>
              <a:uFill>
                <a:solidFill>
                  <a:srgbClr val="1F497D"/>
                </a:solidFill>
              </a:uFill>
              <a:latin typeface="Cambria" panose="02040503050406030204" pitchFamily="18" charset="0"/>
              <a:cs typeface="Arial"/>
            </a:endParaRPr>
          </a:p>
          <a:p>
            <a:pPr algn="ctr">
              <a:buSzPct val="159375"/>
            </a:pPr>
            <a:r>
              <a:rPr lang="en-US" sz="4800" b="1" spc="-20" dirty="0" smtClean="0">
                <a:solidFill>
                  <a:srgbClr val="C00000"/>
                </a:solidFill>
                <a:uFill>
                  <a:solidFill>
                    <a:srgbClr val="C00000"/>
                  </a:solidFill>
                </a:uFill>
                <a:latin typeface="Cambria" panose="02040503050406030204" pitchFamily="18" charset="0"/>
                <a:cs typeface="Arial Black"/>
              </a:rPr>
              <a:t>Geometric</a:t>
            </a:r>
            <a:endParaRPr lang="en-US" sz="4800" b="1" spc="-20" dirty="0" smtClean="0">
              <a:solidFill>
                <a:srgbClr val="C00000"/>
              </a:solidFill>
              <a:uFill>
                <a:solidFill>
                  <a:srgbClr val="C00000"/>
                </a:solidFill>
              </a:uFill>
              <a:latin typeface="Cambria" panose="02040503050406030204" pitchFamily="18" charset="0"/>
              <a:cs typeface="Arial Black"/>
            </a:endParaRPr>
          </a:p>
          <a:p>
            <a:pPr algn="ctr">
              <a:buSzPct val="159375"/>
            </a:pPr>
            <a:r>
              <a:rPr lang="en-US" sz="3600" b="1" spc="-20" dirty="0" smtClean="0">
                <a:solidFill>
                  <a:schemeClr val="tx1">
                    <a:lumMod val="65000"/>
                    <a:lumOff val="35000"/>
                  </a:schemeClr>
                </a:solidFill>
                <a:uFill>
                  <a:solidFill>
                    <a:srgbClr val="C00000"/>
                  </a:solidFill>
                </a:uFill>
                <a:latin typeface="Cambria" panose="02040503050406030204" pitchFamily="18" charset="0"/>
                <a:cs typeface="Arial Black"/>
              </a:rPr>
              <a:t>aka “</a:t>
            </a:r>
            <a:r>
              <a:rPr lang="en-US" sz="3600" b="1" spc="-20" dirty="0" smtClean="0">
                <a:solidFill>
                  <a:schemeClr val="tx1">
                    <a:lumMod val="65000"/>
                    <a:lumOff val="35000"/>
                  </a:schemeClr>
                </a:solidFill>
                <a:uFill>
                  <a:solidFill>
                    <a:srgbClr val="C00000"/>
                  </a:solidFill>
                </a:uFill>
                <a:latin typeface="Cambria" panose="02040503050406030204" pitchFamily="18" charset="0"/>
                <a:cs typeface="Arial Black"/>
              </a:rPr>
              <a:t>Horizontal”</a:t>
            </a:r>
            <a:endParaRPr lang="en-US" sz="4800" b="1" spc="-20" dirty="0" smtClean="0">
              <a:solidFill>
                <a:schemeClr val="tx1">
                  <a:lumMod val="65000"/>
                  <a:lumOff val="35000"/>
                </a:schemeClr>
              </a:solidFill>
              <a:uFill>
                <a:solidFill>
                  <a:srgbClr val="C00000"/>
                </a:solidFill>
              </a:uFill>
              <a:latin typeface="Cambria" panose="02040503050406030204" pitchFamily="18" charset="0"/>
              <a:cs typeface="Arial Black"/>
            </a:endParaRPr>
          </a:p>
          <a:p>
            <a:pPr algn="ctr">
              <a:buSzPct val="159375"/>
            </a:pPr>
            <a:endParaRPr lang="en-US" sz="4800" b="1" spc="-20" dirty="0">
              <a:solidFill>
                <a:srgbClr val="C00000"/>
              </a:solidFill>
              <a:uFill>
                <a:solidFill>
                  <a:srgbClr val="C00000"/>
                </a:solidFill>
              </a:uFill>
              <a:latin typeface="Cambria" panose="02040503050406030204" pitchFamily="18" charset="0"/>
              <a:cs typeface="Arial Black"/>
            </a:endParaRPr>
          </a:p>
          <a:p>
            <a:pPr algn="ctr">
              <a:buSzPct val="159375"/>
            </a:pPr>
            <a:r>
              <a:rPr lang="en-US" sz="4800" b="1" spc="-20" dirty="0" smtClean="0">
                <a:solidFill>
                  <a:srgbClr val="C00000"/>
                </a:solidFill>
                <a:uFill>
                  <a:solidFill>
                    <a:srgbClr val="C00000"/>
                  </a:solidFill>
                </a:uFill>
                <a:latin typeface="Cambria" panose="02040503050406030204" pitchFamily="18" charset="0"/>
                <a:cs typeface="Arial Black"/>
              </a:rPr>
              <a:t>Geopotential</a:t>
            </a:r>
            <a:endParaRPr lang="en-US" sz="4800" b="1" spc="-20" dirty="0" smtClean="0">
              <a:solidFill>
                <a:srgbClr val="C00000"/>
              </a:solidFill>
              <a:uFill>
                <a:solidFill>
                  <a:srgbClr val="C00000"/>
                </a:solidFill>
              </a:uFill>
              <a:latin typeface="Cambria" panose="02040503050406030204" pitchFamily="18" charset="0"/>
              <a:cs typeface="Arial Black"/>
            </a:endParaRPr>
          </a:p>
          <a:p>
            <a:pPr lvl="0" algn="ctr">
              <a:buSzPct val="159375"/>
            </a:pPr>
            <a:r>
              <a:rPr lang="en-US" sz="3600" b="1" spc="-20" dirty="0" smtClean="0">
                <a:solidFill>
                  <a:schemeClr val="tx1">
                    <a:lumMod val="65000"/>
                    <a:lumOff val="35000"/>
                  </a:schemeClr>
                </a:solidFill>
                <a:uFill>
                  <a:solidFill>
                    <a:srgbClr val="C00000"/>
                  </a:solidFill>
                </a:uFill>
                <a:latin typeface="Cambria" panose="02040503050406030204" pitchFamily="18" charset="0"/>
                <a:cs typeface="Arial Black"/>
              </a:rPr>
              <a:t>aka Orthometric Height</a:t>
            </a:r>
          </a:p>
          <a:p>
            <a:pPr lvl="0" algn="ctr">
              <a:buSzPct val="159375"/>
            </a:pPr>
            <a:r>
              <a:rPr lang="en-US" sz="3600" b="1" spc="-20" dirty="0" smtClean="0">
                <a:solidFill>
                  <a:schemeClr val="tx1">
                    <a:lumMod val="65000"/>
                    <a:lumOff val="35000"/>
                  </a:schemeClr>
                </a:solidFill>
                <a:uFill>
                  <a:solidFill>
                    <a:srgbClr val="C00000"/>
                  </a:solidFill>
                </a:uFill>
                <a:latin typeface="Cambria" panose="02040503050406030204" pitchFamily="18" charset="0"/>
                <a:cs typeface="Arial Black"/>
              </a:rPr>
              <a:t>aka “Elevation”</a:t>
            </a:r>
            <a:endParaRPr lang="en-US" sz="4800" b="1" spc="-20" dirty="0">
              <a:solidFill>
                <a:schemeClr val="tx1">
                  <a:lumMod val="65000"/>
                  <a:lumOff val="35000"/>
                </a:schemeClr>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155349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0" end="0"/>
                                            </p:txEl>
                                          </p:spTgt>
                                        </p:tgtEl>
                                      </p:cBhvr>
                                    </p:animEffect>
                                    <p:set>
                                      <p:cBhvr>
                                        <p:cTn id="7" dur="1" fill="hold">
                                          <p:stCondLst>
                                            <p:cond delay="499"/>
                                          </p:stCondLst>
                                        </p:cTn>
                                        <p:tgtEl>
                                          <p:spTgt spid="4">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xEl>
                                              <p:pRg st="3" end="3"/>
                                            </p:txEl>
                                          </p:spTgt>
                                        </p:tgtEl>
                                      </p:cBhvr>
                                    </p:animEffect>
                                    <p:set>
                                      <p:cBhvr>
                                        <p:cTn id="10" dur="1" fill="hold">
                                          <p:stCondLst>
                                            <p:cond delay="499"/>
                                          </p:stCondLst>
                                        </p:cTn>
                                        <p:tgtEl>
                                          <p:spTgt spid="4">
                                            <p:txEl>
                                              <p:pRg st="3" end="3"/>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xEl>
                                              <p:pRg st="4" end="4"/>
                                            </p:txEl>
                                          </p:spTgt>
                                        </p:tgtEl>
                                      </p:cBhvr>
                                    </p:animEffect>
                                    <p:set>
                                      <p:cBhvr>
                                        <p:cTn id="13" dur="1" fill="hold">
                                          <p:stCondLst>
                                            <p:cond delay="499"/>
                                          </p:stCondLst>
                                        </p:cTn>
                                        <p:tgtEl>
                                          <p:spTgt spid="4">
                                            <p:txEl>
                                              <p:pRg st="4" end="4"/>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
                                            <p:txEl>
                                              <p:pRg st="1" end="1"/>
                                            </p:txEl>
                                          </p:spTgt>
                                        </p:tgtEl>
                                      </p:cBhvr>
                                    </p:animEffect>
                                    <p:set>
                                      <p:cBhvr>
                                        <p:cTn id="16"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972301"/>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4700" b="1" dirty="0">
                <a:uFill>
                  <a:solidFill>
                    <a:srgbClr val="1F497D"/>
                  </a:solidFill>
                </a:uFill>
                <a:latin typeface="Cambria" panose="02040503050406030204" pitchFamily="18" charset="0"/>
                <a:cs typeface="Arial"/>
              </a:rPr>
              <a:t>National </a:t>
            </a:r>
            <a:r>
              <a:rPr lang="en-US" sz="4700" b="1" dirty="0" smtClean="0">
                <a:uFill>
                  <a:solidFill>
                    <a:srgbClr val="1F497D"/>
                  </a:solidFill>
                </a:uFill>
                <a:latin typeface="Cambria" panose="02040503050406030204" pitchFamily="18" charset="0"/>
                <a:cs typeface="Arial"/>
              </a:rPr>
              <a:t>Geodetic </a:t>
            </a:r>
            <a:r>
              <a:rPr lang="en-US" sz="4700" b="1" spc="-7" dirty="0" smtClean="0">
                <a:uFill>
                  <a:solidFill>
                    <a:srgbClr val="1F497D"/>
                  </a:solidFill>
                </a:uFill>
                <a:latin typeface="Cambria" panose="02040503050406030204" pitchFamily="18" charset="0"/>
                <a:cs typeface="Arial"/>
              </a:rPr>
              <a:t>Vertical </a:t>
            </a:r>
            <a:r>
              <a:rPr lang="en-US" sz="4700" b="1" spc="-20" dirty="0" smtClean="0">
                <a:uFill>
                  <a:solidFill>
                    <a:srgbClr val="1F497D"/>
                  </a:solidFill>
                </a:uFill>
                <a:latin typeface="Cambria" panose="02040503050406030204" pitchFamily="18" charset="0"/>
                <a:cs typeface="Arial"/>
              </a:rPr>
              <a:t>Datum </a:t>
            </a:r>
            <a:endParaRPr lang="en-US" sz="4700" b="1" spc="-20" dirty="0" smtClean="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5400" b="1" spc="-20" dirty="0" smtClean="0">
                <a:uFill>
                  <a:solidFill>
                    <a:srgbClr val="1F497D"/>
                  </a:solidFill>
                </a:uFill>
                <a:latin typeface="Cambria" panose="02040503050406030204" pitchFamily="18" charset="0"/>
                <a:cs typeface="Arial"/>
              </a:rPr>
              <a:t>of </a:t>
            </a:r>
            <a:r>
              <a:rPr lang="en-US" sz="5400" b="1" spc="-20" dirty="0" smtClean="0">
                <a:uFill>
                  <a:solidFill>
                    <a:srgbClr val="1F497D"/>
                  </a:solidFill>
                </a:uFill>
                <a:latin typeface="Cambria" panose="02040503050406030204" pitchFamily="18" charset="0"/>
                <a:cs typeface="Arial"/>
              </a:rPr>
              <a:t>1929</a:t>
            </a:r>
            <a:endParaRPr lang="en-US" sz="5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smtClean="0">
                <a:solidFill>
                  <a:srgbClr val="C00000"/>
                </a:solidFill>
                <a:uFill>
                  <a:solidFill>
                    <a:srgbClr val="C00000"/>
                  </a:solidFill>
                </a:uFill>
                <a:latin typeface="Cambria" panose="02040503050406030204" pitchFamily="18" charset="0"/>
                <a:cs typeface="Arial Black"/>
              </a:rPr>
              <a:t>N</a:t>
            </a:r>
            <a:r>
              <a:rPr lang="en-US" sz="6000" b="1" spc="-20" dirty="0" smtClean="0">
                <a:solidFill>
                  <a:srgbClr val="C00000"/>
                </a:solidFill>
                <a:uFill>
                  <a:solidFill>
                    <a:srgbClr val="C00000"/>
                  </a:solidFill>
                </a:uFill>
                <a:latin typeface="Cambria" panose="02040503050406030204" pitchFamily="18" charset="0"/>
                <a:cs typeface="Arial Black"/>
              </a:rPr>
              <a:t>G</a:t>
            </a:r>
            <a:r>
              <a:rPr lang="en-US" sz="6000" b="1" spc="-20" dirty="0" smtClean="0">
                <a:solidFill>
                  <a:srgbClr val="C00000"/>
                </a:solidFill>
                <a:uFill>
                  <a:solidFill>
                    <a:srgbClr val="C00000"/>
                  </a:solidFill>
                </a:uFill>
                <a:latin typeface="Cambria" panose="02040503050406030204" pitchFamily="18" charset="0"/>
                <a:cs typeface="Arial Black"/>
              </a:rPr>
              <a:t>VD29</a:t>
            </a:r>
            <a:endParaRPr lang="en-US" sz="6000" b="1" spc="-20" dirty="0" smtClean="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endParaRPr lang="en-US" sz="6000" b="1" i="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6000" b="1" i="1" spc="-20" dirty="0" smtClean="0">
                <a:solidFill>
                  <a:schemeClr val="tx1">
                    <a:lumMod val="50000"/>
                    <a:lumOff val="50000"/>
                  </a:schemeClr>
                </a:solidFill>
                <a:uFill>
                  <a:solidFill>
                    <a:srgbClr val="C00000"/>
                  </a:solidFill>
                </a:uFill>
                <a:latin typeface="Cambria" panose="02040503050406030204" pitchFamily="18" charset="0"/>
                <a:cs typeface="Arial Black"/>
              </a:rPr>
              <a:t>was replaced </a:t>
            </a:r>
            <a:r>
              <a:rPr lang="en-US" sz="6000" b="1" i="1" spc="-20" dirty="0" smtClean="0">
                <a:solidFill>
                  <a:schemeClr val="tx1">
                    <a:lumMod val="50000"/>
                    <a:lumOff val="50000"/>
                  </a:schemeClr>
                </a:solidFill>
                <a:uFill>
                  <a:solidFill>
                    <a:srgbClr val="C00000"/>
                  </a:solidFill>
                </a:uFill>
                <a:latin typeface="Cambria" panose="02040503050406030204" pitchFamily="18" charset="0"/>
                <a:cs typeface="Arial Black"/>
              </a:rPr>
              <a:t>by</a:t>
            </a:r>
          </a:p>
        </p:txBody>
      </p:sp>
    </p:spTree>
    <p:extLst>
      <p:ext uri="{BB962C8B-B14F-4D97-AF65-F5344CB8AC3E}">
        <p14:creationId xmlns:p14="http://schemas.microsoft.com/office/powerpoint/2010/main" val="178199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049245"/>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sz="4900" b="1" dirty="0">
                <a:uFill>
                  <a:solidFill>
                    <a:srgbClr val="1F497D"/>
                  </a:solidFill>
                </a:uFill>
                <a:latin typeface="Cambria" panose="02040503050406030204" pitchFamily="18" charset="0"/>
                <a:cs typeface="Arial"/>
              </a:rPr>
              <a:t>North </a:t>
            </a:r>
            <a:r>
              <a:rPr sz="4900" b="1" spc="-7" dirty="0">
                <a:uFill>
                  <a:solidFill>
                    <a:srgbClr val="1F497D"/>
                  </a:solidFill>
                </a:uFill>
                <a:latin typeface="Cambria" panose="02040503050406030204" pitchFamily="18" charset="0"/>
                <a:cs typeface="Arial"/>
              </a:rPr>
              <a:t>American </a:t>
            </a:r>
            <a:r>
              <a:rPr lang="en-US" sz="4900" b="1" spc="-7" dirty="0" smtClean="0">
                <a:uFill>
                  <a:solidFill>
                    <a:srgbClr val="1F497D"/>
                  </a:solidFill>
                </a:uFill>
                <a:latin typeface="Cambria" panose="02040503050406030204" pitchFamily="18" charset="0"/>
                <a:cs typeface="Arial"/>
              </a:rPr>
              <a:t>Vertical </a:t>
            </a:r>
            <a:r>
              <a:rPr lang="en-US" sz="4900" b="1" spc="-20" dirty="0" smtClean="0">
                <a:uFill>
                  <a:solidFill>
                    <a:srgbClr val="1F497D"/>
                  </a:solidFill>
                </a:uFill>
                <a:latin typeface="Cambria" panose="02040503050406030204" pitchFamily="18" charset="0"/>
                <a:cs typeface="Arial"/>
              </a:rPr>
              <a:t>Datum </a:t>
            </a:r>
          </a:p>
          <a:p>
            <a:pPr marL="16933" algn="ctr">
              <a:spcBef>
                <a:spcPts val="0"/>
              </a:spcBef>
              <a:buSzPct val="159375"/>
              <a:tabLst>
                <a:tab pos="397077" algn="l"/>
                <a:tab pos="397923" algn="l"/>
              </a:tabLst>
            </a:pPr>
            <a:r>
              <a:rPr lang="en-US" sz="5400" b="1" spc="-20" dirty="0" smtClean="0">
                <a:uFill>
                  <a:solidFill>
                    <a:srgbClr val="1F497D"/>
                  </a:solidFill>
                </a:uFill>
                <a:latin typeface="Cambria" panose="02040503050406030204" pitchFamily="18" charset="0"/>
                <a:cs typeface="Arial"/>
              </a:rPr>
              <a:t>of 1988</a:t>
            </a:r>
            <a:endParaRPr lang="en-US" sz="5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smtClean="0">
                <a:solidFill>
                  <a:srgbClr val="C00000"/>
                </a:solidFill>
                <a:uFill>
                  <a:solidFill>
                    <a:srgbClr val="C00000"/>
                  </a:solidFill>
                </a:uFill>
                <a:latin typeface="Cambria" panose="02040503050406030204" pitchFamily="18" charset="0"/>
                <a:cs typeface="Arial Black"/>
              </a:rPr>
              <a:t>NA</a:t>
            </a:r>
            <a:r>
              <a:rPr lang="en-US" sz="6000" b="1" spc="-20" dirty="0" smtClean="0">
                <a:solidFill>
                  <a:srgbClr val="C00000"/>
                </a:solidFill>
                <a:uFill>
                  <a:solidFill>
                    <a:srgbClr val="C00000"/>
                  </a:solidFill>
                </a:uFill>
                <a:latin typeface="Cambria" panose="02040503050406030204" pitchFamily="18" charset="0"/>
                <a:cs typeface="Arial Black"/>
              </a:rPr>
              <a:t>VD88</a:t>
            </a:r>
          </a:p>
          <a:p>
            <a:pPr marL="16933" algn="ctr">
              <a:spcBef>
                <a:spcPts val="0"/>
              </a:spcBef>
              <a:buSzPct val="159375"/>
              <a:tabLst>
                <a:tab pos="397077" algn="l"/>
                <a:tab pos="397923" algn="l"/>
              </a:tabLst>
            </a:pPr>
            <a:endParaRPr lang="en-US" sz="6000" b="1" i="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6000" b="1" i="1" spc="-20" dirty="0" smtClean="0">
                <a:solidFill>
                  <a:schemeClr val="tx1">
                    <a:lumMod val="50000"/>
                    <a:lumOff val="50000"/>
                  </a:schemeClr>
                </a:solidFill>
                <a:uFill>
                  <a:solidFill>
                    <a:srgbClr val="C00000"/>
                  </a:solidFill>
                </a:uFill>
                <a:latin typeface="Cambria" panose="02040503050406030204" pitchFamily="18" charset="0"/>
                <a:cs typeface="Arial Black"/>
              </a:rPr>
              <a:t>will be replaced by</a:t>
            </a:r>
          </a:p>
        </p:txBody>
      </p:sp>
    </p:spTree>
    <p:extLst>
      <p:ext uri="{BB962C8B-B14F-4D97-AF65-F5344CB8AC3E}">
        <p14:creationId xmlns:p14="http://schemas.microsoft.com/office/powerpoint/2010/main" val="226340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North American-Pacific Geopotential Datum of 2022</a:t>
            </a:r>
            <a:r>
              <a:rPr lang="en-US" sz="5400" b="1" spc="-7" dirty="0" smtClean="0">
                <a:uFill>
                  <a:solidFill>
                    <a:srgbClr val="1F497D"/>
                  </a:solidFill>
                </a:uFill>
                <a:latin typeface="Cambria" panose="02040503050406030204" pitchFamily="18" charset="0"/>
                <a:cs typeface="Arial"/>
              </a:rPr>
              <a:t> </a:t>
            </a:r>
            <a:endParaRPr lang="en-US" sz="5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smtClean="0">
                <a:solidFill>
                  <a:srgbClr val="C00000"/>
                </a:solidFill>
                <a:uFill>
                  <a:solidFill>
                    <a:srgbClr val="C00000"/>
                  </a:solidFill>
                </a:uFill>
                <a:latin typeface="Cambria" panose="02040503050406030204" pitchFamily="18" charset="0"/>
                <a:cs typeface="Arial Black"/>
              </a:rPr>
              <a:t>NA</a:t>
            </a:r>
            <a:r>
              <a:rPr lang="en-US" sz="6000" b="1" spc="-20" dirty="0" smtClean="0">
                <a:solidFill>
                  <a:srgbClr val="C00000"/>
                </a:solidFill>
                <a:uFill>
                  <a:solidFill>
                    <a:srgbClr val="C00000"/>
                  </a:solidFill>
                </a:uFill>
                <a:latin typeface="Cambria" panose="02040503050406030204" pitchFamily="18" charset="0"/>
                <a:cs typeface="Arial Black"/>
              </a:rPr>
              <a:t>PGD</a:t>
            </a:r>
            <a:r>
              <a:rPr sz="6000" b="1" spc="-20" dirty="0" smtClean="0">
                <a:solidFill>
                  <a:srgbClr val="C00000"/>
                </a:solidFill>
                <a:uFill>
                  <a:solidFill>
                    <a:srgbClr val="C00000"/>
                  </a:solidFill>
                </a:uFill>
                <a:latin typeface="Cambria" panose="02040503050406030204" pitchFamily="18" charset="0"/>
                <a:cs typeface="Arial Black"/>
              </a:rPr>
              <a:t>2022</a:t>
            </a:r>
            <a:endParaRPr lang="en-US" sz="6000" b="1" spc="-20" dirty="0" smtClean="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endParaRPr lang="en-US" sz="4400" b="1" spc="-20" dirty="0" smtClean="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5400" b="1" spc="-20" dirty="0" smtClean="0">
                <a:solidFill>
                  <a:srgbClr val="C00000"/>
                </a:solidFill>
                <a:uFill>
                  <a:solidFill>
                    <a:srgbClr val="C00000"/>
                  </a:solidFill>
                </a:uFill>
                <a:latin typeface="Cambria" panose="02040503050406030204" pitchFamily="18" charset="0"/>
                <a:cs typeface="Arial Black"/>
              </a:rPr>
              <a:t>(pronounced: nap-</a:t>
            </a:r>
            <a:r>
              <a:rPr lang="en-US" sz="5400" b="1" spc="-20" dirty="0" err="1" smtClean="0">
                <a:solidFill>
                  <a:srgbClr val="C00000"/>
                </a:solidFill>
                <a:uFill>
                  <a:solidFill>
                    <a:srgbClr val="C00000"/>
                  </a:solidFill>
                </a:uFill>
                <a:latin typeface="Cambria" panose="02040503050406030204" pitchFamily="18" charset="0"/>
                <a:cs typeface="Arial Black"/>
              </a:rPr>
              <a:t>jee</a:t>
            </a:r>
            <a:r>
              <a:rPr lang="en-US" sz="5400" b="1" spc="-20" dirty="0" smtClean="0">
                <a:solidFill>
                  <a:srgbClr val="C00000"/>
                </a:solidFill>
                <a:uFill>
                  <a:solidFill>
                    <a:srgbClr val="C00000"/>
                  </a:solidFill>
                </a:uFill>
                <a:latin typeface="Cambria" panose="02040503050406030204" pitchFamily="18" charset="0"/>
                <a:cs typeface="Arial Black"/>
              </a:rPr>
              <a:t>-</a:t>
            </a:r>
            <a:r>
              <a:rPr lang="en-US" sz="5400" b="1" spc="-20" dirty="0" err="1" smtClean="0">
                <a:solidFill>
                  <a:srgbClr val="C00000"/>
                </a:solidFill>
                <a:uFill>
                  <a:solidFill>
                    <a:srgbClr val="C00000"/>
                  </a:solidFill>
                </a:uFill>
                <a:latin typeface="Cambria" panose="02040503050406030204" pitchFamily="18" charset="0"/>
                <a:cs typeface="Arial Black"/>
              </a:rPr>
              <a:t>dee</a:t>
            </a:r>
            <a:r>
              <a:rPr lang="en-US" sz="5400" b="1" spc="-20" dirty="0" smtClean="0">
                <a:solidFill>
                  <a:srgbClr val="C00000"/>
                </a:solidFill>
                <a:uFill>
                  <a:solidFill>
                    <a:srgbClr val="C00000"/>
                  </a:solidFill>
                </a:uFill>
                <a:latin typeface="Cambria" panose="02040503050406030204" pitchFamily="18" charset="0"/>
                <a:cs typeface="Arial Black"/>
              </a:rPr>
              <a:t>)</a:t>
            </a:r>
            <a:endParaRPr sz="5400" dirty="0">
              <a:latin typeface="Cambria" panose="02040503050406030204" pitchFamily="18" charset="0"/>
              <a:cs typeface="Arial Black"/>
            </a:endParaRPr>
          </a:p>
        </p:txBody>
      </p:sp>
    </p:spTree>
    <p:extLst>
      <p:ext uri="{BB962C8B-B14F-4D97-AF65-F5344CB8AC3E}">
        <p14:creationId xmlns:p14="http://schemas.microsoft.com/office/powerpoint/2010/main" val="770962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4093"/>
            <a:ext cx="9144001" cy="857250"/>
          </a:xfrm>
          <a:prstGeom prst="rect">
            <a:avLst/>
          </a:prstGeom>
        </p:spPr>
        <p:txBody>
          <a:bodyPr/>
          <a:lstStyle>
            <a:lvl1pPr>
              <a:defRPr>
                <a:latin typeface="+mj-lt"/>
                <a:ea typeface="+mj-ea"/>
                <a:cs typeface="+mj-cs"/>
              </a:defRPr>
            </a:lvl1pPr>
          </a:lstStyle>
          <a:p>
            <a:pPr algn="ctr"/>
            <a:r>
              <a:rPr lang="en-US" sz="4400" b="1"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Passive </a:t>
            </a:r>
            <a:r>
              <a:rPr lang="en-US" sz="44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Control</a:t>
            </a:r>
          </a:p>
        </p:txBody>
      </p:sp>
      <p:sp>
        <p:nvSpPr>
          <p:cNvPr id="7" name="Content Placeholder 2"/>
          <p:cNvSpPr txBox="1">
            <a:spLocks/>
          </p:cNvSpPr>
          <p:nvPr/>
        </p:nvSpPr>
        <p:spPr>
          <a:xfrm>
            <a:off x="4114801" y="2118941"/>
            <a:ext cx="4876799" cy="4407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0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Calibration</a:t>
            </a:r>
            <a:r>
              <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sites for GNSS technology, Real Time Network validation, and verification of datum transformation tool results.</a:t>
            </a:r>
          </a:p>
          <a:p>
            <a:endPar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20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Monitoring</a:t>
            </a:r>
            <a:r>
              <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Sites for to enhance velocity models (via repeat/campaign GNSS occupations)</a:t>
            </a:r>
          </a:p>
          <a:p>
            <a:endPar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20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Convenience</a:t>
            </a:r>
            <a:r>
              <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for local project control, in areas with limited GNSS coverage (e.g. cities, forests), or in the event of GNSS failure (e.g. geomagnetic storms)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64" y="2345669"/>
            <a:ext cx="3573263" cy="347472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0" y="1277225"/>
            <a:ext cx="9144001" cy="857250"/>
          </a:xfrm>
          <a:prstGeom prst="rect">
            <a:avLst/>
          </a:prstGeom>
        </p:spPr>
        <p:txBody>
          <a:bodyPr/>
          <a:lstStyle>
            <a:lvl1pPr>
              <a:defRPr>
                <a:latin typeface="+mj-lt"/>
                <a:ea typeface="+mj-ea"/>
                <a:cs typeface="+mj-cs"/>
              </a:defRPr>
            </a:lvl1pPr>
          </a:lstStyle>
          <a:p>
            <a:pPr algn="ctr"/>
            <a:r>
              <a:rPr lang="en-US" sz="4400"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NGVD29 and NAVD88</a:t>
            </a:r>
            <a:endParaRPr lang="en-US" sz="44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194867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4093"/>
            <a:ext cx="9144001" cy="857250"/>
          </a:xfrm>
          <a:prstGeom prst="rect">
            <a:avLst/>
          </a:prstGeom>
        </p:spPr>
        <p:txBody>
          <a:bodyPr/>
          <a:lstStyle>
            <a:lvl1pPr>
              <a:defRPr>
                <a:latin typeface="+mj-lt"/>
                <a:ea typeface="+mj-ea"/>
                <a:cs typeface="+mj-cs"/>
              </a:defRPr>
            </a:lvl1pPr>
          </a:lstStyle>
          <a:p>
            <a:pPr algn="ctr"/>
            <a:r>
              <a:rPr lang="en-US" sz="4400" b="1"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Act</a:t>
            </a:r>
            <a:r>
              <a:rPr lang="en-US" sz="4400" b="1"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ive </a:t>
            </a:r>
            <a:r>
              <a:rPr lang="en-US" sz="44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Control</a:t>
            </a:r>
          </a:p>
        </p:txBody>
      </p:sp>
      <p:sp>
        <p:nvSpPr>
          <p:cNvPr id="7" name="Content Placeholder 2"/>
          <p:cNvSpPr txBox="1">
            <a:spLocks/>
          </p:cNvSpPr>
          <p:nvPr/>
        </p:nvSpPr>
        <p:spPr>
          <a:xfrm>
            <a:off x="4114801" y="2118941"/>
            <a:ext cx="4876799" cy="4407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000" b="1"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Access</a:t>
            </a:r>
            <a:r>
              <a:rPr lang="en-US" sz="2000"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to NAPGD2022 and NATRF2022 </a:t>
            </a:r>
            <a:r>
              <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for </a:t>
            </a:r>
            <a:r>
              <a:rPr lang="en-US" sz="2000"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anyone with a GNSS receiver.</a:t>
            </a:r>
            <a:endPar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endPar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2000" b="1"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More Efficient</a:t>
            </a:r>
            <a:r>
              <a:rPr lang="en-US" sz="2000"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than conventional leveling </a:t>
            </a:r>
            <a:r>
              <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for </a:t>
            </a:r>
            <a:r>
              <a:rPr lang="en-US" sz="2000"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determining orthometric heights.</a:t>
            </a:r>
            <a:endPar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endPar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20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Convenience</a:t>
            </a:r>
            <a:r>
              <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000"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in that no need to recover passive control, rather set one’s own and collect GNSS data on it.</a:t>
            </a:r>
            <a:endParaRPr lang="en-US" sz="20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7040" t="9248" r="27422" b="7264"/>
          <a:stretch/>
        </p:blipFill>
        <p:spPr>
          <a:xfrm>
            <a:off x="422032" y="2134475"/>
            <a:ext cx="3270737" cy="4497194"/>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0" y="1277225"/>
            <a:ext cx="9144001" cy="857250"/>
          </a:xfrm>
          <a:prstGeom prst="rect">
            <a:avLst/>
          </a:prstGeom>
        </p:spPr>
        <p:txBody>
          <a:bodyPr/>
          <a:lstStyle>
            <a:lvl1pPr>
              <a:defRPr>
                <a:latin typeface="+mj-lt"/>
                <a:ea typeface="+mj-ea"/>
                <a:cs typeface="+mj-cs"/>
              </a:defRPr>
            </a:lvl1pPr>
          </a:lstStyle>
          <a:p>
            <a:pPr algn="ctr"/>
            <a:r>
              <a:rPr lang="en-US" sz="4400" kern="0" dirty="0"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NAPGD2022</a:t>
            </a:r>
            <a:endParaRPr lang="en-US" sz="44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524037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3"/>
            <a:ext cx="8229600" cy="4026631"/>
          </a:xfrm>
        </p:spPr>
        <p:txBody>
          <a:bodyPr/>
          <a:lstStyle/>
          <a:p>
            <a:pPr marL="0" indent="0">
              <a:buNone/>
            </a:pPr>
            <a:r>
              <a:rPr lang="en-US" dirty="0" smtClean="0">
                <a:latin typeface="Cambria" panose="02040503050406030204" pitchFamily="18" charset="0"/>
                <a:ea typeface="Cambria" panose="02040503050406030204" pitchFamily="18" charset="0"/>
              </a:rPr>
              <a:t> </a:t>
            </a:r>
          </a:p>
          <a:p>
            <a:pPr marL="457200" lvl="1" indent="0">
              <a:buNone/>
            </a:pPr>
            <a:r>
              <a:rPr lang="en-US" dirty="0" smtClean="0">
                <a:latin typeface="Cambria" panose="02040503050406030204" pitchFamily="18" charset="0"/>
                <a:ea typeface="Cambria" panose="02040503050406030204" pitchFamily="18" charset="0"/>
              </a:rPr>
              <a:t>			-Department of Commerce (</a:t>
            </a:r>
            <a:r>
              <a:rPr lang="en-US" dirty="0" err="1" smtClean="0">
                <a:latin typeface="Cambria" panose="02040503050406030204" pitchFamily="18" charset="0"/>
                <a:ea typeface="Cambria" panose="02040503050406030204" pitchFamily="18" charset="0"/>
              </a:rPr>
              <a:t>DoC</a:t>
            </a:r>
            <a:r>
              <a:rPr lang="en-US" dirty="0" smtClean="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(~47,000 employees)</a:t>
            </a:r>
          </a:p>
          <a:p>
            <a:pPr marL="457200" lvl="1" indent="0">
              <a:buNone/>
            </a:pPr>
            <a:r>
              <a:rPr lang="en-US" dirty="0" smtClean="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457200" y="160337"/>
            <a:ext cx="8229600" cy="1143000"/>
          </a:xfrm>
        </p:spPr>
        <p:txBody>
          <a:bodyPr/>
          <a:lstStyle/>
          <a:p>
            <a:r>
              <a:rPr lang="en-US" dirty="0" smtClean="0">
                <a:latin typeface="Cambria" panose="02040503050406030204" pitchFamily="18" charset="0"/>
                <a:ea typeface="Cambria" panose="02040503050406030204" pitchFamily="18" charset="0"/>
              </a:rPr>
              <a:t>Organizational Structure</a:t>
            </a:r>
            <a:endParaRPr lang="en-US"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836" y="1386457"/>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9877" y="2843649"/>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7311" y="5272872"/>
            <a:ext cx="1258634" cy="1265665"/>
          </a:xfrm>
          <a:prstGeom prst="rect">
            <a:avLst/>
          </a:prstGeom>
        </p:spPr>
      </p:pic>
      <p:cxnSp>
        <p:nvCxnSpPr>
          <p:cNvPr id="11" name="Straight Arrow Connector 10"/>
          <p:cNvCxnSpPr/>
          <p:nvPr/>
        </p:nvCxnSpPr>
        <p:spPr>
          <a:xfrm>
            <a:off x="4572000" y="2470452"/>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7"/>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3"/>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3"/>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2715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424000"/>
            <a:ext cx="9183609" cy="540319"/>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z="3400" spc="-7" dirty="0">
                <a:latin typeface="Cambria" panose="02040503050406030204" pitchFamily="18" charset="0"/>
                <a:cs typeface="Calibri"/>
              </a:rPr>
              <a:t>Continuously </a:t>
            </a:r>
            <a:r>
              <a:rPr sz="3400" spc="-20" dirty="0">
                <a:latin typeface="Cambria" panose="02040503050406030204" pitchFamily="18" charset="0"/>
                <a:cs typeface="Calibri"/>
              </a:rPr>
              <a:t>Operating </a:t>
            </a:r>
            <a:r>
              <a:rPr sz="3400" spc="-33" dirty="0">
                <a:latin typeface="Cambria" panose="02040503050406030204" pitchFamily="18" charset="0"/>
                <a:cs typeface="Calibri"/>
              </a:rPr>
              <a:t>Reference </a:t>
            </a:r>
            <a:r>
              <a:rPr sz="3400" spc="-13" dirty="0">
                <a:latin typeface="Cambria" panose="02040503050406030204" pitchFamily="18" charset="0"/>
                <a:cs typeface="Calibri"/>
              </a:rPr>
              <a:t>Station (</a:t>
            </a:r>
            <a:r>
              <a:rPr sz="3400" spc="-13" dirty="0" smtClean="0">
                <a:latin typeface="Cambria" panose="02040503050406030204" pitchFamily="18" charset="0"/>
                <a:cs typeface="Calibri"/>
              </a:rPr>
              <a:t>CORS</a:t>
            </a:r>
            <a:r>
              <a:rPr lang="en-US" sz="3400" spc="-13" dirty="0">
                <a:latin typeface="Cambria" panose="02040503050406030204" pitchFamily="18" charset="0"/>
                <a:cs typeface="Calibri"/>
              </a:rPr>
              <a:t>)</a:t>
            </a:r>
            <a:endParaRPr sz="3400" dirty="0">
              <a:latin typeface="Cambria" panose="02040503050406030204" pitchFamily="18" charset="0"/>
              <a:cs typeface="Calibri"/>
            </a:endParaRPr>
          </a:p>
        </p:txBody>
      </p:sp>
      <p:sp>
        <p:nvSpPr>
          <p:cNvPr id="3" name="object 3"/>
          <p:cNvSpPr>
            <a:spLocks noChangeAspect="1"/>
          </p:cNvSpPr>
          <p:nvPr/>
        </p:nvSpPr>
        <p:spPr>
          <a:xfrm>
            <a:off x="67107" y="1261451"/>
            <a:ext cx="9009785" cy="492294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534352" y="1094290"/>
            <a:ext cx="2542540" cy="1032252"/>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endParaRPr/>
          </a:p>
        </p:txBody>
      </p:sp>
      <p:sp>
        <p:nvSpPr>
          <p:cNvPr id="6" name="object 6"/>
          <p:cNvSpPr txBox="1"/>
          <p:nvPr/>
        </p:nvSpPr>
        <p:spPr>
          <a:xfrm>
            <a:off x="6655257" y="1220951"/>
            <a:ext cx="2339273" cy="783249"/>
          </a:xfrm>
          <a:prstGeom prst="rect">
            <a:avLst/>
          </a:prstGeom>
        </p:spPr>
        <p:txBody>
          <a:bodyPr vert="horz" wrap="square" lIns="0" tIns="16087" rIns="0" bIns="0" rtlCol="0">
            <a:spAutoFit/>
          </a:bodyPr>
          <a:lstStyle/>
          <a:p>
            <a:pPr marL="456342" indent="-456342">
              <a:spcBef>
                <a:spcPts val="127"/>
              </a:spcBef>
              <a:buFont typeface="Wingdings"/>
              <a:buChar char=""/>
              <a:tabLst>
                <a:tab pos="456342" algn="l"/>
                <a:tab pos="457189" algn="l"/>
              </a:tabLst>
            </a:pPr>
            <a:r>
              <a:rPr sz="1867" b="1" spc="-7" dirty="0" smtClean="0">
                <a:latin typeface="Calibri"/>
                <a:cs typeface="Calibri"/>
              </a:rPr>
              <a:t>2000</a:t>
            </a:r>
            <a:r>
              <a:rPr lang="en-US" sz="1867" b="1" spc="-7" dirty="0" smtClean="0">
                <a:latin typeface="Calibri"/>
                <a:cs typeface="Calibri"/>
              </a:rPr>
              <a:t>+</a:t>
            </a:r>
            <a:r>
              <a:rPr sz="1867" b="1" dirty="0" smtClean="0">
                <a:latin typeface="Calibri"/>
                <a:cs typeface="Calibri"/>
              </a:rPr>
              <a:t> </a:t>
            </a:r>
            <a:r>
              <a:rPr sz="1867" b="1" spc="-13" dirty="0">
                <a:latin typeface="Calibri"/>
                <a:cs typeface="Calibri"/>
              </a:rPr>
              <a:t>sites</a:t>
            </a:r>
            <a:endParaRPr sz="1867" dirty="0">
              <a:latin typeface="Calibri"/>
              <a:cs typeface="Calibri"/>
            </a:endParaRPr>
          </a:p>
          <a:p>
            <a:pPr marL="456342" indent="-456342">
              <a:spcBef>
                <a:spcPts val="1520"/>
              </a:spcBef>
              <a:buFont typeface="Wingdings"/>
              <a:buChar char=""/>
              <a:tabLst>
                <a:tab pos="456342" algn="l"/>
                <a:tab pos="457189" algn="l"/>
              </a:tabLst>
            </a:pPr>
            <a:r>
              <a:rPr lang="en-US" sz="1867" b="1" spc="-7" dirty="0" smtClean="0">
                <a:latin typeface="Calibri"/>
                <a:cs typeface="Calibri"/>
              </a:rPr>
              <a:t>~</a:t>
            </a:r>
            <a:r>
              <a:rPr sz="1867" b="1" spc="-7" dirty="0" smtClean="0">
                <a:latin typeface="Calibri"/>
                <a:cs typeface="Calibri"/>
              </a:rPr>
              <a:t>225</a:t>
            </a:r>
            <a:r>
              <a:rPr sz="1867" b="1" spc="-80" dirty="0" smtClean="0">
                <a:latin typeface="Calibri"/>
                <a:cs typeface="Calibri"/>
              </a:rPr>
              <a:t> </a:t>
            </a:r>
            <a:r>
              <a:rPr sz="1867" b="1" spc="-13" dirty="0">
                <a:latin typeface="Calibri"/>
                <a:cs typeface="Calibri"/>
              </a:rPr>
              <a:t>organizations</a:t>
            </a:r>
            <a:endParaRPr sz="1867" dirty="0">
              <a:latin typeface="Calibri"/>
              <a:cs typeface="Calibri"/>
            </a:endParaRPr>
          </a:p>
        </p:txBody>
      </p:sp>
      <p:sp>
        <p:nvSpPr>
          <p:cNvPr id="10" name="object 10"/>
          <p:cNvSpPr/>
          <p:nvPr/>
        </p:nvSpPr>
        <p:spPr>
          <a:xfrm>
            <a:off x="7156939" y="5007212"/>
            <a:ext cx="1919954" cy="1856231"/>
          </a:xfrm>
          <a:prstGeom prst="rect">
            <a:avLst/>
          </a:prstGeom>
          <a:blipFill>
            <a:blip r:embed="rId4" cstate="print"/>
            <a:stretch>
              <a:fillRect/>
            </a:stretch>
          </a:blipFill>
          <a:ln w="28575">
            <a:solidFill>
              <a:srgbClr val="FF0000"/>
            </a:solidFill>
          </a:ln>
        </p:spPr>
        <p:txBody>
          <a:bodyPr wrap="square" lIns="0" tIns="0" rIns="0" bIns="0" rtlCol="0"/>
          <a:lstStyle/>
          <a:p>
            <a:endParaRPr/>
          </a:p>
        </p:txBody>
      </p:sp>
      <p:sp>
        <p:nvSpPr>
          <p:cNvPr id="11" name="object 11"/>
          <p:cNvSpPr/>
          <p:nvPr/>
        </p:nvSpPr>
        <p:spPr>
          <a:xfrm>
            <a:off x="-1" y="5498023"/>
            <a:ext cx="4894071" cy="1347215"/>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606" y="5491416"/>
            <a:ext cx="4907280" cy="1353820"/>
          </a:xfrm>
          <a:custGeom>
            <a:avLst/>
            <a:gdLst/>
            <a:ahLst/>
            <a:cxnLst/>
            <a:rect l="l" t="t" r="r" b="b"/>
            <a:pathLst>
              <a:path w="3680460" h="1015364">
                <a:moveTo>
                  <a:pt x="0" y="0"/>
                </a:moveTo>
                <a:lnTo>
                  <a:pt x="3680460" y="0"/>
                </a:lnTo>
                <a:lnTo>
                  <a:pt x="3680460" y="1015365"/>
                </a:lnTo>
              </a:path>
            </a:pathLst>
          </a:custGeom>
          <a:ln w="9906">
            <a:solidFill>
              <a:srgbClr val="FF0000"/>
            </a:solidFill>
          </a:ln>
        </p:spPr>
        <p:txBody>
          <a:bodyPr wrap="square" lIns="0" tIns="0" rIns="0" bIns="0" rtlCol="0"/>
          <a:lstStyle/>
          <a:p>
            <a:endParaRP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886230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16280"/>
            <a:ext cx="918360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b="1" spc="-7" dirty="0" smtClean="0">
                <a:latin typeface="Cambria" panose="02040503050406030204" pitchFamily="18" charset="0"/>
                <a:cs typeface="Calibri"/>
              </a:rPr>
              <a:t>NOAA CORS Network (NCN)</a:t>
            </a:r>
            <a:endParaRPr sz="4800" b="1" dirty="0">
              <a:latin typeface="Cambria" panose="02040503050406030204" pitchFamily="18" charset="0"/>
              <a:cs typeface="Calibri"/>
            </a:endParaRPr>
          </a:p>
        </p:txBody>
      </p:sp>
      <p:sp>
        <p:nvSpPr>
          <p:cNvPr id="3" name="object 3"/>
          <p:cNvSpPr>
            <a:spLocks noChangeAspect="1"/>
          </p:cNvSpPr>
          <p:nvPr/>
        </p:nvSpPr>
        <p:spPr>
          <a:xfrm>
            <a:off x="67107" y="1261451"/>
            <a:ext cx="9009785" cy="492294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534352" y="1094290"/>
            <a:ext cx="2542540" cy="1032252"/>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endParaRPr/>
          </a:p>
        </p:txBody>
      </p:sp>
      <p:sp>
        <p:nvSpPr>
          <p:cNvPr id="6" name="object 6"/>
          <p:cNvSpPr txBox="1"/>
          <p:nvPr/>
        </p:nvSpPr>
        <p:spPr>
          <a:xfrm>
            <a:off x="6655257" y="1220951"/>
            <a:ext cx="2339273" cy="783249"/>
          </a:xfrm>
          <a:prstGeom prst="rect">
            <a:avLst/>
          </a:prstGeom>
        </p:spPr>
        <p:txBody>
          <a:bodyPr vert="horz" wrap="square" lIns="0" tIns="16087" rIns="0" bIns="0" rtlCol="0">
            <a:spAutoFit/>
          </a:bodyPr>
          <a:lstStyle/>
          <a:p>
            <a:pPr marL="456342" indent="-456342">
              <a:spcBef>
                <a:spcPts val="127"/>
              </a:spcBef>
              <a:buFont typeface="Wingdings"/>
              <a:buChar char=""/>
              <a:tabLst>
                <a:tab pos="456342" algn="l"/>
                <a:tab pos="457189" algn="l"/>
              </a:tabLst>
            </a:pPr>
            <a:r>
              <a:rPr sz="1867" b="1" spc="-7" dirty="0" smtClean="0">
                <a:latin typeface="Calibri"/>
                <a:cs typeface="Calibri"/>
              </a:rPr>
              <a:t>2000</a:t>
            </a:r>
            <a:r>
              <a:rPr lang="en-US" sz="1867" b="1" spc="-7" dirty="0" smtClean="0">
                <a:latin typeface="Calibri"/>
                <a:cs typeface="Calibri"/>
              </a:rPr>
              <a:t>+</a:t>
            </a:r>
            <a:r>
              <a:rPr sz="1867" b="1" dirty="0" smtClean="0">
                <a:latin typeface="Calibri"/>
                <a:cs typeface="Calibri"/>
              </a:rPr>
              <a:t> </a:t>
            </a:r>
            <a:r>
              <a:rPr sz="1867" b="1" spc="-13" dirty="0">
                <a:latin typeface="Calibri"/>
                <a:cs typeface="Calibri"/>
              </a:rPr>
              <a:t>sites</a:t>
            </a:r>
            <a:endParaRPr sz="1867" dirty="0">
              <a:latin typeface="Calibri"/>
              <a:cs typeface="Calibri"/>
            </a:endParaRPr>
          </a:p>
          <a:p>
            <a:pPr marL="456342" indent="-456342">
              <a:spcBef>
                <a:spcPts val="1520"/>
              </a:spcBef>
              <a:buFont typeface="Wingdings"/>
              <a:buChar char=""/>
              <a:tabLst>
                <a:tab pos="456342" algn="l"/>
                <a:tab pos="457189" algn="l"/>
              </a:tabLst>
            </a:pPr>
            <a:r>
              <a:rPr lang="en-US" sz="1867" b="1" spc="-7" dirty="0" smtClean="0">
                <a:latin typeface="Calibri"/>
                <a:cs typeface="Calibri"/>
              </a:rPr>
              <a:t>~</a:t>
            </a:r>
            <a:r>
              <a:rPr sz="1867" b="1" spc="-7" dirty="0" smtClean="0">
                <a:latin typeface="Calibri"/>
                <a:cs typeface="Calibri"/>
              </a:rPr>
              <a:t>225</a:t>
            </a:r>
            <a:r>
              <a:rPr sz="1867" b="1" spc="-80" dirty="0" smtClean="0">
                <a:latin typeface="Calibri"/>
                <a:cs typeface="Calibri"/>
              </a:rPr>
              <a:t> </a:t>
            </a:r>
            <a:r>
              <a:rPr sz="1867" b="1" spc="-13" dirty="0">
                <a:latin typeface="Calibri"/>
                <a:cs typeface="Calibri"/>
              </a:rPr>
              <a:t>organizations</a:t>
            </a:r>
            <a:endParaRPr sz="1867" dirty="0">
              <a:latin typeface="Calibri"/>
              <a:cs typeface="Calibri"/>
            </a:endParaRPr>
          </a:p>
        </p:txBody>
      </p:sp>
      <p:sp>
        <p:nvSpPr>
          <p:cNvPr id="10" name="object 10"/>
          <p:cNvSpPr/>
          <p:nvPr/>
        </p:nvSpPr>
        <p:spPr>
          <a:xfrm>
            <a:off x="7156939" y="5007212"/>
            <a:ext cx="1919954" cy="1856231"/>
          </a:xfrm>
          <a:prstGeom prst="rect">
            <a:avLst/>
          </a:prstGeom>
          <a:blipFill>
            <a:blip r:embed="rId4" cstate="print"/>
            <a:stretch>
              <a:fillRect/>
            </a:stretch>
          </a:blipFill>
          <a:ln w="28575">
            <a:solidFill>
              <a:srgbClr val="FF0000"/>
            </a:solidFill>
          </a:ln>
        </p:spPr>
        <p:txBody>
          <a:bodyPr wrap="square" lIns="0" tIns="0" rIns="0" bIns="0" rtlCol="0"/>
          <a:lstStyle/>
          <a:p>
            <a:endParaRPr/>
          </a:p>
        </p:txBody>
      </p:sp>
      <p:sp>
        <p:nvSpPr>
          <p:cNvPr id="11" name="object 11"/>
          <p:cNvSpPr/>
          <p:nvPr/>
        </p:nvSpPr>
        <p:spPr>
          <a:xfrm>
            <a:off x="-1" y="5498023"/>
            <a:ext cx="4894071" cy="1347215"/>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606" y="5491416"/>
            <a:ext cx="4907280" cy="1353820"/>
          </a:xfrm>
          <a:custGeom>
            <a:avLst/>
            <a:gdLst/>
            <a:ahLst/>
            <a:cxnLst/>
            <a:rect l="l" t="t" r="r" b="b"/>
            <a:pathLst>
              <a:path w="3680460" h="1015364">
                <a:moveTo>
                  <a:pt x="0" y="0"/>
                </a:moveTo>
                <a:lnTo>
                  <a:pt x="3680460" y="0"/>
                </a:lnTo>
                <a:lnTo>
                  <a:pt x="3680460" y="1015365"/>
                </a:lnTo>
              </a:path>
            </a:pathLst>
          </a:custGeom>
          <a:ln w="9906">
            <a:solidFill>
              <a:srgbClr val="FF0000"/>
            </a:solidFill>
          </a:ln>
        </p:spPr>
        <p:txBody>
          <a:bodyPr wrap="square" lIns="0" tIns="0" rIns="0" bIns="0" rtlCol="0"/>
          <a:lstStyle/>
          <a:p>
            <a:endParaRP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415277398"/>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F08A34-7F6F-4BA6-B6E6-081696642E39}"/>
              </a:ext>
            </a:extLst>
          </p:cNvPr>
          <p:cNvSpPr>
            <a:spLocks noGrp="1"/>
          </p:cNvSpPr>
          <p:nvPr>
            <p:ph idx="1"/>
          </p:nvPr>
        </p:nvSpPr>
        <p:spPr/>
        <p:txBody>
          <a:bodyPr/>
          <a:lstStyle/>
          <a:p>
            <a:r>
              <a:rPr lang="en-US" sz="4400" dirty="0" err="1" smtClean="0">
                <a:latin typeface="Cambria" panose="02040503050406030204" pitchFamily="18" charset="0"/>
                <a:ea typeface="Cambria" panose="02040503050406030204" pitchFamily="18" charset="0"/>
              </a:rPr>
              <a:t>Datums</a:t>
            </a:r>
            <a:r>
              <a:rPr lang="en-US" sz="4400" dirty="0" smtClean="0">
                <a:latin typeface="Cambria" panose="02040503050406030204" pitchFamily="18" charset="0"/>
                <a:ea typeface="Cambria" panose="02040503050406030204" pitchFamily="18" charset="0"/>
              </a:rPr>
              <a:t> </a:t>
            </a:r>
            <a:r>
              <a:rPr lang="en-US" sz="4400" dirty="0">
                <a:latin typeface="Cambria" panose="02040503050406030204" pitchFamily="18" charset="0"/>
                <a:ea typeface="Cambria" panose="02040503050406030204" pitchFamily="18" charset="0"/>
              </a:rPr>
              <a:t>parallel and smooth</a:t>
            </a:r>
          </a:p>
          <a:p>
            <a:r>
              <a:rPr lang="en-US" sz="4400" dirty="0">
                <a:latin typeface="Cambria" panose="02040503050406030204" pitchFamily="18" charset="0"/>
                <a:ea typeface="Cambria" panose="02040503050406030204" pitchFamily="18" charset="0"/>
              </a:rPr>
              <a:t>Measuring </a:t>
            </a:r>
            <a:r>
              <a:rPr lang="en-US" sz="4400" dirty="0" smtClean="0">
                <a:latin typeface="Cambria" panose="02040503050406030204" pitchFamily="18" charset="0"/>
                <a:ea typeface="Cambria" panose="02040503050406030204" pitchFamily="18" charset="0"/>
              </a:rPr>
              <a:t>errors </a:t>
            </a:r>
            <a:r>
              <a:rPr lang="en-US" sz="4400" dirty="0" smtClean="0">
                <a:latin typeface="Cambria" panose="02040503050406030204" pitchFamily="18" charset="0"/>
                <a:ea typeface="Cambria" panose="02040503050406030204" pitchFamily="18" charset="0"/>
              </a:rPr>
              <a:t>would</a:t>
            </a:r>
            <a:r>
              <a:rPr lang="en-US" sz="4400" dirty="0" smtClean="0">
                <a:latin typeface="Cambria" panose="02040503050406030204" pitchFamily="18" charset="0"/>
                <a:ea typeface="Cambria" panose="02040503050406030204" pitchFamily="18" charset="0"/>
              </a:rPr>
              <a:t>n’t </a:t>
            </a:r>
            <a:r>
              <a:rPr lang="en-US" sz="4400" dirty="0">
                <a:latin typeface="Cambria" panose="02040503050406030204" pitchFamily="18" charset="0"/>
                <a:ea typeface="Cambria" panose="02040503050406030204" pitchFamily="18" charset="0"/>
              </a:rPr>
              <a:t>exist</a:t>
            </a:r>
          </a:p>
          <a:p>
            <a:r>
              <a:rPr lang="en-US" sz="4400" dirty="0">
                <a:latin typeface="Cambria" panose="02040503050406030204" pitchFamily="18" charset="0"/>
                <a:ea typeface="Cambria" panose="02040503050406030204" pitchFamily="18" charset="0"/>
              </a:rPr>
              <a:t>Adjustments always agree</a:t>
            </a:r>
          </a:p>
          <a:p>
            <a:r>
              <a:rPr lang="en-US" sz="4400" dirty="0">
                <a:latin typeface="Cambria" panose="02040503050406030204" pitchFamily="18" charset="0"/>
                <a:ea typeface="Cambria" panose="02040503050406030204" pitchFamily="18" charset="0"/>
              </a:rPr>
              <a:t>Nothing </a:t>
            </a:r>
            <a:r>
              <a:rPr lang="en-US" sz="4400" dirty="0" smtClean="0">
                <a:latin typeface="Cambria" panose="02040503050406030204" pitchFamily="18" charset="0"/>
                <a:ea typeface="Cambria" panose="02040503050406030204" pitchFamily="18" charset="0"/>
              </a:rPr>
              <a:t>would move</a:t>
            </a:r>
            <a:endParaRPr lang="en-US" sz="4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AF2CF68-A09C-49C0-98CA-EDE0CB775AEE}"/>
              </a:ext>
            </a:extLst>
          </p:cNvPr>
          <p:cNvSpPr txBox="1"/>
          <p:nvPr/>
        </p:nvSpPr>
        <p:spPr>
          <a:xfrm rot="20422268">
            <a:off x="4702874" y="4601649"/>
            <a:ext cx="3852908" cy="1446550"/>
          </a:xfrm>
          <a:prstGeom prst="rect">
            <a:avLst/>
          </a:prstGeom>
          <a:solidFill>
            <a:srgbClr val="FF0000">
              <a:alpha val="19000"/>
            </a:srgbClr>
          </a:solidFill>
        </p:spPr>
        <p:txBody>
          <a:bodyPr wrap="square" rtlCol="0">
            <a:spAutoFit/>
          </a:bodyPr>
          <a:lstStyle/>
          <a:p>
            <a:r>
              <a:rPr lang="en-US" sz="4400" dirty="0">
                <a:solidFill>
                  <a:srgbClr val="FF0000"/>
                </a:solidFill>
              </a:rPr>
              <a:t>W</a:t>
            </a:r>
            <a:r>
              <a:rPr lang="en-US" sz="4400" dirty="0" smtClean="0">
                <a:solidFill>
                  <a:srgbClr val="FF0000"/>
                </a:solidFill>
              </a:rPr>
              <a:t>e don’t live in a perfect world!</a:t>
            </a:r>
            <a:endParaRPr lang="en-US" sz="4400" dirty="0">
              <a:solidFill>
                <a:srgbClr val="FF0000"/>
              </a:solidFill>
            </a:endParaRPr>
          </a:p>
        </p:txBody>
      </p:sp>
      <p:sp>
        <p:nvSpPr>
          <p:cNvPr id="8"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In</a:t>
            </a:r>
            <a:r>
              <a:rPr kumimoji="0" lang="en-US" sz="5400" b="1" i="0" u="none" strike="noStrike" kern="120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rPr>
              <a:t> a perfect world…</a:t>
            </a:r>
            <a:endParaRPr kumimoji="0" lang="en-US" sz="5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2002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15A1DB-686D-49A9-BF5D-52CB149FFF68}"/>
              </a:ext>
            </a:extLst>
          </p:cNvPr>
          <p:cNvSpPr>
            <a:spLocks noGrp="1"/>
          </p:cNvSpPr>
          <p:nvPr>
            <p:ph type="ctrTitle"/>
          </p:nvPr>
        </p:nvSpPr>
        <p:spPr/>
        <p:txBody>
          <a:bodyPr/>
          <a:lstStyle/>
          <a:p>
            <a:r>
              <a:rPr lang="en-US" sz="6000" dirty="0">
                <a:latin typeface="Cambria" panose="02040503050406030204" pitchFamily="18" charset="0"/>
                <a:ea typeface="Cambria" panose="02040503050406030204" pitchFamily="18" charset="0"/>
              </a:rPr>
              <a:t>Comparing Heights</a:t>
            </a:r>
          </a:p>
        </p:txBody>
      </p:sp>
      <p:sp>
        <p:nvSpPr>
          <p:cNvPr id="8" name="Subtitle 7">
            <a:extLst>
              <a:ext uri="{FF2B5EF4-FFF2-40B4-BE49-F238E27FC236}">
                <a16:creationId xmlns:a16="http://schemas.microsoft.com/office/drawing/2014/main" id="{BC30F110-5984-441B-85B0-15A2322DFB6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01132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p:cNvSpPr txBox="1"/>
          <p:nvPr/>
        </p:nvSpPr>
        <p:spPr>
          <a:xfrm>
            <a:off x="304800" y="1117601"/>
            <a:ext cx="8534400" cy="947991"/>
          </a:xfrm>
          <a:prstGeom prst="rect">
            <a:avLst/>
          </a:prstGeom>
          <a:noFill/>
          <a:ln w="19050">
            <a:noFill/>
          </a:ln>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A </a:t>
            </a:r>
            <a:r>
              <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reference surface</a:t>
            </a:r>
            <a:r>
              <a:rPr kumimoji="0" lang="en-US" sz="2400" b="0" i="0" u="none" strike="noStrike" kern="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 that can be used to measure heights in a uniform way</a:t>
            </a:r>
            <a:r>
              <a:rPr kumimoji="0" lang="en-US" sz="2400" b="0" i="0" u="none" strike="noStrike" kern="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a:t>
            </a:r>
            <a:endParaRPr lang="en-US" sz="2400"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 </a:t>
            </a:r>
          </a:p>
        </p:txBody>
      </p:sp>
      <p:pic>
        <p:nvPicPr>
          <p:cNvPr id="72706" name="Picture 2" descr="http://www.pseudohypoparathyroidism.com/wp-content/uploads/2011/06/kids-height.gif"/>
          <p:cNvPicPr>
            <a:picLocks noChangeAspect="1" noChangeArrowheads="1"/>
          </p:cNvPicPr>
          <p:nvPr/>
        </p:nvPicPr>
        <p:blipFill>
          <a:blip r:embed="rId3" cstate="print"/>
          <a:srcRect r="28125"/>
          <a:stretch>
            <a:fillRect/>
          </a:stretch>
        </p:blipFill>
        <p:spPr bwMode="auto">
          <a:xfrm>
            <a:off x="1295400" y="2550735"/>
            <a:ext cx="2359583" cy="3036304"/>
          </a:xfrm>
          <a:prstGeom prst="rect">
            <a:avLst/>
          </a:prstGeom>
          <a:noFill/>
        </p:spPr>
      </p:pic>
      <p:sp>
        <p:nvSpPr>
          <p:cNvPr id="25" name="Freeform 24"/>
          <p:cNvSpPr/>
          <p:nvPr/>
        </p:nvSpPr>
        <p:spPr>
          <a:xfrm>
            <a:off x="1539744" y="5401717"/>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27" name="Rectangle 26"/>
          <p:cNvSpPr/>
          <p:nvPr/>
        </p:nvSpPr>
        <p:spPr>
          <a:xfrm>
            <a:off x="3810000" y="3124200"/>
            <a:ext cx="6096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30" name="TextBox 29"/>
          <p:cNvSpPr txBox="1"/>
          <p:nvPr/>
        </p:nvSpPr>
        <p:spPr>
          <a:xfrm>
            <a:off x="1539744" y="2409567"/>
            <a:ext cx="742447" cy="400110"/>
          </a:xfrm>
          <a:prstGeom prst="rect">
            <a:avLst/>
          </a:prstGeom>
          <a:noFill/>
        </p:spPr>
        <p:txBody>
          <a:bodyPr wrap="none" rtlCol="0">
            <a:spAutoFit/>
          </a:bodyPr>
          <a:lstStyle/>
          <a:p>
            <a:r>
              <a:rPr lang="en-US" sz="2000" b="1" dirty="0">
                <a:solidFill>
                  <a:schemeClr val="accent5">
                    <a:lumMod val="75000"/>
                  </a:schemeClr>
                </a:solidFill>
                <a:latin typeface="Cambria" panose="02040503050406030204" pitchFamily="18" charset="0"/>
                <a:ea typeface="Cambria" panose="02040503050406030204" pitchFamily="18" charset="0"/>
              </a:rPr>
              <a:t>Sally</a:t>
            </a:r>
            <a:endParaRPr lang="en-US" b="1" dirty="0">
              <a:solidFill>
                <a:schemeClr val="accent5">
                  <a:lumMod val="75000"/>
                </a:schemeClr>
              </a:solidFill>
              <a:latin typeface="Cambria" panose="02040503050406030204" pitchFamily="18" charset="0"/>
              <a:ea typeface="Cambria" panose="02040503050406030204" pitchFamily="18" charset="0"/>
            </a:endParaRPr>
          </a:p>
        </p:txBody>
      </p:sp>
      <p:sp>
        <p:nvSpPr>
          <p:cNvPr id="31" name="TextBox 30"/>
          <p:cNvSpPr txBox="1"/>
          <p:nvPr/>
        </p:nvSpPr>
        <p:spPr>
          <a:xfrm>
            <a:off x="2447900" y="2447667"/>
            <a:ext cx="702436" cy="400110"/>
          </a:xfrm>
          <a:prstGeom prst="rect">
            <a:avLst/>
          </a:prstGeom>
          <a:noFill/>
        </p:spPr>
        <p:txBody>
          <a:bodyPr wrap="none" rtlCol="0">
            <a:spAutoFit/>
          </a:bodyPr>
          <a:lstStyle/>
          <a:p>
            <a:r>
              <a:rPr lang="en-US" sz="2000" b="1" dirty="0">
                <a:solidFill>
                  <a:schemeClr val="accent6"/>
                </a:solidFill>
                <a:latin typeface="Cambria" panose="02040503050406030204" pitchFamily="18" charset="0"/>
                <a:ea typeface="Cambria" panose="02040503050406030204" pitchFamily="18" charset="0"/>
              </a:rPr>
              <a:t>Jane</a:t>
            </a:r>
          </a:p>
        </p:txBody>
      </p:sp>
      <p:sp>
        <p:nvSpPr>
          <p:cNvPr id="32" name="TextBox 31"/>
          <p:cNvSpPr txBox="1"/>
          <p:nvPr/>
        </p:nvSpPr>
        <p:spPr>
          <a:xfrm>
            <a:off x="4340783" y="2103113"/>
            <a:ext cx="4638674" cy="3970318"/>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itchFamily="18" charset="0"/>
              </a:rPr>
              <a:t>How much taller is Sally than Jane?</a:t>
            </a:r>
          </a:p>
          <a:p>
            <a:endParaRPr lang="en-US" sz="2800" dirty="0">
              <a:latin typeface="Cambria" panose="02040503050406030204" pitchFamily="18" charset="0"/>
              <a:ea typeface="Cambria" panose="02040503050406030204" pitchFamily="18" charset="0"/>
              <a:cs typeface="Times New Roman" pitchFamily="18" charset="0"/>
            </a:endParaRPr>
          </a:p>
          <a:p>
            <a:r>
              <a:rPr lang="en-US" sz="2800" dirty="0">
                <a:latin typeface="Cambria" panose="02040503050406030204" pitchFamily="18" charset="0"/>
                <a:ea typeface="Cambria" panose="02040503050406030204" pitchFamily="18" charset="0"/>
                <a:cs typeface="Times New Roman" pitchFamily="18" charset="0"/>
              </a:rPr>
              <a:t>C</a:t>
            </a:r>
            <a:r>
              <a:rPr lang="en-US" sz="2800" dirty="0" smtClean="0">
                <a:latin typeface="Cambria" panose="02040503050406030204" pitchFamily="18" charset="0"/>
                <a:ea typeface="Cambria" panose="02040503050406030204" pitchFamily="18" charset="0"/>
                <a:cs typeface="Times New Roman" pitchFamily="18" charset="0"/>
              </a:rPr>
              <a:t>ould </a:t>
            </a:r>
            <a:r>
              <a:rPr lang="en-US" sz="2800" dirty="0">
                <a:latin typeface="Cambria" panose="02040503050406030204" pitchFamily="18" charset="0"/>
                <a:ea typeface="Cambria" panose="02040503050406030204" pitchFamily="18" charset="0"/>
                <a:cs typeface="Times New Roman" pitchFamily="18" charset="0"/>
              </a:rPr>
              <a:t>measure directly from top of head to top of head</a:t>
            </a:r>
            <a:r>
              <a:rPr lang="en-US" sz="2800" dirty="0" smtClean="0">
                <a:latin typeface="Cambria" panose="02040503050406030204" pitchFamily="18" charset="0"/>
                <a:ea typeface="Cambria" panose="02040503050406030204" pitchFamily="18" charset="0"/>
                <a:cs typeface="Times New Roman" pitchFamily="18" charset="0"/>
              </a:rPr>
              <a:t>.</a:t>
            </a:r>
          </a:p>
          <a:p>
            <a:endParaRPr lang="en-US" sz="2800" dirty="0">
              <a:latin typeface="Cambria" panose="02040503050406030204" pitchFamily="18" charset="0"/>
              <a:ea typeface="Cambria" panose="02040503050406030204" pitchFamily="18" charset="0"/>
              <a:cs typeface="Times New Roman" pitchFamily="18" charset="0"/>
            </a:endParaRPr>
          </a:p>
          <a:p>
            <a:endParaRPr lang="en-US" sz="2800" dirty="0">
              <a:latin typeface="Cambria" panose="02040503050406030204" pitchFamily="18" charset="0"/>
              <a:ea typeface="Cambria" panose="02040503050406030204" pitchFamily="18" charset="0"/>
              <a:cs typeface="Times New Roman" pitchFamily="18" charset="0"/>
            </a:endParaRPr>
          </a:p>
          <a:p>
            <a:r>
              <a:rPr lang="en-US" sz="2800" dirty="0">
                <a:latin typeface="Cambria" panose="02040503050406030204" pitchFamily="18" charset="0"/>
                <a:ea typeface="Cambria" panose="02040503050406030204" pitchFamily="18" charset="0"/>
                <a:cs typeface="Times New Roman" pitchFamily="18" charset="0"/>
              </a:rPr>
              <a:t>Or, from floor up to tops of heads and then subtract!</a:t>
            </a:r>
          </a:p>
        </p:txBody>
      </p:sp>
      <p:sp>
        <p:nvSpPr>
          <p:cNvPr id="33" name="Left Brace 32"/>
          <p:cNvSpPr/>
          <p:nvPr/>
        </p:nvSpPr>
        <p:spPr>
          <a:xfrm>
            <a:off x="11430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Cambria" panose="02040503050406030204" pitchFamily="18" charset="0"/>
              <a:ea typeface="Cambria" panose="02040503050406030204" pitchFamily="18" charset="0"/>
            </a:endParaRPr>
          </a:p>
        </p:txBody>
      </p:sp>
      <p:sp>
        <p:nvSpPr>
          <p:cNvPr id="34" name="TextBox 33"/>
          <p:cNvSpPr txBox="1"/>
          <p:nvPr/>
        </p:nvSpPr>
        <p:spPr>
          <a:xfrm>
            <a:off x="456570" y="2948499"/>
            <a:ext cx="61023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X= ?</a:t>
            </a:r>
          </a:p>
        </p:txBody>
      </p:sp>
      <p:cxnSp>
        <p:nvCxnSpPr>
          <p:cNvPr id="16" name="Straight Connector 15">
            <a:extLst>
              <a:ext uri="{FF2B5EF4-FFF2-40B4-BE49-F238E27FC236}">
                <a16:creationId xmlns:a16="http://schemas.microsoft.com/office/drawing/2014/main" id="{A00E2AC9-F4F7-422F-9909-93F17716AAF7}"/>
              </a:ext>
            </a:extLst>
          </p:cNvPr>
          <p:cNvCxnSpPr/>
          <p:nvPr/>
        </p:nvCxnSpPr>
        <p:spPr>
          <a:xfrm>
            <a:off x="467360" y="3317831"/>
            <a:ext cx="2357755" cy="0"/>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D253060-FA2B-42BB-A721-154E23A95135}"/>
              </a:ext>
            </a:extLst>
          </p:cNvPr>
          <p:cNvCxnSpPr/>
          <p:nvPr/>
        </p:nvCxnSpPr>
        <p:spPr>
          <a:xfrm>
            <a:off x="421322" y="2929688"/>
            <a:ext cx="2357755" cy="0"/>
          </a:xfrm>
          <a:prstGeom prst="line">
            <a:avLst/>
          </a:prstGeom>
          <a:ln w="508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F298E4F-545A-4BD8-BB35-0A6B0D743D93}"/>
              </a:ext>
            </a:extLst>
          </p:cNvPr>
          <p:cNvSpPr txBox="1"/>
          <p:nvPr/>
        </p:nvSpPr>
        <p:spPr>
          <a:xfrm>
            <a:off x="3987769" y="4325690"/>
            <a:ext cx="5021467" cy="400110"/>
          </a:xfrm>
          <a:prstGeom prst="rect">
            <a:avLst/>
          </a:prstGeom>
          <a:noFill/>
        </p:spPr>
        <p:txBody>
          <a:bodyPr wrap="square" rtlCol="0">
            <a:spAutoFit/>
          </a:bodyPr>
          <a:lstStyle/>
          <a:p>
            <a:r>
              <a:rPr lang="en-US" sz="2000" i="1" dirty="0">
                <a:solidFill>
                  <a:schemeClr val="tx1">
                    <a:lumMod val="75000"/>
                    <a:lumOff val="25000"/>
                  </a:schemeClr>
                </a:solidFill>
                <a:latin typeface="Cambria" panose="02040503050406030204" pitchFamily="18" charset="0"/>
                <a:ea typeface="Cambria" panose="02040503050406030204" pitchFamily="18" charset="0"/>
              </a:rPr>
              <a:t>That’s a relative height or height </a:t>
            </a:r>
            <a:r>
              <a:rPr lang="en-US" sz="2000" i="1" dirty="0" smtClean="0">
                <a:solidFill>
                  <a:schemeClr val="tx1">
                    <a:lumMod val="75000"/>
                    <a:lumOff val="25000"/>
                  </a:schemeClr>
                </a:solidFill>
                <a:latin typeface="Cambria" panose="02040503050406030204" pitchFamily="18" charset="0"/>
                <a:ea typeface="Cambria" panose="02040503050406030204" pitchFamily="18" charset="0"/>
              </a:rPr>
              <a:t>difference.</a:t>
            </a:r>
            <a:endParaRPr lang="en-US" sz="2000"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5733102-9C4F-4772-900E-4ACE2FE0D9AC}"/>
              </a:ext>
            </a:extLst>
          </p:cNvPr>
          <p:cNvSpPr txBox="1"/>
          <p:nvPr/>
        </p:nvSpPr>
        <p:spPr>
          <a:xfrm>
            <a:off x="3987769" y="5986929"/>
            <a:ext cx="5004387" cy="400110"/>
          </a:xfrm>
          <a:prstGeom prst="rect">
            <a:avLst/>
          </a:prstGeom>
          <a:noFill/>
        </p:spPr>
        <p:txBody>
          <a:bodyPr wrap="square" rtlCol="0">
            <a:spAutoFit/>
          </a:bodyPr>
          <a:lstStyle/>
          <a:p>
            <a:r>
              <a:rPr lang="en-US" sz="2000" i="1" dirty="0">
                <a:solidFill>
                  <a:srgbClr val="FF0000"/>
                </a:solidFill>
                <a:latin typeface="Cambria" panose="02040503050406030204" pitchFamily="18" charset="0"/>
                <a:ea typeface="Cambria" panose="02040503050406030204" pitchFamily="18" charset="0"/>
              </a:rPr>
              <a:t>That’s a difference in heights above a </a:t>
            </a:r>
            <a:r>
              <a:rPr lang="en-US" sz="2000" i="1" dirty="0" smtClean="0">
                <a:solidFill>
                  <a:srgbClr val="FF0000"/>
                </a:solidFill>
                <a:latin typeface="Cambria" panose="02040503050406030204" pitchFamily="18" charset="0"/>
                <a:ea typeface="Cambria" panose="02040503050406030204" pitchFamily="18" charset="0"/>
              </a:rPr>
              <a:t>datum.</a:t>
            </a:r>
            <a:endParaRPr lang="en-US" sz="2000" i="1" dirty="0">
              <a:solidFill>
                <a:srgbClr val="FF0000"/>
              </a:solidFill>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C6C42F52-C207-41B8-B4B4-5B33448B0E2F}"/>
              </a:ext>
            </a:extLst>
          </p:cNvPr>
          <p:cNvCxnSpPr>
            <a:cxnSpLocks/>
          </p:cNvCxnSpPr>
          <p:nvPr/>
        </p:nvCxnSpPr>
        <p:spPr>
          <a:xfrm flipV="1">
            <a:off x="1133475" y="5280124"/>
            <a:ext cx="2814140" cy="31651"/>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7E63C9C-5461-4664-9FA2-2F33AF45E085}"/>
              </a:ext>
            </a:extLst>
          </p:cNvPr>
          <p:cNvSpPr txBox="1"/>
          <p:nvPr/>
        </p:nvSpPr>
        <p:spPr>
          <a:xfrm>
            <a:off x="79992" y="5043756"/>
            <a:ext cx="1115644" cy="461665"/>
          </a:xfrm>
          <a:prstGeom prst="rect">
            <a:avLst/>
          </a:prstGeom>
          <a:noFill/>
        </p:spPr>
        <p:txBody>
          <a:bodyPr wrap="square" rtlCol="0">
            <a:spAutoFit/>
          </a:bodyPr>
          <a:lstStyle/>
          <a:p>
            <a:r>
              <a:rPr lang="en-US" sz="2400" dirty="0" smtClean="0">
                <a:latin typeface="Cambria" panose="02040503050406030204" pitchFamily="18" charset="0"/>
                <a:ea typeface="Cambria" panose="02040503050406030204" pitchFamily="18" charset="0"/>
              </a:rPr>
              <a:t>Datum</a:t>
            </a:r>
            <a:endParaRPr lang="en-US" sz="2400" dirty="0">
              <a:latin typeface="Cambria" panose="02040503050406030204" pitchFamily="18" charset="0"/>
              <a:ea typeface="Cambria" panose="02040503050406030204" pitchFamily="18" charset="0"/>
            </a:endParaRPr>
          </a:p>
        </p:txBody>
      </p:sp>
      <p:sp>
        <p:nvSpPr>
          <p:cNvPr id="23"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Vertical Datum Visualized</a:t>
            </a:r>
          </a:p>
        </p:txBody>
      </p:sp>
      <p:cxnSp>
        <p:nvCxnSpPr>
          <p:cNvPr id="4" name="Straight Connector 3"/>
          <p:cNvCxnSpPr/>
          <p:nvPr/>
        </p:nvCxnSpPr>
        <p:spPr>
          <a:xfrm flipV="1">
            <a:off x="2767965" y="2929688"/>
            <a:ext cx="0" cy="388143"/>
          </a:xfrm>
          <a:prstGeom prst="line">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767965" y="3317832"/>
            <a:ext cx="0" cy="1956756"/>
          </a:xfrm>
          <a:prstGeom prst="line">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2234018" y="2925804"/>
            <a:ext cx="7072" cy="2348784"/>
          </a:xfrm>
          <a:prstGeom prst="line">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A5733102-9C4F-4772-900E-4ACE2FE0D9AC}"/>
              </a:ext>
            </a:extLst>
          </p:cNvPr>
          <p:cNvSpPr txBox="1"/>
          <p:nvPr/>
        </p:nvSpPr>
        <p:spPr>
          <a:xfrm>
            <a:off x="130792" y="5991919"/>
            <a:ext cx="3778206" cy="523220"/>
          </a:xfrm>
          <a:prstGeom prst="rect">
            <a:avLst/>
          </a:prstGeom>
          <a:noFill/>
        </p:spPr>
        <p:txBody>
          <a:bodyPr wrap="square" rtlCol="0">
            <a:spAutoFit/>
          </a:bodyPr>
          <a:lstStyle/>
          <a:p>
            <a:pPr algn="ctr"/>
            <a:r>
              <a:rPr lang="en-US" sz="2800" b="1" i="1" dirty="0" smtClean="0">
                <a:solidFill>
                  <a:srgbClr val="FF0000"/>
                </a:solidFill>
                <a:latin typeface="Cambria" panose="02040503050406030204" pitchFamily="18" charset="0"/>
                <a:ea typeface="Cambria" panose="02040503050406030204" pitchFamily="18" charset="0"/>
              </a:rPr>
              <a:t>X = (h Sally) – (h Jane)</a:t>
            </a:r>
            <a:endParaRPr lang="en-US"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5901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animEffect transition="in" filter="fade">
                                      <p:cBhvr>
                                        <p:cTn id="7" dur="500"/>
                                        <p:tgtEl>
                                          <p:spTgt spid="3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4"/>
                                        </p:tgtEl>
                                        <p:attrNameLst>
                                          <p:attrName>ppt_w</p:attrName>
                                        </p:attrNameLst>
                                      </p:cBhvr>
                                      <p:tavLst>
                                        <p:tav tm="0">
                                          <p:val>
                                            <p:strVal val="ppt_w"/>
                                          </p:val>
                                        </p:tav>
                                        <p:tav tm="100000">
                                          <p:val>
                                            <p:fltVal val="0"/>
                                          </p:val>
                                        </p:tav>
                                      </p:tavLst>
                                    </p:anim>
                                    <p:anim calcmode="lin" valueType="num">
                                      <p:cBhvr>
                                        <p:cTn id="22" dur="1000"/>
                                        <p:tgtEl>
                                          <p:spTgt spid="4"/>
                                        </p:tgtEl>
                                        <p:attrNameLst>
                                          <p:attrName>ppt_h</p:attrName>
                                        </p:attrNameLst>
                                      </p:cBhvr>
                                      <p:tavLst>
                                        <p:tav tm="0">
                                          <p:val>
                                            <p:strVal val="ppt_h"/>
                                          </p:val>
                                        </p:tav>
                                        <p:tav tm="100000">
                                          <p:val>
                                            <p:fltVal val="0"/>
                                          </p:val>
                                        </p:tav>
                                      </p:tavLst>
                                    </p:anim>
                                    <p:anim calcmode="lin" valueType="num">
                                      <p:cBhvr>
                                        <p:cTn id="23" dur="1000"/>
                                        <p:tgtEl>
                                          <p:spTgt spid="4"/>
                                        </p:tgtEl>
                                        <p:attrNameLst>
                                          <p:attrName>style.rotation</p:attrName>
                                        </p:attrNameLst>
                                      </p:cBhvr>
                                      <p:tavLst>
                                        <p:tav tm="0">
                                          <p:val>
                                            <p:fltVal val="0"/>
                                          </p:val>
                                        </p:tav>
                                        <p:tav tm="100000">
                                          <p:val>
                                            <p:fltVal val="90"/>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xEl>
                                              <p:pRg st="5" end="5"/>
                                            </p:txEl>
                                          </p:spTgt>
                                        </p:tgtEl>
                                        <p:attrNameLst>
                                          <p:attrName>style.visibility</p:attrName>
                                        </p:attrNameLst>
                                      </p:cBhvr>
                                      <p:to>
                                        <p:strVal val="visible"/>
                                      </p:to>
                                    </p:set>
                                    <p:animEffect transition="in" filter="fade">
                                      <p:cBhvr>
                                        <p:cTn id="30" dur="500"/>
                                        <p:tgtEl>
                                          <p:spTgt spid="3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par>
                                <p:cTn id="39" presetID="2" presetClass="entr" presetSubtype="8"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0-#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5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childTnLst>
                                </p:cTn>
                              </p:par>
                            </p:childTnLst>
                          </p:cTn>
                        </p:par>
                        <p:par>
                          <p:cTn id="48" fill="hold">
                            <p:stCondLst>
                              <p:cond delay="1250"/>
                            </p:stCondLst>
                            <p:childTnLst>
                              <p:par>
                                <p:cTn id="49" presetID="2" presetClass="entr" presetSubtype="8" fill="hold" grpId="0" nodeType="afterEffect">
                                  <p:stCondLst>
                                    <p:cond delay="20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25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http://www.pseudohypoparathyroidism.com/wp-content/uploads/2011/06/kids-height.gif"/>
          <p:cNvPicPr>
            <a:picLocks noChangeAspect="1" noChangeArrowheads="1"/>
          </p:cNvPicPr>
          <p:nvPr/>
        </p:nvPicPr>
        <p:blipFill>
          <a:blip r:embed="rId3" cstate="print"/>
          <a:srcRect r="28125"/>
          <a:stretch>
            <a:fillRect/>
          </a:stretch>
        </p:blipFill>
        <p:spPr bwMode="auto">
          <a:xfrm>
            <a:off x="1295400" y="2550735"/>
            <a:ext cx="2359583" cy="3036304"/>
          </a:xfrm>
          <a:prstGeom prst="rect">
            <a:avLst/>
          </a:prstGeom>
          <a:noFill/>
        </p:spPr>
      </p:pic>
      <p:pic>
        <p:nvPicPr>
          <p:cNvPr id="22" name="Picture 2" descr="http://www.pseudohypoparathyroidism.com/wp-content/uploads/2011/06/kids-height.gif"/>
          <p:cNvPicPr>
            <a:picLocks noChangeAspect="1" noChangeArrowheads="1"/>
          </p:cNvPicPr>
          <p:nvPr/>
        </p:nvPicPr>
        <p:blipFill>
          <a:blip r:embed="rId3" cstate="print"/>
          <a:srcRect l="39994" r="29851"/>
          <a:stretch>
            <a:fillRect/>
          </a:stretch>
        </p:blipFill>
        <p:spPr bwMode="auto">
          <a:xfrm>
            <a:off x="2590800" y="2499486"/>
            <a:ext cx="989970" cy="3400661"/>
          </a:xfrm>
          <a:prstGeom prst="rect">
            <a:avLst/>
          </a:prstGeom>
          <a:noFill/>
        </p:spPr>
      </p:pic>
      <p:sp>
        <p:nvSpPr>
          <p:cNvPr id="25" name="Freeform 24"/>
          <p:cNvSpPr/>
          <p:nvPr/>
        </p:nvSpPr>
        <p:spPr>
          <a:xfrm>
            <a:off x="1539744" y="5401717"/>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990600" y="4038600"/>
            <a:ext cx="2997169" cy="1905000"/>
          </a:xfrm>
          <a:prstGeom prst="rect">
            <a:avLst/>
          </a:prstGeom>
          <a:solidFill>
            <a:schemeClr val="tx1">
              <a:alpha val="8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TextBox 27"/>
          <p:cNvSpPr txBox="1"/>
          <p:nvPr/>
        </p:nvSpPr>
        <p:spPr>
          <a:xfrm>
            <a:off x="304800" y="1117601"/>
            <a:ext cx="8534400" cy="947991"/>
          </a:xfrm>
          <a:prstGeom prst="rect">
            <a:avLst/>
          </a:prstGeom>
          <a:noFill/>
          <a:ln w="19050">
            <a:noFill/>
          </a:ln>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A </a:t>
            </a:r>
            <a:r>
              <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reference surface</a:t>
            </a:r>
            <a:r>
              <a:rPr kumimoji="0" lang="en-US" sz="2400" b="0" i="0" u="none" strike="noStrike" kern="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 that can be used to measure heights in a uniform way</a:t>
            </a:r>
            <a:r>
              <a:rPr kumimoji="0" lang="en-US" sz="2400" b="0" i="0" u="none" strike="noStrike" kern="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a:t>
            </a:r>
            <a:endPar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5" name="TextBox 34"/>
          <p:cNvSpPr txBox="1"/>
          <p:nvPr/>
        </p:nvSpPr>
        <p:spPr>
          <a:xfrm>
            <a:off x="4340783" y="2103113"/>
            <a:ext cx="4638674" cy="3970318"/>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itchFamily="18" charset="0"/>
              </a:rPr>
              <a:t>How much taller is Sally than Jane?</a:t>
            </a:r>
          </a:p>
          <a:p>
            <a:endParaRPr lang="en-US" sz="2800" dirty="0">
              <a:latin typeface="Cambria" panose="02040503050406030204" pitchFamily="18" charset="0"/>
              <a:ea typeface="Cambria" panose="02040503050406030204" pitchFamily="18" charset="0"/>
              <a:cs typeface="Times New Roman" pitchFamily="18" charset="0"/>
            </a:endParaRPr>
          </a:p>
          <a:p>
            <a:r>
              <a:rPr lang="en-US" sz="2800" dirty="0">
                <a:latin typeface="Cambria" panose="02040503050406030204" pitchFamily="18" charset="0"/>
                <a:ea typeface="Cambria" panose="02040503050406030204" pitchFamily="18" charset="0"/>
                <a:cs typeface="Times New Roman" pitchFamily="18" charset="0"/>
              </a:rPr>
              <a:t>C</a:t>
            </a:r>
            <a:r>
              <a:rPr lang="en-US" sz="2800" dirty="0" smtClean="0">
                <a:latin typeface="Cambria" panose="02040503050406030204" pitchFamily="18" charset="0"/>
                <a:ea typeface="Cambria" panose="02040503050406030204" pitchFamily="18" charset="0"/>
                <a:cs typeface="Times New Roman" pitchFamily="18" charset="0"/>
              </a:rPr>
              <a:t>ould </a:t>
            </a:r>
            <a:r>
              <a:rPr lang="en-US" sz="2800" dirty="0">
                <a:latin typeface="Cambria" panose="02040503050406030204" pitchFamily="18" charset="0"/>
                <a:ea typeface="Cambria" panose="02040503050406030204" pitchFamily="18" charset="0"/>
                <a:cs typeface="Times New Roman" pitchFamily="18" charset="0"/>
              </a:rPr>
              <a:t>measure directly from top of head to top of head</a:t>
            </a:r>
            <a:r>
              <a:rPr lang="en-US" sz="2800" dirty="0" smtClean="0">
                <a:latin typeface="Cambria" panose="02040503050406030204" pitchFamily="18" charset="0"/>
                <a:ea typeface="Cambria" panose="02040503050406030204" pitchFamily="18" charset="0"/>
                <a:cs typeface="Times New Roman" pitchFamily="18" charset="0"/>
              </a:rPr>
              <a:t>.</a:t>
            </a:r>
          </a:p>
          <a:p>
            <a:endParaRPr lang="en-US" sz="2800" dirty="0">
              <a:latin typeface="Cambria" panose="02040503050406030204" pitchFamily="18" charset="0"/>
              <a:ea typeface="Cambria" panose="02040503050406030204" pitchFamily="18" charset="0"/>
              <a:cs typeface="Times New Roman" pitchFamily="18" charset="0"/>
            </a:endParaRPr>
          </a:p>
          <a:p>
            <a:endParaRPr lang="en-US" sz="2800" dirty="0">
              <a:latin typeface="Cambria" panose="02040503050406030204" pitchFamily="18" charset="0"/>
              <a:ea typeface="Cambria" panose="02040503050406030204" pitchFamily="18" charset="0"/>
              <a:cs typeface="Times New Roman" pitchFamily="18" charset="0"/>
            </a:endParaRPr>
          </a:p>
          <a:p>
            <a:r>
              <a:rPr lang="en-US" sz="2800" dirty="0">
                <a:latin typeface="Cambria" panose="02040503050406030204" pitchFamily="18" charset="0"/>
                <a:ea typeface="Cambria" panose="02040503050406030204" pitchFamily="18" charset="0"/>
                <a:cs typeface="Times New Roman" pitchFamily="18" charset="0"/>
              </a:rPr>
              <a:t>Or, from floor up to tops of heads and then subtract!</a:t>
            </a:r>
          </a:p>
        </p:txBody>
      </p:sp>
      <p:sp>
        <p:nvSpPr>
          <p:cNvPr id="36" name="TextBox 35">
            <a:extLst>
              <a:ext uri="{FF2B5EF4-FFF2-40B4-BE49-F238E27FC236}">
                <a16:creationId xmlns:a16="http://schemas.microsoft.com/office/drawing/2014/main" id="{BF298E4F-545A-4BD8-BB35-0A6B0D743D93}"/>
              </a:ext>
            </a:extLst>
          </p:cNvPr>
          <p:cNvSpPr txBox="1"/>
          <p:nvPr/>
        </p:nvSpPr>
        <p:spPr>
          <a:xfrm>
            <a:off x="3987769" y="4325690"/>
            <a:ext cx="5021467" cy="400110"/>
          </a:xfrm>
          <a:prstGeom prst="rect">
            <a:avLst/>
          </a:prstGeom>
          <a:noFill/>
        </p:spPr>
        <p:txBody>
          <a:bodyPr wrap="square" rtlCol="0">
            <a:spAutoFit/>
          </a:bodyPr>
          <a:lstStyle/>
          <a:p>
            <a:r>
              <a:rPr lang="en-US" sz="2000" i="1" dirty="0">
                <a:solidFill>
                  <a:schemeClr val="tx1">
                    <a:lumMod val="75000"/>
                    <a:lumOff val="25000"/>
                  </a:schemeClr>
                </a:solidFill>
                <a:latin typeface="Cambria" panose="02040503050406030204" pitchFamily="18" charset="0"/>
                <a:ea typeface="Cambria" panose="02040503050406030204" pitchFamily="18" charset="0"/>
              </a:rPr>
              <a:t>That’s a relative height or height </a:t>
            </a:r>
            <a:r>
              <a:rPr lang="en-US" sz="2000" i="1" dirty="0" smtClean="0">
                <a:solidFill>
                  <a:schemeClr val="tx1">
                    <a:lumMod val="75000"/>
                    <a:lumOff val="25000"/>
                  </a:schemeClr>
                </a:solidFill>
                <a:latin typeface="Cambria" panose="02040503050406030204" pitchFamily="18" charset="0"/>
                <a:ea typeface="Cambria" panose="02040503050406030204" pitchFamily="18" charset="0"/>
              </a:rPr>
              <a:t>difference.</a:t>
            </a:r>
            <a:endParaRPr lang="en-US" sz="2000"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A5733102-9C4F-4772-900E-4ACE2FE0D9AC}"/>
              </a:ext>
            </a:extLst>
          </p:cNvPr>
          <p:cNvSpPr txBox="1"/>
          <p:nvPr/>
        </p:nvSpPr>
        <p:spPr>
          <a:xfrm>
            <a:off x="3987769" y="5986929"/>
            <a:ext cx="5004387" cy="400110"/>
          </a:xfrm>
          <a:prstGeom prst="rect">
            <a:avLst/>
          </a:prstGeom>
          <a:noFill/>
        </p:spPr>
        <p:txBody>
          <a:bodyPr wrap="square" rtlCol="0">
            <a:spAutoFit/>
          </a:bodyPr>
          <a:lstStyle/>
          <a:p>
            <a:r>
              <a:rPr lang="en-US" sz="2000" i="1" dirty="0">
                <a:solidFill>
                  <a:srgbClr val="FF0000"/>
                </a:solidFill>
                <a:latin typeface="Cambria" panose="02040503050406030204" pitchFamily="18" charset="0"/>
                <a:ea typeface="Cambria" panose="02040503050406030204" pitchFamily="18" charset="0"/>
              </a:rPr>
              <a:t>That’s a difference in heights above a </a:t>
            </a:r>
            <a:r>
              <a:rPr lang="en-US" sz="2000" i="1" dirty="0" smtClean="0">
                <a:solidFill>
                  <a:srgbClr val="FF0000"/>
                </a:solidFill>
                <a:latin typeface="Cambria" panose="02040503050406030204" pitchFamily="18" charset="0"/>
                <a:ea typeface="Cambria" panose="02040503050406030204" pitchFamily="18" charset="0"/>
              </a:rPr>
              <a:t>datum.</a:t>
            </a:r>
            <a:endParaRPr lang="en-US" sz="2000" i="1" dirty="0">
              <a:solidFill>
                <a:srgbClr val="FF0000"/>
              </a:solidFill>
              <a:latin typeface="Cambria" panose="02040503050406030204" pitchFamily="18" charset="0"/>
              <a:ea typeface="Cambria" panose="02040503050406030204" pitchFamily="18" charset="0"/>
            </a:endParaRPr>
          </a:p>
        </p:txBody>
      </p:sp>
      <p:sp>
        <p:nvSpPr>
          <p:cNvPr id="38"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Vertical Datum Visualized</a:t>
            </a:r>
          </a:p>
        </p:txBody>
      </p:sp>
      <p:sp>
        <p:nvSpPr>
          <p:cNvPr id="39" name="TextBox 38"/>
          <p:cNvSpPr txBox="1"/>
          <p:nvPr/>
        </p:nvSpPr>
        <p:spPr>
          <a:xfrm>
            <a:off x="1539744" y="2409567"/>
            <a:ext cx="742447" cy="400110"/>
          </a:xfrm>
          <a:prstGeom prst="rect">
            <a:avLst/>
          </a:prstGeom>
          <a:noFill/>
        </p:spPr>
        <p:txBody>
          <a:bodyPr wrap="none" rtlCol="0">
            <a:spAutoFit/>
          </a:bodyPr>
          <a:lstStyle/>
          <a:p>
            <a:r>
              <a:rPr lang="en-US" sz="2000" b="1" dirty="0">
                <a:solidFill>
                  <a:schemeClr val="accent5">
                    <a:lumMod val="75000"/>
                  </a:schemeClr>
                </a:solidFill>
                <a:latin typeface="Cambria" panose="02040503050406030204" pitchFamily="18" charset="0"/>
                <a:ea typeface="Cambria" panose="02040503050406030204" pitchFamily="18" charset="0"/>
              </a:rPr>
              <a:t>Sally</a:t>
            </a:r>
            <a:endParaRPr lang="en-US" b="1" dirty="0">
              <a:solidFill>
                <a:schemeClr val="accent5">
                  <a:lumMod val="75000"/>
                </a:schemeClr>
              </a:solidFill>
              <a:latin typeface="Cambria" panose="02040503050406030204" pitchFamily="18" charset="0"/>
              <a:ea typeface="Cambria" panose="02040503050406030204" pitchFamily="18" charset="0"/>
            </a:endParaRPr>
          </a:p>
        </p:txBody>
      </p:sp>
      <p:sp>
        <p:nvSpPr>
          <p:cNvPr id="40" name="TextBox 39"/>
          <p:cNvSpPr txBox="1"/>
          <p:nvPr/>
        </p:nvSpPr>
        <p:spPr>
          <a:xfrm>
            <a:off x="2447900" y="2447667"/>
            <a:ext cx="702436" cy="400110"/>
          </a:xfrm>
          <a:prstGeom prst="rect">
            <a:avLst/>
          </a:prstGeom>
          <a:noFill/>
        </p:spPr>
        <p:txBody>
          <a:bodyPr wrap="none" rtlCol="0">
            <a:spAutoFit/>
          </a:bodyPr>
          <a:lstStyle/>
          <a:p>
            <a:r>
              <a:rPr lang="en-US" sz="2000" b="1" dirty="0">
                <a:solidFill>
                  <a:schemeClr val="accent6"/>
                </a:solidFill>
                <a:latin typeface="Cambria" panose="02040503050406030204" pitchFamily="18" charset="0"/>
                <a:ea typeface="Cambria" panose="02040503050406030204" pitchFamily="18" charset="0"/>
              </a:rPr>
              <a:t>Jane</a:t>
            </a:r>
          </a:p>
        </p:txBody>
      </p:sp>
      <p:sp>
        <p:nvSpPr>
          <p:cNvPr id="41" name="Left Brace 40"/>
          <p:cNvSpPr/>
          <p:nvPr/>
        </p:nvSpPr>
        <p:spPr>
          <a:xfrm>
            <a:off x="11430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2" name="TextBox 41"/>
          <p:cNvSpPr txBox="1"/>
          <p:nvPr/>
        </p:nvSpPr>
        <p:spPr>
          <a:xfrm>
            <a:off x="456570" y="2948499"/>
            <a:ext cx="61023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X= ?</a:t>
            </a:r>
          </a:p>
        </p:txBody>
      </p:sp>
      <p:cxnSp>
        <p:nvCxnSpPr>
          <p:cNvPr id="43" name="Straight Connector 42">
            <a:extLst>
              <a:ext uri="{FF2B5EF4-FFF2-40B4-BE49-F238E27FC236}">
                <a16:creationId xmlns:a16="http://schemas.microsoft.com/office/drawing/2014/main" id="{A00E2AC9-F4F7-422F-9909-93F17716AAF7}"/>
              </a:ext>
            </a:extLst>
          </p:cNvPr>
          <p:cNvCxnSpPr/>
          <p:nvPr/>
        </p:nvCxnSpPr>
        <p:spPr>
          <a:xfrm>
            <a:off x="467360" y="3317831"/>
            <a:ext cx="2357755" cy="0"/>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D253060-FA2B-42BB-A721-154E23A95135}"/>
              </a:ext>
            </a:extLst>
          </p:cNvPr>
          <p:cNvCxnSpPr/>
          <p:nvPr/>
        </p:nvCxnSpPr>
        <p:spPr>
          <a:xfrm>
            <a:off x="421322" y="2929688"/>
            <a:ext cx="2357755" cy="0"/>
          </a:xfrm>
          <a:prstGeom prst="line">
            <a:avLst/>
          </a:prstGeom>
          <a:ln w="508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4205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http://www.pseudohypoparathyroidism.com/wp-content/uploads/2011/06/kids-height.gif"/>
          <p:cNvPicPr>
            <a:picLocks noChangeAspect="1" noChangeArrowheads="1"/>
          </p:cNvPicPr>
          <p:nvPr/>
        </p:nvPicPr>
        <p:blipFill>
          <a:blip r:embed="rId3" cstate="print"/>
          <a:srcRect r="28125"/>
          <a:stretch>
            <a:fillRect/>
          </a:stretch>
        </p:blipFill>
        <p:spPr bwMode="auto">
          <a:xfrm>
            <a:off x="1295400" y="2550735"/>
            <a:ext cx="2359583" cy="3036304"/>
          </a:xfrm>
          <a:prstGeom prst="rect">
            <a:avLst/>
          </a:prstGeom>
          <a:noFill/>
        </p:spPr>
      </p:pic>
      <p:pic>
        <p:nvPicPr>
          <p:cNvPr id="22" name="Picture 2" descr="http://www.pseudohypoparathyroidism.com/wp-content/uploads/2011/06/kids-height.gif"/>
          <p:cNvPicPr>
            <a:picLocks noChangeAspect="1" noChangeArrowheads="1"/>
          </p:cNvPicPr>
          <p:nvPr/>
        </p:nvPicPr>
        <p:blipFill>
          <a:blip r:embed="rId3" cstate="print"/>
          <a:srcRect l="39994" r="29851"/>
          <a:stretch>
            <a:fillRect/>
          </a:stretch>
        </p:blipFill>
        <p:spPr bwMode="auto">
          <a:xfrm>
            <a:off x="2590800" y="2499486"/>
            <a:ext cx="989970" cy="3400661"/>
          </a:xfrm>
          <a:prstGeom prst="rect">
            <a:avLst/>
          </a:prstGeom>
          <a:noFill/>
        </p:spPr>
      </p:pic>
      <p:sp>
        <p:nvSpPr>
          <p:cNvPr id="25" name="Freeform 24"/>
          <p:cNvSpPr/>
          <p:nvPr/>
        </p:nvSpPr>
        <p:spPr>
          <a:xfrm>
            <a:off x="1539744" y="5401717"/>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C6C42F52-C207-41B8-B4B4-5B33448B0E2F}"/>
              </a:ext>
            </a:extLst>
          </p:cNvPr>
          <p:cNvCxnSpPr>
            <a:cxnSpLocks/>
          </p:cNvCxnSpPr>
          <p:nvPr/>
        </p:nvCxnSpPr>
        <p:spPr>
          <a:xfrm>
            <a:off x="1133475" y="5311775"/>
            <a:ext cx="2775523" cy="22225"/>
          </a:xfrm>
          <a:prstGeom prst="line">
            <a:avLst/>
          </a:prstGeom>
          <a:ln w="508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AAD5EC0-6812-4418-81B7-7336D265D64D}"/>
              </a:ext>
            </a:extLst>
          </p:cNvPr>
          <p:cNvCxnSpPr>
            <a:cxnSpLocks/>
          </p:cNvCxnSpPr>
          <p:nvPr/>
        </p:nvCxnSpPr>
        <p:spPr>
          <a:xfrm>
            <a:off x="2793718" y="3317831"/>
            <a:ext cx="21326" cy="2305343"/>
          </a:xfrm>
          <a:prstGeom prst="straightConnector1">
            <a:avLst/>
          </a:prstGeom>
          <a:ln w="50800">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Datum Difference Visualized</a:t>
            </a:r>
          </a:p>
        </p:txBody>
      </p:sp>
      <p:sp>
        <p:nvSpPr>
          <p:cNvPr id="40" name="TextBox 39"/>
          <p:cNvSpPr txBox="1"/>
          <p:nvPr/>
        </p:nvSpPr>
        <p:spPr>
          <a:xfrm>
            <a:off x="1539744" y="2409567"/>
            <a:ext cx="742447" cy="400110"/>
          </a:xfrm>
          <a:prstGeom prst="rect">
            <a:avLst/>
          </a:prstGeom>
          <a:noFill/>
        </p:spPr>
        <p:txBody>
          <a:bodyPr wrap="none" rtlCol="0">
            <a:spAutoFit/>
          </a:bodyPr>
          <a:lstStyle/>
          <a:p>
            <a:r>
              <a:rPr lang="en-US" sz="2000" b="1" dirty="0">
                <a:solidFill>
                  <a:schemeClr val="accent5">
                    <a:lumMod val="75000"/>
                  </a:schemeClr>
                </a:solidFill>
                <a:latin typeface="Cambria" panose="02040503050406030204" pitchFamily="18" charset="0"/>
                <a:ea typeface="Cambria" panose="02040503050406030204" pitchFamily="18" charset="0"/>
              </a:rPr>
              <a:t>Sally</a:t>
            </a:r>
            <a:endParaRPr lang="en-US" b="1" dirty="0">
              <a:solidFill>
                <a:schemeClr val="accent5">
                  <a:lumMod val="75000"/>
                </a:schemeClr>
              </a:solidFill>
              <a:latin typeface="Cambria" panose="02040503050406030204" pitchFamily="18" charset="0"/>
              <a:ea typeface="Cambria" panose="02040503050406030204" pitchFamily="18" charset="0"/>
            </a:endParaRPr>
          </a:p>
        </p:txBody>
      </p:sp>
      <p:sp>
        <p:nvSpPr>
          <p:cNvPr id="41" name="TextBox 40"/>
          <p:cNvSpPr txBox="1"/>
          <p:nvPr/>
        </p:nvSpPr>
        <p:spPr>
          <a:xfrm>
            <a:off x="2447900" y="2447667"/>
            <a:ext cx="702436" cy="400110"/>
          </a:xfrm>
          <a:prstGeom prst="rect">
            <a:avLst/>
          </a:prstGeom>
          <a:noFill/>
        </p:spPr>
        <p:txBody>
          <a:bodyPr wrap="none" rtlCol="0">
            <a:spAutoFit/>
          </a:bodyPr>
          <a:lstStyle/>
          <a:p>
            <a:r>
              <a:rPr lang="en-US" sz="2000" b="1" dirty="0">
                <a:solidFill>
                  <a:schemeClr val="accent6"/>
                </a:solidFill>
                <a:latin typeface="Cambria" panose="02040503050406030204" pitchFamily="18" charset="0"/>
                <a:ea typeface="Cambria" panose="02040503050406030204" pitchFamily="18" charset="0"/>
              </a:rPr>
              <a:t>Jane</a:t>
            </a:r>
          </a:p>
        </p:txBody>
      </p:sp>
      <p:sp>
        <p:nvSpPr>
          <p:cNvPr id="46" name="Left Brace 45"/>
          <p:cNvSpPr/>
          <p:nvPr/>
        </p:nvSpPr>
        <p:spPr>
          <a:xfrm>
            <a:off x="11430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7" name="TextBox 46"/>
          <p:cNvSpPr txBox="1"/>
          <p:nvPr/>
        </p:nvSpPr>
        <p:spPr>
          <a:xfrm>
            <a:off x="456570" y="2948499"/>
            <a:ext cx="61023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X= ?</a:t>
            </a:r>
          </a:p>
        </p:txBody>
      </p:sp>
      <p:cxnSp>
        <p:nvCxnSpPr>
          <p:cNvPr id="48" name="Straight Connector 47">
            <a:extLst>
              <a:ext uri="{FF2B5EF4-FFF2-40B4-BE49-F238E27FC236}">
                <a16:creationId xmlns:a16="http://schemas.microsoft.com/office/drawing/2014/main" id="{A00E2AC9-F4F7-422F-9909-93F17716AAF7}"/>
              </a:ext>
            </a:extLst>
          </p:cNvPr>
          <p:cNvCxnSpPr/>
          <p:nvPr/>
        </p:nvCxnSpPr>
        <p:spPr>
          <a:xfrm>
            <a:off x="467360" y="3317831"/>
            <a:ext cx="2357755" cy="0"/>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D253060-FA2B-42BB-A721-154E23A95135}"/>
              </a:ext>
            </a:extLst>
          </p:cNvPr>
          <p:cNvCxnSpPr/>
          <p:nvPr/>
        </p:nvCxnSpPr>
        <p:spPr>
          <a:xfrm>
            <a:off x="421322" y="2929688"/>
            <a:ext cx="2357755" cy="0"/>
          </a:xfrm>
          <a:prstGeom prst="line">
            <a:avLst/>
          </a:prstGeom>
          <a:ln w="508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340783" y="2103113"/>
            <a:ext cx="4638674" cy="3970318"/>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itchFamily="18" charset="0"/>
              </a:rPr>
              <a:t>How much taller is Sally than Jane?</a:t>
            </a:r>
          </a:p>
          <a:p>
            <a:endParaRPr lang="en-US" sz="2800" dirty="0">
              <a:latin typeface="Cambria" panose="02040503050406030204" pitchFamily="18" charset="0"/>
              <a:ea typeface="Cambria" panose="02040503050406030204" pitchFamily="18" charset="0"/>
              <a:cs typeface="Times New Roman" pitchFamily="18" charset="0"/>
            </a:endParaRPr>
          </a:p>
          <a:p>
            <a:r>
              <a:rPr lang="en-US" sz="2800" dirty="0" smtClean="0">
                <a:latin typeface="Cambria" panose="02040503050406030204" pitchFamily="18" charset="0"/>
                <a:ea typeface="Cambria" panose="02040503050406030204" pitchFamily="18" charset="0"/>
                <a:cs typeface="Times New Roman" pitchFamily="18" charset="0"/>
              </a:rPr>
              <a:t>Need to know what they’re standing on!</a:t>
            </a:r>
            <a:endParaRPr lang="en-US" sz="2800" dirty="0" smtClean="0">
              <a:latin typeface="Cambria" panose="02040503050406030204" pitchFamily="18" charset="0"/>
              <a:ea typeface="Cambria" panose="02040503050406030204" pitchFamily="18" charset="0"/>
              <a:cs typeface="Times New Roman" pitchFamily="18" charset="0"/>
            </a:endParaRPr>
          </a:p>
          <a:p>
            <a:endParaRPr lang="en-US" sz="2800" dirty="0">
              <a:latin typeface="Cambria" panose="02040503050406030204" pitchFamily="18" charset="0"/>
              <a:ea typeface="Cambria" panose="02040503050406030204" pitchFamily="18" charset="0"/>
              <a:cs typeface="Times New Roman" pitchFamily="18" charset="0"/>
            </a:endParaRPr>
          </a:p>
          <a:p>
            <a:r>
              <a:rPr lang="en-US" sz="2800" dirty="0" smtClean="0">
                <a:latin typeface="Cambria" panose="02040503050406030204" pitchFamily="18" charset="0"/>
                <a:ea typeface="Cambria" panose="02040503050406030204" pitchFamily="18" charset="0"/>
                <a:cs typeface="Times New Roman" pitchFamily="18" charset="0"/>
              </a:rPr>
              <a:t>We </a:t>
            </a:r>
            <a:r>
              <a:rPr lang="en-US" sz="2800" b="1" dirty="0" smtClean="0">
                <a:latin typeface="Cambria" panose="02040503050406030204" pitchFamily="18" charset="0"/>
                <a:ea typeface="Cambria" panose="02040503050406030204" pitchFamily="18" charset="0"/>
                <a:cs typeface="Times New Roman" pitchFamily="18" charset="0"/>
              </a:rPr>
              <a:t>cannot</a:t>
            </a:r>
            <a:r>
              <a:rPr lang="en-US" sz="2800" dirty="0" smtClean="0">
                <a:latin typeface="Cambria" panose="02040503050406030204" pitchFamily="18" charset="0"/>
                <a:ea typeface="Cambria" panose="02040503050406030204" pitchFamily="18" charset="0"/>
                <a:cs typeface="Times New Roman" pitchFamily="18" charset="0"/>
              </a:rPr>
              <a:t> compare heights that are measured from different reference surfaces.</a:t>
            </a:r>
            <a:endParaRPr lang="en-US" sz="2800" dirty="0">
              <a:latin typeface="Cambria" panose="02040503050406030204" pitchFamily="18" charset="0"/>
              <a:ea typeface="Cambria" panose="02040503050406030204" pitchFamily="18" charset="0"/>
              <a:cs typeface="Times New Roman" pitchFamily="18" charset="0"/>
            </a:endParaRPr>
          </a:p>
        </p:txBody>
      </p:sp>
      <p:sp>
        <p:nvSpPr>
          <p:cNvPr id="51" name="TextBox 50">
            <a:extLst>
              <a:ext uri="{FF2B5EF4-FFF2-40B4-BE49-F238E27FC236}">
                <a16:creationId xmlns:a16="http://schemas.microsoft.com/office/drawing/2014/main" id="{A5733102-9C4F-4772-900E-4ACE2FE0D9AC}"/>
              </a:ext>
            </a:extLst>
          </p:cNvPr>
          <p:cNvSpPr txBox="1"/>
          <p:nvPr/>
        </p:nvSpPr>
        <p:spPr>
          <a:xfrm>
            <a:off x="130792" y="5991919"/>
            <a:ext cx="3778206" cy="523220"/>
          </a:xfrm>
          <a:prstGeom prst="rect">
            <a:avLst/>
          </a:prstGeom>
          <a:noFill/>
        </p:spPr>
        <p:txBody>
          <a:bodyPr wrap="square" rtlCol="0">
            <a:spAutoFit/>
          </a:bodyPr>
          <a:lstStyle/>
          <a:p>
            <a:pPr algn="ctr"/>
            <a:r>
              <a:rPr lang="en-US" sz="2800" b="1" i="1" dirty="0" smtClean="0">
                <a:latin typeface="Cambria" panose="02040503050406030204" pitchFamily="18" charset="0"/>
                <a:ea typeface="Cambria" panose="02040503050406030204" pitchFamily="18" charset="0"/>
              </a:rPr>
              <a:t>X ≠ (h Sally) – (h Jane)</a:t>
            </a:r>
            <a:endParaRPr lang="en-US" sz="2800" b="1" i="1" dirty="0">
              <a:latin typeface="Cambria" panose="02040503050406030204" pitchFamily="18" charset="0"/>
              <a:ea typeface="Cambria" panose="02040503050406030204" pitchFamily="18" charset="0"/>
            </a:endParaRPr>
          </a:p>
        </p:txBody>
      </p:sp>
      <p:cxnSp>
        <p:nvCxnSpPr>
          <p:cNvPr id="52" name="Straight Connector 51"/>
          <p:cNvCxnSpPr/>
          <p:nvPr/>
        </p:nvCxnSpPr>
        <p:spPr>
          <a:xfrm flipH="1" flipV="1">
            <a:off x="2234018" y="2925804"/>
            <a:ext cx="7072" cy="2348784"/>
          </a:xfrm>
          <a:prstGeom prst="line">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C577E35-30B7-4595-9271-64B827BCABE0}"/>
              </a:ext>
            </a:extLst>
          </p:cNvPr>
          <p:cNvCxnSpPr>
            <a:cxnSpLocks/>
          </p:cNvCxnSpPr>
          <p:nvPr/>
        </p:nvCxnSpPr>
        <p:spPr>
          <a:xfrm>
            <a:off x="1133475" y="5615614"/>
            <a:ext cx="2775523" cy="7560"/>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3" name="D1">
            <a:extLst>
              <a:ext uri="{FF2B5EF4-FFF2-40B4-BE49-F238E27FC236}">
                <a16:creationId xmlns:a16="http://schemas.microsoft.com/office/drawing/2014/main" id="{D7E63C9C-5461-4664-9FA2-2F33AF45E085}"/>
              </a:ext>
            </a:extLst>
          </p:cNvPr>
          <p:cNvSpPr txBox="1"/>
          <p:nvPr/>
        </p:nvSpPr>
        <p:spPr>
          <a:xfrm>
            <a:off x="-14470" y="5029368"/>
            <a:ext cx="1295400" cy="430887"/>
          </a:xfrm>
          <a:prstGeom prst="rect">
            <a:avLst/>
          </a:prstGeom>
          <a:noFill/>
        </p:spPr>
        <p:txBody>
          <a:bodyPr wrap="square" rtlCol="0">
            <a:spAutoFit/>
          </a:bodyPr>
          <a:lstStyle/>
          <a:p>
            <a:r>
              <a:rPr lang="en-US" sz="2200" dirty="0" smtClean="0">
                <a:latin typeface="Cambria" panose="02040503050406030204" pitchFamily="18" charset="0"/>
                <a:ea typeface="Cambria" panose="02040503050406030204" pitchFamily="18" charset="0"/>
              </a:rPr>
              <a:t>Datum 1</a:t>
            </a:r>
            <a:endParaRPr lang="en-US" sz="2200" dirty="0">
              <a:latin typeface="Cambria" panose="02040503050406030204" pitchFamily="18" charset="0"/>
              <a:ea typeface="Cambria" panose="02040503050406030204" pitchFamily="18" charset="0"/>
            </a:endParaRPr>
          </a:p>
        </p:txBody>
      </p:sp>
      <p:sp>
        <p:nvSpPr>
          <p:cNvPr id="55" name="D2">
            <a:extLst>
              <a:ext uri="{FF2B5EF4-FFF2-40B4-BE49-F238E27FC236}">
                <a16:creationId xmlns:a16="http://schemas.microsoft.com/office/drawing/2014/main" id="{D7E63C9C-5461-4664-9FA2-2F33AF45E085}"/>
              </a:ext>
            </a:extLst>
          </p:cNvPr>
          <p:cNvSpPr txBox="1"/>
          <p:nvPr/>
        </p:nvSpPr>
        <p:spPr>
          <a:xfrm>
            <a:off x="-7235" y="5442502"/>
            <a:ext cx="1295400" cy="430887"/>
          </a:xfrm>
          <a:prstGeom prst="rect">
            <a:avLst/>
          </a:prstGeom>
          <a:noFill/>
        </p:spPr>
        <p:txBody>
          <a:bodyPr wrap="square" rtlCol="0">
            <a:spAutoFit/>
          </a:bodyPr>
          <a:lstStyle/>
          <a:p>
            <a:r>
              <a:rPr lang="en-US" sz="2200" dirty="0" smtClean="0">
                <a:latin typeface="Cambria" panose="02040503050406030204" pitchFamily="18" charset="0"/>
                <a:ea typeface="Cambria" panose="02040503050406030204" pitchFamily="18" charset="0"/>
              </a:rPr>
              <a:t>Datum 2</a:t>
            </a:r>
            <a:endParaRPr lang="en-US" sz="2200" dirty="0">
              <a:latin typeface="Cambria" panose="02040503050406030204" pitchFamily="18" charset="0"/>
              <a:ea typeface="Cambria" panose="02040503050406030204" pitchFamily="18" charset="0"/>
            </a:endParaRPr>
          </a:p>
        </p:txBody>
      </p:sp>
      <p:sp>
        <p:nvSpPr>
          <p:cNvPr id="56" name="TextBox 55"/>
          <p:cNvSpPr txBox="1"/>
          <p:nvPr/>
        </p:nvSpPr>
        <p:spPr>
          <a:xfrm>
            <a:off x="304800" y="1117601"/>
            <a:ext cx="8534400" cy="947991"/>
          </a:xfrm>
          <a:prstGeom prst="rect">
            <a:avLst/>
          </a:prstGeom>
          <a:noFill/>
          <a:ln w="19050">
            <a:noFill/>
          </a:ln>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Can still calculate X with a relative height… but it isn’t an</a:t>
            </a:r>
            <a:r>
              <a:rPr kumimoji="0" lang="en-US" sz="2400" b="0" i="0" u="none" strike="noStrike" kern="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 accurate number, as our reference surface is not the same.</a:t>
            </a:r>
            <a:endPar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57" name="NGVD29">
            <a:extLst>
              <a:ext uri="{FF2B5EF4-FFF2-40B4-BE49-F238E27FC236}">
                <a16:creationId xmlns:a16="http://schemas.microsoft.com/office/drawing/2014/main" id="{D7E63C9C-5461-4664-9FA2-2F33AF45E085}"/>
              </a:ext>
            </a:extLst>
          </p:cNvPr>
          <p:cNvSpPr txBox="1"/>
          <p:nvPr/>
        </p:nvSpPr>
        <p:spPr>
          <a:xfrm>
            <a:off x="-12404" y="5432963"/>
            <a:ext cx="1295400" cy="430887"/>
          </a:xfrm>
          <a:prstGeom prst="rect">
            <a:avLst/>
          </a:prstGeom>
          <a:noFill/>
        </p:spPr>
        <p:txBody>
          <a:bodyPr wrap="square" rtlCol="0">
            <a:spAutoFit/>
          </a:bodyPr>
          <a:lstStyle/>
          <a:p>
            <a:r>
              <a:rPr lang="en-US" sz="2200" dirty="0" smtClean="0">
                <a:latin typeface="Cambria" panose="02040503050406030204" pitchFamily="18" charset="0"/>
                <a:ea typeface="Cambria" panose="02040503050406030204" pitchFamily="18" charset="0"/>
              </a:rPr>
              <a:t>NGVD29</a:t>
            </a:r>
          </a:p>
        </p:txBody>
      </p:sp>
      <p:sp>
        <p:nvSpPr>
          <p:cNvPr id="58" name="NAVD88">
            <a:extLst>
              <a:ext uri="{FF2B5EF4-FFF2-40B4-BE49-F238E27FC236}">
                <a16:creationId xmlns:a16="http://schemas.microsoft.com/office/drawing/2014/main" id="{D7E63C9C-5461-4664-9FA2-2F33AF45E085}"/>
              </a:ext>
            </a:extLst>
          </p:cNvPr>
          <p:cNvSpPr txBox="1"/>
          <p:nvPr/>
        </p:nvSpPr>
        <p:spPr>
          <a:xfrm>
            <a:off x="-17306" y="5029367"/>
            <a:ext cx="1295400" cy="430887"/>
          </a:xfrm>
          <a:prstGeom prst="rect">
            <a:avLst/>
          </a:prstGeom>
          <a:noFill/>
        </p:spPr>
        <p:txBody>
          <a:bodyPr wrap="square" rtlCol="0">
            <a:spAutoFit/>
          </a:bodyPr>
          <a:lstStyle/>
          <a:p>
            <a:r>
              <a:rPr lang="en-US" sz="2200" dirty="0" smtClean="0">
                <a:latin typeface="Cambria" panose="02040503050406030204" pitchFamily="18" charset="0"/>
                <a:ea typeface="Cambria" panose="02040503050406030204" pitchFamily="18" charset="0"/>
              </a:rPr>
              <a:t>NAVD88</a:t>
            </a:r>
          </a:p>
        </p:txBody>
      </p:sp>
    </p:spTree>
    <p:extLst>
      <p:ext uri="{BB962C8B-B14F-4D97-AF65-F5344CB8AC3E}">
        <p14:creationId xmlns:p14="http://schemas.microsoft.com/office/powerpoint/2010/main" val="2270009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1500"/>
                            </p:stCondLst>
                            <p:childTnLst>
                              <p:par>
                                <p:cTn id="12" presetID="26" presetClass="emph" presetSubtype="0" repeatCount="indefinite" fill="hold" nodeType="afterEffect">
                                  <p:stCondLst>
                                    <p:cond delay="500"/>
                                  </p:stCondLst>
                                  <p:childTnLst>
                                    <p:animEffect transition="out" filter="fade">
                                      <p:cBhvr>
                                        <p:cTn id="13" dur="2000" tmFilter="0, 0; .2, .5; .8, .5; 1, 0"/>
                                        <p:tgtEl>
                                          <p:spTgt spid="51">
                                            <p:txEl>
                                              <p:pRg st="0" end="0"/>
                                            </p:txEl>
                                          </p:spTgt>
                                        </p:tgtEl>
                                      </p:cBhvr>
                                    </p:animEffect>
                                    <p:animScale>
                                      <p:cBhvr>
                                        <p:cTn id="14" dur="1000" autoRev="1" fill="hold"/>
                                        <p:tgtEl>
                                          <p:spTgt spid="51">
                                            <p:txEl>
                                              <p:pRg st="0" end="0"/>
                                            </p:txEl>
                                          </p:spTgt>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par>
                                <p:cTn id="23" presetID="2" presetClass="entr" presetSubtype="8"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500" fill="hold"/>
                                        <p:tgtEl>
                                          <p:spTgt spid="58"/>
                                        </p:tgtEl>
                                        <p:attrNameLst>
                                          <p:attrName>ppt_x</p:attrName>
                                        </p:attrNameLst>
                                      </p:cBhvr>
                                      <p:tavLst>
                                        <p:tav tm="0">
                                          <p:val>
                                            <p:strVal val="0-#ppt_w/2"/>
                                          </p:val>
                                        </p:tav>
                                        <p:tav tm="100000">
                                          <p:val>
                                            <p:strVal val="#ppt_x"/>
                                          </p:val>
                                        </p:tav>
                                      </p:tavLst>
                                    </p:anim>
                                    <p:anim calcmode="lin" valueType="num">
                                      <p:cBhvr additive="base">
                                        <p:cTn id="26" dur="500" fill="hold"/>
                                        <p:tgtEl>
                                          <p:spTgt spid="5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0-#ppt_w/2"/>
                                          </p:val>
                                        </p:tav>
                                        <p:tav tm="100000">
                                          <p:val>
                                            <p:strVal val="#ppt_x"/>
                                          </p:val>
                                        </p:tav>
                                      </p:tavLst>
                                    </p:anim>
                                    <p:anim calcmode="lin" valueType="num">
                                      <p:cBhvr additive="base">
                                        <p:cTn id="30"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P spid="5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503047-543D-48CC-B978-9DC3130C4858}"/>
              </a:ext>
            </a:extLst>
          </p:cNvPr>
          <p:cNvSpPr>
            <a:spLocks noGrp="1"/>
          </p:cNvSpPr>
          <p:nvPr>
            <p:ph type="ctrTitle"/>
          </p:nvPr>
        </p:nvSpPr>
        <p:spPr>
          <a:xfrm>
            <a:off x="172995" y="2130427"/>
            <a:ext cx="8971005" cy="1470025"/>
          </a:xfrm>
        </p:spPr>
        <p:txBody>
          <a:bodyPr/>
          <a:lstStyle/>
          <a:p>
            <a:r>
              <a:rPr lang="en-US" sz="6000" dirty="0" smtClean="0">
                <a:latin typeface="Cambria" panose="02040503050406030204" pitchFamily="18" charset="0"/>
                <a:ea typeface="Cambria" panose="02040503050406030204" pitchFamily="18" charset="0"/>
              </a:rPr>
              <a:t>Ok Jeff, how do I do that?</a:t>
            </a:r>
            <a:endParaRPr lang="en-US" sz="6000" dirty="0">
              <a:latin typeface="Cambria" panose="02040503050406030204" pitchFamily="18" charset="0"/>
              <a:ea typeface="Cambria" panose="02040503050406030204" pitchFamily="18" charset="0"/>
            </a:endParaRPr>
          </a:p>
        </p:txBody>
      </p:sp>
      <p:sp>
        <p:nvSpPr>
          <p:cNvPr id="4" name="Title 6">
            <a:extLst>
              <a:ext uri="{FF2B5EF4-FFF2-40B4-BE49-F238E27FC236}">
                <a16:creationId xmlns:a16="http://schemas.microsoft.com/office/drawing/2014/main" id="{2D5107FC-41DA-4A76-B446-0E3324ADCDAF}"/>
              </a:ext>
            </a:extLst>
          </p:cNvPr>
          <p:cNvSpPr txBox="1">
            <a:spLocks/>
          </p:cNvSpPr>
          <p:nvPr/>
        </p:nvSpPr>
        <p:spPr bwMode="auto">
          <a:xfrm>
            <a:off x="685800" y="4457478"/>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6000" dirty="0" smtClean="0">
                <a:latin typeface="Cambria" panose="02040503050406030204" pitchFamily="18" charset="0"/>
                <a:ea typeface="Cambria" panose="02040503050406030204" pitchFamily="18" charset="0"/>
              </a:rPr>
              <a:t>…or what we call a datum transformation</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5670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B6A2-A4DE-454A-9C0C-AE2AF2EBA016}"/>
              </a:ext>
            </a:extLst>
          </p:cNvPr>
          <p:cNvSpPr>
            <a:spLocks noGrp="1"/>
          </p:cNvSpPr>
          <p:nvPr>
            <p:ph type="title"/>
          </p:nvPr>
        </p:nvSpPr>
        <p:spPr/>
        <p:txBody>
          <a:bodyPr/>
          <a:lstStyle/>
          <a:p>
            <a:r>
              <a:rPr lang="en-US" sz="5400" dirty="0" smtClean="0">
                <a:latin typeface="Cambria" panose="02040503050406030204" pitchFamily="18" charset="0"/>
                <a:ea typeface="Cambria" panose="02040503050406030204" pitchFamily="18" charset="0"/>
              </a:rPr>
              <a:t>NGS tool – VERTCON</a:t>
            </a:r>
            <a:endParaRPr lang="en-US"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47F7FE6B-AACD-40A0-A097-7890FE7EC050}"/>
              </a:ext>
            </a:extLst>
          </p:cNvPr>
          <p:cNvSpPr>
            <a:spLocks noGrp="1"/>
          </p:cNvSpPr>
          <p:nvPr>
            <p:ph idx="1"/>
          </p:nvPr>
        </p:nvSpPr>
        <p:spPr/>
        <p:txBody>
          <a:bodyPr/>
          <a:lstStyle/>
          <a:p>
            <a:r>
              <a:rPr lang="en-US" dirty="0">
                <a:latin typeface="Cambria" panose="02040503050406030204" pitchFamily="18" charset="0"/>
                <a:ea typeface="Cambria" panose="02040503050406030204" pitchFamily="18" charset="0"/>
              </a:rPr>
              <a:t>Use mark </a:t>
            </a:r>
            <a:r>
              <a:rPr lang="en-US" dirty="0" smtClean="0">
                <a:latin typeface="Cambria" panose="02040503050406030204" pitchFamily="18" charset="0"/>
                <a:ea typeface="Cambria" panose="02040503050406030204" pitchFamily="18" charset="0"/>
              </a:rPr>
              <a:t>OR0485 </a:t>
            </a:r>
            <a:r>
              <a:rPr lang="en-US" dirty="0">
                <a:latin typeface="Cambria" panose="02040503050406030204" pitchFamily="18" charset="0"/>
                <a:ea typeface="Cambria" panose="02040503050406030204" pitchFamily="18" charset="0"/>
              </a:rPr>
              <a:t>as </a:t>
            </a:r>
            <a:r>
              <a:rPr lang="en-US" dirty="0" smtClean="0">
                <a:latin typeface="Cambria" panose="02040503050406030204" pitchFamily="18" charset="0"/>
                <a:ea typeface="Cambria" panose="02040503050406030204" pitchFamily="18" charset="0"/>
              </a:rPr>
              <a:t>example</a:t>
            </a:r>
            <a:endParaRPr lang="en-US"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BCD3B31-A173-4FFE-9ABF-B8988F1C5346}"/>
              </a:ext>
            </a:extLst>
          </p:cNvPr>
          <p:cNvSpPr txBox="1"/>
          <p:nvPr/>
        </p:nvSpPr>
        <p:spPr>
          <a:xfrm>
            <a:off x="457200" y="2596901"/>
            <a:ext cx="8378575" cy="3416320"/>
          </a:xfrm>
          <a:prstGeom prst="rect">
            <a:avLst/>
          </a:prstGeom>
          <a:noFill/>
        </p:spPr>
        <p:txBody>
          <a:bodyPr wrap="square" rtlCol="0">
            <a:spAutoFit/>
          </a:bodyPr>
          <a:lstStyle/>
          <a:p>
            <a:r>
              <a:rPr lang="en-US" sz="1200" b="1" dirty="0">
                <a:latin typeface="Courier New" panose="02070309020205020404" pitchFamily="49" charset="0"/>
                <a:cs typeface="Courier New" panose="02070309020205020404" pitchFamily="49" charset="0"/>
              </a:rPr>
              <a:t>1        National Geodetic Survey,   Retrieval Date = DECEMBER 19, 2017</a:t>
            </a:r>
          </a:p>
          <a:p>
            <a:r>
              <a:rPr lang="en-US" sz="1200" b="1" dirty="0">
                <a:latin typeface="Courier New" panose="02070309020205020404" pitchFamily="49" charset="0"/>
                <a:cs typeface="Courier New" panose="02070309020205020404" pitchFamily="49" charset="0"/>
              </a:rPr>
              <a:t> OR0485 ***********************************************************************</a:t>
            </a:r>
          </a:p>
          <a:p>
            <a:r>
              <a:rPr lang="en-US" sz="1200" b="1" dirty="0">
                <a:latin typeface="Courier New" panose="02070309020205020404" pitchFamily="49" charset="0"/>
                <a:cs typeface="Courier New" panose="02070309020205020404" pitchFamily="49" charset="0"/>
              </a:rPr>
              <a:t> OR0485  DESIGNATION -  C 300</a:t>
            </a:r>
          </a:p>
          <a:p>
            <a:r>
              <a:rPr lang="en-US" sz="1200" b="1" dirty="0">
                <a:latin typeface="Courier New" panose="02070309020205020404" pitchFamily="49" charset="0"/>
                <a:cs typeface="Courier New" panose="02070309020205020404" pitchFamily="49" charset="0"/>
              </a:rPr>
              <a:t> OR0485                       *CURRENT SURVEY CONTROL</a:t>
            </a:r>
          </a:p>
          <a:p>
            <a:r>
              <a:rPr lang="en-US" sz="1200" b="1" dirty="0">
                <a:latin typeface="Courier New" panose="02070309020205020404" pitchFamily="49" charset="0"/>
                <a:cs typeface="Courier New" panose="02070309020205020404" pitchFamily="49" charset="0"/>
              </a:rPr>
              <a:t> OR0485  ______________________________________________________________________</a:t>
            </a:r>
          </a:p>
          <a:p>
            <a:r>
              <a:rPr lang="en-US" sz="1200" b="1" dirty="0">
                <a:latin typeface="Courier New" panose="02070309020205020404" pitchFamily="49" charset="0"/>
                <a:cs typeface="Courier New" panose="02070309020205020404" pitchFamily="49" charset="0"/>
              </a:rPr>
              <a:t> OR0485* NAD 83(1986) POSITION- 43 46 26.     (N) 099 18 46.     (W)   SCALED    </a:t>
            </a:r>
          </a:p>
          <a:p>
            <a:r>
              <a:rPr lang="en-US" sz="1200" b="1" dirty="0">
                <a:latin typeface="Courier New" panose="02070309020205020404" pitchFamily="49" charset="0"/>
                <a:cs typeface="Courier New" panose="02070309020205020404" pitchFamily="49" charset="0"/>
              </a:rPr>
              <a:t> OR0485* NAVD 88 ORTHO HEIGHT -   517.279 (meters)     1697.11  (feet) ADJUSTED  </a:t>
            </a:r>
          </a:p>
          <a:p>
            <a:r>
              <a:rPr lang="en-US" sz="1200" b="1" dirty="0">
                <a:latin typeface="Courier New" panose="02070309020205020404" pitchFamily="49" charset="0"/>
                <a:cs typeface="Courier New" panose="02070309020205020404" pitchFamily="49" charset="0"/>
              </a:rPr>
              <a:t> OR0485  ______________________________________________________________________</a:t>
            </a:r>
          </a:p>
          <a:p>
            <a:r>
              <a:rPr lang="en-US" sz="1200" b="1" dirty="0">
                <a:latin typeface="Courier New" panose="02070309020205020404" pitchFamily="49" charset="0"/>
                <a:cs typeface="Courier New" panose="02070309020205020404" pitchFamily="49" charset="0"/>
              </a:rPr>
              <a:t> OR0485  GEOID HEIGHT    -        -25.673 (meters)                     GEOID12B</a:t>
            </a:r>
          </a:p>
          <a:p>
            <a:r>
              <a:rPr lang="en-US" sz="1200" b="1" dirty="0">
                <a:latin typeface="Courier New" panose="02070309020205020404" pitchFamily="49" charset="0"/>
                <a:cs typeface="Courier New" panose="02070309020205020404" pitchFamily="49" charset="0"/>
              </a:rPr>
              <a:t> OR0485  DYNAMIC HEIGHT  -        517.137 (meters)     1696.64  (feet) COMP</a:t>
            </a:r>
          </a:p>
          <a:p>
            <a:r>
              <a:rPr lang="en-US" sz="1200" b="1" dirty="0">
                <a:latin typeface="Courier New" panose="02070309020205020404" pitchFamily="49" charset="0"/>
                <a:cs typeface="Courier New" panose="02070309020205020404" pitchFamily="49" charset="0"/>
              </a:rPr>
              <a:t> OR0485  MODELED GRAVITY -    980,328.6   (</a:t>
            </a:r>
            <a:r>
              <a:rPr lang="en-US" sz="1200" b="1" dirty="0" err="1">
                <a:latin typeface="Courier New" panose="02070309020205020404" pitchFamily="49" charset="0"/>
                <a:cs typeface="Courier New" panose="02070309020205020404" pitchFamily="49" charset="0"/>
              </a:rPr>
              <a:t>mgal</a:t>
            </a:r>
            <a:r>
              <a:rPr lang="en-US" sz="1200" b="1" dirty="0">
                <a:latin typeface="Courier New" panose="02070309020205020404" pitchFamily="49" charset="0"/>
                <a:cs typeface="Courier New" panose="02070309020205020404" pitchFamily="49" charset="0"/>
              </a:rPr>
              <a:t>)                       NAVD 88</a:t>
            </a:r>
          </a:p>
          <a:p>
            <a:r>
              <a:rPr lang="en-US" sz="1200" b="1" dirty="0">
                <a:latin typeface="Courier New" panose="02070309020205020404" pitchFamily="49" charset="0"/>
                <a:cs typeface="Courier New" panose="02070309020205020404" pitchFamily="49" charset="0"/>
              </a:rPr>
              <a:t> OR0485</a:t>
            </a:r>
          </a:p>
          <a:p>
            <a:r>
              <a:rPr lang="en-US" sz="1200" b="1" dirty="0">
                <a:latin typeface="Courier New" panose="02070309020205020404" pitchFamily="49" charset="0"/>
                <a:cs typeface="Courier New" panose="02070309020205020404" pitchFamily="49" charset="0"/>
              </a:rPr>
              <a:t> OR0485  VERT ORDER      -  SECOND    CLASS 0</a:t>
            </a:r>
          </a:p>
          <a:p>
            <a:r>
              <a:rPr lang="en-US" sz="1200" b="1" dirty="0">
                <a:latin typeface="Courier New" panose="02070309020205020404" pitchFamily="49" charset="0"/>
                <a:cs typeface="Courier New" panose="02070309020205020404" pitchFamily="49" charset="0"/>
              </a:rPr>
              <a:t> OR0485</a:t>
            </a:r>
          </a:p>
          <a:p>
            <a:r>
              <a:rPr lang="en-US" sz="1200" b="1" dirty="0">
                <a:latin typeface="Courier New" panose="02070309020205020404" pitchFamily="49" charset="0"/>
                <a:cs typeface="Courier New" panose="02070309020205020404" pitchFamily="49" charset="0"/>
              </a:rPr>
              <a:t> OR0485                    SUPERSEDED SURVEY CONTROL</a:t>
            </a:r>
          </a:p>
          <a:p>
            <a:r>
              <a:rPr lang="en-US" sz="1200" b="1" dirty="0">
                <a:latin typeface="Courier New" panose="02070309020205020404" pitchFamily="49" charset="0"/>
                <a:cs typeface="Courier New" panose="02070309020205020404" pitchFamily="49" charset="0"/>
              </a:rPr>
              <a:t> OR0485</a:t>
            </a:r>
          </a:p>
          <a:p>
            <a:r>
              <a:rPr lang="en-US" sz="1200" b="1" dirty="0">
                <a:latin typeface="Courier New" panose="02070309020205020404" pitchFamily="49" charset="0"/>
                <a:cs typeface="Courier New" panose="02070309020205020404" pitchFamily="49" charset="0"/>
              </a:rPr>
              <a:t> OR0485  NGVD 29 (??/??/92)  516.937  (m)         1695.98   (f) ADJ UNCH    2 0</a:t>
            </a:r>
          </a:p>
          <a:p>
            <a:endParaRPr lang="en-US" sz="1200" b="1" dirty="0">
              <a:latin typeface="Courier New" panose="02070309020205020404" pitchFamily="49" charset="0"/>
              <a:cs typeface="Courier New" panose="02070309020205020404" pitchFamily="49" charset="0"/>
            </a:endParaRPr>
          </a:p>
        </p:txBody>
      </p:sp>
      <p:sp>
        <p:nvSpPr>
          <p:cNvPr id="8" name="Rectangle: Rounded Corners 7">
            <a:extLst>
              <a:ext uri="{FF2B5EF4-FFF2-40B4-BE49-F238E27FC236}">
                <a16:creationId xmlns:a16="http://schemas.microsoft.com/office/drawing/2014/main" id="{4277D3DC-9DA0-4EFB-AF22-0C861F126D23}"/>
              </a:ext>
            </a:extLst>
          </p:cNvPr>
          <p:cNvSpPr/>
          <p:nvPr/>
        </p:nvSpPr>
        <p:spPr>
          <a:xfrm>
            <a:off x="1324274" y="3489326"/>
            <a:ext cx="6537025" cy="457200"/>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1F763D1-35FF-438D-808D-6BEA4A48FD00}"/>
              </a:ext>
            </a:extLst>
          </p:cNvPr>
          <p:cNvSpPr/>
          <p:nvPr/>
        </p:nvSpPr>
        <p:spPr>
          <a:xfrm>
            <a:off x="1324275" y="5547520"/>
            <a:ext cx="6537024" cy="221455"/>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0368F11-11C5-456D-B5CC-8B2B6A2B2E0C}"/>
              </a:ext>
            </a:extLst>
          </p:cNvPr>
          <p:cNvSpPr txBox="1"/>
          <p:nvPr/>
        </p:nvSpPr>
        <p:spPr>
          <a:xfrm rot="20918783">
            <a:off x="6897642" y="2923971"/>
            <a:ext cx="2028177"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INPUT to VERTCON</a:t>
            </a:r>
          </a:p>
        </p:txBody>
      </p:sp>
      <p:sp>
        <p:nvSpPr>
          <p:cNvPr id="11" name="TextBox 10">
            <a:extLst>
              <a:ext uri="{FF2B5EF4-FFF2-40B4-BE49-F238E27FC236}">
                <a16:creationId xmlns:a16="http://schemas.microsoft.com/office/drawing/2014/main" id="{ABCD8EDC-D24E-40E3-A31B-06CF1745DC93}"/>
              </a:ext>
            </a:extLst>
          </p:cNvPr>
          <p:cNvSpPr txBox="1"/>
          <p:nvPr/>
        </p:nvSpPr>
        <p:spPr>
          <a:xfrm rot="20918783">
            <a:off x="5519886" y="4839644"/>
            <a:ext cx="3419546"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Expected OUTPUT from VERTCON</a:t>
            </a:r>
          </a:p>
        </p:txBody>
      </p:sp>
    </p:spTree>
    <p:extLst>
      <p:ext uri="{BB962C8B-B14F-4D97-AF65-F5344CB8AC3E}">
        <p14:creationId xmlns:p14="http://schemas.microsoft.com/office/powerpoint/2010/main" val="1773608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B6A2-A4DE-454A-9C0C-AE2AF2EBA016}"/>
              </a:ext>
            </a:extLst>
          </p:cNvPr>
          <p:cNvSpPr>
            <a:spLocks noGrp="1"/>
          </p:cNvSpPr>
          <p:nvPr>
            <p:ph type="title"/>
          </p:nvPr>
        </p:nvSpPr>
        <p:spPr/>
        <p:txBody>
          <a:bodyPr/>
          <a:lstStyle/>
          <a:p>
            <a:r>
              <a:rPr lang="en-US" sz="5400" dirty="0">
                <a:solidFill>
                  <a:prstClr val="black"/>
                </a:solidFill>
                <a:latin typeface="Cambria" panose="02040503050406030204" pitchFamily="18" charset="0"/>
                <a:ea typeface="Cambria" panose="02040503050406030204" pitchFamily="18" charset="0"/>
              </a:rPr>
              <a:t>NGS tool – VERTCON</a:t>
            </a:r>
            <a:endParaRPr lang="en-US" dirty="0"/>
          </a:p>
        </p:txBody>
      </p:sp>
      <p:pic>
        <p:nvPicPr>
          <p:cNvPr id="8" name="Content Placeholder 7" descr="Screen Clipping">
            <a:extLst>
              <a:ext uri="{FF2B5EF4-FFF2-40B4-BE49-F238E27FC236}">
                <a16:creationId xmlns:a16="http://schemas.microsoft.com/office/drawing/2014/main" id="{96FCDDF8-E613-4406-8694-B581EBE402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50296"/>
            <a:ext cx="8229600" cy="2825770"/>
          </a:xfrm>
          <a:ln w="19050">
            <a:solidFill>
              <a:srgbClr val="0070C0"/>
            </a:solidFill>
          </a:ln>
        </p:spPr>
      </p:pic>
      <p:sp>
        <p:nvSpPr>
          <p:cNvPr id="11" name="TextBox 10">
            <a:extLst>
              <a:ext uri="{FF2B5EF4-FFF2-40B4-BE49-F238E27FC236}">
                <a16:creationId xmlns:a16="http://schemas.microsoft.com/office/drawing/2014/main" id="{996DB04C-F86E-4B62-BBC8-1E0D0847F804}"/>
              </a:ext>
            </a:extLst>
          </p:cNvPr>
          <p:cNvSpPr txBox="1"/>
          <p:nvPr/>
        </p:nvSpPr>
        <p:spPr>
          <a:xfrm rot="20918783">
            <a:off x="5575314" y="2790256"/>
            <a:ext cx="2028177"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INPUT to VERTCON</a:t>
            </a:r>
          </a:p>
        </p:txBody>
      </p:sp>
      <p:sp>
        <p:nvSpPr>
          <p:cNvPr id="13" name="TextBox 12">
            <a:extLst>
              <a:ext uri="{FF2B5EF4-FFF2-40B4-BE49-F238E27FC236}">
                <a16:creationId xmlns:a16="http://schemas.microsoft.com/office/drawing/2014/main" id="{099561C9-B25C-48D1-B2AB-39619A7A2C88}"/>
              </a:ext>
            </a:extLst>
          </p:cNvPr>
          <p:cNvSpPr txBox="1"/>
          <p:nvPr/>
        </p:nvSpPr>
        <p:spPr>
          <a:xfrm>
            <a:off x="1706526" y="1869423"/>
            <a:ext cx="5730948" cy="369332"/>
          </a:xfrm>
          <a:prstGeom prst="rect">
            <a:avLst/>
          </a:prstGeom>
          <a:noFill/>
        </p:spPr>
        <p:txBody>
          <a:bodyPr wrap="square" rtlCol="0">
            <a:spAutoFit/>
          </a:bodyPr>
          <a:lstStyle/>
          <a:p>
            <a:r>
              <a:rPr lang="en-US" dirty="0">
                <a:solidFill>
                  <a:srgbClr val="FF0000"/>
                </a:solidFill>
              </a:rPr>
              <a:t>https://www.ngs.noaa.gov/cgi-bin/VERTCON/vert_con.prl</a:t>
            </a:r>
          </a:p>
        </p:txBody>
      </p:sp>
      <p:sp>
        <p:nvSpPr>
          <p:cNvPr id="9" name="Rectangle: Rounded Corners 8">
            <a:extLst>
              <a:ext uri="{FF2B5EF4-FFF2-40B4-BE49-F238E27FC236}">
                <a16:creationId xmlns:a16="http://schemas.microsoft.com/office/drawing/2014/main" id="{D6413E6F-60B0-4F73-B31D-0E70C5D8DF4C}"/>
              </a:ext>
            </a:extLst>
          </p:cNvPr>
          <p:cNvSpPr/>
          <p:nvPr/>
        </p:nvSpPr>
        <p:spPr>
          <a:xfrm>
            <a:off x="2899075" y="2552700"/>
            <a:ext cx="1863425" cy="262987"/>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B4A57B9-D963-4A5F-BED1-805BEFBF7EF5}"/>
              </a:ext>
            </a:extLst>
          </p:cNvPr>
          <p:cNvSpPr/>
          <p:nvPr/>
        </p:nvSpPr>
        <p:spPr>
          <a:xfrm>
            <a:off x="2899075" y="2983909"/>
            <a:ext cx="1863425" cy="262987"/>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2B88EB8-D9FF-4A57-A611-26F375456EAB}"/>
              </a:ext>
            </a:extLst>
          </p:cNvPr>
          <p:cNvSpPr/>
          <p:nvPr/>
        </p:nvSpPr>
        <p:spPr>
          <a:xfrm>
            <a:off x="2899075" y="3415118"/>
            <a:ext cx="1863425" cy="262987"/>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355B076-52A4-4935-8293-365AB54DE4B2}"/>
              </a:ext>
            </a:extLst>
          </p:cNvPr>
          <p:cNvSpPr/>
          <p:nvPr/>
        </p:nvSpPr>
        <p:spPr>
          <a:xfrm>
            <a:off x="3908286" y="3846327"/>
            <a:ext cx="1049478" cy="262987"/>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343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animBg="1"/>
      <p:bldP spid="1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1"/>
            <a:ext cx="8229600" cy="4026631"/>
          </a:xfrm>
        </p:spPr>
        <p:txBody>
          <a:bodyPr/>
          <a:lstStyle/>
          <a:p>
            <a:pPr marL="0" indent="0">
              <a:buNone/>
            </a:pPr>
            <a:r>
              <a:rPr lang="en-US" dirty="0" smtClean="0">
                <a:latin typeface="Cambria" panose="02040503050406030204" pitchFamily="18" charset="0"/>
                <a:ea typeface="Cambria" panose="02040503050406030204" pitchFamily="18" charset="0"/>
              </a:rPr>
              <a:t> </a:t>
            </a:r>
          </a:p>
          <a:p>
            <a:pPr marL="457200" lvl="1" indent="0">
              <a:buNone/>
            </a:pPr>
            <a:r>
              <a:rPr lang="en-US" dirty="0" smtClean="0">
                <a:latin typeface="Cambria" panose="02040503050406030204" pitchFamily="18" charset="0"/>
                <a:ea typeface="Cambria" panose="02040503050406030204" pitchFamily="18" charset="0"/>
              </a:rPr>
              <a:t>			-Department of Commerce (</a:t>
            </a:r>
            <a:r>
              <a:rPr lang="en-US" dirty="0" err="1" smtClean="0">
                <a:latin typeface="Cambria" panose="02040503050406030204" pitchFamily="18" charset="0"/>
                <a:ea typeface="Cambria" panose="02040503050406030204" pitchFamily="18" charset="0"/>
              </a:rPr>
              <a:t>DoC</a:t>
            </a:r>
            <a:r>
              <a:rPr lang="en-US" dirty="0" smtClean="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(~47,000 employees)</a:t>
            </a:r>
          </a:p>
          <a:p>
            <a:pPr marL="457200" lvl="1" indent="0">
              <a:buNone/>
            </a:pPr>
            <a:r>
              <a:rPr lang="en-US" dirty="0" smtClean="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457200" y="160337"/>
            <a:ext cx="8229600" cy="1143000"/>
          </a:xfrm>
        </p:spPr>
        <p:txBody>
          <a:bodyPr/>
          <a:lstStyle/>
          <a:p>
            <a:r>
              <a:rPr lang="en-US" dirty="0" smtClean="0">
                <a:latin typeface="Cambria" panose="02040503050406030204" pitchFamily="18" charset="0"/>
                <a:ea typeface="Cambria" panose="02040503050406030204" pitchFamily="18" charset="0"/>
              </a:rPr>
              <a:t>Organizational Structure</a:t>
            </a:r>
            <a:endParaRPr lang="en-US"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836" y="13864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9877" y="2843647"/>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7311" y="5272870"/>
            <a:ext cx="1258634" cy="1265665"/>
          </a:xfrm>
          <a:prstGeom prst="rect">
            <a:avLst/>
          </a:prstGeom>
        </p:spPr>
      </p:pic>
      <p:cxnSp>
        <p:nvCxnSpPr>
          <p:cNvPr id="11" name="Straight Arrow Connector 10"/>
          <p:cNvCxnSpPr/>
          <p:nvPr/>
        </p:nvCxnSpPr>
        <p:spPr>
          <a:xfrm>
            <a:off x="4572000" y="247045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5"/>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1"/>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19451" y="1393730"/>
            <a:ext cx="1038629" cy="10346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77702" y="5375351"/>
            <a:ext cx="2522125" cy="1008850"/>
          </a:xfrm>
          <a:prstGeom prst="rect">
            <a:avLst/>
          </a:prstGeom>
        </p:spPr>
      </p:pic>
      <p:cxnSp>
        <p:nvCxnSpPr>
          <p:cNvPr id="13" name="Straight Arrow Connector 12"/>
          <p:cNvCxnSpPr/>
          <p:nvPr/>
        </p:nvCxnSpPr>
        <p:spPr>
          <a:xfrm>
            <a:off x="5038764" y="2575455"/>
            <a:ext cx="0" cy="269741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003626" y="5255617"/>
            <a:ext cx="1145628" cy="1107996"/>
          </a:xfrm>
          <a:prstGeom prst="rect">
            <a:avLst/>
          </a:prstGeom>
          <a:noFill/>
          <a:ln w="9525">
            <a:noFill/>
            <a:miter lim="800000"/>
            <a:headEnd/>
            <a:tailEnd/>
          </a:ln>
        </p:spPr>
        <p:txBody>
          <a:bodyPr wrap="square" rtlCol="0">
            <a:spAutoFit/>
          </a:bodyPr>
          <a:lstStyle/>
          <a:p>
            <a:r>
              <a:rPr lang="en-US" sz="6600" dirty="0" smtClean="0"/>
              <a:t>≠</a:t>
            </a:r>
            <a:endParaRPr lang="en-US" sz="6600" dirty="0"/>
          </a:p>
        </p:txBody>
      </p:sp>
      <p:sp>
        <p:nvSpPr>
          <p:cNvPr id="17" name="we're not usgs"/>
          <p:cNvSpPr txBox="1">
            <a:spLocks/>
          </p:cNvSpPr>
          <p:nvPr/>
        </p:nvSpPr>
        <p:spPr bwMode="auto">
          <a:xfrm>
            <a:off x="467474" y="1765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latin typeface="Cambria" panose="02040503050406030204" pitchFamily="18" charset="0"/>
                <a:ea typeface="Cambria" panose="02040503050406030204" pitchFamily="18" charset="0"/>
              </a:rPr>
              <a:t>We’re not USGS, we’re NGS</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750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1+#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1+#ppt_w/2"/>
                                          </p:val>
                                        </p:tav>
                                        <p:tav tm="100000">
                                          <p:val>
                                            <p:strVal val="#ppt_x"/>
                                          </p:val>
                                        </p:tav>
                                      </p:tavLst>
                                    </p:anim>
                                    <p:anim calcmode="lin" valueType="num">
                                      <p:cBhvr additive="base">
                                        <p:cTn id="54" dur="500" fill="hold"/>
                                        <p:tgtEl>
                                          <p:spTgt spid="8"/>
                                        </p:tgtEl>
                                        <p:attrNameLst>
                                          <p:attrName>ppt_y</p:attrName>
                                        </p:attrNameLst>
                                      </p:cBhvr>
                                      <p:tavLst>
                                        <p:tav tm="0">
                                          <p:val>
                                            <p:strVal val="#ppt_y"/>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B6A2-A4DE-454A-9C0C-AE2AF2EBA016}"/>
              </a:ext>
            </a:extLst>
          </p:cNvPr>
          <p:cNvSpPr>
            <a:spLocks noGrp="1"/>
          </p:cNvSpPr>
          <p:nvPr>
            <p:ph type="title"/>
          </p:nvPr>
        </p:nvSpPr>
        <p:spPr/>
        <p:txBody>
          <a:bodyPr/>
          <a:lstStyle/>
          <a:p>
            <a:r>
              <a:rPr lang="en-US" sz="5400" dirty="0">
                <a:solidFill>
                  <a:prstClr val="black"/>
                </a:solidFill>
                <a:latin typeface="Cambria" panose="02040503050406030204" pitchFamily="18" charset="0"/>
                <a:ea typeface="Cambria" panose="02040503050406030204" pitchFamily="18" charset="0"/>
              </a:rPr>
              <a:t>NGS tool – VERTCON</a:t>
            </a:r>
            <a:endParaRPr lang="en-US" dirty="0"/>
          </a:p>
        </p:txBody>
      </p:sp>
      <p:sp>
        <p:nvSpPr>
          <p:cNvPr id="7" name="TextBox 6">
            <a:extLst>
              <a:ext uri="{FF2B5EF4-FFF2-40B4-BE49-F238E27FC236}">
                <a16:creationId xmlns:a16="http://schemas.microsoft.com/office/drawing/2014/main" id="{49E39CD6-6E4A-4542-9B24-4D4F274D5305}"/>
              </a:ext>
            </a:extLst>
          </p:cNvPr>
          <p:cNvSpPr txBox="1"/>
          <p:nvPr/>
        </p:nvSpPr>
        <p:spPr>
          <a:xfrm>
            <a:off x="364732" y="1723907"/>
            <a:ext cx="8229600" cy="1815882"/>
          </a:xfrm>
          <a:prstGeom prst="rect">
            <a:avLst/>
          </a:prstGeom>
          <a:noFill/>
          <a:ln w="19050">
            <a:solidFill>
              <a:srgbClr val="0070C0"/>
            </a:solidFill>
          </a:ln>
        </p:spPr>
        <p:txBody>
          <a:bodyPr wrap="square" rtlCol="0">
            <a:spAutoFit/>
          </a:bodyPr>
          <a:lstStyle/>
          <a:p>
            <a:r>
              <a:rPr lang="en-US" sz="1600" b="1" dirty="0">
                <a:latin typeface="Courier New" panose="02070309020205020404" pitchFamily="49" charset="0"/>
                <a:cs typeface="Courier New" panose="02070309020205020404" pitchFamily="49" charset="0"/>
              </a:rPr>
              <a:t>Questions concerning the VERTCON process may be mailed to NGS</a:t>
            </a:r>
          </a:p>
          <a:p>
            <a:pPr lvl="1"/>
            <a:r>
              <a:rPr lang="en-US" sz="1600" b="1" dirty="0">
                <a:latin typeface="Courier New" panose="02070309020205020404" pitchFamily="49" charset="0"/>
                <a:cs typeface="Courier New" panose="02070309020205020404" pitchFamily="49" charset="0"/>
              </a:rPr>
              <a:t>       Latitude:       43 46 26</a:t>
            </a:r>
          </a:p>
          <a:p>
            <a:pPr lvl="1"/>
            <a:r>
              <a:rPr lang="en-US" sz="1600" b="1" dirty="0">
                <a:latin typeface="Courier New" panose="02070309020205020404" pitchFamily="49" charset="0"/>
                <a:cs typeface="Courier New" panose="02070309020205020404" pitchFamily="49" charset="0"/>
              </a:rPr>
              <a:t>      Longitude:      099 18 46</a:t>
            </a:r>
          </a:p>
          <a:p>
            <a:pPr lvl="1"/>
            <a:r>
              <a:rPr lang="en-US" sz="1600" b="1" dirty="0">
                <a:latin typeface="Courier New" panose="02070309020205020404" pitchFamily="49" charset="0"/>
                <a:cs typeface="Courier New" panose="02070309020205020404" pitchFamily="49" charset="0"/>
              </a:rPr>
              <a:t> NAVD 88 height:        517.279</a:t>
            </a:r>
          </a:p>
          <a:p>
            <a:pPr lvl="1"/>
            <a:endParaRPr lang="en-US" sz="1600" b="1" dirty="0">
              <a:latin typeface="Courier New" panose="02070309020205020404" pitchFamily="49" charset="0"/>
              <a:cs typeface="Courier New" panose="02070309020205020404" pitchFamily="49" charset="0"/>
            </a:endParaRPr>
          </a:p>
          <a:p>
            <a:pPr lvl="1"/>
            <a:r>
              <a:rPr lang="en-US" sz="1600" b="1" dirty="0">
                <a:latin typeface="Courier New" panose="02070309020205020404" pitchFamily="49" charset="0"/>
                <a:cs typeface="Courier New" panose="02070309020205020404" pitchFamily="49" charset="0"/>
              </a:rPr>
              <a:t>Datum shift(NAVD 88 minus NGVD 29):    0.343 meter</a:t>
            </a:r>
          </a:p>
          <a:p>
            <a:pPr lvl="1"/>
            <a:r>
              <a:rPr lang="en-US" sz="1600" b="1" dirty="0">
                <a:latin typeface="Courier New" panose="02070309020205020404" pitchFamily="49" charset="0"/>
                <a:cs typeface="Courier New" panose="02070309020205020404" pitchFamily="49" charset="0"/>
              </a:rPr>
              <a:t>       Converted to NGVD 29 height:  516.936 meters</a:t>
            </a:r>
          </a:p>
        </p:txBody>
      </p:sp>
      <p:sp>
        <p:nvSpPr>
          <p:cNvPr id="11" name="TextBox 10">
            <a:extLst>
              <a:ext uri="{FF2B5EF4-FFF2-40B4-BE49-F238E27FC236}">
                <a16:creationId xmlns:a16="http://schemas.microsoft.com/office/drawing/2014/main" id="{5E3A646A-E51E-48B4-A5E0-A80547D47E11}"/>
              </a:ext>
            </a:extLst>
          </p:cNvPr>
          <p:cNvSpPr txBox="1"/>
          <p:nvPr/>
        </p:nvSpPr>
        <p:spPr>
          <a:xfrm rot="20918783">
            <a:off x="5098344" y="2256075"/>
            <a:ext cx="3262454"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Actual OUTPUT from VERTCON</a:t>
            </a:r>
          </a:p>
        </p:txBody>
      </p:sp>
      <p:sp>
        <p:nvSpPr>
          <p:cNvPr id="8" name="Rectangle: Rounded Corners 7">
            <a:extLst>
              <a:ext uri="{FF2B5EF4-FFF2-40B4-BE49-F238E27FC236}">
                <a16:creationId xmlns:a16="http://schemas.microsoft.com/office/drawing/2014/main" id="{1F14CD67-0674-4707-BFCC-F03074FD6DBD}"/>
              </a:ext>
            </a:extLst>
          </p:cNvPr>
          <p:cNvSpPr/>
          <p:nvPr/>
        </p:nvSpPr>
        <p:spPr>
          <a:xfrm>
            <a:off x="5331824" y="2968931"/>
            <a:ext cx="1863425" cy="513708"/>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6">
            <a:extLst>
              <a:ext uri="{FF2B5EF4-FFF2-40B4-BE49-F238E27FC236}">
                <a16:creationId xmlns:a16="http://schemas.microsoft.com/office/drawing/2014/main" id="{B07EE4A3-B46E-4F62-8A4B-BFAF8F953D0F}"/>
              </a:ext>
            </a:extLst>
          </p:cNvPr>
          <p:cNvGraphicFramePr>
            <a:graphicFrameLocks noGrp="1"/>
          </p:cNvGraphicFramePr>
          <p:nvPr>
            <p:ph idx="1"/>
          </p:nvPr>
        </p:nvGraphicFramePr>
        <p:xfrm>
          <a:off x="364732" y="4832719"/>
          <a:ext cx="8229600" cy="1097280"/>
        </p:xfrm>
        <a:graphic>
          <a:graphicData uri="http://schemas.openxmlformats.org/drawingml/2006/table">
            <a:tbl>
              <a:tblPr firstRow="1" bandRow="1">
                <a:tableStyleId>{5C22544A-7EE6-4342-B048-85BDC9FD1C3A}</a:tableStyleId>
              </a:tblPr>
              <a:tblGrid>
                <a:gridCol w="2912724">
                  <a:extLst>
                    <a:ext uri="{9D8B030D-6E8A-4147-A177-3AD203B41FA5}">
                      <a16:colId xmlns:a16="http://schemas.microsoft.com/office/drawing/2014/main" val="1476228419"/>
                    </a:ext>
                  </a:extLst>
                </a:gridCol>
                <a:gridCol w="2845941">
                  <a:extLst>
                    <a:ext uri="{9D8B030D-6E8A-4147-A177-3AD203B41FA5}">
                      <a16:colId xmlns:a16="http://schemas.microsoft.com/office/drawing/2014/main" val="824933"/>
                    </a:ext>
                  </a:extLst>
                </a:gridCol>
                <a:gridCol w="2470935">
                  <a:extLst>
                    <a:ext uri="{9D8B030D-6E8A-4147-A177-3AD203B41FA5}">
                      <a16:colId xmlns:a16="http://schemas.microsoft.com/office/drawing/2014/main" val="2617139008"/>
                    </a:ext>
                  </a:extLst>
                </a:gridCol>
              </a:tblGrid>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Expected NGVD29 Height (Datasheet)</a:t>
                      </a: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Output NGVD29 Height (VERTCON)</a:t>
                      </a:r>
                    </a:p>
                  </a:txBody>
                  <a:tcPr/>
                </a:tc>
                <a:tc>
                  <a:txBody>
                    <a:bodyPr/>
                    <a:lstStyle/>
                    <a:p>
                      <a:pPr algn="ctr"/>
                      <a:r>
                        <a:rPr lang="en-US" sz="2000" dirty="0"/>
                        <a:t>Difference </a:t>
                      </a:r>
                    </a:p>
                  </a:txBody>
                  <a:tcPr/>
                </a:tc>
                <a:extLst>
                  <a:ext uri="{0D108BD9-81ED-4DB2-BD59-A6C34878D82A}">
                    <a16:rowId xmlns:a16="http://schemas.microsoft.com/office/drawing/2014/main" val="1005987025"/>
                  </a:ext>
                </a:extLst>
              </a:tr>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516.937 meters</a:t>
                      </a: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516.936 meters</a:t>
                      </a:r>
                    </a:p>
                  </a:txBody>
                  <a:tcPr/>
                </a:tc>
                <a:tc>
                  <a:txBody>
                    <a:bodyPr/>
                    <a:lstStyle/>
                    <a:p>
                      <a:pPr algn="ctr"/>
                      <a:r>
                        <a:rPr lang="en-US" sz="2000" dirty="0"/>
                        <a:t>0.001 meters</a:t>
                      </a:r>
                    </a:p>
                  </a:txBody>
                  <a:tcPr/>
                </a:tc>
                <a:extLst>
                  <a:ext uri="{0D108BD9-81ED-4DB2-BD59-A6C34878D82A}">
                    <a16:rowId xmlns:a16="http://schemas.microsoft.com/office/drawing/2014/main" val="3839695920"/>
                  </a:ext>
                </a:extLst>
              </a:tr>
            </a:tbl>
          </a:graphicData>
        </a:graphic>
      </p:graphicFrame>
      <p:sp>
        <p:nvSpPr>
          <p:cNvPr id="10" name="TextBox 9">
            <a:extLst>
              <a:ext uri="{FF2B5EF4-FFF2-40B4-BE49-F238E27FC236}">
                <a16:creationId xmlns:a16="http://schemas.microsoft.com/office/drawing/2014/main" id="{5655DCF2-A3D8-4B65-88D3-B6797FBBE8B4}"/>
              </a:ext>
            </a:extLst>
          </p:cNvPr>
          <p:cNvSpPr txBox="1"/>
          <p:nvPr/>
        </p:nvSpPr>
        <p:spPr>
          <a:xfrm>
            <a:off x="3421293" y="4246108"/>
            <a:ext cx="2732927" cy="523220"/>
          </a:xfrm>
          <a:prstGeom prst="rect">
            <a:avLst/>
          </a:prstGeom>
          <a:noFill/>
        </p:spPr>
        <p:txBody>
          <a:bodyPr wrap="square" rtlCol="0">
            <a:spAutoFit/>
          </a:bodyPr>
          <a:lstStyle/>
          <a:p>
            <a:r>
              <a:rPr lang="en-US" sz="2800" dirty="0"/>
              <a:t>Compare Results</a:t>
            </a:r>
          </a:p>
        </p:txBody>
      </p:sp>
      <p:sp>
        <p:nvSpPr>
          <p:cNvPr id="12" name="TextBox 11">
            <a:extLst>
              <a:ext uri="{FF2B5EF4-FFF2-40B4-BE49-F238E27FC236}">
                <a16:creationId xmlns:a16="http://schemas.microsoft.com/office/drawing/2014/main" id="{C9E20FAB-2731-4D95-8418-3CA411C95672}"/>
              </a:ext>
            </a:extLst>
          </p:cNvPr>
          <p:cNvSpPr txBox="1"/>
          <p:nvPr/>
        </p:nvSpPr>
        <p:spPr>
          <a:xfrm rot="20918783">
            <a:off x="6384978" y="3869360"/>
            <a:ext cx="2522853" cy="646331"/>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Note: lack of uncertainty statement (std error)</a:t>
            </a:r>
          </a:p>
        </p:txBody>
      </p:sp>
    </p:spTree>
    <p:extLst>
      <p:ext uri="{BB962C8B-B14F-4D97-AF65-F5344CB8AC3E}">
        <p14:creationId xmlns:p14="http://schemas.microsoft.com/office/powerpoint/2010/main" val="1637420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B6A2-A4DE-454A-9C0C-AE2AF2EBA016}"/>
              </a:ext>
            </a:extLst>
          </p:cNvPr>
          <p:cNvSpPr>
            <a:spLocks noGrp="1"/>
          </p:cNvSpPr>
          <p:nvPr>
            <p:ph type="title"/>
          </p:nvPr>
        </p:nvSpPr>
        <p:spPr/>
        <p:txBody>
          <a:bodyPr/>
          <a:lstStyle/>
          <a:p>
            <a:r>
              <a:rPr lang="en-US" sz="5400" dirty="0">
                <a:solidFill>
                  <a:prstClr val="black"/>
                </a:solidFill>
                <a:latin typeface="Cambria" panose="02040503050406030204" pitchFamily="18" charset="0"/>
                <a:ea typeface="Cambria" panose="02040503050406030204" pitchFamily="18" charset="0"/>
              </a:rPr>
              <a:t>NGS tool – VERTCON</a:t>
            </a:r>
            <a:endParaRPr lang="en-US" dirty="0"/>
          </a:p>
        </p:txBody>
      </p:sp>
      <p:sp>
        <p:nvSpPr>
          <p:cNvPr id="3" name="Content Placeholder 2">
            <a:extLst>
              <a:ext uri="{FF2B5EF4-FFF2-40B4-BE49-F238E27FC236}">
                <a16:creationId xmlns:a16="http://schemas.microsoft.com/office/drawing/2014/main" id="{47F7FE6B-AACD-40A0-A097-7890FE7EC050}"/>
              </a:ext>
            </a:extLst>
          </p:cNvPr>
          <p:cNvSpPr>
            <a:spLocks noGrp="1"/>
          </p:cNvSpPr>
          <p:nvPr>
            <p:ph idx="1"/>
          </p:nvPr>
        </p:nvSpPr>
        <p:spPr/>
        <p:txBody>
          <a:bodyPr/>
          <a:lstStyle/>
          <a:p>
            <a:r>
              <a:rPr lang="en-US" sz="2400" dirty="0">
                <a:latin typeface="Cambria" panose="02040503050406030204" pitchFamily="18" charset="0"/>
                <a:ea typeface="Cambria" panose="02040503050406030204" pitchFamily="18" charset="0"/>
              </a:rPr>
              <a:t>If the </a:t>
            </a:r>
            <a:r>
              <a:rPr lang="en-US" sz="2400" dirty="0" smtClean="0">
                <a:latin typeface="Cambria" panose="02040503050406030204" pitchFamily="18" charset="0"/>
                <a:ea typeface="Cambria" panose="02040503050406030204" pitchFamily="18" charset="0"/>
              </a:rPr>
              <a:t>Orthometric Height </a:t>
            </a:r>
            <a:r>
              <a:rPr lang="en-US" sz="2400" dirty="0">
                <a:latin typeface="Cambria" panose="02040503050406030204" pitchFamily="18" charset="0"/>
                <a:ea typeface="Cambria" panose="02040503050406030204" pitchFamily="18" charset="0"/>
              </a:rPr>
              <a:t>is </a:t>
            </a:r>
            <a:r>
              <a:rPr lang="en-US" sz="2400" dirty="0" smtClean="0">
                <a:latin typeface="Cambria" panose="02040503050406030204" pitchFamily="18" charset="0"/>
                <a:ea typeface="Cambria" panose="02040503050406030204" pitchFamily="18" charset="0"/>
              </a:rPr>
              <a:t>left blank</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VERTCON will compute </a:t>
            </a:r>
            <a:r>
              <a:rPr lang="en-US" sz="2400" dirty="0" smtClean="0">
                <a:latin typeface="Cambria" panose="02040503050406030204" pitchFamily="18" charset="0"/>
                <a:ea typeface="Cambria" panose="02040503050406030204" pitchFamily="18" charset="0"/>
              </a:rPr>
              <a:t>for you </a:t>
            </a:r>
            <a:r>
              <a:rPr lang="en-US" sz="2400" dirty="0" smtClean="0">
                <a:latin typeface="Cambria" panose="02040503050406030204" pitchFamily="18" charset="0"/>
                <a:ea typeface="Cambria" panose="02040503050406030204" pitchFamily="18" charset="0"/>
              </a:rPr>
              <a:t>the </a:t>
            </a:r>
            <a:r>
              <a:rPr lang="en-US" sz="2400" b="1" i="1" dirty="0">
                <a:latin typeface="Cambria" panose="02040503050406030204" pitchFamily="18" charset="0"/>
                <a:ea typeface="Cambria" panose="02040503050406030204" pitchFamily="18" charset="0"/>
              </a:rPr>
              <a:t>SHIFT</a:t>
            </a:r>
            <a:r>
              <a:rPr lang="en-US" sz="2400" dirty="0">
                <a:latin typeface="Cambria" panose="02040503050406030204" pitchFamily="18" charset="0"/>
                <a:ea typeface="Cambria" panose="02040503050406030204" pitchFamily="18" charset="0"/>
              </a:rPr>
              <a:t> at that location.</a:t>
            </a:r>
          </a:p>
        </p:txBody>
      </p:sp>
      <p:pic>
        <p:nvPicPr>
          <p:cNvPr id="8" name="Picture 7" descr="Screen Clipping">
            <a:extLst>
              <a:ext uri="{FF2B5EF4-FFF2-40B4-BE49-F238E27FC236}">
                <a16:creationId xmlns:a16="http://schemas.microsoft.com/office/drawing/2014/main" id="{F5292AC9-334B-460B-A64D-A1AD31F34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98" y="2462111"/>
            <a:ext cx="6013102" cy="2158373"/>
          </a:xfrm>
          <a:prstGeom prst="rect">
            <a:avLst/>
          </a:prstGeom>
          <a:ln w="19050">
            <a:solidFill>
              <a:srgbClr val="0070C0"/>
            </a:solidFill>
          </a:ln>
        </p:spPr>
      </p:pic>
      <p:sp>
        <p:nvSpPr>
          <p:cNvPr id="9" name="TextBox 8">
            <a:extLst>
              <a:ext uri="{FF2B5EF4-FFF2-40B4-BE49-F238E27FC236}">
                <a16:creationId xmlns:a16="http://schemas.microsoft.com/office/drawing/2014/main" id="{42D48FC2-DC9C-4326-89BD-5A20D323E8E8}"/>
              </a:ext>
            </a:extLst>
          </p:cNvPr>
          <p:cNvSpPr txBox="1"/>
          <p:nvPr/>
        </p:nvSpPr>
        <p:spPr>
          <a:xfrm>
            <a:off x="540099" y="4733498"/>
            <a:ext cx="8229600" cy="1569660"/>
          </a:xfrm>
          <a:prstGeom prst="rect">
            <a:avLst/>
          </a:prstGeom>
          <a:noFill/>
          <a:ln w="19050">
            <a:solidFill>
              <a:srgbClr val="0070C0"/>
            </a:solidFill>
          </a:ln>
        </p:spPr>
        <p:txBody>
          <a:bodyPr wrap="square" rtlCol="0">
            <a:spAutoFit/>
          </a:bodyPr>
          <a:lstStyle/>
          <a:p>
            <a:r>
              <a:rPr lang="en-US" sz="1600" b="1" dirty="0">
                <a:latin typeface="Courier New" panose="02070309020205020404" pitchFamily="49" charset="0"/>
                <a:cs typeface="Courier New" panose="02070309020205020404" pitchFamily="49" charset="0"/>
              </a:rPr>
              <a:t>Questions concerning the VERTCON process may be mailed to NGS</a:t>
            </a:r>
          </a:p>
          <a:p>
            <a:r>
              <a:rPr lang="en-US" sz="1600" b="1" dirty="0">
                <a:latin typeface="Courier New" panose="02070309020205020404" pitchFamily="49" charset="0"/>
                <a:cs typeface="Courier New" panose="02070309020205020404" pitchFamily="49" charset="0"/>
              </a:rPr>
              <a:t>            Latitude:      43 46 26</a:t>
            </a:r>
          </a:p>
          <a:p>
            <a:r>
              <a:rPr lang="en-US" sz="1600" b="1" dirty="0">
                <a:latin typeface="Courier New" panose="02070309020205020404" pitchFamily="49" charset="0"/>
                <a:cs typeface="Courier New" panose="02070309020205020404" pitchFamily="49" charset="0"/>
              </a:rPr>
              <a:t>           Longitude:     099 18 46</a:t>
            </a:r>
          </a:p>
          <a:p>
            <a:r>
              <a:rPr lang="en-US" sz="1600" b="1" dirty="0">
                <a:latin typeface="Courier New" panose="02070309020205020404" pitchFamily="49" charset="0"/>
                <a:cs typeface="Courier New" panose="02070309020205020404" pitchFamily="49" charset="0"/>
              </a:rPr>
              <a:t>      NAVD 88 height: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Datum shift(NAVD 88 minus NGVD 29):    0.343 meter</a:t>
            </a:r>
          </a:p>
        </p:txBody>
      </p:sp>
      <p:sp>
        <p:nvSpPr>
          <p:cNvPr id="10" name="TextBox 9">
            <a:extLst>
              <a:ext uri="{FF2B5EF4-FFF2-40B4-BE49-F238E27FC236}">
                <a16:creationId xmlns:a16="http://schemas.microsoft.com/office/drawing/2014/main" id="{8A0022AE-117B-4233-9908-BA7E396D1F3D}"/>
              </a:ext>
            </a:extLst>
          </p:cNvPr>
          <p:cNvSpPr txBox="1"/>
          <p:nvPr/>
        </p:nvSpPr>
        <p:spPr>
          <a:xfrm rot="20918783">
            <a:off x="4391367" y="2734956"/>
            <a:ext cx="2028177"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INPUT to VERTCON</a:t>
            </a:r>
          </a:p>
        </p:txBody>
      </p:sp>
      <p:sp>
        <p:nvSpPr>
          <p:cNvPr id="11" name="TextBox 10">
            <a:extLst>
              <a:ext uri="{FF2B5EF4-FFF2-40B4-BE49-F238E27FC236}">
                <a16:creationId xmlns:a16="http://schemas.microsoft.com/office/drawing/2014/main" id="{D0A569B5-E3C1-471C-8B38-52B79CCF3E6B}"/>
              </a:ext>
            </a:extLst>
          </p:cNvPr>
          <p:cNvSpPr txBox="1"/>
          <p:nvPr/>
        </p:nvSpPr>
        <p:spPr>
          <a:xfrm rot="20918783">
            <a:off x="5121257" y="5276511"/>
            <a:ext cx="3262454"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Actual OUTPUT from VERTCON</a:t>
            </a:r>
          </a:p>
        </p:txBody>
      </p:sp>
      <p:sp>
        <p:nvSpPr>
          <p:cNvPr id="12" name="Rectangle: Rounded Corners 11">
            <a:extLst>
              <a:ext uri="{FF2B5EF4-FFF2-40B4-BE49-F238E27FC236}">
                <a16:creationId xmlns:a16="http://schemas.microsoft.com/office/drawing/2014/main" id="{56CE7AF6-CFBC-47DA-B3CE-50072EAD23AD}"/>
              </a:ext>
            </a:extLst>
          </p:cNvPr>
          <p:cNvSpPr/>
          <p:nvPr/>
        </p:nvSpPr>
        <p:spPr>
          <a:xfrm>
            <a:off x="5199316" y="5988050"/>
            <a:ext cx="1863425" cy="251129"/>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294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1146774"/>
            <a:ext cx="9144000" cy="2325423"/>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5000" b="1" i="0" u="none" strike="noStrike" kern="1200" cap="none" spc="0" normalizeH="0" baseline="0" noProof="0" dirty="0" smtClean="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But wait… there’s more!</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endParaRPr kumimoji="0" lang="en-US" sz="5000" b="1" i="0" u="none" strike="noStrike" kern="1200" cap="none" spc="0" normalizeH="0" baseline="0" noProof="0" dirty="0" smtClean="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lang="en-US" sz="5000" b="1" dirty="0" smtClean="0">
                <a:solidFill>
                  <a:srgbClr val="1F497D"/>
                </a:solidFill>
                <a:uFill>
                  <a:solidFill>
                    <a:srgbClr val="1F497D"/>
                  </a:solidFill>
                </a:uFill>
                <a:latin typeface="Cambria" panose="02040503050406030204" pitchFamily="18" charset="0"/>
                <a:ea typeface="ＭＳ Ｐゴシック" pitchFamily="34" charset="-128"/>
                <a:cs typeface="Arial"/>
              </a:rPr>
              <a:t>If you call now</a:t>
            </a:r>
            <a:r>
              <a:rPr kumimoji="0" lang="en-US" sz="5000" b="1" i="0" u="none" strike="noStrike" kern="1200" cap="none" spc="0" normalizeH="0" baseline="0" noProof="0" dirty="0" smtClean="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5383"/>
            <a:ext cx="2354094" cy="294261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009" y="4408102"/>
            <a:ext cx="4357991" cy="2449898"/>
          </a:xfrm>
          <a:prstGeom prst="rect">
            <a:avLst/>
          </a:prstGeom>
        </p:spPr>
      </p:pic>
    </p:spTree>
    <p:extLst>
      <p:ext uri="{BB962C8B-B14F-4D97-AF65-F5344CB8AC3E}">
        <p14:creationId xmlns:p14="http://schemas.microsoft.com/office/powerpoint/2010/main" val="6540551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1F0-4147-4A87-A649-2D0CC65580DC}"/>
              </a:ext>
            </a:extLst>
          </p:cNvPr>
          <p:cNvSpPr>
            <a:spLocks noGrp="1"/>
          </p:cNvSpPr>
          <p:nvPr>
            <p:ph type="title"/>
          </p:nvPr>
        </p:nvSpPr>
        <p:spPr>
          <a:xfrm>
            <a:off x="0" y="274638"/>
            <a:ext cx="9144000" cy="1143000"/>
          </a:xfrm>
        </p:spPr>
        <p:txBody>
          <a:bodyPr/>
          <a:lstStyle/>
          <a:p>
            <a:r>
              <a:rPr lang="en-US" sz="4000" dirty="0">
                <a:solidFill>
                  <a:prstClr val="black"/>
                </a:solidFill>
                <a:latin typeface="Cambria" panose="02040503050406030204" pitchFamily="18" charset="0"/>
                <a:ea typeface="Cambria" panose="02040503050406030204" pitchFamily="18" charset="0"/>
              </a:rPr>
              <a:t>NGS </a:t>
            </a:r>
            <a:r>
              <a:rPr lang="en-US" sz="4000" dirty="0" smtClean="0">
                <a:solidFill>
                  <a:prstClr val="black"/>
                </a:solidFill>
                <a:latin typeface="Cambria" panose="02040503050406030204" pitchFamily="18" charset="0"/>
                <a:ea typeface="Cambria" panose="02040503050406030204" pitchFamily="18" charset="0"/>
              </a:rPr>
              <a:t>Coordinate Conversion and Transformation Tool (NCAT) </a:t>
            </a:r>
            <a:endParaRPr lang="en-US" sz="3200" dirty="0"/>
          </a:p>
        </p:txBody>
      </p:sp>
      <p:pic>
        <p:nvPicPr>
          <p:cNvPr id="7" name="Picture 6">
            <a:extLst>
              <a:ext uri="{FF2B5EF4-FFF2-40B4-BE49-F238E27FC236}">
                <a16:creationId xmlns:a16="http://schemas.microsoft.com/office/drawing/2014/main" id="{514B3C55-12BA-4519-AED6-DEED2EFA982A}"/>
              </a:ext>
            </a:extLst>
          </p:cNvPr>
          <p:cNvPicPr>
            <a:picLocks noChangeAspect="1"/>
          </p:cNvPicPr>
          <p:nvPr/>
        </p:nvPicPr>
        <p:blipFill rotWithShape="1">
          <a:blip r:embed="rId2"/>
          <a:srcRect t="20671" r="1635" b="4005"/>
          <a:stretch/>
        </p:blipFill>
        <p:spPr>
          <a:xfrm>
            <a:off x="311294" y="1499526"/>
            <a:ext cx="8521412" cy="5165724"/>
          </a:xfrm>
          <a:prstGeom prst="rect">
            <a:avLst/>
          </a:prstGeom>
          <a:ln w="31750">
            <a:solidFill>
              <a:schemeClr val="tx1"/>
            </a:solidFill>
          </a:ln>
        </p:spPr>
      </p:pic>
      <p:sp>
        <p:nvSpPr>
          <p:cNvPr id="8" name="Rectangle 7">
            <a:extLst>
              <a:ext uri="{FF2B5EF4-FFF2-40B4-BE49-F238E27FC236}">
                <a16:creationId xmlns:a16="http://schemas.microsoft.com/office/drawing/2014/main" id="{975D12CB-D8E0-4B80-B43A-35176BCC70E7}"/>
              </a:ext>
            </a:extLst>
          </p:cNvPr>
          <p:cNvSpPr/>
          <p:nvPr/>
        </p:nvSpPr>
        <p:spPr>
          <a:xfrm>
            <a:off x="3586163" y="5245100"/>
            <a:ext cx="1069181" cy="2730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992B0C-869E-42BA-978D-A3095DB3CAD6}"/>
              </a:ext>
            </a:extLst>
          </p:cNvPr>
          <p:cNvSpPr/>
          <p:nvPr/>
        </p:nvSpPr>
        <p:spPr>
          <a:xfrm>
            <a:off x="4500563" y="5540376"/>
            <a:ext cx="1069181" cy="2730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338A5E-A0D0-40AE-B85B-169A18A74E6A}"/>
              </a:ext>
            </a:extLst>
          </p:cNvPr>
          <p:cNvSpPr/>
          <p:nvPr/>
        </p:nvSpPr>
        <p:spPr>
          <a:xfrm>
            <a:off x="7427913" y="5540376"/>
            <a:ext cx="1069181" cy="2730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929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F3F96F-F27C-4B96-8A76-319080AD1BE3}"/>
              </a:ext>
            </a:extLst>
          </p:cNvPr>
          <p:cNvPicPr>
            <a:picLocks noChangeAspect="1"/>
          </p:cNvPicPr>
          <p:nvPr/>
        </p:nvPicPr>
        <p:blipFill rotWithShape="1">
          <a:blip r:embed="rId2"/>
          <a:srcRect t="42453" b="7538"/>
          <a:stretch/>
        </p:blipFill>
        <p:spPr>
          <a:xfrm>
            <a:off x="346776" y="1541433"/>
            <a:ext cx="8663097" cy="3429532"/>
          </a:xfrm>
          <a:prstGeom prst="rect">
            <a:avLst/>
          </a:prstGeom>
          <a:ln w="31750">
            <a:solidFill>
              <a:schemeClr val="tx1"/>
            </a:solidFill>
          </a:ln>
        </p:spPr>
      </p:pic>
      <p:sp>
        <p:nvSpPr>
          <p:cNvPr id="8" name="Rectangle 7">
            <a:extLst>
              <a:ext uri="{FF2B5EF4-FFF2-40B4-BE49-F238E27FC236}">
                <a16:creationId xmlns:a16="http://schemas.microsoft.com/office/drawing/2014/main" id="{29C2F2AD-17D2-44A5-9A7F-660D102F62CE}"/>
              </a:ext>
            </a:extLst>
          </p:cNvPr>
          <p:cNvSpPr/>
          <p:nvPr/>
        </p:nvSpPr>
        <p:spPr>
          <a:xfrm>
            <a:off x="663538" y="4059264"/>
            <a:ext cx="1069181" cy="523875"/>
          </a:xfrm>
          <a:prstGeom prst="rect">
            <a:avLst/>
          </a:prstGeom>
          <a:solidFill>
            <a:srgbClr val="92D05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E4770F-95DB-40D3-8679-6CBAF60E1747}"/>
              </a:ext>
            </a:extLst>
          </p:cNvPr>
          <p:cNvSpPr/>
          <p:nvPr/>
        </p:nvSpPr>
        <p:spPr>
          <a:xfrm>
            <a:off x="663538" y="4606952"/>
            <a:ext cx="1069181" cy="204789"/>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Content Placeholder 6">
            <a:extLst>
              <a:ext uri="{FF2B5EF4-FFF2-40B4-BE49-F238E27FC236}">
                <a16:creationId xmlns:a16="http://schemas.microsoft.com/office/drawing/2014/main" id="{3DF50BFB-9A18-4D8D-A5AE-5D96D0A597AD}"/>
              </a:ext>
            </a:extLst>
          </p:cNvPr>
          <p:cNvGraphicFramePr>
            <a:graphicFrameLocks/>
          </p:cNvGraphicFramePr>
          <p:nvPr>
            <p:extLst>
              <p:ext uri="{D42A27DB-BD31-4B8C-83A1-F6EECF244321}">
                <p14:modId xmlns:p14="http://schemas.microsoft.com/office/powerpoint/2010/main" val="2969354457"/>
              </p:ext>
            </p:extLst>
          </p:nvPr>
        </p:nvGraphicFramePr>
        <p:xfrm>
          <a:off x="457200" y="5395736"/>
          <a:ext cx="8229600" cy="1097280"/>
        </p:xfrm>
        <a:graphic>
          <a:graphicData uri="http://schemas.openxmlformats.org/drawingml/2006/table">
            <a:tbl>
              <a:tblPr firstRow="1" bandRow="1">
                <a:tableStyleId>{5C22544A-7EE6-4342-B048-85BDC9FD1C3A}</a:tableStyleId>
              </a:tblPr>
              <a:tblGrid>
                <a:gridCol w="2912724">
                  <a:extLst>
                    <a:ext uri="{9D8B030D-6E8A-4147-A177-3AD203B41FA5}">
                      <a16:colId xmlns:a16="http://schemas.microsoft.com/office/drawing/2014/main" val="1476228419"/>
                    </a:ext>
                  </a:extLst>
                </a:gridCol>
                <a:gridCol w="2845941">
                  <a:extLst>
                    <a:ext uri="{9D8B030D-6E8A-4147-A177-3AD203B41FA5}">
                      <a16:colId xmlns:a16="http://schemas.microsoft.com/office/drawing/2014/main" val="824933"/>
                    </a:ext>
                  </a:extLst>
                </a:gridCol>
                <a:gridCol w="2470935">
                  <a:extLst>
                    <a:ext uri="{9D8B030D-6E8A-4147-A177-3AD203B41FA5}">
                      <a16:colId xmlns:a16="http://schemas.microsoft.com/office/drawing/2014/main" val="2617139008"/>
                    </a:ext>
                  </a:extLst>
                </a:gridCol>
              </a:tblGrid>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Expected NGVD29 Height (Datasheet)</a:t>
                      </a: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Output NGVD29 Height (NCAT beta)</a:t>
                      </a:r>
                    </a:p>
                  </a:txBody>
                  <a:tcPr/>
                </a:tc>
                <a:tc>
                  <a:txBody>
                    <a:bodyPr/>
                    <a:lstStyle/>
                    <a:p>
                      <a:pPr algn="ctr"/>
                      <a:r>
                        <a:rPr lang="en-US" sz="2000" dirty="0"/>
                        <a:t>Difference </a:t>
                      </a:r>
                    </a:p>
                  </a:txBody>
                  <a:tcPr/>
                </a:tc>
                <a:extLst>
                  <a:ext uri="{0D108BD9-81ED-4DB2-BD59-A6C34878D82A}">
                    <a16:rowId xmlns:a16="http://schemas.microsoft.com/office/drawing/2014/main" val="1005987025"/>
                  </a:ext>
                </a:extLst>
              </a:tr>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516.937 meters</a:t>
                      </a: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516.937 meters</a:t>
                      </a:r>
                    </a:p>
                  </a:txBody>
                  <a:tcPr/>
                </a:tc>
                <a:tc>
                  <a:txBody>
                    <a:bodyPr/>
                    <a:lstStyle/>
                    <a:p>
                      <a:pPr algn="ctr"/>
                      <a:r>
                        <a:rPr lang="en-US" sz="2000" dirty="0"/>
                        <a:t>0.000 meters</a:t>
                      </a:r>
                    </a:p>
                  </a:txBody>
                  <a:tcPr/>
                </a:tc>
                <a:extLst>
                  <a:ext uri="{0D108BD9-81ED-4DB2-BD59-A6C34878D82A}">
                    <a16:rowId xmlns:a16="http://schemas.microsoft.com/office/drawing/2014/main" val="3839695920"/>
                  </a:ext>
                </a:extLst>
              </a:tr>
            </a:tbl>
          </a:graphicData>
        </a:graphic>
      </p:graphicFrame>
      <p:sp>
        <p:nvSpPr>
          <p:cNvPr id="11" name="TextBox 10">
            <a:extLst>
              <a:ext uri="{FF2B5EF4-FFF2-40B4-BE49-F238E27FC236}">
                <a16:creationId xmlns:a16="http://schemas.microsoft.com/office/drawing/2014/main" id="{FF8312B7-6248-42D6-9D30-7D503969B67F}"/>
              </a:ext>
            </a:extLst>
          </p:cNvPr>
          <p:cNvSpPr txBox="1"/>
          <p:nvPr/>
        </p:nvSpPr>
        <p:spPr>
          <a:xfrm>
            <a:off x="2738369" y="4872516"/>
            <a:ext cx="3667261" cy="523220"/>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rPr>
              <a:t>Compare Results</a:t>
            </a:r>
          </a:p>
        </p:txBody>
      </p:sp>
      <p:sp>
        <p:nvSpPr>
          <p:cNvPr id="12" name="TextBox 11">
            <a:extLst>
              <a:ext uri="{FF2B5EF4-FFF2-40B4-BE49-F238E27FC236}">
                <a16:creationId xmlns:a16="http://schemas.microsoft.com/office/drawing/2014/main" id="{6DCC958C-5D8B-4AA7-A74C-8BE08CDFD359}"/>
              </a:ext>
            </a:extLst>
          </p:cNvPr>
          <p:cNvSpPr txBox="1"/>
          <p:nvPr/>
        </p:nvSpPr>
        <p:spPr>
          <a:xfrm rot="20918783">
            <a:off x="5234792" y="3773135"/>
            <a:ext cx="2044244" cy="523220"/>
          </a:xfrm>
          <a:prstGeom prst="rect">
            <a:avLst/>
          </a:prstGeom>
          <a:solidFill>
            <a:srgbClr val="FF0000">
              <a:alpha val="16000"/>
            </a:srgbClr>
          </a:solidFill>
          <a:ln w="12700">
            <a:solidFill>
              <a:srgbClr val="0070C0"/>
            </a:solidFill>
          </a:ln>
        </p:spPr>
        <p:txBody>
          <a:bodyPr wrap="square" rtlCol="0">
            <a:spAutoFit/>
          </a:bodyPr>
          <a:lstStyle/>
          <a:p>
            <a:r>
              <a:rPr lang="en-US" sz="1400" dirty="0">
                <a:solidFill>
                  <a:srgbClr val="FF0000"/>
                </a:solidFill>
              </a:rPr>
              <a:t>Note: explicit uncertainty statement (std error)</a:t>
            </a:r>
          </a:p>
        </p:txBody>
      </p:sp>
      <p:cxnSp>
        <p:nvCxnSpPr>
          <p:cNvPr id="13" name="Straight Arrow Connector 12">
            <a:extLst>
              <a:ext uri="{FF2B5EF4-FFF2-40B4-BE49-F238E27FC236}">
                <a16:creationId xmlns:a16="http://schemas.microsoft.com/office/drawing/2014/main" id="{83012DE9-3A97-4C4B-BA58-219DAC2712F0}"/>
              </a:ext>
            </a:extLst>
          </p:cNvPr>
          <p:cNvCxnSpPr>
            <a:cxnSpLocks/>
          </p:cNvCxnSpPr>
          <p:nvPr/>
        </p:nvCxnSpPr>
        <p:spPr>
          <a:xfrm flipH="1">
            <a:off x="1801670" y="4209629"/>
            <a:ext cx="3389504" cy="5204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D3F371F0-4147-4A87-A649-2D0CC65580DC}"/>
              </a:ext>
            </a:extLst>
          </p:cNvPr>
          <p:cNvSpPr>
            <a:spLocks noGrp="1"/>
          </p:cNvSpPr>
          <p:nvPr>
            <p:ph type="title"/>
          </p:nvPr>
        </p:nvSpPr>
        <p:spPr>
          <a:xfrm>
            <a:off x="0" y="274638"/>
            <a:ext cx="9144000" cy="1143000"/>
          </a:xfrm>
        </p:spPr>
        <p:txBody>
          <a:bodyPr/>
          <a:lstStyle/>
          <a:p>
            <a:r>
              <a:rPr lang="en-US" sz="4000" dirty="0">
                <a:solidFill>
                  <a:prstClr val="black"/>
                </a:solidFill>
                <a:latin typeface="Cambria" panose="02040503050406030204" pitchFamily="18" charset="0"/>
                <a:ea typeface="Cambria" panose="02040503050406030204" pitchFamily="18" charset="0"/>
              </a:rPr>
              <a:t>NGS </a:t>
            </a:r>
            <a:r>
              <a:rPr lang="en-US" sz="4000" dirty="0" smtClean="0">
                <a:solidFill>
                  <a:prstClr val="black"/>
                </a:solidFill>
                <a:latin typeface="Cambria" panose="02040503050406030204" pitchFamily="18" charset="0"/>
                <a:ea typeface="Cambria" panose="02040503050406030204" pitchFamily="18" charset="0"/>
              </a:rPr>
              <a:t>Coordinate Conversion and Transformation Tool (NCAT) </a:t>
            </a:r>
            <a:endParaRPr lang="en-US" sz="3200" dirty="0"/>
          </a:p>
        </p:txBody>
      </p:sp>
    </p:spTree>
    <p:extLst>
      <p:ext uri="{BB962C8B-B14F-4D97-AF65-F5344CB8AC3E}">
        <p14:creationId xmlns:p14="http://schemas.microsoft.com/office/powerpoint/2010/main" val="1522681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5A6B-5296-4C61-8B58-5773EE8B381A}"/>
              </a:ext>
            </a:extLst>
          </p:cNvPr>
          <p:cNvSpPr>
            <a:spLocks noGrp="1"/>
          </p:cNvSpPr>
          <p:nvPr>
            <p:ph type="title"/>
          </p:nvPr>
        </p:nvSpPr>
        <p:spPr/>
        <p:txBody>
          <a:bodyPr/>
          <a:lstStyle/>
          <a:p>
            <a:r>
              <a:rPr lang="en-US" sz="5400" dirty="0" smtClean="0">
                <a:latin typeface="Cambria" panose="02040503050406030204" pitchFamily="18" charset="0"/>
                <a:ea typeface="Cambria" panose="02040503050406030204" pitchFamily="18" charset="0"/>
              </a:rPr>
              <a:t>NCAT will be the “trifecta”</a:t>
            </a:r>
            <a:endParaRPr lang="en-US" sz="5400" dirty="0">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6FA9F934-BA13-413C-9FBD-1C8DA339A48E}"/>
              </a:ext>
            </a:extLst>
          </p:cNvPr>
          <p:cNvSpPr txBox="1"/>
          <p:nvPr/>
        </p:nvSpPr>
        <p:spPr>
          <a:xfrm>
            <a:off x="6435408" y="4814706"/>
            <a:ext cx="2422842"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NAPGD2022</a:t>
            </a:r>
          </a:p>
        </p:txBody>
      </p:sp>
      <p:sp>
        <p:nvSpPr>
          <p:cNvPr id="48" name="TextBox 47">
            <a:extLst>
              <a:ext uri="{FF2B5EF4-FFF2-40B4-BE49-F238E27FC236}">
                <a16:creationId xmlns:a16="http://schemas.microsoft.com/office/drawing/2014/main" id="{6CFE8D9B-7B1B-48D3-A61F-BC1D74597C50}"/>
              </a:ext>
            </a:extLst>
          </p:cNvPr>
          <p:cNvSpPr txBox="1"/>
          <p:nvPr/>
        </p:nvSpPr>
        <p:spPr>
          <a:xfrm>
            <a:off x="968991" y="4753077"/>
            <a:ext cx="1692422"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NAVD88</a:t>
            </a:r>
            <a:endParaRPr lang="en-US" sz="2800" dirty="0">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E2F1C6B3-50CF-4C20-AA9F-173D268B53E7}"/>
              </a:ext>
            </a:extLst>
          </p:cNvPr>
          <p:cNvSpPr txBox="1"/>
          <p:nvPr/>
        </p:nvSpPr>
        <p:spPr>
          <a:xfrm>
            <a:off x="3832106" y="1576960"/>
            <a:ext cx="2172909"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NGVD29</a:t>
            </a:r>
            <a:endParaRPr lang="en-US" sz="2800" dirty="0">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7B5A2611-C938-4EA1-A968-33038BAAF114}"/>
              </a:ext>
            </a:extLst>
          </p:cNvPr>
          <p:cNvCxnSpPr>
            <a:cxnSpLocks/>
            <a:endCxn id="48" idx="3"/>
          </p:cNvCxnSpPr>
          <p:nvPr/>
        </p:nvCxnSpPr>
        <p:spPr>
          <a:xfrm flipH="1">
            <a:off x="2661413" y="2058630"/>
            <a:ext cx="1822730" cy="2986835"/>
          </a:xfrm>
          <a:prstGeom prst="straightConnector1">
            <a:avLst/>
          </a:prstGeom>
          <a:ln w="28575">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B009063-DAE0-41F4-A20D-6C35B73F0AA2}"/>
              </a:ext>
            </a:extLst>
          </p:cNvPr>
          <p:cNvCxnSpPr>
            <a:cxnSpLocks/>
          </p:cNvCxnSpPr>
          <p:nvPr/>
        </p:nvCxnSpPr>
        <p:spPr>
          <a:xfrm>
            <a:off x="4535013" y="2130816"/>
            <a:ext cx="1829218" cy="2857655"/>
          </a:xfrm>
          <a:prstGeom prst="straightConnector1">
            <a:avLst/>
          </a:prstGeom>
          <a:ln w="28575">
            <a:prstDash val="dash"/>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2C7CB57-5BCA-41B6-AFDE-34E883774FE1}"/>
              </a:ext>
            </a:extLst>
          </p:cNvPr>
          <p:cNvCxnSpPr>
            <a:cxnSpLocks/>
          </p:cNvCxnSpPr>
          <p:nvPr/>
        </p:nvCxnSpPr>
        <p:spPr>
          <a:xfrm flipH="1">
            <a:off x="2782343" y="5082517"/>
            <a:ext cx="3653065" cy="0"/>
          </a:xfrm>
          <a:prstGeom prst="straightConnector1">
            <a:avLst/>
          </a:prstGeom>
          <a:ln w="28575">
            <a:prstDash val="dash"/>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4800" y="5673556"/>
            <a:ext cx="8534400" cy="947991"/>
          </a:xfrm>
          <a:prstGeom prst="rect">
            <a:avLst/>
          </a:prstGeom>
          <a:noFill/>
          <a:ln w="19050">
            <a:noFill/>
          </a:ln>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NCAT currently contains all elements of VERTCON (v3.0) and will be upgraded post-2022 to include NAPGD2022</a:t>
            </a:r>
            <a:endPar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373695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pseudohypoparathyroidism.com/wp-content/uploads/2011/06/kids-height.gif"/>
          <p:cNvPicPr>
            <a:picLocks noChangeAspect="1" noChangeArrowheads="1"/>
          </p:cNvPicPr>
          <p:nvPr/>
        </p:nvPicPr>
        <p:blipFill>
          <a:blip r:embed="rId3" cstate="print"/>
          <a:srcRect r="28125"/>
          <a:stretch>
            <a:fillRect/>
          </a:stretch>
        </p:blipFill>
        <p:spPr bwMode="auto">
          <a:xfrm>
            <a:off x="1295400" y="2550735"/>
            <a:ext cx="2359583" cy="3036304"/>
          </a:xfrm>
          <a:prstGeom prst="rect">
            <a:avLst/>
          </a:prstGeom>
          <a:noFill/>
        </p:spPr>
      </p:pic>
      <p:pic>
        <p:nvPicPr>
          <p:cNvPr id="22" name="Picture 2" descr="http://www.pseudohypoparathyroidism.com/wp-content/uploads/2011/06/kids-height.gif"/>
          <p:cNvPicPr>
            <a:picLocks noChangeAspect="1" noChangeArrowheads="1"/>
          </p:cNvPicPr>
          <p:nvPr/>
        </p:nvPicPr>
        <p:blipFill>
          <a:blip r:embed="rId3" cstate="print"/>
          <a:srcRect l="39994" r="29851"/>
          <a:stretch>
            <a:fillRect/>
          </a:stretch>
        </p:blipFill>
        <p:spPr bwMode="auto">
          <a:xfrm>
            <a:off x="2590800" y="2499486"/>
            <a:ext cx="989970" cy="3400661"/>
          </a:xfrm>
          <a:prstGeom prst="rect">
            <a:avLst/>
          </a:prstGeom>
          <a:noFill/>
        </p:spPr>
      </p:pic>
      <p:sp>
        <p:nvSpPr>
          <p:cNvPr id="25" name="Freeform 24"/>
          <p:cNvSpPr/>
          <p:nvPr/>
        </p:nvSpPr>
        <p:spPr>
          <a:xfrm>
            <a:off x="1539744" y="5401717"/>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C6C42F52-C207-41B8-B4B4-5B33448B0E2F}"/>
              </a:ext>
            </a:extLst>
          </p:cNvPr>
          <p:cNvCxnSpPr>
            <a:cxnSpLocks/>
          </p:cNvCxnSpPr>
          <p:nvPr/>
        </p:nvCxnSpPr>
        <p:spPr>
          <a:xfrm>
            <a:off x="1133475" y="5311775"/>
            <a:ext cx="2775523" cy="22225"/>
          </a:xfrm>
          <a:prstGeom prst="line">
            <a:avLst/>
          </a:prstGeom>
          <a:ln w="508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AAD5EC0-6812-4418-81B7-7336D265D64D}"/>
              </a:ext>
            </a:extLst>
          </p:cNvPr>
          <p:cNvCxnSpPr>
            <a:cxnSpLocks/>
          </p:cNvCxnSpPr>
          <p:nvPr/>
        </p:nvCxnSpPr>
        <p:spPr>
          <a:xfrm>
            <a:off x="2793718" y="3317831"/>
            <a:ext cx="21326" cy="2305343"/>
          </a:xfrm>
          <a:prstGeom prst="straightConnector1">
            <a:avLst/>
          </a:prstGeom>
          <a:ln w="50800">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Datum Difference Visualized</a:t>
            </a:r>
          </a:p>
        </p:txBody>
      </p:sp>
      <p:sp>
        <p:nvSpPr>
          <p:cNvPr id="40" name="TextBox 39"/>
          <p:cNvSpPr txBox="1"/>
          <p:nvPr/>
        </p:nvSpPr>
        <p:spPr>
          <a:xfrm>
            <a:off x="1539744" y="2409567"/>
            <a:ext cx="742447" cy="400110"/>
          </a:xfrm>
          <a:prstGeom prst="rect">
            <a:avLst/>
          </a:prstGeom>
          <a:noFill/>
        </p:spPr>
        <p:txBody>
          <a:bodyPr wrap="none" rtlCol="0">
            <a:spAutoFit/>
          </a:bodyPr>
          <a:lstStyle/>
          <a:p>
            <a:r>
              <a:rPr lang="en-US" sz="2000" b="1" dirty="0">
                <a:solidFill>
                  <a:schemeClr val="accent5">
                    <a:lumMod val="75000"/>
                  </a:schemeClr>
                </a:solidFill>
                <a:latin typeface="Cambria" panose="02040503050406030204" pitchFamily="18" charset="0"/>
                <a:ea typeface="Cambria" panose="02040503050406030204" pitchFamily="18" charset="0"/>
              </a:rPr>
              <a:t>Sally</a:t>
            </a:r>
            <a:endParaRPr lang="en-US" b="1" dirty="0">
              <a:solidFill>
                <a:schemeClr val="accent5">
                  <a:lumMod val="75000"/>
                </a:schemeClr>
              </a:solidFill>
              <a:latin typeface="Cambria" panose="02040503050406030204" pitchFamily="18" charset="0"/>
              <a:ea typeface="Cambria" panose="02040503050406030204" pitchFamily="18" charset="0"/>
            </a:endParaRPr>
          </a:p>
        </p:txBody>
      </p:sp>
      <p:sp>
        <p:nvSpPr>
          <p:cNvPr id="41" name="TextBox 40"/>
          <p:cNvSpPr txBox="1"/>
          <p:nvPr/>
        </p:nvSpPr>
        <p:spPr>
          <a:xfrm>
            <a:off x="2447900" y="2447667"/>
            <a:ext cx="702436" cy="400110"/>
          </a:xfrm>
          <a:prstGeom prst="rect">
            <a:avLst/>
          </a:prstGeom>
          <a:noFill/>
        </p:spPr>
        <p:txBody>
          <a:bodyPr wrap="none" rtlCol="0">
            <a:spAutoFit/>
          </a:bodyPr>
          <a:lstStyle/>
          <a:p>
            <a:r>
              <a:rPr lang="en-US" sz="2000" b="1" dirty="0">
                <a:solidFill>
                  <a:schemeClr val="accent6"/>
                </a:solidFill>
                <a:latin typeface="Cambria" panose="02040503050406030204" pitchFamily="18" charset="0"/>
                <a:ea typeface="Cambria" panose="02040503050406030204" pitchFamily="18" charset="0"/>
              </a:rPr>
              <a:t>Jane</a:t>
            </a:r>
          </a:p>
        </p:txBody>
      </p:sp>
      <p:sp>
        <p:nvSpPr>
          <p:cNvPr id="46" name="Left Brace 45"/>
          <p:cNvSpPr/>
          <p:nvPr/>
        </p:nvSpPr>
        <p:spPr>
          <a:xfrm>
            <a:off x="11430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7" name="TextBox 46"/>
          <p:cNvSpPr txBox="1"/>
          <p:nvPr/>
        </p:nvSpPr>
        <p:spPr>
          <a:xfrm>
            <a:off x="456570" y="2948499"/>
            <a:ext cx="61023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X= ?</a:t>
            </a:r>
          </a:p>
        </p:txBody>
      </p:sp>
      <p:cxnSp>
        <p:nvCxnSpPr>
          <p:cNvPr id="48" name="Straight Connector 47">
            <a:extLst>
              <a:ext uri="{FF2B5EF4-FFF2-40B4-BE49-F238E27FC236}">
                <a16:creationId xmlns:a16="http://schemas.microsoft.com/office/drawing/2014/main" id="{A00E2AC9-F4F7-422F-9909-93F17716AAF7}"/>
              </a:ext>
            </a:extLst>
          </p:cNvPr>
          <p:cNvCxnSpPr/>
          <p:nvPr/>
        </p:nvCxnSpPr>
        <p:spPr>
          <a:xfrm>
            <a:off x="467360" y="3317831"/>
            <a:ext cx="2357755" cy="0"/>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D253060-FA2B-42BB-A721-154E23A95135}"/>
              </a:ext>
            </a:extLst>
          </p:cNvPr>
          <p:cNvCxnSpPr/>
          <p:nvPr/>
        </p:nvCxnSpPr>
        <p:spPr>
          <a:xfrm>
            <a:off x="421322" y="2929688"/>
            <a:ext cx="2357755" cy="0"/>
          </a:xfrm>
          <a:prstGeom prst="line">
            <a:avLst/>
          </a:prstGeom>
          <a:ln w="508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340783" y="2103113"/>
            <a:ext cx="4638674" cy="3970318"/>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itchFamily="18" charset="0"/>
              </a:rPr>
              <a:t>How much taller is Sally than Jane?</a:t>
            </a:r>
          </a:p>
          <a:p>
            <a:endParaRPr lang="en-US" sz="2800" dirty="0">
              <a:latin typeface="Cambria" panose="02040503050406030204" pitchFamily="18" charset="0"/>
              <a:ea typeface="Cambria" panose="02040503050406030204" pitchFamily="18" charset="0"/>
              <a:cs typeface="Times New Roman" pitchFamily="18" charset="0"/>
            </a:endParaRPr>
          </a:p>
          <a:p>
            <a:r>
              <a:rPr lang="en-US" sz="2800" dirty="0" smtClean="0">
                <a:latin typeface="Cambria" panose="02040503050406030204" pitchFamily="18" charset="0"/>
                <a:ea typeface="Cambria" panose="02040503050406030204" pitchFamily="18" charset="0"/>
                <a:cs typeface="Times New Roman" pitchFamily="18" charset="0"/>
              </a:rPr>
              <a:t>Need to know what they’re standing on!</a:t>
            </a:r>
            <a:endParaRPr lang="en-US" sz="2800" dirty="0" smtClean="0">
              <a:latin typeface="Cambria" panose="02040503050406030204" pitchFamily="18" charset="0"/>
              <a:ea typeface="Cambria" panose="02040503050406030204" pitchFamily="18" charset="0"/>
              <a:cs typeface="Times New Roman" pitchFamily="18" charset="0"/>
            </a:endParaRPr>
          </a:p>
          <a:p>
            <a:endParaRPr lang="en-US" sz="2800" dirty="0">
              <a:latin typeface="Cambria" panose="02040503050406030204" pitchFamily="18" charset="0"/>
              <a:ea typeface="Cambria" panose="02040503050406030204" pitchFamily="18" charset="0"/>
              <a:cs typeface="Times New Roman" pitchFamily="18" charset="0"/>
            </a:endParaRPr>
          </a:p>
          <a:p>
            <a:r>
              <a:rPr lang="en-US" sz="2800" dirty="0" smtClean="0">
                <a:latin typeface="Cambria" panose="02040503050406030204" pitchFamily="18" charset="0"/>
                <a:ea typeface="Cambria" panose="02040503050406030204" pitchFamily="18" charset="0"/>
                <a:cs typeface="Times New Roman" pitchFamily="18" charset="0"/>
              </a:rPr>
              <a:t>We </a:t>
            </a:r>
            <a:r>
              <a:rPr lang="en-US" sz="2800" b="1" dirty="0" smtClean="0">
                <a:latin typeface="Cambria" panose="02040503050406030204" pitchFamily="18" charset="0"/>
                <a:ea typeface="Cambria" panose="02040503050406030204" pitchFamily="18" charset="0"/>
                <a:cs typeface="Times New Roman" pitchFamily="18" charset="0"/>
              </a:rPr>
              <a:t>cannot</a:t>
            </a:r>
            <a:r>
              <a:rPr lang="en-US" sz="2800" dirty="0" smtClean="0">
                <a:latin typeface="Cambria" panose="02040503050406030204" pitchFamily="18" charset="0"/>
                <a:ea typeface="Cambria" panose="02040503050406030204" pitchFamily="18" charset="0"/>
                <a:cs typeface="Times New Roman" pitchFamily="18" charset="0"/>
              </a:rPr>
              <a:t> compare heights that are measured from different reference surfaces.</a:t>
            </a:r>
            <a:endParaRPr lang="en-US" sz="2800" dirty="0">
              <a:latin typeface="Cambria" panose="02040503050406030204" pitchFamily="18" charset="0"/>
              <a:ea typeface="Cambria" panose="02040503050406030204" pitchFamily="18" charset="0"/>
              <a:cs typeface="Times New Roman" pitchFamily="18" charset="0"/>
            </a:endParaRPr>
          </a:p>
        </p:txBody>
      </p:sp>
      <p:sp>
        <p:nvSpPr>
          <p:cNvPr id="51" name="TextBox 50">
            <a:extLst>
              <a:ext uri="{FF2B5EF4-FFF2-40B4-BE49-F238E27FC236}">
                <a16:creationId xmlns:a16="http://schemas.microsoft.com/office/drawing/2014/main" id="{A5733102-9C4F-4772-900E-4ACE2FE0D9AC}"/>
              </a:ext>
            </a:extLst>
          </p:cNvPr>
          <p:cNvSpPr txBox="1"/>
          <p:nvPr/>
        </p:nvSpPr>
        <p:spPr>
          <a:xfrm>
            <a:off x="130792" y="5991919"/>
            <a:ext cx="3778206" cy="523220"/>
          </a:xfrm>
          <a:prstGeom prst="rect">
            <a:avLst/>
          </a:prstGeom>
          <a:noFill/>
        </p:spPr>
        <p:txBody>
          <a:bodyPr wrap="square" rtlCol="0">
            <a:spAutoFit/>
          </a:bodyPr>
          <a:lstStyle/>
          <a:p>
            <a:pPr algn="ctr"/>
            <a:r>
              <a:rPr lang="en-US" sz="2800" b="1" i="1" dirty="0" smtClean="0">
                <a:latin typeface="Cambria" panose="02040503050406030204" pitchFamily="18" charset="0"/>
                <a:ea typeface="Cambria" panose="02040503050406030204" pitchFamily="18" charset="0"/>
              </a:rPr>
              <a:t>X ≠ (h Sally) – (h Jane)</a:t>
            </a:r>
            <a:endParaRPr lang="en-US" sz="2800" b="1" i="1" dirty="0">
              <a:latin typeface="Cambria" panose="02040503050406030204" pitchFamily="18" charset="0"/>
              <a:ea typeface="Cambria" panose="02040503050406030204" pitchFamily="18" charset="0"/>
            </a:endParaRPr>
          </a:p>
        </p:txBody>
      </p:sp>
      <p:cxnSp>
        <p:nvCxnSpPr>
          <p:cNvPr id="52" name="Straight Connector 51"/>
          <p:cNvCxnSpPr/>
          <p:nvPr/>
        </p:nvCxnSpPr>
        <p:spPr>
          <a:xfrm flipH="1" flipV="1">
            <a:off x="2234018" y="2925804"/>
            <a:ext cx="7072" cy="2348784"/>
          </a:xfrm>
          <a:prstGeom prst="line">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C577E35-30B7-4595-9271-64B827BCABE0}"/>
              </a:ext>
            </a:extLst>
          </p:cNvPr>
          <p:cNvCxnSpPr>
            <a:cxnSpLocks/>
          </p:cNvCxnSpPr>
          <p:nvPr/>
        </p:nvCxnSpPr>
        <p:spPr>
          <a:xfrm>
            <a:off x="1133475" y="5615614"/>
            <a:ext cx="2775523" cy="7560"/>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304800" y="1117601"/>
            <a:ext cx="8534400" cy="947991"/>
          </a:xfrm>
          <a:prstGeom prst="rect">
            <a:avLst/>
          </a:prstGeom>
          <a:noFill/>
          <a:ln w="19050">
            <a:noFill/>
          </a:ln>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Can still calculate X with a relative height… but it isn’t an</a:t>
            </a:r>
            <a:r>
              <a:rPr kumimoji="0" lang="en-US" sz="2400" b="0" i="0" u="none" strike="noStrike" kern="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 accurate number, as our reference surface is not the same.</a:t>
            </a:r>
            <a:endPar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57" name="NGVD29">
            <a:extLst>
              <a:ext uri="{FF2B5EF4-FFF2-40B4-BE49-F238E27FC236}">
                <a16:creationId xmlns:a16="http://schemas.microsoft.com/office/drawing/2014/main" id="{D7E63C9C-5461-4664-9FA2-2F33AF45E085}"/>
              </a:ext>
            </a:extLst>
          </p:cNvPr>
          <p:cNvSpPr txBox="1"/>
          <p:nvPr/>
        </p:nvSpPr>
        <p:spPr>
          <a:xfrm>
            <a:off x="-12404" y="5432963"/>
            <a:ext cx="1295400" cy="430887"/>
          </a:xfrm>
          <a:prstGeom prst="rect">
            <a:avLst/>
          </a:prstGeom>
          <a:noFill/>
        </p:spPr>
        <p:txBody>
          <a:bodyPr wrap="square" rtlCol="0">
            <a:spAutoFit/>
          </a:bodyPr>
          <a:lstStyle/>
          <a:p>
            <a:r>
              <a:rPr lang="en-US" sz="2200" dirty="0" smtClean="0">
                <a:latin typeface="Cambria" panose="02040503050406030204" pitchFamily="18" charset="0"/>
                <a:ea typeface="Cambria" panose="02040503050406030204" pitchFamily="18" charset="0"/>
              </a:rPr>
              <a:t>NGVD29</a:t>
            </a:r>
          </a:p>
        </p:txBody>
      </p:sp>
      <p:sp>
        <p:nvSpPr>
          <p:cNvPr id="58" name="NAVD88">
            <a:extLst>
              <a:ext uri="{FF2B5EF4-FFF2-40B4-BE49-F238E27FC236}">
                <a16:creationId xmlns:a16="http://schemas.microsoft.com/office/drawing/2014/main" id="{D7E63C9C-5461-4664-9FA2-2F33AF45E085}"/>
              </a:ext>
            </a:extLst>
          </p:cNvPr>
          <p:cNvSpPr txBox="1"/>
          <p:nvPr/>
        </p:nvSpPr>
        <p:spPr>
          <a:xfrm>
            <a:off x="-17306" y="5029367"/>
            <a:ext cx="1295400" cy="430887"/>
          </a:xfrm>
          <a:prstGeom prst="rect">
            <a:avLst/>
          </a:prstGeom>
          <a:noFill/>
        </p:spPr>
        <p:txBody>
          <a:bodyPr wrap="square" rtlCol="0">
            <a:spAutoFit/>
          </a:bodyPr>
          <a:lstStyle/>
          <a:p>
            <a:r>
              <a:rPr lang="en-US" sz="2200" dirty="0" smtClean="0">
                <a:latin typeface="Cambria" panose="02040503050406030204" pitchFamily="18" charset="0"/>
                <a:ea typeface="Cambria" panose="02040503050406030204" pitchFamily="18" charset="0"/>
              </a:rPr>
              <a:t>NAVD88</a:t>
            </a:r>
          </a:p>
        </p:txBody>
      </p:sp>
      <p:sp>
        <p:nvSpPr>
          <p:cNvPr id="12" name="TextBox 11"/>
          <p:cNvSpPr txBox="1"/>
          <p:nvPr/>
        </p:nvSpPr>
        <p:spPr>
          <a:xfrm rot="21084556">
            <a:off x="4194413" y="3026964"/>
            <a:ext cx="4446834" cy="1323439"/>
          </a:xfrm>
          <a:prstGeom prst="rect">
            <a:avLst/>
          </a:prstGeom>
          <a:solidFill>
            <a:schemeClr val="bg1">
              <a:lumMod val="85000"/>
            </a:schemeClr>
          </a:solidFill>
        </p:spPr>
        <p:txBody>
          <a:bodyPr wrap="square" rtlCol="0">
            <a:spAutoFit/>
          </a:bodyPr>
          <a:lstStyle/>
          <a:p>
            <a:r>
              <a:rPr lang="en-US" sz="4000" b="1" dirty="0" smtClean="0">
                <a:latin typeface="Cambria" panose="02040503050406030204" pitchFamily="18" charset="0"/>
                <a:ea typeface="Cambria" panose="02040503050406030204" pitchFamily="18" charset="0"/>
              </a:rPr>
              <a:t>What if Sally and Jane are growing?</a:t>
            </a:r>
          </a:p>
        </p:txBody>
      </p:sp>
    </p:spTree>
    <p:extLst>
      <p:ext uri="{BB962C8B-B14F-4D97-AF65-F5344CB8AC3E}">
        <p14:creationId xmlns:p14="http://schemas.microsoft.com/office/powerpoint/2010/main" val="111777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500"/>
                                  </p:stCondLst>
                                  <p:childTnLst>
                                    <p:animEffect transition="out" filter="fade">
                                      <p:cBhvr>
                                        <p:cTn id="6" dur="2000" tmFilter="0, 0; .2, .5; .8, .5; 1, 0"/>
                                        <p:tgtEl>
                                          <p:spTgt spid="51">
                                            <p:txEl>
                                              <p:pRg st="0" end="0"/>
                                            </p:txEl>
                                          </p:spTgt>
                                        </p:tgtEl>
                                      </p:cBhvr>
                                    </p:animEffect>
                                    <p:animScale>
                                      <p:cBhvr>
                                        <p:cTn id="7" dur="1000" autoRev="1" fill="hold"/>
                                        <p:tgtEl>
                                          <p:spTgt spid="51">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76DCF6-3B64-468E-9B4C-21E233AA03A8}"/>
              </a:ext>
            </a:extLst>
          </p:cNvPr>
          <p:cNvSpPr>
            <a:spLocks noGrp="1"/>
          </p:cNvSpPr>
          <p:nvPr>
            <p:ph type="ctrTitle"/>
          </p:nvPr>
        </p:nvSpPr>
        <p:spPr/>
        <p:txBody>
          <a:bodyPr/>
          <a:lstStyle/>
          <a:p>
            <a:r>
              <a:rPr lang="en-US" sz="6000" dirty="0">
                <a:latin typeface="Cambria" panose="02040503050406030204" pitchFamily="18" charset="0"/>
                <a:ea typeface="Cambria" panose="02040503050406030204" pitchFamily="18" charset="0"/>
              </a:rPr>
              <a:t>What if </a:t>
            </a:r>
            <a:r>
              <a:rPr lang="en-US" sz="6000" dirty="0" smtClean="0">
                <a:latin typeface="Cambria" panose="02040503050406030204" pitchFamily="18" charset="0"/>
                <a:ea typeface="Cambria" panose="02040503050406030204" pitchFamily="18" charset="0"/>
              </a:rPr>
              <a:t>things </a:t>
            </a:r>
            <a:r>
              <a:rPr lang="en-US" sz="6000" dirty="0">
                <a:latin typeface="Cambria" panose="02040503050406030204" pitchFamily="18" charset="0"/>
                <a:ea typeface="Cambria" panose="02040503050406030204" pitchFamily="18" charset="0"/>
              </a:rPr>
              <a:t>m</a:t>
            </a:r>
            <a:r>
              <a:rPr lang="en-US" sz="6000" dirty="0" smtClean="0">
                <a:latin typeface="Cambria" panose="02040503050406030204" pitchFamily="18" charset="0"/>
                <a:ea typeface="Cambria" panose="02040503050406030204" pitchFamily="18" charset="0"/>
              </a:rPr>
              <a:t>ove</a:t>
            </a:r>
            <a:r>
              <a:rPr lang="en-US" sz="6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51949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722313" y="4851749"/>
            <a:ext cx="7772400" cy="1362075"/>
          </a:xfrm>
        </p:spPr>
        <p:txBody>
          <a:bodyPr/>
          <a:lstStyle/>
          <a:p>
            <a:r>
              <a:rPr lang="en-US" sz="4800" dirty="0">
                <a:solidFill>
                  <a:schemeClr val="bg1"/>
                </a:solidFill>
                <a:latin typeface="Cambria" panose="02040503050406030204" pitchFamily="18" charset="0"/>
                <a:ea typeface="Cambria" panose="02040503050406030204" pitchFamily="18" charset="0"/>
              </a:rPr>
              <a:t>ALASKA Case </a:t>
            </a:r>
            <a:r>
              <a:rPr lang="en-US" sz="4800" dirty="0" smtClean="0">
                <a:solidFill>
                  <a:schemeClr val="bg1"/>
                </a:solidFill>
                <a:latin typeface="Cambria" panose="02040503050406030204" pitchFamily="18" charset="0"/>
                <a:ea typeface="Cambria" panose="02040503050406030204" pitchFamily="18" charset="0"/>
              </a:rPr>
              <a:t>Studies</a:t>
            </a:r>
            <a:endParaRPr lang="en-US" dirty="0">
              <a:solidFill>
                <a:schemeClr val="bg1"/>
              </a:solidFill>
              <a:latin typeface="Cambria" panose="02040503050406030204" pitchFamily="18" charset="0"/>
              <a:ea typeface="Cambria" panose="02040503050406030204" pitchFamily="18" charset="0"/>
            </a:endParaRPr>
          </a:p>
        </p:txBody>
      </p:sp>
      <p:sp>
        <p:nvSpPr>
          <p:cNvPr id="6" name="Text Placeholder 5"/>
          <p:cNvSpPr>
            <a:spLocks noGrp="1"/>
          </p:cNvSpPr>
          <p:nvPr>
            <p:ph type="body" idx="1"/>
          </p:nvPr>
        </p:nvSpPr>
        <p:spPr>
          <a:xfrm>
            <a:off x="722313" y="3351560"/>
            <a:ext cx="7772400" cy="1500187"/>
          </a:xfrm>
        </p:spPr>
        <p:txBody>
          <a:bodyPr/>
          <a:lstStyle/>
          <a:p>
            <a:r>
              <a:rPr lang="en-US" sz="3200" dirty="0">
                <a:solidFill>
                  <a:schemeClr val="bg1"/>
                </a:solidFill>
                <a:latin typeface="Cambria" panose="02040503050406030204" pitchFamily="18" charset="0"/>
                <a:ea typeface="Cambria" panose="02040503050406030204" pitchFamily="18" charset="0"/>
              </a:rPr>
              <a:t>Illustrative</a:t>
            </a:r>
            <a:r>
              <a:rPr lang="en-US" dirty="0">
                <a:solidFill>
                  <a:schemeClr val="bg1"/>
                </a:solidFill>
              </a:rPr>
              <a:t>	</a:t>
            </a:r>
          </a:p>
        </p:txBody>
      </p:sp>
    </p:spTree>
    <p:extLst>
      <p:ext uri="{BB962C8B-B14F-4D97-AF65-F5344CB8AC3E}">
        <p14:creationId xmlns:p14="http://schemas.microsoft.com/office/powerpoint/2010/main" val="2837546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Juneau, AK</a:t>
            </a: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0260" y="952125"/>
            <a:ext cx="3051117" cy="2157576"/>
          </a:xfrm>
          <a:prstGeom prst="rect">
            <a:avLst/>
          </a:prstGeom>
        </p:spPr>
      </p:pic>
      <p:sp>
        <p:nvSpPr>
          <p:cNvPr id="9" name="5-Point Star 8"/>
          <p:cNvSpPr/>
          <p:nvPr/>
        </p:nvSpPr>
        <p:spPr>
          <a:xfrm>
            <a:off x="8080287" y="2220051"/>
            <a:ext cx="189808" cy="178887"/>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4" name="Picture 13"/>
          <p:cNvPicPr>
            <a:picLocks noChangeAspect="1"/>
          </p:cNvPicPr>
          <p:nvPr/>
        </p:nvPicPr>
        <p:blipFill>
          <a:blip r:embed="rId5"/>
          <a:stretch>
            <a:fillRect/>
          </a:stretch>
        </p:blipFill>
        <p:spPr>
          <a:xfrm>
            <a:off x="363336" y="3220128"/>
            <a:ext cx="8452331" cy="341195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3439" y="1475859"/>
            <a:ext cx="2463078" cy="1633842"/>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81584" y="1605701"/>
            <a:ext cx="3156155" cy="1446550"/>
          </a:xfrm>
          <a:prstGeom prst="rect">
            <a:avLst/>
          </a:prstGeom>
          <a:noFill/>
        </p:spPr>
        <p:txBody>
          <a:bodyPr wrap="square" rtlCol="0">
            <a:spAutoFit/>
          </a:bodyPr>
          <a:lstStyle/>
          <a:p>
            <a:r>
              <a:rPr lang="en-US" dirty="0"/>
              <a:t>2015 Population: </a:t>
            </a:r>
          </a:p>
          <a:p>
            <a:r>
              <a:rPr lang="en-US" dirty="0"/>
              <a:t>32,756</a:t>
            </a:r>
          </a:p>
          <a:p>
            <a:endParaRPr lang="en-US" dirty="0"/>
          </a:p>
          <a:p>
            <a:endParaRPr lang="en-US" dirty="0"/>
          </a:p>
          <a:p>
            <a:endParaRPr lang="en-US" sz="800" dirty="0"/>
          </a:p>
          <a:p>
            <a:endParaRPr lang="en-US" sz="800" dirty="0"/>
          </a:p>
        </p:txBody>
      </p:sp>
      <p:sp>
        <p:nvSpPr>
          <p:cNvPr id="12" name="TextBox 11">
            <a:extLst>
              <a:ext uri="{FF2B5EF4-FFF2-40B4-BE49-F238E27FC236}">
                <a16:creationId xmlns:a16="http://schemas.microsoft.com/office/drawing/2014/main" id="{2369FEF6-006E-455A-B318-CABCB597B543}"/>
              </a:ext>
            </a:extLst>
          </p:cNvPr>
          <p:cNvSpPr txBox="1"/>
          <p:nvPr/>
        </p:nvSpPr>
        <p:spPr>
          <a:xfrm rot="20821002">
            <a:off x="1560699" y="4928526"/>
            <a:ext cx="2809088" cy="646331"/>
          </a:xfrm>
          <a:prstGeom prst="rect">
            <a:avLst/>
          </a:prstGeom>
          <a:solidFill>
            <a:srgbClr val="92D050"/>
          </a:solidFill>
        </p:spPr>
        <p:txBody>
          <a:bodyPr wrap="square" rtlCol="0">
            <a:spAutoFit/>
          </a:bodyPr>
          <a:lstStyle/>
          <a:p>
            <a:r>
              <a:rPr lang="en-US" dirty="0">
                <a:solidFill>
                  <a:srgbClr val="FF0000"/>
                </a:solidFill>
              </a:rPr>
              <a:t>Looks like sea level is falling 13 mm/</a:t>
            </a:r>
            <a:r>
              <a:rPr lang="en-US" dirty="0" err="1">
                <a:solidFill>
                  <a:srgbClr val="FF0000"/>
                </a:solidFill>
              </a:rPr>
              <a:t>yr</a:t>
            </a:r>
            <a:r>
              <a:rPr lang="en-US" dirty="0">
                <a:solidFill>
                  <a:srgbClr val="FF0000"/>
                </a:solidFill>
              </a:rPr>
              <a:t>,  but what if…</a:t>
            </a:r>
          </a:p>
        </p:txBody>
      </p:sp>
      <p:sp>
        <p:nvSpPr>
          <p:cNvPr id="15" name="TextBox 14">
            <a:extLst>
              <a:ext uri="{FF2B5EF4-FFF2-40B4-BE49-F238E27FC236}">
                <a16:creationId xmlns:a16="http://schemas.microsoft.com/office/drawing/2014/main" id="{FF482529-4A69-4575-B88E-C41284CE7C27}"/>
              </a:ext>
            </a:extLst>
          </p:cNvPr>
          <p:cNvSpPr txBox="1"/>
          <p:nvPr/>
        </p:nvSpPr>
        <p:spPr>
          <a:xfrm>
            <a:off x="3358342" y="3450369"/>
            <a:ext cx="819150" cy="369332"/>
          </a:xfrm>
          <a:prstGeom prst="rect">
            <a:avLst/>
          </a:prstGeom>
          <a:noFill/>
        </p:spPr>
        <p:txBody>
          <a:bodyPr wrap="square" rtlCol="0">
            <a:spAutoFit/>
          </a:bodyPr>
          <a:lstStyle/>
          <a:p>
            <a:r>
              <a:rPr lang="en-US" dirty="0">
                <a:solidFill>
                  <a:srgbClr val="FF0000"/>
                </a:solidFill>
              </a:rPr>
              <a:t>1940</a:t>
            </a:r>
          </a:p>
        </p:txBody>
      </p:sp>
      <p:sp>
        <p:nvSpPr>
          <p:cNvPr id="16" name="TextBox 15">
            <a:extLst>
              <a:ext uri="{FF2B5EF4-FFF2-40B4-BE49-F238E27FC236}">
                <a16:creationId xmlns:a16="http://schemas.microsoft.com/office/drawing/2014/main" id="{C6660CD0-A881-4395-9A14-A0C7642F8D49}"/>
              </a:ext>
            </a:extLst>
          </p:cNvPr>
          <p:cNvSpPr txBox="1"/>
          <p:nvPr/>
        </p:nvSpPr>
        <p:spPr>
          <a:xfrm>
            <a:off x="7996517" y="5193038"/>
            <a:ext cx="819150" cy="369332"/>
          </a:xfrm>
          <a:prstGeom prst="rect">
            <a:avLst/>
          </a:prstGeom>
          <a:noFill/>
        </p:spPr>
        <p:txBody>
          <a:bodyPr wrap="square" rtlCol="0">
            <a:spAutoFit/>
          </a:bodyPr>
          <a:lstStyle/>
          <a:p>
            <a:r>
              <a:rPr lang="en-US" dirty="0">
                <a:solidFill>
                  <a:srgbClr val="FF0000"/>
                </a:solidFill>
              </a:rPr>
              <a:t>2014</a:t>
            </a:r>
          </a:p>
        </p:txBody>
      </p:sp>
    </p:spTree>
    <p:extLst>
      <p:ext uri="{BB962C8B-B14F-4D97-AF65-F5344CB8AC3E}">
        <p14:creationId xmlns:p14="http://schemas.microsoft.com/office/powerpoint/2010/main" val="2700951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601402" y="4677511"/>
            <a:ext cx="3350255" cy="192931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a:ext>
            </a:extLst>
          </a:blip>
          <a:srcRect l="9662" r="8719"/>
          <a:stretch/>
        </p:blipFill>
        <p:spPr>
          <a:xfrm>
            <a:off x="5925678" y="2261096"/>
            <a:ext cx="2701701" cy="2198876"/>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973072" y="429912"/>
            <a:ext cx="2606914" cy="1754326"/>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National Geodetic Survey</a:t>
            </a:r>
          </a:p>
        </p:txBody>
      </p:sp>
      <p:pic>
        <p:nvPicPr>
          <p:cNvPr id="2" name="Picture 1"/>
          <p:cNvPicPr>
            <a:picLocks noChangeAspect="1"/>
          </p:cNvPicPr>
          <p:nvPr/>
        </p:nvPicPr>
        <p:blipFill>
          <a:blip r:embed="rId5"/>
          <a:stretch>
            <a:fillRect/>
          </a:stretch>
        </p:blipFill>
        <p:spPr>
          <a:xfrm>
            <a:off x="0" y="1111"/>
            <a:ext cx="5601402" cy="6856890"/>
          </a:xfrm>
          <a:prstGeom prst="rect">
            <a:avLst/>
          </a:prstGeom>
        </p:spPr>
      </p:pic>
      <p:sp>
        <p:nvSpPr>
          <p:cNvPr id="4" name="TextBox 3">
            <a:extLst>
              <a:ext uri="{FF2B5EF4-FFF2-40B4-BE49-F238E27FC236}">
                <a16:creationId xmlns:a16="http://schemas.microsoft.com/office/drawing/2014/main" id="{56E95295-C9BE-4C50-8A8F-728D787BDA17}"/>
              </a:ext>
            </a:extLst>
          </p:cNvPr>
          <p:cNvSpPr txBox="1"/>
          <p:nvPr/>
        </p:nvSpPr>
        <p:spPr>
          <a:xfrm>
            <a:off x="0" y="2057"/>
            <a:ext cx="6981619" cy="338554"/>
          </a:xfrm>
          <a:prstGeom prst="rect">
            <a:avLst/>
          </a:prstGeom>
          <a:solidFill>
            <a:schemeClr val="bg1"/>
          </a:solidFill>
        </p:spPr>
        <p:txBody>
          <a:bodyPr wrap="square" rtlCol="0">
            <a:spAutoFit/>
          </a:bodyPr>
          <a:lstStyle/>
          <a:p>
            <a:r>
              <a:rPr lang="en-US" sz="1600" b="1" dirty="0">
                <a:latin typeface="Cambria" panose="02040503050406030204" pitchFamily="18" charset="0"/>
                <a:ea typeface="Cambria" panose="02040503050406030204" pitchFamily="18" charset="0"/>
              </a:rPr>
              <a:t>Section 6.1 of </a:t>
            </a:r>
            <a:r>
              <a:rPr lang="en-US" sz="1600" b="1" dirty="0">
                <a:latin typeface="Cambria" panose="02040503050406030204" pitchFamily="18" charset="0"/>
                <a:ea typeface="Cambria" panose="02040503050406030204" pitchFamily="18" charset="0"/>
                <a:hlinkClick r:id="rId6" tooltip="Download file: FIS_Report_Template_Nov_2016.docx">
                  <a:extLst>
                    <a:ext uri="{A12FA001-AC4F-418D-AE19-62706E023703}">
                      <ahyp:hlinkClr xmlns="" xmlns:ahyp="http://schemas.microsoft.com/office/drawing/2018/hyperlinkcolor" val="tx"/>
                    </a:ext>
                  </a:extLst>
                </a:hlinkClick>
              </a:rPr>
              <a:t>Template: Flood Insurance Study (FIS) Report (Nov 2016</a:t>
            </a:r>
            <a:r>
              <a:rPr lang="en-US" sz="1600" dirty="0">
                <a:latin typeface="Cambria" panose="02040503050406030204" pitchFamily="18" charset="0"/>
                <a:ea typeface="Cambria" panose="02040503050406030204" pitchFamily="18" charset="0"/>
                <a:hlinkClick r:id="rId6" tooltip="Download file: FIS_Report_Template_Nov_2016.docx">
                  <a:extLst>
                    <a:ext uri="{A12FA001-AC4F-418D-AE19-62706E023703}">
                      <ahyp:hlinkClr xmlns="" xmlns:ahyp="http://schemas.microsoft.com/office/drawing/2018/hyperlinkcolor" val="tx"/>
                    </a:ext>
                  </a:extLst>
                </a:hlinkClick>
              </a:rPr>
              <a:t>)</a:t>
            </a:r>
            <a:endParaRPr lang="en-US" sz="1600" dirty="0">
              <a:latin typeface="Cambria" panose="02040503050406030204" pitchFamily="18" charset="0"/>
              <a:ea typeface="Cambria" panose="02040503050406030204" pitchFamily="18" charset="0"/>
            </a:endParaRPr>
          </a:p>
        </p:txBody>
      </p:sp>
      <p:grpSp>
        <p:nvGrpSpPr>
          <p:cNvPr id="31" name="Group 30"/>
          <p:cNvGrpSpPr/>
          <p:nvPr/>
        </p:nvGrpSpPr>
        <p:grpSpPr>
          <a:xfrm>
            <a:off x="3989226" y="1836420"/>
            <a:ext cx="5052195" cy="1910362"/>
            <a:chOff x="3989226" y="1836420"/>
            <a:chExt cx="5052195" cy="1910362"/>
          </a:xfrm>
        </p:grpSpPr>
        <p:cxnSp>
          <p:nvCxnSpPr>
            <p:cNvPr id="12" name="Straight Arrow Connector 11">
              <a:extLst>
                <a:ext uri="{FF2B5EF4-FFF2-40B4-BE49-F238E27FC236}">
                  <a16:creationId xmlns:a16="http://schemas.microsoft.com/office/drawing/2014/main" id="{6EAF20AA-9C21-4FA1-8727-EC9F4F6E9B85}"/>
                </a:ext>
              </a:extLst>
            </p:cNvPr>
            <p:cNvCxnSpPr>
              <a:cxnSpLocks/>
            </p:cNvCxnSpPr>
            <p:nvPr/>
          </p:nvCxnSpPr>
          <p:spPr>
            <a:xfrm flipH="1" flipV="1">
              <a:off x="4818761" y="2162110"/>
              <a:ext cx="535603" cy="718251"/>
            </a:xfrm>
            <a:prstGeom prst="straightConnector1">
              <a:avLst/>
            </a:prstGeom>
            <a:ln w="34925">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D6433A5-32D5-40F5-A41C-9F63651AEF40}"/>
                </a:ext>
              </a:extLst>
            </p:cNvPr>
            <p:cNvCxnSpPr>
              <a:cxnSpLocks/>
            </p:cNvCxnSpPr>
            <p:nvPr/>
          </p:nvCxnSpPr>
          <p:spPr>
            <a:xfrm flipH="1" flipV="1">
              <a:off x="3989226" y="2291261"/>
              <a:ext cx="806088" cy="708493"/>
            </a:xfrm>
            <a:prstGeom prst="straightConnector1">
              <a:avLst/>
            </a:prstGeom>
            <a:ln w="34925">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6D6433A5-32D5-40F5-A41C-9F63651AEF40}"/>
                </a:ext>
              </a:extLst>
            </p:cNvPr>
            <p:cNvCxnSpPr>
              <a:cxnSpLocks/>
            </p:cNvCxnSpPr>
            <p:nvPr/>
          </p:nvCxnSpPr>
          <p:spPr>
            <a:xfrm flipH="1" flipV="1">
              <a:off x="5284120" y="1836420"/>
              <a:ext cx="536388" cy="901886"/>
            </a:xfrm>
            <a:prstGeom prst="straightConnector1">
              <a:avLst/>
            </a:prstGeom>
            <a:ln w="34925">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47C09E1-84A1-40DF-9AB3-FDB72AC7C44C}"/>
                </a:ext>
              </a:extLst>
            </p:cNvPr>
            <p:cNvSpPr txBox="1"/>
            <p:nvPr/>
          </p:nvSpPr>
          <p:spPr>
            <a:xfrm rot="20687521">
              <a:off x="4879727" y="2423343"/>
              <a:ext cx="4161694" cy="1323439"/>
            </a:xfrm>
            <a:prstGeom prst="rect">
              <a:avLst/>
            </a:prstGeom>
            <a:solidFill>
              <a:schemeClr val="bg1">
                <a:lumMod val="85000"/>
              </a:schemeClr>
            </a:solidFill>
            <a:ln w="19050">
              <a:solidFill>
                <a:srgbClr val="FF0000"/>
              </a:solidFill>
            </a:ln>
          </p:spPr>
          <p:txBody>
            <a:bodyPr wrap="square" rtlCol="0">
              <a:spAutoFit/>
            </a:bodyPr>
            <a:lstStyle/>
            <a:p>
              <a:r>
                <a:rPr lang="en-US" sz="2000" b="1" i="1" dirty="0">
                  <a:solidFill>
                    <a:srgbClr val="FF0000"/>
                  </a:solidFill>
                </a:rPr>
                <a:t>FIS Report (Sec 6.1) states the need to know the datum for the FIRM and to consult NGS for datum conversion if needed.</a:t>
              </a:r>
            </a:p>
          </p:txBody>
        </p:sp>
      </p:grpSp>
    </p:spTree>
    <p:extLst>
      <p:ext uri="{BB962C8B-B14F-4D97-AF65-F5344CB8AC3E}">
        <p14:creationId xmlns:p14="http://schemas.microsoft.com/office/powerpoint/2010/main" val="3008145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1250"/>
                                        <p:tgtEl>
                                          <p:spTgt spid="31"/>
                                        </p:tgtEl>
                                      </p:cBhvr>
                                    </p:animEffect>
                                  </p:childTnLst>
                                </p:cTn>
                              </p:par>
                            </p:childTnLst>
                          </p:cTn>
                        </p:par>
                        <p:par>
                          <p:cTn id="8" fill="hold">
                            <p:stCondLst>
                              <p:cond delay="1250"/>
                            </p:stCondLst>
                            <p:childTnLst>
                              <p:par>
                                <p:cTn id="9" presetID="42" presetClass="entr" presetSubtype="0" fill="hold" nodeType="afterEffect">
                                  <p:stCondLst>
                                    <p:cond delay="1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Juneau, AK</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578" r="857"/>
          <a:stretch/>
        </p:blipFill>
        <p:spPr>
          <a:xfrm>
            <a:off x="722485" y="918874"/>
            <a:ext cx="7590239" cy="5703523"/>
          </a:xfrm>
          <a:prstGeom prst="rect">
            <a:avLst/>
          </a:prstGeom>
        </p:spPr>
      </p:pic>
      <p:sp>
        <p:nvSpPr>
          <p:cNvPr id="11" name="TextBox 10">
            <a:extLst>
              <a:ext uri="{FF2B5EF4-FFF2-40B4-BE49-F238E27FC236}">
                <a16:creationId xmlns:a16="http://schemas.microsoft.com/office/drawing/2014/main" id="{1EB16F21-66CA-470F-975E-72F7A902CB03}"/>
              </a:ext>
            </a:extLst>
          </p:cNvPr>
          <p:cNvSpPr txBox="1"/>
          <p:nvPr/>
        </p:nvSpPr>
        <p:spPr>
          <a:xfrm rot="20821002">
            <a:off x="1567385" y="4987297"/>
            <a:ext cx="2285911" cy="646331"/>
          </a:xfrm>
          <a:prstGeom prst="rect">
            <a:avLst/>
          </a:prstGeom>
          <a:solidFill>
            <a:srgbClr val="92D050"/>
          </a:solidFill>
        </p:spPr>
        <p:txBody>
          <a:bodyPr wrap="square" rtlCol="0">
            <a:spAutoFit/>
          </a:bodyPr>
          <a:lstStyle/>
          <a:p>
            <a:r>
              <a:rPr lang="en-US" dirty="0">
                <a:solidFill>
                  <a:srgbClr val="FF0000"/>
                </a:solidFill>
              </a:rPr>
              <a:t>what if…the land is rising 15 mm/</a:t>
            </a:r>
            <a:r>
              <a:rPr lang="en-US" dirty="0" err="1">
                <a:solidFill>
                  <a:srgbClr val="FF0000"/>
                </a:solidFill>
              </a:rPr>
              <a:t>yr</a:t>
            </a:r>
            <a:r>
              <a:rPr lang="en-US" dirty="0">
                <a:solidFill>
                  <a:srgbClr val="FF0000"/>
                </a:solidFill>
              </a:rPr>
              <a:t>, and…</a:t>
            </a:r>
          </a:p>
        </p:txBody>
      </p:sp>
    </p:spTree>
    <p:extLst>
      <p:ext uri="{BB962C8B-B14F-4D97-AF65-F5344CB8AC3E}">
        <p14:creationId xmlns:p14="http://schemas.microsoft.com/office/powerpoint/2010/main" val="2818698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Juneau, AK</a:t>
            </a:r>
          </a:p>
        </p:txBody>
      </p:sp>
      <p:pic>
        <p:nvPicPr>
          <p:cNvPr id="12" name="Picture 11"/>
          <p:cNvPicPr>
            <a:picLocks/>
          </p:cNvPicPr>
          <p:nvPr/>
        </p:nvPicPr>
        <p:blipFill rotWithShape="1">
          <a:blip r:embed="rId4"/>
          <a:srcRect l="2322" r="2619"/>
          <a:stretch/>
        </p:blipFill>
        <p:spPr>
          <a:xfrm>
            <a:off x="382386" y="1988626"/>
            <a:ext cx="8406014" cy="44751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404" y="5013192"/>
            <a:ext cx="1346868" cy="101284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247743" y="1500763"/>
            <a:ext cx="7361824" cy="369332"/>
          </a:xfrm>
          <a:prstGeom prst="rect">
            <a:avLst/>
          </a:prstGeom>
          <a:noFill/>
        </p:spPr>
        <p:txBody>
          <a:bodyPr wrap="none" rtlCol="0">
            <a:spAutoFit/>
          </a:bodyPr>
          <a:lstStyle/>
          <a:p>
            <a:r>
              <a:rPr lang="en-US" b="1" dirty="0"/>
              <a:t>*** When and how you access or transform to NAVD88 matters ***</a:t>
            </a:r>
          </a:p>
        </p:txBody>
      </p:sp>
      <p:sp>
        <p:nvSpPr>
          <p:cNvPr id="11" name="TextBox 10">
            <a:extLst>
              <a:ext uri="{FF2B5EF4-FFF2-40B4-BE49-F238E27FC236}">
                <a16:creationId xmlns:a16="http://schemas.microsoft.com/office/drawing/2014/main" id="{76C813CD-383A-47DD-9105-DFC43B6D4A7C}"/>
              </a:ext>
            </a:extLst>
          </p:cNvPr>
          <p:cNvSpPr txBox="1"/>
          <p:nvPr/>
        </p:nvSpPr>
        <p:spPr>
          <a:xfrm rot="20821002">
            <a:off x="1279227" y="4524220"/>
            <a:ext cx="2198736" cy="646331"/>
          </a:xfrm>
          <a:prstGeom prst="rect">
            <a:avLst/>
          </a:prstGeom>
          <a:solidFill>
            <a:srgbClr val="92D050"/>
          </a:solidFill>
        </p:spPr>
        <p:txBody>
          <a:bodyPr wrap="square" rtlCol="0">
            <a:spAutoFit/>
          </a:bodyPr>
          <a:lstStyle/>
          <a:p>
            <a:r>
              <a:rPr lang="en-US" dirty="0">
                <a:solidFill>
                  <a:srgbClr val="FF0000"/>
                </a:solidFill>
              </a:rPr>
              <a:t>…sea level is also rising by 2 mm/</a:t>
            </a:r>
            <a:r>
              <a:rPr lang="en-US" dirty="0" err="1">
                <a:solidFill>
                  <a:srgbClr val="FF0000"/>
                </a:solidFill>
              </a:rPr>
              <a:t>yr</a:t>
            </a:r>
            <a:endParaRPr lang="en-US" dirty="0">
              <a:solidFill>
                <a:srgbClr val="FF0000"/>
              </a:solidFill>
            </a:endParaRPr>
          </a:p>
        </p:txBody>
      </p:sp>
      <p:sp>
        <p:nvSpPr>
          <p:cNvPr id="6" name="Oval 5">
            <a:extLst>
              <a:ext uri="{FF2B5EF4-FFF2-40B4-BE49-F238E27FC236}">
                <a16:creationId xmlns:a16="http://schemas.microsoft.com/office/drawing/2014/main" id="{5D928AA2-716A-4623-AB17-36CC93EADC4D}"/>
              </a:ext>
            </a:extLst>
          </p:cNvPr>
          <p:cNvSpPr/>
          <p:nvPr/>
        </p:nvSpPr>
        <p:spPr>
          <a:xfrm>
            <a:off x="7462672" y="5469774"/>
            <a:ext cx="1400542" cy="993996"/>
          </a:xfrm>
          <a:prstGeom prst="ellipse">
            <a:avLst/>
          </a:prstGeom>
          <a:solidFill>
            <a:srgbClr val="92D05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8771F9B-1153-4839-8B38-09AAED3B85E1}"/>
              </a:ext>
            </a:extLst>
          </p:cNvPr>
          <p:cNvSpPr txBox="1"/>
          <p:nvPr/>
        </p:nvSpPr>
        <p:spPr>
          <a:xfrm rot="21007790">
            <a:off x="1339441" y="2236507"/>
            <a:ext cx="4241800" cy="369332"/>
          </a:xfrm>
          <a:prstGeom prst="rect">
            <a:avLst/>
          </a:prstGeom>
          <a:noFill/>
        </p:spPr>
        <p:txBody>
          <a:bodyPr wrap="square" rtlCol="0">
            <a:spAutoFit/>
          </a:bodyPr>
          <a:lstStyle/>
          <a:p>
            <a:r>
              <a:rPr lang="en-US" dirty="0">
                <a:solidFill>
                  <a:srgbClr val="FF0000"/>
                </a:solidFill>
              </a:rPr>
              <a:t>Is the flood risk changing in Juneau AK ?</a:t>
            </a:r>
          </a:p>
        </p:txBody>
      </p:sp>
    </p:spTree>
    <p:extLst>
      <p:ext uri="{BB962C8B-B14F-4D97-AF65-F5344CB8AC3E}">
        <p14:creationId xmlns:p14="http://schemas.microsoft.com/office/powerpoint/2010/main" val="948831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0F1C21-4ECA-41B8-9F64-842730301603}"/>
              </a:ext>
            </a:extLst>
          </p:cNvPr>
          <p:cNvSpPr>
            <a:spLocks noGrp="1"/>
          </p:cNvSpPr>
          <p:nvPr>
            <p:ph type="ctrTitle"/>
          </p:nvPr>
        </p:nvSpPr>
        <p:spPr/>
        <p:txBody>
          <a:bodyPr/>
          <a:lstStyle/>
          <a:p>
            <a:r>
              <a:rPr lang="en-US" sz="6000" dirty="0" smtClean="0">
                <a:latin typeface="Cambria" panose="02040503050406030204" pitchFamily="18" charset="0"/>
                <a:ea typeface="Cambria" panose="02040503050406030204" pitchFamily="18" charset="0"/>
              </a:rPr>
              <a:t>Let’s talk about why NGS is </a:t>
            </a:r>
            <a:r>
              <a:rPr lang="en-US" sz="6000" dirty="0" smtClean="0">
                <a:latin typeface="Cambria" panose="02040503050406030204" pitchFamily="18" charset="0"/>
                <a:ea typeface="Cambria" panose="02040503050406030204" pitchFamily="18" charset="0"/>
              </a:rPr>
              <a:t>upgrad</a:t>
            </a:r>
            <a:r>
              <a:rPr lang="en-US" sz="6000" dirty="0" smtClean="0">
                <a:latin typeface="Cambria" panose="02040503050406030204" pitchFamily="18" charset="0"/>
                <a:ea typeface="Cambria" panose="02040503050406030204" pitchFamily="18" charset="0"/>
              </a:rPr>
              <a:t>ing to NAPGD2022</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8194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05582" y="2879011"/>
            <a:ext cx="5827827" cy="3220225"/>
          </a:xfrm>
          <a:prstGeom prst="rect">
            <a:avLst/>
          </a:prstGeom>
          <a:blipFill>
            <a:blip r:embed="rId3" cstate="print"/>
            <a:stretch>
              <a:fillRect/>
            </a:stretch>
          </a:blipFill>
        </p:spPr>
        <p:txBody>
          <a:bodyPr wrap="square" lIns="0" tIns="0" rIns="0" bIns="0" rtlCol="0"/>
          <a:lstStyle/>
          <a:p>
            <a:endParaRPr>
              <a:latin typeface="Cambria" panose="02040503050406030204" pitchFamily="18" charset="0"/>
            </a:endParaRPr>
          </a:p>
        </p:txBody>
      </p:sp>
      <p:sp>
        <p:nvSpPr>
          <p:cNvPr id="2"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smtClean="0">
                <a:latin typeface="Cambria" panose="02040503050406030204" pitchFamily="18" charset="0"/>
                <a:cs typeface="Calibri"/>
              </a:rPr>
              <a:t>Why Replace </a:t>
            </a:r>
            <a:r>
              <a:rPr lang="en-US" spc="-13" dirty="0" smtClean="0">
                <a:latin typeface="Cambria" panose="02040503050406030204" pitchFamily="18" charset="0"/>
                <a:cs typeface="Calibri"/>
              </a:rPr>
              <a:t>NAVD88?</a:t>
            </a:r>
            <a:endParaRPr dirty="0">
              <a:latin typeface="Cambria" panose="02040503050406030204" pitchFamily="18" charset="0"/>
              <a:cs typeface="Calibri"/>
            </a:endParaRPr>
          </a:p>
        </p:txBody>
      </p:sp>
      <p:sp>
        <p:nvSpPr>
          <p:cNvPr id="3" name="object 3"/>
          <p:cNvSpPr txBox="1"/>
          <p:nvPr/>
        </p:nvSpPr>
        <p:spPr>
          <a:xfrm>
            <a:off x="172536" y="1178545"/>
            <a:ext cx="8895264" cy="1700464"/>
          </a:xfrm>
          <a:prstGeom prst="rect">
            <a:avLst/>
          </a:prstGeom>
        </p:spPr>
        <p:txBody>
          <a:bodyPr vert="horz" wrap="square" lIns="0" tIns="73659" rIns="0" bIns="0" rtlCol="0">
            <a:spAutoFit/>
          </a:bodyPr>
          <a:lstStyle/>
          <a:p>
            <a:pPr marL="182880" indent="-274320">
              <a:spcBef>
                <a:spcPts val="579"/>
              </a:spcBef>
              <a:buFont typeface="Arial"/>
              <a:buChar char="•"/>
              <a:tabLst>
                <a:tab pos="473275" algn="l"/>
                <a:tab pos="474121" algn="l"/>
              </a:tabLst>
            </a:pPr>
            <a:r>
              <a:rPr lang="en-US" sz="3300" spc="-7" dirty="0">
                <a:latin typeface="Cambria" panose="02040503050406030204" pitchFamily="18" charset="0"/>
                <a:cs typeface="Calibri"/>
              </a:rPr>
              <a:t>t</a:t>
            </a:r>
            <a:r>
              <a:rPr sz="3300" spc="-7" dirty="0" smtClean="0">
                <a:latin typeface="Cambria" panose="02040503050406030204" pitchFamily="18" charset="0"/>
                <a:cs typeface="Calibri"/>
              </a:rPr>
              <a:t>ilt in</a:t>
            </a:r>
            <a:r>
              <a:rPr lang="en-US" sz="3300" spc="-7" dirty="0" smtClean="0">
                <a:latin typeface="Cambria" panose="02040503050406030204" pitchFamily="18" charset="0"/>
                <a:cs typeface="Calibri"/>
              </a:rPr>
              <a:t> the</a:t>
            </a:r>
            <a:r>
              <a:rPr sz="3300" spc="-7" dirty="0" smtClean="0">
                <a:latin typeface="Cambria" panose="02040503050406030204" pitchFamily="18" charset="0"/>
                <a:cs typeface="Calibri"/>
              </a:rPr>
              <a:t> </a:t>
            </a:r>
            <a:r>
              <a:rPr lang="en-US" sz="3300" spc="-7" dirty="0" smtClean="0">
                <a:latin typeface="Cambria" panose="02040503050406030204" pitchFamily="18" charset="0"/>
                <a:cs typeface="Calibri"/>
              </a:rPr>
              <a:t>"</a:t>
            </a:r>
            <a:r>
              <a:rPr sz="3300" spc="-47" dirty="0" smtClean="0">
                <a:latin typeface="Cambria" panose="02040503050406030204" pitchFamily="18" charset="0"/>
                <a:cs typeface="Calibri"/>
              </a:rPr>
              <a:t>zero </a:t>
            </a:r>
            <a:r>
              <a:rPr lang="en-US" sz="3300" spc="-33" dirty="0" smtClean="0">
                <a:latin typeface="Cambria" panose="02040503050406030204" pitchFamily="18" charset="0"/>
                <a:cs typeface="Calibri"/>
              </a:rPr>
              <a:t>surface” (intended to be flat)</a:t>
            </a:r>
            <a:endParaRPr sz="3300" dirty="0">
              <a:latin typeface="Cambria" panose="02040503050406030204" pitchFamily="18" charset="0"/>
              <a:cs typeface="Calibri"/>
            </a:endParaRPr>
          </a:p>
          <a:p>
            <a:pPr marL="182880" indent="-274320">
              <a:spcBef>
                <a:spcPts val="447"/>
              </a:spcBef>
              <a:buFont typeface="Arial"/>
              <a:buChar char="•"/>
              <a:tabLst>
                <a:tab pos="473275" algn="l"/>
                <a:tab pos="474121" algn="l"/>
              </a:tabLst>
            </a:pPr>
            <a:r>
              <a:rPr sz="3300" spc="-7" dirty="0">
                <a:latin typeface="Cambria" panose="02040503050406030204" pitchFamily="18" charset="0"/>
                <a:cs typeface="Calibri"/>
              </a:rPr>
              <a:t>subsidence, uplift, </a:t>
            </a:r>
            <a:r>
              <a:rPr sz="3300" spc="-33" dirty="0" smtClean="0">
                <a:latin typeface="Cambria" panose="02040503050406030204" pitchFamily="18" charset="0"/>
                <a:cs typeface="Calibri"/>
              </a:rPr>
              <a:t>freeze</a:t>
            </a:r>
            <a:r>
              <a:rPr lang="en-US" sz="3300" dirty="0">
                <a:latin typeface="Cambria" panose="02040503050406030204" pitchFamily="18" charset="0"/>
                <a:cs typeface="Calibri"/>
              </a:rPr>
              <a:t> </a:t>
            </a:r>
            <a:r>
              <a:rPr lang="en-US" sz="3300" dirty="0" smtClean="0">
                <a:latin typeface="Cambria" panose="02040503050406030204" pitchFamily="18" charset="0"/>
                <a:cs typeface="Calibri"/>
              </a:rPr>
              <a:t>&amp; </a:t>
            </a:r>
            <a:r>
              <a:rPr sz="3300" spc="-13" dirty="0" smtClean="0">
                <a:latin typeface="Cambria" panose="02040503050406030204" pitchFamily="18" charset="0"/>
                <a:cs typeface="Calibri"/>
              </a:rPr>
              <a:t>thaw </a:t>
            </a:r>
            <a:r>
              <a:rPr sz="3300" spc="-7" dirty="0">
                <a:latin typeface="Cambria" panose="02040503050406030204" pitchFamily="18" charset="0"/>
                <a:cs typeface="Calibri"/>
              </a:rPr>
              <a:t>of</a:t>
            </a:r>
            <a:r>
              <a:rPr sz="3300" dirty="0">
                <a:latin typeface="Cambria" panose="02040503050406030204" pitchFamily="18" charset="0"/>
                <a:cs typeface="Calibri"/>
              </a:rPr>
              <a:t> </a:t>
            </a:r>
            <a:r>
              <a:rPr sz="3300" spc="-7" dirty="0">
                <a:latin typeface="Cambria" panose="02040503050406030204" pitchFamily="18" charset="0"/>
                <a:cs typeface="Calibri"/>
              </a:rPr>
              <a:t>BMs</a:t>
            </a:r>
            <a:endParaRPr sz="3300" dirty="0">
              <a:latin typeface="Cambria" panose="02040503050406030204" pitchFamily="18" charset="0"/>
              <a:cs typeface="Calibri"/>
            </a:endParaRPr>
          </a:p>
          <a:p>
            <a:pPr marL="182880" indent="-274320">
              <a:spcBef>
                <a:spcPts val="447"/>
              </a:spcBef>
              <a:buFont typeface="Arial"/>
              <a:buChar char="•"/>
              <a:tabLst>
                <a:tab pos="473275" algn="l"/>
                <a:tab pos="474121" algn="l"/>
              </a:tabLst>
            </a:pPr>
            <a:r>
              <a:rPr sz="3300" spc="-13" dirty="0">
                <a:latin typeface="Cambria" panose="02040503050406030204" pitchFamily="18" charset="0"/>
                <a:cs typeface="Calibri"/>
              </a:rPr>
              <a:t>limited </a:t>
            </a:r>
            <a:r>
              <a:rPr sz="3300" spc="-20" dirty="0" smtClean="0">
                <a:latin typeface="Cambria" panose="02040503050406030204" pitchFamily="18" charset="0"/>
                <a:cs typeface="Calibri"/>
              </a:rPr>
              <a:t>availability</a:t>
            </a:r>
            <a:r>
              <a:rPr lang="en-US" sz="3300" spc="-20" dirty="0" smtClean="0">
                <a:latin typeface="Cambria" panose="02040503050406030204" pitchFamily="18" charset="0"/>
                <a:cs typeface="Calibri"/>
              </a:rPr>
              <a:t> </a:t>
            </a:r>
            <a:r>
              <a:rPr lang="en-US" sz="3300" spc="-20" dirty="0">
                <a:latin typeface="Cambria" panose="02040503050406030204" pitchFamily="18" charset="0"/>
                <a:cs typeface="Calibri"/>
              </a:rPr>
              <a:t>of undisturbed marks</a:t>
            </a:r>
            <a:endParaRPr sz="3300" dirty="0">
              <a:latin typeface="Cambria" panose="02040503050406030204" pitchFamily="18" charset="0"/>
              <a:cs typeface="Calibri"/>
            </a:endParaRPr>
          </a:p>
        </p:txBody>
      </p:sp>
      <p:sp>
        <p:nvSpPr>
          <p:cNvPr id="6" name="object 6"/>
          <p:cNvSpPr txBox="1"/>
          <p:nvPr/>
        </p:nvSpPr>
        <p:spPr>
          <a:xfrm>
            <a:off x="438151" y="6119130"/>
            <a:ext cx="5595257" cy="324875"/>
          </a:xfrm>
          <a:prstGeom prst="rect">
            <a:avLst/>
          </a:prstGeom>
        </p:spPr>
        <p:txBody>
          <a:bodyPr vert="horz" wrap="square" lIns="0" tIns="16933" rIns="0" bIns="0" rtlCol="0">
            <a:spAutoFit/>
          </a:bodyPr>
          <a:lstStyle/>
          <a:p>
            <a:pPr marL="16933">
              <a:spcBef>
                <a:spcPts val="133"/>
              </a:spcBef>
            </a:pPr>
            <a:r>
              <a:rPr sz="2000" b="1" spc="-20" dirty="0">
                <a:latin typeface="Cambria" panose="02040503050406030204" pitchFamily="18" charset="0"/>
                <a:cs typeface="Calibri"/>
              </a:rPr>
              <a:t>Approximate </a:t>
            </a:r>
            <a:r>
              <a:rPr sz="2000" b="1" spc="-13" dirty="0">
                <a:latin typeface="Cambria" panose="02040503050406030204" pitchFamily="18" charset="0"/>
                <a:cs typeface="Calibri"/>
              </a:rPr>
              <a:t>Error </a:t>
            </a:r>
            <a:r>
              <a:rPr sz="2000" b="1" spc="-7" dirty="0">
                <a:latin typeface="Cambria" panose="02040503050406030204" pitchFamily="18" charset="0"/>
                <a:cs typeface="Calibri"/>
              </a:rPr>
              <a:t>in </a:t>
            </a:r>
            <a:r>
              <a:rPr sz="2000" b="1" spc="-33" dirty="0">
                <a:latin typeface="Cambria" panose="02040503050406030204" pitchFamily="18" charset="0"/>
                <a:cs typeface="Calibri"/>
              </a:rPr>
              <a:t>NAVD88 </a:t>
            </a:r>
            <a:r>
              <a:rPr lang="en-US" sz="2000" b="1" spc="-33" dirty="0">
                <a:latin typeface="Cambria" panose="02040503050406030204" pitchFamily="18" charset="0"/>
                <a:cs typeface="Calibri"/>
              </a:rPr>
              <a:t>"</a:t>
            </a:r>
            <a:r>
              <a:rPr lang="en-US" sz="2000" b="1" spc="-7" dirty="0">
                <a:latin typeface="Cambria" panose="02040503050406030204" pitchFamily="18" charset="0"/>
                <a:cs typeface="Calibri"/>
              </a:rPr>
              <a:t>zero </a:t>
            </a:r>
            <a:r>
              <a:rPr lang="en-US" sz="2000" b="1" spc="-13" dirty="0" smtClean="0">
                <a:latin typeface="Cambria" panose="02040503050406030204" pitchFamily="18" charset="0"/>
                <a:cs typeface="Calibri"/>
              </a:rPr>
              <a:t>surface”</a:t>
            </a:r>
            <a:endParaRPr sz="2000" dirty="0">
              <a:latin typeface="Cambria" panose="02040503050406030204" pitchFamily="18" charset="0"/>
              <a:cs typeface="Calibri"/>
            </a:endParaRP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48400" y="2982507"/>
            <a:ext cx="2648062" cy="3067050"/>
          </a:xfrm>
          <a:prstGeom prst="rect">
            <a:avLst/>
          </a:prstGeom>
        </p:spPr>
      </p:pic>
      <p:sp>
        <p:nvSpPr>
          <p:cNvPr id="9" name="NAVD88 network"/>
          <p:cNvSpPr/>
          <p:nvPr/>
        </p:nvSpPr>
        <p:spPr>
          <a:xfrm>
            <a:off x="172536" y="1322211"/>
            <a:ext cx="8775521" cy="5441447"/>
          </a:xfrm>
          <a:prstGeom prst="rect">
            <a:avLst/>
          </a:prstGeom>
          <a:blipFill>
            <a:blip r:embed="rId5" cstate="print"/>
            <a:stretch>
              <a:fillRect/>
            </a:stretch>
          </a:blipFill>
        </p:spPr>
        <p:txBody>
          <a:bodyPr wrap="square" lIns="0" tIns="0" rIns="0" bIns="0" rtlCol="0"/>
          <a:lstStyle/>
          <a:p>
            <a:endParaRPr/>
          </a:p>
        </p:txBody>
      </p:sp>
      <p:sp>
        <p:nvSpPr>
          <p:cNvPr id="10" name="leveling diagram" hidden="1"/>
          <p:cNvSpPr/>
          <p:nvPr/>
        </p:nvSpPr>
        <p:spPr>
          <a:xfrm>
            <a:off x="1352721" y="1867821"/>
            <a:ext cx="6438558" cy="3756731"/>
          </a:xfrm>
          <a:prstGeom prst="rect">
            <a:avLst/>
          </a:prstGeom>
          <a:blipFill>
            <a:blip r:embed="rId6" cstate="print"/>
            <a:stretch>
              <a:fillRect/>
            </a:stretch>
          </a:blipFill>
        </p:spPr>
        <p:txBody>
          <a:bodyPr wrap="square" lIns="0" tIns="0" rIns="0" bIns="0" rtlCol="0"/>
          <a:lstStyle/>
          <a:p>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181" y="3454549"/>
            <a:ext cx="5679356" cy="3309109"/>
          </a:xfrm>
          <a:prstGeom prst="rect">
            <a:avLst/>
          </a:prstGeom>
          <a:ln w="31750">
            <a:solidFill>
              <a:schemeClr val="tx1"/>
            </a:solidFill>
          </a:ln>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582" y="1260831"/>
            <a:ext cx="3260736" cy="2173823"/>
          </a:xfrm>
          <a:prstGeom prst="rect">
            <a:avLst/>
          </a:prstGeom>
          <a:ln w="31750">
            <a:solidFill>
              <a:schemeClr val="tx1"/>
            </a:solidFill>
          </a:ln>
        </p:spPr>
      </p:pic>
    </p:spTree>
    <p:extLst>
      <p:ext uri="{BB962C8B-B14F-4D97-AF65-F5344CB8AC3E}">
        <p14:creationId xmlns:p14="http://schemas.microsoft.com/office/powerpoint/2010/main" val="2158007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par>
                                <p:cTn id="8" presetID="6" presetClass="exit" presetSubtype="32" fill="hold" grpId="1" nodeType="withEffect">
                                  <p:stCondLst>
                                    <p:cond delay="0"/>
                                  </p:stCondLst>
                                  <p:childTnLst>
                                    <p:animEffect transition="out" filter="circle(out)">
                                      <p:cBhvr>
                                        <p:cTn id="9" dur="2000"/>
                                        <p:tgtEl>
                                          <p:spTgt spid="10"/>
                                        </p:tgtEl>
                                      </p:cBhvr>
                                    </p:animEffect>
                                    <p:set>
                                      <p:cBhvr>
                                        <p:cTn id="10" dur="1" fill="hold">
                                          <p:stCondLst>
                                            <p:cond delay="1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a:spLocks noChangeAspect="1"/>
          </p:cNvSpPr>
          <p:nvPr/>
        </p:nvSpPr>
        <p:spPr>
          <a:xfrm>
            <a:off x="0" y="0"/>
            <a:ext cx="9143999" cy="5052610"/>
          </a:xfrm>
          <a:prstGeom prst="rect">
            <a:avLst/>
          </a:prstGeom>
          <a:blipFill>
            <a:blip r:embed="rId3" cstate="print"/>
            <a:stretch>
              <a:fillRect/>
            </a:stretch>
          </a:blipFill>
          <a:ln w="6350">
            <a:solidFill>
              <a:schemeClr val="tx1"/>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ＭＳ Ｐゴシック" pitchFamily="34" charset="-128"/>
              <a:cs typeface="+mn-cs"/>
            </a:endParaRPr>
          </a:p>
        </p:txBody>
      </p:sp>
      <p:sp>
        <p:nvSpPr>
          <p:cNvPr id="6" name="object 6"/>
          <p:cNvSpPr txBox="1"/>
          <p:nvPr/>
        </p:nvSpPr>
        <p:spPr>
          <a:xfrm>
            <a:off x="0" y="5204730"/>
            <a:ext cx="9144000" cy="447986"/>
          </a:xfrm>
          <a:prstGeom prst="rect">
            <a:avLst/>
          </a:prstGeom>
        </p:spPr>
        <p:txBody>
          <a:bodyPr vert="horz" wrap="square" lIns="0" tIns="16933" rIns="0" bIns="0" rtlCol="0">
            <a:noAutofit/>
          </a:bodyPr>
          <a:lstStyle/>
          <a:p>
            <a:pPr marL="16933" marR="0" lvl="0" indent="0" algn="ctr" defTabSz="457200" rtl="0" eaLnBrk="1" fontAlgn="base" latinLnBrk="0" hangingPunct="1">
              <a:lnSpc>
                <a:spcPct val="100000"/>
              </a:lnSpc>
              <a:spcBef>
                <a:spcPts val="133"/>
              </a:spcBef>
              <a:spcAft>
                <a:spcPct val="0"/>
              </a:spcAft>
              <a:buClrTx/>
              <a:buSzTx/>
              <a:buFontTx/>
              <a:buNone/>
              <a:tabLst/>
              <a:defRPr/>
            </a:pPr>
            <a:r>
              <a:rPr kumimoji="0" sz="2900" b="1"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Approximate </a:t>
            </a:r>
            <a:r>
              <a:rPr kumimoji="0" sz="2900" b="1"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Error </a:t>
            </a:r>
            <a:r>
              <a:rPr kumimoji="0" sz="2900" b="1" i="0" u="none" strike="noStrike" kern="1200" cap="none" spc="-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in </a:t>
            </a:r>
            <a:r>
              <a:rPr kumimoji="0" sz="2900" b="1" i="0" u="none" strike="noStrike" kern="1200" cap="none" spc="-3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NAVD88 </a:t>
            </a:r>
            <a:r>
              <a:rPr kumimoji="0" lang="en-US" sz="2900" b="1" i="0" u="none" strike="noStrike" kern="1200" cap="none" spc="-3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t>
            </a:r>
            <a:r>
              <a:rPr kumimoji="0" lang="en-US" sz="2900" b="1"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zero </a:t>
            </a:r>
            <a:r>
              <a:rPr kumimoji="0" lang="en-US" sz="2900" b="1"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elevation</a:t>
            </a:r>
            <a:r>
              <a:rPr kumimoji="0" lang="en-US" sz="2900" b="1"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 (H=</a:t>
            </a:r>
            <a:r>
              <a:rPr kumimoji="0" lang="en-US" sz="2900" b="1" i="0" u="none" strike="noStrike" kern="1200" cap="none" spc="-13" normalizeH="0" noProof="0" dirty="0" smtClean="0">
                <a:ln>
                  <a:noFill/>
                </a:ln>
                <a:solidFill>
                  <a:prstClr val="black"/>
                </a:solidFill>
                <a:effectLst/>
                <a:uLnTx/>
                <a:uFillTx/>
                <a:latin typeface="Cambria" panose="02040503050406030204" pitchFamily="18" charset="0"/>
                <a:ea typeface="ＭＳ Ｐゴシック" pitchFamily="34" charset="-128"/>
                <a:cs typeface="Calibri"/>
              </a:rPr>
              <a:t>0)</a:t>
            </a:r>
            <a:endParaRPr kumimoji="0" lang="en-US" sz="2900" b="1"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endParaRPr>
          </a:p>
          <a:p>
            <a:pPr marL="16933" marR="0" lvl="0" indent="0" algn="ctr" defTabSz="457200" rtl="0" eaLnBrk="1" fontAlgn="base" latinLnBrk="0" hangingPunct="1">
              <a:lnSpc>
                <a:spcPct val="100000"/>
              </a:lnSpc>
              <a:spcBef>
                <a:spcPts val="2400"/>
              </a:spcBef>
              <a:spcAft>
                <a:spcPct val="0"/>
              </a:spcAft>
              <a:buClrTx/>
              <a:buSzTx/>
              <a:buFontTx/>
              <a:buNone/>
              <a:tabLst/>
              <a:defRPr/>
            </a:pPr>
            <a:r>
              <a:rPr kumimoji="0" lang="en-US" sz="2400" b="1"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Map is the H=0 surface overlaid onto satellite</a:t>
            </a:r>
            <a:r>
              <a:rPr kumimoji="0" lang="en-US" sz="2400" b="1" i="0" u="none" strike="noStrike" kern="1200" cap="none" spc="-13" normalizeH="0" noProof="0" dirty="0" smtClean="0">
                <a:ln>
                  <a:noFill/>
                </a:ln>
                <a:solidFill>
                  <a:prstClr val="black"/>
                </a:solidFill>
                <a:effectLst/>
                <a:uLnTx/>
                <a:uFillTx/>
                <a:latin typeface="Cambria" panose="02040503050406030204" pitchFamily="18" charset="0"/>
                <a:ea typeface="ＭＳ Ｐゴシック" pitchFamily="34" charset="-128"/>
                <a:cs typeface="Calibri"/>
              </a:rPr>
              <a:t> gravity data</a:t>
            </a: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Tree>
    <p:extLst>
      <p:ext uri="{BB962C8B-B14F-4D97-AF65-F5344CB8AC3E}">
        <p14:creationId xmlns:p14="http://schemas.microsoft.com/office/powerpoint/2010/main" val="3297710784"/>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dirty="0">
                <a:ln w="12700">
                  <a:solidFill>
                    <a:srgbClr val="000000"/>
                  </a:solidFill>
                  <a:round/>
                  <a:headEnd/>
                  <a:tailEnd/>
                </a:ln>
                <a:solidFill>
                  <a:srgbClr val="FFFF00"/>
                </a:solidFill>
                <a:effectLst>
                  <a:outerShdw dist="45791" dir="2021404" algn="ctr" rotWithShape="0">
                    <a:srgbClr val="808080">
                      <a:alpha val="79999"/>
                    </a:srgbClr>
                  </a:outerShdw>
                </a:effectLst>
                <a:latin typeface="Arial Black" panose="020B0A04020102020204" pitchFamily="34" charset="0"/>
              </a:rPr>
              <a:t>NGVD29</a:t>
            </a:r>
          </a:p>
        </p:txBody>
      </p:sp>
      <p:sp>
        <p:nvSpPr>
          <p:cNvPr id="1416196" name="Text Box 4"/>
          <p:cNvSpPr txBox="1">
            <a:spLocks noChangeArrowheads="1"/>
          </p:cNvSpPr>
          <p:nvPr/>
        </p:nvSpPr>
        <p:spPr bwMode="auto">
          <a:xfrm>
            <a:off x="1949281" y="2124467"/>
            <a:ext cx="39011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50000"/>
              </a:spcBef>
              <a:buFontTx/>
              <a:buNone/>
            </a:pPr>
            <a:r>
              <a:rPr lang="en-US" altLang="en-US" b="1" dirty="0" smtClean="0">
                <a:solidFill>
                  <a:srgbClr val="FFFF00"/>
                </a:solidFill>
                <a:latin typeface="Cambria" panose="02040503050406030204" pitchFamily="18" charset="0"/>
                <a:ea typeface="Cambria" panose="02040503050406030204" pitchFamily="18" charset="0"/>
              </a:rPr>
              <a:t>Referenced </a:t>
            </a:r>
            <a:r>
              <a:rPr lang="en-US" altLang="en-US" b="1" dirty="0">
                <a:solidFill>
                  <a:srgbClr val="FFFF00"/>
                </a:solidFill>
                <a:latin typeface="Cambria" panose="02040503050406030204" pitchFamily="18" charset="0"/>
                <a:ea typeface="Cambria" panose="02040503050406030204" pitchFamily="18" charset="0"/>
              </a:rPr>
              <a:t>to 26 tide </a:t>
            </a:r>
            <a:r>
              <a:rPr lang="en-US" altLang="en-US" b="1" dirty="0" smtClean="0">
                <a:solidFill>
                  <a:srgbClr val="FFFF00"/>
                </a:solidFill>
                <a:latin typeface="Cambria" panose="02040503050406030204" pitchFamily="18" charset="0"/>
                <a:ea typeface="Cambria" panose="02040503050406030204" pitchFamily="18" charset="0"/>
              </a:rPr>
              <a:t>gauges </a:t>
            </a:r>
            <a:r>
              <a:rPr lang="en-US" altLang="en-US" b="1" dirty="0">
                <a:solidFill>
                  <a:srgbClr val="FFFF00"/>
                </a:solidFill>
                <a:latin typeface="Cambria" panose="02040503050406030204" pitchFamily="18" charset="0"/>
                <a:ea typeface="Cambria" panose="02040503050406030204" pitchFamily="18" charset="0"/>
              </a:rPr>
              <a:t>in the US and Canada</a:t>
            </a:r>
          </a:p>
        </p:txBody>
      </p:sp>
      <p:grpSp>
        <p:nvGrpSpPr>
          <p:cNvPr id="2" name="Group 5"/>
          <p:cNvGrpSpPr>
            <a:grpSpLocks/>
          </p:cNvGrpSpPr>
          <p:nvPr/>
        </p:nvGrpSpPr>
        <p:grpSpPr bwMode="auto">
          <a:xfrm>
            <a:off x="4695498" y="1234966"/>
            <a:ext cx="3962400" cy="4900613"/>
            <a:chOff x="2688" y="1008"/>
            <a:chExt cx="2448" cy="2880"/>
          </a:xfrm>
        </p:grpSpPr>
        <p:sp>
          <p:nvSpPr>
            <p:cNvPr id="183312" name="Line 6"/>
            <p:cNvSpPr>
              <a:spLocks noChangeShapeType="1"/>
            </p:cNvSpPr>
            <p:nvPr/>
          </p:nvSpPr>
          <p:spPr bwMode="auto">
            <a:xfrm>
              <a:off x="4032" y="1008"/>
              <a:ext cx="624" cy="4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3" name="Line 7"/>
            <p:cNvSpPr>
              <a:spLocks noChangeShapeType="1"/>
            </p:cNvSpPr>
            <p:nvPr/>
          </p:nvSpPr>
          <p:spPr bwMode="auto">
            <a:xfrm>
              <a:off x="4032" y="1008"/>
              <a:ext cx="1104" cy="43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4" name="Line 8"/>
            <p:cNvSpPr>
              <a:spLocks noChangeShapeType="1"/>
            </p:cNvSpPr>
            <p:nvPr/>
          </p:nvSpPr>
          <p:spPr bwMode="auto">
            <a:xfrm>
              <a:off x="4032" y="1008"/>
              <a:ext cx="1008" cy="57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5" name="Line 9"/>
            <p:cNvSpPr>
              <a:spLocks noChangeShapeType="1"/>
            </p:cNvSpPr>
            <p:nvPr/>
          </p:nvSpPr>
          <p:spPr bwMode="auto">
            <a:xfrm>
              <a:off x="4032" y="1008"/>
              <a:ext cx="720" cy="67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6" name="Line 10"/>
            <p:cNvSpPr>
              <a:spLocks noChangeShapeType="1"/>
            </p:cNvSpPr>
            <p:nvPr/>
          </p:nvSpPr>
          <p:spPr bwMode="auto">
            <a:xfrm>
              <a:off x="4032" y="1008"/>
              <a:ext cx="624" cy="81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7" name="Line 11"/>
            <p:cNvSpPr>
              <a:spLocks noChangeShapeType="1"/>
            </p:cNvSpPr>
            <p:nvPr/>
          </p:nvSpPr>
          <p:spPr bwMode="auto">
            <a:xfrm>
              <a:off x="4032" y="1008"/>
              <a:ext cx="528" cy="115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8" name="Line 12"/>
            <p:cNvSpPr>
              <a:spLocks noChangeShapeType="1"/>
            </p:cNvSpPr>
            <p:nvPr/>
          </p:nvSpPr>
          <p:spPr bwMode="auto">
            <a:xfrm>
              <a:off x="4032" y="1008"/>
              <a:ext cx="336" cy="1344"/>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9" name="Line 13"/>
            <p:cNvSpPr>
              <a:spLocks noChangeShapeType="1"/>
            </p:cNvSpPr>
            <p:nvPr/>
          </p:nvSpPr>
          <p:spPr bwMode="auto">
            <a:xfrm>
              <a:off x="4032" y="1008"/>
              <a:ext cx="336" cy="168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0" name="Line 14"/>
            <p:cNvSpPr>
              <a:spLocks noChangeShapeType="1"/>
            </p:cNvSpPr>
            <p:nvPr/>
          </p:nvSpPr>
          <p:spPr bwMode="auto">
            <a:xfrm>
              <a:off x="4032" y="1008"/>
              <a:ext cx="0" cy="249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1" name="Line 15"/>
            <p:cNvSpPr>
              <a:spLocks noChangeShapeType="1"/>
            </p:cNvSpPr>
            <p:nvPr/>
          </p:nvSpPr>
          <p:spPr bwMode="auto">
            <a:xfrm flipH="1">
              <a:off x="3504" y="1008"/>
              <a:ext cx="528" cy="26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2" name="Line 16"/>
            <p:cNvSpPr>
              <a:spLocks noChangeShapeType="1"/>
            </p:cNvSpPr>
            <p:nvPr/>
          </p:nvSpPr>
          <p:spPr bwMode="auto">
            <a:xfrm flipH="1">
              <a:off x="3312" y="1008"/>
              <a:ext cx="720" cy="26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3" name="Line 17"/>
            <p:cNvSpPr>
              <a:spLocks noChangeShapeType="1"/>
            </p:cNvSpPr>
            <p:nvPr/>
          </p:nvSpPr>
          <p:spPr bwMode="auto">
            <a:xfrm flipH="1">
              <a:off x="2688" y="1008"/>
              <a:ext cx="1344" cy="288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183303" name="Group 19"/>
            <p:cNvGrpSpPr>
              <a:grpSpLocks/>
            </p:cNvGrpSpPr>
            <p:nvPr/>
          </p:nvGrpSpPr>
          <p:grpSpPr bwMode="auto">
            <a:xfrm>
              <a:off x="288" y="144"/>
              <a:ext cx="1152" cy="2832"/>
              <a:chOff x="288" y="288"/>
              <a:chExt cx="1152" cy="2688"/>
            </a:xfrm>
          </p:grpSpPr>
          <p:sp>
            <p:nvSpPr>
              <p:cNvPr id="183305" name="Line 20"/>
              <p:cNvSpPr>
                <a:spLocks noChangeShapeType="1"/>
              </p:cNvSpPr>
              <p:nvPr/>
            </p:nvSpPr>
            <p:spPr bwMode="auto">
              <a:xfrm flipH="1" flipV="1">
                <a:off x="624" y="288"/>
                <a:ext cx="816" cy="52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6" name="Line 21"/>
              <p:cNvSpPr>
                <a:spLocks noChangeShapeType="1"/>
              </p:cNvSpPr>
              <p:nvPr/>
            </p:nvSpPr>
            <p:spPr bwMode="auto">
              <a:xfrm flipH="1">
                <a:off x="720" y="816"/>
                <a:ext cx="720" cy="9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7" name="Line 22"/>
              <p:cNvSpPr>
                <a:spLocks noChangeShapeType="1"/>
              </p:cNvSpPr>
              <p:nvPr/>
            </p:nvSpPr>
            <p:spPr bwMode="auto">
              <a:xfrm flipH="1">
                <a:off x="720" y="816"/>
                <a:ext cx="720" cy="19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8" name="Line 23"/>
              <p:cNvSpPr>
                <a:spLocks noChangeShapeType="1"/>
              </p:cNvSpPr>
              <p:nvPr/>
            </p:nvSpPr>
            <p:spPr bwMode="auto">
              <a:xfrm flipH="1">
                <a:off x="624" y="816"/>
                <a:ext cx="816" cy="33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9" name="Line 24"/>
              <p:cNvSpPr>
                <a:spLocks noChangeShapeType="1"/>
              </p:cNvSpPr>
              <p:nvPr/>
            </p:nvSpPr>
            <p:spPr bwMode="auto">
              <a:xfrm flipH="1">
                <a:off x="288" y="816"/>
                <a:ext cx="1152" cy="14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0" name="Line 25"/>
              <p:cNvSpPr>
                <a:spLocks noChangeShapeType="1"/>
              </p:cNvSpPr>
              <p:nvPr/>
            </p:nvSpPr>
            <p:spPr bwMode="auto">
              <a:xfrm flipH="1">
                <a:off x="528" y="816"/>
                <a:ext cx="912" cy="201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1" name="Line 26"/>
              <p:cNvSpPr>
                <a:spLocks noChangeShapeType="1"/>
              </p:cNvSpPr>
              <p:nvPr/>
            </p:nvSpPr>
            <p:spPr bwMode="auto">
              <a:xfrm flipH="1">
                <a:off x="624" y="816"/>
                <a:ext cx="816" cy="216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83304" name="Line 27"/>
            <p:cNvSpPr>
              <a:spLocks noChangeShapeType="1"/>
            </p:cNvSpPr>
            <p:nvPr/>
          </p:nvSpPr>
          <p:spPr bwMode="auto">
            <a:xfrm flipH="1">
              <a:off x="528" y="700"/>
              <a:ext cx="912" cy="45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1226996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lowchart: Connector 4"/>
          <p:cNvSpPr/>
          <p:nvPr/>
        </p:nvSpPr>
        <p:spPr>
          <a:xfrm>
            <a:off x="1412575" y="3350644"/>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lowchart: Connector 6"/>
          <p:cNvSpPr/>
          <p:nvPr/>
        </p:nvSpPr>
        <p:spPr>
          <a:xfrm>
            <a:off x="1141562" y="3605842"/>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p:cNvSpPr/>
          <p:nvPr/>
        </p:nvSpPr>
        <p:spPr>
          <a:xfrm>
            <a:off x="1564975" y="3503044"/>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p:cNvSpPr/>
          <p:nvPr/>
        </p:nvSpPr>
        <p:spPr>
          <a:xfrm>
            <a:off x="7223897" y="3209745"/>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p:cNvSpPr/>
          <p:nvPr/>
        </p:nvSpPr>
        <p:spPr>
          <a:xfrm>
            <a:off x="6952884" y="3464943"/>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p:cNvSpPr/>
          <p:nvPr/>
        </p:nvSpPr>
        <p:spPr>
          <a:xfrm>
            <a:off x="7376297" y="3362145"/>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c 12"/>
          <p:cNvSpPr/>
          <p:nvPr/>
        </p:nvSpPr>
        <p:spPr>
          <a:xfrm>
            <a:off x="-2784757" y="2926081"/>
            <a:ext cx="14579402" cy="14591272"/>
          </a:xfrm>
          <a:prstGeom prst="arc">
            <a:avLst>
              <a:gd name="adj1" fmla="val 14393631"/>
              <a:gd name="adj2" fmla="val 18095909"/>
            </a:avLst>
          </a:prstGeom>
          <a:ln w="762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smtClean="0">
                <a:latin typeface="Cambria" panose="02040503050406030204" pitchFamily="18" charset="0"/>
                <a:cs typeface="Calibri"/>
              </a:rPr>
              <a:t>NGVD29 – based on 26 tide gauges</a:t>
            </a:r>
            <a:endParaRPr dirty="0">
              <a:latin typeface="Cambria" panose="02040503050406030204" pitchFamily="18" charset="0"/>
              <a:cs typeface="Calibri"/>
            </a:endParaRPr>
          </a:p>
        </p:txBody>
      </p:sp>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i="1" spc="-7" dirty="0" smtClean="0">
                <a:solidFill>
                  <a:schemeClr val="bg1">
                    <a:lumMod val="50000"/>
                  </a:schemeClr>
                </a:solidFill>
                <a:latin typeface="Cambria" panose="02040503050406030204" pitchFamily="18" charset="0"/>
                <a:cs typeface="Calibri"/>
              </a:rPr>
              <a:t>Concept</a:t>
            </a:r>
            <a:endParaRPr lang="en-US" i="1" dirty="0">
              <a:solidFill>
                <a:schemeClr val="bg1">
                  <a:lumMod val="50000"/>
                </a:schemeClr>
              </a:solidFill>
              <a:latin typeface="Cambria" panose="02040503050406030204" pitchFamily="18" charset="0"/>
              <a:cs typeface="Calibri"/>
            </a:endParaRPr>
          </a:p>
        </p:txBody>
      </p:sp>
    </p:spTree>
    <p:extLst>
      <p:ext uri="{BB962C8B-B14F-4D97-AF65-F5344CB8AC3E}">
        <p14:creationId xmlns:p14="http://schemas.microsoft.com/office/powerpoint/2010/main" val="1563077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949281" y="2124467"/>
            <a:ext cx="39011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smtClean="0">
                <a:ln>
                  <a:noFill/>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Referenced </a:t>
            </a:r>
            <a:r>
              <a:rPr kumimoji="0" lang="en-US" alt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to </a:t>
            </a:r>
            <a:r>
              <a:rPr kumimoji="0" lang="en-US" altLang="en-US" sz="3200" b="1" i="0" u="none" strike="noStrike" kern="1200" cap="none" spc="0" normalizeH="0" baseline="0" noProof="0" dirty="0" smtClean="0">
                <a:ln>
                  <a:noFill/>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a single tide gauge in </a:t>
            </a:r>
            <a:r>
              <a:rPr kumimoji="0" lang="en-US" alt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Canada</a:t>
            </a:r>
          </a:p>
        </p:txBody>
      </p:sp>
      <p:sp>
        <p:nvSpPr>
          <p:cNvPr id="3" name="object 3"/>
          <p:cNvSpPr/>
          <p:nvPr/>
        </p:nvSpPr>
        <p:spPr>
          <a:xfrm>
            <a:off x="6324600" y="1219200"/>
            <a:ext cx="1546860" cy="129540"/>
          </a:xfrm>
          <a:custGeom>
            <a:avLst/>
            <a:gdLst/>
            <a:ahLst/>
            <a:cxnLst/>
            <a:rect l="l" t="t" r="r" b="b"/>
            <a:pathLst>
              <a:path w="1367154" h="73659">
                <a:moveTo>
                  <a:pt x="0" y="0"/>
                </a:moveTo>
                <a:lnTo>
                  <a:pt x="1367040" y="73317"/>
                </a:lnTo>
              </a:path>
            </a:pathLst>
          </a:custGeom>
          <a:ln w="38100">
            <a:solidFill>
              <a:srgbClr val="FFC000"/>
            </a:solidFill>
            <a:tailEnd type="triangle"/>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endParaRPr>
          </a:p>
        </p:txBody>
      </p:sp>
      <p:grpSp>
        <p:nvGrpSpPr>
          <p:cNvPr id="7" name="Group 6"/>
          <p:cNvGrpSpPr/>
          <p:nvPr/>
        </p:nvGrpSpPr>
        <p:grpSpPr>
          <a:xfrm>
            <a:off x="5678129" y="2807807"/>
            <a:ext cx="3418881" cy="4013729"/>
            <a:chOff x="5678129" y="2619121"/>
            <a:chExt cx="3418881" cy="4013729"/>
          </a:xfrm>
        </p:grpSpPr>
        <p:pic>
          <p:nvPicPr>
            <p:cNvPr id="4" name="Picture 6" descr="Father Point lighthou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5910" y="2619121"/>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 name="TextBox 5"/>
            <p:cNvSpPr txBox="1"/>
            <p:nvPr/>
          </p:nvSpPr>
          <p:spPr>
            <a:xfrm>
              <a:off x="5678129" y="6263518"/>
              <a:ext cx="3418881" cy="369332"/>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sym typeface="Times New Roman" pitchFamily="18" charset="0"/>
                </a:rPr>
                <a:t>Father Point Lighthouse, </a:t>
              </a:r>
              <a:r>
                <a:rPr kumimoji="0" lang="en-US" altLang="en-US" sz="1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sym typeface="Times New Roman" pitchFamily="18" charset="0"/>
                </a:rPr>
                <a:t>Quebec</a:t>
              </a:r>
              <a:endParaRPr kumimoji="0" lang="en-US" alt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endParaRPr>
            </a:p>
          </p:txBody>
        </p:sp>
      </p:grpSp>
      <p:sp>
        <p:nvSpPr>
          <p:cNvPr id="8" name="TextBox 7"/>
          <p:cNvSpPr txBox="1"/>
          <p:nvPr/>
        </p:nvSpPr>
        <p:spPr>
          <a:xfrm>
            <a:off x="0" y="3730591"/>
            <a:ext cx="6516914" cy="2624489"/>
          </a:xfrm>
          <a:prstGeom prst="rect">
            <a:avLst/>
          </a:prstGeom>
          <a:solidFill>
            <a:schemeClr val="bg1"/>
          </a:solidFill>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Why one gage fixed this time?</a:t>
            </a:r>
          </a:p>
          <a:p>
            <a:pPr marL="174625" marR="0" lvl="0" indent="-174625" algn="l" defTabSz="457200" rtl="0" eaLnBrk="1" fontAlgn="base" latinLnBrk="0" hangingPunct="1">
              <a:lnSpc>
                <a:spcPct val="100000"/>
              </a:lnSpc>
              <a:spcBef>
                <a:spcPct val="0"/>
              </a:spcBef>
              <a:spcAft>
                <a:spcPts val="1200"/>
              </a:spcAft>
              <a:buClrTx/>
              <a:buSzTx/>
              <a:buFont typeface="Cambria" panose="02040503050406030204" pitchFamily="18" charset="0"/>
              <a:buChar char="‒"/>
              <a:tabLst/>
              <a:defRPr/>
            </a:pPr>
            <a:r>
              <a:rPr kumimoji="0" lang="en-US" altLang="en-US" sz="25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removed </a:t>
            </a:r>
            <a:r>
              <a:rPr kumimoji="0" lang="en-US" alt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local sea level variation problem of </a:t>
            </a:r>
            <a:r>
              <a:rPr kumimoji="0" lang="en-US" altLang="en-US" sz="25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NGVD29</a:t>
            </a:r>
            <a:endParaRPr kumimoji="0" lang="en-US" alt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But it did </a:t>
            </a:r>
            <a:r>
              <a:rPr kumimoji="0" lang="en-US" altLang="en-US" sz="25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introduce possibility </a:t>
            </a:r>
            <a:r>
              <a:rPr kumimoji="0" lang="en-US" alt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of </a:t>
            </a:r>
            <a:r>
              <a:rPr kumimoji="0" lang="en-US" altLang="en-US" sz="25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cross-continent </a:t>
            </a:r>
            <a:r>
              <a:rPr kumimoji="0" lang="en-US" alt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error </a:t>
            </a:r>
            <a:r>
              <a:rPr kumimoji="0" lang="en-US" altLang="en-US" sz="25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build-up…</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498944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lowchart: Connector 9"/>
          <p:cNvSpPr/>
          <p:nvPr/>
        </p:nvSpPr>
        <p:spPr>
          <a:xfrm>
            <a:off x="7187321" y="3008577"/>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smtClean="0">
                <a:latin typeface="Cambria" panose="02040503050406030204" pitchFamily="18" charset="0"/>
                <a:cs typeface="Calibri"/>
              </a:rPr>
              <a:t>NAVD88 – based on single tide gauge</a:t>
            </a:r>
            <a:endParaRPr dirty="0">
              <a:latin typeface="Cambria" panose="02040503050406030204" pitchFamily="18" charset="0"/>
              <a:cs typeface="Calibri"/>
            </a:endParaRPr>
          </a:p>
        </p:txBody>
      </p:sp>
      <p:pic>
        <p:nvPicPr>
          <p:cNvPr id="2" name="Picture 1"/>
          <p:cNvPicPr>
            <a:picLocks noChangeAspect="1"/>
          </p:cNvPicPr>
          <p:nvPr/>
        </p:nvPicPr>
        <p:blipFill>
          <a:blip r:embed="rId3"/>
          <a:stretch>
            <a:fillRect/>
          </a:stretch>
        </p:blipFill>
        <p:spPr>
          <a:xfrm rot="21025437">
            <a:off x="807394" y="2622485"/>
            <a:ext cx="7529213" cy="1524132"/>
          </a:xfrm>
          <a:prstGeom prst="rect">
            <a:avLst/>
          </a:prstGeom>
        </p:spPr>
      </p:pic>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i="1" spc="-7" dirty="0" smtClean="0">
                <a:solidFill>
                  <a:schemeClr val="bg1">
                    <a:lumMod val="50000"/>
                  </a:schemeClr>
                </a:solidFill>
                <a:latin typeface="Cambria" panose="02040503050406030204" pitchFamily="18" charset="0"/>
                <a:cs typeface="Calibri"/>
              </a:rPr>
              <a:t>Concept</a:t>
            </a:r>
            <a:endParaRPr lang="en-US" i="1" dirty="0">
              <a:solidFill>
                <a:schemeClr val="bg1">
                  <a:lumMod val="50000"/>
                </a:schemeClr>
              </a:solidFill>
              <a:latin typeface="Cambria" panose="02040503050406030204" pitchFamily="18" charset="0"/>
              <a:cs typeface="Calibri"/>
            </a:endParaRPr>
          </a:p>
        </p:txBody>
      </p:sp>
    </p:spTree>
    <p:extLst>
      <p:ext uri="{BB962C8B-B14F-4D97-AF65-F5344CB8AC3E}">
        <p14:creationId xmlns:p14="http://schemas.microsoft.com/office/powerpoint/2010/main" val="493016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a:spLocks noChangeAspect="1"/>
          </p:cNvSpPr>
          <p:nvPr/>
        </p:nvSpPr>
        <p:spPr>
          <a:xfrm>
            <a:off x="0" y="0"/>
            <a:ext cx="9143999" cy="5052610"/>
          </a:xfrm>
          <a:prstGeom prst="rect">
            <a:avLst/>
          </a:prstGeom>
          <a:blipFill>
            <a:blip r:embed="rId3" cstate="print"/>
            <a:stretch>
              <a:fillRect/>
            </a:stretch>
          </a:blipFill>
          <a:ln w="6350">
            <a:solidFill>
              <a:schemeClr val="tx1"/>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ＭＳ Ｐゴシック" pitchFamily="34" charset="-128"/>
              <a:cs typeface="+mn-cs"/>
            </a:endParaRPr>
          </a:p>
        </p:txBody>
      </p:sp>
      <p:sp>
        <p:nvSpPr>
          <p:cNvPr id="6" name="object 6"/>
          <p:cNvSpPr txBox="1"/>
          <p:nvPr/>
        </p:nvSpPr>
        <p:spPr>
          <a:xfrm>
            <a:off x="0" y="5204730"/>
            <a:ext cx="9144000" cy="447986"/>
          </a:xfrm>
          <a:prstGeom prst="rect">
            <a:avLst/>
          </a:prstGeom>
        </p:spPr>
        <p:txBody>
          <a:bodyPr vert="horz" wrap="square" lIns="0" tIns="16933" rIns="0" bIns="0" rtlCol="0">
            <a:noAutofit/>
          </a:bodyPr>
          <a:lstStyle/>
          <a:p>
            <a:pPr marL="16933" marR="0" lvl="0" indent="0" algn="ctr" defTabSz="457200" rtl="0" eaLnBrk="1" fontAlgn="base" latinLnBrk="0" hangingPunct="1">
              <a:lnSpc>
                <a:spcPct val="100000"/>
              </a:lnSpc>
              <a:spcBef>
                <a:spcPts val="133"/>
              </a:spcBef>
              <a:spcAft>
                <a:spcPct val="0"/>
              </a:spcAft>
              <a:buClrTx/>
              <a:buSzTx/>
              <a:buFontTx/>
              <a:buNone/>
              <a:tabLst/>
              <a:defRPr/>
            </a:pPr>
            <a:r>
              <a:rPr kumimoji="0" sz="2900" b="1"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Approximate </a:t>
            </a:r>
            <a:r>
              <a:rPr kumimoji="0" sz="2900" b="1"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Error </a:t>
            </a:r>
            <a:r>
              <a:rPr kumimoji="0" sz="2900" b="1" i="0" u="none" strike="noStrike" kern="1200" cap="none" spc="-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in </a:t>
            </a:r>
            <a:r>
              <a:rPr kumimoji="0" sz="2900" b="1" i="0" u="none" strike="noStrike" kern="1200" cap="none" spc="-3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NAVD88 </a:t>
            </a:r>
            <a:r>
              <a:rPr kumimoji="0" lang="en-US" sz="2900" b="1" i="0" u="none" strike="noStrike" kern="1200" cap="none" spc="-3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t>
            </a:r>
            <a:r>
              <a:rPr kumimoji="0" lang="en-US" sz="2900" b="1"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zero </a:t>
            </a:r>
            <a:r>
              <a:rPr kumimoji="0" lang="en-US" sz="2900" b="1"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elevation</a:t>
            </a:r>
            <a:r>
              <a:rPr kumimoji="0" lang="en-US" sz="2900" b="1"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 (H=</a:t>
            </a:r>
            <a:r>
              <a:rPr kumimoji="0" lang="en-US" sz="2900" b="1" i="0" u="none" strike="noStrike" kern="1200" cap="none" spc="-13" normalizeH="0" noProof="0" dirty="0" smtClean="0">
                <a:ln>
                  <a:noFill/>
                </a:ln>
                <a:solidFill>
                  <a:prstClr val="black"/>
                </a:solidFill>
                <a:effectLst/>
                <a:uLnTx/>
                <a:uFillTx/>
                <a:latin typeface="Cambria" panose="02040503050406030204" pitchFamily="18" charset="0"/>
                <a:ea typeface="ＭＳ Ｐゴシック" pitchFamily="34" charset="-128"/>
                <a:cs typeface="Calibri"/>
              </a:rPr>
              <a:t>0)</a:t>
            </a:r>
            <a:endParaRPr kumimoji="0" lang="en-US" sz="2900" b="1"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endParaRPr>
          </a:p>
          <a:p>
            <a:pPr marL="16933" marR="0" lvl="0" indent="0" algn="ctr" defTabSz="457200" rtl="0" eaLnBrk="1" fontAlgn="base" latinLnBrk="0" hangingPunct="1">
              <a:lnSpc>
                <a:spcPct val="100000"/>
              </a:lnSpc>
              <a:spcBef>
                <a:spcPts val="2400"/>
              </a:spcBef>
              <a:spcAft>
                <a:spcPct val="0"/>
              </a:spcAft>
              <a:buClrTx/>
              <a:buSzTx/>
              <a:buFontTx/>
              <a:buNone/>
              <a:tabLst/>
              <a:defRPr/>
            </a:pPr>
            <a:r>
              <a:rPr kumimoji="0" lang="en-US" sz="2400" b="1"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Map is the H=0 surface overlaid onto satellite</a:t>
            </a:r>
            <a:r>
              <a:rPr kumimoji="0" lang="en-US" sz="2400" b="1" i="0" u="none" strike="noStrike" kern="1200" cap="none" spc="-13" normalizeH="0" noProof="0" dirty="0" smtClean="0">
                <a:ln>
                  <a:noFill/>
                </a:ln>
                <a:solidFill>
                  <a:prstClr val="black"/>
                </a:solidFill>
                <a:effectLst/>
                <a:uLnTx/>
                <a:uFillTx/>
                <a:latin typeface="Cambria" panose="02040503050406030204" pitchFamily="18" charset="0"/>
                <a:ea typeface="ＭＳ Ｐゴシック" pitchFamily="34" charset="-128"/>
                <a:cs typeface="Calibri"/>
              </a:rPr>
              <a:t> gravity data</a:t>
            </a: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Tree>
    <p:extLst>
      <p:ext uri="{BB962C8B-B14F-4D97-AF65-F5344CB8AC3E}">
        <p14:creationId xmlns:p14="http://schemas.microsoft.com/office/powerpoint/2010/main" val="152353343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a:ext>
            </a:extLst>
          </a:blip>
          <a:srcRect l="9662" r="8719"/>
          <a:stretch/>
        </p:blipFill>
        <p:spPr>
          <a:xfrm>
            <a:off x="5925678" y="2261096"/>
            <a:ext cx="2701701" cy="2198876"/>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973072" y="429912"/>
            <a:ext cx="2606914" cy="1754326"/>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National Geodetic Survey</a:t>
            </a:r>
          </a:p>
        </p:txBody>
      </p:sp>
      <p:sp>
        <p:nvSpPr>
          <p:cNvPr id="4" name="TextBox 3">
            <a:extLst>
              <a:ext uri="{FF2B5EF4-FFF2-40B4-BE49-F238E27FC236}">
                <a16:creationId xmlns:a16="http://schemas.microsoft.com/office/drawing/2014/main" id="{56E95295-C9BE-4C50-8A8F-728D787BDA17}"/>
              </a:ext>
            </a:extLst>
          </p:cNvPr>
          <p:cNvSpPr txBox="1"/>
          <p:nvPr/>
        </p:nvSpPr>
        <p:spPr>
          <a:xfrm>
            <a:off x="0" y="3886"/>
            <a:ext cx="7121769" cy="338554"/>
          </a:xfrm>
          <a:prstGeom prst="rect">
            <a:avLst/>
          </a:prstGeom>
          <a:solidFill>
            <a:schemeClr val="bg1"/>
          </a:solidFill>
        </p:spPr>
        <p:txBody>
          <a:bodyPr wrap="square" rtlCol="0">
            <a:spAutoFit/>
          </a:bodyPr>
          <a:lstStyle/>
          <a:p>
            <a:r>
              <a:rPr lang="en-US" sz="1600" b="1" dirty="0" smtClean="0">
                <a:latin typeface="Cambria" panose="02040503050406030204" pitchFamily="18" charset="0"/>
                <a:ea typeface="Cambria" panose="02040503050406030204" pitchFamily="18" charset="0"/>
              </a:rPr>
              <a:t>Example: FIRM of Clatsop County, OR; Effective Date of 17 September 2010</a:t>
            </a:r>
            <a:endParaRPr lang="en-US" sz="16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926CA98-CE52-4DA0-AAA8-F0594418925F}"/>
              </a:ext>
            </a:extLst>
          </p:cNvPr>
          <p:cNvPicPr>
            <a:picLocks noChangeAspect="1"/>
          </p:cNvPicPr>
          <p:nvPr/>
        </p:nvPicPr>
        <p:blipFill>
          <a:blip r:embed="rId4"/>
          <a:stretch>
            <a:fillRect/>
          </a:stretch>
        </p:blipFill>
        <p:spPr>
          <a:xfrm>
            <a:off x="197635" y="2729986"/>
            <a:ext cx="5499780" cy="3952168"/>
          </a:xfrm>
          <a:prstGeom prst="rect">
            <a:avLst/>
          </a:prstGeom>
          <a:ln w="38100">
            <a:solidFill>
              <a:schemeClr val="tx1"/>
            </a:solidFill>
          </a:ln>
        </p:spPr>
      </p:pic>
      <p:sp>
        <p:nvSpPr>
          <p:cNvPr id="17" name="TextBox 16"/>
          <p:cNvSpPr txBox="1"/>
          <p:nvPr/>
        </p:nvSpPr>
        <p:spPr>
          <a:xfrm>
            <a:off x="197635" y="1197941"/>
            <a:ext cx="5499780" cy="830997"/>
          </a:xfrm>
          <a:prstGeom prst="rect">
            <a:avLst/>
          </a:prstGeom>
          <a:noFill/>
        </p:spPr>
        <p:txBody>
          <a:bodyPr wrap="square" rtlCol="0">
            <a:spAutoFit/>
          </a:bodyPr>
          <a:lstStyle/>
          <a:p>
            <a:pPr algn="ctr"/>
            <a:r>
              <a:rPr lang="en-US" sz="4800" dirty="0" smtClean="0">
                <a:latin typeface="Calibri" panose="020F0502020204030204" pitchFamily="34" charset="0"/>
                <a:ea typeface="Cambria" panose="02040503050406030204" pitchFamily="18" charset="0"/>
                <a:cs typeface="Calibri" panose="020F0502020204030204" pitchFamily="34" charset="0"/>
              </a:rPr>
              <a:t>NOTES TO USERS</a:t>
            </a:r>
            <a:endParaRPr lang="en-US" sz="4800" dirty="0">
              <a:latin typeface="Calibri" panose="020F0502020204030204" pitchFamily="34" charset="0"/>
              <a:ea typeface="Cambria" panose="02040503050406030204" pitchFamily="18" charset="0"/>
              <a:cs typeface="Calibri" panose="020F0502020204030204" pitchFamily="34" charset="0"/>
            </a:endParaRPr>
          </a:p>
        </p:txBody>
      </p:sp>
      <p:cxnSp>
        <p:nvCxnSpPr>
          <p:cNvPr id="5" name="Straight Connector 4"/>
          <p:cNvCxnSpPr/>
          <p:nvPr/>
        </p:nvCxnSpPr>
        <p:spPr>
          <a:xfrm flipV="1">
            <a:off x="635000" y="1905000"/>
            <a:ext cx="2324100" cy="87946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3EB52623-E3F1-4344-BE5E-8786F1878162}"/>
              </a:ext>
            </a:extLst>
          </p:cNvPr>
          <p:cNvPicPr>
            <a:picLocks noChangeAspect="1"/>
          </p:cNvPicPr>
          <p:nvPr/>
        </p:nvPicPr>
        <p:blipFill>
          <a:blip r:embed="rId5"/>
          <a:stretch>
            <a:fillRect/>
          </a:stretch>
        </p:blipFill>
        <p:spPr>
          <a:xfrm>
            <a:off x="366986" y="278858"/>
            <a:ext cx="8212999" cy="6524952"/>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332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lowchart: Connector 9"/>
          <p:cNvSpPr/>
          <p:nvPr/>
        </p:nvSpPr>
        <p:spPr>
          <a:xfrm>
            <a:off x="7187321" y="3008577"/>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smtClean="0">
                <a:latin typeface="Cambria" panose="02040503050406030204" pitchFamily="18" charset="0"/>
                <a:cs typeface="Calibri"/>
              </a:rPr>
              <a:t>NAVD88 – based on single tide gauge</a:t>
            </a:r>
            <a:endParaRPr dirty="0">
              <a:latin typeface="Cambria" panose="02040503050406030204" pitchFamily="18" charset="0"/>
              <a:cs typeface="Calibri"/>
            </a:endParaRPr>
          </a:p>
        </p:txBody>
      </p:sp>
      <p:pic>
        <p:nvPicPr>
          <p:cNvPr id="2" name="Picture 1"/>
          <p:cNvPicPr>
            <a:picLocks noChangeAspect="1"/>
          </p:cNvPicPr>
          <p:nvPr/>
        </p:nvPicPr>
        <p:blipFill>
          <a:blip r:embed="rId3"/>
          <a:stretch>
            <a:fillRect/>
          </a:stretch>
        </p:blipFill>
        <p:spPr>
          <a:xfrm rot="21025437">
            <a:off x="807394" y="2622485"/>
            <a:ext cx="7529213" cy="1524132"/>
          </a:xfrm>
          <a:prstGeom prst="rect">
            <a:avLst/>
          </a:prstGeom>
        </p:spPr>
      </p:pic>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i="1" spc="-7" dirty="0" smtClean="0">
                <a:solidFill>
                  <a:schemeClr val="bg1">
                    <a:lumMod val="50000"/>
                  </a:schemeClr>
                </a:solidFill>
                <a:latin typeface="Cambria" panose="02040503050406030204" pitchFamily="18" charset="0"/>
                <a:cs typeface="Calibri"/>
              </a:rPr>
              <a:t>Concept</a:t>
            </a:r>
            <a:endParaRPr lang="en-US" i="1" dirty="0">
              <a:solidFill>
                <a:schemeClr val="bg1">
                  <a:lumMod val="50000"/>
                </a:schemeClr>
              </a:solidFill>
              <a:latin typeface="Cambria" panose="02040503050406030204" pitchFamily="18" charset="0"/>
              <a:cs typeface="Calibri"/>
            </a:endParaRPr>
          </a:p>
        </p:txBody>
      </p:sp>
      <p:sp>
        <p:nvSpPr>
          <p:cNvPr id="8" name="Content Placeholder 2"/>
          <p:cNvSpPr>
            <a:spLocks noGrp="1"/>
          </p:cNvSpPr>
          <p:nvPr>
            <p:ph idx="1"/>
          </p:nvPr>
        </p:nvSpPr>
        <p:spPr>
          <a:xfrm>
            <a:off x="-210405" y="4871449"/>
            <a:ext cx="6229066" cy="2095735"/>
          </a:xfrm>
        </p:spPr>
        <p:txBody>
          <a:bodyPr/>
          <a:lstStyle/>
          <a:p>
            <a:pPr lvl="1"/>
            <a:r>
              <a:rPr lang="en-US" sz="2400" dirty="0" smtClean="0">
                <a:latin typeface="Cambria" panose="02040503050406030204" pitchFamily="18" charset="0"/>
                <a:ea typeface="Cambria" panose="02040503050406030204" pitchFamily="18" charset="0"/>
              </a:rPr>
              <a:t>Most, if not all, of this error in alignment was intentional.</a:t>
            </a:r>
          </a:p>
          <a:p>
            <a:pPr lvl="1"/>
            <a:r>
              <a:rPr lang="en-US" sz="2400" i="1" dirty="0" smtClean="0">
                <a:latin typeface="Cambria" panose="02040503050406030204" pitchFamily="18" charset="0"/>
                <a:ea typeface="Cambria" panose="02040503050406030204" pitchFamily="18" charset="0"/>
              </a:rPr>
              <a:t>Huh?!  </a:t>
            </a:r>
            <a:r>
              <a:rPr lang="en-US" sz="2400" dirty="0" smtClean="0">
                <a:latin typeface="Cambria" panose="02040503050406030204" pitchFamily="18" charset="0"/>
                <a:ea typeface="Cambria" panose="02040503050406030204" pitchFamily="18" charset="0"/>
              </a:rPr>
              <a:t>It was chosen to minimize the change to contours in USGS </a:t>
            </a:r>
            <a:r>
              <a:rPr lang="en-US" sz="2400" dirty="0" smtClean="0">
                <a:latin typeface="Cambria" panose="02040503050406030204" pitchFamily="18" charset="0"/>
                <a:ea typeface="Cambria" panose="02040503050406030204" pitchFamily="18" charset="0"/>
              </a:rPr>
              <a:t>quadrangles.</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998600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additive="base">
                                        <p:cTn id="1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p:cNvSpPr txBox="1">
            <a:spLocks/>
          </p:cNvSpPr>
          <p:nvPr/>
        </p:nvSpPr>
        <p:spPr>
          <a:xfrm>
            <a:off x="100013" y="1768908"/>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CONSISTENCY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CONVENIENCE</a:t>
            </a:r>
          </a:p>
        </p:txBody>
      </p:sp>
      <p:sp>
        <p:nvSpPr>
          <p:cNvPr id="9" name="Text Placeholder 6"/>
          <p:cNvSpPr txBox="1">
            <a:spLocks/>
          </p:cNvSpPr>
          <p:nvPr/>
        </p:nvSpPr>
        <p:spPr>
          <a:xfrm>
            <a:off x="4321580" y="936171"/>
            <a:ext cx="4644229"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Expectations</a:t>
            </a:r>
          </a:p>
        </p:txBody>
      </p:sp>
      <p:sp>
        <p:nvSpPr>
          <p:cNvPr id="10" name="Content Placeholder 7"/>
          <p:cNvSpPr txBox="1">
            <a:spLocks/>
          </p:cNvSpPr>
          <p:nvPr/>
        </p:nvSpPr>
        <p:spPr>
          <a:xfrm>
            <a:off x="4321580" y="1764046"/>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Semi-CONSTANT Coordinates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COHERENCE with Sea Level</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600" t="4388" r="2743" b="12912"/>
          <a:stretch/>
        </p:blipFill>
        <p:spPr>
          <a:xfrm>
            <a:off x="4433523" y="4812046"/>
            <a:ext cx="2640739" cy="1767708"/>
          </a:xfrm>
          <a:prstGeom prst="rect">
            <a:avLst/>
          </a:prstGeom>
          <a:ln>
            <a:solidFill>
              <a:sysClr val="windowText" lastClr="000000"/>
            </a:solidFill>
          </a:ln>
          <a:effectLst>
            <a:outerShdw blurRad="292100" dist="139700" dir="2700000" algn="tl" rotWithShape="0">
              <a:srgbClr val="333333">
                <a:alpha val="65000"/>
              </a:srgbClr>
            </a:outerShdw>
          </a:effectLst>
        </p:spPr>
      </p:pic>
      <p:pic>
        <p:nvPicPr>
          <p:cNvPr id="13" name="Picture 2" descr="http://images-01.delcampe-static.net/img_large/auction/000/285/759/177_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1" t="3071" r="2032" b="5131"/>
          <a:stretch/>
        </p:blipFill>
        <p:spPr bwMode="auto">
          <a:xfrm rot="20917087">
            <a:off x="7017745" y="5214311"/>
            <a:ext cx="1851360" cy="1164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rot="20894753">
            <a:off x="7025363" y="5172090"/>
            <a:ext cx="1935076" cy="1223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Up-Down Arrow 14"/>
          <p:cNvSpPr/>
          <p:nvPr/>
        </p:nvSpPr>
        <p:spPr bwMode="auto">
          <a:xfrm rot="7347938">
            <a:off x="7120144" y="4688175"/>
            <a:ext cx="154924" cy="965929"/>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Verdana" pitchFamily="34" charset="0"/>
              <a:cs typeface="+mn-cs"/>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2320" t="12321" r="19071" b="11393"/>
          <a:stretch/>
        </p:blipFill>
        <p:spPr>
          <a:xfrm>
            <a:off x="6795930" y="2380008"/>
            <a:ext cx="1930359" cy="1876176"/>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18" name="Block Arc 17"/>
          <p:cNvSpPr/>
          <p:nvPr/>
        </p:nvSpPr>
        <p:spPr>
          <a:xfrm>
            <a:off x="7018721" y="2627602"/>
            <a:ext cx="1467005" cy="1320889"/>
          </a:xfrm>
          <a:prstGeom prst="blockArc">
            <a:avLst>
              <a:gd name="adj1" fmla="val 11190172"/>
              <a:gd name="adj2" fmla="val 3"/>
              <a:gd name="adj3" fmla="val 16400"/>
            </a:avLst>
          </a:prstGeom>
          <a:no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9" name="Straight Arrow Connector 18"/>
          <p:cNvCxnSpPr/>
          <p:nvPr/>
        </p:nvCxnSpPr>
        <p:spPr>
          <a:xfrm flipV="1">
            <a:off x="6247046" y="3288046"/>
            <a:ext cx="771675" cy="2220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4688182" y="3464684"/>
            <a:ext cx="1718372" cy="646331"/>
          </a:xfrm>
          <a:prstGeom prst="rect">
            <a:avLst/>
          </a:prstGeom>
          <a:noFill/>
        </p:spPr>
        <p:txBody>
          <a:bodyPr wrap="square" rtlCol="0">
            <a:spAutoFit/>
          </a:bodyPr>
          <a:lstStyle/>
          <a:p>
            <a:pPr algn="ctr" eaLnBrk="1" fontAlgn="auto" hangingPunct="1">
              <a:spcBef>
                <a:spcPts val="0"/>
              </a:spcBef>
              <a:spcAft>
                <a:spcPts val="0"/>
              </a:spcAft>
            </a:pPr>
            <a:r>
              <a:rPr lang="en-US" b="1" i="1" dirty="0">
                <a:solidFill>
                  <a:prstClr val="black"/>
                </a:solidFill>
                <a:latin typeface="Calibri" panose="020F0502020204030204"/>
                <a:cs typeface="+mn-cs"/>
              </a:rPr>
              <a:t>stamped with elevation</a:t>
            </a:r>
          </a:p>
        </p:txBody>
      </p:sp>
      <p:sp>
        <p:nvSpPr>
          <p:cNvPr id="7" name="Text Placeholder 4"/>
          <p:cNvSpPr txBox="1">
            <a:spLocks/>
          </p:cNvSpPr>
          <p:nvPr/>
        </p:nvSpPr>
        <p:spPr>
          <a:xfrm>
            <a:off x="0" y="936171"/>
            <a:ext cx="406441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srgbClr val="C00000"/>
                </a:solidFill>
                <a:effectLst/>
                <a:uLnTx/>
                <a:uFillTx/>
                <a:latin typeface="Bahnschrift" panose="020B0502040204020203" pitchFamily="34" charset="0"/>
                <a:ea typeface="Cambria" panose="02040503050406030204" pitchFamily="18" charset="0"/>
              </a:rPr>
              <a:t>Requirements</a:t>
            </a:r>
          </a:p>
        </p:txBody>
      </p:sp>
      <p:sp>
        <p:nvSpPr>
          <p:cNvPr id="22" name="Rectangle 21"/>
          <p:cNvSpPr/>
          <p:nvPr/>
        </p:nvSpPr>
        <p:spPr bwMode="auto">
          <a:xfrm>
            <a:off x="1042733" y="2225448"/>
            <a:ext cx="2344295" cy="18215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23" name="Down Arrow 22"/>
          <p:cNvSpPr/>
          <p:nvPr/>
        </p:nvSpPr>
        <p:spPr>
          <a:xfrm>
            <a:off x="1977287" y="3587287"/>
            <a:ext cx="323358" cy="383618"/>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705" r="28801"/>
          <a:stretch/>
        </p:blipFill>
        <p:spPr>
          <a:xfrm>
            <a:off x="1110772" y="2423094"/>
            <a:ext cx="2213758" cy="1297471"/>
          </a:xfrm>
          <a:prstGeom prst="rect">
            <a:avLst/>
          </a:prstGeom>
          <a:ln>
            <a:noFill/>
          </a:ln>
          <a:effectLst>
            <a:outerShdw blurRad="292100" dist="139700" dir="2700000" algn="tl" rotWithShape="0">
              <a:srgbClr val="333333">
                <a:alpha val="65000"/>
              </a:srgbClr>
            </a:outerShdw>
          </a:effectLst>
        </p:spPr>
      </p:pic>
      <p:sp>
        <p:nvSpPr>
          <p:cNvPr id="25" name="Down Arrow 24"/>
          <p:cNvSpPr/>
          <p:nvPr/>
        </p:nvSpPr>
        <p:spPr>
          <a:xfrm rot="10800000">
            <a:off x="1977286" y="2299155"/>
            <a:ext cx="323358" cy="383618"/>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t="18628" b="19807"/>
          <a:stretch/>
        </p:blipFill>
        <p:spPr>
          <a:xfrm>
            <a:off x="152400" y="4816908"/>
            <a:ext cx="3835400" cy="1770927"/>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27" name="Title 1"/>
          <p:cNvSpPr txBox="1">
            <a:spLocks/>
          </p:cNvSpPr>
          <p:nvPr/>
        </p:nvSpPr>
        <p:spPr>
          <a:xfrm>
            <a:off x="0" y="321108"/>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NSRS </a:t>
            </a:r>
            <a:r>
              <a:rPr lang="en-US" b="1" dirty="0" err="1" smtClean="0">
                <a:solidFill>
                  <a:sysClr val="windowText" lastClr="000000"/>
                </a:solidFill>
                <a:latin typeface="Cambria" panose="02040503050406030204" pitchFamily="18" charset="0"/>
                <a:ea typeface="Cambria" panose="02040503050406030204" pitchFamily="18" charset="0"/>
              </a:rPr>
              <a:t>Moderniza</a:t>
            </a:r>
            <a:r>
              <a:rPr kumimoji="0" lang="en-US" sz="4400" b="1" i="0" u="none" strike="noStrike" kern="1200" cap="none" spc="0" normalizeH="0" baseline="0" noProof="0" dirty="0" err="1" smtClean="0">
                <a:ln>
                  <a:noFill/>
                </a:ln>
                <a:solidFill>
                  <a:sysClr val="windowText" lastClr="000000"/>
                </a:solidFill>
                <a:effectLst/>
                <a:uLnTx/>
                <a:uFillTx/>
                <a:latin typeface="Cambria" panose="02040503050406030204" pitchFamily="18" charset="0"/>
                <a:ea typeface="Cambria" panose="02040503050406030204" pitchFamily="18" charset="0"/>
              </a:rPr>
              <a:t>tion</a:t>
            </a:r>
            <a:r>
              <a:rPr kumimoji="0" lang="en-US" sz="4400"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the </a:t>
            </a:r>
            <a:r>
              <a:rPr lang="en-US" b="1" dirty="0" smtClean="0">
                <a:solidFill>
                  <a:sysClr val="windowText" lastClr="000000"/>
                </a:solidFill>
                <a:latin typeface="Cambria" panose="02040503050406030204" pitchFamily="18" charset="0"/>
                <a:ea typeface="Cambria" panose="02040503050406030204" pitchFamily="18" charset="0"/>
              </a:rPr>
              <a:t>four</a:t>
            </a:r>
            <a:r>
              <a:rPr kumimoji="0" lang="en-US" sz="4400"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C’s</a:t>
            </a:r>
          </a:p>
        </p:txBody>
      </p:sp>
      <p:cxnSp>
        <p:nvCxnSpPr>
          <p:cNvPr id="16" name="Straight Connector 15">
            <a:extLst>
              <a:ext uri="{FF2B5EF4-FFF2-40B4-BE49-F238E27FC236}">
                <a16:creationId xmlns:a16="http://schemas.microsoft.com/office/drawing/2014/main" id="{996624B4-D922-49AA-AE5B-1DF8A1B6A0B5}"/>
              </a:ext>
            </a:extLst>
          </p:cNvPr>
          <p:cNvCxnSpPr>
            <a:cxnSpLocks/>
          </p:cNvCxnSpPr>
          <p:nvPr/>
        </p:nvCxnSpPr>
        <p:spPr>
          <a:xfrm>
            <a:off x="4216400" y="1288348"/>
            <a:ext cx="0" cy="506800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0017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4991"/>
            <a:ext cx="9144000" cy="6858000"/>
          </a:xfrm>
        </p:spPr>
      </p:pic>
      <p:sp>
        <p:nvSpPr>
          <p:cNvPr id="55" name="Freeform 54"/>
          <p:cNvSpPr/>
          <p:nvPr/>
        </p:nvSpPr>
        <p:spPr>
          <a:xfrm>
            <a:off x="0" y="1992696"/>
            <a:ext cx="4817413" cy="3126295"/>
          </a:xfrm>
          <a:custGeom>
            <a:avLst/>
            <a:gdLst>
              <a:gd name="connsiteX0" fmla="*/ 0 w 4970055"/>
              <a:gd name="connsiteY0" fmla="*/ 3142211 h 3142211"/>
              <a:gd name="connsiteX1" fmla="*/ 4438996 w 4970055"/>
              <a:gd name="connsiteY1" fmla="*/ 980902 h 3142211"/>
              <a:gd name="connsiteX2" fmla="*/ 4721629 w 4970055"/>
              <a:gd name="connsiteY2" fmla="*/ 0 h 3142211"/>
            </a:gdLst>
            <a:ahLst/>
            <a:cxnLst>
              <a:cxn ang="0">
                <a:pos x="connsiteX0" y="connsiteY0"/>
              </a:cxn>
              <a:cxn ang="0">
                <a:pos x="connsiteX1" y="connsiteY1"/>
              </a:cxn>
              <a:cxn ang="0">
                <a:pos x="connsiteX2" y="connsiteY2"/>
              </a:cxn>
            </a:cxnLst>
            <a:rect l="l" t="t" r="r" b="b"/>
            <a:pathLst>
              <a:path w="4970055" h="3142211">
                <a:moveTo>
                  <a:pt x="0" y="3142211"/>
                </a:moveTo>
                <a:cubicBezTo>
                  <a:pt x="1826029" y="2323407"/>
                  <a:pt x="3652058" y="1504604"/>
                  <a:pt x="4438996" y="980902"/>
                </a:cubicBezTo>
                <a:cubicBezTo>
                  <a:pt x="5225934" y="457200"/>
                  <a:pt x="4973781" y="228600"/>
                  <a:pt x="4721629"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b="1" dirty="0">
                <a:latin typeface="Cambria" panose="02040503050406030204" pitchFamily="18" charset="0"/>
                <a:ea typeface="Cambria" panose="02040503050406030204" pitchFamily="18" charset="0"/>
              </a:rPr>
              <a:t>NGS </a:t>
            </a:r>
            <a:r>
              <a:rPr lang="en-US" b="1" dirty="0" smtClean="0">
                <a:latin typeface="Cambria" panose="02040503050406030204" pitchFamily="18" charset="0"/>
                <a:ea typeface="Cambria" panose="02040503050406030204" pitchFamily="18" charset="0"/>
              </a:rPr>
              <a:t>supports </a:t>
            </a:r>
            <a:r>
              <a:rPr lang="en-US" b="1" dirty="0">
                <a:latin typeface="Cambria" panose="02040503050406030204" pitchFamily="18" charset="0"/>
                <a:ea typeface="Cambria" panose="02040503050406030204" pitchFamily="18" charset="0"/>
              </a:rPr>
              <a:t>a</a:t>
            </a:r>
            <a:r>
              <a:rPr lang="en-US" b="1" dirty="0" smtClean="0">
                <a:latin typeface="Cambria" panose="02040503050406030204" pitchFamily="18" charset="0"/>
                <a:ea typeface="Cambria" panose="02040503050406030204" pitchFamily="18" charset="0"/>
              </a:rPr>
              <a:t>ccess </a:t>
            </a:r>
            <a:r>
              <a:rPr lang="en-US" b="1" dirty="0">
                <a:latin typeface="Cambria" panose="02040503050406030204" pitchFamily="18" charset="0"/>
                <a:ea typeface="Cambria" panose="02040503050406030204" pitchFamily="18" charset="0"/>
              </a:rPr>
              <a:t>to </a:t>
            </a:r>
            <a:r>
              <a:rPr lang="en-US" b="1" dirty="0" smtClean="0">
                <a:latin typeface="Cambria" panose="02040503050406030204" pitchFamily="18" charset="0"/>
                <a:ea typeface="Cambria" panose="02040503050406030204" pitchFamily="18" charset="0"/>
              </a:rPr>
              <a:t>NAVD88</a:t>
            </a:r>
            <a:endParaRPr lang="en-US" b="1"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306436" y="1215460"/>
            <a:ext cx="1757378" cy="1129743"/>
          </a:xfrm>
          <a:prstGeom prst="rect">
            <a:avLst/>
          </a:prstGeom>
        </p:spPr>
      </p:pic>
      <p:pic>
        <p:nvPicPr>
          <p:cNvPr id="11" name="Picture 10"/>
          <p:cNvPicPr>
            <a:picLocks noChangeAspect="1"/>
          </p:cNvPicPr>
          <p:nvPr/>
        </p:nvPicPr>
        <p:blipFill>
          <a:blip r:embed="rId7" cstate="print">
            <a:clrChange>
              <a:clrFrom>
                <a:srgbClr val="FEFEFE"/>
              </a:clrFrom>
              <a:clrTo>
                <a:srgbClr val="FEFEFE">
                  <a:alpha val="0"/>
                </a:srgbClr>
              </a:clrTo>
            </a:clrChange>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6541505" y="5118993"/>
            <a:ext cx="1122059" cy="1054672"/>
          </a:xfrm>
          <a:prstGeom prst="rect">
            <a:avLst/>
          </a:prstGeom>
        </p:spPr>
      </p:pic>
      <p:sp>
        <p:nvSpPr>
          <p:cNvPr id="12" name="Freeform 11"/>
          <p:cNvSpPr/>
          <p:nvPr/>
        </p:nvSpPr>
        <p:spPr>
          <a:xfrm>
            <a:off x="5559831" y="5155924"/>
            <a:ext cx="2064426" cy="257191"/>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 name="connsiteX0" fmla="*/ 0 w 1463147"/>
              <a:gd name="connsiteY0" fmla="*/ 134919 h 500477"/>
              <a:gd name="connsiteX1" fmla="*/ 617758 w 1463147"/>
              <a:gd name="connsiteY1" fmla="*/ 16304 h 500477"/>
              <a:gd name="connsiteX2" fmla="*/ 1055188 w 1463147"/>
              <a:gd name="connsiteY2" fmla="*/ 499570 h 500477"/>
              <a:gd name="connsiteX3" fmla="*/ 1463147 w 1463147"/>
              <a:gd name="connsiteY3" fmla="*/ 137073 h 500477"/>
            </a:gdLst>
            <a:ahLst/>
            <a:cxnLst>
              <a:cxn ang="0">
                <a:pos x="connsiteX0" y="connsiteY0"/>
              </a:cxn>
              <a:cxn ang="0">
                <a:pos x="connsiteX1" y="connsiteY1"/>
              </a:cxn>
              <a:cxn ang="0">
                <a:pos x="connsiteX2" y="connsiteY2"/>
              </a:cxn>
              <a:cxn ang="0">
                <a:pos x="connsiteX3" y="connsiteY3"/>
              </a:cxn>
            </a:cxnLst>
            <a:rect l="l" t="t" r="r" b="b"/>
            <a:pathLst>
              <a:path w="1463147" h="500477">
                <a:moveTo>
                  <a:pt x="0" y="134919"/>
                </a:moveTo>
                <a:cubicBezTo>
                  <a:pt x="80513" y="80285"/>
                  <a:pt x="441893" y="-44471"/>
                  <a:pt x="617758" y="16304"/>
                </a:cubicBezTo>
                <a:cubicBezTo>
                  <a:pt x="793623" y="77079"/>
                  <a:pt x="914290" y="479442"/>
                  <a:pt x="1055188" y="499570"/>
                </a:cubicBezTo>
                <a:cubicBezTo>
                  <a:pt x="1196086" y="519698"/>
                  <a:pt x="1317935" y="198895"/>
                  <a:pt x="1463147" y="137073"/>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7002805" y="5069759"/>
            <a:ext cx="190200" cy="182582"/>
          </a:xfrm>
          <a:prstGeom prst="downArrow">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flipV="1">
            <a:off x="6209765" y="4990508"/>
            <a:ext cx="223040" cy="111433"/>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stretch>
            <a:fillRect/>
          </a:stretch>
        </p:blipFill>
        <p:spPr>
          <a:xfrm>
            <a:off x="7226578" y="5649137"/>
            <a:ext cx="82533" cy="77577"/>
          </a:xfrm>
          <a:prstGeom prst="rect">
            <a:avLst/>
          </a:prstGeom>
        </p:spPr>
      </p:pic>
      <p:pic>
        <p:nvPicPr>
          <p:cNvPr id="16" name="Picture 15"/>
          <p:cNvPicPr>
            <a:picLocks noChangeAspect="1"/>
          </p:cNvPicPr>
          <p:nvPr/>
        </p:nvPicPr>
        <p:blipFill>
          <a:blip r:embed="rId9"/>
          <a:stretch>
            <a:fillRect/>
          </a:stretch>
        </p:blipFill>
        <p:spPr>
          <a:xfrm>
            <a:off x="7309111" y="5642459"/>
            <a:ext cx="82533" cy="77577"/>
          </a:xfrm>
          <a:prstGeom prst="rect">
            <a:avLst/>
          </a:prstGeom>
        </p:spPr>
      </p:pic>
      <p:pic>
        <p:nvPicPr>
          <p:cNvPr id="17" name="Picture 16"/>
          <p:cNvPicPr>
            <a:picLocks noChangeAspect="1"/>
          </p:cNvPicPr>
          <p:nvPr/>
        </p:nvPicPr>
        <p:blipFill>
          <a:blip r:embed="rId9"/>
          <a:stretch>
            <a:fillRect/>
          </a:stretch>
        </p:blipFill>
        <p:spPr>
          <a:xfrm>
            <a:off x="7110471" y="5712630"/>
            <a:ext cx="82533" cy="77577"/>
          </a:xfrm>
          <a:prstGeom prst="rect">
            <a:avLst/>
          </a:prstGeom>
        </p:spPr>
      </p:pic>
      <p:pic>
        <p:nvPicPr>
          <p:cNvPr id="18" name="Picture 17"/>
          <p:cNvPicPr>
            <a:picLocks noChangeAspect="1"/>
          </p:cNvPicPr>
          <p:nvPr/>
        </p:nvPicPr>
        <p:blipFill>
          <a:blip r:embed="rId9"/>
          <a:stretch>
            <a:fillRect/>
          </a:stretch>
        </p:blipFill>
        <p:spPr>
          <a:xfrm>
            <a:off x="7039459" y="5718818"/>
            <a:ext cx="82533" cy="77577"/>
          </a:xfrm>
          <a:prstGeom prst="rect">
            <a:avLst/>
          </a:prstGeom>
        </p:spPr>
      </p:pic>
      <p:pic>
        <p:nvPicPr>
          <p:cNvPr id="19" name="Picture 18"/>
          <p:cNvPicPr>
            <a:picLocks noChangeAspect="1"/>
          </p:cNvPicPr>
          <p:nvPr/>
        </p:nvPicPr>
        <p:blipFill>
          <a:blip r:embed="rId9"/>
          <a:stretch>
            <a:fillRect/>
          </a:stretch>
        </p:blipFill>
        <p:spPr>
          <a:xfrm>
            <a:off x="7049992" y="5666878"/>
            <a:ext cx="82533" cy="77577"/>
          </a:xfrm>
          <a:prstGeom prst="rect">
            <a:avLst/>
          </a:prstGeom>
        </p:spPr>
      </p:pic>
      <p:pic>
        <p:nvPicPr>
          <p:cNvPr id="20" name="Picture 19"/>
          <p:cNvPicPr>
            <a:picLocks noChangeAspect="1"/>
          </p:cNvPicPr>
          <p:nvPr/>
        </p:nvPicPr>
        <p:blipFill>
          <a:blip r:embed="rId9"/>
          <a:stretch>
            <a:fillRect/>
          </a:stretch>
        </p:blipFill>
        <p:spPr>
          <a:xfrm>
            <a:off x="6976195" y="5705665"/>
            <a:ext cx="82533" cy="77577"/>
          </a:xfrm>
          <a:prstGeom prst="rect">
            <a:avLst/>
          </a:prstGeom>
        </p:spPr>
      </p:pic>
      <p:pic>
        <p:nvPicPr>
          <p:cNvPr id="21" name="Picture 20"/>
          <p:cNvPicPr>
            <a:picLocks noChangeAspect="1"/>
          </p:cNvPicPr>
          <p:nvPr/>
        </p:nvPicPr>
        <p:blipFill>
          <a:blip r:embed="rId9"/>
          <a:stretch>
            <a:fillRect/>
          </a:stretch>
        </p:blipFill>
        <p:spPr>
          <a:xfrm>
            <a:off x="6920272" y="5686216"/>
            <a:ext cx="82533" cy="77577"/>
          </a:xfrm>
          <a:prstGeom prst="rect">
            <a:avLst/>
          </a:prstGeom>
        </p:spPr>
      </p:pic>
      <p:pic>
        <p:nvPicPr>
          <p:cNvPr id="22" name="Picture 21"/>
          <p:cNvPicPr>
            <a:picLocks noChangeAspect="1"/>
          </p:cNvPicPr>
          <p:nvPr/>
        </p:nvPicPr>
        <p:blipFill>
          <a:blip r:embed="rId9"/>
          <a:stretch>
            <a:fillRect/>
          </a:stretch>
        </p:blipFill>
        <p:spPr>
          <a:xfrm>
            <a:off x="6851352" y="5666248"/>
            <a:ext cx="82533" cy="77577"/>
          </a:xfrm>
          <a:prstGeom prst="rect">
            <a:avLst/>
          </a:prstGeom>
        </p:spPr>
      </p:pic>
      <p:pic>
        <p:nvPicPr>
          <p:cNvPr id="23" name="Picture 22"/>
          <p:cNvPicPr>
            <a:picLocks noChangeAspect="1"/>
          </p:cNvPicPr>
          <p:nvPr/>
        </p:nvPicPr>
        <p:blipFill>
          <a:blip r:embed="rId9"/>
          <a:stretch>
            <a:fillRect/>
          </a:stretch>
        </p:blipFill>
        <p:spPr>
          <a:xfrm>
            <a:off x="6763060" y="5647427"/>
            <a:ext cx="82533" cy="77577"/>
          </a:xfrm>
          <a:prstGeom prst="rect">
            <a:avLst/>
          </a:prstGeom>
        </p:spPr>
      </p:pic>
      <p:pic>
        <p:nvPicPr>
          <p:cNvPr id="24" name="Picture 23"/>
          <p:cNvPicPr>
            <a:picLocks noChangeAspect="1"/>
          </p:cNvPicPr>
          <p:nvPr/>
        </p:nvPicPr>
        <p:blipFill>
          <a:blip r:embed="rId9"/>
          <a:stretch>
            <a:fillRect/>
          </a:stretch>
        </p:blipFill>
        <p:spPr>
          <a:xfrm>
            <a:off x="6823992" y="5642459"/>
            <a:ext cx="82533" cy="77577"/>
          </a:xfrm>
          <a:prstGeom prst="rect">
            <a:avLst/>
          </a:prstGeom>
        </p:spPr>
      </p:pic>
      <p:pic>
        <p:nvPicPr>
          <p:cNvPr id="25" name="Picture 24"/>
          <p:cNvPicPr>
            <a:picLocks noChangeAspect="1"/>
          </p:cNvPicPr>
          <p:nvPr/>
        </p:nvPicPr>
        <p:blipFill>
          <a:blip r:embed="rId9"/>
          <a:stretch>
            <a:fillRect/>
          </a:stretch>
        </p:blipFill>
        <p:spPr>
          <a:xfrm>
            <a:off x="6699114" y="5589816"/>
            <a:ext cx="82533" cy="77577"/>
          </a:xfrm>
          <a:prstGeom prst="rect">
            <a:avLst/>
          </a:prstGeom>
        </p:spPr>
      </p:pic>
      <p:pic>
        <p:nvPicPr>
          <p:cNvPr id="26" name="Picture 25"/>
          <p:cNvPicPr>
            <a:picLocks noChangeAspect="1"/>
          </p:cNvPicPr>
          <p:nvPr/>
        </p:nvPicPr>
        <p:blipFill>
          <a:blip r:embed="rId9"/>
          <a:stretch>
            <a:fillRect/>
          </a:stretch>
        </p:blipFill>
        <p:spPr>
          <a:xfrm>
            <a:off x="6741458" y="5608639"/>
            <a:ext cx="82533" cy="77577"/>
          </a:xfrm>
          <a:prstGeom prst="rect">
            <a:avLst/>
          </a:prstGeom>
        </p:spPr>
      </p:pic>
      <p:pic>
        <p:nvPicPr>
          <p:cNvPr id="28" name="Picture 2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47773" y="3042264"/>
            <a:ext cx="2858430" cy="1741005"/>
          </a:xfrm>
          <a:prstGeom prst="rect">
            <a:avLst/>
          </a:prstGeom>
        </p:spPr>
      </p:pic>
      <p:sp>
        <p:nvSpPr>
          <p:cNvPr id="10" name="TextBox 9"/>
          <p:cNvSpPr txBox="1"/>
          <p:nvPr/>
        </p:nvSpPr>
        <p:spPr>
          <a:xfrm>
            <a:off x="6138232" y="1852343"/>
            <a:ext cx="1818959" cy="1200329"/>
          </a:xfrm>
          <a:prstGeom prst="rect">
            <a:avLst/>
          </a:prstGeom>
          <a:solidFill>
            <a:schemeClr val="bg1">
              <a:alpha val="21000"/>
            </a:schemeClr>
          </a:solidFill>
        </p:spPr>
        <p:txBody>
          <a:bodyPr wrap="none" rtlCol="0">
            <a:spAutoFit/>
          </a:bodyPr>
          <a:lstStyle/>
          <a:p>
            <a:r>
              <a:rPr lang="en-US" sz="2400" dirty="0">
                <a:solidFill>
                  <a:srgbClr val="C00000"/>
                </a:solidFill>
                <a:latin typeface="Franklin Gothic Heavy" panose="020B0903020102020204" pitchFamily="34" charset="0"/>
              </a:rPr>
              <a:t>GEOID12B, </a:t>
            </a:r>
          </a:p>
          <a:p>
            <a:r>
              <a:rPr lang="en-US" sz="2400" dirty="0">
                <a:solidFill>
                  <a:srgbClr val="C00000"/>
                </a:solidFill>
                <a:latin typeface="Franklin Gothic Heavy" panose="020B0903020102020204" pitchFamily="34" charset="0"/>
              </a:rPr>
              <a:t>now use </a:t>
            </a:r>
          </a:p>
          <a:p>
            <a:r>
              <a:rPr lang="en-US" sz="2400" dirty="0">
                <a:solidFill>
                  <a:srgbClr val="C00000"/>
                </a:solidFill>
                <a:latin typeface="Franklin Gothic Heavy" panose="020B0903020102020204" pitchFamily="34" charset="0"/>
              </a:rPr>
              <a:t>GEOID18</a:t>
            </a:r>
          </a:p>
        </p:txBody>
      </p:sp>
      <p:pic>
        <p:nvPicPr>
          <p:cNvPr id="29" name="Picture 28"/>
          <p:cNvPicPr>
            <a:picLocks noChangeAspect="1"/>
          </p:cNvPicPr>
          <p:nvPr/>
        </p:nvPicPr>
        <p:blipFill>
          <a:blip r:embed="rId7" cstate="print">
            <a:clrChange>
              <a:clrFrom>
                <a:srgbClr val="FEFEFE"/>
              </a:clrFrom>
              <a:clrTo>
                <a:srgbClr val="FEFEFE">
                  <a:alpha val="0"/>
                </a:srgbClr>
              </a:clrTo>
            </a:clrChange>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289903" y="5075703"/>
            <a:ext cx="1122059" cy="1054672"/>
          </a:xfrm>
          <a:prstGeom prst="rect">
            <a:avLst/>
          </a:prstGeom>
        </p:spPr>
      </p:pic>
      <p:pic>
        <p:nvPicPr>
          <p:cNvPr id="30" name="Picture 29"/>
          <p:cNvPicPr>
            <a:picLocks noChangeAspect="1"/>
          </p:cNvPicPr>
          <p:nvPr/>
        </p:nvPicPr>
        <p:blipFill>
          <a:blip r:embed="rId11"/>
          <a:stretch>
            <a:fillRect/>
          </a:stretch>
        </p:blipFill>
        <p:spPr>
          <a:xfrm rot="21168474">
            <a:off x="1490540" y="3690751"/>
            <a:ext cx="2339002" cy="2555679"/>
          </a:xfrm>
          <a:prstGeom prst="rect">
            <a:avLst/>
          </a:prstGeom>
          <a:ln>
            <a:noFill/>
          </a:ln>
          <a:effectLst>
            <a:outerShdw blurRad="292100" dist="139700" dir="2700000" algn="tl" rotWithShape="0">
              <a:srgbClr val="333333">
                <a:alpha val="65000"/>
              </a:srgbClr>
            </a:outerShdw>
          </a:effectLst>
        </p:spPr>
      </p:pic>
      <p:grpSp>
        <p:nvGrpSpPr>
          <p:cNvPr id="51" name="Group 50"/>
          <p:cNvGrpSpPr/>
          <p:nvPr/>
        </p:nvGrpSpPr>
        <p:grpSpPr>
          <a:xfrm>
            <a:off x="4914069" y="4993010"/>
            <a:ext cx="1572156" cy="1208090"/>
            <a:chOff x="-3890426" y="1371198"/>
            <a:chExt cx="5068383" cy="3560994"/>
          </a:xfrm>
        </p:grpSpPr>
        <p:sp>
          <p:nvSpPr>
            <p:cNvPr id="34" name="Oval 3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rot="19623933">
            <a:off x="3551544" y="3087804"/>
            <a:ext cx="1479892" cy="369332"/>
          </a:xfrm>
          <a:prstGeom prst="rect">
            <a:avLst/>
          </a:prstGeom>
          <a:noFill/>
        </p:spPr>
        <p:txBody>
          <a:bodyPr wrap="none" rtlCol="0">
            <a:spAutoFit/>
          </a:bodyPr>
          <a:lstStyle/>
          <a:p>
            <a:r>
              <a:rPr lang="en-US" b="1" dirty="0">
                <a:solidFill>
                  <a:srgbClr val="C00000"/>
                </a:solidFill>
              </a:rPr>
              <a:t>official path</a:t>
            </a:r>
          </a:p>
        </p:txBody>
      </p:sp>
      <p:sp>
        <p:nvSpPr>
          <p:cNvPr id="7" name="TextBox 6">
            <a:extLst>
              <a:ext uri="{FF2B5EF4-FFF2-40B4-BE49-F238E27FC236}">
                <a16:creationId xmlns:a16="http://schemas.microsoft.com/office/drawing/2014/main" id="{BBFBE8AF-A028-4AD9-98C1-C7DD4B1776EA}"/>
              </a:ext>
            </a:extLst>
          </p:cNvPr>
          <p:cNvSpPr txBox="1"/>
          <p:nvPr/>
        </p:nvSpPr>
        <p:spPr>
          <a:xfrm rot="21231376">
            <a:off x="578402" y="1654785"/>
            <a:ext cx="2260600" cy="1200329"/>
          </a:xfrm>
          <a:prstGeom prst="rect">
            <a:avLst/>
          </a:prstGeom>
          <a:solidFill>
            <a:schemeClr val="bg1">
              <a:alpha val="45000"/>
            </a:schemeClr>
          </a:solidFill>
        </p:spPr>
        <p:txBody>
          <a:bodyPr wrap="square" rtlCol="0">
            <a:spAutoFit/>
          </a:bodyPr>
          <a:lstStyle/>
          <a:p>
            <a:r>
              <a:rPr lang="en-US" sz="2400" dirty="0">
                <a:solidFill>
                  <a:srgbClr val="FF0000"/>
                </a:solidFill>
              </a:rPr>
              <a:t>Passive Marks, Datasheets, and Leveling</a:t>
            </a:r>
          </a:p>
        </p:txBody>
      </p:sp>
    </p:spTree>
    <p:extLst>
      <p:ext uri="{BB962C8B-B14F-4D97-AF65-F5344CB8AC3E}">
        <p14:creationId xmlns:p14="http://schemas.microsoft.com/office/powerpoint/2010/main" val="1151160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4617" y="0"/>
            <a:ext cx="9144000" cy="6858000"/>
          </a:xfrm>
        </p:spPr>
      </p:pic>
      <p:pic>
        <p:nvPicPr>
          <p:cNvPr id="3" name="Picture 2"/>
          <p:cNvPicPr>
            <a:picLocks noChangeAspect="1"/>
          </p:cNvPicPr>
          <p:nvPr/>
        </p:nvPicPr>
        <p:blipFill>
          <a:blip r:embed="rId5"/>
          <a:stretch>
            <a:fillRect/>
          </a:stretch>
        </p:blipFill>
        <p:spPr>
          <a:xfrm rot="21204713">
            <a:off x="1475835" y="3657731"/>
            <a:ext cx="2357165" cy="2823836"/>
          </a:xfrm>
          <a:prstGeom prst="rect">
            <a:avLst/>
          </a:prstGeom>
          <a:ln>
            <a:noFill/>
          </a:ln>
          <a:effectLst>
            <a:outerShdw blurRad="292100" dist="139700" dir="2700000" algn="tl" rotWithShape="0">
              <a:srgbClr val="333333">
                <a:alpha val="65000"/>
              </a:srgbClr>
            </a:outerShdw>
          </a:effectLst>
        </p:spPr>
      </p:pic>
      <p:sp>
        <p:nvSpPr>
          <p:cNvPr id="55" name="Freeform 54"/>
          <p:cNvSpPr/>
          <p:nvPr/>
        </p:nvSpPr>
        <p:spPr>
          <a:xfrm>
            <a:off x="4576618" y="1992696"/>
            <a:ext cx="4700386" cy="3863713"/>
          </a:xfrm>
          <a:custGeom>
            <a:avLst/>
            <a:gdLst>
              <a:gd name="connsiteX0" fmla="*/ 0 w 4970055"/>
              <a:gd name="connsiteY0" fmla="*/ 3142211 h 3142211"/>
              <a:gd name="connsiteX1" fmla="*/ 4438996 w 4970055"/>
              <a:gd name="connsiteY1" fmla="*/ 980902 h 3142211"/>
              <a:gd name="connsiteX2" fmla="*/ 4721629 w 4970055"/>
              <a:gd name="connsiteY2" fmla="*/ 0 h 3142211"/>
              <a:gd name="connsiteX0" fmla="*/ 0 w 5855773"/>
              <a:gd name="connsiteY0" fmla="*/ 3142211 h 3142211"/>
              <a:gd name="connsiteX1" fmla="*/ 5622501 w 5855773"/>
              <a:gd name="connsiteY1" fmla="*/ 1365234 h 3142211"/>
              <a:gd name="connsiteX2" fmla="*/ 4721629 w 5855773"/>
              <a:gd name="connsiteY2" fmla="*/ 0 h 3142211"/>
              <a:gd name="connsiteX0" fmla="*/ 4557732 w 4974301"/>
              <a:gd name="connsiteY0" fmla="*/ 3827325 h 3827325"/>
              <a:gd name="connsiteX1" fmla="*/ 900872 w 4974301"/>
              <a:gd name="connsiteY1" fmla="*/ 1365234 h 3827325"/>
              <a:gd name="connsiteX2" fmla="*/ 0 w 4974301"/>
              <a:gd name="connsiteY2" fmla="*/ 0 h 3827325"/>
              <a:gd name="connsiteX0" fmla="*/ 4557732 w 4557732"/>
              <a:gd name="connsiteY0" fmla="*/ 3827325 h 3827325"/>
              <a:gd name="connsiteX1" fmla="*/ 900872 w 4557732"/>
              <a:gd name="connsiteY1" fmla="*/ 1365234 h 3827325"/>
              <a:gd name="connsiteX2" fmla="*/ 0 w 4557732"/>
              <a:gd name="connsiteY2" fmla="*/ 0 h 3827325"/>
              <a:gd name="connsiteX0" fmla="*/ 4660646 w 4660646"/>
              <a:gd name="connsiteY0" fmla="*/ 3760484 h 3760484"/>
              <a:gd name="connsiteX1" fmla="*/ 900872 w 4660646"/>
              <a:gd name="connsiteY1" fmla="*/ 1365234 h 3760484"/>
              <a:gd name="connsiteX2" fmla="*/ 0 w 4660646"/>
              <a:gd name="connsiteY2" fmla="*/ 0 h 3760484"/>
            </a:gdLst>
            <a:ahLst/>
            <a:cxnLst>
              <a:cxn ang="0">
                <a:pos x="connsiteX0" y="connsiteY0"/>
              </a:cxn>
              <a:cxn ang="0">
                <a:pos x="connsiteX1" y="connsiteY1"/>
              </a:cxn>
              <a:cxn ang="0">
                <a:pos x="connsiteX2" y="connsiteY2"/>
              </a:cxn>
            </a:cxnLst>
            <a:rect l="l" t="t" r="r" b="b"/>
            <a:pathLst>
              <a:path w="4660646" h="3760484">
                <a:moveTo>
                  <a:pt x="4660646" y="3760484"/>
                </a:moveTo>
                <a:cubicBezTo>
                  <a:pt x="3313511" y="2774578"/>
                  <a:pt x="1677646" y="1991981"/>
                  <a:pt x="900872" y="1365234"/>
                </a:cubicBezTo>
                <a:cubicBezTo>
                  <a:pt x="124098" y="738487"/>
                  <a:pt x="252152" y="228600"/>
                  <a:pt x="0"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17" y="274638"/>
            <a:ext cx="9144000" cy="1143000"/>
          </a:xfrm>
        </p:spPr>
        <p:txBody>
          <a:bodyPr/>
          <a:lstStyle/>
          <a:p>
            <a:r>
              <a:rPr lang="en-US" b="1" dirty="0">
                <a:latin typeface="Cambria" panose="02040503050406030204" pitchFamily="18" charset="0"/>
                <a:ea typeface="Cambria" panose="02040503050406030204" pitchFamily="18" charset="0"/>
              </a:rPr>
              <a:t>NGS </a:t>
            </a:r>
            <a:r>
              <a:rPr lang="en-US" b="1" dirty="0" smtClean="0">
                <a:latin typeface="Cambria" panose="02040503050406030204" pitchFamily="18" charset="0"/>
                <a:ea typeface="Cambria" panose="02040503050406030204" pitchFamily="18" charset="0"/>
              </a:rPr>
              <a:t>will support </a:t>
            </a:r>
            <a:r>
              <a:rPr lang="en-US" b="1" dirty="0">
                <a:latin typeface="Cambria" panose="02040503050406030204" pitchFamily="18" charset="0"/>
                <a:ea typeface="Cambria" panose="02040503050406030204" pitchFamily="18" charset="0"/>
              </a:rPr>
              <a:t>a</a:t>
            </a:r>
            <a:r>
              <a:rPr lang="en-US" b="1" dirty="0" smtClean="0">
                <a:latin typeface="Cambria" panose="02040503050406030204" pitchFamily="18" charset="0"/>
                <a:ea typeface="Cambria" panose="02040503050406030204" pitchFamily="18" charset="0"/>
              </a:rPr>
              <a:t>ccess </a:t>
            </a:r>
            <a:r>
              <a:rPr lang="en-US" b="1" dirty="0">
                <a:latin typeface="Cambria" panose="02040503050406030204" pitchFamily="18" charset="0"/>
                <a:ea typeface="Cambria" panose="02040503050406030204" pitchFamily="18" charset="0"/>
              </a:rPr>
              <a:t>to </a:t>
            </a:r>
            <a:br>
              <a:rPr lang="en-US" b="1" dirty="0">
                <a:latin typeface="Cambria" panose="02040503050406030204" pitchFamily="18" charset="0"/>
                <a:ea typeface="Cambria" panose="02040503050406030204" pitchFamily="18" charset="0"/>
              </a:rPr>
            </a:br>
            <a:r>
              <a:rPr lang="en-US" b="1" dirty="0" smtClean="0">
                <a:latin typeface="Cambria" panose="02040503050406030204" pitchFamily="18" charset="0"/>
                <a:ea typeface="Cambria" panose="02040503050406030204" pitchFamily="18" charset="0"/>
              </a:rPr>
              <a:t>NAPGD2022</a:t>
            </a:r>
            <a:endParaRPr lang="en-US" b="1"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306436" y="1215460"/>
            <a:ext cx="1757378" cy="1129743"/>
          </a:xfrm>
          <a:prstGeom prst="rect">
            <a:avLst/>
          </a:prstGeom>
        </p:spPr>
      </p:pic>
      <p:sp>
        <p:nvSpPr>
          <p:cNvPr id="10" name="TextBox 9"/>
          <p:cNvSpPr txBox="1"/>
          <p:nvPr/>
        </p:nvSpPr>
        <p:spPr>
          <a:xfrm>
            <a:off x="6128651" y="2193097"/>
            <a:ext cx="1896673" cy="461665"/>
          </a:xfrm>
          <a:prstGeom prst="rect">
            <a:avLst/>
          </a:prstGeom>
          <a:solidFill>
            <a:schemeClr val="bg1">
              <a:alpha val="22000"/>
            </a:schemeClr>
          </a:solidFill>
        </p:spPr>
        <p:txBody>
          <a:bodyPr wrap="none" rtlCol="0">
            <a:spAutoFit/>
          </a:bodyPr>
          <a:lstStyle/>
          <a:p>
            <a:r>
              <a:rPr lang="en-US" sz="2400" dirty="0">
                <a:solidFill>
                  <a:srgbClr val="C00000"/>
                </a:solidFill>
                <a:latin typeface="Franklin Gothic Heavy" panose="020B0903020102020204" pitchFamily="34" charset="0"/>
              </a:rPr>
              <a:t>GEOID 2022</a:t>
            </a:r>
          </a:p>
        </p:txBody>
      </p:sp>
      <p:pic>
        <p:nvPicPr>
          <p:cNvPr id="29" name="Picture 28"/>
          <p:cNvPicPr>
            <a:picLocks noChangeAspect="1"/>
          </p:cNvPicPr>
          <p:nvPr/>
        </p:nvPicPr>
        <p:blipFill>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artisticMarker/>
                    </a14:imgEffect>
                  </a14:imgLayer>
                </a14:imgProps>
              </a:ext>
              <a:ext uri="{28A0092B-C50C-407E-A947-70E740481C1C}">
                <a14:useLocalDpi xmlns:a14="http://schemas.microsoft.com/office/drawing/2010/main" val="0"/>
              </a:ext>
            </a:extLst>
          </a:blip>
          <a:stretch>
            <a:fillRect/>
          </a:stretch>
        </p:blipFill>
        <p:spPr>
          <a:xfrm>
            <a:off x="289903" y="5075703"/>
            <a:ext cx="1122059" cy="1054672"/>
          </a:xfrm>
          <a:prstGeom prst="rect">
            <a:avLst/>
          </a:prstGeom>
        </p:spPr>
      </p:pic>
      <p:grpSp>
        <p:nvGrpSpPr>
          <p:cNvPr id="51" name="Group 50"/>
          <p:cNvGrpSpPr/>
          <p:nvPr/>
        </p:nvGrpSpPr>
        <p:grpSpPr>
          <a:xfrm>
            <a:off x="6385436" y="5010208"/>
            <a:ext cx="1572156" cy="1208090"/>
            <a:chOff x="-3890426" y="1371198"/>
            <a:chExt cx="5068383" cy="3560994"/>
          </a:xfrm>
        </p:grpSpPr>
        <p:sp>
          <p:nvSpPr>
            <p:cNvPr id="34" name="Oval 3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rot="2019703">
            <a:off x="7807342" y="5389388"/>
            <a:ext cx="1479892" cy="369332"/>
          </a:xfrm>
          <a:prstGeom prst="rect">
            <a:avLst/>
          </a:prstGeom>
          <a:noFill/>
        </p:spPr>
        <p:txBody>
          <a:bodyPr wrap="none" rtlCol="0">
            <a:spAutoFit/>
          </a:bodyPr>
          <a:lstStyle/>
          <a:p>
            <a:r>
              <a:rPr lang="en-US" b="1" dirty="0">
                <a:solidFill>
                  <a:srgbClr val="C00000"/>
                </a:solidFill>
              </a:rPr>
              <a:t>official path</a:t>
            </a:r>
          </a:p>
        </p:txBody>
      </p:sp>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l="3273" t="5155" r="2363" b="24641"/>
          <a:stretch/>
        </p:blipFill>
        <p:spPr>
          <a:xfrm>
            <a:off x="5487488" y="2631141"/>
            <a:ext cx="3199312" cy="1565752"/>
          </a:xfrm>
          <a:prstGeom prst="rect">
            <a:avLst/>
          </a:prstGeom>
        </p:spPr>
      </p:pic>
      <p:sp>
        <p:nvSpPr>
          <p:cNvPr id="20" name="TextBox 19">
            <a:extLst>
              <a:ext uri="{FF2B5EF4-FFF2-40B4-BE49-F238E27FC236}">
                <a16:creationId xmlns:a16="http://schemas.microsoft.com/office/drawing/2014/main" id="{257BC997-8BE3-4CF7-9DD9-021A5383B42D}"/>
              </a:ext>
            </a:extLst>
          </p:cNvPr>
          <p:cNvSpPr txBox="1"/>
          <p:nvPr/>
        </p:nvSpPr>
        <p:spPr>
          <a:xfrm rot="21231376">
            <a:off x="628067" y="1631857"/>
            <a:ext cx="2260600" cy="1938992"/>
          </a:xfrm>
          <a:prstGeom prst="rect">
            <a:avLst/>
          </a:prstGeom>
          <a:solidFill>
            <a:schemeClr val="bg1">
              <a:alpha val="45000"/>
            </a:schemeClr>
          </a:solidFill>
        </p:spPr>
        <p:txBody>
          <a:bodyPr wrap="square" rtlCol="0">
            <a:spAutoFit/>
          </a:bodyPr>
          <a:lstStyle/>
          <a:p>
            <a:r>
              <a:rPr lang="en-US" sz="2400" dirty="0">
                <a:solidFill>
                  <a:srgbClr val="FF0000"/>
                </a:solidFill>
              </a:rPr>
              <a:t>Passive Marks, Datasheets, and Leveling </a:t>
            </a:r>
            <a:r>
              <a:rPr lang="en-US" sz="2400" i="1" dirty="0">
                <a:solidFill>
                  <a:srgbClr val="FF0000"/>
                </a:solidFill>
              </a:rPr>
              <a:t>become secondary due to motion</a:t>
            </a:r>
          </a:p>
        </p:txBody>
      </p:sp>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l="5373" r="6717"/>
          <a:stretch/>
        </p:blipFill>
        <p:spPr>
          <a:xfrm>
            <a:off x="4993769" y="4386477"/>
            <a:ext cx="2938089" cy="1876589"/>
          </a:xfrm>
          <a:prstGeom prst="rect">
            <a:avLst/>
          </a:prstGeom>
          <a:ln w="31750">
            <a:solidFill>
              <a:schemeClr val="tx1"/>
            </a:solidFill>
          </a:ln>
        </p:spPr>
      </p:pic>
      <p:sp>
        <p:nvSpPr>
          <p:cNvPr id="19" name="Title 1"/>
          <p:cNvSpPr txBox="1">
            <a:spLocks/>
          </p:cNvSpPr>
          <p:nvPr/>
        </p:nvSpPr>
        <p:spPr bwMode="auto">
          <a:xfrm>
            <a:off x="-4617" y="5259958"/>
            <a:ext cx="9144000" cy="1598042"/>
          </a:xfrm>
          <a:prstGeom prst="rect">
            <a:avLst/>
          </a:prstGeom>
          <a:solidFill>
            <a:schemeClr val="bg1">
              <a:lumMod val="85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latin typeface="Cambria" panose="02040503050406030204" pitchFamily="18" charset="0"/>
                <a:ea typeface="Cambria" panose="02040503050406030204" pitchFamily="18" charset="0"/>
              </a:rPr>
              <a:t>And transformation back to NAVD88 and NGVD29, via NCAT</a:t>
            </a:r>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9245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21358309">
            <a:off x="180418" y="506776"/>
            <a:ext cx="2952460" cy="38862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rot="21298007">
            <a:off x="1938386" y="2113349"/>
            <a:ext cx="2945767" cy="388620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176161" y="2005030"/>
            <a:ext cx="4245428" cy="3385542"/>
          </a:xfrm>
          <a:prstGeom prst="rect">
            <a:avLst/>
          </a:prstGeom>
        </p:spPr>
        <p:txBody>
          <a:bodyPr wrap="square">
            <a:spAutoFit/>
          </a:bodyPr>
          <a:lstStyle/>
          <a:p>
            <a:r>
              <a:rPr lang="en-US" sz="2000" b="1" dirty="0">
                <a:latin typeface="Cambria" panose="02040503050406030204" pitchFamily="18" charset="0"/>
                <a:ea typeface="Cambria" panose="02040503050406030204" pitchFamily="18" charset="0"/>
              </a:rPr>
              <a:t>Part 1: </a:t>
            </a:r>
          </a:p>
          <a:p>
            <a:r>
              <a:rPr lang="en-US" sz="2400" b="1" i="1" dirty="0">
                <a:latin typeface="Cambria" panose="02040503050406030204" pitchFamily="18" charset="0"/>
                <a:ea typeface="Cambria" panose="02040503050406030204" pitchFamily="18" charset="0"/>
              </a:rPr>
              <a:t>Geometric Coordinates</a:t>
            </a:r>
          </a:p>
          <a:p>
            <a:endParaRPr lang="en-US" sz="2000" b="1" dirty="0">
              <a:latin typeface="Cambria" panose="02040503050406030204" pitchFamily="18" charset="0"/>
              <a:ea typeface="Cambria" panose="02040503050406030204" pitchFamily="18" charset="0"/>
            </a:endParaRPr>
          </a:p>
          <a:p>
            <a:r>
              <a:rPr lang="en-US" sz="2000" b="1" dirty="0">
                <a:latin typeface="Cambria" panose="02040503050406030204" pitchFamily="18" charset="0"/>
                <a:ea typeface="Cambria" panose="02040503050406030204" pitchFamily="18" charset="0"/>
              </a:rPr>
              <a:t>Part 2: </a:t>
            </a:r>
          </a:p>
          <a:p>
            <a:r>
              <a:rPr lang="en-US" sz="2400" b="1" i="1" dirty="0">
                <a:latin typeface="Cambria" panose="02040503050406030204" pitchFamily="18" charset="0"/>
                <a:ea typeface="Cambria" panose="02040503050406030204" pitchFamily="18" charset="0"/>
              </a:rPr>
              <a:t>Geopotential Coordinates</a:t>
            </a:r>
          </a:p>
          <a:p>
            <a:endParaRPr lang="en-US" sz="2000" b="1" i="1" dirty="0">
              <a:latin typeface="Cambria" panose="02040503050406030204" pitchFamily="18" charset="0"/>
              <a:ea typeface="Cambria" panose="02040503050406030204" pitchFamily="18" charset="0"/>
            </a:endParaRPr>
          </a:p>
          <a:p>
            <a:r>
              <a:rPr lang="en-US" sz="2000" b="1" dirty="0">
                <a:latin typeface="Cambria" panose="02040503050406030204" pitchFamily="18" charset="0"/>
                <a:ea typeface="Cambria" panose="02040503050406030204" pitchFamily="18" charset="0"/>
              </a:rPr>
              <a:t>Part 3: </a:t>
            </a:r>
          </a:p>
          <a:p>
            <a:r>
              <a:rPr lang="en-US" sz="2400" b="1" i="1" dirty="0">
                <a:latin typeface="Cambria" panose="02040503050406030204" pitchFamily="18" charset="0"/>
                <a:ea typeface="Cambria" panose="02040503050406030204" pitchFamily="18" charset="0"/>
              </a:rPr>
              <a:t>Working </a:t>
            </a:r>
            <a:r>
              <a:rPr lang="en-US" sz="2400" b="1" i="1" dirty="0" smtClean="0">
                <a:latin typeface="Cambria" panose="02040503050406030204" pitchFamily="18" charset="0"/>
                <a:ea typeface="Cambria" panose="02040503050406030204" pitchFamily="18" charset="0"/>
              </a:rPr>
              <a:t>in the</a:t>
            </a:r>
          </a:p>
          <a:p>
            <a:r>
              <a:rPr lang="en-US" sz="2400" b="1" i="1" dirty="0" smtClean="0">
                <a:latin typeface="Cambria" panose="02040503050406030204" pitchFamily="18" charset="0"/>
                <a:ea typeface="Cambria" panose="02040503050406030204" pitchFamily="18" charset="0"/>
              </a:rPr>
              <a:t>Modernized </a:t>
            </a:r>
            <a:r>
              <a:rPr lang="en-US" sz="2400" b="1" i="1" dirty="0">
                <a:latin typeface="Cambria" panose="02040503050406030204" pitchFamily="18" charset="0"/>
                <a:ea typeface="Cambria" panose="02040503050406030204" pitchFamily="18" charset="0"/>
              </a:rPr>
              <a:t>NSRS</a:t>
            </a:r>
          </a:p>
          <a:p>
            <a:endParaRPr lang="en-US" b="1" dirty="0">
              <a:latin typeface="Cambria" panose="02040503050406030204" pitchFamily="18" charset="0"/>
              <a:ea typeface="Cambria" panose="02040503050406030204" pitchFamily="18" charset="0"/>
            </a:endParaRPr>
          </a:p>
        </p:txBody>
      </p:sp>
      <p:sp>
        <p:nvSpPr>
          <p:cNvPr id="12" name="Rectangle 11"/>
          <p:cNvSpPr/>
          <p:nvPr/>
        </p:nvSpPr>
        <p:spPr>
          <a:xfrm>
            <a:off x="3380030" y="591896"/>
            <a:ext cx="5763970" cy="1077218"/>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Details Available in </a:t>
            </a:r>
            <a:r>
              <a:rPr lang="en-US" sz="3200" b="1" dirty="0" smtClean="0">
                <a:latin typeface="Cambria" panose="02040503050406030204" pitchFamily="18" charset="0"/>
                <a:ea typeface="Cambria" panose="02040503050406030204" pitchFamily="18" charset="0"/>
              </a:rPr>
              <a:t>our series of “Blueprints </a:t>
            </a:r>
            <a:r>
              <a:rPr lang="en-US" sz="3200" b="1" dirty="0">
                <a:latin typeface="Cambria" panose="02040503050406030204" pitchFamily="18" charset="0"/>
                <a:ea typeface="Cambria" panose="02040503050406030204" pitchFamily="18" charset="0"/>
              </a:rPr>
              <a:t>for </a:t>
            </a:r>
            <a:r>
              <a:rPr lang="en-US" sz="3200" b="1" dirty="0" smtClean="0">
                <a:latin typeface="Cambria" panose="02040503050406030204" pitchFamily="18" charset="0"/>
                <a:ea typeface="Cambria" panose="02040503050406030204" pitchFamily="18" charset="0"/>
              </a:rPr>
              <a:t>2022”</a:t>
            </a:r>
            <a:endParaRPr lang="en-US" sz="3200" b="1" dirty="0">
              <a:latin typeface="Cambria" panose="02040503050406030204" pitchFamily="18" charset="0"/>
              <a:ea typeface="Cambria" panose="02040503050406030204" pitchFamily="18" charset="0"/>
            </a:endParaRPr>
          </a:p>
        </p:txBody>
      </p:sp>
      <p:sp>
        <p:nvSpPr>
          <p:cNvPr id="13" name="Rectangle 12"/>
          <p:cNvSpPr/>
          <p:nvPr/>
        </p:nvSpPr>
        <p:spPr>
          <a:xfrm>
            <a:off x="5519057" y="5367736"/>
            <a:ext cx="3184071" cy="830997"/>
          </a:xfrm>
          <a:prstGeom prst="rect">
            <a:avLst/>
          </a:prstGeom>
        </p:spPr>
        <p:txBody>
          <a:bodyPr wrap="square">
            <a:spAutoFit/>
          </a:bodyPr>
          <a:lstStyle/>
          <a:p>
            <a:r>
              <a:rPr lang="en-US" sz="2400" b="1" dirty="0" smtClean="0">
                <a:latin typeface="Cambria" panose="02040503050406030204" pitchFamily="18" charset="0"/>
                <a:ea typeface="Cambria" panose="02040503050406030204" pitchFamily="18" charset="0"/>
              </a:rPr>
              <a:t>… also available as Recorded Webinars!</a:t>
            </a:r>
            <a:endParaRPr lang="en-US" sz="2000" b="1" dirty="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919" t="2642" r="3003" b="48544"/>
          <a:stretch/>
        </p:blipFill>
        <p:spPr>
          <a:xfrm rot="21272007">
            <a:off x="821114" y="5125711"/>
            <a:ext cx="2933797" cy="1991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7517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126189"/>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American </a:t>
            </a:r>
            <a:r>
              <a:rPr kumimoji="0" lang="en-US" sz="5400" b="1" i="0" u="none" strike="noStrike" kern="1200" cap="none" spc="-20"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Datum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of 1983</a:t>
            </a:r>
            <a:r>
              <a:rPr kumimoji="0" lang="en-US" sz="5400" b="1" i="0" u="none" strike="noStrike" kern="1200" cap="none" spc="-7"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endPar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a:t>
            </a:r>
            <a:r>
              <a:rPr kumimoji="0" lang="en-US"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D83</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1" u="none" strike="noStrike" kern="1200" cap="none" spc="-20" normalizeH="0" baseline="0" noProof="0" dirty="0" smtClean="0">
                <a:ln>
                  <a:noFill/>
                </a:ln>
                <a:solidFill>
                  <a:prstClr val="black">
                    <a:lumMod val="50000"/>
                    <a:lumOff val="50000"/>
                  </a:prstClr>
                </a:solidFill>
                <a:effectLst/>
                <a:uLnTx/>
                <a:uFill>
                  <a:solidFill>
                    <a:srgbClr val="C00000"/>
                  </a:solidFill>
                </a:uFill>
                <a:latin typeface="Cambria" panose="02040503050406030204" pitchFamily="18" charset="0"/>
                <a:ea typeface="ＭＳ Ｐゴシック" pitchFamily="34" charset="-128"/>
                <a:cs typeface="Arial Black"/>
              </a:rPr>
              <a:t>will be replaced by</a:t>
            </a:r>
          </a:p>
        </p:txBody>
      </p:sp>
    </p:spTree>
    <p:extLst>
      <p:ext uri="{BB962C8B-B14F-4D97-AF65-F5344CB8AC3E}">
        <p14:creationId xmlns:p14="http://schemas.microsoft.com/office/powerpoint/2010/main" val="217727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American </a:t>
            </a:r>
            <a:r>
              <a:rPr kumimoji="0"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Reference</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Frame of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lang="en-US"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(pronounced: </a:t>
            </a:r>
            <a:r>
              <a:rPr kumimoji="0" lang="en-US" sz="5400" b="1" i="0" u="none" strike="noStrike" kern="1200" cap="none" spc="-20" normalizeH="0" baseline="0" noProof="0" dirty="0" err="1"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a:t>
            </a:r>
            <a:r>
              <a:rPr kumimoji="0" lang="en-US" sz="54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-ref)</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2632378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a:spLocks noChangeAspect="1"/>
          </p:cNvSpPr>
          <p:nvPr/>
        </p:nvSpPr>
        <p:spPr>
          <a:xfrm>
            <a:off x="-352381" y="28466"/>
            <a:ext cx="9848763" cy="680723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17393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22956"/>
          <a:stretch/>
        </p:blipFill>
        <p:spPr>
          <a:xfrm>
            <a:off x="1472658" y="2426293"/>
            <a:ext cx="6217734" cy="4431707"/>
          </a:xfrm>
          <a:prstGeom prst="rect">
            <a:avLst/>
          </a:prstGeom>
        </p:spPr>
      </p:pic>
      <p:sp>
        <p:nvSpPr>
          <p:cNvPr id="2" name="TextBox 1"/>
          <p:cNvSpPr txBox="1"/>
          <p:nvPr/>
        </p:nvSpPr>
        <p:spPr bwMode="auto">
          <a:xfrm>
            <a:off x="-7434" y="401442"/>
            <a:ext cx="9121698" cy="707886"/>
          </a:xfrm>
          <a:prstGeom prst="rect">
            <a:avLst/>
          </a:prstGeom>
          <a:noFill/>
          <a:ln w="9525">
            <a:noFill/>
            <a:miter lim="800000"/>
            <a:headEnd/>
            <a:tailEnd/>
          </a:ln>
        </p:spPr>
        <p:txBody>
          <a:bodyPr wrap="square" rtlCol="0">
            <a:spAutoFit/>
          </a:bodyPr>
          <a:lstStyle/>
          <a:p>
            <a:pPr algn="ctr"/>
            <a:r>
              <a:rPr lang="en-US" sz="4000" dirty="0">
                <a:latin typeface="Cambria" panose="02040503050406030204" pitchFamily="18" charset="0"/>
                <a:ea typeface="Cambria" panose="02040503050406030204" pitchFamily="18" charset="0"/>
              </a:rPr>
              <a:t>What’s that going to look like?</a:t>
            </a:r>
          </a:p>
        </p:txBody>
      </p:sp>
      <p:sp>
        <p:nvSpPr>
          <p:cNvPr id="4" name="TextBox 3"/>
          <p:cNvSpPr txBox="1"/>
          <p:nvPr/>
        </p:nvSpPr>
        <p:spPr bwMode="auto">
          <a:xfrm>
            <a:off x="1472657" y="1151856"/>
            <a:ext cx="6860459" cy="1200329"/>
          </a:xfrm>
          <a:prstGeom prst="rect">
            <a:avLst/>
          </a:prstGeom>
          <a:noFill/>
          <a:ln w="9525">
            <a:noFill/>
            <a:miter lim="800000"/>
            <a:headEnd/>
            <a:tailEnd/>
          </a:ln>
        </p:spPr>
        <p:txBody>
          <a:bodyPr wrap="square" rtlCol="0">
            <a:spAutoFit/>
          </a:bodyPr>
          <a:lstStyle/>
          <a:p>
            <a:r>
              <a:rPr lang="en-US" sz="2400" dirty="0">
                <a:latin typeface="Cambria" panose="02040503050406030204" pitchFamily="18" charset="0"/>
                <a:ea typeface="Cambria" panose="02040503050406030204" pitchFamily="18" charset="0"/>
              </a:rPr>
              <a:t>PHOTO = NAD83</a:t>
            </a:r>
          </a:p>
          <a:p>
            <a:r>
              <a:rPr lang="en-US" sz="2400" dirty="0">
                <a:latin typeface="Cambria" panose="02040503050406030204" pitchFamily="18" charset="0"/>
                <a:ea typeface="Cambria" panose="02040503050406030204" pitchFamily="18" charset="0"/>
              </a:rPr>
              <a:t>RED = NAD83 shoreline data</a:t>
            </a:r>
          </a:p>
          <a:p>
            <a:r>
              <a:rPr lang="en-US" sz="2400" dirty="0">
                <a:latin typeface="Cambria" panose="02040503050406030204" pitchFamily="18" charset="0"/>
                <a:ea typeface="Cambria" panose="02040503050406030204" pitchFamily="18" charset="0"/>
              </a:rPr>
              <a:t>GREEN = shoreline </a:t>
            </a:r>
            <a:r>
              <a:rPr lang="en-US" sz="2400" dirty="0" smtClean="0">
                <a:latin typeface="Cambria" panose="02040503050406030204" pitchFamily="18" charset="0"/>
                <a:ea typeface="Cambria" panose="02040503050406030204" pitchFamily="18" charset="0"/>
              </a:rPr>
              <a:t>transformed to </a:t>
            </a:r>
            <a:r>
              <a:rPr lang="en-US" sz="2400" dirty="0">
                <a:latin typeface="Cambria" panose="02040503050406030204" pitchFamily="18" charset="0"/>
                <a:ea typeface="Cambria" panose="02040503050406030204" pitchFamily="18" charset="0"/>
              </a:rPr>
              <a:t>NATRF2022</a:t>
            </a:r>
          </a:p>
        </p:txBody>
      </p:sp>
    </p:spTree>
    <p:extLst>
      <p:ext uri="{BB962C8B-B14F-4D97-AF65-F5344CB8AC3E}">
        <p14:creationId xmlns:p14="http://schemas.microsoft.com/office/powerpoint/2010/main" val="34531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5107FC-41DA-4A76-B446-0E3324ADCDAF}"/>
              </a:ext>
            </a:extLst>
          </p:cNvPr>
          <p:cNvSpPr>
            <a:spLocks noGrp="1"/>
          </p:cNvSpPr>
          <p:nvPr>
            <p:ph type="ctrTitle"/>
          </p:nvPr>
        </p:nvSpPr>
        <p:spPr>
          <a:xfrm>
            <a:off x="685800" y="2603958"/>
            <a:ext cx="7772400" cy="1470025"/>
          </a:xfrm>
        </p:spPr>
        <p:txBody>
          <a:bodyPr/>
          <a:lstStyle/>
          <a:p>
            <a:r>
              <a:rPr lang="en-US" sz="6000" dirty="0" smtClean="0">
                <a:latin typeface="Cambria" panose="02040503050406030204" pitchFamily="18" charset="0"/>
                <a:ea typeface="Cambria" panose="02040503050406030204" pitchFamily="18" charset="0"/>
              </a:rPr>
              <a:t>Back to vertical…</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1102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a:ext>
            </a:extLst>
          </a:blip>
          <a:srcRect l="9662" r="8719"/>
          <a:stretch/>
        </p:blipFill>
        <p:spPr>
          <a:xfrm>
            <a:off x="5925678" y="2261096"/>
            <a:ext cx="2701701" cy="2198876"/>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973072" y="429912"/>
            <a:ext cx="2606914" cy="1754326"/>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National Geodetic Survey</a:t>
            </a:r>
          </a:p>
        </p:txBody>
      </p:sp>
      <p:sp>
        <p:nvSpPr>
          <p:cNvPr id="4" name="TextBox 3">
            <a:extLst>
              <a:ext uri="{FF2B5EF4-FFF2-40B4-BE49-F238E27FC236}">
                <a16:creationId xmlns:a16="http://schemas.microsoft.com/office/drawing/2014/main" id="{56E95295-C9BE-4C50-8A8F-728D787BDA17}"/>
              </a:ext>
            </a:extLst>
          </p:cNvPr>
          <p:cNvSpPr txBox="1"/>
          <p:nvPr/>
        </p:nvSpPr>
        <p:spPr>
          <a:xfrm>
            <a:off x="0" y="3886"/>
            <a:ext cx="8734568" cy="499782"/>
          </a:xfrm>
          <a:prstGeom prst="rect">
            <a:avLst/>
          </a:prstGeom>
          <a:solidFill>
            <a:schemeClr val="bg1"/>
          </a:solidFill>
        </p:spPr>
        <p:txBody>
          <a:bodyPr wrap="square" rtlCol="0">
            <a:noAutofit/>
          </a:bodyPr>
          <a:lstStyle/>
          <a:p>
            <a:r>
              <a:rPr lang="en-US" sz="2000" b="1" dirty="0" smtClean="0">
                <a:latin typeface="Cambria" panose="02040503050406030204" pitchFamily="18" charset="0"/>
                <a:ea typeface="Cambria" panose="02040503050406030204" pitchFamily="18" charset="0"/>
              </a:rPr>
              <a:t>FEMA CRS Coordinator’s Manual – Activity 440 (Flood Data Maintenance)</a:t>
            </a:r>
            <a:endParaRPr lang="en-US" sz="20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3668"/>
            <a:ext cx="5973072" cy="6354332"/>
          </a:xfrm>
          <a:prstGeom prst="rect">
            <a:avLst/>
          </a:prstGeom>
        </p:spPr>
      </p:pic>
      <p:sp>
        <p:nvSpPr>
          <p:cNvPr id="10" name="TextBox 9">
            <a:extLst>
              <a:ext uri="{FF2B5EF4-FFF2-40B4-BE49-F238E27FC236}">
                <a16:creationId xmlns:a16="http://schemas.microsoft.com/office/drawing/2014/main" id="{947C09E1-84A1-40DF-9AB3-FDB72AC7C44C}"/>
              </a:ext>
            </a:extLst>
          </p:cNvPr>
          <p:cNvSpPr txBox="1"/>
          <p:nvPr/>
        </p:nvSpPr>
        <p:spPr>
          <a:xfrm rot="20687521">
            <a:off x="6072207" y="5715590"/>
            <a:ext cx="2980889" cy="400110"/>
          </a:xfrm>
          <a:prstGeom prst="rect">
            <a:avLst/>
          </a:prstGeom>
          <a:solidFill>
            <a:schemeClr val="bg1">
              <a:lumMod val="85000"/>
            </a:schemeClr>
          </a:solidFill>
          <a:ln w="19050">
            <a:solidFill>
              <a:srgbClr val="FF0000"/>
            </a:solidFill>
          </a:ln>
        </p:spPr>
        <p:txBody>
          <a:bodyPr wrap="square" rtlCol="0">
            <a:spAutoFit/>
          </a:bodyPr>
          <a:lstStyle/>
          <a:p>
            <a:r>
              <a:rPr lang="en-US" sz="2000" b="1" i="1" dirty="0" smtClean="0">
                <a:solidFill>
                  <a:srgbClr val="FF0000"/>
                </a:solidFill>
              </a:rPr>
              <a:t>Why do I mention this?</a:t>
            </a:r>
            <a:endParaRPr lang="en-US" sz="2000" b="1" i="1" dirty="0">
              <a:solidFill>
                <a:srgbClr val="FF0000"/>
              </a:solidFill>
            </a:endParaRPr>
          </a:p>
        </p:txBody>
      </p:sp>
      <p:sp>
        <p:nvSpPr>
          <p:cNvPr id="3" name="Rounded Rectangle 2"/>
          <p:cNvSpPr/>
          <p:nvPr/>
        </p:nvSpPr>
        <p:spPr>
          <a:xfrm>
            <a:off x="44450" y="4572000"/>
            <a:ext cx="5836778" cy="580571"/>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555" t="62733" r="2084" b="25367"/>
          <a:stretch/>
        </p:blipFill>
        <p:spPr>
          <a:xfrm>
            <a:off x="50800" y="4074764"/>
            <a:ext cx="8902700" cy="1157551"/>
          </a:xfrm>
          <a:prstGeom prst="rect">
            <a:avLst/>
          </a:prstGeom>
          <a:ln w="41275">
            <a:solidFill>
              <a:srgbClr val="FF0000"/>
            </a:solidFill>
          </a:ln>
        </p:spPr>
      </p:pic>
    </p:spTree>
    <p:extLst>
      <p:ext uri="{BB962C8B-B14F-4D97-AF65-F5344CB8AC3E}">
        <p14:creationId xmlns:p14="http://schemas.microsoft.com/office/powerpoint/2010/main" val="401124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a:extLst>
              <a:ext uri="{FF2B5EF4-FFF2-40B4-BE49-F238E27FC236}">
                <a16:creationId xmlns:a16="http://schemas.microsoft.com/office/drawing/2014/main" id="{B71993C2-9162-4226-9AD8-52B281540E5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460"/>
          <a:stretch/>
        </p:blipFill>
        <p:spPr>
          <a:xfrm>
            <a:off x="75843" y="1611086"/>
            <a:ext cx="5760016" cy="4610770"/>
          </a:xfrm>
          <a:ln w="19050">
            <a:solidFill>
              <a:srgbClr val="0070C0"/>
            </a:solidFill>
          </a:ln>
        </p:spPr>
      </p:pic>
      <p:cxnSp>
        <p:nvCxnSpPr>
          <p:cNvPr id="27" name="Straight Arrow Connector 26">
            <a:extLst>
              <a:ext uri="{FF2B5EF4-FFF2-40B4-BE49-F238E27FC236}">
                <a16:creationId xmlns:a16="http://schemas.microsoft.com/office/drawing/2014/main" id="{4A71D592-27C6-4B0C-AEC3-1B6093059C1F}"/>
              </a:ext>
            </a:extLst>
          </p:cNvPr>
          <p:cNvCxnSpPr>
            <a:cxnSpLocks/>
            <a:stCxn id="3" idx="3"/>
            <a:endCxn id="28" idx="1"/>
          </p:cNvCxnSpPr>
          <p:nvPr/>
        </p:nvCxnSpPr>
        <p:spPr>
          <a:xfrm flipV="1">
            <a:off x="4339988" y="2712288"/>
            <a:ext cx="1828422" cy="311781"/>
          </a:xfrm>
          <a:prstGeom prst="straightConnector1">
            <a:avLst/>
          </a:prstGeom>
          <a:ln w="50800">
            <a:solidFill>
              <a:srgbClr val="FF0000"/>
            </a:solidFill>
            <a:tailEnd type="none"/>
          </a:ln>
        </p:spPr>
        <p:style>
          <a:lnRef idx="2">
            <a:schemeClr val="accent1"/>
          </a:lnRef>
          <a:fillRef idx="0">
            <a:schemeClr val="accent1"/>
          </a:fillRef>
          <a:effectRef idx="1">
            <a:schemeClr val="accent1"/>
          </a:effectRef>
          <a:fontRef idx="minor">
            <a:schemeClr val="tx1"/>
          </a:fontRef>
        </p:style>
      </p:cxnSp>
      <p:pic>
        <p:nvPicPr>
          <p:cNvPr id="28" name="Content Placeholder 7" descr="Screen Clipping">
            <a:extLst>
              <a:ext uri="{FF2B5EF4-FFF2-40B4-BE49-F238E27FC236}">
                <a16:creationId xmlns:a16="http://schemas.microsoft.com/office/drawing/2014/main" id="{B71993C2-9162-4226-9AD8-52B281540E52}"/>
              </a:ext>
            </a:extLst>
          </p:cNvPr>
          <p:cNvPicPr>
            <a:picLocks noChangeAspect="1"/>
          </p:cNvPicPr>
          <p:nvPr/>
        </p:nvPicPr>
        <p:blipFill rotWithShape="1">
          <a:blip r:embed="rId3">
            <a:extLst>
              <a:ext uri="{28A0092B-C50C-407E-A947-70E740481C1C}">
                <a14:useLocalDpi xmlns:a14="http://schemas.microsoft.com/office/drawing/2010/main" val="0"/>
              </a:ext>
            </a:extLst>
          </a:blip>
          <a:srcRect l="57428" t="26779" r="25740" b="52509"/>
          <a:stretch/>
        </p:blipFill>
        <p:spPr bwMode="auto">
          <a:xfrm>
            <a:off x="6168410" y="1252197"/>
            <a:ext cx="2684207" cy="2920182"/>
          </a:xfrm>
          <a:prstGeom prst="rect">
            <a:avLst/>
          </a:prstGeom>
          <a:noFill/>
          <a:ln w="508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E47A47-B3E3-4323-AE8E-E693657EB543}"/>
              </a:ext>
            </a:extLst>
          </p:cNvPr>
          <p:cNvSpPr/>
          <p:nvPr/>
        </p:nvSpPr>
        <p:spPr>
          <a:xfrm>
            <a:off x="3383891" y="2511188"/>
            <a:ext cx="956097" cy="1025762"/>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7F7FE6B-AACD-40A0-A097-7890FE7EC050}"/>
              </a:ext>
            </a:extLst>
          </p:cNvPr>
          <p:cNvSpPr txBox="1">
            <a:spLocks/>
          </p:cNvSpPr>
          <p:nvPr/>
        </p:nvSpPr>
        <p:spPr bwMode="auto">
          <a:xfrm>
            <a:off x="6168411" y="5741112"/>
            <a:ext cx="2684206" cy="67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smtClean="0">
                <a:latin typeface="Cambria" panose="02040503050406030204" pitchFamily="18" charset="0"/>
                <a:ea typeface="Cambria" panose="02040503050406030204" pitchFamily="18" charset="0"/>
              </a:rPr>
              <a:t>0.66 to -0.66 feet</a:t>
            </a:r>
            <a:endParaRPr lang="en-US" sz="2400" dirty="0">
              <a:latin typeface="Cambria" panose="02040503050406030204" pitchFamily="18" charset="0"/>
              <a:ea typeface="Cambria" panose="02040503050406030204" pitchFamily="18" charset="0"/>
            </a:endParaRPr>
          </a:p>
        </p:txBody>
      </p:sp>
      <p:pic>
        <p:nvPicPr>
          <p:cNvPr id="35" name="Content Placeholder 7" descr="Screen Clipping">
            <a:extLst>
              <a:ext uri="{FF2B5EF4-FFF2-40B4-BE49-F238E27FC236}">
                <a16:creationId xmlns:a16="http://schemas.microsoft.com/office/drawing/2014/main" id="{B71993C2-9162-4226-9AD8-52B281540E52}"/>
              </a:ext>
            </a:extLst>
          </p:cNvPr>
          <p:cNvPicPr>
            <a:picLocks noChangeAspect="1"/>
          </p:cNvPicPr>
          <p:nvPr/>
        </p:nvPicPr>
        <p:blipFill rotWithShape="1">
          <a:blip r:embed="rId3">
            <a:extLst>
              <a:ext uri="{28A0092B-C50C-407E-A947-70E740481C1C}">
                <a14:useLocalDpi xmlns:a14="http://schemas.microsoft.com/office/drawing/2010/main" val="0"/>
              </a:ext>
            </a:extLst>
          </a:blip>
          <a:srcRect l="65698" t="81225" r="20594" b="5107"/>
          <a:stretch/>
        </p:blipFill>
        <p:spPr bwMode="auto">
          <a:xfrm>
            <a:off x="6793360" y="4394910"/>
            <a:ext cx="1434305" cy="1264400"/>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sp>
        <p:nvSpPr>
          <p:cNvPr id="36" name="Content Placeholder 2">
            <a:extLst>
              <a:ext uri="{FF2B5EF4-FFF2-40B4-BE49-F238E27FC236}">
                <a16:creationId xmlns:a16="http://schemas.microsoft.com/office/drawing/2014/main" id="{47F7FE6B-AACD-40A0-A097-7890FE7EC050}"/>
              </a:ext>
            </a:extLst>
          </p:cNvPr>
          <p:cNvSpPr txBox="1">
            <a:spLocks/>
          </p:cNvSpPr>
          <p:nvPr/>
        </p:nvSpPr>
        <p:spPr bwMode="auto">
          <a:xfrm>
            <a:off x="3657442" y="980457"/>
            <a:ext cx="2684206" cy="67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smtClean="0">
                <a:latin typeface="Cambria" panose="02040503050406030204" pitchFamily="18" charset="0"/>
                <a:ea typeface="Cambria" panose="02040503050406030204" pitchFamily="18" charset="0"/>
              </a:rPr>
              <a:t>So in Michigan…</a:t>
            </a:r>
            <a:endParaRPr lang="en-US" sz="2400" dirty="0">
              <a:latin typeface="Cambria" panose="02040503050406030204" pitchFamily="18" charset="0"/>
              <a:ea typeface="Cambria" panose="02040503050406030204" pitchFamily="18" charset="0"/>
            </a:endParaRPr>
          </a:p>
        </p:txBody>
      </p:sp>
      <p:sp>
        <p:nvSpPr>
          <p:cNvPr id="37" name="Title 4"/>
          <p:cNvSpPr txBox="1">
            <a:spLocks/>
          </p:cNvSpPr>
          <p:nvPr/>
        </p:nvSpPr>
        <p:spPr bwMode="auto">
          <a:xfrm>
            <a:off x="0" y="290288"/>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defRPr/>
            </a:pPr>
            <a:r>
              <a:rPr lang="en-US" sz="2800" dirty="0">
                <a:latin typeface="Cambria" panose="02040503050406030204" pitchFamily="18" charset="0"/>
              </a:rPr>
              <a:t>C</a:t>
            </a:r>
            <a:r>
              <a:rPr lang="en-US" sz="2800" dirty="0" smtClean="0">
                <a:latin typeface="Cambria" panose="02040503050406030204" pitchFamily="18" charset="0"/>
              </a:rPr>
              <a:t>hange </a:t>
            </a:r>
            <a:r>
              <a:rPr lang="en-US" sz="2800" dirty="0">
                <a:latin typeface="Cambria" panose="02040503050406030204" pitchFamily="18" charset="0"/>
              </a:rPr>
              <a:t>in orthometric heights </a:t>
            </a:r>
            <a:r>
              <a:rPr lang="en-US" sz="2800" dirty="0" smtClean="0">
                <a:latin typeface="Cambria" panose="02040503050406030204" pitchFamily="18" charset="0"/>
              </a:rPr>
              <a:t>from NGVD29 to NAVD88</a:t>
            </a:r>
            <a:endParaRPr lang="en-US" sz="2800" b="1" dirty="0">
              <a:latin typeface="Cambria" panose="02040503050406030204" pitchFamily="18" charset="0"/>
            </a:endParaRPr>
          </a:p>
        </p:txBody>
      </p:sp>
    </p:spTree>
    <p:extLst>
      <p:ext uri="{BB962C8B-B14F-4D97-AF65-F5344CB8AC3E}">
        <p14:creationId xmlns:p14="http://schemas.microsoft.com/office/powerpoint/2010/main" val="227938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3999" cy="6858000"/>
          </a:xfrm>
          <a:prstGeom prst="rect">
            <a:avLst/>
          </a:prstGeom>
        </p:spPr>
      </p:pic>
      <p:sp>
        <p:nvSpPr>
          <p:cNvPr id="6" name="Title 4"/>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defRPr/>
            </a:pPr>
            <a:r>
              <a:rPr lang="en-US" sz="2300" dirty="0">
                <a:solidFill>
                  <a:schemeClr val="tx2">
                    <a:lumMod val="75000"/>
                  </a:schemeClr>
                </a:solidFill>
                <a:latin typeface="Cambria" panose="02040503050406030204" pitchFamily="18" charset="0"/>
              </a:rPr>
              <a:t>Estimated change in orthometric heights from NAVD88 to </a:t>
            </a:r>
            <a:r>
              <a:rPr lang="en-US" sz="2300" b="1" dirty="0">
                <a:solidFill>
                  <a:schemeClr val="tx2">
                    <a:lumMod val="75000"/>
                  </a:schemeClr>
                </a:solidFill>
                <a:latin typeface="Cambria" panose="02040503050406030204" pitchFamily="18" charset="0"/>
              </a:rPr>
              <a:t>NAPGD2022</a:t>
            </a:r>
          </a:p>
        </p:txBody>
      </p:sp>
      <p:sp>
        <p:nvSpPr>
          <p:cNvPr id="4" name="TextBox 3"/>
          <p:cNvSpPr txBox="1"/>
          <p:nvPr/>
        </p:nvSpPr>
        <p:spPr>
          <a:xfrm>
            <a:off x="4632384" y="5745193"/>
            <a:ext cx="1940944" cy="923330"/>
          </a:xfrm>
          <a:prstGeom prst="rect">
            <a:avLst/>
          </a:prstGeom>
          <a:noFill/>
        </p:spPr>
        <p:txBody>
          <a:bodyPr wrap="square" rtlCol="0">
            <a:spAutoFit/>
          </a:bodyPr>
          <a:lstStyle/>
          <a:p>
            <a:pPr fontAlgn="auto">
              <a:spcBef>
                <a:spcPts val="0"/>
              </a:spcBef>
              <a:spcAft>
                <a:spcPts val="0"/>
              </a:spcAft>
              <a:defRPr/>
            </a:pPr>
            <a:r>
              <a:rPr lang="en-US" b="1" i="1" dirty="0" smtClean="0">
                <a:solidFill>
                  <a:srgbClr val="000000"/>
                </a:solidFill>
                <a:latin typeface="Calibri"/>
                <a:ea typeface="+mn-ea"/>
              </a:rPr>
              <a:t>(NAPGD2022 </a:t>
            </a:r>
            <a:r>
              <a:rPr lang="en-US" b="1" i="1" dirty="0">
                <a:solidFill>
                  <a:srgbClr val="000000"/>
                </a:solidFill>
                <a:latin typeface="Calibri"/>
                <a:ea typeface="+mn-ea"/>
              </a:rPr>
              <a:t>approximated using </a:t>
            </a:r>
            <a:r>
              <a:rPr lang="en-US" b="1" i="1" dirty="0" smtClean="0">
                <a:solidFill>
                  <a:srgbClr val="000000"/>
                </a:solidFill>
                <a:latin typeface="Calibri"/>
                <a:ea typeface="+mn-ea"/>
              </a:rPr>
              <a:t>xGEOID16B)</a:t>
            </a:r>
            <a:endParaRPr lang="en-US" b="1" i="1" dirty="0">
              <a:solidFill>
                <a:srgbClr val="000000"/>
              </a:solidFill>
              <a:latin typeface="Calibri"/>
              <a:ea typeface="+mn-ea"/>
            </a:endParaRPr>
          </a:p>
        </p:txBody>
      </p:sp>
    </p:spTree>
    <p:extLst>
      <p:ext uri="{BB962C8B-B14F-4D97-AF65-F5344CB8AC3E}">
        <p14:creationId xmlns:p14="http://schemas.microsoft.com/office/powerpoint/2010/main" val="80330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8418" t="22022" r="14492" b="49883"/>
          <a:stretch/>
        </p:blipFill>
        <p:spPr>
          <a:xfrm>
            <a:off x="0" y="1149008"/>
            <a:ext cx="9144000" cy="5194932"/>
          </a:xfrm>
          <a:prstGeom prst="rect">
            <a:avLst/>
          </a:prstGeom>
        </p:spPr>
      </p:pic>
      <p:sp>
        <p:nvSpPr>
          <p:cNvPr id="4" name="TextBox 3"/>
          <p:cNvSpPr txBox="1"/>
          <p:nvPr/>
        </p:nvSpPr>
        <p:spPr>
          <a:xfrm>
            <a:off x="1" y="1165568"/>
            <a:ext cx="2171700" cy="1015663"/>
          </a:xfrm>
          <a:prstGeom prst="rect">
            <a:avLst/>
          </a:prstGeom>
          <a:noFill/>
        </p:spPr>
        <p:txBody>
          <a:bodyPr wrap="square" rtlCol="0">
            <a:spAutoFit/>
          </a:bodyPr>
          <a:lstStyle/>
          <a:p>
            <a:pPr fontAlgn="auto">
              <a:spcBef>
                <a:spcPts val="0"/>
              </a:spcBef>
              <a:spcAft>
                <a:spcPts val="0"/>
              </a:spcAft>
              <a:defRPr/>
            </a:pPr>
            <a:r>
              <a:rPr lang="en-US" sz="2000" b="1" i="1" dirty="0">
                <a:solidFill>
                  <a:srgbClr val="000000"/>
                </a:solidFill>
                <a:latin typeface="Calibri"/>
                <a:ea typeface="+mn-ea"/>
              </a:rPr>
              <a:t>(NAPGD2022 approximated using xGEOID16B)</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45" t="69523" r="77530" b="2368"/>
          <a:stretch/>
        </p:blipFill>
        <p:spPr>
          <a:xfrm>
            <a:off x="7258050" y="4416302"/>
            <a:ext cx="1885950" cy="1927638"/>
          </a:xfrm>
          <a:prstGeom prst="rect">
            <a:avLst/>
          </a:prstGeom>
        </p:spPr>
      </p:pic>
      <p:sp>
        <p:nvSpPr>
          <p:cNvPr id="6" name="Title 4"/>
          <p:cNvSpPr txBox="1">
            <a:spLocks/>
          </p:cNvSpPr>
          <p:nvPr/>
        </p:nvSpPr>
        <p:spPr bwMode="auto">
          <a:xfrm>
            <a:off x="0" y="367991"/>
            <a:ext cx="9144000" cy="7417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defRPr/>
            </a:pPr>
            <a:r>
              <a:rPr lang="en-US" sz="2300" dirty="0">
                <a:latin typeface="Cambria" panose="02040503050406030204" pitchFamily="18" charset="0"/>
              </a:rPr>
              <a:t>Estimated change in orthometric heights from NAVD88 to </a:t>
            </a:r>
            <a:r>
              <a:rPr lang="en-US" sz="2300" b="1" dirty="0">
                <a:latin typeface="Cambria" panose="02040503050406030204" pitchFamily="18" charset="0"/>
              </a:rPr>
              <a:t>NAPGD2022</a:t>
            </a:r>
          </a:p>
        </p:txBody>
      </p:sp>
      <p:sp>
        <p:nvSpPr>
          <p:cNvPr id="8" name="Rounded Rectangle 7"/>
          <p:cNvSpPr/>
          <p:nvPr/>
        </p:nvSpPr>
        <p:spPr>
          <a:xfrm>
            <a:off x="7258050" y="5312229"/>
            <a:ext cx="1644410" cy="567871"/>
          </a:xfrm>
          <a:prstGeom prst="round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bwMode="auto">
          <a:xfrm>
            <a:off x="457201" y="6361562"/>
            <a:ext cx="8248650" cy="523220"/>
          </a:xfrm>
          <a:prstGeom prst="rect">
            <a:avLst/>
          </a:prstGeom>
          <a:noFill/>
          <a:ln w="9525">
            <a:noFill/>
            <a:miter lim="800000"/>
            <a:headEnd/>
            <a:tailEnd/>
          </a:ln>
        </p:spPr>
        <p:txBody>
          <a:bodyPr wrap="square" rtlCol="0">
            <a:spAutoFit/>
          </a:bodyPr>
          <a:lstStyle/>
          <a:p>
            <a:pPr algn="ctr"/>
            <a:r>
              <a:rPr lang="en-US" sz="2800" dirty="0">
                <a:latin typeface="Cambria" panose="02040503050406030204" pitchFamily="18" charset="0"/>
              </a:rPr>
              <a:t>Vertical change of about -</a:t>
            </a:r>
            <a:r>
              <a:rPr lang="en-US" sz="2800" dirty="0" smtClean="0">
                <a:latin typeface="Cambria" panose="02040503050406030204" pitchFamily="18" charset="0"/>
              </a:rPr>
              <a:t>0.4 </a:t>
            </a:r>
            <a:r>
              <a:rPr lang="en-US" sz="2800" dirty="0">
                <a:latin typeface="Cambria" panose="02040503050406030204" pitchFamily="18" charset="0"/>
              </a:rPr>
              <a:t>to -</a:t>
            </a:r>
            <a:r>
              <a:rPr lang="en-US" sz="2800" dirty="0" smtClean="0">
                <a:latin typeface="Cambria" panose="02040503050406030204" pitchFamily="18" charset="0"/>
              </a:rPr>
              <a:t>2.5 </a:t>
            </a:r>
            <a:r>
              <a:rPr lang="en-US" sz="2800" dirty="0">
                <a:latin typeface="Cambria" panose="02040503050406030204" pitchFamily="18" charset="0"/>
              </a:rPr>
              <a:t>feet</a:t>
            </a:r>
          </a:p>
        </p:txBody>
      </p:sp>
    </p:spTree>
    <p:extLst>
      <p:ext uri="{BB962C8B-B14F-4D97-AF65-F5344CB8AC3E}">
        <p14:creationId xmlns:p14="http://schemas.microsoft.com/office/powerpoint/2010/main" val="416032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dggs.alaska.gov/file_transfer/for_CO-OPS/2014_aerial_test/UNK_FishDock_ortho_screengrab.JPG"/>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r="602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rgbClr val="10253F">
              <a:alpha val="69804"/>
            </a:srgbClr>
          </a:solidFill>
        </p:spPr>
        <p:txBody>
          <a:bodyPr/>
          <a:lstStyle/>
          <a:p>
            <a:r>
              <a:rPr lang="en-US" cap="none" dirty="0" smtClean="0">
                <a:solidFill>
                  <a:schemeClr val="bg1"/>
                </a:solidFill>
                <a:latin typeface="Calibri" panose="020F0502020204030204" pitchFamily="34" charset="0"/>
                <a:cs typeface="Calibri" panose="020F0502020204030204" pitchFamily="34" charset="0"/>
              </a:rPr>
              <a:t>Documentation of </a:t>
            </a:r>
            <a:r>
              <a:rPr lang="en-US" cap="none" dirty="0" err="1">
                <a:solidFill>
                  <a:schemeClr val="bg1"/>
                </a:solidFill>
                <a:latin typeface="Calibri" panose="020F0502020204030204" pitchFamily="34" charset="0"/>
                <a:cs typeface="Calibri" panose="020F0502020204030204" pitchFamily="34" charset="0"/>
              </a:rPr>
              <a:t>D</a:t>
            </a:r>
            <a:r>
              <a:rPr lang="en-US" cap="none" dirty="0" err="1" smtClean="0">
                <a:solidFill>
                  <a:schemeClr val="bg1"/>
                </a:solidFill>
                <a:latin typeface="Calibri" panose="020F0502020204030204" pitchFamily="34" charset="0"/>
                <a:cs typeface="Calibri" panose="020F0502020204030204" pitchFamily="34" charset="0"/>
              </a:rPr>
              <a:t>atums</a:t>
            </a:r>
            <a:r>
              <a:rPr lang="en-US" cap="none" dirty="0" smtClean="0">
                <a:solidFill>
                  <a:schemeClr val="bg1"/>
                </a:solidFill>
                <a:latin typeface="Calibri" panose="020F0502020204030204" pitchFamily="34" charset="0"/>
                <a:cs typeface="Calibri" panose="020F0502020204030204" pitchFamily="34" charset="0"/>
              </a:rPr>
              <a:t> (Metadata)</a:t>
            </a:r>
            <a:endParaRPr lang="en-US" cap="none" dirty="0">
              <a:solidFill>
                <a:schemeClr val="bg1"/>
              </a:solidFill>
              <a:latin typeface="Calibri" panose="020F0502020204030204" pitchFamily="34" charset="0"/>
              <a:cs typeface="Calibri" panose="020F0502020204030204" pitchFamily="34" charset="0"/>
            </a:endParaRPr>
          </a:p>
        </p:txBody>
      </p:sp>
      <p:sp>
        <p:nvSpPr>
          <p:cNvPr id="6" name="Text Placeholder 5"/>
          <p:cNvSpPr>
            <a:spLocks noGrp="1"/>
          </p:cNvSpPr>
          <p:nvPr>
            <p:ph type="body" idx="1"/>
          </p:nvPr>
        </p:nvSpPr>
        <p:spPr>
          <a:xfrm>
            <a:off x="722313" y="3846286"/>
            <a:ext cx="7772400" cy="560614"/>
          </a:xfrm>
          <a:solidFill>
            <a:srgbClr val="10253F">
              <a:alpha val="69804"/>
            </a:srgbClr>
          </a:solidFill>
        </p:spPr>
        <p:txBody>
          <a:bodyPr/>
          <a:lstStyle/>
          <a:p>
            <a:r>
              <a:rPr lang="en-US" sz="2800" dirty="0">
                <a:solidFill>
                  <a:schemeClr val="bg1"/>
                </a:solidFill>
              </a:rPr>
              <a:t>Practical Guidance on</a:t>
            </a:r>
          </a:p>
        </p:txBody>
      </p:sp>
    </p:spTree>
    <p:extLst>
      <p:ext uri="{BB962C8B-B14F-4D97-AF65-F5344CB8AC3E}">
        <p14:creationId xmlns:p14="http://schemas.microsoft.com/office/powerpoint/2010/main" val="2030490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082" y="1281037"/>
            <a:ext cx="9143999" cy="923330"/>
          </a:xfrm>
          <a:prstGeom prst="rect">
            <a:avLst/>
          </a:prstGeom>
          <a:noFill/>
        </p:spPr>
        <p:txBody>
          <a:bodyPr wrap="square" rtlCol="0">
            <a:spAutoFit/>
          </a:bodyPr>
          <a:lstStyle/>
          <a:p>
            <a:r>
              <a:rPr lang="en-US" sz="5400" dirty="0" smtClean="0"/>
              <a:t>NAD83(2011</a:t>
            </a:r>
            <a:r>
              <a:rPr lang="en-US" sz="5400" dirty="0"/>
              <a:t>) epoch 2010.00</a:t>
            </a:r>
          </a:p>
        </p:txBody>
      </p:sp>
      <p:sp>
        <p:nvSpPr>
          <p:cNvPr id="5" name="Right Brace 4"/>
          <p:cNvSpPr/>
          <p:nvPr/>
        </p:nvSpPr>
        <p:spPr>
          <a:xfrm rot="5400000">
            <a:off x="1306248" y="1400494"/>
            <a:ext cx="370726" cy="186145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rot="5400000">
            <a:off x="3157872" y="1493059"/>
            <a:ext cx="380332" cy="1685924"/>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rot="5400000">
            <a:off x="6376427" y="174180"/>
            <a:ext cx="389941" cy="429904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p:cNvSpPr txBox="1"/>
          <p:nvPr/>
        </p:nvSpPr>
        <p:spPr>
          <a:xfrm>
            <a:off x="284436" y="2548712"/>
            <a:ext cx="2414349" cy="830997"/>
          </a:xfrm>
          <a:prstGeom prst="rect">
            <a:avLst/>
          </a:prstGeom>
          <a:noFill/>
        </p:spPr>
        <p:txBody>
          <a:bodyPr wrap="square" rtlCol="0">
            <a:spAutoFit/>
          </a:bodyPr>
          <a:lstStyle/>
          <a:p>
            <a:pPr algn="ctr"/>
            <a:r>
              <a:rPr lang="en-US" sz="2400" dirty="0" smtClean="0"/>
              <a:t>Geometric</a:t>
            </a:r>
            <a:endParaRPr lang="en-US" sz="2400" dirty="0"/>
          </a:p>
          <a:p>
            <a:pPr algn="ctr"/>
            <a:r>
              <a:rPr lang="en-US" sz="2400" dirty="0" smtClean="0"/>
              <a:t>Datum</a:t>
            </a:r>
            <a:endParaRPr lang="en-US" sz="2400" dirty="0"/>
          </a:p>
        </p:txBody>
      </p:sp>
      <p:sp>
        <p:nvSpPr>
          <p:cNvPr id="11" name="TextBox 10"/>
          <p:cNvSpPr txBox="1"/>
          <p:nvPr/>
        </p:nvSpPr>
        <p:spPr>
          <a:xfrm>
            <a:off x="1973263" y="2545229"/>
            <a:ext cx="2749550" cy="461665"/>
          </a:xfrm>
          <a:prstGeom prst="rect">
            <a:avLst/>
          </a:prstGeom>
          <a:noFill/>
        </p:spPr>
        <p:txBody>
          <a:bodyPr wrap="square" rtlCol="0">
            <a:spAutoFit/>
          </a:bodyPr>
          <a:lstStyle/>
          <a:p>
            <a:pPr algn="ctr"/>
            <a:r>
              <a:rPr lang="en-US" sz="2400" dirty="0" smtClean="0"/>
              <a:t>Realization</a:t>
            </a:r>
            <a:endParaRPr lang="en-US" sz="2400" dirty="0"/>
          </a:p>
        </p:txBody>
      </p:sp>
      <p:sp>
        <p:nvSpPr>
          <p:cNvPr id="12" name="TextBox 11"/>
          <p:cNvSpPr txBox="1"/>
          <p:nvPr/>
        </p:nvSpPr>
        <p:spPr>
          <a:xfrm>
            <a:off x="5433752" y="2579952"/>
            <a:ext cx="2554500" cy="461665"/>
          </a:xfrm>
          <a:prstGeom prst="rect">
            <a:avLst/>
          </a:prstGeom>
          <a:noFill/>
        </p:spPr>
        <p:txBody>
          <a:bodyPr wrap="square" rtlCol="0">
            <a:spAutoFit/>
          </a:bodyPr>
          <a:lstStyle/>
          <a:p>
            <a:pPr algn="ctr"/>
            <a:r>
              <a:rPr lang="en-US" sz="2400" dirty="0"/>
              <a:t>Reference Epoch</a:t>
            </a:r>
          </a:p>
        </p:txBody>
      </p:sp>
      <p:sp>
        <p:nvSpPr>
          <p:cNvPr id="13" name="TextBox 12">
            <a:extLst>
              <a:ext uri="{FF2B5EF4-FFF2-40B4-BE49-F238E27FC236}">
                <a16:creationId xmlns:a16="http://schemas.microsoft.com/office/drawing/2014/main" id="{D42BE4B3-ACB9-4B4D-9C6E-F8D905DBEF0D}"/>
              </a:ext>
            </a:extLst>
          </p:cNvPr>
          <p:cNvSpPr txBox="1"/>
          <p:nvPr/>
        </p:nvSpPr>
        <p:spPr>
          <a:xfrm>
            <a:off x="574158" y="3884064"/>
            <a:ext cx="2045460" cy="1200329"/>
          </a:xfrm>
          <a:prstGeom prst="rect">
            <a:avLst/>
          </a:prstGeom>
          <a:noFill/>
        </p:spPr>
        <p:txBody>
          <a:bodyPr wrap="square" rtlCol="0">
            <a:spAutoFit/>
          </a:bodyPr>
          <a:lstStyle/>
          <a:p>
            <a:r>
              <a:rPr lang="en-US" sz="2400" dirty="0" smtClean="0"/>
              <a:t>NAD27</a:t>
            </a:r>
            <a:endParaRPr lang="en-US" sz="2400" dirty="0"/>
          </a:p>
          <a:p>
            <a:r>
              <a:rPr lang="en-US" sz="2400" dirty="0"/>
              <a:t>NAD83</a:t>
            </a:r>
          </a:p>
          <a:p>
            <a:r>
              <a:rPr lang="en-US" sz="2400" dirty="0"/>
              <a:t>NATRF2022</a:t>
            </a:r>
          </a:p>
        </p:txBody>
      </p:sp>
      <p:sp>
        <p:nvSpPr>
          <p:cNvPr id="28" name="TextBox 27">
            <a:extLst>
              <a:ext uri="{FF2B5EF4-FFF2-40B4-BE49-F238E27FC236}">
                <a16:creationId xmlns:a16="http://schemas.microsoft.com/office/drawing/2014/main" id="{78603E83-540A-4DF8-BF24-F299D20C483B}"/>
              </a:ext>
            </a:extLst>
          </p:cNvPr>
          <p:cNvSpPr txBox="1"/>
          <p:nvPr/>
        </p:nvSpPr>
        <p:spPr>
          <a:xfrm>
            <a:off x="2966644" y="3876969"/>
            <a:ext cx="1224356" cy="1569660"/>
          </a:xfrm>
          <a:prstGeom prst="rect">
            <a:avLst/>
          </a:prstGeom>
          <a:noFill/>
        </p:spPr>
        <p:txBody>
          <a:bodyPr wrap="square" rtlCol="0">
            <a:spAutoFit/>
          </a:bodyPr>
          <a:lstStyle/>
          <a:p>
            <a:r>
              <a:rPr lang="en-US" sz="2400" dirty="0" smtClean="0"/>
              <a:t>(1986)</a:t>
            </a:r>
            <a:endParaRPr lang="en-US" sz="2400" dirty="0"/>
          </a:p>
          <a:p>
            <a:r>
              <a:rPr lang="en-US" sz="2400" dirty="0" smtClean="0"/>
              <a:t>(1994)</a:t>
            </a:r>
            <a:endParaRPr lang="en-US" sz="2400" dirty="0"/>
          </a:p>
          <a:p>
            <a:r>
              <a:rPr lang="en-US" sz="2400" dirty="0" smtClean="0"/>
              <a:t>(2007)</a:t>
            </a:r>
            <a:endParaRPr lang="en-US" sz="2400" dirty="0"/>
          </a:p>
          <a:p>
            <a:r>
              <a:rPr lang="en-US" sz="2400" dirty="0" smtClean="0"/>
              <a:t>(2011)</a:t>
            </a:r>
            <a:endParaRPr lang="en-US" sz="2400" dirty="0"/>
          </a:p>
        </p:txBody>
      </p:sp>
      <p:sp>
        <p:nvSpPr>
          <p:cNvPr id="29" name="TextBox 28">
            <a:extLst>
              <a:ext uri="{FF2B5EF4-FFF2-40B4-BE49-F238E27FC236}">
                <a16:creationId xmlns:a16="http://schemas.microsoft.com/office/drawing/2014/main" id="{9120E908-69C6-4923-B925-FC8757F8A4A8}"/>
              </a:ext>
            </a:extLst>
          </p:cNvPr>
          <p:cNvSpPr txBox="1"/>
          <p:nvPr/>
        </p:nvSpPr>
        <p:spPr>
          <a:xfrm>
            <a:off x="5760417" y="3876969"/>
            <a:ext cx="2376095" cy="1200329"/>
          </a:xfrm>
          <a:prstGeom prst="rect">
            <a:avLst/>
          </a:prstGeom>
          <a:noFill/>
        </p:spPr>
        <p:txBody>
          <a:bodyPr wrap="square" rtlCol="0">
            <a:spAutoFit/>
          </a:bodyPr>
          <a:lstStyle/>
          <a:p>
            <a:r>
              <a:rPr lang="en-US" sz="2400" dirty="0"/>
              <a:t>Epoch 1991.0</a:t>
            </a:r>
          </a:p>
          <a:p>
            <a:r>
              <a:rPr lang="en-US" sz="2400" dirty="0"/>
              <a:t>Epoch 2010.0</a:t>
            </a:r>
          </a:p>
          <a:p>
            <a:r>
              <a:rPr lang="en-US" sz="2400" dirty="0"/>
              <a:t>Epoch 2025.0</a:t>
            </a:r>
          </a:p>
        </p:txBody>
      </p:sp>
      <p:sp>
        <p:nvSpPr>
          <p:cNvPr id="18" name="TextBox 17">
            <a:extLst>
              <a:ext uri="{FF2B5EF4-FFF2-40B4-BE49-F238E27FC236}">
                <a16:creationId xmlns:a16="http://schemas.microsoft.com/office/drawing/2014/main" id="{D00D76F6-E96F-487D-9D88-49481D740A34}"/>
              </a:ext>
            </a:extLst>
          </p:cNvPr>
          <p:cNvSpPr txBox="1"/>
          <p:nvPr/>
        </p:nvSpPr>
        <p:spPr>
          <a:xfrm rot="21415859">
            <a:off x="1366837" y="5574702"/>
            <a:ext cx="6410324" cy="646331"/>
          </a:xfrm>
          <a:prstGeom prst="rect">
            <a:avLst/>
          </a:prstGeom>
          <a:solidFill>
            <a:srgbClr val="FF0000">
              <a:alpha val="15000"/>
            </a:srgbClr>
          </a:solidFill>
        </p:spPr>
        <p:txBody>
          <a:bodyPr wrap="square" rtlCol="0">
            <a:spAutoFit/>
          </a:bodyPr>
          <a:lstStyle/>
          <a:p>
            <a:r>
              <a:rPr lang="en-US" dirty="0"/>
              <a:t>Your report should have a paragraph describing the sources and methods used to determine the horizontal coordinate system used</a:t>
            </a:r>
          </a:p>
        </p:txBody>
      </p:sp>
      <p:sp>
        <p:nvSpPr>
          <p:cNvPr id="14" name="TextBox 13"/>
          <p:cNvSpPr txBox="1"/>
          <p:nvPr/>
        </p:nvSpPr>
        <p:spPr>
          <a:xfrm>
            <a:off x="2577199" y="3328714"/>
            <a:ext cx="2749550" cy="523220"/>
          </a:xfrm>
          <a:prstGeom prst="rect">
            <a:avLst/>
          </a:prstGeom>
          <a:noFill/>
        </p:spPr>
        <p:txBody>
          <a:bodyPr wrap="square" rtlCol="0">
            <a:spAutoFit/>
          </a:bodyPr>
          <a:lstStyle/>
          <a:p>
            <a:pPr algn="ctr"/>
            <a:r>
              <a:rPr lang="en-US" sz="2800" i="1" dirty="0" smtClean="0"/>
              <a:t>Other Examples</a:t>
            </a:r>
            <a:endParaRPr lang="en-US" sz="2800" i="1" dirty="0"/>
          </a:p>
        </p:txBody>
      </p:sp>
      <p:sp>
        <p:nvSpPr>
          <p:cNvPr id="16" name="Title 1">
            <a:extLst>
              <a:ext uri="{FF2B5EF4-FFF2-40B4-BE49-F238E27FC236}">
                <a16:creationId xmlns:a16="http://schemas.microsoft.com/office/drawing/2014/main" id="{61B50172-7579-4112-864F-4956C65E5575}"/>
              </a:ext>
            </a:extLst>
          </p:cNvPr>
          <p:cNvSpPr>
            <a:spLocks noGrp="1"/>
          </p:cNvSpPr>
          <p:nvPr>
            <p:ph type="title"/>
          </p:nvPr>
        </p:nvSpPr>
        <p:spPr>
          <a:xfrm>
            <a:off x="457200" y="274638"/>
            <a:ext cx="8229600" cy="1143000"/>
          </a:xfrm>
        </p:spPr>
        <p:txBody>
          <a:bodyPr/>
          <a:lstStyle/>
          <a:p>
            <a:r>
              <a:rPr lang="en-US" b="1" dirty="0">
                <a:latin typeface="Cambria" panose="02040503050406030204" pitchFamily="18" charset="0"/>
                <a:ea typeface="Cambria" panose="02040503050406030204" pitchFamily="18" charset="0"/>
              </a:rPr>
              <a:t>Use Complete Nomenclature</a:t>
            </a:r>
          </a:p>
        </p:txBody>
      </p:sp>
    </p:spTree>
    <p:extLst>
      <p:ext uri="{BB962C8B-B14F-4D97-AF65-F5344CB8AC3E}">
        <p14:creationId xmlns:p14="http://schemas.microsoft.com/office/powerpoint/2010/main" val="1360101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CB432A1-6425-4588-A9DD-1E7D9A239BE8}"/>
              </a:ext>
            </a:extLst>
          </p:cNvPr>
          <p:cNvSpPr txBox="1"/>
          <p:nvPr/>
        </p:nvSpPr>
        <p:spPr>
          <a:xfrm>
            <a:off x="229291" y="1417638"/>
            <a:ext cx="9433324" cy="923330"/>
          </a:xfrm>
          <a:prstGeom prst="rect">
            <a:avLst/>
          </a:prstGeom>
          <a:noFill/>
        </p:spPr>
        <p:txBody>
          <a:bodyPr wrap="square" rtlCol="0">
            <a:spAutoFit/>
          </a:bodyPr>
          <a:lstStyle/>
          <a:p>
            <a:r>
              <a:rPr lang="en-US" sz="5400" dirty="0"/>
              <a:t>NAVD88 </a:t>
            </a:r>
            <a:r>
              <a:rPr lang="en-US" sz="5000" i="1" dirty="0">
                <a:solidFill>
                  <a:schemeClr val="bg1">
                    <a:lumMod val="50000"/>
                  </a:schemeClr>
                </a:solidFill>
              </a:rPr>
              <a:t>(</a:t>
            </a:r>
            <a:r>
              <a:rPr lang="en-US" sz="5000" i="1" dirty="0" smtClean="0">
                <a:solidFill>
                  <a:schemeClr val="bg1">
                    <a:lumMod val="50000"/>
                  </a:schemeClr>
                </a:solidFill>
              </a:rPr>
              <a:t>ellipsoid, </a:t>
            </a:r>
            <a:r>
              <a:rPr lang="en-US" sz="5000" i="1" dirty="0">
                <a:solidFill>
                  <a:schemeClr val="bg1">
                    <a:lumMod val="50000"/>
                  </a:schemeClr>
                </a:solidFill>
              </a:rPr>
              <a:t>g</a:t>
            </a:r>
            <a:r>
              <a:rPr lang="en-US" sz="5000" i="1" dirty="0" smtClean="0">
                <a:solidFill>
                  <a:schemeClr val="bg1">
                    <a:lumMod val="50000"/>
                  </a:schemeClr>
                </a:solidFill>
              </a:rPr>
              <a:t>eoid </a:t>
            </a:r>
            <a:r>
              <a:rPr lang="en-US" sz="5000" i="1" dirty="0">
                <a:solidFill>
                  <a:schemeClr val="bg1">
                    <a:lumMod val="50000"/>
                  </a:schemeClr>
                </a:solidFill>
              </a:rPr>
              <a:t>m</a:t>
            </a:r>
            <a:r>
              <a:rPr lang="en-US" sz="5000" i="1" dirty="0" smtClean="0">
                <a:solidFill>
                  <a:schemeClr val="bg1">
                    <a:lumMod val="50000"/>
                  </a:schemeClr>
                </a:solidFill>
              </a:rPr>
              <a:t>odel</a:t>
            </a:r>
            <a:r>
              <a:rPr lang="en-US" sz="5000" i="1" dirty="0">
                <a:solidFill>
                  <a:schemeClr val="bg1">
                    <a:lumMod val="50000"/>
                  </a:schemeClr>
                </a:solidFill>
              </a:rPr>
              <a:t>)</a:t>
            </a:r>
          </a:p>
        </p:txBody>
      </p:sp>
      <p:sp>
        <p:nvSpPr>
          <p:cNvPr id="8" name="Right Brace 7">
            <a:extLst>
              <a:ext uri="{FF2B5EF4-FFF2-40B4-BE49-F238E27FC236}">
                <a16:creationId xmlns:a16="http://schemas.microsoft.com/office/drawing/2014/main" id="{A7F8D00C-B629-46A1-B484-9249F796DF83}"/>
              </a:ext>
            </a:extLst>
          </p:cNvPr>
          <p:cNvSpPr/>
          <p:nvPr/>
        </p:nvSpPr>
        <p:spPr>
          <a:xfrm rot="5400000">
            <a:off x="1356215" y="1346034"/>
            <a:ext cx="260751" cy="21336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36C45A99-290E-4EFE-9456-03774457DAC5}"/>
              </a:ext>
            </a:extLst>
          </p:cNvPr>
          <p:cNvSpPr/>
          <p:nvPr/>
        </p:nvSpPr>
        <p:spPr>
          <a:xfrm rot="5400000">
            <a:off x="5622549" y="-640092"/>
            <a:ext cx="317801" cy="611095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2A142A3-DA6F-4FDF-8DF3-9A827496606B}"/>
              </a:ext>
            </a:extLst>
          </p:cNvPr>
          <p:cNvSpPr txBox="1"/>
          <p:nvPr/>
        </p:nvSpPr>
        <p:spPr>
          <a:xfrm>
            <a:off x="3278238" y="3700167"/>
            <a:ext cx="5865761" cy="830997"/>
          </a:xfrm>
          <a:prstGeom prst="rect">
            <a:avLst/>
          </a:prstGeom>
          <a:noFill/>
        </p:spPr>
        <p:txBody>
          <a:bodyPr wrap="square" rtlCol="0">
            <a:spAutoFit/>
          </a:bodyPr>
          <a:lstStyle/>
          <a:p>
            <a:r>
              <a:rPr lang="en-US" sz="2400" dirty="0" smtClean="0"/>
              <a:t>NGS-published leveling:</a:t>
            </a:r>
            <a:endParaRPr lang="en-US" sz="2400" dirty="0"/>
          </a:p>
          <a:p>
            <a:r>
              <a:rPr lang="en-US" sz="2400" dirty="0" smtClean="0"/>
              <a:t>-</a:t>
            </a:r>
            <a:r>
              <a:rPr lang="en-US" sz="2400" i="1" dirty="0" smtClean="0"/>
              <a:t>PID OR0485, </a:t>
            </a:r>
            <a:r>
              <a:rPr lang="en-US" sz="2400" i="1" dirty="0"/>
              <a:t>dated </a:t>
            </a:r>
            <a:r>
              <a:rPr lang="en-US" sz="2400" i="1" dirty="0" smtClean="0"/>
              <a:t>06/15/91 (per Datasheet)</a:t>
            </a:r>
            <a:endParaRPr lang="en-US" sz="2400" i="1" dirty="0"/>
          </a:p>
        </p:txBody>
      </p:sp>
      <p:sp>
        <p:nvSpPr>
          <p:cNvPr id="14" name="TextBox 13">
            <a:extLst>
              <a:ext uri="{FF2B5EF4-FFF2-40B4-BE49-F238E27FC236}">
                <a16:creationId xmlns:a16="http://schemas.microsoft.com/office/drawing/2014/main" id="{EBC0AC98-543E-4581-81CC-E0716D57FC6C}"/>
              </a:ext>
            </a:extLst>
          </p:cNvPr>
          <p:cNvSpPr txBox="1"/>
          <p:nvPr/>
        </p:nvSpPr>
        <p:spPr>
          <a:xfrm>
            <a:off x="574157" y="3471678"/>
            <a:ext cx="2001685" cy="1200329"/>
          </a:xfrm>
          <a:prstGeom prst="rect">
            <a:avLst/>
          </a:prstGeom>
          <a:noFill/>
        </p:spPr>
        <p:txBody>
          <a:bodyPr wrap="square" rtlCol="0">
            <a:spAutoFit/>
          </a:bodyPr>
          <a:lstStyle/>
          <a:p>
            <a:r>
              <a:rPr lang="en-US" sz="2400" dirty="0" smtClean="0"/>
              <a:t>NGVD29</a:t>
            </a:r>
            <a:endParaRPr lang="en-US" sz="2400" dirty="0"/>
          </a:p>
          <a:p>
            <a:r>
              <a:rPr lang="en-US" sz="2400" dirty="0"/>
              <a:t>NAVD88</a:t>
            </a:r>
          </a:p>
          <a:p>
            <a:r>
              <a:rPr lang="en-US" sz="2400" dirty="0"/>
              <a:t>NAPGD2022</a:t>
            </a:r>
          </a:p>
        </p:txBody>
      </p:sp>
      <p:sp>
        <p:nvSpPr>
          <p:cNvPr id="16" name="TextBox 15">
            <a:extLst>
              <a:ext uri="{FF2B5EF4-FFF2-40B4-BE49-F238E27FC236}">
                <a16:creationId xmlns:a16="http://schemas.microsoft.com/office/drawing/2014/main" id="{EA47DF47-A7E9-4D19-BEB1-C8D7689A9FE4}"/>
              </a:ext>
            </a:extLst>
          </p:cNvPr>
          <p:cNvSpPr txBox="1"/>
          <p:nvPr/>
        </p:nvSpPr>
        <p:spPr>
          <a:xfrm>
            <a:off x="3278238" y="2786044"/>
            <a:ext cx="5713361" cy="830997"/>
          </a:xfrm>
          <a:prstGeom prst="rect">
            <a:avLst/>
          </a:prstGeom>
          <a:noFill/>
        </p:spPr>
        <p:txBody>
          <a:bodyPr wrap="square" rtlCol="0">
            <a:spAutoFit/>
          </a:bodyPr>
          <a:lstStyle/>
          <a:p>
            <a:r>
              <a:rPr lang="en-US" sz="2400" dirty="0" smtClean="0"/>
              <a:t>GPS-derived:</a:t>
            </a:r>
            <a:endParaRPr lang="en-US" sz="2400" dirty="0"/>
          </a:p>
          <a:p>
            <a:r>
              <a:rPr lang="en-US" sz="2400" dirty="0" smtClean="0"/>
              <a:t>-</a:t>
            </a:r>
            <a:r>
              <a:rPr lang="en-US" sz="2400" i="1" dirty="0" smtClean="0"/>
              <a:t>(NAD83(2011) epoch 2010.00, GEOID12B)</a:t>
            </a:r>
            <a:endParaRPr lang="en-US" sz="2400" i="1" dirty="0"/>
          </a:p>
        </p:txBody>
      </p:sp>
      <p:sp>
        <p:nvSpPr>
          <p:cNvPr id="13" name="TextBox 12">
            <a:extLst>
              <a:ext uri="{FF2B5EF4-FFF2-40B4-BE49-F238E27FC236}">
                <a16:creationId xmlns:a16="http://schemas.microsoft.com/office/drawing/2014/main" id="{7CDA53DA-55CB-4906-B69F-482796658398}"/>
              </a:ext>
            </a:extLst>
          </p:cNvPr>
          <p:cNvSpPr txBox="1"/>
          <p:nvPr/>
        </p:nvSpPr>
        <p:spPr>
          <a:xfrm>
            <a:off x="3278238" y="4628603"/>
            <a:ext cx="5713361" cy="830997"/>
          </a:xfrm>
          <a:prstGeom prst="rect">
            <a:avLst/>
          </a:prstGeom>
          <a:noFill/>
        </p:spPr>
        <p:txBody>
          <a:bodyPr wrap="square" rtlCol="0">
            <a:spAutoFit/>
          </a:bodyPr>
          <a:lstStyle/>
          <a:p>
            <a:r>
              <a:rPr lang="en-US" sz="2400" dirty="0"/>
              <a:t>N</a:t>
            </a:r>
            <a:r>
              <a:rPr lang="en-US" sz="2400" dirty="0" smtClean="0"/>
              <a:t>on-published leveling:</a:t>
            </a:r>
            <a:endParaRPr lang="en-US" sz="2400" dirty="0"/>
          </a:p>
          <a:p>
            <a:r>
              <a:rPr lang="en-US" sz="2400" dirty="0" smtClean="0"/>
              <a:t>-</a:t>
            </a:r>
            <a:r>
              <a:rPr lang="en-US" sz="2400" i="1" dirty="0" smtClean="0"/>
              <a:t>Your Control ID</a:t>
            </a:r>
            <a:r>
              <a:rPr lang="en-US" sz="2400" i="1" dirty="0" smtClean="0"/>
              <a:t>, </a:t>
            </a:r>
            <a:r>
              <a:rPr lang="en-US" sz="2400" i="1" dirty="0"/>
              <a:t>dated </a:t>
            </a:r>
            <a:r>
              <a:rPr lang="en-US" sz="2400" i="1" dirty="0" smtClean="0"/>
              <a:t>per your records</a:t>
            </a:r>
            <a:endParaRPr lang="en-US" sz="2400" i="1" dirty="0"/>
          </a:p>
        </p:txBody>
      </p:sp>
      <p:sp>
        <p:nvSpPr>
          <p:cNvPr id="15" name="TextBox 14">
            <a:extLst>
              <a:ext uri="{FF2B5EF4-FFF2-40B4-BE49-F238E27FC236}">
                <a16:creationId xmlns:a16="http://schemas.microsoft.com/office/drawing/2014/main" id="{A6438C85-45F9-43A6-8CD6-71BF6713FF03}"/>
              </a:ext>
            </a:extLst>
          </p:cNvPr>
          <p:cNvSpPr txBox="1"/>
          <p:nvPr/>
        </p:nvSpPr>
        <p:spPr>
          <a:xfrm>
            <a:off x="3278238" y="5530858"/>
            <a:ext cx="5865762" cy="830997"/>
          </a:xfrm>
          <a:prstGeom prst="rect">
            <a:avLst/>
          </a:prstGeom>
          <a:noFill/>
        </p:spPr>
        <p:txBody>
          <a:bodyPr wrap="square" rtlCol="0">
            <a:spAutoFit/>
          </a:bodyPr>
          <a:lstStyle/>
          <a:p>
            <a:r>
              <a:rPr lang="en-US" sz="2400" dirty="0"/>
              <a:t>For other situations:</a:t>
            </a:r>
          </a:p>
          <a:p>
            <a:r>
              <a:rPr lang="en-US" sz="2400" dirty="0" smtClean="0"/>
              <a:t>-</a:t>
            </a:r>
            <a:r>
              <a:rPr lang="en-US" sz="2400" i="1" dirty="0" smtClean="0"/>
              <a:t>Specify </a:t>
            </a:r>
            <a:r>
              <a:rPr lang="en-US" sz="2400" i="1" dirty="0"/>
              <a:t>source and method of </a:t>
            </a:r>
            <a:r>
              <a:rPr lang="en-US" sz="2400" i="1" dirty="0" smtClean="0"/>
              <a:t>measurement</a:t>
            </a:r>
            <a:endParaRPr lang="en-US" sz="2400" i="1" dirty="0"/>
          </a:p>
        </p:txBody>
      </p:sp>
      <p:sp>
        <p:nvSpPr>
          <p:cNvPr id="18" name="TextBox 17"/>
          <p:cNvSpPr txBox="1"/>
          <p:nvPr/>
        </p:nvSpPr>
        <p:spPr>
          <a:xfrm>
            <a:off x="137782" y="2506912"/>
            <a:ext cx="2414349" cy="830997"/>
          </a:xfrm>
          <a:prstGeom prst="rect">
            <a:avLst/>
          </a:prstGeom>
          <a:noFill/>
        </p:spPr>
        <p:txBody>
          <a:bodyPr wrap="square" rtlCol="0">
            <a:spAutoFit/>
          </a:bodyPr>
          <a:lstStyle/>
          <a:p>
            <a:pPr algn="ctr"/>
            <a:r>
              <a:rPr lang="en-US" sz="2400" dirty="0" smtClean="0"/>
              <a:t>Vertical</a:t>
            </a:r>
            <a:endParaRPr lang="en-US" sz="2400" dirty="0"/>
          </a:p>
          <a:p>
            <a:pPr algn="ctr"/>
            <a:r>
              <a:rPr lang="en-US" sz="2400" dirty="0" smtClean="0"/>
              <a:t>Datum</a:t>
            </a:r>
            <a:endParaRPr lang="en-US" sz="2400" dirty="0"/>
          </a:p>
        </p:txBody>
      </p:sp>
      <p:sp>
        <p:nvSpPr>
          <p:cNvPr id="19" name="TextBox 18">
            <a:extLst>
              <a:ext uri="{FF2B5EF4-FFF2-40B4-BE49-F238E27FC236}">
                <a16:creationId xmlns:a16="http://schemas.microsoft.com/office/drawing/2014/main" id="{D00D76F6-E96F-487D-9D88-49481D740A34}"/>
              </a:ext>
            </a:extLst>
          </p:cNvPr>
          <p:cNvSpPr txBox="1"/>
          <p:nvPr/>
        </p:nvSpPr>
        <p:spPr>
          <a:xfrm rot="21415859">
            <a:off x="1366837" y="5574702"/>
            <a:ext cx="6410324" cy="646331"/>
          </a:xfrm>
          <a:prstGeom prst="rect">
            <a:avLst/>
          </a:prstGeom>
          <a:solidFill>
            <a:srgbClr val="FF0000">
              <a:alpha val="15000"/>
            </a:srgbClr>
          </a:solidFill>
        </p:spPr>
        <p:txBody>
          <a:bodyPr wrap="square" rtlCol="0">
            <a:spAutoFit/>
          </a:bodyPr>
          <a:lstStyle/>
          <a:p>
            <a:r>
              <a:rPr lang="en-US" dirty="0"/>
              <a:t>Your report should have a paragraph describing the sources and methods used to determine the </a:t>
            </a:r>
            <a:r>
              <a:rPr lang="en-US" dirty="0" smtClean="0"/>
              <a:t>vertical heights</a:t>
            </a:r>
            <a:r>
              <a:rPr lang="en-US" dirty="0" smtClean="0"/>
              <a:t> </a:t>
            </a:r>
            <a:r>
              <a:rPr lang="en-US" dirty="0"/>
              <a:t>used</a:t>
            </a:r>
          </a:p>
        </p:txBody>
      </p:sp>
      <p:sp>
        <p:nvSpPr>
          <p:cNvPr id="20" name="Title 1">
            <a:extLst>
              <a:ext uri="{FF2B5EF4-FFF2-40B4-BE49-F238E27FC236}">
                <a16:creationId xmlns:a16="http://schemas.microsoft.com/office/drawing/2014/main" id="{61B50172-7579-4112-864F-4956C65E5575}"/>
              </a:ext>
            </a:extLst>
          </p:cNvPr>
          <p:cNvSpPr>
            <a:spLocks noGrp="1"/>
          </p:cNvSpPr>
          <p:nvPr>
            <p:ph type="title"/>
          </p:nvPr>
        </p:nvSpPr>
        <p:spPr>
          <a:xfrm>
            <a:off x="457200" y="274638"/>
            <a:ext cx="8229600" cy="1143000"/>
          </a:xfrm>
        </p:spPr>
        <p:txBody>
          <a:bodyPr/>
          <a:lstStyle/>
          <a:p>
            <a:r>
              <a:rPr lang="en-US" b="1" dirty="0">
                <a:latin typeface="Cambria" panose="02040503050406030204" pitchFamily="18" charset="0"/>
                <a:ea typeface="Cambria" panose="02040503050406030204" pitchFamily="18" charset="0"/>
              </a:rPr>
              <a:t>Use Complete Nomenclature</a:t>
            </a:r>
          </a:p>
        </p:txBody>
      </p:sp>
    </p:spTree>
    <p:extLst>
      <p:ext uri="{BB962C8B-B14F-4D97-AF65-F5344CB8AC3E}">
        <p14:creationId xmlns:p14="http://schemas.microsoft.com/office/powerpoint/2010/main" val="495112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0172-7579-4112-864F-4956C65E5575}"/>
              </a:ext>
            </a:extLst>
          </p:cNvPr>
          <p:cNvSpPr>
            <a:spLocks noGrp="1"/>
          </p:cNvSpPr>
          <p:nvPr>
            <p:ph type="title"/>
          </p:nvPr>
        </p:nvSpPr>
        <p:spPr/>
        <p:txBody>
          <a:bodyPr/>
          <a:lstStyle/>
          <a:p>
            <a:r>
              <a:rPr lang="en-US" b="1" dirty="0">
                <a:latin typeface="Cambria" panose="02040503050406030204" pitchFamily="18" charset="0"/>
                <a:ea typeface="Cambria" panose="02040503050406030204" pitchFamily="18" charset="0"/>
              </a:rPr>
              <a:t>Use Complete Nomenclature</a:t>
            </a:r>
          </a:p>
        </p:txBody>
      </p:sp>
      <p:sp>
        <p:nvSpPr>
          <p:cNvPr id="14" name="TextBox 13">
            <a:extLst>
              <a:ext uri="{FF2B5EF4-FFF2-40B4-BE49-F238E27FC236}">
                <a16:creationId xmlns:a16="http://schemas.microsoft.com/office/drawing/2014/main" id="{32AFC872-6F42-4E63-8138-D93156B6F341}"/>
              </a:ext>
            </a:extLst>
          </p:cNvPr>
          <p:cNvSpPr txBox="1"/>
          <p:nvPr/>
        </p:nvSpPr>
        <p:spPr>
          <a:xfrm>
            <a:off x="0" y="1462890"/>
            <a:ext cx="9143999" cy="923330"/>
          </a:xfrm>
          <a:prstGeom prst="rect">
            <a:avLst/>
          </a:prstGeom>
          <a:noFill/>
        </p:spPr>
        <p:txBody>
          <a:bodyPr wrap="square" rtlCol="0">
            <a:spAutoFit/>
          </a:bodyPr>
          <a:lstStyle/>
          <a:p>
            <a:r>
              <a:rPr lang="en-US" sz="5400" dirty="0"/>
              <a:t>MLLW</a:t>
            </a:r>
            <a:r>
              <a:rPr lang="en-US" sz="5200" dirty="0"/>
              <a:t> </a:t>
            </a:r>
            <a:r>
              <a:rPr lang="en-US" sz="5100" i="1" dirty="0">
                <a:solidFill>
                  <a:schemeClr val="bg1">
                    <a:lumMod val="50000"/>
                  </a:schemeClr>
                </a:solidFill>
              </a:rPr>
              <a:t>(9452210; 1960-78 #2128)  </a:t>
            </a:r>
          </a:p>
        </p:txBody>
      </p:sp>
      <p:sp>
        <p:nvSpPr>
          <p:cNvPr id="15" name="Right Brace 14">
            <a:extLst>
              <a:ext uri="{FF2B5EF4-FFF2-40B4-BE49-F238E27FC236}">
                <a16:creationId xmlns:a16="http://schemas.microsoft.com/office/drawing/2014/main" id="{BF1876D1-5205-4E64-8EAC-C1D217A6BD02}"/>
              </a:ext>
            </a:extLst>
          </p:cNvPr>
          <p:cNvSpPr/>
          <p:nvPr/>
        </p:nvSpPr>
        <p:spPr>
          <a:xfrm rot="5400000">
            <a:off x="780109" y="1708605"/>
            <a:ext cx="332081" cy="15113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692C0D3D-3DD8-4669-B70C-F7E2C8F8070D}"/>
              </a:ext>
            </a:extLst>
          </p:cNvPr>
          <p:cNvSpPr/>
          <p:nvPr/>
        </p:nvSpPr>
        <p:spPr>
          <a:xfrm rot="5400000">
            <a:off x="3068254" y="1165157"/>
            <a:ext cx="349295" cy="257420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10D01C40-D161-402A-BBCF-F9325B76CF77}"/>
              </a:ext>
            </a:extLst>
          </p:cNvPr>
          <p:cNvSpPr/>
          <p:nvPr/>
        </p:nvSpPr>
        <p:spPr>
          <a:xfrm rot="5400000">
            <a:off x="6662879" y="340247"/>
            <a:ext cx="349295" cy="4230807"/>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CBC81C36-8205-4027-8297-115EFB3440C0}"/>
              </a:ext>
            </a:extLst>
          </p:cNvPr>
          <p:cNvSpPr txBox="1"/>
          <p:nvPr/>
        </p:nvSpPr>
        <p:spPr>
          <a:xfrm>
            <a:off x="0" y="2788196"/>
            <a:ext cx="1981198" cy="830997"/>
          </a:xfrm>
          <a:prstGeom prst="rect">
            <a:avLst/>
          </a:prstGeom>
          <a:noFill/>
        </p:spPr>
        <p:txBody>
          <a:bodyPr wrap="square" rtlCol="0">
            <a:spAutoFit/>
          </a:bodyPr>
          <a:lstStyle/>
          <a:p>
            <a:pPr algn="ctr"/>
            <a:r>
              <a:rPr lang="en-US" sz="2400" dirty="0" smtClean="0"/>
              <a:t>Water Level </a:t>
            </a:r>
            <a:r>
              <a:rPr lang="en-US" sz="2400" dirty="0"/>
              <a:t>Datum</a:t>
            </a:r>
          </a:p>
        </p:txBody>
      </p:sp>
      <p:sp>
        <p:nvSpPr>
          <p:cNvPr id="19" name="TextBox 18">
            <a:extLst>
              <a:ext uri="{FF2B5EF4-FFF2-40B4-BE49-F238E27FC236}">
                <a16:creationId xmlns:a16="http://schemas.microsoft.com/office/drawing/2014/main" id="{DE241940-D74C-4618-A7FD-5891E09EF2EB}"/>
              </a:ext>
            </a:extLst>
          </p:cNvPr>
          <p:cNvSpPr txBox="1"/>
          <p:nvPr/>
        </p:nvSpPr>
        <p:spPr>
          <a:xfrm>
            <a:off x="1901205" y="2788196"/>
            <a:ext cx="2766326" cy="830997"/>
          </a:xfrm>
          <a:prstGeom prst="rect">
            <a:avLst/>
          </a:prstGeom>
          <a:noFill/>
        </p:spPr>
        <p:txBody>
          <a:bodyPr wrap="square" rtlCol="0">
            <a:spAutoFit/>
          </a:bodyPr>
          <a:lstStyle/>
          <a:p>
            <a:pPr algn="ctr"/>
            <a:r>
              <a:rPr lang="en-US" sz="2400" dirty="0" smtClean="0"/>
              <a:t>Station/Gage ID</a:t>
            </a:r>
          </a:p>
          <a:p>
            <a:pPr algn="ctr"/>
            <a:r>
              <a:rPr lang="en-US" sz="2400" dirty="0" smtClean="0"/>
              <a:t>(USGS, USACE, etc.)</a:t>
            </a:r>
            <a:endParaRPr lang="en-US" sz="2400" dirty="0"/>
          </a:p>
        </p:txBody>
      </p:sp>
      <p:sp>
        <p:nvSpPr>
          <p:cNvPr id="20" name="TextBox 19">
            <a:extLst>
              <a:ext uri="{FF2B5EF4-FFF2-40B4-BE49-F238E27FC236}">
                <a16:creationId xmlns:a16="http://schemas.microsoft.com/office/drawing/2014/main" id="{FB2F5BC6-D497-4412-ADE0-4537561E8E00}"/>
              </a:ext>
            </a:extLst>
          </p:cNvPr>
          <p:cNvSpPr txBox="1"/>
          <p:nvPr/>
        </p:nvSpPr>
        <p:spPr>
          <a:xfrm>
            <a:off x="4945217" y="2741980"/>
            <a:ext cx="3741583" cy="1200329"/>
          </a:xfrm>
          <a:prstGeom prst="rect">
            <a:avLst/>
          </a:prstGeom>
          <a:noFill/>
        </p:spPr>
        <p:txBody>
          <a:bodyPr wrap="square" rtlCol="0">
            <a:spAutoFit/>
          </a:bodyPr>
          <a:lstStyle/>
          <a:p>
            <a:pPr algn="ctr"/>
            <a:r>
              <a:rPr lang="en-US" sz="2400" dirty="0"/>
              <a:t>National Tidal Datum Epoch &amp;  Published Sheet Number (if </a:t>
            </a:r>
            <a:r>
              <a:rPr lang="en-US" sz="2400" dirty="0" smtClean="0"/>
              <a:t>applicable and available)</a:t>
            </a:r>
            <a:endParaRPr lang="en-US" sz="2400" dirty="0"/>
          </a:p>
        </p:txBody>
      </p:sp>
      <p:sp>
        <p:nvSpPr>
          <p:cNvPr id="21" name="TextBox 20">
            <a:extLst>
              <a:ext uri="{FF2B5EF4-FFF2-40B4-BE49-F238E27FC236}">
                <a16:creationId xmlns:a16="http://schemas.microsoft.com/office/drawing/2014/main" id="{09BFFE8D-D41C-4150-91D8-A65530CE9498}"/>
              </a:ext>
            </a:extLst>
          </p:cNvPr>
          <p:cNvSpPr txBox="1"/>
          <p:nvPr/>
        </p:nvSpPr>
        <p:spPr>
          <a:xfrm rot="21415859">
            <a:off x="1366345" y="5447180"/>
            <a:ext cx="7095145" cy="646331"/>
          </a:xfrm>
          <a:prstGeom prst="rect">
            <a:avLst/>
          </a:prstGeom>
          <a:solidFill>
            <a:srgbClr val="FF0000">
              <a:alpha val="15000"/>
            </a:srgbClr>
          </a:solidFill>
        </p:spPr>
        <p:txBody>
          <a:bodyPr wrap="square" rtlCol="0">
            <a:spAutoFit/>
          </a:bodyPr>
          <a:lstStyle/>
          <a:p>
            <a:r>
              <a:rPr lang="en-US" dirty="0"/>
              <a:t>Your report should have a paragraph describing the sources and methods used to determine the Tidal Height System and Epoch system used</a:t>
            </a:r>
          </a:p>
        </p:txBody>
      </p:sp>
    </p:spTree>
    <p:extLst>
      <p:ext uri="{BB962C8B-B14F-4D97-AF65-F5344CB8AC3E}">
        <p14:creationId xmlns:p14="http://schemas.microsoft.com/office/powerpoint/2010/main" val="2591306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281712" y="448886"/>
            <a:ext cx="2975956" cy="369332"/>
          </a:xfrm>
          <a:prstGeom prst="rect">
            <a:avLst/>
          </a:prstGeom>
          <a:noFill/>
        </p:spPr>
        <p:txBody>
          <a:bodyPr wrap="square" rtlCol="0">
            <a:spAutoFit/>
          </a:bodyPr>
          <a:lstStyle/>
          <a:p>
            <a:pPr algn="ctr"/>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METADATA</a:t>
            </a:r>
          </a:p>
        </p:txBody>
      </p:sp>
      <p:pic>
        <p:nvPicPr>
          <p:cNvPr id="18" name="Picture 1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22402" y="3454101"/>
            <a:ext cx="3372679" cy="3101635"/>
          </a:xfrm>
          <a:prstGeom prst="rect">
            <a:avLst/>
          </a:prstGeom>
        </p:spPr>
      </p:pic>
      <p:pic>
        <p:nvPicPr>
          <p:cNvPr id="19" name="Picture 18"/>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99921" y="3448733"/>
            <a:ext cx="3175682" cy="3123936"/>
          </a:xfrm>
          <a:prstGeom prst="rect">
            <a:avLst/>
          </a:prstGeom>
        </p:spPr>
      </p:pic>
      <p:pic>
        <p:nvPicPr>
          <p:cNvPr id="20" name="Picture 1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248" y="2386957"/>
            <a:ext cx="8340531" cy="910893"/>
          </a:xfrm>
          <a:prstGeom prst="rect">
            <a:avLst/>
          </a:prstGeom>
        </p:spPr>
      </p:pic>
      <p:pic>
        <p:nvPicPr>
          <p:cNvPr id="21" name="Picture 20"/>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37248" y="1811476"/>
            <a:ext cx="8340531" cy="508000"/>
          </a:xfrm>
          <a:prstGeom prst="rect">
            <a:avLst/>
          </a:prstGeom>
        </p:spPr>
      </p:pic>
      <p:pic>
        <p:nvPicPr>
          <p:cNvPr id="22" name="Picture 21"/>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7248" y="1540933"/>
            <a:ext cx="8340531" cy="203200"/>
          </a:xfrm>
          <a:prstGeom prst="rect">
            <a:avLst/>
          </a:prstGeom>
        </p:spPr>
      </p:pic>
      <p:sp>
        <p:nvSpPr>
          <p:cNvPr id="23" name="TextBox 22"/>
          <p:cNvSpPr txBox="1"/>
          <p:nvPr/>
        </p:nvSpPr>
        <p:spPr>
          <a:xfrm>
            <a:off x="7536317" y="1376390"/>
            <a:ext cx="1260281" cy="369332"/>
          </a:xfrm>
          <a:prstGeom prst="rect">
            <a:avLst/>
          </a:prstGeom>
          <a:noFill/>
        </p:spPr>
        <p:txBody>
          <a:bodyPr wrap="none" rtlCol="0">
            <a:spAutoFit/>
          </a:bodyPr>
          <a:lstStyle/>
          <a:p>
            <a:r>
              <a:rPr lang="en-US" b="1" dirty="0">
                <a:latin typeface="Agency FB" panose="020B0503020202020204" pitchFamily="34" charset="0"/>
              </a:rPr>
              <a:t>1995 EC Form</a:t>
            </a:r>
          </a:p>
        </p:txBody>
      </p:sp>
      <p:sp>
        <p:nvSpPr>
          <p:cNvPr id="24" name="TextBox 23"/>
          <p:cNvSpPr txBox="1"/>
          <p:nvPr/>
        </p:nvSpPr>
        <p:spPr>
          <a:xfrm rot="16200000">
            <a:off x="521594" y="4069060"/>
            <a:ext cx="1717137" cy="369332"/>
          </a:xfrm>
          <a:prstGeom prst="rect">
            <a:avLst/>
          </a:prstGeom>
          <a:noFill/>
        </p:spPr>
        <p:txBody>
          <a:bodyPr wrap="none" rtlCol="0">
            <a:spAutoFit/>
          </a:bodyPr>
          <a:lstStyle/>
          <a:p>
            <a:r>
              <a:rPr lang="en-US" b="1" dirty="0">
                <a:latin typeface="Agency FB" panose="020B0503020202020204" pitchFamily="34" charset="0"/>
              </a:rPr>
              <a:t>1981 FIRM - JUNEAU</a:t>
            </a:r>
          </a:p>
        </p:txBody>
      </p:sp>
      <p:sp>
        <p:nvSpPr>
          <p:cNvPr id="5" name="TextBox 4">
            <a:extLst>
              <a:ext uri="{FF2B5EF4-FFF2-40B4-BE49-F238E27FC236}">
                <a16:creationId xmlns:a16="http://schemas.microsoft.com/office/drawing/2014/main" id="{C10FB32C-0531-4903-A198-C4E8017B8BB4}"/>
              </a:ext>
            </a:extLst>
          </p:cNvPr>
          <p:cNvSpPr txBox="1"/>
          <p:nvPr/>
        </p:nvSpPr>
        <p:spPr>
          <a:xfrm rot="20651732">
            <a:off x="4211725" y="3244333"/>
            <a:ext cx="2413792" cy="369332"/>
          </a:xfrm>
          <a:prstGeom prst="rect">
            <a:avLst/>
          </a:prstGeom>
          <a:noFill/>
        </p:spPr>
        <p:txBody>
          <a:bodyPr wrap="square" rtlCol="0">
            <a:spAutoFit/>
          </a:bodyPr>
          <a:lstStyle/>
          <a:p>
            <a:r>
              <a:rPr lang="en-US" dirty="0">
                <a:solidFill>
                  <a:srgbClr val="FF0000"/>
                </a:solidFill>
              </a:rPr>
              <a:t>Weak datum metadata</a:t>
            </a:r>
          </a:p>
        </p:txBody>
      </p:sp>
    </p:spTree>
    <p:extLst>
      <p:ext uri="{BB962C8B-B14F-4D97-AF65-F5344CB8AC3E}">
        <p14:creationId xmlns:p14="http://schemas.microsoft.com/office/powerpoint/2010/main" val="3255889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16" y="1238402"/>
            <a:ext cx="9032615" cy="2943484"/>
          </a:xfrm>
          <a:prstGeom prst="rect">
            <a:avLst/>
          </a:prstGeom>
        </p:spPr>
      </p:pic>
      <p:sp>
        <p:nvSpPr>
          <p:cNvPr id="374787" name="Rectangle 2"/>
          <p:cNvSpPr>
            <a:spLocks noGrp="1" noChangeArrowheads="1"/>
          </p:cNvSpPr>
          <p:nvPr>
            <p:ph type="title"/>
          </p:nvPr>
        </p:nvSpPr>
        <p:spPr>
          <a:xfrm>
            <a:off x="304800" y="381000"/>
            <a:ext cx="8839200" cy="838200"/>
          </a:xfrm>
        </p:spPr>
        <p:txBody>
          <a:bodyPr/>
          <a:lstStyle/>
          <a:p>
            <a:pPr eaLnBrk="1" hangingPunct="1"/>
            <a:r>
              <a:rPr lang="en-US" b="1" dirty="0">
                <a:latin typeface="Cambria" panose="02040503050406030204" pitchFamily="18" charset="0"/>
                <a:ea typeface="Cambria" panose="02040503050406030204" pitchFamily="18" charset="0"/>
              </a:rPr>
              <a:t>Section B &amp; C – FIRM Information</a:t>
            </a:r>
          </a:p>
        </p:txBody>
      </p:sp>
      <p:cxnSp>
        <p:nvCxnSpPr>
          <p:cNvPr id="16" name="Straight Arrow Connector 15"/>
          <p:cNvCxnSpPr/>
          <p:nvPr/>
        </p:nvCxnSpPr>
        <p:spPr bwMode="auto">
          <a:xfrm flipH="1" flipV="1">
            <a:off x="7874758" y="3985146"/>
            <a:ext cx="204717" cy="245660"/>
          </a:xfrm>
          <a:prstGeom prst="straightConnector1">
            <a:avLst/>
          </a:prstGeom>
          <a:solidFill>
            <a:schemeClr val="accent1"/>
          </a:solidFill>
          <a:ln w="34925" cap="flat" cmpd="sng" algn="ctr">
            <a:solidFill>
              <a:srgbClr val="C00000"/>
            </a:solidFill>
            <a:prstDash val="solid"/>
            <a:round/>
            <a:headEnd type="none" w="med" len="med"/>
            <a:tailEnd type="arrow"/>
          </a:ln>
          <a:effectLst/>
        </p:spPr>
      </p:cxnSp>
      <p:sp>
        <p:nvSpPr>
          <p:cNvPr id="13" name="Rounded Rectangle 12"/>
          <p:cNvSpPr/>
          <p:nvPr/>
        </p:nvSpPr>
        <p:spPr bwMode="auto">
          <a:xfrm>
            <a:off x="477672" y="3275463"/>
            <a:ext cx="7083188" cy="259307"/>
          </a:xfrm>
          <a:prstGeom prst="roundRect">
            <a:avLst/>
          </a:prstGeom>
          <a:solidFill>
            <a:schemeClr val="bg1"/>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8" charset="0"/>
              <a:ea typeface="ＭＳ Ｐゴシック" pitchFamily="34" charset="-128"/>
              <a:cs typeface="+mn-cs"/>
            </a:endParaRPr>
          </a:p>
        </p:txBody>
      </p:sp>
      <p:pic>
        <p:nvPicPr>
          <p:cNvPr id="3" name="Picture 2"/>
          <p:cNvPicPr>
            <a:picLocks noChangeAspect="1"/>
          </p:cNvPicPr>
          <p:nvPr/>
        </p:nvPicPr>
        <p:blipFill>
          <a:blip r:embed="rId4"/>
          <a:stretch>
            <a:fillRect/>
          </a:stretch>
        </p:blipFill>
        <p:spPr>
          <a:xfrm>
            <a:off x="221973" y="3985146"/>
            <a:ext cx="8825158" cy="1945604"/>
          </a:xfrm>
          <a:prstGeom prst="rect">
            <a:avLst/>
          </a:prstGeom>
          <a:solidFill>
            <a:schemeClr val="bg1"/>
          </a:solidFill>
          <a:ln>
            <a:noFill/>
          </a:ln>
          <a:effectLst>
            <a:outerShdw blurRad="292100" dist="139700" dir="2700000" algn="tl" rotWithShape="0">
              <a:srgbClr val="333333">
                <a:alpha val="65000"/>
              </a:srgbClr>
            </a:outerShdw>
          </a:effectLst>
        </p:spPr>
      </p:pic>
      <p:sp>
        <p:nvSpPr>
          <p:cNvPr id="8" name="Rounded Rectangle 7"/>
          <p:cNvSpPr/>
          <p:nvPr/>
        </p:nvSpPr>
        <p:spPr bwMode="auto">
          <a:xfrm>
            <a:off x="477672" y="2721307"/>
            <a:ext cx="6113628" cy="269543"/>
          </a:xfrm>
          <a:prstGeom prst="roundRect">
            <a:avLst/>
          </a:prstGeom>
          <a:solidFill>
            <a:schemeClr val="bg1"/>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8" charset="0"/>
              <a:ea typeface="ＭＳ Ｐゴシック" pitchFamily="34" charset="-128"/>
              <a:cs typeface="+mn-cs"/>
            </a:endParaRPr>
          </a:p>
        </p:txBody>
      </p:sp>
      <p:sp>
        <p:nvSpPr>
          <p:cNvPr id="11" name="TextBox 10">
            <a:extLst>
              <a:ext uri="{FF2B5EF4-FFF2-40B4-BE49-F238E27FC236}">
                <a16:creationId xmlns:a16="http://schemas.microsoft.com/office/drawing/2014/main" id="{7DFB8826-3D1A-4C13-8E81-D8EE4E7F11C4}"/>
              </a:ext>
            </a:extLst>
          </p:cNvPr>
          <p:cNvSpPr txBox="1"/>
          <p:nvPr/>
        </p:nvSpPr>
        <p:spPr>
          <a:xfrm rot="20651732">
            <a:off x="6667862" y="2606926"/>
            <a:ext cx="2413792" cy="369332"/>
          </a:xfrm>
          <a:prstGeom prst="rect">
            <a:avLst/>
          </a:prstGeom>
          <a:noFill/>
        </p:spPr>
        <p:txBody>
          <a:bodyPr wrap="square" rtlCol="0">
            <a:spAutoFit/>
          </a:bodyPr>
          <a:lstStyle/>
          <a:p>
            <a:r>
              <a:rPr lang="en-US" dirty="0">
                <a:solidFill>
                  <a:srgbClr val="FF0000"/>
                </a:solidFill>
              </a:rPr>
              <a:t>Better datum metadata</a:t>
            </a:r>
          </a:p>
        </p:txBody>
      </p:sp>
      <p:sp>
        <p:nvSpPr>
          <p:cNvPr id="12" name="TextBox 11">
            <a:extLst>
              <a:ext uri="{FF2B5EF4-FFF2-40B4-BE49-F238E27FC236}">
                <a16:creationId xmlns:a16="http://schemas.microsoft.com/office/drawing/2014/main" id="{FAB76066-6EF0-4CB2-AD44-D198CEBF8450}"/>
              </a:ext>
            </a:extLst>
          </p:cNvPr>
          <p:cNvSpPr txBox="1"/>
          <p:nvPr/>
        </p:nvSpPr>
        <p:spPr>
          <a:xfrm rot="20651732">
            <a:off x="5905863" y="5239693"/>
            <a:ext cx="2413792" cy="369332"/>
          </a:xfrm>
          <a:prstGeom prst="rect">
            <a:avLst/>
          </a:prstGeom>
          <a:noFill/>
        </p:spPr>
        <p:txBody>
          <a:bodyPr wrap="square" rtlCol="0">
            <a:spAutoFit/>
          </a:bodyPr>
          <a:lstStyle/>
          <a:p>
            <a:r>
              <a:rPr lang="en-US" dirty="0">
                <a:solidFill>
                  <a:srgbClr val="FF0000"/>
                </a:solidFill>
              </a:rPr>
              <a:t>Better datum metadata</a:t>
            </a:r>
          </a:p>
        </p:txBody>
      </p:sp>
    </p:spTree>
    <p:extLst>
      <p:ext uri="{BB962C8B-B14F-4D97-AF65-F5344CB8AC3E}">
        <p14:creationId xmlns:p14="http://schemas.microsoft.com/office/powerpoint/2010/main" val="3732179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mbria" panose="02040503050406030204" pitchFamily="18" charset="0"/>
                <a:ea typeface="Cambria" panose="02040503050406030204" pitchFamily="18" charset="0"/>
              </a:rPr>
              <a:t>Keep Complete Records</a:t>
            </a:r>
          </a:p>
        </p:txBody>
      </p:sp>
      <p:sp>
        <p:nvSpPr>
          <p:cNvPr id="3" name="TextBox 2"/>
          <p:cNvSpPr txBox="1"/>
          <p:nvPr/>
        </p:nvSpPr>
        <p:spPr>
          <a:xfrm>
            <a:off x="457200" y="1417638"/>
            <a:ext cx="803275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If </a:t>
            </a:r>
            <a:r>
              <a:rPr lang="en-US" sz="2000" b="1" dirty="0">
                <a:solidFill>
                  <a:srgbClr val="C00000"/>
                </a:solidFill>
                <a:latin typeface="Cambria" panose="02040503050406030204" pitchFamily="18" charset="0"/>
                <a:ea typeface="Cambria" panose="02040503050406030204" pitchFamily="18" charset="0"/>
              </a:rPr>
              <a:t>local passive control </a:t>
            </a:r>
            <a:r>
              <a:rPr lang="en-US" sz="2000" dirty="0">
                <a:latin typeface="Cambria" panose="02040503050406030204" pitchFamily="18" charset="0"/>
                <a:ea typeface="Cambria" panose="02040503050406030204" pitchFamily="18" charset="0"/>
              </a:rPr>
              <a:t>are used in the FIS, retain a record of:</a:t>
            </a:r>
          </a:p>
          <a:p>
            <a:pPr marL="742950" lvl="1"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Monument stampings/locations</a:t>
            </a:r>
          </a:p>
          <a:p>
            <a:pPr marL="742950" lvl="1"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PIDs or other unique IDs</a:t>
            </a:r>
          </a:p>
          <a:p>
            <a:pPr marL="742950" lvl="1"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Position at time of FIS survey (with complete metadata)</a:t>
            </a: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If you do any transformations, keep a record of the </a:t>
            </a:r>
            <a:r>
              <a:rPr lang="en-US" sz="2000" b="1" dirty="0">
                <a:solidFill>
                  <a:srgbClr val="C00000"/>
                </a:solidFill>
                <a:latin typeface="Cambria" panose="02040503050406030204" pitchFamily="18" charset="0"/>
                <a:ea typeface="Cambria" panose="02040503050406030204" pitchFamily="18" charset="0"/>
              </a:rPr>
              <a:t>parameters </a:t>
            </a:r>
            <a:r>
              <a:rPr lang="en-US" sz="2000" dirty="0">
                <a:latin typeface="Cambria" panose="02040503050406030204" pitchFamily="18" charset="0"/>
                <a:ea typeface="Cambria" panose="02040503050406030204" pitchFamily="18" charset="0"/>
              </a:rPr>
              <a:t>and the </a:t>
            </a:r>
            <a:r>
              <a:rPr lang="en-US" sz="2000" b="1" dirty="0">
                <a:solidFill>
                  <a:srgbClr val="C00000"/>
                </a:solidFill>
                <a:latin typeface="Cambria" panose="02040503050406030204" pitchFamily="18" charset="0"/>
                <a:ea typeface="Cambria" panose="02040503050406030204" pitchFamily="18" charset="0"/>
              </a:rPr>
              <a:t>name and version number</a:t>
            </a:r>
            <a:r>
              <a:rPr lang="en-US" sz="2000" dirty="0">
                <a:latin typeface="Cambria" panose="02040503050406030204" pitchFamily="18" charset="0"/>
                <a:ea typeface="Cambria" panose="02040503050406030204" pitchFamily="18" charset="0"/>
              </a:rPr>
              <a:t> if a tool was used (like </a:t>
            </a:r>
            <a:r>
              <a:rPr lang="en-US" sz="2000" dirty="0" err="1">
                <a:latin typeface="Cambria" panose="02040503050406030204" pitchFamily="18" charset="0"/>
                <a:ea typeface="Cambria" panose="02040503050406030204" pitchFamily="18" charset="0"/>
              </a:rPr>
              <a:t>Vdatum</a:t>
            </a:r>
            <a:r>
              <a:rPr lang="en-US" sz="2000" dirty="0">
                <a:latin typeface="Cambria" panose="02040503050406030204" pitchFamily="18" charset="0"/>
                <a:ea typeface="Cambria" panose="02040503050406030204" pitchFamily="18" charset="0"/>
              </a:rPr>
              <a:t>, VERTCON, NCAT, </a:t>
            </a:r>
            <a:r>
              <a:rPr lang="en-US" sz="2000" dirty="0" err="1">
                <a:latin typeface="Cambria" panose="02040503050406030204" pitchFamily="18" charset="0"/>
                <a:ea typeface="Cambria" panose="02040503050406030204" pitchFamily="18" charset="0"/>
              </a:rPr>
              <a:t>etc</a:t>
            </a:r>
            <a:r>
              <a:rPr lang="en-US" sz="2000" dirty="0">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In areas of uplift/subsidence, inquire about </a:t>
            </a:r>
            <a:r>
              <a:rPr lang="en-US" sz="2000" b="1" dirty="0">
                <a:solidFill>
                  <a:srgbClr val="C00000"/>
                </a:solidFill>
                <a:latin typeface="Cambria" panose="02040503050406030204" pitchFamily="18" charset="0"/>
                <a:ea typeface="Cambria" panose="02040503050406030204" pitchFamily="18" charset="0"/>
              </a:rPr>
              <a:t>source and ”</a:t>
            </a:r>
            <a:r>
              <a:rPr lang="en-US" sz="2000" b="1" i="1" dirty="0">
                <a:solidFill>
                  <a:srgbClr val="C00000"/>
                </a:solidFill>
                <a:latin typeface="Cambria" panose="02040503050406030204" pitchFamily="18" charset="0"/>
                <a:ea typeface="Cambria" panose="02040503050406030204" pitchFamily="18" charset="0"/>
              </a:rPr>
              <a:t>vintage”</a:t>
            </a:r>
            <a:r>
              <a:rPr lang="en-US" sz="2000" b="1" dirty="0">
                <a:solidFill>
                  <a:srgbClr val="C00000"/>
                </a:solidFill>
                <a:latin typeface="Cambria" panose="02040503050406030204" pitchFamily="18" charset="0"/>
                <a:ea typeface="Cambria" panose="02040503050406030204" pitchFamily="18" charset="0"/>
              </a:rPr>
              <a:t> of heights</a:t>
            </a:r>
          </a:p>
          <a:p>
            <a:pPr marL="742950" lvl="1"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For NAVD88, which realization, reference epoch?</a:t>
            </a:r>
          </a:p>
          <a:p>
            <a:pPr marL="742950" lvl="1"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For Tidal Datums, what tide station, tidal epoch, published sheet number?</a:t>
            </a:r>
            <a:endParaRPr lang="en-US" sz="2000" b="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FEMA EC guidance provides for the use of OPUS reports; OPUS solutions of 4+ hours in duration on marks of significance can be archived w/ NGS as an ‘</a:t>
            </a:r>
            <a:r>
              <a:rPr lang="en-US" sz="2000" b="1" dirty="0">
                <a:solidFill>
                  <a:srgbClr val="C00000"/>
                </a:solidFill>
                <a:latin typeface="Cambria" panose="02040503050406030204" pitchFamily="18" charset="0"/>
                <a:ea typeface="Cambria" panose="02040503050406030204" pitchFamily="18" charset="0"/>
              </a:rPr>
              <a:t>OPUS Shared Solution</a:t>
            </a:r>
            <a:r>
              <a:rPr lang="en-US" sz="2000" dirty="0">
                <a:latin typeface="Cambria" panose="02040503050406030204" pitchFamily="18" charset="0"/>
                <a:ea typeface="Cambria" panose="02040503050406030204" pitchFamily="18" charset="0"/>
              </a:rPr>
              <a:t>’ with minimal extra effort.</a:t>
            </a:r>
          </a:p>
        </p:txBody>
      </p:sp>
      <p:sp>
        <p:nvSpPr>
          <p:cNvPr id="7" name="TextBox 6">
            <a:extLst>
              <a:ext uri="{FF2B5EF4-FFF2-40B4-BE49-F238E27FC236}">
                <a16:creationId xmlns:a16="http://schemas.microsoft.com/office/drawing/2014/main" id="{D06A1933-5488-46E1-8730-80CE507EAD81}"/>
              </a:ext>
            </a:extLst>
          </p:cNvPr>
          <p:cNvSpPr txBox="1"/>
          <p:nvPr/>
        </p:nvSpPr>
        <p:spPr>
          <a:xfrm rot="21340154">
            <a:off x="4794250" y="1877676"/>
            <a:ext cx="3794125" cy="369332"/>
          </a:xfrm>
          <a:prstGeom prst="rect">
            <a:avLst/>
          </a:prstGeom>
          <a:noFill/>
        </p:spPr>
        <p:txBody>
          <a:bodyPr wrap="square" rtlCol="0">
            <a:spAutoFit/>
          </a:bodyPr>
          <a:lstStyle/>
          <a:p>
            <a:r>
              <a:rPr lang="en-US" i="1" dirty="0">
                <a:solidFill>
                  <a:srgbClr val="0070C0"/>
                </a:solidFill>
              </a:rPr>
              <a:t>Copies of NGS and MNDOT Datasheets</a:t>
            </a:r>
          </a:p>
        </p:txBody>
      </p:sp>
    </p:spTree>
    <p:extLst>
      <p:ext uri="{BB962C8B-B14F-4D97-AF65-F5344CB8AC3E}">
        <p14:creationId xmlns:p14="http://schemas.microsoft.com/office/powerpoint/2010/main" val="3169787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384" r="9626"/>
          <a:stretch/>
        </p:blipFill>
        <p:spPr>
          <a:xfrm>
            <a:off x="-1" y="-14892"/>
            <a:ext cx="9179170" cy="6872892"/>
          </a:xfrm>
          <a:prstGeom prst="rect">
            <a:avLst/>
          </a:prstGeom>
        </p:spPr>
      </p:pic>
      <p:sp>
        <p:nvSpPr>
          <p:cNvPr id="8" name="TextBox 7"/>
          <p:cNvSpPr txBox="1"/>
          <p:nvPr/>
        </p:nvSpPr>
        <p:spPr>
          <a:xfrm>
            <a:off x="1565031" y="254065"/>
            <a:ext cx="7578969" cy="646331"/>
          </a:xfrm>
          <a:prstGeom prst="rect">
            <a:avLst/>
          </a:prstGeom>
          <a:noFill/>
        </p:spPr>
        <p:txBody>
          <a:bodyPr wrap="square" rtlCol="0">
            <a:spAutoFit/>
          </a:bodyPr>
          <a:lstStyle/>
          <a:p>
            <a:pPr algn="ctr"/>
            <a:r>
              <a:rPr lang="en-US" sz="3600" b="1" dirty="0" smtClean="0">
                <a:latin typeface="Cambria" panose="02040503050406030204" pitchFamily="18" charset="0"/>
                <a:ea typeface="Cambria" panose="02040503050406030204" pitchFamily="18" charset="0"/>
              </a:rPr>
              <a:t>Because Michigan has lots of CORS!</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0521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4573" t="385" r="9811" b="1643"/>
          <a:stretch/>
        </p:blipFill>
        <p:spPr>
          <a:xfrm>
            <a:off x="-43543" y="0"/>
            <a:ext cx="9187543" cy="6858000"/>
          </a:xfrm>
          <a:prstGeom prst="rect">
            <a:avLst/>
          </a:prstGeom>
        </p:spPr>
      </p:pic>
      <p:sp>
        <p:nvSpPr>
          <p:cNvPr id="5" name="Title 4"/>
          <p:cNvSpPr>
            <a:spLocks noGrp="1"/>
          </p:cNvSpPr>
          <p:nvPr>
            <p:ph type="title"/>
          </p:nvPr>
        </p:nvSpPr>
        <p:spPr>
          <a:xfrm>
            <a:off x="722313" y="5444395"/>
            <a:ext cx="7772400" cy="1362075"/>
          </a:xfrm>
        </p:spPr>
        <p:txBody>
          <a:bodyPr/>
          <a:lstStyle/>
          <a:p>
            <a:r>
              <a:rPr lang="en-US" sz="4400" dirty="0">
                <a:latin typeface="Cambria" panose="02040503050406030204" pitchFamily="18" charset="0"/>
                <a:ea typeface="Cambria" panose="02040503050406030204" pitchFamily="18" charset="0"/>
              </a:rPr>
              <a:t>Training and Resources</a:t>
            </a:r>
          </a:p>
        </p:txBody>
      </p:sp>
      <p:sp>
        <p:nvSpPr>
          <p:cNvPr id="6" name="Text Placeholder 5"/>
          <p:cNvSpPr>
            <a:spLocks noGrp="1"/>
          </p:cNvSpPr>
          <p:nvPr>
            <p:ph type="body" idx="1"/>
          </p:nvPr>
        </p:nvSpPr>
        <p:spPr>
          <a:xfrm>
            <a:off x="722313" y="3944206"/>
            <a:ext cx="7772400" cy="1500187"/>
          </a:xfrm>
        </p:spPr>
        <p:txBody>
          <a:bodyPr/>
          <a:lstStyle/>
          <a:p>
            <a:r>
              <a:rPr lang="en-US" sz="3600" dirty="0">
                <a:solidFill>
                  <a:schemeClr val="tx1"/>
                </a:solidFill>
                <a:latin typeface="Cambria" panose="02040503050406030204" pitchFamily="18" charset="0"/>
                <a:ea typeface="Cambria" panose="02040503050406030204" pitchFamily="18" charset="0"/>
              </a:rPr>
              <a:t>Additional</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8018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a:latin typeface="Cambria" panose="02040503050406030204" pitchFamily="18" charset="0"/>
                <a:ea typeface="Cambria" panose="02040503050406030204" pitchFamily="18" charset="0"/>
                <a:cs typeface="Arial" pitchFamily="34" charset="0"/>
              </a:rPr>
              <a:t>Resources from </a:t>
            </a:r>
            <a:r>
              <a:rPr lang="en-US" altLang="en-US" sz="4000" b="1" dirty="0" smtClean="0">
                <a:latin typeface="Cambria" panose="02040503050406030204" pitchFamily="18" charset="0"/>
                <a:ea typeface="Cambria" panose="02040503050406030204" pitchFamily="18" charset="0"/>
                <a:cs typeface="Arial" pitchFamily="34" charset="0"/>
              </a:rPr>
              <a:t>www.ngs.noaa.gov </a:t>
            </a:r>
            <a:endParaRPr lang="en-US" altLang="en-US" sz="4000" b="1" dirty="0">
              <a:latin typeface="Cambria" panose="02040503050406030204" pitchFamily="18" charset="0"/>
              <a:ea typeface="Cambria" panose="02040503050406030204" pitchFamily="18" charset="0"/>
              <a:cs typeface="Arial" pitchFamily="34" charset="0"/>
            </a:endParaRPr>
          </a:p>
        </p:txBody>
      </p:sp>
      <p:pic>
        <p:nvPicPr>
          <p:cNvPr id="9" name="Picture 8"/>
          <p:cNvPicPr>
            <a:picLocks noChangeAspect="1"/>
          </p:cNvPicPr>
          <p:nvPr/>
        </p:nvPicPr>
        <p:blipFill rotWithShape="1">
          <a:blip r:embed="rId3"/>
          <a:srcRect l="10428" r="10429" b="31143"/>
          <a:stretch/>
        </p:blipFill>
        <p:spPr>
          <a:xfrm>
            <a:off x="0" y="1062039"/>
            <a:ext cx="9144000" cy="5738812"/>
          </a:xfrm>
          <a:prstGeom prst="rect">
            <a:avLst/>
          </a:prstGeom>
        </p:spPr>
      </p:pic>
      <p:grpSp>
        <p:nvGrpSpPr>
          <p:cNvPr id="15" name="Group 14"/>
          <p:cNvGrpSpPr/>
          <p:nvPr/>
        </p:nvGrpSpPr>
        <p:grpSpPr>
          <a:xfrm>
            <a:off x="6638017" y="2758047"/>
            <a:ext cx="2141948" cy="3934568"/>
            <a:chOff x="6638017" y="2758047"/>
            <a:chExt cx="2141948" cy="3934568"/>
          </a:xfrm>
        </p:grpSpPr>
        <p:sp>
          <p:nvSpPr>
            <p:cNvPr id="10" name="Rectangle 9"/>
            <p:cNvSpPr/>
            <p:nvPr/>
          </p:nvSpPr>
          <p:spPr>
            <a:xfrm rot="377769">
              <a:off x="6638017" y="2758047"/>
              <a:ext cx="2060864" cy="3934568"/>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ming in 2022 New Datums Learn m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769">
              <a:off x="6858222" y="4677833"/>
              <a:ext cx="1428750" cy="17621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377769">
              <a:off x="6795363" y="2880298"/>
              <a:ext cx="1984602" cy="646331"/>
            </a:xfrm>
            <a:prstGeom prst="rect">
              <a:avLst/>
            </a:prstGeom>
            <a:noFill/>
          </p:spPr>
          <p:txBody>
            <a:bodyPr wrap="square" rtlCol="0">
              <a:spAutoFit/>
            </a:bodyPr>
            <a:lstStyle/>
            <a:p>
              <a:pPr algn="ctr"/>
              <a:r>
                <a:rPr lang="en-US" i="1" dirty="0"/>
                <a:t>Click icon on home-page</a:t>
              </a:r>
            </a:p>
          </p:txBody>
        </p:sp>
        <p:sp>
          <p:nvSpPr>
            <p:cNvPr id="14" name="Right Arrow 13"/>
            <p:cNvSpPr/>
            <p:nvPr/>
          </p:nvSpPr>
          <p:spPr>
            <a:xfrm rot="5835021">
              <a:off x="7199216" y="3720598"/>
              <a:ext cx="938464"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3343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514" y="1037770"/>
            <a:ext cx="9187544" cy="5849258"/>
          </a:xfrm>
          <a:prstGeom prst="rect">
            <a:avLst/>
          </a:prstGeom>
        </p:spPr>
      </p:pic>
      <p:sp>
        <p:nvSpPr>
          <p:cNvPr id="5" name="Rectangle 4"/>
          <p:cNvSpPr/>
          <p:nvPr/>
        </p:nvSpPr>
        <p:spPr>
          <a:xfrm>
            <a:off x="4521201" y="1631495"/>
            <a:ext cx="1458685" cy="2989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a:latin typeface="Cambria" panose="02040503050406030204" pitchFamily="18" charset="0"/>
                <a:ea typeface="Cambria" panose="02040503050406030204" pitchFamily="18" charset="0"/>
                <a:cs typeface="Arial" pitchFamily="34" charset="0"/>
              </a:rPr>
              <a:t>Resources from </a:t>
            </a:r>
            <a:r>
              <a:rPr lang="en-US" altLang="en-US" sz="4000" b="1" dirty="0" smtClean="0">
                <a:latin typeface="Cambria" panose="02040503050406030204" pitchFamily="18" charset="0"/>
                <a:ea typeface="Cambria" panose="02040503050406030204" pitchFamily="18" charset="0"/>
                <a:cs typeface="Arial" pitchFamily="34" charset="0"/>
              </a:rPr>
              <a:t>www.ngs.noaa.gov </a:t>
            </a:r>
            <a:endParaRPr lang="en-US" altLang="en-US" sz="4000" b="1" dirty="0">
              <a:latin typeface="Cambria" panose="02040503050406030204" pitchFamily="18" charset="0"/>
              <a:ea typeface="Cambria" panose="02040503050406030204" pitchFamily="18" charset="0"/>
              <a:cs typeface="Arial" pitchFamily="34" charset="0"/>
            </a:endParaRPr>
          </a:p>
        </p:txBody>
      </p:sp>
    </p:spTree>
    <p:extLst>
      <p:ext uri="{BB962C8B-B14F-4D97-AF65-F5344CB8AC3E}">
        <p14:creationId xmlns:p14="http://schemas.microsoft.com/office/powerpoint/2010/main" val="497444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159" y="1263327"/>
            <a:ext cx="4410777" cy="5546548"/>
            <a:chOff x="60159" y="12041"/>
            <a:chExt cx="4410777" cy="5546548"/>
          </a:xfrm>
        </p:grpSpPr>
        <p:pic>
          <p:nvPicPr>
            <p:cNvPr id="6" name="Picture 5"/>
            <p:cNvPicPr>
              <a:picLocks noChangeAspect="1"/>
            </p:cNvPicPr>
            <p:nvPr/>
          </p:nvPicPr>
          <p:blipFill rotWithShape="1">
            <a:blip r:embed="rId3"/>
            <a:srcRect l="26914" b="18598"/>
            <a:stretch/>
          </p:blipFill>
          <p:spPr>
            <a:xfrm>
              <a:off x="60159" y="12041"/>
              <a:ext cx="4410777" cy="5546548"/>
            </a:xfrm>
            <a:prstGeom prst="rect">
              <a:avLst/>
            </a:prstGeom>
            <a:effectLst>
              <a:outerShdw blurRad="50800" dist="38100" dir="2700000" algn="tl" rotWithShape="0">
                <a:prstClr val="black">
                  <a:alpha val="40000"/>
                </a:prstClr>
              </a:outerShdw>
            </a:effectLst>
          </p:spPr>
        </p:pic>
        <p:sp>
          <p:nvSpPr>
            <p:cNvPr id="10" name="Rectangle 9"/>
            <p:cNvSpPr/>
            <p:nvPr/>
          </p:nvSpPr>
          <p:spPr>
            <a:xfrm>
              <a:off x="1341322" y="931912"/>
              <a:ext cx="1200811" cy="28327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ight Arrow 10"/>
            <p:cNvSpPr/>
            <p:nvPr/>
          </p:nvSpPr>
          <p:spPr>
            <a:xfrm rot="6585725">
              <a:off x="2337684" y="185746"/>
              <a:ext cx="676864" cy="639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a:stretch>
            <a:fillRect/>
          </a:stretch>
        </p:blipFill>
        <p:spPr>
          <a:xfrm>
            <a:off x="4482791" y="1287384"/>
            <a:ext cx="4661210" cy="3909193"/>
          </a:xfrm>
          <a:prstGeom prst="rect">
            <a:avLst/>
          </a:prstGeom>
        </p:spPr>
      </p:pic>
      <p:grpSp>
        <p:nvGrpSpPr>
          <p:cNvPr id="15" name="Group 14"/>
          <p:cNvGrpSpPr/>
          <p:nvPr/>
        </p:nvGrpSpPr>
        <p:grpSpPr>
          <a:xfrm>
            <a:off x="4461315" y="5281860"/>
            <a:ext cx="4586432" cy="1399549"/>
            <a:chOff x="4461315" y="5378115"/>
            <a:chExt cx="4586432" cy="1399549"/>
          </a:xfrm>
        </p:grpSpPr>
        <p:sp>
          <p:nvSpPr>
            <p:cNvPr id="12" name="Rectangle 11"/>
            <p:cNvSpPr/>
            <p:nvPr/>
          </p:nvSpPr>
          <p:spPr>
            <a:xfrm>
              <a:off x="4461315" y="5378115"/>
              <a:ext cx="4586432" cy="1399549"/>
            </a:xfrm>
            <a:prstGeom prst="rect">
              <a:avLst/>
            </a:prstGeom>
            <a:solidFill>
              <a:schemeClr val="bg1">
                <a:lumMod val="85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68151" y="5692131"/>
              <a:ext cx="1647191" cy="646331"/>
            </a:xfrm>
            <a:prstGeom prst="rect">
              <a:avLst/>
            </a:prstGeom>
            <a:noFill/>
          </p:spPr>
          <p:txBody>
            <a:bodyPr wrap="square" rtlCol="0">
              <a:spAutoFit/>
            </a:bodyPr>
            <a:lstStyle/>
            <a:p>
              <a:pPr algn="ctr"/>
              <a:r>
                <a:rPr lang="en-US" b="1" dirty="0">
                  <a:solidFill>
                    <a:srgbClr val="781D22"/>
                  </a:solidFill>
                </a:rPr>
                <a:t>Videos are ~3-5 minutes</a:t>
              </a:r>
            </a:p>
          </p:txBody>
        </p:sp>
        <p:sp>
          <p:nvSpPr>
            <p:cNvPr id="9" name="TextBox 8"/>
            <p:cNvSpPr txBox="1"/>
            <p:nvPr/>
          </p:nvSpPr>
          <p:spPr>
            <a:xfrm>
              <a:off x="6608810" y="5692131"/>
              <a:ext cx="2291134" cy="646331"/>
            </a:xfrm>
            <a:prstGeom prst="rect">
              <a:avLst/>
            </a:prstGeom>
            <a:noFill/>
          </p:spPr>
          <p:txBody>
            <a:bodyPr wrap="square" rtlCol="0">
              <a:spAutoFit/>
            </a:bodyPr>
            <a:lstStyle/>
            <a:p>
              <a:pPr algn="ctr"/>
              <a:r>
                <a:rPr lang="en-US" b="1" dirty="0">
                  <a:solidFill>
                    <a:srgbClr val="781D22"/>
                  </a:solidFill>
                </a:rPr>
                <a:t>Vertical </a:t>
              </a:r>
              <a:r>
                <a:rPr lang="en-US" b="1" dirty="0" err="1">
                  <a:solidFill>
                    <a:srgbClr val="781D22"/>
                  </a:solidFill>
                </a:rPr>
                <a:t>Datums</a:t>
              </a:r>
              <a:r>
                <a:rPr lang="en-US" b="1" dirty="0">
                  <a:solidFill>
                    <a:srgbClr val="781D22"/>
                  </a:solidFill>
                </a:rPr>
                <a:t> Tutorial is ~1 hour</a:t>
              </a:r>
            </a:p>
          </p:txBody>
        </p:sp>
      </p:grpSp>
      <p:sp>
        <p:nvSpPr>
          <p:cNvPr id="13"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a:latin typeface="Cambria" panose="02040503050406030204" pitchFamily="18" charset="0"/>
                <a:ea typeface="Cambria" panose="02040503050406030204" pitchFamily="18" charset="0"/>
                <a:cs typeface="Arial" pitchFamily="34" charset="0"/>
              </a:rPr>
              <a:t>Resources from </a:t>
            </a:r>
            <a:r>
              <a:rPr lang="en-US" altLang="en-US" sz="4000" b="1" dirty="0" smtClean="0">
                <a:latin typeface="Cambria" panose="02040503050406030204" pitchFamily="18" charset="0"/>
                <a:ea typeface="Cambria" panose="02040503050406030204" pitchFamily="18" charset="0"/>
                <a:cs typeface="Arial" pitchFamily="34" charset="0"/>
              </a:rPr>
              <a:t>www.ngs.noaa.gov </a:t>
            </a:r>
            <a:endParaRPr lang="en-US" altLang="en-US" sz="4000" b="1" dirty="0">
              <a:latin typeface="Cambria" panose="02040503050406030204" pitchFamily="18" charset="0"/>
              <a:ea typeface="Cambria" panose="02040503050406030204" pitchFamily="18" charset="0"/>
              <a:cs typeface="Arial" pitchFamily="34" charset="0"/>
            </a:endParaRPr>
          </a:p>
        </p:txBody>
      </p:sp>
    </p:spTree>
    <p:extLst>
      <p:ext uri="{BB962C8B-B14F-4D97-AF65-F5344CB8AC3E}">
        <p14:creationId xmlns:p14="http://schemas.microsoft.com/office/powerpoint/2010/main" val="727924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78" t="570" r="1604" b="2480"/>
          <a:stretch/>
        </p:blipFill>
        <p:spPr>
          <a:xfrm>
            <a:off x="24807" y="0"/>
            <a:ext cx="9093795" cy="6848764"/>
          </a:xfrm>
        </p:spPr>
      </p:pic>
      <p:sp>
        <p:nvSpPr>
          <p:cNvPr id="3" name="object 2"/>
          <p:cNvSpPr txBox="1">
            <a:spLocks noGrp="1"/>
          </p:cNvSpPr>
          <p:nvPr>
            <p:ph type="title"/>
          </p:nvPr>
        </p:nvSpPr>
        <p:spPr>
          <a:xfrm>
            <a:off x="2367645" y="45620"/>
            <a:ext cx="6776357" cy="44798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2800" spc="-7" dirty="0">
                <a:solidFill>
                  <a:schemeClr val="bg1"/>
                </a:solidFill>
                <a:latin typeface="Cambria" panose="02040503050406030204" pitchFamily="18" charset="0"/>
                <a:cs typeface="Calibri"/>
              </a:rPr>
              <a:t>https://www.ngs.noaa.gov/ADVISORS/</a:t>
            </a:r>
            <a:endParaRPr sz="2800" dirty="0">
              <a:solidFill>
                <a:schemeClr val="bg1"/>
              </a:solidFill>
              <a:latin typeface="Cambria" panose="02040503050406030204" pitchFamily="18" charset="0"/>
              <a:cs typeface="Calibri"/>
            </a:endParaRPr>
          </a:p>
        </p:txBody>
      </p:sp>
    </p:spTree>
    <p:extLst>
      <p:ext uri="{BB962C8B-B14F-4D97-AF65-F5344CB8AC3E}">
        <p14:creationId xmlns:p14="http://schemas.microsoft.com/office/powerpoint/2010/main" val="897831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74638"/>
            <a:ext cx="8890503" cy="1143000"/>
          </a:xfrm>
        </p:spPr>
        <p:txBody>
          <a:bodyPr/>
          <a:lstStyle/>
          <a:p>
            <a:r>
              <a:rPr lang="en-US" dirty="0" smtClean="0">
                <a:latin typeface="Cambria" panose="02040503050406030204" pitchFamily="18" charset="0"/>
                <a:ea typeface="Cambria" panose="02040503050406030204" pitchFamily="18" charset="0"/>
              </a:rPr>
              <a:t>State Geodetic Coordinators</a:t>
            </a:r>
            <a:endParaRPr lang="en-US"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454" y="2866028"/>
            <a:ext cx="4508667" cy="3771052"/>
          </a:xfrm>
          <a:prstGeom prst="rect">
            <a:avLst/>
          </a:prstGeom>
          <a:ln w="19050">
            <a:solidFill>
              <a:schemeClr val="tx2">
                <a:lumMod val="60000"/>
                <a:lumOff val="40000"/>
              </a:schemeClr>
            </a:solidFill>
          </a:ln>
        </p:spPr>
      </p:pic>
      <p:sp>
        <p:nvSpPr>
          <p:cNvPr id="6" name="Content Placeholder 5"/>
          <p:cNvSpPr>
            <a:spLocks noGrp="1"/>
          </p:cNvSpPr>
          <p:nvPr>
            <p:ph idx="1"/>
          </p:nvPr>
        </p:nvSpPr>
        <p:spPr>
          <a:xfrm>
            <a:off x="-9236" y="1183748"/>
            <a:ext cx="9153236" cy="4525963"/>
          </a:xfrm>
        </p:spPr>
        <p:txBody>
          <a:bodyPr/>
          <a:lstStyle/>
          <a:p>
            <a:r>
              <a:rPr lang="en-US" dirty="0">
                <a:latin typeface="Cambria" panose="02040503050406030204" pitchFamily="18" charset="0"/>
                <a:ea typeface="Cambria" panose="02040503050406030204" pitchFamily="18" charset="0"/>
              </a:rPr>
              <a:t>n</a:t>
            </a:r>
            <a:r>
              <a:rPr lang="en-US" dirty="0" smtClean="0">
                <a:latin typeface="Cambria" panose="02040503050406030204" pitchFamily="18" charset="0"/>
                <a:ea typeface="Cambria" panose="02040503050406030204" pitchFamily="18" charset="0"/>
              </a:rPr>
              <a:t>ot an NGS employee</a:t>
            </a:r>
          </a:p>
          <a:p>
            <a:r>
              <a:rPr lang="en-US" dirty="0">
                <a:latin typeface="Cambria" panose="02040503050406030204" pitchFamily="18" charset="0"/>
                <a:ea typeface="Cambria" panose="02040503050406030204" pitchFamily="18" charset="0"/>
              </a:rPr>
              <a:t>a</a:t>
            </a:r>
            <a:r>
              <a:rPr lang="en-US" dirty="0" smtClean="0">
                <a:latin typeface="Cambria" panose="02040503050406030204" pitchFamily="18" charset="0"/>
                <a:ea typeface="Cambria" panose="02040503050406030204" pitchFamily="18" charset="0"/>
              </a:rPr>
              <a:t> liaison between the State’s geospatial community and the NGS</a:t>
            </a:r>
          </a:p>
        </p:txBody>
      </p:sp>
    </p:spTree>
    <p:extLst>
      <p:ext uri="{BB962C8B-B14F-4D97-AF65-F5344CB8AC3E}">
        <p14:creationId xmlns:p14="http://schemas.microsoft.com/office/powerpoint/2010/main" val="3545652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5940" b="7332"/>
          <a:stretch/>
        </p:blipFill>
        <p:spPr>
          <a:xfrm>
            <a:off x="4295274" y="409075"/>
            <a:ext cx="4740442" cy="6344651"/>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rot="1039653">
            <a:off x="6717518" y="3696040"/>
            <a:ext cx="2060864" cy="2065341"/>
            <a:chOff x="446495" y="2637298"/>
            <a:chExt cx="2060864" cy="2065341"/>
          </a:xfrm>
        </p:grpSpPr>
        <p:grpSp>
          <p:nvGrpSpPr>
            <p:cNvPr id="14" name="Group 13"/>
            <p:cNvGrpSpPr/>
            <p:nvPr/>
          </p:nvGrpSpPr>
          <p:grpSpPr>
            <a:xfrm rot="20656215">
              <a:off x="446495" y="2637298"/>
              <a:ext cx="2060864" cy="2065341"/>
              <a:chOff x="6740514" y="2763684"/>
              <a:chExt cx="2060864" cy="2065341"/>
            </a:xfrm>
          </p:grpSpPr>
          <p:sp>
            <p:nvSpPr>
              <p:cNvPr id="15" name="Rectangle 14"/>
              <p:cNvSpPr/>
              <p:nvPr/>
            </p:nvSpPr>
            <p:spPr>
              <a:xfrm rot="377769">
                <a:off x="6740514" y="2763684"/>
                <a:ext cx="206086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377769">
                <a:off x="6795363" y="2911076"/>
                <a:ext cx="1984602" cy="584775"/>
              </a:xfrm>
              <a:prstGeom prst="rect">
                <a:avLst/>
              </a:prstGeom>
              <a:noFill/>
            </p:spPr>
            <p:txBody>
              <a:bodyPr wrap="square" rtlCol="0">
                <a:spAutoFit/>
              </a:bodyPr>
              <a:lstStyle/>
              <a:p>
                <a:pPr algn="ctr"/>
                <a:r>
                  <a:rPr lang="en-US" sz="1600" i="1" dirty="0"/>
                  <a:t>Click icon </a:t>
                </a:r>
              </a:p>
              <a:p>
                <a:pPr algn="ctr"/>
                <a:r>
                  <a:rPr lang="en-US" sz="1600" i="1" dirty="0"/>
                  <a:t>on home-page</a:t>
                </a:r>
              </a:p>
            </p:txBody>
          </p:sp>
          <p:sp>
            <p:nvSpPr>
              <p:cNvPr id="18" name="Right Arrow 17"/>
              <p:cNvSpPr/>
              <p:nvPr/>
            </p:nvSpPr>
            <p:spPr>
              <a:xfrm rot="5835021">
                <a:off x="7475216" y="3477487"/>
                <a:ext cx="448322"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4"/>
            <a:stretch>
              <a:fillRect/>
            </a:stretch>
          </p:blipFill>
          <p:spPr>
            <a:xfrm rot="20986419">
              <a:off x="854526" y="4062246"/>
              <a:ext cx="1485900" cy="400050"/>
            </a:xfrm>
            <a:prstGeom prst="rect">
              <a:avLst/>
            </a:prstGeom>
          </p:spPr>
        </p:pic>
      </p:grpSp>
      <p:sp>
        <p:nvSpPr>
          <p:cNvPr id="26" name="Title 1"/>
          <p:cNvSpPr txBox="1">
            <a:spLocks/>
          </p:cNvSpPr>
          <p:nvPr/>
        </p:nvSpPr>
        <p:spPr>
          <a:xfrm>
            <a:off x="-110778" y="518205"/>
            <a:ext cx="4389120" cy="137335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a:latin typeface="Cambria" panose="02040503050406030204" pitchFamily="18" charset="0"/>
                <a:ea typeface="Cambria" panose="02040503050406030204" pitchFamily="18" charset="0"/>
                <a:cs typeface="Arial" pitchFamily="34" charset="0"/>
              </a:rPr>
              <a:t>Email Subscriptions</a:t>
            </a:r>
          </a:p>
        </p:txBody>
      </p:sp>
      <p:sp>
        <p:nvSpPr>
          <p:cNvPr id="27" name="TextBox 26"/>
          <p:cNvSpPr txBox="1"/>
          <p:nvPr/>
        </p:nvSpPr>
        <p:spPr>
          <a:xfrm>
            <a:off x="304689" y="1870097"/>
            <a:ext cx="3558185" cy="4939814"/>
          </a:xfrm>
          <a:prstGeom prst="rect">
            <a:avLst/>
          </a:prstGeom>
          <a:noFill/>
        </p:spPr>
        <p:txBody>
          <a:bodyPr wrap="square" rtlCol="0">
            <a:spAutoFit/>
          </a:bodyPr>
          <a:lstStyle/>
          <a:p>
            <a:pPr>
              <a:spcBef>
                <a:spcPts val="600"/>
              </a:spcBef>
            </a:pPr>
            <a:r>
              <a:rPr lang="en-US" sz="2400" b="1" dirty="0" smtClean="0">
                <a:latin typeface="Cambria" panose="02040503050406030204" pitchFamily="18" charset="0"/>
                <a:ea typeface="Cambria" panose="02040503050406030204" pitchFamily="18" charset="0"/>
              </a:rPr>
              <a:t>Stay informed</a:t>
            </a:r>
            <a:endParaRPr lang="en-US" sz="2400" b="1" dirty="0">
              <a:latin typeface="Cambria" panose="02040503050406030204" pitchFamily="18" charset="0"/>
              <a:ea typeface="Cambria" panose="02040503050406030204" pitchFamily="18" charset="0"/>
            </a:endParaRPr>
          </a:p>
          <a:p>
            <a:pPr>
              <a:spcBef>
                <a:spcPts val="600"/>
              </a:spcBef>
            </a:pPr>
            <a:endParaRPr lang="en-US" sz="2400" b="1" dirty="0">
              <a:latin typeface="Cambria" panose="02040503050406030204" pitchFamily="18" charset="0"/>
              <a:ea typeface="Cambria" panose="02040503050406030204" pitchFamily="18" charset="0"/>
            </a:endParaRP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NGS News</a:t>
            </a:r>
          </a:p>
          <a:p>
            <a:pPr lvl="1">
              <a:spcBef>
                <a:spcPts val="600"/>
              </a:spcBef>
            </a:pPr>
            <a:r>
              <a:rPr lang="en-US" sz="2400" i="1" dirty="0">
                <a:latin typeface="Cambria" panose="02040503050406030204" pitchFamily="18" charset="0"/>
                <a:ea typeface="Cambria" panose="02040503050406030204" pitchFamily="18" charset="0"/>
              </a:rPr>
              <a:t>Includes quarterly NSRS Modernization newsletter</a:t>
            </a:r>
          </a:p>
          <a:p>
            <a:pPr marL="285750" indent="-285750">
              <a:spcBef>
                <a:spcPts val="600"/>
              </a:spcBef>
              <a:buFont typeface="Arial" panose="020B0604020202020204" pitchFamily="34" charset="0"/>
              <a:buChar char="•"/>
            </a:pPr>
            <a:r>
              <a:rPr lang="en-US" sz="2400" b="1" dirty="0" smtClean="0">
                <a:latin typeface="Cambria" panose="02040503050406030204" pitchFamily="18" charset="0"/>
                <a:ea typeface="Cambria" panose="02040503050406030204" pitchFamily="18" charset="0"/>
              </a:rPr>
              <a:t>Webinars</a:t>
            </a:r>
            <a:endParaRPr lang="en-US" sz="2400" b="1" dirty="0">
              <a:latin typeface="Cambria" panose="02040503050406030204" pitchFamily="18" charset="0"/>
              <a:ea typeface="Cambria" panose="02040503050406030204" pitchFamily="18" charset="0"/>
            </a:endParaRPr>
          </a:p>
          <a:p>
            <a:pPr marL="285750" indent="-285750">
              <a:spcBef>
                <a:spcPts val="600"/>
              </a:spcBef>
              <a:buFont typeface="Arial" panose="020B0604020202020204" pitchFamily="34" charset="0"/>
              <a:buChar char="•"/>
            </a:pPr>
            <a:r>
              <a:rPr lang="en-US" sz="2400" b="1" dirty="0" smtClean="0">
                <a:latin typeface="Cambria" panose="02040503050406030204" pitchFamily="18" charset="0"/>
                <a:ea typeface="Cambria" panose="02040503050406030204" pitchFamily="18" charset="0"/>
              </a:rPr>
              <a:t>Free</a:t>
            </a:r>
            <a:r>
              <a:rPr lang="en-US" sz="2400" b="1" dirty="0" smtClean="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Training</a:t>
            </a:r>
          </a:p>
          <a:p>
            <a:pPr marL="285750" indent="-285750">
              <a:spcBef>
                <a:spcPts val="600"/>
              </a:spcBef>
              <a:buFont typeface="Arial" panose="020B0604020202020204" pitchFamily="34" charset="0"/>
              <a:buChar char="•"/>
            </a:pPr>
            <a:endParaRPr lang="en-US" sz="2400" dirty="0">
              <a:latin typeface="Cambria" panose="02040503050406030204" pitchFamily="18" charset="0"/>
              <a:ea typeface="Cambria" panose="02040503050406030204" pitchFamily="18" charset="0"/>
            </a:endParaRPr>
          </a:p>
          <a:p>
            <a:pPr algn="ctr">
              <a:spcBef>
                <a:spcPts val="600"/>
              </a:spcBef>
            </a:pPr>
            <a:r>
              <a:rPr lang="en-US" sz="3200" i="1" dirty="0">
                <a:latin typeface="Cambria" panose="02040503050406030204" pitchFamily="18" charset="0"/>
                <a:ea typeface="Cambria" panose="02040503050406030204" pitchFamily="18" charset="0"/>
              </a:rPr>
              <a:t>Only 1-2 messages </a:t>
            </a:r>
            <a:r>
              <a:rPr lang="en-US" sz="3200" i="1" dirty="0" smtClean="0">
                <a:latin typeface="Cambria" panose="02040503050406030204" pitchFamily="18" charset="0"/>
                <a:ea typeface="Cambria" panose="02040503050406030204" pitchFamily="18" charset="0"/>
              </a:rPr>
              <a:t>per </a:t>
            </a:r>
            <a:r>
              <a:rPr lang="en-US" sz="3200" i="1" dirty="0">
                <a:latin typeface="Cambria" panose="02040503050406030204" pitchFamily="18" charset="0"/>
                <a:ea typeface="Cambria" panose="02040503050406030204" pitchFamily="18" charset="0"/>
              </a:rPr>
              <a:t>month</a:t>
            </a:r>
          </a:p>
        </p:txBody>
      </p:sp>
    </p:spTree>
    <p:extLst>
      <p:ext uri="{BB962C8B-B14F-4D97-AF65-F5344CB8AC3E}">
        <p14:creationId xmlns:p14="http://schemas.microsoft.com/office/powerpoint/2010/main" val="607753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b="1" dirty="0">
                <a:latin typeface="Cambria" panose="02040503050406030204" pitchFamily="18" charset="0"/>
                <a:ea typeface="Cambria" panose="02040503050406030204" pitchFamily="18" charset="0"/>
              </a:rPr>
              <a:t>What can </a:t>
            </a:r>
            <a:r>
              <a:rPr lang="en-US" sz="5400" b="1" dirty="0" smtClean="0">
                <a:latin typeface="Cambria" panose="02040503050406030204" pitchFamily="18" charset="0"/>
                <a:ea typeface="Cambria" panose="02040503050406030204" pitchFamily="18" charset="0"/>
              </a:rPr>
              <a:t>you</a:t>
            </a:r>
            <a:r>
              <a:rPr lang="en-US" sz="5400" b="1" dirty="0" smtClean="0">
                <a:latin typeface="Cambria" panose="02040503050406030204" pitchFamily="18" charset="0"/>
                <a:ea typeface="Cambria" panose="02040503050406030204" pitchFamily="18" charset="0"/>
              </a:rPr>
              <a:t> </a:t>
            </a:r>
            <a:r>
              <a:rPr lang="en-US" sz="5400" b="1" dirty="0">
                <a:latin typeface="Cambria" panose="02040503050406030204" pitchFamily="18" charset="0"/>
                <a:ea typeface="Cambria" panose="02040503050406030204" pitchFamily="18" charset="0"/>
              </a:rPr>
              <a:t>do?</a:t>
            </a:r>
          </a:p>
        </p:txBody>
      </p:sp>
      <p:sp>
        <p:nvSpPr>
          <p:cNvPr id="5" name="Content Placeholder 4"/>
          <p:cNvSpPr>
            <a:spLocks noGrp="1"/>
          </p:cNvSpPr>
          <p:nvPr>
            <p:ph idx="1"/>
          </p:nvPr>
        </p:nvSpPr>
        <p:spPr>
          <a:xfrm>
            <a:off x="457199" y="1600202"/>
            <a:ext cx="8493369" cy="4525963"/>
          </a:xfrm>
        </p:spPr>
        <p:txBody>
          <a:bodyPr/>
          <a:lstStyle/>
          <a:p>
            <a:r>
              <a:rPr lang="en-US" dirty="0">
                <a:latin typeface="Cambria" panose="02040503050406030204" pitchFamily="18" charset="0"/>
                <a:ea typeface="Cambria" panose="02040503050406030204" pitchFamily="18" charset="0"/>
              </a:rPr>
              <a:t>Be aware and help spread the word about upcoming </a:t>
            </a:r>
            <a:r>
              <a:rPr lang="en-US" b="1" dirty="0">
                <a:solidFill>
                  <a:srgbClr val="C00000"/>
                </a:solidFill>
                <a:latin typeface="Cambria" panose="02040503050406030204" pitchFamily="18" charset="0"/>
                <a:ea typeface="Cambria" panose="02040503050406030204" pitchFamily="18" charset="0"/>
              </a:rPr>
              <a:t>NSRS modernization</a:t>
            </a:r>
            <a:r>
              <a:rPr lang="en-US" dirty="0">
                <a:latin typeface="Cambria" panose="02040503050406030204" pitchFamily="18" charset="0"/>
                <a:ea typeface="Cambria" panose="02040503050406030204" pitchFamily="18" charset="0"/>
              </a:rPr>
              <a:t>:</a:t>
            </a:r>
          </a:p>
          <a:p>
            <a:pPr lvl="1"/>
            <a:r>
              <a:rPr lang="en-US" dirty="0">
                <a:latin typeface="Cambria" panose="02040503050406030204" pitchFamily="18" charset="0"/>
                <a:ea typeface="Cambria" panose="02040503050406030204" pitchFamily="18" charset="0"/>
              </a:rPr>
              <a:t>Proactively ask agencies, surveyors, and engineers about what preparations they are taking to learn about and prepare for the upcoming changes</a:t>
            </a:r>
          </a:p>
          <a:p>
            <a:r>
              <a:rPr lang="en-US" b="1" dirty="0">
                <a:solidFill>
                  <a:srgbClr val="C00000"/>
                </a:solidFill>
                <a:latin typeface="Cambria" panose="02040503050406030204" pitchFamily="18" charset="0"/>
                <a:ea typeface="Cambria" panose="02040503050406030204" pitchFamily="18" charset="0"/>
              </a:rPr>
              <a:t>Reach out </a:t>
            </a:r>
            <a:r>
              <a:rPr lang="en-US" dirty="0">
                <a:latin typeface="Cambria" panose="02040503050406030204" pitchFamily="18" charset="0"/>
                <a:ea typeface="Cambria" panose="02040503050406030204" pitchFamily="18" charset="0"/>
              </a:rPr>
              <a:t>to NGS for support as needed</a:t>
            </a:r>
          </a:p>
          <a:p>
            <a:r>
              <a:rPr lang="en-US" dirty="0">
                <a:latin typeface="Cambria" panose="02040503050406030204" pitchFamily="18" charset="0"/>
                <a:ea typeface="Cambria" panose="02040503050406030204" pitchFamily="18" charset="0"/>
              </a:rPr>
              <a:t>Lead by example and exercise </a:t>
            </a:r>
            <a:r>
              <a:rPr lang="en-US" b="1" dirty="0">
                <a:solidFill>
                  <a:srgbClr val="C00000"/>
                </a:solidFill>
                <a:latin typeface="Cambria" panose="02040503050406030204" pitchFamily="18" charset="0"/>
                <a:ea typeface="Cambria" panose="02040503050406030204" pitchFamily="18" charset="0"/>
              </a:rPr>
              <a:t>best metadata practices</a:t>
            </a:r>
          </a:p>
        </p:txBody>
      </p:sp>
    </p:spTree>
    <p:extLst>
      <p:ext uri="{BB962C8B-B14F-4D97-AF65-F5344CB8AC3E}">
        <p14:creationId xmlns:p14="http://schemas.microsoft.com/office/powerpoint/2010/main" val="3567854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Shape 1032"/>
          <p:cNvSpPr>
            <a:spLocks noGrp="1"/>
          </p:cNvSpPr>
          <p:nvPr>
            <p:ph type="body" idx="1"/>
          </p:nvPr>
        </p:nvSpPr>
        <p:spPr>
          <a:xfrm>
            <a:off x="349250" y="1408113"/>
            <a:ext cx="4691982" cy="5106987"/>
          </a:xfrm>
        </p:spPr>
        <p:txBody>
          <a:bodyPr lIns="91425" tIns="45700" rIns="91425" bIns="45700"/>
          <a:lstStyle/>
          <a:p>
            <a:pPr eaLnBrk="1" hangingPunct="1">
              <a:spcBef>
                <a:spcPts val="600"/>
              </a:spcBef>
              <a:buClr>
                <a:srgbClr val="000000"/>
              </a:buClr>
              <a:buFont typeface="Wingdings" pitchFamily="2" charset="2"/>
              <a:buChar char="§"/>
              <a:defRPr/>
            </a:pPr>
            <a:r>
              <a:rPr lang="en-US" altLang="en-US" sz="2800" dirty="0" smtClean="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Utilize the NSRS for Floodplain mapping and surveying</a:t>
            </a:r>
            <a:endParaRPr lang="en-US" altLang="en-US" sz="28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endParaRPr lang="en-US" altLang="en-US" sz="2800" dirty="0" smtClean="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r>
              <a:rPr lang="en-US" altLang="en-US" sz="2800" dirty="0" smtClean="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Metadata</a:t>
            </a:r>
            <a:r>
              <a:rPr lang="en-US" altLang="en-US" sz="28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 metadata, </a:t>
            </a:r>
            <a:r>
              <a:rPr lang="en-US" altLang="en-US" sz="2800" dirty="0" smtClean="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metadata…</a:t>
            </a:r>
            <a:endParaRPr lang="en-US" altLang="en-US" sz="28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endParaRPr lang="en-US" altLang="en-US" sz="20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r>
              <a:rPr lang="en-US" altLang="en-US" sz="28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Use current </a:t>
            </a:r>
            <a:r>
              <a:rPr lang="en-US" altLang="en-US" sz="2800" dirty="0" err="1" smtClean="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datums</a:t>
            </a:r>
            <a:endParaRPr lang="en-US" altLang="en-US" sz="20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endParaRPr>
          </a:p>
          <a:p>
            <a:pPr lvl="1" eaLnBrk="1" hangingPunct="1">
              <a:spcBef>
                <a:spcPts val="600"/>
              </a:spcBef>
              <a:buClr>
                <a:srgbClr val="000000"/>
              </a:buClr>
              <a:defRPr/>
            </a:pPr>
            <a:r>
              <a:rPr lang="en-US" altLang="en-US" sz="10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
            </a:r>
            <a:br>
              <a:rPr lang="en-US" altLang="en-US" sz="10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br>
            <a:endParaRPr lang="en-US" altLang="en-US" sz="10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r>
              <a:rPr lang="en-US" altLang="en-US" sz="2800" dirty="0" smtClean="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Retain</a:t>
            </a:r>
            <a:r>
              <a:rPr lang="en-US" altLang="en-US" sz="2800" dirty="0" smtClean="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 </a:t>
            </a:r>
            <a:r>
              <a:rPr lang="en-US" altLang="en-US" sz="28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original (“raw”) GNSS observation </a:t>
            </a:r>
            <a:r>
              <a:rPr lang="en-US" altLang="en-US" sz="2800" dirty="0" smtClean="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rPr>
              <a:t>files</a:t>
            </a:r>
            <a:endParaRPr lang="en-US" altLang="en-US" sz="2800" dirty="0">
              <a:solidFill>
                <a:srgbClr val="000000"/>
              </a:solidFill>
              <a:latin typeface="Cambria" panose="02040503050406030204" pitchFamily="18" charset="0"/>
              <a:ea typeface="Cambria" panose="02040503050406030204" pitchFamily="18" charset="0"/>
              <a:cs typeface="Arial" panose="020B0604020202020204" pitchFamily="34" charset="0"/>
              <a:sym typeface="Calibri" pitchFamily="34" charset="0"/>
            </a:endParaRPr>
          </a:p>
        </p:txBody>
      </p:sp>
      <p:grpSp>
        <p:nvGrpSpPr>
          <p:cNvPr id="4" name="Group 3"/>
          <p:cNvGrpSpPr/>
          <p:nvPr/>
        </p:nvGrpSpPr>
        <p:grpSpPr>
          <a:xfrm rot="203843">
            <a:off x="5115168" y="2021305"/>
            <a:ext cx="3595409" cy="3441282"/>
            <a:chOff x="5115168" y="2021305"/>
            <a:chExt cx="3595409" cy="3441282"/>
          </a:xfrm>
          <a:effectLst>
            <a:outerShdw blurRad="292100" dist="139700" dir="5400000" algn="ctr" rotWithShape="0">
              <a:srgbClr val="000000">
                <a:alpha val="65000"/>
              </a:srgbClr>
            </a:outerShdw>
          </a:effectLst>
        </p:grpSpPr>
        <p:pic>
          <p:nvPicPr>
            <p:cNvPr id="2" name="Picture 1"/>
            <p:cNvPicPr>
              <a:picLocks noChangeAspect="1"/>
            </p:cNvPicPr>
            <p:nvPr/>
          </p:nvPicPr>
          <p:blipFill>
            <a:blip r:embed="rId3"/>
            <a:stretch>
              <a:fillRect/>
            </a:stretch>
          </p:blipFill>
          <p:spPr>
            <a:xfrm>
              <a:off x="5115168" y="2021305"/>
              <a:ext cx="3497696" cy="3441282"/>
            </a:xfrm>
            <a:prstGeom prst="rect">
              <a:avLst/>
            </a:prstGeom>
          </p:spPr>
        </p:pic>
        <p:sp>
          <p:nvSpPr>
            <p:cNvPr id="3" name="Oval 2"/>
            <p:cNvSpPr/>
            <p:nvPr/>
          </p:nvSpPr>
          <p:spPr>
            <a:xfrm>
              <a:off x="6779510" y="2791326"/>
              <a:ext cx="1931067" cy="745958"/>
            </a:xfrm>
            <a:prstGeom prst="ellipse">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3"/>
          <p:cNvSpPr>
            <a:spLocks noGrp="1"/>
          </p:cNvSpPr>
          <p:nvPr>
            <p:ph type="title"/>
          </p:nvPr>
        </p:nvSpPr>
        <p:spPr>
          <a:xfrm>
            <a:off x="457200" y="274638"/>
            <a:ext cx="8229600" cy="1143000"/>
          </a:xfrm>
        </p:spPr>
        <p:txBody>
          <a:bodyPr/>
          <a:lstStyle/>
          <a:p>
            <a:r>
              <a:rPr lang="en-US" sz="5400" b="1" dirty="0" smtClean="0">
                <a:latin typeface="Cambria" panose="02040503050406030204" pitchFamily="18" charset="0"/>
                <a:ea typeface="Cambria" panose="02040503050406030204" pitchFamily="18" charset="0"/>
              </a:rPr>
              <a:t>Get Prepared</a:t>
            </a:r>
            <a:endParaRPr lang="en-US" sz="5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6467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p:cNvSpPr>
          <p:nvPr/>
        </p:nvSpPr>
        <p:spPr bwMode="auto">
          <a:xfrm>
            <a:off x="862004" y="1316160"/>
            <a:ext cx="74469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600" b="1" dirty="0">
                <a:solidFill>
                  <a:schemeClr val="accent2">
                    <a:lumMod val="75000"/>
                  </a:schemeClr>
                </a:solidFill>
                <a:latin typeface="Cambria" panose="02040503050406030204" pitchFamily="18" charset="0"/>
                <a:ea typeface="Cambria" panose="02040503050406030204" pitchFamily="18" charset="0"/>
                <a:cs typeface="Times New Roman" charset="0"/>
              </a:rPr>
              <a:t>Feedback on the New </a:t>
            </a:r>
            <a:r>
              <a:rPr lang="en-US" sz="3600" b="1" dirty="0" err="1" smtClean="0">
                <a:solidFill>
                  <a:schemeClr val="accent2">
                    <a:lumMod val="75000"/>
                  </a:schemeClr>
                </a:solidFill>
                <a:latin typeface="Cambria" panose="02040503050406030204" pitchFamily="18" charset="0"/>
                <a:ea typeface="Cambria" panose="02040503050406030204" pitchFamily="18" charset="0"/>
                <a:cs typeface="Times New Roman" charset="0"/>
              </a:rPr>
              <a:t>Datums</a:t>
            </a:r>
            <a:endParaRPr lang="en-US" sz="3600" i="1" dirty="0">
              <a:solidFill>
                <a:schemeClr val="accent2">
                  <a:lumMod val="75000"/>
                </a:schemeClr>
              </a:solidFill>
              <a:latin typeface="Cambria" panose="02040503050406030204" pitchFamily="18" charset="0"/>
              <a:ea typeface="Cambria" panose="02040503050406030204" pitchFamily="18" charset="0"/>
              <a:cs typeface="Times New Roman" charset="0"/>
            </a:endParaRPr>
          </a:p>
        </p:txBody>
      </p:sp>
      <p:sp>
        <p:nvSpPr>
          <p:cNvPr id="3075" name="Content Placeholder 2"/>
          <p:cNvSpPr txBox="1">
            <a:spLocks/>
          </p:cNvSpPr>
          <p:nvPr/>
        </p:nvSpPr>
        <p:spPr bwMode="auto">
          <a:xfrm>
            <a:off x="4140722" y="3169040"/>
            <a:ext cx="38322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latin typeface="Cambria" panose="02040503050406030204" pitchFamily="18" charset="0"/>
                <a:ea typeface="Cambria" panose="02040503050406030204" pitchFamily="18" charset="0"/>
                <a:cs typeface="Times New Roman" panose="02020603050405020304" pitchFamily="18" charset="0"/>
              </a:rPr>
              <a:t>2017 Geospatial Summit</a:t>
            </a:r>
          </a:p>
          <a:p>
            <a:pPr eaLnBrk="1" hangingPunct="1">
              <a:spcBef>
                <a:spcPct val="0"/>
              </a:spcBef>
              <a:buFontTx/>
              <a:buNone/>
            </a:pPr>
            <a:r>
              <a:rPr lang="en-US" altLang="en-US" sz="2400" dirty="0">
                <a:latin typeface="Cambria" panose="02040503050406030204" pitchFamily="18" charset="0"/>
                <a:ea typeface="Cambria" panose="02040503050406030204" pitchFamily="18" charset="0"/>
                <a:cs typeface="Times New Roman" panose="02020603050405020304" pitchFamily="18" charset="0"/>
              </a:rPr>
              <a:t>April 24 to 25, 2017</a:t>
            </a:r>
          </a:p>
        </p:txBody>
      </p:sp>
      <p:sp>
        <p:nvSpPr>
          <p:cNvPr id="3076" name="Title 1"/>
          <p:cNvSpPr txBox="1">
            <a:spLocks/>
          </p:cNvSpPr>
          <p:nvPr/>
        </p:nvSpPr>
        <p:spPr bwMode="auto">
          <a:xfrm>
            <a:off x="1081610" y="2074988"/>
            <a:ext cx="68913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b="1" dirty="0">
                <a:latin typeface="Cambria" panose="02040503050406030204" pitchFamily="18" charset="0"/>
                <a:ea typeface="Cambria" panose="02040503050406030204" pitchFamily="18" charset="0"/>
                <a:cs typeface="Times New Roman" panose="02020603050405020304" pitchFamily="18" charset="0"/>
              </a:rPr>
              <a:t>Kimberly Pettit, FEMA GIS Coordinator</a:t>
            </a:r>
          </a:p>
          <a:p>
            <a:pPr algn="ctr" eaLnBrk="1" hangingPunct="1">
              <a:spcBef>
                <a:spcPct val="0"/>
              </a:spcBef>
              <a:buFontTx/>
              <a:buNone/>
            </a:pPr>
            <a:r>
              <a:rPr lang="en-US" altLang="en-US" sz="2800" b="1" dirty="0">
                <a:latin typeface="Cambria" panose="02040503050406030204" pitchFamily="18" charset="0"/>
                <a:ea typeface="Cambria" panose="02040503050406030204" pitchFamily="18" charset="0"/>
                <a:cs typeface="Times New Roman" panose="02020603050405020304" pitchFamily="18" charset="0"/>
              </a:rPr>
              <a:t>Prepared with Paul Rooney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44" y="3036265"/>
            <a:ext cx="3089804" cy="1095336"/>
          </a:xfrm>
          <a:prstGeom prst="rect">
            <a:avLst/>
          </a:prstGeom>
        </p:spPr>
      </p:pic>
      <p:sp>
        <p:nvSpPr>
          <p:cNvPr id="8" name="Title 1"/>
          <p:cNvSpPr txBox="1">
            <a:spLocks/>
          </p:cNvSpPr>
          <p:nvPr/>
        </p:nvSpPr>
        <p:spPr>
          <a:xfrm>
            <a:off x="0" y="423328"/>
            <a:ext cx="914400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Ongoing</a:t>
            </a:r>
            <a:r>
              <a:rPr kumimoji="0" lang="en-US" sz="4000" b="1"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NOAA/FEMA Coordination</a:t>
            </a:r>
            <a:endParaRPr kumimoji="0" lang="en-US" sz="4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880533" y="4198101"/>
            <a:ext cx="7382933" cy="646331"/>
          </a:xfrm>
          <a:prstGeom prst="rect">
            <a:avLst/>
          </a:prstGeom>
        </p:spPr>
        <p:txBody>
          <a:bodyPr wrap="square">
            <a:spAutoFit/>
          </a:bodyPr>
          <a:lstStyle/>
          <a:p>
            <a:r>
              <a:rPr lang="en-US" dirty="0">
                <a:latin typeface="Cambria" panose="02040503050406030204" pitchFamily="18" charset="0"/>
                <a:ea typeface="Cambria" panose="02040503050406030204" pitchFamily="18" charset="0"/>
                <a:hlinkClick r:id="rId4"/>
              </a:rPr>
              <a:t>https://www.ngs.noaa.gov/geospatial-summit/presentations/fema.shtml</a:t>
            </a: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371494" y="4737806"/>
            <a:ext cx="2998240" cy="1733358"/>
          </a:xfrm>
          <a:prstGeom prst="rect">
            <a:avLst/>
          </a:prstGeom>
        </p:spPr>
      </p:pic>
      <p:sp>
        <p:nvSpPr>
          <p:cNvPr id="7" name="TextBox 6"/>
          <p:cNvSpPr txBox="1"/>
          <p:nvPr/>
        </p:nvSpPr>
        <p:spPr>
          <a:xfrm>
            <a:off x="1095316" y="6427762"/>
            <a:ext cx="1415003" cy="369332"/>
          </a:xfrm>
          <a:prstGeom prst="rect">
            <a:avLst/>
          </a:prstGeom>
          <a:noFill/>
        </p:spPr>
        <p:txBody>
          <a:bodyPr wrap="none" rtlCol="0">
            <a:spAutoFit/>
          </a:bodyPr>
          <a:lstStyle/>
          <a:p>
            <a:r>
              <a:rPr lang="en-US" i="1" dirty="0">
                <a:latin typeface="Cambria" panose="02040503050406030204" pitchFamily="18" charset="0"/>
                <a:ea typeface="Cambria" panose="02040503050406030204" pitchFamily="18" charset="0"/>
              </a:rPr>
              <a:t>watch online</a:t>
            </a:r>
          </a:p>
        </p:txBody>
      </p:sp>
      <p:sp>
        <p:nvSpPr>
          <p:cNvPr id="9" name="TextBox 8"/>
          <p:cNvSpPr txBox="1"/>
          <p:nvPr/>
        </p:nvSpPr>
        <p:spPr>
          <a:xfrm>
            <a:off x="3369734" y="4737806"/>
            <a:ext cx="5604933"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Assessment</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Preparations to-date</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Advantages and challenges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Concerns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Necessary transition tools, products, and services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Outreach priorities</a:t>
            </a:r>
          </a:p>
        </p:txBody>
      </p:sp>
    </p:spTree>
    <p:extLst>
      <p:ext uri="{BB962C8B-B14F-4D97-AF65-F5344CB8AC3E}">
        <p14:creationId xmlns:p14="http://schemas.microsoft.com/office/powerpoint/2010/main" val="384755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94896" y="410693"/>
            <a:ext cx="7465332" cy="914400"/>
          </a:xfrm>
        </p:spPr>
        <p:txBody>
          <a:bodyPr/>
          <a:lstStyle/>
          <a:p>
            <a:pPr eaLnBrk="1" hangingPunct="1"/>
            <a:r>
              <a:rPr lang="en-US" altLang="en-US" b="1" dirty="0" smtClean="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2322745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402958">
            <a:off x="541867" y="539023"/>
            <a:ext cx="4543954" cy="6016822"/>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5162303" y="619352"/>
            <a:ext cx="402302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NOAA/FEMA Coordination</a:t>
            </a:r>
            <a:endParaRPr kumimoji="0" lang="en-US"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389894" y="1660396"/>
            <a:ext cx="3567839" cy="535531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Cooperative Pilot Study (2011):</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National Geodetic Survey,</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North Carolina Floodplain Mapping Program,</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North Carolina Geodetic Survey, and </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Federal Emergency Management Agency</a:t>
            </a:r>
          </a:p>
          <a:p>
            <a:pPr marL="742950" lvl="1" indent="-285750">
              <a:buFont typeface="Arial" panose="020B0604020202020204" pitchFamily="34" charset="0"/>
              <a:buChar char="•"/>
            </a:pPr>
            <a:endParaRPr lang="en-US" sz="800"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Key Outcomes: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Recommendation of FEMA </a:t>
            </a:r>
            <a:r>
              <a:rPr lang="en-US" b="1" dirty="0">
                <a:solidFill>
                  <a:srgbClr val="C00000"/>
                </a:solidFill>
                <a:latin typeface="Cambria" panose="02040503050406030204" pitchFamily="18" charset="0"/>
                <a:ea typeface="Cambria" panose="02040503050406030204" pitchFamily="18" charset="0"/>
              </a:rPr>
              <a:t>implementation plan </a:t>
            </a:r>
            <a:r>
              <a:rPr lang="en-US" dirty="0">
                <a:latin typeface="Cambria" panose="02040503050406030204" pitchFamily="18" charset="0"/>
                <a:ea typeface="Cambria" panose="02040503050406030204" pitchFamily="18" charset="0"/>
              </a:rPr>
              <a:t>to account for coordinate and height shifts.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Improved relative positional accuracies and greater understanding of height uncertainties </a:t>
            </a:r>
            <a:r>
              <a:rPr lang="en-US" b="1" dirty="0">
                <a:solidFill>
                  <a:srgbClr val="C00000"/>
                </a:solidFill>
                <a:latin typeface="Cambria" panose="02040503050406030204" pitchFamily="18" charset="0"/>
                <a:ea typeface="Cambria" panose="02040503050406030204" pitchFamily="18" charset="0"/>
              </a:rPr>
              <a:t>will enhance quality of flood mapping</a:t>
            </a:r>
            <a:r>
              <a:rPr lang="en-US"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55722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7C4D97C-47E9-441A-BB01-633721AD9493}"/>
              </a:ext>
            </a:extLst>
          </p:cNvPr>
          <p:cNvSpPr>
            <a:spLocks noGrp="1"/>
          </p:cNvSpPr>
          <p:nvPr>
            <p:ph type="title"/>
          </p:nvPr>
        </p:nvSpPr>
        <p:spPr/>
        <p:txBody>
          <a:bodyPr/>
          <a:lstStyle/>
          <a:p>
            <a:r>
              <a:rPr lang="en-US" b="1" dirty="0">
                <a:latin typeface="Cambria" panose="02040503050406030204" pitchFamily="18" charset="0"/>
                <a:ea typeface="Cambria" panose="02040503050406030204" pitchFamily="18" charset="0"/>
              </a:rPr>
              <a:t>Floodplain Mapping Webinar</a:t>
            </a:r>
          </a:p>
        </p:txBody>
      </p:sp>
      <p:sp>
        <p:nvSpPr>
          <p:cNvPr id="10" name="Content Placeholder 9">
            <a:extLst>
              <a:ext uri="{FF2B5EF4-FFF2-40B4-BE49-F238E27FC236}">
                <a16:creationId xmlns:a16="http://schemas.microsoft.com/office/drawing/2014/main" id="{9D30DA85-0B14-4706-A6B5-4D610C1E2141}"/>
              </a:ext>
            </a:extLst>
          </p:cNvPr>
          <p:cNvSpPr>
            <a:spLocks noGrp="1"/>
          </p:cNvSpPr>
          <p:nvPr>
            <p:ph idx="1"/>
          </p:nvPr>
        </p:nvSpPr>
        <p:spPr>
          <a:xfrm>
            <a:off x="457200" y="1424355"/>
            <a:ext cx="8229600" cy="4525963"/>
          </a:xfrm>
        </p:spPr>
        <p:txBody>
          <a:bodyPr/>
          <a:lstStyle/>
          <a:p>
            <a:r>
              <a:rPr lang="en-US" dirty="0" smtClean="0">
                <a:latin typeface="Cambria" panose="02040503050406030204" pitchFamily="18" charset="0"/>
                <a:ea typeface="Cambria" panose="02040503050406030204" pitchFamily="18" charset="0"/>
              </a:rPr>
              <a:t>Recording of one in a webinar series</a:t>
            </a:r>
            <a:endParaRPr lang="en-US" dirty="0">
              <a:latin typeface="Cambria" panose="02040503050406030204" pitchFamily="18" charset="0"/>
              <a:ea typeface="Cambria" panose="02040503050406030204" pitchFamily="18" charset="0"/>
            </a:endParaRPr>
          </a:p>
          <a:p>
            <a:pPr lvl="1"/>
            <a:r>
              <a:rPr lang="en-US" sz="2000" dirty="0" smtClean="0">
                <a:latin typeface="Cambria" panose="02040503050406030204" pitchFamily="18" charset="0"/>
                <a:ea typeface="Cambria" panose="02040503050406030204" pitchFamily="18" charset="0"/>
              </a:rPr>
              <a:t>15 November 2018</a:t>
            </a:r>
          </a:p>
          <a:p>
            <a:pPr lvl="1"/>
            <a:r>
              <a:rPr lang="en-US" sz="2000" dirty="0" smtClean="0">
                <a:latin typeface="Cambria" panose="02040503050406030204" pitchFamily="18" charset="0"/>
                <a:ea typeface="Cambria" panose="02040503050406030204" pitchFamily="18" charset="0"/>
              </a:rPr>
              <a:t>https</a:t>
            </a:r>
            <a:r>
              <a:rPr lang="en-US" sz="2000" dirty="0">
                <a:latin typeface="Cambria" panose="02040503050406030204" pitchFamily="18" charset="0"/>
                <a:ea typeface="Cambria" panose="02040503050406030204" pitchFamily="18" charset="0"/>
              </a:rPr>
              <a:t>://www.ngs.noaa.gov/web/science_edu/webinar_series/2018-webinars.shtml</a:t>
            </a:r>
          </a:p>
          <a:p>
            <a:r>
              <a:rPr lang="en-US" sz="2400" i="1" dirty="0">
                <a:latin typeface="Cambria" panose="02040503050406030204" pitchFamily="18" charset="0"/>
                <a:ea typeface="Cambria" panose="02040503050406030204" pitchFamily="18" charset="0"/>
              </a:rPr>
              <a:t>Follow up FAQ posted:</a:t>
            </a:r>
          </a:p>
          <a:p>
            <a:pPr lvl="1"/>
            <a:r>
              <a:rPr lang="en-US" sz="2000" i="1" dirty="0">
                <a:solidFill>
                  <a:srgbClr val="FF0000"/>
                </a:solidFill>
                <a:latin typeface="Cambria" panose="02040503050406030204" pitchFamily="18" charset="0"/>
                <a:ea typeface="Cambria" panose="02040503050406030204" pitchFamily="18" charset="0"/>
              </a:rPr>
              <a:t>https://www.ngs.noaa.gov/web/science_edu/webinar_series/Responses_webinar_2018-11-15.pdf</a:t>
            </a:r>
          </a:p>
        </p:txBody>
      </p:sp>
      <p:pic>
        <p:nvPicPr>
          <p:cNvPr id="11" name="Picture 10">
            <a:extLst>
              <a:ext uri="{FF2B5EF4-FFF2-40B4-BE49-F238E27FC236}">
                <a16:creationId xmlns:a16="http://schemas.microsoft.com/office/drawing/2014/main" id="{51C8842C-ADC5-449A-990E-3D3B9E0AA6B2}"/>
              </a:ext>
            </a:extLst>
          </p:cNvPr>
          <p:cNvPicPr>
            <a:picLocks noChangeAspect="1"/>
          </p:cNvPicPr>
          <p:nvPr/>
        </p:nvPicPr>
        <p:blipFill rotWithShape="1">
          <a:blip r:embed="rId2"/>
          <a:srcRect l="30860" t="54893" r="14086" b="15830"/>
          <a:stretch/>
        </p:blipFill>
        <p:spPr>
          <a:xfrm>
            <a:off x="915956" y="4185141"/>
            <a:ext cx="7312088" cy="2584938"/>
          </a:xfrm>
          <a:prstGeom prst="rect">
            <a:avLst/>
          </a:prstGeom>
          <a:ln w="15875">
            <a:solidFill>
              <a:schemeClr val="accent1"/>
            </a:solidFill>
          </a:ln>
        </p:spPr>
      </p:pic>
    </p:spTree>
    <p:extLst>
      <p:ext uri="{BB962C8B-B14F-4D97-AF65-F5344CB8AC3E}">
        <p14:creationId xmlns:p14="http://schemas.microsoft.com/office/powerpoint/2010/main" val="2603897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1034890"/>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https://www.ngs.noaa.gov/ADVISORS/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
        <p:nvSpPr>
          <p:cNvPr id="6" name="TextBox 1"/>
          <p:cNvSpPr txBox="1">
            <a:spLocks noChangeArrowheads="1"/>
          </p:cNvSpPr>
          <p:nvPr/>
        </p:nvSpPr>
        <p:spPr bwMode="auto">
          <a:xfrm>
            <a:off x="218365" y="2792200"/>
            <a:ext cx="870727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a:t>
            </a:r>
            <a:r>
              <a:rPr lang="en-GB" sz="3600" b="1" dirty="0" smtClean="0">
                <a:latin typeface="Cambria" panose="02040503050406030204" pitchFamily="18" charset="0"/>
                <a:ea typeface="Cambria" panose="02040503050406030204" pitchFamily="18" charset="0"/>
              </a:rPr>
              <a:t>GISP, CFS</a:t>
            </a:r>
            <a:endParaRPr lang="en-GB" sz="3600" b="1" dirty="0">
              <a:latin typeface="Cambria" panose="02040503050406030204" pitchFamily="18" charset="0"/>
              <a:ea typeface="Cambria" panose="02040503050406030204" pitchFamily="18" charset="0"/>
            </a:endParaRPr>
          </a:p>
          <a:p>
            <a:pPr algn="ctr"/>
            <a:r>
              <a:rPr lang="en-GB" sz="3600" b="1" dirty="0">
                <a:latin typeface="Cambria" panose="02040503050406030204" pitchFamily="18" charset="0"/>
                <a:ea typeface="Cambria" panose="02040503050406030204" pitchFamily="18" charset="0"/>
              </a:rPr>
              <a:t>Appalachian Regional Geodetic Advisor</a:t>
            </a:r>
          </a:p>
          <a:p>
            <a:pPr algn="ctr"/>
            <a:endParaRPr lang="en-GB" sz="3600" b="1" dirty="0">
              <a:latin typeface="Cambria" panose="02040503050406030204" pitchFamily="18" charset="0"/>
              <a:ea typeface="Cambria" panose="02040503050406030204" pitchFamily="18" charset="0"/>
            </a:endParaRPr>
          </a:p>
          <a:p>
            <a:pPr algn="ctr"/>
            <a:r>
              <a:rPr lang="en-GB" sz="4800" b="1" dirty="0">
                <a:latin typeface="Cambria" panose="02040503050406030204" pitchFamily="18" charset="0"/>
                <a:ea typeface="Cambria" panose="02040503050406030204" pitchFamily="18" charset="0"/>
              </a:rPr>
              <a:t>jeff.jalbrzikowski@noaa.gov</a:t>
            </a:r>
          </a:p>
          <a:p>
            <a:pPr algn="ctr"/>
            <a:r>
              <a:rPr lang="en-GB" sz="4800" b="1" dirty="0" smtClean="0">
                <a:latin typeface="Cambria" panose="02040503050406030204" pitchFamily="18" charset="0"/>
                <a:ea typeface="Cambria" panose="02040503050406030204" pitchFamily="18" charset="0"/>
              </a:rPr>
              <a:t>240-988-5486</a:t>
            </a:r>
            <a:endParaRPr lang="en-GB"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2094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0260" y="952125"/>
            <a:ext cx="3051117" cy="2157576"/>
          </a:xfrm>
          <a:prstGeom prst="rect">
            <a:avLst/>
          </a:prstGeom>
        </p:spPr>
      </p:pic>
      <p:sp>
        <p:nvSpPr>
          <p:cNvPr id="12" name="5-Point Star 11"/>
          <p:cNvSpPr/>
          <p:nvPr/>
        </p:nvSpPr>
        <p:spPr>
          <a:xfrm>
            <a:off x="7546887" y="2098131"/>
            <a:ext cx="189808" cy="178887"/>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365761" y="3233932"/>
            <a:ext cx="8449626" cy="340201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1804" y="1198220"/>
            <a:ext cx="2032382" cy="191856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81585" y="1605701"/>
            <a:ext cx="2594146" cy="1569660"/>
          </a:xfrm>
          <a:prstGeom prst="rect">
            <a:avLst/>
          </a:prstGeom>
          <a:noFill/>
        </p:spPr>
        <p:txBody>
          <a:bodyPr wrap="square" rtlCol="0">
            <a:spAutoFit/>
          </a:bodyPr>
          <a:lstStyle/>
          <a:p>
            <a:r>
              <a:rPr lang="en-US" dirty="0"/>
              <a:t>2010 Population: 2,239</a:t>
            </a:r>
          </a:p>
          <a:p>
            <a:endParaRPr lang="en-US" sz="800" dirty="0"/>
          </a:p>
          <a:p>
            <a:r>
              <a:rPr lang="en-US" dirty="0"/>
              <a:t>Prior FIS: 1979-2015</a:t>
            </a:r>
          </a:p>
          <a:p>
            <a:endParaRPr lang="en-US" sz="800" dirty="0"/>
          </a:p>
          <a:p>
            <a:r>
              <a:rPr lang="en-US" dirty="0"/>
              <a:t>New FIS Effective: 12/16/2015</a:t>
            </a:r>
          </a:p>
          <a:p>
            <a:endParaRPr lang="en-US" sz="800" dirty="0"/>
          </a:p>
        </p:txBody>
      </p:sp>
      <p:sp>
        <p:nvSpPr>
          <p:cNvPr id="9" name="TextBox 8">
            <a:extLst>
              <a:ext uri="{FF2B5EF4-FFF2-40B4-BE49-F238E27FC236}">
                <a16:creationId xmlns:a16="http://schemas.microsoft.com/office/drawing/2014/main" id="{4E0273F1-6032-49DC-A141-D02E10A78572}"/>
              </a:ext>
            </a:extLst>
          </p:cNvPr>
          <p:cNvSpPr txBox="1"/>
          <p:nvPr/>
        </p:nvSpPr>
        <p:spPr>
          <a:xfrm>
            <a:off x="5652827" y="5773812"/>
            <a:ext cx="819150" cy="369332"/>
          </a:xfrm>
          <a:prstGeom prst="rect">
            <a:avLst/>
          </a:prstGeom>
          <a:noFill/>
        </p:spPr>
        <p:txBody>
          <a:bodyPr wrap="square" rtlCol="0">
            <a:spAutoFit/>
          </a:bodyPr>
          <a:lstStyle/>
          <a:p>
            <a:r>
              <a:rPr lang="en-US" dirty="0">
                <a:solidFill>
                  <a:srgbClr val="FF0000"/>
                </a:solidFill>
              </a:rPr>
              <a:t>1979</a:t>
            </a:r>
          </a:p>
        </p:txBody>
      </p:sp>
      <p:sp>
        <p:nvSpPr>
          <p:cNvPr id="14" name="TextBox 13">
            <a:extLst>
              <a:ext uri="{FF2B5EF4-FFF2-40B4-BE49-F238E27FC236}">
                <a16:creationId xmlns:a16="http://schemas.microsoft.com/office/drawing/2014/main" id="{ACE1F806-9302-45AB-8A18-4F289282606F}"/>
              </a:ext>
            </a:extLst>
          </p:cNvPr>
          <p:cNvSpPr txBox="1"/>
          <p:nvPr/>
        </p:nvSpPr>
        <p:spPr>
          <a:xfrm>
            <a:off x="4719247" y="5768333"/>
            <a:ext cx="819150" cy="369332"/>
          </a:xfrm>
          <a:prstGeom prst="rect">
            <a:avLst/>
          </a:prstGeom>
          <a:noFill/>
        </p:spPr>
        <p:txBody>
          <a:bodyPr wrap="square" rtlCol="0">
            <a:spAutoFit/>
          </a:bodyPr>
          <a:lstStyle/>
          <a:p>
            <a:r>
              <a:rPr lang="en-US" dirty="0">
                <a:solidFill>
                  <a:srgbClr val="FF0000"/>
                </a:solidFill>
              </a:rPr>
              <a:t>1964</a:t>
            </a:r>
          </a:p>
        </p:txBody>
      </p:sp>
      <p:sp>
        <p:nvSpPr>
          <p:cNvPr id="13" name="TextBox 12">
            <a:extLst>
              <a:ext uri="{FF2B5EF4-FFF2-40B4-BE49-F238E27FC236}">
                <a16:creationId xmlns:a16="http://schemas.microsoft.com/office/drawing/2014/main" id="{2FC75596-6235-4052-8374-759C3FA3DBAC}"/>
              </a:ext>
            </a:extLst>
          </p:cNvPr>
          <p:cNvSpPr txBox="1"/>
          <p:nvPr/>
        </p:nvSpPr>
        <p:spPr>
          <a:xfrm rot="21123943">
            <a:off x="1901529" y="4816704"/>
            <a:ext cx="1942416" cy="646331"/>
          </a:xfrm>
          <a:prstGeom prst="rect">
            <a:avLst/>
          </a:prstGeom>
          <a:solidFill>
            <a:srgbClr val="FF0000">
              <a:alpha val="17000"/>
            </a:srgbClr>
          </a:solidFill>
        </p:spPr>
        <p:txBody>
          <a:bodyPr wrap="square" rtlCol="0">
            <a:spAutoFit/>
          </a:bodyPr>
          <a:lstStyle/>
          <a:p>
            <a:r>
              <a:rPr lang="en-US" i="1" dirty="0">
                <a:solidFill>
                  <a:srgbClr val="FF0000"/>
                </a:solidFill>
              </a:rPr>
              <a:t>Land is falling and sea level is rising</a:t>
            </a:r>
          </a:p>
        </p:txBody>
      </p:sp>
    </p:spTree>
    <p:extLst>
      <p:ext uri="{BB962C8B-B14F-4D97-AF65-F5344CB8AC3E}">
        <p14:creationId xmlns:p14="http://schemas.microsoft.com/office/powerpoint/2010/main" val="2019006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pic>
        <p:nvPicPr>
          <p:cNvPr id="5" name="Picture 4"/>
          <p:cNvPicPr>
            <a:picLocks noChangeAspect="1"/>
          </p:cNvPicPr>
          <p:nvPr/>
        </p:nvPicPr>
        <p:blipFill>
          <a:blip r:embed="rId4"/>
          <a:stretch>
            <a:fillRect/>
          </a:stretch>
        </p:blipFill>
        <p:spPr>
          <a:xfrm>
            <a:off x="532013" y="985375"/>
            <a:ext cx="8079972" cy="5575798"/>
          </a:xfrm>
          <a:prstGeom prst="rect">
            <a:avLst/>
          </a:prstGeom>
        </p:spPr>
      </p:pic>
      <p:sp>
        <p:nvSpPr>
          <p:cNvPr id="6" name="TextBox 5"/>
          <p:cNvSpPr txBox="1"/>
          <p:nvPr/>
        </p:nvSpPr>
        <p:spPr>
          <a:xfrm>
            <a:off x="5928038" y="6298916"/>
            <a:ext cx="3016456" cy="307777"/>
          </a:xfrm>
          <a:prstGeom prst="rect">
            <a:avLst/>
          </a:prstGeom>
          <a:noFill/>
        </p:spPr>
        <p:txBody>
          <a:bodyPr wrap="square" rtlCol="0">
            <a:spAutoFit/>
          </a:bodyPr>
          <a:lstStyle/>
          <a:p>
            <a:r>
              <a:rPr lang="en-US" sz="1400" i="1" dirty="0">
                <a:solidFill>
                  <a:srgbClr val="000000"/>
                </a:solidFill>
              </a:rPr>
              <a:t>USGS Professional Paper 531-I</a:t>
            </a:r>
          </a:p>
        </p:txBody>
      </p:sp>
    </p:spTree>
    <p:extLst>
      <p:ext uri="{BB962C8B-B14F-4D97-AF65-F5344CB8AC3E}">
        <p14:creationId xmlns:p14="http://schemas.microsoft.com/office/powerpoint/2010/main" val="3369203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cxnSp>
        <p:nvCxnSpPr>
          <p:cNvPr id="9" name="Straight Connector 8"/>
          <p:cNvCxnSpPr>
            <a:endCxn id="12" idx="0"/>
          </p:cNvCxnSpPr>
          <p:nvPr/>
        </p:nvCxnSpPr>
        <p:spPr bwMode="auto">
          <a:xfrm>
            <a:off x="274638" y="3709374"/>
            <a:ext cx="3816349" cy="8996"/>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cxnSp>
        <p:nvCxnSpPr>
          <p:cNvPr id="18" name="Straight Connector 17"/>
          <p:cNvCxnSpPr>
            <a:cxnSpLocks noChangeShapeType="1"/>
            <a:stCxn id="12" idx="0"/>
          </p:cNvCxnSpPr>
          <p:nvPr/>
        </p:nvCxnSpPr>
        <p:spPr bwMode="auto">
          <a:xfrm flipV="1">
            <a:off x="4090987" y="3718369"/>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923330"/>
          </a:xfrm>
          <a:prstGeom prst="rect">
            <a:avLst/>
          </a:prstGeom>
        </p:spPr>
        <p:txBody>
          <a:bodyPr wrap="square">
            <a:spAutoFit/>
          </a:bodyPr>
          <a:lstStyle/>
          <a:p>
            <a:r>
              <a:rPr lang="en-US" dirty="0">
                <a:latin typeface="+mj-lt"/>
              </a:rPr>
              <a:t>Fred obtains an Elevation Certificate in Cordova in 1994:</a:t>
            </a:r>
          </a:p>
          <a:p>
            <a:r>
              <a:rPr lang="en-US" dirty="0">
                <a:latin typeface="+mj-lt"/>
              </a:rPr>
              <a:t>	</a:t>
            </a:r>
            <a:r>
              <a:rPr lang="en-US" b="1" dirty="0">
                <a:latin typeface="+mj-lt"/>
              </a:rPr>
              <a:t>18.1’ MLLW (1960-78 tidal epoch) 		</a:t>
            </a:r>
            <a:r>
              <a:rPr lang="en-US" b="1" dirty="0">
                <a:latin typeface="+mj-lt"/>
                <a:sym typeface="Wingdings" panose="05000000000000000000" pitchFamily="2" charset="2"/>
              </a:rPr>
              <a:t> Above BFE</a:t>
            </a:r>
            <a:endParaRPr lang="en-US" b="1" dirty="0"/>
          </a:p>
          <a:p>
            <a:endParaRPr lang="en-US" b="1" dirty="0">
              <a:latin typeface="+mj-lt"/>
            </a:endParaRPr>
          </a:p>
        </p:txBody>
      </p:sp>
      <p:sp>
        <p:nvSpPr>
          <p:cNvPr id="23" name="TextBox 22"/>
          <p:cNvSpPr txBox="1"/>
          <p:nvPr/>
        </p:nvSpPr>
        <p:spPr>
          <a:xfrm>
            <a:off x="193385" y="3692213"/>
            <a:ext cx="2978701" cy="369332"/>
          </a:xfrm>
          <a:prstGeom prst="rect">
            <a:avLst/>
          </a:prstGeom>
          <a:noFill/>
        </p:spPr>
        <p:txBody>
          <a:bodyPr wrap="none" rtlCol="0">
            <a:spAutoFit/>
          </a:bodyPr>
          <a:lstStyle/>
          <a:p>
            <a:r>
              <a:rPr lang="en-US" b="1" dirty="0">
                <a:solidFill>
                  <a:srgbClr val="00B0F0"/>
                </a:solidFill>
                <a:latin typeface="Agency FB" panose="020B0503020202020204" pitchFamily="34" charset="0"/>
              </a:rPr>
              <a:t>Local MLLW in 1994 (1960-78 NTDE)</a:t>
            </a: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a:latin typeface="+mj-lt"/>
              </a:rPr>
              <a:t>BFE in 1979 FIS/FIRM: “18 feet relative to MLLW”</a:t>
            </a:r>
          </a:p>
          <a:p>
            <a:r>
              <a:rPr lang="en-US" i="1" dirty="0">
                <a:latin typeface="+mj-lt"/>
              </a:rPr>
              <a:t>(illustration not to scale)</a:t>
            </a: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a:t>Fred</a:t>
            </a:r>
          </a:p>
        </p:txBody>
      </p:sp>
      <p:pic>
        <p:nvPicPr>
          <p:cNvPr id="24"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308467" y="5161288"/>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254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cxnSp>
        <p:nvCxnSpPr>
          <p:cNvPr id="9" name="Straight Connector 8"/>
          <p:cNvCxnSpPr>
            <a:endCxn id="12" idx="0"/>
          </p:cNvCxnSpPr>
          <p:nvPr/>
        </p:nvCxnSpPr>
        <p:spPr bwMode="auto">
          <a:xfrm>
            <a:off x="274638" y="3709374"/>
            <a:ext cx="3816349" cy="8996"/>
          </a:xfrm>
          <a:prstGeom prst="line">
            <a:avLst/>
          </a:prstGeom>
          <a:ln w="28575">
            <a:solidFill>
              <a:srgbClr val="43CEFF"/>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cxnSp>
        <p:nvCxnSpPr>
          <p:cNvPr id="18" name="Straight Connector 17"/>
          <p:cNvCxnSpPr>
            <a:cxnSpLocks noChangeShapeType="1"/>
          </p:cNvCxnSpPr>
          <p:nvPr/>
        </p:nvCxnSpPr>
        <p:spPr bwMode="auto">
          <a:xfrm flipV="1">
            <a:off x="4281128" y="3571807"/>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1754326"/>
          </a:xfrm>
          <a:prstGeom prst="rect">
            <a:avLst/>
          </a:prstGeom>
        </p:spPr>
        <p:txBody>
          <a:bodyPr wrap="square">
            <a:spAutoFit/>
          </a:bodyPr>
          <a:lstStyle/>
          <a:p>
            <a:r>
              <a:rPr lang="en-US" dirty="0">
                <a:latin typeface="+mj-lt"/>
              </a:rPr>
              <a:t>Fred obtains an Elevation Certificate in Cordova in 1994:</a:t>
            </a:r>
          </a:p>
          <a:p>
            <a:r>
              <a:rPr lang="en-US" dirty="0">
                <a:latin typeface="+mj-lt"/>
              </a:rPr>
              <a:t>	</a:t>
            </a:r>
            <a:r>
              <a:rPr lang="en-US" b="1" dirty="0">
                <a:latin typeface="+mj-lt"/>
              </a:rPr>
              <a:t>18.1’ MLLW (1960-78 tidal epoch) 		</a:t>
            </a:r>
            <a:r>
              <a:rPr lang="en-US" b="1" dirty="0">
                <a:latin typeface="+mj-lt"/>
                <a:sym typeface="Wingdings" panose="05000000000000000000" pitchFamily="2" charset="2"/>
              </a:rPr>
              <a:t> Above BFE</a:t>
            </a:r>
            <a:endParaRPr lang="en-US" b="1" dirty="0"/>
          </a:p>
          <a:p>
            <a:endParaRPr lang="en-US" b="1" dirty="0">
              <a:latin typeface="+mj-lt"/>
            </a:endParaRPr>
          </a:p>
          <a:p>
            <a:r>
              <a:rPr lang="en-US" dirty="0">
                <a:latin typeface="+mj-lt"/>
              </a:rPr>
              <a:t>A decade later (2004), his next door neighbor Susan hires a surveyor to get an Elevation Certificate:</a:t>
            </a:r>
          </a:p>
          <a:p>
            <a:r>
              <a:rPr lang="en-US" dirty="0">
                <a:latin typeface="+mj-lt"/>
              </a:rPr>
              <a:t>	</a:t>
            </a:r>
            <a:r>
              <a:rPr lang="en-US" b="1" dirty="0">
                <a:latin typeface="+mj-lt"/>
              </a:rPr>
              <a:t>17.9’ MLLW (1983-2001 tidal epoch)		</a:t>
            </a:r>
            <a:r>
              <a:rPr lang="en-US" b="1" dirty="0">
                <a:latin typeface="+mj-lt"/>
                <a:sym typeface="Wingdings" panose="05000000000000000000" pitchFamily="2" charset="2"/>
              </a:rPr>
              <a:t> Below BFE?</a:t>
            </a:r>
            <a:endParaRPr lang="en-US" b="1" dirty="0">
              <a:latin typeface="+mj-lt"/>
            </a:endParaRP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a:latin typeface="+mj-lt"/>
              </a:rPr>
              <a:t>BFE in 1979 FIS/FIRM: “18 feet relative to MLLW”</a:t>
            </a:r>
          </a:p>
          <a:p>
            <a:r>
              <a:rPr lang="en-US" i="1" dirty="0">
                <a:latin typeface="+mj-lt"/>
              </a:rPr>
              <a:t>(illustration not to scale)</a:t>
            </a: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a:t>Fred</a:t>
            </a:r>
          </a:p>
        </p:txBody>
      </p:sp>
      <p:sp>
        <p:nvSpPr>
          <p:cNvPr id="30" name="TextBox 29"/>
          <p:cNvSpPr txBox="1"/>
          <p:nvPr/>
        </p:nvSpPr>
        <p:spPr>
          <a:xfrm>
            <a:off x="6853478" y="2194361"/>
            <a:ext cx="863600" cy="369332"/>
          </a:xfrm>
          <a:prstGeom prst="rect">
            <a:avLst/>
          </a:prstGeom>
          <a:noFill/>
        </p:spPr>
        <p:txBody>
          <a:bodyPr wrap="square" rtlCol="0">
            <a:spAutoFit/>
          </a:bodyPr>
          <a:lstStyle/>
          <a:p>
            <a:r>
              <a:rPr lang="en-US" dirty="0"/>
              <a:t>Susan</a:t>
            </a:r>
          </a:p>
        </p:txBody>
      </p:sp>
      <p:cxnSp>
        <p:nvCxnSpPr>
          <p:cNvPr id="31" name="Straight Arrow Connector 30"/>
          <p:cNvCxnSpPr>
            <a:cxnSpLocks noChangeShapeType="1"/>
          </p:cNvCxnSpPr>
          <p:nvPr/>
        </p:nvCxnSpPr>
        <p:spPr bwMode="auto">
          <a:xfrm flipV="1">
            <a:off x="7339345" y="3270055"/>
            <a:ext cx="480" cy="30175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37" name="Straight Connector 36"/>
          <p:cNvCxnSpPr/>
          <p:nvPr/>
        </p:nvCxnSpPr>
        <p:spPr bwMode="auto">
          <a:xfrm>
            <a:off x="308504" y="3571807"/>
            <a:ext cx="3948365" cy="0"/>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8" name="TextBox 37"/>
          <p:cNvSpPr txBox="1"/>
          <p:nvPr/>
        </p:nvSpPr>
        <p:spPr>
          <a:xfrm>
            <a:off x="203973" y="3254768"/>
            <a:ext cx="3191899" cy="369332"/>
          </a:xfrm>
          <a:prstGeom prst="rect">
            <a:avLst/>
          </a:prstGeom>
          <a:noFill/>
        </p:spPr>
        <p:txBody>
          <a:bodyPr wrap="none" rtlCol="0">
            <a:spAutoFit/>
          </a:bodyPr>
          <a:lstStyle/>
          <a:p>
            <a:r>
              <a:rPr lang="en-US" b="1" dirty="0">
                <a:solidFill>
                  <a:srgbClr val="00B0F0"/>
                </a:solidFill>
                <a:latin typeface="Agency FB" panose="020B0503020202020204" pitchFamily="34" charset="0"/>
              </a:rPr>
              <a:t>Local MLLW in 2004 (1983-2001 NTDE)</a:t>
            </a:r>
          </a:p>
        </p:txBody>
      </p:sp>
      <p:cxnSp>
        <p:nvCxnSpPr>
          <p:cNvPr id="39" name="Straight Arrow Connector 38"/>
          <p:cNvCxnSpPr>
            <a:cxnSpLocks noChangeShapeType="1"/>
          </p:cNvCxnSpPr>
          <p:nvPr/>
        </p:nvCxnSpPr>
        <p:spPr bwMode="auto">
          <a:xfrm flipH="1">
            <a:off x="8229599" y="2659737"/>
            <a:ext cx="0" cy="283464"/>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V="1">
            <a:off x="3491346" y="3479118"/>
            <a:ext cx="0" cy="26517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 name="Rectangle 44"/>
          <p:cNvSpPr/>
          <p:nvPr/>
        </p:nvSpPr>
        <p:spPr>
          <a:xfrm>
            <a:off x="3308467" y="5161288"/>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321259" y="6225766"/>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300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cxnSp>
        <p:nvCxnSpPr>
          <p:cNvPr id="9" name="Straight Connector 8"/>
          <p:cNvCxnSpPr>
            <a:endCxn id="12" idx="0"/>
          </p:cNvCxnSpPr>
          <p:nvPr/>
        </p:nvCxnSpPr>
        <p:spPr bwMode="auto">
          <a:xfrm>
            <a:off x="274638" y="3709374"/>
            <a:ext cx="3816349" cy="8996"/>
          </a:xfrm>
          <a:prstGeom prst="line">
            <a:avLst/>
          </a:prstGeom>
          <a:ln w="28575">
            <a:solidFill>
              <a:srgbClr val="43CEFF"/>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1754326"/>
          </a:xfrm>
          <a:prstGeom prst="rect">
            <a:avLst/>
          </a:prstGeom>
        </p:spPr>
        <p:txBody>
          <a:bodyPr wrap="square">
            <a:spAutoFit/>
          </a:bodyPr>
          <a:lstStyle/>
          <a:p>
            <a:r>
              <a:rPr lang="en-US" dirty="0">
                <a:latin typeface="+mj-lt"/>
              </a:rPr>
              <a:t>Fred obtains an Elevation Certificate in Cordova in 1994:</a:t>
            </a:r>
          </a:p>
          <a:p>
            <a:r>
              <a:rPr lang="en-US" dirty="0">
                <a:latin typeface="+mj-lt"/>
              </a:rPr>
              <a:t>	</a:t>
            </a:r>
            <a:r>
              <a:rPr lang="en-US" b="1" dirty="0">
                <a:latin typeface="+mj-lt"/>
              </a:rPr>
              <a:t>18.1’ MLLW (1960-78 tidal epoch) 		</a:t>
            </a:r>
            <a:r>
              <a:rPr lang="en-US" b="1" dirty="0">
                <a:latin typeface="+mj-lt"/>
                <a:sym typeface="Wingdings" panose="05000000000000000000" pitchFamily="2" charset="2"/>
              </a:rPr>
              <a:t> Above BFE</a:t>
            </a:r>
            <a:endParaRPr lang="en-US" b="1" dirty="0"/>
          </a:p>
          <a:p>
            <a:endParaRPr lang="en-US" b="1" dirty="0">
              <a:latin typeface="+mj-lt"/>
            </a:endParaRPr>
          </a:p>
          <a:p>
            <a:r>
              <a:rPr lang="en-US" dirty="0">
                <a:latin typeface="+mj-lt"/>
              </a:rPr>
              <a:t>A decade later (2004), his next door neighbor Susan hires a surveyor to get an Elevation Certificate:</a:t>
            </a:r>
          </a:p>
          <a:p>
            <a:r>
              <a:rPr lang="en-US" dirty="0">
                <a:latin typeface="+mj-lt"/>
              </a:rPr>
              <a:t>	</a:t>
            </a:r>
            <a:r>
              <a:rPr lang="en-US" b="1" dirty="0">
                <a:latin typeface="+mj-lt"/>
              </a:rPr>
              <a:t>17.9’ MLLW (1983-2001 tidal epoch)		</a:t>
            </a:r>
            <a:r>
              <a:rPr lang="en-US" b="1" dirty="0">
                <a:latin typeface="+mj-lt"/>
                <a:sym typeface="Wingdings" panose="05000000000000000000" pitchFamily="2" charset="2"/>
              </a:rPr>
              <a:t> Below BFE?</a:t>
            </a:r>
            <a:endParaRPr lang="en-US" b="1" dirty="0">
              <a:latin typeface="+mj-lt"/>
            </a:endParaRP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a:latin typeface="+mj-lt"/>
              </a:rPr>
              <a:t>BFE in 1979 FIS/FIRM: “18 feet relative to MLLW”</a:t>
            </a:r>
          </a:p>
          <a:p>
            <a:r>
              <a:rPr lang="en-US" i="1" dirty="0">
                <a:latin typeface="+mj-lt"/>
              </a:rPr>
              <a:t>(illustration not to scale)</a:t>
            </a: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a:t>Fred</a:t>
            </a:r>
          </a:p>
        </p:txBody>
      </p:sp>
      <p:sp>
        <p:nvSpPr>
          <p:cNvPr id="30" name="TextBox 29"/>
          <p:cNvSpPr txBox="1"/>
          <p:nvPr/>
        </p:nvSpPr>
        <p:spPr>
          <a:xfrm>
            <a:off x="6853478" y="2194361"/>
            <a:ext cx="863600" cy="369332"/>
          </a:xfrm>
          <a:prstGeom prst="rect">
            <a:avLst/>
          </a:prstGeom>
          <a:noFill/>
        </p:spPr>
        <p:txBody>
          <a:bodyPr wrap="square" rtlCol="0">
            <a:spAutoFit/>
          </a:bodyPr>
          <a:lstStyle/>
          <a:p>
            <a:r>
              <a:rPr lang="en-US" dirty="0"/>
              <a:t>Susan</a:t>
            </a:r>
          </a:p>
        </p:txBody>
      </p:sp>
      <p:cxnSp>
        <p:nvCxnSpPr>
          <p:cNvPr id="31" name="Straight Arrow Connector 30"/>
          <p:cNvCxnSpPr>
            <a:cxnSpLocks noChangeShapeType="1"/>
          </p:cNvCxnSpPr>
          <p:nvPr/>
        </p:nvCxnSpPr>
        <p:spPr bwMode="auto">
          <a:xfrm flipV="1">
            <a:off x="7339345" y="3270055"/>
            <a:ext cx="480" cy="30175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37" name="Straight Connector 36"/>
          <p:cNvCxnSpPr/>
          <p:nvPr/>
        </p:nvCxnSpPr>
        <p:spPr bwMode="auto">
          <a:xfrm>
            <a:off x="308504" y="3571807"/>
            <a:ext cx="3948365" cy="0"/>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8" name="TextBox 37"/>
          <p:cNvSpPr txBox="1"/>
          <p:nvPr/>
        </p:nvSpPr>
        <p:spPr>
          <a:xfrm>
            <a:off x="203973" y="3254768"/>
            <a:ext cx="3191899" cy="369332"/>
          </a:xfrm>
          <a:prstGeom prst="rect">
            <a:avLst/>
          </a:prstGeom>
          <a:noFill/>
        </p:spPr>
        <p:txBody>
          <a:bodyPr wrap="none" rtlCol="0">
            <a:spAutoFit/>
          </a:bodyPr>
          <a:lstStyle/>
          <a:p>
            <a:r>
              <a:rPr lang="en-US" b="1" dirty="0">
                <a:solidFill>
                  <a:srgbClr val="00B0F0"/>
                </a:solidFill>
                <a:latin typeface="Agency FB" panose="020B0503020202020204" pitchFamily="34" charset="0"/>
              </a:rPr>
              <a:t>Local MLLW in 2004 (1983-2001 NTDE)</a:t>
            </a:r>
          </a:p>
        </p:txBody>
      </p:sp>
      <p:cxnSp>
        <p:nvCxnSpPr>
          <p:cNvPr id="24" name="Straight Connector 23"/>
          <p:cNvCxnSpPr>
            <a:cxnSpLocks noChangeShapeType="1"/>
          </p:cNvCxnSpPr>
          <p:nvPr/>
        </p:nvCxnSpPr>
        <p:spPr bwMode="auto">
          <a:xfrm flipV="1">
            <a:off x="4090987" y="3718369"/>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 name="Straight Connector 3"/>
          <p:cNvCxnSpPr/>
          <p:nvPr/>
        </p:nvCxnSpPr>
        <p:spPr>
          <a:xfrm>
            <a:off x="7339345" y="3571807"/>
            <a:ext cx="0" cy="137339"/>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7F42A406-DE6B-46D1-9A10-770270CCF6D6}"/>
              </a:ext>
            </a:extLst>
          </p:cNvPr>
          <p:cNvSpPr txBox="1"/>
          <p:nvPr/>
        </p:nvSpPr>
        <p:spPr>
          <a:xfrm rot="21007790">
            <a:off x="4086951" y="4089200"/>
            <a:ext cx="4241800" cy="369332"/>
          </a:xfrm>
          <a:prstGeom prst="rect">
            <a:avLst/>
          </a:prstGeom>
          <a:noFill/>
        </p:spPr>
        <p:txBody>
          <a:bodyPr wrap="square" rtlCol="0">
            <a:spAutoFit/>
          </a:bodyPr>
          <a:lstStyle/>
          <a:p>
            <a:r>
              <a:rPr lang="en-US" dirty="0">
                <a:solidFill>
                  <a:srgbClr val="FF0000"/>
                </a:solidFill>
              </a:rPr>
              <a:t>Is the flood risk changing in Cordova AK ?</a:t>
            </a:r>
          </a:p>
        </p:txBody>
      </p:sp>
    </p:spTree>
    <p:extLst>
      <p:ext uri="{BB962C8B-B14F-4D97-AF65-F5344CB8AC3E}">
        <p14:creationId xmlns:p14="http://schemas.microsoft.com/office/powerpoint/2010/main" val="2432340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09"/>
          <a:stretch/>
        </p:blipFill>
        <p:spPr>
          <a:xfrm>
            <a:off x="558800" y="1628774"/>
            <a:ext cx="6139215" cy="4501093"/>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5928223" y="1444108"/>
            <a:ext cx="840295" cy="369332"/>
          </a:xfrm>
          <a:prstGeom prst="rect">
            <a:avLst/>
          </a:prstGeom>
          <a:noFill/>
        </p:spPr>
        <p:txBody>
          <a:bodyPr wrap="none" rtlCol="0">
            <a:spAutoFit/>
          </a:bodyPr>
          <a:lstStyle/>
          <a:p>
            <a:r>
              <a:rPr lang="en-US" b="1" dirty="0">
                <a:latin typeface="Agency FB" panose="020B0503020202020204" pitchFamily="34" charset="0"/>
              </a:rPr>
              <a:t>2015 FIS</a:t>
            </a:r>
          </a:p>
        </p:txBody>
      </p:sp>
      <p:sp>
        <p:nvSpPr>
          <p:cNvPr id="5" name="Rectangle 4"/>
          <p:cNvSpPr/>
          <p:nvPr/>
        </p:nvSpPr>
        <p:spPr>
          <a:xfrm>
            <a:off x="2912533" y="3640667"/>
            <a:ext cx="1811867" cy="38946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704791" y="2286670"/>
            <a:ext cx="2252946" cy="1754326"/>
          </a:xfrm>
          <a:prstGeom prst="rect">
            <a:avLst/>
          </a:prstGeom>
          <a:noFill/>
        </p:spPr>
        <p:txBody>
          <a:bodyPr wrap="square" rtlCol="0">
            <a:spAutoFit/>
          </a:bodyPr>
          <a:lstStyle/>
          <a:p>
            <a:pPr algn="ctr"/>
            <a:r>
              <a:rPr lang="en-US" dirty="0"/>
              <a:t>Based on NOAA tidal BM records; this conversion value is for NAVD88 to Local MLLW (1983-2001)</a:t>
            </a:r>
          </a:p>
        </p:txBody>
      </p:sp>
      <p:cxnSp>
        <p:nvCxnSpPr>
          <p:cNvPr id="15" name="Straight Arrow Connector 14"/>
          <p:cNvCxnSpPr/>
          <p:nvPr/>
        </p:nvCxnSpPr>
        <p:spPr>
          <a:xfrm flipH="1">
            <a:off x="5012267" y="3835400"/>
            <a:ext cx="202676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704791" y="4980198"/>
            <a:ext cx="2259722" cy="1754326"/>
          </a:xfrm>
          <a:prstGeom prst="rect">
            <a:avLst/>
          </a:prstGeom>
          <a:noFill/>
        </p:spPr>
        <p:txBody>
          <a:bodyPr wrap="square" rtlCol="0">
            <a:spAutoFit/>
          </a:bodyPr>
          <a:lstStyle/>
          <a:p>
            <a:pPr algn="ctr"/>
            <a:r>
              <a:rPr lang="en-US" i="1" dirty="0"/>
              <a:t>Can this equation be used to update all Cordova MLLW Elevation Certificates to NAVD88?</a:t>
            </a:r>
          </a:p>
        </p:txBody>
      </p:sp>
    </p:spTree>
    <p:extLst>
      <p:ext uri="{BB962C8B-B14F-4D97-AF65-F5344CB8AC3E}">
        <p14:creationId xmlns:p14="http://schemas.microsoft.com/office/powerpoint/2010/main" val="36343158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National Spatial Reference </a:t>
            </a:r>
            <a:r>
              <a:rPr kumimoji="0" lang="en-US"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rPr>
              <a:t>System</a:t>
            </a:r>
            <a:endParaRPr kumimoji="0" lang="en-US"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17" name="Content Placeholder 2"/>
          <p:cNvSpPr txBox="1">
            <a:spLocks/>
          </p:cNvSpPr>
          <p:nvPr/>
        </p:nvSpPr>
        <p:spPr>
          <a:xfrm>
            <a:off x="0" y="1316884"/>
            <a:ext cx="9144000" cy="19610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alt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common</a:t>
            </a:r>
            <a:r>
              <a:rPr kumimoji="0" lang="en-US" altLang="en-US" sz="28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and </a:t>
            </a:r>
            <a:r>
              <a:rPr kumimoji="0" lang="en-US" alt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consistent</a:t>
            </a:r>
            <a:r>
              <a:rPr kumimoji="0" lang="en-US" alt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geospatial framework to meet the economic, social, and environmental positioning needs of our Nation.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Foundational elements </a:t>
            </a:r>
            <a:r>
              <a:rPr kumimoji="0" lang="en-US" altLang="en-US" sz="2800" b="0"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include: </a:t>
            </a:r>
            <a:endPar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5278884" y="2610440"/>
            <a:ext cx="3865116" cy="3539430"/>
          </a:xfrm>
          <a:prstGeom prst="rect">
            <a:avLst/>
          </a:prstGeom>
          <a:ln w="19050">
            <a:noFill/>
          </a:ln>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Latitude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Longitude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Elevation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Gravity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Shoreline Position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2800" kern="0" dirty="0">
              <a:solidFill>
                <a:prstClr val="black"/>
              </a:solidFill>
              <a:latin typeface="Cambria" panose="02040503050406030204" pitchFamily="18" charset="0"/>
              <a:ea typeface="Cambria" panose="02040503050406030204" pitchFamily="18" charset="0"/>
            </a:endParaRPr>
          </a:p>
          <a:p>
            <a:pPr marR="0" lvl="0" algn="ctr" defTabSz="914400" eaLnBrk="1" fontAlgn="auto" latinLnBrk="0" hangingPunct="1">
              <a:lnSpc>
                <a:spcPct val="100000"/>
              </a:lnSpc>
              <a:spcBef>
                <a:spcPts val="0"/>
              </a:spcBef>
              <a:spcAft>
                <a:spcPts val="0"/>
              </a:spcAft>
              <a:buClrTx/>
              <a:buSzTx/>
              <a:tabLst/>
              <a:defRPr/>
            </a:pPr>
            <a:r>
              <a:rPr lang="en-US" altLang="en-US" sz="2800" i="1" kern="0" dirty="0" smtClean="0">
                <a:solidFill>
                  <a:prstClr val="black"/>
                </a:solidFill>
                <a:latin typeface="Cambria" panose="02040503050406030204" pitchFamily="18" charset="0"/>
                <a:ea typeface="Cambria" panose="02040503050406030204" pitchFamily="18" charset="0"/>
              </a:rPr>
              <a:t>…how these </a:t>
            </a:r>
            <a:r>
              <a:rPr kumimoji="0" lang="en-US" altLang="en-US" sz="2800" b="0" i="1"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change </a:t>
            </a:r>
            <a:r>
              <a:rPr kumimoji="0" lang="en-US" altLang="en-US" sz="2800" b="0"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over time </a:t>
            </a:r>
          </a:p>
        </p:txBody>
      </p:sp>
      <p:graphicFrame>
        <p:nvGraphicFramePr>
          <p:cNvPr id="15" name="Content Placeholder 6"/>
          <p:cNvGraphicFramePr>
            <a:graphicFrameLocks/>
          </p:cNvGraphicFramePr>
          <p:nvPr>
            <p:extLst>
              <p:ext uri="{D42A27DB-BD31-4B8C-83A1-F6EECF244321}">
                <p14:modId xmlns:p14="http://schemas.microsoft.com/office/powerpoint/2010/main" val="2471744156"/>
              </p:ext>
            </p:extLst>
          </p:nvPr>
        </p:nvGraphicFramePr>
        <p:xfrm>
          <a:off x="114300" y="3140645"/>
          <a:ext cx="5057777" cy="1717504"/>
        </p:xfrm>
        <a:graphic>
          <a:graphicData uri="http://schemas.openxmlformats.org/drawingml/2006/table">
            <a:tbl>
              <a:tblPr firstRow="1" bandRow="1">
                <a:tableStyleId>{5C22544A-7EE6-4342-B048-85BDC9FD1C3A}</a:tableStyleId>
              </a:tblPr>
              <a:tblGrid>
                <a:gridCol w="2243138">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smtClean="0">
                          <a:solidFill>
                            <a:schemeClr val="bg1"/>
                          </a:solidFill>
                          <a:latin typeface="Cambria" panose="02040503050406030204" pitchFamily="18" charset="0"/>
                          <a:ea typeface="Cambria" panose="02040503050406030204" pitchFamily="18" charset="0"/>
                        </a:rPr>
                        <a:t>Horizontal</a:t>
                      </a:r>
                      <a:endParaRPr lang="en-US" sz="2400" b="0" baseline="0" dirty="0" smtClean="0">
                        <a:solidFill>
                          <a:schemeClr val="bg1"/>
                        </a:solidFill>
                        <a:latin typeface="Cambria" panose="02040503050406030204" pitchFamily="18" charset="0"/>
                        <a:ea typeface="Cambria" panose="02040503050406030204" pitchFamily="18" charset="0"/>
                      </a:endParaRPr>
                    </a:p>
                    <a:p>
                      <a:pPr algn="ctr"/>
                      <a:r>
                        <a:rPr lang="en-US" sz="2400" b="0" dirty="0" err="1" smtClean="0">
                          <a:solidFill>
                            <a:schemeClr val="bg1"/>
                          </a:solidFill>
                          <a:latin typeface="Cambria" panose="02040503050406030204" pitchFamily="18" charset="0"/>
                          <a:ea typeface="Cambria" panose="02040503050406030204" pitchFamily="18" charset="0"/>
                        </a:rPr>
                        <a:t>Datums</a:t>
                      </a:r>
                      <a:r>
                        <a:rPr lang="en-US" sz="2400" b="0" dirty="0" smtClean="0">
                          <a:solidFill>
                            <a:schemeClr val="bg1"/>
                          </a:solidFill>
                          <a:latin typeface="Cambria" panose="02040503050406030204" pitchFamily="18" charset="0"/>
                          <a:ea typeface="Cambria" panose="02040503050406030204" pitchFamily="18" charset="0"/>
                        </a:rPr>
                        <a:t> </a:t>
                      </a:r>
                      <a:endParaRPr lang="en-US" sz="2400" b="0" dirty="0" smtClean="0">
                        <a:solidFill>
                          <a:schemeClr val="bg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bg1"/>
                          </a:solidFill>
                          <a:latin typeface="Cambria" panose="02040503050406030204" pitchFamily="18" charset="0"/>
                          <a:ea typeface="Cambria" panose="02040503050406030204" pitchFamily="18" charset="0"/>
                        </a:rPr>
                        <a:t>Vertical</a:t>
                      </a:r>
                      <a:endParaRPr lang="en-US" sz="2400" baseline="0" dirty="0" smtClean="0">
                        <a:solidFill>
                          <a:schemeClr val="bg1"/>
                        </a:solidFill>
                        <a:latin typeface="Cambria" panose="02040503050406030204" pitchFamily="18" charset="0"/>
                        <a:ea typeface="Cambria" panose="02040503050406030204" pitchFamily="18" charset="0"/>
                      </a:endParaRPr>
                    </a:p>
                    <a:p>
                      <a:pPr algn="ctr"/>
                      <a:r>
                        <a:rPr lang="en-US" sz="2400" dirty="0" err="1" smtClean="0">
                          <a:solidFill>
                            <a:schemeClr val="bg1"/>
                          </a:solidFill>
                          <a:latin typeface="Cambria" panose="02040503050406030204" pitchFamily="18" charset="0"/>
                          <a:ea typeface="Cambria" panose="02040503050406030204" pitchFamily="18" charset="0"/>
                        </a:rPr>
                        <a:t>Datums</a:t>
                      </a:r>
                      <a:endParaRPr lang="en-US" sz="2400" dirty="0">
                        <a:solidFill>
                          <a:schemeClr val="bg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57862">
                <a:tc>
                  <a:txBody>
                    <a:bodyPr/>
                    <a:lstStyle/>
                    <a:p>
                      <a:pPr algn="ctr"/>
                      <a:r>
                        <a:rPr lang="en-US" sz="2000" dirty="0" smtClean="0">
                          <a:solidFill>
                            <a:schemeClr val="tx1"/>
                          </a:solidFill>
                          <a:latin typeface="Cambria" panose="02040503050406030204" pitchFamily="18" charset="0"/>
                          <a:ea typeface="Cambria" panose="02040503050406030204" pitchFamily="18" charset="0"/>
                          <a:cs typeface="Arial" panose="020B0604020202020204" pitchFamily="34" charset="0"/>
                        </a:rPr>
                        <a:t>NAD</a:t>
                      </a:r>
                      <a:r>
                        <a:rPr lang="en-US" sz="2000" baseline="0" dirty="0" smtClean="0">
                          <a:solidFill>
                            <a:schemeClr val="tx1"/>
                          </a:solidFill>
                          <a:latin typeface="Cambria" panose="02040503050406030204" pitchFamily="18" charset="0"/>
                          <a:ea typeface="Cambria" panose="02040503050406030204" pitchFamily="18" charset="0"/>
                          <a:cs typeface="Arial" panose="020B0604020202020204" pitchFamily="34" charset="0"/>
                        </a:rPr>
                        <a:t>83</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chemeClr val="tx1"/>
                          </a:solidFill>
                          <a:latin typeface="Cambria" panose="02040503050406030204" pitchFamily="18" charset="0"/>
                          <a:ea typeface="Cambria" panose="02040503050406030204" pitchFamily="18" charset="0"/>
                          <a:cs typeface="Arial" panose="020B0604020202020204" pitchFamily="34" charset="0"/>
                        </a:rPr>
                        <a:t>NAVD88</a:t>
                      </a: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57862">
                <a:tc>
                  <a:txBody>
                    <a:bodyPr/>
                    <a:lstStyle/>
                    <a:p>
                      <a:pPr algn="ctr"/>
                      <a:r>
                        <a:rPr lang="en-US" sz="2000" dirty="0" smtClean="0">
                          <a:solidFill>
                            <a:schemeClr val="tx1"/>
                          </a:solidFill>
                          <a:latin typeface="Cambria" panose="02040503050406030204" pitchFamily="18" charset="0"/>
                          <a:ea typeface="Cambria" panose="02040503050406030204" pitchFamily="18" charset="0"/>
                          <a:cs typeface="Arial" panose="020B0604020202020204" pitchFamily="34" charset="0"/>
                        </a:rPr>
                        <a:t>NAD27</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chemeClr val="tx1"/>
                          </a:solidFill>
                          <a:latin typeface="Cambria" panose="02040503050406030204" pitchFamily="18" charset="0"/>
                          <a:ea typeface="Cambria" panose="02040503050406030204" pitchFamily="18" charset="0"/>
                          <a:cs typeface="Arial" panose="020B0604020202020204" pitchFamily="34" charset="0"/>
                        </a:rPr>
                        <a:t>NGVD</a:t>
                      </a:r>
                      <a:r>
                        <a:rPr lang="en-US" sz="2000" b="1" baseline="0" dirty="0" smtClean="0">
                          <a:solidFill>
                            <a:schemeClr val="tx1"/>
                          </a:solidFill>
                          <a:latin typeface="Cambria" panose="02040503050406030204" pitchFamily="18" charset="0"/>
                          <a:ea typeface="Cambria" panose="02040503050406030204" pitchFamily="18" charset="0"/>
                          <a:cs typeface="Arial" panose="020B0604020202020204" pitchFamily="34" charset="0"/>
                        </a:rPr>
                        <a:t>29</a:t>
                      </a: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graphicFrame>
        <p:nvGraphicFramePr>
          <p:cNvPr id="20" name="Content Placeholder 6"/>
          <p:cNvGraphicFramePr>
            <a:graphicFrameLocks/>
          </p:cNvGraphicFramePr>
          <p:nvPr>
            <p:extLst>
              <p:ext uri="{D42A27DB-BD31-4B8C-83A1-F6EECF244321}">
                <p14:modId xmlns:p14="http://schemas.microsoft.com/office/powerpoint/2010/main" val="1267732255"/>
              </p:ext>
            </p:extLst>
          </p:nvPr>
        </p:nvGraphicFramePr>
        <p:xfrm>
          <a:off x="114300" y="4990737"/>
          <a:ext cx="5057777" cy="1717504"/>
        </p:xfrm>
        <a:graphic>
          <a:graphicData uri="http://schemas.openxmlformats.org/drawingml/2006/table">
            <a:tbl>
              <a:tblPr firstRow="1" bandRow="1">
                <a:tableStyleId>{5C22544A-7EE6-4342-B048-85BDC9FD1C3A}</a:tableStyleId>
              </a:tblPr>
              <a:tblGrid>
                <a:gridCol w="2243138">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smtClean="0">
                          <a:solidFill>
                            <a:schemeClr val="bg1"/>
                          </a:solidFill>
                          <a:latin typeface="Cambria" panose="02040503050406030204" pitchFamily="18" charset="0"/>
                          <a:ea typeface="Cambria" panose="02040503050406030204" pitchFamily="18" charset="0"/>
                        </a:rPr>
                        <a:t>Great</a:t>
                      </a:r>
                      <a:r>
                        <a:rPr lang="en-US" sz="2400" b="0" baseline="0" dirty="0" smtClean="0">
                          <a:solidFill>
                            <a:schemeClr val="bg1"/>
                          </a:solidFill>
                          <a:latin typeface="Cambria" panose="02040503050406030204" pitchFamily="18" charset="0"/>
                          <a:ea typeface="Cambria" panose="02040503050406030204" pitchFamily="18" charset="0"/>
                        </a:rPr>
                        <a:t> Lakes</a:t>
                      </a:r>
                    </a:p>
                    <a:p>
                      <a:pPr algn="ctr"/>
                      <a:r>
                        <a:rPr lang="en-US" sz="2400" b="0" dirty="0" err="1" smtClean="0">
                          <a:solidFill>
                            <a:schemeClr val="bg1"/>
                          </a:solidFill>
                          <a:latin typeface="Cambria" panose="02040503050406030204" pitchFamily="18" charset="0"/>
                          <a:ea typeface="Cambria" panose="02040503050406030204" pitchFamily="18" charset="0"/>
                        </a:rPr>
                        <a:t>Datums</a:t>
                      </a:r>
                      <a:r>
                        <a:rPr lang="en-US" sz="2400" b="0" dirty="0" smtClean="0">
                          <a:solidFill>
                            <a:schemeClr val="bg1"/>
                          </a:solidFill>
                          <a:latin typeface="Cambria" panose="02040503050406030204" pitchFamily="18" charset="0"/>
                          <a:ea typeface="Cambria" panose="02040503050406030204" pitchFamily="18" charset="0"/>
                        </a:rPr>
                        <a:t> </a:t>
                      </a:r>
                      <a:endParaRPr lang="en-US" sz="2400" b="0" dirty="0" smtClean="0">
                        <a:solidFill>
                          <a:schemeClr val="bg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smtClean="0">
                          <a:solidFill>
                            <a:schemeClr val="bg1"/>
                          </a:solidFill>
                          <a:latin typeface="Cambria" panose="02040503050406030204" pitchFamily="18" charset="0"/>
                          <a:ea typeface="Cambria" panose="02040503050406030204" pitchFamily="18" charset="0"/>
                        </a:rPr>
                        <a:t>Geoid</a:t>
                      </a:r>
                      <a:endParaRPr lang="en-US" sz="2400" b="0" dirty="0">
                        <a:solidFill>
                          <a:schemeClr val="bg1"/>
                        </a:solidFill>
                        <a:latin typeface="Cambria" panose="02040503050406030204" pitchFamily="18" charset="0"/>
                        <a:ea typeface="Cambria" panose="02040503050406030204" pitchFamily="18" charset="0"/>
                      </a:endParaRPr>
                    </a:p>
                    <a:p>
                      <a:pPr algn="ctr"/>
                      <a:r>
                        <a:rPr lang="en-US" sz="2400" b="0" baseline="0" dirty="0" smtClean="0">
                          <a:solidFill>
                            <a:schemeClr val="bg1"/>
                          </a:solidFill>
                          <a:latin typeface="Cambria" panose="02040503050406030204" pitchFamily="18" charset="0"/>
                          <a:ea typeface="Cambria" panose="02040503050406030204" pitchFamily="18" charset="0"/>
                        </a:rPr>
                        <a:t>Models</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57862">
                <a:tc>
                  <a:txBody>
                    <a:bodyPr/>
                    <a:lstStyle/>
                    <a:p>
                      <a:pPr algn="ctr"/>
                      <a:r>
                        <a:rPr lang="en-US" sz="2000" dirty="0" smtClean="0">
                          <a:solidFill>
                            <a:schemeClr val="tx1"/>
                          </a:solidFill>
                          <a:latin typeface="Cambria" panose="02040503050406030204" pitchFamily="18" charset="0"/>
                          <a:ea typeface="Cambria" panose="02040503050406030204" pitchFamily="18" charset="0"/>
                          <a:cs typeface="Arial" panose="020B0604020202020204" pitchFamily="34" charset="0"/>
                        </a:rPr>
                        <a:t>IGLD85</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latin typeface="Cambria" panose="02040503050406030204" pitchFamily="18" charset="0"/>
                          <a:ea typeface="Cambria" panose="02040503050406030204" pitchFamily="18" charset="0"/>
                          <a:cs typeface="Arial" panose="020B0604020202020204" pitchFamily="34" charset="0"/>
                        </a:rPr>
                        <a:t>GEOID18</a:t>
                      </a:r>
                      <a:endPar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57862">
                <a:tc>
                  <a:txBody>
                    <a:bodyPr/>
                    <a:lstStyle/>
                    <a:p>
                      <a:pPr algn="ctr"/>
                      <a:r>
                        <a:rPr lang="en-US" sz="2000" dirty="0" smtClean="0">
                          <a:solidFill>
                            <a:schemeClr val="tx1"/>
                          </a:solidFill>
                          <a:latin typeface="Cambria" panose="02040503050406030204" pitchFamily="18" charset="0"/>
                          <a:ea typeface="Cambria" panose="02040503050406030204" pitchFamily="18" charset="0"/>
                          <a:cs typeface="Arial" panose="020B0604020202020204" pitchFamily="34" charset="0"/>
                        </a:rPr>
                        <a:t>IGLD55</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solidFill>
                          <a:latin typeface="Cambria" panose="02040503050406030204" pitchFamily="18" charset="0"/>
                          <a:ea typeface="Cambria" panose="02040503050406030204" pitchFamily="18" charset="0"/>
                          <a:cs typeface="Arial" panose="020B0604020202020204" pitchFamily="34" charset="0"/>
                        </a:rPr>
                        <a:t>GEOID12B</a:t>
                      </a:r>
                      <a:endPar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spTree>
    <p:extLst>
      <p:ext uri="{BB962C8B-B14F-4D97-AF65-F5344CB8AC3E}">
        <p14:creationId xmlns:p14="http://schemas.microsoft.com/office/powerpoint/2010/main" val="1075128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xEl>
                                              <p:pRg st="6" end="6"/>
                                            </p:txEl>
                                          </p:spTgt>
                                        </p:tgtEl>
                                        <p:attrNameLst>
                                          <p:attrName>style.visibility</p:attrName>
                                        </p:attrNameLst>
                                      </p:cBhvr>
                                      <p:to>
                                        <p:strVal val="visible"/>
                                      </p:to>
                                    </p:set>
                                    <p:animEffect transition="in" filter="fade">
                                      <p:cBhvr>
                                        <p:cTn id="40"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10077</TotalTime>
  <Words>8063</Words>
  <Application>Microsoft Office PowerPoint</Application>
  <PresentationFormat>On-screen Show (4:3)</PresentationFormat>
  <Paragraphs>896</Paragraphs>
  <Slides>88</Slides>
  <Notes>68</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88</vt:i4>
      </vt:variant>
    </vt:vector>
  </HeadingPairs>
  <TitlesOfParts>
    <vt:vector size="111" baseType="lpstr">
      <vt:lpstr>ＭＳ Ｐゴシック</vt:lpstr>
      <vt:lpstr>ＭＳ Ｐゴシック</vt:lpstr>
      <vt:lpstr>Agency FB</vt:lpstr>
      <vt:lpstr>Arial</vt:lpstr>
      <vt:lpstr>Arial Black</vt:lpstr>
      <vt:lpstr>Bahnschrift</vt:lpstr>
      <vt:lpstr>Calibri</vt:lpstr>
      <vt:lpstr>Cambria</vt:lpstr>
      <vt:lpstr>Courier New</vt:lpstr>
      <vt:lpstr>Franklin Gothic Heavy</vt:lpstr>
      <vt:lpstr>Gill Sans MT</vt:lpstr>
      <vt:lpstr>Noto Sans Symbols</vt:lpstr>
      <vt:lpstr>Rokkitt</vt:lpstr>
      <vt:lpstr>Stencil</vt:lpstr>
      <vt:lpstr>Tahoma</vt:lpstr>
      <vt:lpstr>Times</vt:lpstr>
      <vt:lpstr>Times New Roman</vt:lpstr>
      <vt:lpstr>Verdana</vt:lpstr>
      <vt:lpstr>Wingdings</vt:lpstr>
      <vt:lpstr>1_Office Theme</vt:lpstr>
      <vt:lpstr>NGSPowerPointTemplate</vt:lpstr>
      <vt:lpstr>NGS PowerPoint Template-geodesy.noaa.gov</vt:lpstr>
      <vt:lpstr>3_Office Theme</vt:lpstr>
      <vt:lpstr>PowerPoint Presentation</vt:lpstr>
      <vt:lpstr>Organizational Structure</vt:lpstr>
      <vt:lpstr>Organizational Structure</vt:lpstr>
      <vt:lpstr>PowerPoint Presentation</vt:lpstr>
      <vt:lpstr>PowerPoint Presentation</vt:lpstr>
      <vt:lpstr>PowerPoint Presentation</vt:lpstr>
      <vt:lpstr>PowerPoint Presentation</vt:lpstr>
      <vt:lpstr>NGS Mission</vt:lpstr>
      <vt:lpstr>PowerPoint Presentation</vt:lpstr>
      <vt:lpstr>PowerPoint Presentation</vt:lpstr>
      <vt:lpstr>PowerPoint Presentation</vt:lpstr>
      <vt:lpstr>PowerPoint Presentation</vt:lpstr>
      <vt:lpstr>Not just new datums… but that’s the most relevant item to this audience.</vt:lpstr>
      <vt:lpstr>PowerPoint Presentation</vt:lpstr>
      <vt:lpstr>PowerPoint Presentation</vt:lpstr>
      <vt:lpstr>PowerPoint Presentation</vt:lpstr>
      <vt:lpstr>PowerPoint Presentation</vt:lpstr>
      <vt:lpstr>PowerPoint Presentation</vt:lpstr>
      <vt:lpstr>PowerPoint Presentation</vt:lpstr>
      <vt:lpstr>Continuously Operating Reference Station (CORS)</vt:lpstr>
      <vt:lpstr>NOAA CORS Network (NCN)</vt:lpstr>
      <vt:lpstr>PowerPoint Presentation</vt:lpstr>
      <vt:lpstr>Comparing Heights</vt:lpstr>
      <vt:lpstr>PowerPoint Presentation</vt:lpstr>
      <vt:lpstr>PowerPoint Presentation</vt:lpstr>
      <vt:lpstr>PowerPoint Presentation</vt:lpstr>
      <vt:lpstr>Ok Jeff, how do I do that?</vt:lpstr>
      <vt:lpstr>NGS tool – VERTCON</vt:lpstr>
      <vt:lpstr>NGS tool – VERTCON</vt:lpstr>
      <vt:lpstr>NGS tool – VERTCON</vt:lpstr>
      <vt:lpstr>NGS tool – VERTCON</vt:lpstr>
      <vt:lpstr>PowerPoint Presentation</vt:lpstr>
      <vt:lpstr>NGS Coordinate Conversion and Transformation Tool (NCAT) </vt:lpstr>
      <vt:lpstr>NGS Coordinate Conversion and Transformation Tool (NCAT) </vt:lpstr>
      <vt:lpstr>NCAT will be the “trifecta”</vt:lpstr>
      <vt:lpstr>PowerPoint Presentation</vt:lpstr>
      <vt:lpstr>What if things move?</vt:lpstr>
      <vt:lpstr>ALASKA Case Studies</vt:lpstr>
      <vt:lpstr>PowerPoint Presentation</vt:lpstr>
      <vt:lpstr>PowerPoint Presentation</vt:lpstr>
      <vt:lpstr>PowerPoint Presentation</vt:lpstr>
      <vt:lpstr>Let’s talk about why NGS is upgrading to NAPGD2022</vt:lpstr>
      <vt:lpstr>Why Replace NAVD88?</vt:lpstr>
      <vt:lpstr>PowerPoint Presentation</vt:lpstr>
      <vt:lpstr>PowerPoint Presentation</vt:lpstr>
      <vt:lpstr>NGVD29 – based on 26 tide gauges</vt:lpstr>
      <vt:lpstr>PowerPoint Presentation</vt:lpstr>
      <vt:lpstr>NAVD88 – based on single tide gauge</vt:lpstr>
      <vt:lpstr>PowerPoint Presentation</vt:lpstr>
      <vt:lpstr>NAVD88 – based on single tide gauge</vt:lpstr>
      <vt:lpstr>PowerPoint Presentation</vt:lpstr>
      <vt:lpstr>NGS supports access to NAVD88</vt:lpstr>
      <vt:lpstr>NGS will support access to  NAPGD2022</vt:lpstr>
      <vt:lpstr>PowerPoint Presentation</vt:lpstr>
      <vt:lpstr>PowerPoint Presentation</vt:lpstr>
      <vt:lpstr>PowerPoint Presentation</vt:lpstr>
      <vt:lpstr>PowerPoint Presentation</vt:lpstr>
      <vt:lpstr>PowerPoint Presentation</vt:lpstr>
      <vt:lpstr>Back to vertical…</vt:lpstr>
      <vt:lpstr>PowerPoint Presentation</vt:lpstr>
      <vt:lpstr>PowerPoint Presentation</vt:lpstr>
      <vt:lpstr>PowerPoint Presentation</vt:lpstr>
      <vt:lpstr>Documentation of Datums (Metadata)</vt:lpstr>
      <vt:lpstr>Use Complete Nomenclature</vt:lpstr>
      <vt:lpstr>Use Complete Nomenclature</vt:lpstr>
      <vt:lpstr>Use Complete Nomenclature</vt:lpstr>
      <vt:lpstr>PowerPoint Presentation</vt:lpstr>
      <vt:lpstr>Section B &amp; C – FIRM Information</vt:lpstr>
      <vt:lpstr>Keep Complete Records</vt:lpstr>
      <vt:lpstr>Training and Resources</vt:lpstr>
      <vt:lpstr>PowerPoint Presentation</vt:lpstr>
      <vt:lpstr>PowerPoint Presentation</vt:lpstr>
      <vt:lpstr>PowerPoint Presentation</vt:lpstr>
      <vt:lpstr>https://www.ngs.noaa.gov/ADVISORS/</vt:lpstr>
      <vt:lpstr>State Geodetic Coordinators</vt:lpstr>
      <vt:lpstr>PowerPoint Presentation</vt:lpstr>
      <vt:lpstr>What can you do?</vt:lpstr>
      <vt:lpstr>Get Prepared</vt:lpstr>
      <vt:lpstr>PowerPoint Presentation</vt:lpstr>
      <vt:lpstr>PowerPoint Presentation</vt:lpstr>
      <vt:lpstr>Floodplain Mapping Webinar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Kinsman</dc:creator>
  <cp:lastModifiedBy>Jeff Jalbrzikowski</cp:lastModifiedBy>
  <cp:revision>355</cp:revision>
  <cp:lastPrinted>2019-08-26T20:31:52Z</cp:lastPrinted>
  <dcterms:created xsi:type="dcterms:W3CDTF">2018-11-15T01:51:21Z</dcterms:created>
  <dcterms:modified xsi:type="dcterms:W3CDTF">2020-03-05T18:18:20Z</dcterms:modified>
</cp:coreProperties>
</file>