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51206400" cy="31089600"/>
  <p:notesSz cx="8640763" cy="6953250"/>
  <p:defaultTextStyle>
    <a:defPPr>
      <a:defRPr lang="en-US"/>
    </a:defPPr>
    <a:lvl1pPr algn="l" rtl="0" fontAlgn="base">
      <a:spcBef>
        <a:spcPct val="0"/>
      </a:spcBef>
      <a:spcAft>
        <a:spcPct val="0"/>
      </a:spcAft>
      <a:defRPr sz="9100" kern="1200">
        <a:solidFill>
          <a:schemeClr val="tx1"/>
        </a:solidFill>
        <a:latin typeface="Arial" charset="0"/>
        <a:ea typeface="+mn-ea"/>
        <a:cs typeface="+mn-cs"/>
      </a:defRPr>
    </a:lvl1pPr>
    <a:lvl2pPr marL="457200" algn="l" rtl="0" fontAlgn="base">
      <a:spcBef>
        <a:spcPct val="0"/>
      </a:spcBef>
      <a:spcAft>
        <a:spcPct val="0"/>
      </a:spcAft>
      <a:defRPr sz="9100" kern="1200">
        <a:solidFill>
          <a:schemeClr val="tx1"/>
        </a:solidFill>
        <a:latin typeface="Arial" charset="0"/>
        <a:ea typeface="+mn-ea"/>
        <a:cs typeface="+mn-cs"/>
      </a:defRPr>
    </a:lvl2pPr>
    <a:lvl3pPr marL="914400" algn="l" rtl="0" fontAlgn="base">
      <a:spcBef>
        <a:spcPct val="0"/>
      </a:spcBef>
      <a:spcAft>
        <a:spcPct val="0"/>
      </a:spcAft>
      <a:defRPr sz="9100" kern="1200">
        <a:solidFill>
          <a:schemeClr val="tx1"/>
        </a:solidFill>
        <a:latin typeface="Arial" charset="0"/>
        <a:ea typeface="+mn-ea"/>
        <a:cs typeface="+mn-cs"/>
      </a:defRPr>
    </a:lvl3pPr>
    <a:lvl4pPr marL="1371600" algn="l" rtl="0" fontAlgn="base">
      <a:spcBef>
        <a:spcPct val="0"/>
      </a:spcBef>
      <a:spcAft>
        <a:spcPct val="0"/>
      </a:spcAft>
      <a:defRPr sz="9100" kern="1200">
        <a:solidFill>
          <a:schemeClr val="tx1"/>
        </a:solidFill>
        <a:latin typeface="Arial" charset="0"/>
        <a:ea typeface="+mn-ea"/>
        <a:cs typeface="+mn-cs"/>
      </a:defRPr>
    </a:lvl4pPr>
    <a:lvl5pPr marL="1828800" algn="l" rtl="0" fontAlgn="base">
      <a:spcBef>
        <a:spcPct val="0"/>
      </a:spcBef>
      <a:spcAft>
        <a:spcPct val="0"/>
      </a:spcAft>
      <a:defRPr sz="9100" kern="1200">
        <a:solidFill>
          <a:schemeClr val="tx1"/>
        </a:solidFill>
        <a:latin typeface="Arial" charset="0"/>
        <a:ea typeface="+mn-ea"/>
        <a:cs typeface="+mn-cs"/>
      </a:defRPr>
    </a:lvl5pPr>
    <a:lvl6pPr marL="2286000" algn="l" defTabSz="914400" rtl="0" eaLnBrk="1" latinLnBrk="0" hangingPunct="1">
      <a:defRPr sz="9100" kern="1200">
        <a:solidFill>
          <a:schemeClr val="tx1"/>
        </a:solidFill>
        <a:latin typeface="Arial" charset="0"/>
        <a:ea typeface="+mn-ea"/>
        <a:cs typeface="+mn-cs"/>
      </a:defRPr>
    </a:lvl6pPr>
    <a:lvl7pPr marL="2743200" algn="l" defTabSz="914400" rtl="0" eaLnBrk="1" latinLnBrk="0" hangingPunct="1">
      <a:defRPr sz="9100" kern="1200">
        <a:solidFill>
          <a:schemeClr val="tx1"/>
        </a:solidFill>
        <a:latin typeface="Arial" charset="0"/>
        <a:ea typeface="+mn-ea"/>
        <a:cs typeface="+mn-cs"/>
      </a:defRPr>
    </a:lvl7pPr>
    <a:lvl8pPr marL="3200400" algn="l" defTabSz="914400" rtl="0" eaLnBrk="1" latinLnBrk="0" hangingPunct="1">
      <a:defRPr sz="9100" kern="1200">
        <a:solidFill>
          <a:schemeClr val="tx1"/>
        </a:solidFill>
        <a:latin typeface="Arial" charset="0"/>
        <a:ea typeface="+mn-ea"/>
        <a:cs typeface="+mn-cs"/>
      </a:defRPr>
    </a:lvl8pPr>
    <a:lvl9pPr marL="3657600" algn="l" defTabSz="914400" rtl="0" eaLnBrk="1" latinLnBrk="0" hangingPunct="1">
      <a:defRPr sz="9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9792">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5167" autoAdjust="0"/>
    <p:restoredTop sz="99831" autoAdjust="0"/>
  </p:normalViewPr>
  <p:slideViewPr>
    <p:cSldViewPr>
      <p:cViewPr>
        <p:scale>
          <a:sx n="106" d="100"/>
          <a:sy n="106" d="100"/>
        </p:scale>
        <p:origin x="-23868" y="-13146"/>
      </p:cViewPr>
      <p:guideLst>
        <p:guide orient="horz" pos="9792"/>
        <p:guide pos="161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43831" cy="347978"/>
          </a:xfrm>
          <a:prstGeom prst="rect">
            <a:avLst/>
          </a:prstGeom>
        </p:spPr>
        <p:txBody>
          <a:bodyPr vert="horz" wrap="square" lIns="92617" tIns="46309" rIns="92617" bIns="46309" numCol="1" anchor="t" anchorCtr="0" compatLnSpc="1">
            <a:prstTxWarp prst="textNoShape">
              <a:avLst/>
            </a:prstTxWarp>
          </a:bodyPr>
          <a:lstStyle>
            <a:lvl1pPr>
              <a:defRPr sz="1300"/>
            </a:lvl1pPr>
          </a:lstStyle>
          <a:p>
            <a:endParaRPr lang="en-US"/>
          </a:p>
        </p:txBody>
      </p:sp>
      <p:sp>
        <p:nvSpPr>
          <p:cNvPr id="3" name="Date Placeholder 2"/>
          <p:cNvSpPr>
            <a:spLocks noGrp="1"/>
          </p:cNvSpPr>
          <p:nvPr>
            <p:ph type="dt" sz="quarter" idx="1"/>
          </p:nvPr>
        </p:nvSpPr>
        <p:spPr>
          <a:xfrm>
            <a:off x="4895435" y="0"/>
            <a:ext cx="3743831" cy="347978"/>
          </a:xfrm>
          <a:prstGeom prst="rect">
            <a:avLst/>
          </a:prstGeom>
        </p:spPr>
        <p:txBody>
          <a:bodyPr vert="horz" wrap="square" lIns="92617" tIns="46309" rIns="92617" bIns="46309" numCol="1" anchor="t" anchorCtr="0" compatLnSpc="1">
            <a:prstTxWarp prst="textNoShape">
              <a:avLst/>
            </a:prstTxWarp>
          </a:bodyPr>
          <a:lstStyle>
            <a:lvl1pPr algn="r">
              <a:defRPr sz="1300"/>
            </a:lvl1pPr>
          </a:lstStyle>
          <a:p>
            <a:fld id="{18C1D6A4-102B-4E0B-9F81-D791576B04A8}" type="datetimeFigureOut">
              <a:rPr lang="en-US"/>
              <a:pPr/>
              <a:t>12/7/2018</a:t>
            </a:fld>
            <a:endParaRPr lang="en-US"/>
          </a:p>
        </p:txBody>
      </p:sp>
      <p:sp>
        <p:nvSpPr>
          <p:cNvPr id="4" name="Footer Placeholder 3"/>
          <p:cNvSpPr>
            <a:spLocks noGrp="1"/>
          </p:cNvSpPr>
          <p:nvPr>
            <p:ph type="ftr" sz="quarter" idx="2"/>
          </p:nvPr>
        </p:nvSpPr>
        <p:spPr>
          <a:xfrm>
            <a:off x="0" y="6603698"/>
            <a:ext cx="3743831" cy="347978"/>
          </a:xfrm>
          <a:prstGeom prst="rect">
            <a:avLst/>
          </a:prstGeom>
        </p:spPr>
        <p:txBody>
          <a:bodyPr vert="horz" wrap="square" lIns="92617" tIns="46309" rIns="92617" bIns="46309" numCol="1" anchor="b" anchorCtr="0" compatLnSpc="1">
            <a:prstTxWarp prst="textNoShape">
              <a:avLst/>
            </a:prstTxWarp>
          </a:bodyPr>
          <a:lstStyle>
            <a:lvl1pPr>
              <a:defRPr sz="1300"/>
            </a:lvl1pPr>
          </a:lstStyle>
          <a:p>
            <a:endParaRPr lang="en-US"/>
          </a:p>
        </p:txBody>
      </p:sp>
      <p:sp>
        <p:nvSpPr>
          <p:cNvPr id="5" name="Slide Number Placeholder 4"/>
          <p:cNvSpPr>
            <a:spLocks noGrp="1"/>
          </p:cNvSpPr>
          <p:nvPr>
            <p:ph type="sldNum" sz="quarter" idx="3"/>
          </p:nvPr>
        </p:nvSpPr>
        <p:spPr>
          <a:xfrm>
            <a:off x="4895435" y="6603698"/>
            <a:ext cx="3743831" cy="347978"/>
          </a:xfrm>
          <a:prstGeom prst="rect">
            <a:avLst/>
          </a:prstGeom>
        </p:spPr>
        <p:txBody>
          <a:bodyPr vert="horz" wrap="square" lIns="92617" tIns="46309" rIns="92617" bIns="46309" numCol="1" anchor="b" anchorCtr="0" compatLnSpc="1">
            <a:prstTxWarp prst="textNoShape">
              <a:avLst/>
            </a:prstTxWarp>
          </a:bodyPr>
          <a:lstStyle>
            <a:lvl1pPr algn="r">
              <a:defRPr sz="1300"/>
            </a:lvl1pPr>
          </a:lstStyle>
          <a:p>
            <a:fld id="{FF136463-4D83-4509-93BF-3952D2D7249A}" type="slidenum">
              <a:rPr lang="en-US"/>
              <a:pPr/>
              <a:t>‹#›</a:t>
            </a:fld>
            <a:endParaRPr lang="en-US"/>
          </a:p>
        </p:txBody>
      </p:sp>
    </p:spTree>
    <p:extLst>
      <p:ext uri="{BB962C8B-B14F-4D97-AF65-F5344CB8AC3E}">
        <p14:creationId xmlns:p14="http://schemas.microsoft.com/office/powerpoint/2010/main" val="2346271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743831" cy="347978"/>
          </a:xfrm>
          <a:prstGeom prst="rect">
            <a:avLst/>
          </a:prstGeom>
          <a:noFill/>
          <a:ln w="9525">
            <a:noFill/>
            <a:miter lim="800000"/>
            <a:headEnd/>
            <a:tailEnd/>
          </a:ln>
          <a:effectLst/>
        </p:spPr>
        <p:txBody>
          <a:bodyPr vert="horz" wrap="square" lIns="17447" tIns="8723" rIns="17447" bIns="8723" numCol="1" anchor="t" anchorCtr="0" compatLnSpc="1">
            <a:prstTxWarp prst="textNoShape">
              <a:avLst/>
            </a:prstTxWarp>
          </a:bodyPr>
          <a:lstStyle>
            <a:lvl1pPr defTabSz="174493">
              <a:defRPr sz="200"/>
            </a:lvl1pPr>
          </a:lstStyle>
          <a:p>
            <a:endParaRPr lang="en-US"/>
          </a:p>
        </p:txBody>
      </p:sp>
      <p:sp>
        <p:nvSpPr>
          <p:cNvPr id="5123" name="Rectangle 3"/>
          <p:cNvSpPr>
            <a:spLocks noGrp="1" noChangeArrowheads="1"/>
          </p:cNvSpPr>
          <p:nvPr>
            <p:ph type="dt" idx="1"/>
          </p:nvPr>
        </p:nvSpPr>
        <p:spPr bwMode="auto">
          <a:xfrm>
            <a:off x="4895435" y="0"/>
            <a:ext cx="3743831" cy="347978"/>
          </a:xfrm>
          <a:prstGeom prst="rect">
            <a:avLst/>
          </a:prstGeom>
          <a:noFill/>
          <a:ln w="9525">
            <a:noFill/>
            <a:miter lim="800000"/>
            <a:headEnd/>
            <a:tailEnd/>
          </a:ln>
          <a:effectLst/>
        </p:spPr>
        <p:txBody>
          <a:bodyPr vert="horz" wrap="square" lIns="17447" tIns="8723" rIns="17447" bIns="8723" numCol="1" anchor="t" anchorCtr="0" compatLnSpc="1">
            <a:prstTxWarp prst="textNoShape">
              <a:avLst/>
            </a:prstTxWarp>
          </a:bodyPr>
          <a:lstStyle>
            <a:lvl1pPr algn="r" defTabSz="174493">
              <a:defRPr sz="200"/>
            </a:lvl1pPr>
          </a:lstStyle>
          <a:p>
            <a:endParaRPr lang="en-US"/>
          </a:p>
        </p:txBody>
      </p:sp>
      <p:sp>
        <p:nvSpPr>
          <p:cNvPr id="3076" name="Rectangle 4"/>
          <p:cNvSpPr>
            <a:spLocks noGrp="1" noRot="1" noChangeAspect="1" noChangeArrowheads="1" noTextEdit="1"/>
          </p:cNvSpPr>
          <p:nvPr>
            <p:ph type="sldImg" idx="2"/>
          </p:nvPr>
        </p:nvSpPr>
        <p:spPr bwMode="auto">
          <a:xfrm>
            <a:off x="2171700" y="520700"/>
            <a:ext cx="4297363" cy="26098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865575" y="3303424"/>
            <a:ext cx="6909615" cy="3128648"/>
          </a:xfrm>
          <a:prstGeom prst="rect">
            <a:avLst/>
          </a:prstGeom>
          <a:noFill/>
          <a:ln w="9525">
            <a:noFill/>
            <a:miter lim="800000"/>
            <a:headEnd/>
            <a:tailEnd/>
          </a:ln>
          <a:effectLst/>
        </p:spPr>
        <p:txBody>
          <a:bodyPr vert="horz" wrap="square" lIns="17447" tIns="8723" rIns="17447" bIns="87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6603698"/>
            <a:ext cx="3743831" cy="347978"/>
          </a:xfrm>
          <a:prstGeom prst="rect">
            <a:avLst/>
          </a:prstGeom>
          <a:noFill/>
          <a:ln w="9525">
            <a:noFill/>
            <a:miter lim="800000"/>
            <a:headEnd/>
            <a:tailEnd/>
          </a:ln>
          <a:effectLst/>
        </p:spPr>
        <p:txBody>
          <a:bodyPr vert="horz" wrap="square" lIns="17447" tIns="8723" rIns="17447" bIns="8723" numCol="1" anchor="b" anchorCtr="0" compatLnSpc="1">
            <a:prstTxWarp prst="textNoShape">
              <a:avLst/>
            </a:prstTxWarp>
          </a:bodyPr>
          <a:lstStyle>
            <a:lvl1pPr defTabSz="174493">
              <a:defRPr sz="200"/>
            </a:lvl1pPr>
          </a:lstStyle>
          <a:p>
            <a:endParaRPr lang="en-US"/>
          </a:p>
        </p:txBody>
      </p:sp>
      <p:sp>
        <p:nvSpPr>
          <p:cNvPr id="5127" name="Rectangle 7"/>
          <p:cNvSpPr>
            <a:spLocks noGrp="1" noChangeArrowheads="1"/>
          </p:cNvSpPr>
          <p:nvPr>
            <p:ph type="sldNum" sz="quarter" idx="5"/>
          </p:nvPr>
        </p:nvSpPr>
        <p:spPr bwMode="auto">
          <a:xfrm>
            <a:off x="4895435" y="6603698"/>
            <a:ext cx="3743831" cy="347978"/>
          </a:xfrm>
          <a:prstGeom prst="rect">
            <a:avLst/>
          </a:prstGeom>
          <a:noFill/>
          <a:ln w="9525">
            <a:noFill/>
            <a:miter lim="800000"/>
            <a:headEnd/>
            <a:tailEnd/>
          </a:ln>
          <a:effectLst/>
        </p:spPr>
        <p:txBody>
          <a:bodyPr vert="horz" wrap="square" lIns="17447" tIns="8723" rIns="17447" bIns="8723" numCol="1" anchor="b" anchorCtr="0" compatLnSpc="1">
            <a:prstTxWarp prst="textNoShape">
              <a:avLst/>
            </a:prstTxWarp>
          </a:bodyPr>
          <a:lstStyle>
            <a:lvl1pPr algn="r" defTabSz="174493">
              <a:defRPr sz="200"/>
            </a:lvl1pPr>
          </a:lstStyle>
          <a:p>
            <a:fld id="{CF1EB970-D6FE-48FA-AA31-CD9E11EEE1DE}" type="slidenum">
              <a:rPr lang="en-US"/>
              <a:pPr/>
              <a:t>‹#›</a:t>
            </a:fld>
            <a:endParaRPr lang="en-US"/>
          </a:p>
        </p:txBody>
      </p:sp>
    </p:spTree>
    <p:extLst>
      <p:ext uri="{BB962C8B-B14F-4D97-AF65-F5344CB8AC3E}">
        <p14:creationId xmlns:p14="http://schemas.microsoft.com/office/powerpoint/2010/main" val="271154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C081559A-0310-42D0-AAC4-4B929991D67D}" type="slidenum">
              <a:rPr lang="en-US"/>
              <a:pPr/>
              <a:t>1</a:t>
            </a:fld>
            <a:endParaRPr lang="en-US"/>
          </a:p>
        </p:txBody>
      </p:sp>
      <p:sp>
        <p:nvSpPr>
          <p:cNvPr id="4099" name="Rectangle 2"/>
          <p:cNvSpPr>
            <a:spLocks noGrp="1" noRot="1" noChangeAspect="1" noChangeArrowheads="1" noTextEdit="1"/>
          </p:cNvSpPr>
          <p:nvPr>
            <p:ph type="sldImg"/>
          </p:nvPr>
        </p:nvSpPr>
        <p:spPr>
          <a:xfrm>
            <a:off x="2171700" y="520700"/>
            <a:ext cx="4297363" cy="2609850"/>
          </a:xfrm>
          <a:ln/>
        </p:spPr>
      </p:sp>
      <p:sp>
        <p:nvSpPr>
          <p:cNvPr id="4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810" y="9658354"/>
            <a:ext cx="43524782" cy="6664325"/>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1621" y="17618075"/>
            <a:ext cx="35843163" cy="79438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2A18EA8-254D-4E5F-B4DE-DFA12EA6E22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EE50769-48E0-4293-9BCA-2D087011718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5631" y="1244604"/>
            <a:ext cx="11520782" cy="26527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59993" y="1244604"/>
            <a:ext cx="34407593" cy="2652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5549989-25C8-4DA7-81DF-ED1FDB3DB1F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23BB879-4B09-4C13-911F-3DE879DC318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19978692"/>
            <a:ext cx="43524782" cy="617378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3177838"/>
            <a:ext cx="43524782" cy="68008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2D96672-BF0A-4B40-80F7-ADF61FB37B4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59992" y="7254875"/>
            <a:ext cx="22964186" cy="20516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82224" y="7254875"/>
            <a:ext cx="22964187" cy="20516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2709E97-CECD-4CBD-81F0-750FFE6A92B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59992" y="6959604"/>
            <a:ext cx="22625050" cy="2900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59992" y="9859963"/>
            <a:ext cx="22625050" cy="17911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1483" y="6959604"/>
            <a:ext cx="22634929" cy="2900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1483" y="9859963"/>
            <a:ext cx="22634929" cy="17911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875F96B2-E9B0-46A1-96E1-A90C5038D9C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0AC9DF14-BEB2-4272-AF94-893B4FCC0B9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18F9D00E-4F67-4BAF-A982-5FC93F6DB72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59992" y="1238254"/>
            <a:ext cx="16846550" cy="52673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0020610" y="1238254"/>
            <a:ext cx="28625800" cy="265334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59992" y="6505575"/>
            <a:ext cx="16846550" cy="21266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697F77A-1FB1-4AF5-91A7-D846DCE405D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7471" y="21763042"/>
            <a:ext cx="30723182" cy="25685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037471" y="2778129"/>
            <a:ext cx="30723182" cy="186531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0037471" y="24331613"/>
            <a:ext cx="30723182" cy="364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61463E3-930D-43A0-AD17-6460AB81B70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59992" y="1244600"/>
            <a:ext cx="46086418" cy="5181600"/>
          </a:xfrm>
          <a:prstGeom prst="rect">
            <a:avLst/>
          </a:prstGeom>
          <a:noFill/>
          <a:ln w="9525">
            <a:noFill/>
            <a:miter lim="800000"/>
            <a:headEnd/>
            <a:tailEnd/>
          </a:ln>
        </p:spPr>
        <p:txBody>
          <a:bodyPr vert="horz" wrap="square" lIns="459806" tIns="229903" rIns="459806" bIns="229903"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2559992" y="7254875"/>
            <a:ext cx="46086418" cy="20516850"/>
          </a:xfrm>
          <a:prstGeom prst="rect">
            <a:avLst/>
          </a:prstGeom>
          <a:noFill/>
          <a:ln w="9525">
            <a:noFill/>
            <a:miter lim="800000"/>
            <a:headEnd/>
            <a:tailEnd/>
          </a:ln>
        </p:spPr>
        <p:txBody>
          <a:bodyPr vert="horz" wrap="square" lIns="459806" tIns="229903" rIns="459806" bIns="22990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559992" y="28311475"/>
            <a:ext cx="11948818" cy="2159000"/>
          </a:xfrm>
          <a:prstGeom prst="rect">
            <a:avLst/>
          </a:prstGeom>
          <a:noFill/>
          <a:ln w="9525">
            <a:noFill/>
            <a:miter lim="800000"/>
            <a:headEnd/>
            <a:tailEnd/>
          </a:ln>
          <a:effectLst/>
        </p:spPr>
        <p:txBody>
          <a:bodyPr vert="horz" wrap="square" lIns="459806" tIns="229903" rIns="459806" bIns="229903" numCol="1" anchor="t" anchorCtr="0" compatLnSpc="1">
            <a:prstTxWarp prst="textNoShape">
              <a:avLst/>
            </a:prstTxWarp>
          </a:bodyPr>
          <a:lstStyle>
            <a:lvl1pPr>
              <a:defRPr sz="7000"/>
            </a:lvl1pPr>
          </a:lstStyle>
          <a:p>
            <a:endParaRPr lang="en-US"/>
          </a:p>
        </p:txBody>
      </p:sp>
      <p:sp>
        <p:nvSpPr>
          <p:cNvPr id="1029" name="Rectangle 5"/>
          <p:cNvSpPr>
            <a:spLocks noGrp="1" noChangeArrowheads="1"/>
          </p:cNvSpPr>
          <p:nvPr>
            <p:ph type="ftr" sz="quarter" idx="3"/>
          </p:nvPr>
        </p:nvSpPr>
        <p:spPr bwMode="auto">
          <a:xfrm>
            <a:off x="17495192" y="28311475"/>
            <a:ext cx="16216018" cy="2159000"/>
          </a:xfrm>
          <a:prstGeom prst="rect">
            <a:avLst/>
          </a:prstGeom>
          <a:noFill/>
          <a:ln w="9525">
            <a:noFill/>
            <a:miter lim="800000"/>
            <a:headEnd/>
            <a:tailEnd/>
          </a:ln>
          <a:effectLst/>
        </p:spPr>
        <p:txBody>
          <a:bodyPr vert="horz" wrap="square" lIns="459806" tIns="229903" rIns="459806" bIns="229903" numCol="1" anchor="t" anchorCtr="0" compatLnSpc="1">
            <a:prstTxWarp prst="textNoShape">
              <a:avLst/>
            </a:prstTxWarp>
          </a:bodyPr>
          <a:lstStyle>
            <a:lvl1pPr algn="ctr">
              <a:defRPr sz="7000"/>
            </a:lvl1pPr>
          </a:lstStyle>
          <a:p>
            <a:endParaRPr lang="en-US"/>
          </a:p>
        </p:txBody>
      </p:sp>
      <p:sp>
        <p:nvSpPr>
          <p:cNvPr id="1030" name="Rectangle 6"/>
          <p:cNvSpPr>
            <a:spLocks noGrp="1" noChangeArrowheads="1"/>
          </p:cNvSpPr>
          <p:nvPr>
            <p:ph type="sldNum" sz="quarter" idx="4"/>
          </p:nvPr>
        </p:nvSpPr>
        <p:spPr bwMode="auto">
          <a:xfrm>
            <a:off x="36697592" y="28311475"/>
            <a:ext cx="11948818" cy="2159000"/>
          </a:xfrm>
          <a:prstGeom prst="rect">
            <a:avLst/>
          </a:prstGeom>
          <a:noFill/>
          <a:ln w="9525">
            <a:noFill/>
            <a:miter lim="800000"/>
            <a:headEnd/>
            <a:tailEnd/>
          </a:ln>
          <a:effectLst/>
        </p:spPr>
        <p:txBody>
          <a:bodyPr vert="horz" wrap="square" lIns="459806" tIns="229903" rIns="459806" bIns="229903" numCol="1" anchor="t" anchorCtr="0" compatLnSpc="1">
            <a:prstTxWarp prst="textNoShape">
              <a:avLst/>
            </a:prstTxWarp>
          </a:bodyPr>
          <a:lstStyle>
            <a:lvl1pPr algn="r">
              <a:defRPr sz="7000"/>
            </a:lvl1pPr>
          </a:lstStyle>
          <a:p>
            <a:fld id="{9D8BD1BA-1F75-4B74-951F-F0D011648C8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97400" rtl="0" eaLnBrk="0" fontAlgn="base" hangingPunct="0">
        <a:spcBef>
          <a:spcPct val="0"/>
        </a:spcBef>
        <a:spcAft>
          <a:spcPct val="0"/>
        </a:spcAft>
        <a:defRPr sz="22100">
          <a:solidFill>
            <a:schemeClr val="tx2"/>
          </a:solidFill>
          <a:latin typeface="+mj-lt"/>
          <a:ea typeface="+mj-ea"/>
          <a:cs typeface="+mj-cs"/>
        </a:defRPr>
      </a:lvl1pPr>
      <a:lvl2pPr algn="ctr" defTabSz="4597400" rtl="0" eaLnBrk="0" fontAlgn="base" hangingPunct="0">
        <a:spcBef>
          <a:spcPct val="0"/>
        </a:spcBef>
        <a:spcAft>
          <a:spcPct val="0"/>
        </a:spcAft>
        <a:defRPr sz="22100">
          <a:solidFill>
            <a:schemeClr val="tx2"/>
          </a:solidFill>
          <a:latin typeface="Arial" charset="0"/>
        </a:defRPr>
      </a:lvl2pPr>
      <a:lvl3pPr algn="ctr" defTabSz="4597400" rtl="0" eaLnBrk="0" fontAlgn="base" hangingPunct="0">
        <a:spcBef>
          <a:spcPct val="0"/>
        </a:spcBef>
        <a:spcAft>
          <a:spcPct val="0"/>
        </a:spcAft>
        <a:defRPr sz="22100">
          <a:solidFill>
            <a:schemeClr val="tx2"/>
          </a:solidFill>
          <a:latin typeface="Arial" charset="0"/>
        </a:defRPr>
      </a:lvl3pPr>
      <a:lvl4pPr algn="ctr" defTabSz="4597400" rtl="0" eaLnBrk="0" fontAlgn="base" hangingPunct="0">
        <a:spcBef>
          <a:spcPct val="0"/>
        </a:spcBef>
        <a:spcAft>
          <a:spcPct val="0"/>
        </a:spcAft>
        <a:defRPr sz="22100">
          <a:solidFill>
            <a:schemeClr val="tx2"/>
          </a:solidFill>
          <a:latin typeface="Arial" charset="0"/>
        </a:defRPr>
      </a:lvl4pPr>
      <a:lvl5pPr algn="ctr" defTabSz="4597400" rtl="0" eaLnBrk="0" fontAlgn="base" hangingPunct="0">
        <a:spcBef>
          <a:spcPct val="0"/>
        </a:spcBef>
        <a:spcAft>
          <a:spcPct val="0"/>
        </a:spcAft>
        <a:defRPr sz="22100">
          <a:solidFill>
            <a:schemeClr val="tx2"/>
          </a:solidFill>
          <a:latin typeface="Arial" charset="0"/>
        </a:defRPr>
      </a:lvl5pPr>
      <a:lvl6pPr marL="457200" algn="ctr" defTabSz="4597400" rtl="0" fontAlgn="base">
        <a:spcBef>
          <a:spcPct val="0"/>
        </a:spcBef>
        <a:spcAft>
          <a:spcPct val="0"/>
        </a:spcAft>
        <a:defRPr sz="22100">
          <a:solidFill>
            <a:schemeClr val="tx2"/>
          </a:solidFill>
          <a:latin typeface="Arial" charset="0"/>
        </a:defRPr>
      </a:lvl6pPr>
      <a:lvl7pPr marL="914400" algn="ctr" defTabSz="4597400" rtl="0" fontAlgn="base">
        <a:spcBef>
          <a:spcPct val="0"/>
        </a:spcBef>
        <a:spcAft>
          <a:spcPct val="0"/>
        </a:spcAft>
        <a:defRPr sz="22100">
          <a:solidFill>
            <a:schemeClr val="tx2"/>
          </a:solidFill>
          <a:latin typeface="Arial" charset="0"/>
        </a:defRPr>
      </a:lvl7pPr>
      <a:lvl8pPr marL="1371600" algn="ctr" defTabSz="4597400" rtl="0" fontAlgn="base">
        <a:spcBef>
          <a:spcPct val="0"/>
        </a:spcBef>
        <a:spcAft>
          <a:spcPct val="0"/>
        </a:spcAft>
        <a:defRPr sz="22100">
          <a:solidFill>
            <a:schemeClr val="tx2"/>
          </a:solidFill>
          <a:latin typeface="Arial" charset="0"/>
        </a:defRPr>
      </a:lvl8pPr>
      <a:lvl9pPr marL="1828800" algn="ctr" defTabSz="4597400" rtl="0" fontAlgn="base">
        <a:spcBef>
          <a:spcPct val="0"/>
        </a:spcBef>
        <a:spcAft>
          <a:spcPct val="0"/>
        </a:spcAft>
        <a:defRPr sz="22100">
          <a:solidFill>
            <a:schemeClr val="tx2"/>
          </a:solidFill>
          <a:latin typeface="Arial" charset="0"/>
        </a:defRPr>
      </a:lvl9pPr>
    </p:titleStyle>
    <p:bodyStyle>
      <a:lvl1pPr marL="1724025" indent="-1724025" algn="l" defTabSz="4597400" rtl="0" eaLnBrk="0" fontAlgn="base" hangingPunct="0">
        <a:spcBef>
          <a:spcPct val="20000"/>
        </a:spcBef>
        <a:spcAft>
          <a:spcPct val="0"/>
        </a:spcAft>
        <a:buChar char="•"/>
        <a:defRPr sz="16100">
          <a:solidFill>
            <a:schemeClr val="tx1"/>
          </a:solidFill>
          <a:latin typeface="+mn-lt"/>
          <a:ea typeface="+mn-ea"/>
          <a:cs typeface="+mn-cs"/>
        </a:defRPr>
      </a:lvl1pPr>
      <a:lvl2pPr marL="3735388" indent="-1436688" algn="l" defTabSz="4597400" rtl="0" eaLnBrk="0" fontAlgn="base" hangingPunct="0">
        <a:spcBef>
          <a:spcPct val="20000"/>
        </a:spcBef>
        <a:spcAft>
          <a:spcPct val="0"/>
        </a:spcAft>
        <a:buChar char="–"/>
        <a:defRPr sz="14100">
          <a:solidFill>
            <a:schemeClr val="tx1"/>
          </a:solidFill>
          <a:latin typeface="+mn-lt"/>
        </a:defRPr>
      </a:lvl2pPr>
      <a:lvl3pPr marL="5748338" indent="-1150938" algn="l" defTabSz="4597400" rtl="0" eaLnBrk="0" fontAlgn="base" hangingPunct="0">
        <a:spcBef>
          <a:spcPct val="20000"/>
        </a:spcBef>
        <a:spcAft>
          <a:spcPct val="0"/>
        </a:spcAft>
        <a:buChar char="•"/>
        <a:defRPr sz="12100">
          <a:solidFill>
            <a:schemeClr val="tx1"/>
          </a:solidFill>
          <a:latin typeface="+mn-lt"/>
        </a:defRPr>
      </a:lvl3pPr>
      <a:lvl4pPr marL="8047038" indent="-1149350" algn="l" defTabSz="4597400" rtl="0" eaLnBrk="0" fontAlgn="base" hangingPunct="0">
        <a:spcBef>
          <a:spcPct val="20000"/>
        </a:spcBef>
        <a:spcAft>
          <a:spcPct val="0"/>
        </a:spcAft>
        <a:buChar char="–"/>
        <a:defRPr sz="10100">
          <a:solidFill>
            <a:schemeClr val="tx1"/>
          </a:solidFill>
          <a:latin typeface="+mn-lt"/>
        </a:defRPr>
      </a:lvl4pPr>
      <a:lvl5pPr marL="10345738" indent="-1149350" algn="l" defTabSz="4597400" rtl="0" eaLnBrk="0" fontAlgn="base" hangingPunct="0">
        <a:spcBef>
          <a:spcPct val="20000"/>
        </a:spcBef>
        <a:spcAft>
          <a:spcPct val="0"/>
        </a:spcAft>
        <a:buChar char="»"/>
        <a:defRPr sz="10100">
          <a:solidFill>
            <a:schemeClr val="tx1"/>
          </a:solidFill>
          <a:latin typeface="+mn-lt"/>
        </a:defRPr>
      </a:lvl5pPr>
      <a:lvl6pPr marL="10802938" indent="-1149350" algn="l" defTabSz="4597400" rtl="0" fontAlgn="base">
        <a:spcBef>
          <a:spcPct val="20000"/>
        </a:spcBef>
        <a:spcAft>
          <a:spcPct val="0"/>
        </a:spcAft>
        <a:buChar char="»"/>
        <a:defRPr sz="10100">
          <a:solidFill>
            <a:schemeClr val="tx1"/>
          </a:solidFill>
          <a:latin typeface="+mn-lt"/>
        </a:defRPr>
      </a:lvl6pPr>
      <a:lvl7pPr marL="11260138" indent="-1149350" algn="l" defTabSz="4597400" rtl="0" fontAlgn="base">
        <a:spcBef>
          <a:spcPct val="20000"/>
        </a:spcBef>
        <a:spcAft>
          <a:spcPct val="0"/>
        </a:spcAft>
        <a:buChar char="»"/>
        <a:defRPr sz="10100">
          <a:solidFill>
            <a:schemeClr val="tx1"/>
          </a:solidFill>
          <a:latin typeface="+mn-lt"/>
        </a:defRPr>
      </a:lvl7pPr>
      <a:lvl8pPr marL="11717338" indent="-1149350" algn="l" defTabSz="4597400" rtl="0" fontAlgn="base">
        <a:spcBef>
          <a:spcPct val="20000"/>
        </a:spcBef>
        <a:spcAft>
          <a:spcPct val="0"/>
        </a:spcAft>
        <a:buChar char="»"/>
        <a:defRPr sz="10100">
          <a:solidFill>
            <a:schemeClr val="tx1"/>
          </a:solidFill>
          <a:latin typeface="+mn-lt"/>
        </a:defRPr>
      </a:lvl8pPr>
      <a:lvl9pPr marL="12174538" indent="-1149350" algn="l" defTabSz="4597400" rtl="0" fontAlgn="base">
        <a:spcBef>
          <a:spcPct val="20000"/>
        </a:spcBef>
        <a:spcAft>
          <a:spcPct val="0"/>
        </a:spcAft>
        <a:buChar char="»"/>
        <a:defRPr sz="10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Rectangle 6"/>
          <p:cNvSpPr>
            <a:spLocks noGrp="1" noChangeArrowheads="1"/>
          </p:cNvSpPr>
          <p:nvPr>
            <p:ph type="ctrTitle"/>
          </p:nvPr>
        </p:nvSpPr>
        <p:spPr>
          <a:xfrm>
            <a:off x="3879275" y="1143000"/>
            <a:ext cx="43857333" cy="4343400"/>
          </a:xfrm>
        </p:spPr>
        <p:txBody>
          <a:bodyPr/>
          <a:lstStyle/>
          <a:p>
            <a:r>
              <a:rPr lang="en-US" sz="9600" dirty="0"/>
              <a:t>How IGS Products Enabled the Determination of the </a:t>
            </a:r>
            <a:r>
              <a:rPr lang="en-US" sz="9600" dirty="0" smtClean="0"/>
              <a:t/>
            </a:r>
            <a:br>
              <a:rPr lang="en-US" sz="9600" dirty="0" smtClean="0"/>
            </a:br>
            <a:r>
              <a:rPr lang="en-US" sz="9600" dirty="0" smtClean="0"/>
              <a:t>Rotational </a:t>
            </a:r>
            <a:r>
              <a:rPr lang="en-US" sz="9600" dirty="0"/>
              <a:t>Behavior of the Mariana Tectonic Plate </a:t>
            </a:r>
            <a:r>
              <a:rPr lang="en-US" sz="9600" dirty="0" smtClean="0"/>
              <a:t/>
            </a:r>
            <a:br>
              <a:rPr lang="en-US" sz="9600" dirty="0" smtClean="0"/>
            </a:br>
            <a:r>
              <a:rPr lang="en-US" sz="4400" dirty="0"/>
              <a:t>G43D-2312  </a:t>
            </a:r>
            <a:r>
              <a:rPr lang="en-US" sz="4400" dirty="0" smtClean="0"/>
              <a:t/>
            </a:r>
            <a:br>
              <a:rPr lang="en-US" sz="4400" dirty="0" smtClean="0"/>
            </a:br>
            <a:r>
              <a:rPr lang="en-US" sz="4400" b="1" dirty="0" smtClean="0"/>
              <a:t>DA Smith </a:t>
            </a:r>
            <a:r>
              <a:rPr lang="en-US" sz="4400" dirty="0" smtClean="0"/>
              <a:t>(</a:t>
            </a:r>
            <a:r>
              <a:rPr lang="en-US" sz="4400" dirty="0" smtClean="0"/>
              <a:t>dru.smith@noaa.gov)</a:t>
            </a:r>
            <a:br>
              <a:rPr lang="en-US" sz="4400" dirty="0" smtClean="0"/>
            </a:br>
            <a:r>
              <a:rPr lang="en-US" sz="4400" dirty="0" smtClean="0"/>
              <a:t>NOAA </a:t>
            </a:r>
            <a:r>
              <a:rPr lang="en-US" sz="4400" dirty="0" smtClean="0"/>
              <a:t>/ National Geodetic Survey</a:t>
            </a:r>
            <a:br>
              <a:rPr lang="en-US" sz="4400" dirty="0" smtClean="0"/>
            </a:br>
            <a:r>
              <a:rPr lang="en-US" sz="4400" dirty="0" smtClean="0"/>
              <a:t>Dec </a:t>
            </a:r>
            <a:r>
              <a:rPr lang="en-US" sz="4400" dirty="0" smtClean="0"/>
              <a:t>13, 2018 </a:t>
            </a:r>
            <a:r>
              <a:rPr lang="en-US" sz="4400" dirty="0" smtClean="0"/>
              <a:t>AGU Fall Meeting</a:t>
            </a:r>
          </a:p>
        </p:txBody>
      </p:sp>
      <p:sp>
        <p:nvSpPr>
          <p:cNvPr id="1043" name="Text Box 51"/>
          <p:cNvSpPr txBox="1">
            <a:spLocks noChangeArrowheads="1"/>
          </p:cNvSpPr>
          <p:nvPr/>
        </p:nvSpPr>
        <p:spPr bwMode="auto">
          <a:xfrm>
            <a:off x="2170723" y="6573430"/>
            <a:ext cx="12118622" cy="4248572"/>
          </a:xfrm>
          <a:prstGeom prst="rect">
            <a:avLst/>
          </a:prstGeom>
          <a:noFill/>
          <a:ln w="9525">
            <a:solidFill>
              <a:srgbClr val="00B050"/>
            </a:solidFill>
            <a:miter lim="800000"/>
            <a:headEnd/>
            <a:tailEnd/>
          </a:ln>
        </p:spPr>
        <p:txBody>
          <a:bodyPr/>
          <a:lstStyle/>
          <a:p>
            <a:pPr defTabSz="4597400"/>
            <a:r>
              <a:rPr lang="en-US" sz="2400" b="1" dirty="0"/>
              <a:t>Abstract</a:t>
            </a:r>
          </a:p>
          <a:p>
            <a:pPr defTabSz="4597400"/>
            <a:endParaRPr lang="en-US" sz="2400" b="1" dirty="0"/>
          </a:p>
          <a:p>
            <a:r>
              <a:rPr lang="en-US" sz="1800" dirty="0"/>
              <a:t>In 2017, the National Geodetic Survey (NGS) performed a </a:t>
            </a:r>
            <a:r>
              <a:rPr lang="en-US" sz="1800" b="1" dirty="0"/>
              <a:t>GPS survey </a:t>
            </a:r>
            <a:r>
              <a:rPr lang="en-US" sz="1800" dirty="0"/>
              <a:t>of 33 passive geodetic control points on </a:t>
            </a:r>
            <a:r>
              <a:rPr lang="en-US" sz="1800" b="1" dirty="0"/>
              <a:t>ten islands on the Mariana tectonic plate</a:t>
            </a:r>
            <a:r>
              <a:rPr lang="en-US" sz="1800" dirty="0"/>
              <a:t>.  Of those 33 points, 29 had already been surveyed at least one time in the past by NGS sometime between 1997 and 2013.  </a:t>
            </a:r>
            <a:endParaRPr lang="en-US" sz="1800" dirty="0" smtClean="0"/>
          </a:p>
          <a:p>
            <a:endParaRPr lang="en-US" sz="1800" dirty="0"/>
          </a:p>
          <a:p>
            <a:r>
              <a:rPr lang="en-US" sz="1800" dirty="0"/>
              <a:t>The </a:t>
            </a:r>
            <a:r>
              <a:rPr lang="en-US" sz="1800" b="1" dirty="0">
                <a:solidFill>
                  <a:srgbClr val="FF0000"/>
                </a:solidFill>
              </a:rPr>
              <a:t>IGS provides a consistent set </a:t>
            </a:r>
            <a:r>
              <a:rPr lang="en-US" sz="1800" b="1" dirty="0" smtClean="0">
                <a:solidFill>
                  <a:srgbClr val="FF0000"/>
                </a:solidFill>
              </a:rPr>
              <a:t>of station coordinates and orbits, </a:t>
            </a:r>
            <a:r>
              <a:rPr lang="en-US" sz="1800" b="1" dirty="0">
                <a:solidFill>
                  <a:srgbClr val="FF0000"/>
                </a:solidFill>
              </a:rPr>
              <a:t>dating back before 1997</a:t>
            </a:r>
            <a:r>
              <a:rPr lang="en-US" sz="1800" dirty="0"/>
              <a:t>, which enabled a </a:t>
            </a:r>
            <a:r>
              <a:rPr lang="en-US" sz="1800" b="1" dirty="0"/>
              <a:t>re-processing of all old and new GPS files </a:t>
            </a:r>
            <a:r>
              <a:rPr lang="en-US" sz="1800" dirty="0"/>
              <a:t>to compute </a:t>
            </a:r>
            <a:r>
              <a:rPr lang="en-US" sz="1800" dirty="0" smtClean="0"/>
              <a:t>mutually </a:t>
            </a:r>
            <a:r>
              <a:rPr lang="en-US" sz="1800" dirty="0"/>
              <a:t>consistent time-dependent IGS08 coordinates at the stations.  By comparing the old and new coordinates, a set of </a:t>
            </a:r>
            <a:r>
              <a:rPr lang="en-US" sz="1800" b="1" dirty="0"/>
              <a:t>linear velocities </a:t>
            </a:r>
            <a:r>
              <a:rPr lang="en-US" sz="1800" dirty="0"/>
              <a:t>were determined.  These 29 velocities were added to three existing CORS-based velocities in the region to determine the </a:t>
            </a:r>
            <a:r>
              <a:rPr lang="en-US" sz="1800" b="1" dirty="0"/>
              <a:t>Euler pole location and rotation rate of the Mariana plate in the IGS08 frame</a:t>
            </a:r>
            <a:r>
              <a:rPr lang="en-US" sz="1800" dirty="0"/>
              <a:t>.  This plate rotation model will serve as the mathematical foundation for the upcoming </a:t>
            </a:r>
            <a:r>
              <a:rPr lang="en-US" sz="1800" b="1" dirty="0"/>
              <a:t>Mariana Terrestrial Reference Frame of 2022 </a:t>
            </a:r>
            <a:r>
              <a:rPr lang="en-US" sz="1800" dirty="0"/>
              <a:t>(MATRF2022), part of NGS’s efforts to replace NAD 83 and modernize the NSRS.  Without the IGS products, this effort would have been extraordinarily difficult, if not impossible.</a:t>
            </a:r>
          </a:p>
          <a:p>
            <a:pPr defTabSz="4597400"/>
            <a:endParaRPr lang="en-US" sz="2400" b="1" dirty="0"/>
          </a:p>
        </p:txBody>
      </p:sp>
      <p:sp>
        <p:nvSpPr>
          <p:cNvPr id="2102" name="Text Box 54"/>
          <p:cNvSpPr txBox="1">
            <a:spLocks noChangeArrowheads="1"/>
          </p:cNvSpPr>
          <p:nvPr/>
        </p:nvSpPr>
        <p:spPr bwMode="auto">
          <a:xfrm>
            <a:off x="2170723" y="11506200"/>
            <a:ext cx="12118622" cy="19126200"/>
          </a:xfrm>
          <a:prstGeom prst="rect">
            <a:avLst/>
          </a:prstGeom>
          <a:noFill/>
          <a:ln w="9525">
            <a:solidFill>
              <a:srgbClr val="00B050"/>
            </a:solidFill>
            <a:miter lim="800000"/>
            <a:headEnd/>
            <a:tailEnd/>
          </a:ln>
          <a:effectLst/>
        </p:spPr>
        <p:txBody>
          <a:bodyPr/>
          <a:lstStyle/>
          <a:p>
            <a:pPr marL="342900" indent="-342900" defTabSz="4597400"/>
            <a:r>
              <a:rPr lang="en-US" sz="2400" b="1" dirty="0" smtClean="0"/>
              <a:t>Background</a:t>
            </a:r>
            <a:endParaRPr lang="en-US" sz="2400" b="1" dirty="0"/>
          </a:p>
          <a:p>
            <a:pPr marL="342900" indent="-342900" defTabSz="4597400"/>
            <a:endParaRPr lang="en-US" sz="1800" dirty="0"/>
          </a:p>
          <a:p>
            <a:pPr defTabSz="4597400"/>
            <a:r>
              <a:rPr lang="en-US" sz="1800" dirty="0" smtClean="0"/>
              <a:t>The Mariana plate is a “micro plate”, located between the Pacific and Philippine plates. It is one of the four tectonic plates upon which the United States has territory and hosts a substantial civilian population.   The other three are the North American plate, the Pacific plate and the Caribbean plate.  Each of these tectonic plates will have a reference frame developed by the National Geodet</a:t>
            </a:r>
            <a:r>
              <a:rPr lang="en-US" sz="1800" dirty="0" smtClean="0"/>
              <a:t>ic Survey (NGS) for the 2022 modernization of the National Spatial Reference System (NSRS).</a:t>
            </a:r>
          </a:p>
          <a:p>
            <a:pPr defTabSz="4597400"/>
            <a:endParaRPr lang="en-US" sz="1800" dirty="0"/>
          </a:p>
          <a:p>
            <a:pPr defTabSz="4597400"/>
            <a:r>
              <a:rPr lang="en-US" sz="1800" dirty="0" smtClean="0"/>
              <a:t>As part of that modernization, each frame will be defined relative to the ITRF2014 reference frame by the three Euler Pole Parameters (EPPs) which define the rotation of the rigid part of each plate in the ITRF2014 frame.  Unfortunately, the Mariana plate is so small, with so little data, that the rotation of the plate has rarely been studied.  It is not included in the ITRF2014 Plate Motion Model (PMM; </a:t>
            </a:r>
            <a:r>
              <a:rPr lang="en-US" sz="1800" dirty="0" err="1" smtClean="0"/>
              <a:t>Altamimi</a:t>
            </a:r>
            <a:r>
              <a:rPr lang="en-US" sz="1800" dirty="0" smtClean="0"/>
              <a:t> et al 2017).  Only once before has anyone tried to compute the rotation of the plate in an ITRF frame, but that study only used four points (one CORS and three campaign GPS sites, spanning only 7 years (</a:t>
            </a:r>
            <a:r>
              <a:rPr lang="en-US" sz="1800" dirty="0" err="1" smtClean="0"/>
              <a:t>Kreemer</a:t>
            </a:r>
            <a:r>
              <a:rPr lang="en-US" sz="1800" dirty="0"/>
              <a:t> </a:t>
            </a:r>
            <a:r>
              <a:rPr lang="en-US" sz="1800" dirty="0" smtClean="0"/>
              <a:t>et al, 2014)</a:t>
            </a:r>
          </a:p>
          <a:p>
            <a:pPr defTabSz="4597400"/>
            <a:endParaRPr lang="en-US" sz="1800" dirty="0"/>
          </a:p>
          <a:p>
            <a:pPr defTabSz="4597400"/>
            <a:endParaRPr lang="en-US" sz="1800" dirty="0" smtClean="0"/>
          </a:p>
          <a:p>
            <a:pPr defTabSz="4597400"/>
            <a:endParaRPr lang="en-US" sz="1800" dirty="0"/>
          </a:p>
          <a:p>
            <a:pPr defTabSz="4597400"/>
            <a:endParaRPr lang="en-US" sz="1800" dirty="0" smtClean="0"/>
          </a:p>
          <a:p>
            <a:pPr defTabSz="4597400"/>
            <a:endParaRPr lang="en-US" sz="1800" dirty="0"/>
          </a:p>
          <a:p>
            <a:pPr defTabSz="4597400"/>
            <a:endParaRPr lang="en-US" sz="1800" dirty="0" smtClean="0"/>
          </a:p>
          <a:p>
            <a:pPr defTabSz="4597400"/>
            <a:endParaRPr lang="en-US" sz="1800" dirty="0"/>
          </a:p>
          <a:p>
            <a:pPr defTabSz="4597400"/>
            <a:endParaRPr lang="en-US" sz="1800" dirty="0" smtClean="0"/>
          </a:p>
          <a:p>
            <a:pPr defTabSz="4597400"/>
            <a:endParaRPr lang="en-US" sz="1800" dirty="0"/>
          </a:p>
          <a:p>
            <a:pPr defTabSz="4597400"/>
            <a:endParaRPr lang="en-US" sz="1800" dirty="0" smtClean="0"/>
          </a:p>
          <a:p>
            <a:pPr defTabSz="4597400"/>
            <a:endParaRPr lang="en-US" sz="1800" dirty="0"/>
          </a:p>
          <a:p>
            <a:pPr defTabSz="4597400"/>
            <a:endParaRPr lang="en-US" sz="1800" dirty="0" smtClean="0"/>
          </a:p>
          <a:p>
            <a:pPr defTabSz="4597400"/>
            <a:endParaRPr lang="en-US" sz="1800" dirty="0"/>
          </a:p>
          <a:p>
            <a:pPr defTabSz="4597400"/>
            <a:endParaRPr lang="en-US" sz="1800" dirty="0" smtClean="0"/>
          </a:p>
          <a:p>
            <a:pPr defTabSz="4597400"/>
            <a:endParaRPr lang="en-US" sz="1800" dirty="0"/>
          </a:p>
          <a:p>
            <a:pPr defTabSz="4597400"/>
            <a:endParaRPr lang="en-US" sz="1800" dirty="0" smtClean="0"/>
          </a:p>
          <a:p>
            <a:pPr defTabSz="4597400"/>
            <a:endParaRPr lang="en-US" sz="1800" dirty="0"/>
          </a:p>
          <a:p>
            <a:pPr defTabSz="4597400"/>
            <a:endParaRPr lang="en-US" sz="1800" dirty="0" smtClean="0"/>
          </a:p>
          <a:p>
            <a:pPr defTabSz="4597400"/>
            <a:endParaRPr lang="en-US" sz="1800" dirty="0"/>
          </a:p>
          <a:p>
            <a:pPr defTabSz="4597400"/>
            <a:endParaRPr lang="en-US" sz="1800" dirty="0" smtClean="0"/>
          </a:p>
          <a:p>
            <a:pPr defTabSz="4597400"/>
            <a:endParaRPr lang="en-US" sz="1800" dirty="0"/>
          </a:p>
          <a:p>
            <a:pPr defTabSz="4597400"/>
            <a:endParaRPr lang="en-US" sz="1800" dirty="0" smtClean="0"/>
          </a:p>
          <a:p>
            <a:pPr defTabSz="4597400"/>
            <a:endParaRPr lang="en-US" sz="1800" dirty="0"/>
          </a:p>
          <a:p>
            <a:pPr defTabSz="4597400"/>
            <a:endParaRPr lang="en-US" sz="1800" dirty="0" smtClean="0"/>
          </a:p>
          <a:p>
            <a:pPr defTabSz="4597400"/>
            <a:endParaRPr lang="en-US" sz="1800" dirty="0"/>
          </a:p>
          <a:p>
            <a:pPr defTabSz="4597400"/>
            <a:endParaRPr lang="en-US" sz="1800" dirty="0" smtClean="0"/>
          </a:p>
          <a:p>
            <a:pPr defTabSz="4597400"/>
            <a:endParaRPr lang="en-US" sz="1800" dirty="0"/>
          </a:p>
          <a:p>
            <a:pPr defTabSz="4597400"/>
            <a:endParaRPr lang="en-US" sz="1800" dirty="0" smtClean="0"/>
          </a:p>
          <a:p>
            <a:pPr defTabSz="4597400"/>
            <a:endParaRPr lang="en-US" sz="1800" dirty="0"/>
          </a:p>
          <a:p>
            <a:pPr defTabSz="4597400"/>
            <a:endParaRPr lang="en-US" sz="1800" dirty="0" smtClean="0"/>
          </a:p>
          <a:p>
            <a:pPr defTabSz="4597400"/>
            <a:endParaRPr lang="en-US" sz="1800" dirty="0"/>
          </a:p>
          <a:p>
            <a:pPr defTabSz="4597400"/>
            <a:endParaRPr lang="en-US" sz="1800" dirty="0" smtClean="0"/>
          </a:p>
          <a:p>
            <a:pPr defTabSz="4597400"/>
            <a:endParaRPr lang="en-US" sz="1800" dirty="0"/>
          </a:p>
          <a:p>
            <a:pPr defTabSz="4597400"/>
            <a:endParaRPr lang="en-US" sz="1800" dirty="0" smtClean="0"/>
          </a:p>
          <a:p>
            <a:pPr defTabSz="4597400"/>
            <a:endParaRPr lang="en-US" sz="1800" dirty="0"/>
          </a:p>
          <a:p>
            <a:pPr defTabSz="4597400"/>
            <a:endParaRPr lang="en-US" sz="1800" dirty="0" smtClean="0"/>
          </a:p>
          <a:p>
            <a:pPr defTabSz="4597400"/>
            <a:endParaRPr lang="en-US" sz="1800" dirty="0"/>
          </a:p>
          <a:p>
            <a:pPr defTabSz="4597400"/>
            <a:endParaRPr lang="en-US" sz="1800" dirty="0" smtClean="0"/>
          </a:p>
          <a:p>
            <a:pPr defTabSz="4597400"/>
            <a:endParaRPr lang="en-US" sz="1800" dirty="0"/>
          </a:p>
          <a:p>
            <a:pPr defTabSz="4597400"/>
            <a:endParaRPr lang="en-US" sz="1800" dirty="0" smtClean="0"/>
          </a:p>
          <a:p>
            <a:pPr defTabSz="4597400"/>
            <a:endParaRPr lang="en-US" sz="1800" dirty="0"/>
          </a:p>
          <a:p>
            <a:pPr defTabSz="4597400"/>
            <a:endParaRPr lang="en-US" sz="1800" dirty="0" smtClean="0"/>
          </a:p>
          <a:p>
            <a:pPr defTabSz="4597400"/>
            <a:endParaRPr lang="en-US" sz="1800" dirty="0"/>
          </a:p>
          <a:p>
            <a:pPr defTabSz="4597400"/>
            <a:endParaRPr lang="en-US" sz="1800" dirty="0" smtClean="0"/>
          </a:p>
          <a:p>
            <a:pPr defTabSz="4597400"/>
            <a:r>
              <a:rPr lang="en-US" sz="1800" dirty="0" smtClean="0"/>
              <a:t>Shown above are the boundaries of the four tectonic plates for the modernized NSRS.  The four reference frames which will be based upon the rotation of the stable part of each of these plates are:</a:t>
            </a:r>
          </a:p>
          <a:p>
            <a:pPr defTabSz="4597400"/>
            <a:endParaRPr lang="en-US" sz="1800" dirty="0"/>
          </a:p>
          <a:p>
            <a:pPr marL="285750" indent="-285750" defTabSz="4597400">
              <a:buFont typeface="Arial" panose="020B0604020202020204" pitchFamily="34" charset="0"/>
              <a:buChar char="•"/>
            </a:pPr>
            <a:r>
              <a:rPr lang="en-US" sz="2800" b="1" dirty="0" smtClean="0"/>
              <a:t>North American Terrestrial Reference Frame of 2022 (NATRF2022)</a:t>
            </a:r>
          </a:p>
          <a:p>
            <a:pPr marL="285750" indent="-285750" defTabSz="4597400">
              <a:buFont typeface="Arial" panose="020B0604020202020204" pitchFamily="34" charset="0"/>
              <a:buChar char="•"/>
            </a:pPr>
            <a:r>
              <a:rPr lang="en-US" sz="2800" b="1" dirty="0" smtClean="0"/>
              <a:t>Pacific </a:t>
            </a:r>
            <a:r>
              <a:rPr lang="en-US" sz="2800" b="1" dirty="0"/>
              <a:t>Terrestrial Reference Frame of 2022 </a:t>
            </a:r>
            <a:r>
              <a:rPr lang="en-US" sz="2800" b="1" dirty="0" smtClean="0"/>
              <a:t>(PATRF2022)</a:t>
            </a:r>
          </a:p>
          <a:p>
            <a:pPr marL="285750" indent="-285750" defTabSz="4597400">
              <a:buFont typeface="Arial" panose="020B0604020202020204" pitchFamily="34" charset="0"/>
              <a:buChar char="•"/>
            </a:pPr>
            <a:r>
              <a:rPr lang="en-US" sz="2800" b="1" dirty="0" smtClean="0"/>
              <a:t>Caribbean </a:t>
            </a:r>
            <a:r>
              <a:rPr lang="en-US" sz="2800" b="1" dirty="0"/>
              <a:t>Terrestrial Reference Frame of 2022 </a:t>
            </a:r>
            <a:r>
              <a:rPr lang="en-US" sz="2800" b="1" dirty="0" smtClean="0"/>
              <a:t>(CATRF2022)</a:t>
            </a:r>
          </a:p>
          <a:p>
            <a:pPr marL="285750" indent="-285750" defTabSz="4597400">
              <a:buFont typeface="Arial" panose="020B0604020202020204" pitchFamily="34" charset="0"/>
              <a:buChar char="•"/>
            </a:pPr>
            <a:r>
              <a:rPr lang="en-US" sz="2800" b="1" dirty="0" smtClean="0"/>
              <a:t>Mariana Terrestrial </a:t>
            </a:r>
            <a:r>
              <a:rPr lang="en-US" sz="2800" b="1" dirty="0"/>
              <a:t>Reference Frame of 2022 </a:t>
            </a:r>
            <a:r>
              <a:rPr lang="en-US" sz="2800" b="1" dirty="0" smtClean="0"/>
              <a:t>(MATRF2022</a:t>
            </a:r>
            <a:r>
              <a:rPr lang="en-US" sz="2800" b="1" dirty="0"/>
              <a:t>)</a:t>
            </a:r>
          </a:p>
          <a:p>
            <a:pPr defTabSz="4597400"/>
            <a:endParaRPr lang="en-US" sz="1800" dirty="0" smtClean="0"/>
          </a:p>
          <a:p>
            <a:pPr defTabSz="4597400"/>
            <a:endParaRPr lang="en-US" sz="1800" dirty="0" smtClean="0"/>
          </a:p>
          <a:p>
            <a:pPr defTabSz="4597400"/>
            <a:endParaRPr lang="en-US" sz="1800" dirty="0"/>
          </a:p>
          <a:p>
            <a:pPr defTabSz="4597400"/>
            <a:endParaRPr lang="en-US" sz="1800" dirty="0" smtClean="0"/>
          </a:p>
          <a:p>
            <a:pPr defTabSz="4597400"/>
            <a:endParaRPr lang="en-US" sz="1800" dirty="0"/>
          </a:p>
          <a:p>
            <a:pPr defTabSz="4597400"/>
            <a:endParaRPr lang="en-US" sz="1800" dirty="0" smtClean="0"/>
          </a:p>
          <a:p>
            <a:pPr defTabSz="4597400"/>
            <a:endParaRPr lang="en-US" sz="1800" dirty="0"/>
          </a:p>
          <a:p>
            <a:pPr defTabSz="4597400"/>
            <a:endParaRPr lang="en-US" sz="1800" dirty="0" smtClean="0"/>
          </a:p>
          <a:p>
            <a:pPr defTabSz="4597400"/>
            <a:endParaRPr lang="en-US" sz="1800" dirty="0"/>
          </a:p>
          <a:p>
            <a:pPr defTabSz="4597400"/>
            <a:endParaRPr lang="en-US" sz="1800" dirty="0" smtClean="0"/>
          </a:p>
          <a:p>
            <a:pPr defTabSz="4597400"/>
            <a:endParaRPr lang="en-US" sz="1800" dirty="0"/>
          </a:p>
          <a:p>
            <a:pPr defTabSz="4597400"/>
            <a:endParaRPr lang="en-US" sz="1800" dirty="0" smtClean="0"/>
          </a:p>
          <a:p>
            <a:pPr defTabSz="4597400"/>
            <a:endParaRPr lang="en-US" sz="1800" dirty="0"/>
          </a:p>
          <a:p>
            <a:pPr defTabSz="4597400"/>
            <a:endParaRPr lang="en-US" sz="1800" dirty="0" smtClean="0"/>
          </a:p>
          <a:p>
            <a:pPr defTabSz="4597400"/>
            <a:endParaRPr lang="en-US" sz="1800" dirty="0"/>
          </a:p>
          <a:p>
            <a:pPr defTabSz="4597400"/>
            <a:endParaRPr lang="en-US" sz="1800" dirty="0" smtClean="0"/>
          </a:p>
          <a:p>
            <a:pPr defTabSz="4597400"/>
            <a:endParaRPr lang="en-US" sz="1800" dirty="0"/>
          </a:p>
          <a:p>
            <a:pPr defTabSz="4597400"/>
            <a:endParaRPr lang="en-US" sz="1800" dirty="0" smtClean="0"/>
          </a:p>
          <a:p>
            <a:pPr defTabSz="4597400"/>
            <a:endParaRPr lang="en-US" sz="1800" dirty="0" smtClean="0"/>
          </a:p>
          <a:p>
            <a:pPr defTabSz="4597400"/>
            <a:endParaRPr lang="en-US" sz="1800" dirty="0"/>
          </a:p>
        </p:txBody>
      </p:sp>
      <p:sp>
        <p:nvSpPr>
          <p:cNvPr id="1045" name="Text Box 56"/>
          <p:cNvSpPr txBox="1">
            <a:spLocks noChangeArrowheads="1"/>
          </p:cNvSpPr>
          <p:nvPr/>
        </p:nvSpPr>
        <p:spPr bwMode="auto">
          <a:xfrm>
            <a:off x="15011400" y="6573430"/>
            <a:ext cx="21849387" cy="11976230"/>
          </a:xfrm>
          <a:prstGeom prst="rect">
            <a:avLst/>
          </a:prstGeom>
          <a:noFill/>
          <a:ln w="9525">
            <a:solidFill>
              <a:srgbClr val="00B050"/>
            </a:solidFill>
            <a:miter lim="800000"/>
            <a:headEnd/>
            <a:tailEnd/>
          </a:ln>
        </p:spPr>
        <p:txBody>
          <a:bodyPr numCol="2"/>
          <a:lstStyle/>
          <a:p>
            <a:pPr marL="342900" indent="-342900" defTabSz="4597400"/>
            <a:r>
              <a:rPr lang="en-US" sz="2400" b="1" dirty="0" smtClean="0"/>
              <a:t>A severe lack of data</a:t>
            </a:r>
            <a:endParaRPr lang="en-US" sz="2400" b="1" dirty="0"/>
          </a:p>
          <a:p>
            <a:pPr marL="342900" indent="-342900" defTabSz="4597400"/>
            <a:endParaRPr lang="en-US" sz="1800" dirty="0"/>
          </a:p>
          <a:p>
            <a:pPr defTabSz="4597400"/>
            <a:r>
              <a:rPr lang="en-US" sz="1800" dirty="0" smtClean="0"/>
              <a:t> </a:t>
            </a:r>
            <a:endParaRPr lang="en-US" sz="1800" dirty="0" smtClean="0"/>
          </a:p>
          <a:p>
            <a:pPr defTabSz="4597400"/>
            <a:endParaRPr lang="en-US" sz="1800" dirty="0" smtClean="0"/>
          </a:p>
          <a:p>
            <a:pPr defTabSz="4597400"/>
            <a:endParaRPr lang="en-US" sz="1800" dirty="0"/>
          </a:p>
          <a:p>
            <a:pPr defTabSz="4597400"/>
            <a:endParaRPr lang="en-US" sz="1800" dirty="0"/>
          </a:p>
          <a:p>
            <a:pPr defTabSz="4597400"/>
            <a:endParaRPr lang="en-US" sz="1800" dirty="0"/>
          </a:p>
          <a:p>
            <a:pPr defTabSz="4597400"/>
            <a:endParaRPr lang="en-US" sz="2400" b="1" dirty="0"/>
          </a:p>
          <a:p>
            <a:pPr marL="742950" lvl="1" indent="-285750" defTabSz="4597400">
              <a:buFont typeface="Arial" panose="020B0604020202020204" pitchFamily="34" charset="0"/>
              <a:buChar char="•"/>
            </a:pPr>
            <a:endParaRPr lang="en-US" sz="1800" dirty="0"/>
          </a:p>
        </p:txBody>
      </p:sp>
      <p:sp>
        <p:nvSpPr>
          <p:cNvPr id="2106" name="Text Box 58"/>
          <p:cNvSpPr txBox="1">
            <a:spLocks noChangeArrowheads="1"/>
          </p:cNvSpPr>
          <p:nvPr/>
        </p:nvSpPr>
        <p:spPr bwMode="auto">
          <a:xfrm>
            <a:off x="15011400" y="18897600"/>
            <a:ext cx="21849387" cy="11734800"/>
          </a:xfrm>
          <a:prstGeom prst="rect">
            <a:avLst/>
          </a:prstGeom>
          <a:noFill/>
          <a:ln w="9525">
            <a:solidFill>
              <a:srgbClr val="00B050"/>
            </a:solidFill>
            <a:miter lim="800000"/>
            <a:headEnd/>
            <a:tailEnd/>
          </a:ln>
          <a:effectLst/>
        </p:spPr>
        <p:txBody>
          <a:bodyPr/>
          <a:lstStyle/>
          <a:p>
            <a:pPr defTabSz="4597400"/>
            <a:r>
              <a:rPr lang="en-US" sz="2400" b="1" dirty="0" smtClean="0"/>
              <a:t>The 2017 Survey</a:t>
            </a:r>
            <a:endParaRPr lang="en-US" sz="2400" b="1" dirty="0"/>
          </a:p>
          <a:p>
            <a:pPr defTabSz="4597400"/>
            <a:endParaRPr lang="en-US" altLang="zh-CN" sz="1200" b="1" dirty="0">
              <a:ea typeface="宋体" pitchFamily="2" charset="-122"/>
            </a:endParaRPr>
          </a:p>
          <a:p>
            <a:pPr defTabSz="4597400"/>
            <a:endParaRPr lang="en-US" altLang="zh-CN" sz="1800" dirty="0">
              <a:ea typeface="宋体" pitchFamily="2" charset="-122"/>
            </a:endParaRPr>
          </a:p>
          <a:p>
            <a:pPr defTabSz="4597400"/>
            <a:r>
              <a:rPr lang="en-US" altLang="zh-CN" sz="1800" dirty="0" smtClean="0">
                <a:ea typeface="宋体" pitchFamily="2" charset="-122"/>
              </a:rPr>
              <a:t>NGS carefully collected up historic GPS data and metadata and embarked on a combined GPS and gravity survey of ten of the islands on the Mariana plate in the summer of 2017.  The goal was to find 33 of the historic marks, collect GPS data on them, and return.  The trip from Saipan to </a:t>
            </a:r>
            <a:r>
              <a:rPr lang="en-US" altLang="zh-CN" sz="1800" dirty="0" err="1" smtClean="0">
                <a:ea typeface="宋体" pitchFamily="2" charset="-122"/>
              </a:rPr>
              <a:t>Maug</a:t>
            </a:r>
            <a:r>
              <a:rPr lang="en-US" altLang="zh-CN" sz="1800" dirty="0" smtClean="0">
                <a:ea typeface="宋体" pitchFamily="2" charset="-122"/>
              </a:rPr>
              <a:t> required a charter boat, as the islands north of Saipan are effectively unpopulated wilderness.  All marks on the target list were successfully found except the one on </a:t>
            </a:r>
            <a:r>
              <a:rPr lang="en-US" altLang="zh-CN" sz="1800" dirty="0" err="1" smtClean="0">
                <a:ea typeface="宋体" pitchFamily="2" charset="-122"/>
              </a:rPr>
              <a:t>Maug</a:t>
            </a:r>
            <a:r>
              <a:rPr lang="en-US" altLang="zh-CN" sz="1800" dirty="0" smtClean="0">
                <a:ea typeface="宋体" pitchFamily="2" charset="-122"/>
              </a:rPr>
              <a:t>, though other existing marks on </a:t>
            </a:r>
            <a:r>
              <a:rPr lang="en-US" altLang="zh-CN" sz="1800" dirty="0" err="1" smtClean="0">
                <a:ea typeface="宋体" pitchFamily="2" charset="-122"/>
              </a:rPr>
              <a:t>Maug</a:t>
            </a:r>
            <a:r>
              <a:rPr lang="en-US" altLang="zh-CN" sz="1800" dirty="0" smtClean="0">
                <a:ea typeface="宋体" pitchFamily="2" charset="-122"/>
              </a:rPr>
              <a:t> were found and occupied.  In total 33 marks were occupied, of which 29 were points where NGS had historic GPS data somewhere from 4 to 20 years prior to 2017.  The photos below highlight the survey.</a:t>
            </a:r>
            <a:endParaRPr lang="en-US" altLang="zh-CN" sz="1800" dirty="0" smtClean="0">
              <a:ea typeface="宋体" pitchFamily="2" charset="-122"/>
            </a:endParaRPr>
          </a:p>
          <a:p>
            <a:pPr defTabSz="4597400"/>
            <a:endParaRPr lang="en-US" altLang="zh-CN" sz="1800" dirty="0">
              <a:ea typeface="宋体" pitchFamily="2" charset="-122"/>
            </a:endParaRPr>
          </a:p>
          <a:p>
            <a:pPr defTabSz="4597400"/>
            <a:endParaRPr lang="en-US" altLang="zh-CN" sz="1800" dirty="0" smtClean="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r>
              <a:rPr lang="en-US" altLang="zh-CN" sz="1800" dirty="0">
                <a:ea typeface="宋体" pitchFamily="2" charset="-122"/>
              </a:rPr>
              <a:t> </a:t>
            </a:r>
          </a:p>
          <a:p>
            <a:pPr defTabSz="4597400"/>
            <a:endParaRPr lang="en-US" altLang="zh-CN" sz="1800" dirty="0">
              <a:ea typeface="宋体" pitchFamily="2" charset="-122"/>
            </a:endParaRPr>
          </a:p>
          <a:p>
            <a:pPr defTabSz="4597400"/>
            <a:r>
              <a:rPr lang="en-US" altLang="zh-CN" sz="1800" dirty="0">
                <a:ea typeface="宋体" pitchFamily="2" charset="-122"/>
              </a:rPr>
              <a:t> </a:t>
            </a: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a:ea typeface="宋体" pitchFamily="2" charset="-122"/>
            </a:endParaRPr>
          </a:p>
          <a:p>
            <a:pPr defTabSz="4597400"/>
            <a:endParaRPr lang="en-US" altLang="zh-CN" sz="1800" dirty="0" smtClean="0">
              <a:ea typeface="宋体" pitchFamily="2" charset="-122"/>
            </a:endParaRPr>
          </a:p>
          <a:p>
            <a:pPr defTabSz="4597400"/>
            <a:endParaRPr lang="en-US" altLang="zh-CN" sz="1800" dirty="0">
              <a:ea typeface="宋体" pitchFamily="2" charset="-122"/>
            </a:endParaRPr>
          </a:p>
        </p:txBody>
      </p:sp>
      <p:sp>
        <p:nvSpPr>
          <p:cNvPr id="1049" name="Rectangle 67"/>
          <p:cNvSpPr>
            <a:spLocks noChangeArrowheads="1"/>
          </p:cNvSpPr>
          <p:nvPr/>
        </p:nvSpPr>
        <p:spPr bwMode="auto">
          <a:xfrm>
            <a:off x="2" y="-746358"/>
            <a:ext cx="184731" cy="1492716"/>
          </a:xfrm>
          <a:prstGeom prst="rect">
            <a:avLst/>
          </a:prstGeom>
          <a:noFill/>
          <a:ln w="9525">
            <a:noFill/>
            <a:miter lim="800000"/>
            <a:headEnd/>
            <a:tailEnd/>
          </a:ln>
        </p:spPr>
        <p:txBody>
          <a:bodyPr wrap="none" anchor="ctr">
            <a:spAutoFit/>
          </a:bodyPr>
          <a:lstStyle/>
          <a:p>
            <a:endParaRPr lang="en-US"/>
          </a:p>
        </p:txBody>
      </p:sp>
      <p:sp>
        <p:nvSpPr>
          <p:cNvPr id="1050" name="Rectangle 69"/>
          <p:cNvSpPr>
            <a:spLocks noChangeArrowheads="1"/>
          </p:cNvSpPr>
          <p:nvPr/>
        </p:nvSpPr>
        <p:spPr bwMode="auto">
          <a:xfrm>
            <a:off x="2" y="-746358"/>
            <a:ext cx="184731" cy="1492716"/>
          </a:xfrm>
          <a:prstGeom prst="rect">
            <a:avLst/>
          </a:prstGeom>
          <a:noFill/>
          <a:ln w="9525">
            <a:noFill/>
            <a:miter lim="800000"/>
            <a:headEnd/>
            <a:tailEnd/>
          </a:ln>
        </p:spPr>
        <p:txBody>
          <a:bodyPr wrap="none" anchor="ctr">
            <a:spAutoFit/>
          </a:bodyPr>
          <a:lstStyle/>
          <a:p>
            <a:endParaRPr lang="en-US"/>
          </a:p>
        </p:txBody>
      </p:sp>
      <p:sp>
        <p:nvSpPr>
          <p:cNvPr id="1051" name="Rectangle 72"/>
          <p:cNvSpPr>
            <a:spLocks noChangeArrowheads="1"/>
          </p:cNvSpPr>
          <p:nvPr/>
        </p:nvSpPr>
        <p:spPr bwMode="auto">
          <a:xfrm>
            <a:off x="2" y="-746358"/>
            <a:ext cx="184731" cy="1492716"/>
          </a:xfrm>
          <a:prstGeom prst="rect">
            <a:avLst/>
          </a:prstGeom>
          <a:noFill/>
          <a:ln w="9525">
            <a:noFill/>
            <a:miter lim="800000"/>
            <a:headEnd/>
            <a:tailEnd/>
          </a:ln>
        </p:spPr>
        <p:txBody>
          <a:bodyPr wrap="none" anchor="ctr">
            <a:spAutoFit/>
          </a:bodyPr>
          <a:lstStyle/>
          <a:p>
            <a:endParaRPr lang="en-US"/>
          </a:p>
        </p:txBody>
      </p:sp>
      <p:sp>
        <p:nvSpPr>
          <p:cNvPr id="1052" name="Rectangle 74"/>
          <p:cNvSpPr>
            <a:spLocks noChangeArrowheads="1"/>
          </p:cNvSpPr>
          <p:nvPr/>
        </p:nvSpPr>
        <p:spPr bwMode="auto">
          <a:xfrm>
            <a:off x="2" y="-746358"/>
            <a:ext cx="184731" cy="1492716"/>
          </a:xfrm>
          <a:prstGeom prst="rect">
            <a:avLst/>
          </a:prstGeom>
          <a:noFill/>
          <a:ln w="9525">
            <a:noFill/>
            <a:miter lim="800000"/>
            <a:headEnd/>
            <a:tailEnd/>
          </a:ln>
        </p:spPr>
        <p:txBody>
          <a:bodyPr wrap="none" anchor="ctr">
            <a:spAutoFit/>
          </a:bodyPr>
          <a:lstStyle/>
          <a:p>
            <a:endParaRPr lang="en-US"/>
          </a:p>
        </p:txBody>
      </p:sp>
      <p:sp>
        <p:nvSpPr>
          <p:cNvPr id="1053" name="Rectangle 76"/>
          <p:cNvSpPr>
            <a:spLocks noChangeArrowheads="1"/>
          </p:cNvSpPr>
          <p:nvPr/>
        </p:nvSpPr>
        <p:spPr bwMode="auto">
          <a:xfrm>
            <a:off x="2" y="-746358"/>
            <a:ext cx="184731" cy="1492716"/>
          </a:xfrm>
          <a:prstGeom prst="rect">
            <a:avLst/>
          </a:prstGeom>
          <a:noFill/>
          <a:ln w="9525">
            <a:noFill/>
            <a:miter lim="800000"/>
            <a:headEnd/>
            <a:tailEnd/>
          </a:ln>
        </p:spPr>
        <p:txBody>
          <a:bodyPr wrap="none" anchor="ctr">
            <a:spAutoFit/>
          </a:bodyPr>
          <a:lstStyle/>
          <a:p>
            <a:endParaRPr lang="en-US"/>
          </a:p>
        </p:txBody>
      </p:sp>
      <p:sp>
        <p:nvSpPr>
          <p:cNvPr id="1054" name="Rectangle 78"/>
          <p:cNvSpPr>
            <a:spLocks noChangeArrowheads="1"/>
          </p:cNvSpPr>
          <p:nvPr/>
        </p:nvSpPr>
        <p:spPr bwMode="auto">
          <a:xfrm>
            <a:off x="2" y="-746358"/>
            <a:ext cx="184731" cy="1492716"/>
          </a:xfrm>
          <a:prstGeom prst="rect">
            <a:avLst/>
          </a:prstGeom>
          <a:noFill/>
          <a:ln w="9525">
            <a:noFill/>
            <a:miter lim="800000"/>
            <a:headEnd/>
            <a:tailEnd/>
          </a:ln>
        </p:spPr>
        <p:txBody>
          <a:bodyPr wrap="none" anchor="ctr">
            <a:spAutoFit/>
          </a:bodyPr>
          <a:lstStyle/>
          <a:p>
            <a:endParaRPr lang="en-US"/>
          </a:p>
        </p:txBody>
      </p:sp>
      <p:sp>
        <p:nvSpPr>
          <p:cNvPr id="1055" name="Rectangle 80"/>
          <p:cNvSpPr>
            <a:spLocks noChangeArrowheads="1"/>
          </p:cNvSpPr>
          <p:nvPr/>
        </p:nvSpPr>
        <p:spPr bwMode="auto">
          <a:xfrm>
            <a:off x="2" y="-746358"/>
            <a:ext cx="184731" cy="1492716"/>
          </a:xfrm>
          <a:prstGeom prst="rect">
            <a:avLst/>
          </a:prstGeom>
          <a:noFill/>
          <a:ln w="9525">
            <a:noFill/>
            <a:miter lim="800000"/>
            <a:headEnd/>
            <a:tailEnd/>
          </a:ln>
        </p:spPr>
        <p:txBody>
          <a:bodyPr wrap="none" anchor="ctr">
            <a:spAutoFit/>
          </a:bodyPr>
          <a:lstStyle/>
          <a:p>
            <a:endParaRPr lang="en-US"/>
          </a:p>
        </p:txBody>
      </p:sp>
      <p:sp>
        <p:nvSpPr>
          <p:cNvPr id="1056" name="Rectangle 82"/>
          <p:cNvSpPr>
            <a:spLocks noChangeArrowheads="1"/>
          </p:cNvSpPr>
          <p:nvPr/>
        </p:nvSpPr>
        <p:spPr bwMode="auto">
          <a:xfrm>
            <a:off x="2" y="-746358"/>
            <a:ext cx="184731" cy="1492716"/>
          </a:xfrm>
          <a:prstGeom prst="rect">
            <a:avLst/>
          </a:prstGeom>
          <a:noFill/>
          <a:ln w="9525">
            <a:noFill/>
            <a:miter lim="800000"/>
            <a:headEnd/>
            <a:tailEnd/>
          </a:ln>
        </p:spPr>
        <p:txBody>
          <a:bodyPr wrap="none" anchor="ctr">
            <a:spAutoFit/>
          </a:bodyPr>
          <a:lstStyle/>
          <a:p>
            <a:endParaRPr lang="en-US"/>
          </a:p>
        </p:txBody>
      </p:sp>
      <p:sp>
        <p:nvSpPr>
          <p:cNvPr id="1057" name="Rectangle 85"/>
          <p:cNvSpPr>
            <a:spLocks noChangeArrowheads="1"/>
          </p:cNvSpPr>
          <p:nvPr/>
        </p:nvSpPr>
        <p:spPr bwMode="auto">
          <a:xfrm>
            <a:off x="2" y="-746358"/>
            <a:ext cx="184731" cy="1492716"/>
          </a:xfrm>
          <a:prstGeom prst="rect">
            <a:avLst/>
          </a:prstGeom>
          <a:noFill/>
          <a:ln w="9525">
            <a:noFill/>
            <a:miter lim="800000"/>
            <a:headEnd/>
            <a:tailEnd/>
          </a:ln>
        </p:spPr>
        <p:txBody>
          <a:bodyPr wrap="none" anchor="ctr">
            <a:spAutoFit/>
          </a:bodyPr>
          <a:lstStyle/>
          <a:p>
            <a:endParaRPr lang="en-US"/>
          </a:p>
        </p:txBody>
      </p:sp>
      <p:sp>
        <p:nvSpPr>
          <p:cNvPr id="1058" name="Rectangle 87"/>
          <p:cNvSpPr>
            <a:spLocks noChangeArrowheads="1"/>
          </p:cNvSpPr>
          <p:nvPr/>
        </p:nvSpPr>
        <p:spPr bwMode="auto">
          <a:xfrm>
            <a:off x="2" y="-746358"/>
            <a:ext cx="184731" cy="1492716"/>
          </a:xfrm>
          <a:prstGeom prst="rect">
            <a:avLst/>
          </a:prstGeom>
          <a:noFill/>
          <a:ln w="9525">
            <a:noFill/>
            <a:miter lim="800000"/>
            <a:headEnd/>
            <a:tailEnd/>
          </a:ln>
        </p:spPr>
        <p:txBody>
          <a:bodyPr wrap="none" anchor="ctr">
            <a:spAutoFit/>
          </a:bodyPr>
          <a:lstStyle/>
          <a:p>
            <a:endParaRPr lang="en-US"/>
          </a:p>
        </p:txBody>
      </p:sp>
      <p:sp>
        <p:nvSpPr>
          <p:cNvPr id="1059" name="Rectangle 89"/>
          <p:cNvSpPr>
            <a:spLocks noChangeArrowheads="1"/>
          </p:cNvSpPr>
          <p:nvPr/>
        </p:nvSpPr>
        <p:spPr bwMode="auto">
          <a:xfrm>
            <a:off x="2" y="-746358"/>
            <a:ext cx="184731" cy="1492716"/>
          </a:xfrm>
          <a:prstGeom prst="rect">
            <a:avLst/>
          </a:prstGeom>
          <a:noFill/>
          <a:ln w="9525">
            <a:noFill/>
            <a:miter lim="800000"/>
            <a:headEnd/>
            <a:tailEnd/>
          </a:ln>
        </p:spPr>
        <p:txBody>
          <a:bodyPr wrap="none" anchor="ctr">
            <a:spAutoFit/>
          </a:bodyPr>
          <a:lstStyle/>
          <a:p>
            <a:endParaRPr lang="en-US"/>
          </a:p>
        </p:txBody>
      </p:sp>
      <p:sp>
        <p:nvSpPr>
          <p:cNvPr id="1060" name="Rectangle 261"/>
          <p:cNvSpPr>
            <a:spLocks noChangeArrowheads="1"/>
          </p:cNvSpPr>
          <p:nvPr/>
        </p:nvSpPr>
        <p:spPr bwMode="auto">
          <a:xfrm>
            <a:off x="2" y="11974280"/>
            <a:ext cx="184731" cy="1492716"/>
          </a:xfrm>
          <a:prstGeom prst="rect">
            <a:avLst/>
          </a:prstGeom>
          <a:noFill/>
          <a:ln w="9525">
            <a:noFill/>
            <a:miter lim="800000"/>
            <a:headEnd/>
            <a:tailEnd/>
          </a:ln>
        </p:spPr>
        <p:txBody>
          <a:bodyPr wrap="none" anchor="ctr">
            <a:spAutoFit/>
          </a:bodyPr>
          <a:lstStyle/>
          <a:p>
            <a:endParaRPr lang="en-US"/>
          </a:p>
        </p:txBody>
      </p:sp>
      <p:sp>
        <p:nvSpPr>
          <p:cNvPr id="1061" name="Rectangle 262"/>
          <p:cNvSpPr>
            <a:spLocks noChangeArrowheads="1"/>
          </p:cNvSpPr>
          <p:nvPr/>
        </p:nvSpPr>
        <p:spPr bwMode="auto">
          <a:xfrm>
            <a:off x="2" y="18180328"/>
            <a:ext cx="184731" cy="369332"/>
          </a:xfrm>
          <a:prstGeom prst="rect">
            <a:avLst/>
          </a:prstGeom>
          <a:noFill/>
          <a:ln w="9525">
            <a:noFill/>
            <a:miter lim="800000"/>
            <a:headEnd/>
            <a:tailEnd/>
          </a:ln>
        </p:spPr>
        <p:txBody>
          <a:bodyPr wrap="none" anchor="ctr">
            <a:spAutoFit/>
          </a:bodyPr>
          <a:lstStyle/>
          <a:p>
            <a:endParaRPr lang="en-US" sz="1800"/>
          </a:p>
        </p:txBody>
      </p:sp>
      <p:sp>
        <p:nvSpPr>
          <p:cNvPr id="1063" name="Rectangle 89"/>
          <p:cNvSpPr>
            <a:spLocks noChangeArrowheads="1"/>
          </p:cNvSpPr>
          <p:nvPr/>
        </p:nvSpPr>
        <p:spPr bwMode="auto">
          <a:xfrm>
            <a:off x="2" y="-746358"/>
            <a:ext cx="184731" cy="1492716"/>
          </a:xfrm>
          <a:prstGeom prst="rect">
            <a:avLst/>
          </a:prstGeom>
          <a:noFill/>
          <a:ln w="9525">
            <a:noFill/>
            <a:miter lim="800000"/>
            <a:headEnd/>
            <a:tailEnd/>
          </a:ln>
        </p:spPr>
        <p:txBody>
          <a:bodyPr wrap="none" anchor="ctr">
            <a:spAutoFit/>
          </a:bodyPr>
          <a:lstStyle/>
          <a:p>
            <a:endParaRPr lang="en-US"/>
          </a:p>
        </p:txBody>
      </p:sp>
      <p:sp>
        <p:nvSpPr>
          <p:cNvPr id="1064" name="Rectangle 95"/>
          <p:cNvSpPr>
            <a:spLocks noChangeArrowheads="1"/>
          </p:cNvSpPr>
          <p:nvPr/>
        </p:nvSpPr>
        <p:spPr bwMode="auto">
          <a:xfrm>
            <a:off x="2" y="-746358"/>
            <a:ext cx="184731" cy="1492716"/>
          </a:xfrm>
          <a:prstGeom prst="rect">
            <a:avLst/>
          </a:prstGeom>
          <a:noFill/>
          <a:ln w="9525">
            <a:noFill/>
            <a:miter lim="800000"/>
            <a:headEnd/>
            <a:tailEnd/>
          </a:ln>
        </p:spPr>
        <p:txBody>
          <a:bodyPr wrap="none" anchor="ctr">
            <a:spAutoFit/>
          </a:bodyPr>
          <a:lstStyle/>
          <a:p>
            <a:endParaRPr lang="en-US"/>
          </a:p>
        </p:txBody>
      </p:sp>
      <p:sp>
        <p:nvSpPr>
          <p:cNvPr id="1065" name="Rectangle 97"/>
          <p:cNvSpPr>
            <a:spLocks noChangeArrowheads="1"/>
          </p:cNvSpPr>
          <p:nvPr/>
        </p:nvSpPr>
        <p:spPr bwMode="auto">
          <a:xfrm>
            <a:off x="2" y="-746358"/>
            <a:ext cx="184731" cy="1492716"/>
          </a:xfrm>
          <a:prstGeom prst="rect">
            <a:avLst/>
          </a:prstGeom>
          <a:noFill/>
          <a:ln w="9525">
            <a:noFill/>
            <a:miter lim="800000"/>
            <a:headEnd/>
            <a:tailEnd/>
          </a:ln>
        </p:spPr>
        <p:txBody>
          <a:bodyPr wrap="none" anchor="ctr">
            <a:spAutoFit/>
          </a:bodyPr>
          <a:lstStyle/>
          <a:p>
            <a:endParaRPr lang="en-US"/>
          </a:p>
        </p:txBody>
      </p:sp>
      <p:sp>
        <p:nvSpPr>
          <p:cNvPr id="1066" name="Rectangle 99"/>
          <p:cNvSpPr>
            <a:spLocks noChangeArrowheads="1"/>
          </p:cNvSpPr>
          <p:nvPr/>
        </p:nvSpPr>
        <p:spPr bwMode="auto">
          <a:xfrm>
            <a:off x="2" y="-746358"/>
            <a:ext cx="184731" cy="1492716"/>
          </a:xfrm>
          <a:prstGeom prst="rect">
            <a:avLst/>
          </a:prstGeom>
          <a:noFill/>
          <a:ln w="9525">
            <a:noFill/>
            <a:miter lim="800000"/>
            <a:headEnd/>
            <a:tailEnd/>
          </a:ln>
        </p:spPr>
        <p:txBody>
          <a:bodyPr wrap="none" anchor="ctr">
            <a:spAutoFit/>
          </a:bodyPr>
          <a:lstStyle/>
          <a:p>
            <a:endParaRPr lang="en-US"/>
          </a:p>
        </p:txBody>
      </p:sp>
      <p:sp>
        <p:nvSpPr>
          <p:cNvPr id="1067" name="Rectangle 101"/>
          <p:cNvSpPr>
            <a:spLocks noChangeArrowheads="1"/>
          </p:cNvSpPr>
          <p:nvPr/>
        </p:nvSpPr>
        <p:spPr bwMode="auto">
          <a:xfrm>
            <a:off x="2" y="-746358"/>
            <a:ext cx="184731" cy="1492716"/>
          </a:xfrm>
          <a:prstGeom prst="rect">
            <a:avLst/>
          </a:prstGeom>
          <a:noFill/>
          <a:ln w="9525">
            <a:noFill/>
            <a:miter lim="800000"/>
            <a:headEnd/>
            <a:tailEnd/>
          </a:ln>
        </p:spPr>
        <p:txBody>
          <a:bodyPr wrap="none" anchor="ctr">
            <a:spAutoFit/>
          </a:bodyPr>
          <a:lstStyle/>
          <a:p>
            <a:endParaRPr lang="en-US"/>
          </a:p>
        </p:txBody>
      </p:sp>
      <p:sp>
        <p:nvSpPr>
          <p:cNvPr id="1068" name="Rectangle 103"/>
          <p:cNvSpPr>
            <a:spLocks noChangeArrowheads="1"/>
          </p:cNvSpPr>
          <p:nvPr/>
        </p:nvSpPr>
        <p:spPr bwMode="auto">
          <a:xfrm>
            <a:off x="2" y="-746358"/>
            <a:ext cx="184731" cy="1492716"/>
          </a:xfrm>
          <a:prstGeom prst="rect">
            <a:avLst/>
          </a:prstGeom>
          <a:noFill/>
          <a:ln w="9525">
            <a:noFill/>
            <a:miter lim="800000"/>
            <a:headEnd/>
            <a:tailEnd/>
          </a:ln>
        </p:spPr>
        <p:txBody>
          <a:bodyPr wrap="none" anchor="ctr">
            <a:spAutoFit/>
          </a:bodyPr>
          <a:lstStyle/>
          <a:p>
            <a:endParaRPr lang="en-US"/>
          </a:p>
        </p:txBody>
      </p:sp>
      <p:sp>
        <p:nvSpPr>
          <p:cNvPr id="1069" name="Rectangle 104"/>
          <p:cNvSpPr>
            <a:spLocks noChangeArrowheads="1"/>
          </p:cNvSpPr>
          <p:nvPr/>
        </p:nvSpPr>
        <p:spPr bwMode="auto">
          <a:xfrm>
            <a:off x="2" y="-746358"/>
            <a:ext cx="184731" cy="1492716"/>
          </a:xfrm>
          <a:prstGeom prst="rect">
            <a:avLst/>
          </a:prstGeom>
          <a:noFill/>
          <a:ln w="9525">
            <a:noFill/>
            <a:miter lim="800000"/>
            <a:headEnd/>
            <a:tailEnd/>
          </a:ln>
        </p:spPr>
        <p:txBody>
          <a:bodyPr wrap="none" anchor="ctr">
            <a:spAutoFit/>
          </a:bodyPr>
          <a:lstStyle/>
          <a:p>
            <a:endParaRPr lang="en-US"/>
          </a:p>
        </p:txBody>
      </p:sp>
      <p:sp>
        <p:nvSpPr>
          <p:cNvPr id="1070" name="Rectangle 106"/>
          <p:cNvSpPr>
            <a:spLocks noChangeArrowheads="1"/>
          </p:cNvSpPr>
          <p:nvPr/>
        </p:nvSpPr>
        <p:spPr bwMode="auto">
          <a:xfrm>
            <a:off x="2" y="-746358"/>
            <a:ext cx="184731" cy="1492716"/>
          </a:xfrm>
          <a:prstGeom prst="rect">
            <a:avLst/>
          </a:prstGeom>
          <a:noFill/>
          <a:ln w="9525">
            <a:noFill/>
            <a:miter lim="800000"/>
            <a:headEnd/>
            <a:tailEnd/>
          </a:ln>
        </p:spPr>
        <p:txBody>
          <a:bodyPr wrap="none" anchor="ctr">
            <a:spAutoFit/>
          </a:bodyPr>
          <a:lstStyle/>
          <a:p>
            <a:endParaRPr lang="en-US"/>
          </a:p>
        </p:txBody>
      </p:sp>
      <p:sp>
        <p:nvSpPr>
          <p:cNvPr id="1071" name="Rectangle 107"/>
          <p:cNvSpPr>
            <a:spLocks noChangeArrowheads="1"/>
          </p:cNvSpPr>
          <p:nvPr/>
        </p:nvSpPr>
        <p:spPr bwMode="auto">
          <a:xfrm>
            <a:off x="2" y="-374883"/>
            <a:ext cx="184731" cy="1492716"/>
          </a:xfrm>
          <a:prstGeom prst="rect">
            <a:avLst/>
          </a:prstGeom>
          <a:noFill/>
          <a:ln w="9525">
            <a:noFill/>
            <a:miter lim="800000"/>
            <a:headEnd/>
            <a:tailEnd/>
          </a:ln>
        </p:spPr>
        <p:txBody>
          <a:bodyPr wrap="none" anchor="ctr">
            <a:spAutoFit/>
          </a:bodyPr>
          <a:lstStyle/>
          <a:p>
            <a:endParaRPr lang="en-US"/>
          </a:p>
        </p:txBody>
      </p:sp>
      <p:sp>
        <p:nvSpPr>
          <p:cNvPr id="1072" name="Rectangle 109"/>
          <p:cNvSpPr>
            <a:spLocks noChangeArrowheads="1"/>
          </p:cNvSpPr>
          <p:nvPr/>
        </p:nvSpPr>
        <p:spPr bwMode="auto">
          <a:xfrm>
            <a:off x="2" y="-746358"/>
            <a:ext cx="184731" cy="1492716"/>
          </a:xfrm>
          <a:prstGeom prst="rect">
            <a:avLst/>
          </a:prstGeom>
          <a:noFill/>
          <a:ln w="9525">
            <a:noFill/>
            <a:miter lim="800000"/>
            <a:headEnd/>
            <a:tailEnd/>
          </a:ln>
        </p:spPr>
        <p:txBody>
          <a:bodyPr wrap="none" anchor="ctr">
            <a:spAutoFit/>
          </a:bodyPr>
          <a:lstStyle/>
          <a:p>
            <a:endParaRPr lang="en-US"/>
          </a:p>
        </p:txBody>
      </p:sp>
      <p:sp>
        <p:nvSpPr>
          <p:cNvPr id="1073" name="Rectangle 111"/>
          <p:cNvSpPr>
            <a:spLocks noChangeArrowheads="1"/>
          </p:cNvSpPr>
          <p:nvPr/>
        </p:nvSpPr>
        <p:spPr bwMode="auto">
          <a:xfrm>
            <a:off x="2" y="-746358"/>
            <a:ext cx="184731" cy="1492716"/>
          </a:xfrm>
          <a:prstGeom prst="rect">
            <a:avLst/>
          </a:prstGeom>
          <a:noFill/>
          <a:ln w="9525">
            <a:noFill/>
            <a:miter lim="800000"/>
            <a:headEnd/>
            <a:tailEnd/>
          </a:ln>
        </p:spPr>
        <p:txBody>
          <a:bodyPr wrap="none" anchor="ctr">
            <a:spAutoFit/>
          </a:bodyPr>
          <a:lstStyle/>
          <a:p>
            <a:endParaRPr lang="en-US"/>
          </a:p>
        </p:txBody>
      </p:sp>
      <p:sp>
        <p:nvSpPr>
          <p:cNvPr id="1074" name="Rectangle 114"/>
          <p:cNvSpPr>
            <a:spLocks noChangeArrowheads="1"/>
          </p:cNvSpPr>
          <p:nvPr/>
        </p:nvSpPr>
        <p:spPr bwMode="auto">
          <a:xfrm>
            <a:off x="2" y="-746358"/>
            <a:ext cx="184731" cy="1492716"/>
          </a:xfrm>
          <a:prstGeom prst="rect">
            <a:avLst/>
          </a:prstGeom>
          <a:noFill/>
          <a:ln w="9525">
            <a:noFill/>
            <a:miter lim="800000"/>
            <a:headEnd/>
            <a:tailEnd/>
          </a:ln>
        </p:spPr>
        <p:txBody>
          <a:bodyPr wrap="none" anchor="ctr">
            <a:spAutoFit/>
          </a:bodyPr>
          <a:lstStyle/>
          <a:p>
            <a:endParaRPr lang="en-US"/>
          </a:p>
        </p:txBody>
      </p:sp>
      <p:sp>
        <p:nvSpPr>
          <p:cNvPr id="1075" name="Rectangle 117"/>
          <p:cNvSpPr>
            <a:spLocks noChangeArrowheads="1"/>
          </p:cNvSpPr>
          <p:nvPr/>
        </p:nvSpPr>
        <p:spPr bwMode="auto">
          <a:xfrm>
            <a:off x="2" y="-746358"/>
            <a:ext cx="184731" cy="1492716"/>
          </a:xfrm>
          <a:prstGeom prst="rect">
            <a:avLst/>
          </a:prstGeom>
          <a:noFill/>
          <a:ln w="9525">
            <a:noFill/>
            <a:miter lim="800000"/>
            <a:headEnd/>
            <a:tailEnd/>
          </a:ln>
        </p:spPr>
        <p:txBody>
          <a:bodyPr wrap="none" anchor="ctr">
            <a:spAutoFit/>
          </a:bodyPr>
          <a:lstStyle/>
          <a:p>
            <a:endParaRPr lang="en-US"/>
          </a:p>
        </p:txBody>
      </p:sp>
      <p:sp>
        <p:nvSpPr>
          <p:cNvPr id="1118" name="Rectangle 122"/>
          <p:cNvSpPr>
            <a:spLocks noChangeArrowheads="1"/>
          </p:cNvSpPr>
          <p:nvPr/>
        </p:nvSpPr>
        <p:spPr bwMode="auto">
          <a:xfrm>
            <a:off x="2" y="-746358"/>
            <a:ext cx="184731" cy="1492716"/>
          </a:xfrm>
          <a:prstGeom prst="rect">
            <a:avLst/>
          </a:prstGeom>
          <a:noFill/>
          <a:ln w="9525">
            <a:noFill/>
            <a:miter lim="800000"/>
            <a:headEnd/>
            <a:tailEnd/>
          </a:ln>
        </p:spPr>
        <p:txBody>
          <a:bodyPr wrap="none" anchor="ctr">
            <a:spAutoFit/>
          </a:bodyPr>
          <a:lstStyle/>
          <a:p>
            <a:endParaRPr lang="en-US"/>
          </a:p>
        </p:txBody>
      </p:sp>
      <p:sp>
        <p:nvSpPr>
          <p:cNvPr id="1139" name="Rectangle 123"/>
          <p:cNvSpPr>
            <a:spLocks noChangeArrowheads="1"/>
          </p:cNvSpPr>
          <p:nvPr/>
        </p:nvSpPr>
        <p:spPr bwMode="auto">
          <a:xfrm>
            <a:off x="2" y="-746358"/>
            <a:ext cx="184731" cy="1492716"/>
          </a:xfrm>
          <a:prstGeom prst="rect">
            <a:avLst/>
          </a:prstGeom>
          <a:noFill/>
          <a:ln w="9525">
            <a:noFill/>
            <a:miter lim="800000"/>
            <a:headEnd/>
            <a:tailEnd/>
          </a:ln>
        </p:spPr>
        <p:txBody>
          <a:bodyPr wrap="none" anchor="ctr">
            <a:spAutoFit/>
          </a:bodyPr>
          <a:lstStyle/>
          <a:p>
            <a:endParaRPr lang="en-US"/>
          </a:p>
        </p:txBody>
      </p:sp>
      <p:sp>
        <p:nvSpPr>
          <p:cNvPr id="1140" name="Rectangle 125"/>
          <p:cNvSpPr>
            <a:spLocks noChangeArrowheads="1"/>
          </p:cNvSpPr>
          <p:nvPr/>
        </p:nvSpPr>
        <p:spPr bwMode="auto">
          <a:xfrm>
            <a:off x="2" y="-746358"/>
            <a:ext cx="184731" cy="1492716"/>
          </a:xfrm>
          <a:prstGeom prst="rect">
            <a:avLst/>
          </a:prstGeom>
          <a:noFill/>
          <a:ln w="9525">
            <a:noFill/>
            <a:miter lim="800000"/>
            <a:headEnd/>
            <a:tailEnd/>
          </a:ln>
        </p:spPr>
        <p:txBody>
          <a:bodyPr wrap="none" anchor="ctr">
            <a:spAutoFit/>
          </a:bodyPr>
          <a:lstStyle/>
          <a:p>
            <a:endParaRPr lang="en-US"/>
          </a:p>
        </p:txBody>
      </p:sp>
      <p:sp>
        <p:nvSpPr>
          <p:cNvPr id="1141" name="Rectangle 131"/>
          <p:cNvSpPr>
            <a:spLocks noChangeArrowheads="1"/>
          </p:cNvSpPr>
          <p:nvPr/>
        </p:nvSpPr>
        <p:spPr bwMode="auto">
          <a:xfrm>
            <a:off x="2" y="-746358"/>
            <a:ext cx="184731" cy="1492716"/>
          </a:xfrm>
          <a:prstGeom prst="rect">
            <a:avLst/>
          </a:prstGeom>
          <a:noFill/>
          <a:ln w="9525">
            <a:noFill/>
            <a:miter lim="800000"/>
            <a:headEnd/>
            <a:tailEnd/>
          </a:ln>
        </p:spPr>
        <p:txBody>
          <a:bodyPr wrap="none" anchor="ctr">
            <a:spAutoFit/>
          </a:bodyPr>
          <a:lstStyle/>
          <a:p>
            <a:endParaRPr lang="en-US"/>
          </a:p>
        </p:txBody>
      </p:sp>
      <p:pic>
        <p:nvPicPr>
          <p:cNvPr id="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457200"/>
            <a:ext cx="276225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0" y="557213"/>
            <a:ext cx="2743200" cy="27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 name="Text Box 51"/>
          <p:cNvSpPr txBox="1">
            <a:spLocks noChangeArrowheads="1"/>
          </p:cNvSpPr>
          <p:nvPr/>
        </p:nvSpPr>
        <p:spPr bwMode="auto">
          <a:xfrm>
            <a:off x="37338000" y="6573430"/>
            <a:ext cx="12118622" cy="20325170"/>
          </a:xfrm>
          <a:prstGeom prst="rect">
            <a:avLst/>
          </a:prstGeom>
          <a:noFill/>
          <a:ln w="9525">
            <a:solidFill>
              <a:srgbClr val="00B050"/>
            </a:solidFill>
            <a:miter lim="800000"/>
            <a:headEnd/>
            <a:tailEnd/>
          </a:ln>
        </p:spPr>
        <p:txBody>
          <a:bodyPr/>
          <a:lstStyle/>
          <a:p>
            <a:pPr defTabSz="4597400"/>
            <a:r>
              <a:rPr lang="en-US" sz="2400" b="1" dirty="0" smtClean="0"/>
              <a:t>IGS Products</a:t>
            </a:r>
            <a:endParaRPr lang="en-US" sz="2400" b="1" dirty="0" smtClean="0"/>
          </a:p>
          <a:p>
            <a:pPr defTabSz="4597400"/>
            <a:endParaRPr lang="en-US" sz="2400" b="1" dirty="0" smtClean="0"/>
          </a:p>
          <a:p>
            <a:r>
              <a:rPr lang="en-US" sz="1800" dirty="0" smtClean="0"/>
              <a:t>The underlying requirement which led to this survey and its EPP determination was that all GPS data could be processed in a single reference frame, at the epoch of the observations.  Only in that way could it be assured that any coordinate differences would actual be due to true movement of the mark.</a:t>
            </a:r>
          </a:p>
          <a:p>
            <a:endParaRPr lang="en-US" sz="1800" dirty="0"/>
          </a:p>
          <a:p>
            <a:r>
              <a:rPr lang="en-US" sz="1800" dirty="0" smtClean="0"/>
              <a:t>The IGS offered just such a frame, with IGS08 coordinates on stations and IGS08 final orbits available back to 1997.  Although NGS had some GPS data earlier than 1997, they limited this study to post-1997 GPS so that the use of the IGS08 frame would provide consistency across all data sets, both historic and recent.</a:t>
            </a:r>
          </a:p>
          <a:p>
            <a:endParaRPr lang="en-US" sz="1800" dirty="0"/>
          </a:p>
          <a:p>
            <a:r>
              <a:rPr lang="en-US" sz="1800" dirty="0" smtClean="0"/>
              <a:t>Each historic survey was processed in NGS’s software OPUS-Projects, using IGS08 coordinates and IGS08 orbits.  Below is one such survey (GPS1837, in 2003).  </a:t>
            </a:r>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r>
              <a:rPr lang="en-US" sz="1800" dirty="0" smtClean="0"/>
              <a:t>The 2017 survey was also processed in IGS08, and then coordinate changes were used to infer linear velocities at 29 geodetic control points across 9 islands from Guam through Asuncion.  These were combined with the velocities from the four CORSs in The CORS Network for a total of 33 velocities.  These velocities were then inverted to determine the Euler Pole Parameters for the Mariana plate.  The consistency in velocities was striking, even on Guam where multiple historic surveys existed.  This consistency would not have been possible without the IGS, and through it, outliers could be detected and removed.</a:t>
            </a:r>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r>
              <a:rPr lang="en-US" sz="1800" dirty="0" smtClean="0"/>
              <a:t>A paper reporting the results of this study is forthcoming.</a:t>
            </a:r>
            <a:endParaRPr lang="en-US" sz="1800" dirty="0" smtClean="0"/>
          </a:p>
          <a:p>
            <a:endParaRPr lang="en-US" sz="1800" dirty="0" smtClean="0"/>
          </a:p>
          <a:p>
            <a:endParaRPr lang="en-US" sz="1800" dirty="0" smtClean="0"/>
          </a:p>
          <a:p>
            <a:pPr defTabSz="4597400"/>
            <a:endParaRPr lang="en-US" sz="2400" b="1" dirty="0"/>
          </a:p>
        </p:txBody>
      </p:sp>
      <p:sp>
        <p:nvSpPr>
          <p:cNvPr id="21" name="TextBox 20"/>
          <p:cNvSpPr txBox="1"/>
          <p:nvPr/>
        </p:nvSpPr>
        <p:spPr>
          <a:xfrm>
            <a:off x="37338000" y="27399270"/>
            <a:ext cx="12118622" cy="3231654"/>
          </a:xfrm>
          <a:prstGeom prst="rect">
            <a:avLst/>
          </a:prstGeom>
          <a:noFill/>
          <a:ln>
            <a:solidFill>
              <a:srgbClr val="00B050"/>
            </a:solidFill>
          </a:ln>
        </p:spPr>
        <p:txBody>
          <a:bodyPr wrap="square" rtlCol="0">
            <a:spAutoFit/>
          </a:bodyPr>
          <a:lstStyle/>
          <a:p>
            <a:r>
              <a:rPr lang="en-US" sz="2400" b="1" dirty="0" smtClean="0"/>
              <a:t>Bibliography</a:t>
            </a:r>
            <a:endParaRPr lang="en-US" sz="2400" b="1" dirty="0" smtClean="0"/>
          </a:p>
          <a:p>
            <a:endParaRPr lang="en-US" sz="1800" dirty="0" smtClean="0"/>
          </a:p>
          <a:p>
            <a:endParaRPr lang="en-US" sz="1800" dirty="0"/>
          </a:p>
          <a:p>
            <a:r>
              <a:rPr lang="en-US" sz="1800" dirty="0" err="1"/>
              <a:t>Kreemer</a:t>
            </a:r>
            <a:r>
              <a:rPr lang="en-US" sz="1800" dirty="0"/>
              <a:t>, C., G. </a:t>
            </a:r>
            <a:r>
              <a:rPr lang="en-US" sz="1800" dirty="0" err="1"/>
              <a:t>Blewitt</a:t>
            </a:r>
            <a:r>
              <a:rPr lang="en-US" sz="1800" dirty="0"/>
              <a:t> and E.C. Klein (2014) A geodetic plate motion and Global Strain Rate Model. Geochemistry, Geophysics, Geosystems 15: 3849-3889</a:t>
            </a:r>
            <a:r>
              <a:rPr lang="en-US" sz="1800" dirty="0" smtClean="0"/>
              <a:t>.</a:t>
            </a:r>
          </a:p>
          <a:p>
            <a:endParaRPr lang="en-US" sz="1800" dirty="0"/>
          </a:p>
          <a:p>
            <a:endParaRPr lang="en-US" sz="1800" dirty="0" smtClean="0"/>
          </a:p>
          <a:p>
            <a:r>
              <a:rPr lang="en-US" sz="1800" dirty="0" err="1"/>
              <a:t>Altamimi</a:t>
            </a:r>
            <a:r>
              <a:rPr lang="en-US" sz="1800" dirty="0"/>
              <a:t>, Z., P. </a:t>
            </a:r>
            <a:r>
              <a:rPr lang="en-US" sz="1800" dirty="0" err="1"/>
              <a:t>Rebischung</a:t>
            </a:r>
            <a:r>
              <a:rPr lang="en-US" sz="1800" dirty="0"/>
              <a:t>, L. </a:t>
            </a:r>
            <a:r>
              <a:rPr lang="en-US" sz="1800" dirty="0" err="1"/>
              <a:t>Metivier</a:t>
            </a:r>
            <a:r>
              <a:rPr lang="en-US" sz="1800" dirty="0"/>
              <a:t>, and X. </a:t>
            </a:r>
            <a:r>
              <a:rPr lang="en-US" sz="1800" dirty="0" err="1"/>
              <a:t>Collilieux</a:t>
            </a:r>
            <a:r>
              <a:rPr lang="en-US" sz="1800" dirty="0"/>
              <a:t> (2016) ITRF2014: A new release of the International Terrestrial Reference Frame modeling nonlinear station motions. Journal of Geophysical Research: Solid Earth 121: 6109-6131. doi:10.1002/2016JB013098.</a:t>
            </a:r>
          </a:p>
          <a:p>
            <a:endParaRPr lang="en-US" sz="1800" dirty="0" smtClean="0"/>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9074"/>
          <a:stretch/>
        </p:blipFill>
        <p:spPr>
          <a:xfrm>
            <a:off x="2382930" y="17293935"/>
            <a:ext cx="11694208" cy="9220200"/>
          </a:xfrm>
          <a:prstGeom prst="rect">
            <a:avLst/>
          </a:prstGeom>
        </p:spPr>
      </p:pic>
      <p:graphicFrame>
        <p:nvGraphicFramePr>
          <p:cNvPr id="90" name="Table 89"/>
          <p:cNvGraphicFramePr>
            <a:graphicFrameLocks noGrp="1"/>
          </p:cNvGraphicFramePr>
          <p:nvPr>
            <p:extLst>
              <p:ext uri="{D42A27DB-BD31-4B8C-83A1-F6EECF244321}">
                <p14:modId xmlns:p14="http://schemas.microsoft.com/office/powerpoint/2010/main" val="566810758"/>
              </p:ext>
            </p:extLst>
          </p:nvPr>
        </p:nvGraphicFramePr>
        <p:xfrm>
          <a:off x="16199132" y="12813917"/>
          <a:ext cx="11690067" cy="5516880"/>
        </p:xfrm>
        <a:graphic>
          <a:graphicData uri="http://schemas.openxmlformats.org/drawingml/2006/table">
            <a:tbl>
              <a:tblPr firstRow="1" firstCol="1" bandRow="1"/>
              <a:tblGrid>
                <a:gridCol w="3612866">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gridCol w="4191001">
                  <a:extLst>
                    <a:ext uri="{9D8B030D-6E8A-4147-A177-3AD203B41FA5}">
                      <a16:colId xmlns:a16="http://schemas.microsoft.com/office/drawing/2014/main" val="20002"/>
                    </a:ext>
                  </a:extLst>
                </a:gridCol>
              </a:tblGrid>
              <a:tr h="403429">
                <a:tc>
                  <a:txBody>
                    <a:bodyPr/>
                    <a:lstStyle/>
                    <a:p>
                      <a:pPr marL="0" marR="0" algn="ctr">
                        <a:spcBef>
                          <a:spcPts val="0"/>
                        </a:spcBef>
                        <a:spcAft>
                          <a:spcPts val="0"/>
                        </a:spcAft>
                      </a:pPr>
                      <a:r>
                        <a:rPr lang="en-US" sz="2800" b="1" dirty="0" smtClean="0">
                          <a:effectLst/>
                          <a:latin typeface="Courier New" panose="02070309020205020404" pitchFamily="49" charset="0"/>
                          <a:ea typeface="Calibri"/>
                          <a:cs typeface="Courier New" panose="02070309020205020404" pitchFamily="49" charset="0"/>
                        </a:rPr>
                        <a:t>Island</a:t>
                      </a:r>
                      <a:endParaRPr lang="en-US" sz="2800" b="1" dirty="0">
                        <a:effectLst/>
                        <a:latin typeface="Courier New" panose="02070309020205020404" pitchFamily="49" charset="0"/>
                        <a:ea typeface="Calibri"/>
                        <a:cs typeface="Courier New" panose="02070309020205020404" pitchFamily="49"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dirty="0" smtClean="0">
                          <a:effectLst/>
                          <a:latin typeface="Courier New" panose="02070309020205020404" pitchFamily="49" charset="0"/>
                          <a:ea typeface="Calibri"/>
                          <a:cs typeface="Courier New" panose="02070309020205020404" pitchFamily="49" charset="0"/>
                        </a:rPr>
                        <a:t>Year(s) visited</a:t>
                      </a:r>
                      <a:endParaRPr lang="en-US" sz="2800" b="1" dirty="0">
                        <a:effectLst/>
                        <a:latin typeface="Courier New" panose="02070309020205020404" pitchFamily="49" charset="0"/>
                        <a:ea typeface="Calibri"/>
                        <a:cs typeface="Courier New" panose="02070309020205020404" pitchFamily="49"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dirty="0" smtClean="0">
                          <a:effectLst/>
                          <a:latin typeface="Courier New" panose="02070309020205020404" pitchFamily="49" charset="0"/>
                          <a:ea typeface="Calibri"/>
                          <a:cs typeface="Courier New" panose="02070309020205020404" pitchFamily="49" charset="0"/>
                        </a:rPr>
                        <a:t>Total Number of points</a:t>
                      </a:r>
                      <a:endParaRPr lang="en-US" sz="2800" b="1" dirty="0">
                        <a:effectLst/>
                        <a:latin typeface="Courier New" panose="02070309020205020404" pitchFamily="49" charset="0"/>
                        <a:ea typeface="Calibri"/>
                        <a:cs typeface="Courier New" panose="02070309020205020404" pitchFamily="49"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3429">
                <a:tc>
                  <a:txBody>
                    <a:bodyPr/>
                    <a:lstStyle/>
                    <a:p>
                      <a:pPr marL="0" marR="0" algn="ctr">
                        <a:spcBef>
                          <a:spcPts val="0"/>
                        </a:spcBef>
                        <a:spcAft>
                          <a:spcPts val="0"/>
                        </a:spcAft>
                      </a:pPr>
                      <a:r>
                        <a:rPr lang="en-US" sz="2400" b="1" dirty="0" smtClean="0">
                          <a:effectLst/>
                          <a:latin typeface="Courier New" panose="02070309020205020404" pitchFamily="49" charset="0"/>
                          <a:ea typeface="Calibri"/>
                          <a:cs typeface="Courier New" panose="02070309020205020404" pitchFamily="49" charset="0"/>
                        </a:rPr>
                        <a:t>Guam</a:t>
                      </a:r>
                      <a:endParaRPr lang="en-US" sz="2400" b="1" dirty="0">
                        <a:effectLst/>
                        <a:latin typeface="Courier New" panose="02070309020205020404" pitchFamily="49" charset="0"/>
                        <a:ea typeface="Calibri"/>
                        <a:cs typeface="Courier New" panose="02070309020205020404" pitchFamily="49"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smtClean="0">
                          <a:effectLst/>
                          <a:latin typeface="Courier New" panose="02070309020205020404" pitchFamily="49" charset="0"/>
                          <a:ea typeface="Calibri"/>
                          <a:cs typeface="Courier New" panose="02070309020205020404" pitchFamily="49" charset="0"/>
                        </a:rPr>
                        <a:t>1997,2004,2007,2013</a:t>
                      </a:r>
                      <a:endParaRPr lang="en-US" sz="2000" b="1" dirty="0">
                        <a:effectLst/>
                        <a:latin typeface="Courier New" panose="02070309020205020404" pitchFamily="49" charset="0"/>
                        <a:ea typeface="Calibri"/>
                        <a:cs typeface="Courier New" panose="02070309020205020404" pitchFamily="49"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smtClean="0">
                          <a:effectLst/>
                          <a:latin typeface="Courier New" panose="02070309020205020404" pitchFamily="49" charset="0"/>
                          <a:ea typeface="Calibri"/>
                          <a:cs typeface="Courier New" panose="02070309020205020404" pitchFamily="49" charset="0"/>
                        </a:rPr>
                        <a:t>33</a:t>
                      </a:r>
                      <a:endParaRPr lang="en-US" sz="2000" b="1" dirty="0">
                        <a:effectLst/>
                        <a:latin typeface="Courier New" panose="02070309020205020404" pitchFamily="49" charset="0"/>
                        <a:ea typeface="Calibri"/>
                        <a:cs typeface="Courier New" panose="02070309020205020404" pitchFamily="49"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3429">
                <a:tc>
                  <a:txBody>
                    <a:bodyPr/>
                    <a:lstStyle/>
                    <a:p>
                      <a:pPr marL="0" marR="0" algn="ctr">
                        <a:spcBef>
                          <a:spcPts val="0"/>
                        </a:spcBef>
                        <a:spcAft>
                          <a:spcPts val="0"/>
                        </a:spcAft>
                      </a:pPr>
                      <a:r>
                        <a:rPr lang="en-US" sz="2400" b="1" dirty="0" smtClean="0">
                          <a:effectLst/>
                          <a:latin typeface="Courier New" panose="02070309020205020404" pitchFamily="49" charset="0"/>
                          <a:ea typeface="Calibri"/>
                          <a:cs typeface="Courier New" panose="02070309020205020404" pitchFamily="49" charset="0"/>
                        </a:rPr>
                        <a:t>Rota</a:t>
                      </a:r>
                      <a:endParaRPr lang="en-US" sz="2400" b="1" dirty="0">
                        <a:effectLst/>
                        <a:latin typeface="Courier New" panose="02070309020205020404" pitchFamily="49" charset="0"/>
                        <a:ea typeface="Calibri"/>
                        <a:cs typeface="Courier New" panose="02070309020205020404" pitchFamily="49"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smtClean="0">
                          <a:effectLst/>
                          <a:latin typeface="Courier New" panose="02070309020205020404" pitchFamily="49" charset="0"/>
                          <a:ea typeface="Calibri"/>
                          <a:cs typeface="Courier New" panose="02070309020205020404" pitchFamily="49" charset="0"/>
                        </a:rPr>
                        <a:t>2003</a:t>
                      </a:r>
                      <a:endParaRPr lang="en-US" sz="2000" b="1" dirty="0">
                        <a:effectLst/>
                        <a:latin typeface="Courier New" panose="02070309020205020404" pitchFamily="49" charset="0"/>
                        <a:ea typeface="Calibri"/>
                        <a:cs typeface="Courier New" panose="02070309020205020404" pitchFamily="49"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smtClean="0">
                          <a:effectLst/>
                          <a:latin typeface="Courier New" panose="02070309020205020404" pitchFamily="49" charset="0"/>
                          <a:ea typeface="Calibri"/>
                          <a:cs typeface="Courier New" panose="02070309020205020404" pitchFamily="49" charset="0"/>
                        </a:rPr>
                        <a:t>11</a:t>
                      </a:r>
                      <a:endParaRPr lang="en-US" sz="2000" b="1" dirty="0">
                        <a:effectLst/>
                        <a:latin typeface="Courier New" panose="02070309020205020404" pitchFamily="49" charset="0"/>
                        <a:ea typeface="Calibri"/>
                        <a:cs typeface="Courier New" panose="02070309020205020404" pitchFamily="49"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3429">
                <a:tc>
                  <a:txBody>
                    <a:bodyPr/>
                    <a:lstStyle/>
                    <a:p>
                      <a:pPr marL="0" marR="0" algn="ctr">
                        <a:spcBef>
                          <a:spcPts val="0"/>
                        </a:spcBef>
                        <a:spcAft>
                          <a:spcPts val="0"/>
                        </a:spcAft>
                      </a:pPr>
                      <a:r>
                        <a:rPr lang="en-US" sz="2400" b="1" dirty="0" smtClean="0">
                          <a:effectLst/>
                          <a:latin typeface="Courier New" panose="02070309020205020404" pitchFamily="49" charset="0"/>
                          <a:ea typeface="Calibri"/>
                          <a:cs typeface="Courier New" panose="02070309020205020404" pitchFamily="49" charset="0"/>
                        </a:rPr>
                        <a:t>Tinian</a:t>
                      </a:r>
                      <a:endParaRPr lang="en-US" sz="2400" b="1" dirty="0">
                        <a:effectLst/>
                        <a:latin typeface="Courier New" panose="02070309020205020404" pitchFamily="49" charset="0"/>
                        <a:ea typeface="Calibri"/>
                        <a:cs typeface="Courier New" panose="02070309020205020404" pitchFamily="49"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smtClean="0">
                          <a:effectLst/>
                          <a:latin typeface="Courier New" panose="02070309020205020404" pitchFamily="49" charset="0"/>
                          <a:ea typeface="Calibri"/>
                          <a:cs typeface="Courier New" panose="02070309020205020404" pitchFamily="49" charset="0"/>
                        </a:rPr>
                        <a:t>2003</a:t>
                      </a:r>
                      <a:endParaRPr lang="en-US" sz="2000" b="1" dirty="0">
                        <a:effectLst/>
                        <a:latin typeface="Courier New" panose="02070309020205020404" pitchFamily="49" charset="0"/>
                        <a:ea typeface="Calibri"/>
                        <a:cs typeface="Courier New" panose="02070309020205020404" pitchFamily="49"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smtClean="0">
                          <a:effectLst/>
                          <a:latin typeface="Courier New" panose="02070309020205020404" pitchFamily="49" charset="0"/>
                          <a:ea typeface="Calibri"/>
                          <a:cs typeface="Courier New" panose="02070309020205020404" pitchFamily="49" charset="0"/>
                        </a:rPr>
                        <a:t>37</a:t>
                      </a:r>
                      <a:endParaRPr lang="en-US" sz="2000" b="1" dirty="0">
                        <a:effectLst/>
                        <a:latin typeface="Courier New" panose="02070309020205020404" pitchFamily="49" charset="0"/>
                        <a:ea typeface="Calibri"/>
                        <a:cs typeface="Courier New" panose="02070309020205020404" pitchFamily="49"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3429">
                <a:tc>
                  <a:txBody>
                    <a:bodyPr/>
                    <a:lstStyle/>
                    <a:p>
                      <a:pPr marL="0" marR="0" algn="ctr">
                        <a:spcBef>
                          <a:spcPts val="0"/>
                        </a:spcBef>
                        <a:spcAft>
                          <a:spcPts val="0"/>
                        </a:spcAft>
                      </a:pPr>
                      <a:r>
                        <a:rPr lang="en-US" sz="2400" b="1" dirty="0" smtClean="0">
                          <a:effectLst/>
                          <a:latin typeface="Courier New" panose="02070309020205020404" pitchFamily="49" charset="0"/>
                          <a:ea typeface="Calibri"/>
                          <a:cs typeface="Courier New" panose="02070309020205020404" pitchFamily="49" charset="0"/>
                        </a:rPr>
                        <a:t>Saipan</a:t>
                      </a:r>
                      <a:endParaRPr lang="en-US" sz="2400" b="1" dirty="0">
                        <a:effectLst/>
                        <a:latin typeface="Courier New" panose="02070309020205020404" pitchFamily="49" charset="0"/>
                        <a:ea typeface="Calibri"/>
                        <a:cs typeface="Courier New" panose="02070309020205020404" pitchFamily="49"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smtClean="0">
                          <a:effectLst/>
                          <a:latin typeface="Courier New" panose="02070309020205020404" pitchFamily="49" charset="0"/>
                          <a:ea typeface="Calibri"/>
                          <a:cs typeface="Courier New" panose="02070309020205020404" pitchFamily="49" charset="0"/>
                        </a:rPr>
                        <a:t>2003</a:t>
                      </a:r>
                      <a:endParaRPr lang="en-US" sz="2000" b="1" dirty="0">
                        <a:effectLst/>
                        <a:latin typeface="Courier New" panose="02070309020205020404" pitchFamily="49" charset="0"/>
                        <a:ea typeface="Calibri"/>
                        <a:cs typeface="Courier New" panose="02070309020205020404" pitchFamily="49"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smtClean="0">
                          <a:effectLst/>
                          <a:latin typeface="Courier New" panose="02070309020205020404" pitchFamily="49" charset="0"/>
                          <a:ea typeface="Calibri"/>
                          <a:cs typeface="Courier New" panose="02070309020205020404" pitchFamily="49" charset="0"/>
                        </a:rPr>
                        <a:t>11</a:t>
                      </a:r>
                      <a:endParaRPr lang="en-US" sz="2000" b="1" dirty="0">
                        <a:effectLst/>
                        <a:latin typeface="Courier New" panose="02070309020205020404" pitchFamily="49" charset="0"/>
                        <a:ea typeface="Calibri"/>
                        <a:cs typeface="Courier New" panose="02070309020205020404" pitchFamily="49"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3429">
                <a:tc>
                  <a:txBody>
                    <a:bodyPr/>
                    <a:lstStyle/>
                    <a:p>
                      <a:pPr marL="0" marR="0" algn="ctr">
                        <a:spcBef>
                          <a:spcPts val="0"/>
                        </a:spcBef>
                        <a:spcAft>
                          <a:spcPts val="0"/>
                        </a:spcAft>
                      </a:pPr>
                      <a:r>
                        <a:rPr lang="en-US" sz="2400" b="1" dirty="0" err="1" smtClean="0">
                          <a:effectLst/>
                          <a:latin typeface="Courier New" panose="02070309020205020404" pitchFamily="49" charset="0"/>
                          <a:ea typeface="Calibri"/>
                          <a:cs typeface="Courier New" panose="02070309020205020404" pitchFamily="49" charset="0"/>
                        </a:rPr>
                        <a:t>Sarigan</a:t>
                      </a:r>
                      <a:endParaRPr lang="en-US" sz="2400" b="1" dirty="0">
                        <a:effectLst/>
                        <a:latin typeface="Courier New" panose="02070309020205020404" pitchFamily="49" charset="0"/>
                        <a:ea typeface="Calibri"/>
                        <a:cs typeface="Courier New" panose="02070309020205020404" pitchFamily="49"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smtClean="0">
                          <a:effectLst/>
                          <a:latin typeface="Courier New" panose="02070309020205020404" pitchFamily="49" charset="0"/>
                          <a:ea typeface="Calibri"/>
                          <a:cs typeface="Courier New" panose="02070309020205020404" pitchFamily="49" charset="0"/>
                        </a:rPr>
                        <a:t>2003</a:t>
                      </a:r>
                      <a:endParaRPr lang="en-US" sz="2000" b="1" dirty="0">
                        <a:effectLst/>
                        <a:latin typeface="Courier New" panose="02070309020205020404" pitchFamily="49" charset="0"/>
                        <a:ea typeface="Calibri"/>
                        <a:cs typeface="Courier New" panose="02070309020205020404" pitchFamily="49"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smtClean="0">
                          <a:effectLst/>
                          <a:latin typeface="Courier New" panose="02070309020205020404" pitchFamily="49" charset="0"/>
                          <a:ea typeface="Calibri"/>
                          <a:cs typeface="Courier New" panose="02070309020205020404" pitchFamily="49" charset="0"/>
                        </a:rPr>
                        <a:t>1</a:t>
                      </a:r>
                      <a:endParaRPr lang="en-US" sz="2000" b="1" dirty="0">
                        <a:effectLst/>
                        <a:latin typeface="Courier New" panose="02070309020205020404" pitchFamily="49" charset="0"/>
                        <a:ea typeface="Calibri"/>
                        <a:cs typeface="Courier New" panose="02070309020205020404" pitchFamily="49"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3429">
                <a:tc>
                  <a:txBody>
                    <a:bodyPr/>
                    <a:lstStyle/>
                    <a:p>
                      <a:pPr marL="0" marR="0" algn="ctr">
                        <a:spcBef>
                          <a:spcPts val="0"/>
                        </a:spcBef>
                        <a:spcAft>
                          <a:spcPts val="0"/>
                        </a:spcAft>
                      </a:pPr>
                      <a:r>
                        <a:rPr lang="en-US" sz="2400" b="1" dirty="0" err="1" smtClean="0">
                          <a:effectLst/>
                          <a:latin typeface="Courier New" panose="02070309020205020404" pitchFamily="49" charset="0"/>
                          <a:ea typeface="Calibri"/>
                          <a:cs typeface="Courier New" panose="02070309020205020404" pitchFamily="49" charset="0"/>
                        </a:rPr>
                        <a:t>Alamagan</a:t>
                      </a:r>
                      <a:endParaRPr lang="en-US" sz="2400" b="1" dirty="0">
                        <a:effectLst/>
                        <a:latin typeface="Courier New" panose="02070309020205020404" pitchFamily="49" charset="0"/>
                        <a:ea typeface="Calibri"/>
                        <a:cs typeface="Courier New" panose="02070309020205020404" pitchFamily="49"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smtClean="0">
                          <a:effectLst/>
                          <a:latin typeface="Courier New" panose="02070309020205020404" pitchFamily="49" charset="0"/>
                          <a:ea typeface="Calibri"/>
                          <a:cs typeface="Courier New" panose="02070309020205020404" pitchFamily="49" charset="0"/>
                        </a:rPr>
                        <a:t>2003</a:t>
                      </a:r>
                      <a:endParaRPr lang="en-US" sz="2000" b="1" dirty="0">
                        <a:effectLst/>
                        <a:latin typeface="Courier New" panose="02070309020205020404" pitchFamily="49" charset="0"/>
                        <a:ea typeface="Calibri"/>
                        <a:cs typeface="Courier New" panose="02070309020205020404" pitchFamily="49"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smtClean="0">
                          <a:effectLst/>
                          <a:latin typeface="Courier New" panose="02070309020205020404" pitchFamily="49" charset="0"/>
                          <a:ea typeface="Calibri"/>
                          <a:cs typeface="Courier New" panose="02070309020205020404" pitchFamily="49" charset="0"/>
                        </a:rPr>
                        <a:t>1</a:t>
                      </a:r>
                      <a:endParaRPr lang="en-US" sz="2000" b="1" dirty="0">
                        <a:effectLst/>
                        <a:latin typeface="Courier New" panose="02070309020205020404" pitchFamily="49" charset="0"/>
                        <a:ea typeface="Calibri"/>
                        <a:cs typeface="Courier New" panose="02070309020205020404" pitchFamily="49"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03429">
                <a:tc>
                  <a:txBody>
                    <a:bodyPr/>
                    <a:lstStyle/>
                    <a:p>
                      <a:pPr marL="0" marR="0" algn="ctr">
                        <a:spcBef>
                          <a:spcPts val="0"/>
                        </a:spcBef>
                        <a:spcAft>
                          <a:spcPts val="0"/>
                        </a:spcAft>
                      </a:pPr>
                      <a:r>
                        <a:rPr lang="en-US" sz="2400" b="1" dirty="0" smtClean="0">
                          <a:effectLst/>
                          <a:latin typeface="Courier New" panose="02070309020205020404" pitchFamily="49" charset="0"/>
                          <a:ea typeface="Calibri"/>
                          <a:cs typeface="Courier New" panose="02070309020205020404" pitchFamily="49" charset="0"/>
                        </a:rPr>
                        <a:t>Pagan</a:t>
                      </a:r>
                      <a:endParaRPr lang="en-US" sz="2400" b="1" dirty="0">
                        <a:effectLst/>
                        <a:latin typeface="Courier New" panose="02070309020205020404" pitchFamily="49" charset="0"/>
                        <a:ea typeface="Calibri"/>
                        <a:cs typeface="Courier New" panose="02070309020205020404" pitchFamily="49"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smtClean="0">
                          <a:effectLst/>
                          <a:latin typeface="Courier New" panose="02070309020205020404" pitchFamily="49" charset="0"/>
                          <a:ea typeface="Calibri"/>
                          <a:cs typeface="Courier New" panose="02070309020205020404" pitchFamily="49" charset="0"/>
                        </a:rPr>
                        <a:t>2003</a:t>
                      </a:r>
                      <a:endParaRPr lang="en-US" sz="2000" b="1" dirty="0">
                        <a:effectLst/>
                        <a:latin typeface="Courier New" panose="02070309020205020404" pitchFamily="49" charset="0"/>
                        <a:ea typeface="Calibri"/>
                        <a:cs typeface="Courier New" panose="02070309020205020404" pitchFamily="49"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smtClean="0">
                          <a:effectLst/>
                          <a:latin typeface="Courier New" panose="02070309020205020404" pitchFamily="49" charset="0"/>
                          <a:ea typeface="Calibri"/>
                          <a:cs typeface="Courier New" panose="02070309020205020404" pitchFamily="49" charset="0"/>
                        </a:rPr>
                        <a:t>1</a:t>
                      </a:r>
                      <a:endParaRPr lang="en-US" sz="2000" b="1" dirty="0">
                        <a:effectLst/>
                        <a:latin typeface="Courier New" panose="02070309020205020404" pitchFamily="49" charset="0"/>
                        <a:ea typeface="Calibri"/>
                        <a:cs typeface="Courier New" panose="02070309020205020404" pitchFamily="49"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03429">
                <a:tc>
                  <a:txBody>
                    <a:bodyPr/>
                    <a:lstStyle/>
                    <a:p>
                      <a:pPr marL="0" marR="0" algn="ctr">
                        <a:spcBef>
                          <a:spcPts val="0"/>
                        </a:spcBef>
                        <a:spcAft>
                          <a:spcPts val="0"/>
                        </a:spcAft>
                      </a:pPr>
                      <a:r>
                        <a:rPr lang="en-US" sz="2400" b="1" dirty="0" err="1" smtClean="0">
                          <a:effectLst/>
                          <a:latin typeface="Courier New" panose="02070309020205020404" pitchFamily="49" charset="0"/>
                          <a:ea typeface="Calibri"/>
                          <a:cs typeface="Courier New" panose="02070309020205020404" pitchFamily="49" charset="0"/>
                        </a:rPr>
                        <a:t>Agrihan</a:t>
                      </a:r>
                      <a:endParaRPr lang="en-US" sz="2400" b="1" dirty="0">
                        <a:effectLst/>
                        <a:latin typeface="Courier New" panose="02070309020205020404" pitchFamily="49" charset="0"/>
                        <a:ea typeface="Calibri"/>
                        <a:cs typeface="Courier New" panose="02070309020205020404" pitchFamily="49"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smtClean="0">
                          <a:effectLst/>
                          <a:latin typeface="Courier New" panose="02070309020205020404" pitchFamily="49" charset="0"/>
                          <a:ea typeface="Calibri"/>
                          <a:cs typeface="Courier New" panose="02070309020205020404" pitchFamily="49" charset="0"/>
                        </a:rPr>
                        <a:t>2003</a:t>
                      </a:r>
                      <a:endParaRPr lang="en-US" sz="2000" b="1" dirty="0">
                        <a:effectLst/>
                        <a:latin typeface="Courier New" panose="02070309020205020404" pitchFamily="49" charset="0"/>
                        <a:ea typeface="Calibri"/>
                        <a:cs typeface="Courier New" panose="02070309020205020404" pitchFamily="49"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smtClean="0">
                          <a:effectLst/>
                          <a:latin typeface="Courier New" panose="02070309020205020404" pitchFamily="49" charset="0"/>
                          <a:ea typeface="Calibri"/>
                          <a:cs typeface="Courier New" panose="02070309020205020404" pitchFamily="49" charset="0"/>
                        </a:rPr>
                        <a:t>2</a:t>
                      </a:r>
                      <a:endParaRPr lang="en-US" sz="2000" b="1" dirty="0">
                        <a:effectLst/>
                        <a:latin typeface="Courier New" panose="02070309020205020404" pitchFamily="49" charset="0"/>
                        <a:ea typeface="Calibri"/>
                        <a:cs typeface="Courier New" panose="02070309020205020404" pitchFamily="49"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03429">
                <a:tc>
                  <a:txBody>
                    <a:bodyPr/>
                    <a:lstStyle/>
                    <a:p>
                      <a:pPr marL="0" marR="0" algn="ctr">
                        <a:spcBef>
                          <a:spcPts val="0"/>
                        </a:spcBef>
                        <a:spcAft>
                          <a:spcPts val="0"/>
                        </a:spcAft>
                      </a:pPr>
                      <a:r>
                        <a:rPr lang="en-US" sz="2400" b="1" dirty="0" err="1" smtClean="0">
                          <a:effectLst/>
                          <a:latin typeface="Courier New" panose="02070309020205020404" pitchFamily="49" charset="0"/>
                          <a:ea typeface="Calibri"/>
                          <a:cs typeface="Courier New" panose="02070309020205020404" pitchFamily="49" charset="0"/>
                        </a:rPr>
                        <a:t>Ascuncion</a:t>
                      </a:r>
                      <a:endParaRPr lang="en-US" sz="2400" b="1" dirty="0">
                        <a:effectLst/>
                        <a:latin typeface="Courier New" panose="02070309020205020404" pitchFamily="49" charset="0"/>
                        <a:ea typeface="Calibri"/>
                        <a:cs typeface="Courier New" panose="02070309020205020404" pitchFamily="49"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smtClean="0">
                          <a:effectLst/>
                          <a:latin typeface="Courier New" panose="02070309020205020404" pitchFamily="49" charset="0"/>
                          <a:ea typeface="Calibri"/>
                          <a:cs typeface="Courier New" panose="02070309020205020404" pitchFamily="49" charset="0"/>
                        </a:rPr>
                        <a:t>2003</a:t>
                      </a:r>
                      <a:endParaRPr lang="en-US" sz="2000" b="1" dirty="0">
                        <a:effectLst/>
                        <a:latin typeface="Courier New" panose="02070309020205020404" pitchFamily="49" charset="0"/>
                        <a:ea typeface="Calibri"/>
                        <a:cs typeface="Courier New" panose="02070309020205020404" pitchFamily="49"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smtClean="0">
                          <a:effectLst/>
                          <a:latin typeface="Courier New" panose="02070309020205020404" pitchFamily="49" charset="0"/>
                          <a:ea typeface="Calibri"/>
                          <a:cs typeface="Courier New" panose="02070309020205020404" pitchFamily="49" charset="0"/>
                        </a:rPr>
                        <a:t>1</a:t>
                      </a:r>
                      <a:endParaRPr lang="en-US" sz="2000" b="1" dirty="0">
                        <a:effectLst/>
                        <a:latin typeface="Courier New" panose="02070309020205020404" pitchFamily="49" charset="0"/>
                        <a:ea typeface="Calibri"/>
                        <a:cs typeface="Courier New" panose="02070309020205020404" pitchFamily="49"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03429">
                <a:tc>
                  <a:txBody>
                    <a:bodyPr/>
                    <a:lstStyle/>
                    <a:p>
                      <a:pPr marL="0" marR="0" algn="ctr">
                        <a:spcBef>
                          <a:spcPts val="0"/>
                        </a:spcBef>
                        <a:spcAft>
                          <a:spcPts val="0"/>
                        </a:spcAft>
                      </a:pPr>
                      <a:r>
                        <a:rPr lang="en-US" sz="2400" b="1" dirty="0" err="1" smtClean="0">
                          <a:effectLst/>
                          <a:latin typeface="Courier New" panose="02070309020205020404" pitchFamily="49" charset="0"/>
                          <a:ea typeface="Calibri"/>
                          <a:cs typeface="Courier New" panose="02070309020205020404" pitchFamily="49" charset="0"/>
                        </a:rPr>
                        <a:t>Maug</a:t>
                      </a:r>
                      <a:endParaRPr lang="en-US" sz="2400" b="1" dirty="0">
                        <a:effectLst/>
                        <a:latin typeface="Courier New" panose="02070309020205020404" pitchFamily="49" charset="0"/>
                        <a:ea typeface="Calibri"/>
                        <a:cs typeface="Courier New" panose="02070309020205020404" pitchFamily="49"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smtClean="0">
                          <a:effectLst/>
                          <a:latin typeface="Courier New" panose="02070309020205020404" pitchFamily="49" charset="0"/>
                          <a:ea typeface="Calibri"/>
                          <a:cs typeface="Courier New" panose="02070309020205020404" pitchFamily="49" charset="0"/>
                        </a:rPr>
                        <a:t>2003</a:t>
                      </a:r>
                      <a:endParaRPr lang="en-US" sz="2000" b="1" dirty="0">
                        <a:effectLst/>
                        <a:latin typeface="Courier New" panose="02070309020205020404" pitchFamily="49" charset="0"/>
                        <a:ea typeface="Calibri"/>
                        <a:cs typeface="Courier New" panose="02070309020205020404" pitchFamily="49"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smtClean="0">
                          <a:effectLst/>
                          <a:latin typeface="Courier New" panose="02070309020205020404" pitchFamily="49" charset="0"/>
                          <a:ea typeface="Calibri"/>
                          <a:cs typeface="Courier New" panose="02070309020205020404" pitchFamily="49" charset="0"/>
                        </a:rPr>
                        <a:t>1</a:t>
                      </a:r>
                      <a:endParaRPr lang="en-US" sz="2000" b="1" dirty="0">
                        <a:effectLst/>
                        <a:latin typeface="Courier New" panose="02070309020205020404" pitchFamily="49" charset="0"/>
                        <a:ea typeface="Calibri"/>
                        <a:cs typeface="Courier New" panose="02070309020205020404" pitchFamily="49" charset="0"/>
                      </a:endParaRPr>
                    </a:p>
                  </a:txBody>
                  <a:tcPr marL="45720" marR="4572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5375708"/>
                  </a:ext>
                </a:extLst>
              </a:tr>
            </a:tbl>
          </a:graphicData>
        </a:graphic>
      </p:graphicFrame>
      <p:sp>
        <p:nvSpPr>
          <p:cNvPr id="12" name="TextBox 11"/>
          <p:cNvSpPr txBox="1"/>
          <p:nvPr/>
        </p:nvSpPr>
        <p:spPr>
          <a:xfrm>
            <a:off x="16235954" y="7570015"/>
            <a:ext cx="12830243" cy="4247317"/>
          </a:xfrm>
          <a:prstGeom prst="rect">
            <a:avLst/>
          </a:prstGeom>
          <a:noFill/>
        </p:spPr>
        <p:txBody>
          <a:bodyPr wrap="square" rtlCol="0">
            <a:spAutoFit/>
          </a:bodyPr>
          <a:lstStyle/>
          <a:p>
            <a:pPr lvl="0" defTabSz="4597400"/>
            <a:r>
              <a:rPr lang="en-US" sz="1800" dirty="0">
                <a:solidFill>
                  <a:srgbClr val="000000"/>
                </a:solidFill>
              </a:rPr>
              <a:t>One of the primary problems with this plate is the lack of data.  Only five continuously operating GNSS reference stations have ever been operated on the plate.  Of those five, one is defunct and one is not part of The CORS Network, operated by NGS.  All five stations are clustered on only two islands, Guam and Saipan, both of which lie in the southern 1/3  the plate, leaving no continuous GNSS data at all on the northern 2/3 of the plate.</a:t>
            </a:r>
          </a:p>
          <a:p>
            <a:pPr lvl="0" defTabSz="4597400"/>
            <a:endParaRPr lang="en-US" sz="1800" dirty="0">
              <a:solidFill>
                <a:srgbClr val="000000"/>
              </a:solidFill>
            </a:endParaRPr>
          </a:p>
          <a:p>
            <a:pPr lvl="0" defTabSz="4597400"/>
            <a:r>
              <a:rPr lang="en-US" sz="1800" dirty="0">
                <a:solidFill>
                  <a:srgbClr val="000000"/>
                </a:solidFill>
              </a:rPr>
              <a:t>In order to fill that gap in data, a survey was designed and executed by NGS in 2017 to collect GPS data on geodetic control marks which had been occupied at some point in the past by NGS.  The intent was to re-process the old GPS data into IGS08 coordinates, compare them with the 2017 data, also in the IGS08 frame, compute linear velocities, and use them to compute the rotational parameters of the Mariana plate.</a:t>
            </a:r>
          </a:p>
          <a:p>
            <a:pPr lvl="0" defTabSz="4597400"/>
            <a:endParaRPr lang="en-US" sz="1800" dirty="0">
              <a:solidFill>
                <a:srgbClr val="000000"/>
              </a:solidFill>
            </a:endParaRPr>
          </a:p>
          <a:p>
            <a:pPr lvl="0" defTabSz="4597400"/>
            <a:r>
              <a:rPr lang="en-US" sz="1800" dirty="0">
                <a:solidFill>
                  <a:srgbClr val="000000"/>
                </a:solidFill>
              </a:rPr>
              <a:t>The image at right shows the islands of the Mariana plate, and the three active CORSs within The CORS Network (black stars).  Islands listed in black are those that were visited by NGS sometimes between 1997 and 2017, and where geodetic quality GPS data was collected on at least one geodetic control point.  Those islands in yellow have no such historic data.</a:t>
            </a:r>
          </a:p>
          <a:p>
            <a:pPr lvl="0" defTabSz="4597400"/>
            <a:endParaRPr lang="en-US" sz="1800" dirty="0">
              <a:solidFill>
                <a:srgbClr val="000000"/>
              </a:solidFill>
            </a:endParaRPr>
          </a:p>
          <a:p>
            <a:pPr lvl="0" defTabSz="4597400"/>
            <a:r>
              <a:rPr lang="en-US" sz="1800" dirty="0">
                <a:solidFill>
                  <a:srgbClr val="000000"/>
                </a:solidFill>
              </a:rPr>
              <a:t>The best available historic data, to which NGS hoped to compare the 2017 new data was:</a:t>
            </a: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84600" y="6651771"/>
            <a:ext cx="5084617" cy="11616812"/>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217096" y="21159215"/>
            <a:ext cx="5557246" cy="4167934"/>
          </a:xfrm>
          <a:prstGeom prst="rect">
            <a:avLst/>
          </a:prstGeom>
        </p:spPr>
      </p:pic>
      <p:sp>
        <p:nvSpPr>
          <p:cNvPr id="24" name="TextBox 23"/>
          <p:cNvSpPr txBox="1"/>
          <p:nvPr/>
        </p:nvSpPr>
        <p:spPr>
          <a:xfrm>
            <a:off x="17202341" y="21377196"/>
            <a:ext cx="3460947" cy="307777"/>
          </a:xfrm>
          <a:prstGeom prst="rect">
            <a:avLst/>
          </a:prstGeom>
          <a:solidFill>
            <a:schemeClr val="accent1"/>
          </a:solidFill>
        </p:spPr>
        <p:txBody>
          <a:bodyPr wrap="none" rtlCol="0">
            <a:spAutoFit/>
          </a:bodyPr>
          <a:lstStyle/>
          <a:p>
            <a:r>
              <a:rPr lang="en-US" sz="1400" dirty="0" smtClean="0"/>
              <a:t>Collecting GPS and Gravity on </a:t>
            </a:r>
            <a:r>
              <a:rPr lang="en-US" sz="1400" dirty="0" err="1" smtClean="0"/>
              <a:t>Alamagan</a:t>
            </a:r>
            <a:endParaRPr lang="en-US" sz="1400" dirty="0"/>
          </a:p>
        </p:txBody>
      </p:sp>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217094" y="25842240"/>
            <a:ext cx="5557247" cy="4167935"/>
          </a:xfrm>
          <a:prstGeom prst="rect">
            <a:avLst/>
          </a:prstGeom>
        </p:spPr>
      </p:pic>
      <p:sp>
        <p:nvSpPr>
          <p:cNvPr id="98" name="TextBox 97"/>
          <p:cNvSpPr txBox="1"/>
          <p:nvPr/>
        </p:nvSpPr>
        <p:spPr>
          <a:xfrm>
            <a:off x="17032425" y="26031367"/>
            <a:ext cx="3111749" cy="307777"/>
          </a:xfrm>
          <a:prstGeom prst="rect">
            <a:avLst/>
          </a:prstGeom>
          <a:solidFill>
            <a:schemeClr val="accent1"/>
          </a:solidFill>
        </p:spPr>
        <p:txBody>
          <a:bodyPr wrap="none" rtlCol="0">
            <a:spAutoFit/>
          </a:bodyPr>
          <a:lstStyle/>
          <a:p>
            <a:r>
              <a:rPr lang="en-US" sz="1400" dirty="0" smtClean="0"/>
              <a:t>Collecting GPS and Gravity on </a:t>
            </a:r>
            <a:r>
              <a:rPr lang="en-US" sz="1400" dirty="0" err="1" smtClean="0"/>
              <a:t>Maug</a:t>
            </a:r>
            <a:endParaRPr lang="en-US" sz="1400" dirty="0"/>
          </a:p>
        </p:txBody>
      </p:sp>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317200" y="21183600"/>
            <a:ext cx="5557245" cy="4167934"/>
          </a:xfrm>
          <a:prstGeom prst="rect">
            <a:avLst/>
          </a:prstGeom>
        </p:spPr>
      </p:pic>
      <p:sp>
        <p:nvSpPr>
          <p:cNvPr id="100" name="TextBox 99"/>
          <p:cNvSpPr txBox="1"/>
          <p:nvPr/>
        </p:nvSpPr>
        <p:spPr>
          <a:xfrm>
            <a:off x="24976026" y="21401581"/>
            <a:ext cx="2316147" cy="307777"/>
          </a:xfrm>
          <a:prstGeom prst="rect">
            <a:avLst/>
          </a:prstGeom>
          <a:solidFill>
            <a:schemeClr val="accent1"/>
          </a:solidFill>
        </p:spPr>
        <p:txBody>
          <a:bodyPr wrap="none" rtlCol="0">
            <a:spAutoFit/>
          </a:bodyPr>
          <a:lstStyle/>
          <a:p>
            <a:r>
              <a:rPr lang="en-US" sz="1400" dirty="0" smtClean="0"/>
              <a:t>Collecting GPS on PAGAN</a:t>
            </a:r>
            <a:endParaRPr lang="en-US" sz="1400" dirty="0"/>
          </a:p>
        </p:txBody>
      </p:sp>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317200" y="25866625"/>
            <a:ext cx="5557245" cy="4167934"/>
          </a:xfrm>
          <a:prstGeom prst="rect">
            <a:avLst/>
          </a:prstGeom>
        </p:spPr>
      </p:pic>
      <p:sp>
        <p:nvSpPr>
          <p:cNvPr id="103" name="TextBox 102"/>
          <p:cNvSpPr txBox="1"/>
          <p:nvPr/>
        </p:nvSpPr>
        <p:spPr>
          <a:xfrm>
            <a:off x="23673145" y="26055716"/>
            <a:ext cx="1935145" cy="307777"/>
          </a:xfrm>
          <a:prstGeom prst="rect">
            <a:avLst/>
          </a:prstGeom>
          <a:solidFill>
            <a:schemeClr val="accent1"/>
          </a:solidFill>
        </p:spPr>
        <p:txBody>
          <a:bodyPr wrap="none" rtlCol="0">
            <a:spAutoFit/>
          </a:bodyPr>
          <a:lstStyle/>
          <a:p>
            <a:r>
              <a:rPr lang="en-US" sz="1400" dirty="0" smtClean="0"/>
              <a:t>The jungle of </a:t>
            </a:r>
            <a:r>
              <a:rPr lang="en-US" sz="1400" dirty="0" err="1" smtClean="0"/>
              <a:t>Sarigan</a:t>
            </a:r>
            <a:r>
              <a:rPr lang="en-US" sz="1400" dirty="0" smtClean="0"/>
              <a:t>!</a:t>
            </a:r>
            <a:endParaRPr lang="en-US" sz="1400" dirty="0"/>
          </a:p>
        </p:txBody>
      </p:sp>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533272" y="21169208"/>
            <a:ext cx="5605251" cy="4203939"/>
          </a:xfrm>
          <a:prstGeom prst="rect">
            <a:avLst/>
          </a:prstGeom>
        </p:spPr>
      </p:pic>
      <p:sp>
        <p:nvSpPr>
          <p:cNvPr id="104" name="TextBox 103"/>
          <p:cNvSpPr txBox="1"/>
          <p:nvPr/>
        </p:nvSpPr>
        <p:spPr>
          <a:xfrm>
            <a:off x="30619598" y="21292877"/>
            <a:ext cx="1447800" cy="738664"/>
          </a:xfrm>
          <a:prstGeom prst="rect">
            <a:avLst/>
          </a:prstGeom>
          <a:solidFill>
            <a:schemeClr val="accent1"/>
          </a:solidFill>
        </p:spPr>
        <p:txBody>
          <a:bodyPr wrap="square" rtlCol="0">
            <a:spAutoFit/>
          </a:bodyPr>
          <a:lstStyle/>
          <a:p>
            <a:r>
              <a:rPr lang="en-US" sz="1400" dirty="0" smtClean="0"/>
              <a:t>The </a:t>
            </a:r>
            <a:r>
              <a:rPr lang="en-US" sz="1400" dirty="0" err="1" smtClean="0"/>
              <a:t>Ascuncion</a:t>
            </a:r>
            <a:r>
              <a:rPr lang="en-US" sz="1400" dirty="0" smtClean="0"/>
              <a:t> </a:t>
            </a:r>
          </a:p>
          <a:p>
            <a:r>
              <a:rPr lang="en-US" sz="1400" dirty="0" smtClean="0"/>
              <a:t>mark was set in </a:t>
            </a:r>
          </a:p>
          <a:p>
            <a:r>
              <a:rPr lang="en-US" sz="1400" dirty="0" smtClean="0"/>
              <a:t>1964</a:t>
            </a:r>
            <a:endParaRPr lang="en-US" sz="1400" dirty="0"/>
          </a:p>
        </p:txBody>
      </p:sp>
      <p:pic>
        <p:nvPicPr>
          <p:cNvPr id="29" name="Picture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533271" y="25842240"/>
            <a:ext cx="5605251" cy="4203938"/>
          </a:xfrm>
          <a:prstGeom prst="rect">
            <a:avLst/>
          </a:prstGeom>
        </p:spPr>
      </p:pic>
      <p:sp>
        <p:nvSpPr>
          <p:cNvPr id="105" name="TextBox 104"/>
          <p:cNvSpPr txBox="1"/>
          <p:nvPr/>
        </p:nvSpPr>
        <p:spPr>
          <a:xfrm>
            <a:off x="31806116" y="26041323"/>
            <a:ext cx="2811988" cy="307777"/>
          </a:xfrm>
          <a:prstGeom prst="rect">
            <a:avLst/>
          </a:prstGeom>
          <a:solidFill>
            <a:schemeClr val="accent1"/>
          </a:solidFill>
        </p:spPr>
        <p:txBody>
          <a:bodyPr wrap="none" rtlCol="0">
            <a:spAutoFit/>
          </a:bodyPr>
          <a:lstStyle/>
          <a:p>
            <a:r>
              <a:rPr lang="en-US" sz="1400" dirty="0" smtClean="0"/>
              <a:t>At least they had roads in Saipan</a:t>
            </a:r>
            <a:endParaRPr lang="en-US" sz="1400" dirty="0"/>
          </a:p>
        </p:txBody>
      </p:sp>
      <p:pic>
        <p:nvPicPr>
          <p:cNvPr id="30" name="Picture 29"/>
          <p:cNvPicPr>
            <a:picLocks noChangeAspect="1"/>
          </p:cNvPicPr>
          <p:nvPr/>
        </p:nvPicPr>
        <p:blipFill>
          <a:blip r:embed="rId13"/>
          <a:stretch>
            <a:fillRect/>
          </a:stretch>
        </p:blipFill>
        <p:spPr>
          <a:xfrm>
            <a:off x="37730384" y="10485661"/>
            <a:ext cx="11249025" cy="7810500"/>
          </a:xfrm>
          <a:prstGeom prst="rect">
            <a:avLst/>
          </a:prstGeom>
        </p:spPr>
      </p:pic>
      <p:pic>
        <p:nvPicPr>
          <p:cNvPr id="31" name="Picture 30"/>
          <p:cNvPicPr>
            <a:picLocks noChangeAspect="1"/>
          </p:cNvPicPr>
          <p:nvPr/>
        </p:nvPicPr>
        <p:blipFill rotWithShape="1">
          <a:blip r:embed="rId14" cstate="print">
            <a:extLst>
              <a:ext uri="{28A0092B-C50C-407E-A947-70E740481C1C}">
                <a14:useLocalDpi xmlns:a14="http://schemas.microsoft.com/office/drawing/2010/main" val="0"/>
              </a:ext>
            </a:extLst>
          </a:blip>
          <a:srcRect t="4421" b="6568"/>
          <a:stretch/>
        </p:blipFill>
        <p:spPr>
          <a:xfrm>
            <a:off x="39576386" y="20849767"/>
            <a:ext cx="6475315" cy="5181600"/>
          </a:xfrm>
          <a:prstGeom prst="rect">
            <a:avLst/>
          </a:prstGeom>
        </p:spPr>
      </p:pic>
      <p:sp>
        <p:nvSpPr>
          <p:cNvPr id="1120" name="Oval 1119"/>
          <p:cNvSpPr/>
          <p:nvPr/>
        </p:nvSpPr>
        <p:spPr bwMode="auto">
          <a:xfrm>
            <a:off x="42282340" y="24058453"/>
            <a:ext cx="443434" cy="27714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97400" rtl="0" eaLnBrk="1" fontAlgn="base" latinLnBrk="0" hangingPunct="1">
              <a:lnSpc>
                <a:spcPct val="100000"/>
              </a:lnSpc>
              <a:spcBef>
                <a:spcPct val="0"/>
              </a:spcBef>
              <a:spcAft>
                <a:spcPct val="0"/>
              </a:spcAft>
              <a:buClrTx/>
              <a:buSzTx/>
              <a:buFontTx/>
              <a:buNone/>
              <a:tabLst/>
            </a:pPr>
            <a:endParaRPr kumimoji="0" lang="en-US" sz="9100" b="0" i="0" u="none" strike="noStrike" cap="none" normalizeH="0" baseline="0" smtClean="0">
              <a:ln>
                <a:noFill/>
              </a:ln>
              <a:solidFill>
                <a:schemeClr val="tx1"/>
              </a:solidFill>
              <a:effectLst/>
              <a:latin typeface="Arial" charset="0"/>
            </a:endParaRPr>
          </a:p>
        </p:txBody>
      </p:sp>
      <p:sp>
        <p:nvSpPr>
          <p:cNvPr id="1121" name="TextBox 1120"/>
          <p:cNvSpPr txBox="1"/>
          <p:nvPr/>
        </p:nvSpPr>
        <p:spPr>
          <a:xfrm>
            <a:off x="40389265" y="21792522"/>
            <a:ext cx="2749990" cy="738664"/>
          </a:xfrm>
          <a:prstGeom prst="rect">
            <a:avLst/>
          </a:prstGeom>
          <a:noFill/>
        </p:spPr>
        <p:txBody>
          <a:bodyPr wrap="square" rtlCol="0">
            <a:spAutoFit/>
          </a:bodyPr>
          <a:lstStyle/>
          <a:p>
            <a:r>
              <a:rPr lang="en-US" sz="1400" dirty="0" smtClean="0">
                <a:solidFill>
                  <a:srgbClr val="FF0000"/>
                </a:solidFill>
              </a:rPr>
              <a:t>Outliers detected and</a:t>
            </a:r>
          </a:p>
          <a:p>
            <a:r>
              <a:rPr lang="en-US" sz="1400" dirty="0" smtClean="0">
                <a:solidFill>
                  <a:srgbClr val="FF0000"/>
                </a:solidFill>
              </a:rPr>
              <a:t>removed prior to determining</a:t>
            </a:r>
          </a:p>
          <a:p>
            <a:r>
              <a:rPr lang="en-US" sz="1400" dirty="0" smtClean="0">
                <a:solidFill>
                  <a:srgbClr val="FF0000"/>
                </a:solidFill>
              </a:rPr>
              <a:t>Euler Pole Parameters</a:t>
            </a:r>
            <a:endParaRPr lang="en-US" sz="1400" dirty="0">
              <a:solidFill>
                <a:srgbClr val="FF0000"/>
              </a:solidFill>
            </a:endParaRPr>
          </a:p>
        </p:txBody>
      </p:sp>
      <p:sp>
        <p:nvSpPr>
          <p:cNvPr id="106" name="Oval 105"/>
          <p:cNvSpPr/>
          <p:nvPr/>
        </p:nvSpPr>
        <p:spPr bwMode="auto">
          <a:xfrm>
            <a:off x="42518518" y="23002199"/>
            <a:ext cx="382082" cy="238801"/>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97400" rtl="0" eaLnBrk="1" fontAlgn="base" latinLnBrk="0" hangingPunct="1">
              <a:lnSpc>
                <a:spcPct val="100000"/>
              </a:lnSpc>
              <a:spcBef>
                <a:spcPct val="0"/>
              </a:spcBef>
              <a:spcAft>
                <a:spcPct val="0"/>
              </a:spcAft>
              <a:buClrTx/>
              <a:buSzTx/>
              <a:buFontTx/>
              <a:buNone/>
              <a:tabLst/>
            </a:pPr>
            <a:endParaRPr kumimoji="0" lang="en-US" sz="9100" b="0" i="0" u="none" strike="noStrike" cap="none" normalizeH="0" baseline="0" smtClean="0">
              <a:ln>
                <a:noFill/>
              </a:ln>
              <a:solidFill>
                <a:schemeClr val="tx1"/>
              </a:solidFill>
              <a:effectLst/>
              <a:latin typeface="Arial" charset="0"/>
            </a:endParaRPr>
          </a:p>
        </p:txBody>
      </p:sp>
      <p:sp>
        <p:nvSpPr>
          <p:cNvPr id="107" name="Oval 106"/>
          <p:cNvSpPr/>
          <p:nvPr/>
        </p:nvSpPr>
        <p:spPr bwMode="auto">
          <a:xfrm>
            <a:off x="42594718" y="23451103"/>
            <a:ext cx="356321" cy="222701"/>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97400" rtl="0" eaLnBrk="1" fontAlgn="base" latinLnBrk="0" hangingPunct="1">
              <a:lnSpc>
                <a:spcPct val="100000"/>
              </a:lnSpc>
              <a:spcBef>
                <a:spcPct val="0"/>
              </a:spcBef>
              <a:spcAft>
                <a:spcPct val="0"/>
              </a:spcAft>
              <a:buClrTx/>
              <a:buSzTx/>
              <a:buFontTx/>
              <a:buNone/>
              <a:tabLst/>
            </a:pPr>
            <a:endParaRPr kumimoji="0" lang="en-US" sz="9100" b="0" i="0" u="none" strike="noStrike" cap="none" normalizeH="0" baseline="0" smtClean="0">
              <a:ln>
                <a:noFill/>
              </a:ln>
              <a:solidFill>
                <a:schemeClr val="tx1"/>
              </a:solidFill>
              <a:effectLst/>
              <a:latin typeface="Arial" charset="0"/>
            </a:endParaRPr>
          </a:p>
        </p:txBody>
      </p:sp>
      <p:sp>
        <p:nvSpPr>
          <p:cNvPr id="108" name="TextBox 107"/>
          <p:cNvSpPr txBox="1"/>
          <p:nvPr/>
        </p:nvSpPr>
        <p:spPr>
          <a:xfrm>
            <a:off x="43160158" y="23804015"/>
            <a:ext cx="2749990" cy="954107"/>
          </a:xfrm>
          <a:prstGeom prst="rect">
            <a:avLst/>
          </a:prstGeom>
          <a:noFill/>
        </p:spPr>
        <p:txBody>
          <a:bodyPr wrap="square" rtlCol="0">
            <a:spAutoFit/>
          </a:bodyPr>
          <a:lstStyle/>
          <a:p>
            <a:r>
              <a:rPr lang="en-US" sz="1400" dirty="0" smtClean="0">
                <a:solidFill>
                  <a:srgbClr val="00B050"/>
                </a:solidFill>
              </a:rPr>
              <a:t>Note consistency between</a:t>
            </a:r>
          </a:p>
          <a:p>
            <a:r>
              <a:rPr lang="en-US" sz="1400" dirty="0" smtClean="0">
                <a:solidFill>
                  <a:srgbClr val="00B050"/>
                </a:solidFill>
              </a:rPr>
              <a:t>2 CORS velocities and</a:t>
            </a:r>
          </a:p>
          <a:p>
            <a:r>
              <a:rPr lang="en-US" sz="1400" dirty="0" smtClean="0">
                <a:solidFill>
                  <a:srgbClr val="00B050"/>
                </a:solidFill>
              </a:rPr>
              <a:t>the campaign GPS</a:t>
            </a:r>
          </a:p>
          <a:p>
            <a:r>
              <a:rPr lang="en-US" sz="1400" dirty="0" smtClean="0">
                <a:solidFill>
                  <a:srgbClr val="00B050"/>
                </a:solidFill>
              </a:rPr>
              <a:t>velocities</a:t>
            </a:r>
            <a:endParaRPr lang="en-US" sz="1400" dirty="0">
              <a:solidFill>
                <a:srgbClr val="00B050"/>
              </a:solidFill>
            </a:endParaRPr>
          </a:p>
        </p:txBody>
      </p:sp>
      <p:sp>
        <p:nvSpPr>
          <p:cNvPr id="109" name="Oval 108"/>
          <p:cNvSpPr/>
          <p:nvPr/>
        </p:nvSpPr>
        <p:spPr bwMode="auto">
          <a:xfrm>
            <a:off x="43139255" y="22055972"/>
            <a:ext cx="356321" cy="222701"/>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97400" rtl="0" eaLnBrk="1" fontAlgn="base" latinLnBrk="0" hangingPunct="1">
              <a:lnSpc>
                <a:spcPct val="100000"/>
              </a:lnSpc>
              <a:spcBef>
                <a:spcPct val="0"/>
              </a:spcBef>
              <a:spcAft>
                <a:spcPct val="0"/>
              </a:spcAft>
              <a:buClrTx/>
              <a:buSzTx/>
              <a:buFontTx/>
              <a:buNone/>
              <a:tabLst/>
            </a:pPr>
            <a:endParaRPr kumimoji="0" lang="en-US" sz="9100" b="0" i="0" u="none" strike="noStrike" cap="none" normalizeH="0" baseline="0" smtClean="0">
              <a:ln>
                <a:noFill/>
              </a:ln>
              <a:solidFill>
                <a:schemeClr val="tx1"/>
              </a:solidFill>
              <a:effectLst/>
              <a:latin typeface="Arial" charset="0"/>
            </a:endParaRPr>
          </a:p>
        </p:txBody>
      </p:sp>
      <p:sp>
        <p:nvSpPr>
          <p:cNvPr id="110" name="Oval 109"/>
          <p:cNvSpPr/>
          <p:nvPr/>
        </p:nvSpPr>
        <p:spPr bwMode="auto">
          <a:xfrm>
            <a:off x="41390366" y="24811704"/>
            <a:ext cx="291034" cy="18189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97400" rtl="0" eaLnBrk="1" fontAlgn="base" latinLnBrk="0" hangingPunct="1">
              <a:lnSpc>
                <a:spcPct val="100000"/>
              </a:lnSpc>
              <a:spcBef>
                <a:spcPct val="0"/>
              </a:spcBef>
              <a:spcAft>
                <a:spcPct val="0"/>
              </a:spcAft>
              <a:buClrTx/>
              <a:buSzTx/>
              <a:buFontTx/>
              <a:buNone/>
              <a:tabLst/>
            </a:pPr>
            <a:endParaRPr kumimoji="0" lang="en-US" sz="9100" b="0" i="0" u="none" strike="noStrike" cap="none" normalizeH="0" baseline="0" smtClean="0">
              <a:ln>
                <a:noFill/>
              </a:ln>
              <a:solidFill>
                <a:schemeClr val="tx1"/>
              </a:solidFill>
              <a:effectLst/>
              <a:latin typeface="Arial" charset="0"/>
            </a:endParaRPr>
          </a:p>
        </p:txBody>
      </p:sp>
      <p:cxnSp>
        <p:nvCxnSpPr>
          <p:cNvPr id="1123" name="Straight Arrow Connector 1122"/>
          <p:cNvCxnSpPr>
            <a:stCxn id="1121" idx="2"/>
            <a:endCxn id="1120" idx="1"/>
          </p:cNvCxnSpPr>
          <p:nvPr/>
        </p:nvCxnSpPr>
        <p:spPr bwMode="auto">
          <a:xfrm>
            <a:off x="41764260" y="22531186"/>
            <a:ext cx="583019" cy="1567854"/>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13" name="Straight Arrow Connector 112"/>
          <p:cNvCxnSpPr>
            <a:endCxn id="110" idx="0"/>
          </p:cNvCxnSpPr>
          <p:nvPr/>
        </p:nvCxnSpPr>
        <p:spPr bwMode="auto">
          <a:xfrm flipH="1">
            <a:off x="41535883" y="22580151"/>
            <a:ext cx="228379" cy="2231553"/>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14" name="Straight Arrow Connector 113"/>
          <p:cNvCxnSpPr>
            <a:stCxn id="1121" idx="2"/>
            <a:endCxn id="106" idx="1"/>
          </p:cNvCxnSpPr>
          <p:nvPr/>
        </p:nvCxnSpPr>
        <p:spPr bwMode="auto">
          <a:xfrm>
            <a:off x="41764260" y="22531186"/>
            <a:ext cx="810213" cy="505985"/>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146" name="Straight Arrow Connector 1145"/>
          <p:cNvCxnSpPr>
            <a:endCxn id="109" idx="4"/>
          </p:cNvCxnSpPr>
          <p:nvPr/>
        </p:nvCxnSpPr>
        <p:spPr bwMode="auto">
          <a:xfrm flipV="1">
            <a:off x="43317415" y="22278673"/>
            <a:ext cx="1" cy="1525342"/>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cxnSp>
        <p:nvCxnSpPr>
          <p:cNvPr id="136" name="Straight Arrow Connector 135"/>
          <p:cNvCxnSpPr>
            <a:endCxn id="107" idx="6"/>
          </p:cNvCxnSpPr>
          <p:nvPr/>
        </p:nvCxnSpPr>
        <p:spPr bwMode="auto">
          <a:xfrm flipH="1" flipV="1">
            <a:off x="42951039" y="23562454"/>
            <a:ext cx="247439" cy="275793"/>
          </a:xfrm>
          <a:prstGeom prst="straightConnector1">
            <a:avLst/>
          </a:prstGeom>
          <a:solidFill>
            <a:schemeClr val="accent1"/>
          </a:solidFill>
          <a:ln w="9525" cap="flat" cmpd="sng" algn="ctr">
            <a:solidFill>
              <a:srgbClr val="00B050"/>
            </a:solidFill>
            <a:prstDash val="solid"/>
            <a:round/>
            <a:headEnd type="none" w="med" len="med"/>
            <a:tailEnd type="triangle"/>
          </a:ln>
          <a:effec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97400" rtl="0" eaLnBrk="1" fontAlgn="base" latinLnBrk="0" hangingPunct="1">
          <a:lnSpc>
            <a:spcPct val="100000"/>
          </a:lnSpc>
          <a:spcBef>
            <a:spcPct val="0"/>
          </a:spcBef>
          <a:spcAft>
            <a:spcPct val="0"/>
          </a:spcAft>
          <a:buClrTx/>
          <a:buSzTx/>
          <a:buFontTx/>
          <a:buNone/>
          <a:tabLst/>
          <a:defRPr kumimoji="0" lang="en-US" sz="9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97400" rtl="0" eaLnBrk="1" fontAlgn="base" latinLnBrk="0" hangingPunct="1">
          <a:lnSpc>
            <a:spcPct val="100000"/>
          </a:lnSpc>
          <a:spcBef>
            <a:spcPct val="0"/>
          </a:spcBef>
          <a:spcAft>
            <a:spcPct val="0"/>
          </a:spcAft>
          <a:buClrTx/>
          <a:buSzTx/>
          <a:buFontTx/>
          <a:buNone/>
          <a:tabLst/>
          <a:defRPr kumimoji="0" lang="en-US" sz="91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22036</TotalTime>
  <Words>1341</Words>
  <Application>Microsoft Office PowerPoint</Application>
  <PresentationFormat>Custom</PresentationFormat>
  <Paragraphs>259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宋体</vt:lpstr>
      <vt:lpstr>Arial</vt:lpstr>
      <vt:lpstr>Calibri</vt:lpstr>
      <vt:lpstr>Courier New</vt:lpstr>
      <vt:lpstr>Default Design</vt:lpstr>
      <vt:lpstr>How IGS Products Enabled the Determination of the  Rotational Behavior of the Mariana Tectonic Plate  G43D-2312   DA Smith (dru.smith@noaa.gov) NOAA / National Geodetic Survey Dec 13, 2018 AGU Fall Meeting</vt:lpstr>
    </vt:vector>
  </TitlesOfParts>
  <Company>NOAA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Dan.Roman</dc:creator>
  <cp:lastModifiedBy>Dru Smith</cp:lastModifiedBy>
  <cp:revision>1872</cp:revision>
  <cp:lastPrinted>2013-12-05T13:12:59Z</cp:lastPrinted>
  <dcterms:created xsi:type="dcterms:W3CDTF">2010-06-17T15:52:48Z</dcterms:created>
  <dcterms:modified xsi:type="dcterms:W3CDTF">2018-12-07T17:59:58Z</dcterms:modified>
</cp:coreProperties>
</file>