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7568" r:id="rId1"/>
    <p:sldMasterId id="2147487879" r:id="rId2"/>
    <p:sldMasterId id="2147487891" r:id="rId3"/>
  </p:sldMasterIdLst>
  <p:notesMasterIdLst>
    <p:notesMasterId r:id="rId90"/>
  </p:notesMasterIdLst>
  <p:handoutMasterIdLst>
    <p:handoutMasterId r:id="rId91"/>
  </p:handoutMasterIdLst>
  <p:sldIdLst>
    <p:sldId id="362" r:id="rId4"/>
    <p:sldId id="457" r:id="rId5"/>
    <p:sldId id="458" r:id="rId6"/>
    <p:sldId id="459" r:id="rId7"/>
    <p:sldId id="460" r:id="rId8"/>
    <p:sldId id="461" r:id="rId9"/>
    <p:sldId id="462" r:id="rId10"/>
    <p:sldId id="463" r:id="rId11"/>
    <p:sldId id="464" r:id="rId12"/>
    <p:sldId id="465" r:id="rId13"/>
    <p:sldId id="466" r:id="rId14"/>
    <p:sldId id="467" r:id="rId15"/>
    <p:sldId id="468" r:id="rId16"/>
    <p:sldId id="469" r:id="rId17"/>
    <p:sldId id="470" r:id="rId18"/>
    <p:sldId id="471" r:id="rId19"/>
    <p:sldId id="472" r:id="rId20"/>
    <p:sldId id="473" r:id="rId21"/>
    <p:sldId id="474" r:id="rId22"/>
    <p:sldId id="475" r:id="rId23"/>
    <p:sldId id="476" r:id="rId24"/>
    <p:sldId id="477" r:id="rId25"/>
    <p:sldId id="478" r:id="rId26"/>
    <p:sldId id="479" r:id="rId27"/>
    <p:sldId id="480" r:id="rId28"/>
    <p:sldId id="481" r:id="rId29"/>
    <p:sldId id="482" r:id="rId30"/>
    <p:sldId id="544" r:id="rId31"/>
    <p:sldId id="483" r:id="rId32"/>
    <p:sldId id="540" r:id="rId33"/>
    <p:sldId id="488" r:id="rId34"/>
    <p:sldId id="489" r:id="rId35"/>
    <p:sldId id="490" r:id="rId36"/>
    <p:sldId id="545" r:id="rId37"/>
    <p:sldId id="546" r:id="rId38"/>
    <p:sldId id="541" r:id="rId39"/>
    <p:sldId id="542" r:id="rId40"/>
    <p:sldId id="491" r:id="rId41"/>
    <p:sldId id="492" r:id="rId42"/>
    <p:sldId id="493" r:id="rId43"/>
    <p:sldId id="494" r:id="rId44"/>
    <p:sldId id="495" r:id="rId45"/>
    <p:sldId id="496" r:id="rId46"/>
    <p:sldId id="497" r:id="rId47"/>
    <p:sldId id="498" r:id="rId48"/>
    <p:sldId id="499" r:id="rId49"/>
    <p:sldId id="500" r:id="rId50"/>
    <p:sldId id="501" r:id="rId51"/>
    <p:sldId id="502" r:id="rId52"/>
    <p:sldId id="503" r:id="rId53"/>
    <p:sldId id="504" r:id="rId54"/>
    <p:sldId id="505" r:id="rId55"/>
    <p:sldId id="506" r:id="rId56"/>
    <p:sldId id="507" r:id="rId57"/>
    <p:sldId id="508" r:id="rId58"/>
    <p:sldId id="509" r:id="rId59"/>
    <p:sldId id="510" r:id="rId60"/>
    <p:sldId id="511" r:id="rId61"/>
    <p:sldId id="512" r:id="rId62"/>
    <p:sldId id="513" r:id="rId63"/>
    <p:sldId id="514" r:id="rId64"/>
    <p:sldId id="515" r:id="rId65"/>
    <p:sldId id="516" r:id="rId66"/>
    <p:sldId id="517" r:id="rId67"/>
    <p:sldId id="518" r:id="rId68"/>
    <p:sldId id="519" r:id="rId69"/>
    <p:sldId id="520" r:id="rId70"/>
    <p:sldId id="521" r:id="rId71"/>
    <p:sldId id="522" r:id="rId72"/>
    <p:sldId id="523" r:id="rId73"/>
    <p:sldId id="524" r:id="rId74"/>
    <p:sldId id="525" r:id="rId75"/>
    <p:sldId id="526" r:id="rId76"/>
    <p:sldId id="527" r:id="rId77"/>
    <p:sldId id="528" r:id="rId78"/>
    <p:sldId id="529" r:id="rId79"/>
    <p:sldId id="530" r:id="rId80"/>
    <p:sldId id="531" r:id="rId81"/>
    <p:sldId id="532" r:id="rId82"/>
    <p:sldId id="533" r:id="rId83"/>
    <p:sldId id="534" r:id="rId84"/>
    <p:sldId id="535" r:id="rId85"/>
    <p:sldId id="536" r:id="rId86"/>
    <p:sldId id="537" r:id="rId87"/>
    <p:sldId id="538" r:id="rId88"/>
    <p:sldId id="539" r:id="rId89"/>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2110" userDrawn="1">
          <p15:clr>
            <a:srgbClr val="A4A3A4"/>
          </p15:clr>
        </p15:guide>
        <p15:guide id="2" orient="horz" pos="1892" userDrawn="1">
          <p15:clr>
            <a:srgbClr val="A4A3A4"/>
          </p15:clr>
        </p15:guide>
        <p15:guide id="3" orient="horz" pos="2304" userDrawn="1">
          <p15:clr>
            <a:srgbClr val="A4A3A4"/>
          </p15:clr>
        </p15:guide>
        <p15:guide id="4" orient="horz" pos="1709" userDrawn="1">
          <p15:clr>
            <a:srgbClr val="A4A3A4"/>
          </p15:clr>
        </p15:guide>
        <p15:guide id="5" orient="horz" pos="3157" userDrawn="1">
          <p15:clr>
            <a:srgbClr val="A4A3A4"/>
          </p15:clr>
        </p15:guide>
        <p15:guide id="6" orient="horz" pos="4170" userDrawn="1">
          <p15:clr>
            <a:srgbClr val="A4A3A4"/>
          </p15:clr>
        </p15:guide>
        <p15:guide id="7" orient="horz" pos="2886" userDrawn="1">
          <p15:clr>
            <a:srgbClr val="A4A3A4"/>
          </p15:clr>
        </p15:guide>
        <p15:guide id="8" pos="708" userDrawn="1">
          <p15:clr>
            <a:srgbClr val="A4A3A4"/>
          </p15:clr>
        </p15:guide>
        <p15:guide id="9" pos="4464" userDrawn="1">
          <p15:clr>
            <a:srgbClr val="A4A3A4"/>
          </p15:clr>
        </p15:guide>
        <p15:guide id="10" pos="2635" userDrawn="1">
          <p15:clr>
            <a:srgbClr val="A4A3A4"/>
          </p15:clr>
        </p15:guide>
        <p15:guide id="11" pos="556" userDrawn="1">
          <p15:clr>
            <a:srgbClr val="A4A3A4"/>
          </p15:clr>
        </p15:guide>
        <p15:guide id="12" pos="6627" userDrawn="1">
          <p15:clr>
            <a:srgbClr val="A4A3A4"/>
          </p15:clr>
        </p15:guide>
        <p15:guide id="13" pos="1719" userDrawn="1">
          <p15:clr>
            <a:srgbClr val="A4A3A4"/>
          </p15:clr>
        </p15:guide>
        <p15:guide id="14" pos="7172"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C00000"/>
    <a:srgbClr val="009900"/>
    <a:srgbClr val="008000"/>
    <a:srgbClr val="008080"/>
    <a:srgbClr val="336600"/>
    <a:srgbClr val="0033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62791" autoAdjust="0"/>
  </p:normalViewPr>
  <p:slideViewPr>
    <p:cSldViewPr snapToGrid="0">
      <p:cViewPr varScale="1">
        <p:scale>
          <a:sx n="46" d="100"/>
          <a:sy n="46" d="100"/>
        </p:scale>
        <p:origin x="1632" y="42"/>
      </p:cViewPr>
      <p:guideLst>
        <p:guide orient="horz" pos="2110"/>
        <p:guide orient="horz" pos="1892"/>
        <p:guide orient="horz" pos="2304"/>
        <p:guide orient="horz" pos="1709"/>
        <p:guide orient="horz" pos="3157"/>
        <p:guide orient="horz" pos="4170"/>
        <p:guide orient="horz" pos="2886"/>
        <p:guide pos="708"/>
        <p:guide pos="4464"/>
        <p:guide pos="2635"/>
        <p:guide pos="556"/>
        <p:guide pos="6627"/>
        <p:guide pos="1719"/>
        <p:guide pos="7172"/>
      </p:guideLst>
    </p:cSldViewPr>
  </p:slideViewPr>
  <p:outlineViewPr>
    <p:cViewPr>
      <p:scale>
        <a:sx n="33" d="100"/>
        <a:sy n="33" d="100"/>
      </p:scale>
      <p:origin x="0" y="58692"/>
    </p:cViewPr>
  </p:outlineViewPr>
  <p:notesTextViewPr>
    <p:cViewPr>
      <p:scale>
        <a:sx n="150" d="100"/>
        <a:sy n="150" d="100"/>
      </p:scale>
      <p:origin x="0" y="0"/>
    </p:cViewPr>
  </p:notesTextViewPr>
  <p:sorterViewPr>
    <p:cViewPr>
      <p:scale>
        <a:sx n="100" d="100"/>
        <a:sy n="100" d="100"/>
      </p:scale>
      <p:origin x="0" y="0"/>
    </p:cViewPr>
  </p:sorterViewPr>
  <p:notesViewPr>
    <p:cSldViewPr snapToGrid="0">
      <p:cViewPr>
        <p:scale>
          <a:sx n="100" d="100"/>
          <a:sy n="100" d="100"/>
        </p:scale>
        <p:origin x="-2357" y="86"/>
      </p:cViewPr>
      <p:guideLst>
        <p:guide orient="horz" pos="2928"/>
        <p:guide pos="2208"/>
      </p:guideLst>
    </p:cSldViewPr>
  </p:notesViewPr>
  <p:gridSpacing cx="228600" cy="2286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ngs-s-brunswick\home\Dru.Smith\Goal%202\Blueprint%20for%202022\Chapter%2001%20-%20Geometric\Copy%20of%20GPS%20occupations%20on%20real%20points%20over%20tim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Longitude</a:t>
            </a:r>
            <a:r>
              <a:rPr lang="en-US" sz="2400" baseline="0" dirty="0"/>
              <a:t> (Easting) History of DI4044</a:t>
            </a:r>
            <a:endParaRPr lang="en-US" sz="2400"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ITRF</c:v>
          </c:tx>
          <c:spPr>
            <a:ln w="50800" cap="rnd">
              <a:solidFill>
                <a:schemeClr val="accent1"/>
              </a:solidFill>
              <a:round/>
            </a:ln>
            <a:effectLst/>
          </c:spPr>
          <c:marker>
            <c:symbol val="circle"/>
            <c:size val="5"/>
            <c:spPr>
              <a:solidFill>
                <a:schemeClr val="accent1"/>
              </a:solidFill>
              <a:ln w="9525">
                <a:solidFill>
                  <a:schemeClr val="accent1"/>
                </a:solidFill>
              </a:ln>
              <a:effectLst/>
            </c:spPr>
          </c:marker>
          <c:trendline>
            <c:spPr>
              <a:ln w="38100" cap="rnd">
                <a:solidFill>
                  <a:schemeClr val="accent1"/>
                </a:solidFill>
                <a:prstDash val="sysDot"/>
              </a:ln>
              <a:effectLst/>
            </c:spPr>
            <c:trendlineType val="linear"/>
            <c:dispRSqr val="0"/>
            <c:dispEq val="1"/>
            <c:trendlineLbl>
              <c:layout>
                <c:manualLayout>
                  <c:x val="-0.17322665731140044"/>
                  <c:y val="-0.16090648317593428"/>
                </c:manualLayout>
              </c:layout>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baseline="0"/>
                      <a:t>Trend: -14.3 mm / year</a:t>
                    </a:r>
                    <a:endParaRPr lang="en-US" sz="2000"/>
                  </a:p>
                </c:rich>
              </c:tx>
              <c:numFmt formatCode="General" sourceLinked="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rendlineLbl>
          </c:trendline>
          <c:errBars>
            <c:errDir val="y"/>
            <c:errBarType val="both"/>
            <c:errValType val="cust"/>
            <c:noEndCap val="0"/>
            <c:plus>
              <c:numRef>
                <c:f>Sheet1!$R$33:$R$36</c:f>
                <c:numCache>
                  <c:formatCode>General</c:formatCode>
                  <c:ptCount val="4"/>
                  <c:pt idx="0">
                    <c:v>8.9999999999999993E-3</c:v>
                  </c:pt>
                  <c:pt idx="1">
                    <c:v>3.0000000000000001E-3</c:v>
                  </c:pt>
                  <c:pt idx="2">
                    <c:v>2E-3</c:v>
                  </c:pt>
                  <c:pt idx="3">
                    <c:v>7.0000000000000001E-3</c:v>
                  </c:pt>
                </c:numCache>
              </c:numRef>
            </c:plus>
            <c:minus>
              <c:numRef>
                <c:f>Sheet1!$R$33:$R$36</c:f>
                <c:numCache>
                  <c:formatCode>General</c:formatCode>
                  <c:ptCount val="4"/>
                  <c:pt idx="0">
                    <c:v>8.9999999999999993E-3</c:v>
                  </c:pt>
                  <c:pt idx="1">
                    <c:v>3.0000000000000001E-3</c:v>
                  </c:pt>
                  <c:pt idx="2">
                    <c:v>2E-3</c:v>
                  </c:pt>
                  <c:pt idx="3">
                    <c:v>7.0000000000000001E-3</c:v>
                  </c:pt>
                </c:numCache>
              </c:numRef>
            </c:minus>
            <c:spPr>
              <a:noFill/>
              <a:ln w="9525" cap="flat" cmpd="sng" algn="ctr">
                <a:solidFill>
                  <a:schemeClr val="tx1">
                    <a:lumMod val="65000"/>
                    <a:lumOff val="35000"/>
                  </a:schemeClr>
                </a:solidFill>
                <a:round/>
              </a:ln>
              <a:effectLst/>
            </c:spPr>
          </c:errBars>
          <c:xVal>
            <c:numRef>
              <c:f>Sheet1!$F$33:$F$36</c:f>
              <c:numCache>
                <c:formatCode>General</c:formatCode>
                <c:ptCount val="4"/>
                <c:pt idx="0">
                  <c:v>2006.0237999999999</c:v>
                </c:pt>
                <c:pt idx="1">
                  <c:v>2010.7215000000001</c:v>
                </c:pt>
                <c:pt idx="2">
                  <c:v>2012.2249999999999</c:v>
                </c:pt>
                <c:pt idx="3">
                  <c:v>2016.7469000000001</c:v>
                </c:pt>
              </c:numCache>
            </c:numRef>
          </c:xVal>
          <c:yVal>
            <c:numRef>
              <c:f>Sheet1!$U$33:$U$36</c:f>
              <c:numCache>
                <c:formatCode>0.000</c:formatCode>
                <c:ptCount val="4"/>
                <c:pt idx="0">
                  <c:v>802.76455819</c:v>
                </c:pt>
                <c:pt idx="1">
                  <c:v>802.70803497999998</c:v>
                </c:pt>
                <c:pt idx="2">
                  <c:v>802.67436814999996</c:v>
                </c:pt>
                <c:pt idx="3">
                  <c:v>802.61290301999998</c:v>
                </c:pt>
              </c:numCache>
            </c:numRef>
          </c:yVal>
          <c:smooth val="0"/>
          <c:extLst>
            <c:ext xmlns:c16="http://schemas.microsoft.com/office/drawing/2014/chart" uri="{C3380CC4-5D6E-409C-BE32-E72D297353CC}">
              <c16:uniqueId val="{00000000-F3ED-4500-A246-A71125E8F377}"/>
            </c:ext>
          </c:extLst>
        </c:ser>
        <c:ser>
          <c:idx val="1"/>
          <c:order val="1"/>
          <c:tx>
            <c:v>NATRF2022</c:v>
          </c:tx>
          <c:spPr>
            <a:ln w="50800" cap="rnd">
              <a:solidFill>
                <a:schemeClr val="accent2"/>
              </a:solidFill>
              <a:round/>
            </a:ln>
            <a:effectLst/>
          </c:spPr>
          <c:marker>
            <c:symbol val="circle"/>
            <c:size val="5"/>
            <c:spPr>
              <a:solidFill>
                <a:schemeClr val="accent2"/>
              </a:solidFill>
              <a:ln w="9525">
                <a:solidFill>
                  <a:schemeClr val="accent2"/>
                </a:solidFill>
              </a:ln>
              <a:effectLst/>
            </c:spPr>
          </c:marker>
          <c:trendline>
            <c:spPr>
              <a:ln w="38100" cap="rnd">
                <a:solidFill>
                  <a:schemeClr val="accent2"/>
                </a:solidFill>
                <a:prstDash val="sysDot"/>
              </a:ln>
              <a:effectLst/>
            </c:spPr>
            <c:trendlineType val="linear"/>
            <c:dispRSqr val="0"/>
            <c:dispEq val="1"/>
            <c:trendlineLbl>
              <c:layout>
                <c:manualLayout>
                  <c:x val="-5.5393926930743798E-2"/>
                  <c:y val="-0.11112001428033083"/>
                </c:manualLayout>
              </c:layout>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baseline="0"/>
                      <a:t>Residual Trend:  -1.7 mm / year</a:t>
                    </a:r>
                    <a:endParaRPr lang="en-US" sz="1800"/>
                  </a:p>
                </c:rich>
              </c:tx>
              <c:numFmt formatCode="General" sourceLinked="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rendlineLbl>
          </c:trendline>
          <c:errBars>
            <c:errDir val="y"/>
            <c:errBarType val="both"/>
            <c:errValType val="cust"/>
            <c:noEndCap val="0"/>
            <c:plus>
              <c:numRef>
                <c:f>Sheet1!$R$33:$R$36</c:f>
                <c:numCache>
                  <c:formatCode>General</c:formatCode>
                  <c:ptCount val="4"/>
                  <c:pt idx="0">
                    <c:v>8.9999999999999993E-3</c:v>
                  </c:pt>
                  <c:pt idx="1">
                    <c:v>3.0000000000000001E-3</c:v>
                  </c:pt>
                  <c:pt idx="2">
                    <c:v>2E-3</c:v>
                  </c:pt>
                  <c:pt idx="3">
                    <c:v>7.0000000000000001E-3</c:v>
                  </c:pt>
                </c:numCache>
              </c:numRef>
            </c:plus>
            <c:minus>
              <c:numRef>
                <c:f>Sheet1!$R$33:$R$36</c:f>
                <c:numCache>
                  <c:formatCode>General</c:formatCode>
                  <c:ptCount val="4"/>
                  <c:pt idx="0">
                    <c:v>8.9999999999999993E-3</c:v>
                  </c:pt>
                  <c:pt idx="1">
                    <c:v>3.0000000000000001E-3</c:v>
                  </c:pt>
                  <c:pt idx="2">
                    <c:v>2E-3</c:v>
                  </c:pt>
                  <c:pt idx="3">
                    <c:v>7.0000000000000001E-3</c:v>
                  </c:pt>
                </c:numCache>
              </c:numRef>
            </c:minus>
            <c:spPr>
              <a:noFill/>
              <a:ln w="9525" cap="flat" cmpd="sng" algn="ctr">
                <a:solidFill>
                  <a:schemeClr val="tx1">
                    <a:lumMod val="65000"/>
                    <a:lumOff val="35000"/>
                  </a:schemeClr>
                </a:solidFill>
                <a:round/>
              </a:ln>
              <a:effectLst/>
            </c:spPr>
          </c:errBars>
          <c:xVal>
            <c:numRef>
              <c:f>Sheet1!$F$33:$F$36</c:f>
              <c:numCache>
                <c:formatCode>General</c:formatCode>
                <c:ptCount val="4"/>
                <c:pt idx="0">
                  <c:v>2006.0237999999999</c:v>
                </c:pt>
                <c:pt idx="1">
                  <c:v>2010.7215000000001</c:v>
                </c:pt>
                <c:pt idx="2">
                  <c:v>2012.2249999999999</c:v>
                </c:pt>
                <c:pt idx="3">
                  <c:v>2016.7469000000001</c:v>
                </c:pt>
              </c:numCache>
            </c:numRef>
          </c:xVal>
          <c:yVal>
            <c:numRef>
              <c:f>Sheet1!$V$33:$V$36</c:f>
              <c:numCache>
                <c:formatCode>0.000</c:formatCode>
                <c:ptCount val="4"/>
                <c:pt idx="0">
                  <c:v>802.76455819</c:v>
                </c:pt>
                <c:pt idx="1">
                  <c:v>802.76722599999994</c:v>
                </c:pt>
                <c:pt idx="2">
                  <c:v>802.75250326999992</c:v>
                </c:pt>
                <c:pt idx="3">
                  <c:v>802.74801407999996</c:v>
                </c:pt>
              </c:numCache>
            </c:numRef>
          </c:yVal>
          <c:smooth val="0"/>
          <c:extLst>
            <c:ext xmlns:c16="http://schemas.microsoft.com/office/drawing/2014/chart" uri="{C3380CC4-5D6E-409C-BE32-E72D297353CC}">
              <c16:uniqueId val="{00000001-F3ED-4500-A246-A71125E8F377}"/>
            </c:ext>
          </c:extLst>
        </c:ser>
        <c:dLbls>
          <c:showLegendKey val="0"/>
          <c:showVal val="0"/>
          <c:showCatName val="0"/>
          <c:showSerName val="0"/>
          <c:showPercent val="0"/>
          <c:showBubbleSize val="0"/>
        </c:dLbls>
        <c:axId val="613025664"/>
        <c:axId val="613027304"/>
      </c:scatterChart>
      <c:valAx>
        <c:axId val="6130256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13027304"/>
        <c:crosses val="autoZero"/>
        <c:crossBetween val="midCat"/>
      </c:valAx>
      <c:valAx>
        <c:axId val="6130273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13025664"/>
        <c:crosses val="autoZero"/>
        <c:crossBetween val="midCat"/>
      </c:valAx>
      <c:spPr>
        <a:noFill/>
        <a:ln>
          <a:noFill/>
        </a:ln>
        <a:effectLst/>
      </c:spPr>
    </c:plotArea>
    <c:legend>
      <c:legendPos val="r"/>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9219" cy="465774"/>
          </a:xfrm>
          <a:prstGeom prst="rect">
            <a:avLst/>
          </a:prstGeom>
        </p:spPr>
        <p:txBody>
          <a:bodyPr vert="horz" lIns="91418" tIns="45709" rIns="91418" bIns="45709" rtlCol="0"/>
          <a:lstStyle>
            <a:lvl1pPr algn="l">
              <a:defRPr sz="1200">
                <a:latin typeface="Gill Sans MT" pitchFamily="34" charset="0"/>
                <a:ea typeface="+mn-ea"/>
                <a:cs typeface="+mn-cs"/>
              </a:defRPr>
            </a:lvl1pPr>
          </a:lstStyle>
          <a:p>
            <a:pPr>
              <a:defRPr/>
            </a:pPr>
            <a:endParaRPr lang="en-US"/>
          </a:p>
        </p:txBody>
      </p:sp>
      <p:sp>
        <p:nvSpPr>
          <p:cNvPr id="3" name="Date Placeholder 2"/>
          <p:cNvSpPr>
            <a:spLocks noGrp="1"/>
          </p:cNvSpPr>
          <p:nvPr>
            <p:ph type="dt" sz="quarter" idx="1"/>
          </p:nvPr>
        </p:nvSpPr>
        <p:spPr>
          <a:xfrm>
            <a:off x="3969592" y="0"/>
            <a:ext cx="3039219" cy="465774"/>
          </a:xfrm>
          <a:prstGeom prst="rect">
            <a:avLst/>
          </a:prstGeom>
        </p:spPr>
        <p:txBody>
          <a:bodyPr vert="horz" wrap="square" lIns="91418" tIns="45709" rIns="91418" bIns="45709" numCol="1" anchor="t"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665BF6DA-DA8C-44E3-A6C0-332C06A682C5}" type="datetimeFigureOut">
              <a:rPr lang="en-US" altLang="en-US"/>
              <a:pPr>
                <a:defRPr/>
              </a:pPr>
              <a:t>2/6/2018</a:t>
            </a:fld>
            <a:endParaRPr lang="en-US" altLang="en-US"/>
          </a:p>
        </p:txBody>
      </p:sp>
      <p:sp>
        <p:nvSpPr>
          <p:cNvPr id="4" name="Footer Placeholder 3"/>
          <p:cNvSpPr>
            <a:spLocks noGrp="1"/>
          </p:cNvSpPr>
          <p:nvPr>
            <p:ph type="ftr" sz="quarter" idx="2"/>
          </p:nvPr>
        </p:nvSpPr>
        <p:spPr>
          <a:xfrm>
            <a:off x="0" y="8829037"/>
            <a:ext cx="3039219" cy="465774"/>
          </a:xfrm>
          <a:prstGeom prst="rect">
            <a:avLst/>
          </a:prstGeom>
        </p:spPr>
        <p:txBody>
          <a:bodyPr vert="horz" lIns="91418" tIns="45709" rIns="91418" bIns="45709" rtlCol="0" anchor="b"/>
          <a:lstStyle>
            <a:lvl1pPr algn="l">
              <a:defRPr sz="1200">
                <a:latin typeface="Gill Sans MT" pitchFamily="34"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969592" y="8829037"/>
            <a:ext cx="3039219" cy="465774"/>
          </a:xfrm>
          <a:prstGeom prst="rect">
            <a:avLst/>
          </a:prstGeom>
        </p:spPr>
        <p:txBody>
          <a:bodyPr vert="horz" wrap="square" lIns="91418" tIns="45709" rIns="91418" bIns="45709" numCol="1" anchor="b"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8F1AEA04-358C-45E1-A861-0E11DAA9CBF5}" type="slidenum">
              <a:rPr lang="en-US" altLang="en-US"/>
              <a:pPr>
                <a:defRPr/>
              </a:pPr>
              <a:t>‹#›</a:t>
            </a:fld>
            <a:endParaRPr lang="en-US" altLang="en-US"/>
          </a:p>
        </p:txBody>
      </p:sp>
    </p:spTree>
    <p:extLst>
      <p:ext uri="{BB962C8B-B14F-4D97-AF65-F5344CB8AC3E}">
        <p14:creationId xmlns:p14="http://schemas.microsoft.com/office/powerpoint/2010/main" val="1548083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628" cy="465774"/>
          </a:xfrm>
          <a:prstGeom prst="rect">
            <a:avLst/>
          </a:prstGeom>
        </p:spPr>
        <p:txBody>
          <a:bodyPr vert="horz" lIns="93137" tIns="46568" rIns="93137" bIns="46568" rtlCol="0"/>
          <a:lstStyle>
            <a:lvl1pPr algn="l" fontAlgn="auto">
              <a:spcBef>
                <a:spcPts val="0"/>
              </a:spcBef>
              <a:spcAft>
                <a:spcPts val="0"/>
              </a:spcAft>
              <a:defRPr sz="1200">
                <a:latin typeface="Gill Sans MT" pitchFamily="34" charset="0"/>
                <a:ea typeface="+mn-ea"/>
                <a:cs typeface="+mn-cs"/>
              </a:defRPr>
            </a:lvl1pPr>
          </a:lstStyle>
          <a:p>
            <a:pPr>
              <a:defRPr/>
            </a:pPr>
            <a:endParaRPr lang="en-US"/>
          </a:p>
        </p:txBody>
      </p:sp>
      <p:sp>
        <p:nvSpPr>
          <p:cNvPr id="3" name="Date Placeholder 2"/>
          <p:cNvSpPr>
            <a:spLocks noGrp="1"/>
          </p:cNvSpPr>
          <p:nvPr>
            <p:ph type="dt" idx="1"/>
          </p:nvPr>
        </p:nvSpPr>
        <p:spPr>
          <a:xfrm>
            <a:off x="3971183" y="0"/>
            <a:ext cx="3037628" cy="465774"/>
          </a:xfrm>
          <a:prstGeom prst="rect">
            <a:avLst/>
          </a:prstGeom>
        </p:spPr>
        <p:txBody>
          <a:bodyPr vert="horz" wrap="square" lIns="93137" tIns="46568" rIns="93137" bIns="46568" numCol="1" anchor="t"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50601C75-92DE-49D3-8A56-637421670EE3}" type="datetimeFigureOut">
              <a:rPr lang="en-US" altLang="en-US"/>
              <a:pPr>
                <a:defRPr/>
              </a:pPr>
              <a:t>2/6/2018</a:t>
            </a:fld>
            <a:endParaRPr lang="en-US" alt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37" tIns="46568" rIns="93137" bIns="46568" rtlCol="0" anchor="ctr"/>
          <a:lstStyle/>
          <a:p>
            <a:pPr lvl="0"/>
            <a:endParaRPr lang="en-US" noProof="0" dirty="0"/>
          </a:p>
        </p:txBody>
      </p:sp>
      <p:sp>
        <p:nvSpPr>
          <p:cNvPr id="5" name="Notes Placeholder 4"/>
          <p:cNvSpPr>
            <a:spLocks noGrp="1"/>
          </p:cNvSpPr>
          <p:nvPr>
            <p:ph type="body" sz="quarter" idx="3"/>
          </p:nvPr>
        </p:nvSpPr>
        <p:spPr>
          <a:xfrm>
            <a:off x="701359" y="4414519"/>
            <a:ext cx="5607684" cy="4187195"/>
          </a:xfrm>
          <a:prstGeom prst="rect">
            <a:avLst/>
          </a:prstGeom>
        </p:spPr>
        <p:txBody>
          <a:bodyPr vert="horz" lIns="93137" tIns="46568" rIns="93137" bIns="46568"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829037"/>
            <a:ext cx="3037628" cy="465774"/>
          </a:xfrm>
          <a:prstGeom prst="rect">
            <a:avLst/>
          </a:prstGeom>
        </p:spPr>
        <p:txBody>
          <a:bodyPr vert="horz" lIns="93137" tIns="46568" rIns="93137" bIns="46568" rtlCol="0" anchor="b"/>
          <a:lstStyle>
            <a:lvl1pPr algn="l" fontAlgn="auto">
              <a:spcBef>
                <a:spcPts val="0"/>
              </a:spcBef>
              <a:spcAft>
                <a:spcPts val="0"/>
              </a:spcAft>
              <a:defRPr sz="1200">
                <a:latin typeface="Gill Sans MT" pitchFamily="34"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971183" y="8829037"/>
            <a:ext cx="3037628" cy="465774"/>
          </a:xfrm>
          <a:prstGeom prst="rect">
            <a:avLst/>
          </a:prstGeom>
        </p:spPr>
        <p:txBody>
          <a:bodyPr vert="horz" wrap="square" lIns="93137" tIns="46568" rIns="93137" bIns="46568" numCol="1" anchor="b"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0BB61E35-BFDD-405B-89B5-EDCF0FB433D1}" type="slidenum">
              <a:rPr lang="en-US" altLang="en-US"/>
              <a:pPr>
                <a:defRPr/>
              </a:pPr>
              <a:t>‹#›</a:t>
            </a:fld>
            <a:endParaRPr lang="en-US" altLang="en-US"/>
          </a:p>
        </p:txBody>
      </p:sp>
    </p:spTree>
    <p:extLst>
      <p:ext uri="{BB962C8B-B14F-4D97-AF65-F5344CB8AC3E}">
        <p14:creationId xmlns:p14="http://schemas.microsoft.com/office/powerpoint/2010/main" val="33410614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439738" y="711200"/>
            <a:ext cx="6318250" cy="3554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xfrm>
            <a:off x="719138" y="4503738"/>
            <a:ext cx="5757862" cy="4265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anose="020B0604020202020204" pitchFamily="34" charset="0"/>
              </a:rPr>
              <a:t>There are actually</a:t>
            </a:r>
            <a:r>
              <a:rPr lang="en-US" altLang="en-US" baseline="0" dirty="0" smtClean="0">
                <a:latin typeface="Arial" panose="020B0604020202020204" pitchFamily="34" charset="0"/>
              </a:rPr>
              <a:t> 3 “NAD 83”s, NAD 83(2011), NAD 83(PA11) and NAD 83(MA11)</a:t>
            </a:r>
          </a:p>
          <a:p>
            <a:r>
              <a:rPr lang="en-US" altLang="en-US" baseline="0" dirty="0" smtClean="0">
                <a:latin typeface="Arial" panose="020B0604020202020204" pitchFamily="34" charset="0"/>
              </a:rPr>
              <a:t>There are also many more vertical datums than NAVD 88 in the NSRS, each one for specific states or territories that have no line of sight to CONUS/Alaska</a:t>
            </a:r>
          </a:p>
          <a:p>
            <a:endParaRPr lang="en-US" altLang="en-US" dirty="0" smtClean="0">
              <a:latin typeface="Arial" panose="020B0604020202020204" pitchFamily="34"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0888" indent="-288925">
              <a:defRPr>
                <a:solidFill>
                  <a:schemeClr val="tx1"/>
                </a:solidFill>
                <a:latin typeface="Calibri" panose="020F0502020204030204" pitchFamily="34" charset="0"/>
                <a:cs typeface="Arial" panose="020B0604020202020204" pitchFamily="34" charset="0"/>
              </a:defRPr>
            </a:lvl2pPr>
            <a:lvl3pPr marL="1155700" indent="-230188">
              <a:defRPr>
                <a:solidFill>
                  <a:schemeClr val="tx1"/>
                </a:solidFill>
                <a:latin typeface="Calibri" panose="020F0502020204030204" pitchFamily="34" charset="0"/>
                <a:cs typeface="Arial" panose="020B0604020202020204" pitchFamily="34" charset="0"/>
              </a:defRPr>
            </a:lvl3pPr>
            <a:lvl4pPr marL="1617663" indent="-230188">
              <a:defRPr>
                <a:solidFill>
                  <a:schemeClr val="tx1"/>
                </a:solidFill>
                <a:latin typeface="Calibri" panose="020F0502020204030204" pitchFamily="34" charset="0"/>
                <a:cs typeface="Arial" panose="020B0604020202020204" pitchFamily="34" charset="0"/>
              </a:defRPr>
            </a:lvl4pPr>
            <a:lvl5pPr marL="2079625" indent="-230188">
              <a:defRPr>
                <a:solidFill>
                  <a:schemeClr val="tx1"/>
                </a:solidFill>
                <a:latin typeface="Calibri" panose="020F0502020204030204" pitchFamily="34" charset="0"/>
                <a:cs typeface="Arial" panose="020B0604020202020204" pitchFamily="34" charset="0"/>
              </a:defRPr>
            </a:lvl5pPr>
            <a:lvl6pPr marL="25368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40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12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084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DE17E66-F503-4D3E-9069-C1154B4D8EF3}" type="slidenum">
              <a:rPr lang="en-US" altLang="en-US" smtClean="0"/>
              <a:pPr/>
              <a:t>2</a:t>
            </a:fld>
            <a:endParaRPr lang="en-US" altLang="en-US" smtClean="0"/>
          </a:p>
        </p:txBody>
      </p:sp>
    </p:spTree>
    <p:extLst>
      <p:ext uri="{BB962C8B-B14F-4D97-AF65-F5344CB8AC3E}">
        <p14:creationId xmlns:p14="http://schemas.microsoft.com/office/powerpoint/2010/main" val="3091093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a:t>
            </a:fld>
            <a:endParaRPr lang="en-US" altLang="en-US"/>
          </a:p>
        </p:txBody>
      </p:sp>
    </p:spTree>
    <p:extLst>
      <p:ext uri="{BB962C8B-B14F-4D97-AF65-F5344CB8AC3E}">
        <p14:creationId xmlns:p14="http://schemas.microsoft.com/office/powerpoint/2010/main" val="1063023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5</a:t>
            </a:fld>
            <a:endParaRPr lang="en-US" altLang="en-US" smtClean="0"/>
          </a:p>
        </p:txBody>
      </p:sp>
    </p:spTree>
    <p:extLst>
      <p:ext uri="{BB962C8B-B14F-4D97-AF65-F5344CB8AC3E}">
        <p14:creationId xmlns:p14="http://schemas.microsoft.com/office/powerpoint/2010/main" val="1449648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6</a:t>
            </a:fld>
            <a:endParaRPr lang="en-US" altLang="en-US"/>
          </a:p>
        </p:txBody>
      </p:sp>
    </p:spTree>
    <p:extLst>
      <p:ext uri="{BB962C8B-B14F-4D97-AF65-F5344CB8AC3E}">
        <p14:creationId xmlns:p14="http://schemas.microsoft.com/office/powerpoint/2010/main" val="1360422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18</a:t>
            </a:fld>
            <a:endParaRPr lang="en-US" altLang="en-US" smtClean="0"/>
          </a:p>
        </p:txBody>
      </p:sp>
    </p:spTree>
    <p:extLst>
      <p:ext uri="{BB962C8B-B14F-4D97-AF65-F5344CB8AC3E}">
        <p14:creationId xmlns:p14="http://schemas.microsoft.com/office/powerpoint/2010/main" val="684965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two manifestations of the growing mass in the deep mantle under Hudson Bay:</a:t>
            </a:r>
          </a:p>
          <a:p>
            <a:endParaRPr lang="en-US" baseline="0" dirty="0" smtClean="0"/>
          </a:p>
          <a:p>
            <a:pPr marL="228600" indent="-228600">
              <a:buAutoNum type="arabicParenR"/>
            </a:pPr>
            <a:r>
              <a:rPr lang="en-US" baseline="0" dirty="0" smtClean="0"/>
              <a:t>Geometric – a GPS receiver will see the crust uplifting as the increase in mantle mass pushes the crust up in a displacement.  </a:t>
            </a:r>
          </a:p>
          <a:p>
            <a:pPr marL="228600" indent="-228600">
              <a:buAutoNum type="arabicParenR"/>
            </a:pPr>
            <a:endParaRPr lang="en-US" baseline="0" dirty="0" smtClean="0"/>
          </a:p>
          <a:p>
            <a:pPr marL="228600" indent="-228600">
              <a:buAutoNum type="arabicParenR"/>
            </a:pPr>
            <a:r>
              <a:rPr lang="en-US" baseline="0" dirty="0" smtClean="0"/>
              <a:t>Geopotential – a gravimeter on the surface will sense the growing mass as an increase in the acceleration of gravity, BUT this will be slightly tempered by a reduction in gravity as well (because the gravimeter on the surface is getting farther from the Earth’s center).  Still, the gain (from mass increase) is larger than the loss (from geometric movement) for a net gain.  Because the net gain in gravity is not caused purely by being at a new crustal height, this translates into an increase in geoid undulations, or a “swelling” of the geoid in this region.</a:t>
            </a:r>
          </a:p>
          <a:p>
            <a:pPr marL="228600" indent="-228600">
              <a:buAutoNum type="arabicParenR"/>
            </a:pPr>
            <a:endParaRPr lang="en-US" baseline="0" dirty="0" smtClean="0"/>
          </a:p>
          <a:p>
            <a:pPr marL="0" indent="0">
              <a:buNone/>
            </a:pPr>
            <a:r>
              <a:rPr lang="en-US" baseline="0" dirty="0" smtClean="0"/>
              <a:t>This is different than a purely geometric change caused by a compression of the crust.  In that case, no significant mass is entering or leaving the region so, while GPS might sense a subsidence and a surface gravimeter might sense a slight increase as it moves closer to the Earth’s center, the geoid would not actually change.</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24</a:t>
            </a:fld>
            <a:endParaRPr lang="en-US" altLang="en-US"/>
          </a:p>
        </p:txBody>
      </p:sp>
    </p:spTree>
    <p:extLst>
      <p:ext uri="{BB962C8B-B14F-4D97-AF65-F5344CB8AC3E}">
        <p14:creationId xmlns:p14="http://schemas.microsoft.com/office/powerpoint/2010/main" val="3683371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29</a:t>
            </a:fld>
            <a:endParaRPr lang="en-US" altLang="en-US"/>
          </a:p>
        </p:txBody>
      </p:sp>
    </p:spTree>
    <p:extLst>
      <p:ext uri="{BB962C8B-B14F-4D97-AF65-F5344CB8AC3E}">
        <p14:creationId xmlns:p14="http://schemas.microsoft.com/office/powerpoint/2010/main" val="3947801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Rare, but worth monitoring, large earthquakes or volcanic eruptions can move enough mass locally</a:t>
            </a:r>
            <a:r>
              <a:rPr lang="en-US" baseline="0" dirty="0" smtClean="0"/>
              <a:t> to cause the geoid to make a permanent local shift.  </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40</a:t>
            </a:fld>
            <a:endParaRPr lang="en-US" altLang="en-US"/>
          </a:p>
        </p:txBody>
      </p:sp>
    </p:spTree>
    <p:extLst>
      <p:ext uri="{BB962C8B-B14F-4D97-AF65-F5344CB8AC3E}">
        <p14:creationId xmlns:p14="http://schemas.microsoft.com/office/powerpoint/2010/main" val="101729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7" name="Shape 107"/>
          <p:cNvSpPr txBox="1">
            <a:spLocks noGrp="1"/>
          </p:cNvSpPr>
          <p:nvPr>
            <p:ph type="body" idx="1"/>
          </p:nvPr>
        </p:nvSpPr>
        <p:spPr>
          <a:xfrm>
            <a:off x="701357" y="4416108"/>
            <a:ext cx="5607683" cy="4182426"/>
          </a:xfrm>
          <a:prstGeom prst="rect">
            <a:avLst/>
          </a:prstGeom>
          <a:noFill/>
          <a:ln>
            <a:noFill/>
          </a:ln>
        </p:spPr>
        <p:txBody>
          <a:bodyPr lIns="93165" tIns="46570" rIns="93165" bIns="46570" anchor="t" anchorCtr="0">
            <a:noAutofit/>
          </a:bodyPr>
          <a:lstStyle/>
          <a:p>
            <a:pPr>
              <a:spcBef>
                <a:spcPts val="0"/>
              </a:spcBef>
              <a:spcAft>
                <a:spcPts val="0"/>
              </a:spcAft>
              <a:buSzPct val="25000"/>
            </a:pPr>
            <a:r>
              <a:rPr lang="en-US">
                <a:solidFill>
                  <a:schemeClr val="dk1"/>
                </a:solidFill>
                <a:latin typeface="Calibri"/>
                <a:ea typeface="Calibri"/>
                <a:cs typeface="Calibri"/>
                <a:sym typeface="Calibri"/>
              </a:rPr>
              <a:t>Potential outline and speaker assignments; can be adjusted as needed.</a:t>
            </a:r>
          </a:p>
        </p:txBody>
      </p:sp>
      <p:sp>
        <p:nvSpPr>
          <p:cNvPr id="108" name="Shape 108"/>
          <p:cNvSpPr txBox="1">
            <a:spLocks noGrp="1"/>
          </p:cNvSpPr>
          <p:nvPr>
            <p:ph type="sldNum" idx="12"/>
          </p:nvPr>
        </p:nvSpPr>
        <p:spPr>
          <a:xfrm>
            <a:off x="3971181" y="8830627"/>
            <a:ext cx="3037627" cy="464184"/>
          </a:xfrm>
          <a:prstGeom prst="rect">
            <a:avLst/>
          </a:prstGeom>
          <a:noFill/>
          <a:ln>
            <a:noFill/>
          </a:ln>
        </p:spPr>
        <p:txBody>
          <a:bodyPr lIns="93165" tIns="46570" rIns="93165" bIns="46570" anchor="b" anchorCtr="0">
            <a:noAutofit/>
          </a:bodyPr>
          <a:lstStyle/>
          <a:p>
            <a:pPr>
              <a:spcBef>
                <a:spcPts val="0"/>
              </a:spcBef>
              <a:spcAft>
                <a:spcPts val="0"/>
              </a:spcAft>
              <a:buSzPct val="25000"/>
            </a:pPr>
            <a:fld id="{00000000-1234-1234-1234-123412341234}" type="slidenum">
              <a:rPr lang="en-US">
                <a:solidFill>
                  <a:schemeClr val="dk1"/>
                </a:solidFill>
                <a:latin typeface="Calibri"/>
                <a:ea typeface="Calibri"/>
                <a:cs typeface="Calibri"/>
                <a:sym typeface="Calibri"/>
              </a:rPr>
              <a:pPr>
                <a:spcBef>
                  <a:spcPts val="0"/>
                </a:spcBef>
                <a:spcAft>
                  <a:spcPts val="0"/>
                </a:spcAft>
                <a:buSzPct val="25000"/>
              </a:pPr>
              <a:t>82</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2723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February 6, 2018</a:t>
            </a:r>
            <a:endParaRPr lang="en-US"/>
          </a:p>
        </p:txBody>
      </p:sp>
      <p:sp>
        <p:nvSpPr>
          <p:cNvPr id="5" name="Footer Placeholder 4"/>
          <p:cNvSpPr>
            <a:spLocks noGrp="1"/>
          </p:cNvSpPr>
          <p:nvPr>
            <p:ph type="ftr" sz="quarter" idx="11"/>
          </p:nvPr>
        </p:nvSpPr>
        <p:spPr/>
        <p:txBody>
          <a:bodyPr/>
          <a:lstStyle>
            <a:lvl1pPr defTabSz="914400">
              <a:defRPr/>
            </a:lvl1pPr>
          </a:lstStyle>
          <a:p>
            <a:pPr>
              <a:defRPr/>
            </a:pPr>
            <a:r>
              <a:rPr lang="en-US" smtClean="0"/>
              <a:t>ASPRS/ILMF - Denver</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2936527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February 6, 2018</a:t>
            </a:r>
            <a:endParaRPr lang="en-US"/>
          </a:p>
        </p:txBody>
      </p:sp>
      <p:sp>
        <p:nvSpPr>
          <p:cNvPr id="5" name="Footer Placeholder 4"/>
          <p:cNvSpPr>
            <a:spLocks noGrp="1"/>
          </p:cNvSpPr>
          <p:nvPr>
            <p:ph type="ftr" sz="quarter" idx="11"/>
          </p:nvPr>
        </p:nvSpPr>
        <p:spPr/>
        <p:txBody>
          <a:bodyPr/>
          <a:lstStyle>
            <a:lvl1pPr defTabSz="914400">
              <a:defRPr/>
            </a:lvl1pPr>
          </a:lstStyle>
          <a:p>
            <a:pPr>
              <a:defRPr/>
            </a:pPr>
            <a:r>
              <a:rPr lang="en-US" smtClean="0"/>
              <a:t>ASPRS/ILMF - Denver</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3A82986-1F3D-4261-A550-CAE2B5439191}" type="slidenum">
              <a:rPr lang="en-US"/>
              <a:pPr>
                <a:defRPr/>
              </a:pPr>
              <a:t>‹#›</a:t>
            </a:fld>
            <a:endParaRPr lang="en-US"/>
          </a:p>
        </p:txBody>
      </p:sp>
    </p:spTree>
    <p:extLst>
      <p:ext uri="{BB962C8B-B14F-4D97-AF65-F5344CB8AC3E}">
        <p14:creationId xmlns:p14="http://schemas.microsoft.com/office/powerpoint/2010/main" val="3314118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February 6, 2018</a:t>
            </a:r>
            <a:endParaRPr lang="en-US"/>
          </a:p>
        </p:txBody>
      </p:sp>
      <p:sp>
        <p:nvSpPr>
          <p:cNvPr id="5" name="Footer Placeholder 4"/>
          <p:cNvSpPr>
            <a:spLocks noGrp="1"/>
          </p:cNvSpPr>
          <p:nvPr>
            <p:ph type="ftr" sz="quarter" idx="11"/>
          </p:nvPr>
        </p:nvSpPr>
        <p:spPr/>
        <p:txBody>
          <a:bodyPr/>
          <a:lstStyle>
            <a:lvl1pPr defTabSz="914400">
              <a:defRPr/>
            </a:lvl1pPr>
          </a:lstStyle>
          <a:p>
            <a:pPr>
              <a:defRPr/>
            </a:pPr>
            <a:r>
              <a:rPr lang="en-US" smtClean="0"/>
              <a:t>ASPRS/ILMF - Denver</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9388FFD5-0402-43D6-9F11-6821BFC63D0A}" type="slidenum">
              <a:rPr lang="en-US"/>
              <a:pPr>
                <a:defRPr/>
              </a:pPr>
              <a:t>‹#›</a:t>
            </a:fld>
            <a:endParaRPr lang="en-US"/>
          </a:p>
        </p:txBody>
      </p:sp>
    </p:spTree>
    <p:extLst>
      <p:ext uri="{BB962C8B-B14F-4D97-AF65-F5344CB8AC3E}">
        <p14:creationId xmlns:p14="http://schemas.microsoft.com/office/powerpoint/2010/main" val="3355734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6, 2018</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ASPRS/ILMF - Denver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109657-9162-4B0D-AA6B-54BA105B8B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05721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6, 2018</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ASPRS/ILMF - Denver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083702-E6E1-411B-A9C5-9B25E2FC04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2043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6, 2018</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ASPRS/ILMF - Denver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109228-8DC1-4108-8F5F-76E7DB08A2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9299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6, 2018</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ASPRS/ILMF - Denver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C48EA-E0C4-496C-BBFE-57A4C7C9F3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0623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6, 2018</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ASPRS/ILMF - Denver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0948E24-2272-499F-A113-87AFB6171D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6618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6, 2018</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ASPRS/ILMF - Denver</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B7C3780-70E6-40D6-BD95-92E481368A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8721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6, 2018</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ASPRS/ILMF - Denver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F1DC1B9-CCCA-454A-837E-B9A2D23653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0325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6, 2018</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ASPRS/ILMF - Denver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F196642-AB2C-4250-9960-DC6CC04797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4036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February 6, 2018</a:t>
            </a:r>
            <a:endParaRPr lang="en-US"/>
          </a:p>
        </p:txBody>
      </p:sp>
      <p:sp>
        <p:nvSpPr>
          <p:cNvPr id="5" name="Footer Placeholder 4"/>
          <p:cNvSpPr>
            <a:spLocks noGrp="1"/>
          </p:cNvSpPr>
          <p:nvPr>
            <p:ph type="ftr" sz="quarter" idx="11"/>
          </p:nvPr>
        </p:nvSpPr>
        <p:spPr/>
        <p:txBody>
          <a:bodyPr/>
          <a:lstStyle>
            <a:lvl1pPr defTabSz="914400">
              <a:defRPr/>
            </a:lvl1pPr>
          </a:lstStyle>
          <a:p>
            <a:pPr>
              <a:defRPr/>
            </a:pPr>
            <a:r>
              <a:rPr lang="en-US" smtClean="0"/>
              <a:t>ASPRS/ILMF - Denver</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2548421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6, 2018</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ASPRS/ILMF - Denver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1E5EEF-0BE9-4A2F-966A-FDBA469051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778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6, 2018</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ASPRS/ILMF - Denver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E40B99-DE6C-4D2D-B943-19722DABE0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6608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6, 2018</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ASPRS/ILMF - Denver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9B5CB4-F098-4822-9951-C21BC47364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8286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6, 2018</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ASPRS/ILMF - Denver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109657-9162-4B0D-AA6B-54BA105B8B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59415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6, 2018</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ASPRS/ILMF - Denver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083702-E6E1-411B-A9C5-9B25E2FC04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5813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6, 2018</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ASPRS/ILMF - Denver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109228-8DC1-4108-8F5F-76E7DB08A2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5929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6, 2018</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ASPRS/ILMF - Denver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C48EA-E0C4-496C-BBFE-57A4C7C9F3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0014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6, 2018</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ASPRS/ILMF - Denver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0948E24-2272-499F-A113-87AFB6171D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6879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6, 2018</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ASPRS/ILMF - Denver</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B7C3780-70E6-40D6-BD95-92E481368A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329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6, 2018</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ASPRS/ILMF - Denver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F1DC1B9-CCCA-454A-837E-B9A2D23653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0857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r>
              <a:rPr lang="en-US" smtClean="0"/>
              <a:t>February 6, 2018</a:t>
            </a:r>
            <a:endParaRPr lang="en-US"/>
          </a:p>
        </p:txBody>
      </p:sp>
      <p:sp>
        <p:nvSpPr>
          <p:cNvPr id="5" name="Footer Placeholder 4"/>
          <p:cNvSpPr>
            <a:spLocks noGrp="1"/>
          </p:cNvSpPr>
          <p:nvPr>
            <p:ph type="ftr" sz="quarter" idx="11"/>
          </p:nvPr>
        </p:nvSpPr>
        <p:spPr/>
        <p:txBody>
          <a:bodyPr/>
          <a:lstStyle>
            <a:lvl1pPr defTabSz="914400">
              <a:defRPr/>
            </a:lvl1pPr>
          </a:lstStyle>
          <a:p>
            <a:pPr>
              <a:defRPr/>
            </a:pPr>
            <a:r>
              <a:rPr lang="en-US" smtClean="0"/>
              <a:t>ASPRS/ILMF - Denver</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3375552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6, 2018</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ASPRS/ILMF - Denver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F196642-AB2C-4250-9960-DC6CC04797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03329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6, 2018</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ASPRS/ILMF - Denver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1E5EEF-0BE9-4A2F-966A-FDBA469051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86103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6, 2018</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ASPRS/ILMF - Denver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E40B99-DE6C-4D2D-B943-19722DABE0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45494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February 6, 2018</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ASPRS/ILMF - Denver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9B5CB4-F098-4822-9951-C21BC47364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465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a:lvl1pPr>
          </a:lstStyle>
          <a:p>
            <a:pPr>
              <a:defRPr/>
            </a:pPr>
            <a:r>
              <a:rPr lang="en-US" smtClean="0"/>
              <a:t>February 6, 2018</a:t>
            </a:r>
            <a:endParaRPr lang="en-US"/>
          </a:p>
        </p:txBody>
      </p:sp>
      <p:sp>
        <p:nvSpPr>
          <p:cNvPr id="6" name="Footer Placeholder 4"/>
          <p:cNvSpPr>
            <a:spLocks noGrp="1"/>
          </p:cNvSpPr>
          <p:nvPr>
            <p:ph type="ftr" sz="quarter" idx="11"/>
          </p:nvPr>
        </p:nvSpPr>
        <p:spPr/>
        <p:txBody>
          <a:bodyPr/>
          <a:lstStyle>
            <a:lvl1pPr defTabSz="914400">
              <a:defRPr/>
            </a:lvl1pPr>
          </a:lstStyle>
          <a:p>
            <a:pPr>
              <a:defRPr/>
            </a:pPr>
            <a:r>
              <a:rPr lang="en-US" smtClean="0"/>
              <a:t>ASPRS/ILMF - Denver</a:t>
            </a: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755620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a:lvl1pPr>
          </a:lstStyle>
          <a:p>
            <a:pPr>
              <a:defRPr/>
            </a:pPr>
            <a:r>
              <a:rPr lang="en-US" smtClean="0"/>
              <a:t>February 6, 2018</a:t>
            </a:r>
            <a:endParaRPr lang="en-US"/>
          </a:p>
        </p:txBody>
      </p:sp>
      <p:sp>
        <p:nvSpPr>
          <p:cNvPr id="8" name="Footer Placeholder 4"/>
          <p:cNvSpPr>
            <a:spLocks noGrp="1"/>
          </p:cNvSpPr>
          <p:nvPr>
            <p:ph type="ftr" sz="quarter" idx="11"/>
          </p:nvPr>
        </p:nvSpPr>
        <p:spPr/>
        <p:txBody>
          <a:bodyPr/>
          <a:lstStyle>
            <a:lvl1pPr defTabSz="914400">
              <a:defRPr/>
            </a:lvl1pPr>
          </a:lstStyle>
          <a:p>
            <a:pPr>
              <a:defRPr/>
            </a:pPr>
            <a:r>
              <a:rPr lang="en-US" smtClean="0"/>
              <a:t>ASPRS/ILMF - Denver</a:t>
            </a:r>
            <a:endParaRPr lang="en-US"/>
          </a:p>
        </p:txBody>
      </p:sp>
      <p:sp>
        <p:nvSpPr>
          <p:cNvPr id="9" name="Slide Number Placeholder 5"/>
          <p:cNvSpPr>
            <a:spLocks noGrp="1"/>
          </p:cNvSpPr>
          <p:nvPr>
            <p:ph type="sldNum" sz="quarter" idx="12"/>
          </p:nvPr>
        </p:nvSpPr>
        <p:spPr/>
        <p:txBody>
          <a:bodyPr/>
          <a:lstStyle>
            <a:lvl1pPr defTabSz="9144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4132218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pPr>
              <a:defRPr/>
            </a:pPr>
            <a:r>
              <a:rPr lang="en-US" smtClean="0"/>
              <a:t>February 6, 2018</a:t>
            </a:r>
            <a:endParaRPr lang="en-US"/>
          </a:p>
        </p:txBody>
      </p:sp>
      <p:sp>
        <p:nvSpPr>
          <p:cNvPr id="4" name="Footer Placeholder 4"/>
          <p:cNvSpPr>
            <a:spLocks noGrp="1"/>
          </p:cNvSpPr>
          <p:nvPr>
            <p:ph type="ftr" sz="quarter" idx="11"/>
          </p:nvPr>
        </p:nvSpPr>
        <p:spPr/>
        <p:txBody>
          <a:bodyPr/>
          <a:lstStyle>
            <a:lvl1pPr defTabSz="914400">
              <a:defRPr/>
            </a:lvl1pPr>
          </a:lstStyle>
          <a:p>
            <a:pPr>
              <a:defRPr/>
            </a:pPr>
            <a:r>
              <a:rPr lang="en-US" smtClean="0"/>
              <a:t>ASPRS/ILMF - Denver</a:t>
            </a:r>
            <a:endParaRPr lang="en-US"/>
          </a:p>
        </p:txBody>
      </p:sp>
      <p:sp>
        <p:nvSpPr>
          <p:cNvPr id="5" name="Slide Number Placeholder 5"/>
          <p:cNvSpPr>
            <a:spLocks noGrp="1"/>
          </p:cNvSpPr>
          <p:nvPr>
            <p:ph type="sldNum" sz="quarter" idx="12"/>
          </p:nvPr>
        </p:nvSpPr>
        <p:spPr/>
        <p:txBody>
          <a:bodyPr/>
          <a:lstStyle>
            <a:lvl1pPr defTabSz="9144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3264490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pPr>
              <a:defRPr/>
            </a:pPr>
            <a:r>
              <a:rPr lang="en-US" smtClean="0"/>
              <a:t>February 6, 2018</a:t>
            </a:r>
            <a:endParaRPr lang="en-US"/>
          </a:p>
        </p:txBody>
      </p:sp>
      <p:sp>
        <p:nvSpPr>
          <p:cNvPr id="3" name="Footer Placeholder 4"/>
          <p:cNvSpPr>
            <a:spLocks noGrp="1"/>
          </p:cNvSpPr>
          <p:nvPr>
            <p:ph type="ftr" sz="quarter" idx="11"/>
          </p:nvPr>
        </p:nvSpPr>
        <p:spPr/>
        <p:txBody>
          <a:bodyPr/>
          <a:lstStyle>
            <a:lvl1pPr defTabSz="914400">
              <a:defRPr/>
            </a:lvl1pPr>
          </a:lstStyle>
          <a:p>
            <a:pPr>
              <a:defRPr/>
            </a:pPr>
            <a:r>
              <a:rPr lang="en-US" smtClean="0"/>
              <a:t>ASPRS/ILMF - Denver</a:t>
            </a:r>
            <a:endParaRPr lang="en-US"/>
          </a:p>
        </p:txBody>
      </p:sp>
      <p:sp>
        <p:nvSpPr>
          <p:cNvPr id="4" name="Slide Number Placeholder 5"/>
          <p:cNvSpPr>
            <a:spLocks noGrp="1"/>
          </p:cNvSpPr>
          <p:nvPr>
            <p:ph type="sldNum" sz="quarter" idx="12"/>
          </p:nvPr>
        </p:nvSpPr>
        <p:spPr/>
        <p:txBody>
          <a:bodyPr/>
          <a:lstStyle>
            <a:lvl1pPr defTabSz="914400">
              <a:defRPr/>
            </a:lvl1pPr>
          </a:lstStyle>
          <a:p>
            <a:pPr>
              <a:defRPr/>
            </a:pPr>
            <a:fld id="{58280CB3-0FF6-4D07-A0F6-C78040BEDDEE}" type="slidenum">
              <a:rPr lang="en-US"/>
              <a:pPr>
                <a:defRPr/>
              </a:pPr>
              <a:t>‹#›</a:t>
            </a:fld>
            <a:endParaRPr lang="en-US"/>
          </a:p>
        </p:txBody>
      </p:sp>
    </p:spTree>
    <p:extLst>
      <p:ext uri="{BB962C8B-B14F-4D97-AF65-F5344CB8AC3E}">
        <p14:creationId xmlns:p14="http://schemas.microsoft.com/office/powerpoint/2010/main" val="1007191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smtClean="0"/>
              <a:t>February 6, 2018</a:t>
            </a:r>
            <a:endParaRPr lang="en-US"/>
          </a:p>
        </p:txBody>
      </p:sp>
      <p:sp>
        <p:nvSpPr>
          <p:cNvPr id="6" name="Footer Placeholder 4"/>
          <p:cNvSpPr>
            <a:spLocks noGrp="1"/>
          </p:cNvSpPr>
          <p:nvPr>
            <p:ph type="ftr" sz="quarter" idx="11"/>
          </p:nvPr>
        </p:nvSpPr>
        <p:spPr/>
        <p:txBody>
          <a:bodyPr/>
          <a:lstStyle>
            <a:lvl1pPr defTabSz="914400">
              <a:defRPr/>
            </a:lvl1pPr>
          </a:lstStyle>
          <a:p>
            <a:pPr>
              <a:defRPr/>
            </a:pPr>
            <a:r>
              <a:rPr lang="en-US" smtClean="0"/>
              <a:t>ASPRS/ILMF - Denver</a:t>
            </a: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CD9C6512-9771-45B7-9F31-64042ED0DC36}" type="slidenum">
              <a:rPr lang="en-US"/>
              <a:pPr>
                <a:defRPr/>
              </a:pPr>
              <a:t>‹#›</a:t>
            </a:fld>
            <a:endParaRPr lang="en-US"/>
          </a:p>
        </p:txBody>
      </p:sp>
    </p:spTree>
    <p:extLst>
      <p:ext uri="{BB962C8B-B14F-4D97-AF65-F5344CB8AC3E}">
        <p14:creationId xmlns:p14="http://schemas.microsoft.com/office/powerpoint/2010/main" val="2937830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smtClean="0"/>
              <a:t>February 6, 2018</a:t>
            </a:r>
            <a:endParaRPr lang="en-US"/>
          </a:p>
        </p:txBody>
      </p:sp>
      <p:sp>
        <p:nvSpPr>
          <p:cNvPr id="6" name="Footer Placeholder 4"/>
          <p:cNvSpPr>
            <a:spLocks noGrp="1"/>
          </p:cNvSpPr>
          <p:nvPr>
            <p:ph type="ftr" sz="quarter" idx="11"/>
          </p:nvPr>
        </p:nvSpPr>
        <p:spPr/>
        <p:txBody>
          <a:bodyPr/>
          <a:lstStyle>
            <a:lvl1pPr defTabSz="914400">
              <a:defRPr/>
            </a:lvl1pPr>
          </a:lstStyle>
          <a:p>
            <a:pPr>
              <a:defRPr/>
            </a:pPr>
            <a:r>
              <a:rPr lang="en-US" smtClean="0"/>
              <a:t>ASPRS/ILMF - Denver</a:t>
            </a: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639559B1-278D-4C34-B003-AF779974BA76}" type="slidenum">
              <a:rPr lang="en-US"/>
              <a:pPr>
                <a:defRPr/>
              </a:pPr>
              <a:t>‹#›</a:t>
            </a:fld>
            <a:endParaRPr lang="en-US"/>
          </a:p>
        </p:txBody>
      </p:sp>
    </p:spTree>
    <p:extLst>
      <p:ext uri="{BB962C8B-B14F-4D97-AF65-F5344CB8AC3E}">
        <p14:creationId xmlns:p14="http://schemas.microsoft.com/office/powerpoint/2010/main" val="285938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smtClean="0"/>
              <a:t>February 6, 2018</a:t>
            </a: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smtClean="0"/>
              <a:t>ASPRS/ILMF - Denver</a:t>
            </a: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mn-lt"/>
                <a:ea typeface="+mn-ea"/>
                <a:cs typeface="+mn-cs"/>
              </a:defRPr>
            </a:lvl1pPr>
          </a:lstStyle>
          <a:p>
            <a:pPr>
              <a:defRPr/>
            </a:pPr>
            <a:fld id="{9FD14B67-5B11-4339-9EE3-C1E8D2A759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868" r:id="rId1"/>
    <p:sldLayoutId id="2147487869" r:id="rId2"/>
    <p:sldLayoutId id="2147487870" r:id="rId3"/>
    <p:sldLayoutId id="2147487871" r:id="rId4"/>
    <p:sldLayoutId id="2147487872" r:id="rId5"/>
    <p:sldLayoutId id="2147487873" r:id="rId6"/>
    <p:sldLayoutId id="2147487874" r:id="rId7"/>
    <p:sldLayoutId id="2147487875" r:id="rId8"/>
    <p:sldLayoutId id="2147487876" r:id="rId9"/>
    <p:sldLayoutId id="2147487877" r:id="rId10"/>
    <p:sldLayoutId id="2147487878" r:id="rId11"/>
  </p:sldLayoutIdLst>
  <p:hf hd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rcRect/>
          <a:stretch>
            <a:fillRect/>
          </a:stretch>
        </p:blipFill>
        <p:spPr bwMode="auto">
          <a:xfrm>
            <a:off x="0" y="0"/>
            <a:ext cx="12192000" cy="6858000"/>
          </a:xfrm>
          <a:prstGeom prst="rect">
            <a:avLst/>
          </a:prstGeom>
          <a:noFill/>
          <a:ln w="9525">
            <a:noFill/>
            <a:miter lim="800000"/>
            <a:headEnd/>
            <a:tailEnd/>
          </a:ln>
        </p:spPr>
      </p:pic>
      <p:sp>
        <p:nvSpPr>
          <p:cNvPr id="2051"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2052"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eaLnBrk="0" hangingPunct="0">
              <a:defRPr/>
            </a:pPr>
            <a:r>
              <a:rPr lang="en-US" b="1" smtClean="0">
                <a:solidFill>
                  <a:prstClr val="black">
                    <a:tint val="75000"/>
                  </a:prstClr>
                </a:solidFill>
                <a:ea typeface="+mn-ea"/>
              </a:rPr>
              <a:t>February 6, 2018</a:t>
            </a:r>
            <a:endParaRPr lang="en-US" b="1">
              <a:solidFill>
                <a:prstClr val="black">
                  <a:tint val="75000"/>
                </a:prstClr>
              </a:solidFill>
              <a:ea typeface="+mn-ea"/>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0" hangingPunct="0">
              <a:defRPr/>
            </a:pPr>
            <a:r>
              <a:rPr lang="en-US" b="1" smtClean="0">
                <a:solidFill>
                  <a:prstClr val="black">
                    <a:tint val="75000"/>
                  </a:prstClr>
                </a:solidFill>
                <a:ea typeface="+mn-ea"/>
              </a:rPr>
              <a:t>ASPRS/ILMF - Denver</a:t>
            </a:r>
            <a:endParaRPr lang="en-US" b="1">
              <a:solidFill>
                <a:prstClr val="black">
                  <a:tint val="75000"/>
                </a:prstClr>
              </a:solidFill>
              <a:ea typeface="+mn-ea"/>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eaLnBrk="0" hangingPunct="0">
              <a:defRPr/>
            </a:pPr>
            <a:fld id="{9BFF1EB7-48D0-4244-B994-DAA8D417C2D9}" type="slidenum">
              <a:rPr lang="en-US" b="1">
                <a:solidFill>
                  <a:prstClr val="black">
                    <a:tint val="75000"/>
                  </a:prstClr>
                </a:solidFill>
                <a:ea typeface="+mn-ea"/>
              </a:rPr>
              <a:pPr eaLnBrk="0" hangingPunct="0">
                <a:defRPr/>
              </a:pPr>
              <a:t>‹#›</a:t>
            </a:fld>
            <a:endParaRPr lang="en-US" b="1">
              <a:solidFill>
                <a:prstClr val="black">
                  <a:tint val="75000"/>
                </a:prstClr>
              </a:solidFill>
              <a:ea typeface="+mn-ea"/>
            </a:endParaRPr>
          </a:p>
        </p:txBody>
      </p:sp>
    </p:spTree>
    <p:extLst>
      <p:ext uri="{BB962C8B-B14F-4D97-AF65-F5344CB8AC3E}">
        <p14:creationId xmlns:p14="http://schemas.microsoft.com/office/powerpoint/2010/main" val="3485090762"/>
      </p:ext>
    </p:extLst>
  </p:cSld>
  <p:clrMap bg1="lt1" tx1="dk1" bg2="lt2" tx2="dk2" accent1="accent1" accent2="accent2" accent3="accent3" accent4="accent4" accent5="accent5" accent6="accent6" hlink="hlink" folHlink="folHlink"/>
  <p:sldLayoutIdLst>
    <p:sldLayoutId id="2147487880" r:id="rId1"/>
    <p:sldLayoutId id="2147487881" r:id="rId2"/>
    <p:sldLayoutId id="2147487882" r:id="rId3"/>
    <p:sldLayoutId id="2147487883" r:id="rId4"/>
    <p:sldLayoutId id="2147487884" r:id="rId5"/>
    <p:sldLayoutId id="2147487885" r:id="rId6"/>
    <p:sldLayoutId id="2147487886" r:id="rId7"/>
    <p:sldLayoutId id="2147487887" r:id="rId8"/>
    <p:sldLayoutId id="2147487888" r:id="rId9"/>
    <p:sldLayoutId id="2147487889" r:id="rId10"/>
    <p:sldLayoutId id="2147487890" r:id="rId11"/>
  </p:sldLayoutIdLst>
  <p:hf hdr="0"/>
  <p:txStyles>
    <p:title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rcRect/>
          <a:stretch>
            <a:fillRect/>
          </a:stretch>
        </p:blipFill>
        <p:spPr bwMode="auto">
          <a:xfrm>
            <a:off x="0" y="0"/>
            <a:ext cx="12192000" cy="6858000"/>
          </a:xfrm>
          <a:prstGeom prst="rect">
            <a:avLst/>
          </a:prstGeom>
          <a:noFill/>
          <a:ln w="9525">
            <a:noFill/>
            <a:miter lim="800000"/>
            <a:headEnd/>
            <a:tailEnd/>
          </a:ln>
        </p:spPr>
      </p:pic>
      <p:sp>
        <p:nvSpPr>
          <p:cNvPr id="2051"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2052"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eaLnBrk="0" hangingPunct="0">
              <a:defRPr/>
            </a:pPr>
            <a:r>
              <a:rPr lang="en-US" b="1" smtClean="0">
                <a:solidFill>
                  <a:prstClr val="black">
                    <a:tint val="75000"/>
                  </a:prstClr>
                </a:solidFill>
                <a:ea typeface="+mn-ea"/>
              </a:rPr>
              <a:t>February 6, 2018</a:t>
            </a:r>
            <a:endParaRPr lang="en-US" b="1">
              <a:solidFill>
                <a:prstClr val="black">
                  <a:tint val="75000"/>
                </a:prstClr>
              </a:solidFill>
              <a:ea typeface="+mn-ea"/>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0" hangingPunct="0">
              <a:defRPr/>
            </a:pPr>
            <a:r>
              <a:rPr lang="en-US" b="1" smtClean="0">
                <a:solidFill>
                  <a:prstClr val="black">
                    <a:tint val="75000"/>
                  </a:prstClr>
                </a:solidFill>
                <a:ea typeface="+mn-ea"/>
              </a:rPr>
              <a:t>ASPRS/ILMF - Denver</a:t>
            </a:r>
            <a:endParaRPr lang="en-US" b="1">
              <a:solidFill>
                <a:prstClr val="black">
                  <a:tint val="75000"/>
                </a:prstClr>
              </a:solidFill>
              <a:ea typeface="+mn-ea"/>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eaLnBrk="0" hangingPunct="0">
              <a:defRPr/>
            </a:pPr>
            <a:fld id="{9BFF1EB7-48D0-4244-B994-DAA8D417C2D9}" type="slidenum">
              <a:rPr lang="en-US" b="1">
                <a:solidFill>
                  <a:prstClr val="black">
                    <a:tint val="75000"/>
                  </a:prstClr>
                </a:solidFill>
                <a:ea typeface="+mn-ea"/>
              </a:rPr>
              <a:pPr eaLnBrk="0" hangingPunct="0">
                <a:defRPr/>
              </a:pPr>
              <a:t>‹#›</a:t>
            </a:fld>
            <a:endParaRPr lang="en-US" b="1">
              <a:solidFill>
                <a:prstClr val="black">
                  <a:tint val="75000"/>
                </a:prstClr>
              </a:solidFill>
              <a:ea typeface="+mn-ea"/>
            </a:endParaRPr>
          </a:p>
        </p:txBody>
      </p:sp>
    </p:spTree>
    <p:extLst>
      <p:ext uri="{BB962C8B-B14F-4D97-AF65-F5344CB8AC3E}">
        <p14:creationId xmlns:p14="http://schemas.microsoft.com/office/powerpoint/2010/main" val="3351406659"/>
      </p:ext>
    </p:extLst>
  </p:cSld>
  <p:clrMap bg1="lt1" tx1="dk1" bg2="lt2" tx2="dk2" accent1="accent1" accent2="accent2" accent3="accent3" accent4="accent4" accent5="accent5" accent6="accent6" hlink="hlink" folHlink="folHlink"/>
  <p:sldLayoutIdLst>
    <p:sldLayoutId id="2147487892" r:id="rId1"/>
    <p:sldLayoutId id="2147487893" r:id="rId2"/>
    <p:sldLayoutId id="2147487894" r:id="rId3"/>
    <p:sldLayoutId id="2147487895" r:id="rId4"/>
    <p:sldLayoutId id="2147487896" r:id="rId5"/>
    <p:sldLayoutId id="2147487897" r:id="rId6"/>
    <p:sldLayoutId id="2147487898" r:id="rId7"/>
    <p:sldLayoutId id="2147487899" r:id="rId8"/>
    <p:sldLayoutId id="2147487900" r:id="rId9"/>
    <p:sldLayoutId id="2147487901" r:id="rId10"/>
    <p:sldLayoutId id="2147487902" r:id="rId11"/>
  </p:sldLayoutIdLst>
  <p:hf hdr="0"/>
  <p:txStyles>
    <p:title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1987550" y="1913660"/>
            <a:ext cx="8204200" cy="3632118"/>
          </a:xfrm>
          <a:prstGeom prst="rect">
            <a:avLst/>
          </a:prstGeom>
          <a:noFill/>
          <a:ln w="9525">
            <a:noFill/>
            <a:miter lim="800000"/>
            <a:headEnd/>
            <a:tailEnd/>
          </a:ln>
          <a:effectLst/>
        </p:spPr>
        <p:txBody>
          <a:bodyPr anchor="ctr"/>
          <a:lstStyle/>
          <a:p>
            <a:pPr algn="ctr">
              <a:defRPr/>
            </a:pPr>
            <a:r>
              <a:rPr lang="en-US" sz="3600" b="1" dirty="0">
                <a:solidFill>
                  <a:prstClr val="black"/>
                </a:solidFill>
                <a:latin typeface="Verdana" pitchFamily="34" charset="0"/>
                <a:ea typeface="+mn-ea"/>
              </a:rPr>
              <a:t>Modernizing the National Spatial Reference System</a:t>
            </a:r>
            <a:endParaRPr lang="en-US" b="1" dirty="0">
              <a:solidFill>
                <a:prstClr val="black"/>
              </a:solidFill>
              <a:latin typeface="Verdana" pitchFamily="34" charset="0"/>
              <a:ea typeface="+mn-ea"/>
            </a:endParaRPr>
          </a:p>
          <a:p>
            <a:pPr algn="ctr">
              <a:defRPr/>
            </a:pPr>
            <a:endParaRPr lang="en-US" b="1" dirty="0">
              <a:solidFill>
                <a:prstClr val="black"/>
              </a:solidFill>
              <a:latin typeface="Verdana" pitchFamily="34" charset="0"/>
              <a:ea typeface="+mn-ea"/>
            </a:endParaRPr>
          </a:p>
          <a:p>
            <a:pPr algn="ctr">
              <a:defRPr/>
            </a:pPr>
            <a:endParaRPr lang="en-US" b="1" dirty="0">
              <a:solidFill>
                <a:prstClr val="black"/>
              </a:solidFill>
              <a:latin typeface="Verdana" pitchFamily="34" charset="0"/>
              <a:ea typeface="+mn-ea"/>
            </a:endParaRPr>
          </a:p>
          <a:p>
            <a:pPr algn="ctr">
              <a:defRPr/>
            </a:pPr>
            <a:r>
              <a:rPr lang="en-US" b="1" dirty="0" smtClean="0">
                <a:solidFill>
                  <a:prstClr val="black"/>
                </a:solidFill>
                <a:latin typeface="Verdana" pitchFamily="34" charset="0"/>
                <a:ea typeface="+mn-ea"/>
              </a:rPr>
              <a:t>Dru Smith</a:t>
            </a:r>
            <a:endParaRPr lang="en-US" b="1" dirty="0">
              <a:solidFill>
                <a:prstClr val="black"/>
              </a:solidFill>
              <a:latin typeface="Verdana" pitchFamily="34" charset="0"/>
              <a:ea typeface="+mn-ea"/>
            </a:endParaRPr>
          </a:p>
          <a:p>
            <a:pPr algn="ctr">
              <a:defRPr/>
            </a:pPr>
            <a:r>
              <a:rPr lang="en-US" dirty="0" smtClean="0">
                <a:solidFill>
                  <a:prstClr val="black"/>
                </a:solidFill>
                <a:latin typeface="Verdana" pitchFamily="34" charset="0"/>
                <a:ea typeface="+mn-ea"/>
              </a:rPr>
              <a:t>NSRS Modernization Manager</a:t>
            </a:r>
            <a:endParaRPr lang="en-US" dirty="0">
              <a:solidFill>
                <a:prstClr val="black"/>
              </a:solidFill>
              <a:latin typeface="Verdana" pitchFamily="34" charset="0"/>
              <a:ea typeface="+mn-ea"/>
            </a:endParaRPr>
          </a:p>
          <a:p>
            <a:pPr algn="ctr">
              <a:defRPr/>
            </a:pPr>
            <a:endParaRPr lang="en-US" dirty="0">
              <a:solidFill>
                <a:prstClr val="black"/>
              </a:solidFill>
              <a:latin typeface="Verdana" pitchFamily="34" charset="0"/>
              <a:ea typeface="+mn-ea"/>
            </a:endParaRPr>
          </a:p>
          <a:p>
            <a:pPr algn="ctr">
              <a:defRPr/>
            </a:pPr>
            <a:endParaRPr lang="en-US" dirty="0">
              <a:solidFill>
                <a:prstClr val="black"/>
              </a:solidFill>
              <a:latin typeface="Verdana" pitchFamily="34" charset="0"/>
              <a:ea typeface="+mn-ea"/>
            </a:endParaRPr>
          </a:p>
          <a:p>
            <a:pPr algn="ctr">
              <a:defRPr/>
            </a:pPr>
            <a:r>
              <a:rPr lang="en-US" b="1" dirty="0">
                <a:solidFill>
                  <a:prstClr val="black"/>
                </a:solidFill>
                <a:latin typeface="Verdana" pitchFamily="34" charset="0"/>
                <a:ea typeface="+mn-ea"/>
              </a:rPr>
              <a:t>NOAA’s National Geodetic Survey</a:t>
            </a:r>
            <a:r>
              <a:rPr lang="en-US" b="1" dirty="0">
                <a:solidFill>
                  <a:prstClr val="black"/>
                </a:solidFill>
                <a:effectLst>
                  <a:outerShdw blurRad="38100" dist="38100" dir="2700000" algn="tl">
                    <a:srgbClr val="C0C0C0"/>
                  </a:outerShdw>
                </a:effectLst>
                <a:latin typeface="Verdana" pitchFamily="34" charset="0"/>
                <a:ea typeface="+mn-ea"/>
              </a:rPr>
              <a:t/>
            </a:r>
            <a:br>
              <a:rPr lang="en-US" b="1" dirty="0">
                <a:solidFill>
                  <a:prstClr val="black"/>
                </a:solidFill>
                <a:effectLst>
                  <a:outerShdw blurRad="38100" dist="38100" dir="2700000" algn="tl">
                    <a:srgbClr val="C0C0C0"/>
                  </a:outerShdw>
                </a:effectLst>
                <a:latin typeface="Verdana" pitchFamily="34" charset="0"/>
                <a:ea typeface="+mn-ea"/>
              </a:rPr>
            </a:br>
            <a:endParaRPr lang="en-US" b="1" dirty="0">
              <a:solidFill>
                <a:prstClr val="black"/>
              </a:solidFill>
              <a:effectLst>
                <a:outerShdw blurRad="38100" dist="38100" dir="2700000" algn="tl">
                  <a:srgbClr val="C0C0C0"/>
                </a:outerShdw>
              </a:effectLst>
              <a:latin typeface="Verdana" pitchFamily="34" charset="0"/>
              <a:ea typeface="+mn-ea"/>
            </a:endParaRPr>
          </a:p>
        </p:txBody>
      </p:sp>
      <p:sp>
        <p:nvSpPr>
          <p:cNvPr id="2" name="Date Placeholder 1"/>
          <p:cNvSpPr>
            <a:spLocks noGrp="1"/>
          </p:cNvSpPr>
          <p:nvPr>
            <p:ph type="dt" sz="half" idx="10"/>
          </p:nvPr>
        </p:nvSpPr>
        <p:spPr/>
        <p:txBody>
          <a:bodyPr/>
          <a:lstStyle/>
          <a:p>
            <a:pPr>
              <a:defRPr/>
            </a:pPr>
            <a:r>
              <a:rPr lang="en-US" smtClean="0"/>
              <a:t>February 6, 2018</a:t>
            </a:r>
            <a:endParaRPr lang="en-US" dirty="0"/>
          </a:p>
        </p:txBody>
      </p:sp>
      <p:sp>
        <p:nvSpPr>
          <p:cNvPr id="3" name="Footer Placeholder 2"/>
          <p:cNvSpPr>
            <a:spLocks noGrp="1"/>
          </p:cNvSpPr>
          <p:nvPr>
            <p:ph type="ftr" sz="quarter" idx="11"/>
          </p:nvPr>
        </p:nvSpPr>
        <p:spPr/>
        <p:txBody>
          <a:bodyPr/>
          <a:lstStyle/>
          <a:p>
            <a:pPr>
              <a:defRPr/>
            </a:pPr>
            <a:r>
              <a:rPr lang="en-US" smtClean="0"/>
              <a:t>ASPRS/ILMF - Denver</a:t>
            </a:r>
            <a:endParaRPr lang="en-US" dirty="0"/>
          </a:p>
        </p:txBody>
      </p:sp>
      <p:sp>
        <p:nvSpPr>
          <p:cNvPr id="4" name="Slide Number Placeholder 3"/>
          <p:cNvSpPr>
            <a:spLocks noGrp="1"/>
          </p:cNvSpPr>
          <p:nvPr>
            <p:ph type="sldNum" sz="quarter" idx="12"/>
          </p:nvPr>
        </p:nvSpPr>
        <p:spPr/>
        <p:txBody>
          <a:bodyPr/>
          <a:lstStyle/>
          <a:p>
            <a:pPr>
              <a:defRPr/>
            </a:pPr>
            <a:fld id="{58280CB3-0FF6-4D07-A0F6-C78040BEDDEE}" type="slidenum">
              <a:rPr lang="en-US" smtClean="0"/>
              <a:pPr>
                <a:defRPr/>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BSMK (North Dakota)</a:t>
            </a:r>
            <a:endParaRPr lang="en-US" dirty="0"/>
          </a:p>
        </p:txBody>
      </p:sp>
      <p:pic>
        <p:nvPicPr>
          <p:cNvPr id="6" name="Content Placeholder 5"/>
          <p:cNvPicPr>
            <a:picLocks noGrp="1" noChangeAspect="1"/>
          </p:cNvPicPr>
          <p:nvPr>
            <p:ph idx="1"/>
          </p:nvPr>
        </p:nvPicPr>
        <p:blipFill>
          <a:blip r:embed="rId2"/>
          <a:stretch>
            <a:fillRect/>
          </a:stretch>
        </p:blipFill>
        <p:spPr>
          <a:xfrm>
            <a:off x="1981200" y="1872027"/>
            <a:ext cx="8229600" cy="4210908"/>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
        <p:nvSpPr>
          <p:cNvPr id="7" name="TextBox 6"/>
          <p:cNvSpPr txBox="1"/>
          <p:nvPr/>
        </p:nvSpPr>
        <p:spPr>
          <a:xfrm>
            <a:off x="8830718" y="1271862"/>
            <a:ext cx="3327936" cy="1200329"/>
          </a:xfrm>
          <a:prstGeom prst="rect">
            <a:avLst/>
          </a:prstGeom>
          <a:solidFill>
            <a:schemeClr val="accent6">
              <a:lumMod val="60000"/>
              <a:lumOff val="40000"/>
            </a:schemeClr>
          </a:solidFill>
        </p:spPr>
        <p:txBody>
          <a:bodyPr wrap="square" rtlCol="0">
            <a:spAutoFit/>
          </a:bodyPr>
          <a:lstStyle/>
          <a:p>
            <a:r>
              <a:rPr lang="en-US" sz="2400" dirty="0" smtClean="0"/>
              <a:t>NATRF2022 </a:t>
            </a:r>
            <a:r>
              <a:rPr lang="en-US" sz="2400" i="1" dirty="0" smtClean="0"/>
              <a:t>Latitude</a:t>
            </a:r>
            <a:r>
              <a:rPr lang="en-US" sz="2400" dirty="0" smtClean="0"/>
              <a:t> is CONSTANT over time</a:t>
            </a:r>
            <a:endParaRPr lang="en-US" sz="2400" dirty="0"/>
          </a:p>
        </p:txBody>
      </p:sp>
      <p:sp>
        <p:nvSpPr>
          <p:cNvPr id="8" name="Bent Arrow 7"/>
          <p:cNvSpPr/>
          <p:nvPr/>
        </p:nvSpPr>
        <p:spPr>
          <a:xfrm rot="10800000">
            <a:off x="8144605" y="2468880"/>
            <a:ext cx="1243234" cy="393745"/>
          </a:xfrm>
          <a:prstGeom prst="bentArrow">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p:cNvSpPr>
            <a:spLocks noGrp="1"/>
          </p:cNvSpPr>
          <p:nvPr>
            <p:ph type="sldNum" sz="quarter" idx="12"/>
          </p:nvPr>
        </p:nvSpPr>
        <p:spPr/>
        <p:txBody>
          <a:bodyPr/>
          <a:lstStyle/>
          <a:p>
            <a:pPr>
              <a:defRPr/>
            </a:pPr>
            <a:fld id="{EB6791C4-DF4E-4C17-A41C-B2BEB15390BD}" type="slidenum">
              <a:rPr lang="en-US" smtClean="0"/>
              <a:pPr>
                <a:defRPr/>
              </a:pPr>
              <a:t>10</a:t>
            </a:fld>
            <a:endParaRPr lang="en-US"/>
          </a:p>
        </p:txBody>
      </p:sp>
      <p:sp>
        <p:nvSpPr>
          <p:cNvPr id="9" name="TextBox 8"/>
          <p:cNvSpPr txBox="1"/>
          <p:nvPr/>
        </p:nvSpPr>
        <p:spPr>
          <a:xfrm>
            <a:off x="2063014" y="1413946"/>
            <a:ext cx="3561616" cy="369332"/>
          </a:xfrm>
          <a:prstGeom prst="rect">
            <a:avLst/>
          </a:prstGeom>
          <a:noFill/>
        </p:spPr>
        <p:txBody>
          <a:bodyPr wrap="none" rtlCol="0">
            <a:spAutoFit/>
          </a:bodyPr>
          <a:lstStyle/>
          <a:p>
            <a:r>
              <a:rPr lang="en-US" b="1" dirty="0" smtClean="0"/>
              <a:t>Let’s set t   to 2005.0 for now…</a:t>
            </a:r>
            <a:endParaRPr lang="en-US" b="1" dirty="0"/>
          </a:p>
        </p:txBody>
      </p:sp>
      <p:sp>
        <p:nvSpPr>
          <p:cNvPr id="10" name="TextBox 9"/>
          <p:cNvSpPr txBox="1"/>
          <p:nvPr/>
        </p:nvSpPr>
        <p:spPr>
          <a:xfrm>
            <a:off x="3150670" y="1553241"/>
            <a:ext cx="269626" cy="276999"/>
          </a:xfrm>
          <a:prstGeom prst="rect">
            <a:avLst/>
          </a:prstGeom>
          <a:noFill/>
        </p:spPr>
        <p:txBody>
          <a:bodyPr wrap="none" rtlCol="0">
            <a:spAutoFit/>
          </a:bodyPr>
          <a:lstStyle/>
          <a:p>
            <a:r>
              <a:rPr lang="en-US" sz="1200" b="1" dirty="0"/>
              <a:t>0</a:t>
            </a:r>
          </a:p>
        </p:txBody>
      </p:sp>
      <p:sp>
        <p:nvSpPr>
          <p:cNvPr id="11" name="Freeform 10"/>
          <p:cNvSpPr/>
          <p:nvPr/>
        </p:nvSpPr>
        <p:spPr>
          <a:xfrm>
            <a:off x="3380461" y="1780675"/>
            <a:ext cx="607606" cy="943275"/>
          </a:xfrm>
          <a:custGeom>
            <a:avLst/>
            <a:gdLst>
              <a:gd name="connsiteX0" fmla="*/ 607606 w 607606"/>
              <a:gd name="connsiteY0" fmla="*/ 0 h 943275"/>
              <a:gd name="connsiteX1" fmla="*/ 1215 w 607606"/>
              <a:gd name="connsiteY1" fmla="*/ 327259 h 943275"/>
              <a:gd name="connsiteX2" fmla="*/ 482478 w 607606"/>
              <a:gd name="connsiteY2" fmla="*/ 943275 h 943275"/>
            </a:gdLst>
            <a:ahLst/>
            <a:cxnLst>
              <a:cxn ang="0">
                <a:pos x="connsiteX0" y="connsiteY0"/>
              </a:cxn>
              <a:cxn ang="0">
                <a:pos x="connsiteX1" y="connsiteY1"/>
              </a:cxn>
              <a:cxn ang="0">
                <a:pos x="connsiteX2" y="connsiteY2"/>
              </a:cxn>
            </a:cxnLst>
            <a:rect l="l" t="t" r="r" b="b"/>
            <a:pathLst>
              <a:path w="607606" h="943275">
                <a:moveTo>
                  <a:pt x="607606" y="0"/>
                </a:moveTo>
                <a:cubicBezTo>
                  <a:pt x="314838" y="85023"/>
                  <a:pt x="22070" y="170047"/>
                  <a:pt x="1215" y="327259"/>
                </a:cubicBezTo>
                <a:cubicBezTo>
                  <a:pt x="-19640" y="484471"/>
                  <a:pt x="231419" y="713873"/>
                  <a:pt x="482478" y="943275"/>
                </a:cubicBezTo>
              </a:path>
            </a:pathLst>
          </a:custGeom>
          <a:noFill/>
          <a:ln>
            <a:solidFill>
              <a:srgbClr val="FF0000"/>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98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BSMK (North Dakota)</a:t>
            </a:r>
          </a:p>
        </p:txBody>
      </p:sp>
      <p:pic>
        <p:nvPicPr>
          <p:cNvPr id="5" name="Content Placeholder 4"/>
          <p:cNvPicPr>
            <a:picLocks noGrp="1" noChangeAspect="1"/>
          </p:cNvPicPr>
          <p:nvPr>
            <p:ph idx="1"/>
          </p:nvPr>
        </p:nvPicPr>
        <p:blipFill>
          <a:blip r:embed="rId2"/>
          <a:stretch>
            <a:fillRect/>
          </a:stretch>
        </p:blipFill>
        <p:spPr>
          <a:xfrm>
            <a:off x="1981200" y="1868648"/>
            <a:ext cx="8229600" cy="4217669"/>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
        <p:nvSpPr>
          <p:cNvPr id="6" name="TextBox 5"/>
          <p:cNvSpPr txBox="1"/>
          <p:nvPr/>
        </p:nvSpPr>
        <p:spPr>
          <a:xfrm>
            <a:off x="8488680" y="1939250"/>
            <a:ext cx="3444240" cy="830997"/>
          </a:xfrm>
          <a:prstGeom prst="rect">
            <a:avLst/>
          </a:prstGeom>
          <a:solidFill>
            <a:schemeClr val="accent6">
              <a:lumMod val="60000"/>
              <a:lumOff val="40000"/>
            </a:schemeClr>
          </a:solidFill>
        </p:spPr>
        <p:txBody>
          <a:bodyPr wrap="square" rtlCol="0">
            <a:spAutoFit/>
          </a:bodyPr>
          <a:lstStyle/>
          <a:p>
            <a:r>
              <a:rPr lang="en-US" sz="2400" dirty="0" smtClean="0"/>
              <a:t>NATRF2022 </a:t>
            </a:r>
            <a:r>
              <a:rPr lang="en-US" sz="2400" i="1" dirty="0" smtClean="0"/>
              <a:t>Longitude</a:t>
            </a:r>
            <a:r>
              <a:rPr lang="en-US" sz="2400" dirty="0" smtClean="0"/>
              <a:t> is constant over time</a:t>
            </a:r>
            <a:endParaRPr lang="en-US" sz="2400" dirty="0"/>
          </a:p>
        </p:txBody>
      </p:sp>
      <p:sp>
        <p:nvSpPr>
          <p:cNvPr id="7" name="Bent Arrow 6"/>
          <p:cNvSpPr/>
          <p:nvPr/>
        </p:nvSpPr>
        <p:spPr>
          <a:xfrm rot="10800000">
            <a:off x="8138160" y="2770247"/>
            <a:ext cx="1181099" cy="887353"/>
          </a:xfrm>
          <a:prstGeom prst="bentArrow">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Slide Number Placeholder 7"/>
          <p:cNvSpPr>
            <a:spLocks noGrp="1"/>
          </p:cNvSpPr>
          <p:nvPr>
            <p:ph type="sldNum" sz="quarter" idx="12"/>
          </p:nvPr>
        </p:nvSpPr>
        <p:spPr/>
        <p:txBody>
          <a:bodyPr/>
          <a:lstStyle/>
          <a:p>
            <a:pPr>
              <a:defRPr/>
            </a:pPr>
            <a:fld id="{EB6791C4-DF4E-4C17-A41C-B2BEB15390BD}" type="slidenum">
              <a:rPr lang="en-US" smtClean="0"/>
              <a:pPr>
                <a:defRPr/>
              </a:pPr>
              <a:t>11</a:t>
            </a:fld>
            <a:endParaRPr lang="en-US"/>
          </a:p>
        </p:txBody>
      </p:sp>
    </p:spTree>
    <p:extLst>
      <p:ext uri="{BB962C8B-B14F-4D97-AF65-F5344CB8AC3E}">
        <p14:creationId xmlns:p14="http://schemas.microsoft.com/office/powerpoint/2010/main" val="22043173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BSMK (North Dakota)</a:t>
            </a:r>
          </a:p>
        </p:txBody>
      </p:sp>
      <p:pic>
        <p:nvPicPr>
          <p:cNvPr id="6" name="Content Placeholder 5"/>
          <p:cNvPicPr>
            <a:picLocks noGrp="1" noChangeAspect="1"/>
          </p:cNvPicPr>
          <p:nvPr>
            <p:ph idx="1"/>
          </p:nvPr>
        </p:nvPicPr>
        <p:blipFill>
          <a:blip r:embed="rId2"/>
          <a:stretch>
            <a:fillRect/>
          </a:stretch>
        </p:blipFill>
        <p:spPr>
          <a:xfrm>
            <a:off x="1981200" y="1868648"/>
            <a:ext cx="8229600" cy="4217669"/>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
        <p:nvSpPr>
          <p:cNvPr id="7" name="TextBox 6"/>
          <p:cNvSpPr txBox="1"/>
          <p:nvPr/>
        </p:nvSpPr>
        <p:spPr>
          <a:xfrm>
            <a:off x="8235600" y="1356558"/>
            <a:ext cx="3956400" cy="1200329"/>
          </a:xfrm>
          <a:prstGeom prst="rect">
            <a:avLst/>
          </a:prstGeom>
          <a:solidFill>
            <a:schemeClr val="accent6">
              <a:lumMod val="60000"/>
              <a:lumOff val="40000"/>
            </a:schemeClr>
          </a:solidFill>
        </p:spPr>
        <p:txBody>
          <a:bodyPr wrap="square" rtlCol="0">
            <a:spAutoFit/>
          </a:bodyPr>
          <a:lstStyle/>
          <a:p>
            <a:r>
              <a:rPr lang="en-US" sz="2400" dirty="0" smtClean="0"/>
              <a:t>No matter WHAT frame, the ellipsoid height is dropping over time</a:t>
            </a:r>
            <a:endParaRPr lang="en-US" sz="2400" dirty="0"/>
          </a:p>
        </p:txBody>
      </p:sp>
      <p:sp>
        <p:nvSpPr>
          <p:cNvPr id="8" name="Bent Arrow 7"/>
          <p:cNvSpPr/>
          <p:nvPr/>
        </p:nvSpPr>
        <p:spPr>
          <a:xfrm rot="10800000">
            <a:off x="8092440" y="2556887"/>
            <a:ext cx="792480" cy="1954154"/>
          </a:xfrm>
          <a:prstGeom prst="bentArrow">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p:cNvSpPr>
            <a:spLocks noGrp="1"/>
          </p:cNvSpPr>
          <p:nvPr>
            <p:ph type="sldNum" sz="quarter" idx="12"/>
          </p:nvPr>
        </p:nvSpPr>
        <p:spPr/>
        <p:txBody>
          <a:bodyPr/>
          <a:lstStyle/>
          <a:p>
            <a:pPr>
              <a:defRPr/>
            </a:pPr>
            <a:fld id="{EB6791C4-DF4E-4C17-A41C-B2BEB15390BD}" type="slidenum">
              <a:rPr lang="en-US" smtClean="0"/>
              <a:pPr>
                <a:defRPr/>
              </a:pPr>
              <a:t>12</a:t>
            </a:fld>
            <a:endParaRPr lang="en-US"/>
          </a:p>
        </p:txBody>
      </p:sp>
    </p:spTree>
    <p:extLst>
      <p:ext uri="{BB962C8B-B14F-4D97-AF65-F5344CB8AC3E}">
        <p14:creationId xmlns:p14="http://schemas.microsoft.com/office/powerpoint/2010/main" val="29062310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366838"/>
            <a:ext cx="6096000" cy="4124325"/>
          </a:xfrm>
          <a:prstGeom prst="rect">
            <a:avLst/>
          </a:prstGeom>
        </p:spPr>
      </p:pic>
      <p:sp>
        <p:nvSpPr>
          <p:cNvPr id="2" name="Title 1"/>
          <p:cNvSpPr>
            <a:spLocks noGrp="1"/>
          </p:cNvSpPr>
          <p:nvPr>
            <p:ph type="title"/>
          </p:nvPr>
        </p:nvSpPr>
        <p:spPr/>
        <p:txBody>
          <a:bodyPr/>
          <a:lstStyle/>
          <a:p>
            <a:r>
              <a:rPr lang="en-US" dirty="0" smtClean="0"/>
              <a:t>PIN1 (S. California)</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3" name="Oval 2"/>
          <p:cNvSpPr/>
          <p:nvPr/>
        </p:nvSpPr>
        <p:spPr>
          <a:xfrm>
            <a:off x="5551516" y="2920149"/>
            <a:ext cx="124691" cy="124691"/>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13</a:t>
            </a:fld>
            <a:endParaRPr lang="en-US"/>
          </a:p>
        </p:txBody>
      </p:sp>
    </p:spTree>
    <p:extLst>
      <p:ext uri="{BB962C8B-B14F-4D97-AF65-F5344CB8AC3E}">
        <p14:creationId xmlns:p14="http://schemas.microsoft.com/office/powerpoint/2010/main" val="19810675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PIN1 (S. California)</a:t>
            </a:r>
          </a:p>
        </p:txBody>
      </p:sp>
      <p:pic>
        <p:nvPicPr>
          <p:cNvPr id="5" name="Content Placeholder 4"/>
          <p:cNvPicPr>
            <a:picLocks noGrp="1" noChangeAspect="1"/>
          </p:cNvPicPr>
          <p:nvPr>
            <p:ph idx="1"/>
          </p:nvPr>
        </p:nvPicPr>
        <p:blipFill>
          <a:blip r:embed="rId2"/>
          <a:stretch>
            <a:fillRect/>
          </a:stretch>
        </p:blipFill>
        <p:spPr>
          <a:xfrm>
            <a:off x="1981200" y="1870884"/>
            <a:ext cx="8229600" cy="4213197"/>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7" name="TextBox 6"/>
          <p:cNvSpPr txBox="1"/>
          <p:nvPr/>
        </p:nvSpPr>
        <p:spPr>
          <a:xfrm>
            <a:off x="8339004" y="1119409"/>
            <a:ext cx="3878402" cy="1200329"/>
          </a:xfrm>
          <a:prstGeom prst="rect">
            <a:avLst/>
          </a:prstGeom>
          <a:solidFill>
            <a:schemeClr val="accent6">
              <a:lumMod val="60000"/>
              <a:lumOff val="40000"/>
            </a:schemeClr>
          </a:solidFill>
        </p:spPr>
        <p:txBody>
          <a:bodyPr wrap="square" rtlCol="0">
            <a:spAutoFit/>
          </a:bodyPr>
          <a:lstStyle/>
          <a:p>
            <a:r>
              <a:rPr lang="en-US" sz="2400" dirty="0" smtClean="0"/>
              <a:t>Latitude in NATRF2022 </a:t>
            </a:r>
            <a:r>
              <a:rPr lang="en-US" sz="2400" i="1" dirty="0" smtClean="0"/>
              <a:t>and</a:t>
            </a:r>
            <a:r>
              <a:rPr lang="en-US" sz="2400" dirty="0" smtClean="0"/>
              <a:t> PATRF2022 </a:t>
            </a:r>
            <a:r>
              <a:rPr lang="en-US" sz="2400" i="1" dirty="0" smtClean="0"/>
              <a:t>change</a:t>
            </a:r>
            <a:r>
              <a:rPr lang="en-US" sz="2400" dirty="0" smtClean="0"/>
              <a:t> over time</a:t>
            </a:r>
            <a:endParaRPr lang="en-US" sz="2400" dirty="0"/>
          </a:p>
        </p:txBody>
      </p:sp>
      <p:sp>
        <p:nvSpPr>
          <p:cNvPr id="8" name="Bent Arrow 7"/>
          <p:cNvSpPr/>
          <p:nvPr/>
        </p:nvSpPr>
        <p:spPr>
          <a:xfrm rot="10800000">
            <a:off x="8144605" y="2277656"/>
            <a:ext cx="545125" cy="773275"/>
          </a:xfrm>
          <a:prstGeom prst="bentArrow">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Bent Arrow 9"/>
          <p:cNvSpPr/>
          <p:nvPr/>
        </p:nvSpPr>
        <p:spPr>
          <a:xfrm rot="10800000">
            <a:off x="8077200" y="2277655"/>
            <a:ext cx="990604" cy="3066474"/>
          </a:xfrm>
          <a:prstGeom prst="bentArrow">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14</a:t>
            </a:fld>
            <a:endParaRPr lang="en-US"/>
          </a:p>
        </p:txBody>
      </p:sp>
    </p:spTree>
    <p:extLst>
      <p:ext uri="{BB962C8B-B14F-4D97-AF65-F5344CB8AC3E}">
        <p14:creationId xmlns:p14="http://schemas.microsoft.com/office/powerpoint/2010/main" val="22453921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PIN1 (S. California)</a:t>
            </a:r>
          </a:p>
        </p:txBody>
      </p:sp>
      <p:pic>
        <p:nvPicPr>
          <p:cNvPr id="5" name="Content Placeholder 4"/>
          <p:cNvPicPr>
            <a:picLocks noGrp="1" noChangeAspect="1"/>
          </p:cNvPicPr>
          <p:nvPr>
            <p:ph idx="1"/>
          </p:nvPr>
        </p:nvPicPr>
        <p:blipFill>
          <a:blip r:embed="rId2"/>
          <a:stretch>
            <a:fillRect/>
          </a:stretch>
        </p:blipFill>
        <p:spPr>
          <a:xfrm>
            <a:off x="1981200" y="1868648"/>
            <a:ext cx="8229600" cy="4217669"/>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8" name="TextBox 7"/>
          <p:cNvSpPr txBox="1"/>
          <p:nvPr/>
        </p:nvSpPr>
        <p:spPr>
          <a:xfrm>
            <a:off x="8339003" y="1096392"/>
            <a:ext cx="3878402" cy="1200329"/>
          </a:xfrm>
          <a:prstGeom prst="rect">
            <a:avLst/>
          </a:prstGeom>
          <a:solidFill>
            <a:schemeClr val="accent6">
              <a:lumMod val="60000"/>
              <a:lumOff val="40000"/>
            </a:schemeClr>
          </a:solidFill>
        </p:spPr>
        <p:txBody>
          <a:bodyPr wrap="square" rtlCol="0">
            <a:spAutoFit/>
          </a:bodyPr>
          <a:lstStyle/>
          <a:p>
            <a:r>
              <a:rPr lang="en-US" sz="2400" dirty="0" smtClean="0"/>
              <a:t>Longitude </a:t>
            </a:r>
            <a:r>
              <a:rPr lang="en-US" sz="2400" dirty="0"/>
              <a:t>in NATRF2022 </a:t>
            </a:r>
            <a:r>
              <a:rPr lang="en-US" sz="2400" i="1" dirty="0"/>
              <a:t>and</a:t>
            </a:r>
            <a:r>
              <a:rPr lang="en-US" sz="2400" dirty="0"/>
              <a:t> PATRF2022 </a:t>
            </a:r>
            <a:r>
              <a:rPr lang="en-US" sz="2400" i="1" dirty="0"/>
              <a:t>change</a:t>
            </a:r>
            <a:r>
              <a:rPr lang="en-US" sz="2400" dirty="0"/>
              <a:t> over time</a:t>
            </a:r>
          </a:p>
        </p:txBody>
      </p:sp>
      <p:sp>
        <p:nvSpPr>
          <p:cNvPr id="9" name="Bent Arrow 8"/>
          <p:cNvSpPr/>
          <p:nvPr/>
        </p:nvSpPr>
        <p:spPr>
          <a:xfrm rot="10800000">
            <a:off x="8144604" y="2277655"/>
            <a:ext cx="545125" cy="270034"/>
          </a:xfrm>
          <a:prstGeom prst="bentArrow">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Bent Arrow 9"/>
          <p:cNvSpPr/>
          <p:nvPr/>
        </p:nvSpPr>
        <p:spPr>
          <a:xfrm rot="10800000">
            <a:off x="8077200" y="2277655"/>
            <a:ext cx="990604" cy="2389236"/>
          </a:xfrm>
          <a:prstGeom prst="bentArrow">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15</a:t>
            </a:fld>
            <a:endParaRPr lang="en-US"/>
          </a:p>
        </p:txBody>
      </p:sp>
    </p:spTree>
    <p:extLst>
      <p:ext uri="{BB962C8B-B14F-4D97-AF65-F5344CB8AC3E}">
        <p14:creationId xmlns:p14="http://schemas.microsoft.com/office/powerpoint/2010/main" val="28134142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PIN1 (S. California)</a:t>
            </a:r>
          </a:p>
        </p:txBody>
      </p:sp>
      <p:pic>
        <p:nvPicPr>
          <p:cNvPr id="5" name="Content Placeholder 4"/>
          <p:cNvPicPr>
            <a:picLocks noGrp="1" noChangeAspect="1"/>
          </p:cNvPicPr>
          <p:nvPr>
            <p:ph idx="1"/>
          </p:nvPr>
        </p:nvPicPr>
        <p:blipFill>
          <a:blip r:embed="rId2"/>
          <a:stretch>
            <a:fillRect/>
          </a:stretch>
        </p:blipFill>
        <p:spPr>
          <a:xfrm>
            <a:off x="1981200" y="1868648"/>
            <a:ext cx="8229600" cy="4217669"/>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7" name="TextBox 6"/>
          <p:cNvSpPr txBox="1"/>
          <p:nvPr/>
        </p:nvSpPr>
        <p:spPr>
          <a:xfrm>
            <a:off x="8313598" y="398284"/>
            <a:ext cx="3878402" cy="1200329"/>
          </a:xfrm>
          <a:prstGeom prst="rect">
            <a:avLst/>
          </a:prstGeom>
          <a:solidFill>
            <a:schemeClr val="accent6">
              <a:lumMod val="60000"/>
              <a:lumOff val="40000"/>
            </a:schemeClr>
          </a:solidFill>
        </p:spPr>
        <p:txBody>
          <a:bodyPr wrap="square" rtlCol="0">
            <a:spAutoFit/>
          </a:bodyPr>
          <a:lstStyle/>
          <a:p>
            <a:r>
              <a:rPr lang="en-US" sz="2400" dirty="0"/>
              <a:t>No matter WHAT frame, the ellipsoid height is </a:t>
            </a:r>
            <a:r>
              <a:rPr lang="en-US" sz="2400" dirty="0" smtClean="0"/>
              <a:t>rising </a:t>
            </a:r>
            <a:r>
              <a:rPr lang="en-US" sz="2400" dirty="0"/>
              <a:t>over time</a:t>
            </a:r>
          </a:p>
        </p:txBody>
      </p:sp>
      <p:sp>
        <p:nvSpPr>
          <p:cNvPr id="9" name="Bent Arrow 8"/>
          <p:cNvSpPr/>
          <p:nvPr/>
        </p:nvSpPr>
        <p:spPr>
          <a:xfrm rot="10800000">
            <a:off x="8077200" y="1598613"/>
            <a:ext cx="990604" cy="1739810"/>
          </a:xfrm>
          <a:prstGeom prst="bentArrow">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16</a:t>
            </a:fld>
            <a:endParaRPr lang="en-US"/>
          </a:p>
        </p:txBody>
      </p:sp>
    </p:spTree>
    <p:extLst>
      <p:ext uri="{BB962C8B-B14F-4D97-AF65-F5344CB8AC3E}">
        <p14:creationId xmlns:p14="http://schemas.microsoft.com/office/powerpoint/2010/main" val="26092736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February 6, 2018</a:t>
            </a:r>
            <a:endParaRPr lang="en-US"/>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
        <p:nvSpPr>
          <p:cNvPr id="4" name="Slide Number Placeholder 3"/>
          <p:cNvSpPr>
            <a:spLocks noGrp="1"/>
          </p:cNvSpPr>
          <p:nvPr>
            <p:ph type="sldNum" sz="quarter" idx="12"/>
          </p:nvPr>
        </p:nvSpPr>
        <p:spPr/>
        <p:txBody>
          <a:bodyPr/>
          <a:lstStyle/>
          <a:p>
            <a:pPr>
              <a:defRPr/>
            </a:pPr>
            <a:fld id="{58280CB3-0FF6-4D07-A0F6-C78040BEDDEE}" type="slidenum">
              <a:rPr lang="en-US" smtClean="0"/>
              <a:pPr>
                <a:defRPr/>
              </a:pPr>
              <a:t>17</a:t>
            </a:fld>
            <a:endParaRPr lang="en-US"/>
          </a:p>
        </p:txBody>
      </p:sp>
      <p:sp>
        <p:nvSpPr>
          <p:cNvPr id="5" name="TextBox 4"/>
          <p:cNvSpPr txBox="1"/>
          <p:nvPr/>
        </p:nvSpPr>
        <p:spPr>
          <a:xfrm>
            <a:off x="2142033" y="2535382"/>
            <a:ext cx="7907934" cy="1938992"/>
          </a:xfrm>
          <a:prstGeom prst="rect">
            <a:avLst/>
          </a:prstGeom>
          <a:noFill/>
        </p:spPr>
        <p:txBody>
          <a:bodyPr wrap="none" rtlCol="0">
            <a:spAutoFit/>
          </a:bodyPr>
          <a:lstStyle/>
          <a:p>
            <a:pPr algn="ctr"/>
            <a:r>
              <a:rPr lang="en-US" sz="4000" b="1" dirty="0" smtClean="0"/>
              <a:t>Orthometric Heights</a:t>
            </a:r>
          </a:p>
          <a:p>
            <a:pPr algn="ctr"/>
            <a:r>
              <a:rPr lang="en-US" sz="4000" b="1" dirty="0" smtClean="0"/>
              <a:t>(“Sea Level Heights”) and other</a:t>
            </a:r>
          </a:p>
          <a:p>
            <a:pPr algn="ctr"/>
            <a:r>
              <a:rPr lang="en-US" sz="4000" b="1" dirty="0" smtClean="0"/>
              <a:t>gravity-related quantities</a:t>
            </a:r>
            <a:endParaRPr lang="en-US" sz="4000" b="1" dirty="0"/>
          </a:p>
        </p:txBody>
      </p:sp>
    </p:spTree>
    <p:extLst>
      <p:ext uri="{BB962C8B-B14F-4D97-AF65-F5344CB8AC3E}">
        <p14:creationId xmlns:p14="http://schemas.microsoft.com/office/powerpoint/2010/main" val="2016846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smtClean="0"/>
              <a:t>Replacing NAVD 88</a:t>
            </a:r>
          </a:p>
        </p:txBody>
      </p:sp>
      <p:sp>
        <p:nvSpPr>
          <p:cNvPr id="23556" name="Content Placeholder 2"/>
          <p:cNvSpPr txBox="1">
            <a:spLocks/>
          </p:cNvSpPr>
          <p:nvPr/>
        </p:nvSpPr>
        <p:spPr bwMode="auto">
          <a:xfrm>
            <a:off x="2384426" y="1524001"/>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a:buNone/>
            </a:pPr>
            <a:r>
              <a:rPr lang="en-US" altLang="en-US" sz="2400" u="sng" dirty="0">
                <a:cs typeface="Times New Roman" panose="02020603050405020304" pitchFamily="18" charset="0"/>
              </a:rPr>
              <a:t>The Old:</a:t>
            </a:r>
          </a:p>
          <a:p>
            <a:pPr marL="457200" lvl="1" indent="0">
              <a:buNone/>
            </a:pPr>
            <a:r>
              <a:rPr lang="en-US" altLang="en-US" sz="2400" dirty="0">
                <a:cs typeface="Times New Roman" panose="02020603050405020304" pitchFamily="18" charset="0"/>
              </a:rPr>
              <a:t>NAVD 88</a:t>
            </a:r>
          </a:p>
          <a:p>
            <a:pPr marL="457200" lvl="1" indent="0">
              <a:buNone/>
            </a:pPr>
            <a:r>
              <a:rPr lang="en-US" altLang="en-US" sz="2400" dirty="0">
                <a:cs typeface="Times New Roman" panose="02020603050405020304" pitchFamily="18" charset="0"/>
              </a:rPr>
              <a:t>PRVD 02</a:t>
            </a:r>
          </a:p>
          <a:p>
            <a:pPr marL="457200" lvl="1" indent="0">
              <a:buNone/>
            </a:pPr>
            <a:r>
              <a:rPr lang="en-US" altLang="en-US" sz="2400" dirty="0">
                <a:cs typeface="Times New Roman" panose="02020603050405020304" pitchFamily="18" charset="0"/>
              </a:rPr>
              <a:t>VIVD09</a:t>
            </a:r>
          </a:p>
          <a:p>
            <a:pPr marL="457200" lvl="1" indent="0">
              <a:buNone/>
            </a:pPr>
            <a:r>
              <a:rPr lang="en-US" altLang="en-US" sz="2400" dirty="0">
                <a:cs typeface="Times New Roman" panose="02020603050405020304" pitchFamily="18" charset="0"/>
              </a:rPr>
              <a:t>ASVD02</a:t>
            </a:r>
          </a:p>
          <a:p>
            <a:pPr marL="457200" lvl="1" indent="0">
              <a:buNone/>
            </a:pPr>
            <a:r>
              <a:rPr lang="en-US" altLang="en-US" sz="2400" dirty="0">
                <a:cs typeface="Times New Roman" panose="02020603050405020304" pitchFamily="18" charset="0"/>
              </a:rPr>
              <a:t>NMVD03</a:t>
            </a:r>
          </a:p>
          <a:p>
            <a:pPr marL="457200" lvl="1" indent="0">
              <a:buNone/>
            </a:pPr>
            <a:r>
              <a:rPr lang="en-US" altLang="en-US" sz="2400" dirty="0">
                <a:cs typeface="Times New Roman" panose="02020603050405020304" pitchFamily="18" charset="0"/>
              </a:rPr>
              <a:t>GUVD04</a:t>
            </a:r>
          </a:p>
          <a:p>
            <a:pPr marL="457200" lvl="1" indent="0">
              <a:buNone/>
            </a:pPr>
            <a:r>
              <a:rPr lang="en-US" altLang="en-US" sz="2400" dirty="0">
                <a:cs typeface="Times New Roman" panose="02020603050405020304" pitchFamily="18" charset="0"/>
              </a:rPr>
              <a:t>IGLD 85</a:t>
            </a:r>
          </a:p>
          <a:p>
            <a:pPr marL="457200" lvl="1" indent="0">
              <a:buNone/>
            </a:pPr>
            <a:r>
              <a:rPr lang="en-US" altLang="en-US" sz="2400" dirty="0">
                <a:cs typeface="Times New Roman" panose="02020603050405020304" pitchFamily="18" charset="0"/>
              </a:rPr>
              <a:t>IGSN71</a:t>
            </a:r>
          </a:p>
          <a:p>
            <a:pPr marL="457200" lvl="1" indent="0">
              <a:buNone/>
            </a:pPr>
            <a:r>
              <a:rPr lang="en-US" altLang="en-US" sz="2400" dirty="0">
                <a:cs typeface="Times New Roman" panose="02020603050405020304" pitchFamily="18" charset="0"/>
              </a:rPr>
              <a:t>GEOID12B</a:t>
            </a:r>
          </a:p>
          <a:p>
            <a:pPr marL="457200" lvl="1" indent="0">
              <a:buNone/>
            </a:pPr>
            <a:r>
              <a:rPr lang="en-US" altLang="en-US" sz="2400" dirty="0">
                <a:cs typeface="Times New Roman" panose="02020603050405020304" pitchFamily="18" charset="0"/>
              </a:rPr>
              <a:t>DEFLEC12B</a:t>
            </a:r>
          </a:p>
          <a:p>
            <a:pPr marL="457200" lvl="1" indent="0">
              <a:buNone/>
            </a:pPr>
            <a:endParaRPr lang="en-US" altLang="en-US" dirty="0">
              <a:cs typeface="Times New Roman" panose="02020603050405020304" pitchFamily="18" charset="0"/>
            </a:endParaRPr>
          </a:p>
          <a:p>
            <a:pPr lvl="1" eaLnBrk="1" hangingPunct="1"/>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4343400" y="2438334"/>
            <a:ext cx="6324600"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a:buNone/>
            </a:pPr>
            <a:r>
              <a:rPr lang="en-US" altLang="en-US" sz="2400" u="sng" dirty="0">
                <a:cs typeface="Times New Roman" panose="02020603050405020304" pitchFamily="18" charset="0"/>
              </a:rPr>
              <a:t>The New:</a:t>
            </a:r>
          </a:p>
          <a:p>
            <a:pPr marL="457200" lvl="1" indent="0">
              <a:buNone/>
            </a:pPr>
            <a:r>
              <a:rPr lang="en-US" altLang="en-US" sz="2400" dirty="0">
                <a:cs typeface="Times New Roman" panose="02020603050405020304" pitchFamily="18" charset="0"/>
              </a:rPr>
              <a:t>The North American-Pacific </a:t>
            </a:r>
            <a:r>
              <a:rPr lang="en-US" altLang="en-US" sz="2400" b="1" i="1" u="sng" dirty="0">
                <a:cs typeface="Times New Roman" panose="02020603050405020304" pitchFamily="18" charset="0"/>
              </a:rPr>
              <a:t>Geopotential</a:t>
            </a:r>
            <a:r>
              <a:rPr lang="en-US" altLang="en-US" sz="2400" dirty="0">
                <a:cs typeface="Times New Roman" panose="02020603050405020304" pitchFamily="18" charset="0"/>
              </a:rPr>
              <a:t> </a:t>
            </a:r>
            <a:r>
              <a:rPr lang="en-US" altLang="en-US" sz="2400" b="1" i="1" u="sng" dirty="0">
                <a:cs typeface="Times New Roman" panose="02020603050405020304" pitchFamily="18" charset="0"/>
              </a:rPr>
              <a:t>Datum</a:t>
            </a:r>
            <a:r>
              <a:rPr lang="en-US" altLang="en-US" sz="2400" dirty="0">
                <a:cs typeface="Times New Roman" panose="02020603050405020304" pitchFamily="18" charset="0"/>
              </a:rPr>
              <a:t> of 2022 (NAPGD2022)</a:t>
            </a:r>
          </a:p>
          <a:p>
            <a:pPr marL="457200" lvl="1" indent="0">
              <a:buNone/>
            </a:pPr>
            <a:endParaRPr lang="en-US" altLang="en-US" sz="2400" dirty="0">
              <a:cs typeface="Times New Roman" panose="02020603050405020304" pitchFamily="18" charset="0"/>
            </a:endParaRPr>
          </a:p>
          <a:p>
            <a:pPr marL="457200" lvl="1" indent="0">
              <a:buNone/>
            </a:pPr>
            <a:r>
              <a:rPr lang="en-US" altLang="en-US" sz="2400" dirty="0">
                <a:cs typeface="Times New Roman" panose="02020603050405020304" pitchFamily="18" charset="0"/>
              </a:rPr>
              <a:t>	- Will include GEOID2022</a:t>
            </a:r>
          </a:p>
          <a:p>
            <a:pPr marL="457200" lvl="1" indent="0">
              <a:buNone/>
            </a:pPr>
            <a:endParaRPr lang="en-US" altLang="en-US" dirty="0">
              <a:cs typeface="Times New Roman" panose="02020603050405020304" pitchFamily="18" charset="0"/>
            </a:endParaRPr>
          </a:p>
          <a:p>
            <a:pPr lvl="1" eaLnBrk="1" hangingPunct="1"/>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half" idx="10"/>
          </p:nvPr>
        </p:nvSpPr>
        <p:spPr/>
        <p:txBody>
          <a:bodyPr/>
          <a:lstStyle/>
          <a:p>
            <a:pPr>
              <a:defRPr/>
            </a:pPr>
            <a:r>
              <a:rPr lang="en-US" altLang="en-US" smtClean="0"/>
              <a:t>February 6, 2018</a:t>
            </a:r>
            <a:endParaRPr lang="en-US" altLang="en-US"/>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
        <p:nvSpPr>
          <p:cNvPr id="4" name="TextBox 3"/>
          <p:cNvSpPr txBox="1"/>
          <p:nvPr/>
        </p:nvSpPr>
        <p:spPr>
          <a:xfrm>
            <a:off x="1524001" y="1990726"/>
            <a:ext cx="989373" cy="430887"/>
          </a:xfrm>
          <a:prstGeom prst="rect">
            <a:avLst/>
          </a:prstGeom>
          <a:noFill/>
        </p:spPr>
        <p:txBody>
          <a:bodyPr wrap="none" rtlCol="0">
            <a:spAutoFit/>
          </a:bodyPr>
          <a:lstStyle/>
          <a:p>
            <a:r>
              <a:rPr lang="en-US" sz="1100" b="1" dirty="0">
                <a:solidFill>
                  <a:srgbClr val="FF0000"/>
                </a:solidFill>
              </a:rPr>
              <a:t>Orthometric</a:t>
            </a:r>
          </a:p>
          <a:p>
            <a:r>
              <a:rPr lang="en-US" sz="1100" b="1" dirty="0">
                <a:solidFill>
                  <a:srgbClr val="FF0000"/>
                </a:solidFill>
              </a:rPr>
              <a:t>Heights</a:t>
            </a:r>
          </a:p>
        </p:txBody>
      </p:sp>
      <p:sp>
        <p:nvSpPr>
          <p:cNvPr id="8" name="TextBox 7"/>
          <p:cNvSpPr txBox="1"/>
          <p:nvPr/>
        </p:nvSpPr>
        <p:spPr>
          <a:xfrm>
            <a:off x="1524001" y="3238454"/>
            <a:ext cx="989373" cy="600164"/>
          </a:xfrm>
          <a:prstGeom prst="rect">
            <a:avLst/>
          </a:prstGeom>
          <a:noFill/>
        </p:spPr>
        <p:txBody>
          <a:bodyPr wrap="none" rtlCol="0">
            <a:spAutoFit/>
          </a:bodyPr>
          <a:lstStyle/>
          <a:p>
            <a:r>
              <a:rPr lang="en-US" sz="1100" b="1" dirty="0">
                <a:solidFill>
                  <a:srgbClr val="FF0000"/>
                </a:solidFill>
              </a:rPr>
              <a:t>Normal</a:t>
            </a:r>
          </a:p>
          <a:p>
            <a:r>
              <a:rPr lang="en-US" sz="1100" b="1" dirty="0">
                <a:solidFill>
                  <a:srgbClr val="FF0000"/>
                </a:solidFill>
              </a:rPr>
              <a:t>Orthometric</a:t>
            </a:r>
          </a:p>
          <a:p>
            <a:r>
              <a:rPr lang="en-US" sz="1100" b="1" dirty="0">
                <a:solidFill>
                  <a:srgbClr val="FF0000"/>
                </a:solidFill>
              </a:rPr>
              <a:t>Heights</a:t>
            </a:r>
          </a:p>
        </p:txBody>
      </p:sp>
      <p:sp>
        <p:nvSpPr>
          <p:cNvPr id="5" name="Left Brace 4"/>
          <p:cNvSpPr/>
          <p:nvPr/>
        </p:nvSpPr>
        <p:spPr>
          <a:xfrm>
            <a:off x="2513374" y="2514600"/>
            <a:ext cx="258403" cy="204787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1486514" y="4602096"/>
            <a:ext cx="772969" cy="430887"/>
          </a:xfrm>
          <a:prstGeom prst="rect">
            <a:avLst/>
          </a:prstGeom>
          <a:noFill/>
        </p:spPr>
        <p:txBody>
          <a:bodyPr wrap="none" rtlCol="0">
            <a:spAutoFit/>
          </a:bodyPr>
          <a:lstStyle/>
          <a:p>
            <a:r>
              <a:rPr lang="en-US" sz="1100" b="1" dirty="0">
                <a:solidFill>
                  <a:srgbClr val="FF0000"/>
                </a:solidFill>
              </a:rPr>
              <a:t>Dynamic</a:t>
            </a:r>
          </a:p>
          <a:p>
            <a:r>
              <a:rPr lang="en-US" sz="1100" b="1" dirty="0">
                <a:solidFill>
                  <a:srgbClr val="FF0000"/>
                </a:solidFill>
              </a:rPr>
              <a:t>Heights</a:t>
            </a:r>
          </a:p>
        </p:txBody>
      </p:sp>
      <p:sp>
        <p:nvSpPr>
          <p:cNvPr id="11" name="TextBox 10"/>
          <p:cNvSpPr txBox="1"/>
          <p:nvPr/>
        </p:nvSpPr>
        <p:spPr>
          <a:xfrm>
            <a:off x="1480164" y="5153110"/>
            <a:ext cx="668773" cy="261610"/>
          </a:xfrm>
          <a:prstGeom prst="rect">
            <a:avLst/>
          </a:prstGeom>
          <a:noFill/>
        </p:spPr>
        <p:txBody>
          <a:bodyPr wrap="none" rtlCol="0">
            <a:spAutoFit/>
          </a:bodyPr>
          <a:lstStyle/>
          <a:p>
            <a:r>
              <a:rPr lang="en-US" sz="1100" b="1" dirty="0">
                <a:solidFill>
                  <a:srgbClr val="FF0000"/>
                </a:solidFill>
              </a:rPr>
              <a:t>Gravity</a:t>
            </a:r>
          </a:p>
        </p:txBody>
      </p:sp>
      <p:sp>
        <p:nvSpPr>
          <p:cNvPr id="13" name="TextBox 12"/>
          <p:cNvSpPr txBox="1"/>
          <p:nvPr/>
        </p:nvSpPr>
        <p:spPr>
          <a:xfrm>
            <a:off x="1480164" y="5534849"/>
            <a:ext cx="1000595" cy="430887"/>
          </a:xfrm>
          <a:prstGeom prst="rect">
            <a:avLst/>
          </a:prstGeom>
          <a:noFill/>
        </p:spPr>
        <p:txBody>
          <a:bodyPr wrap="none" rtlCol="0">
            <a:spAutoFit/>
          </a:bodyPr>
          <a:lstStyle/>
          <a:p>
            <a:r>
              <a:rPr lang="en-US" sz="1100" b="1" dirty="0">
                <a:solidFill>
                  <a:srgbClr val="FF0000"/>
                </a:solidFill>
              </a:rPr>
              <a:t>Geoid</a:t>
            </a:r>
          </a:p>
          <a:p>
            <a:r>
              <a:rPr lang="en-US" sz="1100" b="1" dirty="0">
                <a:solidFill>
                  <a:srgbClr val="FF0000"/>
                </a:solidFill>
              </a:rPr>
              <a:t>Undulations</a:t>
            </a:r>
          </a:p>
        </p:txBody>
      </p:sp>
      <p:sp>
        <p:nvSpPr>
          <p:cNvPr id="14" name="TextBox 13"/>
          <p:cNvSpPr txBox="1"/>
          <p:nvPr/>
        </p:nvSpPr>
        <p:spPr>
          <a:xfrm>
            <a:off x="1512779" y="5965736"/>
            <a:ext cx="1148071" cy="430887"/>
          </a:xfrm>
          <a:prstGeom prst="rect">
            <a:avLst/>
          </a:prstGeom>
          <a:noFill/>
        </p:spPr>
        <p:txBody>
          <a:bodyPr wrap="none" rtlCol="0">
            <a:spAutoFit/>
          </a:bodyPr>
          <a:lstStyle/>
          <a:p>
            <a:r>
              <a:rPr lang="en-US" sz="1100" b="1" dirty="0">
                <a:solidFill>
                  <a:srgbClr val="FF0000"/>
                </a:solidFill>
              </a:rPr>
              <a:t>Deflections of</a:t>
            </a:r>
          </a:p>
          <a:p>
            <a:r>
              <a:rPr lang="en-US" sz="1100" b="1" dirty="0">
                <a:solidFill>
                  <a:srgbClr val="FF0000"/>
                </a:solidFill>
              </a:rPr>
              <a:t>the Vertical</a:t>
            </a:r>
          </a:p>
        </p:txBody>
      </p:sp>
      <p:sp>
        <p:nvSpPr>
          <p:cNvPr id="6" name="Slide Number Placeholder 5"/>
          <p:cNvSpPr>
            <a:spLocks noGrp="1"/>
          </p:cNvSpPr>
          <p:nvPr>
            <p:ph type="sldNum" sz="quarter" idx="12"/>
          </p:nvPr>
        </p:nvSpPr>
        <p:spPr/>
        <p:txBody>
          <a:bodyPr/>
          <a:lstStyle/>
          <a:p>
            <a:pPr>
              <a:defRPr/>
            </a:pPr>
            <a:fld id="{5A837433-97E9-4D94-B898-19FA6F4A2CA7}" type="slidenum">
              <a:rPr lang="en-US" smtClean="0"/>
              <a:pPr>
                <a:defRPr/>
              </a:pPr>
              <a:t>18</a:t>
            </a:fld>
            <a:endParaRPr lang="en-US"/>
          </a:p>
        </p:txBody>
      </p:sp>
    </p:spTree>
    <p:extLst>
      <p:ext uri="{BB962C8B-B14F-4D97-AF65-F5344CB8AC3E}">
        <p14:creationId xmlns:p14="http://schemas.microsoft.com/office/powerpoint/2010/main" val="371802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55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556">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55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556">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animBg="1"/>
      <p:bldP spid="10" grpId="0"/>
      <p:bldP spid="11"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Geopotential Basics</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r>
              <a:rPr lang="en-US" dirty="0" smtClean="0"/>
              <a:t>Why isn’t this a </a:t>
            </a:r>
            <a:r>
              <a:rPr lang="en-US" i="1" u="sng" dirty="0" smtClean="0">
                <a:solidFill>
                  <a:srgbClr val="FF0000"/>
                </a:solidFill>
              </a:rPr>
              <a:t>vertical datum</a:t>
            </a:r>
            <a:r>
              <a:rPr lang="en-US" dirty="0" smtClean="0"/>
              <a:t>?</a:t>
            </a:r>
          </a:p>
          <a:p>
            <a:pPr lvl="1"/>
            <a:r>
              <a:rPr lang="en-US" dirty="0" smtClean="0"/>
              <a:t>Because it contains more than heights</a:t>
            </a:r>
          </a:p>
          <a:p>
            <a:pPr lvl="2"/>
            <a:r>
              <a:rPr lang="en-US" dirty="0" smtClean="0"/>
              <a:t>And therefore NGS wants to be accurate in its name</a:t>
            </a:r>
          </a:p>
          <a:p>
            <a:pPr lvl="1"/>
            <a:endParaRPr lang="en-US" dirty="0"/>
          </a:p>
          <a:p>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5265" y="1452542"/>
            <a:ext cx="3458094" cy="2486684"/>
          </a:xfrm>
          <a:prstGeom prst="rect">
            <a:avLst/>
          </a:prstGeom>
        </p:spPr>
      </p:pic>
      <p:sp>
        <p:nvSpPr>
          <p:cNvPr id="7" name="Slide Number Placeholder 6"/>
          <p:cNvSpPr>
            <a:spLocks noGrp="1"/>
          </p:cNvSpPr>
          <p:nvPr>
            <p:ph type="sldNum" sz="quarter" idx="12"/>
          </p:nvPr>
        </p:nvSpPr>
        <p:spPr/>
        <p:txBody>
          <a:bodyPr/>
          <a:lstStyle/>
          <a:p>
            <a:pPr>
              <a:defRPr/>
            </a:pPr>
            <a:fld id="{EB6791C4-DF4E-4C17-A41C-B2BEB15390BD}" type="slidenum">
              <a:rPr lang="en-US" smtClean="0"/>
              <a:pPr>
                <a:defRPr/>
              </a:pPr>
              <a:t>19</a:t>
            </a:fld>
            <a:endParaRPr lang="en-US"/>
          </a:p>
        </p:txBody>
      </p:sp>
    </p:spTree>
    <p:extLst>
      <p:ext uri="{BB962C8B-B14F-4D97-AF65-F5344CB8AC3E}">
        <p14:creationId xmlns:p14="http://schemas.microsoft.com/office/powerpoint/2010/main" val="125336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9"/>
          <p:cNvSpPr>
            <a:spLocks noGrp="1"/>
          </p:cNvSpPr>
          <p:nvPr>
            <p:ph type="title"/>
          </p:nvPr>
        </p:nvSpPr>
        <p:spPr>
          <a:xfrm>
            <a:off x="1949450" y="425450"/>
            <a:ext cx="8261350" cy="1174750"/>
          </a:xfrm>
        </p:spPr>
        <p:txBody>
          <a:bodyPr/>
          <a:lstStyle/>
          <a:p>
            <a:r>
              <a:rPr lang="en-US" altLang="en-US" dirty="0" smtClean="0"/>
              <a:t>“Modernizing the NSRS” means…</a:t>
            </a:r>
          </a:p>
        </p:txBody>
      </p:sp>
      <p:sp>
        <p:nvSpPr>
          <p:cNvPr id="11" name="Content Placeholder 10"/>
          <p:cNvSpPr>
            <a:spLocks noGrp="1"/>
          </p:cNvSpPr>
          <p:nvPr>
            <p:ph idx="1"/>
          </p:nvPr>
        </p:nvSpPr>
        <p:spPr>
          <a:xfrm>
            <a:off x="1828800" y="1828800"/>
            <a:ext cx="8686800" cy="4419600"/>
          </a:xfrm>
        </p:spPr>
        <p:txBody>
          <a:bodyPr>
            <a:normAutofit/>
          </a:bodyPr>
          <a:lstStyle/>
          <a:p>
            <a:pPr>
              <a:defRPr/>
            </a:pPr>
            <a:r>
              <a:rPr lang="en-US" dirty="0" smtClean="0"/>
              <a:t>Replacing NAD 83</a:t>
            </a:r>
          </a:p>
          <a:p>
            <a:pPr>
              <a:defRPr/>
            </a:pPr>
            <a:r>
              <a:rPr lang="en-US" dirty="0" smtClean="0"/>
              <a:t>Replacing NAVD 88</a:t>
            </a:r>
          </a:p>
          <a:p>
            <a:pPr>
              <a:defRPr/>
            </a:pPr>
            <a:r>
              <a:rPr lang="en-US" dirty="0" smtClean="0"/>
              <a:t>Re-inventing </a:t>
            </a:r>
            <a:r>
              <a:rPr lang="en-US" dirty="0" err="1" smtClean="0"/>
              <a:t>Bluebooking</a:t>
            </a:r>
            <a:endParaRPr lang="en-US" dirty="0" smtClean="0"/>
          </a:p>
          <a:p>
            <a:pPr>
              <a:defRPr/>
            </a:pPr>
            <a:r>
              <a:rPr lang="en-US" dirty="0" smtClean="0"/>
              <a:t>Improving the Geodetic Toolkit</a:t>
            </a:r>
          </a:p>
          <a:p>
            <a:pPr>
              <a:defRPr/>
            </a:pPr>
            <a:r>
              <a:rPr lang="en-US" dirty="0" smtClean="0"/>
              <a:t>Better Surveying Methodologies</a:t>
            </a:r>
          </a:p>
        </p:txBody>
      </p:sp>
      <p:sp>
        <p:nvSpPr>
          <p:cNvPr id="2" name="Date Placeholder 1"/>
          <p:cNvSpPr>
            <a:spLocks noGrp="1"/>
          </p:cNvSpPr>
          <p:nvPr>
            <p:ph type="dt" sz="half" idx="10"/>
          </p:nvPr>
        </p:nvSpPr>
        <p:spPr/>
        <p:txBody>
          <a:bodyPr/>
          <a:lstStyle/>
          <a:p>
            <a:pPr>
              <a:defRPr/>
            </a:pPr>
            <a:r>
              <a:rPr lang="en-US" smtClean="0"/>
              <a:t>February 6, 2018</a:t>
            </a:r>
            <a:endParaRPr lang="en-US"/>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
        <p:nvSpPr>
          <p:cNvPr id="4" name="Slide Number Placeholder 3"/>
          <p:cNvSpPr>
            <a:spLocks noGrp="1"/>
          </p:cNvSpPr>
          <p:nvPr>
            <p:ph type="sldNum" sz="quarter" idx="12"/>
          </p:nvPr>
        </p:nvSpPr>
        <p:spPr/>
        <p:txBody>
          <a:bodyPr/>
          <a:lstStyle/>
          <a:p>
            <a:pPr>
              <a:defRPr/>
            </a:pPr>
            <a:fld id="{EB6791C4-DF4E-4C17-A41C-B2BEB15390BD}" type="slidenum">
              <a:rPr lang="en-US" smtClean="0"/>
              <a:pPr>
                <a:defRPr/>
              </a:pPr>
              <a:t>2</a:t>
            </a:fld>
            <a:endParaRPr lang="en-US"/>
          </a:p>
        </p:txBody>
      </p:sp>
      <p:sp>
        <p:nvSpPr>
          <p:cNvPr id="6" name="Left Arrow 5"/>
          <p:cNvSpPr/>
          <p:nvPr/>
        </p:nvSpPr>
        <p:spPr>
          <a:xfrm>
            <a:off x="5556738" y="1828800"/>
            <a:ext cx="2016370"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 Arrow 8"/>
          <p:cNvSpPr/>
          <p:nvPr/>
        </p:nvSpPr>
        <p:spPr>
          <a:xfrm>
            <a:off x="5556738" y="2421383"/>
            <a:ext cx="2016370"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Arrow 9"/>
          <p:cNvSpPr/>
          <p:nvPr/>
        </p:nvSpPr>
        <p:spPr>
          <a:xfrm>
            <a:off x="7491045" y="3659475"/>
            <a:ext cx="2016370"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611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Expected changes to orthometric heights</a:t>
            </a:r>
          </a:p>
        </p:txBody>
      </p:sp>
      <p:sp>
        <p:nvSpPr>
          <p:cNvPr id="3" name="Date Placeholder 2"/>
          <p:cNvSpPr>
            <a:spLocks noGrp="1"/>
          </p:cNvSpPr>
          <p:nvPr>
            <p:ph type="dt" sz="half" idx="10"/>
          </p:nvPr>
        </p:nvSpPr>
        <p:spPr/>
        <p:txBody>
          <a:bodyPr/>
          <a:lstStyle/>
          <a:p>
            <a:pPr>
              <a:defRPr/>
            </a:pPr>
            <a:r>
              <a:rPr lang="en-US" altLang="en-US" smtClean="0"/>
              <a:t>February 6, 2018</a:t>
            </a:r>
            <a:endParaRPr lang="en-US" altLang="en-US"/>
          </a:p>
        </p:txBody>
      </p:sp>
      <p:sp>
        <p:nvSpPr>
          <p:cNvPr id="4" name="Footer Placeholder 3"/>
          <p:cNvSpPr>
            <a:spLocks noGrp="1"/>
          </p:cNvSpPr>
          <p:nvPr>
            <p:ph type="ftr" sz="quarter" idx="11"/>
          </p:nvPr>
        </p:nvSpPr>
        <p:spPr/>
        <p:txBody>
          <a:bodyPr/>
          <a:lstStyle/>
          <a:p>
            <a:pPr>
              <a:defRPr/>
            </a:pPr>
            <a:r>
              <a:rPr lang="en-US" smtClean="0"/>
              <a:t>ASPRS/ILMF - Denver</a:t>
            </a:r>
            <a:endParaRPr lang="en-US"/>
          </a:p>
        </p:txBody>
      </p:sp>
      <p:sp>
        <p:nvSpPr>
          <p:cNvPr id="5" name="Slide Number Placeholder 4"/>
          <p:cNvSpPr>
            <a:spLocks noGrp="1"/>
          </p:cNvSpPr>
          <p:nvPr>
            <p:ph type="sldNum" sz="quarter" idx="12"/>
          </p:nvPr>
        </p:nvSpPr>
        <p:spPr/>
        <p:txBody>
          <a:bodyPr/>
          <a:lstStyle/>
          <a:p>
            <a:pPr>
              <a:defRPr/>
            </a:pPr>
            <a:fld id="{23566EEE-DC84-4D1F-987F-3E776EDE92C0}" type="slidenum">
              <a:rPr lang="en-US" altLang="en-US" smtClean="0"/>
              <a:pPr>
                <a:defRPr/>
              </a:pPr>
              <a:t>20</a:t>
            </a:fld>
            <a:endParaRPr lang="en-US" altLang="en-US"/>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l="11699" t="3698" r="10897" b="6523"/>
          <a:stretch/>
        </p:blipFill>
        <p:spPr bwMode="auto">
          <a:xfrm>
            <a:off x="1556425" y="1192146"/>
            <a:ext cx="9079149" cy="50194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62725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Expected changes to orthometric heights</a:t>
            </a:r>
          </a:p>
        </p:txBody>
      </p:sp>
      <p:sp>
        <p:nvSpPr>
          <p:cNvPr id="3" name="Date Placeholder 2"/>
          <p:cNvSpPr>
            <a:spLocks noGrp="1"/>
          </p:cNvSpPr>
          <p:nvPr>
            <p:ph type="dt" sz="half" idx="10"/>
          </p:nvPr>
        </p:nvSpPr>
        <p:spPr/>
        <p:txBody>
          <a:bodyPr/>
          <a:lstStyle/>
          <a:p>
            <a:pPr>
              <a:defRPr/>
            </a:pPr>
            <a:r>
              <a:rPr lang="en-US" altLang="en-US" smtClean="0"/>
              <a:t>February 6, 2018</a:t>
            </a:r>
            <a:endParaRPr lang="en-US" altLang="en-US"/>
          </a:p>
        </p:txBody>
      </p:sp>
      <p:sp>
        <p:nvSpPr>
          <p:cNvPr id="4" name="Footer Placeholder 3"/>
          <p:cNvSpPr>
            <a:spLocks noGrp="1"/>
          </p:cNvSpPr>
          <p:nvPr>
            <p:ph type="ftr" sz="quarter" idx="11"/>
          </p:nvPr>
        </p:nvSpPr>
        <p:spPr/>
        <p:txBody>
          <a:bodyPr/>
          <a:lstStyle/>
          <a:p>
            <a:pPr>
              <a:defRPr/>
            </a:pPr>
            <a:r>
              <a:rPr lang="en-US" smtClean="0"/>
              <a:t>ASPRS/ILMF - Denver</a:t>
            </a:r>
            <a:endParaRPr lang="en-US"/>
          </a:p>
        </p:txBody>
      </p:sp>
      <p:sp>
        <p:nvSpPr>
          <p:cNvPr id="5" name="Slide Number Placeholder 4"/>
          <p:cNvSpPr>
            <a:spLocks noGrp="1"/>
          </p:cNvSpPr>
          <p:nvPr>
            <p:ph type="sldNum" sz="quarter" idx="12"/>
          </p:nvPr>
        </p:nvSpPr>
        <p:spPr/>
        <p:txBody>
          <a:bodyPr/>
          <a:lstStyle/>
          <a:p>
            <a:pPr>
              <a:defRPr/>
            </a:pPr>
            <a:fld id="{23566EEE-DC84-4D1F-987F-3E776EDE92C0}" type="slidenum">
              <a:rPr lang="en-US" altLang="en-US" smtClean="0"/>
              <a:pPr>
                <a:defRPr/>
              </a:pPr>
              <a:t>21</a:t>
            </a:fld>
            <a:endParaRPr lang="en-US" altLang="en-US"/>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l="19872" t="3026" r="17949" b="6859"/>
          <a:stretch/>
        </p:blipFill>
        <p:spPr bwMode="auto">
          <a:xfrm>
            <a:off x="2305144" y="1119306"/>
            <a:ext cx="7581711" cy="52370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368142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90141"/>
            <a:ext cx="8229600" cy="1143000"/>
          </a:xfrm>
        </p:spPr>
        <p:txBody>
          <a:bodyPr/>
          <a:lstStyle/>
          <a:p>
            <a:r>
              <a:rPr lang="en-US" dirty="0" smtClean="0"/>
              <a:t>Definitional Relationship</a:t>
            </a:r>
            <a:endParaRPr lang="en-US" dirty="0"/>
          </a:p>
        </p:txBody>
      </p:sp>
      <p:sp>
        <p:nvSpPr>
          <p:cNvPr id="3" name="Date Placeholder 2"/>
          <p:cNvSpPr>
            <a:spLocks noGrp="1"/>
          </p:cNvSpPr>
          <p:nvPr>
            <p:ph type="dt" sz="half" idx="10"/>
          </p:nvPr>
        </p:nvSpPr>
        <p:spPr/>
        <p:txBody>
          <a:bodyPr/>
          <a:lstStyle/>
          <a:p>
            <a:pPr>
              <a:defRPr/>
            </a:pPr>
            <a:r>
              <a:rPr lang="en-US" altLang="en-US" smtClean="0"/>
              <a:t>February 6, 2018</a:t>
            </a:r>
            <a:endParaRPr lang="en-US" altLang="en-US"/>
          </a:p>
        </p:txBody>
      </p:sp>
      <p:sp>
        <p:nvSpPr>
          <p:cNvPr id="4" name="Footer Placeholder 3"/>
          <p:cNvSpPr>
            <a:spLocks noGrp="1"/>
          </p:cNvSpPr>
          <p:nvPr>
            <p:ph type="ftr" sz="quarter" idx="11"/>
          </p:nvPr>
        </p:nvSpPr>
        <p:spPr/>
        <p:txBody>
          <a:bodyPr/>
          <a:lstStyle/>
          <a:p>
            <a:pPr>
              <a:defRPr/>
            </a:pPr>
            <a:r>
              <a:rPr lang="en-US" smtClean="0"/>
              <a:t>ASPRS/ILMF - Denver</a:t>
            </a:r>
            <a:endParaRPr lang="en-US"/>
          </a:p>
        </p:txBody>
      </p:sp>
      <p:sp>
        <p:nvSpPr>
          <p:cNvPr id="5" name="Slide Number Placeholder 4"/>
          <p:cNvSpPr>
            <a:spLocks noGrp="1"/>
          </p:cNvSpPr>
          <p:nvPr>
            <p:ph type="sldNum" sz="quarter" idx="12"/>
          </p:nvPr>
        </p:nvSpPr>
        <p:spPr/>
        <p:txBody>
          <a:bodyPr/>
          <a:lstStyle/>
          <a:p>
            <a:pPr>
              <a:defRPr/>
            </a:pPr>
            <a:fld id="{23566EEE-DC84-4D1F-987F-3E776EDE92C0}" type="slidenum">
              <a:rPr lang="en-US" altLang="en-US" smtClean="0"/>
              <a:pPr>
                <a:defRPr/>
              </a:pPr>
              <a:t>22</a:t>
            </a:fld>
            <a:endParaRPr lang="en-US" altLang="en-US"/>
          </a:p>
        </p:txBody>
      </p:sp>
      <mc:AlternateContent xmlns:mc="http://schemas.openxmlformats.org/markup-compatibility/2006" xmlns:a14="http://schemas.microsoft.com/office/drawing/2010/main">
        <mc:Choice Requires="a14">
          <p:sp>
            <p:nvSpPr>
              <p:cNvPr id="6" name="Rectangle 5"/>
              <p:cNvSpPr/>
              <p:nvPr/>
            </p:nvSpPr>
            <p:spPr>
              <a:xfrm>
                <a:off x="1322005" y="2204208"/>
                <a:ext cx="9547989" cy="633571"/>
              </a:xfrm>
              <a:prstGeom prst="rect">
                <a:avLst/>
              </a:prstGeom>
            </p:spPr>
            <p:txBody>
              <a:bodyPr wrap="square">
                <a:spAutoFit/>
              </a:bodyPr>
              <a:lstStyle/>
              <a:p>
                <a14:m>
                  <m:oMath xmlns:m="http://schemas.openxmlformats.org/officeDocument/2006/math">
                    <m:sSub>
                      <m:sSubPr>
                        <m:ctrlPr>
                          <a:rPr lang="en-US" sz="3600" i="1">
                            <a:solidFill>
                              <a:srgbClr val="FF0000"/>
                            </a:solidFill>
                            <a:latin typeface="Cambria Math" panose="02040503050406030204" pitchFamily="18" charset="0"/>
                          </a:rPr>
                        </m:ctrlPr>
                      </m:sSubPr>
                      <m:e>
                        <m:r>
                          <a:rPr lang="en-US" sz="36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𝐻</m:t>
                        </m:r>
                      </m:e>
                      <m:sub>
                        <m:r>
                          <a:rPr lang="en-US" sz="36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𝑁𝐴𝑃𝐺𝐷</m:t>
                        </m:r>
                        <m:r>
                          <a:rPr lang="en-US" sz="36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2022</m:t>
                        </m:r>
                      </m:sub>
                    </m:sSub>
                    <m:r>
                      <a:rPr lang="en-US" sz="36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𝑡</m:t>
                    </m:r>
                    <m:r>
                      <a:rPr lang="en-US" sz="36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solidFill>
                              <a:srgbClr val="FF0000"/>
                            </a:solidFill>
                            <a:latin typeface="Cambria Math" panose="02040503050406030204" pitchFamily="18" charset="0"/>
                          </a:rPr>
                        </m:ctrlPr>
                      </m:sSubPr>
                      <m:e>
                        <m:r>
                          <a:rPr lang="en-US" sz="36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h</m:t>
                        </m:r>
                      </m:e>
                      <m:sub>
                        <m:r>
                          <a:rPr lang="en-US" sz="36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𝑇𝑅𝐹</m:t>
                        </m:r>
                        <m:r>
                          <a:rPr lang="en-US" sz="36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2022</m:t>
                        </m:r>
                      </m:sub>
                    </m:sSub>
                    <m:r>
                      <a:rPr lang="en-US" sz="36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𝑡</m:t>
                    </m:r>
                    <m:r>
                      <a:rPr lang="en-US" sz="36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solidFill>
                              <a:srgbClr val="FF0000"/>
                            </a:solidFill>
                            <a:latin typeface="Cambria Math" panose="02040503050406030204" pitchFamily="18" charset="0"/>
                          </a:rPr>
                        </m:ctrlPr>
                      </m:sSubPr>
                      <m:e>
                        <m:r>
                          <a:rPr lang="en-US" sz="36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𝑁</m:t>
                        </m:r>
                      </m:e>
                      <m:sub>
                        <m:r>
                          <a:rPr lang="en-US" sz="36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𝐺𝐸𝑂𝐼𝐷</m:t>
                        </m:r>
                        <m:r>
                          <a:rPr lang="en-US" sz="36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2022</m:t>
                        </m:r>
                      </m:sub>
                    </m:sSub>
                    <m:r>
                      <a:rPr lang="en-US" sz="36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𝑡</m:t>
                    </m:r>
                    <m:r>
                      <a:rPr lang="en-US" sz="36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200" dirty="0">
                    <a:latin typeface="Calibri" panose="020F0502020204030204" pitchFamily="34" charset="0"/>
                    <a:ea typeface="Times New Roman" panose="02020603050405020304" pitchFamily="18" charset="0"/>
                    <a:cs typeface="Times New Roman" panose="02020603050405020304" pitchFamily="18" charset="0"/>
                  </a:rPr>
                  <a:t>	</a:t>
                </a:r>
                <a:endParaRPr lang="en-US" sz="3600" dirty="0"/>
              </a:p>
            </p:txBody>
          </p:sp>
        </mc:Choice>
        <mc:Fallback xmlns="">
          <p:sp>
            <p:nvSpPr>
              <p:cNvPr id="6" name="Rectangle 5"/>
              <p:cNvSpPr>
                <a:spLocks noRot="1" noChangeAspect="1" noMove="1" noResize="1" noEditPoints="1" noAdjustHandles="1" noChangeArrowheads="1" noChangeShapeType="1" noTextEdit="1"/>
              </p:cNvSpPr>
              <p:nvPr/>
            </p:nvSpPr>
            <p:spPr>
              <a:xfrm>
                <a:off x="1322005" y="2204208"/>
                <a:ext cx="9547989" cy="633571"/>
              </a:xfrm>
              <a:prstGeom prst="rect">
                <a:avLst/>
              </a:prstGeom>
              <a:blipFill>
                <a:blip r:embed="rId2"/>
                <a:stretch>
                  <a:fillRect/>
                </a:stretch>
              </a:blipFill>
            </p:spPr>
            <p:txBody>
              <a:bodyPr/>
              <a:lstStyle/>
              <a:p>
                <a:r>
                  <a:rPr lang="en-US">
                    <a:noFill/>
                  </a:rPr>
                  <a:t> </a:t>
                </a:r>
              </a:p>
            </p:txBody>
          </p:sp>
        </mc:Fallback>
      </mc:AlternateContent>
      <p:sp>
        <p:nvSpPr>
          <p:cNvPr id="7" name="TextBox 6"/>
          <p:cNvSpPr txBox="1"/>
          <p:nvPr/>
        </p:nvSpPr>
        <p:spPr>
          <a:xfrm>
            <a:off x="714641" y="4529477"/>
            <a:ext cx="4788490" cy="1754326"/>
          </a:xfrm>
          <a:prstGeom prst="rect">
            <a:avLst/>
          </a:prstGeom>
          <a:noFill/>
        </p:spPr>
        <p:txBody>
          <a:bodyPr wrap="none" rtlCol="0">
            <a:spAutoFit/>
          </a:bodyPr>
          <a:lstStyle/>
          <a:p>
            <a:r>
              <a:rPr lang="en-US" dirty="0" smtClean="0"/>
              <a:t>Time-dependent </a:t>
            </a:r>
            <a:r>
              <a:rPr lang="en-US" u="sng" dirty="0" smtClean="0"/>
              <a:t>ellipsoid </a:t>
            </a:r>
            <a:r>
              <a:rPr lang="en-US" u="sng" dirty="0"/>
              <a:t>heights</a:t>
            </a:r>
          </a:p>
          <a:p>
            <a:r>
              <a:rPr lang="en-US" dirty="0"/>
              <a:t>come </a:t>
            </a:r>
            <a:r>
              <a:rPr lang="en-US" dirty="0" smtClean="0"/>
              <a:t>from </a:t>
            </a:r>
            <a:r>
              <a:rPr lang="en-US" dirty="0"/>
              <a:t>time-dependent</a:t>
            </a:r>
          </a:p>
          <a:p>
            <a:r>
              <a:rPr lang="en-US" dirty="0"/>
              <a:t>CORS coordinates </a:t>
            </a:r>
            <a:r>
              <a:rPr lang="en-US" dirty="0" smtClean="0"/>
              <a:t>which serve </a:t>
            </a:r>
            <a:r>
              <a:rPr lang="en-US" dirty="0"/>
              <a:t>as control for</a:t>
            </a:r>
          </a:p>
          <a:p>
            <a:r>
              <a:rPr lang="en-US" dirty="0"/>
              <a:t>your time-dependent GNSS survey</a:t>
            </a:r>
            <a:r>
              <a:rPr lang="en-US" dirty="0" smtClean="0"/>
              <a:t>.</a:t>
            </a:r>
          </a:p>
          <a:p>
            <a:endParaRPr lang="en-US" dirty="0" smtClean="0"/>
          </a:p>
          <a:p>
            <a:r>
              <a:rPr lang="en-US" dirty="0" smtClean="0"/>
              <a:t>They will be </a:t>
            </a:r>
            <a:r>
              <a:rPr lang="en-US" i="1" dirty="0" smtClean="0"/>
              <a:t>modeled</a:t>
            </a:r>
            <a:r>
              <a:rPr lang="en-US" dirty="0" smtClean="0"/>
              <a:t> in the IFVM</a:t>
            </a:r>
            <a:endParaRPr lang="en-US" dirty="0"/>
          </a:p>
        </p:txBody>
      </p:sp>
      <p:sp>
        <p:nvSpPr>
          <p:cNvPr id="8" name="TextBox 7"/>
          <p:cNvSpPr txBox="1"/>
          <p:nvPr/>
        </p:nvSpPr>
        <p:spPr>
          <a:xfrm>
            <a:off x="6400616" y="4689796"/>
            <a:ext cx="4331057" cy="1477328"/>
          </a:xfrm>
          <a:prstGeom prst="rect">
            <a:avLst/>
          </a:prstGeom>
          <a:noFill/>
        </p:spPr>
        <p:txBody>
          <a:bodyPr wrap="none" rtlCol="0">
            <a:spAutoFit/>
          </a:bodyPr>
          <a:lstStyle/>
          <a:p>
            <a:r>
              <a:rPr lang="en-US" dirty="0" smtClean="0"/>
              <a:t>Time-dependent </a:t>
            </a:r>
            <a:r>
              <a:rPr lang="en-US" u="sng" dirty="0" smtClean="0"/>
              <a:t>geoid undulations</a:t>
            </a:r>
          </a:p>
          <a:p>
            <a:r>
              <a:rPr lang="en-US" dirty="0" smtClean="0"/>
              <a:t>are </a:t>
            </a:r>
            <a:r>
              <a:rPr lang="en-US" i="1" dirty="0" smtClean="0"/>
              <a:t>modeled</a:t>
            </a:r>
            <a:r>
              <a:rPr lang="en-US" dirty="0" smtClean="0"/>
              <a:t> in the dynamic component</a:t>
            </a:r>
          </a:p>
          <a:p>
            <a:r>
              <a:rPr lang="en-US" dirty="0" smtClean="0"/>
              <a:t>of GEOID2022 (“DGEOID2022”), which</a:t>
            </a:r>
          </a:p>
          <a:p>
            <a:r>
              <a:rPr lang="en-US" dirty="0" smtClean="0"/>
              <a:t>will come from the geoid monitoring</a:t>
            </a:r>
          </a:p>
          <a:p>
            <a:r>
              <a:rPr lang="en-US" dirty="0" smtClean="0"/>
              <a:t>service, or </a:t>
            </a:r>
            <a:r>
              <a:rPr lang="en-US" dirty="0" err="1" smtClean="0"/>
              <a:t>GeMS</a:t>
            </a:r>
            <a:r>
              <a:rPr lang="en-US" dirty="0" smtClean="0"/>
              <a:t>.</a:t>
            </a:r>
            <a:endParaRPr lang="en-US" dirty="0"/>
          </a:p>
        </p:txBody>
      </p:sp>
      <p:sp>
        <p:nvSpPr>
          <p:cNvPr id="9" name="Up Arrow 8"/>
          <p:cNvSpPr/>
          <p:nvPr/>
        </p:nvSpPr>
        <p:spPr>
          <a:xfrm rot="2837372">
            <a:off x="4605210" y="2708778"/>
            <a:ext cx="484632" cy="190890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rot="21052621">
            <a:off x="8323826" y="3005589"/>
            <a:ext cx="484632" cy="16562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39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Geoid Monitoring Service</a:t>
            </a:r>
            <a:endParaRPr lang="en-US" dirty="0"/>
          </a:p>
        </p:txBody>
      </p:sp>
      <p:sp>
        <p:nvSpPr>
          <p:cNvPr id="3" name="Content Placeholder 2"/>
          <p:cNvSpPr>
            <a:spLocks noGrp="1"/>
          </p:cNvSpPr>
          <p:nvPr>
            <p:ph idx="1"/>
          </p:nvPr>
        </p:nvSpPr>
        <p:spPr/>
        <p:txBody>
          <a:bodyPr/>
          <a:lstStyle/>
          <a:p>
            <a:r>
              <a:rPr lang="en-US" dirty="0" smtClean="0"/>
              <a:t>Goal:  Track all changes to the geoid which would prevent 1 cm accuracy</a:t>
            </a:r>
          </a:p>
          <a:p>
            <a:r>
              <a:rPr lang="en-US" dirty="0" smtClean="0"/>
              <a:t>Three major aspects:</a:t>
            </a:r>
          </a:p>
          <a:p>
            <a:pPr lvl="1"/>
            <a:r>
              <a:rPr lang="en-US" u="sng" dirty="0" smtClean="0"/>
              <a:t>Secular Shape</a:t>
            </a:r>
            <a:r>
              <a:rPr lang="en-US" dirty="0" smtClean="0"/>
              <a:t>: Hudson Bay</a:t>
            </a:r>
          </a:p>
          <a:p>
            <a:pPr lvl="1"/>
            <a:r>
              <a:rPr lang="en-US" u="sng" dirty="0" smtClean="0"/>
              <a:t>Episodic Shape</a:t>
            </a:r>
            <a:r>
              <a:rPr lang="en-US" dirty="0" smtClean="0"/>
              <a:t>:  Massive Earthquakes</a:t>
            </a:r>
          </a:p>
          <a:p>
            <a:pPr lvl="1"/>
            <a:r>
              <a:rPr lang="en-US" u="sng" dirty="0" smtClean="0"/>
              <a:t>Geoid relation to Sea level</a:t>
            </a:r>
            <a:r>
              <a:rPr lang="en-US" dirty="0" smtClean="0"/>
              <a:t>:  Global Sea Level Change</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23</a:t>
            </a:fld>
            <a:endParaRPr lang="en-US" altLang="en-US" dirty="0"/>
          </a:p>
        </p:txBody>
      </p:sp>
    </p:spTree>
    <p:extLst>
      <p:ext uri="{BB962C8B-B14F-4D97-AF65-F5344CB8AC3E}">
        <p14:creationId xmlns:p14="http://schemas.microsoft.com/office/powerpoint/2010/main" val="2116063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885" t="17133" r="7666" b="11990"/>
          <a:stretch/>
        </p:blipFill>
        <p:spPr bwMode="auto">
          <a:xfrm>
            <a:off x="1703984" y="1417638"/>
            <a:ext cx="5640513" cy="50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1981200" y="274638"/>
            <a:ext cx="8229600" cy="1143000"/>
          </a:xfrm>
        </p:spPr>
        <p:txBody>
          <a:bodyPr/>
          <a:lstStyle/>
          <a:p>
            <a:r>
              <a:rPr lang="en-US" i="1" u="sng" dirty="0" smtClean="0"/>
              <a:t>Secular</a:t>
            </a:r>
            <a:r>
              <a:rPr lang="en-US" dirty="0" smtClean="0"/>
              <a:t> Mass Movement</a:t>
            </a:r>
            <a:endParaRPr lang="en-US" dirty="0"/>
          </a:p>
        </p:txBody>
      </p:sp>
      <p:sp>
        <p:nvSpPr>
          <p:cNvPr id="3" name="Date Placeholder 2"/>
          <p:cNvSpPr>
            <a:spLocks noGrp="1"/>
          </p:cNvSpPr>
          <p:nvPr>
            <p:ph type="dt" sz="half" idx="10"/>
          </p:nvPr>
        </p:nvSpPr>
        <p:spPr/>
        <p:txBody>
          <a:bodyPr/>
          <a:lstStyle/>
          <a:p>
            <a:pPr>
              <a:defRPr/>
            </a:pPr>
            <a:r>
              <a:rPr lang="en-US" altLang="en-US" smtClean="0"/>
              <a:t>February 1, 2018</a:t>
            </a:r>
            <a:endParaRPr lang="en-US" altLang="en-US"/>
          </a:p>
        </p:txBody>
      </p:sp>
      <p:sp>
        <p:nvSpPr>
          <p:cNvPr id="5" name="Footer Placeholder 4"/>
          <p:cNvSpPr>
            <a:spLocks noGrp="1"/>
          </p:cNvSpPr>
          <p:nvPr>
            <p:ph type="ftr" sz="quarter" idx="11"/>
          </p:nvPr>
        </p:nvSpPr>
        <p:spPr/>
        <p:txBody>
          <a:bodyPr/>
          <a:lstStyle/>
          <a:p>
            <a:pPr>
              <a:defRPr/>
            </a:pPr>
            <a:r>
              <a:rPr lang="en-US" smtClean="0"/>
              <a:t>Blueprint for 2022, Part 2:  Geopotential Coordinates</a:t>
            </a:r>
            <a:endParaRPr 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24</a:t>
            </a:fld>
            <a:endParaRPr lang="en-US" altLang="en-US" dirty="0"/>
          </a:p>
        </p:txBody>
      </p:sp>
    </p:spTree>
    <p:extLst>
      <p:ext uri="{BB962C8B-B14F-4D97-AF65-F5344CB8AC3E}">
        <p14:creationId xmlns:p14="http://schemas.microsoft.com/office/powerpoint/2010/main" val="11714341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resolution products</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25</a:t>
            </a:fld>
            <a:endParaRPr lang="en-US" altLang="en-US" dirty="0"/>
          </a:p>
        </p:txBody>
      </p:sp>
      <p:sp>
        <p:nvSpPr>
          <p:cNvPr id="10" name="Content Placeholder 9"/>
          <p:cNvSpPr>
            <a:spLocks noGrp="1"/>
          </p:cNvSpPr>
          <p:nvPr>
            <p:ph idx="1"/>
          </p:nvPr>
        </p:nvSpPr>
        <p:spPr/>
        <p:txBody>
          <a:bodyPr/>
          <a:lstStyle/>
          <a:p>
            <a:r>
              <a:rPr lang="en-US" sz="2000" b="1" dirty="0" smtClean="0"/>
              <a:t>GEOID2022</a:t>
            </a:r>
            <a:endParaRPr lang="en-US" sz="2000" b="1" dirty="0"/>
          </a:p>
          <a:p>
            <a:pPr lvl="1"/>
            <a:r>
              <a:rPr lang="en-US" sz="1800" dirty="0"/>
              <a:t>Official converter of *TRF2022 ellipsoid heights into NAPGD2022 orthometric heights</a:t>
            </a:r>
          </a:p>
          <a:p>
            <a:r>
              <a:rPr lang="en-US" sz="2000" b="1" dirty="0"/>
              <a:t>DEFLEC2022</a:t>
            </a:r>
          </a:p>
          <a:p>
            <a:pPr lvl="1"/>
            <a:r>
              <a:rPr lang="en-US" sz="1800" dirty="0"/>
              <a:t>Surface deflections of the vertical in N/S and E/W</a:t>
            </a:r>
          </a:p>
          <a:p>
            <a:r>
              <a:rPr lang="en-US" sz="2000" b="1" dirty="0"/>
              <a:t>GRAV2022</a:t>
            </a:r>
          </a:p>
          <a:p>
            <a:pPr lvl="1"/>
            <a:r>
              <a:rPr lang="en-US" sz="1800" dirty="0"/>
              <a:t>Surface acceleration of gravity </a:t>
            </a:r>
            <a:endParaRPr lang="en-US" sz="1800" dirty="0" smtClean="0"/>
          </a:p>
          <a:p>
            <a:r>
              <a:rPr lang="en-US" sz="2000" b="1" dirty="0" smtClean="0"/>
              <a:t>DEM2022</a:t>
            </a:r>
          </a:p>
          <a:p>
            <a:pPr lvl="1"/>
            <a:r>
              <a:rPr lang="en-US" sz="1800" dirty="0" smtClean="0"/>
              <a:t>Official DEM used in creation of all above products</a:t>
            </a:r>
          </a:p>
          <a:p>
            <a:r>
              <a:rPr lang="en-US" sz="2000" dirty="0"/>
              <a:t>All will be 1 x 1 arcminute grids</a:t>
            </a:r>
          </a:p>
          <a:p>
            <a:r>
              <a:rPr lang="en-US" sz="2000" dirty="0"/>
              <a:t>All will cover three finite regions of the globe</a:t>
            </a:r>
          </a:p>
          <a:p>
            <a:r>
              <a:rPr lang="en-US" sz="2000" dirty="0"/>
              <a:t>All will have a static and dynamic component</a:t>
            </a:r>
          </a:p>
          <a:p>
            <a:pPr lvl="1"/>
            <a:r>
              <a:rPr lang="en-US" sz="1800" dirty="0"/>
              <a:t>Dynamic surface gravity </a:t>
            </a:r>
            <a:r>
              <a:rPr lang="en-US" sz="1800" dirty="0" smtClean="0"/>
              <a:t>and DEM not </a:t>
            </a:r>
            <a:r>
              <a:rPr lang="en-US" sz="1800" dirty="0"/>
              <a:t>expected to be ready by 2022</a:t>
            </a:r>
          </a:p>
          <a:p>
            <a:pPr lvl="1"/>
            <a:endParaRPr lang="en-US" sz="2000" dirty="0"/>
          </a:p>
          <a:p>
            <a:pPr lvl="1"/>
            <a:endParaRPr lang="en-US" dirty="0"/>
          </a:p>
        </p:txBody>
      </p:sp>
    </p:spTree>
    <p:extLst>
      <p:ext uri="{BB962C8B-B14F-4D97-AF65-F5344CB8AC3E}">
        <p14:creationId xmlns:p14="http://schemas.microsoft.com/office/powerpoint/2010/main" val="399471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09248" y="1376412"/>
            <a:ext cx="3767596" cy="2911325"/>
          </a:xfrm>
        </p:spPr>
      </p:pic>
      <p:sp>
        <p:nvSpPr>
          <p:cNvPr id="2" name="Title 1"/>
          <p:cNvSpPr>
            <a:spLocks noGrp="1"/>
          </p:cNvSpPr>
          <p:nvPr>
            <p:ph type="title"/>
          </p:nvPr>
        </p:nvSpPr>
        <p:spPr/>
        <p:txBody>
          <a:bodyPr/>
          <a:lstStyle/>
          <a:p>
            <a:r>
              <a:rPr lang="en-US" dirty="0" smtClean="0"/>
              <a:t>The three gridded regions</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26</a:t>
            </a:fld>
            <a:endParaRPr lang="en-US" alt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1000" y="2175734"/>
            <a:ext cx="2617949" cy="338793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546" y="2832075"/>
            <a:ext cx="3232767" cy="2498047"/>
          </a:xfrm>
          <a:prstGeom prst="rect">
            <a:avLst/>
          </a:prstGeom>
        </p:spPr>
      </p:pic>
      <p:sp>
        <p:nvSpPr>
          <p:cNvPr id="10" name="TextBox 9"/>
          <p:cNvSpPr txBox="1"/>
          <p:nvPr/>
        </p:nvSpPr>
        <p:spPr>
          <a:xfrm>
            <a:off x="4375986" y="4352547"/>
            <a:ext cx="2634119" cy="646331"/>
          </a:xfrm>
          <a:prstGeom prst="rect">
            <a:avLst/>
          </a:prstGeom>
          <a:noFill/>
        </p:spPr>
        <p:txBody>
          <a:bodyPr wrap="none" rtlCol="0">
            <a:spAutoFit/>
          </a:bodyPr>
          <a:lstStyle/>
          <a:p>
            <a:r>
              <a:rPr lang="en-US" dirty="0" smtClean="0"/>
              <a:t>“North American region”</a:t>
            </a:r>
          </a:p>
          <a:p>
            <a:r>
              <a:rPr lang="en-US" dirty="0" smtClean="0"/>
              <a:t>¼ of the Earth</a:t>
            </a:r>
            <a:endParaRPr lang="en-US" dirty="0"/>
          </a:p>
        </p:txBody>
      </p:sp>
      <p:sp>
        <p:nvSpPr>
          <p:cNvPr id="11" name="TextBox 10"/>
          <p:cNvSpPr txBox="1"/>
          <p:nvPr/>
        </p:nvSpPr>
        <p:spPr>
          <a:xfrm>
            <a:off x="8972671" y="5716657"/>
            <a:ext cx="2326278" cy="369332"/>
          </a:xfrm>
          <a:prstGeom prst="rect">
            <a:avLst/>
          </a:prstGeom>
          <a:noFill/>
        </p:spPr>
        <p:txBody>
          <a:bodyPr wrap="none" rtlCol="0">
            <a:spAutoFit/>
          </a:bodyPr>
          <a:lstStyle/>
          <a:p>
            <a:r>
              <a:rPr lang="en-US" dirty="0" smtClean="0"/>
              <a:t>“Guam/CNMI region”</a:t>
            </a:r>
          </a:p>
        </p:txBody>
      </p:sp>
      <p:sp>
        <p:nvSpPr>
          <p:cNvPr id="12" name="TextBox 11"/>
          <p:cNvSpPr txBox="1"/>
          <p:nvPr/>
        </p:nvSpPr>
        <p:spPr>
          <a:xfrm>
            <a:off x="377133" y="5473904"/>
            <a:ext cx="2813591" cy="369332"/>
          </a:xfrm>
          <a:prstGeom prst="rect">
            <a:avLst/>
          </a:prstGeom>
          <a:noFill/>
        </p:spPr>
        <p:txBody>
          <a:bodyPr wrap="none" rtlCol="0">
            <a:spAutoFit/>
          </a:bodyPr>
          <a:lstStyle/>
          <a:p>
            <a:r>
              <a:rPr lang="en-US" dirty="0" smtClean="0"/>
              <a:t>“American Samoa region”</a:t>
            </a:r>
          </a:p>
        </p:txBody>
      </p:sp>
    </p:spTree>
    <p:extLst>
      <p:ext uri="{BB962C8B-B14F-4D97-AF65-F5344CB8AC3E}">
        <p14:creationId xmlns:p14="http://schemas.microsoft.com/office/powerpoint/2010/main" val="40887810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February 6, 2018</a:t>
            </a:r>
            <a:endParaRPr lang="en-US"/>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
        <p:nvSpPr>
          <p:cNvPr id="4" name="Slide Number Placeholder 3"/>
          <p:cNvSpPr>
            <a:spLocks noGrp="1"/>
          </p:cNvSpPr>
          <p:nvPr>
            <p:ph type="sldNum" sz="quarter" idx="12"/>
          </p:nvPr>
        </p:nvSpPr>
        <p:spPr/>
        <p:txBody>
          <a:bodyPr/>
          <a:lstStyle/>
          <a:p>
            <a:pPr>
              <a:defRPr/>
            </a:pPr>
            <a:fld id="{58280CB3-0FF6-4D07-A0F6-C78040BEDDEE}" type="slidenum">
              <a:rPr lang="en-US" smtClean="0"/>
              <a:pPr>
                <a:defRPr/>
              </a:pPr>
              <a:t>27</a:t>
            </a:fld>
            <a:endParaRPr lang="en-US"/>
          </a:p>
        </p:txBody>
      </p:sp>
      <p:sp>
        <p:nvSpPr>
          <p:cNvPr id="5" name="TextBox 4"/>
          <p:cNvSpPr txBox="1"/>
          <p:nvPr/>
        </p:nvSpPr>
        <p:spPr>
          <a:xfrm>
            <a:off x="88687" y="1955518"/>
            <a:ext cx="12103313" cy="2554545"/>
          </a:xfrm>
          <a:prstGeom prst="rect">
            <a:avLst/>
          </a:prstGeom>
          <a:noFill/>
        </p:spPr>
        <p:txBody>
          <a:bodyPr wrap="none" rtlCol="0">
            <a:spAutoFit/>
          </a:bodyPr>
          <a:lstStyle/>
          <a:p>
            <a:pPr algn="ctr"/>
            <a:r>
              <a:rPr lang="en-US" sz="4000" b="1" dirty="0" smtClean="0"/>
              <a:t>Converting NAD 83 and NAVD 88 </a:t>
            </a:r>
          </a:p>
          <a:p>
            <a:pPr algn="ctr"/>
            <a:r>
              <a:rPr lang="en-US" sz="4000" b="1" dirty="0" smtClean="0"/>
              <a:t>geospatial data into </a:t>
            </a:r>
          </a:p>
          <a:p>
            <a:pPr algn="ctr"/>
            <a:r>
              <a:rPr lang="en-US" sz="4000" b="1" dirty="0" smtClean="0"/>
              <a:t>NATRF2022/PATRF2022/CATRF2022/MATRF2022 </a:t>
            </a:r>
          </a:p>
          <a:p>
            <a:pPr algn="ctr"/>
            <a:r>
              <a:rPr lang="en-US" sz="4000" b="1" dirty="0" smtClean="0"/>
              <a:t>and NAPGD2022</a:t>
            </a:r>
            <a:endParaRPr lang="en-US" sz="4000" b="1" dirty="0"/>
          </a:p>
        </p:txBody>
      </p:sp>
    </p:spTree>
    <p:extLst>
      <p:ext uri="{BB962C8B-B14F-4D97-AF65-F5344CB8AC3E}">
        <p14:creationId xmlns:p14="http://schemas.microsoft.com/office/powerpoint/2010/main" val="28637846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options:  NCAT and </a:t>
            </a:r>
            <a:r>
              <a:rPr lang="en-US" dirty="0" err="1" smtClean="0"/>
              <a:t>VDatum</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28</a:t>
            </a:fld>
            <a:endParaRPr lang="en-US" altLang="en-US" dirty="0"/>
          </a:p>
        </p:txBody>
      </p:sp>
      <p:sp>
        <p:nvSpPr>
          <p:cNvPr id="3" name="Content Placeholder 2"/>
          <p:cNvSpPr>
            <a:spLocks noGrp="1"/>
          </p:cNvSpPr>
          <p:nvPr>
            <p:ph idx="1"/>
          </p:nvPr>
        </p:nvSpPr>
        <p:spPr/>
        <p:txBody>
          <a:bodyPr/>
          <a:lstStyle/>
          <a:p>
            <a:r>
              <a:rPr lang="en-US" dirty="0" smtClean="0"/>
              <a:t>Currently semi-independent programs</a:t>
            </a:r>
          </a:p>
          <a:p>
            <a:r>
              <a:rPr lang="en-US" dirty="0" smtClean="0"/>
              <a:t>Being </a:t>
            </a:r>
            <a:r>
              <a:rPr lang="en-US" u="sng" dirty="0" smtClean="0"/>
              <a:t>merged behind the scenes </a:t>
            </a:r>
            <a:r>
              <a:rPr lang="en-US" dirty="0" smtClean="0"/>
              <a:t>when calling identical routines, such as “NADCON 5.0”</a:t>
            </a:r>
          </a:p>
          <a:p>
            <a:pPr lvl="1"/>
            <a:r>
              <a:rPr lang="en-US" b="1" dirty="0" smtClean="0"/>
              <a:t>NCAT</a:t>
            </a:r>
            <a:r>
              <a:rPr lang="en-US" dirty="0" smtClean="0"/>
              <a:t> will remain “purely geodetic” </a:t>
            </a:r>
          </a:p>
          <a:p>
            <a:pPr lvl="1"/>
            <a:r>
              <a:rPr lang="en-US" b="1" dirty="0" err="1" smtClean="0"/>
              <a:t>VDatum</a:t>
            </a:r>
            <a:r>
              <a:rPr lang="en-US" dirty="0" smtClean="0"/>
              <a:t> will be “NCAT plus tidal datums”</a:t>
            </a:r>
            <a:endParaRPr lang="en-US" dirty="0"/>
          </a:p>
          <a:p>
            <a:r>
              <a:rPr lang="en-US" dirty="0" smtClean="0"/>
              <a:t>Both will get “VERTCON 3.0” in late 2018</a:t>
            </a:r>
          </a:p>
          <a:p>
            <a:r>
              <a:rPr lang="en-US" dirty="0" smtClean="0"/>
              <a:t>Both will run in 3 modes:</a:t>
            </a:r>
          </a:p>
          <a:p>
            <a:pPr lvl="1"/>
            <a:r>
              <a:rPr lang="en-US" dirty="0" smtClean="0"/>
              <a:t>Web services, </a:t>
            </a:r>
            <a:r>
              <a:rPr lang="en-US" smtClean="0"/>
              <a:t>Browser interactive, </a:t>
            </a:r>
            <a:r>
              <a:rPr lang="en-US" dirty="0" smtClean="0"/>
              <a:t>Downloadable</a:t>
            </a:r>
          </a:p>
          <a:p>
            <a:endParaRPr lang="en-US" dirty="0" smtClean="0"/>
          </a:p>
          <a:p>
            <a:endParaRPr lang="en-US" dirty="0"/>
          </a:p>
        </p:txBody>
      </p:sp>
    </p:spTree>
    <p:extLst>
      <p:ext uri="{BB962C8B-B14F-4D97-AF65-F5344CB8AC3E}">
        <p14:creationId xmlns:p14="http://schemas.microsoft.com/office/powerpoint/2010/main" val="386776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291024" y="1494517"/>
            <a:ext cx="7177857" cy="4533088"/>
          </a:xfrm>
          <a:prstGeom prst="rect">
            <a:avLst/>
          </a:prstGeom>
        </p:spPr>
      </p:pic>
      <p:sp>
        <p:nvSpPr>
          <p:cNvPr id="2" name="Title 1"/>
          <p:cNvSpPr>
            <a:spLocks noGrp="1"/>
          </p:cNvSpPr>
          <p:nvPr>
            <p:ph type="title"/>
          </p:nvPr>
        </p:nvSpPr>
        <p:spPr>
          <a:xfrm>
            <a:off x="1524001" y="347837"/>
            <a:ext cx="9211377" cy="1143000"/>
          </a:xfrm>
        </p:spPr>
        <p:txBody>
          <a:bodyPr/>
          <a:lstStyle/>
          <a:p>
            <a:r>
              <a:rPr lang="en-US" sz="3200" dirty="0" smtClean="0"/>
              <a:t>NGS Coordinate Conversion </a:t>
            </a:r>
            <a:br>
              <a:rPr lang="en-US" sz="3200" dirty="0" smtClean="0"/>
            </a:br>
            <a:r>
              <a:rPr lang="en-US" sz="3200" dirty="0" smtClean="0"/>
              <a:t>and Transformation Tool (</a:t>
            </a:r>
            <a:r>
              <a:rPr lang="en-US" sz="3200" b="1" dirty="0" smtClean="0"/>
              <a:t>NCAT</a:t>
            </a:r>
            <a:r>
              <a:rPr lang="en-US" sz="3200" dirty="0" smtClean="0"/>
              <a:t>)</a:t>
            </a:r>
            <a:endParaRPr lang="en-US" sz="3200" dirty="0"/>
          </a:p>
        </p:txBody>
      </p:sp>
      <p:sp>
        <p:nvSpPr>
          <p:cNvPr id="3" name="Date Placeholder 2"/>
          <p:cNvSpPr>
            <a:spLocks noGrp="1"/>
          </p:cNvSpPr>
          <p:nvPr>
            <p:ph type="dt" sz="half" idx="10"/>
          </p:nvPr>
        </p:nvSpPr>
        <p:spPr/>
        <p:txBody>
          <a:bodyPr/>
          <a:lstStyle/>
          <a:p>
            <a:pPr>
              <a:defRPr/>
            </a:pPr>
            <a:r>
              <a:rPr lang="en-US" altLang="en-US" smtClean="0"/>
              <a:t>February 6, 2018</a:t>
            </a:r>
            <a:endParaRPr lang="en-US" altLang="en-US"/>
          </a:p>
        </p:txBody>
      </p:sp>
      <p:sp>
        <p:nvSpPr>
          <p:cNvPr id="4" name="Footer Placeholder 3"/>
          <p:cNvSpPr>
            <a:spLocks noGrp="1"/>
          </p:cNvSpPr>
          <p:nvPr>
            <p:ph type="ftr" sz="quarter" idx="11"/>
          </p:nvPr>
        </p:nvSpPr>
        <p:spPr/>
        <p:txBody>
          <a:bodyPr/>
          <a:lstStyle/>
          <a:p>
            <a:pPr>
              <a:defRPr/>
            </a:pPr>
            <a:r>
              <a:rPr lang="en-US" smtClean="0"/>
              <a:t>ASPRS/ILMF - Denver</a:t>
            </a:r>
            <a:endParaRPr lang="en-US"/>
          </a:p>
        </p:txBody>
      </p:sp>
      <p:sp>
        <p:nvSpPr>
          <p:cNvPr id="8" name="Rectangle 7"/>
          <p:cNvSpPr/>
          <p:nvPr/>
        </p:nvSpPr>
        <p:spPr>
          <a:xfrm>
            <a:off x="4283838" y="4400097"/>
            <a:ext cx="1664786" cy="12872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pPr>
              <a:defRPr/>
            </a:pPr>
            <a:fld id="{5A837433-97E9-4D94-B898-19FA6F4A2CA7}" type="slidenum">
              <a:rPr lang="en-US" smtClean="0"/>
              <a:pPr>
                <a:defRPr/>
              </a:pPr>
              <a:t>29</a:t>
            </a:fld>
            <a:endParaRPr lang="en-US"/>
          </a:p>
        </p:txBody>
      </p:sp>
      <p:pic>
        <p:nvPicPr>
          <p:cNvPr id="13" name="Picture 12"/>
          <p:cNvPicPr>
            <a:picLocks noChangeAspect="1"/>
          </p:cNvPicPr>
          <p:nvPr/>
        </p:nvPicPr>
        <p:blipFill>
          <a:blip r:embed="rId4"/>
          <a:stretch>
            <a:fillRect/>
          </a:stretch>
        </p:blipFill>
        <p:spPr>
          <a:xfrm>
            <a:off x="0" y="2337817"/>
            <a:ext cx="4283838" cy="3175716"/>
          </a:xfrm>
          <a:prstGeom prst="rect">
            <a:avLst/>
          </a:prstGeom>
        </p:spPr>
      </p:pic>
      <p:sp>
        <p:nvSpPr>
          <p:cNvPr id="9" name="Explosion 1 8"/>
          <p:cNvSpPr/>
          <p:nvPr/>
        </p:nvSpPr>
        <p:spPr>
          <a:xfrm>
            <a:off x="9624646" y="1055077"/>
            <a:ext cx="2318702" cy="2321782"/>
          </a:xfrm>
          <a:prstGeom prst="irregularSeal1">
            <a:avLst/>
          </a:prstGeom>
          <a:gradFill>
            <a:gsLst>
              <a:gs pos="0">
                <a:srgbClr val="FFFF00"/>
              </a:gs>
              <a:gs pos="100000">
                <a:schemeClr val="accent6"/>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0000"/>
                </a:solidFill>
              </a:rPr>
              <a:t>Now with</a:t>
            </a:r>
          </a:p>
          <a:p>
            <a:pPr algn="ctr"/>
            <a:r>
              <a:rPr lang="en-US" b="1" dirty="0" smtClean="0">
                <a:solidFill>
                  <a:srgbClr val="FF0000"/>
                </a:solidFill>
              </a:rPr>
              <a:t>NADCON 5!</a:t>
            </a:r>
            <a:endParaRPr lang="en-US" b="1" dirty="0">
              <a:solidFill>
                <a:srgbClr val="FF0000"/>
              </a:solidFill>
            </a:endParaRPr>
          </a:p>
        </p:txBody>
      </p:sp>
      <p:sp>
        <p:nvSpPr>
          <p:cNvPr id="6" name="TextBox 5"/>
          <p:cNvSpPr txBox="1"/>
          <p:nvPr/>
        </p:nvSpPr>
        <p:spPr>
          <a:xfrm>
            <a:off x="7073813" y="4953854"/>
            <a:ext cx="5299034" cy="461665"/>
          </a:xfrm>
          <a:prstGeom prst="rect">
            <a:avLst/>
          </a:prstGeom>
          <a:noFill/>
        </p:spPr>
        <p:txBody>
          <a:bodyPr wrap="square" rtlCol="0">
            <a:spAutoFit/>
          </a:bodyPr>
          <a:lstStyle/>
          <a:p>
            <a:r>
              <a:rPr lang="en-US" sz="2400" b="1" dirty="0" smtClean="0">
                <a:solidFill>
                  <a:srgbClr val="FF0000"/>
                </a:solidFill>
              </a:rPr>
              <a:t>beta</a:t>
            </a:r>
            <a:r>
              <a:rPr lang="en-US" sz="2400" b="1" dirty="0" smtClean="0"/>
              <a:t>.ngs.noaa.gov/NCAT</a:t>
            </a:r>
            <a:r>
              <a:rPr lang="en-US" sz="2400" b="1" dirty="0"/>
              <a:t>/</a:t>
            </a:r>
          </a:p>
        </p:txBody>
      </p:sp>
      <p:cxnSp>
        <p:nvCxnSpPr>
          <p:cNvPr id="11" name="Straight Connector 10"/>
          <p:cNvCxnSpPr/>
          <p:nvPr/>
        </p:nvCxnSpPr>
        <p:spPr>
          <a:xfrm flipH="1" flipV="1">
            <a:off x="184219" y="5415519"/>
            <a:ext cx="4099619" cy="2718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4029389" y="2542233"/>
            <a:ext cx="1919236" cy="185418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0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February 6, 2018</a:t>
            </a:r>
            <a:endParaRPr lang="en-US"/>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
        <p:nvSpPr>
          <p:cNvPr id="4" name="Slide Number Placeholder 3"/>
          <p:cNvSpPr>
            <a:spLocks noGrp="1"/>
          </p:cNvSpPr>
          <p:nvPr>
            <p:ph type="sldNum" sz="quarter" idx="12"/>
          </p:nvPr>
        </p:nvSpPr>
        <p:spPr/>
        <p:txBody>
          <a:bodyPr/>
          <a:lstStyle/>
          <a:p>
            <a:pPr>
              <a:defRPr/>
            </a:pPr>
            <a:fld id="{58280CB3-0FF6-4D07-A0F6-C78040BEDDEE}" type="slidenum">
              <a:rPr lang="en-US" smtClean="0"/>
              <a:pPr>
                <a:defRPr/>
              </a:pPr>
              <a:t>3</a:t>
            </a:fld>
            <a:endParaRPr lang="en-US" dirty="0"/>
          </a:p>
        </p:txBody>
      </p:sp>
      <p:pic>
        <p:nvPicPr>
          <p:cNvPr id="5" name="Picture 4"/>
          <p:cNvPicPr>
            <a:picLocks noChangeAspect="1"/>
          </p:cNvPicPr>
          <p:nvPr/>
        </p:nvPicPr>
        <p:blipFill>
          <a:blip r:embed="rId3"/>
          <a:stretch>
            <a:fillRect/>
          </a:stretch>
        </p:blipFill>
        <p:spPr>
          <a:xfrm>
            <a:off x="1524000" y="1660911"/>
            <a:ext cx="2743200" cy="3642611"/>
          </a:xfrm>
          <a:prstGeom prst="rect">
            <a:avLst/>
          </a:prstGeom>
        </p:spPr>
      </p:pic>
      <p:pic>
        <p:nvPicPr>
          <p:cNvPr id="7" name="Picture 6"/>
          <p:cNvPicPr>
            <a:picLocks noChangeAspect="1"/>
          </p:cNvPicPr>
          <p:nvPr/>
        </p:nvPicPr>
        <p:blipFill>
          <a:blip r:embed="rId4"/>
          <a:stretch>
            <a:fillRect/>
          </a:stretch>
        </p:blipFill>
        <p:spPr>
          <a:xfrm>
            <a:off x="7963583" y="1660911"/>
            <a:ext cx="2763107" cy="3642611"/>
          </a:xfrm>
          <a:prstGeom prst="rect">
            <a:avLst/>
          </a:prstGeom>
        </p:spPr>
      </p:pic>
      <p:sp>
        <p:nvSpPr>
          <p:cNvPr id="8" name="Title 9"/>
          <p:cNvSpPr txBox="1">
            <a:spLocks/>
          </p:cNvSpPr>
          <p:nvPr/>
        </p:nvSpPr>
        <p:spPr>
          <a:xfrm>
            <a:off x="1949450" y="425450"/>
            <a:ext cx="8261350" cy="117475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dirty="0"/>
              <a:t>Modernizing the NSRS</a:t>
            </a:r>
          </a:p>
          <a:p>
            <a:r>
              <a:rPr lang="en-US" altLang="en-US" sz="2400" dirty="0"/>
              <a:t>The “blueprint” documents:  Your best source for information</a:t>
            </a:r>
          </a:p>
        </p:txBody>
      </p:sp>
      <p:sp>
        <p:nvSpPr>
          <p:cNvPr id="9" name="TextBox 8"/>
          <p:cNvSpPr txBox="1"/>
          <p:nvPr/>
        </p:nvSpPr>
        <p:spPr>
          <a:xfrm>
            <a:off x="1679677" y="5453390"/>
            <a:ext cx="2736647" cy="923330"/>
          </a:xfrm>
          <a:prstGeom prst="rect">
            <a:avLst/>
          </a:prstGeom>
          <a:noFill/>
        </p:spPr>
        <p:txBody>
          <a:bodyPr wrap="none" rtlCol="0">
            <a:spAutoFit/>
          </a:bodyPr>
          <a:lstStyle/>
          <a:p>
            <a:pPr algn="ctr"/>
            <a:r>
              <a:rPr lang="en-US" b="1" dirty="0" smtClean="0"/>
              <a:t>Geometric</a:t>
            </a:r>
            <a:r>
              <a:rPr lang="en-US" dirty="0" smtClean="0"/>
              <a:t>:</a:t>
            </a:r>
          </a:p>
          <a:p>
            <a:pPr algn="ctr"/>
            <a:r>
              <a:rPr lang="en-US" dirty="0" smtClean="0"/>
              <a:t>May 2017</a:t>
            </a:r>
          </a:p>
          <a:p>
            <a:pPr algn="ctr"/>
            <a:r>
              <a:rPr lang="en-US" dirty="0" smtClean="0"/>
              <a:t>(minor update Sep 2017)</a:t>
            </a:r>
            <a:endParaRPr lang="en-US" dirty="0"/>
          </a:p>
        </p:txBody>
      </p:sp>
      <p:sp>
        <p:nvSpPr>
          <p:cNvPr id="10" name="TextBox 9"/>
          <p:cNvSpPr txBox="1"/>
          <p:nvPr/>
        </p:nvSpPr>
        <p:spPr>
          <a:xfrm>
            <a:off x="5263155" y="5453390"/>
            <a:ext cx="1659429" cy="646331"/>
          </a:xfrm>
          <a:prstGeom prst="rect">
            <a:avLst/>
          </a:prstGeom>
          <a:noFill/>
        </p:spPr>
        <p:txBody>
          <a:bodyPr wrap="none" rtlCol="0">
            <a:spAutoFit/>
          </a:bodyPr>
          <a:lstStyle/>
          <a:p>
            <a:pPr algn="ctr"/>
            <a:r>
              <a:rPr lang="en-US" b="1" dirty="0" smtClean="0"/>
              <a:t>Geopotential</a:t>
            </a:r>
            <a:r>
              <a:rPr lang="en-US" dirty="0" smtClean="0"/>
              <a:t>:</a:t>
            </a:r>
          </a:p>
          <a:p>
            <a:pPr algn="ctr"/>
            <a:r>
              <a:rPr lang="en-US" dirty="0" smtClean="0"/>
              <a:t>Nov 2017</a:t>
            </a:r>
            <a:endParaRPr lang="en-US" dirty="0"/>
          </a:p>
        </p:txBody>
      </p:sp>
      <p:sp>
        <p:nvSpPr>
          <p:cNvPr id="11" name="TextBox 10"/>
          <p:cNvSpPr txBox="1"/>
          <p:nvPr/>
        </p:nvSpPr>
        <p:spPr>
          <a:xfrm>
            <a:off x="7759323" y="5506771"/>
            <a:ext cx="3390672" cy="646331"/>
          </a:xfrm>
          <a:prstGeom prst="rect">
            <a:avLst/>
          </a:prstGeom>
          <a:noFill/>
        </p:spPr>
        <p:txBody>
          <a:bodyPr wrap="none" rtlCol="0">
            <a:spAutoFit/>
          </a:bodyPr>
          <a:lstStyle/>
          <a:p>
            <a:pPr algn="ctr"/>
            <a:r>
              <a:rPr lang="en-US" b="1" dirty="0" smtClean="0"/>
              <a:t>Using the new frames/datum</a:t>
            </a:r>
            <a:r>
              <a:rPr lang="en-US" dirty="0" smtClean="0"/>
              <a:t>:</a:t>
            </a:r>
          </a:p>
          <a:p>
            <a:pPr algn="ctr"/>
            <a:r>
              <a:rPr lang="en-US" dirty="0" smtClean="0"/>
              <a:t>Sep(?) 2018</a:t>
            </a:r>
            <a:endParaRPr lang="en-US"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5575" y="1660911"/>
            <a:ext cx="2754590" cy="3642611"/>
          </a:xfrm>
          <a:prstGeom prst="rect">
            <a:avLst/>
          </a:prstGeom>
        </p:spPr>
      </p:pic>
    </p:spTree>
    <p:extLst>
      <p:ext uri="{BB962C8B-B14F-4D97-AF65-F5344CB8AC3E}">
        <p14:creationId xmlns:p14="http://schemas.microsoft.com/office/powerpoint/2010/main" val="18629533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VDatum</a:t>
            </a:r>
            <a:endParaRPr lang="en-US" dirty="0"/>
          </a:p>
        </p:txBody>
      </p:sp>
      <p:sp>
        <p:nvSpPr>
          <p:cNvPr id="3" name="Date Placeholder 2"/>
          <p:cNvSpPr>
            <a:spLocks noGrp="1"/>
          </p:cNvSpPr>
          <p:nvPr>
            <p:ph type="dt" sz="half" idx="10"/>
          </p:nvPr>
        </p:nvSpPr>
        <p:spPr/>
        <p:txBody>
          <a:bodyPr/>
          <a:lstStyle/>
          <a:p>
            <a:pPr>
              <a:defRPr/>
            </a:pPr>
            <a:r>
              <a:rPr lang="en-US" smtClean="0"/>
              <a:t>February 6, 2018</a:t>
            </a:r>
            <a:endParaRPr lang="en-US"/>
          </a:p>
        </p:txBody>
      </p:sp>
      <p:sp>
        <p:nvSpPr>
          <p:cNvPr id="4" name="Footer Placeholder 3"/>
          <p:cNvSpPr>
            <a:spLocks noGrp="1"/>
          </p:cNvSpPr>
          <p:nvPr>
            <p:ph type="ftr" sz="quarter" idx="11"/>
          </p:nvPr>
        </p:nvSpPr>
        <p:spPr/>
        <p:txBody>
          <a:bodyPr/>
          <a:lstStyle/>
          <a:p>
            <a:pPr>
              <a:defRPr/>
            </a:pPr>
            <a:r>
              <a:rPr lang="en-US" smtClean="0"/>
              <a:t>ASPRS/ILMF - Denver</a:t>
            </a:r>
            <a:endParaRPr lang="en-US"/>
          </a:p>
        </p:txBody>
      </p:sp>
      <p:sp>
        <p:nvSpPr>
          <p:cNvPr id="5" name="Slide Number Placeholder 4"/>
          <p:cNvSpPr>
            <a:spLocks noGrp="1"/>
          </p:cNvSpPr>
          <p:nvPr>
            <p:ph type="sldNum" sz="quarter" idx="12"/>
          </p:nvPr>
        </p:nvSpPr>
        <p:spPr/>
        <p:txBody>
          <a:bodyPr/>
          <a:lstStyle/>
          <a:p>
            <a:pPr>
              <a:defRPr/>
            </a:pPr>
            <a:fld id="{5A837433-97E9-4D94-B898-19FA6F4A2CA7}" type="slidenum">
              <a:rPr lang="en-US" smtClean="0"/>
              <a:pPr>
                <a:defRPr/>
              </a:pPr>
              <a:t>30</a:t>
            </a:fld>
            <a:endParaRPr lang="en-US"/>
          </a:p>
        </p:txBody>
      </p:sp>
      <p:pic>
        <p:nvPicPr>
          <p:cNvPr id="6" name="Picture 5"/>
          <p:cNvPicPr>
            <a:picLocks noChangeAspect="1"/>
          </p:cNvPicPr>
          <p:nvPr/>
        </p:nvPicPr>
        <p:blipFill>
          <a:blip r:embed="rId2"/>
          <a:stretch>
            <a:fillRect/>
          </a:stretch>
        </p:blipFill>
        <p:spPr>
          <a:xfrm>
            <a:off x="144462" y="1417638"/>
            <a:ext cx="7881938" cy="3839083"/>
          </a:xfrm>
          <a:prstGeom prst="rect">
            <a:avLst/>
          </a:prstGeom>
        </p:spPr>
      </p:pic>
      <p:sp>
        <p:nvSpPr>
          <p:cNvPr id="7" name="TextBox 6"/>
          <p:cNvSpPr txBox="1"/>
          <p:nvPr/>
        </p:nvSpPr>
        <p:spPr>
          <a:xfrm>
            <a:off x="8383712" y="3009832"/>
            <a:ext cx="3552576" cy="584775"/>
          </a:xfrm>
          <a:prstGeom prst="rect">
            <a:avLst/>
          </a:prstGeom>
          <a:noFill/>
        </p:spPr>
        <p:txBody>
          <a:bodyPr wrap="none" rtlCol="0">
            <a:spAutoFit/>
          </a:bodyPr>
          <a:lstStyle/>
          <a:p>
            <a:r>
              <a:rPr lang="en-US" sz="3200" b="1" dirty="0" smtClean="0"/>
              <a:t>vdatum.noaa.gov</a:t>
            </a:r>
            <a:endParaRPr lang="en-US" sz="3200" b="1" dirty="0"/>
          </a:p>
        </p:txBody>
      </p:sp>
    </p:spTree>
    <p:extLst>
      <p:ext uri="{BB962C8B-B14F-4D97-AF65-F5344CB8AC3E}">
        <p14:creationId xmlns:p14="http://schemas.microsoft.com/office/powerpoint/2010/main" val="13511104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31</a:t>
            </a:fld>
            <a:endParaRPr lang="en-US" altLang="en-US" dirty="0"/>
          </a:p>
        </p:txBody>
      </p:sp>
    </p:spTree>
    <p:extLst>
      <p:ext uri="{BB962C8B-B14F-4D97-AF65-F5344CB8AC3E}">
        <p14:creationId xmlns:p14="http://schemas.microsoft.com/office/powerpoint/2010/main" val="3804368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
        <p:nvSpPr>
          <p:cNvPr id="3" name="Slide Number Placeholder 2"/>
          <p:cNvSpPr>
            <a:spLocks noGrp="1"/>
          </p:cNvSpPr>
          <p:nvPr>
            <p:ph type="sldNum" sz="quarter" idx="12"/>
          </p:nvPr>
        </p:nvSpPr>
        <p:spPr/>
        <p:txBody>
          <a:bodyPr/>
          <a:lstStyle/>
          <a:p>
            <a:pPr>
              <a:defRPr/>
            </a:pPr>
            <a:fld id="{A269A303-B593-45E6-8920-67DA3337AB25}" type="slidenum">
              <a:rPr lang="en-US" altLang="en-US" smtClean="0"/>
              <a:pPr>
                <a:defRPr/>
              </a:pPr>
              <a:t>32</a:t>
            </a:fld>
            <a:endParaRPr lang="en-US" altLang="en-US" dirty="0"/>
          </a:p>
        </p:txBody>
      </p:sp>
    </p:spTree>
    <p:extLst>
      <p:ext uri="{BB962C8B-B14F-4D97-AF65-F5344CB8AC3E}">
        <p14:creationId xmlns:p14="http://schemas.microsoft.com/office/powerpoint/2010/main" val="4968226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5" name="Slide Number Placeholder 4"/>
          <p:cNvSpPr>
            <a:spLocks noGrp="1"/>
          </p:cNvSpPr>
          <p:nvPr>
            <p:ph type="sldNum" sz="quarter" idx="12"/>
          </p:nvPr>
        </p:nvSpPr>
        <p:spPr/>
        <p:txBody>
          <a:bodyPr/>
          <a:lstStyle/>
          <a:p>
            <a:pPr>
              <a:defRPr/>
            </a:pPr>
            <a:fld id="{A269A303-B593-45E6-8920-67DA3337AB25}" type="slidenum">
              <a:rPr lang="en-US" altLang="en-US" smtClean="0"/>
              <a:pPr>
                <a:defRPr/>
              </a:pPr>
              <a:t>33</a:t>
            </a:fld>
            <a:endParaRPr lang="en-US" altLang="en-US" dirty="0"/>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3343357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much more…</a:t>
            </a:r>
            <a:endParaRPr lang="en-US" dirty="0"/>
          </a:p>
        </p:txBody>
      </p:sp>
      <p:sp>
        <p:nvSpPr>
          <p:cNvPr id="3" name="Content Placeholder 2"/>
          <p:cNvSpPr>
            <a:spLocks noGrp="1"/>
          </p:cNvSpPr>
          <p:nvPr>
            <p:ph idx="1"/>
          </p:nvPr>
        </p:nvSpPr>
        <p:spPr/>
        <p:txBody>
          <a:bodyPr/>
          <a:lstStyle/>
          <a:p>
            <a:r>
              <a:rPr lang="en-US" dirty="0" smtClean="0"/>
              <a:t>OPUS-Projects being expanded to </a:t>
            </a:r>
            <a:r>
              <a:rPr lang="en-US" u="sng" dirty="0" smtClean="0"/>
              <a:t>replace </a:t>
            </a:r>
            <a:r>
              <a:rPr lang="en-US" u="sng" dirty="0" err="1" smtClean="0"/>
              <a:t>Bluebooking</a:t>
            </a:r>
            <a:endParaRPr lang="en-US" u="sng" dirty="0"/>
          </a:p>
          <a:p>
            <a:pPr lvl="1"/>
            <a:r>
              <a:rPr lang="en-US" dirty="0" smtClean="0"/>
              <a:t>Leveling, RTK, Gravity</a:t>
            </a:r>
          </a:p>
          <a:p>
            <a:r>
              <a:rPr lang="en-US" dirty="0" smtClean="0"/>
              <a:t>An entire </a:t>
            </a:r>
            <a:r>
              <a:rPr lang="en-US" u="sng" dirty="0" smtClean="0"/>
              <a:t>new database </a:t>
            </a:r>
            <a:r>
              <a:rPr lang="en-US" dirty="0" smtClean="0"/>
              <a:t>being built</a:t>
            </a:r>
          </a:p>
          <a:p>
            <a:r>
              <a:rPr lang="en-US" dirty="0" smtClean="0"/>
              <a:t>All </a:t>
            </a:r>
            <a:r>
              <a:rPr lang="en-US" u="sng" dirty="0" smtClean="0"/>
              <a:t>historic GPS </a:t>
            </a:r>
            <a:r>
              <a:rPr lang="en-US" dirty="0" smtClean="0"/>
              <a:t>data back to 1997 being reprocessed into the TRFs</a:t>
            </a:r>
          </a:p>
          <a:p>
            <a:r>
              <a:rPr lang="en-US" dirty="0" smtClean="0"/>
              <a:t>A </a:t>
            </a:r>
            <a:r>
              <a:rPr lang="en-US" u="sng" dirty="0" smtClean="0"/>
              <a:t>new leveling manual </a:t>
            </a:r>
            <a:r>
              <a:rPr lang="en-US" dirty="0" smtClean="0"/>
              <a:t>to work in a GPS/geoid “vertical datum”</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34</a:t>
            </a:fld>
            <a:endParaRPr lang="en-US" altLang="en-US" dirty="0"/>
          </a:p>
        </p:txBody>
      </p:sp>
    </p:spTree>
    <p:extLst>
      <p:ext uri="{BB962C8B-B14F-4D97-AF65-F5344CB8AC3E}">
        <p14:creationId xmlns:p14="http://schemas.microsoft.com/office/powerpoint/2010/main" val="222000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much more…</a:t>
            </a:r>
            <a:endParaRPr lang="en-US" dirty="0"/>
          </a:p>
        </p:txBody>
      </p:sp>
      <p:sp>
        <p:nvSpPr>
          <p:cNvPr id="3" name="Content Placeholder 2"/>
          <p:cNvSpPr>
            <a:spLocks noGrp="1"/>
          </p:cNvSpPr>
          <p:nvPr>
            <p:ph idx="1"/>
          </p:nvPr>
        </p:nvSpPr>
        <p:spPr/>
        <p:txBody>
          <a:bodyPr/>
          <a:lstStyle/>
          <a:p>
            <a:r>
              <a:rPr lang="en-US" u="sng" dirty="0" smtClean="0"/>
              <a:t>VERTCON 3</a:t>
            </a:r>
            <a:r>
              <a:rPr lang="en-US" dirty="0" smtClean="0"/>
              <a:t> under construction</a:t>
            </a:r>
          </a:p>
          <a:p>
            <a:r>
              <a:rPr lang="en-US" dirty="0" smtClean="0"/>
              <a:t>More </a:t>
            </a:r>
            <a:r>
              <a:rPr lang="en-US" u="sng" dirty="0" smtClean="0"/>
              <a:t>GIS friendly </a:t>
            </a:r>
            <a:r>
              <a:rPr lang="en-US" dirty="0" smtClean="0"/>
              <a:t>products, services and tools being built</a:t>
            </a:r>
          </a:p>
          <a:p>
            <a:r>
              <a:rPr lang="en-US" u="sng" dirty="0" smtClean="0"/>
              <a:t>Replacement for NGS 58 </a:t>
            </a:r>
            <a:r>
              <a:rPr lang="en-US" dirty="0" smtClean="0"/>
              <a:t>(“GPS derived ellipsoid heights”) manual nearly complete</a:t>
            </a:r>
          </a:p>
          <a:p>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35</a:t>
            </a:fld>
            <a:endParaRPr lang="en-US" altLang="en-US" dirty="0"/>
          </a:p>
        </p:txBody>
      </p:sp>
    </p:spTree>
    <p:extLst>
      <p:ext uri="{BB962C8B-B14F-4D97-AF65-F5344CB8AC3E}">
        <p14:creationId xmlns:p14="http://schemas.microsoft.com/office/powerpoint/2010/main" val="387101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489364" y="2209800"/>
            <a:ext cx="1676400" cy="167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X, Y, Z</a:t>
            </a:r>
            <a:endParaRPr lang="en-US" dirty="0">
              <a:solidFill>
                <a:schemeClr val="tx1"/>
              </a:solidFill>
            </a:endParaRPr>
          </a:p>
        </p:txBody>
      </p:sp>
      <p:sp>
        <p:nvSpPr>
          <p:cNvPr id="5" name="TextBox 4"/>
          <p:cNvSpPr txBox="1"/>
          <p:nvPr/>
        </p:nvSpPr>
        <p:spPr>
          <a:xfrm>
            <a:off x="1524000" y="0"/>
            <a:ext cx="2962148" cy="2446824"/>
          </a:xfrm>
          <a:prstGeom prst="rect">
            <a:avLst/>
          </a:prstGeom>
          <a:noFill/>
        </p:spPr>
        <p:txBody>
          <a:bodyPr wrap="square" rtlCol="0">
            <a:spAutoFit/>
          </a:bodyPr>
          <a:lstStyle/>
          <a:p>
            <a:r>
              <a:rPr lang="en-US" sz="2400" b="1" dirty="0">
                <a:solidFill>
                  <a:srgbClr val="FF0000"/>
                </a:solidFill>
              </a:rPr>
              <a:t>NAD 83 (2011)</a:t>
            </a:r>
          </a:p>
          <a:p>
            <a:r>
              <a:rPr lang="en-US" dirty="0" smtClean="0"/>
              <a:t>Allowable Regions:</a:t>
            </a:r>
          </a:p>
          <a:p>
            <a:pPr marL="285750" indent="-285750">
              <a:buFont typeface="Arial" panose="020B0604020202020204" pitchFamily="34" charset="0"/>
              <a:buChar char="•"/>
            </a:pPr>
            <a:r>
              <a:rPr lang="en-US" sz="1100" dirty="0"/>
              <a:t>CONUS</a:t>
            </a:r>
          </a:p>
          <a:p>
            <a:pPr marL="285750" indent="-285750">
              <a:buFont typeface="Arial" panose="020B0604020202020204" pitchFamily="34" charset="0"/>
              <a:buChar char="•"/>
            </a:pPr>
            <a:r>
              <a:rPr lang="en-US" sz="1100" dirty="0"/>
              <a:t>Alaska</a:t>
            </a:r>
          </a:p>
          <a:p>
            <a:pPr marL="285750" indent="-285750">
              <a:buFont typeface="Arial" panose="020B0604020202020204" pitchFamily="34" charset="0"/>
              <a:buChar char="•"/>
            </a:pPr>
            <a:r>
              <a:rPr lang="en-US" sz="1100" dirty="0"/>
              <a:t>Hawaii</a:t>
            </a:r>
          </a:p>
          <a:p>
            <a:pPr marL="285750" indent="-285750">
              <a:buFont typeface="Arial" panose="020B0604020202020204" pitchFamily="34" charset="0"/>
              <a:buChar char="•"/>
            </a:pPr>
            <a:r>
              <a:rPr lang="en-US" sz="1100" dirty="0"/>
              <a:t>PR/VI</a:t>
            </a:r>
          </a:p>
          <a:p>
            <a:pPr marL="285750" indent="-285750">
              <a:buFont typeface="Arial" panose="020B0604020202020204" pitchFamily="34" charset="0"/>
              <a:buChar char="•"/>
            </a:pPr>
            <a:r>
              <a:rPr lang="en-US" sz="1100" dirty="0"/>
              <a:t>AS</a:t>
            </a:r>
          </a:p>
          <a:p>
            <a:pPr marL="285750" indent="-285750">
              <a:buFont typeface="Arial" panose="020B0604020202020204" pitchFamily="34" charset="0"/>
              <a:buChar char="•"/>
            </a:pPr>
            <a:r>
              <a:rPr lang="en-US" sz="1100" dirty="0"/>
              <a:t>Guam/CNMI</a:t>
            </a:r>
          </a:p>
          <a:p>
            <a:pPr marL="285750" indent="-285750">
              <a:buFont typeface="Arial" panose="020B0604020202020204" pitchFamily="34" charset="0"/>
              <a:buChar char="•"/>
            </a:pPr>
            <a:r>
              <a:rPr lang="en-US" sz="1100" dirty="0"/>
              <a:t>St. Paul</a:t>
            </a:r>
          </a:p>
          <a:p>
            <a:pPr marL="285750" indent="-285750">
              <a:buFont typeface="Arial" panose="020B0604020202020204" pitchFamily="34" charset="0"/>
              <a:buChar char="•"/>
            </a:pPr>
            <a:r>
              <a:rPr lang="en-US" sz="1100" dirty="0"/>
              <a:t>St. George</a:t>
            </a:r>
          </a:p>
          <a:p>
            <a:pPr marL="285750" indent="-285750">
              <a:buFont typeface="Arial" panose="020B0604020202020204" pitchFamily="34" charset="0"/>
              <a:buChar char="•"/>
            </a:pPr>
            <a:r>
              <a:rPr lang="en-US" sz="1100" dirty="0"/>
              <a:t>St. Lawrence</a:t>
            </a:r>
          </a:p>
          <a:p>
            <a:pPr marL="285750" indent="-285750">
              <a:buFont typeface="Arial" panose="020B0604020202020204" pitchFamily="34" charset="0"/>
              <a:buChar char="•"/>
            </a:pPr>
            <a:endParaRPr lang="en-US" sz="1200" dirty="0"/>
          </a:p>
        </p:txBody>
      </p:sp>
      <p:sp>
        <p:nvSpPr>
          <p:cNvPr id="6" name="Oval 5"/>
          <p:cNvSpPr/>
          <p:nvPr/>
        </p:nvSpPr>
        <p:spPr>
          <a:xfrm>
            <a:off x="2521528" y="5170714"/>
            <a:ext cx="1676400" cy="167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USNG</a:t>
            </a:r>
            <a:endParaRPr lang="en-US" dirty="0">
              <a:solidFill>
                <a:schemeClr val="tx1"/>
              </a:solidFill>
            </a:endParaRPr>
          </a:p>
        </p:txBody>
      </p:sp>
      <p:sp>
        <p:nvSpPr>
          <p:cNvPr id="7" name="Oval 6"/>
          <p:cNvSpPr/>
          <p:nvPr/>
        </p:nvSpPr>
        <p:spPr>
          <a:xfrm>
            <a:off x="5680364" y="5181600"/>
            <a:ext cx="1676400" cy="167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UTM</a:t>
            </a:r>
            <a:endParaRPr lang="en-US" dirty="0">
              <a:solidFill>
                <a:schemeClr val="tx1"/>
              </a:solidFill>
            </a:endParaRPr>
          </a:p>
        </p:txBody>
      </p:sp>
      <p:sp>
        <p:nvSpPr>
          <p:cNvPr id="8" name="Oval 7"/>
          <p:cNvSpPr/>
          <p:nvPr/>
        </p:nvSpPr>
        <p:spPr>
          <a:xfrm>
            <a:off x="6553200" y="2209800"/>
            <a:ext cx="1676400" cy="167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SPC</a:t>
            </a:r>
            <a:endParaRPr lang="en-US" dirty="0">
              <a:solidFill>
                <a:schemeClr val="tx1"/>
              </a:solidFill>
            </a:endParaRPr>
          </a:p>
        </p:txBody>
      </p:sp>
      <p:sp>
        <p:nvSpPr>
          <p:cNvPr id="9" name="Oval 8"/>
          <p:cNvSpPr/>
          <p:nvPr/>
        </p:nvSpPr>
        <p:spPr>
          <a:xfrm>
            <a:off x="4038600" y="579951"/>
            <a:ext cx="1676400" cy="167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Symbol" panose="05050102010706020507" pitchFamily="18" charset="2"/>
              </a:rPr>
              <a:t>f</a:t>
            </a:r>
            <a:r>
              <a:rPr lang="en-US" dirty="0" smtClean="0">
                <a:solidFill>
                  <a:schemeClr val="tx1"/>
                </a:solidFill>
              </a:rPr>
              <a:t>, </a:t>
            </a:r>
            <a:r>
              <a:rPr lang="en-US" dirty="0" smtClean="0">
                <a:solidFill>
                  <a:schemeClr val="tx1"/>
                </a:solidFill>
                <a:latin typeface="Symbol" panose="05050102010706020507" pitchFamily="18" charset="2"/>
              </a:rPr>
              <a:t>l</a:t>
            </a:r>
            <a:r>
              <a:rPr lang="en-US" dirty="0" smtClean="0">
                <a:solidFill>
                  <a:schemeClr val="tx1"/>
                </a:solidFill>
              </a:rPr>
              <a:t>, h</a:t>
            </a:r>
            <a:endParaRPr lang="en-US" dirty="0">
              <a:solidFill>
                <a:schemeClr val="tx1"/>
              </a:solidFill>
            </a:endParaRPr>
          </a:p>
        </p:txBody>
      </p:sp>
      <p:cxnSp>
        <p:nvCxnSpPr>
          <p:cNvPr id="19" name="Straight Connector 18"/>
          <p:cNvCxnSpPr/>
          <p:nvPr/>
        </p:nvCxnSpPr>
        <p:spPr>
          <a:xfrm flipH="1">
            <a:off x="3622964" y="2209800"/>
            <a:ext cx="914400" cy="2971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013365" y="1752600"/>
            <a:ext cx="1073727" cy="762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652656" y="1752601"/>
            <a:ext cx="1094509" cy="832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146965" y="2185060"/>
            <a:ext cx="1014845" cy="30727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9489489">
            <a:off x="2876262" y="1599679"/>
            <a:ext cx="966931" cy="646331"/>
          </a:xfrm>
          <a:prstGeom prst="rect">
            <a:avLst/>
          </a:prstGeom>
          <a:noFill/>
        </p:spPr>
        <p:txBody>
          <a:bodyPr wrap="none" rtlCol="0">
            <a:spAutoFit/>
          </a:bodyPr>
          <a:lstStyle/>
          <a:p>
            <a:r>
              <a:rPr lang="en-US" dirty="0"/>
              <a:t>x</a:t>
            </a:r>
            <a:r>
              <a:rPr lang="en-US" dirty="0" smtClean="0"/>
              <a:t>yz2plh</a:t>
            </a:r>
          </a:p>
          <a:p>
            <a:r>
              <a:rPr lang="en-US" dirty="0" smtClean="0"/>
              <a:t>plh2xyz</a:t>
            </a:r>
            <a:endParaRPr lang="en-US" dirty="0"/>
          </a:p>
        </p:txBody>
      </p:sp>
      <p:sp>
        <p:nvSpPr>
          <p:cNvPr id="29" name="TextBox 28"/>
          <p:cNvSpPr txBox="1"/>
          <p:nvPr/>
        </p:nvSpPr>
        <p:spPr>
          <a:xfrm rot="19489489">
            <a:off x="3078967" y="2176446"/>
            <a:ext cx="1189749" cy="307777"/>
          </a:xfrm>
          <a:prstGeom prst="rect">
            <a:avLst/>
          </a:prstGeom>
          <a:noFill/>
        </p:spPr>
        <p:txBody>
          <a:bodyPr wrap="none" rtlCol="0">
            <a:spAutoFit/>
          </a:bodyPr>
          <a:lstStyle/>
          <a:p>
            <a:r>
              <a:rPr lang="en-US" sz="1400" dirty="0" err="1">
                <a:solidFill>
                  <a:srgbClr val="FF0000"/>
                </a:solidFill>
              </a:rPr>
              <a:t>a,f</a:t>
            </a:r>
            <a:r>
              <a:rPr lang="en-US" sz="1400" dirty="0">
                <a:solidFill>
                  <a:srgbClr val="FF0000"/>
                </a:solidFill>
              </a:rPr>
              <a:t> (GRS 80)</a:t>
            </a:r>
          </a:p>
        </p:txBody>
      </p:sp>
      <p:sp>
        <p:nvSpPr>
          <p:cNvPr id="32" name="TextBox 31"/>
          <p:cNvSpPr txBox="1"/>
          <p:nvPr/>
        </p:nvSpPr>
        <p:spPr>
          <a:xfrm rot="20628690">
            <a:off x="5798538" y="3983054"/>
            <a:ext cx="838691" cy="369332"/>
          </a:xfrm>
          <a:prstGeom prst="rect">
            <a:avLst/>
          </a:prstGeom>
          <a:noFill/>
        </p:spPr>
        <p:txBody>
          <a:bodyPr wrap="none" rtlCol="0">
            <a:spAutoFit/>
          </a:bodyPr>
          <a:lstStyle/>
          <a:p>
            <a:r>
              <a:rPr lang="en-US" dirty="0" smtClean="0"/>
              <a:t>UTMS</a:t>
            </a:r>
          </a:p>
        </p:txBody>
      </p:sp>
      <p:sp>
        <p:nvSpPr>
          <p:cNvPr id="33" name="TextBox 32"/>
          <p:cNvSpPr txBox="1"/>
          <p:nvPr/>
        </p:nvSpPr>
        <p:spPr>
          <a:xfrm rot="20516042">
            <a:off x="5923657" y="4207799"/>
            <a:ext cx="1048685" cy="276999"/>
          </a:xfrm>
          <a:prstGeom prst="rect">
            <a:avLst/>
          </a:prstGeom>
          <a:noFill/>
        </p:spPr>
        <p:txBody>
          <a:bodyPr wrap="none" rtlCol="0">
            <a:spAutoFit/>
          </a:bodyPr>
          <a:lstStyle/>
          <a:p>
            <a:r>
              <a:rPr lang="en-US" sz="1200" dirty="0" err="1">
                <a:solidFill>
                  <a:srgbClr val="FF0000"/>
                </a:solidFill>
              </a:rPr>
              <a:t>a,f</a:t>
            </a:r>
            <a:r>
              <a:rPr lang="en-US" sz="1200" dirty="0">
                <a:solidFill>
                  <a:srgbClr val="FF0000"/>
                </a:solidFill>
              </a:rPr>
              <a:t> (GRS 80)</a:t>
            </a:r>
          </a:p>
        </p:txBody>
      </p:sp>
      <p:sp>
        <p:nvSpPr>
          <p:cNvPr id="36" name="TextBox 35"/>
          <p:cNvSpPr txBox="1"/>
          <p:nvPr/>
        </p:nvSpPr>
        <p:spPr>
          <a:xfrm rot="2236872">
            <a:off x="5840996" y="1827888"/>
            <a:ext cx="915635" cy="369332"/>
          </a:xfrm>
          <a:prstGeom prst="rect">
            <a:avLst/>
          </a:prstGeom>
          <a:noFill/>
        </p:spPr>
        <p:txBody>
          <a:bodyPr wrap="none" rtlCol="0">
            <a:spAutoFit/>
          </a:bodyPr>
          <a:lstStyle/>
          <a:p>
            <a:r>
              <a:rPr lang="en-US" dirty="0" smtClean="0"/>
              <a:t>SPC83</a:t>
            </a:r>
          </a:p>
        </p:txBody>
      </p:sp>
      <p:sp>
        <p:nvSpPr>
          <p:cNvPr id="37" name="TextBox 36"/>
          <p:cNvSpPr txBox="1"/>
          <p:nvPr/>
        </p:nvSpPr>
        <p:spPr>
          <a:xfrm rot="2362193">
            <a:off x="5476018" y="2071685"/>
            <a:ext cx="1056700" cy="369332"/>
          </a:xfrm>
          <a:prstGeom prst="rect">
            <a:avLst/>
          </a:prstGeom>
          <a:noFill/>
        </p:spPr>
        <p:txBody>
          <a:bodyPr wrap="none" rtlCol="0">
            <a:spAutoFit/>
          </a:bodyPr>
          <a:lstStyle/>
          <a:p>
            <a:r>
              <a:rPr lang="en-US" dirty="0" smtClean="0">
                <a:solidFill>
                  <a:srgbClr val="FF0000"/>
                </a:solidFill>
              </a:rPr>
              <a:t>NAD 83 </a:t>
            </a:r>
          </a:p>
        </p:txBody>
      </p:sp>
      <p:sp>
        <p:nvSpPr>
          <p:cNvPr id="38" name="TextBox 37"/>
          <p:cNvSpPr txBox="1"/>
          <p:nvPr/>
        </p:nvSpPr>
        <p:spPr>
          <a:xfrm rot="923916">
            <a:off x="4031178" y="3707714"/>
            <a:ext cx="851515" cy="369332"/>
          </a:xfrm>
          <a:prstGeom prst="rect">
            <a:avLst/>
          </a:prstGeom>
          <a:noFill/>
        </p:spPr>
        <p:txBody>
          <a:bodyPr wrap="none" rtlCol="0">
            <a:spAutoFit/>
          </a:bodyPr>
          <a:lstStyle/>
          <a:p>
            <a:r>
              <a:rPr lang="en-US" dirty="0" smtClean="0"/>
              <a:t>USNG</a:t>
            </a:r>
          </a:p>
        </p:txBody>
      </p:sp>
      <p:sp>
        <p:nvSpPr>
          <p:cNvPr id="40" name="TextBox 39"/>
          <p:cNvSpPr txBox="1"/>
          <p:nvPr/>
        </p:nvSpPr>
        <p:spPr>
          <a:xfrm rot="1127199">
            <a:off x="3897166" y="3994841"/>
            <a:ext cx="1056700" cy="369332"/>
          </a:xfrm>
          <a:prstGeom prst="rect">
            <a:avLst/>
          </a:prstGeom>
          <a:noFill/>
        </p:spPr>
        <p:txBody>
          <a:bodyPr wrap="none" rtlCol="0">
            <a:spAutoFit/>
          </a:bodyPr>
          <a:lstStyle/>
          <a:p>
            <a:r>
              <a:rPr lang="en-US" dirty="0" smtClean="0">
                <a:solidFill>
                  <a:srgbClr val="FF0000"/>
                </a:solidFill>
              </a:rPr>
              <a:t>NAD 83 </a:t>
            </a:r>
          </a:p>
        </p:txBody>
      </p:sp>
      <p:cxnSp>
        <p:nvCxnSpPr>
          <p:cNvPr id="43" name="Straight Connector 42"/>
          <p:cNvCxnSpPr/>
          <p:nvPr/>
        </p:nvCxnSpPr>
        <p:spPr>
          <a:xfrm>
            <a:off x="4197928" y="6202138"/>
            <a:ext cx="15170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590018" y="5662689"/>
            <a:ext cx="851515" cy="369332"/>
          </a:xfrm>
          <a:prstGeom prst="rect">
            <a:avLst/>
          </a:prstGeom>
          <a:noFill/>
        </p:spPr>
        <p:txBody>
          <a:bodyPr wrap="none" rtlCol="0">
            <a:spAutoFit/>
          </a:bodyPr>
          <a:lstStyle/>
          <a:p>
            <a:r>
              <a:rPr lang="en-US" dirty="0" smtClean="0"/>
              <a:t>USNG</a:t>
            </a:r>
          </a:p>
        </p:txBody>
      </p:sp>
      <p:sp>
        <p:nvSpPr>
          <p:cNvPr id="46" name="TextBox 45"/>
          <p:cNvSpPr txBox="1"/>
          <p:nvPr/>
        </p:nvSpPr>
        <p:spPr>
          <a:xfrm>
            <a:off x="4486149" y="6202138"/>
            <a:ext cx="992579" cy="369332"/>
          </a:xfrm>
          <a:prstGeom prst="rect">
            <a:avLst/>
          </a:prstGeom>
          <a:noFill/>
        </p:spPr>
        <p:txBody>
          <a:bodyPr wrap="none" rtlCol="0">
            <a:spAutoFit/>
          </a:bodyPr>
          <a:lstStyle/>
          <a:p>
            <a:r>
              <a:rPr lang="en-US" dirty="0" smtClean="0">
                <a:solidFill>
                  <a:srgbClr val="FF0000"/>
                </a:solidFill>
              </a:rPr>
              <a:t>NAD 83</a:t>
            </a:r>
          </a:p>
        </p:txBody>
      </p:sp>
      <p:sp>
        <p:nvSpPr>
          <p:cNvPr id="2" name="TextBox 1"/>
          <p:cNvSpPr txBox="1"/>
          <p:nvPr/>
        </p:nvSpPr>
        <p:spPr>
          <a:xfrm>
            <a:off x="6448000" y="0"/>
            <a:ext cx="851515" cy="369332"/>
          </a:xfrm>
          <a:prstGeom prst="rect">
            <a:avLst/>
          </a:prstGeom>
          <a:noFill/>
        </p:spPr>
        <p:txBody>
          <a:bodyPr wrap="none" rtlCol="0">
            <a:spAutoFit/>
          </a:bodyPr>
          <a:lstStyle/>
          <a:p>
            <a:r>
              <a:rPr lang="en-US" dirty="0" smtClean="0"/>
              <a:t>Notes:</a:t>
            </a:r>
          </a:p>
        </p:txBody>
      </p:sp>
    </p:spTree>
    <p:extLst>
      <p:ext uri="{BB962C8B-B14F-4D97-AF65-F5344CB8AC3E}">
        <p14:creationId xmlns:p14="http://schemas.microsoft.com/office/powerpoint/2010/main" val="8351609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rot="19510649">
            <a:off x="8034801" y="4158174"/>
            <a:ext cx="1924135" cy="1614641"/>
            <a:chOff x="1352465" y="1688796"/>
            <a:chExt cx="1924135" cy="1614641"/>
          </a:xfrm>
        </p:grpSpPr>
        <p:sp>
          <p:nvSpPr>
            <p:cNvPr id="36" name="Oval 35"/>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tx1"/>
                  </a:solidFill>
                </a:rPr>
                <a:t>X, Y, Z</a:t>
              </a:r>
            </a:p>
          </p:txBody>
        </p:sp>
        <p:sp>
          <p:nvSpPr>
            <p:cNvPr id="37" name="Oval 36"/>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rPr>
                <a:t>USNG</a:t>
              </a:r>
            </a:p>
          </p:txBody>
        </p:sp>
        <p:sp>
          <p:nvSpPr>
            <p:cNvPr id="38" name="Oval 37"/>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39" name="Oval 38"/>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SPC</a:t>
              </a:r>
            </a:p>
          </p:txBody>
        </p:sp>
        <p:sp>
          <p:nvSpPr>
            <p:cNvPr id="40" name="Oval 39"/>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41" name="Straight Connector 40"/>
            <p:cNvCxnSpPr>
              <a:stCxn id="40" idx="4"/>
              <a:endCxn id="37"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0" idx="3"/>
              <a:endCxn id="36"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9"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4"/>
              <a:endCxn id="38"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7" idx="6"/>
              <a:endCxn id="38"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3893121" y="4990625"/>
            <a:ext cx="1924135" cy="1614641"/>
            <a:chOff x="1352465" y="1688796"/>
            <a:chExt cx="1924135" cy="1614641"/>
          </a:xfrm>
        </p:grpSpPr>
        <p:sp>
          <p:nvSpPr>
            <p:cNvPr id="4" name="Oval 3"/>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tx1"/>
                  </a:solidFill>
                </a:rPr>
                <a:t>X, Y, Z</a:t>
              </a:r>
            </a:p>
          </p:txBody>
        </p:sp>
        <p:sp>
          <p:nvSpPr>
            <p:cNvPr id="5" name="Oval 4"/>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rPr>
                <a:t>USNG</a:t>
              </a:r>
            </a:p>
          </p:txBody>
        </p:sp>
        <p:sp>
          <p:nvSpPr>
            <p:cNvPr id="6" name="Oval 5"/>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7" name="Oval 6"/>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SPC</a:t>
              </a:r>
            </a:p>
          </p:txBody>
        </p:sp>
        <p:sp>
          <p:nvSpPr>
            <p:cNvPr id="8" name="Oval 7"/>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9" name="Straight Connector 8"/>
            <p:cNvCxnSpPr>
              <a:stCxn id="8" idx="4"/>
              <a:endCxn id="5"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3"/>
              <a:endCxn id="4"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5"/>
              <a:endCxn id="7"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4"/>
              <a:endCxn id="6"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 idx="6"/>
              <a:endCxn id="6"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6093472" y="4836713"/>
            <a:ext cx="1924135" cy="1614641"/>
            <a:chOff x="1352465" y="1688796"/>
            <a:chExt cx="1924135" cy="1614641"/>
          </a:xfrm>
        </p:grpSpPr>
        <p:sp>
          <p:nvSpPr>
            <p:cNvPr id="47" name="Oval 46"/>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tx1"/>
                  </a:solidFill>
                </a:rPr>
                <a:t>X, Y, Z</a:t>
              </a:r>
            </a:p>
          </p:txBody>
        </p:sp>
        <p:sp>
          <p:nvSpPr>
            <p:cNvPr id="48" name="Oval 47"/>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rPr>
                <a:t>USNG</a:t>
              </a:r>
            </a:p>
          </p:txBody>
        </p:sp>
        <p:sp>
          <p:nvSpPr>
            <p:cNvPr id="49" name="Oval 48"/>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50" name="Oval 49"/>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SPC</a:t>
              </a:r>
            </a:p>
          </p:txBody>
        </p:sp>
        <p:sp>
          <p:nvSpPr>
            <p:cNvPr id="51" name="Oval 50"/>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52" name="Straight Connector 51"/>
            <p:cNvCxnSpPr>
              <a:stCxn id="51" idx="4"/>
              <a:endCxn id="48"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1" idx="3"/>
              <a:endCxn id="47"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5"/>
              <a:endCxn id="50"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1" idx="4"/>
              <a:endCxn id="49"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8" idx="6"/>
              <a:endCxn id="49"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rot="3669868">
            <a:off x="2107946" y="4267852"/>
            <a:ext cx="1924135" cy="1614641"/>
            <a:chOff x="1352465" y="1688796"/>
            <a:chExt cx="1924135" cy="1614641"/>
          </a:xfrm>
        </p:grpSpPr>
        <p:sp>
          <p:nvSpPr>
            <p:cNvPr id="58" name="Oval 57"/>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tx1"/>
                  </a:solidFill>
                </a:rPr>
                <a:t>X, Y, Z</a:t>
              </a:r>
            </a:p>
          </p:txBody>
        </p:sp>
        <p:sp>
          <p:nvSpPr>
            <p:cNvPr id="59" name="Oval 58"/>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rPr>
                <a:t>USNG</a:t>
              </a:r>
            </a:p>
          </p:txBody>
        </p:sp>
        <p:sp>
          <p:nvSpPr>
            <p:cNvPr id="60" name="Oval 59"/>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61" name="Oval 60"/>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SPC</a:t>
              </a:r>
            </a:p>
          </p:txBody>
        </p:sp>
        <p:sp>
          <p:nvSpPr>
            <p:cNvPr id="62" name="Oval 61"/>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63" name="Straight Connector 62"/>
            <p:cNvCxnSpPr>
              <a:stCxn id="62" idx="4"/>
              <a:endCxn id="59"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2" idx="3"/>
              <a:endCxn id="58"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2" idx="5"/>
              <a:endCxn id="61"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4"/>
              <a:endCxn id="60"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9" idx="6"/>
              <a:endCxn id="60"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rot="16200000">
            <a:off x="8696928" y="245696"/>
            <a:ext cx="1924135" cy="1614641"/>
            <a:chOff x="1352465" y="1688796"/>
            <a:chExt cx="1924135" cy="1614641"/>
          </a:xfrm>
        </p:grpSpPr>
        <p:sp>
          <p:nvSpPr>
            <p:cNvPr id="69" name="Oval 68"/>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tx1"/>
                  </a:solidFill>
                </a:rPr>
                <a:t>X, Y, Z</a:t>
              </a:r>
            </a:p>
          </p:txBody>
        </p:sp>
        <p:sp>
          <p:nvSpPr>
            <p:cNvPr id="70" name="Oval 69"/>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rPr>
                <a:t>USNG</a:t>
              </a:r>
            </a:p>
          </p:txBody>
        </p:sp>
        <p:sp>
          <p:nvSpPr>
            <p:cNvPr id="71" name="Oval 70"/>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72" name="Oval 71"/>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SPC</a:t>
              </a:r>
            </a:p>
          </p:txBody>
        </p:sp>
        <p:sp>
          <p:nvSpPr>
            <p:cNvPr id="73" name="Oval 72"/>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74" name="Straight Connector 73"/>
            <p:cNvCxnSpPr>
              <a:stCxn id="73" idx="4"/>
              <a:endCxn id="70"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3" idx="3"/>
              <a:endCxn id="69"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3" idx="5"/>
              <a:endCxn id="72"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3" idx="4"/>
              <a:endCxn id="71"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0" idx="6"/>
              <a:endCxn id="71"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rot="4598599">
            <a:off x="1741363" y="2314327"/>
            <a:ext cx="1924135" cy="1614641"/>
            <a:chOff x="1352465" y="1688796"/>
            <a:chExt cx="1924135" cy="1614641"/>
          </a:xfrm>
        </p:grpSpPr>
        <p:sp>
          <p:nvSpPr>
            <p:cNvPr id="80" name="Oval 79"/>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tx1"/>
                  </a:solidFill>
                </a:rPr>
                <a:t>X, Y, Z</a:t>
              </a:r>
            </a:p>
          </p:txBody>
        </p:sp>
        <p:sp>
          <p:nvSpPr>
            <p:cNvPr id="81" name="Oval 80"/>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rPr>
                <a:t>USNG</a:t>
              </a:r>
            </a:p>
          </p:txBody>
        </p:sp>
        <p:sp>
          <p:nvSpPr>
            <p:cNvPr id="82" name="Oval 81"/>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83" name="Oval 82"/>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SPC</a:t>
              </a:r>
            </a:p>
          </p:txBody>
        </p:sp>
        <p:sp>
          <p:nvSpPr>
            <p:cNvPr id="84" name="Oval 83"/>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85" name="Straight Connector 84"/>
            <p:cNvCxnSpPr>
              <a:stCxn id="84" idx="4"/>
              <a:endCxn id="81"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4" idx="3"/>
              <a:endCxn id="80"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84" idx="5"/>
              <a:endCxn id="83"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84" idx="4"/>
              <a:endCxn id="82"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1" idx="6"/>
              <a:endCxn id="82"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1" name="Oval 90"/>
          <p:cNvSpPr/>
          <p:nvPr/>
        </p:nvSpPr>
        <p:spPr>
          <a:xfrm rot="6262407">
            <a:off x="2660324" y="101072"/>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tx1"/>
                </a:solidFill>
              </a:rPr>
              <a:t>X, Y, Z</a:t>
            </a:r>
          </a:p>
        </p:txBody>
      </p:sp>
      <p:sp>
        <p:nvSpPr>
          <p:cNvPr id="93" name="Oval 92"/>
          <p:cNvSpPr/>
          <p:nvPr/>
        </p:nvSpPr>
        <p:spPr>
          <a:xfrm rot="6262407">
            <a:off x="1915790" y="1045428"/>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95" name="Oval 94"/>
          <p:cNvSpPr/>
          <p:nvPr/>
        </p:nvSpPr>
        <p:spPr>
          <a:xfrm rot="6262407">
            <a:off x="3138231" y="949817"/>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97" name="Straight Connector 96"/>
          <p:cNvCxnSpPr>
            <a:stCxn id="95" idx="3"/>
            <a:endCxn id="91" idx="7"/>
          </p:cNvCxnSpPr>
          <p:nvPr/>
        </p:nvCxnSpPr>
        <p:spPr>
          <a:xfrm rot="6262407" flipH="1">
            <a:off x="2945073" y="588302"/>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95" idx="4"/>
            <a:endCxn id="93" idx="0"/>
          </p:cNvCxnSpPr>
          <p:nvPr/>
        </p:nvCxnSpPr>
        <p:spPr>
          <a:xfrm rot="6262407">
            <a:off x="2566210" y="898580"/>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4298839" y="858324"/>
            <a:ext cx="3467616" cy="923330"/>
          </a:xfrm>
          <a:prstGeom prst="rect">
            <a:avLst/>
          </a:prstGeom>
          <a:noFill/>
        </p:spPr>
        <p:txBody>
          <a:bodyPr wrap="none" rtlCol="0">
            <a:spAutoFit/>
          </a:bodyPr>
          <a:lstStyle/>
          <a:p>
            <a:pPr algn="ctr"/>
            <a:r>
              <a:rPr lang="en-US" b="1" dirty="0" smtClean="0"/>
              <a:t>Region:  CONUS</a:t>
            </a:r>
          </a:p>
          <a:p>
            <a:pPr algn="ctr"/>
            <a:endParaRPr lang="en-US" b="1" dirty="0" smtClean="0"/>
          </a:p>
          <a:p>
            <a:r>
              <a:rPr lang="en-US" dirty="0" smtClean="0"/>
              <a:t>NADCON 5 connections in RED</a:t>
            </a:r>
            <a:endParaRPr lang="en-US" dirty="0"/>
          </a:p>
        </p:txBody>
      </p:sp>
      <p:grpSp>
        <p:nvGrpSpPr>
          <p:cNvPr id="102" name="Group 101"/>
          <p:cNvGrpSpPr/>
          <p:nvPr/>
        </p:nvGrpSpPr>
        <p:grpSpPr>
          <a:xfrm rot="17285526">
            <a:off x="8565720" y="2372975"/>
            <a:ext cx="1924135" cy="1614641"/>
            <a:chOff x="1352465" y="1688796"/>
            <a:chExt cx="1924135" cy="1614641"/>
          </a:xfrm>
        </p:grpSpPr>
        <p:sp>
          <p:nvSpPr>
            <p:cNvPr id="103" name="Oval 102"/>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tx1"/>
                  </a:solidFill>
                </a:rPr>
                <a:t>X, Y, Z</a:t>
              </a:r>
            </a:p>
          </p:txBody>
        </p:sp>
        <p:sp>
          <p:nvSpPr>
            <p:cNvPr id="104" name="Oval 103"/>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rPr>
                <a:t>USNG</a:t>
              </a:r>
            </a:p>
          </p:txBody>
        </p:sp>
        <p:sp>
          <p:nvSpPr>
            <p:cNvPr id="105" name="Oval 104"/>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106" name="Oval 105"/>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SPC</a:t>
              </a:r>
            </a:p>
          </p:txBody>
        </p:sp>
        <p:sp>
          <p:nvSpPr>
            <p:cNvPr id="107" name="Oval 106"/>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108" name="Straight Connector 107"/>
            <p:cNvCxnSpPr>
              <a:stCxn id="107" idx="4"/>
              <a:endCxn id="104"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07" idx="3"/>
              <a:endCxn id="103"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07" idx="5"/>
              <a:endCxn id="106"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07" idx="4"/>
              <a:endCxn id="105"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04" idx="6"/>
              <a:endCxn id="105"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TextBox 112"/>
          <p:cNvSpPr txBox="1"/>
          <p:nvPr/>
        </p:nvSpPr>
        <p:spPr>
          <a:xfrm>
            <a:off x="3549963" y="1026304"/>
            <a:ext cx="684803" cy="307777"/>
          </a:xfrm>
          <a:prstGeom prst="rect">
            <a:avLst/>
          </a:prstGeom>
          <a:noFill/>
        </p:spPr>
        <p:txBody>
          <a:bodyPr wrap="none" rtlCol="0">
            <a:spAutoFit/>
          </a:bodyPr>
          <a:lstStyle/>
          <a:p>
            <a:r>
              <a:rPr lang="en-US" sz="1400" b="1" dirty="0">
                <a:solidFill>
                  <a:srgbClr val="7030A0"/>
                </a:solidFill>
              </a:rPr>
              <a:t>USSD</a:t>
            </a:r>
            <a:endParaRPr lang="en-US" b="1" dirty="0">
              <a:solidFill>
                <a:srgbClr val="7030A0"/>
              </a:solidFill>
            </a:endParaRPr>
          </a:p>
        </p:txBody>
      </p:sp>
      <p:sp>
        <p:nvSpPr>
          <p:cNvPr id="114" name="TextBox 113"/>
          <p:cNvSpPr txBox="1"/>
          <p:nvPr/>
        </p:nvSpPr>
        <p:spPr>
          <a:xfrm>
            <a:off x="3416245" y="2765095"/>
            <a:ext cx="822661" cy="307777"/>
          </a:xfrm>
          <a:prstGeom prst="rect">
            <a:avLst/>
          </a:prstGeom>
          <a:noFill/>
        </p:spPr>
        <p:txBody>
          <a:bodyPr wrap="none" rtlCol="0">
            <a:spAutoFit/>
          </a:bodyPr>
          <a:lstStyle/>
          <a:p>
            <a:r>
              <a:rPr lang="en-US" sz="1400" b="1" dirty="0">
                <a:solidFill>
                  <a:srgbClr val="7030A0"/>
                </a:solidFill>
              </a:rPr>
              <a:t>NAD 27</a:t>
            </a:r>
            <a:endParaRPr lang="en-US" b="1" dirty="0">
              <a:solidFill>
                <a:srgbClr val="7030A0"/>
              </a:solidFill>
            </a:endParaRPr>
          </a:p>
        </p:txBody>
      </p:sp>
      <p:sp>
        <p:nvSpPr>
          <p:cNvPr id="115" name="TextBox 114"/>
          <p:cNvSpPr txBox="1"/>
          <p:nvPr/>
        </p:nvSpPr>
        <p:spPr>
          <a:xfrm>
            <a:off x="3493358" y="4231744"/>
            <a:ext cx="1388522" cy="307777"/>
          </a:xfrm>
          <a:prstGeom prst="rect">
            <a:avLst/>
          </a:prstGeom>
          <a:noFill/>
        </p:spPr>
        <p:txBody>
          <a:bodyPr wrap="none" rtlCol="0">
            <a:spAutoFit/>
          </a:bodyPr>
          <a:lstStyle/>
          <a:p>
            <a:r>
              <a:rPr lang="en-US" sz="1400" b="1" dirty="0">
                <a:solidFill>
                  <a:srgbClr val="7030A0"/>
                </a:solidFill>
              </a:rPr>
              <a:t>NAD 83 (1986)</a:t>
            </a:r>
            <a:endParaRPr lang="en-US" b="1" dirty="0">
              <a:solidFill>
                <a:srgbClr val="7030A0"/>
              </a:solidFill>
            </a:endParaRPr>
          </a:p>
        </p:txBody>
      </p:sp>
      <p:sp>
        <p:nvSpPr>
          <p:cNvPr id="116" name="TextBox 115"/>
          <p:cNvSpPr txBox="1"/>
          <p:nvPr/>
        </p:nvSpPr>
        <p:spPr>
          <a:xfrm>
            <a:off x="7285240" y="2842976"/>
            <a:ext cx="1378647" cy="307777"/>
          </a:xfrm>
          <a:prstGeom prst="rect">
            <a:avLst/>
          </a:prstGeom>
          <a:noFill/>
        </p:spPr>
        <p:txBody>
          <a:bodyPr wrap="none" rtlCol="0">
            <a:spAutoFit/>
          </a:bodyPr>
          <a:lstStyle/>
          <a:p>
            <a:r>
              <a:rPr lang="en-US" sz="1400" b="1" dirty="0">
                <a:solidFill>
                  <a:srgbClr val="7030A0"/>
                </a:solidFill>
              </a:rPr>
              <a:t>NAD 83 (2011)</a:t>
            </a:r>
            <a:endParaRPr lang="en-US" b="1" dirty="0">
              <a:solidFill>
                <a:srgbClr val="7030A0"/>
              </a:solidFill>
            </a:endParaRPr>
          </a:p>
        </p:txBody>
      </p:sp>
      <p:sp>
        <p:nvSpPr>
          <p:cNvPr id="117" name="TextBox 116"/>
          <p:cNvSpPr txBox="1"/>
          <p:nvPr/>
        </p:nvSpPr>
        <p:spPr>
          <a:xfrm>
            <a:off x="6892225" y="4008701"/>
            <a:ext cx="1888659" cy="307777"/>
          </a:xfrm>
          <a:prstGeom prst="rect">
            <a:avLst/>
          </a:prstGeom>
          <a:noFill/>
        </p:spPr>
        <p:txBody>
          <a:bodyPr wrap="none" rtlCol="0">
            <a:spAutoFit/>
          </a:bodyPr>
          <a:lstStyle/>
          <a:p>
            <a:r>
              <a:rPr lang="en-US" sz="1400" b="1" dirty="0">
                <a:solidFill>
                  <a:srgbClr val="7030A0"/>
                </a:solidFill>
              </a:rPr>
              <a:t>NAD 83 (NSRS2007)</a:t>
            </a:r>
            <a:endParaRPr lang="en-US" b="1" dirty="0">
              <a:solidFill>
                <a:srgbClr val="7030A0"/>
              </a:solidFill>
            </a:endParaRPr>
          </a:p>
        </p:txBody>
      </p:sp>
      <p:sp>
        <p:nvSpPr>
          <p:cNvPr id="118" name="TextBox 117"/>
          <p:cNvSpPr txBox="1"/>
          <p:nvPr/>
        </p:nvSpPr>
        <p:spPr>
          <a:xfrm>
            <a:off x="6360028" y="4535922"/>
            <a:ext cx="1359668" cy="307777"/>
          </a:xfrm>
          <a:prstGeom prst="rect">
            <a:avLst/>
          </a:prstGeom>
          <a:noFill/>
        </p:spPr>
        <p:txBody>
          <a:bodyPr wrap="none" rtlCol="0">
            <a:spAutoFit/>
          </a:bodyPr>
          <a:lstStyle/>
          <a:p>
            <a:r>
              <a:rPr lang="en-US" sz="1400" b="1" dirty="0">
                <a:solidFill>
                  <a:srgbClr val="7030A0"/>
                </a:solidFill>
              </a:rPr>
              <a:t>NAD 83 (FBN)</a:t>
            </a:r>
            <a:endParaRPr lang="en-US" b="1" dirty="0">
              <a:solidFill>
                <a:srgbClr val="7030A0"/>
              </a:solidFill>
            </a:endParaRPr>
          </a:p>
        </p:txBody>
      </p:sp>
      <p:sp>
        <p:nvSpPr>
          <p:cNvPr id="119" name="TextBox 118"/>
          <p:cNvSpPr txBox="1"/>
          <p:nvPr/>
        </p:nvSpPr>
        <p:spPr>
          <a:xfrm>
            <a:off x="4291875" y="4722286"/>
            <a:ext cx="1510350" cy="307777"/>
          </a:xfrm>
          <a:prstGeom prst="rect">
            <a:avLst/>
          </a:prstGeom>
          <a:noFill/>
        </p:spPr>
        <p:txBody>
          <a:bodyPr wrap="none" rtlCol="0">
            <a:spAutoFit/>
          </a:bodyPr>
          <a:lstStyle/>
          <a:p>
            <a:r>
              <a:rPr lang="en-US" sz="1400" b="1" dirty="0">
                <a:solidFill>
                  <a:srgbClr val="7030A0"/>
                </a:solidFill>
              </a:rPr>
              <a:t>NAD 83 (HARN)</a:t>
            </a:r>
            <a:endParaRPr lang="en-US" b="1" dirty="0">
              <a:solidFill>
                <a:srgbClr val="7030A0"/>
              </a:solidFill>
            </a:endParaRPr>
          </a:p>
        </p:txBody>
      </p:sp>
      <p:sp>
        <p:nvSpPr>
          <p:cNvPr id="120" name="TextBox 119"/>
          <p:cNvSpPr txBox="1"/>
          <p:nvPr/>
        </p:nvSpPr>
        <p:spPr>
          <a:xfrm>
            <a:off x="8206942" y="935417"/>
            <a:ext cx="631904" cy="307777"/>
          </a:xfrm>
          <a:prstGeom prst="rect">
            <a:avLst/>
          </a:prstGeom>
          <a:noFill/>
        </p:spPr>
        <p:txBody>
          <a:bodyPr wrap="none" rtlCol="0">
            <a:spAutoFit/>
          </a:bodyPr>
          <a:lstStyle/>
          <a:p>
            <a:r>
              <a:rPr lang="en-US" sz="1400" b="1" dirty="0">
                <a:solidFill>
                  <a:srgbClr val="7030A0"/>
                </a:solidFill>
              </a:rPr>
              <a:t>2022 </a:t>
            </a:r>
            <a:endParaRPr lang="en-US" b="1" dirty="0">
              <a:solidFill>
                <a:srgbClr val="7030A0"/>
              </a:solidFill>
            </a:endParaRPr>
          </a:p>
        </p:txBody>
      </p:sp>
      <p:cxnSp>
        <p:nvCxnSpPr>
          <p:cNvPr id="122" name="Straight Connector 121"/>
          <p:cNvCxnSpPr>
            <a:stCxn id="95" idx="6"/>
            <a:endCxn id="84" idx="2"/>
          </p:cNvCxnSpPr>
          <p:nvPr/>
        </p:nvCxnSpPr>
        <p:spPr>
          <a:xfrm flipH="1">
            <a:off x="3207097" y="1399861"/>
            <a:ext cx="102987" cy="13379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62" idx="2"/>
            <a:endCxn id="84" idx="6"/>
          </p:cNvCxnSpPr>
          <p:nvPr/>
        </p:nvCxnSpPr>
        <p:spPr>
          <a:xfrm flipH="1" flipV="1">
            <a:off x="3312714" y="3182611"/>
            <a:ext cx="140248" cy="13881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8" idx="2"/>
            <a:endCxn id="62" idx="7"/>
          </p:cNvCxnSpPr>
          <p:nvPr/>
        </p:nvCxnSpPr>
        <p:spPr>
          <a:xfrm flipH="1" flipV="1">
            <a:off x="3782779" y="4834704"/>
            <a:ext cx="815277" cy="3845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51" idx="2"/>
            <a:endCxn id="8" idx="6"/>
          </p:cNvCxnSpPr>
          <p:nvPr/>
        </p:nvCxnSpPr>
        <p:spPr>
          <a:xfrm flipH="1">
            <a:off x="5055256" y="5065312"/>
            <a:ext cx="1743151" cy="1539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40" idx="2"/>
            <a:endCxn id="51" idx="6"/>
          </p:cNvCxnSpPr>
          <p:nvPr/>
        </p:nvCxnSpPr>
        <p:spPr>
          <a:xfrm flipH="1">
            <a:off x="7255607" y="4637240"/>
            <a:ext cx="1199705" cy="4280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107" idx="2"/>
            <a:endCxn id="40" idx="7"/>
          </p:cNvCxnSpPr>
          <p:nvPr/>
        </p:nvCxnSpPr>
        <p:spPr>
          <a:xfrm flipH="1">
            <a:off x="8683367" y="3244995"/>
            <a:ext cx="214460" cy="10367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73" idx="2"/>
            <a:endCxn id="107" idx="6"/>
          </p:cNvCxnSpPr>
          <p:nvPr/>
        </p:nvCxnSpPr>
        <p:spPr>
          <a:xfrm flipH="1">
            <a:off x="9039810" y="1310149"/>
            <a:ext cx="40465" cy="1500251"/>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defRPr/>
            </a:pPr>
            <a:r>
              <a:rPr lang="en-US" smtClean="0"/>
              <a:t>February 6, 2018</a:t>
            </a:r>
            <a:endParaRPr lang="en-US"/>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
        <p:nvSpPr>
          <p:cNvPr id="13" name="Slide Number Placeholder 12"/>
          <p:cNvSpPr>
            <a:spLocks noGrp="1"/>
          </p:cNvSpPr>
          <p:nvPr>
            <p:ph type="sldNum" sz="quarter" idx="12"/>
          </p:nvPr>
        </p:nvSpPr>
        <p:spPr/>
        <p:txBody>
          <a:bodyPr/>
          <a:lstStyle/>
          <a:p>
            <a:pPr>
              <a:defRPr/>
            </a:pPr>
            <a:fld id="{EB6791C4-DF4E-4C17-A41C-B2BEB15390BD}" type="slidenum">
              <a:rPr lang="en-US" smtClean="0"/>
              <a:pPr>
                <a:defRPr/>
              </a:pPr>
              <a:t>37</a:t>
            </a:fld>
            <a:endParaRPr lang="en-US"/>
          </a:p>
        </p:txBody>
      </p:sp>
    </p:spTree>
    <p:extLst>
      <p:ext uri="{BB962C8B-B14F-4D97-AF65-F5344CB8AC3E}">
        <p14:creationId xmlns:p14="http://schemas.microsoft.com/office/powerpoint/2010/main" val="28846246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Intra-frame velocity model</a:t>
            </a:r>
            <a:endParaRPr lang="en-US" dirty="0"/>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716496" y="2395997"/>
            <a:ext cx="7615018" cy="3432707"/>
          </a:xfr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
        <p:nvSpPr>
          <p:cNvPr id="7" name="Slide Number Placeholder 6"/>
          <p:cNvSpPr>
            <a:spLocks noGrp="1"/>
          </p:cNvSpPr>
          <p:nvPr>
            <p:ph type="sldNum" sz="quarter" idx="12"/>
          </p:nvPr>
        </p:nvSpPr>
        <p:spPr/>
        <p:txBody>
          <a:bodyPr/>
          <a:lstStyle/>
          <a:p>
            <a:pPr>
              <a:defRPr/>
            </a:pPr>
            <a:fld id="{A269A303-B593-45E6-8920-67DA3337AB25}" type="slidenum">
              <a:rPr lang="en-US" altLang="en-US" smtClean="0"/>
              <a:pPr>
                <a:defRPr/>
              </a:pPr>
              <a:t>38</a:t>
            </a:fld>
            <a:endParaRPr lang="en-US" altLang="en-US" dirty="0"/>
          </a:p>
        </p:txBody>
      </p:sp>
      <p:pic>
        <p:nvPicPr>
          <p:cNvPr id="11" name="Content Placeholder 10"/>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913752" y="2335867"/>
            <a:ext cx="2913999" cy="2551543"/>
          </a:xfrm>
        </p:spPr>
      </p:pic>
      <p:sp>
        <p:nvSpPr>
          <p:cNvPr id="12" name="TextBox 11"/>
          <p:cNvSpPr txBox="1"/>
          <p:nvPr/>
        </p:nvSpPr>
        <p:spPr>
          <a:xfrm>
            <a:off x="2272623" y="5828094"/>
            <a:ext cx="7050007" cy="369332"/>
          </a:xfrm>
          <a:prstGeom prst="rect">
            <a:avLst/>
          </a:prstGeom>
          <a:noFill/>
        </p:spPr>
        <p:txBody>
          <a:bodyPr wrap="none" rtlCol="0">
            <a:spAutoFit/>
          </a:bodyPr>
          <a:lstStyle/>
          <a:p>
            <a:r>
              <a:rPr lang="en-US" dirty="0" smtClean="0"/>
              <a:t>Note scale difference between West (10 mm/</a:t>
            </a:r>
            <a:r>
              <a:rPr lang="en-US" dirty="0" err="1" smtClean="0"/>
              <a:t>yr</a:t>
            </a:r>
            <a:r>
              <a:rPr lang="en-US" dirty="0" smtClean="0"/>
              <a:t>) and east (2 mm/</a:t>
            </a:r>
            <a:r>
              <a:rPr lang="en-US" dirty="0" err="1" smtClean="0"/>
              <a:t>yr</a:t>
            </a:r>
            <a:r>
              <a:rPr lang="en-US" dirty="0" smtClean="0"/>
              <a:t>)</a:t>
            </a:r>
            <a:endParaRPr lang="en-US" dirty="0"/>
          </a:p>
        </p:txBody>
      </p:sp>
      <p:sp>
        <p:nvSpPr>
          <p:cNvPr id="3" name="TextBox 2"/>
          <p:cNvSpPr txBox="1"/>
          <p:nvPr/>
        </p:nvSpPr>
        <p:spPr>
          <a:xfrm>
            <a:off x="1725698" y="1199861"/>
            <a:ext cx="8605817" cy="923330"/>
          </a:xfrm>
          <a:prstGeom prst="rect">
            <a:avLst/>
          </a:prstGeom>
          <a:noFill/>
        </p:spPr>
        <p:txBody>
          <a:bodyPr wrap="none" rtlCol="0">
            <a:spAutoFit/>
          </a:bodyPr>
          <a:lstStyle/>
          <a:p>
            <a:r>
              <a:rPr lang="en-US" dirty="0" smtClean="0"/>
              <a:t>Shown on this slide are CORS-implied velocities after removing the rotation of the</a:t>
            </a:r>
          </a:p>
          <a:p>
            <a:r>
              <a:rPr lang="en-US" dirty="0" smtClean="0"/>
              <a:t>North American plate.  </a:t>
            </a:r>
            <a:r>
              <a:rPr lang="en-US" u="sng" dirty="0" smtClean="0"/>
              <a:t>NATRF2022 coordinates will change through time by these </a:t>
            </a:r>
          </a:p>
          <a:p>
            <a:r>
              <a:rPr lang="en-US" u="sng" dirty="0"/>
              <a:t>a</a:t>
            </a:r>
            <a:r>
              <a:rPr lang="en-US" u="sng" dirty="0" smtClean="0"/>
              <a:t>mounts.</a:t>
            </a:r>
            <a:r>
              <a:rPr lang="en-US" dirty="0" smtClean="0"/>
              <a:t>  These time-dependent changes will be captured in the IFVM.</a:t>
            </a:r>
            <a:endParaRPr lang="en-US" dirty="0"/>
          </a:p>
        </p:txBody>
      </p:sp>
    </p:spTree>
    <p:extLst>
      <p:ext uri="{BB962C8B-B14F-4D97-AF65-F5344CB8AC3E}">
        <p14:creationId xmlns:p14="http://schemas.microsoft.com/office/powerpoint/2010/main" val="42277538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4040" y="342106"/>
            <a:ext cx="8503920" cy="1143000"/>
          </a:xfrm>
        </p:spPr>
        <p:txBody>
          <a:bodyPr/>
          <a:lstStyle/>
          <a:p>
            <a:r>
              <a:rPr lang="en-US" dirty="0" smtClean="0"/>
              <a:t>A simple IFVM model is applied…</a:t>
            </a:r>
            <a:endParaRPr lang="en-US" dirty="0"/>
          </a:p>
        </p:txBody>
      </p:sp>
      <p:sp>
        <p:nvSpPr>
          <p:cNvPr id="3" name="Content Placeholder 2"/>
          <p:cNvSpPr>
            <a:spLocks noGrp="1"/>
          </p:cNvSpPr>
          <p:nvPr>
            <p:ph sz="half" idx="1"/>
          </p:nvPr>
        </p:nvSpPr>
        <p:spPr>
          <a:xfrm>
            <a:off x="1555840" y="1600200"/>
            <a:ext cx="4038600" cy="4525963"/>
          </a:xfrm>
        </p:spPr>
        <p:txBody>
          <a:bodyPr/>
          <a:lstStyle/>
          <a:p>
            <a:r>
              <a:rPr lang="en-US" sz="1800" dirty="0"/>
              <a:t>The simplest IFVM is already available:  Interpolation of 3-D velocities from CORS stations</a:t>
            </a:r>
          </a:p>
          <a:p>
            <a:r>
              <a:rPr lang="en-US" sz="1800" dirty="0"/>
              <a:t>Removing this simple IFVM resolves nearly all velocities seen in the previous slide</a:t>
            </a:r>
          </a:p>
          <a:p>
            <a:r>
              <a:rPr lang="en-US" sz="1800" dirty="0"/>
              <a:t>Eastern CONUS will largely be resolved</a:t>
            </a:r>
          </a:p>
          <a:p>
            <a:r>
              <a:rPr lang="en-US" sz="1800" dirty="0"/>
              <a:t>Western CONUS has some anomalies</a:t>
            </a:r>
          </a:p>
          <a:p>
            <a:r>
              <a:rPr lang="en-US" sz="1800" dirty="0"/>
              <a:t>NGS is engaged in research to provide the highest quality IFVM without our abilities, possibly enveloping:</a:t>
            </a:r>
          </a:p>
          <a:p>
            <a:pPr lvl="1"/>
            <a:r>
              <a:rPr lang="en-US" sz="1400" dirty="0" err="1"/>
              <a:t>InSAR</a:t>
            </a:r>
            <a:endParaRPr lang="en-US" sz="1400" dirty="0"/>
          </a:p>
          <a:p>
            <a:pPr lvl="1"/>
            <a:r>
              <a:rPr lang="en-US" sz="1400" dirty="0"/>
              <a:t>Geodynamic</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94440" y="1715295"/>
            <a:ext cx="4616360" cy="4022525"/>
          </a:xfrm>
        </p:spPr>
      </p:pic>
      <p:sp>
        <p:nvSpPr>
          <p:cNvPr id="5" name="Date Placeholder 4"/>
          <p:cNvSpPr>
            <a:spLocks noGrp="1"/>
          </p:cNvSpPr>
          <p:nvPr>
            <p:ph type="dt" sz="half" idx="10"/>
          </p:nvPr>
        </p:nvSpPr>
        <p:spPr/>
        <p:txBody>
          <a:bodyPr/>
          <a:lstStyle/>
          <a:p>
            <a:pPr>
              <a:defRPr/>
            </a:pPr>
            <a:r>
              <a:rPr lang="en-US" altLang="en-US" smtClean="0"/>
              <a:t>February 6, 2018</a:t>
            </a:r>
            <a:endParaRPr lang="en-US" altLang="en-US"/>
          </a:p>
        </p:txBody>
      </p:sp>
      <p:sp>
        <p:nvSpPr>
          <p:cNvPr id="6" name="Footer Placeholder 5"/>
          <p:cNvSpPr>
            <a:spLocks noGrp="1"/>
          </p:cNvSpPr>
          <p:nvPr>
            <p:ph type="ftr" sz="quarter" idx="11"/>
          </p:nvPr>
        </p:nvSpPr>
        <p:spPr/>
        <p:txBody>
          <a:bodyPr/>
          <a:lstStyle/>
          <a:p>
            <a:pPr>
              <a:defRPr/>
            </a:pPr>
            <a:r>
              <a:rPr lang="en-US" smtClean="0"/>
              <a:t>ASPRS/ILMF - Denver</a:t>
            </a:r>
            <a:endParaRPr lang="en-US"/>
          </a:p>
        </p:txBody>
      </p:sp>
      <p:sp>
        <p:nvSpPr>
          <p:cNvPr id="7" name="Slide Number Placeholder 6"/>
          <p:cNvSpPr>
            <a:spLocks noGrp="1"/>
          </p:cNvSpPr>
          <p:nvPr>
            <p:ph type="sldNum" sz="quarter" idx="12"/>
          </p:nvPr>
        </p:nvSpPr>
        <p:spPr/>
        <p:txBody>
          <a:bodyPr/>
          <a:lstStyle/>
          <a:p>
            <a:pPr>
              <a:defRPr/>
            </a:pPr>
            <a:fld id="{9A93CB1C-6E9B-46EC-AE82-4CCAD02047A8}" type="slidenum">
              <a:rPr lang="en-US" altLang="en-US" smtClean="0"/>
              <a:pPr>
                <a:defRPr/>
              </a:pPr>
              <a:t>39</a:t>
            </a:fld>
            <a:endParaRPr lang="en-US" altLang="en-US"/>
          </a:p>
        </p:txBody>
      </p:sp>
    </p:spTree>
    <p:extLst>
      <p:ext uri="{BB962C8B-B14F-4D97-AF65-F5344CB8AC3E}">
        <p14:creationId xmlns:p14="http://schemas.microsoft.com/office/powerpoint/2010/main" val="402700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February 6, 2018</a:t>
            </a:r>
            <a:endParaRPr lang="en-US"/>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
        <p:nvSpPr>
          <p:cNvPr id="4" name="Slide Number Placeholder 3"/>
          <p:cNvSpPr>
            <a:spLocks noGrp="1"/>
          </p:cNvSpPr>
          <p:nvPr>
            <p:ph type="sldNum" sz="quarter" idx="12"/>
          </p:nvPr>
        </p:nvSpPr>
        <p:spPr/>
        <p:txBody>
          <a:bodyPr/>
          <a:lstStyle/>
          <a:p>
            <a:pPr>
              <a:defRPr/>
            </a:pPr>
            <a:fld id="{58280CB3-0FF6-4D07-A0F6-C78040BEDDEE}" type="slidenum">
              <a:rPr lang="en-US" smtClean="0"/>
              <a:pPr>
                <a:defRPr/>
              </a:pPr>
              <a:t>4</a:t>
            </a:fld>
            <a:endParaRPr lang="en-US"/>
          </a:p>
        </p:txBody>
      </p:sp>
      <p:sp>
        <p:nvSpPr>
          <p:cNvPr id="5" name="TextBox 4"/>
          <p:cNvSpPr txBox="1"/>
          <p:nvPr/>
        </p:nvSpPr>
        <p:spPr>
          <a:xfrm>
            <a:off x="3626413" y="2888673"/>
            <a:ext cx="5081840" cy="1323439"/>
          </a:xfrm>
          <a:prstGeom prst="rect">
            <a:avLst/>
          </a:prstGeom>
          <a:noFill/>
        </p:spPr>
        <p:txBody>
          <a:bodyPr wrap="none" rtlCol="0">
            <a:spAutoFit/>
          </a:bodyPr>
          <a:lstStyle/>
          <a:p>
            <a:r>
              <a:rPr lang="en-US" sz="4000" b="1" dirty="0" smtClean="0"/>
              <a:t>Latitude, Longitude </a:t>
            </a:r>
          </a:p>
          <a:p>
            <a:r>
              <a:rPr lang="en-US" sz="4000" b="1" dirty="0" smtClean="0"/>
              <a:t>&amp; Ellipsoid Heights</a:t>
            </a:r>
            <a:endParaRPr lang="en-US" sz="4000" b="1" dirty="0"/>
          </a:p>
        </p:txBody>
      </p:sp>
    </p:spTree>
    <p:extLst>
      <p:ext uri="{BB962C8B-B14F-4D97-AF65-F5344CB8AC3E}">
        <p14:creationId xmlns:p14="http://schemas.microsoft.com/office/powerpoint/2010/main" val="992473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u="sng" dirty="0" smtClean="0"/>
              <a:t>Episodic</a:t>
            </a:r>
            <a:r>
              <a:rPr lang="en-US" dirty="0" smtClean="0"/>
              <a:t> Mass Movement</a:t>
            </a:r>
            <a:endParaRPr lang="en-US" dirty="0"/>
          </a:p>
        </p:txBody>
      </p:sp>
      <p:sp>
        <p:nvSpPr>
          <p:cNvPr id="4" name="Slide Number Placeholder 3"/>
          <p:cNvSpPr>
            <a:spLocks noGrp="1"/>
          </p:cNvSpPr>
          <p:nvPr>
            <p:ph type="sldNum" sz="quarter" idx="12"/>
          </p:nvPr>
        </p:nvSpPr>
        <p:spPr/>
        <p:txBody>
          <a:bodyPr/>
          <a:lstStyle/>
          <a:p>
            <a:pPr>
              <a:defRPr/>
            </a:pPr>
            <a:fld id="{81083702-E6E1-411B-A9C5-9B25E2FC045E}" type="slidenum">
              <a:rPr lang="en-US" smtClean="0"/>
              <a:pPr>
                <a:defRPr/>
              </a:pPr>
              <a:t>40</a:t>
            </a:fld>
            <a:endParaRPr lang="en-US"/>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81201" y="1487495"/>
            <a:ext cx="5167065" cy="4136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1505" y="2332249"/>
            <a:ext cx="4933950" cy="1009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5777163" y="2521143"/>
            <a:ext cx="4058292" cy="195209"/>
          </a:xfrm>
          <a:prstGeom prst="rect">
            <a:avLst/>
          </a:prstGeom>
          <a:solidFill>
            <a:srgbClr val="FFFF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87775" y="3117045"/>
            <a:ext cx="1337352" cy="203770"/>
          </a:xfrm>
          <a:prstGeom prst="rect">
            <a:avLst/>
          </a:prstGeom>
          <a:solidFill>
            <a:srgbClr val="FFFF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pPr>
              <a:defRPr/>
            </a:pPr>
            <a:r>
              <a:rPr lang="en-US" altLang="en-US" smtClean="0"/>
              <a:t>February 1, 2018</a:t>
            </a:r>
            <a:endParaRPr lang="en-US" altLang="en-US"/>
          </a:p>
        </p:txBody>
      </p:sp>
      <p:sp>
        <p:nvSpPr>
          <p:cNvPr id="6" name="Footer Placeholder 5"/>
          <p:cNvSpPr>
            <a:spLocks noGrp="1"/>
          </p:cNvSpPr>
          <p:nvPr>
            <p:ph type="ftr" sz="quarter" idx="11"/>
          </p:nvPr>
        </p:nvSpPr>
        <p:spPr/>
        <p:txBody>
          <a:bodyPr/>
          <a:lstStyle/>
          <a:p>
            <a:pPr>
              <a:defRPr/>
            </a:pPr>
            <a:r>
              <a:rPr lang="en-US" smtClean="0"/>
              <a:t>Blueprint for 2022, Part 2:  Geopotential Coordinates</a:t>
            </a:r>
            <a:endParaRPr lang="en-US"/>
          </a:p>
        </p:txBody>
      </p:sp>
      <p:sp>
        <p:nvSpPr>
          <p:cNvPr id="7" name="TextBox 6"/>
          <p:cNvSpPr txBox="1"/>
          <p:nvPr/>
        </p:nvSpPr>
        <p:spPr>
          <a:xfrm>
            <a:off x="7287202" y="4073949"/>
            <a:ext cx="4772460" cy="461665"/>
          </a:xfrm>
          <a:prstGeom prst="rect">
            <a:avLst/>
          </a:prstGeom>
          <a:noFill/>
        </p:spPr>
        <p:txBody>
          <a:bodyPr wrap="none" rtlCol="0">
            <a:spAutoFit/>
          </a:bodyPr>
          <a:lstStyle/>
          <a:p>
            <a:r>
              <a:rPr lang="en-US" sz="2400" b="1" dirty="0" smtClean="0"/>
              <a:t>M9.2 -&gt; Geoid change of 1.5 cm</a:t>
            </a:r>
            <a:endParaRPr lang="en-US" sz="2400" b="1" dirty="0"/>
          </a:p>
        </p:txBody>
      </p:sp>
      <p:sp>
        <p:nvSpPr>
          <p:cNvPr id="9" name="Right Arrow 8"/>
          <p:cNvSpPr/>
          <p:nvPr/>
        </p:nvSpPr>
        <p:spPr>
          <a:xfrm>
            <a:off x="8104234" y="4062465"/>
            <a:ext cx="387626"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88132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6275"/>
            <a:ext cx="8229600" cy="1143000"/>
          </a:xfrm>
        </p:spPr>
        <p:txBody>
          <a:bodyPr/>
          <a:lstStyle/>
          <a:p>
            <a:r>
              <a:rPr lang="en-US" sz="3600" dirty="0"/>
              <a:t>Choosing a new geoid as GMSL changes</a:t>
            </a:r>
          </a:p>
        </p:txBody>
      </p:sp>
      <p:sp>
        <p:nvSpPr>
          <p:cNvPr id="4" name="Date Placeholder 3"/>
          <p:cNvSpPr>
            <a:spLocks noGrp="1"/>
          </p:cNvSpPr>
          <p:nvPr>
            <p:ph type="dt" sz="half" idx="10"/>
          </p:nvPr>
        </p:nvSpPr>
        <p:spPr/>
        <p:txBody>
          <a:bodyPr/>
          <a:lstStyle/>
          <a:p>
            <a:pPr>
              <a:defRPr/>
            </a:pPr>
            <a:r>
              <a:rPr lang="en-US" smtClean="0"/>
              <a:t>February 1, 2018</a:t>
            </a:r>
            <a:endParaRPr lang="en-US"/>
          </a:p>
        </p:txBody>
      </p:sp>
      <p:sp>
        <p:nvSpPr>
          <p:cNvPr id="5" name="Footer Placeholder 4"/>
          <p:cNvSpPr>
            <a:spLocks noGrp="1"/>
          </p:cNvSpPr>
          <p:nvPr>
            <p:ph type="ftr" sz="quarter" idx="11"/>
          </p:nvPr>
        </p:nvSpPr>
        <p:spPr/>
        <p:txBody>
          <a:bodyPr/>
          <a:lstStyle/>
          <a:p>
            <a:pPr>
              <a:defRPr/>
            </a:pPr>
            <a:r>
              <a:rPr lang="en-US" smtClean="0"/>
              <a:t>Blueprint for 2022, Part 2:  Geopotential Coordinates</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41</a:t>
            </a:fld>
            <a:endParaRPr lang="en-US"/>
          </a:p>
        </p:txBody>
      </p:sp>
      <p:pic>
        <p:nvPicPr>
          <p:cNvPr id="3" name="Picture 2"/>
          <p:cNvPicPr>
            <a:picLocks noChangeAspect="1"/>
          </p:cNvPicPr>
          <p:nvPr/>
        </p:nvPicPr>
        <p:blipFill>
          <a:blip r:embed="rId2"/>
          <a:stretch>
            <a:fillRect/>
          </a:stretch>
        </p:blipFill>
        <p:spPr>
          <a:xfrm>
            <a:off x="1524000" y="1192900"/>
            <a:ext cx="9144000" cy="5163450"/>
          </a:xfrm>
          <a:prstGeom prst="rect">
            <a:avLst/>
          </a:prstGeom>
        </p:spPr>
      </p:pic>
    </p:spTree>
    <p:extLst>
      <p:ext uri="{BB962C8B-B14F-4D97-AF65-F5344CB8AC3E}">
        <p14:creationId xmlns:p14="http://schemas.microsoft.com/office/powerpoint/2010/main" val="39764574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Plate-(pseudo)fixed frames</a:t>
            </a:r>
            <a:endParaRPr lang="en-US" sz="1600" b="1" dirty="0">
              <a:solidFill>
                <a:srgbClr val="FF0000"/>
              </a:solidFill>
            </a:endParaRPr>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763"/>
          <a:stretch/>
        </p:blipFill>
        <p:spPr>
          <a:xfrm>
            <a:off x="1641255" y="2000251"/>
            <a:ext cx="6013890" cy="4049713"/>
          </a:xfr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
        <p:nvSpPr>
          <p:cNvPr id="7" name="TextBox 6"/>
          <p:cNvSpPr txBox="1"/>
          <p:nvPr/>
        </p:nvSpPr>
        <p:spPr>
          <a:xfrm>
            <a:off x="7791451" y="1943101"/>
            <a:ext cx="2890535" cy="4524315"/>
          </a:xfrm>
          <a:prstGeom prst="rect">
            <a:avLst/>
          </a:prstGeom>
          <a:noFill/>
        </p:spPr>
        <p:txBody>
          <a:bodyPr wrap="none" rtlCol="0">
            <a:spAutoFit/>
          </a:bodyPr>
          <a:lstStyle/>
          <a:p>
            <a:r>
              <a:rPr lang="en-US" dirty="0" smtClean="0"/>
              <a:t>NAD 83(NSRS2007)</a:t>
            </a:r>
          </a:p>
          <a:p>
            <a:pPr marL="285750" indent="-285750">
              <a:buFont typeface="Arial" panose="020B0604020202020204" pitchFamily="34" charset="0"/>
              <a:buChar char="•"/>
            </a:pPr>
            <a:r>
              <a:rPr lang="en-US" dirty="0" smtClean="0"/>
              <a:t>Epoch </a:t>
            </a:r>
            <a:r>
              <a:rPr lang="en-US" b="1" dirty="0" smtClean="0">
                <a:solidFill>
                  <a:srgbClr val="FF0000"/>
                </a:solidFill>
              </a:rPr>
              <a:t>2002.0</a:t>
            </a:r>
          </a:p>
          <a:p>
            <a:pPr marL="285750" indent="-285750">
              <a:buFont typeface="Arial" panose="020B0604020202020204" pitchFamily="34" charset="0"/>
              <a:buChar char="•"/>
            </a:pPr>
            <a:endParaRPr lang="en-US" dirty="0"/>
          </a:p>
          <a:p>
            <a:r>
              <a:rPr lang="en-US" dirty="0" smtClean="0"/>
              <a:t>NAD 83(2011)</a:t>
            </a:r>
          </a:p>
          <a:p>
            <a:pPr marL="285750" indent="-285750">
              <a:buFont typeface="Arial" panose="020B0604020202020204" pitchFamily="34" charset="0"/>
              <a:buChar char="•"/>
            </a:pPr>
            <a:r>
              <a:rPr lang="en-US" dirty="0" smtClean="0"/>
              <a:t>Epoch </a:t>
            </a:r>
            <a:r>
              <a:rPr lang="en-US" b="1" dirty="0" smtClean="0">
                <a:solidFill>
                  <a:srgbClr val="FF0000"/>
                </a:solidFill>
              </a:rPr>
              <a:t>2010.0</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r>
              <a:rPr lang="en-US" dirty="0" smtClean="0"/>
              <a:t>If NAD 83 were truly “plate</a:t>
            </a:r>
          </a:p>
          <a:p>
            <a:r>
              <a:rPr lang="en-US" dirty="0" smtClean="0"/>
              <a:t>fixed” then </a:t>
            </a:r>
            <a:r>
              <a:rPr lang="en-US" u="sng" dirty="0" smtClean="0"/>
              <a:t>an 8 year </a:t>
            </a:r>
          </a:p>
          <a:p>
            <a:r>
              <a:rPr lang="en-US" u="sng" dirty="0" smtClean="0"/>
              <a:t>epoch change would not</a:t>
            </a:r>
          </a:p>
          <a:p>
            <a:r>
              <a:rPr lang="en-US" u="sng" dirty="0" smtClean="0"/>
              <a:t>yield the systematic </a:t>
            </a:r>
          </a:p>
          <a:p>
            <a:r>
              <a:rPr lang="en-US" u="sng" dirty="0" smtClean="0"/>
              <a:t>plate rotation seen here</a:t>
            </a:r>
            <a:r>
              <a:rPr lang="en-US" dirty="0" smtClean="0"/>
              <a:t>.</a:t>
            </a:r>
          </a:p>
          <a:p>
            <a:endParaRPr lang="en-US" dirty="0"/>
          </a:p>
          <a:p>
            <a:r>
              <a:rPr lang="en-US" dirty="0" smtClean="0"/>
              <a:t>(*)TRF2022 will determine</a:t>
            </a:r>
          </a:p>
          <a:p>
            <a:r>
              <a:rPr lang="en-US" dirty="0" smtClean="0"/>
              <a:t>a new Euler Pole rotation</a:t>
            </a:r>
          </a:p>
          <a:p>
            <a:r>
              <a:rPr lang="en-US" dirty="0" smtClean="0"/>
              <a:t>for each of 4 plates.</a:t>
            </a:r>
          </a:p>
        </p:txBody>
      </p:sp>
      <p:sp>
        <p:nvSpPr>
          <p:cNvPr id="8" name="TextBox 7"/>
          <p:cNvSpPr txBox="1"/>
          <p:nvPr/>
        </p:nvSpPr>
        <p:spPr>
          <a:xfrm>
            <a:off x="8077200" y="6536809"/>
            <a:ext cx="1926810" cy="369332"/>
          </a:xfrm>
          <a:prstGeom prst="rect">
            <a:avLst/>
          </a:prstGeom>
          <a:noFill/>
        </p:spPr>
        <p:txBody>
          <a:bodyPr wrap="none" rtlCol="0">
            <a:spAutoFit/>
          </a:bodyPr>
          <a:lstStyle/>
          <a:p>
            <a:r>
              <a:rPr lang="en-US" dirty="0" smtClean="0"/>
              <a:t>(*)=NA, C, T or P</a:t>
            </a:r>
            <a:endParaRPr lang="en-US" dirty="0"/>
          </a:p>
        </p:txBody>
      </p:sp>
      <p:sp>
        <p:nvSpPr>
          <p:cNvPr id="9" name="TextBox 8"/>
          <p:cNvSpPr txBox="1"/>
          <p:nvPr/>
        </p:nvSpPr>
        <p:spPr>
          <a:xfrm>
            <a:off x="2476501" y="1693863"/>
            <a:ext cx="4596195" cy="369332"/>
          </a:xfrm>
          <a:prstGeom prst="rect">
            <a:avLst/>
          </a:prstGeom>
          <a:noFill/>
        </p:spPr>
        <p:txBody>
          <a:bodyPr wrap="none" rtlCol="0">
            <a:spAutoFit/>
          </a:bodyPr>
          <a:lstStyle/>
          <a:p>
            <a:r>
              <a:rPr lang="en-US" b="1" dirty="0">
                <a:solidFill>
                  <a:srgbClr val="FF0000"/>
                </a:solidFill>
              </a:rPr>
              <a:t>NAD 83(2011) minus NAD 83(NSRS2007)</a:t>
            </a:r>
            <a:endParaRPr lang="en-US" dirty="0"/>
          </a:p>
        </p:txBody>
      </p:sp>
      <p:sp>
        <p:nvSpPr>
          <p:cNvPr id="3" name="Slide Number Placeholder 2"/>
          <p:cNvSpPr>
            <a:spLocks noGrp="1"/>
          </p:cNvSpPr>
          <p:nvPr>
            <p:ph type="sldNum" sz="quarter" idx="12"/>
          </p:nvPr>
        </p:nvSpPr>
        <p:spPr/>
        <p:txBody>
          <a:bodyPr/>
          <a:lstStyle/>
          <a:p>
            <a:pPr>
              <a:defRPr/>
            </a:pPr>
            <a:fld id="{A269A303-B593-45E6-8920-67DA3337AB25}" type="slidenum">
              <a:rPr lang="en-US" altLang="en-US" smtClean="0"/>
              <a:pPr>
                <a:defRPr/>
              </a:pPr>
              <a:t>42</a:t>
            </a:fld>
            <a:endParaRPr lang="en-US" altLang="en-US" dirty="0"/>
          </a:p>
        </p:txBody>
      </p:sp>
    </p:spTree>
    <p:extLst>
      <p:ext uri="{BB962C8B-B14F-4D97-AF65-F5344CB8AC3E}">
        <p14:creationId xmlns:p14="http://schemas.microsoft.com/office/powerpoint/2010/main" val="222058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15" end="1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grpSp>
        <p:nvGrpSpPr>
          <p:cNvPr id="7" name="Group 19"/>
          <p:cNvGrpSpPr>
            <a:grpSpLocks/>
          </p:cNvGrpSpPr>
          <p:nvPr/>
        </p:nvGrpSpPr>
        <p:grpSpPr bwMode="auto">
          <a:xfrm>
            <a:off x="1676400" y="1998663"/>
            <a:ext cx="7467600" cy="4038600"/>
            <a:chOff x="528" y="864"/>
            <a:chExt cx="4704" cy="2544"/>
          </a:xfrm>
        </p:grpSpPr>
        <p:sp>
          <p:nvSpPr>
            <p:cNvPr id="8" name="Arc 13"/>
            <p:cNvSpPr>
              <a:spLocks/>
            </p:cNvSpPr>
            <p:nvPr/>
          </p:nvSpPr>
          <p:spPr bwMode="auto">
            <a:xfrm>
              <a:off x="672" y="1056"/>
              <a:ext cx="4272" cy="220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endParaRPr lang="en-US"/>
            </a:p>
          </p:txBody>
        </p:sp>
        <p:sp>
          <p:nvSpPr>
            <p:cNvPr id="9" name="Line 14"/>
            <p:cNvSpPr>
              <a:spLocks noChangeShapeType="1"/>
            </p:cNvSpPr>
            <p:nvPr/>
          </p:nvSpPr>
          <p:spPr bwMode="auto">
            <a:xfrm>
              <a:off x="672" y="864"/>
              <a:ext cx="0" cy="2544"/>
            </a:xfrm>
            <a:prstGeom prst="line">
              <a:avLst/>
            </a:prstGeom>
            <a:noFill/>
            <a:ln w="25400">
              <a:solidFill>
                <a:srgbClr val="FF0000"/>
              </a:solidFill>
              <a:round/>
              <a:headEnd type="triangle" w="med" len="med"/>
              <a:tailEnd/>
            </a:ln>
            <a:effectLst/>
          </p:spPr>
          <p:txBody>
            <a:bodyPr wrap="none" anchor="ctr"/>
            <a:lstStyle/>
            <a:p>
              <a:endParaRPr lang="en-US"/>
            </a:p>
          </p:txBody>
        </p:sp>
        <p:sp>
          <p:nvSpPr>
            <p:cNvPr id="10" name="Line 15"/>
            <p:cNvSpPr>
              <a:spLocks noChangeShapeType="1"/>
            </p:cNvSpPr>
            <p:nvPr/>
          </p:nvSpPr>
          <p:spPr bwMode="auto">
            <a:xfrm flipH="1">
              <a:off x="528" y="3264"/>
              <a:ext cx="4704" cy="0"/>
            </a:xfrm>
            <a:prstGeom prst="line">
              <a:avLst/>
            </a:prstGeom>
            <a:noFill/>
            <a:ln w="25400">
              <a:solidFill>
                <a:srgbClr val="FF0000"/>
              </a:solidFill>
              <a:round/>
              <a:headEnd type="triangle" w="med" len="med"/>
              <a:tailEnd/>
            </a:ln>
            <a:effectLst/>
          </p:spPr>
          <p:txBody>
            <a:bodyPr wrap="none" anchor="ctr"/>
            <a:lstStyle/>
            <a:p>
              <a:endParaRPr lang="en-US"/>
            </a:p>
          </p:txBody>
        </p:sp>
      </p:grpSp>
      <p:grpSp>
        <p:nvGrpSpPr>
          <p:cNvPr id="11" name="Group 20"/>
          <p:cNvGrpSpPr>
            <a:grpSpLocks/>
          </p:cNvGrpSpPr>
          <p:nvPr/>
        </p:nvGrpSpPr>
        <p:grpSpPr bwMode="auto">
          <a:xfrm>
            <a:off x="3048000" y="1571625"/>
            <a:ext cx="7467600" cy="4038600"/>
            <a:chOff x="960" y="672"/>
            <a:chExt cx="4704" cy="2544"/>
          </a:xfrm>
        </p:grpSpPr>
        <p:sp>
          <p:nvSpPr>
            <p:cNvPr id="12" name="Arc 16"/>
            <p:cNvSpPr>
              <a:spLocks/>
            </p:cNvSpPr>
            <p:nvPr/>
          </p:nvSpPr>
          <p:spPr bwMode="auto">
            <a:xfrm>
              <a:off x="1104" y="864"/>
              <a:ext cx="4272" cy="220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US"/>
            </a:p>
          </p:txBody>
        </p:sp>
        <p:sp>
          <p:nvSpPr>
            <p:cNvPr id="13" name="Line 17"/>
            <p:cNvSpPr>
              <a:spLocks noChangeShapeType="1"/>
            </p:cNvSpPr>
            <p:nvPr/>
          </p:nvSpPr>
          <p:spPr bwMode="auto">
            <a:xfrm>
              <a:off x="1104" y="672"/>
              <a:ext cx="0" cy="2544"/>
            </a:xfrm>
            <a:prstGeom prst="line">
              <a:avLst/>
            </a:prstGeom>
            <a:noFill/>
            <a:ln w="25400">
              <a:solidFill>
                <a:schemeClr val="tx1"/>
              </a:solidFill>
              <a:round/>
              <a:headEnd type="triangle" w="med" len="med"/>
              <a:tailEnd/>
            </a:ln>
            <a:effectLst/>
          </p:spPr>
          <p:txBody>
            <a:bodyPr wrap="none" anchor="ctr"/>
            <a:lstStyle/>
            <a:p>
              <a:endParaRPr lang="en-US"/>
            </a:p>
          </p:txBody>
        </p:sp>
        <p:sp>
          <p:nvSpPr>
            <p:cNvPr id="14" name="Line 18"/>
            <p:cNvSpPr>
              <a:spLocks noChangeShapeType="1"/>
            </p:cNvSpPr>
            <p:nvPr/>
          </p:nvSpPr>
          <p:spPr bwMode="auto">
            <a:xfrm flipH="1">
              <a:off x="960" y="3072"/>
              <a:ext cx="4704" cy="0"/>
            </a:xfrm>
            <a:prstGeom prst="line">
              <a:avLst/>
            </a:prstGeom>
            <a:noFill/>
            <a:ln w="25400">
              <a:solidFill>
                <a:schemeClr val="tx1"/>
              </a:solidFill>
              <a:round/>
              <a:headEnd type="triangle" w="med" len="med"/>
              <a:tailEnd/>
            </a:ln>
            <a:effectLst/>
          </p:spPr>
          <p:txBody>
            <a:bodyPr wrap="none" anchor="ctr"/>
            <a:lstStyle/>
            <a:p>
              <a:endParaRPr lang="en-US"/>
            </a:p>
          </p:txBody>
        </p:sp>
      </p:grpSp>
      <p:sp>
        <p:nvSpPr>
          <p:cNvPr id="15" name="Line 21"/>
          <p:cNvSpPr>
            <a:spLocks noChangeShapeType="1"/>
          </p:cNvSpPr>
          <p:nvPr/>
        </p:nvSpPr>
        <p:spPr bwMode="auto">
          <a:xfrm flipV="1">
            <a:off x="1914526" y="5381626"/>
            <a:ext cx="1362075" cy="409575"/>
          </a:xfrm>
          <a:prstGeom prst="line">
            <a:avLst/>
          </a:prstGeom>
          <a:noFill/>
          <a:ln w="9525">
            <a:solidFill>
              <a:schemeClr val="tx1"/>
            </a:solidFill>
            <a:prstDash val="dash"/>
            <a:round/>
            <a:headEnd type="triangle" w="med" len="med"/>
            <a:tailEnd type="triangle" w="med" len="med"/>
          </a:ln>
          <a:effectLst/>
        </p:spPr>
        <p:txBody>
          <a:bodyPr wrap="none" anchor="ctr"/>
          <a:lstStyle/>
          <a:p>
            <a:endParaRPr lang="en-US"/>
          </a:p>
        </p:txBody>
      </p:sp>
      <p:sp>
        <p:nvSpPr>
          <p:cNvPr id="16" name="Freeform 22"/>
          <p:cNvSpPr>
            <a:spLocks/>
          </p:cNvSpPr>
          <p:nvPr/>
        </p:nvSpPr>
        <p:spPr bwMode="auto">
          <a:xfrm rot="21195126">
            <a:off x="6015038" y="993776"/>
            <a:ext cx="2406650" cy="835025"/>
          </a:xfrm>
          <a:custGeom>
            <a:avLst/>
            <a:gdLst/>
            <a:ahLst/>
            <a:cxnLst>
              <a:cxn ang="0">
                <a:pos x="0" y="0"/>
              </a:cxn>
              <a:cxn ang="0">
                <a:pos x="91" y="36"/>
              </a:cxn>
              <a:cxn ang="0">
                <a:pos x="203" y="51"/>
              </a:cxn>
              <a:cxn ang="0">
                <a:pos x="602" y="86"/>
              </a:cxn>
              <a:cxn ang="0">
                <a:pos x="657" y="101"/>
              </a:cxn>
              <a:cxn ang="0">
                <a:pos x="814" y="192"/>
              </a:cxn>
              <a:cxn ang="0">
                <a:pos x="971" y="207"/>
              </a:cxn>
              <a:cxn ang="0">
                <a:pos x="1092" y="238"/>
              </a:cxn>
              <a:cxn ang="0">
                <a:pos x="1158" y="258"/>
              </a:cxn>
              <a:cxn ang="0">
                <a:pos x="1238" y="303"/>
              </a:cxn>
              <a:cxn ang="0">
                <a:pos x="1274" y="349"/>
              </a:cxn>
              <a:cxn ang="0">
                <a:pos x="1471" y="500"/>
              </a:cxn>
              <a:cxn ang="0">
                <a:pos x="1516" y="526"/>
              </a:cxn>
            </a:cxnLst>
            <a:rect l="0" t="0" r="r" b="b"/>
            <a:pathLst>
              <a:path w="1516" h="526">
                <a:moveTo>
                  <a:pt x="0" y="0"/>
                </a:moveTo>
                <a:cubicBezTo>
                  <a:pt x="31" y="10"/>
                  <a:pt x="59" y="28"/>
                  <a:pt x="91" y="36"/>
                </a:cubicBezTo>
                <a:cubicBezTo>
                  <a:pt x="147" y="51"/>
                  <a:pt x="131" y="46"/>
                  <a:pt x="203" y="51"/>
                </a:cubicBezTo>
                <a:cubicBezTo>
                  <a:pt x="338" y="28"/>
                  <a:pt x="470" y="70"/>
                  <a:pt x="602" y="86"/>
                </a:cubicBezTo>
                <a:cubicBezTo>
                  <a:pt x="621" y="91"/>
                  <a:pt x="638" y="96"/>
                  <a:pt x="657" y="101"/>
                </a:cubicBezTo>
                <a:cubicBezTo>
                  <a:pt x="704" y="135"/>
                  <a:pt x="758" y="178"/>
                  <a:pt x="814" y="192"/>
                </a:cubicBezTo>
                <a:cubicBezTo>
                  <a:pt x="863" y="204"/>
                  <a:pt x="921" y="203"/>
                  <a:pt x="971" y="207"/>
                </a:cubicBezTo>
                <a:cubicBezTo>
                  <a:pt x="1014" y="214"/>
                  <a:pt x="1050" y="232"/>
                  <a:pt x="1092" y="238"/>
                </a:cubicBezTo>
                <a:cubicBezTo>
                  <a:pt x="1114" y="247"/>
                  <a:pt x="1136" y="251"/>
                  <a:pt x="1158" y="258"/>
                </a:cubicBezTo>
                <a:cubicBezTo>
                  <a:pt x="1184" y="275"/>
                  <a:pt x="1212" y="286"/>
                  <a:pt x="1238" y="303"/>
                </a:cubicBezTo>
                <a:cubicBezTo>
                  <a:pt x="1261" y="318"/>
                  <a:pt x="1253" y="328"/>
                  <a:pt x="1274" y="349"/>
                </a:cubicBezTo>
                <a:cubicBezTo>
                  <a:pt x="1331" y="406"/>
                  <a:pt x="1393" y="474"/>
                  <a:pt x="1471" y="500"/>
                </a:cubicBezTo>
                <a:cubicBezTo>
                  <a:pt x="1480" y="510"/>
                  <a:pt x="1502" y="526"/>
                  <a:pt x="1516" y="526"/>
                </a:cubicBezTo>
              </a:path>
            </a:pathLst>
          </a:custGeom>
          <a:noFill/>
          <a:ln w="50800" cap="flat" cmpd="sng">
            <a:solidFill>
              <a:srgbClr val="339966"/>
            </a:solidFill>
            <a:prstDash val="solid"/>
            <a:round/>
            <a:headEnd/>
            <a:tailEnd/>
          </a:ln>
          <a:effectLst/>
        </p:spPr>
        <p:txBody>
          <a:bodyPr wrap="none" anchor="ctr"/>
          <a:lstStyle/>
          <a:p>
            <a:endParaRPr lang="en-US"/>
          </a:p>
        </p:txBody>
      </p:sp>
      <p:sp>
        <p:nvSpPr>
          <p:cNvPr id="17" name="Oval 23"/>
          <p:cNvSpPr>
            <a:spLocks noChangeArrowheads="1"/>
          </p:cNvSpPr>
          <p:nvPr/>
        </p:nvSpPr>
        <p:spPr bwMode="auto">
          <a:xfrm>
            <a:off x="7315200" y="1266825"/>
            <a:ext cx="76200" cy="76200"/>
          </a:xfrm>
          <a:prstGeom prst="ellipse">
            <a:avLst/>
          </a:prstGeom>
          <a:solidFill>
            <a:schemeClr val="accent1"/>
          </a:solidFill>
          <a:ln w="9525" algn="ctr">
            <a:solidFill>
              <a:schemeClr val="tx1"/>
            </a:solidFill>
            <a:round/>
            <a:headEnd/>
            <a:tailEnd/>
          </a:ln>
          <a:effectLst/>
        </p:spPr>
        <p:txBody>
          <a:bodyPr wrap="none" anchor="ctr"/>
          <a:lstStyle/>
          <a:p>
            <a:endParaRPr lang="en-US"/>
          </a:p>
        </p:txBody>
      </p:sp>
      <p:sp>
        <p:nvSpPr>
          <p:cNvPr id="18" name="Line 25"/>
          <p:cNvSpPr>
            <a:spLocks noChangeShapeType="1"/>
          </p:cNvSpPr>
          <p:nvPr/>
        </p:nvSpPr>
        <p:spPr bwMode="auto">
          <a:xfrm flipH="1">
            <a:off x="6364289" y="1301750"/>
            <a:ext cx="981075" cy="1881188"/>
          </a:xfrm>
          <a:prstGeom prst="line">
            <a:avLst/>
          </a:prstGeom>
          <a:noFill/>
          <a:ln w="25400" cap="rnd">
            <a:solidFill>
              <a:srgbClr val="FF0000"/>
            </a:solidFill>
            <a:prstDash val="sysDot"/>
            <a:round/>
            <a:headEnd type="stealth" w="med" len="med"/>
            <a:tailEnd/>
          </a:ln>
          <a:effectLst/>
        </p:spPr>
        <p:txBody>
          <a:bodyPr wrap="none" anchor="ctr"/>
          <a:lstStyle/>
          <a:p>
            <a:endParaRPr lang="en-US"/>
          </a:p>
        </p:txBody>
      </p:sp>
      <p:sp>
        <p:nvSpPr>
          <p:cNvPr id="19" name="Text Box 26"/>
          <p:cNvSpPr txBox="1">
            <a:spLocks noChangeArrowheads="1"/>
          </p:cNvSpPr>
          <p:nvPr/>
        </p:nvSpPr>
        <p:spPr bwMode="auto">
          <a:xfrm rot="20455494">
            <a:off x="1971151" y="5278716"/>
            <a:ext cx="896399" cy="369332"/>
          </a:xfrm>
          <a:prstGeom prst="rect">
            <a:avLst/>
          </a:prstGeom>
          <a:noFill/>
          <a:ln w="9525" algn="ctr">
            <a:noFill/>
            <a:miter lim="800000"/>
            <a:headEnd/>
            <a:tailEnd/>
          </a:ln>
          <a:effectLst/>
        </p:spPr>
        <p:txBody>
          <a:bodyPr wrap="none">
            <a:spAutoFit/>
          </a:bodyPr>
          <a:lstStyle/>
          <a:p>
            <a:r>
              <a:rPr lang="en-US" dirty="0"/>
              <a:t>~</a:t>
            </a:r>
            <a:r>
              <a:rPr lang="en-US" dirty="0" smtClean="0"/>
              <a:t>2.2 </a:t>
            </a:r>
            <a:r>
              <a:rPr lang="en-US" dirty="0"/>
              <a:t>m</a:t>
            </a:r>
          </a:p>
        </p:txBody>
      </p:sp>
      <p:sp>
        <p:nvSpPr>
          <p:cNvPr id="20" name="Text Box 27"/>
          <p:cNvSpPr txBox="1">
            <a:spLocks noChangeArrowheads="1"/>
          </p:cNvSpPr>
          <p:nvPr/>
        </p:nvSpPr>
        <p:spPr bwMode="auto">
          <a:xfrm>
            <a:off x="2541588" y="5942570"/>
            <a:ext cx="1606550" cy="366713"/>
          </a:xfrm>
          <a:prstGeom prst="rect">
            <a:avLst/>
          </a:prstGeom>
          <a:noFill/>
          <a:ln w="9525" algn="ctr">
            <a:noFill/>
            <a:miter lim="800000"/>
            <a:headEnd/>
            <a:tailEnd/>
          </a:ln>
          <a:effectLst/>
        </p:spPr>
        <p:txBody>
          <a:bodyPr wrap="none">
            <a:spAutoFit/>
          </a:bodyPr>
          <a:lstStyle/>
          <a:p>
            <a:r>
              <a:rPr lang="en-US" dirty="0"/>
              <a:t>NAD 83 origin</a:t>
            </a:r>
          </a:p>
        </p:txBody>
      </p:sp>
      <p:sp>
        <p:nvSpPr>
          <p:cNvPr id="21" name="Line 28"/>
          <p:cNvSpPr>
            <a:spLocks noChangeShapeType="1"/>
          </p:cNvSpPr>
          <p:nvPr/>
        </p:nvSpPr>
        <p:spPr bwMode="auto">
          <a:xfrm flipH="1" flipV="1">
            <a:off x="1990725" y="5895974"/>
            <a:ext cx="550863" cy="151934"/>
          </a:xfrm>
          <a:prstGeom prst="line">
            <a:avLst/>
          </a:prstGeom>
          <a:noFill/>
          <a:ln w="9525">
            <a:solidFill>
              <a:schemeClr val="tx1"/>
            </a:solidFill>
            <a:round/>
            <a:headEnd/>
            <a:tailEnd type="triangle" w="med" len="med"/>
          </a:ln>
          <a:effectLst/>
        </p:spPr>
        <p:txBody>
          <a:bodyPr wrap="none" anchor="ctr"/>
          <a:lstStyle/>
          <a:p>
            <a:endParaRPr lang="en-US"/>
          </a:p>
        </p:txBody>
      </p:sp>
      <p:sp>
        <p:nvSpPr>
          <p:cNvPr id="22" name="Text Box 29"/>
          <p:cNvSpPr txBox="1">
            <a:spLocks noChangeArrowheads="1"/>
          </p:cNvSpPr>
          <p:nvPr/>
        </p:nvSpPr>
        <p:spPr bwMode="auto">
          <a:xfrm>
            <a:off x="3432175" y="4278313"/>
            <a:ext cx="1441420" cy="369332"/>
          </a:xfrm>
          <a:prstGeom prst="rect">
            <a:avLst/>
          </a:prstGeom>
          <a:noFill/>
          <a:ln w="9525" algn="ctr">
            <a:noFill/>
            <a:miter lim="800000"/>
            <a:headEnd/>
            <a:tailEnd/>
          </a:ln>
          <a:effectLst/>
        </p:spPr>
        <p:txBody>
          <a:bodyPr wrap="none">
            <a:spAutoFit/>
          </a:bodyPr>
          <a:lstStyle/>
          <a:p>
            <a:r>
              <a:rPr lang="en-US" dirty="0" err="1" smtClean="0"/>
              <a:t>IGSxx</a:t>
            </a:r>
            <a:r>
              <a:rPr lang="en-US" dirty="0" smtClean="0"/>
              <a:t> </a:t>
            </a:r>
            <a:r>
              <a:rPr lang="en-US" dirty="0"/>
              <a:t>origin</a:t>
            </a:r>
          </a:p>
        </p:txBody>
      </p:sp>
      <p:sp>
        <p:nvSpPr>
          <p:cNvPr id="23" name="Line 30"/>
          <p:cNvSpPr>
            <a:spLocks noChangeShapeType="1"/>
          </p:cNvSpPr>
          <p:nvPr/>
        </p:nvSpPr>
        <p:spPr bwMode="auto">
          <a:xfrm flipH="1">
            <a:off x="3344863" y="4616451"/>
            <a:ext cx="311150" cy="708025"/>
          </a:xfrm>
          <a:prstGeom prst="line">
            <a:avLst/>
          </a:prstGeom>
          <a:noFill/>
          <a:ln w="9525">
            <a:solidFill>
              <a:schemeClr val="tx1"/>
            </a:solidFill>
            <a:round/>
            <a:headEnd/>
            <a:tailEnd type="triangle" w="med" len="med"/>
          </a:ln>
          <a:effectLst/>
        </p:spPr>
        <p:txBody>
          <a:bodyPr wrap="none" anchor="ctr"/>
          <a:lstStyle/>
          <a:p>
            <a:endParaRPr lang="en-US"/>
          </a:p>
        </p:txBody>
      </p:sp>
      <p:sp>
        <p:nvSpPr>
          <p:cNvPr id="24" name="Line 31"/>
          <p:cNvSpPr>
            <a:spLocks noChangeShapeType="1"/>
          </p:cNvSpPr>
          <p:nvPr/>
        </p:nvSpPr>
        <p:spPr bwMode="auto">
          <a:xfrm>
            <a:off x="6461126" y="2997200"/>
            <a:ext cx="168275" cy="90488"/>
          </a:xfrm>
          <a:prstGeom prst="line">
            <a:avLst/>
          </a:prstGeom>
          <a:noFill/>
          <a:ln w="9525">
            <a:solidFill>
              <a:schemeClr val="tx1"/>
            </a:solidFill>
            <a:round/>
            <a:headEnd/>
            <a:tailEnd/>
          </a:ln>
          <a:effectLst/>
        </p:spPr>
        <p:txBody>
          <a:bodyPr wrap="none" anchor="ctr"/>
          <a:lstStyle/>
          <a:p>
            <a:endParaRPr lang="en-US"/>
          </a:p>
        </p:txBody>
      </p:sp>
      <p:sp>
        <p:nvSpPr>
          <p:cNvPr id="25" name="Line 32"/>
          <p:cNvSpPr>
            <a:spLocks noChangeShapeType="1"/>
          </p:cNvSpPr>
          <p:nvPr/>
        </p:nvSpPr>
        <p:spPr bwMode="auto">
          <a:xfrm flipV="1">
            <a:off x="6553201" y="3087688"/>
            <a:ext cx="80963" cy="157162"/>
          </a:xfrm>
          <a:prstGeom prst="line">
            <a:avLst/>
          </a:prstGeom>
          <a:noFill/>
          <a:ln w="9525">
            <a:solidFill>
              <a:schemeClr val="tx1"/>
            </a:solidFill>
            <a:round/>
            <a:headEnd/>
            <a:tailEnd/>
          </a:ln>
          <a:effectLst/>
        </p:spPr>
        <p:txBody>
          <a:bodyPr wrap="none" anchor="ctr"/>
          <a:lstStyle/>
          <a:p>
            <a:endParaRPr lang="en-US"/>
          </a:p>
        </p:txBody>
      </p:sp>
      <p:sp>
        <p:nvSpPr>
          <p:cNvPr id="26" name="Line 33"/>
          <p:cNvSpPr>
            <a:spLocks noChangeShapeType="1"/>
          </p:cNvSpPr>
          <p:nvPr/>
        </p:nvSpPr>
        <p:spPr bwMode="auto">
          <a:xfrm>
            <a:off x="7008813" y="2281239"/>
            <a:ext cx="195262" cy="60325"/>
          </a:xfrm>
          <a:prstGeom prst="line">
            <a:avLst/>
          </a:prstGeom>
          <a:noFill/>
          <a:ln w="9525">
            <a:solidFill>
              <a:schemeClr val="tx1"/>
            </a:solidFill>
            <a:round/>
            <a:headEnd/>
            <a:tailEnd/>
          </a:ln>
          <a:effectLst/>
        </p:spPr>
        <p:txBody>
          <a:bodyPr wrap="none" anchor="ctr"/>
          <a:lstStyle/>
          <a:p>
            <a:endParaRPr lang="en-US"/>
          </a:p>
        </p:txBody>
      </p:sp>
      <p:sp>
        <p:nvSpPr>
          <p:cNvPr id="27" name="Line 34"/>
          <p:cNvSpPr>
            <a:spLocks noChangeShapeType="1"/>
          </p:cNvSpPr>
          <p:nvPr/>
        </p:nvSpPr>
        <p:spPr bwMode="auto">
          <a:xfrm flipV="1">
            <a:off x="7158038" y="2341563"/>
            <a:ext cx="50800" cy="157162"/>
          </a:xfrm>
          <a:prstGeom prst="line">
            <a:avLst/>
          </a:prstGeom>
          <a:noFill/>
          <a:ln w="9525">
            <a:solidFill>
              <a:schemeClr val="tx1"/>
            </a:solidFill>
            <a:round/>
            <a:headEnd/>
            <a:tailEnd/>
          </a:ln>
          <a:effectLst/>
        </p:spPr>
        <p:txBody>
          <a:bodyPr wrap="none" anchor="ctr"/>
          <a:lstStyle/>
          <a:p>
            <a:endParaRPr lang="en-US"/>
          </a:p>
        </p:txBody>
      </p:sp>
      <p:sp>
        <p:nvSpPr>
          <p:cNvPr id="28" name="Line 24"/>
          <p:cNvSpPr>
            <a:spLocks noChangeShapeType="1"/>
          </p:cNvSpPr>
          <p:nvPr/>
        </p:nvSpPr>
        <p:spPr bwMode="auto">
          <a:xfrm flipH="1">
            <a:off x="6956426" y="1312863"/>
            <a:ext cx="392113" cy="1130300"/>
          </a:xfrm>
          <a:prstGeom prst="line">
            <a:avLst/>
          </a:prstGeom>
          <a:noFill/>
          <a:ln w="25400" cap="rnd">
            <a:solidFill>
              <a:schemeClr val="tx1"/>
            </a:solidFill>
            <a:prstDash val="sysDot"/>
            <a:round/>
            <a:headEnd type="stealth" w="med" len="med"/>
            <a:tailEnd/>
          </a:ln>
          <a:effectLst/>
        </p:spPr>
        <p:txBody>
          <a:bodyPr wrap="none" anchor="ctr"/>
          <a:lstStyle/>
          <a:p>
            <a:endParaRPr lang="en-US"/>
          </a:p>
        </p:txBody>
      </p:sp>
      <p:sp>
        <p:nvSpPr>
          <p:cNvPr id="29" name="Text Box 35"/>
          <p:cNvSpPr txBox="1">
            <a:spLocks noChangeArrowheads="1"/>
          </p:cNvSpPr>
          <p:nvPr/>
        </p:nvSpPr>
        <p:spPr bwMode="auto">
          <a:xfrm>
            <a:off x="8115300" y="1274763"/>
            <a:ext cx="1746250" cy="366712"/>
          </a:xfrm>
          <a:prstGeom prst="rect">
            <a:avLst/>
          </a:prstGeom>
          <a:noFill/>
          <a:ln w="9525" algn="ctr">
            <a:noFill/>
            <a:miter lim="800000"/>
            <a:headEnd/>
            <a:tailEnd/>
          </a:ln>
          <a:effectLst/>
        </p:spPr>
        <p:txBody>
          <a:bodyPr wrap="none">
            <a:spAutoFit/>
          </a:bodyPr>
          <a:lstStyle/>
          <a:p>
            <a:r>
              <a:rPr lang="en-US"/>
              <a:t>Earth’s Surface</a:t>
            </a:r>
          </a:p>
        </p:txBody>
      </p:sp>
      <p:sp>
        <p:nvSpPr>
          <p:cNvPr id="30" name="Text Box 36"/>
          <p:cNvSpPr txBox="1">
            <a:spLocks noChangeArrowheads="1"/>
          </p:cNvSpPr>
          <p:nvPr/>
        </p:nvSpPr>
        <p:spPr bwMode="auto">
          <a:xfrm>
            <a:off x="6132513" y="1647826"/>
            <a:ext cx="800100" cy="366713"/>
          </a:xfrm>
          <a:prstGeom prst="rect">
            <a:avLst/>
          </a:prstGeom>
          <a:noFill/>
          <a:ln w="9525" algn="ctr">
            <a:noFill/>
            <a:miter lim="800000"/>
            <a:headEnd/>
            <a:tailEnd/>
          </a:ln>
          <a:effectLst/>
        </p:spPr>
        <p:txBody>
          <a:bodyPr wrap="none">
            <a:spAutoFit/>
          </a:bodyPr>
          <a:lstStyle/>
          <a:p>
            <a:r>
              <a:rPr lang="en-US">
                <a:solidFill>
                  <a:srgbClr val="FF3300"/>
                </a:solidFill>
              </a:rPr>
              <a:t>h</a:t>
            </a:r>
            <a:r>
              <a:rPr lang="en-US" baseline="-25000">
                <a:solidFill>
                  <a:srgbClr val="FF3300"/>
                </a:solidFill>
              </a:rPr>
              <a:t>NAD83</a:t>
            </a:r>
          </a:p>
        </p:txBody>
      </p:sp>
      <p:sp>
        <p:nvSpPr>
          <p:cNvPr id="31" name="Text Box 37"/>
          <p:cNvSpPr txBox="1">
            <a:spLocks noChangeArrowheads="1"/>
          </p:cNvSpPr>
          <p:nvPr/>
        </p:nvSpPr>
        <p:spPr bwMode="auto">
          <a:xfrm>
            <a:off x="7121526" y="1800225"/>
            <a:ext cx="732893" cy="369332"/>
          </a:xfrm>
          <a:prstGeom prst="rect">
            <a:avLst/>
          </a:prstGeom>
          <a:noFill/>
          <a:ln w="9525" algn="ctr">
            <a:noFill/>
            <a:miter lim="800000"/>
            <a:headEnd/>
            <a:tailEnd/>
          </a:ln>
          <a:effectLst/>
        </p:spPr>
        <p:txBody>
          <a:bodyPr wrap="none">
            <a:spAutoFit/>
          </a:bodyPr>
          <a:lstStyle/>
          <a:p>
            <a:r>
              <a:rPr lang="en-US" dirty="0" err="1" smtClean="0"/>
              <a:t>h</a:t>
            </a:r>
            <a:r>
              <a:rPr lang="en-US" baseline="-25000" dirty="0" err="1" smtClean="0"/>
              <a:t>IGSxx</a:t>
            </a:r>
            <a:endParaRPr lang="en-US" baseline="-25000" dirty="0"/>
          </a:p>
        </p:txBody>
      </p:sp>
      <p:sp>
        <p:nvSpPr>
          <p:cNvPr id="34" name="Text Box 39"/>
          <p:cNvSpPr txBox="1">
            <a:spLocks noChangeArrowheads="1"/>
          </p:cNvSpPr>
          <p:nvPr/>
        </p:nvSpPr>
        <p:spPr bwMode="auto">
          <a:xfrm>
            <a:off x="8534620" y="1566000"/>
            <a:ext cx="2223350" cy="1754326"/>
          </a:xfrm>
          <a:prstGeom prst="rect">
            <a:avLst/>
          </a:prstGeom>
          <a:noFill/>
          <a:ln w="9525" algn="ctr">
            <a:noFill/>
            <a:miter lim="800000"/>
            <a:headEnd/>
            <a:tailEnd/>
          </a:ln>
          <a:effectLst/>
        </p:spPr>
        <p:txBody>
          <a:bodyPr wrap="square">
            <a:spAutoFit/>
          </a:bodyPr>
          <a:lstStyle/>
          <a:p>
            <a:r>
              <a:rPr lang="en-US" dirty="0" smtClean="0">
                <a:latin typeface="Symbol" panose="05050102010706020507" pitchFamily="18" charset="2"/>
              </a:rPr>
              <a:t>f</a:t>
            </a:r>
            <a:r>
              <a:rPr lang="en-US" baseline="-25000" dirty="0" smtClean="0"/>
              <a:t>NAD83</a:t>
            </a:r>
            <a:r>
              <a:rPr lang="en-US" dirty="0" smtClean="0"/>
              <a:t> – </a:t>
            </a:r>
            <a:r>
              <a:rPr lang="en-US" dirty="0" err="1" smtClean="0">
                <a:latin typeface="Symbol" panose="05050102010706020507" pitchFamily="18" charset="2"/>
              </a:rPr>
              <a:t>f</a:t>
            </a:r>
            <a:r>
              <a:rPr lang="en-US" baseline="-25000" dirty="0" err="1" smtClean="0"/>
              <a:t>IGSxx</a:t>
            </a:r>
            <a:r>
              <a:rPr lang="en-US" baseline="-25000" dirty="0" smtClean="0"/>
              <a:t> </a:t>
            </a:r>
          </a:p>
          <a:p>
            <a:r>
              <a:rPr lang="en-US" dirty="0" smtClean="0">
                <a:latin typeface="Symbol" panose="05050102010706020507" pitchFamily="18" charset="2"/>
              </a:rPr>
              <a:t>l</a:t>
            </a:r>
            <a:r>
              <a:rPr lang="en-US" baseline="-25000" dirty="0" smtClean="0"/>
              <a:t>NAD83</a:t>
            </a:r>
            <a:r>
              <a:rPr lang="en-US" dirty="0" smtClean="0"/>
              <a:t> </a:t>
            </a:r>
            <a:r>
              <a:rPr lang="en-US" dirty="0"/>
              <a:t>– </a:t>
            </a:r>
            <a:r>
              <a:rPr lang="en-US" dirty="0" err="1" smtClean="0">
                <a:latin typeface="Symbol" panose="05050102010706020507" pitchFamily="18" charset="2"/>
              </a:rPr>
              <a:t>l</a:t>
            </a:r>
            <a:r>
              <a:rPr lang="en-US" baseline="-25000" dirty="0" err="1" smtClean="0"/>
              <a:t>IGSxx</a:t>
            </a:r>
            <a:r>
              <a:rPr lang="en-US" baseline="-25000" dirty="0" smtClean="0"/>
              <a:t> </a:t>
            </a:r>
            <a:endParaRPr lang="en-US" baseline="-25000" dirty="0"/>
          </a:p>
          <a:p>
            <a:r>
              <a:rPr lang="en-US" dirty="0"/>
              <a:t>h</a:t>
            </a:r>
            <a:r>
              <a:rPr lang="en-US" baseline="-25000" dirty="0"/>
              <a:t>NAD83</a:t>
            </a:r>
            <a:r>
              <a:rPr lang="en-US" dirty="0"/>
              <a:t> – </a:t>
            </a:r>
            <a:r>
              <a:rPr lang="en-US" dirty="0" err="1" smtClean="0"/>
              <a:t>h</a:t>
            </a:r>
            <a:r>
              <a:rPr lang="en-US" baseline="-25000" dirty="0" err="1" smtClean="0"/>
              <a:t>IGSxx</a:t>
            </a:r>
            <a:r>
              <a:rPr lang="en-US" baseline="-25000" dirty="0" smtClean="0"/>
              <a:t> </a:t>
            </a:r>
            <a:endParaRPr lang="en-US" baseline="-25000" dirty="0"/>
          </a:p>
          <a:p>
            <a:r>
              <a:rPr lang="en-US" dirty="0" smtClean="0"/>
              <a:t>      all vary </a:t>
            </a:r>
            <a:endParaRPr lang="en-US" dirty="0"/>
          </a:p>
          <a:p>
            <a:r>
              <a:rPr lang="en-US" dirty="0"/>
              <a:t>smoothly by latitude </a:t>
            </a:r>
          </a:p>
          <a:p>
            <a:r>
              <a:rPr lang="en-US" dirty="0"/>
              <a:t>and </a:t>
            </a:r>
            <a:r>
              <a:rPr lang="en-US" dirty="0" smtClean="0"/>
              <a:t>longitude</a:t>
            </a:r>
          </a:p>
        </p:txBody>
      </p:sp>
      <p:sp>
        <p:nvSpPr>
          <p:cNvPr id="2" name="TextBox 1"/>
          <p:cNvSpPr txBox="1"/>
          <p:nvPr/>
        </p:nvSpPr>
        <p:spPr>
          <a:xfrm>
            <a:off x="8694573" y="4200824"/>
            <a:ext cx="1018227" cy="923330"/>
          </a:xfrm>
          <a:prstGeom prst="rect">
            <a:avLst/>
          </a:prstGeom>
          <a:noFill/>
        </p:spPr>
        <p:txBody>
          <a:bodyPr wrap="none" rtlCol="0">
            <a:spAutoFit/>
          </a:bodyPr>
          <a:lstStyle/>
          <a:p>
            <a:r>
              <a:rPr lang="en-US" dirty="0" smtClean="0">
                <a:solidFill>
                  <a:schemeClr val="accent1"/>
                </a:solidFill>
              </a:rPr>
              <a:t>same</a:t>
            </a:r>
          </a:p>
          <a:p>
            <a:r>
              <a:rPr lang="en-US" dirty="0" smtClean="0">
                <a:solidFill>
                  <a:schemeClr val="accent1"/>
                </a:solidFill>
              </a:rPr>
              <a:t>GRS-80</a:t>
            </a:r>
          </a:p>
          <a:p>
            <a:r>
              <a:rPr lang="en-US" dirty="0" smtClean="0">
                <a:solidFill>
                  <a:schemeClr val="accent1"/>
                </a:solidFill>
              </a:rPr>
              <a:t>ellipsoid</a:t>
            </a:r>
            <a:endParaRPr lang="en-US" dirty="0">
              <a:solidFill>
                <a:schemeClr val="accent1"/>
              </a:solidFill>
            </a:endParaRPr>
          </a:p>
        </p:txBody>
      </p:sp>
      <p:cxnSp>
        <p:nvCxnSpPr>
          <p:cNvPr id="6" name="Straight Arrow Connector 5"/>
          <p:cNvCxnSpPr>
            <a:stCxn id="2" idx="0"/>
          </p:cNvCxnSpPr>
          <p:nvPr/>
        </p:nvCxnSpPr>
        <p:spPr>
          <a:xfrm flipV="1">
            <a:off x="9203686" y="3883888"/>
            <a:ext cx="207014" cy="31693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 idx="1"/>
          </p:cNvCxnSpPr>
          <p:nvPr/>
        </p:nvCxnSpPr>
        <p:spPr>
          <a:xfrm flipH="1">
            <a:off x="8364360" y="4662489"/>
            <a:ext cx="330213" cy="5714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2" name="Title 1"/>
          <p:cNvSpPr>
            <a:spLocks noGrp="1"/>
          </p:cNvSpPr>
          <p:nvPr>
            <p:ph type="title"/>
          </p:nvPr>
        </p:nvSpPr>
        <p:spPr>
          <a:xfrm>
            <a:off x="1562100" y="0"/>
            <a:ext cx="8458200" cy="1143000"/>
          </a:xfrm>
        </p:spPr>
        <p:txBody>
          <a:bodyPr/>
          <a:lstStyle/>
          <a:p>
            <a:r>
              <a:rPr lang="en-US" sz="4000" dirty="0"/>
              <a:t>NAD 83’s non-</a:t>
            </a:r>
            <a:r>
              <a:rPr lang="en-US" sz="4000" dirty="0" err="1"/>
              <a:t>geocentricity</a:t>
            </a:r>
            <a:endParaRPr lang="en-US" sz="4000" dirty="0"/>
          </a:p>
        </p:txBody>
      </p:sp>
      <p:sp>
        <p:nvSpPr>
          <p:cNvPr id="43" name="Rectangle 42"/>
          <p:cNvSpPr/>
          <p:nvPr/>
        </p:nvSpPr>
        <p:spPr>
          <a:xfrm>
            <a:off x="8462412" y="1641476"/>
            <a:ext cx="2205589" cy="1603375"/>
          </a:xfrm>
          <a:prstGeom prst="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pPr>
              <a:defRPr/>
            </a:pPr>
            <a:fld id="{A269A303-B593-45E6-8920-67DA3337AB25}" type="slidenum">
              <a:rPr lang="en-US" altLang="en-US" smtClean="0"/>
              <a:pPr>
                <a:defRPr/>
              </a:pPr>
              <a:t>43</a:t>
            </a:fld>
            <a:endParaRPr lang="en-US" altLang="en-US" dirty="0"/>
          </a:p>
        </p:txBody>
      </p:sp>
    </p:spTree>
    <p:extLst>
      <p:ext uri="{BB962C8B-B14F-4D97-AF65-F5344CB8AC3E}">
        <p14:creationId xmlns:p14="http://schemas.microsoft.com/office/powerpoint/2010/main" val="32043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circle(in)">
                                      <p:cBhvr>
                                        <p:cTn id="7"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Fixed-Epoch Transformation </a:t>
            </a:r>
            <a:br>
              <a:rPr lang="en-US" dirty="0" smtClean="0"/>
            </a:br>
            <a:r>
              <a:rPr lang="en-US" dirty="0" smtClean="0"/>
              <a:t>NAD 83 to “2022”</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1" y="1638301"/>
            <a:ext cx="3619500" cy="2586397"/>
          </a:xfr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9546" y="1628775"/>
            <a:ext cx="3718454" cy="265710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1925" y="4530810"/>
            <a:ext cx="2089785" cy="151955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4356" y="4516829"/>
            <a:ext cx="2108835" cy="153340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1" y="4530809"/>
            <a:ext cx="2089607" cy="1519428"/>
          </a:xfrm>
          <a:prstGeom prst="rect">
            <a:avLst/>
          </a:prstGeom>
        </p:spPr>
      </p:pic>
      <p:sp>
        <p:nvSpPr>
          <p:cNvPr id="3" name="Slide Number Placeholder 2"/>
          <p:cNvSpPr>
            <a:spLocks noGrp="1"/>
          </p:cNvSpPr>
          <p:nvPr>
            <p:ph type="sldNum" sz="quarter" idx="12"/>
          </p:nvPr>
        </p:nvSpPr>
        <p:spPr/>
        <p:txBody>
          <a:bodyPr/>
          <a:lstStyle/>
          <a:p>
            <a:pPr>
              <a:defRPr/>
            </a:pPr>
            <a:fld id="{A269A303-B593-45E6-8920-67DA3337AB25}" type="slidenum">
              <a:rPr lang="en-US" altLang="en-US" smtClean="0"/>
              <a:pPr>
                <a:defRPr/>
              </a:pPr>
              <a:t>44</a:t>
            </a:fld>
            <a:endParaRPr lang="en-US" altLang="en-US" dirty="0"/>
          </a:p>
        </p:txBody>
      </p:sp>
    </p:spTree>
    <p:extLst>
      <p:ext uri="{BB962C8B-B14F-4D97-AF65-F5344CB8AC3E}">
        <p14:creationId xmlns:p14="http://schemas.microsoft.com/office/powerpoint/2010/main" val="39048574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366838"/>
            <a:ext cx="6096000" cy="4124325"/>
          </a:xfrm>
          <a:prstGeom prst="rect">
            <a:avLst/>
          </a:prstGeom>
        </p:spPr>
      </p:pic>
      <p:sp>
        <p:nvSpPr>
          <p:cNvPr id="2" name="Title 1"/>
          <p:cNvSpPr>
            <a:spLocks noGrp="1"/>
          </p:cNvSpPr>
          <p:nvPr>
            <p:ph type="title"/>
          </p:nvPr>
        </p:nvSpPr>
        <p:spPr/>
        <p:txBody>
          <a:bodyPr/>
          <a:lstStyle/>
          <a:p>
            <a:r>
              <a:rPr lang="en-US" dirty="0" smtClean="0"/>
              <a:t>ICT2 (Kansas)</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3" name="Oval 2"/>
          <p:cNvSpPr/>
          <p:nvPr/>
        </p:nvSpPr>
        <p:spPr>
          <a:xfrm>
            <a:off x="5774850" y="2803771"/>
            <a:ext cx="124691" cy="124691"/>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45</a:t>
            </a:fld>
            <a:endParaRPr lang="en-US"/>
          </a:p>
        </p:txBody>
      </p:sp>
    </p:spTree>
    <p:extLst>
      <p:ext uri="{BB962C8B-B14F-4D97-AF65-F5344CB8AC3E}">
        <p14:creationId xmlns:p14="http://schemas.microsoft.com/office/powerpoint/2010/main" val="4084074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ICT2 (Kansas)</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pic>
        <p:nvPicPr>
          <p:cNvPr id="8" name="Content Placeholder 7"/>
          <p:cNvPicPr>
            <a:picLocks noGrp="1" noChangeAspect="1"/>
          </p:cNvPicPr>
          <p:nvPr>
            <p:ph idx="1"/>
          </p:nvPr>
        </p:nvPicPr>
        <p:blipFill>
          <a:blip r:embed="rId2"/>
          <a:stretch>
            <a:fillRect/>
          </a:stretch>
        </p:blipFill>
        <p:spPr>
          <a:xfrm>
            <a:off x="1981200" y="1800308"/>
            <a:ext cx="8229600" cy="4125749"/>
          </a:xfrm>
          <a:prstGeom prst="rect">
            <a:avLst/>
          </a:prstGeom>
        </p:spPr>
      </p:pic>
      <p:sp>
        <p:nvSpPr>
          <p:cNvPr id="9" name="TextBox 8"/>
          <p:cNvSpPr txBox="1"/>
          <p:nvPr/>
        </p:nvSpPr>
        <p:spPr>
          <a:xfrm>
            <a:off x="8077201" y="892664"/>
            <a:ext cx="2238555" cy="1384995"/>
          </a:xfrm>
          <a:prstGeom prst="rect">
            <a:avLst/>
          </a:prstGeom>
          <a:solidFill>
            <a:schemeClr val="accent6">
              <a:lumMod val="60000"/>
              <a:lumOff val="40000"/>
            </a:schemeClr>
          </a:solidFill>
        </p:spPr>
        <p:txBody>
          <a:bodyPr wrap="square" rtlCol="0">
            <a:spAutoFit/>
          </a:bodyPr>
          <a:lstStyle/>
          <a:p>
            <a:r>
              <a:rPr lang="en-US" sz="1400" dirty="0"/>
              <a:t>Note the time-dependent movement of this </a:t>
            </a:r>
            <a:r>
              <a:rPr lang="en-US" sz="1400" u="sng" dirty="0"/>
              <a:t>Kansas</a:t>
            </a:r>
            <a:r>
              <a:rPr lang="en-US" sz="1400" dirty="0"/>
              <a:t> point in latitude in </a:t>
            </a:r>
            <a:r>
              <a:rPr lang="en-US" sz="1400" u="sng" dirty="0"/>
              <a:t>NATRF2022</a:t>
            </a:r>
            <a:r>
              <a:rPr lang="en-US" sz="1400" dirty="0"/>
              <a:t>!  Such movement will be captured in the IFVM.</a:t>
            </a:r>
          </a:p>
        </p:txBody>
      </p:sp>
      <p:sp>
        <p:nvSpPr>
          <p:cNvPr id="10" name="Bent Arrow 9"/>
          <p:cNvSpPr/>
          <p:nvPr/>
        </p:nvSpPr>
        <p:spPr>
          <a:xfrm rot="10800000">
            <a:off x="8144608" y="2277659"/>
            <a:ext cx="1051869" cy="773273"/>
          </a:xfrm>
          <a:prstGeom prst="bentArrow">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
        <p:nvSpPr>
          <p:cNvPr id="5" name="Slide Number Placeholder 4"/>
          <p:cNvSpPr>
            <a:spLocks noGrp="1"/>
          </p:cNvSpPr>
          <p:nvPr>
            <p:ph type="sldNum" sz="quarter" idx="12"/>
          </p:nvPr>
        </p:nvSpPr>
        <p:spPr/>
        <p:txBody>
          <a:bodyPr/>
          <a:lstStyle/>
          <a:p>
            <a:pPr>
              <a:defRPr/>
            </a:pPr>
            <a:fld id="{EB6791C4-DF4E-4C17-A41C-B2BEB15390BD}" type="slidenum">
              <a:rPr lang="en-US" smtClean="0"/>
              <a:pPr>
                <a:defRPr/>
              </a:pPr>
              <a:t>46</a:t>
            </a:fld>
            <a:endParaRPr lang="en-US"/>
          </a:p>
        </p:txBody>
      </p:sp>
    </p:spTree>
    <p:extLst>
      <p:ext uri="{BB962C8B-B14F-4D97-AF65-F5344CB8AC3E}">
        <p14:creationId xmlns:p14="http://schemas.microsoft.com/office/powerpoint/2010/main" val="35078061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ICT2 (Kansas)</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pic>
        <p:nvPicPr>
          <p:cNvPr id="7" name="Content Placeholder 6"/>
          <p:cNvPicPr>
            <a:picLocks noGrp="1" noChangeAspect="1"/>
          </p:cNvPicPr>
          <p:nvPr>
            <p:ph idx="1"/>
          </p:nvPr>
        </p:nvPicPr>
        <p:blipFill>
          <a:blip r:embed="rId2"/>
          <a:stretch>
            <a:fillRect/>
          </a:stretch>
        </p:blipFill>
        <p:spPr>
          <a:xfrm>
            <a:off x="1981200" y="1798117"/>
            <a:ext cx="8229600" cy="4130128"/>
          </a:xfrm>
          <a:prstGeom prst="rect">
            <a:avLst/>
          </a:prstGeom>
        </p:spPr>
      </p:pic>
      <p:sp>
        <p:nvSpPr>
          <p:cNvPr id="8" name="TextBox 7"/>
          <p:cNvSpPr txBox="1"/>
          <p:nvPr/>
        </p:nvSpPr>
        <p:spPr>
          <a:xfrm>
            <a:off x="8144605" y="940585"/>
            <a:ext cx="2238555" cy="1169551"/>
          </a:xfrm>
          <a:prstGeom prst="rect">
            <a:avLst/>
          </a:prstGeom>
          <a:solidFill>
            <a:schemeClr val="accent6">
              <a:lumMod val="60000"/>
              <a:lumOff val="40000"/>
            </a:schemeClr>
          </a:solidFill>
        </p:spPr>
        <p:txBody>
          <a:bodyPr wrap="square" rtlCol="0">
            <a:spAutoFit/>
          </a:bodyPr>
          <a:lstStyle/>
          <a:p>
            <a:r>
              <a:rPr lang="en-US" sz="1400" dirty="0"/>
              <a:t>However, in </a:t>
            </a:r>
            <a:r>
              <a:rPr lang="en-US" sz="1400" i="1" dirty="0"/>
              <a:t>longitude</a:t>
            </a:r>
            <a:r>
              <a:rPr lang="en-US" sz="1400" dirty="0"/>
              <a:t>, this CORS is fairly stable in NATRF2022!  Still, any deviation from stability would be in the IFVM.</a:t>
            </a:r>
          </a:p>
        </p:txBody>
      </p:sp>
      <p:sp>
        <p:nvSpPr>
          <p:cNvPr id="9" name="Bent Arrow 8"/>
          <p:cNvSpPr/>
          <p:nvPr/>
        </p:nvSpPr>
        <p:spPr>
          <a:xfrm rot="10800000">
            <a:off x="8144606" y="2110135"/>
            <a:ext cx="1051869" cy="2092588"/>
          </a:xfrm>
          <a:prstGeom prst="bentArrow">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
        <p:nvSpPr>
          <p:cNvPr id="5" name="Slide Number Placeholder 4"/>
          <p:cNvSpPr>
            <a:spLocks noGrp="1"/>
          </p:cNvSpPr>
          <p:nvPr>
            <p:ph type="sldNum" sz="quarter" idx="12"/>
          </p:nvPr>
        </p:nvSpPr>
        <p:spPr/>
        <p:txBody>
          <a:bodyPr/>
          <a:lstStyle/>
          <a:p>
            <a:pPr>
              <a:defRPr/>
            </a:pPr>
            <a:fld id="{EB6791C4-DF4E-4C17-A41C-B2BEB15390BD}" type="slidenum">
              <a:rPr lang="en-US" smtClean="0"/>
              <a:pPr>
                <a:defRPr/>
              </a:pPr>
              <a:t>47</a:t>
            </a:fld>
            <a:endParaRPr lang="en-US"/>
          </a:p>
        </p:txBody>
      </p:sp>
    </p:spTree>
    <p:extLst>
      <p:ext uri="{BB962C8B-B14F-4D97-AF65-F5344CB8AC3E}">
        <p14:creationId xmlns:p14="http://schemas.microsoft.com/office/powerpoint/2010/main" val="18604818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ICT2 (Kansas)</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pic>
        <p:nvPicPr>
          <p:cNvPr id="7" name="Content Placeholder 6"/>
          <p:cNvPicPr>
            <a:picLocks noGrp="1" noChangeAspect="1"/>
          </p:cNvPicPr>
          <p:nvPr>
            <p:ph idx="1"/>
          </p:nvPr>
        </p:nvPicPr>
        <p:blipFill>
          <a:blip r:embed="rId2"/>
          <a:stretch>
            <a:fillRect/>
          </a:stretch>
        </p:blipFill>
        <p:spPr>
          <a:xfrm>
            <a:off x="1981200" y="1798117"/>
            <a:ext cx="8229600" cy="4130128"/>
          </a:xfrm>
          <a:prstGeom prst="rect">
            <a:avLst/>
          </a:prstGeom>
        </p:spPr>
      </p:pic>
      <p:sp>
        <p:nvSpPr>
          <p:cNvPr id="8" name="TextBox 7"/>
          <p:cNvSpPr txBox="1"/>
          <p:nvPr/>
        </p:nvSpPr>
        <p:spPr>
          <a:xfrm>
            <a:off x="8144607" y="1153245"/>
            <a:ext cx="2238555" cy="523220"/>
          </a:xfrm>
          <a:prstGeom prst="rect">
            <a:avLst/>
          </a:prstGeom>
          <a:solidFill>
            <a:schemeClr val="accent6">
              <a:lumMod val="60000"/>
              <a:lumOff val="40000"/>
            </a:schemeClr>
          </a:solidFill>
        </p:spPr>
        <p:txBody>
          <a:bodyPr wrap="square" rtlCol="0">
            <a:spAutoFit/>
          </a:bodyPr>
          <a:lstStyle/>
          <a:p>
            <a:r>
              <a:rPr lang="en-US" sz="1400" b="1" i="1" u="sng" dirty="0"/>
              <a:t>All</a:t>
            </a:r>
            <a:r>
              <a:rPr lang="en-US" sz="1400" dirty="0"/>
              <a:t> vertical motion is captured in the IFVM.</a:t>
            </a:r>
          </a:p>
        </p:txBody>
      </p:sp>
      <p:sp>
        <p:nvSpPr>
          <p:cNvPr id="9" name="Bent Arrow 8"/>
          <p:cNvSpPr/>
          <p:nvPr/>
        </p:nvSpPr>
        <p:spPr>
          <a:xfrm rot="10800000">
            <a:off x="8144605" y="1676466"/>
            <a:ext cx="1051869" cy="2954363"/>
          </a:xfrm>
          <a:prstGeom prst="bentArrow">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
        <p:nvSpPr>
          <p:cNvPr id="5" name="Slide Number Placeholder 4"/>
          <p:cNvSpPr>
            <a:spLocks noGrp="1"/>
          </p:cNvSpPr>
          <p:nvPr>
            <p:ph type="sldNum" sz="quarter" idx="12"/>
          </p:nvPr>
        </p:nvSpPr>
        <p:spPr/>
        <p:txBody>
          <a:bodyPr/>
          <a:lstStyle/>
          <a:p>
            <a:pPr>
              <a:defRPr/>
            </a:pPr>
            <a:fld id="{EB6791C4-DF4E-4C17-A41C-B2BEB15390BD}" type="slidenum">
              <a:rPr lang="en-US" smtClean="0"/>
              <a:pPr>
                <a:defRPr/>
              </a:pPr>
              <a:t>48</a:t>
            </a:fld>
            <a:endParaRPr lang="en-US"/>
          </a:p>
        </p:txBody>
      </p:sp>
    </p:spTree>
    <p:extLst>
      <p:ext uri="{BB962C8B-B14F-4D97-AF65-F5344CB8AC3E}">
        <p14:creationId xmlns:p14="http://schemas.microsoft.com/office/powerpoint/2010/main" val="8126957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366838"/>
            <a:ext cx="6096000" cy="4124325"/>
          </a:xfrm>
          <a:prstGeom prst="rect">
            <a:avLst/>
          </a:prstGeom>
        </p:spPr>
      </p:pic>
      <p:sp>
        <p:nvSpPr>
          <p:cNvPr id="2" name="Title 1"/>
          <p:cNvSpPr>
            <a:spLocks noGrp="1"/>
          </p:cNvSpPr>
          <p:nvPr>
            <p:ph type="title"/>
          </p:nvPr>
        </p:nvSpPr>
        <p:spPr/>
        <p:txBody>
          <a:bodyPr/>
          <a:lstStyle/>
          <a:p>
            <a:r>
              <a:rPr lang="en-US" dirty="0" smtClean="0"/>
              <a:t>PRMI (Puerto Rico)</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3" name="Oval 2"/>
          <p:cNvSpPr/>
          <p:nvPr/>
        </p:nvSpPr>
        <p:spPr>
          <a:xfrm>
            <a:off x="6213762" y="3169531"/>
            <a:ext cx="124691" cy="124691"/>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pPr>
              <a:defRPr/>
            </a:pPr>
            <a:fld id="{A269A303-B593-45E6-8920-67DA3337AB25}" type="slidenum">
              <a:rPr lang="en-US" altLang="en-US" smtClean="0"/>
              <a:pPr>
                <a:defRPr/>
              </a:pPr>
              <a:t>49</a:t>
            </a:fld>
            <a:endParaRPr lang="en-US" altLang="en-US" dirty="0"/>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2032460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smtClean="0"/>
              <a:t>Replacing the NAD 83’s</a:t>
            </a:r>
          </a:p>
        </p:txBody>
      </p:sp>
      <p:sp>
        <p:nvSpPr>
          <p:cNvPr id="4" name="Content Placeholder 2"/>
          <p:cNvSpPr txBox="1">
            <a:spLocks/>
          </p:cNvSpPr>
          <p:nvPr/>
        </p:nvSpPr>
        <p:spPr bwMode="gray">
          <a:xfrm>
            <a:off x="1524001" y="1736623"/>
            <a:ext cx="273423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None/>
              <a:defRPr/>
            </a:pPr>
            <a:r>
              <a:rPr lang="en-US" u="sng" kern="0" dirty="0">
                <a:latin typeface="Gill Sans MT" panose="020B0502020104020203" pitchFamily="34" charset="0"/>
              </a:rPr>
              <a:t>The Old:</a:t>
            </a:r>
          </a:p>
          <a:p>
            <a:pPr marL="0" indent="0">
              <a:buNone/>
              <a:defRPr/>
            </a:pPr>
            <a:r>
              <a:rPr lang="en-US" kern="0" dirty="0">
                <a:latin typeface="Gill Sans MT" panose="020B0502020104020203" pitchFamily="34" charset="0"/>
              </a:rPr>
              <a:t>NAD 83(2011)</a:t>
            </a:r>
          </a:p>
          <a:p>
            <a:pPr marL="0" indent="0">
              <a:buNone/>
              <a:defRPr/>
            </a:pPr>
            <a:endParaRPr lang="en-US" kern="0" dirty="0">
              <a:latin typeface="Gill Sans MT" panose="020B0502020104020203" pitchFamily="34" charset="0"/>
            </a:endParaRPr>
          </a:p>
          <a:p>
            <a:pPr marL="0" indent="0">
              <a:buNone/>
              <a:defRPr/>
            </a:pPr>
            <a:r>
              <a:rPr lang="en-US" kern="0" dirty="0">
                <a:latin typeface="Gill Sans MT" panose="020B0502020104020203" pitchFamily="34" charset="0"/>
              </a:rPr>
              <a:t>NAD 83(PA11)</a:t>
            </a:r>
          </a:p>
          <a:p>
            <a:pPr marL="0" indent="0">
              <a:buNone/>
              <a:defRPr/>
            </a:pPr>
            <a:endParaRPr lang="en-US" kern="0" dirty="0">
              <a:latin typeface="Gill Sans MT" panose="020B0502020104020203" pitchFamily="34" charset="0"/>
            </a:endParaRPr>
          </a:p>
          <a:p>
            <a:pPr marL="0" indent="0">
              <a:buNone/>
              <a:defRPr/>
            </a:pPr>
            <a:r>
              <a:rPr lang="en-US" kern="0" dirty="0">
                <a:latin typeface="Gill Sans MT" panose="020B0502020104020203" pitchFamily="34" charset="0"/>
              </a:rPr>
              <a:t>NAD 83(MA11)</a:t>
            </a:r>
          </a:p>
          <a:p>
            <a:pPr lvl="1">
              <a:defRPr/>
            </a:pPr>
            <a:endParaRPr lang="en-US" sz="2400" kern="0" dirty="0"/>
          </a:p>
          <a:p>
            <a:pPr marL="0" indent="0">
              <a:buNone/>
              <a:defRPr/>
            </a:pPr>
            <a:endParaRPr lang="en-US" b="1" kern="0" dirty="0">
              <a:solidFill>
                <a:srgbClr val="FF0000"/>
              </a:solidFill>
            </a:endParaRPr>
          </a:p>
        </p:txBody>
      </p:sp>
      <p:sp>
        <p:nvSpPr>
          <p:cNvPr id="13" name="Content Placeholder 2"/>
          <p:cNvSpPr txBox="1">
            <a:spLocks/>
          </p:cNvSpPr>
          <p:nvPr/>
        </p:nvSpPr>
        <p:spPr bwMode="gray">
          <a:xfrm>
            <a:off x="4114800" y="1611057"/>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None/>
              <a:defRPr/>
            </a:pPr>
            <a:r>
              <a:rPr lang="en-US" u="sng" kern="0" dirty="0">
                <a:latin typeface="Gill Sans MT" panose="020B0502020104020203" pitchFamily="34" charset="0"/>
              </a:rPr>
              <a:t>The New:</a:t>
            </a:r>
          </a:p>
          <a:p>
            <a:pPr marL="0" indent="0">
              <a:buNone/>
              <a:defRPr/>
            </a:pPr>
            <a:r>
              <a:rPr lang="en-US" sz="2000" kern="0" dirty="0">
                <a:latin typeface="Gill Sans MT" panose="020B0502020104020203" pitchFamily="34" charset="0"/>
              </a:rPr>
              <a:t>The North American Terrestrial Reference Frame of 2022 </a:t>
            </a:r>
          </a:p>
          <a:p>
            <a:pPr marL="0" indent="0">
              <a:buNone/>
              <a:defRPr/>
            </a:pPr>
            <a:r>
              <a:rPr lang="en-US" sz="2000" kern="0" dirty="0">
                <a:latin typeface="Gill Sans MT" panose="020B0502020104020203" pitchFamily="34" charset="0"/>
              </a:rPr>
              <a:t>	(NATRF2022)</a:t>
            </a:r>
          </a:p>
          <a:p>
            <a:pPr marL="0" indent="0">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Caribbean Terrestrial Reference Frame of 2022 </a:t>
            </a:r>
          </a:p>
          <a:p>
            <a:pPr marL="0" indent="0">
              <a:buNone/>
              <a:defRPr/>
            </a:pPr>
            <a:r>
              <a:rPr lang="en-US" sz="2000" kern="0" dirty="0">
                <a:latin typeface="Gill Sans MT" panose="020B0502020104020203" pitchFamily="34" charset="0"/>
              </a:rPr>
              <a:t>	(CATRF2022)</a:t>
            </a:r>
          </a:p>
          <a:p>
            <a:pPr marL="0" indent="0">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Pacific Terrestrial Reference Frame of 2022 </a:t>
            </a:r>
          </a:p>
          <a:p>
            <a:pPr marL="0" indent="0">
              <a:buNone/>
              <a:defRPr/>
            </a:pPr>
            <a:r>
              <a:rPr lang="en-US" sz="2000" kern="0" dirty="0">
                <a:latin typeface="Gill Sans MT" panose="020B0502020104020203" pitchFamily="34" charset="0"/>
              </a:rPr>
              <a:t>	(PATRF2022)</a:t>
            </a:r>
          </a:p>
          <a:p>
            <a:pPr marL="0" indent="0">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Mariana Terrestrial Reference Frame of 2022 </a:t>
            </a:r>
          </a:p>
          <a:p>
            <a:pPr marL="0" indent="0">
              <a:buNone/>
              <a:defRPr/>
            </a:pPr>
            <a:r>
              <a:rPr lang="en-US" sz="2000" kern="0" dirty="0">
                <a:latin typeface="Gill Sans MT" panose="020B0502020104020203" pitchFamily="34" charset="0"/>
              </a:rPr>
              <a:t>	(MATRF2022</a:t>
            </a:r>
            <a:r>
              <a:rPr lang="en-US" kern="0" dirty="0">
                <a:latin typeface="Gill Sans MT" panose="020B0502020104020203" pitchFamily="34" charset="0"/>
              </a:rPr>
              <a:t>)</a:t>
            </a:r>
          </a:p>
          <a:p>
            <a:pPr lvl="1">
              <a:defRPr/>
            </a:pPr>
            <a:endParaRPr lang="en-US" sz="2400" kern="0" dirty="0"/>
          </a:p>
          <a:p>
            <a:pPr marL="0" indent="0">
              <a:buNone/>
              <a:defRPr/>
            </a:pPr>
            <a:endParaRPr lang="en-US" b="1" kern="0" dirty="0">
              <a:solidFill>
                <a:srgbClr val="FF0000"/>
              </a:solidFill>
            </a:endParaRPr>
          </a:p>
        </p:txBody>
      </p:sp>
      <p:sp>
        <p:nvSpPr>
          <p:cNvPr id="2" name="Date Placeholder 1"/>
          <p:cNvSpPr>
            <a:spLocks noGrp="1"/>
          </p:cNvSpPr>
          <p:nvPr>
            <p:ph type="dt" sz="half" idx="10"/>
          </p:nvPr>
        </p:nvSpPr>
        <p:spPr/>
        <p:txBody>
          <a:bodyPr/>
          <a:lstStyle/>
          <a:p>
            <a:pPr>
              <a:defRPr/>
            </a:pPr>
            <a:r>
              <a:rPr lang="en-US" altLang="en-US" smtClean="0"/>
              <a:t>February 6, 2018</a:t>
            </a:r>
            <a:endParaRPr lang="en-US" altLang="en-US"/>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cxnSp>
        <p:nvCxnSpPr>
          <p:cNvPr id="6" name="Straight Arrow Connector 5"/>
          <p:cNvCxnSpPr/>
          <p:nvPr/>
        </p:nvCxnSpPr>
        <p:spPr>
          <a:xfrm flipV="1">
            <a:off x="3476626" y="2314576"/>
            <a:ext cx="638175" cy="1"/>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476625" y="2314575"/>
            <a:ext cx="78161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476625" y="3028952"/>
            <a:ext cx="781611" cy="126329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476625" y="3786164"/>
            <a:ext cx="781611" cy="1604989"/>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pPr>
              <a:defRPr/>
            </a:pPr>
            <a:fld id="{5A837433-97E9-4D94-B898-19FA6F4A2CA7}" type="slidenum">
              <a:rPr lang="en-US" smtClean="0"/>
              <a:pPr>
                <a:defRPr/>
              </a:pPr>
              <a:t>5</a:t>
            </a:fld>
            <a:endParaRPr lang="en-US"/>
          </a:p>
        </p:txBody>
      </p:sp>
    </p:spTree>
    <p:extLst>
      <p:ext uri="{BB962C8B-B14F-4D97-AF65-F5344CB8AC3E}">
        <p14:creationId xmlns:p14="http://schemas.microsoft.com/office/powerpoint/2010/main" val="174276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PRMI (Puerto Rico)</a:t>
            </a:r>
          </a:p>
        </p:txBody>
      </p:sp>
      <p:pic>
        <p:nvPicPr>
          <p:cNvPr id="5" name="Content Placeholder 4"/>
          <p:cNvPicPr>
            <a:picLocks noGrp="1" noChangeAspect="1"/>
          </p:cNvPicPr>
          <p:nvPr>
            <p:ph idx="1"/>
          </p:nvPr>
        </p:nvPicPr>
        <p:blipFill>
          <a:blip r:embed="rId2"/>
          <a:stretch>
            <a:fillRect/>
          </a:stretch>
        </p:blipFill>
        <p:spPr>
          <a:xfrm>
            <a:off x="1981200" y="1870884"/>
            <a:ext cx="8229600" cy="4213197"/>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50</a:t>
            </a:fld>
            <a:endParaRPr lang="en-US" altLang="en-US" dirty="0"/>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24929901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PRMI (Puerto Rico)</a:t>
            </a:r>
          </a:p>
        </p:txBody>
      </p:sp>
      <p:pic>
        <p:nvPicPr>
          <p:cNvPr id="5" name="Content Placeholder 4"/>
          <p:cNvPicPr>
            <a:picLocks noGrp="1" noChangeAspect="1"/>
          </p:cNvPicPr>
          <p:nvPr>
            <p:ph idx="1"/>
          </p:nvPr>
        </p:nvPicPr>
        <p:blipFill>
          <a:blip r:embed="rId2"/>
          <a:stretch>
            <a:fillRect/>
          </a:stretch>
        </p:blipFill>
        <p:spPr>
          <a:xfrm>
            <a:off x="1981200" y="1868648"/>
            <a:ext cx="8229600" cy="4217669"/>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51</a:t>
            </a:fld>
            <a:endParaRPr lang="en-US" altLang="en-US" dirty="0"/>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20071819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PRMI (Puerto Rico)</a:t>
            </a:r>
          </a:p>
        </p:txBody>
      </p:sp>
      <p:pic>
        <p:nvPicPr>
          <p:cNvPr id="5" name="Content Placeholder 4"/>
          <p:cNvPicPr>
            <a:picLocks noGrp="1" noChangeAspect="1"/>
          </p:cNvPicPr>
          <p:nvPr>
            <p:ph idx="1"/>
          </p:nvPr>
        </p:nvPicPr>
        <p:blipFill>
          <a:blip r:embed="rId2"/>
          <a:stretch>
            <a:fillRect/>
          </a:stretch>
        </p:blipFill>
        <p:spPr>
          <a:xfrm>
            <a:off x="1981200" y="1868648"/>
            <a:ext cx="8229600" cy="4217669"/>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52</a:t>
            </a:fld>
            <a:endParaRPr lang="en-US" altLang="en-US" dirty="0"/>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32378435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366838"/>
            <a:ext cx="6096000" cy="4124325"/>
          </a:xfrm>
          <a:prstGeom prst="rect">
            <a:avLst/>
          </a:prstGeom>
        </p:spPr>
      </p:pic>
      <p:sp>
        <p:nvSpPr>
          <p:cNvPr id="2" name="Title 1"/>
          <p:cNvSpPr>
            <a:spLocks noGrp="1"/>
          </p:cNvSpPr>
          <p:nvPr>
            <p:ph type="title"/>
          </p:nvPr>
        </p:nvSpPr>
        <p:spPr/>
        <p:txBody>
          <a:bodyPr/>
          <a:lstStyle/>
          <a:p>
            <a:r>
              <a:rPr lang="en-US" dirty="0" smtClean="0"/>
              <a:t>BRW1 (N. Alaska)</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3" name="Oval 2"/>
          <p:cNvSpPr/>
          <p:nvPr/>
        </p:nvSpPr>
        <p:spPr>
          <a:xfrm>
            <a:off x="4833849" y="1798942"/>
            <a:ext cx="124691" cy="124691"/>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pPr>
              <a:defRPr/>
            </a:pPr>
            <a:fld id="{A269A303-B593-45E6-8920-67DA3337AB25}" type="slidenum">
              <a:rPr lang="en-US" altLang="en-US" smtClean="0"/>
              <a:pPr>
                <a:defRPr/>
              </a:pPr>
              <a:t>53</a:t>
            </a:fld>
            <a:endParaRPr lang="en-US" altLang="en-US" dirty="0"/>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40949396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BRW1 (N. Alaska)</a:t>
            </a:r>
          </a:p>
        </p:txBody>
      </p:sp>
      <p:pic>
        <p:nvPicPr>
          <p:cNvPr id="5" name="Content Placeholder 4"/>
          <p:cNvPicPr>
            <a:picLocks noGrp="1" noChangeAspect="1"/>
          </p:cNvPicPr>
          <p:nvPr>
            <p:ph idx="1"/>
          </p:nvPr>
        </p:nvPicPr>
        <p:blipFill>
          <a:blip r:embed="rId2"/>
          <a:stretch>
            <a:fillRect/>
          </a:stretch>
        </p:blipFill>
        <p:spPr>
          <a:xfrm>
            <a:off x="1981200" y="1870884"/>
            <a:ext cx="8229600" cy="4213197"/>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54</a:t>
            </a:fld>
            <a:endParaRPr lang="en-US" altLang="en-US" dirty="0"/>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39357586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BRW1 (N. Alaska)</a:t>
            </a:r>
          </a:p>
        </p:txBody>
      </p:sp>
      <p:pic>
        <p:nvPicPr>
          <p:cNvPr id="5" name="Content Placeholder 4"/>
          <p:cNvPicPr>
            <a:picLocks noGrp="1" noChangeAspect="1"/>
          </p:cNvPicPr>
          <p:nvPr>
            <p:ph idx="1"/>
          </p:nvPr>
        </p:nvPicPr>
        <p:blipFill>
          <a:blip r:embed="rId2"/>
          <a:stretch>
            <a:fillRect/>
          </a:stretch>
        </p:blipFill>
        <p:spPr>
          <a:xfrm>
            <a:off x="1981200" y="1868648"/>
            <a:ext cx="8229600" cy="4217669"/>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55</a:t>
            </a:fld>
            <a:endParaRPr lang="en-US" altLang="en-US" dirty="0"/>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28365121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BRW1 (N. Alaska)</a:t>
            </a:r>
          </a:p>
        </p:txBody>
      </p:sp>
      <p:pic>
        <p:nvPicPr>
          <p:cNvPr id="5" name="Content Placeholder 4"/>
          <p:cNvPicPr>
            <a:picLocks noGrp="1" noChangeAspect="1"/>
          </p:cNvPicPr>
          <p:nvPr>
            <p:ph idx="1"/>
          </p:nvPr>
        </p:nvPicPr>
        <p:blipFill>
          <a:blip r:embed="rId2"/>
          <a:stretch>
            <a:fillRect/>
          </a:stretch>
        </p:blipFill>
        <p:spPr>
          <a:xfrm>
            <a:off x="1981200" y="1868648"/>
            <a:ext cx="8229600" cy="4217669"/>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56</a:t>
            </a:fld>
            <a:endParaRPr lang="en-US" altLang="en-US" dirty="0"/>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3322230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366838"/>
            <a:ext cx="6096000" cy="4124325"/>
          </a:xfrm>
          <a:prstGeom prst="rect">
            <a:avLst/>
          </a:prstGeom>
        </p:spPr>
      </p:pic>
      <p:sp>
        <p:nvSpPr>
          <p:cNvPr id="2" name="Title 1"/>
          <p:cNvSpPr>
            <a:spLocks noGrp="1"/>
          </p:cNvSpPr>
          <p:nvPr>
            <p:ph type="title"/>
          </p:nvPr>
        </p:nvSpPr>
        <p:spPr/>
        <p:txBody>
          <a:bodyPr/>
          <a:lstStyle/>
          <a:p>
            <a:r>
              <a:rPr lang="en-US" dirty="0" smtClean="0"/>
              <a:t>KOD6 (S. Alaska)</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3" name="Oval 2"/>
          <p:cNvSpPr/>
          <p:nvPr/>
        </p:nvSpPr>
        <p:spPr>
          <a:xfrm>
            <a:off x="4867099" y="2272767"/>
            <a:ext cx="124691" cy="124691"/>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pPr>
              <a:defRPr/>
            </a:pPr>
            <a:fld id="{A269A303-B593-45E6-8920-67DA3337AB25}" type="slidenum">
              <a:rPr lang="en-US" altLang="en-US" smtClean="0"/>
              <a:pPr>
                <a:defRPr/>
              </a:pPr>
              <a:t>57</a:t>
            </a:fld>
            <a:endParaRPr lang="en-US" altLang="en-US" dirty="0"/>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15258413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KOD6 (S. Alaska)</a:t>
            </a:r>
          </a:p>
        </p:txBody>
      </p:sp>
      <p:pic>
        <p:nvPicPr>
          <p:cNvPr id="5" name="Content Placeholder 4"/>
          <p:cNvPicPr>
            <a:picLocks noGrp="1" noChangeAspect="1"/>
          </p:cNvPicPr>
          <p:nvPr>
            <p:ph idx="1"/>
          </p:nvPr>
        </p:nvPicPr>
        <p:blipFill>
          <a:blip r:embed="rId2"/>
          <a:stretch>
            <a:fillRect/>
          </a:stretch>
        </p:blipFill>
        <p:spPr>
          <a:xfrm>
            <a:off x="1981200" y="1870884"/>
            <a:ext cx="8229600" cy="4213197"/>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58</a:t>
            </a:fld>
            <a:endParaRPr lang="en-US" altLang="en-US" dirty="0"/>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294459040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KOD6 (S. Alaska)</a:t>
            </a:r>
          </a:p>
        </p:txBody>
      </p:sp>
      <p:pic>
        <p:nvPicPr>
          <p:cNvPr id="5" name="Content Placeholder 4"/>
          <p:cNvPicPr>
            <a:picLocks noGrp="1" noChangeAspect="1"/>
          </p:cNvPicPr>
          <p:nvPr>
            <p:ph idx="1"/>
          </p:nvPr>
        </p:nvPicPr>
        <p:blipFill>
          <a:blip r:embed="rId2"/>
          <a:stretch>
            <a:fillRect/>
          </a:stretch>
        </p:blipFill>
        <p:spPr>
          <a:xfrm>
            <a:off x="1981200" y="1868648"/>
            <a:ext cx="8229600" cy="4217669"/>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59</a:t>
            </a:fld>
            <a:endParaRPr lang="en-US" altLang="en-US" dirty="0"/>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32683100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Replacing the NAD 83’s</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
        <p:nvSpPr>
          <p:cNvPr id="6" name="Content Placeholder 5"/>
          <p:cNvSpPr>
            <a:spLocks noGrp="1"/>
          </p:cNvSpPr>
          <p:nvPr>
            <p:ph idx="1"/>
          </p:nvPr>
        </p:nvSpPr>
        <p:spPr/>
        <p:txBody>
          <a:bodyPr/>
          <a:lstStyle/>
          <a:p>
            <a:r>
              <a:rPr lang="en-US" sz="2800" u="sng" dirty="0"/>
              <a:t>Three</a:t>
            </a:r>
            <a:r>
              <a:rPr lang="en-US" sz="2800" dirty="0"/>
              <a:t> plate-(</a:t>
            </a:r>
            <a:r>
              <a:rPr lang="en-US" sz="2800" i="1" dirty="0">
                <a:solidFill>
                  <a:srgbClr val="FF0000"/>
                </a:solidFill>
              </a:rPr>
              <a:t>pseudo</a:t>
            </a:r>
            <a:r>
              <a:rPr lang="en-US" sz="2800" dirty="0"/>
              <a:t>)fixed frames will be replaced with </a:t>
            </a:r>
            <a:r>
              <a:rPr lang="en-US" sz="2800" u="sng" dirty="0"/>
              <a:t>four</a:t>
            </a:r>
            <a:r>
              <a:rPr lang="en-US" sz="2800" dirty="0"/>
              <a:t> </a:t>
            </a:r>
            <a:r>
              <a:rPr lang="en-US" sz="2800" i="1" dirty="0"/>
              <a:t>plate-fixed</a:t>
            </a:r>
            <a:r>
              <a:rPr lang="en-US" sz="2800" dirty="0"/>
              <a:t> reference frames</a:t>
            </a:r>
          </a:p>
          <a:p>
            <a:pPr lvl="1"/>
            <a:r>
              <a:rPr lang="en-US" sz="2400" dirty="0"/>
              <a:t>N. Amer., Pacific, Mariana, Caribbean(new</a:t>
            </a:r>
            <a:r>
              <a:rPr lang="en-US" sz="2400" dirty="0" smtClean="0"/>
              <a:t>!)</a:t>
            </a:r>
          </a:p>
          <a:p>
            <a:pPr lvl="1"/>
            <a:endParaRPr lang="en-US" sz="2400" dirty="0"/>
          </a:p>
          <a:p>
            <a:r>
              <a:rPr lang="en-US" sz="2800" dirty="0" smtClean="0"/>
              <a:t>Fixed:  NAD 83 isn’t geocentric</a:t>
            </a:r>
          </a:p>
          <a:p>
            <a:r>
              <a:rPr lang="en-US" sz="2800" dirty="0" smtClean="0"/>
              <a:t>Fixed:  NAD 83 doesn’t rotate properly with its plates</a:t>
            </a:r>
          </a:p>
          <a:p>
            <a:endParaRPr lang="en-US" sz="2800" dirty="0"/>
          </a:p>
          <a:p>
            <a:r>
              <a:rPr lang="en-US" sz="2800" dirty="0" smtClean="0"/>
              <a:t>Method:  Define each of the 4 new frames equal to IGS14 @ 2020</a:t>
            </a:r>
          </a:p>
          <a:p>
            <a:pPr lvl="1"/>
            <a:r>
              <a:rPr lang="en-US" sz="2400" dirty="0" smtClean="0"/>
              <a:t>Define each frame’s movement by a plate rotation only</a:t>
            </a:r>
          </a:p>
          <a:p>
            <a:pPr lvl="1"/>
            <a:r>
              <a:rPr lang="en-US" sz="2400" dirty="0"/>
              <a:t>Put another way:  “</a:t>
            </a:r>
            <a:r>
              <a:rPr lang="en-US" sz="2400" b="1" i="1" dirty="0"/>
              <a:t>The frame rotates so your coordinates don’t have to</a:t>
            </a:r>
            <a:r>
              <a:rPr lang="en-US" sz="2400" dirty="0"/>
              <a:t>”</a:t>
            </a:r>
          </a:p>
          <a:p>
            <a:pPr lvl="1"/>
            <a:endParaRPr lang="en-US" sz="2400" dirty="0" smtClean="0"/>
          </a:p>
          <a:p>
            <a:pPr marL="0" indent="0">
              <a:buNone/>
            </a:pPr>
            <a:endParaRPr lang="en-US" sz="2800" dirty="0" smtClean="0"/>
          </a:p>
        </p:txBody>
      </p:sp>
      <p:sp>
        <p:nvSpPr>
          <p:cNvPr id="3" name="Slide Number Placeholder 2"/>
          <p:cNvSpPr>
            <a:spLocks noGrp="1"/>
          </p:cNvSpPr>
          <p:nvPr>
            <p:ph type="sldNum" sz="quarter" idx="12"/>
          </p:nvPr>
        </p:nvSpPr>
        <p:spPr/>
        <p:txBody>
          <a:bodyPr/>
          <a:lstStyle/>
          <a:p>
            <a:pPr>
              <a:defRPr/>
            </a:pPr>
            <a:fld id="{EB6791C4-DF4E-4C17-A41C-B2BEB15390BD}" type="slidenum">
              <a:rPr lang="en-US" smtClean="0"/>
              <a:pPr>
                <a:defRPr/>
              </a:pPr>
              <a:t>6</a:t>
            </a:fld>
            <a:endParaRPr lang="en-US"/>
          </a:p>
        </p:txBody>
      </p:sp>
    </p:spTree>
    <p:extLst>
      <p:ext uri="{BB962C8B-B14F-4D97-AF65-F5344CB8AC3E}">
        <p14:creationId xmlns:p14="http://schemas.microsoft.com/office/powerpoint/2010/main" val="35386648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KOD6 (S. Alaska)</a:t>
            </a:r>
          </a:p>
        </p:txBody>
      </p:sp>
      <p:pic>
        <p:nvPicPr>
          <p:cNvPr id="5" name="Content Placeholder 4"/>
          <p:cNvPicPr>
            <a:picLocks noGrp="1" noChangeAspect="1"/>
          </p:cNvPicPr>
          <p:nvPr>
            <p:ph idx="1"/>
          </p:nvPr>
        </p:nvPicPr>
        <p:blipFill>
          <a:blip r:embed="rId2"/>
          <a:stretch>
            <a:fillRect/>
          </a:stretch>
        </p:blipFill>
        <p:spPr>
          <a:xfrm>
            <a:off x="1981200" y="1868648"/>
            <a:ext cx="8229600" cy="4217669"/>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60</a:t>
            </a:fld>
            <a:endParaRPr lang="en-US" altLang="en-US" dirty="0"/>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20442911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366838"/>
            <a:ext cx="6096000" cy="4124325"/>
          </a:xfrm>
          <a:prstGeom prst="rect">
            <a:avLst/>
          </a:prstGeom>
        </p:spPr>
      </p:pic>
      <p:sp>
        <p:nvSpPr>
          <p:cNvPr id="2" name="Title 1"/>
          <p:cNvSpPr>
            <a:spLocks noGrp="1"/>
          </p:cNvSpPr>
          <p:nvPr>
            <p:ph type="title"/>
          </p:nvPr>
        </p:nvSpPr>
        <p:spPr/>
        <p:txBody>
          <a:bodyPr/>
          <a:lstStyle/>
          <a:p>
            <a:r>
              <a:rPr lang="en-US" dirty="0" smtClean="0"/>
              <a:t>KOK5 (Hawaii)</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3" name="Oval 2"/>
          <p:cNvSpPr/>
          <p:nvPr/>
        </p:nvSpPr>
        <p:spPr>
          <a:xfrm>
            <a:off x="4746568" y="3100648"/>
            <a:ext cx="124691" cy="124691"/>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pPr>
              <a:defRPr/>
            </a:pPr>
            <a:fld id="{A269A303-B593-45E6-8920-67DA3337AB25}" type="slidenum">
              <a:rPr lang="en-US" altLang="en-US" smtClean="0"/>
              <a:pPr>
                <a:defRPr/>
              </a:pPr>
              <a:t>61</a:t>
            </a:fld>
            <a:endParaRPr lang="en-US" altLang="en-US" dirty="0"/>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18064900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KOK5 (Hawaii)</a:t>
            </a:r>
          </a:p>
        </p:txBody>
      </p:sp>
      <p:pic>
        <p:nvPicPr>
          <p:cNvPr id="5" name="Content Placeholder 4"/>
          <p:cNvPicPr>
            <a:picLocks noGrp="1" noChangeAspect="1"/>
          </p:cNvPicPr>
          <p:nvPr>
            <p:ph idx="1"/>
          </p:nvPr>
        </p:nvPicPr>
        <p:blipFill>
          <a:blip r:embed="rId2"/>
          <a:stretch>
            <a:fillRect/>
          </a:stretch>
        </p:blipFill>
        <p:spPr>
          <a:xfrm>
            <a:off x="1981200" y="1870884"/>
            <a:ext cx="8229600" cy="4213197"/>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62</a:t>
            </a:fld>
            <a:endParaRPr lang="en-US" altLang="en-US" dirty="0"/>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31911993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KOK5 (Hawaii)</a:t>
            </a:r>
          </a:p>
        </p:txBody>
      </p:sp>
      <p:pic>
        <p:nvPicPr>
          <p:cNvPr id="5" name="Content Placeholder 4"/>
          <p:cNvPicPr>
            <a:picLocks noGrp="1" noChangeAspect="1"/>
          </p:cNvPicPr>
          <p:nvPr>
            <p:ph idx="1"/>
          </p:nvPr>
        </p:nvPicPr>
        <p:blipFill>
          <a:blip r:embed="rId2"/>
          <a:stretch>
            <a:fillRect/>
          </a:stretch>
        </p:blipFill>
        <p:spPr>
          <a:xfrm>
            <a:off x="1981200" y="1868648"/>
            <a:ext cx="8229600" cy="4217669"/>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63</a:t>
            </a:fld>
            <a:endParaRPr lang="en-US" altLang="en-US" dirty="0"/>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5220768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KOK5 (Hawaii)</a:t>
            </a:r>
          </a:p>
        </p:txBody>
      </p:sp>
      <p:pic>
        <p:nvPicPr>
          <p:cNvPr id="5" name="Content Placeholder 4"/>
          <p:cNvPicPr>
            <a:picLocks noGrp="1" noChangeAspect="1"/>
          </p:cNvPicPr>
          <p:nvPr>
            <p:ph idx="1"/>
          </p:nvPr>
        </p:nvPicPr>
        <p:blipFill>
          <a:blip r:embed="rId2"/>
          <a:stretch>
            <a:fillRect/>
          </a:stretch>
        </p:blipFill>
        <p:spPr>
          <a:xfrm>
            <a:off x="1981200" y="1868648"/>
            <a:ext cx="8229600" cy="4217669"/>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64</a:t>
            </a:fld>
            <a:endParaRPr lang="en-US" altLang="en-US" dirty="0"/>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4950655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366838"/>
            <a:ext cx="6096000" cy="4124325"/>
          </a:xfrm>
          <a:prstGeom prst="rect">
            <a:avLst/>
          </a:prstGeom>
        </p:spPr>
      </p:pic>
      <p:sp>
        <p:nvSpPr>
          <p:cNvPr id="2" name="Title 1"/>
          <p:cNvSpPr>
            <a:spLocks noGrp="1"/>
          </p:cNvSpPr>
          <p:nvPr>
            <p:ph type="title"/>
          </p:nvPr>
        </p:nvSpPr>
        <p:spPr/>
        <p:txBody>
          <a:bodyPr/>
          <a:lstStyle/>
          <a:p>
            <a:r>
              <a:rPr lang="en-US" dirty="0" smtClean="0"/>
              <a:t>ASPA (Am. Samoa)</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3" name="Oval 2"/>
          <p:cNvSpPr/>
          <p:nvPr/>
        </p:nvSpPr>
        <p:spPr>
          <a:xfrm>
            <a:off x="4655128" y="3703955"/>
            <a:ext cx="124691" cy="124691"/>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pPr>
              <a:defRPr/>
            </a:pPr>
            <a:fld id="{A269A303-B593-45E6-8920-67DA3337AB25}" type="slidenum">
              <a:rPr lang="en-US" altLang="en-US" smtClean="0"/>
              <a:pPr>
                <a:defRPr/>
              </a:pPr>
              <a:t>65</a:t>
            </a:fld>
            <a:endParaRPr lang="en-US" altLang="en-US" dirty="0"/>
          </a:p>
        </p:txBody>
      </p:sp>
      <p:sp>
        <p:nvSpPr>
          <p:cNvPr id="6" name="Footer Placeholder 5"/>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4714175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ASPA (Am. Samoa)</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45278" y="1828801"/>
            <a:ext cx="3901444" cy="4297363"/>
          </a:xfr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6" name="Oval 5"/>
          <p:cNvSpPr/>
          <p:nvPr/>
        </p:nvSpPr>
        <p:spPr>
          <a:xfrm>
            <a:off x="7390015" y="2074660"/>
            <a:ext cx="124691" cy="124691"/>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pPr>
              <a:defRPr/>
            </a:pPr>
            <a:fld id="{A269A303-B593-45E6-8920-67DA3337AB25}" type="slidenum">
              <a:rPr lang="en-US" altLang="en-US" smtClean="0"/>
              <a:pPr>
                <a:defRPr/>
              </a:pPr>
              <a:t>66</a:t>
            </a:fld>
            <a:endParaRPr lang="en-US" altLang="en-US" dirty="0"/>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15467451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ASPA (Am. Samoa)</a:t>
            </a:r>
          </a:p>
        </p:txBody>
      </p:sp>
      <p:pic>
        <p:nvPicPr>
          <p:cNvPr id="5" name="Content Placeholder 4"/>
          <p:cNvPicPr>
            <a:picLocks noGrp="1" noChangeAspect="1"/>
          </p:cNvPicPr>
          <p:nvPr>
            <p:ph idx="1"/>
          </p:nvPr>
        </p:nvPicPr>
        <p:blipFill>
          <a:blip r:embed="rId2"/>
          <a:stretch>
            <a:fillRect/>
          </a:stretch>
        </p:blipFill>
        <p:spPr>
          <a:xfrm>
            <a:off x="1981200" y="1914608"/>
            <a:ext cx="8229600" cy="4125749"/>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67</a:t>
            </a:fld>
            <a:endParaRPr lang="en-US" altLang="en-US" dirty="0"/>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42615794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ASPA (Am. Samoa)</a:t>
            </a:r>
          </a:p>
        </p:txBody>
      </p:sp>
      <p:pic>
        <p:nvPicPr>
          <p:cNvPr id="5" name="Content Placeholder 4"/>
          <p:cNvPicPr>
            <a:picLocks noGrp="1" noChangeAspect="1"/>
          </p:cNvPicPr>
          <p:nvPr>
            <p:ph idx="1"/>
          </p:nvPr>
        </p:nvPicPr>
        <p:blipFill>
          <a:blip r:embed="rId2"/>
          <a:stretch>
            <a:fillRect/>
          </a:stretch>
        </p:blipFill>
        <p:spPr>
          <a:xfrm>
            <a:off x="1981200" y="1912417"/>
            <a:ext cx="8229600" cy="4130128"/>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68</a:t>
            </a:fld>
            <a:endParaRPr lang="en-US" altLang="en-US" dirty="0"/>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36250250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ASPA (Am. Samoa)</a:t>
            </a:r>
          </a:p>
        </p:txBody>
      </p:sp>
      <p:pic>
        <p:nvPicPr>
          <p:cNvPr id="5" name="Content Placeholder 4"/>
          <p:cNvPicPr>
            <a:picLocks noGrp="1" noChangeAspect="1"/>
          </p:cNvPicPr>
          <p:nvPr>
            <p:ph idx="1"/>
          </p:nvPr>
        </p:nvPicPr>
        <p:blipFill>
          <a:blip r:embed="rId2"/>
          <a:stretch>
            <a:fillRect/>
          </a:stretch>
        </p:blipFill>
        <p:spPr>
          <a:xfrm>
            <a:off x="1981200" y="1912417"/>
            <a:ext cx="8229600" cy="4130128"/>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69</a:t>
            </a:fld>
            <a:endParaRPr lang="en-US" altLang="en-US" dirty="0"/>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1360904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February 6, 2018</a:t>
            </a:r>
            <a:endParaRPr lang="en-US"/>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7</a:t>
            </a:fld>
            <a:endParaRPr lang="en-US" dirty="0"/>
          </a:p>
        </p:txBody>
      </p:sp>
      <p:grpSp>
        <p:nvGrpSpPr>
          <p:cNvPr id="13" name="Group 12"/>
          <p:cNvGrpSpPr/>
          <p:nvPr/>
        </p:nvGrpSpPr>
        <p:grpSpPr>
          <a:xfrm>
            <a:off x="5603323" y="2310506"/>
            <a:ext cx="736429" cy="914399"/>
            <a:chOff x="1121342" y="1414914"/>
            <a:chExt cx="1155032" cy="1434164"/>
          </a:xfrm>
        </p:grpSpPr>
        <p:cxnSp>
          <p:nvCxnSpPr>
            <p:cNvPr id="8" name="Straight Arrow Connector 7"/>
            <p:cNvCxnSpPr/>
            <p:nvPr/>
          </p:nvCxnSpPr>
          <p:spPr>
            <a:xfrm flipH="1" flipV="1">
              <a:off x="1501541" y="1414914"/>
              <a:ext cx="9625" cy="9721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524000" y="2385462"/>
              <a:ext cx="752374" cy="16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1121342" y="2385462"/>
              <a:ext cx="412283" cy="4636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8861065" y="2310506"/>
            <a:ext cx="736429" cy="914399"/>
            <a:chOff x="1121342" y="1414914"/>
            <a:chExt cx="1155032" cy="1434164"/>
          </a:xfrm>
        </p:grpSpPr>
        <p:cxnSp>
          <p:nvCxnSpPr>
            <p:cNvPr id="15" name="Straight Arrow Connector 14"/>
            <p:cNvCxnSpPr/>
            <p:nvPr/>
          </p:nvCxnSpPr>
          <p:spPr>
            <a:xfrm flipH="1" flipV="1">
              <a:off x="1501541" y="1414914"/>
              <a:ext cx="9625" cy="9721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524000" y="2385462"/>
              <a:ext cx="752374" cy="16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1121342" y="2385462"/>
              <a:ext cx="412283" cy="4636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2345581" y="2310506"/>
            <a:ext cx="736429" cy="914399"/>
            <a:chOff x="1121342" y="1414914"/>
            <a:chExt cx="1155032" cy="1434164"/>
          </a:xfrm>
        </p:grpSpPr>
        <p:cxnSp>
          <p:nvCxnSpPr>
            <p:cNvPr id="19" name="Straight Arrow Connector 18"/>
            <p:cNvCxnSpPr/>
            <p:nvPr/>
          </p:nvCxnSpPr>
          <p:spPr>
            <a:xfrm flipH="1" flipV="1">
              <a:off x="1501541" y="1414914"/>
              <a:ext cx="9625" cy="9721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524000" y="2385462"/>
              <a:ext cx="752374" cy="16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1121342" y="2385462"/>
              <a:ext cx="412283" cy="4636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8" name="Group 67"/>
          <p:cNvGrpSpPr/>
          <p:nvPr/>
        </p:nvGrpSpPr>
        <p:grpSpPr>
          <a:xfrm>
            <a:off x="8833157" y="406382"/>
            <a:ext cx="742945" cy="914399"/>
            <a:chOff x="7371248" y="706156"/>
            <a:chExt cx="742945" cy="914399"/>
          </a:xfrm>
        </p:grpSpPr>
        <p:sp>
          <p:nvSpPr>
            <p:cNvPr id="58" name="Arc 57"/>
            <p:cNvSpPr/>
            <p:nvPr/>
          </p:nvSpPr>
          <p:spPr>
            <a:xfrm rot="11572551">
              <a:off x="7502988" y="1460828"/>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7" name="Arc 56"/>
            <p:cNvSpPr/>
            <p:nvPr/>
          </p:nvSpPr>
          <p:spPr>
            <a:xfrm rot="3677880">
              <a:off x="7789245" y="116810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4" name="Arc 53"/>
            <p:cNvSpPr/>
            <p:nvPr/>
          </p:nvSpPr>
          <p:spPr>
            <a:xfrm rot="19861229">
              <a:off x="7371248" y="919410"/>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22" name="Group 21"/>
            <p:cNvGrpSpPr/>
            <p:nvPr/>
          </p:nvGrpSpPr>
          <p:grpSpPr>
            <a:xfrm rot="20128352">
              <a:off x="7377764" y="706156"/>
              <a:ext cx="736429" cy="914399"/>
              <a:chOff x="1121342" y="1414914"/>
              <a:chExt cx="1155032" cy="1434164"/>
            </a:xfrm>
          </p:grpSpPr>
          <p:cxnSp>
            <p:nvCxnSpPr>
              <p:cNvPr id="23" name="Straight Arrow Connector 22"/>
              <p:cNvCxnSpPr/>
              <p:nvPr/>
            </p:nvCxnSpPr>
            <p:spPr>
              <a:xfrm flipH="1" flipV="1">
                <a:off x="1501541" y="1414914"/>
                <a:ext cx="9625" cy="9721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524000" y="2385462"/>
                <a:ext cx="752374" cy="16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1121342" y="2385462"/>
                <a:ext cx="412283" cy="4636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32" name="Group 131"/>
          <p:cNvGrpSpPr/>
          <p:nvPr/>
        </p:nvGrpSpPr>
        <p:grpSpPr>
          <a:xfrm>
            <a:off x="8883246" y="1381681"/>
            <a:ext cx="815945" cy="914399"/>
            <a:chOff x="7393429" y="1766248"/>
            <a:chExt cx="815945" cy="914399"/>
          </a:xfrm>
        </p:grpSpPr>
        <p:grpSp>
          <p:nvGrpSpPr>
            <p:cNvPr id="131" name="Group 130"/>
            <p:cNvGrpSpPr/>
            <p:nvPr/>
          </p:nvGrpSpPr>
          <p:grpSpPr>
            <a:xfrm>
              <a:off x="7393429" y="1898757"/>
              <a:ext cx="702510" cy="731334"/>
              <a:chOff x="7393429" y="1898757"/>
              <a:chExt cx="702510" cy="731334"/>
            </a:xfrm>
          </p:grpSpPr>
          <p:sp>
            <p:nvSpPr>
              <p:cNvPr id="70" name="Arc 69"/>
              <p:cNvSpPr/>
              <p:nvPr/>
            </p:nvSpPr>
            <p:spPr>
              <a:xfrm rot="15646121">
                <a:off x="7294893" y="222456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1" name="Arc 70"/>
              <p:cNvSpPr/>
              <p:nvPr/>
            </p:nvSpPr>
            <p:spPr>
              <a:xfrm rot="7751450">
                <a:off x="7673829" y="2379616"/>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2" name="Arc 71"/>
              <p:cNvSpPr/>
              <p:nvPr/>
            </p:nvSpPr>
            <p:spPr>
              <a:xfrm rot="2334799">
                <a:off x="7746928" y="1898757"/>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73" name="Group 72"/>
            <p:cNvGrpSpPr/>
            <p:nvPr/>
          </p:nvGrpSpPr>
          <p:grpSpPr>
            <a:xfrm rot="2601922">
              <a:off x="7472945" y="1766248"/>
              <a:ext cx="736429" cy="914399"/>
              <a:chOff x="1121342" y="1414914"/>
              <a:chExt cx="1155032" cy="1434164"/>
            </a:xfrm>
          </p:grpSpPr>
          <p:cxnSp>
            <p:nvCxnSpPr>
              <p:cNvPr id="74" name="Straight Arrow Connector 73"/>
              <p:cNvCxnSpPr/>
              <p:nvPr/>
            </p:nvCxnSpPr>
            <p:spPr>
              <a:xfrm flipH="1" flipV="1">
                <a:off x="1501541" y="1414914"/>
                <a:ext cx="9625" cy="97215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1524000" y="2385462"/>
                <a:ext cx="752374" cy="160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1121342" y="2385462"/>
                <a:ext cx="412283" cy="46361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30" name="Group 129"/>
          <p:cNvGrpSpPr/>
          <p:nvPr/>
        </p:nvGrpSpPr>
        <p:grpSpPr>
          <a:xfrm>
            <a:off x="8878873" y="3541521"/>
            <a:ext cx="736429" cy="914399"/>
            <a:chOff x="7411905" y="3894222"/>
            <a:chExt cx="736429" cy="914399"/>
          </a:xfrm>
        </p:grpSpPr>
        <p:sp>
          <p:nvSpPr>
            <p:cNvPr id="78" name="Arc 77"/>
            <p:cNvSpPr/>
            <p:nvPr/>
          </p:nvSpPr>
          <p:spPr>
            <a:xfrm rot="12598319">
              <a:off x="7430372" y="461225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9" name="Arc 78"/>
            <p:cNvSpPr/>
            <p:nvPr/>
          </p:nvSpPr>
          <p:spPr>
            <a:xfrm rot="4703648">
              <a:off x="7790035" y="4416620"/>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0" name="Arc 79"/>
            <p:cNvSpPr/>
            <p:nvPr/>
          </p:nvSpPr>
          <p:spPr>
            <a:xfrm rot="20886997">
              <a:off x="7463617" y="4056037"/>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81" name="Group 80"/>
            <p:cNvGrpSpPr/>
            <p:nvPr/>
          </p:nvGrpSpPr>
          <p:grpSpPr>
            <a:xfrm rot="21154120">
              <a:off x="7411905" y="3894222"/>
              <a:ext cx="736429" cy="914399"/>
              <a:chOff x="1121342" y="1414914"/>
              <a:chExt cx="1155032" cy="1434164"/>
            </a:xfrm>
          </p:grpSpPr>
          <p:cxnSp>
            <p:nvCxnSpPr>
              <p:cNvPr id="82" name="Straight Arrow Connector 81"/>
              <p:cNvCxnSpPr/>
              <p:nvPr/>
            </p:nvCxnSpPr>
            <p:spPr>
              <a:xfrm flipH="1" flipV="1">
                <a:off x="1501541" y="1414914"/>
                <a:ext cx="9625" cy="972151"/>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a:off x="1524000" y="2385462"/>
                <a:ext cx="752374" cy="1603"/>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a:off x="1121342" y="2385462"/>
                <a:ext cx="412283" cy="463616"/>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29" name="Group 128"/>
          <p:cNvGrpSpPr/>
          <p:nvPr/>
        </p:nvGrpSpPr>
        <p:grpSpPr>
          <a:xfrm>
            <a:off x="8968459" y="4890333"/>
            <a:ext cx="914399" cy="762607"/>
            <a:chOff x="7410197" y="5159828"/>
            <a:chExt cx="914399" cy="762607"/>
          </a:xfrm>
        </p:grpSpPr>
        <p:sp>
          <p:nvSpPr>
            <p:cNvPr id="86" name="Arc 85"/>
            <p:cNvSpPr/>
            <p:nvPr/>
          </p:nvSpPr>
          <p:spPr>
            <a:xfrm rot="16535990">
              <a:off x="7313782" y="5457613"/>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7" name="Arc 86"/>
            <p:cNvSpPr/>
            <p:nvPr/>
          </p:nvSpPr>
          <p:spPr>
            <a:xfrm rot="8641319">
              <a:off x="7640406" y="570449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8" name="Arc 87"/>
            <p:cNvSpPr/>
            <p:nvPr/>
          </p:nvSpPr>
          <p:spPr>
            <a:xfrm rot="3224668">
              <a:off x="7834155" y="5258364"/>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89" name="Group 88"/>
            <p:cNvGrpSpPr/>
            <p:nvPr/>
          </p:nvGrpSpPr>
          <p:grpSpPr>
            <a:xfrm rot="3491791">
              <a:off x="7499182" y="5097021"/>
              <a:ext cx="736429" cy="914399"/>
              <a:chOff x="1121342" y="1414914"/>
              <a:chExt cx="1155032" cy="1434164"/>
            </a:xfrm>
          </p:grpSpPr>
          <p:cxnSp>
            <p:nvCxnSpPr>
              <p:cNvPr id="90" name="Straight Arrow Connector 89"/>
              <p:cNvCxnSpPr/>
              <p:nvPr/>
            </p:nvCxnSpPr>
            <p:spPr>
              <a:xfrm flipH="1" flipV="1">
                <a:off x="1501541" y="1414914"/>
                <a:ext cx="9625" cy="97215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a:off x="1524000" y="2385462"/>
                <a:ext cx="752374" cy="160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a:off x="1121342" y="2385462"/>
                <a:ext cx="412283" cy="463616"/>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28" name="Group 127"/>
          <p:cNvGrpSpPr/>
          <p:nvPr/>
        </p:nvGrpSpPr>
        <p:grpSpPr>
          <a:xfrm>
            <a:off x="2192267" y="347056"/>
            <a:ext cx="914399" cy="796477"/>
            <a:chOff x="496895" y="563162"/>
            <a:chExt cx="914399" cy="796477"/>
          </a:xfrm>
        </p:grpSpPr>
        <p:grpSp>
          <p:nvGrpSpPr>
            <p:cNvPr id="127" name="Group 126"/>
            <p:cNvGrpSpPr/>
            <p:nvPr/>
          </p:nvGrpSpPr>
          <p:grpSpPr>
            <a:xfrm>
              <a:off x="619135" y="721803"/>
              <a:ext cx="736684" cy="637836"/>
              <a:chOff x="619135" y="721803"/>
              <a:chExt cx="736684" cy="637836"/>
            </a:xfrm>
          </p:grpSpPr>
          <p:sp>
            <p:nvSpPr>
              <p:cNvPr id="94" name="Arc 93"/>
              <p:cNvSpPr/>
              <p:nvPr/>
            </p:nvSpPr>
            <p:spPr>
              <a:xfrm rot="9635543">
                <a:off x="921150" y="120769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5" name="Arc 94"/>
              <p:cNvSpPr/>
              <p:nvPr/>
            </p:nvSpPr>
            <p:spPr>
              <a:xfrm rot="1740872">
                <a:off x="1006808" y="80733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6" name="Arc 95"/>
              <p:cNvSpPr/>
              <p:nvPr/>
            </p:nvSpPr>
            <p:spPr>
              <a:xfrm rot="17924221">
                <a:off x="520599" y="82033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97" name="Group 96"/>
            <p:cNvGrpSpPr/>
            <p:nvPr/>
          </p:nvGrpSpPr>
          <p:grpSpPr>
            <a:xfrm rot="18191344">
              <a:off x="585880" y="474177"/>
              <a:ext cx="736429" cy="914399"/>
              <a:chOff x="1121342" y="1414914"/>
              <a:chExt cx="1155032" cy="1434164"/>
            </a:xfrm>
          </p:grpSpPr>
          <p:cxnSp>
            <p:nvCxnSpPr>
              <p:cNvPr id="98" name="Straight Arrow Connector 97"/>
              <p:cNvCxnSpPr/>
              <p:nvPr/>
            </p:nvCxnSpPr>
            <p:spPr>
              <a:xfrm flipH="1" flipV="1">
                <a:off x="1501541" y="1414914"/>
                <a:ext cx="9625" cy="97215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a:off x="1524000" y="2385462"/>
                <a:ext cx="752374" cy="160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H="1">
                <a:off x="1121342" y="2385462"/>
                <a:ext cx="412283" cy="463616"/>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26" name="Group 125"/>
          <p:cNvGrpSpPr/>
          <p:nvPr/>
        </p:nvGrpSpPr>
        <p:grpSpPr>
          <a:xfrm>
            <a:off x="2365975" y="1415701"/>
            <a:ext cx="753111" cy="914399"/>
            <a:chOff x="859822" y="1688520"/>
            <a:chExt cx="753111" cy="914399"/>
          </a:xfrm>
        </p:grpSpPr>
        <p:sp>
          <p:nvSpPr>
            <p:cNvPr id="102" name="Arc 101"/>
            <p:cNvSpPr/>
            <p:nvPr/>
          </p:nvSpPr>
          <p:spPr>
            <a:xfrm rot="14216412">
              <a:off x="761286" y="229046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3" name="Arc 102"/>
            <p:cNvSpPr/>
            <p:nvPr/>
          </p:nvSpPr>
          <p:spPr>
            <a:xfrm rot="6321741">
              <a:off x="1170560" y="227920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4" name="Arc 103"/>
            <p:cNvSpPr/>
            <p:nvPr/>
          </p:nvSpPr>
          <p:spPr>
            <a:xfrm rot="905090">
              <a:off x="1043161" y="180979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105" name="Group 104"/>
            <p:cNvGrpSpPr/>
            <p:nvPr/>
          </p:nvGrpSpPr>
          <p:grpSpPr>
            <a:xfrm rot="1172213">
              <a:off x="876504" y="1688520"/>
              <a:ext cx="736429" cy="914399"/>
              <a:chOff x="1121342" y="1414914"/>
              <a:chExt cx="1155032" cy="1434164"/>
            </a:xfrm>
          </p:grpSpPr>
          <p:cxnSp>
            <p:nvCxnSpPr>
              <p:cNvPr id="106" name="Straight Arrow Connector 105"/>
              <p:cNvCxnSpPr/>
              <p:nvPr/>
            </p:nvCxnSpPr>
            <p:spPr>
              <a:xfrm flipH="1" flipV="1">
                <a:off x="1501541" y="1414914"/>
                <a:ext cx="9625" cy="972151"/>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1524000" y="2385462"/>
                <a:ext cx="752374" cy="1603"/>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a:off x="1121342" y="2385462"/>
                <a:ext cx="412283" cy="463616"/>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25" name="Group 124"/>
          <p:cNvGrpSpPr/>
          <p:nvPr/>
        </p:nvGrpSpPr>
        <p:grpSpPr>
          <a:xfrm>
            <a:off x="2292345" y="3210548"/>
            <a:ext cx="753580" cy="914399"/>
            <a:chOff x="903375" y="4077823"/>
            <a:chExt cx="753580" cy="914399"/>
          </a:xfrm>
        </p:grpSpPr>
        <p:sp>
          <p:nvSpPr>
            <p:cNvPr id="110" name="Arc 109"/>
            <p:cNvSpPr/>
            <p:nvPr/>
          </p:nvSpPr>
          <p:spPr>
            <a:xfrm rot="11345834">
              <a:off x="1070509" y="4836197"/>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1" name="Arc 110"/>
            <p:cNvSpPr/>
            <p:nvPr/>
          </p:nvSpPr>
          <p:spPr>
            <a:xfrm rot="3451163">
              <a:off x="1336853" y="452524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2" name="Arc 111"/>
            <p:cNvSpPr/>
            <p:nvPr/>
          </p:nvSpPr>
          <p:spPr>
            <a:xfrm rot="19634512">
              <a:off x="903375" y="4304638"/>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113" name="Group 112"/>
            <p:cNvGrpSpPr/>
            <p:nvPr/>
          </p:nvGrpSpPr>
          <p:grpSpPr>
            <a:xfrm rot="19901635">
              <a:off x="920526" y="4077823"/>
              <a:ext cx="736429" cy="914399"/>
              <a:chOff x="1121342" y="1414914"/>
              <a:chExt cx="1155032" cy="1434164"/>
            </a:xfrm>
          </p:grpSpPr>
          <p:cxnSp>
            <p:nvCxnSpPr>
              <p:cNvPr id="114" name="Straight Arrow Connector 113"/>
              <p:cNvCxnSpPr/>
              <p:nvPr/>
            </p:nvCxnSpPr>
            <p:spPr>
              <a:xfrm flipH="1" flipV="1">
                <a:off x="1501541" y="1414914"/>
                <a:ext cx="9625" cy="97215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a:off x="1524000" y="2385462"/>
                <a:ext cx="752374" cy="160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H="1">
                <a:off x="1121342" y="2385462"/>
                <a:ext cx="412283" cy="46361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17" name="Group 116"/>
          <p:cNvGrpSpPr/>
          <p:nvPr/>
        </p:nvGrpSpPr>
        <p:grpSpPr>
          <a:xfrm rot="3666327">
            <a:off x="2442932" y="4184087"/>
            <a:ext cx="742945" cy="914399"/>
            <a:chOff x="7371248" y="706156"/>
            <a:chExt cx="742945" cy="914399"/>
          </a:xfrm>
        </p:grpSpPr>
        <p:sp>
          <p:nvSpPr>
            <p:cNvPr id="118" name="Arc 117"/>
            <p:cNvSpPr/>
            <p:nvPr/>
          </p:nvSpPr>
          <p:spPr>
            <a:xfrm rot="11572551">
              <a:off x="7502988" y="1460828"/>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9" name="Arc 118"/>
            <p:cNvSpPr/>
            <p:nvPr/>
          </p:nvSpPr>
          <p:spPr>
            <a:xfrm rot="3677880">
              <a:off x="7789245" y="116810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0" name="Arc 119"/>
            <p:cNvSpPr/>
            <p:nvPr/>
          </p:nvSpPr>
          <p:spPr>
            <a:xfrm rot="19861229">
              <a:off x="7371248" y="919410"/>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121" name="Group 120"/>
            <p:cNvGrpSpPr/>
            <p:nvPr/>
          </p:nvGrpSpPr>
          <p:grpSpPr>
            <a:xfrm rot="20128352">
              <a:off x="7377764" y="706156"/>
              <a:ext cx="736429" cy="914399"/>
              <a:chOff x="1121342" y="1414914"/>
              <a:chExt cx="1155032" cy="1434164"/>
            </a:xfrm>
          </p:grpSpPr>
          <p:cxnSp>
            <p:nvCxnSpPr>
              <p:cNvPr id="122" name="Straight Arrow Connector 121"/>
              <p:cNvCxnSpPr/>
              <p:nvPr/>
            </p:nvCxnSpPr>
            <p:spPr>
              <a:xfrm flipH="1" flipV="1">
                <a:off x="1501541" y="1414914"/>
                <a:ext cx="9625" cy="9721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a:off x="1524000" y="2385462"/>
                <a:ext cx="752374" cy="16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flipH="1">
                <a:off x="1121342" y="2385462"/>
                <a:ext cx="412283" cy="4636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35" name="Group 134"/>
          <p:cNvGrpSpPr/>
          <p:nvPr/>
        </p:nvGrpSpPr>
        <p:grpSpPr>
          <a:xfrm>
            <a:off x="4839340" y="5166673"/>
            <a:ext cx="2334935" cy="1200329"/>
            <a:chOff x="3461047" y="3596271"/>
            <a:chExt cx="2334935" cy="1200329"/>
          </a:xfrm>
        </p:grpSpPr>
        <p:sp>
          <p:nvSpPr>
            <p:cNvPr id="133" name="TextBox 132"/>
            <p:cNvSpPr txBox="1"/>
            <p:nvPr/>
          </p:nvSpPr>
          <p:spPr>
            <a:xfrm>
              <a:off x="3461047" y="3596271"/>
              <a:ext cx="2334935" cy="1200329"/>
            </a:xfrm>
            <a:prstGeom prst="rect">
              <a:avLst/>
            </a:prstGeom>
            <a:noFill/>
          </p:spPr>
          <p:txBody>
            <a:bodyPr wrap="none" rtlCol="0">
              <a:spAutoFit/>
            </a:bodyPr>
            <a:lstStyle/>
            <a:p>
              <a:r>
                <a:rPr lang="en-US" dirty="0" smtClean="0"/>
                <a:t>Time “t  ” when</a:t>
              </a:r>
            </a:p>
            <a:p>
              <a:r>
                <a:rPr lang="en-US" dirty="0" smtClean="0"/>
                <a:t>all four TRFs and the</a:t>
              </a:r>
            </a:p>
            <a:p>
              <a:r>
                <a:rPr lang="en-US" dirty="0" smtClean="0"/>
                <a:t>IGS are identical.</a:t>
              </a:r>
            </a:p>
            <a:p>
              <a:r>
                <a:rPr lang="en-US" dirty="0" smtClean="0"/>
                <a:t>(maybe 2020.0?) </a:t>
              </a:r>
              <a:endParaRPr lang="en-US" dirty="0"/>
            </a:p>
          </p:txBody>
        </p:sp>
        <p:sp>
          <p:nvSpPr>
            <p:cNvPr id="134" name="TextBox 133"/>
            <p:cNvSpPr txBox="1"/>
            <p:nvPr/>
          </p:nvSpPr>
          <p:spPr>
            <a:xfrm>
              <a:off x="4182369" y="3731815"/>
              <a:ext cx="269626" cy="276999"/>
            </a:xfrm>
            <a:prstGeom prst="rect">
              <a:avLst/>
            </a:prstGeom>
            <a:noFill/>
          </p:spPr>
          <p:txBody>
            <a:bodyPr wrap="none" rtlCol="0">
              <a:spAutoFit/>
            </a:bodyPr>
            <a:lstStyle/>
            <a:p>
              <a:r>
                <a:rPr lang="en-US" sz="1200" dirty="0"/>
                <a:t>0</a:t>
              </a:r>
            </a:p>
          </p:txBody>
        </p:sp>
      </p:grpSp>
      <p:cxnSp>
        <p:nvCxnSpPr>
          <p:cNvPr id="137" name="Straight Arrow Connector 136"/>
          <p:cNvCxnSpPr/>
          <p:nvPr/>
        </p:nvCxnSpPr>
        <p:spPr>
          <a:xfrm>
            <a:off x="3268824" y="1054338"/>
            <a:ext cx="5572480" cy="4007509"/>
          </a:xfrm>
          <a:prstGeom prst="straightConnector1">
            <a:avLst/>
          </a:prstGeom>
          <a:ln>
            <a:solidFill>
              <a:srgbClr val="FFC00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9557914" y="5275144"/>
            <a:ext cx="986167" cy="261610"/>
          </a:xfrm>
          <a:prstGeom prst="rect">
            <a:avLst/>
          </a:prstGeom>
          <a:noFill/>
        </p:spPr>
        <p:txBody>
          <a:bodyPr wrap="none" rtlCol="0">
            <a:spAutoFit/>
          </a:bodyPr>
          <a:lstStyle/>
          <a:p>
            <a:r>
              <a:rPr lang="en-US" sz="1100" b="1" dirty="0"/>
              <a:t>MATRF2022</a:t>
            </a:r>
          </a:p>
        </p:txBody>
      </p:sp>
      <p:sp>
        <p:nvSpPr>
          <p:cNvPr id="140" name="TextBox 139"/>
          <p:cNvSpPr txBox="1"/>
          <p:nvPr/>
        </p:nvSpPr>
        <p:spPr>
          <a:xfrm>
            <a:off x="1566115" y="797931"/>
            <a:ext cx="986167" cy="261610"/>
          </a:xfrm>
          <a:prstGeom prst="rect">
            <a:avLst/>
          </a:prstGeom>
          <a:noFill/>
        </p:spPr>
        <p:txBody>
          <a:bodyPr wrap="none" rtlCol="0">
            <a:spAutoFit/>
          </a:bodyPr>
          <a:lstStyle/>
          <a:p>
            <a:r>
              <a:rPr lang="en-US" sz="1100" b="1" dirty="0"/>
              <a:t>MATRF2022</a:t>
            </a:r>
          </a:p>
        </p:txBody>
      </p:sp>
      <p:sp>
        <p:nvSpPr>
          <p:cNvPr id="141" name="TextBox 140"/>
          <p:cNvSpPr txBox="1"/>
          <p:nvPr/>
        </p:nvSpPr>
        <p:spPr>
          <a:xfrm rot="2083102">
            <a:off x="6967466" y="4106710"/>
            <a:ext cx="1874231" cy="261610"/>
          </a:xfrm>
          <a:prstGeom prst="rect">
            <a:avLst/>
          </a:prstGeom>
          <a:noFill/>
        </p:spPr>
        <p:txBody>
          <a:bodyPr wrap="none" rtlCol="0">
            <a:spAutoFit/>
          </a:bodyPr>
          <a:lstStyle/>
          <a:p>
            <a:r>
              <a:rPr lang="en-US" sz="1100" b="1" dirty="0"/>
              <a:t>Rotation of Mariana Plate</a:t>
            </a:r>
          </a:p>
        </p:txBody>
      </p:sp>
      <p:grpSp>
        <p:nvGrpSpPr>
          <p:cNvPr id="148" name="Group 147"/>
          <p:cNvGrpSpPr/>
          <p:nvPr/>
        </p:nvGrpSpPr>
        <p:grpSpPr>
          <a:xfrm>
            <a:off x="8664033" y="5696845"/>
            <a:ext cx="1467068" cy="646331"/>
            <a:chOff x="7140033" y="5696844"/>
            <a:chExt cx="1467068" cy="646331"/>
          </a:xfrm>
        </p:grpSpPr>
        <p:sp>
          <p:nvSpPr>
            <p:cNvPr id="146" name="TextBox 145"/>
            <p:cNvSpPr txBox="1"/>
            <p:nvPr/>
          </p:nvSpPr>
          <p:spPr>
            <a:xfrm>
              <a:off x="7140033" y="5696844"/>
              <a:ext cx="1467068" cy="646331"/>
            </a:xfrm>
            <a:prstGeom prst="rect">
              <a:avLst/>
            </a:prstGeom>
            <a:noFill/>
          </p:spPr>
          <p:txBody>
            <a:bodyPr wrap="none" rtlCol="0">
              <a:spAutoFit/>
            </a:bodyPr>
            <a:lstStyle/>
            <a:p>
              <a:r>
                <a:rPr lang="en-US" dirty="0" smtClean="0"/>
                <a:t>t=t  + </a:t>
              </a:r>
              <a:r>
                <a:rPr lang="en-US" dirty="0" smtClean="0">
                  <a:latin typeface="Symbol" panose="05050102010706020507" pitchFamily="18" charset="2"/>
                </a:rPr>
                <a:t>D</a:t>
              </a:r>
              <a:r>
                <a:rPr lang="en-US" dirty="0" smtClean="0"/>
                <a:t>t</a:t>
              </a:r>
            </a:p>
            <a:p>
              <a:r>
                <a:rPr lang="en-US" dirty="0" smtClean="0"/>
                <a:t>(“the future”)</a:t>
              </a:r>
              <a:endParaRPr lang="en-US" dirty="0"/>
            </a:p>
          </p:txBody>
        </p:sp>
        <p:sp>
          <p:nvSpPr>
            <p:cNvPr id="147" name="TextBox 146"/>
            <p:cNvSpPr txBox="1"/>
            <p:nvPr/>
          </p:nvSpPr>
          <p:spPr>
            <a:xfrm>
              <a:off x="7415477" y="5841087"/>
              <a:ext cx="269626" cy="276999"/>
            </a:xfrm>
            <a:prstGeom prst="rect">
              <a:avLst/>
            </a:prstGeom>
            <a:noFill/>
          </p:spPr>
          <p:txBody>
            <a:bodyPr wrap="none" rtlCol="0">
              <a:spAutoFit/>
            </a:bodyPr>
            <a:lstStyle/>
            <a:p>
              <a:r>
                <a:rPr lang="en-US" sz="1200" dirty="0"/>
                <a:t>0</a:t>
              </a:r>
            </a:p>
          </p:txBody>
        </p:sp>
      </p:grpSp>
      <p:grpSp>
        <p:nvGrpSpPr>
          <p:cNvPr id="149" name="Group 148"/>
          <p:cNvGrpSpPr/>
          <p:nvPr/>
        </p:nvGrpSpPr>
        <p:grpSpPr>
          <a:xfrm>
            <a:off x="2085940" y="5700217"/>
            <a:ext cx="1313180" cy="646331"/>
            <a:chOff x="7134814" y="5826277"/>
            <a:chExt cx="1313180" cy="646331"/>
          </a:xfrm>
        </p:grpSpPr>
        <p:sp>
          <p:nvSpPr>
            <p:cNvPr id="150" name="TextBox 149"/>
            <p:cNvSpPr txBox="1"/>
            <p:nvPr/>
          </p:nvSpPr>
          <p:spPr>
            <a:xfrm>
              <a:off x="7134814" y="5826277"/>
              <a:ext cx="1313180" cy="646331"/>
            </a:xfrm>
            <a:prstGeom prst="rect">
              <a:avLst/>
            </a:prstGeom>
            <a:noFill/>
          </p:spPr>
          <p:txBody>
            <a:bodyPr wrap="none" rtlCol="0">
              <a:spAutoFit/>
            </a:bodyPr>
            <a:lstStyle/>
            <a:p>
              <a:r>
                <a:rPr lang="en-US" dirty="0" smtClean="0"/>
                <a:t>t=t  - </a:t>
              </a:r>
              <a:r>
                <a:rPr lang="en-US" dirty="0" smtClean="0">
                  <a:latin typeface="Symbol" panose="05050102010706020507" pitchFamily="18" charset="2"/>
                </a:rPr>
                <a:t>D</a:t>
              </a:r>
              <a:r>
                <a:rPr lang="en-US" dirty="0" smtClean="0"/>
                <a:t>t</a:t>
              </a:r>
            </a:p>
            <a:p>
              <a:r>
                <a:rPr lang="en-US" dirty="0" smtClean="0"/>
                <a:t>(“the past”)</a:t>
              </a:r>
              <a:endParaRPr lang="en-US" dirty="0"/>
            </a:p>
          </p:txBody>
        </p:sp>
        <p:sp>
          <p:nvSpPr>
            <p:cNvPr id="151" name="TextBox 150"/>
            <p:cNvSpPr txBox="1"/>
            <p:nvPr/>
          </p:nvSpPr>
          <p:spPr>
            <a:xfrm>
              <a:off x="7415477" y="5966220"/>
              <a:ext cx="269626" cy="276999"/>
            </a:xfrm>
            <a:prstGeom prst="rect">
              <a:avLst/>
            </a:prstGeom>
            <a:noFill/>
          </p:spPr>
          <p:txBody>
            <a:bodyPr wrap="none" rtlCol="0">
              <a:spAutoFit/>
            </a:bodyPr>
            <a:lstStyle/>
            <a:p>
              <a:r>
                <a:rPr lang="en-US" sz="1200" dirty="0"/>
                <a:t>0</a:t>
              </a:r>
            </a:p>
          </p:txBody>
        </p:sp>
      </p:grpSp>
      <p:sp>
        <p:nvSpPr>
          <p:cNvPr id="152" name="TextBox 151"/>
          <p:cNvSpPr txBox="1"/>
          <p:nvPr/>
        </p:nvSpPr>
        <p:spPr>
          <a:xfrm>
            <a:off x="9641225" y="3943056"/>
            <a:ext cx="979755" cy="261610"/>
          </a:xfrm>
          <a:prstGeom prst="rect">
            <a:avLst/>
          </a:prstGeom>
          <a:noFill/>
        </p:spPr>
        <p:txBody>
          <a:bodyPr wrap="none" rtlCol="0">
            <a:spAutoFit/>
          </a:bodyPr>
          <a:lstStyle/>
          <a:p>
            <a:r>
              <a:rPr lang="en-US" sz="1100" b="1" dirty="0"/>
              <a:t>CATRF2022</a:t>
            </a:r>
          </a:p>
        </p:txBody>
      </p:sp>
      <p:sp>
        <p:nvSpPr>
          <p:cNvPr id="153" name="TextBox 152"/>
          <p:cNvSpPr txBox="1"/>
          <p:nvPr/>
        </p:nvSpPr>
        <p:spPr>
          <a:xfrm>
            <a:off x="1527953" y="1632388"/>
            <a:ext cx="979755" cy="261610"/>
          </a:xfrm>
          <a:prstGeom prst="rect">
            <a:avLst/>
          </a:prstGeom>
          <a:noFill/>
        </p:spPr>
        <p:txBody>
          <a:bodyPr wrap="none" rtlCol="0">
            <a:spAutoFit/>
          </a:bodyPr>
          <a:lstStyle/>
          <a:p>
            <a:r>
              <a:rPr lang="en-US" sz="1100" b="1" dirty="0"/>
              <a:t>CATRF2022</a:t>
            </a:r>
          </a:p>
        </p:txBody>
      </p:sp>
      <p:sp>
        <p:nvSpPr>
          <p:cNvPr id="154" name="Up Arrow 153"/>
          <p:cNvSpPr/>
          <p:nvPr/>
        </p:nvSpPr>
        <p:spPr>
          <a:xfrm>
            <a:off x="5683305" y="4183322"/>
            <a:ext cx="484632" cy="97840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TextBox 154"/>
          <p:cNvSpPr txBox="1"/>
          <p:nvPr/>
        </p:nvSpPr>
        <p:spPr>
          <a:xfrm>
            <a:off x="1535974" y="4936858"/>
            <a:ext cx="979755" cy="261610"/>
          </a:xfrm>
          <a:prstGeom prst="rect">
            <a:avLst/>
          </a:prstGeom>
          <a:noFill/>
        </p:spPr>
        <p:txBody>
          <a:bodyPr wrap="none" rtlCol="0">
            <a:spAutoFit/>
          </a:bodyPr>
          <a:lstStyle/>
          <a:p>
            <a:r>
              <a:rPr lang="en-US" sz="1100" b="1" dirty="0"/>
              <a:t>NATRF2022</a:t>
            </a:r>
          </a:p>
        </p:txBody>
      </p:sp>
      <p:sp>
        <p:nvSpPr>
          <p:cNvPr id="156" name="TextBox 155"/>
          <p:cNvSpPr txBox="1"/>
          <p:nvPr/>
        </p:nvSpPr>
        <p:spPr>
          <a:xfrm>
            <a:off x="1540289" y="3771822"/>
            <a:ext cx="971741" cy="261610"/>
          </a:xfrm>
          <a:prstGeom prst="rect">
            <a:avLst/>
          </a:prstGeom>
          <a:noFill/>
        </p:spPr>
        <p:txBody>
          <a:bodyPr wrap="none" rtlCol="0">
            <a:spAutoFit/>
          </a:bodyPr>
          <a:lstStyle/>
          <a:p>
            <a:r>
              <a:rPr lang="en-US" sz="1100" b="1" dirty="0"/>
              <a:t>PATRF2022</a:t>
            </a:r>
          </a:p>
        </p:txBody>
      </p:sp>
      <p:sp>
        <p:nvSpPr>
          <p:cNvPr id="157" name="TextBox 156"/>
          <p:cNvSpPr txBox="1"/>
          <p:nvPr/>
        </p:nvSpPr>
        <p:spPr>
          <a:xfrm>
            <a:off x="9720923" y="547435"/>
            <a:ext cx="979755" cy="261610"/>
          </a:xfrm>
          <a:prstGeom prst="rect">
            <a:avLst/>
          </a:prstGeom>
          <a:noFill/>
        </p:spPr>
        <p:txBody>
          <a:bodyPr wrap="none" rtlCol="0">
            <a:spAutoFit/>
          </a:bodyPr>
          <a:lstStyle/>
          <a:p>
            <a:r>
              <a:rPr lang="en-US" sz="1100" b="1" dirty="0"/>
              <a:t>NATRF2022</a:t>
            </a:r>
          </a:p>
        </p:txBody>
      </p:sp>
      <p:sp>
        <p:nvSpPr>
          <p:cNvPr id="158" name="TextBox 157"/>
          <p:cNvSpPr txBox="1"/>
          <p:nvPr/>
        </p:nvSpPr>
        <p:spPr>
          <a:xfrm>
            <a:off x="9688863" y="1724536"/>
            <a:ext cx="971741" cy="261610"/>
          </a:xfrm>
          <a:prstGeom prst="rect">
            <a:avLst/>
          </a:prstGeom>
          <a:noFill/>
        </p:spPr>
        <p:txBody>
          <a:bodyPr wrap="none" rtlCol="0">
            <a:spAutoFit/>
          </a:bodyPr>
          <a:lstStyle/>
          <a:p>
            <a:r>
              <a:rPr lang="en-US" sz="1100" b="1" dirty="0"/>
              <a:t>PATRF2022</a:t>
            </a:r>
          </a:p>
        </p:txBody>
      </p:sp>
      <p:cxnSp>
        <p:nvCxnSpPr>
          <p:cNvPr id="159" name="Straight Arrow Connector 158"/>
          <p:cNvCxnSpPr/>
          <p:nvPr/>
        </p:nvCxnSpPr>
        <p:spPr>
          <a:xfrm>
            <a:off x="3174708" y="1887762"/>
            <a:ext cx="5702550" cy="2232946"/>
          </a:xfrm>
          <a:prstGeom prst="straightConnector1">
            <a:avLst/>
          </a:prstGeom>
          <a:ln>
            <a:solidFill>
              <a:srgbClr val="7030A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60" name="TextBox 159"/>
          <p:cNvSpPr txBox="1"/>
          <p:nvPr/>
        </p:nvSpPr>
        <p:spPr>
          <a:xfrm rot="1178512">
            <a:off x="6649881" y="3382526"/>
            <a:ext cx="2085859" cy="261610"/>
          </a:xfrm>
          <a:prstGeom prst="rect">
            <a:avLst/>
          </a:prstGeom>
          <a:noFill/>
        </p:spPr>
        <p:txBody>
          <a:bodyPr wrap="square" rtlCol="0">
            <a:spAutoFit/>
          </a:bodyPr>
          <a:lstStyle/>
          <a:p>
            <a:r>
              <a:rPr lang="en-US" sz="1100" b="1" dirty="0"/>
              <a:t>Rotation of Caribbean Plate</a:t>
            </a:r>
          </a:p>
        </p:txBody>
      </p:sp>
      <p:cxnSp>
        <p:nvCxnSpPr>
          <p:cNvPr id="164" name="Straight Arrow Connector 163"/>
          <p:cNvCxnSpPr/>
          <p:nvPr/>
        </p:nvCxnSpPr>
        <p:spPr>
          <a:xfrm>
            <a:off x="3291232" y="2888658"/>
            <a:ext cx="5550072" cy="75182"/>
          </a:xfrm>
          <a:prstGeom prst="straightConnector1">
            <a:avLst/>
          </a:prstGeom>
          <a:ln>
            <a:solidFill>
              <a:schemeClr val="tx1"/>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68" name="TextBox 167"/>
          <p:cNvSpPr txBox="1"/>
          <p:nvPr/>
        </p:nvSpPr>
        <p:spPr>
          <a:xfrm>
            <a:off x="6884099" y="2689189"/>
            <a:ext cx="2085859" cy="261610"/>
          </a:xfrm>
          <a:prstGeom prst="rect">
            <a:avLst/>
          </a:prstGeom>
          <a:noFill/>
        </p:spPr>
        <p:txBody>
          <a:bodyPr wrap="square" rtlCol="0">
            <a:spAutoFit/>
          </a:bodyPr>
          <a:lstStyle/>
          <a:p>
            <a:r>
              <a:rPr lang="en-US" sz="1100" b="1" dirty="0"/>
              <a:t>IGS frame through time</a:t>
            </a:r>
          </a:p>
        </p:txBody>
      </p:sp>
      <p:sp>
        <p:nvSpPr>
          <p:cNvPr id="169" name="TextBox 168"/>
          <p:cNvSpPr txBox="1"/>
          <p:nvPr/>
        </p:nvSpPr>
        <p:spPr>
          <a:xfrm>
            <a:off x="9645231" y="2770832"/>
            <a:ext cx="848309" cy="261610"/>
          </a:xfrm>
          <a:prstGeom prst="rect">
            <a:avLst/>
          </a:prstGeom>
          <a:noFill/>
        </p:spPr>
        <p:txBody>
          <a:bodyPr wrap="none" rtlCol="0">
            <a:spAutoFit/>
          </a:bodyPr>
          <a:lstStyle/>
          <a:p>
            <a:r>
              <a:rPr lang="en-US" sz="1100" b="1" dirty="0"/>
              <a:t>IGS frame</a:t>
            </a:r>
          </a:p>
        </p:txBody>
      </p:sp>
      <p:sp>
        <p:nvSpPr>
          <p:cNvPr id="170" name="TextBox 169"/>
          <p:cNvSpPr txBox="1"/>
          <p:nvPr/>
        </p:nvSpPr>
        <p:spPr>
          <a:xfrm>
            <a:off x="1633807" y="2774220"/>
            <a:ext cx="848309" cy="261610"/>
          </a:xfrm>
          <a:prstGeom prst="rect">
            <a:avLst/>
          </a:prstGeom>
          <a:noFill/>
        </p:spPr>
        <p:txBody>
          <a:bodyPr wrap="none" rtlCol="0">
            <a:spAutoFit/>
          </a:bodyPr>
          <a:lstStyle/>
          <a:p>
            <a:r>
              <a:rPr lang="en-US" sz="1100" b="1" dirty="0"/>
              <a:t>IGS frame</a:t>
            </a:r>
          </a:p>
        </p:txBody>
      </p:sp>
      <p:cxnSp>
        <p:nvCxnSpPr>
          <p:cNvPr id="171" name="Straight Arrow Connector 170"/>
          <p:cNvCxnSpPr/>
          <p:nvPr/>
        </p:nvCxnSpPr>
        <p:spPr>
          <a:xfrm flipV="1">
            <a:off x="3150175" y="2011564"/>
            <a:ext cx="5518798" cy="1748167"/>
          </a:xfrm>
          <a:prstGeom prst="straightConnector1">
            <a:avLst/>
          </a:prstGeom>
          <a:ln>
            <a:solidFill>
              <a:srgbClr val="00B05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72" name="TextBox 171"/>
          <p:cNvSpPr txBox="1"/>
          <p:nvPr/>
        </p:nvSpPr>
        <p:spPr>
          <a:xfrm rot="20468182">
            <a:off x="6703172" y="2045274"/>
            <a:ext cx="2085859" cy="261610"/>
          </a:xfrm>
          <a:prstGeom prst="rect">
            <a:avLst/>
          </a:prstGeom>
          <a:noFill/>
        </p:spPr>
        <p:txBody>
          <a:bodyPr wrap="square" rtlCol="0">
            <a:spAutoFit/>
          </a:bodyPr>
          <a:lstStyle/>
          <a:p>
            <a:r>
              <a:rPr lang="en-US" sz="1100" b="1" dirty="0"/>
              <a:t>Rotation of Pacific Plate</a:t>
            </a:r>
          </a:p>
        </p:txBody>
      </p:sp>
      <p:cxnSp>
        <p:nvCxnSpPr>
          <p:cNvPr id="174" name="Straight Arrow Connector 173"/>
          <p:cNvCxnSpPr/>
          <p:nvPr/>
        </p:nvCxnSpPr>
        <p:spPr>
          <a:xfrm flipV="1">
            <a:off x="2998321" y="1079697"/>
            <a:ext cx="5876218" cy="3581965"/>
          </a:xfrm>
          <a:prstGeom prst="straightConnector1">
            <a:avLst/>
          </a:prstGeom>
          <a:ln>
            <a:solidFill>
              <a:srgbClr val="FF000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75" name="TextBox 174"/>
          <p:cNvSpPr txBox="1"/>
          <p:nvPr/>
        </p:nvSpPr>
        <p:spPr>
          <a:xfrm rot="19628250">
            <a:off x="5978985" y="1683542"/>
            <a:ext cx="2756522" cy="261610"/>
          </a:xfrm>
          <a:prstGeom prst="rect">
            <a:avLst/>
          </a:prstGeom>
          <a:noFill/>
        </p:spPr>
        <p:txBody>
          <a:bodyPr wrap="square" rtlCol="0">
            <a:spAutoFit/>
          </a:bodyPr>
          <a:lstStyle/>
          <a:p>
            <a:r>
              <a:rPr lang="en-US" sz="1100" b="1" dirty="0"/>
              <a:t>Rotation of North American Plate</a:t>
            </a:r>
          </a:p>
        </p:txBody>
      </p:sp>
      <p:sp>
        <p:nvSpPr>
          <p:cNvPr id="178" name="TextBox 177"/>
          <p:cNvSpPr txBox="1"/>
          <p:nvPr/>
        </p:nvSpPr>
        <p:spPr>
          <a:xfrm>
            <a:off x="4106286" y="452333"/>
            <a:ext cx="3801041" cy="646331"/>
          </a:xfrm>
          <a:prstGeom prst="rect">
            <a:avLst/>
          </a:prstGeom>
          <a:noFill/>
        </p:spPr>
        <p:txBody>
          <a:bodyPr wrap="none" rtlCol="0">
            <a:spAutoFit/>
          </a:bodyPr>
          <a:lstStyle/>
          <a:p>
            <a:r>
              <a:rPr lang="en-US" dirty="0" smtClean="0"/>
              <a:t>The relation of five global reference</a:t>
            </a:r>
          </a:p>
          <a:p>
            <a:r>
              <a:rPr lang="en-US" dirty="0" smtClean="0"/>
              <a:t>frames through time.</a:t>
            </a:r>
            <a:endParaRPr lang="en-US" dirty="0"/>
          </a:p>
        </p:txBody>
      </p:sp>
      <p:sp>
        <p:nvSpPr>
          <p:cNvPr id="179" name="TextBox 178"/>
          <p:cNvSpPr txBox="1"/>
          <p:nvPr/>
        </p:nvSpPr>
        <p:spPr>
          <a:xfrm>
            <a:off x="4809508" y="1000912"/>
            <a:ext cx="1747594" cy="246221"/>
          </a:xfrm>
          <a:prstGeom prst="rect">
            <a:avLst/>
          </a:prstGeom>
          <a:noFill/>
        </p:spPr>
        <p:txBody>
          <a:bodyPr wrap="none" rtlCol="0">
            <a:spAutoFit/>
          </a:bodyPr>
          <a:lstStyle/>
          <a:p>
            <a:r>
              <a:rPr lang="en-US" sz="1000" b="1" dirty="0"/>
              <a:t>Rotations are not to scale</a:t>
            </a:r>
          </a:p>
        </p:txBody>
      </p:sp>
    </p:spTree>
    <p:extLst>
      <p:ext uri="{BB962C8B-B14F-4D97-AF65-F5344CB8AC3E}">
        <p14:creationId xmlns:p14="http://schemas.microsoft.com/office/powerpoint/2010/main" val="208399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3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3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4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p:bldP spid="140" grpId="0"/>
      <p:bldP spid="141" grpId="0"/>
      <p:bldP spid="152" grpId="0"/>
      <p:bldP spid="153" grpId="0"/>
      <p:bldP spid="154" grpId="0" animBg="1"/>
      <p:bldP spid="155" grpId="0"/>
      <p:bldP spid="156" grpId="0"/>
      <p:bldP spid="157" grpId="0"/>
      <p:bldP spid="158" grpId="0"/>
      <p:bldP spid="160" grpId="0"/>
      <p:bldP spid="172" grpId="0"/>
      <p:bldP spid="17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Mariana rotation</a:t>
            </a:r>
            <a:endParaRPr lang="en-US" dirty="0"/>
          </a:p>
        </p:txBody>
      </p:sp>
      <p:sp>
        <p:nvSpPr>
          <p:cNvPr id="3" name="Content Placeholder 2"/>
          <p:cNvSpPr>
            <a:spLocks noGrp="1"/>
          </p:cNvSpPr>
          <p:nvPr>
            <p:ph idx="1"/>
          </p:nvPr>
        </p:nvSpPr>
        <p:spPr/>
        <p:txBody>
          <a:bodyPr/>
          <a:lstStyle/>
          <a:p>
            <a:r>
              <a:rPr lang="en-US" dirty="0" err="1" smtClean="0"/>
              <a:t>Snay</a:t>
            </a:r>
            <a:r>
              <a:rPr lang="en-US" dirty="0" smtClean="0"/>
              <a:t> (2003) used only one CORS (“GUAM”) to determine the Mariana rotation</a:t>
            </a:r>
          </a:p>
          <a:p>
            <a:pPr lvl="1"/>
            <a:r>
              <a:rPr lang="en-US" dirty="0" smtClean="0"/>
              <a:t>But 2 sites at a minimum are needed to uniquely determine a plate’s rotation</a:t>
            </a:r>
          </a:p>
          <a:p>
            <a:pPr lvl="2"/>
            <a:r>
              <a:rPr lang="en-US" dirty="0" smtClean="0"/>
              <a:t>“CNMI” (since decommissioned) was forced to equal “GUAM” to solve the problem</a:t>
            </a:r>
          </a:p>
          <a:p>
            <a:pPr lvl="2"/>
            <a:r>
              <a:rPr lang="en-US" dirty="0" smtClean="0"/>
              <a:t>Ill-posed, yet the values behave reasonably for GUAM. </a:t>
            </a:r>
          </a:p>
          <a:p>
            <a:pPr lvl="2"/>
            <a:r>
              <a:rPr lang="en-US" dirty="0" smtClean="0"/>
              <a:t>Less reasonable for newer CORS “CNMR”</a:t>
            </a:r>
          </a:p>
          <a:p>
            <a:pPr lvl="1"/>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70</a:t>
            </a:fld>
            <a:endParaRPr lang="en-US" altLang="en-US" dirty="0"/>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200278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366838"/>
            <a:ext cx="6096000" cy="4124325"/>
          </a:xfrm>
          <a:prstGeom prst="rect">
            <a:avLst/>
          </a:prstGeom>
        </p:spPr>
      </p:pic>
      <p:sp>
        <p:nvSpPr>
          <p:cNvPr id="2" name="Title 1"/>
          <p:cNvSpPr>
            <a:spLocks noGrp="1"/>
          </p:cNvSpPr>
          <p:nvPr>
            <p:ph type="title"/>
          </p:nvPr>
        </p:nvSpPr>
        <p:spPr/>
        <p:txBody>
          <a:bodyPr/>
          <a:lstStyle/>
          <a:p>
            <a:r>
              <a:rPr lang="en-US" dirty="0" smtClean="0"/>
              <a:t>GUAM (Guam)</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3" name="Oval 2"/>
          <p:cNvSpPr/>
          <p:nvPr/>
        </p:nvSpPr>
        <p:spPr>
          <a:xfrm>
            <a:off x="3848793" y="3205192"/>
            <a:ext cx="124691" cy="124691"/>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71</a:t>
            </a:fld>
            <a:endParaRPr lang="en-US" altLang="en-US" dirty="0"/>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178164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GUAM (Guam)</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3456" y="2134222"/>
            <a:ext cx="4727345" cy="3543300"/>
          </a:xfrm>
        </p:spPr>
      </p:pic>
      <p:pic>
        <p:nvPicPr>
          <p:cNvPr id="10" name="Picture 9"/>
          <p:cNvPicPr>
            <a:picLocks noChangeAspect="1"/>
          </p:cNvPicPr>
          <p:nvPr/>
        </p:nvPicPr>
        <p:blipFill>
          <a:blip r:embed="rId3"/>
          <a:stretch>
            <a:fillRect/>
          </a:stretch>
        </p:blipFill>
        <p:spPr>
          <a:xfrm>
            <a:off x="1981201" y="2134221"/>
            <a:ext cx="3400425" cy="3543300"/>
          </a:xfrm>
          <a:prstGeom prst="rect">
            <a:avLst/>
          </a:prstGeom>
        </p:spPr>
      </p:pic>
      <p:sp>
        <p:nvSpPr>
          <p:cNvPr id="12" name="Freeform 11"/>
          <p:cNvSpPr/>
          <p:nvPr/>
        </p:nvSpPr>
        <p:spPr>
          <a:xfrm>
            <a:off x="3494116" y="2136371"/>
            <a:ext cx="1164392" cy="3541222"/>
          </a:xfrm>
          <a:custGeom>
            <a:avLst/>
            <a:gdLst>
              <a:gd name="connsiteX0" fmla="*/ 739833 w 1164392"/>
              <a:gd name="connsiteY0" fmla="*/ 0 h 3541222"/>
              <a:gd name="connsiteX1" fmla="*/ 831273 w 1164392"/>
              <a:gd name="connsiteY1" fmla="*/ 224444 h 3541222"/>
              <a:gd name="connsiteX2" fmla="*/ 997528 w 1164392"/>
              <a:gd name="connsiteY2" fmla="*/ 739833 h 3541222"/>
              <a:gd name="connsiteX3" fmla="*/ 1113906 w 1164392"/>
              <a:gd name="connsiteY3" fmla="*/ 1022465 h 3541222"/>
              <a:gd name="connsiteX4" fmla="*/ 1163782 w 1164392"/>
              <a:gd name="connsiteY4" fmla="*/ 1280160 h 3541222"/>
              <a:gd name="connsiteX5" fmla="*/ 1138844 w 1164392"/>
              <a:gd name="connsiteY5" fmla="*/ 1770611 h 3541222"/>
              <a:gd name="connsiteX6" fmla="*/ 1097280 w 1164392"/>
              <a:gd name="connsiteY6" fmla="*/ 2111433 h 3541222"/>
              <a:gd name="connsiteX7" fmla="*/ 1005840 w 1164392"/>
              <a:gd name="connsiteY7" fmla="*/ 2443942 h 3541222"/>
              <a:gd name="connsiteX8" fmla="*/ 731520 w 1164392"/>
              <a:gd name="connsiteY8" fmla="*/ 2926080 h 3541222"/>
              <a:gd name="connsiteX9" fmla="*/ 365760 w 1164392"/>
              <a:gd name="connsiteY9" fmla="*/ 3258589 h 3541222"/>
              <a:gd name="connsiteX10" fmla="*/ 0 w 1164392"/>
              <a:gd name="connsiteY10" fmla="*/ 3541222 h 354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4392" h="3541222">
                <a:moveTo>
                  <a:pt x="739833" y="0"/>
                </a:moveTo>
                <a:cubicBezTo>
                  <a:pt x="764078" y="50569"/>
                  <a:pt x="788324" y="101138"/>
                  <a:pt x="831273" y="224444"/>
                </a:cubicBezTo>
                <a:cubicBezTo>
                  <a:pt x="874222" y="347750"/>
                  <a:pt x="950423" y="606830"/>
                  <a:pt x="997528" y="739833"/>
                </a:cubicBezTo>
                <a:cubicBezTo>
                  <a:pt x="1044633" y="872836"/>
                  <a:pt x="1086197" y="932411"/>
                  <a:pt x="1113906" y="1022465"/>
                </a:cubicBezTo>
                <a:cubicBezTo>
                  <a:pt x="1141615" y="1112519"/>
                  <a:pt x="1159626" y="1155469"/>
                  <a:pt x="1163782" y="1280160"/>
                </a:cubicBezTo>
                <a:cubicBezTo>
                  <a:pt x="1167938" y="1404851"/>
                  <a:pt x="1149928" y="1632066"/>
                  <a:pt x="1138844" y="1770611"/>
                </a:cubicBezTo>
                <a:cubicBezTo>
                  <a:pt x="1127760" y="1909156"/>
                  <a:pt x="1119447" y="1999211"/>
                  <a:pt x="1097280" y="2111433"/>
                </a:cubicBezTo>
                <a:cubicBezTo>
                  <a:pt x="1075113" y="2223655"/>
                  <a:pt x="1066800" y="2308168"/>
                  <a:pt x="1005840" y="2443942"/>
                </a:cubicBezTo>
                <a:cubicBezTo>
                  <a:pt x="944880" y="2579716"/>
                  <a:pt x="838200" y="2790306"/>
                  <a:pt x="731520" y="2926080"/>
                </a:cubicBezTo>
                <a:cubicBezTo>
                  <a:pt x="624840" y="3061855"/>
                  <a:pt x="487680" y="3156065"/>
                  <a:pt x="365760" y="3258589"/>
                </a:cubicBezTo>
                <a:cubicBezTo>
                  <a:pt x="243840" y="3361113"/>
                  <a:pt x="121920" y="3451167"/>
                  <a:pt x="0" y="354122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2936958" y="2128059"/>
            <a:ext cx="268910" cy="3549535"/>
          </a:xfrm>
          <a:custGeom>
            <a:avLst/>
            <a:gdLst>
              <a:gd name="connsiteX0" fmla="*/ 124897 w 268910"/>
              <a:gd name="connsiteY0" fmla="*/ 0 h 3549535"/>
              <a:gd name="connsiteX1" fmla="*/ 206 w 268910"/>
              <a:gd name="connsiteY1" fmla="*/ 465513 h 3549535"/>
              <a:gd name="connsiteX2" fmla="*/ 99958 w 268910"/>
              <a:gd name="connsiteY2" fmla="*/ 964277 h 3549535"/>
              <a:gd name="connsiteX3" fmla="*/ 266213 w 268910"/>
              <a:gd name="connsiteY3" fmla="*/ 1587731 h 3549535"/>
              <a:gd name="connsiteX4" fmla="*/ 191398 w 268910"/>
              <a:gd name="connsiteY4" fmla="*/ 2169622 h 3549535"/>
              <a:gd name="connsiteX5" fmla="*/ 41769 w 268910"/>
              <a:gd name="connsiteY5" fmla="*/ 2776451 h 3549535"/>
              <a:gd name="connsiteX6" fmla="*/ 25144 w 268910"/>
              <a:gd name="connsiteY6" fmla="*/ 3383280 h 3549535"/>
              <a:gd name="connsiteX7" fmla="*/ 241275 w 268910"/>
              <a:gd name="connsiteY7" fmla="*/ 3549535 h 354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910" h="3549535">
                <a:moveTo>
                  <a:pt x="124897" y="0"/>
                </a:moveTo>
                <a:cubicBezTo>
                  <a:pt x="64629" y="152400"/>
                  <a:pt x="4362" y="304800"/>
                  <a:pt x="206" y="465513"/>
                </a:cubicBezTo>
                <a:cubicBezTo>
                  <a:pt x="-3950" y="626226"/>
                  <a:pt x="55624" y="777241"/>
                  <a:pt x="99958" y="964277"/>
                </a:cubicBezTo>
                <a:cubicBezTo>
                  <a:pt x="144292" y="1151313"/>
                  <a:pt x="250973" y="1386840"/>
                  <a:pt x="266213" y="1587731"/>
                </a:cubicBezTo>
                <a:cubicBezTo>
                  <a:pt x="281453" y="1788622"/>
                  <a:pt x="228805" y="1971502"/>
                  <a:pt x="191398" y="2169622"/>
                </a:cubicBezTo>
                <a:cubicBezTo>
                  <a:pt x="153991" y="2367742"/>
                  <a:pt x="69478" y="2574175"/>
                  <a:pt x="41769" y="2776451"/>
                </a:cubicBezTo>
                <a:cubicBezTo>
                  <a:pt x="14060" y="2978727"/>
                  <a:pt x="-8107" y="3254433"/>
                  <a:pt x="25144" y="3383280"/>
                </a:cubicBezTo>
                <a:cubicBezTo>
                  <a:pt x="58395" y="3512127"/>
                  <a:pt x="149835" y="3530831"/>
                  <a:pt x="241275" y="354953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548677" y="5033991"/>
            <a:ext cx="124691" cy="124691"/>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922030" y="4186093"/>
            <a:ext cx="124691" cy="124691"/>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pPr>
              <a:defRPr/>
            </a:pPr>
            <a:fld id="{A269A303-B593-45E6-8920-67DA3337AB25}" type="slidenum">
              <a:rPr lang="en-US" altLang="en-US" smtClean="0"/>
              <a:pPr>
                <a:defRPr/>
              </a:pPr>
              <a:t>72</a:t>
            </a:fld>
            <a:endParaRPr lang="en-US" altLang="en-US" dirty="0"/>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5785356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GUAM </a:t>
            </a:r>
            <a:r>
              <a:rPr lang="en-US" dirty="0"/>
              <a:t>(Guam)</a:t>
            </a:r>
          </a:p>
        </p:txBody>
      </p:sp>
      <p:pic>
        <p:nvPicPr>
          <p:cNvPr id="5" name="Content Placeholder 4"/>
          <p:cNvPicPr>
            <a:picLocks noGrp="1" noChangeAspect="1"/>
          </p:cNvPicPr>
          <p:nvPr>
            <p:ph idx="1"/>
          </p:nvPr>
        </p:nvPicPr>
        <p:blipFill>
          <a:blip r:embed="rId2"/>
          <a:stretch>
            <a:fillRect/>
          </a:stretch>
        </p:blipFill>
        <p:spPr>
          <a:xfrm>
            <a:off x="1981200" y="1914608"/>
            <a:ext cx="8229600" cy="4125749"/>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73</a:t>
            </a:fld>
            <a:endParaRPr lang="en-US" altLang="en-US" dirty="0"/>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13628891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GUAM </a:t>
            </a:r>
            <a:r>
              <a:rPr lang="en-US" dirty="0"/>
              <a:t>(Guam)</a:t>
            </a:r>
          </a:p>
        </p:txBody>
      </p:sp>
      <p:pic>
        <p:nvPicPr>
          <p:cNvPr id="5" name="Content Placeholder 4"/>
          <p:cNvPicPr>
            <a:picLocks noGrp="1" noChangeAspect="1"/>
          </p:cNvPicPr>
          <p:nvPr>
            <p:ph idx="1"/>
          </p:nvPr>
        </p:nvPicPr>
        <p:blipFill>
          <a:blip r:embed="rId2"/>
          <a:stretch>
            <a:fillRect/>
          </a:stretch>
        </p:blipFill>
        <p:spPr>
          <a:xfrm>
            <a:off x="1981200" y="1912417"/>
            <a:ext cx="8229600" cy="4130128"/>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74</a:t>
            </a:fld>
            <a:endParaRPr lang="en-US" altLang="en-US" dirty="0"/>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12959490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GUAM </a:t>
            </a:r>
            <a:r>
              <a:rPr lang="en-US" dirty="0"/>
              <a:t>(Guam)</a:t>
            </a:r>
          </a:p>
        </p:txBody>
      </p:sp>
      <p:pic>
        <p:nvPicPr>
          <p:cNvPr id="5" name="Content Placeholder 4"/>
          <p:cNvPicPr>
            <a:picLocks noGrp="1" noChangeAspect="1"/>
          </p:cNvPicPr>
          <p:nvPr>
            <p:ph idx="1"/>
          </p:nvPr>
        </p:nvPicPr>
        <p:blipFill>
          <a:blip r:embed="rId2"/>
          <a:stretch>
            <a:fillRect/>
          </a:stretch>
        </p:blipFill>
        <p:spPr>
          <a:xfrm>
            <a:off x="1981200" y="1912417"/>
            <a:ext cx="8229600" cy="4130128"/>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75</a:t>
            </a:fld>
            <a:endParaRPr lang="en-US" altLang="en-US" dirty="0"/>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25968639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366838"/>
            <a:ext cx="6096000" cy="4124325"/>
          </a:xfrm>
          <a:prstGeom prst="rect">
            <a:avLst/>
          </a:prstGeom>
        </p:spPr>
      </p:pic>
      <p:sp>
        <p:nvSpPr>
          <p:cNvPr id="2" name="Title 1"/>
          <p:cNvSpPr>
            <a:spLocks noGrp="1"/>
          </p:cNvSpPr>
          <p:nvPr>
            <p:ph type="title"/>
          </p:nvPr>
        </p:nvSpPr>
        <p:spPr/>
        <p:txBody>
          <a:bodyPr/>
          <a:lstStyle/>
          <a:p>
            <a:r>
              <a:rPr lang="en-US" dirty="0" smtClean="0"/>
              <a:t>CNMR (CNMI)</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3" name="Oval 2"/>
          <p:cNvSpPr/>
          <p:nvPr/>
        </p:nvSpPr>
        <p:spPr>
          <a:xfrm>
            <a:off x="3865419" y="3188566"/>
            <a:ext cx="124691" cy="124691"/>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pPr>
              <a:defRPr/>
            </a:pPr>
            <a:fld id="{A269A303-B593-45E6-8920-67DA3337AB25}" type="slidenum">
              <a:rPr lang="en-US" altLang="en-US" smtClean="0"/>
              <a:pPr>
                <a:defRPr/>
              </a:pPr>
              <a:t>76</a:t>
            </a:fld>
            <a:endParaRPr lang="en-US" altLang="en-US" dirty="0"/>
          </a:p>
        </p:txBody>
      </p:sp>
      <p:sp>
        <p:nvSpPr>
          <p:cNvPr id="6" name="Footer Placeholder 5"/>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34424654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CNMR (CNMI)</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3456" y="2134222"/>
            <a:ext cx="4727345" cy="3543300"/>
          </a:xfrm>
        </p:spPr>
      </p:pic>
      <p:pic>
        <p:nvPicPr>
          <p:cNvPr id="10" name="Picture 9"/>
          <p:cNvPicPr>
            <a:picLocks noChangeAspect="1"/>
          </p:cNvPicPr>
          <p:nvPr/>
        </p:nvPicPr>
        <p:blipFill>
          <a:blip r:embed="rId3"/>
          <a:stretch>
            <a:fillRect/>
          </a:stretch>
        </p:blipFill>
        <p:spPr>
          <a:xfrm>
            <a:off x="1981201" y="2134221"/>
            <a:ext cx="3400425" cy="3543300"/>
          </a:xfrm>
          <a:prstGeom prst="rect">
            <a:avLst/>
          </a:prstGeom>
        </p:spPr>
      </p:pic>
      <p:sp>
        <p:nvSpPr>
          <p:cNvPr id="12" name="Freeform 11"/>
          <p:cNvSpPr/>
          <p:nvPr/>
        </p:nvSpPr>
        <p:spPr>
          <a:xfrm>
            <a:off x="3494116" y="2136371"/>
            <a:ext cx="1164392" cy="3541222"/>
          </a:xfrm>
          <a:custGeom>
            <a:avLst/>
            <a:gdLst>
              <a:gd name="connsiteX0" fmla="*/ 739833 w 1164392"/>
              <a:gd name="connsiteY0" fmla="*/ 0 h 3541222"/>
              <a:gd name="connsiteX1" fmla="*/ 831273 w 1164392"/>
              <a:gd name="connsiteY1" fmla="*/ 224444 h 3541222"/>
              <a:gd name="connsiteX2" fmla="*/ 997528 w 1164392"/>
              <a:gd name="connsiteY2" fmla="*/ 739833 h 3541222"/>
              <a:gd name="connsiteX3" fmla="*/ 1113906 w 1164392"/>
              <a:gd name="connsiteY3" fmla="*/ 1022465 h 3541222"/>
              <a:gd name="connsiteX4" fmla="*/ 1163782 w 1164392"/>
              <a:gd name="connsiteY4" fmla="*/ 1280160 h 3541222"/>
              <a:gd name="connsiteX5" fmla="*/ 1138844 w 1164392"/>
              <a:gd name="connsiteY5" fmla="*/ 1770611 h 3541222"/>
              <a:gd name="connsiteX6" fmla="*/ 1097280 w 1164392"/>
              <a:gd name="connsiteY6" fmla="*/ 2111433 h 3541222"/>
              <a:gd name="connsiteX7" fmla="*/ 1005840 w 1164392"/>
              <a:gd name="connsiteY7" fmla="*/ 2443942 h 3541222"/>
              <a:gd name="connsiteX8" fmla="*/ 731520 w 1164392"/>
              <a:gd name="connsiteY8" fmla="*/ 2926080 h 3541222"/>
              <a:gd name="connsiteX9" fmla="*/ 365760 w 1164392"/>
              <a:gd name="connsiteY9" fmla="*/ 3258589 h 3541222"/>
              <a:gd name="connsiteX10" fmla="*/ 0 w 1164392"/>
              <a:gd name="connsiteY10" fmla="*/ 3541222 h 354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4392" h="3541222">
                <a:moveTo>
                  <a:pt x="739833" y="0"/>
                </a:moveTo>
                <a:cubicBezTo>
                  <a:pt x="764078" y="50569"/>
                  <a:pt x="788324" y="101138"/>
                  <a:pt x="831273" y="224444"/>
                </a:cubicBezTo>
                <a:cubicBezTo>
                  <a:pt x="874222" y="347750"/>
                  <a:pt x="950423" y="606830"/>
                  <a:pt x="997528" y="739833"/>
                </a:cubicBezTo>
                <a:cubicBezTo>
                  <a:pt x="1044633" y="872836"/>
                  <a:pt x="1086197" y="932411"/>
                  <a:pt x="1113906" y="1022465"/>
                </a:cubicBezTo>
                <a:cubicBezTo>
                  <a:pt x="1141615" y="1112519"/>
                  <a:pt x="1159626" y="1155469"/>
                  <a:pt x="1163782" y="1280160"/>
                </a:cubicBezTo>
                <a:cubicBezTo>
                  <a:pt x="1167938" y="1404851"/>
                  <a:pt x="1149928" y="1632066"/>
                  <a:pt x="1138844" y="1770611"/>
                </a:cubicBezTo>
                <a:cubicBezTo>
                  <a:pt x="1127760" y="1909156"/>
                  <a:pt x="1119447" y="1999211"/>
                  <a:pt x="1097280" y="2111433"/>
                </a:cubicBezTo>
                <a:cubicBezTo>
                  <a:pt x="1075113" y="2223655"/>
                  <a:pt x="1066800" y="2308168"/>
                  <a:pt x="1005840" y="2443942"/>
                </a:cubicBezTo>
                <a:cubicBezTo>
                  <a:pt x="944880" y="2579716"/>
                  <a:pt x="838200" y="2790306"/>
                  <a:pt x="731520" y="2926080"/>
                </a:cubicBezTo>
                <a:cubicBezTo>
                  <a:pt x="624840" y="3061855"/>
                  <a:pt x="487680" y="3156065"/>
                  <a:pt x="365760" y="3258589"/>
                </a:cubicBezTo>
                <a:cubicBezTo>
                  <a:pt x="243840" y="3361113"/>
                  <a:pt x="121920" y="3451167"/>
                  <a:pt x="0" y="354122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2936958" y="2128059"/>
            <a:ext cx="268910" cy="3549535"/>
          </a:xfrm>
          <a:custGeom>
            <a:avLst/>
            <a:gdLst>
              <a:gd name="connsiteX0" fmla="*/ 124897 w 268910"/>
              <a:gd name="connsiteY0" fmla="*/ 0 h 3549535"/>
              <a:gd name="connsiteX1" fmla="*/ 206 w 268910"/>
              <a:gd name="connsiteY1" fmla="*/ 465513 h 3549535"/>
              <a:gd name="connsiteX2" fmla="*/ 99958 w 268910"/>
              <a:gd name="connsiteY2" fmla="*/ 964277 h 3549535"/>
              <a:gd name="connsiteX3" fmla="*/ 266213 w 268910"/>
              <a:gd name="connsiteY3" fmla="*/ 1587731 h 3549535"/>
              <a:gd name="connsiteX4" fmla="*/ 191398 w 268910"/>
              <a:gd name="connsiteY4" fmla="*/ 2169622 h 3549535"/>
              <a:gd name="connsiteX5" fmla="*/ 41769 w 268910"/>
              <a:gd name="connsiteY5" fmla="*/ 2776451 h 3549535"/>
              <a:gd name="connsiteX6" fmla="*/ 25144 w 268910"/>
              <a:gd name="connsiteY6" fmla="*/ 3383280 h 3549535"/>
              <a:gd name="connsiteX7" fmla="*/ 241275 w 268910"/>
              <a:gd name="connsiteY7" fmla="*/ 3549535 h 354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910" h="3549535">
                <a:moveTo>
                  <a:pt x="124897" y="0"/>
                </a:moveTo>
                <a:cubicBezTo>
                  <a:pt x="64629" y="152400"/>
                  <a:pt x="4362" y="304800"/>
                  <a:pt x="206" y="465513"/>
                </a:cubicBezTo>
                <a:cubicBezTo>
                  <a:pt x="-3950" y="626226"/>
                  <a:pt x="55624" y="777241"/>
                  <a:pt x="99958" y="964277"/>
                </a:cubicBezTo>
                <a:cubicBezTo>
                  <a:pt x="144292" y="1151313"/>
                  <a:pt x="250973" y="1386840"/>
                  <a:pt x="266213" y="1587731"/>
                </a:cubicBezTo>
                <a:cubicBezTo>
                  <a:pt x="281453" y="1788622"/>
                  <a:pt x="228805" y="1971502"/>
                  <a:pt x="191398" y="2169622"/>
                </a:cubicBezTo>
                <a:cubicBezTo>
                  <a:pt x="153991" y="2367742"/>
                  <a:pt x="69478" y="2574175"/>
                  <a:pt x="41769" y="2776451"/>
                </a:cubicBezTo>
                <a:cubicBezTo>
                  <a:pt x="14060" y="2978727"/>
                  <a:pt x="-8107" y="3254433"/>
                  <a:pt x="25144" y="3383280"/>
                </a:cubicBezTo>
                <a:cubicBezTo>
                  <a:pt x="58395" y="3512127"/>
                  <a:pt x="149835" y="3530831"/>
                  <a:pt x="241275" y="354953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906125" y="4393911"/>
            <a:ext cx="124691" cy="124691"/>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980219" y="4044777"/>
            <a:ext cx="124691" cy="124691"/>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pPr>
              <a:defRPr/>
            </a:pPr>
            <a:fld id="{A269A303-B593-45E6-8920-67DA3337AB25}" type="slidenum">
              <a:rPr lang="en-US" altLang="en-US" smtClean="0"/>
              <a:pPr>
                <a:defRPr/>
              </a:pPr>
              <a:t>77</a:t>
            </a:fld>
            <a:endParaRPr lang="en-US" altLang="en-US" dirty="0"/>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21433336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CNMR (CNMI)</a:t>
            </a:r>
          </a:p>
        </p:txBody>
      </p:sp>
      <p:pic>
        <p:nvPicPr>
          <p:cNvPr id="5" name="Content Placeholder 4"/>
          <p:cNvPicPr>
            <a:picLocks noGrp="1" noChangeAspect="1"/>
          </p:cNvPicPr>
          <p:nvPr>
            <p:ph idx="1"/>
          </p:nvPr>
        </p:nvPicPr>
        <p:blipFill>
          <a:blip r:embed="rId2"/>
          <a:stretch>
            <a:fillRect/>
          </a:stretch>
        </p:blipFill>
        <p:spPr>
          <a:xfrm>
            <a:off x="1981200" y="1914608"/>
            <a:ext cx="8229600" cy="4125749"/>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3" name="Slide Number Placeholder 2"/>
          <p:cNvSpPr>
            <a:spLocks noGrp="1"/>
          </p:cNvSpPr>
          <p:nvPr>
            <p:ph type="sldNum" sz="quarter" idx="12"/>
          </p:nvPr>
        </p:nvSpPr>
        <p:spPr/>
        <p:txBody>
          <a:bodyPr/>
          <a:lstStyle/>
          <a:p>
            <a:pPr>
              <a:defRPr/>
            </a:pPr>
            <a:fld id="{A269A303-B593-45E6-8920-67DA3337AB25}" type="slidenum">
              <a:rPr lang="en-US" altLang="en-US" smtClean="0"/>
              <a:pPr>
                <a:defRPr/>
              </a:pPr>
              <a:t>78</a:t>
            </a:fld>
            <a:endParaRPr lang="en-US" altLang="en-US" dirty="0"/>
          </a:p>
        </p:txBody>
      </p:sp>
      <p:sp>
        <p:nvSpPr>
          <p:cNvPr id="6" name="Footer Placeholder 5"/>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377444318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CNMR (CNMI)</a:t>
            </a:r>
          </a:p>
        </p:txBody>
      </p:sp>
      <p:pic>
        <p:nvPicPr>
          <p:cNvPr id="5" name="Content Placeholder 4"/>
          <p:cNvPicPr>
            <a:picLocks noGrp="1" noChangeAspect="1"/>
          </p:cNvPicPr>
          <p:nvPr>
            <p:ph idx="1"/>
          </p:nvPr>
        </p:nvPicPr>
        <p:blipFill>
          <a:blip r:embed="rId2"/>
          <a:stretch>
            <a:fillRect/>
          </a:stretch>
        </p:blipFill>
        <p:spPr>
          <a:xfrm>
            <a:off x="1981200" y="1912417"/>
            <a:ext cx="8229600" cy="4130128"/>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3" name="Slide Number Placeholder 2"/>
          <p:cNvSpPr>
            <a:spLocks noGrp="1"/>
          </p:cNvSpPr>
          <p:nvPr>
            <p:ph type="sldNum" sz="quarter" idx="12"/>
          </p:nvPr>
        </p:nvSpPr>
        <p:spPr/>
        <p:txBody>
          <a:bodyPr/>
          <a:lstStyle/>
          <a:p>
            <a:pPr>
              <a:defRPr/>
            </a:pPr>
            <a:fld id="{A269A303-B593-45E6-8920-67DA3337AB25}" type="slidenum">
              <a:rPr lang="en-US" altLang="en-US" smtClean="0"/>
              <a:pPr>
                <a:defRPr/>
              </a:pPr>
              <a:t>79</a:t>
            </a:fld>
            <a:endParaRPr lang="en-US" altLang="en-US" dirty="0"/>
          </a:p>
        </p:txBody>
      </p:sp>
      <p:sp>
        <p:nvSpPr>
          <p:cNvPr id="6" name="Footer Placeholder 5"/>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42730531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17257" y="1126157"/>
            <a:ext cx="6357486" cy="4297363"/>
          </a:xfrm>
        </p:spPr>
        <p:txBody>
          <a:bodyPr/>
          <a:lstStyle/>
          <a:p>
            <a:pPr marL="0" indent="0">
              <a:buNone/>
            </a:pPr>
            <a:r>
              <a:rPr lang="en-US" dirty="0"/>
              <a:t>What does it mean to provide time-dependent coordinates in 5 </a:t>
            </a:r>
            <a:r>
              <a:rPr lang="en-US" dirty="0" smtClean="0"/>
              <a:t>frames?</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8</a:t>
            </a:fld>
            <a:endParaRPr lang="en-US" altLang="en-US" dirty="0"/>
          </a:p>
        </p:txBody>
      </p:sp>
    </p:spTree>
    <p:extLst>
      <p:ext uri="{BB962C8B-B14F-4D97-AF65-F5344CB8AC3E}">
        <p14:creationId xmlns:p14="http://schemas.microsoft.com/office/powerpoint/2010/main" val="122051940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CNMR (CNMI)</a:t>
            </a:r>
          </a:p>
        </p:txBody>
      </p:sp>
      <p:pic>
        <p:nvPicPr>
          <p:cNvPr id="5" name="Content Placeholder 4"/>
          <p:cNvPicPr>
            <a:picLocks noGrp="1" noChangeAspect="1"/>
          </p:cNvPicPr>
          <p:nvPr>
            <p:ph idx="1"/>
          </p:nvPr>
        </p:nvPicPr>
        <p:blipFill>
          <a:blip r:embed="rId2"/>
          <a:stretch>
            <a:fillRect/>
          </a:stretch>
        </p:blipFill>
        <p:spPr>
          <a:xfrm>
            <a:off x="1981200" y="1912417"/>
            <a:ext cx="8229600" cy="4130128"/>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3" name="Slide Number Placeholder 2"/>
          <p:cNvSpPr>
            <a:spLocks noGrp="1"/>
          </p:cNvSpPr>
          <p:nvPr>
            <p:ph type="sldNum" sz="quarter" idx="12"/>
          </p:nvPr>
        </p:nvSpPr>
        <p:spPr/>
        <p:txBody>
          <a:bodyPr/>
          <a:lstStyle/>
          <a:p>
            <a:pPr>
              <a:defRPr/>
            </a:pPr>
            <a:fld id="{A269A303-B593-45E6-8920-67DA3337AB25}" type="slidenum">
              <a:rPr lang="en-US" altLang="en-US" smtClean="0"/>
              <a:pPr>
                <a:defRPr/>
              </a:pPr>
              <a:t>80</a:t>
            </a:fld>
            <a:endParaRPr lang="en-US" altLang="en-US" dirty="0"/>
          </a:p>
        </p:txBody>
      </p:sp>
      <p:sp>
        <p:nvSpPr>
          <p:cNvPr id="6" name="Footer Placeholder 5"/>
          <p:cNvSpPr>
            <a:spLocks noGrp="1"/>
          </p:cNvSpPr>
          <p:nvPr>
            <p:ph type="ftr" sz="quarter" idx="11"/>
          </p:nvPr>
        </p:nvSpPr>
        <p:spPr/>
        <p:txBody>
          <a:bodyPr/>
          <a:lstStyle/>
          <a:p>
            <a:pPr>
              <a:defRPr/>
            </a:pPr>
            <a:r>
              <a:rPr lang="en-US" smtClean="0"/>
              <a:t>ASPRS/ILMF - Denver</a:t>
            </a:r>
            <a:endParaRPr lang="en-US"/>
          </a:p>
        </p:txBody>
      </p:sp>
    </p:spTree>
    <p:extLst>
      <p:ext uri="{BB962C8B-B14F-4D97-AF65-F5344CB8AC3E}">
        <p14:creationId xmlns:p14="http://schemas.microsoft.com/office/powerpoint/2010/main" val="39509393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February 6, 2018</a:t>
            </a:r>
            <a:endParaRPr lang="en-US"/>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pic>
        <p:nvPicPr>
          <p:cNvPr id="6" name="Content Placeholder 5"/>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53051" y="615750"/>
            <a:ext cx="4876800" cy="5534226"/>
          </a:xfrm>
          <a:prstGeom prst="rect">
            <a:avLst/>
          </a:prstGeom>
          <a:noFill/>
          <a:ln>
            <a:noFill/>
          </a:ln>
        </p:spPr>
      </p:pic>
      <p:sp>
        <p:nvSpPr>
          <p:cNvPr id="7" name="TextBox 6"/>
          <p:cNvSpPr txBox="1"/>
          <p:nvPr/>
        </p:nvSpPr>
        <p:spPr>
          <a:xfrm>
            <a:off x="1800225" y="1323976"/>
            <a:ext cx="3621504" cy="2585323"/>
          </a:xfrm>
          <a:prstGeom prst="rect">
            <a:avLst/>
          </a:prstGeom>
          <a:noFill/>
        </p:spPr>
        <p:txBody>
          <a:bodyPr wrap="none" rtlCol="0">
            <a:spAutoFit/>
          </a:bodyPr>
          <a:lstStyle/>
          <a:p>
            <a:r>
              <a:rPr lang="en-US" dirty="0" smtClean="0"/>
              <a:t>Each frame will get 3 parameters</a:t>
            </a:r>
          </a:p>
          <a:p>
            <a:pPr marL="285750" indent="-285750">
              <a:buFontTx/>
              <a:buChar char="-"/>
            </a:pPr>
            <a:r>
              <a:rPr lang="en-US" dirty="0" smtClean="0"/>
              <a:t>Euler Pole Latitude</a:t>
            </a:r>
          </a:p>
          <a:p>
            <a:pPr marL="285750" indent="-285750">
              <a:buFontTx/>
              <a:buChar char="-"/>
            </a:pPr>
            <a:r>
              <a:rPr lang="en-US" dirty="0" smtClean="0"/>
              <a:t>Euler Pole Longitude</a:t>
            </a:r>
          </a:p>
          <a:p>
            <a:pPr marL="285750" indent="-285750">
              <a:buFontTx/>
              <a:buChar char="-"/>
            </a:pPr>
            <a:r>
              <a:rPr lang="en-US" dirty="0" smtClean="0"/>
              <a:t>Rotation rate (radians / year)</a:t>
            </a:r>
          </a:p>
          <a:p>
            <a:endParaRPr lang="en-US" dirty="0"/>
          </a:p>
          <a:p>
            <a:r>
              <a:rPr lang="en-US" dirty="0" smtClean="0"/>
              <a:t>This will be used to compute</a:t>
            </a:r>
          </a:p>
          <a:p>
            <a:r>
              <a:rPr lang="en-US" dirty="0" smtClean="0"/>
              <a:t>time-dependent TRF2022 </a:t>
            </a:r>
          </a:p>
          <a:p>
            <a:r>
              <a:rPr lang="en-US" dirty="0" smtClean="0"/>
              <a:t>coordinates from time-dependent</a:t>
            </a:r>
          </a:p>
          <a:p>
            <a:r>
              <a:rPr lang="en-US" dirty="0" smtClean="0"/>
              <a:t>IGS coordinates. </a:t>
            </a:r>
          </a:p>
        </p:txBody>
      </p:sp>
      <p:sp>
        <p:nvSpPr>
          <p:cNvPr id="2" name="Slide Number Placeholder 1"/>
          <p:cNvSpPr>
            <a:spLocks noGrp="1"/>
          </p:cNvSpPr>
          <p:nvPr>
            <p:ph type="sldNum" sz="quarter" idx="12"/>
          </p:nvPr>
        </p:nvSpPr>
        <p:spPr/>
        <p:txBody>
          <a:bodyPr/>
          <a:lstStyle/>
          <a:p>
            <a:pPr>
              <a:defRPr/>
            </a:pPr>
            <a:fld id="{EB6791C4-DF4E-4C17-A41C-B2BEB15390BD}" type="slidenum">
              <a:rPr lang="en-US" smtClean="0"/>
              <a:pPr>
                <a:defRPr/>
              </a:pPr>
              <a:t>81</a:t>
            </a:fld>
            <a:endParaRPr lang="en-US"/>
          </a:p>
        </p:txBody>
      </p:sp>
    </p:spTree>
    <p:extLst>
      <p:ext uri="{BB962C8B-B14F-4D97-AF65-F5344CB8AC3E}">
        <p14:creationId xmlns:p14="http://schemas.microsoft.com/office/powerpoint/2010/main" val="303274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09555" y="3254441"/>
            <a:ext cx="8277420" cy="2727786"/>
          </a:xfrm>
          <a:prstGeom prst="rect">
            <a:avLst/>
          </a:prstGeom>
        </p:spPr>
      </p:pic>
      <p:sp>
        <p:nvSpPr>
          <p:cNvPr id="2" name="Date Placeholder 1"/>
          <p:cNvSpPr>
            <a:spLocks noGrp="1"/>
          </p:cNvSpPr>
          <p:nvPr>
            <p:ph type="dt" sz="half" idx="10"/>
          </p:nvPr>
        </p:nvSpPr>
        <p:spPr/>
        <p:txBody>
          <a:bodyPr/>
          <a:lstStyle/>
          <a:p>
            <a:pPr>
              <a:defRPr/>
            </a:pPr>
            <a:r>
              <a:rPr lang="en-US" altLang="en-US" smtClean="0"/>
              <a:t>February 6, 2018</a:t>
            </a:r>
            <a:endParaRPr lang="en-US" altLang="en-US"/>
          </a:p>
        </p:txBody>
      </p:sp>
      <p:sp>
        <p:nvSpPr>
          <p:cNvPr id="45" name="TextBox 44"/>
          <p:cNvSpPr txBox="1"/>
          <p:nvPr/>
        </p:nvSpPr>
        <p:spPr>
          <a:xfrm>
            <a:off x="4628276" y="6454531"/>
            <a:ext cx="6039724" cy="369332"/>
          </a:xfrm>
          <a:prstGeom prst="rect">
            <a:avLst/>
          </a:prstGeom>
          <a:noFill/>
        </p:spPr>
        <p:txBody>
          <a:bodyPr wrap="square" rtlCol="0">
            <a:spAutoFit/>
          </a:bodyPr>
          <a:lstStyle/>
          <a:p>
            <a:r>
              <a:rPr lang="en-US" b="1" dirty="0" smtClean="0"/>
              <a:t>          </a:t>
            </a:r>
            <a:r>
              <a:rPr lang="en-US" b="1" dirty="0" smtClean="0">
                <a:solidFill>
                  <a:srgbClr val="008000"/>
                </a:solidFill>
              </a:rPr>
              <a:t>CORS </a:t>
            </a:r>
            <a:r>
              <a:rPr lang="en-US" b="1" dirty="0">
                <a:solidFill>
                  <a:srgbClr val="008000"/>
                </a:solidFill>
              </a:rPr>
              <a:t>best estimate of dh/</a:t>
            </a:r>
            <a:r>
              <a:rPr lang="en-US" b="1" dirty="0" err="1">
                <a:solidFill>
                  <a:srgbClr val="008000"/>
                </a:solidFill>
              </a:rPr>
              <a:t>dt</a:t>
            </a:r>
            <a:r>
              <a:rPr lang="en-US" b="1" dirty="0">
                <a:solidFill>
                  <a:srgbClr val="008000"/>
                </a:solidFill>
              </a:rPr>
              <a:t>:  </a:t>
            </a:r>
            <a:r>
              <a:rPr lang="en-US" b="1" dirty="0" smtClean="0">
                <a:solidFill>
                  <a:srgbClr val="008000"/>
                </a:solidFill>
              </a:rPr>
              <a:t>-2.2 </a:t>
            </a:r>
            <a:r>
              <a:rPr lang="en-US" b="1" dirty="0">
                <a:solidFill>
                  <a:srgbClr val="008000"/>
                </a:solidFill>
              </a:rPr>
              <a:t>mm / year</a:t>
            </a:r>
          </a:p>
        </p:txBody>
      </p:sp>
      <p:sp>
        <p:nvSpPr>
          <p:cNvPr id="46" name="TextBox 45"/>
          <p:cNvSpPr txBox="1"/>
          <p:nvPr/>
        </p:nvSpPr>
        <p:spPr>
          <a:xfrm>
            <a:off x="4628276" y="6169580"/>
            <a:ext cx="6039724" cy="369332"/>
          </a:xfrm>
          <a:prstGeom prst="rect">
            <a:avLst/>
          </a:prstGeom>
          <a:noFill/>
        </p:spPr>
        <p:txBody>
          <a:bodyPr wrap="square" rtlCol="0">
            <a:spAutoFit/>
          </a:bodyPr>
          <a:lstStyle/>
          <a:p>
            <a:r>
              <a:rPr lang="en-US" b="1" dirty="0"/>
              <a:t>NATRF2022 best estimate of dh/</a:t>
            </a:r>
            <a:r>
              <a:rPr lang="en-US" b="1" dirty="0" err="1"/>
              <a:t>dt</a:t>
            </a:r>
            <a:r>
              <a:rPr lang="en-US" b="1" dirty="0"/>
              <a:t>:  </a:t>
            </a:r>
            <a:r>
              <a:rPr lang="en-US" b="1" dirty="0" smtClean="0"/>
              <a:t>-4.2 </a:t>
            </a:r>
            <a:r>
              <a:rPr lang="en-US" b="1" dirty="0"/>
              <a:t>mm / year</a:t>
            </a:r>
          </a:p>
        </p:txBody>
      </p:sp>
      <p:grpSp>
        <p:nvGrpSpPr>
          <p:cNvPr id="72" name="Group 71"/>
          <p:cNvGrpSpPr/>
          <p:nvPr/>
        </p:nvGrpSpPr>
        <p:grpSpPr>
          <a:xfrm>
            <a:off x="4872873" y="4992264"/>
            <a:ext cx="123304" cy="198283"/>
            <a:chOff x="-643708" y="1678503"/>
            <a:chExt cx="123304" cy="198283"/>
          </a:xfrm>
        </p:grpSpPr>
        <p:sp>
          <p:nvSpPr>
            <p:cNvPr id="73" name="Rectangle 72"/>
            <p:cNvSpPr/>
            <p:nvPr/>
          </p:nvSpPr>
          <p:spPr>
            <a:xfrm rot="1200000">
              <a:off x="-634259"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rot="20400000">
              <a:off x="-553227"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43708" y="1678503"/>
              <a:ext cx="123304" cy="2207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5135336" y="4990605"/>
            <a:ext cx="123304" cy="198283"/>
            <a:chOff x="-643708" y="1678503"/>
            <a:chExt cx="123304" cy="198283"/>
          </a:xfrm>
        </p:grpSpPr>
        <p:sp>
          <p:nvSpPr>
            <p:cNvPr id="77" name="Rectangle 76"/>
            <p:cNvSpPr/>
            <p:nvPr/>
          </p:nvSpPr>
          <p:spPr>
            <a:xfrm rot="1200000">
              <a:off x="-634259"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rot="20400000">
              <a:off x="-553227"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643708" y="1678503"/>
              <a:ext cx="123304" cy="2207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7116729" y="4992176"/>
            <a:ext cx="123304" cy="198283"/>
            <a:chOff x="-643708" y="1678503"/>
            <a:chExt cx="123304" cy="198283"/>
          </a:xfrm>
        </p:grpSpPr>
        <p:sp>
          <p:nvSpPr>
            <p:cNvPr id="83" name="Rectangle 82"/>
            <p:cNvSpPr/>
            <p:nvPr/>
          </p:nvSpPr>
          <p:spPr>
            <a:xfrm rot="1200000">
              <a:off x="-634259"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rot="20400000">
              <a:off x="-553227"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643708" y="1678503"/>
              <a:ext cx="123304" cy="2207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7373472" y="4996870"/>
            <a:ext cx="123304" cy="198283"/>
            <a:chOff x="-643708" y="1678503"/>
            <a:chExt cx="123304" cy="198283"/>
          </a:xfrm>
        </p:grpSpPr>
        <p:sp>
          <p:nvSpPr>
            <p:cNvPr id="87" name="Rectangle 86"/>
            <p:cNvSpPr/>
            <p:nvPr/>
          </p:nvSpPr>
          <p:spPr>
            <a:xfrm rot="1200000">
              <a:off x="-634259"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rot="20400000">
              <a:off x="-553227"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643708" y="1678503"/>
              <a:ext cx="123304" cy="2207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8760042" y="4994118"/>
            <a:ext cx="123304" cy="198283"/>
            <a:chOff x="-643708" y="1678503"/>
            <a:chExt cx="123304" cy="198283"/>
          </a:xfrm>
        </p:grpSpPr>
        <p:sp>
          <p:nvSpPr>
            <p:cNvPr id="91" name="Rectangle 90"/>
            <p:cNvSpPr/>
            <p:nvPr/>
          </p:nvSpPr>
          <p:spPr>
            <a:xfrm rot="1200000">
              <a:off x="-634259"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rot="20400000">
              <a:off x="-553227"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643708" y="1678503"/>
              <a:ext cx="123304" cy="2207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6569709" y="4989318"/>
            <a:ext cx="123304" cy="198283"/>
            <a:chOff x="-643708" y="1678503"/>
            <a:chExt cx="123304" cy="198283"/>
          </a:xfrm>
        </p:grpSpPr>
        <p:sp>
          <p:nvSpPr>
            <p:cNvPr id="95" name="Rectangle 94"/>
            <p:cNvSpPr/>
            <p:nvPr/>
          </p:nvSpPr>
          <p:spPr>
            <a:xfrm rot="1200000">
              <a:off x="-634259"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rot="20400000">
              <a:off x="-553227" y="1699228"/>
              <a:ext cx="21606" cy="17755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643708" y="1678503"/>
              <a:ext cx="123304" cy="2207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8" name="Straight Arrow Connector 97"/>
          <p:cNvCxnSpPr/>
          <p:nvPr/>
        </p:nvCxnSpPr>
        <p:spPr>
          <a:xfrm flipV="1">
            <a:off x="4915535" y="4418281"/>
            <a:ext cx="0" cy="5710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6630204" y="4771239"/>
            <a:ext cx="0" cy="218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85" idx="0"/>
          </p:cNvCxnSpPr>
          <p:nvPr/>
        </p:nvCxnSpPr>
        <p:spPr>
          <a:xfrm flipH="1" flipV="1">
            <a:off x="7175913" y="4590433"/>
            <a:ext cx="2468" cy="4017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7431212" y="4679407"/>
            <a:ext cx="0" cy="3099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V="1">
            <a:off x="8820810" y="4868209"/>
            <a:ext cx="0" cy="121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V="1">
            <a:off x="5196104" y="4622457"/>
            <a:ext cx="0" cy="366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4628276" y="5934424"/>
            <a:ext cx="6039724" cy="369332"/>
          </a:xfrm>
          <a:prstGeom prst="rect">
            <a:avLst/>
          </a:prstGeom>
          <a:noFill/>
        </p:spPr>
        <p:txBody>
          <a:bodyPr wrap="square" rtlCol="0">
            <a:spAutoFit/>
          </a:bodyPr>
          <a:lstStyle/>
          <a:p>
            <a:r>
              <a:rPr lang="en-US" b="1" dirty="0" smtClean="0">
                <a:solidFill>
                  <a:schemeClr val="accent6"/>
                </a:solidFill>
              </a:rPr>
              <a:t>NAD 83        best </a:t>
            </a:r>
            <a:r>
              <a:rPr lang="en-US" b="1" dirty="0">
                <a:solidFill>
                  <a:schemeClr val="accent6"/>
                </a:solidFill>
              </a:rPr>
              <a:t>estimate of dh/</a:t>
            </a:r>
            <a:r>
              <a:rPr lang="en-US" b="1" dirty="0" err="1">
                <a:solidFill>
                  <a:schemeClr val="accent6"/>
                </a:solidFill>
              </a:rPr>
              <a:t>dt</a:t>
            </a:r>
            <a:r>
              <a:rPr lang="en-US" b="1" dirty="0">
                <a:solidFill>
                  <a:schemeClr val="accent6"/>
                </a:solidFill>
              </a:rPr>
              <a:t>:  </a:t>
            </a:r>
            <a:r>
              <a:rPr lang="en-US" b="1" dirty="0" smtClean="0">
                <a:solidFill>
                  <a:schemeClr val="accent6"/>
                </a:solidFill>
              </a:rPr>
              <a:t>+2.8 </a:t>
            </a:r>
            <a:r>
              <a:rPr lang="en-US" b="1" dirty="0">
                <a:solidFill>
                  <a:schemeClr val="accent6"/>
                </a:solidFill>
              </a:rPr>
              <a:t>mm / year</a:t>
            </a:r>
          </a:p>
        </p:txBody>
      </p:sp>
      <p:sp>
        <p:nvSpPr>
          <p:cNvPr id="40" name="Shape 103"/>
          <p:cNvSpPr txBox="1">
            <a:spLocks noGrp="1"/>
          </p:cNvSpPr>
          <p:nvPr>
            <p:ph type="title"/>
          </p:nvPr>
        </p:nvSpPr>
        <p:spPr>
          <a:xfrm>
            <a:off x="1981200" y="350837"/>
            <a:ext cx="8229600" cy="1143000"/>
          </a:xfrm>
          <a:prstGeom prst="rect">
            <a:avLst/>
          </a:prstGeom>
          <a:noFill/>
          <a:ln>
            <a:noFill/>
          </a:ln>
        </p:spPr>
        <p:txBody>
          <a:bodyPr vert="horz" wrap="square" lIns="91425" tIns="45700" rIns="91425" bIns="45700" numCol="1" anchor="ctr" anchorCtr="0" compatLnSpc="1">
            <a:prstTxWarp prst="textNoShape">
              <a:avLst/>
            </a:prstTxWarp>
            <a:noAutofit/>
          </a:bodyPr>
          <a:lstStyle/>
          <a:p>
            <a:pPr>
              <a:spcBef>
                <a:spcPts val="0"/>
              </a:spcBef>
              <a:spcAft>
                <a:spcPts val="0"/>
              </a:spcAft>
              <a:buSzPct val="25000"/>
            </a:pPr>
            <a:r>
              <a:rPr lang="en-US" sz="4000" dirty="0">
                <a:ea typeface="Times New Roman"/>
                <a:cs typeface="Times New Roman"/>
                <a:sym typeface="Times New Roman"/>
              </a:rPr>
              <a:t>Time-Dependencies as a service:</a:t>
            </a:r>
            <a:br>
              <a:rPr lang="en-US" sz="4000" dirty="0">
                <a:ea typeface="Times New Roman"/>
                <a:cs typeface="Times New Roman"/>
                <a:sym typeface="Times New Roman"/>
              </a:rPr>
            </a:br>
            <a:r>
              <a:rPr lang="en-US" sz="4000" dirty="0">
                <a:ea typeface="Times New Roman"/>
                <a:cs typeface="Times New Roman"/>
                <a:sym typeface="Times New Roman"/>
              </a:rPr>
              <a:t>NATRF2022 and actual survey epochs</a:t>
            </a:r>
          </a:p>
        </p:txBody>
      </p:sp>
      <p:sp>
        <p:nvSpPr>
          <p:cNvPr id="41" name="TextBox 40"/>
          <p:cNvSpPr txBox="1"/>
          <p:nvPr/>
        </p:nvSpPr>
        <p:spPr>
          <a:xfrm>
            <a:off x="2247025" y="1493051"/>
            <a:ext cx="8420975" cy="1569660"/>
          </a:xfrm>
          <a:prstGeom prst="rect">
            <a:avLst/>
          </a:prstGeom>
          <a:noFill/>
        </p:spPr>
        <p:txBody>
          <a:bodyPr wrap="square" rtlCol="0">
            <a:spAutoFit/>
          </a:bodyPr>
          <a:lstStyle/>
          <a:p>
            <a:r>
              <a:rPr lang="en-US" sz="1600" dirty="0"/>
              <a:t>NAD 83 forcibly combined data spanning many years (using HTDP with no vertical modeling) to compute and find </a:t>
            </a:r>
            <a:r>
              <a:rPr lang="en-US" sz="1600" i="1" dirty="0"/>
              <a:t>one</a:t>
            </a:r>
            <a:r>
              <a:rPr lang="en-US" sz="1600" dirty="0"/>
              <a:t> height at </a:t>
            </a:r>
            <a:r>
              <a:rPr lang="en-US" sz="1600" i="1" dirty="0"/>
              <a:t>one</a:t>
            </a:r>
            <a:r>
              <a:rPr lang="en-US" sz="1600" dirty="0"/>
              <a:t> epoch.  </a:t>
            </a:r>
          </a:p>
          <a:p>
            <a:endParaRPr lang="en-US" sz="1600" dirty="0"/>
          </a:p>
          <a:p>
            <a:r>
              <a:rPr lang="en-US" sz="1600" dirty="0"/>
              <a:t>NATRF2022 will compute coordinates at survey epoch to show actual motion.</a:t>
            </a:r>
          </a:p>
          <a:p>
            <a:endParaRPr lang="en-US" sz="1600" dirty="0"/>
          </a:p>
          <a:p>
            <a:r>
              <a:rPr lang="en-US" sz="1600" dirty="0"/>
              <a:t>Even gridding surrounding CORS yields better subsidence rates than you have today. </a:t>
            </a:r>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
        <p:nvSpPr>
          <p:cNvPr id="4" name="Slide Number Placeholder 3"/>
          <p:cNvSpPr>
            <a:spLocks noGrp="1"/>
          </p:cNvSpPr>
          <p:nvPr>
            <p:ph type="sldNum" sz="quarter" idx="12"/>
          </p:nvPr>
        </p:nvSpPr>
        <p:spPr/>
        <p:txBody>
          <a:bodyPr/>
          <a:lstStyle/>
          <a:p>
            <a:pPr>
              <a:defRPr/>
            </a:pPr>
            <a:fld id="{EB6791C4-DF4E-4C17-A41C-B2BEB15390BD}" type="slidenum">
              <a:rPr lang="en-US" smtClean="0"/>
              <a:pPr>
                <a:defRPr/>
              </a:pPr>
              <a:t>82</a:t>
            </a:fld>
            <a:endParaRPr lang="en-US"/>
          </a:p>
        </p:txBody>
      </p:sp>
    </p:spTree>
    <p:extLst>
      <p:ext uri="{BB962C8B-B14F-4D97-AF65-F5344CB8AC3E}">
        <p14:creationId xmlns:p14="http://schemas.microsoft.com/office/powerpoint/2010/main" val="357697009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981200" y="545066"/>
            <a:ext cx="8229600" cy="1143000"/>
          </a:xfrm>
        </p:spPr>
        <p:txBody>
          <a:bodyPr/>
          <a:lstStyle/>
          <a:p>
            <a:r>
              <a:rPr lang="en-US" altLang="en-US" dirty="0" smtClean="0"/>
              <a:t>Time Dependencies as a service:</a:t>
            </a:r>
            <a:br>
              <a:rPr lang="en-US" altLang="en-US" dirty="0" smtClean="0"/>
            </a:br>
            <a:r>
              <a:rPr lang="en-US" altLang="en-US" dirty="0" smtClean="0"/>
              <a:t>Intra-plate motions</a:t>
            </a:r>
          </a:p>
        </p:txBody>
      </p:sp>
      <p:graphicFrame>
        <p:nvGraphicFramePr>
          <p:cNvPr id="8" name="Chart 7"/>
          <p:cNvGraphicFramePr>
            <a:graphicFrameLocks/>
          </p:cNvGraphicFramePr>
          <p:nvPr>
            <p:extLst/>
          </p:nvPr>
        </p:nvGraphicFramePr>
        <p:xfrm>
          <a:off x="2514600" y="1870630"/>
          <a:ext cx="7696200" cy="4668283"/>
        </p:xfrm>
        <a:graphic>
          <a:graphicData uri="http://schemas.openxmlformats.org/drawingml/2006/chart">
            <c:chart xmlns:c="http://schemas.openxmlformats.org/drawingml/2006/chart" xmlns:r="http://schemas.openxmlformats.org/officeDocument/2006/relationships" r:id="rId2"/>
          </a:graphicData>
        </a:graphic>
      </p:graphicFrame>
      <p:sp>
        <p:nvSpPr>
          <p:cNvPr id="2" name="Date Placeholder 1"/>
          <p:cNvSpPr>
            <a:spLocks noGrp="1"/>
          </p:cNvSpPr>
          <p:nvPr>
            <p:ph type="dt" sz="half" idx="10"/>
          </p:nvPr>
        </p:nvSpPr>
        <p:spPr/>
        <p:txBody>
          <a:bodyPr/>
          <a:lstStyle/>
          <a:p>
            <a:pPr>
              <a:defRPr/>
            </a:pPr>
            <a:r>
              <a:rPr lang="en-US" altLang="en-US" smtClean="0"/>
              <a:t>February 6, 2018</a:t>
            </a:r>
            <a:endParaRPr lang="en-US" altLang="en-US"/>
          </a:p>
        </p:txBody>
      </p:sp>
      <p:sp>
        <p:nvSpPr>
          <p:cNvPr id="3" name="Footer Placeholder 2"/>
          <p:cNvSpPr>
            <a:spLocks noGrp="1"/>
          </p:cNvSpPr>
          <p:nvPr>
            <p:ph type="ftr" sz="quarter" idx="11"/>
          </p:nvPr>
        </p:nvSpPr>
        <p:spPr/>
        <p:txBody>
          <a:bodyPr/>
          <a:lstStyle/>
          <a:p>
            <a:pPr>
              <a:defRPr/>
            </a:pPr>
            <a:r>
              <a:rPr lang="en-US" smtClean="0"/>
              <a:t>ASPRS/ILMF - Denver</a:t>
            </a:r>
            <a:endParaRPr lang="en-US"/>
          </a:p>
        </p:txBody>
      </p:sp>
      <p:sp>
        <p:nvSpPr>
          <p:cNvPr id="4" name="Slide Number Placeholder 3"/>
          <p:cNvSpPr>
            <a:spLocks noGrp="1"/>
          </p:cNvSpPr>
          <p:nvPr>
            <p:ph type="sldNum" sz="quarter" idx="12"/>
          </p:nvPr>
        </p:nvSpPr>
        <p:spPr/>
        <p:txBody>
          <a:bodyPr/>
          <a:lstStyle/>
          <a:p>
            <a:pPr>
              <a:defRPr/>
            </a:pPr>
            <a:fld id="{EB6791C4-DF4E-4C17-A41C-B2BEB15390BD}" type="slidenum">
              <a:rPr lang="en-US" smtClean="0"/>
              <a:pPr>
                <a:defRPr/>
              </a:pPr>
              <a:t>83</a:t>
            </a:fld>
            <a:endParaRPr lang="en-US"/>
          </a:p>
        </p:txBody>
      </p:sp>
    </p:spTree>
    <p:extLst>
      <p:ext uri="{BB962C8B-B14F-4D97-AF65-F5344CB8AC3E}">
        <p14:creationId xmlns:p14="http://schemas.microsoft.com/office/powerpoint/2010/main" val="130038746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So…what is “Geopotential”</a:t>
            </a:r>
            <a:endParaRPr lang="en-US" dirty="0"/>
          </a:p>
        </p:txBody>
      </p:sp>
      <p:sp>
        <p:nvSpPr>
          <p:cNvPr id="3" name="Content Placeholder 2"/>
          <p:cNvSpPr>
            <a:spLocks noGrp="1"/>
          </p:cNvSpPr>
          <p:nvPr>
            <p:ph idx="1"/>
          </p:nvPr>
        </p:nvSpPr>
        <p:spPr/>
        <p:txBody>
          <a:bodyPr/>
          <a:lstStyle/>
          <a:p>
            <a:r>
              <a:rPr lang="en-US" dirty="0" smtClean="0"/>
              <a:t>Geo:  </a:t>
            </a:r>
            <a:r>
              <a:rPr lang="en-US" i="1" dirty="0" smtClean="0">
                <a:solidFill>
                  <a:srgbClr val="FF0000"/>
                </a:solidFill>
              </a:rPr>
              <a:t>Earth</a:t>
            </a:r>
          </a:p>
          <a:p>
            <a:r>
              <a:rPr lang="en-US" dirty="0" smtClean="0"/>
              <a:t>Potential:  </a:t>
            </a:r>
            <a:r>
              <a:rPr lang="en-US" i="1" dirty="0" smtClean="0">
                <a:solidFill>
                  <a:srgbClr val="FF0000"/>
                </a:solidFill>
              </a:rPr>
              <a:t>Gravity Potential Energy</a:t>
            </a:r>
          </a:p>
          <a:p>
            <a:endParaRPr lang="en-US" dirty="0"/>
          </a:p>
          <a:p>
            <a:r>
              <a:rPr lang="en-US" dirty="0" smtClean="0"/>
              <a:t>Geopotential:  Gravity Potential Energy Field that surrounds the Earth.</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84</a:t>
            </a:fld>
            <a:endParaRPr lang="en-US"/>
          </a:p>
        </p:txBody>
      </p:sp>
    </p:spTree>
    <p:extLst>
      <p:ext uri="{BB962C8B-B14F-4D97-AF65-F5344CB8AC3E}">
        <p14:creationId xmlns:p14="http://schemas.microsoft.com/office/powerpoint/2010/main" val="7970674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Surely you remember this page from your high school physics textbook?</a:t>
            </a:r>
          </a:p>
        </p:txBody>
      </p:sp>
      <p:pic>
        <p:nvPicPr>
          <p:cNvPr id="5" name="Content Placeholder 4"/>
          <p:cNvPicPr>
            <a:picLocks noGrp="1" noChangeAspect="1"/>
          </p:cNvPicPr>
          <p:nvPr>
            <p:ph idx="1"/>
          </p:nvPr>
        </p:nvPicPr>
        <p:blipFill>
          <a:blip r:embed="rId2"/>
          <a:stretch>
            <a:fillRect/>
          </a:stretch>
        </p:blipFill>
        <p:spPr>
          <a:xfrm>
            <a:off x="3218428" y="1828801"/>
            <a:ext cx="5755144" cy="4297363"/>
          </a:xfrm>
          <a:prstGeom prst="rect">
            <a:avLst/>
          </a:prstGeom>
        </p:spPr>
      </p:pic>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pic>
        <p:nvPicPr>
          <p:cNvPr id="7" name="Picture 6"/>
          <p:cNvPicPr>
            <a:picLocks noChangeAspect="1"/>
          </p:cNvPicPr>
          <p:nvPr/>
        </p:nvPicPr>
        <p:blipFill>
          <a:blip r:embed="rId3"/>
          <a:stretch>
            <a:fillRect/>
          </a:stretch>
        </p:blipFill>
        <p:spPr>
          <a:xfrm>
            <a:off x="1881448" y="2401103"/>
            <a:ext cx="6899316" cy="535271"/>
          </a:xfrm>
          <a:prstGeom prst="rect">
            <a:avLst/>
          </a:prstGeom>
          <a:ln w="25400">
            <a:solidFill>
              <a:srgbClr val="FF0000"/>
            </a:solidFill>
          </a:ln>
        </p:spPr>
      </p:pic>
      <p:pic>
        <p:nvPicPr>
          <p:cNvPr id="8" name="Picture 7"/>
          <p:cNvPicPr>
            <a:picLocks noChangeAspect="1"/>
          </p:cNvPicPr>
          <p:nvPr/>
        </p:nvPicPr>
        <p:blipFill>
          <a:blip r:embed="rId4"/>
          <a:stretch>
            <a:fillRect/>
          </a:stretch>
        </p:blipFill>
        <p:spPr>
          <a:xfrm>
            <a:off x="1881449" y="4912025"/>
            <a:ext cx="5395441" cy="949245"/>
          </a:xfrm>
          <a:prstGeom prst="rect">
            <a:avLst/>
          </a:prstGeom>
          <a:ln w="25400">
            <a:solidFill>
              <a:srgbClr val="FF0000"/>
            </a:solidFill>
          </a:ln>
        </p:spPr>
      </p:pic>
      <p:sp>
        <p:nvSpPr>
          <p:cNvPr id="9" name="Rectangle 8"/>
          <p:cNvSpPr/>
          <p:nvPr/>
        </p:nvSpPr>
        <p:spPr>
          <a:xfrm>
            <a:off x="7592292" y="5145579"/>
            <a:ext cx="1188473" cy="2410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flipV="1">
            <a:off x="7276889" y="4912025"/>
            <a:ext cx="315402" cy="2169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276889" y="5386647"/>
            <a:ext cx="315402" cy="4746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826626" y="4322618"/>
            <a:ext cx="3607965" cy="2743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H="1" flipV="1">
            <a:off x="1881448" y="2936373"/>
            <a:ext cx="1945178" cy="13862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7434590" y="2936373"/>
            <a:ext cx="1346174" cy="13862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579168" y="5386646"/>
            <a:ext cx="1766214" cy="30757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23"/>
          <p:cNvSpPr>
            <a:spLocks noGrp="1"/>
          </p:cNvSpPr>
          <p:nvPr>
            <p:ph type="ftr" sz="quarter" idx="11"/>
          </p:nvPr>
        </p:nvSpPr>
        <p:spPr/>
        <p:txBody>
          <a:bodyPr/>
          <a:lstStyle/>
          <a:p>
            <a:pPr>
              <a:defRPr/>
            </a:pPr>
            <a:r>
              <a:rPr lang="en-US" smtClean="0"/>
              <a:t>ASPRS/ILMF - Denver</a:t>
            </a:r>
            <a:endParaRPr lang="en-US"/>
          </a:p>
        </p:txBody>
      </p:sp>
      <p:grpSp>
        <p:nvGrpSpPr>
          <p:cNvPr id="28" name="Group 27"/>
          <p:cNvGrpSpPr/>
          <p:nvPr/>
        </p:nvGrpSpPr>
        <p:grpSpPr>
          <a:xfrm>
            <a:off x="7417963" y="5905484"/>
            <a:ext cx="2967479" cy="582330"/>
            <a:chOff x="5893962" y="5905484"/>
            <a:chExt cx="2967479" cy="582330"/>
          </a:xfrm>
        </p:grpSpPr>
        <p:sp>
          <p:nvSpPr>
            <p:cNvPr id="25" name="TextBox 24"/>
            <p:cNvSpPr txBox="1"/>
            <p:nvPr/>
          </p:nvSpPr>
          <p:spPr>
            <a:xfrm>
              <a:off x="5893962" y="5905484"/>
              <a:ext cx="2967479" cy="523220"/>
            </a:xfrm>
            <a:prstGeom prst="rect">
              <a:avLst/>
            </a:prstGeom>
            <a:solidFill>
              <a:schemeClr val="bg1"/>
            </a:solidFill>
            <a:ln w="25400">
              <a:solidFill>
                <a:srgbClr val="00B050"/>
              </a:solidFill>
            </a:ln>
          </p:spPr>
          <p:txBody>
            <a:bodyPr wrap="none" rtlCol="0">
              <a:spAutoFit/>
            </a:bodyPr>
            <a:lstStyle/>
            <a:p>
              <a:r>
                <a:rPr lang="en-US" sz="1400" b="1" dirty="0"/>
                <a:t>For example:  Choosing</a:t>
              </a:r>
            </a:p>
            <a:p>
              <a:r>
                <a:rPr lang="en-US" sz="1400" b="1" dirty="0"/>
                <a:t>which “W   ” value is “the geoid”</a:t>
              </a:r>
            </a:p>
          </p:txBody>
        </p:sp>
        <p:sp>
          <p:nvSpPr>
            <p:cNvPr id="27" name="TextBox 26"/>
            <p:cNvSpPr txBox="1"/>
            <p:nvPr/>
          </p:nvSpPr>
          <p:spPr>
            <a:xfrm>
              <a:off x="6704092" y="6180037"/>
              <a:ext cx="284052" cy="307777"/>
            </a:xfrm>
            <a:prstGeom prst="rect">
              <a:avLst/>
            </a:prstGeom>
            <a:noFill/>
          </p:spPr>
          <p:txBody>
            <a:bodyPr wrap="none" rtlCol="0">
              <a:spAutoFit/>
            </a:bodyPr>
            <a:lstStyle/>
            <a:p>
              <a:r>
                <a:rPr lang="en-US" sz="1400" b="1" dirty="0"/>
                <a:t>0</a:t>
              </a:r>
            </a:p>
          </p:txBody>
        </p:sp>
      </p:grpSp>
      <p:sp>
        <p:nvSpPr>
          <p:cNvPr id="3" name="Slide Number Placeholder 2"/>
          <p:cNvSpPr>
            <a:spLocks noGrp="1"/>
          </p:cNvSpPr>
          <p:nvPr>
            <p:ph type="sldNum" sz="quarter" idx="12"/>
          </p:nvPr>
        </p:nvSpPr>
        <p:spPr/>
        <p:txBody>
          <a:bodyPr/>
          <a:lstStyle/>
          <a:p>
            <a:pPr>
              <a:defRPr/>
            </a:pPr>
            <a:fld id="{EB6791C4-DF4E-4C17-A41C-B2BEB15390BD}" type="slidenum">
              <a:rPr lang="en-US" smtClean="0"/>
              <a:pPr>
                <a:defRPr/>
              </a:pPr>
              <a:t>85</a:t>
            </a:fld>
            <a:endParaRPr lang="en-US"/>
          </a:p>
        </p:txBody>
      </p:sp>
    </p:spTree>
    <p:extLst>
      <p:ext uri="{BB962C8B-B14F-4D97-AF65-F5344CB8AC3E}">
        <p14:creationId xmlns:p14="http://schemas.microsoft.com/office/powerpoint/2010/main" val="136300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2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Gravity vs Gravitation</a:t>
            </a:r>
            <a:endParaRPr lang="en-US" dirty="0"/>
          </a:p>
        </p:txBody>
      </p:sp>
      <p:sp>
        <p:nvSpPr>
          <p:cNvPr id="3" name="Content Placeholder 2"/>
          <p:cNvSpPr>
            <a:spLocks noGrp="1"/>
          </p:cNvSpPr>
          <p:nvPr>
            <p:ph idx="1"/>
          </p:nvPr>
        </p:nvSpPr>
        <p:spPr/>
        <p:txBody>
          <a:bodyPr/>
          <a:lstStyle/>
          <a:p>
            <a:r>
              <a:rPr lang="en-US" dirty="0" smtClean="0"/>
              <a:t>Q: But you said “Gravity” potential energy, yet that textbook said “Gravitational” potential energy…</a:t>
            </a:r>
          </a:p>
          <a:p>
            <a:endParaRPr lang="en-US" dirty="0"/>
          </a:p>
          <a:p>
            <a:r>
              <a:rPr lang="en-US" dirty="0" smtClean="0"/>
              <a:t>A:  Very observant!</a:t>
            </a:r>
          </a:p>
          <a:p>
            <a:pPr lvl="1"/>
            <a:r>
              <a:rPr lang="en-US" dirty="0" smtClean="0"/>
              <a:t>Gravitation:  Masses attracting each other</a:t>
            </a:r>
          </a:p>
          <a:p>
            <a:pPr lvl="1"/>
            <a:r>
              <a:rPr lang="en-US" dirty="0" smtClean="0"/>
              <a:t>Gravity:  Gravitation </a:t>
            </a:r>
            <a:r>
              <a:rPr lang="en-US" i="1" dirty="0" smtClean="0"/>
              <a:t>plus</a:t>
            </a:r>
            <a:r>
              <a:rPr lang="en-US" dirty="0" smtClean="0"/>
              <a:t> Centrifugal</a:t>
            </a:r>
          </a:p>
          <a:p>
            <a:pPr lvl="2"/>
            <a:r>
              <a:rPr lang="en-US" dirty="0" smtClean="0"/>
              <a:t>Gravity is what we actually feel on a </a:t>
            </a:r>
            <a:r>
              <a:rPr lang="en-US" i="1" u="sng" dirty="0" smtClean="0"/>
              <a:t>rotating</a:t>
            </a:r>
            <a:r>
              <a:rPr lang="en-US" dirty="0" smtClean="0"/>
              <a:t> planet</a:t>
            </a:r>
          </a:p>
          <a:p>
            <a:endParaRPr lang="en-US" dirty="0" smtClean="0"/>
          </a:p>
          <a:p>
            <a:endParaRPr lang="en-US" dirty="0"/>
          </a:p>
          <a:p>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
        <p:nvSpPr>
          <p:cNvPr id="6" name="Explosion 1 5"/>
          <p:cNvSpPr/>
          <p:nvPr/>
        </p:nvSpPr>
        <p:spPr>
          <a:xfrm>
            <a:off x="8988830" y="332512"/>
            <a:ext cx="1679171" cy="1679171"/>
          </a:xfrm>
          <a:prstGeom prst="irregularSeal1">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Warning:  Getting in the weeds…</a:t>
            </a:r>
          </a:p>
        </p:txBody>
      </p:sp>
      <p:sp>
        <p:nvSpPr>
          <p:cNvPr id="7" name="Slide Number Placeholder 6"/>
          <p:cNvSpPr>
            <a:spLocks noGrp="1"/>
          </p:cNvSpPr>
          <p:nvPr>
            <p:ph type="sldNum" sz="quarter" idx="12"/>
          </p:nvPr>
        </p:nvSpPr>
        <p:spPr/>
        <p:txBody>
          <a:bodyPr/>
          <a:lstStyle/>
          <a:p>
            <a:pPr>
              <a:defRPr/>
            </a:pPr>
            <a:fld id="{EB6791C4-DF4E-4C17-A41C-B2BEB15390BD}" type="slidenum">
              <a:rPr lang="en-US" smtClean="0"/>
              <a:pPr>
                <a:defRPr/>
              </a:pPr>
              <a:t>86</a:t>
            </a:fld>
            <a:endParaRPr lang="en-US"/>
          </a:p>
        </p:txBody>
      </p:sp>
    </p:spTree>
    <p:extLst>
      <p:ext uri="{BB962C8B-B14F-4D97-AF65-F5344CB8AC3E}">
        <p14:creationId xmlns:p14="http://schemas.microsoft.com/office/powerpoint/2010/main" val="356900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366838"/>
            <a:ext cx="6096000" cy="4124325"/>
          </a:xfrm>
          <a:prstGeom prst="rect">
            <a:avLst/>
          </a:prstGeom>
        </p:spPr>
      </p:pic>
      <p:sp>
        <p:nvSpPr>
          <p:cNvPr id="2" name="Title 1"/>
          <p:cNvSpPr>
            <a:spLocks noGrp="1"/>
          </p:cNvSpPr>
          <p:nvPr>
            <p:ph type="title"/>
          </p:nvPr>
        </p:nvSpPr>
        <p:spPr/>
        <p:txBody>
          <a:bodyPr/>
          <a:lstStyle/>
          <a:p>
            <a:r>
              <a:rPr lang="en-US" dirty="0" smtClean="0"/>
              <a:t>BSMK (North Dakota)</a:t>
            </a:r>
            <a:endParaRPr lang="en-US" dirty="0"/>
          </a:p>
        </p:txBody>
      </p:sp>
      <p:sp>
        <p:nvSpPr>
          <p:cNvPr id="4" name="Date Placeholder 3"/>
          <p:cNvSpPr>
            <a:spLocks noGrp="1"/>
          </p:cNvSpPr>
          <p:nvPr>
            <p:ph type="dt" sz="half" idx="10"/>
          </p:nvPr>
        </p:nvSpPr>
        <p:spPr/>
        <p:txBody>
          <a:bodyPr/>
          <a:lstStyle/>
          <a:p>
            <a:pPr>
              <a:defRPr/>
            </a:pPr>
            <a:r>
              <a:rPr lang="en-US" altLang="en-US" smtClean="0"/>
              <a:t>February 6, 2018</a:t>
            </a:r>
            <a:endParaRPr lang="en-US" altLang="en-US"/>
          </a:p>
        </p:txBody>
      </p:sp>
      <p:sp>
        <p:nvSpPr>
          <p:cNvPr id="3" name="Oval 2"/>
          <p:cNvSpPr/>
          <p:nvPr/>
        </p:nvSpPr>
        <p:spPr>
          <a:xfrm>
            <a:off x="5742709" y="2645829"/>
            <a:ext cx="124691" cy="124691"/>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pPr>
              <a:defRPr/>
            </a:pPr>
            <a:r>
              <a:rPr lang="en-US" smtClean="0"/>
              <a:t>ASPRS/ILMF - Denver</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9</a:t>
            </a:fld>
            <a:endParaRPr lang="en-US"/>
          </a:p>
        </p:txBody>
      </p:sp>
    </p:spTree>
    <p:extLst>
      <p:ext uri="{BB962C8B-B14F-4D97-AF65-F5344CB8AC3E}">
        <p14:creationId xmlns:p14="http://schemas.microsoft.com/office/powerpoint/2010/main" val="15962897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81283</TotalTime>
  <Words>2836</Words>
  <Application>Microsoft Office PowerPoint</Application>
  <PresentationFormat>Widescreen</PresentationFormat>
  <Paragraphs>698</Paragraphs>
  <Slides>86</Slides>
  <Notes>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86</vt:i4>
      </vt:variant>
    </vt:vector>
  </HeadingPairs>
  <TitlesOfParts>
    <vt:vector size="99" baseType="lpstr">
      <vt:lpstr>ＭＳ Ｐゴシック</vt:lpstr>
      <vt:lpstr>ＭＳ Ｐゴシック</vt:lpstr>
      <vt:lpstr>Arial</vt:lpstr>
      <vt:lpstr>Calibri</vt:lpstr>
      <vt:lpstr>Cambria Math</vt:lpstr>
      <vt:lpstr>Gill Sans MT</vt:lpstr>
      <vt:lpstr>Symbol</vt:lpstr>
      <vt:lpstr>Times New Roman</vt:lpstr>
      <vt:lpstr>Verdana</vt:lpstr>
      <vt:lpstr>Wingdings</vt:lpstr>
      <vt:lpstr>Office Theme</vt:lpstr>
      <vt:lpstr>1_Office Theme</vt:lpstr>
      <vt:lpstr>2_Office Theme</vt:lpstr>
      <vt:lpstr>PowerPoint Presentation</vt:lpstr>
      <vt:lpstr>“Modernizing the NSRS” means…</vt:lpstr>
      <vt:lpstr>PowerPoint Presentation</vt:lpstr>
      <vt:lpstr>PowerPoint Presentation</vt:lpstr>
      <vt:lpstr>Replacing the NAD 83’s</vt:lpstr>
      <vt:lpstr>Replacing the NAD 83’s</vt:lpstr>
      <vt:lpstr>PowerPoint Presentation</vt:lpstr>
      <vt:lpstr>PowerPoint Presentation</vt:lpstr>
      <vt:lpstr>BSMK (North Dakota)</vt:lpstr>
      <vt:lpstr>BSMK (North Dakota)</vt:lpstr>
      <vt:lpstr>BSMK (North Dakota)</vt:lpstr>
      <vt:lpstr>BSMK (North Dakota)</vt:lpstr>
      <vt:lpstr>PIN1 (S. California)</vt:lpstr>
      <vt:lpstr>PIN1 (S. California)</vt:lpstr>
      <vt:lpstr>PIN1 (S. California)</vt:lpstr>
      <vt:lpstr>PIN1 (S. California)</vt:lpstr>
      <vt:lpstr>PowerPoint Presentation</vt:lpstr>
      <vt:lpstr>Replacing NAVD 88</vt:lpstr>
      <vt:lpstr>Geopotential Basics</vt:lpstr>
      <vt:lpstr>Expected changes to orthometric heights</vt:lpstr>
      <vt:lpstr>Expected changes to orthometric heights</vt:lpstr>
      <vt:lpstr>Definitional Relationship</vt:lpstr>
      <vt:lpstr>Geoid Monitoring Service</vt:lpstr>
      <vt:lpstr>Secular Mass Movement</vt:lpstr>
      <vt:lpstr>High resolution products</vt:lpstr>
      <vt:lpstr>The three gridded regions</vt:lpstr>
      <vt:lpstr>PowerPoint Presentation</vt:lpstr>
      <vt:lpstr>Two options:  NCAT and VDatum</vt:lpstr>
      <vt:lpstr>NGS Coordinate Conversion  and Transformation Tool (NCAT)</vt:lpstr>
      <vt:lpstr>VDatum</vt:lpstr>
      <vt:lpstr>Thank you!</vt:lpstr>
      <vt:lpstr>Questions?</vt:lpstr>
      <vt:lpstr>Extra Slides</vt:lpstr>
      <vt:lpstr>So much more…</vt:lpstr>
      <vt:lpstr>So much more…</vt:lpstr>
      <vt:lpstr>PowerPoint Presentation</vt:lpstr>
      <vt:lpstr>PowerPoint Presentation</vt:lpstr>
      <vt:lpstr>Intra-frame velocity model</vt:lpstr>
      <vt:lpstr>A simple IFVM model is applied…</vt:lpstr>
      <vt:lpstr>Episodic Mass Movement</vt:lpstr>
      <vt:lpstr>Choosing a new geoid as GMSL changes</vt:lpstr>
      <vt:lpstr>Plate-(pseudo)fixed frames</vt:lpstr>
      <vt:lpstr>NAD 83’s non-geocentricity</vt:lpstr>
      <vt:lpstr>Fixed-Epoch Transformation  NAD 83 to “2022”</vt:lpstr>
      <vt:lpstr>ICT2 (Kansas)</vt:lpstr>
      <vt:lpstr>ICT2 (Kansas)</vt:lpstr>
      <vt:lpstr>ICT2 (Kansas)</vt:lpstr>
      <vt:lpstr>ICT2 (Kansas)</vt:lpstr>
      <vt:lpstr>PRMI (Puerto Rico)</vt:lpstr>
      <vt:lpstr>PRMI (Puerto Rico)</vt:lpstr>
      <vt:lpstr>PRMI (Puerto Rico)</vt:lpstr>
      <vt:lpstr>PRMI (Puerto Rico)</vt:lpstr>
      <vt:lpstr>BRW1 (N. Alaska)</vt:lpstr>
      <vt:lpstr>BRW1 (N. Alaska)</vt:lpstr>
      <vt:lpstr>BRW1 (N. Alaska)</vt:lpstr>
      <vt:lpstr>BRW1 (N. Alaska)</vt:lpstr>
      <vt:lpstr>KOD6 (S. Alaska)</vt:lpstr>
      <vt:lpstr>KOD6 (S. Alaska)</vt:lpstr>
      <vt:lpstr>KOD6 (S. Alaska)</vt:lpstr>
      <vt:lpstr>KOD6 (S. Alaska)</vt:lpstr>
      <vt:lpstr>KOK5 (Hawaii)</vt:lpstr>
      <vt:lpstr>KOK5 (Hawaii)</vt:lpstr>
      <vt:lpstr>KOK5 (Hawaii)</vt:lpstr>
      <vt:lpstr>KOK5 (Hawaii)</vt:lpstr>
      <vt:lpstr>ASPA (Am. Samoa)</vt:lpstr>
      <vt:lpstr>ASPA (Am. Samoa)</vt:lpstr>
      <vt:lpstr>ASPA (Am. Samoa)</vt:lpstr>
      <vt:lpstr>ASPA (Am. Samoa)</vt:lpstr>
      <vt:lpstr>ASPA (Am. Samoa)</vt:lpstr>
      <vt:lpstr>Mariana rotation</vt:lpstr>
      <vt:lpstr>GUAM (Guam)</vt:lpstr>
      <vt:lpstr>GUAM (Guam)</vt:lpstr>
      <vt:lpstr>GUAM (Guam)</vt:lpstr>
      <vt:lpstr>GUAM (Guam)</vt:lpstr>
      <vt:lpstr>GUAM (Guam)</vt:lpstr>
      <vt:lpstr>CNMR (CNMI)</vt:lpstr>
      <vt:lpstr>CNMR (CNMI)</vt:lpstr>
      <vt:lpstr>CNMR (CNMI)</vt:lpstr>
      <vt:lpstr>CNMR (CNMI)</vt:lpstr>
      <vt:lpstr>CNMR (CNMI)</vt:lpstr>
      <vt:lpstr>PowerPoint Presentation</vt:lpstr>
      <vt:lpstr>Time-Dependencies as a service: NATRF2022 and actual survey epochs</vt:lpstr>
      <vt:lpstr>Time Dependencies as a service: Intra-plate motions</vt:lpstr>
      <vt:lpstr>So…what is “Geopotential”</vt:lpstr>
      <vt:lpstr>Surely you remember this page from your high school physics textbook?</vt:lpstr>
      <vt:lpstr>Gravity vs Gravitation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NGS All Hands 2.5.2010</dc:title>
  <dc:creator>Chris.Harm</dc:creator>
  <cp:lastModifiedBy>Dru Smith</cp:lastModifiedBy>
  <cp:revision>2646</cp:revision>
  <cp:lastPrinted>2017-02-02T17:15:29Z</cp:lastPrinted>
  <dcterms:created xsi:type="dcterms:W3CDTF">2009-09-30T12:20:38Z</dcterms:created>
  <dcterms:modified xsi:type="dcterms:W3CDTF">2018-02-06T14:38:07Z</dcterms:modified>
</cp:coreProperties>
</file>