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6858000" cy="9144000"/>
  <p:embeddedFontLst>
    <p:embeddedFont>
      <p:font typeface="Calibri" panose="020F0502020204030204" pitchFamily="34" charset="0"/>
      <p:regular r:id="rId66"/>
      <p:bold r:id="rId67"/>
      <p:italic r:id="rId68"/>
      <p:boldItalic r:id="rId69"/>
    </p:embeddedFont>
    <p:embeddedFont>
      <p:font typeface="Source Code Pro"/>
      <p:regular r:id="rId70"/>
      <p:bold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91e06fed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82" name="Google Shape;82;g2491e06fed_0_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eff09f16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3" name="Google Shape;163;g3eff09f162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4ccc29c4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4ccc29c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0be41c8f4_0_3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0be41c8f4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da9aeb05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7da9aeb0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0be41c8f4_0_6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0be41c8f4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49fc17d8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42" name="Google Shape;242;g249fc17d8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045fd01c3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51" name="Google Shape;251;g2045fd01c3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0be41c8f4_0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60" name="Google Shape;260;g40be41c8f4_0_2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491e06fed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69" name="Google Shape;269;g2491e06fed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40be41c8f4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40be41c8f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4afc0b02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87" name="Google Shape;87;g24afc0b02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4ccc29c43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4ccc29c4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40be41c8f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15" name="Google Shape;315;g40be41c8f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42a8ded4c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24" name="Google Shape;324;g242a8ded4c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5a25f487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33" name="Google Shape;333;g25a25f487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7da9aeb05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42" name="Google Shape;342;g27da9aeb05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40be41c8f4_0_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51" name="Google Shape;351;g40be41c8f4_0_4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40be41c8f4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60" name="Google Shape;360;g40be41c8f4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40be41c8f4_0_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69" name="Google Shape;369;g40be41c8f4_0_2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40be41c8f4_0_4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78" name="Google Shape;378;g40be41c8f4_0_4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40be41c8f4_0_4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87" name="Google Shape;387;g40be41c8f4_0_4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0be41c8f4_0_6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6" name="Google Shape;96;g40be41c8f4_0_6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40be41c8f4_0_4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96" name="Google Shape;396;g40be41c8f4_0_4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40be41c8f4_0_4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05" name="Google Shape;405;g40be41c8f4_0_4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40be41c8f4_0_3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14" name="Google Shape;414;g40be41c8f4_0_3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40be41c8f4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22" name="Google Shape;422;g40be41c8f4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40be41c8f4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31" name="Google Shape;431;g40be41c8f4_0_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40be41c8f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40" name="Google Shape;440;g40be41c8f4_0_4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40be41c8f4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49" name="Google Shape;449;g40be41c8f4_0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0be41c8f4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58" name="Google Shape;458;g40be41c8f4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40be41c8f4_0_5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67" name="Google Shape;467;g40be41c8f4_0_5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40be41c8f4_0_4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76" name="Google Shape;476;g40be41c8f4_0_4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0be41c8f4_0_4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05" name="Google Shape;105;g40be41c8f4_0_4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40be41c8f4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85" name="Google Shape;485;g40be41c8f4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40be41c8f4_0_5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94" name="Google Shape;494;g40be41c8f4_0_5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40be41c8f4_0_5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03" name="Google Shape;503;g40be41c8f4_0_5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40be41c8f4_0_5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16" name="Google Shape;516;g40be41c8f4_0_5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40be41c8f4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29" name="Google Shape;529;g40be41c8f4_0_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40be41c8f4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38" name="Google Shape;538;g40be41c8f4_0_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40be41c8f4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47" name="Google Shape;547;g40be41c8f4_0_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40be41c8f4_0_6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56" name="Google Shape;556;g40be41c8f4_0_6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40be41c8f4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65" name="Google Shape;565;g40be41c8f4_0_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40be41c8f4_0_5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75" name="Google Shape;575;g40be41c8f4_0_5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eff09f162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3" name="Google Shape;113;g3eff09f162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40be41c8f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86" name="Google Shape;586;g40be41c8f4_0_5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40be41c8f4_0_5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01" name="Google Shape;601;g40be41c8f4_0_5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40be41c8f4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11" name="Google Shape;611;g40be41c8f4_0_1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40be41c8f4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20" name="Google Shape;620;g40be41c8f4_0_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40be41c8f4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29" name="Google Shape;629;g40be41c8f4_0_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40be41c8f4_0_5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38" name="Google Shape;638;g40be41c8f4_0_5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40be41c8f4_0_2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47" name="Google Shape;647;g40be41c8f4_0_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40be41c8f4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56" name="Google Shape;656;g40be41c8f4_0_2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40be41c8f4_0_6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65" name="Google Shape;665;g40be41c8f4_0_6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40be41c8f4_0_6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74" name="Google Shape;674;g40be41c8f4_0_6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0be41c8f4_0_3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23" name="Google Shape;123;g40be41c8f4_0_3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40be41c8f4_0_6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84" name="Google Shape;684;g40be41c8f4_0_6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5a211f23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93" name="Google Shape;693;g25a211f23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27da9aeb05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02" name="Google Shape;702;g27da9aeb05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40be41c8f4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11" name="Google Shape;711;g40be41c8f4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0be41c8f4_0_3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34" name="Google Shape;134;g40be41c8f4_0_3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0be41c8f4_0_6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5" name="Google Shape;145;g40be41c8f4_0_6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49fc17d8a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4" name="Google Shape;154;g249fc17d8a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schenewerk@noa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pcmag.com/encyclopedia/term/38567/beta-version"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beta.ngs.noaa.gov/OPUS-Project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ftp://ftp.ngs.noaa.gov/pub/corbin/Beta"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geodesy.noaa.gov/project_tracking/external/"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geodesy.noaa.gov/corbin/class_description/Reducing_Error_Sources/"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hyperlink" Target="https://www.meted.ucar.edu/training_module.php?id=1216#.W47XjV5KiU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ftp://geodesy.noaa.gov/pub/opus-projects/"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beta.ngs.noaa.gov/OPUS-Projects/"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hyperlink" Target="https://geodesy.noaa.gov/ANTCAL/index.xhtml" TargetMode="External"/><Relationship Id="rId5" Type="http://schemas.openxmlformats.org/officeDocument/2006/relationships/hyperlink" Target="ftp://geodesy.noaa.gov/pub/opus-projects/" TargetMode="External"/><Relationship Id="rId4" Type="http://schemas.openxmlformats.org/officeDocument/2006/relationships/hyperlink" Target="ftp://ftp.ngs.noaa.gov/pub/corbin/Beta"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geodesy.noaa.gov/project_tracking/external/" TargetMode="External"/><Relationship Id="rId7" Type="http://schemas.openxmlformats.org/officeDocument/2006/relationships/hyperlink" Target="https://geodesy.noaa.gov/PC_PROD/ADJUST/"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hyperlink" Target="https://www.ngs.noaa.gov/PC_PROD/pc_prod.shtml#WinDesc" TargetMode="External"/><Relationship Id="rId5" Type="http://schemas.openxmlformats.org/officeDocument/2006/relationships/hyperlink" Target="https://www.ngs.noaa.gov/FGCS/BlueBook/" TargetMode="External"/><Relationship Id="rId4" Type="http://schemas.openxmlformats.org/officeDocument/2006/relationships/hyperlink" Target="https://geodesy.noaa.gov/PC_PROD/ADJUST/adjustment_guidelines.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ngs.noaa.gov/PUBS_LIB/NGS-58.html"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hyperlink" Target="https://www.ngs.noaa.gov/AERO/AirportsGIS/AC16/" TargetMode="External"/><Relationship Id="rId4" Type="http://schemas.openxmlformats.org/officeDocument/2006/relationships/hyperlink" Target="https://www.ngs.noaa.gov/PUBS_LIB/NGS592008069FINAL2.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81975" y="694875"/>
            <a:ext cx="8975400" cy="5984400"/>
          </a:xfrm>
          <a:prstGeom prst="rect">
            <a:avLst/>
          </a:prstGeom>
          <a:noFill/>
          <a:ln>
            <a:noFill/>
          </a:ln>
        </p:spPr>
        <p:txBody>
          <a:bodyPr spcFirstLastPara="1" wrap="square" lIns="91425" tIns="45700" rIns="91425" bIns="45700" anchor="ctr" anchorCtr="0">
            <a:noAutofit/>
          </a:bodyPr>
          <a:lstStyle/>
          <a:p>
            <a:pPr marL="0" lvl="0" indent="0" algn="ctr" rtl="0">
              <a:spcBef>
                <a:spcPts val="1000"/>
              </a:spcBef>
              <a:spcAft>
                <a:spcPts val="0"/>
              </a:spcAft>
              <a:buClr>
                <a:srgbClr val="000000"/>
              </a:buClr>
              <a:buSzPts val="1100"/>
              <a:buFont typeface="Arial"/>
              <a:buNone/>
            </a:pPr>
            <a:r>
              <a:rPr lang="en-US" sz="3600">
                <a:solidFill>
                  <a:schemeClr val="dk1"/>
                </a:solidFill>
                <a:latin typeface="Times New Roman"/>
                <a:ea typeface="Times New Roman"/>
                <a:cs typeface="Times New Roman"/>
                <a:sym typeface="Times New Roman"/>
              </a:rPr>
              <a:t>BETA OPUS-Projects:</a:t>
            </a:r>
            <a:br>
              <a:rPr lang="en-US" sz="3600">
                <a:solidFill>
                  <a:schemeClr val="dk1"/>
                </a:solidFill>
                <a:latin typeface="Times New Roman"/>
                <a:ea typeface="Times New Roman"/>
                <a:cs typeface="Times New Roman"/>
                <a:sym typeface="Times New Roman"/>
              </a:rPr>
            </a:br>
            <a:r>
              <a:rPr lang="en-US" sz="3600">
                <a:solidFill>
                  <a:schemeClr val="dk1"/>
                </a:solidFill>
                <a:latin typeface="Times New Roman"/>
                <a:ea typeface="Times New Roman"/>
                <a:cs typeface="Times New Roman"/>
                <a:sym typeface="Times New Roman"/>
              </a:rPr>
              <a:t>The Next Generation of OPUS-Projects</a:t>
            </a:r>
            <a:endParaRPr sz="3000">
              <a:solidFill>
                <a:schemeClr val="dk1"/>
              </a:solidFill>
              <a:latin typeface="Times New Roman"/>
              <a:ea typeface="Times New Roman"/>
              <a:cs typeface="Times New Roman"/>
              <a:sym typeface="Times New Roman"/>
            </a:endParaRPr>
          </a:p>
          <a:p>
            <a:pPr marL="0" lvl="0" indent="0" algn="ctr" rtl="0">
              <a:spcBef>
                <a:spcPts val="1000"/>
              </a:spcBef>
              <a:spcAft>
                <a:spcPts val="0"/>
              </a:spcAft>
              <a:buNone/>
            </a:pPr>
            <a:r>
              <a:rPr lang="en-US" sz="2400">
                <a:solidFill>
                  <a:schemeClr val="dk1"/>
                </a:solidFill>
                <a:latin typeface="Times New Roman"/>
                <a:ea typeface="Times New Roman"/>
                <a:cs typeface="Times New Roman"/>
                <a:sym typeface="Times New Roman"/>
              </a:rPr>
              <a:t>September 13, 2018</a:t>
            </a:r>
            <a:endParaRPr sz="2400">
              <a:solidFill>
                <a:schemeClr val="dk1"/>
              </a:solidFill>
              <a:latin typeface="Times New Roman"/>
              <a:ea typeface="Times New Roman"/>
              <a:cs typeface="Times New Roman"/>
              <a:sym typeface="Times New Roman"/>
            </a:endParaRPr>
          </a:p>
          <a:p>
            <a:pPr marL="0" lvl="0" indent="0" algn="ctr" rtl="0">
              <a:spcBef>
                <a:spcPts val="1000"/>
              </a:spcBef>
              <a:spcAft>
                <a:spcPts val="0"/>
              </a:spcAft>
              <a:buNone/>
            </a:pPr>
            <a:r>
              <a:rPr lang="en-US" sz="2400">
                <a:solidFill>
                  <a:schemeClr val="dk1"/>
                </a:solidFill>
                <a:latin typeface="Times New Roman"/>
                <a:ea typeface="Times New Roman"/>
                <a:cs typeface="Times New Roman"/>
                <a:sym typeface="Times New Roman"/>
              </a:rPr>
              <a:t>Mark Schenewerk</a:t>
            </a:r>
            <a:endParaRPr sz="24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r>
              <a:rPr lang="en-US" sz="2400" u="sng">
                <a:solidFill>
                  <a:schemeClr val="hlink"/>
                </a:solidFill>
                <a:latin typeface="Times New Roman"/>
                <a:ea typeface="Times New Roman"/>
                <a:cs typeface="Times New Roman"/>
                <a:sym typeface="Times New Roman"/>
                <a:hlinkClick r:id="rId3"/>
              </a:rPr>
              <a:t>mark.schenewerk@noaa.gov</a:t>
            </a:r>
            <a:endParaRPr sz="24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816-994-3067</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166" name="Google Shape;166;p22"/>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10</a:t>
            </a:fld>
            <a:endParaRPr>
              <a:latin typeface="Times New Roman"/>
              <a:ea typeface="Times New Roman"/>
              <a:cs typeface="Times New Roman"/>
              <a:sym typeface="Times New Roman"/>
            </a:endParaRPr>
          </a:p>
        </p:txBody>
      </p:sp>
      <p:sp>
        <p:nvSpPr>
          <p:cNvPr id="167" name="Google Shape;167;p22"/>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168" name="Google Shape;168;p22"/>
          <p:cNvSpPr txBox="1"/>
          <p:nvPr/>
        </p:nvSpPr>
        <p:spPr>
          <a:xfrm>
            <a:off x="81975" y="460975"/>
            <a:ext cx="8975400" cy="589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a:solidFill>
                  <a:schemeClr val="dk1"/>
                </a:solidFill>
                <a:latin typeface="Times New Roman"/>
                <a:ea typeface="Times New Roman"/>
                <a:cs typeface="Times New Roman"/>
                <a:sym typeface="Times New Roman"/>
              </a:rPr>
              <a:t>Motivation for and background of</a:t>
            </a:r>
            <a:br>
              <a:rPr lang="en-US" sz="3600">
                <a:solidFill>
                  <a:schemeClr val="dk1"/>
                </a:solidFill>
                <a:latin typeface="Times New Roman"/>
                <a:ea typeface="Times New Roman"/>
                <a:cs typeface="Times New Roman"/>
                <a:sym typeface="Times New Roman"/>
              </a:rPr>
            </a:br>
            <a:r>
              <a:rPr lang="en-US" sz="3600">
                <a:solidFill>
                  <a:schemeClr val="dk1"/>
                </a:solidFill>
                <a:latin typeface="Times New Roman"/>
                <a:ea typeface="Times New Roman"/>
                <a:cs typeface="Times New Roman"/>
                <a:sym typeface="Times New Roman"/>
              </a:rPr>
              <a:t>BETA OPUS-Projects.</a:t>
            </a:r>
            <a:endParaRPr sz="3600">
              <a:solidFill>
                <a:srgbClr val="990000"/>
              </a:solidFill>
              <a:latin typeface="Times New Roman"/>
              <a:ea typeface="Times New Roman"/>
              <a:cs typeface="Times New Roman"/>
              <a:sym typeface="Times New Roman"/>
            </a:endParaRPr>
          </a:p>
          <a:p>
            <a:pPr marL="0" lvl="0" indent="0" rtl="0">
              <a:spcBef>
                <a:spcPts val="1000"/>
              </a:spcBef>
              <a:spcAft>
                <a:spcPts val="0"/>
              </a:spcAft>
              <a:buNone/>
            </a:pP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p:nvPr/>
        </p:nvSpPr>
        <p:spPr>
          <a:xfrm>
            <a:off x="2242475" y="1141350"/>
            <a:ext cx="1596300" cy="1902300"/>
          </a:xfrm>
          <a:prstGeom prst="rect">
            <a:avLst/>
          </a:prstGeom>
          <a:solidFill>
            <a:srgbClr val="FFF2CC"/>
          </a:solidFill>
          <a:ln w="2857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a:t>Perform survey:</a:t>
            </a:r>
            <a:endParaRPr/>
          </a:p>
          <a:p>
            <a:pPr marL="457200" lvl="0" indent="-317500" rtl="0">
              <a:spcBef>
                <a:spcPts val="0"/>
              </a:spcBef>
              <a:spcAft>
                <a:spcPts val="0"/>
              </a:spcAft>
              <a:buSzPts val="1400"/>
              <a:buChar char="●"/>
            </a:pPr>
            <a:r>
              <a:rPr lang="en-US"/>
              <a:t>data files</a:t>
            </a:r>
            <a:endParaRPr/>
          </a:p>
          <a:p>
            <a:pPr marL="457200" lvl="0" indent="-317500" rtl="0">
              <a:spcBef>
                <a:spcPts val="0"/>
              </a:spcBef>
              <a:spcAft>
                <a:spcPts val="0"/>
              </a:spcAft>
              <a:buSzPts val="1400"/>
              <a:buChar char="●"/>
            </a:pPr>
            <a:r>
              <a:rPr lang="en-US"/>
              <a:t>photos</a:t>
            </a:r>
            <a:endParaRPr/>
          </a:p>
          <a:p>
            <a:pPr marL="457200" lvl="0" indent="-317500" rtl="0">
              <a:spcBef>
                <a:spcPts val="0"/>
              </a:spcBef>
              <a:spcAft>
                <a:spcPts val="0"/>
              </a:spcAft>
              <a:buSzPts val="1400"/>
              <a:buChar char="●"/>
            </a:pPr>
            <a:r>
              <a:rPr lang="en-US"/>
              <a:t>descriptions</a:t>
            </a:r>
            <a:endParaRPr/>
          </a:p>
          <a:p>
            <a:pPr marL="457200" lvl="0" indent="-317500" rtl="0">
              <a:spcBef>
                <a:spcPts val="0"/>
              </a:spcBef>
              <a:spcAft>
                <a:spcPts val="0"/>
              </a:spcAft>
              <a:buSzPts val="1400"/>
              <a:buChar char="●"/>
            </a:pPr>
            <a:r>
              <a:rPr lang="en-US"/>
              <a:t>etc.</a:t>
            </a:r>
            <a:endParaRPr/>
          </a:p>
        </p:txBody>
      </p:sp>
      <p:sp>
        <p:nvSpPr>
          <p:cNvPr id="174" name="Google Shape;174;p23"/>
          <p:cNvSpPr/>
          <p:nvPr/>
        </p:nvSpPr>
        <p:spPr>
          <a:xfrm>
            <a:off x="4047100" y="1141350"/>
            <a:ext cx="1596300" cy="1902300"/>
          </a:xfrm>
          <a:prstGeom prst="rect">
            <a:avLst/>
          </a:prstGeom>
          <a:solidFill>
            <a:srgbClr val="FFF2CC"/>
          </a:solidFill>
          <a:ln w="2857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Process data using vendor or third-party software.</a:t>
            </a:r>
            <a:endParaRPr/>
          </a:p>
        </p:txBody>
      </p:sp>
      <p:sp>
        <p:nvSpPr>
          <p:cNvPr id="175" name="Google Shape;175;p23"/>
          <p:cNvSpPr/>
          <p:nvPr/>
        </p:nvSpPr>
        <p:spPr>
          <a:xfrm>
            <a:off x="5851725" y="1141350"/>
            <a:ext cx="1596300" cy="1902300"/>
          </a:xfrm>
          <a:prstGeom prst="rect">
            <a:avLst/>
          </a:prstGeom>
          <a:solidFill>
            <a:srgbClr val="FFF2CC"/>
          </a:solidFill>
          <a:ln w="2857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a:t>Construct bluebook files using software and editor.</a:t>
            </a:r>
            <a:endParaRPr>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Run ADJUST.</a:t>
            </a:r>
            <a:endParaRPr/>
          </a:p>
        </p:txBody>
      </p:sp>
      <p:sp>
        <p:nvSpPr>
          <p:cNvPr id="176" name="Google Shape;176;p23"/>
          <p:cNvSpPr/>
          <p:nvPr/>
        </p:nvSpPr>
        <p:spPr>
          <a:xfrm>
            <a:off x="437850" y="1141350"/>
            <a:ext cx="1596300" cy="1902300"/>
          </a:xfrm>
          <a:prstGeom prst="rect">
            <a:avLst/>
          </a:prstGeom>
          <a:solidFill>
            <a:srgbClr val="FFF2CC"/>
          </a:solidFill>
          <a:ln w="2857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Plan project then request a project tracking number.</a:t>
            </a:r>
            <a:endParaRPr sz="1200"/>
          </a:p>
        </p:txBody>
      </p:sp>
      <p:sp>
        <p:nvSpPr>
          <p:cNvPr id="177" name="Google Shape;177;p23"/>
          <p:cNvSpPr/>
          <p:nvPr/>
        </p:nvSpPr>
        <p:spPr>
          <a:xfrm>
            <a:off x="7784575" y="2802500"/>
            <a:ext cx="1013100" cy="1902300"/>
          </a:xfrm>
          <a:prstGeom prst="rect">
            <a:avLst/>
          </a:prstGeom>
          <a:solidFill>
            <a:srgbClr val="FFF2CC"/>
          </a:solidFill>
          <a:ln w="2857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Review and publish to IDB.</a:t>
            </a:r>
            <a:endParaRPr/>
          </a:p>
        </p:txBody>
      </p:sp>
      <p:cxnSp>
        <p:nvCxnSpPr>
          <p:cNvPr id="178" name="Google Shape;178;p23"/>
          <p:cNvCxnSpPr>
            <a:stCxn id="173" idx="3"/>
            <a:endCxn id="174" idx="1"/>
          </p:cNvCxnSpPr>
          <p:nvPr/>
        </p:nvCxnSpPr>
        <p:spPr>
          <a:xfrm>
            <a:off x="3838775" y="2092500"/>
            <a:ext cx="208200" cy="0"/>
          </a:xfrm>
          <a:prstGeom prst="straightConnector1">
            <a:avLst/>
          </a:prstGeom>
          <a:noFill/>
          <a:ln w="9525" cap="flat" cmpd="sng">
            <a:solidFill>
              <a:srgbClr val="000000"/>
            </a:solidFill>
            <a:prstDash val="solid"/>
            <a:round/>
            <a:headEnd type="none" w="med" len="med"/>
            <a:tailEnd type="triangle" w="med" len="med"/>
          </a:ln>
        </p:spPr>
      </p:cxnSp>
      <p:cxnSp>
        <p:nvCxnSpPr>
          <p:cNvPr id="179" name="Google Shape;179;p23"/>
          <p:cNvCxnSpPr>
            <a:stCxn id="176" idx="3"/>
            <a:endCxn id="173" idx="1"/>
          </p:cNvCxnSpPr>
          <p:nvPr/>
        </p:nvCxnSpPr>
        <p:spPr>
          <a:xfrm>
            <a:off x="2034150" y="2092500"/>
            <a:ext cx="208200" cy="0"/>
          </a:xfrm>
          <a:prstGeom prst="straightConnector1">
            <a:avLst/>
          </a:prstGeom>
          <a:noFill/>
          <a:ln w="9525" cap="flat" cmpd="sng">
            <a:solidFill>
              <a:srgbClr val="000000"/>
            </a:solidFill>
            <a:prstDash val="solid"/>
            <a:round/>
            <a:headEnd type="none" w="med" len="med"/>
            <a:tailEnd type="triangle" w="med" len="med"/>
          </a:ln>
        </p:spPr>
      </p:cxnSp>
      <p:cxnSp>
        <p:nvCxnSpPr>
          <p:cNvPr id="180" name="Google Shape;180;p23"/>
          <p:cNvCxnSpPr>
            <a:stCxn id="174" idx="3"/>
            <a:endCxn id="175" idx="1"/>
          </p:cNvCxnSpPr>
          <p:nvPr/>
        </p:nvCxnSpPr>
        <p:spPr>
          <a:xfrm>
            <a:off x="5643400" y="2092500"/>
            <a:ext cx="208200" cy="0"/>
          </a:xfrm>
          <a:prstGeom prst="straightConnector1">
            <a:avLst/>
          </a:prstGeom>
          <a:noFill/>
          <a:ln w="9525" cap="flat" cmpd="sng">
            <a:solidFill>
              <a:srgbClr val="000000"/>
            </a:solidFill>
            <a:prstDash val="solid"/>
            <a:round/>
            <a:headEnd type="none" w="med" len="med"/>
            <a:tailEnd type="triangle" w="med" len="med"/>
          </a:ln>
        </p:spPr>
      </p:cxnSp>
      <p:cxnSp>
        <p:nvCxnSpPr>
          <p:cNvPr id="181" name="Google Shape;181;p23"/>
          <p:cNvCxnSpPr>
            <a:stCxn id="175" idx="2"/>
            <a:endCxn id="177" idx="1"/>
          </p:cNvCxnSpPr>
          <p:nvPr/>
        </p:nvCxnSpPr>
        <p:spPr>
          <a:xfrm>
            <a:off x="6649875" y="3043650"/>
            <a:ext cx="1134600" cy="710100"/>
          </a:xfrm>
          <a:prstGeom prst="straightConnector1">
            <a:avLst/>
          </a:prstGeom>
          <a:noFill/>
          <a:ln w="9525" cap="flat" cmpd="sng">
            <a:solidFill>
              <a:srgbClr val="000000"/>
            </a:solidFill>
            <a:prstDash val="solid"/>
            <a:round/>
            <a:headEnd type="none" w="med" len="med"/>
            <a:tailEnd type="triangle" w="med" len="med"/>
          </a:ln>
        </p:spPr>
      </p:cxnSp>
      <p:sp>
        <p:nvSpPr>
          <p:cNvPr id="182" name="Google Shape;182;p23"/>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Steps to prepare a submission. (1 of 4)</a:t>
            </a:r>
            <a:endParaRPr sz="3600">
              <a:solidFill>
                <a:schemeClr val="dk1"/>
              </a:solidFill>
              <a:latin typeface="Times New Roman"/>
              <a:ea typeface="Times New Roman"/>
              <a:cs typeface="Times New Roman"/>
              <a:sym typeface="Times New Roman"/>
            </a:endParaRPr>
          </a:p>
        </p:txBody>
      </p:sp>
      <p:sp>
        <p:nvSpPr>
          <p:cNvPr id="183" name="Google Shape;183;p23"/>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Calibri"/>
              <a:ea typeface="Calibri"/>
              <a:cs typeface="Calibri"/>
              <a:sym typeface="Calibri"/>
            </a:endParaRPr>
          </a:p>
        </p:txBody>
      </p:sp>
      <p:sp>
        <p:nvSpPr>
          <p:cNvPr id="184" name="Google Shape;184;p23"/>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11</a:t>
            </a:fld>
            <a:endParaRPr>
              <a:latin typeface="Times New Roman"/>
              <a:ea typeface="Times New Roman"/>
              <a:cs typeface="Times New Roman"/>
              <a:sym typeface="Times New Roman"/>
            </a:endParaRPr>
          </a:p>
        </p:txBody>
      </p:sp>
      <p:sp>
        <p:nvSpPr>
          <p:cNvPr id="185" name="Google Shape;185;p23"/>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p:nvPr/>
        </p:nvSpPr>
        <p:spPr>
          <a:xfrm>
            <a:off x="2242475" y="1141350"/>
            <a:ext cx="1596300" cy="1902300"/>
          </a:xfrm>
          <a:prstGeom prst="rect">
            <a:avLst/>
          </a:prstGeom>
          <a:solidFill>
            <a:srgbClr val="FFF2CC"/>
          </a:solidFill>
          <a:ln w="2857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a:t>Perform survey:</a:t>
            </a:r>
            <a:endParaRPr/>
          </a:p>
          <a:p>
            <a:pPr marL="457200" lvl="0" indent="-317500" rtl="0">
              <a:spcBef>
                <a:spcPts val="0"/>
              </a:spcBef>
              <a:spcAft>
                <a:spcPts val="0"/>
              </a:spcAft>
              <a:buSzPts val="1400"/>
              <a:buChar char="●"/>
            </a:pPr>
            <a:r>
              <a:rPr lang="en-US"/>
              <a:t>data files</a:t>
            </a:r>
            <a:endParaRPr/>
          </a:p>
          <a:p>
            <a:pPr marL="457200" lvl="0" indent="-317500" rtl="0">
              <a:spcBef>
                <a:spcPts val="0"/>
              </a:spcBef>
              <a:spcAft>
                <a:spcPts val="0"/>
              </a:spcAft>
              <a:buSzPts val="1400"/>
              <a:buChar char="●"/>
            </a:pPr>
            <a:r>
              <a:rPr lang="en-US"/>
              <a:t>photos</a:t>
            </a:r>
            <a:endParaRPr/>
          </a:p>
          <a:p>
            <a:pPr marL="457200" lvl="0" indent="-317500" rtl="0">
              <a:spcBef>
                <a:spcPts val="0"/>
              </a:spcBef>
              <a:spcAft>
                <a:spcPts val="0"/>
              </a:spcAft>
              <a:buSzPts val="1400"/>
              <a:buChar char="●"/>
            </a:pPr>
            <a:r>
              <a:rPr lang="en-US"/>
              <a:t>descriptions</a:t>
            </a:r>
            <a:endParaRPr/>
          </a:p>
          <a:p>
            <a:pPr marL="457200" lvl="0" indent="-317500" rtl="0">
              <a:spcBef>
                <a:spcPts val="0"/>
              </a:spcBef>
              <a:spcAft>
                <a:spcPts val="0"/>
              </a:spcAft>
              <a:buSzPts val="1400"/>
              <a:buChar char="●"/>
            </a:pPr>
            <a:r>
              <a:rPr lang="en-US"/>
              <a:t>etc.</a:t>
            </a:r>
            <a:endParaRPr/>
          </a:p>
        </p:txBody>
      </p:sp>
      <p:sp>
        <p:nvSpPr>
          <p:cNvPr id="191" name="Google Shape;191;p24"/>
          <p:cNvSpPr/>
          <p:nvPr/>
        </p:nvSpPr>
        <p:spPr>
          <a:xfrm>
            <a:off x="4047100" y="1141350"/>
            <a:ext cx="1596300" cy="1902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999999"/>
                </a:solidFill>
              </a:rPr>
              <a:t>Process data using vendor or third-party software.</a:t>
            </a:r>
            <a:endParaRPr>
              <a:solidFill>
                <a:srgbClr val="999999"/>
              </a:solidFill>
            </a:endParaRPr>
          </a:p>
        </p:txBody>
      </p:sp>
      <p:sp>
        <p:nvSpPr>
          <p:cNvPr id="192" name="Google Shape;192;p24"/>
          <p:cNvSpPr/>
          <p:nvPr/>
        </p:nvSpPr>
        <p:spPr>
          <a:xfrm>
            <a:off x="5851725" y="1141350"/>
            <a:ext cx="1596300" cy="1902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999999"/>
                </a:solidFill>
              </a:rPr>
              <a:t>Construct bluebook files using software and editor.</a:t>
            </a:r>
            <a:endParaRPr>
              <a:solidFill>
                <a:srgbClr val="999999"/>
              </a:solidFill>
            </a:endParaRPr>
          </a:p>
          <a:p>
            <a:pPr marL="0" lvl="0" indent="0" algn="ctr" rtl="0">
              <a:spcBef>
                <a:spcPts val="0"/>
              </a:spcBef>
              <a:spcAft>
                <a:spcPts val="0"/>
              </a:spcAft>
              <a:buClr>
                <a:schemeClr val="dk1"/>
              </a:buClr>
              <a:buSzPts val="1100"/>
              <a:buFont typeface="Arial"/>
              <a:buNone/>
            </a:pPr>
            <a:r>
              <a:rPr lang="en-US">
                <a:solidFill>
                  <a:srgbClr val="999999"/>
                </a:solidFill>
              </a:rPr>
              <a:t>Run ADJUST.</a:t>
            </a:r>
            <a:endParaRPr>
              <a:solidFill>
                <a:srgbClr val="999999"/>
              </a:solidFill>
            </a:endParaRPr>
          </a:p>
        </p:txBody>
      </p:sp>
      <p:sp>
        <p:nvSpPr>
          <p:cNvPr id="193" name="Google Shape;193;p24"/>
          <p:cNvSpPr/>
          <p:nvPr/>
        </p:nvSpPr>
        <p:spPr>
          <a:xfrm>
            <a:off x="437850" y="1141350"/>
            <a:ext cx="1596300" cy="1902300"/>
          </a:xfrm>
          <a:prstGeom prst="rect">
            <a:avLst/>
          </a:prstGeom>
          <a:solidFill>
            <a:srgbClr val="FFF2CC"/>
          </a:solidFill>
          <a:ln w="2857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Plan project then request a project tracking number.</a:t>
            </a:r>
            <a:endParaRPr sz="1200"/>
          </a:p>
        </p:txBody>
      </p:sp>
      <p:sp>
        <p:nvSpPr>
          <p:cNvPr id="194" name="Google Shape;194;p24"/>
          <p:cNvSpPr/>
          <p:nvPr/>
        </p:nvSpPr>
        <p:spPr>
          <a:xfrm>
            <a:off x="7784575" y="2802500"/>
            <a:ext cx="1013100" cy="1902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999999"/>
                </a:solidFill>
              </a:rPr>
              <a:t>Review and publish to IDB.</a:t>
            </a:r>
            <a:endParaRPr>
              <a:solidFill>
                <a:srgbClr val="999999"/>
              </a:solidFill>
            </a:endParaRPr>
          </a:p>
        </p:txBody>
      </p:sp>
      <p:cxnSp>
        <p:nvCxnSpPr>
          <p:cNvPr id="195" name="Google Shape;195;p24"/>
          <p:cNvCxnSpPr>
            <a:stCxn id="190" idx="3"/>
            <a:endCxn id="191" idx="1"/>
          </p:cNvCxnSpPr>
          <p:nvPr/>
        </p:nvCxnSpPr>
        <p:spPr>
          <a:xfrm>
            <a:off x="3838775" y="2092500"/>
            <a:ext cx="208200" cy="0"/>
          </a:xfrm>
          <a:prstGeom prst="straightConnector1">
            <a:avLst/>
          </a:prstGeom>
          <a:noFill/>
          <a:ln w="9525" cap="flat" cmpd="sng">
            <a:solidFill>
              <a:srgbClr val="999999"/>
            </a:solidFill>
            <a:prstDash val="solid"/>
            <a:round/>
            <a:headEnd type="none" w="med" len="med"/>
            <a:tailEnd type="triangle" w="med" len="med"/>
          </a:ln>
        </p:spPr>
      </p:cxnSp>
      <p:cxnSp>
        <p:nvCxnSpPr>
          <p:cNvPr id="196" name="Google Shape;196;p24"/>
          <p:cNvCxnSpPr>
            <a:stCxn id="193" idx="3"/>
            <a:endCxn id="190" idx="1"/>
          </p:cNvCxnSpPr>
          <p:nvPr/>
        </p:nvCxnSpPr>
        <p:spPr>
          <a:xfrm>
            <a:off x="2034150" y="2092500"/>
            <a:ext cx="208200" cy="0"/>
          </a:xfrm>
          <a:prstGeom prst="straightConnector1">
            <a:avLst/>
          </a:prstGeom>
          <a:noFill/>
          <a:ln w="9525" cap="flat" cmpd="sng">
            <a:solidFill>
              <a:srgbClr val="000000"/>
            </a:solidFill>
            <a:prstDash val="solid"/>
            <a:round/>
            <a:headEnd type="none" w="med" len="med"/>
            <a:tailEnd type="triangle" w="med" len="med"/>
          </a:ln>
        </p:spPr>
      </p:cxnSp>
      <p:cxnSp>
        <p:nvCxnSpPr>
          <p:cNvPr id="197" name="Google Shape;197;p24"/>
          <p:cNvCxnSpPr>
            <a:stCxn id="191" idx="3"/>
            <a:endCxn id="192" idx="1"/>
          </p:cNvCxnSpPr>
          <p:nvPr/>
        </p:nvCxnSpPr>
        <p:spPr>
          <a:xfrm>
            <a:off x="5643400" y="2092500"/>
            <a:ext cx="208200" cy="0"/>
          </a:xfrm>
          <a:prstGeom prst="straightConnector1">
            <a:avLst/>
          </a:prstGeom>
          <a:noFill/>
          <a:ln w="9525" cap="flat" cmpd="sng">
            <a:solidFill>
              <a:srgbClr val="999999"/>
            </a:solidFill>
            <a:prstDash val="solid"/>
            <a:round/>
            <a:headEnd type="none" w="med" len="med"/>
            <a:tailEnd type="triangle" w="med" len="med"/>
          </a:ln>
        </p:spPr>
      </p:cxnSp>
      <p:cxnSp>
        <p:nvCxnSpPr>
          <p:cNvPr id="198" name="Google Shape;198;p24"/>
          <p:cNvCxnSpPr>
            <a:stCxn id="192" idx="2"/>
            <a:endCxn id="194" idx="1"/>
          </p:cNvCxnSpPr>
          <p:nvPr/>
        </p:nvCxnSpPr>
        <p:spPr>
          <a:xfrm>
            <a:off x="6649875" y="3043650"/>
            <a:ext cx="1134600" cy="710100"/>
          </a:xfrm>
          <a:prstGeom prst="straightConnector1">
            <a:avLst/>
          </a:prstGeom>
          <a:noFill/>
          <a:ln w="9525" cap="flat" cmpd="sng">
            <a:solidFill>
              <a:srgbClr val="999999"/>
            </a:solidFill>
            <a:prstDash val="solid"/>
            <a:round/>
            <a:headEnd type="none" w="med" len="med"/>
            <a:tailEnd type="triangle" w="med" len="med"/>
          </a:ln>
        </p:spPr>
      </p:cxnSp>
      <p:sp>
        <p:nvSpPr>
          <p:cNvPr id="199" name="Google Shape;199;p24"/>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Steps to prepare a submission. (2 of 4)</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200" name="Google Shape;200;p24"/>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Calibri"/>
              <a:ea typeface="Calibri"/>
              <a:cs typeface="Calibri"/>
              <a:sym typeface="Calibri"/>
            </a:endParaRPr>
          </a:p>
        </p:txBody>
      </p:sp>
      <p:sp>
        <p:nvSpPr>
          <p:cNvPr id="201" name="Google Shape;201;p24"/>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12</a:t>
            </a:fld>
            <a:endParaRPr>
              <a:latin typeface="Times New Roman"/>
              <a:ea typeface="Times New Roman"/>
              <a:cs typeface="Times New Roman"/>
              <a:sym typeface="Times New Roman"/>
            </a:endParaRPr>
          </a:p>
        </p:txBody>
      </p:sp>
      <p:sp>
        <p:nvSpPr>
          <p:cNvPr id="202" name="Google Shape;202;p24"/>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203" name="Google Shape;203;p24"/>
          <p:cNvSpPr txBox="1"/>
          <p:nvPr/>
        </p:nvSpPr>
        <p:spPr>
          <a:xfrm>
            <a:off x="81975" y="3388825"/>
            <a:ext cx="6174900" cy="274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000"/>
              <a:t>For many of you, these steps are your job: to design and complete surveys.</a:t>
            </a:r>
            <a:endParaRPr sz="2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p:nvPr/>
        </p:nvSpPr>
        <p:spPr>
          <a:xfrm>
            <a:off x="2242475" y="1141350"/>
            <a:ext cx="1596300" cy="1902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a:solidFill>
                  <a:srgbClr val="999999"/>
                </a:solidFill>
              </a:rPr>
              <a:t>Perform survey:</a:t>
            </a:r>
            <a:endParaRPr>
              <a:solidFill>
                <a:srgbClr val="999999"/>
              </a:solidFill>
            </a:endParaRPr>
          </a:p>
          <a:p>
            <a:pPr marL="457200" lvl="0" indent="-317500" rtl="0">
              <a:spcBef>
                <a:spcPts val="0"/>
              </a:spcBef>
              <a:spcAft>
                <a:spcPts val="0"/>
              </a:spcAft>
              <a:buClr>
                <a:srgbClr val="999999"/>
              </a:buClr>
              <a:buSzPts val="1400"/>
              <a:buChar char="●"/>
            </a:pPr>
            <a:r>
              <a:rPr lang="en-US">
                <a:solidFill>
                  <a:srgbClr val="999999"/>
                </a:solidFill>
              </a:rPr>
              <a:t>data files</a:t>
            </a:r>
            <a:endParaRPr>
              <a:solidFill>
                <a:srgbClr val="999999"/>
              </a:solidFill>
            </a:endParaRPr>
          </a:p>
          <a:p>
            <a:pPr marL="457200" lvl="0" indent="-317500" rtl="0">
              <a:spcBef>
                <a:spcPts val="0"/>
              </a:spcBef>
              <a:spcAft>
                <a:spcPts val="0"/>
              </a:spcAft>
              <a:buClr>
                <a:srgbClr val="999999"/>
              </a:buClr>
              <a:buSzPts val="1400"/>
              <a:buChar char="●"/>
            </a:pPr>
            <a:r>
              <a:rPr lang="en-US">
                <a:solidFill>
                  <a:srgbClr val="999999"/>
                </a:solidFill>
              </a:rPr>
              <a:t>photos</a:t>
            </a:r>
            <a:endParaRPr>
              <a:solidFill>
                <a:srgbClr val="999999"/>
              </a:solidFill>
            </a:endParaRPr>
          </a:p>
          <a:p>
            <a:pPr marL="457200" lvl="0" indent="-317500" rtl="0">
              <a:spcBef>
                <a:spcPts val="0"/>
              </a:spcBef>
              <a:spcAft>
                <a:spcPts val="0"/>
              </a:spcAft>
              <a:buClr>
                <a:srgbClr val="999999"/>
              </a:buClr>
              <a:buSzPts val="1400"/>
              <a:buChar char="●"/>
            </a:pPr>
            <a:r>
              <a:rPr lang="en-US">
                <a:solidFill>
                  <a:srgbClr val="999999"/>
                </a:solidFill>
              </a:rPr>
              <a:t>descriptions</a:t>
            </a:r>
            <a:endParaRPr>
              <a:solidFill>
                <a:srgbClr val="999999"/>
              </a:solidFill>
            </a:endParaRPr>
          </a:p>
          <a:p>
            <a:pPr marL="457200" lvl="0" indent="-317500" rtl="0">
              <a:spcBef>
                <a:spcPts val="0"/>
              </a:spcBef>
              <a:spcAft>
                <a:spcPts val="0"/>
              </a:spcAft>
              <a:buClr>
                <a:srgbClr val="999999"/>
              </a:buClr>
              <a:buSzPts val="1400"/>
              <a:buChar char="●"/>
            </a:pPr>
            <a:r>
              <a:rPr lang="en-US">
                <a:solidFill>
                  <a:srgbClr val="999999"/>
                </a:solidFill>
              </a:rPr>
              <a:t>etc.</a:t>
            </a:r>
            <a:endParaRPr>
              <a:solidFill>
                <a:srgbClr val="999999"/>
              </a:solidFill>
            </a:endParaRPr>
          </a:p>
        </p:txBody>
      </p:sp>
      <p:sp>
        <p:nvSpPr>
          <p:cNvPr id="209" name="Google Shape;209;p25"/>
          <p:cNvSpPr/>
          <p:nvPr/>
        </p:nvSpPr>
        <p:spPr>
          <a:xfrm>
            <a:off x="4047100" y="1141350"/>
            <a:ext cx="1596300" cy="1902300"/>
          </a:xfrm>
          <a:prstGeom prst="rect">
            <a:avLst/>
          </a:prstGeom>
          <a:solidFill>
            <a:srgbClr val="FFF2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Process data using vendor or third-party software.</a:t>
            </a:r>
            <a:endParaRPr/>
          </a:p>
        </p:txBody>
      </p:sp>
      <p:sp>
        <p:nvSpPr>
          <p:cNvPr id="210" name="Google Shape;210;p25"/>
          <p:cNvSpPr/>
          <p:nvPr/>
        </p:nvSpPr>
        <p:spPr>
          <a:xfrm>
            <a:off x="5851725" y="1141350"/>
            <a:ext cx="1596300" cy="1902300"/>
          </a:xfrm>
          <a:prstGeom prst="rect">
            <a:avLst/>
          </a:prstGeom>
          <a:solidFill>
            <a:srgbClr val="FFF2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Construct bluebook files using software and editor.</a:t>
            </a:r>
            <a:endParaRPr>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Run ADJUST.</a:t>
            </a:r>
            <a:endParaRPr/>
          </a:p>
        </p:txBody>
      </p:sp>
      <p:sp>
        <p:nvSpPr>
          <p:cNvPr id="211" name="Google Shape;211;p25"/>
          <p:cNvSpPr/>
          <p:nvPr/>
        </p:nvSpPr>
        <p:spPr>
          <a:xfrm>
            <a:off x="437850" y="1141350"/>
            <a:ext cx="1596300" cy="1902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999999"/>
                </a:solidFill>
              </a:rPr>
              <a:t>Plan project then request a project tracking number</a:t>
            </a:r>
            <a:r>
              <a:rPr lang="en-US">
                <a:solidFill>
                  <a:srgbClr val="B7B7B7"/>
                </a:solidFill>
              </a:rPr>
              <a:t>.</a:t>
            </a:r>
            <a:endParaRPr sz="1200">
              <a:solidFill>
                <a:srgbClr val="B7B7B7"/>
              </a:solidFill>
            </a:endParaRPr>
          </a:p>
        </p:txBody>
      </p:sp>
      <p:sp>
        <p:nvSpPr>
          <p:cNvPr id="212" name="Google Shape;212;p25"/>
          <p:cNvSpPr/>
          <p:nvPr/>
        </p:nvSpPr>
        <p:spPr>
          <a:xfrm>
            <a:off x="7784575" y="2802500"/>
            <a:ext cx="1013100" cy="1902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999999"/>
                </a:solidFill>
              </a:rPr>
              <a:t>Review and publish to IDB.</a:t>
            </a:r>
            <a:endParaRPr>
              <a:solidFill>
                <a:srgbClr val="999999"/>
              </a:solidFill>
            </a:endParaRPr>
          </a:p>
        </p:txBody>
      </p:sp>
      <p:cxnSp>
        <p:nvCxnSpPr>
          <p:cNvPr id="213" name="Google Shape;213;p25"/>
          <p:cNvCxnSpPr>
            <a:stCxn id="208" idx="3"/>
            <a:endCxn id="209" idx="1"/>
          </p:cNvCxnSpPr>
          <p:nvPr/>
        </p:nvCxnSpPr>
        <p:spPr>
          <a:xfrm>
            <a:off x="3838775" y="2092500"/>
            <a:ext cx="208200" cy="0"/>
          </a:xfrm>
          <a:prstGeom prst="straightConnector1">
            <a:avLst/>
          </a:prstGeom>
          <a:noFill/>
          <a:ln w="9525" cap="flat" cmpd="sng">
            <a:solidFill>
              <a:srgbClr val="999999"/>
            </a:solidFill>
            <a:prstDash val="solid"/>
            <a:round/>
            <a:headEnd type="none" w="med" len="med"/>
            <a:tailEnd type="triangle" w="med" len="med"/>
          </a:ln>
        </p:spPr>
      </p:cxnSp>
      <p:cxnSp>
        <p:nvCxnSpPr>
          <p:cNvPr id="214" name="Google Shape;214;p25"/>
          <p:cNvCxnSpPr>
            <a:stCxn id="211" idx="3"/>
            <a:endCxn id="208" idx="1"/>
          </p:cNvCxnSpPr>
          <p:nvPr/>
        </p:nvCxnSpPr>
        <p:spPr>
          <a:xfrm>
            <a:off x="2034150" y="2092500"/>
            <a:ext cx="208200" cy="0"/>
          </a:xfrm>
          <a:prstGeom prst="straightConnector1">
            <a:avLst/>
          </a:prstGeom>
          <a:noFill/>
          <a:ln w="9525" cap="flat" cmpd="sng">
            <a:solidFill>
              <a:srgbClr val="999999"/>
            </a:solidFill>
            <a:prstDash val="solid"/>
            <a:round/>
            <a:headEnd type="none" w="med" len="med"/>
            <a:tailEnd type="triangle" w="med" len="med"/>
          </a:ln>
        </p:spPr>
      </p:cxnSp>
      <p:cxnSp>
        <p:nvCxnSpPr>
          <p:cNvPr id="215" name="Google Shape;215;p25"/>
          <p:cNvCxnSpPr>
            <a:stCxn id="209" idx="3"/>
            <a:endCxn id="210" idx="1"/>
          </p:cNvCxnSpPr>
          <p:nvPr/>
        </p:nvCxnSpPr>
        <p:spPr>
          <a:xfrm>
            <a:off x="5643400" y="2092500"/>
            <a:ext cx="208200" cy="0"/>
          </a:xfrm>
          <a:prstGeom prst="straightConnector1">
            <a:avLst/>
          </a:prstGeom>
          <a:noFill/>
          <a:ln w="9525" cap="flat" cmpd="sng">
            <a:solidFill>
              <a:srgbClr val="000000"/>
            </a:solidFill>
            <a:prstDash val="solid"/>
            <a:round/>
            <a:headEnd type="none" w="med" len="med"/>
            <a:tailEnd type="triangle" w="med" len="med"/>
          </a:ln>
        </p:spPr>
      </p:cxnSp>
      <p:cxnSp>
        <p:nvCxnSpPr>
          <p:cNvPr id="216" name="Google Shape;216;p25"/>
          <p:cNvCxnSpPr>
            <a:stCxn id="210" idx="2"/>
            <a:endCxn id="212" idx="1"/>
          </p:cNvCxnSpPr>
          <p:nvPr/>
        </p:nvCxnSpPr>
        <p:spPr>
          <a:xfrm>
            <a:off x="6649875" y="3043650"/>
            <a:ext cx="1134600" cy="710100"/>
          </a:xfrm>
          <a:prstGeom prst="straightConnector1">
            <a:avLst/>
          </a:prstGeom>
          <a:noFill/>
          <a:ln w="9525" cap="flat" cmpd="sng">
            <a:solidFill>
              <a:srgbClr val="999999"/>
            </a:solidFill>
            <a:prstDash val="solid"/>
            <a:round/>
            <a:headEnd type="none" w="med" len="med"/>
            <a:tailEnd type="triangle" w="med" len="med"/>
          </a:ln>
        </p:spPr>
      </p:cxnSp>
      <p:sp>
        <p:nvSpPr>
          <p:cNvPr id="217" name="Google Shape;217;p25"/>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Steps to prepare a submission. (3 of 4)</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218" name="Google Shape;218;p25"/>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Calibri"/>
              <a:ea typeface="Calibri"/>
              <a:cs typeface="Calibri"/>
              <a:sym typeface="Calibri"/>
            </a:endParaRPr>
          </a:p>
        </p:txBody>
      </p:sp>
      <p:sp>
        <p:nvSpPr>
          <p:cNvPr id="219" name="Google Shape;219;p25"/>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13</a:t>
            </a:fld>
            <a:endParaRPr>
              <a:latin typeface="Times New Roman"/>
              <a:ea typeface="Times New Roman"/>
              <a:cs typeface="Times New Roman"/>
              <a:sym typeface="Times New Roman"/>
            </a:endParaRPr>
          </a:p>
        </p:txBody>
      </p:sp>
      <p:sp>
        <p:nvSpPr>
          <p:cNvPr id="220" name="Google Shape;220;p25"/>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221" name="Google Shape;221;p25"/>
          <p:cNvSpPr txBox="1"/>
          <p:nvPr/>
        </p:nvSpPr>
        <p:spPr>
          <a:xfrm>
            <a:off x="81975" y="3388825"/>
            <a:ext cx="6682200" cy="274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000"/>
              <a:t>But these steps might seem daunting:</a:t>
            </a:r>
            <a:endParaRPr sz="2000"/>
          </a:p>
          <a:p>
            <a:pPr marL="457200" lvl="0" indent="-355600" rtl="0">
              <a:spcBef>
                <a:spcPts val="1000"/>
              </a:spcBef>
              <a:spcAft>
                <a:spcPts val="0"/>
              </a:spcAft>
              <a:buSzPts val="2000"/>
              <a:buChar char="●"/>
            </a:pPr>
            <a:r>
              <a:rPr lang="en-US" sz="2000"/>
              <a:t>Prepare your data for your vendor’s or some other third-party software, learn to use that software and understand how best to do so.</a:t>
            </a:r>
            <a:endParaRPr sz="2000"/>
          </a:p>
          <a:p>
            <a:pPr marL="457200" lvl="0" indent="-355600">
              <a:spcBef>
                <a:spcPts val="1000"/>
              </a:spcBef>
              <a:spcAft>
                <a:spcPts val="0"/>
              </a:spcAft>
              <a:buSzPts val="2000"/>
              <a:buChar char="●"/>
            </a:pPr>
            <a:r>
              <a:rPr lang="en-US" sz="2000"/>
              <a:t>Prepare the results for a submission, l</a:t>
            </a:r>
            <a:r>
              <a:rPr lang="en-US" sz="2000">
                <a:solidFill>
                  <a:schemeClr val="dk1"/>
                </a:solidFill>
              </a:rPr>
              <a:t>earn to use the NGS software and understand how best to do so.</a:t>
            </a:r>
            <a:endParaRPr sz="2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p:nvPr/>
        </p:nvSpPr>
        <p:spPr>
          <a:xfrm>
            <a:off x="2242475" y="1141350"/>
            <a:ext cx="1596300" cy="1902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a:solidFill>
                  <a:srgbClr val="999999"/>
                </a:solidFill>
              </a:rPr>
              <a:t>Perform survey:</a:t>
            </a:r>
            <a:endParaRPr>
              <a:solidFill>
                <a:srgbClr val="999999"/>
              </a:solidFill>
            </a:endParaRPr>
          </a:p>
          <a:p>
            <a:pPr marL="457200" lvl="0" indent="-317500" rtl="0">
              <a:spcBef>
                <a:spcPts val="0"/>
              </a:spcBef>
              <a:spcAft>
                <a:spcPts val="0"/>
              </a:spcAft>
              <a:buClr>
                <a:srgbClr val="999999"/>
              </a:buClr>
              <a:buSzPts val="1400"/>
              <a:buChar char="●"/>
            </a:pPr>
            <a:r>
              <a:rPr lang="en-US">
                <a:solidFill>
                  <a:srgbClr val="999999"/>
                </a:solidFill>
              </a:rPr>
              <a:t>data files</a:t>
            </a:r>
            <a:endParaRPr>
              <a:solidFill>
                <a:srgbClr val="999999"/>
              </a:solidFill>
            </a:endParaRPr>
          </a:p>
          <a:p>
            <a:pPr marL="457200" lvl="0" indent="-317500" rtl="0">
              <a:spcBef>
                <a:spcPts val="0"/>
              </a:spcBef>
              <a:spcAft>
                <a:spcPts val="0"/>
              </a:spcAft>
              <a:buClr>
                <a:srgbClr val="999999"/>
              </a:buClr>
              <a:buSzPts val="1400"/>
              <a:buChar char="●"/>
            </a:pPr>
            <a:r>
              <a:rPr lang="en-US">
                <a:solidFill>
                  <a:srgbClr val="999999"/>
                </a:solidFill>
              </a:rPr>
              <a:t>photos</a:t>
            </a:r>
            <a:endParaRPr>
              <a:solidFill>
                <a:srgbClr val="999999"/>
              </a:solidFill>
            </a:endParaRPr>
          </a:p>
          <a:p>
            <a:pPr marL="457200" lvl="0" indent="-317500" rtl="0">
              <a:spcBef>
                <a:spcPts val="0"/>
              </a:spcBef>
              <a:spcAft>
                <a:spcPts val="0"/>
              </a:spcAft>
              <a:buClr>
                <a:srgbClr val="999999"/>
              </a:buClr>
              <a:buSzPts val="1400"/>
              <a:buChar char="●"/>
            </a:pPr>
            <a:r>
              <a:rPr lang="en-US">
                <a:solidFill>
                  <a:srgbClr val="999999"/>
                </a:solidFill>
              </a:rPr>
              <a:t>descriptions</a:t>
            </a:r>
            <a:endParaRPr>
              <a:solidFill>
                <a:srgbClr val="999999"/>
              </a:solidFill>
            </a:endParaRPr>
          </a:p>
          <a:p>
            <a:pPr marL="457200" lvl="0" indent="-317500" rtl="0">
              <a:spcBef>
                <a:spcPts val="0"/>
              </a:spcBef>
              <a:spcAft>
                <a:spcPts val="0"/>
              </a:spcAft>
              <a:buClr>
                <a:srgbClr val="999999"/>
              </a:buClr>
              <a:buSzPts val="1400"/>
              <a:buChar char="●"/>
            </a:pPr>
            <a:r>
              <a:rPr lang="en-US">
                <a:solidFill>
                  <a:srgbClr val="999999"/>
                </a:solidFill>
              </a:rPr>
              <a:t>etc.</a:t>
            </a:r>
            <a:endParaRPr>
              <a:solidFill>
                <a:srgbClr val="999999"/>
              </a:solidFill>
            </a:endParaRPr>
          </a:p>
        </p:txBody>
      </p:sp>
      <p:sp>
        <p:nvSpPr>
          <p:cNvPr id="227" name="Google Shape;227;p26"/>
          <p:cNvSpPr/>
          <p:nvPr/>
        </p:nvSpPr>
        <p:spPr>
          <a:xfrm>
            <a:off x="4047100" y="1141350"/>
            <a:ext cx="1596300" cy="1902300"/>
          </a:xfrm>
          <a:prstGeom prst="rect">
            <a:avLst/>
          </a:prstGeom>
          <a:solidFill>
            <a:srgbClr val="FFF2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Process data using vendor or third-party software.</a:t>
            </a:r>
            <a:endParaRPr/>
          </a:p>
        </p:txBody>
      </p:sp>
      <p:sp>
        <p:nvSpPr>
          <p:cNvPr id="228" name="Google Shape;228;p26"/>
          <p:cNvSpPr/>
          <p:nvPr/>
        </p:nvSpPr>
        <p:spPr>
          <a:xfrm>
            <a:off x="5851725" y="1141350"/>
            <a:ext cx="1596300" cy="1902300"/>
          </a:xfrm>
          <a:prstGeom prst="rect">
            <a:avLst/>
          </a:prstGeom>
          <a:solidFill>
            <a:srgbClr val="FFF2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Construct bluebook files using software and editor.</a:t>
            </a:r>
            <a:endParaRPr>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Run ADJUST.</a:t>
            </a:r>
            <a:endParaRPr/>
          </a:p>
        </p:txBody>
      </p:sp>
      <p:sp>
        <p:nvSpPr>
          <p:cNvPr id="229" name="Google Shape;229;p26"/>
          <p:cNvSpPr/>
          <p:nvPr/>
        </p:nvSpPr>
        <p:spPr>
          <a:xfrm>
            <a:off x="437850" y="1141350"/>
            <a:ext cx="1596300" cy="1902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999999"/>
                </a:solidFill>
              </a:rPr>
              <a:t>Plan project then request a project tracking number</a:t>
            </a:r>
            <a:r>
              <a:rPr lang="en-US">
                <a:solidFill>
                  <a:srgbClr val="B7B7B7"/>
                </a:solidFill>
              </a:rPr>
              <a:t>.</a:t>
            </a:r>
            <a:endParaRPr sz="1200">
              <a:solidFill>
                <a:srgbClr val="B7B7B7"/>
              </a:solidFill>
            </a:endParaRPr>
          </a:p>
        </p:txBody>
      </p:sp>
      <p:sp>
        <p:nvSpPr>
          <p:cNvPr id="230" name="Google Shape;230;p26"/>
          <p:cNvSpPr/>
          <p:nvPr/>
        </p:nvSpPr>
        <p:spPr>
          <a:xfrm>
            <a:off x="7784575" y="2802500"/>
            <a:ext cx="1013100" cy="1902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999999"/>
                </a:solidFill>
              </a:rPr>
              <a:t>Review and publish to IDB.</a:t>
            </a:r>
            <a:endParaRPr>
              <a:solidFill>
                <a:srgbClr val="999999"/>
              </a:solidFill>
            </a:endParaRPr>
          </a:p>
        </p:txBody>
      </p:sp>
      <p:cxnSp>
        <p:nvCxnSpPr>
          <p:cNvPr id="231" name="Google Shape;231;p26"/>
          <p:cNvCxnSpPr>
            <a:stCxn id="226" idx="3"/>
            <a:endCxn id="227" idx="1"/>
          </p:cNvCxnSpPr>
          <p:nvPr/>
        </p:nvCxnSpPr>
        <p:spPr>
          <a:xfrm>
            <a:off x="3838775" y="2092500"/>
            <a:ext cx="208200" cy="0"/>
          </a:xfrm>
          <a:prstGeom prst="straightConnector1">
            <a:avLst/>
          </a:prstGeom>
          <a:noFill/>
          <a:ln w="9525" cap="flat" cmpd="sng">
            <a:solidFill>
              <a:srgbClr val="999999"/>
            </a:solidFill>
            <a:prstDash val="solid"/>
            <a:round/>
            <a:headEnd type="none" w="med" len="med"/>
            <a:tailEnd type="triangle" w="med" len="med"/>
          </a:ln>
        </p:spPr>
      </p:cxnSp>
      <p:cxnSp>
        <p:nvCxnSpPr>
          <p:cNvPr id="232" name="Google Shape;232;p26"/>
          <p:cNvCxnSpPr>
            <a:stCxn id="229" idx="3"/>
            <a:endCxn id="226" idx="1"/>
          </p:cNvCxnSpPr>
          <p:nvPr/>
        </p:nvCxnSpPr>
        <p:spPr>
          <a:xfrm>
            <a:off x="2034150" y="2092500"/>
            <a:ext cx="208200" cy="0"/>
          </a:xfrm>
          <a:prstGeom prst="straightConnector1">
            <a:avLst/>
          </a:prstGeom>
          <a:noFill/>
          <a:ln w="9525" cap="flat" cmpd="sng">
            <a:solidFill>
              <a:srgbClr val="999999"/>
            </a:solidFill>
            <a:prstDash val="solid"/>
            <a:round/>
            <a:headEnd type="none" w="med" len="med"/>
            <a:tailEnd type="triangle" w="med" len="med"/>
          </a:ln>
        </p:spPr>
      </p:cxnSp>
      <p:cxnSp>
        <p:nvCxnSpPr>
          <p:cNvPr id="233" name="Google Shape;233;p26"/>
          <p:cNvCxnSpPr>
            <a:stCxn id="227" idx="3"/>
            <a:endCxn id="228" idx="1"/>
          </p:cNvCxnSpPr>
          <p:nvPr/>
        </p:nvCxnSpPr>
        <p:spPr>
          <a:xfrm>
            <a:off x="5643400" y="2092500"/>
            <a:ext cx="208200" cy="0"/>
          </a:xfrm>
          <a:prstGeom prst="straightConnector1">
            <a:avLst/>
          </a:prstGeom>
          <a:noFill/>
          <a:ln w="9525" cap="flat" cmpd="sng">
            <a:solidFill>
              <a:srgbClr val="000000"/>
            </a:solidFill>
            <a:prstDash val="solid"/>
            <a:round/>
            <a:headEnd type="none" w="med" len="med"/>
            <a:tailEnd type="triangle" w="med" len="med"/>
          </a:ln>
        </p:spPr>
      </p:cxnSp>
      <p:cxnSp>
        <p:nvCxnSpPr>
          <p:cNvPr id="234" name="Google Shape;234;p26"/>
          <p:cNvCxnSpPr>
            <a:stCxn id="228" idx="2"/>
            <a:endCxn id="230" idx="1"/>
          </p:cNvCxnSpPr>
          <p:nvPr/>
        </p:nvCxnSpPr>
        <p:spPr>
          <a:xfrm>
            <a:off x="6649875" y="3043650"/>
            <a:ext cx="1134600" cy="710100"/>
          </a:xfrm>
          <a:prstGeom prst="straightConnector1">
            <a:avLst/>
          </a:prstGeom>
          <a:noFill/>
          <a:ln w="9525" cap="flat" cmpd="sng">
            <a:solidFill>
              <a:srgbClr val="999999"/>
            </a:solidFill>
            <a:prstDash val="solid"/>
            <a:round/>
            <a:headEnd type="none" w="med" len="med"/>
            <a:tailEnd type="triangle" w="med" len="med"/>
          </a:ln>
        </p:spPr>
      </p:cxnSp>
      <p:sp>
        <p:nvSpPr>
          <p:cNvPr id="235" name="Google Shape;235;p26"/>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Steps to prepare a submission. (4 of 4)</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236" name="Google Shape;236;p26"/>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Calibri"/>
              <a:ea typeface="Calibri"/>
              <a:cs typeface="Calibri"/>
              <a:sym typeface="Calibri"/>
            </a:endParaRPr>
          </a:p>
        </p:txBody>
      </p:sp>
      <p:sp>
        <p:nvSpPr>
          <p:cNvPr id="237" name="Google Shape;237;p26"/>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14</a:t>
            </a:fld>
            <a:endParaRPr>
              <a:latin typeface="Times New Roman"/>
              <a:ea typeface="Times New Roman"/>
              <a:cs typeface="Times New Roman"/>
              <a:sym typeface="Times New Roman"/>
            </a:endParaRPr>
          </a:p>
        </p:txBody>
      </p:sp>
      <p:sp>
        <p:nvSpPr>
          <p:cNvPr id="238" name="Google Shape;238;p26"/>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239" name="Google Shape;239;p26"/>
          <p:cNvSpPr txBox="1"/>
          <p:nvPr/>
        </p:nvSpPr>
        <p:spPr>
          <a:xfrm>
            <a:off x="81975" y="3388825"/>
            <a:ext cx="6909900" cy="274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000"/>
              <a:t>NGS tries to simplify these last two steps using </a:t>
            </a:r>
            <a:br>
              <a:rPr lang="en-US" sz="2000"/>
            </a:br>
            <a:r>
              <a:rPr lang="en-US" sz="2000"/>
              <a:t>BETA OPUS-Projects:</a:t>
            </a:r>
            <a:endParaRPr sz="2000"/>
          </a:p>
          <a:p>
            <a:pPr marL="457200" lvl="0" indent="-355600" rtl="0">
              <a:spcBef>
                <a:spcPts val="1000"/>
              </a:spcBef>
              <a:spcAft>
                <a:spcPts val="0"/>
              </a:spcAft>
              <a:buSzPts val="2000"/>
              <a:buChar char="●"/>
            </a:pPr>
            <a:r>
              <a:rPr lang="en-US" sz="2000"/>
              <a:t>automating most of the tasks.</a:t>
            </a:r>
            <a:endParaRPr sz="2000">
              <a:solidFill>
                <a:schemeClr val="dk1"/>
              </a:solidFill>
            </a:endParaRPr>
          </a:p>
          <a:p>
            <a:pPr marL="457200" lvl="0" indent="-355600" rtl="0">
              <a:spcBef>
                <a:spcPts val="1000"/>
              </a:spcBef>
              <a:spcAft>
                <a:spcPts val="0"/>
              </a:spcAft>
              <a:buClr>
                <a:schemeClr val="dk1"/>
              </a:buClr>
              <a:buSzPts val="2000"/>
              <a:buChar char="●"/>
            </a:pPr>
            <a:r>
              <a:rPr lang="en-US" sz="2000">
                <a:solidFill>
                  <a:schemeClr val="dk1"/>
                </a:solidFill>
              </a:rPr>
              <a:t>streamlining data processing.</a:t>
            </a:r>
            <a:endParaRPr sz="2000"/>
          </a:p>
          <a:p>
            <a:pPr marL="457200" lvl="0" indent="-355600" rtl="0">
              <a:spcBef>
                <a:spcPts val="1000"/>
              </a:spcBef>
              <a:spcAft>
                <a:spcPts val="0"/>
              </a:spcAft>
              <a:buSzPts val="2000"/>
              <a:buChar char="●"/>
            </a:pPr>
            <a:r>
              <a:rPr lang="en-US" sz="2000"/>
              <a:t>displaying visual quality control cues.</a:t>
            </a:r>
            <a:endParaRPr sz="2000"/>
          </a:p>
          <a:p>
            <a:pPr marL="457200" lvl="0" indent="-355600" rtl="0">
              <a:spcBef>
                <a:spcPts val="1000"/>
              </a:spcBef>
              <a:spcAft>
                <a:spcPts val="0"/>
              </a:spcAft>
              <a:buSzPts val="2000"/>
              <a:buChar char="●"/>
            </a:pPr>
            <a:r>
              <a:rPr lang="en-US" sz="2000"/>
              <a:t>performing most of the required formatting of results.</a:t>
            </a:r>
            <a:br>
              <a:rPr lang="en-US" sz="2000"/>
            </a:br>
            <a:r>
              <a:rPr lang="en-US" sz="2000"/>
              <a:t>A.K.A. bluebooking.</a:t>
            </a:r>
            <a:endParaRPr sz="2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7"/>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The elephant in the room. </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245" name="Google Shape;245;p27"/>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246" name="Google Shape;246;p27"/>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15</a:t>
            </a:fld>
            <a:endParaRPr>
              <a:latin typeface="Times New Roman"/>
              <a:ea typeface="Times New Roman"/>
              <a:cs typeface="Times New Roman"/>
              <a:sym typeface="Times New Roman"/>
            </a:endParaRPr>
          </a:p>
        </p:txBody>
      </p:sp>
      <p:sp>
        <p:nvSpPr>
          <p:cNvPr id="247" name="Google Shape;247;p27"/>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248" name="Google Shape;248;p27"/>
          <p:cNvSpPr txBox="1"/>
          <p:nvPr/>
        </p:nvSpPr>
        <p:spPr>
          <a:xfrm>
            <a:off x="81975" y="1122500"/>
            <a:ext cx="8975400" cy="50040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bluebook		[bloo bo͝ok] noun</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The NGS Bluebook is a set of </a:t>
            </a:r>
            <a:r>
              <a:rPr lang="en-US" sz="2400" i="1">
                <a:solidFill>
                  <a:schemeClr val="dk1"/>
                </a:solidFill>
                <a:latin typeface="Times New Roman"/>
                <a:ea typeface="Times New Roman"/>
                <a:cs typeface="Times New Roman"/>
                <a:sym typeface="Times New Roman"/>
              </a:rPr>
              <a:t>strongly </a:t>
            </a:r>
            <a:r>
              <a:rPr lang="en-US" sz="2400">
                <a:solidFill>
                  <a:schemeClr val="dk1"/>
                </a:solidFill>
                <a:latin typeface="Times New Roman"/>
                <a:ea typeface="Times New Roman"/>
                <a:cs typeface="Times New Roman"/>
                <a:sym typeface="Times New Roman"/>
              </a:rPr>
              <a:t>structured data formats.  While its origins go back to the late 1970s and early 1980s, it has been updated and adapted to changes in technology over the years.</a:t>
            </a:r>
            <a:endParaRPr sz="2400">
              <a:solidFill>
                <a:srgbClr val="3D85C6"/>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bluebooking	[bloo bo͝okiNG] verb</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To format surveying results following the NGS Bluebook specifications for submission to the Integrated Database (IDB).</a:t>
            </a: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Bluebooking has been integral to NGS tasks.</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254" name="Google Shape;254;p28"/>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Calibri"/>
              <a:ea typeface="Calibri"/>
              <a:cs typeface="Calibri"/>
              <a:sym typeface="Calibri"/>
            </a:endParaRPr>
          </a:p>
        </p:txBody>
      </p:sp>
      <p:sp>
        <p:nvSpPr>
          <p:cNvPr id="255" name="Google Shape;255;p28"/>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16</a:t>
            </a:fld>
            <a:endParaRPr>
              <a:latin typeface="Times New Roman"/>
              <a:ea typeface="Times New Roman"/>
              <a:cs typeface="Times New Roman"/>
              <a:sym typeface="Times New Roman"/>
            </a:endParaRPr>
          </a:p>
        </p:txBody>
      </p:sp>
      <p:sp>
        <p:nvSpPr>
          <p:cNvPr id="256" name="Google Shape;256;p28"/>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257" name="Google Shape;257;p28"/>
          <p:cNvSpPr txBox="1"/>
          <p:nvPr/>
        </p:nvSpPr>
        <p:spPr>
          <a:xfrm>
            <a:off x="81975" y="1122500"/>
            <a:ext cx="8975400" cy="50040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US" sz="2400">
                <a:solidFill>
                  <a:schemeClr val="dk1"/>
                </a:solidFill>
                <a:latin typeface="Times New Roman"/>
                <a:ea typeface="Times New Roman"/>
                <a:cs typeface="Times New Roman"/>
                <a:sym typeface="Times New Roman"/>
              </a:rPr>
              <a:t>Bluebooking is inseparably connected to the IDB.</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Pros</a:t>
            </a:r>
            <a:endParaRPr sz="2400">
              <a:solidFill>
                <a:schemeClr val="dk1"/>
              </a:solidFill>
              <a:latin typeface="Times New Roman"/>
              <a:ea typeface="Times New Roman"/>
              <a:cs typeface="Times New Roman"/>
              <a:sym typeface="Times New Roman"/>
            </a:endParaRPr>
          </a:p>
          <a:p>
            <a:pPr marL="914400" lvl="1"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It has been the standard for submissions to the IDB for decades.</a:t>
            </a:r>
            <a:endParaRPr sz="2400">
              <a:solidFill>
                <a:schemeClr val="dk1"/>
              </a:solidFill>
              <a:latin typeface="Times New Roman"/>
              <a:ea typeface="Times New Roman"/>
              <a:cs typeface="Times New Roman"/>
              <a:sym typeface="Times New Roman"/>
            </a:endParaRPr>
          </a:p>
          <a:p>
            <a:pPr marL="914400" lvl="1"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There are programs tailored specifically to these formats.</a:t>
            </a:r>
            <a:endParaRPr sz="2400">
              <a:solidFill>
                <a:schemeClr val="dk1"/>
              </a:solidFill>
              <a:latin typeface="Times New Roman"/>
              <a:ea typeface="Times New Roman"/>
              <a:cs typeface="Times New Roman"/>
              <a:sym typeface="Times New Roman"/>
            </a:endParaRPr>
          </a:p>
          <a:p>
            <a:pPr marL="914400" lvl="1"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Folks who use it are used to it.</a:t>
            </a:r>
            <a:endParaRPr sz="2400">
              <a:solidFill>
                <a:schemeClr val="dk1"/>
              </a:solidFill>
              <a:latin typeface="Times New Roman"/>
              <a:ea typeface="Times New Roman"/>
              <a:cs typeface="Times New Roman"/>
              <a:sym typeface="Times New Roman"/>
            </a:endParaRPr>
          </a:p>
          <a:p>
            <a:pPr marL="914400" lvl="1"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It has served its purposes </a:t>
            </a:r>
            <a:r>
              <a:rPr lang="en-US" sz="2400" u="sng">
                <a:solidFill>
                  <a:schemeClr val="dk1"/>
                </a:solidFill>
                <a:latin typeface="Times New Roman"/>
                <a:ea typeface="Times New Roman"/>
                <a:cs typeface="Times New Roman"/>
                <a:sym typeface="Times New Roman"/>
              </a:rPr>
              <a:t>very</a:t>
            </a:r>
            <a:r>
              <a:rPr lang="en-US" sz="2400">
                <a:solidFill>
                  <a:schemeClr val="dk1"/>
                </a:solidFill>
                <a:latin typeface="Times New Roman"/>
                <a:ea typeface="Times New Roman"/>
                <a:cs typeface="Times New Roman"/>
                <a:sym typeface="Times New Roman"/>
              </a:rPr>
              <a:t> well.</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Cons</a:t>
            </a:r>
            <a:endParaRPr sz="2400">
              <a:solidFill>
                <a:schemeClr val="dk1"/>
              </a:solidFill>
              <a:latin typeface="Times New Roman"/>
              <a:ea typeface="Times New Roman"/>
              <a:cs typeface="Times New Roman"/>
              <a:sym typeface="Times New Roman"/>
            </a:endParaRPr>
          </a:p>
          <a:p>
            <a:pPr marL="914400" lvl="1"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It uses 1960’s technology.</a:t>
            </a:r>
            <a:endParaRPr sz="2400">
              <a:solidFill>
                <a:schemeClr val="dk1"/>
              </a:solidFill>
              <a:latin typeface="Times New Roman"/>
              <a:ea typeface="Times New Roman"/>
              <a:cs typeface="Times New Roman"/>
              <a:sym typeface="Times New Roman"/>
            </a:endParaRPr>
          </a:p>
          <a:p>
            <a:pPr marL="914400" lvl="1"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Its detail and complexity are intimidating.</a:t>
            </a:r>
            <a:endParaRPr sz="2400">
              <a:solidFill>
                <a:schemeClr val="dk1"/>
              </a:solidFill>
              <a:latin typeface="Times New Roman"/>
              <a:ea typeface="Times New Roman"/>
              <a:cs typeface="Times New Roman"/>
              <a:sym typeface="Times New Roman"/>
            </a:endParaRPr>
          </a:p>
          <a:p>
            <a:pPr marL="914400" lvl="1"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It is time intensive to create the files.</a:t>
            </a:r>
            <a:endParaRPr sz="2400">
              <a:solidFill>
                <a:schemeClr val="dk1"/>
              </a:solidFill>
              <a:latin typeface="Times New Roman"/>
              <a:ea typeface="Times New Roman"/>
              <a:cs typeface="Times New Roman"/>
              <a:sym typeface="Times New Roman"/>
            </a:endParaRPr>
          </a:p>
          <a:p>
            <a:pPr marL="914400" lvl="1"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It is difficult if not impossible to adapt for the future.</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9"/>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A bluebook file format example: the b-file.</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263" name="Google Shape;263;p29"/>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Calibri"/>
              <a:ea typeface="Calibri"/>
              <a:cs typeface="Calibri"/>
              <a:sym typeface="Calibri"/>
            </a:endParaRPr>
          </a:p>
        </p:txBody>
      </p:sp>
      <p:sp>
        <p:nvSpPr>
          <p:cNvPr id="264" name="Google Shape;264;p29"/>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17</a:t>
            </a:fld>
            <a:endParaRPr>
              <a:latin typeface="Times New Roman"/>
              <a:ea typeface="Times New Roman"/>
              <a:cs typeface="Times New Roman"/>
              <a:sym typeface="Times New Roman"/>
            </a:endParaRPr>
          </a:p>
        </p:txBody>
      </p:sp>
      <p:sp>
        <p:nvSpPr>
          <p:cNvPr id="265" name="Google Shape;265;p29"/>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266" name="Google Shape;266;p29"/>
          <p:cNvSpPr txBox="1"/>
          <p:nvPr/>
        </p:nvSpPr>
        <p:spPr>
          <a:xfrm>
            <a:off x="81975" y="1122500"/>
            <a:ext cx="8975400" cy="50040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000010*AA*HZTLOBS NGS   NATIONAL GEODETIC SURVEY                        20130114</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000020*10*BOUNDARY MON STRICKLAND NC SC HEIGHT MODERNIZATION 2013 (OP: gps2912f)</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000030*12*201301201301MS MARK SCHENEWERK                                   4NCAA</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000040*13*NAD 83(2011)            GRS 80          63781370002982572221</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000050*25*0001R0143ABLUFMS 004  003</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000060*26*BB 0143A -&gt; OP 2013-014-A</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000070*27*00011301141641                                2000</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000080*27*00011301142001                                2000</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algn="ctr" rtl="0">
              <a:spcBef>
                <a:spcPts val="0"/>
              </a:spcBef>
              <a:spcAft>
                <a:spcPts val="0"/>
              </a:spcAft>
              <a:buNone/>
            </a:pPr>
            <a:r>
              <a:rPr lang="en-US" b="1" dirty="0">
                <a:solidFill>
                  <a:schemeClr val="dk1"/>
                </a:solidFill>
                <a:latin typeface="Courier New" panose="02070309020205020404" pitchFamily="49" charset="0"/>
                <a:ea typeface="Source Code Pro"/>
                <a:cs typeface="Courier New" panose="02070309020205020404" pitchFamily="49" charset="0"/>
                <a:sym typeface="Source Code Pro"/>
              </a:rPr>
              <a:t>⋮</a:t>
            </a:r>
            <a:endParaRPr b="1"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001900*70*007055      Trimble </a:t>
            </a:r>
            <a:r>
              <a:rPr lang="en-US" dirty="0" err="1">
                <a:solidFill>
                  <a:schemeClr val="dk1"/>
                </a:solidFill>
                <a:latin typeface="Courier New" panose="02070309020205020404" pitchFamily="49" charset="0"/>
                <a:ea typeface="Source Code Pro"/>
                <a:cs typeface="Courier New" panose="02070309020205020404" pitchFamily="49" charset="0"/>
                <a:sym typeface="Source Code Pro"/>
              </a:rPr>
              <a:t>NavigationDUAL</a:t>
            </a: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 CARRIER PHASE PPSNETR5   4742K10896</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001910*70*008055      Trimble </a:t>
            </a:r>
            <a:r>
              <a:rPr lang="en-US" dirty="0" err="1">
                <a:solidFill>
                  <a:schemeClr val="dk1"/>
                </a:solidFill>
                <a:latin typeface="Courier New" panose="02070309020205020404" pitchFamily="49" charset="0"/>
                <a:ea typeface="Source Code Pro"/>
                <a:cs typeface="Courier New" panose="02070309020205020404" pitchFamily="49" charset="0"/>
                <a:sym typeface="Source Code Pro"/>
              </a:rPr>
              <a:t>NavigationDUAL</a:t>
            </a: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 CARRIER PHASE PPSNETR5   4744K11096</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001920*70*009055      Trimble </a:t>
            </a:r>
            <a:r>
              <a:rPr lang="en-US" dirty="0" err="1">
                <a:solidFill>
                  <a:schemeClr val="dk1"/>
                </a:solidFill>
                <a:latin typeface="Courier New" panose="02070309020205020404" pitchFamily="49" charset="0"/>
                <a:ea typeface="Source Code Pro"/>
                <a:cs typeface="Courier New" panose="02070309020205020404" pitchFamily="49" charset="0"/>
                <a:sym typeface="Source Code Pro"/>
              </a:rPr>
              <a:t>NavigationDUAL</a:t>
            </a: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 CARRIER PHASE PPSNETR5   4829K57356</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001930*72*001   AOAD/M_T        NONE        KW5-0201</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001940*72*010   TRM57971.00     NONE        30973141</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001950*72*011   TRM57971.00     NONE        30976660</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algn="ctr" rtl="0">
              <a:spcBef>
                <a:spcPts val="0"/>
              </a:spcBef>
              <a:spcAft>
                <a:spcPts val="0"/>
              </a:spcAft>
              <a:buNone/>
            </a:pPr>
            <a:r>
              <a:rPr lang="en-US" b="1" dirty="0">
                <a:solidFill>
                  <a:schemeClr val="dk1"/>
                </a:solidFill>
                <a:latin typeface="Courier New" panose="02070309020205020404" pitchFamily="49" charset="0"/>
                <a:ea typeface="Source Code Pro"/>
                <a:cs typeface="Courier New" panose="02070309020205020404" pitchFamily="49" charset="0"/>
                <a:sym typeface="Source Code Pro"/>
              </a:rPr>
              <a:t>⋮</a:t>
            </a:r>
            <a:endParaRPr b="1"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002040*80*0001BLUFF                         34173468578N079034455052W       NC</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002050*86*0001    20756G  N88       -338086   -13052A  ANAD_83(2011)</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Clr>
                <a:schemeClr val="dk1"/>
              </a:buClr>
              <a:buSzPts val="1100"/>
              <a:buFont typeface="Arial"/>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002060*80*0002BOUNDARY MON STRICKLAND NC SC 34173269930N079034661580W       NC</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Clr>
                <a:schemeClr val="dk1"/>
              </a:buClr>
              <a:buSzPts val="1100"/>
              <a:buFont typeface="Arial"/>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002070*86*0002    20728G  N88       -338076   -13071A  ANAD_83(2011)</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r>
              <a:rPr lang="en-US" dirty="0">
                <a:solidFill>
                  <a:schemeClr val="dk1"/>
                </a:solidFill>
                <a:latin typeface="Courier New" panose="02070309020205020404" pitchFamily="49" charset="0"/>
                <a:ea typeface="Source Code Pro"/>
                <a:cs typeface="Courier New" panose="02070309020205020404" pitchFamily="49" charset="0"/>
                <a:sym typeface="Source Code Pro"/>
              </a:rPr>
              <a:t>002080*80*0004GUY                           34164773356N078595524668W       NC</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algn="ctr" rtl="0">
              <a:spcBef>
                <a:spcPts val="0"/>
              </a:spcBef>
              <a:spcAft>
                <a:spcPts val="0"/>
              </a:spcAft>
              <a:buClr>
                <a:schemeClr val="dk1"/>
              </a:buClr>
              <a:buSzPts val="1100"/>
              <a:buFont typeface="Arial"/>
              <a:buNone/>
            </a:pPr>
            <a:r>
              <a:rPr lang="en-US" b="1" dirty="0">
                <a:solidFill>
                  <a:schemeClr val="dk1"/>
                </a:solidFill>
                <a:latin typeface="Courier New" panose="02070309020205020404" pitchFamily="49" charset="0"/>
                <a:ea typeface="Source Code Pro"/>
                <a:cs typeface="Courier New" panose="02070309020205020404" pitchFamily="49" charset="0"/>
                <a:sym typeface="Source Code Pro"/>
              </a:rPr>
              <a:t>⋮</a:t>
            </a:r>
            <a:endParaRPr dirty="0">
              <a:solidFill>
                <a:schemeClr val="dk1"/>
              </a:solidFill>
              <a:latin typeface="Courier New" panose="02070309020205020404" pitchFamily="49" charset="0"/>
              <a:ea typeface="Source Code Pro"/>
              <a:cs typeface="Courier New" panose="02070309020205020404" pitchFamily="49" charset="0"/>
              <a:sym typeface="Source Code Pro"/>
            </a:endParaRPr>
          </a:p>
          <a:p>
            <a:pPr marL="0" lvl="0" indent="0" rtl="0">
              <a:spcBef>
                <a:spcPts val="0"/>
              </a:spcBef>
              <a:spcAft>
                <a:spcPts val="0"/>
              </a:spcAft>
              <a:buNone/>
            </a:pPr>
            <a:endParaRPr dirty="0">
              <a:solidFill>
                <a:schemeClr val="dk1"/>
              </a:solidFill>
              <a:latin typeface="Source Code Pro"/>
              <a:ea typeface="Source Code Pro"/>
              <a:cs typeface="Source Code Pro"/>
              <a:sym typeface="Source Code Pro"/>
            </a:endParaRPr>
          </a:p>
          <a:p>
            <a:pPr marL="0" marR="0" lvl="0" indent="0" algn="l" rtl="0">
              <a:spcBef>
                <a:spcPts val="0"/>
              </a:spcBef>
              <a:spcAft>
                <a:spcPts val="0"/>
              </a:spcAft>
              <a:buClr>
                <a:schemeClr val="dk1"/>
              </a:buClr>
              <a:buSzPts val="1100"/>
              <a:buFont typeface="Arial"/>
              <a:buNone/>
            </a:pPr>
            <a:endParaRPr sz="3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0"/>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Bluebooking is on the way out.</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272" name="Google Shape;272;p30"/>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Calibri"/>
              <a:ea typeface="Calibri"/>
              <a:cs typeface="Calibri"/>
              <a:sym typeface="Calibri"/>
            </a:endParaRPr>
          </a:p>
        </p:txBody>
      </p:sp>
      <p:sp>
        <p:nvSpPr>
          <p:cNvPr id="273" name="Google Shape;273;p30"/>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18</a:t>
            </a:fld>
            <a:endParaRPr>
              <a:latin typeface="Times New Roman"/>
              <a:ea typeface="Times New Roman"/>
              <a:cs typeface="Times New Roman"/>
              <a:sym typeface="Times New Roman"/>
            </a:endParaRPr>
          </a:p>
        </p:txBody>
      </p:sp>
      <p:sp>
        <p:nvSpPr>
          <p:cNvPr id="274" name="Google Shape;274;p30"/>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275" name="Google Shape;275;p30"/>
          <p:cNvSpPr txBox="1"/>
          <p:nvPr/>
        </p:nvSpPr>
        <p:spPr>
          <a:xfrm>
            <a:off x="81975" y="1122500"/>
            <a:ext cx="8975400" cy="50040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Both bluebooking and the IDB will be replaced in preparation for the release of the new reference frame in 2022.</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But bluebooking and the IDB won’t disappear overnight.  They will be in use until 2020 and exist afterwards as deprecated products.</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p:nvPr/>
        </p:nvSpPr>
        <p:spPr>
          <a:xfrm>
            <a:off x="2242475" y="1141350"/>
            <a:ext cx="1596300" cy="1902300"/>
          </a:xfrm>
          <a:prstGeom prst="rect">
            <a:avLst/>
          </a:prstGeom>
          <a:solidFill>
            <a:srgbClr val="FFF2CC"/>
          </a:solidFill>
          <a:ln w="2857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a:t>Perform survey:</a:t>
            </a:r>
            <a:endParaRPr/>
          </a:p>
          <a:p>
            <a:pPr marL="457200" lvl="0" indent="-317500" rtl="0">
              <a:spcBef>
                <a:spcPts val="0"/>
              </a:spcBef>
              <a:spcAft>
                <a:spcPts val="0"/>
              </a:spcAft>
              <a:buSzPts val="1400"/>
              <a:buChar char="●"/>
            </a:pPr>
            <a:r>
              <a:rPr lang="en-US"/>
              <a:t>data files</a:t>
            </a:r>
            <a:endParaRPr/>
          </a:p>
          <a:p>
            <a:pPr marL="457200" lvl="0" indent="-317500" rtl="0">
              <a:spcBef>
                <a:spcPts val="0"/>
              </a:spcBef>
              <a:spcAft>
                <a:spcPts val="0"/>
              </a:spcAft>
              <a:buSzPts val="1400"/>
              <a:buChar char="●"/>
            </a:pPr>
            <a:r>
              <a:rPr lang="en-US"/>
              <a:t>photos</a:t>
            </a:r>
            <a:endParaRPr/>
          </a:p>
          <a:p>
            <a:pPr marL="457200" lvl="0" indent="-317500" rtl="0">
              <a:spcBef>
                <a:spcPts val="0"/>
              </a:spcBef>
              <a:spcAft>
                <a:spcPts val="0"/>
              </a:spcAft>
              <a:buSzPts val="1400"/>
              <a:buChar char="●"/>
            </a:pPr>
            <a:r>
              <a:rPr lang="en-US"/>
              <a:t>descriptions</a:t>
            </a:r>
            <a:endParaRPr/>
          </a:p>
          <a:p>
            <a:pPr marL="457200" lvl="0" indent="-317500" rtl="0">
              <a:spcBef>
                <a:spcPts val="0"/>
              </a:spcBef>
              <a:spcAft>
                <a:spcPts val="0"/>
              </a:spcAft>
              <a:buSzPts val="1400"/>
              <a:buChar char="●"/>
            </a:pPr>
            <a:r>
              <a:rPr lang="en-US"/>
              <a:t>etc.</a:t>
            </a:r>
            <a:endParaRPr/>
          </a:p>
        </p:txBody>
      </p:sp>
      <p:sp>
        <p:nvSpPr>
          <p:cNvPr id="281" name="Google Shape;281;p31"/>
          <p:cNvSpPr/>
          <p:nvPr/>
        </p:nvSpPr>
        <p:spPr>
          <a:xfrm>
            <a:off x="4047100" y="1141350"/>
            <a:ext cx="1596300" cy="1902300"/>
          </a:xfrm>
          <a:prstGeom prst="rect">
            <a:avLst/>
          </a:prstGeom>
          <a:solidFill>
            <a:srgbClr val="FFF2C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Process data using vendor or third-party software.</a:t>
            </a:r>
            <a:endParaRPr/>
          </a:p>
        </p:txBody>
      </p:sp>
      <p:sp>
        <p:nvSpPr>
          <p:cNvPr id="282" name="Google Shape;282;p31"/>
          <p:cNvSpPr/>
          <p:nvPr/>
        </p:nvSpPr>
        <p:spPr>
          <a:xfrm>
            <a:off x="5851725" y="1141350"/>
            <a:ext cx="1596300" cy="1902300"/>
          </a:xfrm>
          <a:prstGeom prst="rect">
            <a:avLst/>
          </a:prstGeom>
          <a:solidFill>
            <a:srgbClr val="FFF2C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Construct bluebook files using software and editor.</a:t>
            </a:r>
            <a:endParaRPr>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Run ADJUST.</a:t>
            </a:r>
            <a:endParaRPr/>
          </a:p>
        </p:txBody>
      </p:sp>
      <p:sp>
        <p:nvSpPr>
          <p:cNvPr id="283" name="Google Shape;283;p31"/>
          <p:cNvSpPr/>
          <p:nvPr/>
        </p:nvSpPr>
        <p:spPr>
          <a:xfrm>
            <a:off x="437850" y="1141350"/>
            <a:ext cx="1596300" cy="1902300"/>
          </a:xfrm>
          <a:prstGeom prst="rect">
            <a:avLst/>
          </a:prstGeom>
          <a:solidFill>
            <a:srgbClr val="FFF2CC"/>
          </a:solidFill>
          <a:ln w="2857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Plan project then request a project tracking number.</a:t>
            </a:r>
            <a:endParaRPr/>
          </a:p>
        </p:txBody>
      </p:sp>
      <p:sp>
        <p:nvSpPr>
          <p:cNvPr id="284" name="Google Shape;284;p31"/>
          <p:cNvSpPr/>
          <p:nvPr/>
        </p:nvSpPr>
        <p:spPr>
          <a:xfrm>
            <a:off x="7784575" y="2802500"/>
            <a:ext cx="1013100" cy="1902300"/>
          </a:xfrm>
          <a:prstGeom prst="rect">
            <a:avLst/>
          </a:prstGeom>
          <a:solidFill>
            <a:srgbClr val="FFF2CC"/>
          </a:solidFill>
          <a:ln w="2857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Review and publish to IDB.</a:t>
            </a:r>
            <a:endParaRPr/>
          </a:p>
        </p:txBody>
      </p:sp>
      <p:cxnSp>
        <p:nvCxnSpPr>
          <p:cNvPr id="285" name="Google Shape;285;p31"/>
          <p:cNvCxnSpPr>
            <a:stCxn id="280" idx="3"/>
            <a:endCxn id="281" idx="1"/>
          </p:cNvCxnSpPr>
          <p:nvPr/>
        </p:nvCxnSpPr>
        <p:spPr>
          <a:xfrm>
            <a:off x="3838775" y="2092500"/>
            <a:ext cx="208200" cy="0"/>
          </a:xfrm>
          <a:prstGeom prst="straightConnector1">
            <a:avLst/>
          </a:prstGeom>
          <a:noFill/>
          <a:ln w="9525" cap="flat" cmpd="sng">
            <a:solidFill>
              <a:srgbClr val="000000"/>
            </a:solidFill>
            <a:prstDash val="solid"/>
            <a:round/>
            <a:headEnd type="none" w="med" len="med"/>
            <a:tailEnd type="triangle" w="med" len="med"/>
          </a:ln>
        </p:spPr>
      </p:cxnSp>
      <p:cxnSp>
        <p:nvCxnSpPr>
          <p:cNvPr id="286" name="Google Shape;286;p31"/>
          <p:cNvCxnSpPr>
            <a:stCxn id="283" idx="3"/>
            <a:endCxn id="280" idx="1"/>
          </p:cNvCxnSpPr>
          <p:nvPr/>
        </p:nvCxnSpPr>
        <p:spPr>
          <a:xfrm>
            <a:off x="2034150" y="2092500"/>
            <a:ext cx="208200" cy="0"/>
          </a:xfrm>
          <a:prstGeom prst="straightConnector1">
            <a:avLst/>
          </a:prstGeom>
          <a:noFill/>
          <a:ln w="9525" cap="flat" cmpd="sng">
            <a:solidFill>
              <a:srgbClr val="000000"/>
            </a:solidFill>
            <a:prstDash val="solid"/>
            <a:round/>
            <a:headEnd type="none" w="med" len="med"/>
            <a:tailEnd type="triangle" w="med" len="med"/>
          </a:ln>
        </p:spPr>
      </p:cxnSp>
      <p:cxnSp>
        <p:nvCxnSpPr>
          <p:cNvPr id="287" name="Google Shape;287;p31"/>
          <p:cNvCxnSpPr>
            <a:stCxn id="281" idx="3"/>
            <a:endCxn id="282" idx="1"/>
          </p:cNvCxnSpPr>
          <p:nvPr/>
        </p:nvCxnSpPr>
        <p:spPr>
          <a:xfrm>
            <a:off x="5643400" y="2092500"/>
            <a:ext cx="208200" cy="0"/>
          </a:xfrm>
          <a:prstGeom prst="straightConnector1">
            <a:avLst/>
          </a:prstGeom>
          <a:noFill/>
          <a:ln w="9525" cap="flat" cmpd="sng">
            <a:solidFill>
              <a:srgbClr val="000000"/>
            </a:solidFill>
            <a:prstDash val="solid"/>
            <a:round/>
            <a:headEnd type="none" w="med" len="med"/>
            <a:tailEnd type="triangle" w="med" len="med"/>
          </a:ln>
        </p:spPr>
      </p:cxnSp>
      <p:cxnSp>
        <p:nvCxnSpPr>
          <p:cNvPr id="288" name="Google Shape;288;p31"/>
          <p:cNvCxnSpPr>
            <a:stCxn id="282" idx="2"/>
            <a:endCxn id="284" idx="1"/>
          </p:cNvCxnSpPr>
          <p:nvPr/>
        </p:nvCxnSpPr>
        <p:spPr>
          <a:xfrm>
            <a:off x="6649875" y="3043650"/>
            <a:ext cx="1134600" cy="710100"/>
          </a:xfrm>
          <a:prstGeom prst="straightConnector1">
            <a:avLst/>
          </a:prstGeom>
          <a:noFill/>
          <a:ln w="9525" cap="flat" cmpd="sng">
            <a:solidFill>
              <a:srgbClr val="000000"/>
            </a:solidFill>
            <a:prstDash val="solid"/>
            <a:round/>
            <a:headEnd type="none" w="med" len="med"/>
            <a:tailEnd type="triangle" w="med" len="med"/>
          </a:ln>
        </p:spPr>
      </p:cxnSp>
      <p:sp>
        <p:nvSpPr>
          <p:cNvPr id="289" name="Google Shape;289;p31"/>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We hope to turn this ...</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290" name="Google Shape;290;p31"/>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Calibri"/>
              <a:ea typeface="Calibri"/>
              <a:cs typeface="Calibri"/>
              <a:sym typeface="Calibri"/>
            </a:endParaRPr>
          </a:p>
        </p:txBody>
      </p:sp>
      <p:sp>
        <p:nvSpPr>
          <p:cNvPr id="291" name="Google Shape;291;p31"/>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19</a:t>
            </a:fld>
            <a:endParaRPr>
              <a:latin typeface="Times New Roman"/>
              <a:ea typeface="Times New Roman"/>
              <a:cs typeface="Times New Roman"/>
              <a:sym typeface="Times New Roman"/>
            </a:endParaRPr>
          </a:p>
        </p:txBody>
      </p:sp>
      <p:sp>
        <p:nvSpPr>
          <p:cNvPr id="292" name="Google Shape;292;p31"/>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p:nvPr/>
        </p:nvSpPr>
        <p:spPr>
          <a:xfrm>
            <a:off x="81975" y="330200"/>
            <a:ext cx="8975400" cy="8364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Overview of this webinar.</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90" name="Google Shape;90;p14"/>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91" name="Google Shape;91;p14"/>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2</a:t>
            </a:fld>
            <a:endParaRPr>
              <a:latin typeface="Times New Roman"/>
              <a:ea typeface="Times New Roman"/>
              <a:cs typeface="Times New Roman"/>
              <a:sym typeface="Times New Roman"/>
            </a:endParaRPr>
          </a:p>
        </p:txBody>
      </p:sp>
      <p:sp>
        <p:nvSpPr>
          <p:cNvPr id="92" name="Google Shape;92;p14"/>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93" name="Google Shape;93;p14"/>
          <p:cNvSpPr txBox="1"/>
          <p:nvPr/>
        </p:nvSpPr>
        <p:spPr>
          <a:xfrm>
            <a:off x="81975" y="1166600"/>
            <a:ext cx="8975400" cy="5189700"/>
          </a:xfrm>
          <a:prstGeom prst="rect">
            <a:avLst/>
          </a:prstGeom>
          <a:noFill/>
          <a:ln>
            <a:noFill/>
          </a:ln>
        </p:spPr>
        <p:txBody>
          <a:bodyPr spcFirstLastPara="1" wrap="square" lIns="91425" tIns="45700" rIns="91425" bIns="45700" anchor="t" anchorCtr="0">
            <a:noAutofit/>
          </a:bodyPr>
          <a:lstStyle/>
          <a:p>
            <a:pPr marL="457200" lvl="0"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5 min : OPUS-Projects in five minutes.</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20 min : Motivation for and background of BETA OPUS-Projects.</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25 min : Submission outline and BETA OPUS-Projects tips.</a:t>
            </a:r>
            <a:endParaRPr sz="2400">
              <a:solidFill>
                <a:schemeClr val="dk1"/>
              </a:solidFill>
              <a:latin typeface="Times New Roman"/>
              <a:ea typeface="Times New Roman"/>
              <a:cs typeface="Times New Roman"/>
              <a:sym typeface="Times New Roman"/>
            </a:endParaRPr>
          </a:p>
          <a:p>
            <a:pPr marL="0" lvl="0" indent="0" rtl="0">
              <a:spcBef>
                <a:spcPts val="1000"/>
              </a:spcBef>
              <a:spcAft>
                <a:spcPts val="0"/>
              </a:spcAft>
              <a:buNone/>
            </a:pPr>
            <a:endParaRPr sz="2400">
              <a:solidFill>
                <a:srgbClr val="990000"/>
              </a:solidFill>
              <a:latin typeface="Times New Roman"/>
              <a:ea typeface="Times New Roman"/>
              <a:cs typeface="Times New Roman"/>
              <a:sym typeface="Times New Roman"/>
            </a:endParaRPr>
          </a:p>
          <a:p>
            <a:pPr marL="0" lvl="0" indent="0" rtl="0">
              <a:spcBef>
                <a:spcPts val="1000"/>
              </a:spcBef>
              <a:spcAft>
                <a:spcPts val="0"/>
              </a:spcAft>
              <a:buNone/>
            </a:pP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2"/>
          <p:cNvSpPr/>
          <p:nvPr/>
        </p:nvSpPr>
        <p:spPr>
          <a:xfrm>
            <a:off x="7784575" y="2802500"/>
            <a:ext cx="1013100" cy="1902300"/>
          </a:xfrm>
          <a:prstGeom prst="rect">
            <a:avLst/>
          </a:prstGeom>
          <a:solidFill>
            <a:srgbClr val="FFF2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Review and publish to IDB.</a:t>
            </a:r>
            <a:endParaRPr/>
          </a:p>
        </p:txBody>
      </p:sp>
      <p:cxnSp>
        <p:nvCxnSpPr>
          <p:cNvPr id="298" name="Google Shape;298;p32"/>
          <p:cNvCxnSpPr>
            <a:stCxn id="299" idx="2"/>
            <a:endCxn id="300" idx="0"/>
          </p:cNvCxnSpPr>
          <p:nvPr/>
        </p:nvCxnSpPr>
        <p:spPr>
          <a:xfrm>
            <a:off x="3040625" y="3043650"/>
            <a:ext cx="2726100" cy="1298100"/>
          </a:xfrm>
          <a:prstGeom prst="straightConnector1">
            <a:avLst/>
          </a:prstGeom>
          <a:noFill/>
          <a:ln w="9525" cap="flat" cmpd="sng">
            <a:solidFill>
              <a:srgbClr val="000000"/>
            </a:solidFill>
            <a:prstDash val="solid"/>
            <a:round/>
            <a:headEnd type="none" w="med" len="med"/>
            <a:tailEnd type="triangle" w="med" len="med"/>
          </a:ln>
        </p:spPr>
      </p:cxnSp>
      <p:cxnSp>
        <p:nvCxnSpPr>
          <p:cNvPr id="301" name="Google Shape;301;p32"/>
          <p:cNvCxnSpPr>
            <a:stCxn id="300" idx="0"/>
            <a:endCxn id="297" idx="1"/>
          </p:cNvCxnSpPr>
          <p:nvPr/>
        </p:nvCxnSpPr>
        <p:spPr>
          <a:xfrm rot="10800000" flipH="1">
            <a:off x="5766625" y="3753750"/>
            <a:ext cx="2017800" cy="588000"/>
          </a:xfrm>
          <a:prstGeom prst="straightConnector1">
            <a:avLst/>
          </a:prstGeom>
          <a:noFill/>
          <a:ln w="9525" cap="flat" cmpd="sng">
            <a:solidFill>
              <a:srgbClr val="000000"/>
            </a:solidFill>
            <a:prstDash val="solid"/>
            <a:round/>
            <a:headEnd type="none" w="med" len="med"/>
            <a:tailEnd type="triangle" w="med" len="med"/>
          </a:ln>
        </p:spPr>
      </p:cxnSp>
      <p:sp>
        <p:nvSpPr>
          <p:cNvPr id="300" name="Google Shape;300;p32"/>
          <p:cNvSpPr/>
          <p:nvPr/>
        </p:nvSpPr>
        <p:spPr>
          <a:xfrm>
            <a:off x="4968475" y="4341750"/>
            <a:ext cx="1596300" cy="1902300"/>
          </a:xfrm>
          <a:prstGeom prst="rect">
            <a:avLst/>
          </a:prstGeom>
          <a:solidFill>
            <a:srgbClr val="D9EAD3"/>
          </a:solidFill>
          <a:ln w="38100"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Upload to and process in OPUS.</a:t>
            </a:r>
            <a:endParaRPr/>
          </a:p>
        </p:txBody>
      </p:sp>
      <p:sp>
        <p:nvSpPr>
          <p:cNvPr id="299" name="Google Shape;299;p32"/>
          <p:cNvSpPr/>
          <p:nvPr/>
        </p:nvSpPr>
        <p:spPr>
          <a:xfrm>
            <a:off x="2242475" y="1141350"/>
            <a:ext cx="1596300" cy="1902300"/>
          </a:xfrm>
          <a:prstGeom prst="rect">
            <a:avLst/>
          </a:prstGeom>
          <a:solidFill>
            <a:srgbClr val="FFF2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a:t>Perform survey:</a:t>
            </a:r>
            <a:endParaRPr/>
          </a:p>
          <a:p>
            <a:pPr marL="457200" lvl="0" indent="-317500" rtl="0">
              <a:spcBef>
                <a:spcPts val="0"/>
              </a:spcBef>
              <a:spcAft>
                <a:spcPts val="0"/>
              </a:spcAft>
              <a:buSzPts val="1400"/>
              <a:buChar char="●"/>
            </a:pPr>
            <a:r>
              <a:rPr lang="en-US"/>
              <a:t>data files</a:t>
            </a:r>
            <a:endParaRPr/>
          </a:p>
          <a:p>
            <a:pPr marL="457200" lvl="0" indent="-317500" rtl="0">
              <a:spcBef>
                <a:spcPts val="0"/>
              </a:spcBef>
              <a:spcAft>
                <a:spcPts val="0"/>
              </a:spcAft>
              <a:buSzPts val="1400"/>
              <a:buChar char="●"/>
            </a:pPr>
            <a:r>
              <a:rPr lang="en-US"/>
              <a:t>photos</a:t>
            </a:r>
            <a:endParaRPr/>
          </a:p>
          <a:p>
            <a:pPr marL="457200" lvl="0" indent="-317500" rtl="0">
              <a:spcBef>
                <a:spcPts val="0"/>
              </a:spcBef>
              <a:spcAft>
                <a:spcPts val="0"/>
              </a:spcAft>
              <a:buSzPts val="1400"/>
              <a:buChar char="●"/>
            </a:pPr>
            <a:r>
              <a:rPr lang="en-US"/>
              <a:t>descriptions</a:t>
            </a:r>
            <a:endParaRPr/>
          </a:p>
          <a:p>
            <a:pPr marL="457200" lvl="0" indent="-317500" rtl="0">
              <a:spcBef>
                <a:spcPts val="0"/>
              </a:spcBef>
              <a:spcAft>
                <a:spcPts val="0"/>
              </a:spcAft>
              <a:buSzPts val="1400"/>
              <a:buChar char="●"/>
            </a:pPr>
            <a:r>
              <a:rPr lang="en-US"/>
              <a:t>etc.</a:t>
            </a:r>
            <a:endParaRPr/>
          </a:p>
        </p:txBody>
      </p:sp>
      <p:sp>
        <p:nvSpPr>
          <p:cNvPr id="302" name="Google Shape;302;p32"/>
          <p:cNvSpPr/>
          <p:nvPr/>
        </p:nvSpPr>
        <p:spPr>
          <a:xfrm>
            <a:off x="4047100" y="1141350"/>
            <a:ext cx="1596300" cy="1902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a:solidFill>
                  <a:srgbClr val="999999"/>
                </a:solidFill>
              </a:rPr>
              <a:t>Process data using vendor or third-party software.</a:t>
            </a:r>
            <a:endParaRPr>
              <a:solidFill>
                <a:srgbClr val="999999"/>
              </a:solidFill>
            </a:endParaRPr>
          </a:p>
        </p:txBody>
      </p:sp>
      <p:sp>
        <p:nvSpPr>
          <p:cNvPr id="303" name="Google Shape;303;p32"/>
          <p:cNvSpPr/>
          <p:nvPr/>
        </p:nvSpPr>
        <p:spPr>
          <a:xfrm>
            <a:off x="5851725" y="1141350"/>
            <a:ext cx="1596300" cy="1902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US">
                <a:solidFill>
                  <a:srgbClr val="999999"/>
                </a:solidFill>
              </a:rPr>
              <a:t>Construct bluebook files using software and editor.</a:t>
            </a:r>
            <a:endParaRPr>
              <a:solidFill>
                <a:srgbClr val="999999"/>
              </a:solidFill>
            </a:endParaRPr>
          </a:p>
          <a:p>
            <a:pPr marL="0" lvl="0" indent="0" algn="ctr" rtl="0">
              <a:spcBef>
                <a:spcPts val="0"/>
              </a:spcBef>
              <a:spcAft>
                <a:spcPts val="0"/>
              </a:spcAft>
              <a:buClr>
                <a:schemeClr val="dk1"/>
              </a:buClr>
              <a:buSzPts val="1100"/>
              <a:buFont typeface="Arial"/>
              <a:buNone/>
            </a:pPr>
            <a:r>
              <a:rPr lang="en-US">
                <a:solidFill>
                  <a:srgbClr val="999999"/>
                </a:solidFill>
              </a:rPr>
              <a:t>Run ADJUST.</a:t>
            </a:r>
            <a:endParaRPr>
              <a:solidFill>
                <a:srgbClr val="999999"/>
              </a:solidFill>
            </a:endParaRPr>
          </a:p>
        </p:txBody>
      </p:sp>
      <p:sp>
        <p:nvSpPr>
          <p:cNvPr id="304" name="Google Shape;304;p32"/>
          <p:cNvSpPr/>
          <p:nvPr/>
        </p:nvSpPr>
        <p:spPr>
          <a:xfrm>
            <a:off x="437850" y="1141350"/>
            <a:ext cx="1596300" cy="1902300"/>
          </a:xfrm>
          <a:prstGeom prst="rect">
            <a:avLst/>
          </a:prstGeom>
          <a:solidFill>
            <a:srgbClr val="FFF2CC"/>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Plan project then request a project tracking number.</a:t>
            </a:r>
            <a:endParaRPr/>
          </a:p>
        </p:txBody>
      </p:sp>
      <p:cxnSp>
        <p:nvCxnSpPr>
          <p:cNvPr id="305" name="Google Shape;305;p32"/>
          <p:cNvCxnSpPr>
            <a:stCxn id="299" idx="3"/>
            <a:endCxn id="302" idx="1"/>
          </p:cNvCxnSpPr>
          <p:nvPr/>
        </p:nvCxnSpPr>
        <p:spPr>
          <a:xfrm>
            <a:off x="3838775" y="2092500"/>
            <a:ext cx="208200" cy="0"/>
          </a:xfrm>
          <a:prstGeom prst="straightConnector1">
            <a:avLst/>
          </a:prstGeom>
          <a:noFill/>
          <a:ln w="9525" cap="flat" cmpd="sng">
            <a:solidFill>
              <a:srgbClr val="999999"/>
            </a:solidFill>
            <a:prstDash val="solid"/>
            <a:round/>
            <a:headEnd type="none" w="med" len="med"/>
            <a:tailEnd type="triangle" w="med" len="med"/>
          </a:ln>
        </p:spPr>
      </p:cxnSp>
      <p:cxnSp>
        <p:nvCxnSpPr>
          <p:cNvPr id="306" name="Google Shape;306;p32"/>
          <p:cNvCxnSpPr>
            <a:stCxn id="304" idx="3"/>
            <a:endCxn id="299" idx="1"/>
          </p:cNvCxnSpPr>
          <p:nvPr/>
        </p:nvCxnSpPr>
        <p:spPr>
          <a:xfrm>
            <a:off x="2034150" y="2092500"/>
            <a:ext cx="208200" cy="0"/>
          </a:xfrm>
          <a:prstGeom prst="straightConnector1">
            <a:avLst/>
          </a:prstGeom>
          <a:noFill/>
          <a:ln w="9525" cap="flat" cmpd="sng">
            <a:solidFill>
              <a:srgbClr val="000000"/>
            </a:solidFill>
            <a:prstDash val="solid"/>
            <a:round/>
            <a:headEnd type="none" w="med" len="med"/>
            <a:tailEnd type="triangle" w="med" len="med"/>
          </a:ln>
        </p:spPr>
      </p:cxnSp>
      <p:cxnSp>
        <p:nvCxnSpPr>
          <p:cNvPr id="307" name="Google Shape;307;p32"/>
          <p:cNvCxnSpPr>
            <a:stCxn id="302" idx="3"/>
            <a:endCxn id="303" idx="1"/>
          </p:cNvCxnSpPr>
          <p:nvPr/>
        </p:nvCxnSpPr>
        <p:spPr>
          <a:xfrm>
            <a:off x="5643400" y="2092500"/>
            <a:ext cx="208200" cy="0"/>
          </a:xfrm>
          <a:prstGeom prst="straightConnector1">
            <a:avLst/>
          </a:prstGeom>
          <a:noFill/>
          <a:ln w="9525" cap="flat" cmpd="sng">
            <a:solidFill>
              <a:srgbClr val="999999"/>
            </a:solidFill>
            <a:prstDash val="solid"/>
            <a:round/>
            <a:headEnd type="none" w="med" len="med"/>
            <a:tailEnd type="triangle" w="med" len="med"/>
          </a:ln>
        </p:spPr>
      </p:cxnSp>
      <p:cxnSp>
        <p:nvCxnSpPr>
          <p:cNvPr id="308" name="Google Shape;308;p32"/>
          <p:cNvCxnSpPr>
            <a:stCxn id="303" idx="2"/>
          </p:cNvCxnSpPr>
          <p:nvPr/>
        </p:nvCxnSpPr>
        <p:spPr>
          <a:xfrm>
            <a:off x="6649875" y="3043650"/>
            <a:ext cx="1134600" cy="710100"/>
          </a:xfrm>
          <a:prstGeom prst="straightConnector1">
            <a:avLst/>
          </a:prstGeom>
          <a:noFill/>
          <a:ln w="9525" cap="flat" cmpd="sng">
            <a:solidFill>
              <a:srgbClr val="999999"/>
            </a:solidFill>
            <a:prstDash val="solid"/>
            <a:round/>
            <a:headEnd type="none" w="med" len="med"/>
            <a:tailEnd type="triangle" w="med" len="med"/>
          </a:ln>
        </p:spPr>
      </p:cxnSp>
      <p:sp>
        <p:nvSpPr>
          <p:cNvPr id="309" name="Google Shape;309;p32"/>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 into this.</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10" name="Google Shape;310;p32"/>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Calibri"/>
              <a:ea typeface="Calibri"/>
              <a:cs typeface="Calibri"/>
              <a:sym typeface="Calibri"/>
            </a:endParaRPr>
          </a:p>
        </p:txBody>
      </p:sp>
      <p:sp>
        <p:nvSpPr>
          <p:cNvPr id="311" name="Google Shape;311;p32"/>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20</a:t>
            </a:fld>
            <a:endParaRPr>
              <a:latin typeface="Times New Roman"/>
              <a:ea typeface="Times New Roman"/>
              <a:cs typeface="Times New Roman"/>
              <a:sym typeface="Times New Roman"/>
            </a:endParaRPr>
          </a:p>
        </p:txBody>
      </p:sp>
      <p:sp>
        <p:nvSpPr>
          <p:cNvPr id="312" name="Google Shape;312;p32"/>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3"/>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What is BETA OPUS-Projects? (1 of 2)</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18" name="Google Shape;318;p33"/>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Calibri"/>
              <a:ea typeface="Calibri"/>
              <a:cs typeface="Calibri"/>
              <a:sym typeface="Calibri"/>
            </a:endParaRPr>
          </a:p>
        </p:txBody>
      </p:sp>
      <p:sp>
        <p:nvSpPr>
          <p:cNvPr id="319" name="Google Shape;319;p33"/>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21</a:t>
            </a:fld>
            <a:endParaRPr>
              <a:latin typeface="Times New Roman"/>
              <a:ea typeface="Times New Roman"/>
              <a:cs typeface="Times New Roman"/>
              <a:sym typeface="Times New Roman"/>
            </a:endParaRPr>
          </a:p>
        </p:txBody>
      </p:sp>
      <p:sp>
        <p:nvSpPr>
          <p:cNvPr id="320" name="Google Shape;320;p33"/>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321" name="Google Shape;321;p33"/>
          <p:cNvSpPr txBox="1"/>
          <p:nvPr/>
        </p:nvSpPr>
        <p:spPr>
          <a:xfrm>
            <a:off x="81975" y="1122500"/>
            <a:ext cx="8975400" cy="5233800"/>
          </a:xfrm>
          <a:prstGeom prst="rect">
            <a:avLst/>
          </a:prstGeom>
          <a:noFill/>
          <a:ln>
            <a:noFill/>
          </a:ln>
        </p:spPr>
        <p:txBody>
          <a:bodyPr spcFirstLastPara="1" wrap="square" lIns="91425" tIns="45700" rIns="91425" bIns="45700" anchor="t" anchorCtr="0">
            <a:noAutofit/>
          </a:bodyPr>
          <a:lstStyle/>
          <a:p>
            <a:pPr marL="457200" marR="0" lvl="0" indent="-381000"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In 2015, NGS began a project called “Deriving a valid path for OPUS-Projects GPS projects to be loaded to the NGS IDB.”</a:t>
            </a:r>
            <a:endParaRPr sz="2400">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project’s motivation: bluebooking is tedious and time-consuming.</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project’s goal: demonstrate that, with minimal changes to its GUI, OPUS-Projects can be extended to prepare in toto submissions to the IDB.</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4"/>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What is BETA OPUS-Projects? (2 of 2)</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27" name="Google Shape;327;p34"/>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Calibri"/>
              <a:ea typeface="Calibri"/>
              <a:cs typeface="Calibri"/>
              <a:sym typeface="Calibri"/>
            </a:endParaRPr>
          </a:p>
        </p:txBody>
      </p:sp>
      <p:sp>
        <p:nvSpPr>
          <p:cNvPr id="328" name="Google Shape;328;p34"/>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22</a:t>
            </a:fld>
            <a:endParaRPr>
              <a:latin typeface="Times New Roman"/>
              <a:ea typeface="Times New Roman"/>
              <a:cs typeface="Times New Roman"/>
              <a:sym typeface="Times New Roman"/>
            </a:endParaRPr>
          </a:p>
        </p:txBody>
      </p:sp>
      <p:sp>
        <p:nvSpPr>
          <p:cNvPr id="329" name="Google Shape;329;p34"/>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330" name="Google Shape;330;p34"/>
          <p:cNvSpPr txBox="1"/>
          <p:nvPr/>
        </p:nvSpPr>
        <p:spPr>
          <a:xfrm>
            <a:off x="81975" y="1122500"/>
            <a:ext cx="8975400" cy="5233800"/>
          </a:xfrm>
          <a:prstGeom prst="rect">
            <a:avLst/>
          </a:prstGeom>
          <a:noFill/>
          <a:ln>
            <a:noFill/>
          </a:ln>
        </p:spPr>
        <p:txBody>
          <a:bodyPr spcFirstLastPara="1" wrap="square" lIns="91425" tIns="45700" rIns="91425" bIns="45700" anchor="t" anchorCtr="0">
            <a:noAutofit/>
          </a:bodyPr>
          <a:lstStyle/>
          <a:p>
            <a:pPr marL="457200" lvl="0"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end expression of this project is BETA OPUS-Projects.</a:t>
            </a:r>
            <a:endParaRPr sz="2400">
              <a:solidFill>
                <a:schemeClr val="dk1"/>
              </a:solidFill>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BETA OPUS-Projects is the “last hurrah” of bluebooking -</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it’s bluebooking with all the bluebooking hidden.</a:t>
            </a:r>
            <a:endParaRPr sz="2400">
              <a:solidFill>
                <a:schemeClr val="dk1"/>
              </a:solidFill>
              <a:latin typeface="Times New Roman"/>
              <a:ea typeface="Times New Roman"/>
              <a:cs typeface="Times New Roman"/>
              <a:sym typeface="Times New Roman"/>
            </a:endParaRPr>
          </a:p>
          <a:p>
            <a:pPr marL="914400" lvl="1" indent="-381000" rtl="0">
              <a:spcBef>
                <a:spcPts val="100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BETA OPUS-Projects is also a “first step” to a new way of processing and publishing survey results.</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5"/>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What does being a BETA version mean?</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36" name="Google Shape;336;p35"/>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337" name="Google Shape;337;p35"/>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23</a:t>
            </a:fld>
            <a:endParaRPr>
              <a:latin typeface="Times New Roman"/>
              <a:ea typeface="Times New Roman"/>
              <a:cs typeface="Times New Roman"/>
              <a:sym typeface="Times New Roman"/>
            </a:endParaRPr>
          </a:p>
        </p:txBody>
      </p:sp>
      <p:sp>
        <p:nvSpPr>
          <p:cNvPr id="338" name="Google Shape;338;p35"/>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339" name="Google Shape;339;p35"/>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i="1">
                <a:solidFill>
                  <a:schemeClr val="dk1"/>
                </a:solidFill>
                <a:latin typeface="Times New Roman"/>
                <a:ea typeface="Times New Roman"/>
                <a:cs typeface="Times New Roman"/>
                <a:sym typeface="Times New Roman"/>
              </a:rPr>
              <a:t>beta version. A pre-release of software that is given out to a large group of users to try under real conditions. Beta versions have gone through alpha testing inhouse and are generally fairly close in look, feel and function to the final product; however, design changes often occur as a result.</a:t>
            </a:r>
            <a:r>
              <a:rPr lang="en-US" sz="2400">
                <a:solidFill>
                  <a:schemeClr val="dk1"/>
                </a:solidFill>
                <a:latin typeface="Times New Roman"/>
                <a:ea typeface="Times New Roman"/>
                <a:cs typeface="Times New Roman"/>
                <a:sym typeface="Times New Roman"/>
              </a:rPr>
              <a:t/>
            </a:r>
            <a:br>
              <a:rPr lang="en-US" sz="2400">
                <a:solidFill>
                  <a:schemeClr val="dk1"/>
                </a:solidFill>
                <a:latin typeface="Times New Roman"/>
                <a:ea typeface="Times New Roman"/>
                <a:cs typeface="Times New Roman"/>
                <a:sym typeface="Times New Roman"/>
              </a:rPr>
            </a:br>
            <a:r>
              <a:rPr lang="en-US" sz="2400">
                <a:solidFill>
                  <a:srgbClr val="3D85C6"/>
                </a:solidFill>
                <a:latin typeface="Times New Roman"/>
                <a:ea typeface="Times New Roman"/>
                <a:cs typeface="Times New Roman"/>
                <a:sym typeface="Times New Roman"/>
              </a:rPr>
              <a:t>PC Magazine Encyclopedia</a:t>
            </a:r>
            <a:br>
              <a:rPr lang="en-US" sz="2400">
                <a:solidFill>
                  <a:srgbClr val="3D85C6"/>
                </a:solidFill>
                <a:latin typeface="Times New Roman"/>
                <a:ea typeface="Times New Roman"/>
                <a:cs typeface="Times New Roman"/>
                <a:sym typeface="Times New Roman"/>
              </a:rPr>
            </a:br>
            <a:r>
              <a:rPr lang="en-US" sz="2400">
                <a:solidFill>
                  <a:srgbClr val="3D85C6"/>
                </a:solidFill>
                <a:latin typeface="Times New Roman"/>
                <a:ea typeface="Times New Roman"/>
                <a:cs typeface="Times New Roman"/>
                <a:sym typeface="Times New Roman"/>
              </a:rPr>
              <a:t>(</a:t>
            </a:r>
            <a:r>
              <a:rPr lang="en-US" sz="2400" u="sng">
                <a:solidFill>
                  <a:schemeClr val="hlink"/>
                </a:solidFill>
                <a:latin typeface="Times New Roman"/>
                <a:ea typeface="Times New Roman"/>
                <a:cs typeface="Times New Roman"/>
                <a:sym typeface="Times New Roman"/>
                <a:hlinkClick r:id="rId3"/>
              </a:rPr>
              <a:t>https://www.pcmag.com/encyclopedia/term/38567/beta-version</a:t>
            </a:r>
            <a:r>
              <a:rPr lang="en-US" sz="2400">
                <a:solidFill>
                  <a:srgbClr val="3D85C6"/>
                </a:solidFill>
                <a:latin typeface="Times New Roman"/>
                <a:ea typeface="Times New Roman"/>
                <a:cs typeface="Times New Roman"/>
                <a:sym typeface="Times New Roman"/>
              </a:rPr>
              <a:t>)</a:t>
            </a:r>
            <a:br>
              <a:rPr lang="en-US" sz="2400">
                <a:solidFill>
                  <a:srgbClr val="3D85C6"/>
                </a:solidFill>
                <a:latin typeface="Times New Roman"/>
                <a:ea typeface="Times New Roman"/>
                <a:cs typeface="Times New Roman"/>
                <a:sym typeface="Times New Roman"/>
              </a:rPr>
            </a:br>
            <a:endParaRPr sz="2400">
              <a:solidFill>
                <a:srgbClr val="0B5394"/>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ts val="1100"/>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6"/>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What does BETA mean for NGS?</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45" name="Google Shape;345;p36"/>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346" name="Google Shape;346;p36"/>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24</a:t>
            </a:fld>
            <a:endParaRPr>
              <a:latin typeface="Times New Roman"/>
              <a:ea typeface="Times New Roman"/>
              <a:cs typeface="Times New Roman"/>
              <a:sym typeface="Times New Roman"/>
            </a:endParaRPr>
          </a:p>
        </p:txBody>
      </p:sp>
      <p:sp>
        <p:nvSpPr>
          <p:cNvPr id="347" name="Google Shape;347;p36"/>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348" name="Google Shape;348;p36"/>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We’re asking for your input.  Try BETA OPUS-Projects.</a:t>
            </a:r>
            <a:endParaRPr sz="2400">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If you have experience submitting GPS survey results for publication, see if </a:t>
            </a:r>
            <a:r>
              <a:rPr lang="en-US" sz="2400">
                <a:solidFill>
                  <a:schemeClr val="dk1"/>
                </a:solidFill>
                <a:latin typeface="Times New Roman"/>
                <a:ea typeface="Times New Roman"/>
                <a:cs typeface="Times New Roman"/>
                <a:sym typeface="Times New Roman"/>
              </a:rPr>
              <a:t>BETA OPUS-Projects </a:t>
            </a:r>
            <a:r>
              <a:rPr lang="en-US" sz="2400">
                <a:latin typeface="Times New Roman"/>
                <a:ea typeface="Times New Roman"/>
                <a:cs typeface="Times New Roman"/>
                <a:sym typeface="Times New Roman"/>
              </a:rPr>
              <a:t>seems easier.</a:t>
            </a:r>
            <a:endParaRPr sz="2400">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If you don’t </a:t>
            </a:r>
            <a:r>
              <a:rPr lang="en-US" sz="2400">
                <a:solidFill>
                  <a:schemeClr val="dk1"/>
                </a:solidFill>
                <a:latin typeface="Times New Roman"/>
                <a:ea typeface="Times New Roman"/>
                <a:cs typeface="Times New Roman"/>
                <a:sym typeface="Times New Roman"/>
              </a:rPr>
              <a:t>have experience</a:t>
            </a:r>
            <a:r>
              <a:rPr lang="en-US" sz="2400">
                <a:latin typeface="Times New Roman"/>
                <a:ea typeface="Times New Roman"/>
                <a:cs typeface="Times New Roman"/>
                <a:sym typeface="Times New Roman"/>
              </a:rPr>
              <a:t>, see if </a:t>
            </a:r>
            <a:r>
              <a:rPr lang="en-US" sz="2400">
                <a:solidFill>
                  <a:schemeClr val="dk1"/>
                </a:solidFill>
                <a:latin typeface="Times New Roman"/>
                <a:ea typeface="Times New Roman"/>
                <a:cs typeface="Times New Roman"/>
                <a:sym typeface="Times New Roman"/>
              </a:rPr>
              <a:t>BETA OPUS-Projects </a:t>
            </a:r>
            <a:r>
              <a:rPr lang="en-US" sz="2400">
                <a:latin typeface="Times New Roman"/>
                <a:ea typeface="Times New Roman"/>
                <a:cs typeface="Times New Roman"/>
                <a:sym typeface="Times New Roman"/>
              </a:rPr>
              <a:t>makes you believe submitting is easy enough to try.</a:t>
            </a:r>
            <a:endParaRPr sz="2400">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SzPts val="2400"/>
              <a:buFont typeface="Times New Roman"/>
              <a:buChar char="○"/>
            </a:pPr>
            <a:r>
              <a:rPr lang="en-US" sz="2400">
                <a:latin typeface="Times New Roman"/>
                <a:ea typeface="Times New Roman"/>
                <a:cs typeface="Times New Roman"/>
                <a:sym typeface="Times New Roman"/>
              </a:rPr>
              <a:t>Please report any bugs.</a:t>
            </a:r>
            <a:endParaRPr sz="2400">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SzPts val="2400"/>
              <a:buFont typeface="Times New Roman"/>
              <a:buChar char="○"/>
            </a:pPr>
            <a:r>
              <a:rPr lang="en-US" sz="2400">
                <a:latin typeface="Times New Roman"/>
                <a:ea typeface="Times New Roman"/>
                <a:cs typeface="Times New Roman"/>
                <a:sym typeface="Times New Roman"/>
              </a:rPr>
              <a:t>Suggestions are welcome.</a:t>
            </a:r>
            <a:endParaRPr sz="2400">
              <a:latin typeface="Times New Roman"/>
              <a:ea typeface="Times New Roman"/>
              <a:cs typeface="Times New Roman"/>
              <a:sym typeface="Times New Roman"/>
            </a:endParaRPr>
          </a:p>
          <a:p>
            <a:pPr marL="0" marR="0" lvl="0" indent="0" algn="l" rtl="0">
              <a:spcBef>
                <a:spcPts val="0"/>
              </a:spcBef>
              <a:spcAft>
                <a:spcPts val="0"/>
              </a:spcAft>
              <a:buClr>
                <a:srgbClr val="000000"/>
              </a:buClr>
              <a:buSzPts val="1100"/>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What does BETA mean for you?</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54" name="Google Shape;354;p37"/>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355" name="Google Shape;355;p37"/>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25</a:t>
            </a:fld>
            <a:endParaRPr>
              <a:latin typeface="Times New Roman"/>
              <a:ea typeface="Times New Roman"/>
              <a:cs typeface="Times New Roman"/>
              <a:sym typeface="Times New Roman"/>
            </a:endParaRPr>
          </a:p>
        </p:txBody>
      </p:sp>
      <p:sp>
        <p:nvSpPr>
          <p:cNvPr id="356" name="Google Shape;356;p37"/>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357" name="Google Shape;357;p37"/>
          <p:cNvSpPr txBox="1"/>
          <p:nvPr/>
        </p:nvSpPr>
        <p:spPr>
          <a:xfrm>
            <a:off x="81975" y="1122500"/>
            <a:ext cx="9062100" cy="5070900"/>
          </a:xfrm>
          <a:prstGeom prst="rect">
            <a:avLst/>
          </a:prstGeom>
          <a:noFill/>
          <a:ln>
            <a:noFill/>
          </a:ln>
        </p:spPr>
        <p:txBody>
          <a:bodyPr spcFirstLastPara="1" wrap="square" lIns="91425" tIns="45700" rIns="91425" bIns="45700" anchor="t" anchorCtr="0">
            <a:noAutofit/>
          </a:bodyPr>
          <a:lstStyle/>
          <a:p>
            <a:pPr marL="457200" lvl="0"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If you’ve completed the OPUS-Projects training, then you’ll be recognized by BETA OPUS-Projects.</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SzPts val="2400"/>
              <a:buFont typeface="Times New Roman"/>
              <a:buChar char="●"/>
            </a:pPr>
            <a:r>
              <a:rPr lang="en-US" sz="2400">
                <a:latin typeface="Times New Roman"/>
                <a:ea typeface="Times New Roman"/>
                <a:cs typeface="Times New Roman"/>
                <a:sym typeface="Times New Roman"/>
              </a:rPr>
              <a:t>You’ll create new projects from BETA OPUS-Projects and upload data to those project using BETA OPUS.</a:t>
            </a:r>
            <a:endParaRPr sz="2400">
              <a:latin typeface="Times New Roman"/>
              <a:ea typeface="Times New Roman"/>
              <a:cs typeface="Times New Roman"/>
              <a:sym typeface="Times New Roman"/>
            </a:endParaRPr>
          </a:p>
          <a:p>
            <a:pPr marL="457200" lvl="0" indent="-381000" rtl="0">
              <a:spcBef>
                <a:spcPts val="1000"/>
              </a:spcBef>
              <a:spcAft>
                <a:spcPts val="0"/>
              </a:spcAft>
              <a:buSzPts val="2400"/>
              <a:buFont typeface="Times New Roman"/>
              <a:buChar char="●"/>
            </a:pPr>
            <a:r>
              <a:rPr lang="en-US" sz="2400">
                <a:solidFill>
                  <a:schemeClr val="dk1"/>
                </a:solidFill>
                <a:latin typeface="Times New Roman"/>
                <a:ea typeface="Times New Roman"/>
                <a:cs typeface="Times New Roman"/>
                <a:sym typeface="Times New Roman"/>
              </a:rPr>
              <a:t>If you have an existing project you’d like to work with, email me the project ID and I’ll copy it to beta.</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IDB team </a:t>
            </a:r>
            <a:r>
              <a:rPr lang="en-US" sz="2400" i="1">
                <a:solidFill>
                  <a:schemeClr val="dk1"/>
                </a:solidFill>
                <a:latin typeface="Times New Roman"/>
                <a:ea typeface="Times New Roman"/>
                <a:cs typeface="Times New Roman"/>
                <a:sym typeface="Times New Roman"/>
              </a:rPr>
              <a:t>is </a:t>
            </a:r>
            <a:r>
              <a:rPr lang="en-US" sz="2400">
                <a:solidFill>
                  <a:schemeClr val="dk1"/>
                </a:solidFill>
                <a:latin typeface="Times New Roman"/>
                <a:ea typeface="Times New Roman"/>
                <a:cs typeface="Times New Roman"/>
                <a:sym typeface="Times New Roman"/>
              </a:rPr>
              <a:t>accepting submissions from BETA OPUS-Projects.</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8"/>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Tip 1</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63" name="Google Shape;363;p38"/>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364" name="Google Shape;364;p38"/>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26</a:t>
            </a:fld>
            <a:endParaRPr>
              <a:latin typeface="Times New Roman"/>
              <a:ea typeface="Times New Roman"/>
              <a:cs typeface="Times New Roman"/>
              <a:sym typeface="Times New Roman"/>
            </a:endParaRPr>
          </a:p>
        </p:txBody>
      </p:sp>
      <p:sp>
        <p:nvSpPr>
          <p:cNvPr id="365" name="Google Shape;365;p38"/>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366" name="Google Shape;366;p38"/>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lvl="0"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beta environment is completely independent of production, so it can take time for updates to the OPUS-Projects trained manager list and other databases to propagate to the beta environment.</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rgbClr val="000000"/>
              </a:buClr>
              <a:buSzPts val="2400"/>
              <a:buFont typeface="Times New Roman"/>
              <a:buChar char="●"/>
            </a:pPr>
            <a:r>
              <a:rPr lang="en-US" sz="2400">
                <a:latin typeface="Times New Roman"/>
                <a:ea typeface="Times New Roman"/>
                <a:cs typeface="Times New Roman"/>
                <a:sym typeface="Times New Roman"/>
              </a:rPr>
              <a:t>The beta environment has o</a:t>
            </a:r>
            <a:r>
              <a:rPr lang="en-US" sz="2400">
                <a:solidFill>
                  <a:schemeClr val="dk1"/>
                </a:solidFill>
                <a:latin typeface="Times New Roman"/>
                <a:ea typeface="Times New Roman"/>
                <a:cs typeface="Times New Roman"/>
                <a:sym typeface="Times New Roman"/>
              </a:rPr>
              <a:t>ne server instead of the multiple servers for production.  This means increased times for processing results when the server is busy and times when service is unavailable during maintenance.</a:t>
            </a:r>
            <a:endParaRPr sz="2400">
              <a:latin typeface="Times New Roman"/>
              <a:ea typeface="Times New Roman"/>
              <a:cs typeface="Times New Roman"/>
              <a:sym typeface="Times New Roman"/>
            </a:endParaRPr>
          </a:p>
          <a:p>
            <a:pPr marL="0" marR="0" lvl="0" indent="0" algn="l" rtl="0">
              <a:spcBef>
                <a:spcPts val="100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9"/>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BETA OPUS-Projects enhancements.</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72" name="Google Shape;372;p39"/>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373" name="Google Shape;373;p39"/>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27</a:t>
            </a:fld>
            <a:endParaRPr>
              <a:latin typeface="Times New Roman"/>
              <a:ea typeface="Times New Roman"/>
              <a:cs typeface="Times New Roman"/>
              <a:sym typeface="Times New Roman"/>
            </a:endParaRPr>
          </a:p>
        </p:txBody>
      </p:sp>
      <p:sp>
        <p:nvSpPr>
          <p:cNvPr id="374" name="Google Shape;374;p39"/>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375" name="Google Shape;375;p39"/>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lvl="0"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BETA OPUS-Projects is largely backwards-compatible, but not identical to OPUS-Projects.</a:t>
            </a:r>
            <a:endParaRPr sz="2400">
              <a:solidFill>
                <a:schemeClr val="dk1"/>
              </a:solidFill>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Online help.</a:t>
            </a:r>
            <a:endParaRPr sz="2400">
              <a:solidFill>
                <a:schemeClr val="dk1"/>
              </a:solidFill>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Fewer email messages.</a:t>
            </a:r>
            <a:endParaRPr sz="2400">
              <a:solidFill>
                <a:schemeClr val="dk1"/>
              </a:solidFill>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Add/Del CORS.</a:t>
            </a:r>
            <a:endParaRPr sz="2400">
              <a:solidFill>
                <a:schemeClr val="dk1"/>
              </a:solidFill>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More information available when adding CORS.</a:t>
            </a:r>
            <a:endParaRPr sz="2400">
              <a:solidFill>
                <a:schemeClr val="dk1"/>
              </a:solidFill>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Better integer fixing - particularly between CORS.</a:t>
            </a:r>
            <a:endParaRPr sz="2400">
              <a:solidFill>
                <a:schemeClr val="dk1"/>
              </a:solidFill>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All marks have velocities.</a:t>
            </a:r>
            <a:endParaRPr sz="2400">
              <a:solidFill>
                <a:schemeClr val="dk1"/>
              </a:solidFill>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Enhanced automated baseline selection within a session.</a:t>
            </a:r>
            <a:endParaRPr sz="2400">
              <a:solidFill>
                <a:schemeClr val="dk1"/>
              </a:solidFill>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“Smart” windowing of data files to match sessions.</a:t>
            </a:r>
            <a:endParaRPr sz="2400">
              <a:solidFill>
                <a:schemeClr val="dk1"/>
              </a:solidFill>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Can submit results for publication to the IDB.</a:t>
            </a:r>
            <a:endParaRPr sz="2400">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0"/>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Better control of CORS in your project.</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81" name="Google Shape;381;p40"/>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382" name="Google Shape;382;p40"/>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28</a:t>
            </a:fld>
            <a:endParaRPr>
              <a:latin typeface="Times New Roman"/>
              <a:ea typeface="Times New Roman"/>
              <a:cs typeface="Times New Roman"/>
              <a:sym typeface="Times New Roman"/>
            </a:endParaRPr>
          </a:p>
        </p:txBody>
      </p:sp>
      <p:sp>
        <p:nvSpPr>
          <p:cNvPr id="383" name="Google Shape;383;p40"/>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384" name="Google Shape;384;p40"/>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lvl="0" indent="-381000" rtl="0">
              <a:spcBef>
                <a:spcPts val="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BETA OPUS-Projects is largely backwards-compatible, but not identical to OPUS-Projects.</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Online help.</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Fewer email messages.</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Add/Del CORS.</a:t>
            </a:r>
            <a:endParaRPr sz="2400">
              <a:solidFill>
                <a:schemeClr val="dk1"/>
              </a:solidFill>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More information available when adding CORS.</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Better integer fixing - particularly between CORS.</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All marks have velocities.</a:t>
            </a:r>
            <a:endParaRPr sz="2400">
              <a:solidFill>
                <a:srgbClr val="3D85C6"/>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“Smart” windowing of data files to match sessions.</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Enhanced automated baseline selection within a session.</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Can submit results for publication to the IDB.</a:t>
            </a:r>
            <a:endParaRPr sz="2400">
              <a:solidFill>
                <a:srgbClr val="3D85C6"/>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1"/>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Better data processing.</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90" name="Google Shape;390;p41"/>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391" name="Google Shape;391;p41"/>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29</a:t>
            </a:fld>
            <a:endParaRPr>
              <a:latin typeface="Times New Roman"/>
              <a:ea typeface="Times New Roman"/>
              <a:cs typeface="Times New Roman"/>
              <a:sym typeface="Times New Roman"/>
            </a:endParaRPr>
          </a:p>
        </p:txBody>
      </p:sp>
      <p:sp>
        <p:nvSpPr>
          <p:cNvPr id="392" name="Google Shape;392;p41"/>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393" name="Google Shape;393;p41"/>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lvl="0" indent="-381000" rtl="0">
              <a:spcBef>
                <a:spcPts val="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BETA OPUS-Projects is largely backwards-compatible, but not identical to OPUS-Projects.</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Online help.</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Fewer email messages.</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Add/Del CORS.</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More information available when adding CORS.</a:t>
            </a:r>
            <a:endParaRPr sz="2400">
              <a:solidFill>
                <a:srgbClr val="3D85C6"/>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SzPts val="2400"/>
              <a:buFont typeface="Times New Roman"/>
              <a:buChar char="○"/>
            </a:pPr>
            <a:r>
              <a:rPr lang="en-US" sz="2400">
                <a:latin typeface="Times New Roman"/>
                <a:ea typeface="Times New Roman"/>
                <a:cs typeface="Times New Roman"/>
                <a:sym typeface="Times New Roman"/>
              </a:rPr>
              <a:t>Better integer fixing - particularly between CORS.</a:t>
            </a:r>
            <a:endParaRPr sz="2400">
              <a:latin typeface="Times New Roman"/>
              <a:ea typeface="Times New Roman"/>
              <a:cs typeface="Times New Roman"/>
              <a:sym typeface="Times New Roman"/>
            </a:endParaRPr>
          </a:p>
          <a:p>
            <a:pPr marL="914400" lvl="1" indent="-381000" rtl="0">
              <a:spcBef>
                <a:spcPts val="1000"/>
              </a:spcBef>
              <a:spcAft>
                <a:spcPts val="0"/>
              </a:spcAft>
              <a:buSzPts val="2400"/>
              <a:buFont typeface="Times New Roman"/>
              <a:buChar char="○"/>
            </a:pPr>
            <a:r>
              <a:rPr lang="en-US" sz="2400">
                <a:latin typeface="Times New Roman"/>
                <a:ea typeface="Times New Roman"/>
                <a:cs typeface="Times New Roman"/>
                <a:sym typeface="Times New Roman"/>
              </a:rPr>
              <a:t>All marks have velocities.</a:t>
            </a:r>
            <a:endParaRPr sz="2400">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“Smart” windowing of data files to match sessions.</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Enhanced automated baseline selection within a session.</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Can submit results for publication to the IDB.</a:t>
            </a:r>
            <a:endParaRPr sz="2400">
              <a:solidFill>
                <a:srgbClr val="3D85C6"/>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p:nvPr/>
        </p:nvSpPr>
        <p:spPr>
          <a:xfrm>
            <a:off x="81975" y="330200"/>
            <a:ext cx="8975400" cy="8364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Tip 0</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99" name="Google Shape;99;p15"/>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100" name="Google Shape;100;p15"/>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3</a:t>
            </a:fld>
            <a:endParaRPr>
              <a:latin typeface="Times New Roman"/>
              <a:ea typeface="Times New Roman"/>
              <a:cs typeface="Times New Roman"/>
              <a:sym typeface="Times New Roman"/>
            </a:endParaRPr>
          </a:p>
        </p:txBody>
      </p:sp>
      <p:sp>
        <p:nvSpPr>
          <p:cNvPr id="101" name="Google Shape;101;p15"/>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102" name="Google Shape;102;p15"/>
          <p:cNvSpPr txBox="1"/>
          <p:nvPr/>
        </p:nvSpPr>
        <p:spPr>
          <a:xfrm>
            <a:off x="81975" y="1166600"/>
            <a:ext cx="8975400" cy="51897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BETA OPUS-Projects gateway web page URL is:</a:t>
            </a:r>
            <a:br>
              <a:rPr lang="en-US" sz="2400">
                <a:solidFill>
                  <a:schemeClr val="dk1"/>
                </a:solidFill>
                <a:latin typeface="Times New Roman"/>
                <a:ea typeface="Times New Roman"/>
                <a:cs typeface="Times New Roman"/>
                <a:sym typeface="Times New Roman"/>
              </a:rPr>
            </a:br>
            <a:r>
              <a:rPr lang="en-US" sz="2400" u="sng">
                <a:solidFill>
                  <a:schemeClr val="hlink"/>
                </a:solidFill>
                <a:latin typeface="Times New Roman"/>
                <a:ea typeface="Times New Roman"/>
                <a:cs typeface="Times New Roman"/>
                <a:sym typeface="Times New Roman"/>
                <a:hlinkClick r:id="rId3"/>
              </a:rPr>
              <a:t>https://beta.ngs.noaa.gov/OPUS-Projects/</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There is no formal training for BETA OPUS-Projects yet - that is another group's task and they’re preparing that material now - however, a “Quick-start Introduction to BETA OPUS-Projects” video (mp4) is available.  It’s about 3½ hours in length and includes a “live” demo.  The URL for the video is:</a:t>
            </a:r>
            <a:br>
              <a:rPr lang="en-US" sz="2400">
                <a:solidFill>
                  <a:schemeClr val="dk1"/>
                </a:solidFill>
                <a:latin typeface="Times New Roman"/>
                <a:ea typeface="Times New Roman"/>
                <a:cs typeface="Times New Roman"/>
                <a:sym typeface="Times New Roman"/>
              </a:rPr>
            </a:br>
            <a:r>
              <a:rPr lang="en-US" sz="2200" u="sng">
                <a:solidFill>
                  <a:schemeClr val="hlink"/>
                </a:solidFill>
                <a:latin typeface="Times New Roman"/>
                <a:ea typeface="Times New Roman"/>
                <a:cs typeface="Times New Roman"/>
                <a:sym typeface="Times New Roman"/>
                <a:hlinkClick r:id="rId4"/>
              </a:rPr>
              <a:t>ftp://ftp.ngs.noaa.gov/pub/corbin/Beta OPUS Projects webinar material/</a:t>
            </a:r>
            <a:endParaRPr sz="2400">
              <a:solidFill>
                <a:schemeClr val="dk1"/>
              </a:solidFill>
              <a:latin typeface="Times New Roman"/>
              <a:ea typeface="Times New Roman"/>
              <a:cs typeface="Times New Roman"/>
              <a:sym typeface="Times New Roman"/>
            </a:endParaRPr>
          </a:p>
          <a:p>
            <a:pPr marL="0" lvl="0" indent="0" rtl="0">
              <a:spcBef>
                <a:spcPts val="1000"/>
              </a:spcBef>
              <a:spcAft>
                <a:spcPts val="0"/>
              </a:spcAft>
              <a:buNone/>
            </a:pPr>
            <a:endParaRPr sz="2400">
              <a:solidFill>
                <a:srgbClr val="990000"/>
              </a:solidFill>
              <a:latin typeface="Times New Roman"/>
              <a:ea typeface="Times New Roman"/>
              <a:cs typeface="Times New Roman"/>
              <a:sym typeface="Times New Roman"/>
            </a:endParaRPr>
          </a:p>
          <a:p>
            <a:pPr marL="0" lvl="0" indent="0" rtl="0">
              <a:spcBef>
                <a:spcPts val="1000"/>
              </a:spcBef>
              <a:spcAft>
                <a:spcPts val="0"/>
              </a:spcAft>
              <a:buNone/>
            </a:pP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2"/>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Better organization of your data.</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399" name="Google Shape;399;p42"/>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400" name="Google Shape;400;p42"/>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30</a:t>
            </a:fld>
            <a:endParaRPr>
              <a:latin typeface="Times New Roman"/>
              <a:ea typeface="Times New Roman"/>
              <a:cs typeface="Times New Roman"/>
              <a:sym typeface="Times New Roman"/>
            </a:endParaRPr>
          </a:p>
        </p:txBody>
      </p:sp>
      <p:sp>
        <p:nvSpPr>
          <p:cNvPr id="401" name="Google Shape;401;p42"/>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402" name="Google Shape;402;p42"/>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lvl="0" indent="-381000" rtl="0">
              <a:spcBef>
                <a:spcPts val="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BETA OPUS-Projects is largely backwards-compatible, but not identical to OPUS-Projects.</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Online help.</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Fewer email messages.</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Add/Del CORS.</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More information available when adding CORS.</a:t>
            </a:r>
            <a:endParaRPr sz="2400">
              <a:solidFill>
                <a:srgbClr val="3D85C6"/>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Better integer fixing - particularly between CORS.</a:t>
            </a:r>
            <a:endParaRPr sz="2400">
              <a:solidFill>
                <a:srgbClr val="3D85C6"/>
              </a:solidFill>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All marks have velocities.</a:t>
            </a:r>
            <a:endParaRPr sz="2400">
              <a:solidFill>
                <a:srgbClr val="3D85C6"/>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SzPts val="2400"/>
              <a:buFont typeface="Times New Roman"/>
              <a:buChar char="○"/>
            </a:pPr>
            <a:r>
              <a:rPr lang="en-US" sz="2400">
                <a:latin typeface="Times New Roman"/>
                <a:ea typeface="Times New Roman"/>
                <a:cs typeface="Times New Roman"/>
                <a:sym typeface="Times New Roman"/>
              </a:rPr>
              <a:t>“Smart” windowing of data files to match sessions.</a:t>
            </a:r>
            <a:endParaRPr sz="2400">
              <a:latin typeface="Times New Roman"/>
              <a:ea typeface="Times New Roman"/>
              <a:cs typeface="Times New Roman"/>
              <a:sym typeface="Times New Roman"/>
            </a:endParaRPr>
          </a:p>
          <a:p>
            <a:pPr marL="914400" lvl="1" indent="-381000" rtl="0">
              <a:spcBef>
                <a:spcPts val="1000"/>
              </a:spcBef>
              <a:spcAft>
                <a:spcPts val="0"/>
              </a:spcAft>
              <a:buSzPts val="2400"/>
              <a:buFont typeface="Times New Roman"/>
              <a:buChar char="○"/>
            </a:pPr>
            <a:r>
              <a:rPr lang="en-US" sz="2400">
                <a:latin typeface="Times New Roman"/>
                <a:ea typeface="Times New Roman"/>
                <a:cs typeface="Times New Roman"/>
                <a:sym typeface="Times New Roman"/>
              </a:rPr>
              <a:t>Enhanced automated baseline selection within a session.</a:t>
            </a:r>
            <a:endParaRPr sz="2400">
              <a:latin typeface="Times New Roman"/>
              <a:ea typeface="Times New Roman"/>
              <a:cs typeface="Times New Roman"/>
              <a:sym typeface="Times New Roman"/>
            </a:endParaRPr>
          </a:p>
          <a:p>
            <a:pPr marL="914400" lvl="1" indent="-381000" rtl="0">
              <a:spcBef>
                <a:spcPts val="1000"/>
              </a:spcBef>
              <a:spcAft>
                <a:spcPts val="0"/>
              </a:spcAft>
              <a:buClr>
                <a:srgbClr val="3D85C6"/>
              </a:buClr>
              <a:buSzPts val="2400"/>
              <a:buFont typeface="Times New Roman"/>
              <a:buChar char="○"/>
            </a:pPr>
            <a:r>
              <a:rPr lang="en-US" sz="2400">
                <a:solidFill>
                  <a:srgbClr val="3D85C6"/>
                </a:solidFill>
                <a:latin typeface="Times New Roman"/>
                <a:ea typeface="Times New Roman"/>
                <a:cs typeface="Times New Roman"/>
                <a:sym typeface="Times New Roman"/>
              </a:rPr>
              <a:t>Can submit results for publication to the IDB.</a:t>
            </a:r>
            <a:endParaRPr sz="2400">
              <a:solidFill>
                <a:srgbClr val="3D85C6"/>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3"/>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Tip 2</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08" name="Google Shape;408;p43"/>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409" name="Google Shape;409;p43"/>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31</a:t>
            </a:fld>
            <a:endParaRPr>
              <a:latin typeface="Times New Roman"/>
              <a:ea typeface="Times New Roman"/>
              <a:cs typeface="Times New Roman"/>
              <a:sym typeface="Times New Roman"/>
            </a:endParaRPr>
          </a:p>
        </p:txBody>
      </p:sp>
      <p:sp>
        <p:nvSpPr>
          <p:cNvPr id="410" name="Google Shape;410;p43"/>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411" name="Google Shape;411;p43"/>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SzPts val="2400"/>
              <a:buFont typeface="Times New Roman"/>
              <a:buChar char="●"/>
            </a:pPr>
            <a:r>
              <a:rPr lang="en-US" sz="2400">
                <a:latin typeface="Times New Roman"/>
                <a:ea typeface="Times New Roman"/>
                <a:cs typeface="Times New Roman"/>
                <a:sym typeface="Times New Roman"/>
              </a:rPr>
              <a:t>A session is OPUS-Projects jargon for approximately simultaneous occupations of marks.</a:t>
            </a:r>
            <a:endParaRPr sz="2400">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SzPts val="2400"/>
              <a:buFont typeface="Times New Roman"/>
              <a:buChar char="●"/>
            </a:pPr>
            <a:r>
              <a:rPr lang="en-US" sz="2400">
                <a:latin typeface="Times New Roman"/>
                <a:ea typeface="Times New Roman"/>
                <a:cs typeface="Times New Roman"/>
                <a:sym typeface="Times New Roman"/>
              </a:rPr>
              <a:t>Changes to the session definition algorithm were required to meet submission guidelines.</a:t>
            </a:r>
            <a:endParaRPr sz="2400">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SzPts val="2400"/>
              <a:buFont typeface="Times New Roman"/>
              <a:buChar char="●"/>
            </a:pPr>
            <a:r>
              <a:rPr lang="en-US" sz="2400">
                <a:latin typeface="Times New Roman"/>
                <a:ea typeface="Times New Roman"/>
                <a:cs typeface="Times New Roman"/>
                <a:sym typeface="Times New Roman"/>
              </a:rPr>
              <a:t>If you choose to work with a project copied from production, assume your sessions will change.  In this case we recommend starting by removing all existing session processing.  This lets BETA OPUS-Projects redefine the sessions.</a:t>
            </a:r>
            <a:endParaRPr sz="2400">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rgbClr val="000000"/>
              </a:buClr>
              <a:buSzPts val="2400"/>
              <a:buFont typeface="Times New Roman"/>
              <a:buChar char="●"/>
            </a:pPr>
            <a:r>
              <a:rPr lang="en-US" sz="2400">
                <a:latin typeface="Times New Roman"/>
                <a:ea typeface="Times New Roman"/>
                <a:cs typeface="Times New Roman"/>
                <a:sym typeface="Times New Roman"/>
              </a:rPr>
              <a:t>To make this “bitter pill” easier to swallow, remember that the processing algorithms have been improved too meaning that starting over might have other benefits.</a:t>
            </a:r>
            <a:endParaRPr sz="2400">
              <a:latin typeface="Times New Roman"/>
              <a:ea typeface="Times New Roman"/>
              <a:cs typeface="Times New Roman"/>
              <a:sym typeface="Times New Roman"/>
            </a:endParaRPr>
          </a:p>
          <a:p>
            <a:pPr marL="0" marR="0" lvl="0" indent="0" algn="l" rtl="0">
              <a:spcBef>
                <a:spcPts val="100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4"/>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417" name="Google Shape;417;p44"/>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32</a:t>
            </a:fld>
            <a:endParaRPr>
              <a:latin typeface="Times New Roman"/>
              <a:ea typeface="Times New Roman"/>
              <a:cs typeface="Times New Roman"/>
              <a:sym typeface="Times New Roman"/>
            </a:endParaRPr>
          </a:p>
        </p:txBody>
      </p:sp>
      <p:sp>
        <p:nvSpPr>
          <p:cNvPr id="418" name="Google Shape;418;p44"/>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419" name="Google Shape;419;p44"/>
          <p:cNvSpPr txBox="1"/>
          <p:nvPr/>
        </p:nvSpPr>
        <p:spPr>
          <a:xfrm>
            <a:off x="81975" y="460975"/>
            <a:ext cx="8975400" cy="5895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None/>
            </a:pPr>
            <a:r>
              <a:rPr lang="en-US" sz="3600">
                <a:solidFill>
                  <a:schemeClr val="dk1"/>
                </a:solidFill>
                <a:latin typeface="Times New Roman"/>
                <a:ea typeface="Times New Roman"/>
                <a:cs typeface="Times New Roman"/>
                <a:sym typeface="Times New Roman"/>
              </a:rPr>
              <a:t>Submission outline and</a:t>
            </a:r>
            <a:br>
              <a:rPr lang="en-US" sz="3600">
                <a:solidFill>
                  <a:schemeClr val="dk1"/>
                </a:solidFill>
                <a:latin typeface="Times New Roman"/>
                <a:ea typeface="Times New Roman"/>
                <a:cs typeface="Times New Roman"/>
                <a:sym typeface="Times New Roman"/>
              </a:rPr>
            </a:br>
            <a:r>
              <a:rPr lang="en-US" sz="3600">
                <a:solidFill>
                  <a:schemeClr val="dk1"/>
                </a:solidFill>
                <a:latin typeface="Times New Roman"/>
                <a:ea typeface="Times New Roman"/>
                <a:cs typeface="Times New Roman"/>
                <a:sym typeface="Times New Roman"/>
              </a:rPr>
              <a:t>BETA OPUS-Projects tips.</a:t>
            </a:r>
            <a:endParaRPr sz="3600">
              <a:solidFill>
                <a:schemeClr val="dk1"/>
              </a:solidFill>
              <a:latin typeface="Times New Roman"/>
              <a:ea typeface="Times New Roman"/>
              <a:cs typeface="Times New Roman"/>
              <a:sym typeface="Times New Roman"/>
            </a:endParaRPr>
          </a:p>
          <a:p>
            <a:pPr marL="0" lvl="0" indent="0" rtl="0">
              <a:spcBef>
                <a:spcPts val="1000"/>
              </a:spcBef>
              <a:spcAft>
                <a:spcPts val="0"/>
              </a:spcAft>
              <a:buNone/>
            </a:pPr>
            <a:endParaRPr sz="2400">
              <a:solidFill>
                <a:srgbClr val="990000"/>
              </a:solidFill>
              <a:latin typeface="Times New Roman"/>
              <a:ea typeface="Times New Roman"/>
              <a:cs typeface="Times New Roman"/>
              <a:sym typeface="Times New Roman"/>
            </a:endParaRPr>
          </a:p>
          <a:p>
            <a:pPr marL="0" lvl="0" indent="0" rtl="0">
              <a:spcBef>
                <a:spcPts val="1000"/>
              </a:spcBef>
              <a:spcAft>
                <a:spcPts val="0"/>
              </a:spcAft>
              <a:buNone/>
            </a:pP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5"/>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What is submitting for publication like?</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25" name="Google Shape;425;p45"/>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426" name="Google Shape;426;p45"/>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33</a:t>
            </a:fld>
            <a:endParaRPr>
              <a:latin typeface="Times New Roman"/>
              <a:ea typeface="Times New Roman"/>
              <a:cs typeface="Times New Roman"/>
              <a:sym typeface="Times New Roman"/>
            </a:endParaRPr>
          </a:p>
        </p:txBody>
      </p:sp>
      <p:sp>
        <p:nvSpPr>
          <p:cNvPr id="427" name="Google Shape;427;p45"/>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428" name="Google Shape;428;p45"/>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000000"/>
              </a:buClr>
              <a:buSzPts val="2400"/>
              <a:buFont typeface="Times New Roman"/>
              <a:buChar char="●"/>
            </a:pPr>
            <a:r>
              <a:rPr lang="en-US" sz="2400">
                <a:solidFill>
                  <a:schemeClr val="dk1"/>
                </a:solidFill>
                <a:latin typeface="Times New Roman"/>
                <a:ea typeface="Times New Roman"/>
                <a:cs typeface="Times New Roman"/>
                <a:sym typeface="Times New Roman"/>
              </a:rPr>
              <a:t>Preparing results for publication has many requirements.  BETA OPUS-Projects simplifies meeting these requirements, but it does </a:t>
            </a:r>
            <a:r>
              <a:rPr lang="en-US" sz="2400" u="sng">
                <a:solidFill>
                  <a:schemeClr val="dk1"/>
                </a:solidFill>
                <a:latin typeface="Times New Roman"/>
                <a:ea typeface="Times New Roman"/>
                <a:cs typeface="Times New Roman"/>
                <a:sym typeface="Times New Roman"/>
              </a:rPr>
              <a:t>not</a:t>
            </a:r>
            <a:r>
              <a:rPr lang="en-US" sz="2400">
                <a:solidFill>
                  <a:schemeClr val="dk1"/>
                </a:solidFill>
                <a:latin typeface="Times New Roman"/>
                <a:ea typeface="Times New Roman"/>
                <a:cs typeface="Times New Roman"/>
                <a:sym typeface="Times New Roman"/>
              </a:rPr>
              <a:t> change them.</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rgbClr val="000000"/>
              </a:buClr>
              <a:buSzPts val="2400"/>
              <a:buFont typeface="Times New Roman"/>
              <a:buChar char="●"/>
            </a:pPr>
            <a:r>
              <a:rPr lang="en-US" sz="2400">
                <a:solidFill>
                  <a:schemeClr val="dk1"/>
                </a:solidFill>
                <a:latin typeface="Times New Roman"/>
                <a:ea typeface="Times New Roman"/>
                <a:cs typeface="Times New Roman"/>
                <a:sym typeface="Times New Roman"/>
              </a:rPr>
              <a:t>Furthermore:</a:t>
            </a:r>
            <a:endParaRPr sz="2400">
              <a:solidFill>
                <a:schemeClr val="dk1"/>
              </a:solidFill>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HtMod projects must follow the NGS-58 &amp; NGS-59 guidelines.</a:t>
            </a:r>
            <a:endParaRPr sz="2400">
              <a:solidFill>
                <a:schemeClr val="dk1"/>
              </a:solidFill>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FAA projects must follow the AC-16 guidelines.</a:t>
            </a:r>
            <a:endParaRPr sz="2400">
              <a:solidFill>
                <a:schemeClr val="dk1"/>
              </a:solidFill>
              <a:latin typeface="Times New Roman"/>
              <a:ea typeface="Times New Roman"/>
              <a:cs typeface="Times New Roman"/>
              <a:sym typeface="Times New Roman"/>
            </a:endParaRPr>
          </a:p>
          <a:p>
            <a:pPr marL="457200" lvl="0" indent="0" rtl="0">
              <a:spcBef>
                <a:spcPts val="1000"/>
              </a:spcBef>
              <a:spcAft>
                <a:spcPts val="0"/>
              </a:spcAft>
              <a:buNone/>
            </a:pPr>
            <a:endParaRPr sz="2400">
              <a:solidFill>
                <a:schemeClr val="dk1"/>
              </a:solidFill>
              <a:latin typeface="Times New Roman"/>
              <a:ea typeface="Times New Roman"/>
              <a:cs typeface="Times New Roman"/>
              <a:sym typeface="Times New Roman"/>
            </a:endParaRPr>
          </a:p>
          <a:p>
            <a:pPr marL="0" lvl="0" indent="0" rtl="0">
              <a:spcBef>
                <a:spcPts val="1000"/>
              </a:spcBef>
              <a:spcAft>
                <a:spcPts val="0"/>
              </a:spcAft>
              <a:buNone/>
            </a:pPr>
            <a:r>
              <a:rPr lang="en-US" sz="2400">
                <a:solidFill>
                  <a:schemeClr val="dk1"/>
                </a:solidFill>
                <a:latin typeface="Times New Roman"/>
                <a:ea typeface="Times New Roman"/>
                <a:cs typeface="Times New Roman"/>
                <a:sym typeface="Times New Roman"/>
              </a:rPr>
              <a:t>In the remaining slides, I’ll touch on some of the “extra” things you’ll need or need to do (see Prusky, 2018, “OP 4.0 GET STARTED”).</a:t>
            </a:r>
            <a:endParaRPr sz="240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Clr>
                <a:srgbClr val="000000"/>
              </a:buClr>
              <a:buSzPts val="1100"/>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6"/>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1) get an NGS project tracking number.</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34" name="Google Shape;434;p46"/>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435" name="Google Shape;435;p46"/>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34</a:t>
            </a:fld>
            <a:endParaRPr>
              <a:latin typeface="Times New Roman"/>
              <a:ea typeface="Times New Roman"/>
              <a:cs typeface="Times New Roman"/>
              <a:sym typeface="Times New Roman"/>
            </a:endParaRPr>
          </a:p>
        </p:txBody>
      </p:sp>
      <p:sp>
        <p:nvSpPr>
          <p:cNvPr id="436" name="Google Shape;436;p46"/>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437" name="Google Shape;437;p46"/>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000000"/>
              </a:buClr>
              <a:buSzPts val="2400"/>
              <a:buFont typeface="Times New Roman"/>
              <a:buChar char="●"/>
            </a:pPr>
            <a:r>
              <a:rPr lang="en-US" sz="2400">
                <a:solidFill>
                  <a:schemeClr val="dk1"/>
                </a:solidFill>
                <a:latin typeface="Times New Roman"/>
                <a:ea typeface="Times New Roman"/>
                <a:cs typeface="Times New Roman"/>
                <a:sym typeface="Times New Roman"/>
              </a:rPr>
              <a:t>Why must you do this?</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Including the tracking number in correspondence uniquely identifies the project facilitating communication.</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It’s an opportunity to share information with NGS before sending teams into the field to collect data.</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 form used to request a tracking number can be downloaded from </a:t>
            </a:r>
            <a:r>
              <a:rPr lang="en-US" sz="2400" u="sng">
                <a:solidFill>
                  <a:schemeClr val="hlink"/>
                </a:solidFill>
                <a:latin typeface="Times New Roman"/>
                <a:ea typeface="Times New Roman"/>
                <a:cs typeface="Times New Roman"/>
                <a:sym typeface="Times New Roman"/>
                <a:hlinkClick r:id="rId3"/>
              </a:rPr>
              <a:t>https://geodesy.noaa.gov/project_tracking/external/</a:t>
            </a:r>
            <a:r>
              <a:rPr lang="en-US" sz="2400">
                <a:solidFill>
                  <a:schemeClr val="dk1"/>
                </a:solidFill>
                <a:latin typeface="Times New Roman"/>
                <a:ea typeface="Times New Roman"/>
                <a:cs typeface="Times New Roman"/>
                <a:sym typeface="Times New Roman"/>
              </a:rPr>
              <a:t>.  Also required:</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 project sketch.</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Any photos that help clarify aspects of the project plan.</a:t>
            </a:r>
            <a:endParaRPr sz="240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7"/>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Tip 3</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43" name="Google Shape;443;p47"/>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444" name="Google Shape;444;p47"/>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35</a:t>
            </a:fld>
            <a:endParaRPr>
              <a:latin typeface="Times New Roman"/>
              <a:ea typeface="Times New Roman"/>
              <a:cs typeface="Times New Roman"/>
              <a:sym typeface="Times New Roman"/>
            </a:endParaRPr>
          </a:p>
        </p:txBody>
      </p:sp>
      <p:sp>
        <p:nvSpPr>
          <p:cNvPr id="445" name="Google Shape;445;p47"/>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446" name="Google Shape;446;p47"/>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Attaching a tracking number to a survey project in BETA OPUS-Projects “unlocks” its enhancements related to creating a submission for publication.</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For BETA OPUS-Projects only, the “special” tracking number</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0000 (four zeros) can be used to “unlock” all its enhancements </a:t>
            </a:r>
            <a:r>
              <a:rPr lang="en-US" sz="2400" i="1">
                <a:solidFill>
                  <a:schemeClr val="dk1"/>
                </a:solidFill>
                <a:latin typeface="Times New Roman"/>
                <a:ea typeface="Times New Roman"/>
                <a:cs typeface="Times New Roman"/>
                <a:sym typeface="Times New Roman"/>
              </a:rPr>
              <a:t>except</a:t>
            </a:r>
            <a:r>
              <a:rPr lang="en-US" sz="2400">
                <a:solidFill>
                  <a:schemeClr val="dk1"/>
                </a:solidFill>
                <a:latin typeface="Times New Roman"/>
                <a:ea typeface="Times New Roman"/>
                <a:cs typeface="Times New Roman"/>
                <a:sym typeface="Times New Roman"/>
              </a:rPr>
              <a:t> the control to submit for publication.</a:t>
            </a:r>
            <a:endParaRPr sz="240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8"/>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2) create your mark descriptions.</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52" name="Google Shape;452;p48"/>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453" name="Google Shape;453;p48"/>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36</a:t>
            </a:fld>
            <a:endParaRPr>
              <a:latin typeface="Times New Roman"/>
              <a:ea typeface="Times New Roman"/>
              <a:cs typeface="Times New Roman"/>
              <a:sym typeface="Times New Roman"/>
            </a:endParaRPr>
          </a:p>
        </p:txBody>
      </p:sp>
      <p:sp>
        <p:nvSpPr>
          <p:cNvPr id="454" name="Google Shape;454;p48"/>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455" name="Google Shape;455;p48"/>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publication guidelines require mark descriptions to be created using the WinDesc program.  WinDesc offers a number of advantages:</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defines a standardized description.</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provides a GUI for entering the information.</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offers easy access to IDB information.</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has tools to help insure the information is complete and correct.</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WinDesc is a PC program, not an online tool.  We recognized that this is not optimal, but while this situation exists, BETA OPUS-Projects provides a means to upload the required files into your project.  Once uploaded, BETA OPUS-Projects also provides additional quality control.</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9"/>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Tip 4</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61" name="Google Shape;461;p49"/>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462" name="Google Shape;462;p49"/>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37</a:t>
            </a:fld>
            <a:endParaRPr>
              <a:latin typeface="Times New Roman"/>
              <a:ea typeface="Times New Roman"/>
              <a:cs typeface="Times New Roman"/>
              <a:sym typeface="Times New Roman"/>
            </a:endParaRPr>
          </a:p>
        </p:txBody>
      </p:sp>
      <p:sp>
        <p:nvSpPr>
          <p:cNvPr id="463" name="Google Shape;463;p49"/>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464" name="Google Shape;464;p49"/>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Mark descriptions </a:t>
            </a:r>
            <a:r>
              <a:rPr lang="en-US" sz="2400" i="1">
                <a:solidFill>
                  <a:schemeClr val="dk1"/>
                </a:solidFill>
                <a:latin typeface="Times New Roman"/>
                <a:ea typeface="Times New Roman"/>
                <a:cs typeface="Times New Roman"/>
                <a:sym typeface="Times New Roman"/>
              </a:rPr>
              <a:t>must</a:t>
            </a:r>
            <a:r>
              <a:rPr lang="en-US" sz="2400">
                <a:solidFill>
                  <a:schemeClr val="dk1"/>
                </a:solidFill>
                <a:latin typeface="Times New Roman"/>
                <a:ea typeface="Times New Roman"/>
                <a:cs typeface="Times New Roman"/>
                <a:sym typeface="Times New Roman"/>
              </a:rPr>
              <a:t> be created with WinDesc.  Descriptions entered through the OPUS and OPUS-Projects input forms are ignored for submissions to the IDB.</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0"/>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Tip 5</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70" name="Google Shape;470;p50"/>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471" name="Google Shape;471;p50"/>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38</a:t>
            </a:fld>
            <a:endParaRPr>
              <a:latin typeface="Times New Roman"/>
              <a:ea typeface="Times New Roman"/>
              <a:cs typeface="Times New Roman"/>
              <a:sym typeface="Times New Roman"/>
            </a:endParaRPr>
          </a:p>
        </p:txBody>
      </p:sp>
      <p:sp>
        <p:nvSpPr>
          <p:cNvPr id="472" name="Google Shape;472;p50"/>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473" name="Google Shape;473;p50"/>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Create your descriptions first and upload them to your project before processing!  If marks are identified as recovered (previously published with permanent identifiers A.K.A. PIDs), BETA OPUS-Projects will replace those marks’ a priori coordinates with their published values if possible and appropriate.</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1"/>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Tip 6</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79" name="Google Shape;479;p51"/>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480" name="Google Shape;480;p51"/>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39</a:t>
            </a:fld>
            <a:endParaRPr>
              <a:latin typeface="Times New Roman"/>
              <a:ea typeface="Times New Roman"/>
              <a:cs typeface="Times New Roman"/>
              <a:sym typeface="Times New Roman"/>
            </a:endParaRPr>
          </a:p>
        </p:txBody>
      </p:sp>
      <p:sp>
        <p:nvSpPr>
          <p:cNvPr id="481" name="Google Shape;481;p51"/>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482" name="Google Shape;482;p51"/>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BETA OPUS-Projects matches descriptions to marks using PIDs or coordinates.  If a mark is new (not a recovery or, in other words has not been previously published) or has low-accuracy published coordinates, BETA OPUS-Projects might not be able to make a match. To address this issue:</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If the mark has been published, associate its PID with the mark in BETA OPUS-Projects, then re-upload the description files.</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Improve the coordinates in WinDesc and re-upload its files.</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108" name="Google Shape;108;p16"/>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4</a:t>
            </a:fld>
            <a:endParaRPr>
              <a:latin typeface="Times New Roman"/>
              <a:ea typeface="Times New Roman"/>
              <a:cs typeface="Times New Roman"/>
              <a:sym typeface="Times New Roman"/>
            </a:endParaRPr>
          </a:p>
        </p:txBody>
      </p:sp>
      <p:sp>
        <p:nvSpPr>
          <p:cNvPr id="109" name="Google Shape;109;p16"/>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110" name="Google Shape;110;p16"/>
          <p:cNvSpPr txBox="1"/>
          <p:nvPr/>
        </p:nvSpPr>
        <p:spPr>
          <a:xfrm>
            <a:off x="81975" y="460975"/>
            <a:ext cx="8975400" cy="5895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1000"/>
              </a:spcBef>
              <a:spcAft>
                <a:spcPts val="0"/>
              </a:spcAft>
              <a:buNone/>
            </a:pPr>
            <a:r>
              <a:rPr lang="en-US" sz="3600">
                <a:solidFill>
                  <a:schemeClr val="dk1"/>
                </a:solidFill>
                <a:latin typeface="Times New Roman"/>
                <a:ea typeface="Times New Roman"/>
                <a:cs typeface="Times New Roman"/>
                <a:sym typeface="Times New Roman"/>
              </a:rPr>
              <a:t>OPUS-Projects in five minutes.</a:t>
            </a:r>
            <a:endParaRPr sz="3600">
              <a:solidFill>
                <a:schemeClr val="dk1"/>
              </a:solidFill>
              <a:latin typeface="Times New Roman"/>
              <a:ea typeface="Times New Roman"/>
              <a:cs typeface="Times New Roman"/>
              <a:sym typeface="Times New Roman"/>
            </a:endParaRPr>
          </a:p>
          <a:p>
            <a:pPr marL="0" lvl="0" indent="0" rtl="0">
              <a:spcBef>
                <a:spcPts val="1000"/>
              </a:spcBef>
              <a:spcAft>
                <a:spcPts val="0"/>
              </a:spcAft>
              <a:buNone/>
            </a:pPr>
            <a:endParaRPr sz="2400">
              <a:solidFill>
                <a:srgbClr val="990000"/>
              </a:solidFill>
              <a:latin typeface="Times New Roman"/>
              <a:ea typeface="Times New Roman"/>
              <a:cs typeface="Times New Roman"/>
              <a:sym typeface="Times New Roman"/>
            </a:endParaRPr>
          </a:p>
          <a:p>
            <a:pPr marL="0" lvl="0" indent="0" rtl="0">
              <a:spcBef>
                <a:spcPts val="1000"/>
              </a:spcBef>
              <a:spcAft>
                <a:spcPts val="0"/>
              </a:spcAft>
              <a:buNone/>
            </a:pP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2"/>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3) good field practices.</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88" name="Google Shape;488;p52"/>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489" name="Google Shape;489;p52"/>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40</a:t>
            </a:fld>
            <a:endParaRPr>
              <a:latin typeface="Times New Roman"/>
              <a:ea typeface="Times New Roman"/>
              <a:cs typeface="Times New Roman"/>
              <a:sym typeface="Times New Roman"/>
            </a:endParaRPr>
          </a:p>
        </p:txBody>
      </p:sp>
      <p:sp>
        <p:nvSpPr>
          <p:cNvPr id="490" name="Google Shape;490;p52"/>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491" name="Google Shape;491;p52"/>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000000"/>
              </a:buClr>
              <a:buSzPts val="2400"/>
              <a:buFont typeface="Times New Roman"/>
              <a:buChar char="●"/>
            </a:pPr>
            <a:r>
              <a:rPr lang="en-US" sz="2400">
                <a:solidFill>
                  <a:schemeClr val="dk1"/>
                </a:solidFill>
                <a:latin typeface="Times New Roman"/>
                <a:ea typeface="Times New Roman"/>
                <a:cs typeface="Times New Roman"/>
                <a:sym typeface="Times New Roman"/>
              </a:rPr>
              <a:t>Durable, stable setting with good satellite visibility.</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SzPts val="2400"/>
              <a:buFont typeface="Times New Roman"/>
              <a:buChar char="●"/>
            </a:pPr>
            <a:r>
              <a:rPr lang="en-US" sz="2400">
                <a:solidFill>
                  <a:schemeClr val="dk1"/>
                </a:solidFill>
                <a:latin typeface="Times New Roman"/>
                <a:ea typeface="Times New Roman"/>
                <a:cs typeface="Times New Roman"/>
                <a:sym typeface="Times New Roman"/>
              </a:rPr>
              <a:t>Two or more occupations of each mark are required for publication.</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1000"/>
              </a:spcAft>
              <a:buSzPts val="2400"/>
              <a:buFont typeface="Times New Roman"/>
              <a:buChar char="●"/>
            </a:pPr>
            <a:r>
              <a:rPr lang="en-US" sz="2400">
                <a:solidFill>
                  <a:schemeClr val="dk1"/>
                </a:solidFill>
                <a:latin typeface="Times New Roman"/>
                <a:ea typeface="Times New Roman"/>
                <a:cs typeface="Times New Roman"/>
                <a:sym typeface="Times New Roman"/>
              </a:rPr>
              <a:t>OPUS-Projects requires that each mark occupation be 2 or more hours in duration.</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3"/>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Tip 7</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497" name="Google Shape;497;p53"/>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498" name="Google Shape;498;p53"/>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41</a:t>
            </a:fld>
            <a:endParaRPr>
              <a:latin typeface="Times New Roman"/>
              <a:ea typeface="Times New Roman"/>
              <a:cs typeface="Times New Roman"/>
              <a:sym typeface="Times New Roman"/>
            </a:endParaRPr>
          </a:p>
        </p:txBody>
      </p:sp>
      <p:sp>
        <p:nvSpPr>
          <p:cNvPr id="499" name="Google Shape;499;p53"/>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500" name="Google Shape;500;p53"/>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NGS has co-produced educational videos on this and other topics:</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VIDEO: Best Practices for Minimizing Errors during GNSS Data Collection</a:t>
            </a:r>
            <a:br>
              <a:rPr lang="en-US" sz="2400">
                <a:solidFill>
                  <a:schemeClr val="dk1"/>
                </a:solidFill>
                <a:latin typeface="Times New Roman"/>
                <a:ea typeface="Times New Roman"/>
                <a:cs typeface="Times New Roman"/>
                <a:sym typeface="Times New Roman"/>
              </a:rPr>
            </a:br>
            <a:r>
              <a:rPr lang="en-US" sz="2000" u="sng">
                <a:solidFill>
                  <a:schemeClr val="hlink"/>
                </a:solidFill>
                <a:latin typeface="Times New Roman"/>
                <a:ea typeface="Times New Roman"/>
                <a:cs typeface="Times New Roman"/>
                <a:sym typeface="Times New Roman"/>
                <a:hlinkClick r:id="rId3"/>
              </a:rPr>
              <a:t>https://geodesy.noaa.gov/corbin/class_description/Reducing_Error_Sources/</a:t>
            </a:r>
            <a:endParaRPr sz="20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LESSON: Foundations of Global Navigation Satellite Systems (GNSS)</a:t>
            </a:r>
            <a:br>
              <a:rPr lang="en-US" sz="2400">
                <a:solidFill>
                  <a:schemeClr val="dk1"/>
                </a:solidFill>
                <a:latin typeface="Times New Roman"/>
                <a:ea typeface="Times New Roman"/>
                <a:cs typeface="Times New Roman"/>
                <a:sym typeface="Times New Roman"/>
              </a:rPr>
            </a:br>
            <a:r>
              <a:rPr lang="en-US" sz="2000" u="sng">
                <a:solidFill>
                  <a:schemeClr val="hlink"/>
                </a:solidFill>
                <a:latin typeface="Times New Roman"/>
                <a:ea typeface="Times New Roman"/>
                <a:cs typeface="Times New Roman"/>
                <a:sym typeface="Times New Roman"/>
                <a:hlinkClick r:id="rId4"/>
              </a:rPr>
              <a:t>https://www.meted.ucar.edu/training_module.php?id=1216#.W47XjV5KiUl</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4"/>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Tip 8</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06" name="Google Shape;506;p54"/>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507" name="Google Shape;507;p54"/>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42</a:t>
            </a:fld>
            <a:endParaRPr>
              <a:latin typeface="Times New Roman"/>
              <a:ea typeface="Times New Roman"/>
              <a:cs typeface="Times New Roman"/>
              <a:sym typeface="Times New Roman"/>
            </a:endParaRPr>
          </a:p>
        </p:txBody>
      </p:sp>
      <p:sp>
        <p:nvSpPr>
          <p:cNvPr id="508" name="Google Shape;508;p54"/>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509" name="Google Shape;509;p54"/>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antenna reference point (ARP) is the lowest non-removable part of the antenna.  That point might not be obvious for some types of antennas.  If you’re unsure, </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check the diagrams on the NGS </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antenna calibration web page.</a:t>
            </a:r>
            <a:endParaRPr sz="2400">
              <a:solidFill>
                <a:schemeClr val="dk1"/>
              </a:solidFill>
              <a:latin typeface="Times New Roman"/>
              <a:ea typeface="Times New Roman"/>
              <a:cs typeface="Times New Roman"/>
              <a:sym typeface="Times New Roman"/>
            </a:endParaRPr>
          </a:p>
        </p:txBody>
      </p:sp>
      <p:grpSp>
        <p:nvGrpSpPr>
          <p:cNvPr id="510" name="Google Shape;510;p54"/>
          <p:cNvGrpSpPr/>
          <p:nvPr/>
        </p:nvGrpSpPr>
        <p:grpSpPr>
          <a:xfrm>
            <a:off x="5038800" y="2095175"/>
            <a:ext cx="4105200" cy="4361275"/>
            <a:chOff x="5038800" y="2095175"/>
            <a:chExt cx="4105200" cy="4361275"/>
          </a:xfrm>
        </p:grpSpPr>
        <p:pic>
          <p:nvPicPr>
            <p:cNvPr id="511" name="Google Shape;511;p54"/>
            <p:cNvPicPr preferRelativeResize="0"/>
            <p:nvPr/>
          </p:nvPicPr>
          <p:blipFill>
            <a:blip r:embed="rId3">
              <a:alphaModFix/>
            </a:blip>
            <a:stretch>
              <a:fillRect/>
            </a:stretch>
          </p:blipFill>
          <p:spPr>
            <a:xfrm>
              <a:off x="5038800" y="2095175"/>
              <a:ext cx="4105200" cy="4361275"/>
            </a:xfrm>
            <a:prstGeom prst="rect">
              <a:avLst/>
            </a:prstGeom>
            <a:noFill/>
            <a:ln w="28575" cap="flat" cmpd="sng">
              <a:solidFill>
                <a:srgbClr val="073763"/>
              </a:solidFill>
              <a:prstDash val="solid"/>
              <a:round/>
              <a:headEnd type="none" w="sm" len="sm"/>
              <a:tailEnd type="none" w="sm" len="sm"/>
            </a:ln>
          </p:spPr>
        </p:pic>
        <p:pic>
          <p:nvPicPr>
            <p:cNvPr id="512" name="Google Shape;512;p54"/>
            <p:cNvPicPr preferRelativeResize="0"/>
            <p:nvPr/>
          </p:nvPicPr>
          <p:blipFill rotWithShape="1">
            <a:blip r:embed="rId3">
              <a:alphaModFix/>
            </a:blip>
            <a:srcRect l="30719" t="43708" r="36001" b="50805"/>
            <a:stretch/>
          </p:blipFill>
          <p:spPr>
            <a:xfrm>
              <a:off x="6299800" y="4306175"/>
              <a:ext cx="1366200" cy="239250"/>
            </a:xfrm>
            <a:prstGeom prst="rect">
              <a:avLst/>
            </a:prstGeom>
            <a:noFill/>
            <a:ln>
              <a:noFill/>
            </a:ln>
          </p:spPr>
        </p:pic>
        <p:pic>
          <p:nvPicPr>
            <p:cNvPr id="513" name="Google Shape;513;p54"/>
            <p:cNvPicPr preferRelativeResize="0"/>
            <p:nvPr/>
          </p:nvPicPr>
          <p:blipFill rotWithShape="1">
            <a:blip r:embed="rId3">
              <a:alphaModFix/>
            </a:blip>
            <a:srcRect l="15675" t="17970" r="61662" b="74715"/>
            <a:stretch/>
          </p:blipFill>
          <p:spPr>
            <a:xfrm>
              <a:off x="6544300" y="2884078"/>
              <a:ext cx="930350" cy="318975"/>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5"/>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Tip 9</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19" name="Google Shape;519;p55"/>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520" name="Google Shape;520;p55"/>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43</a:t>
            </a:fld>
            <a:endParaRPr>
              <a:latin typeface="Times New Roman"/>
              <a:ea typeface="Times New Roman"/>
              <a:cs typeface="Times New Roman"/>
              <a:sym typeface="Times New Roman"/>
            </a:endParaRPr>
          </a:p>
        </p:txBody>
      </p:sp>
      <p:sp>
        <p:nvSpPr>
          <p:cNvPr id="521" name="Google Shape;521;p55"/>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522" name="Google Shape;522;p55"/>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Some antenna types are difficult to distinguish from their siblings and, sometimes small or hidden differences can change the antenna correction model.  If you’re unsure, talk to your vendor.</a:t>
            </a:r>
            <a:endParaRPr sz="2400">
              <a:solidFill>
                <a:schemeClr val="dk1"/>
              </a:solidFill>
              <a:latin typeface="Times New Roman"/>
              <a:ea typeface="Times New Roman"/>
              <a:cs typeface="Times New Roman"/>
              <a:sym typeface="Times New Roman"/>
            </a:endParaRPr>
          </a:p>
        </p:txBody>
      </p:sp>
      <p:pic>
        <p:nvPicPr>
          <p:cNvPr id="523" name="Google Shape;523;p55"/>
          <p:cNvPicPr preferRelativeResize="0"/>
          <p:nvPr/>
        </p:nvPicPr>
        <p:blipFill>
          <a:blip r:embed="rId3">
            <a:alphaModFix/>
          </a:blip>
          <a:stretch>
            <a:fillRect/>
          </a:stretch>
        </p:blipFill>
        <p:spPr>
          <a:xfrm>
            <a:off x="471800" y="3373175"/>
            <a:ext cx="4000500" cy="2667000"/>
          </a:xfrm>
          <a:prstGeom prst="rect">
            <a:avLst/>
          </a:prstGeom>
          <a:noFill/>
          <a:ln w="28575" cap="flat" cmpd="sng">
            <a:solidFill>
              <a:srgbClr val="0B5394"/>
            </a:solidFill>
            <a:prstDash val="solid"/>
            <a:round/>
            <a:headEnd type="none" w="sm" len="sm"/>
            <a:tailEnd type="none" w="sm" len="sm"/>
          </a:ln>
        </p:spPr>
      </p:pic>
      <p:pic>
        <p:nvPicPr>
          <p:cNvPr id="524" name="Google Shape;524;p55"/>
          <p:cNvPicPr preferRelativeResize="0"/>
          <p:nvPr/>
        </p:nvPicPr>
        <p:blipFill>
          <a:blip r:embed="rId4">
            <a:alphaModFix/>
          </a:blip>
          <a:stretch>
            <a:fillRect/>
          </a:stretch>
        </p:blipFill>
        <p:spPr>
          <a:xfrm>
            <a:off x="4618500" y="3373175"/>
            <a:ext cx="4000500" cy="2667000"/>
          </a:xfrm>
          <a:prstGeom prst="rect">
            <a:avLst/>
          </a:prstGeom>
          <a:noFill/>
          <a:ln w="28575" cap="flat" cmpd="sng">
            <a:solidFill>
              <a:srgbClr val="0B5394"/>
            </a:solidFill>
            <a:prstDash val="solid"/>
            <a:round/>
            <a:headEnd type="none" w="sm" len="sm"/>
            <a:tailEnd type="none" w="sm" len="sm"/>
          </a:ln>
        </p:spPr>
      </p:pic>
      <p:sp>
        <p:nvSpPr>
          <p:cNvPr id="525" name="Google Shape;525;p55"/>
          <p:cNvSpPr txBox="1"/>
          <p:nvPr/>
        </p:nvSpPr>
        <p:spPr>
          <a:xfrm>
            <a:off x="471800" y="6040175"/>
            <a:ext cx="2020200" cy="372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Trimble R8_GNSS</a:t>
            </a:r>
            <a:endParaRPr/>
          </a:p>
        </p:txBody>
      </p:sp>
      <p:sp>
        <p:nvSpPr>
          <p:cNvPr id="526" name="Google Shape;526;p55"/>
          <p:cNvSpPr txBox="1"/>
          <p:nvPr/>
        </p:nvSpPr>
        <p:spPr>
          <a:xfrm>
            <a:off x="4618500" y="6040175"/>
            <a:ext cx="2020200" cy="372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Trimble R8_GNSS3</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6"/>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4) field logs.</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32" name="Google Shape;532;p56"/>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533" name="Google Shape;533;p56"/>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44</a:t>
            </a:fld>
            <a:endParaRPr>
              <a:latin typeface="Times New Roman"/>
              <a:ea typeface="Times New Roman"/>
              <a:cs typeface="Times New Roman"/>
              <a:sym typeface="Times New Roman"/>
            </a:endParaRPr>
          </a:p>
        </p:txBody>
      </p:sp>
      <p:sp>
        <p:nvSpPr>
          <p:cNvPr id="534" name="Google Shape;534;p56"/>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535" name="Google Shape;535;p56"/>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Electronic copies of field logs are required for submission.</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Field logs are the ultimate reference for field work.</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Documentation of the antenna types and serial numbers are required for publication.</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Documentation of the receiver types and serial numbers are</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required for publication.</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If required or desired, rubbings can be included with the field log files.</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7"/>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5) photos.</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41" name="Google Shape;541;p57"/>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542" name="Google Shape;542;p57"/>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45</a:t>
            </a:fld>
            <a:endParaRPr>
              <a:latin typeface="Times New Roman"/>
              <a:ea typeface="Times New Roman"/>
              <a:cs typeface="Times New Roman"/>
              <a:sym typeface="Times New Roman"/>
            </a:endParaRPr>
          </a:p>
        </p:txBody>
      </p:sp>
      <p:sp>
        <p:nvSpPr>
          <p:cNvPr id="543" name="Google Shape;543;p57"/>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544" name="Google Shape;544;p57"/>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Three photos are required for submission:</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CLOSE-UP - A photo taken directly above the survey mark  clearly showing the mark, its condition and any stamping on the mark or logo cap.</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EYE-LEVEL - A photo taken directly above the survey mark from eye level to show the monument and about 1 meter around the mark.</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HORIZONTAL - A daylight photo showing the tripod or a target highlighting the mark’s location with reference objects, significant obstructions and possible multipath sources in view. </a:t>
            </a:r>
            <a:endParaRPr sz="240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Clr>
                <a:srgbClr val="000000"/>
              </a:buClr>
              <a:buSzPts val="1100"/>
              <a:buFont typeface="Arial"/>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8"/>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6) CORS</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50" name="Google Shape;550;p58"/>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551" name="Google Shape;551;p58"/>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46</a:t>
            </a:fld>
            <a:endParaRPr>
              <a:latin typeface="Times New Roman"/>
              <a:ea typeface="Times New Roman"/>
              <a:cs typeface="Times New Roman"/>
              <a:sym typeface="Times New Roman"/>
            </a:endParaRPr>
          </a:p>
        </p:txBody>
      </p:sp>
      <p:sp>
        <p:nvSpPr>
          <p:cNvPr id="552" name="Google Shape;552;p58"/>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553" name="Google Shape;553;p58"/>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You’ll need to include a “long distance CORS” between 375 and 800 km from the center of your project.	</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Limit superfluous CORS using the OPUS-S upload options or by removing them using the BETA OPUS-Projects ADD/DEL tool.</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Ensure all CORS included in the project have data for all occupations and that their short term plots indicate stability.</a:t>
            </a:r>
            <a:endParaRPr sz="320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Clr>
                <a:schemeClr val="dk1"/>
              </a:buClr>
              <a:buFont typeface="Arial"/>
              <a:buNone/>
            </a:pP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9"/>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Tip 10</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59" name="Google Shape;559;p59"/>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560" name="Google Shape;560;p59"/>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47</a:t>
            </a:fld>
            <a:endParaRPr>
              <a:latin typeface="Times New Roman"/>
              <a:ea typeface="Times New Roman"/>
              <a:cs typeface="Times New Roman"/>
              <a:sym typeface="Times New Roman"/>
            </a:endParaRPr>
          </a:p>
        </p:txBody>
      </p:sp>
      <p:sp>
        <p:nvSpPr>
          <p:cNvPr id="561" name="Google Shape;561;p59"/>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562" name="Google Shape;562;p59"/>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 good rule of thumb for CORS is to include 3 or 4 nearby CORS plus one “long distance CORS” in the project.</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0"/>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7) session processing. (1 of 2)</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68" name="Google Shape;568;p60"/>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569" name="Google Shape;569;p60"/>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48</a:t>
            </a:fld>
            <a:endParaRPr>
              <a:latin typeface="Times New Roman"/>
              <a:ea typeface="Times New Roman"/>
              <a:cs typeface="Times New Roman"/>
              <a:sym typeface="Times New Roman"/>
            </a:endParaRPr>
          </a:p>
        </p:txBody>
      </p:sp>
      <p:sp>
        <p:nvSpPr>
          <p:cNvPr id="570" name="Google Shape;570;p60"/>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571" name="Google Shape;571;p60"/>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We suggest a single-hub network design if possible.  That hub should appear in all sessions and be the only mark constrained in all session processing.</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BETA OPUS-Projects will suggest a hub if it can do so with confidence; otherwise you will need to choose one.</a:t>
            </a: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1000"/>
              </a:spcBef>
              <a:spcAft>
                <a:spcPts val="1000"/>
              </a:spcAft>
              <a:buNone/>
            </a:pPr>
            <a:endParaRPr sz="2400">
              <a:solidFill>
                <a:schemeClr val="dk1"/>
              </a:solidFill>
              <a:latin typeface="Times New Roman"/>
              <a:ea typeface="Times New Roman"/>
              <a:cs typeface="Times New Roman"/>
              <a:sym typeface="Times New Roman"/>
            </a:endParaRPr>
          </a:p>
        </p:txBody>
      </p:sp>
      <p:pic>
        <p:nvPicPr>
          <p:cNvPr id="572" name="Google Shape;572;p60"/>
          <p:cNvPicPr preferRelativeResize="0"/>
          <p:nvPr/>
        </p:nvPicPr>
        <p:blipFill rotWithShape="1">
          <a:blip r:embed="rId3">
            <a:alphaModFix/>
          </a:blip>
          <a:srcRect l="9056" t="23057" r="9056" b="33723"/>
          <a:stretch/>
        </p:blipFill>
        <p:spPr>
          <a:xfrm>
            <a:off x="1143000" y="3258000"/>
            <a:ext cx="6858000" cy="2963826"/>
          </a:xfrm>
          <a:prstGeom prst="rect">
            <a:avLst/>
          </a:prstGeom>
          <a:noFill/>
          <a:ln w="28575" cap="flat" cmpd="sng">
            <a:solidFill>
              <a:srgbClr val="0B5394"/>
            </a:solidFill>
            <a:prstDash val="solid"/>
            <a:round/>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61"/>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7) session processing. (2 of 2)</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78" name="Google Shape;578;p61"/>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579" name="Google Shape;579;p61"/>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49</a:t>
            </a:fld>
            <a:endParaRPr>
              <a:latin typeface="Times New Roman"/>
              <a:ea typeface="Times New Roman"/>
              <a:cs typeface="Times New Roman"/>
              <a:sym typeface="Times New Roman"/>
            </a:endParaRPr>
          </a:p>
        </p:txBody>
      </p:sp>
      <p:sp>
        <p:nvSpPr>
          <p:cNvPr id="580" name="Google Shape;580;p61"/>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581" name="Google Shape;581;p61"/>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If multiple hubs are necessary, then all hubs should be included in all sessions.  Within each session, one hub should be constrained and all other marks, including the other hubs, should connect to it.</a:t>
            </a:r>
            <a:endParaRPr sz="3200">
              <a:solidFill>
                <a:schemeClr val="dk1"/>
              </a:solidFill>
              <a:latin typeface="Times New Roman"/>
              <a:ea typeface="Times New Roman"/>
              <a:cs typeface="Times New Roman"/>
              <a:sym typeface="Times New Roman"/>
            </a:endParaRPr>
          </a:p>
        </p:txBody>
      </p:sp>
      <p:pic>
        <p:nvPicPr>
          <p:cNvPr id="582" name="Google Shape;582;p61"/>
          <p:cNvPicPr preferRelativeResize="0"/>
          <p:nvPr/>
        </p:nvPicPr>
        <p:blipFill rotWithShape="1">
          <a:blip r:embed="rId3">
            <a:alphaModFix/>
          </a:blip>
          <a:srcRect l="14495" t="26595" r="12734" b="23061"/>
          <a:stretch/>
        </p:blipFill>
        <p:spPr>
          <a:xfrm>
            <a:off x="4465675" y="2741050"/>
            <a:ext cx="4385926" cy="3452349"/>
          </a:xfrm>
          <a:prstGeom prst="rect">
            <a:avLst/>
          </a:prstGeom>
          <a:noFill/>
          <a:ln w="28575" cap="flat" cmpd="sng">
            <a:solidFill>
              <a:srgbClr val="0B5394"/>
            </a:solidFill>
            <a:prstDash val="solid"/>
            <a:round/>
            <a:headEnd type="none" w="sm" len="sm"/>
            <a:tailEnd type="none" w="sm" len="sm"/>
          </a:ln>
        </p:spPr>
      </p:pic>
      <p:pic>
        <p:nvPicPr>
          <p:cNvPr id="583" name="Google Shape;583;p61"/>
          <p:cNvPicPr preferRelativeResize="0"/>
          <p:nvPr/>
        </p:nvPicPr>
        <p:blipFill rotWithShape="1">
          <a:blip r:embed="rId4">
            <a:alphaModFix/>
          </a:blip>
          <a:srcRect l="14618" t="26846" r="12617" b="22814"/>
          <a:stretch/>
        </p:blipFill>
        <p:spPr>
          <a:xfrm>
            <a:off x="81975" y="2741050"/>
            <a:ext cx="4385926" cy="3452349"/>
          </a:xfrm>
          <a:prstGeom prst="rect">
            <a:avLst/>
          </a:prstGeom>
          <a:noFill/>
          <a:ln w="28575" cap="flat" cmpd="sng">
            <a:solidFill>
              <a:srgbClr val="0B5394"/>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116" name="Google Shape;116;p17"/>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5</a:t>
            </a:fld>
            <a:endParaRPr>
              <a:latin typeface="Times New Roman"/>
              <a:ea typeface="Times New Roman"/>
              <a:cs typeface="Times New Roman"/>
              <a:sym typeface="Times New Roman"/>
            </a:endParaRPr>
          </a:p>
        </p:txBody>
      </p:sp>
      <p:sp>
        <p:nvSpPr>
          <p:cNvPr id="117" name="Google Shape;117;p17"/>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118" name="Google Shape;118;p17"/>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The BETA OPUS-Projects gateway webpage.</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pic>
        <p:nvPicPr>
          <p:cNvPr id="119" name="Google Shape;119;p17"/>
          <p:cNvPicPr preferRelativeResize="0"/>
          <p:nvPr/>
        </p:nvPicPr>
        <p:blipFill rotWithShape="1">
          <a:blip r:embed="rId3">
            <a:alphaModFix/>
          </a:blip>
          <a:srcRect l="18628" t="8237" r="17923" b="24899"/>
          <a:stretch/>
        </p:blipFill>
        <p:spPr>
          <a:xfrm>
            <a:off x="81975" y="1122500"/>
            <a:ext cx="6102605" cy="5233850"/>
          </a:xfrm>
          <a:prstGeom prst="rect">
            <a:avLst/>
          </a:prstGeom>
          <a:noFill/>
          <a:ln w="28575" cap="flat" cmpd="sng">
            <a:solidFill>
              <a:srgbClr val="0B5394"/>
            </a:solidFill>
            <a:prstDash val="solid"/>
            <a:round/>
            <a:headEnd type="none" w="sm" len="sm"/>
            <a:tailEnd type="none" w="sm" len="sm"/>
          </a:ln>
        </p:spPr>
      </p:pic>
      <p:sp>
        <p:nvSpPr>
          <p:cNvPr id="120" name="Google Shape;120;p17"/>
          <p:cNvSpPr/>
          <p:nvPr/>
        </p:nvSpPr>
        <p:spPr>
          <a:xfrm>
            <a:off x="5643850" y="1254175"/>
            <a:ext cx="3413700" cy="4940400"/>
          </a:xfrm>
          <a:prstGeom prst="roundRect">
            <a:avLst>
              <a:gd name="adj" fmla="val 16667"/>
            </a:avLst>
          </a:prstGeom>
          <a:solidFill>
            <a:srgbClr val="FFFFFF"/>
          </a:solidFill>
          <a:ln w="2857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US" sz="2400">
                <a:solidFill>
                  <a:schemeClr val="dk1"/>
                </a:solidFill>
                <a:latin typeface="Times New Roman"/>
                <a:ea typeface="Times New Roman"/>
                <a:cs typeface="Times New Roman"/>
                <a:sym typeface="Times New Roman"/>
              </a:rPr>
              <a:t>OPUS-Projects gives users web-based access to simple management and processing tools for GPS survey projects involving multiple occupations of multiple marks.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62"/>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Tip 11</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589" name="Google Shape;589;p62"/>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590" name="Google Shape;590;p62"/>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50</a:t>
            </a:fld>
            <a:endParaRPr>
              <a:latin typeface="Times New Roman"/>
              <a:ea typeface="Times New Roman"/>
              <a:cs typeface="Times New Roman"/>
              <a:sym typeface="Times New Roman"/>
            </a:endParaRPr>
          </a:p>
        </p:txBody>
      </p:sp>
      <p:sp>
        <p:nvSpPr>
          <p:cNvPr id="591" name="Google Shape;591;p62"/>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592" name="Google Shape;592;p62"/>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lvl="0"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time to address processing problems is during session processing.  Use the Solution Statistics option from the pull down menu on the Manager Page to help with analysis.  Re-evaluate performance after completing the preliminary network adjustment.</a:t>
            </a:r>
            <a:endParaRPr sz="3200">
              <a:solidFill>
                <a:schemeClr val="dk1"/>
              </a:solidFill>
              <a:latin typeface="Times New Roman"/>
              <a:ea typeface="Times New Roman"/>
              <a:cs typeface="Times New Roman"/>
              <a:sym typeface="Times New Roman"/>
            </a:endParaRPr>
          </a:p>
          <a:p>
            <a:pPr marL="457200" marR="0" lvl="0" indent="0" algn="l" rtl="0">
              <a:lnSpc>
                <a:spcPct val="100000"/>
              </a:lnSpc>
              <a:spcBef>
                <a:spcPts val="1000"/>
              </a:spcBef>
              <a:spcAft>
                <a:spcPts val="1000"/>
              </a:spcAft>
              <a:buNone/>
            </a:pPr>
            <a:endParaRPr sz="2400">
              <a:solidFill>
                <a:schemeClr val="dk1"/>
              </a:solidFill>
              <a:latin typeface="Times New Roman"/>
              <a:ea typeface="Times New Roman"/>
              <a:cs typeface="Times New Roman"/>
              <a:sym typeface="Times New Roman"/>
            </a:endParaRPr>
          </a:p>
        </p:txBody>
      </p:sp>
      <p:pic>
        <p:nvPicPr>
          <p:cNvPr id="593" name="Google Shape;593;p62"/>
          <p:cNvPicPr preferRelativeResize="0"/>
          <p:nvPr/>
        </p:nvPicPr>
        <p:blipFill rotWithShape="1">
          <a:blip r:embed="rId3">
            <a:alphaModFix/>
          </a:blip>
          <a:srcRect l="1361" t="42744" r="2779" b="4157"/>
          <a:stretch/>
        </p:blipFill>
        <p:spPr>
          <a:xfrm>
            <a:off x="558213" y="2714700"/>
            <a:ext cx="8027575" cy="3641651"/>
          </a:xfrm>
          <a:prstGeom prst="rect">
            <a:avLst/>
          </a:prstGeom>
          <a:noFill/>
          <a:ln w="28575" cap="flat" cmpd="sng">
            <a:solidFill>
              <a:srgbClr val="0B5394"/>
            </a:solidFill>
            <a:prstDash val="solid"/>
            <a:round/>
            <a:headEnd type="none" w="sm" len="sm"/>
            <a:tailEnd type="none" w="sm" len="sm"/>
          </a:ln>
        </p:spPr>
      </p:pic>
      <p:cxnSp>
        <p:nvCxnSpPr>
          <p:cNvPr id="594" name="Google Shape;594;p62"/>
          <p:cNvCxnSpPr>
            <a:endCxn id="595" idx="1"/>
          </p:cNvCxnSpPr>
          <p:nvPr/>
        </p:nvCxnSpPr>
        <p:spPr>
          <a:xfrm>
            <a:off x="4492125" y="4425750"/>
            <a:ext cx="1169700" cy="299100"/>
          </a:xfrm>
          <a:prstGeom prst="straightConnector1">
            <a:avLst/>
          </a:prstGeom>
          <a:noFill/>
          <a:ln w="28575" cap="flat" cmpd="sng">
            <a:solidFill>
              <a:srgbClr val="0B5394"/>
            </a:solidFill>
            <a:prstDash val="solid"/>
            <a:round/>
            <a:headEnd type="triangle" w="med" len="med"/>
            <a:tailEnd type="none" w="med" len="med"/>
          </a:ln>
        </p:spPr>
      </p:cxnSp>
      <p:cxnSp>
        <p:nvCxnSpPr>
          <p:cNvPr id="596" name="Google Shape;596;p62"/>
          <p:cNvCxnSpPr>
            <a:endCxn id="595" idx="1"/>
          </p:cNvCxnSpPr>
          <p:nvPr/>
        </p:nvCxnSpPr>
        <p:spPr>
          <a:xfrm>
            <a:off x="4492125" y="4541850"/>
            <a:ext cx="1169700" cy="183000"/>
          </a:xfrm>
          <a:prstGeom prst="straightConnector1">
            <a:avLst/>
          </a:prstGeom>
          <a:noFill/>
          <a:ln w="28575" cap="flat" cmpd="sng">
            <a:solidFill>
              <a:srgbClr val="0B5394"/>
            </a:solidFill>
            <a:prstDash val="solid"/>
            <a:round/>
            <a:headEnd type="triangle" w="med" len="med"/>
            <a:tailEnd type="none" w="med" len="med"/>
          </a:ln>
        </p:spPr>
      </p:cxnSp>
      <p:cxnSp>
        <p:nvCxnSpPr>
          <p:cNvPr id="597" name="Google Shape;597;p62"/>
          <p:cNvCxnSpPr>
            <a:endCxn id="595" idx="1"/>
          </p:cNvCxnSpPr>
          <p:nvPr/>
        </p:nvCxnSpPr>
        <p:spPr>
          <a:xfrm rot="10800000" flipH="1">
            <a:off x="4492125" y="4724850"/>
            <a:ext cx="1169700" cy="22500"/>
          </a:xfrm>
          <a:prstGeom prst="straightConnector1">
            <a:avLst/>
          </a:prstGeom>
          <a:noFill/>
          <a:ln w="28575" cap="flat" cmpd="sng">
            <a:solidFill>
              <a:srgbClr val="0B5394"/>
            </a:solidFill>
            <a:prstDash val="solid"/>
            <a:round/>
            <a:headEnd type="triangle" w="med" len="med"/>
            <a:tailEnd type="none" w="med" len="med"/>
          </a:ln>
        </p:spPr>
      </p:cxnSp>
      <p:cxnSp>
        <p:nvCxnSpPr>
          <p:cNvPr id="598" name="Google Shape;598;p62"/>
          <p:cNvCxnSpPr>
            <a:endCxn id="595" idx="1"/>
          </p:cNvCxnSpPr>
          <p:nvPr/>
        </p:nvCxnSpPr>
        <p:spPr>
          <a:xfrm rot="10800000" flipH="1">
            <a:off x="4492125" y="4724850"/>
            <a:ext cx="1169700" cy="214800"/>
          </a:xfrm>
          <a:prstGeom prst="straightConnector1">
            <a:avLst/>
          </a:prstGeom>
          <a:noFill/>
          <a:ln w="28575" cap="flat" cmpd="sng">
            <a:solidFill>
              <a:srgbClr val="0B5394"/>
            </a:solidFill>
            <a:prstDash val="solid"/>
            <a:round/>
            <a:headEnd type="triangle" w="med" len="med"/>
            <a:tailEnd type="none" w="med" len="med"/>
          </a:ln>
        </p:spPr>
      </p:cxnSp>
      <p:sp>
        <p:nvSpPr>
          <p:cNvPr id="595" name="Google Shape;595;p62"/>
          <p:cNvSpPr txBox="1"/>
          <p:nvPr/>
        </p:nvSpPr>
        <p:spPr>
          <a:xfrm>
            <a:off x="5661825" y="4572000"/>
            <a:ext cx="1847400" cy="305700"/>
          </a:xfrm>
          <a:prstGeom prst="rect">
            <a:avLst/>
          </a:prstGeom>
          <a:noFill/>
          <a:ln w="2857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US"/>
              <a:t>Poor session results.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3"/>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Tip 12</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604" name="Google Shape;604;p63"/>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605" name="Google Shape;605;p63"/>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51</a:t>
            </a:fld>
            <a:endParaRPr>
              <a:latin typeface="Times New Roman"/>
              <a:ea typeface="Times New Roman"/>
              <a:cs typeface="Times New Roman"/>
              <a:sym typeface="Times New Roman"/>
            </a:endParaRPr>
          </a:p>
        </p:txBody>
      </p:sp>
      <p:sp>
        <p:nvSpPr>
          <p:cNvPr id="606" name="Google Shape;606;p63"/>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607" name="Google Shape;607;p63"/>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lvl="0"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There are reference and suggested guidance documents at </a:t>
            </a:r>
            <a:r>
              <a:rPr lang="en-US" sz="2400" u="sng">
                <a:solidFill>
                  <a:schemeClr val="hlink"/>
                </a:solidFill>
                <a:latin typeface="Times New Roman"/>
                <a:ea typeface="Times New Roman"/>
                <a:cs typeface="Times New Roman"/>
                <a:sym typeface="Times New Roman"/>
                <a:hlinkClick r:id="rId3"/>
              </a:rPr>
              <a:t>ftp://geodesy.noaa.gov/pub/opus-projects/</a:t>
            </a:r>
            <a:r>
              <a:rPr lang="en-US"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“OPUS Projects Processing Guidance” suggests limiting baseline lengths no more than 100 km, but this guidance is evolving.  Better to have a little longer baselines, than more hubs.</a:t>
            </a:r>
            <a:endParaRPr sz="2400">
              <a:solidFill>
                <a:schemeClr val="dk1"/>
              </a:solidFill>
              <a:latin typeface="Times New Roman"/>
              <a:ea typeface="Times New Roman"/>
              <a:cs typeface="Times New Roman"/>
              <a:sym typeface="Times New Roman"/>
            </a:endParaRPr>
          </a:p>
          <a:p>
            <a:pPr marL="457200" marR="0" lvl="0" indent="0" algn="l" rtl="0">
              <a:lnSpc>
                <a:spcPct val="100000"/>
              </a:lnSpc>
              <a:spcBef>
                <a:spcPts val="1000"/>
              </a:spcBef>
              <a:spcAft>
                <a:spcPts val="1000"/>
              </a:spcAft>
              <a:buNone/>
            </a:pPr>
            <a:endParaRPr sz="2400">
              <a:solidFill>
                <a:schemeClr val="dk1"/>
              </a:solidFill>
              <a:latin typeface="Times New Roman"/>
              <a:ea typeface="Times New Roman"/>
              <a:cs typeface="Times New Roman"/>
              <a:sym typeface="Times New Roman"/>
            </a:endParaRPr>
          </a:p>
        </p:txBody>
      </p:sp>
      <p:pic>
        <p:nvPicPr>
          <p:cNvPr id="608" name="Google Shape;608;p63"/>
          <p:cNvPicPr preferRelativeResize="0"/>
          <p:nvPr/>
        </p:nvPicPr>
        <p:blipFill rotWithShape="1">
          <a:blip r:embed="rId4">
            <a:alphaModFix/>
          </a:blip>
          <a:srcRect l="18031" t="34063" r="17960" b="26547"/>
          <a:stretch/>
        </p:blipFill>
        <p:spPr>
          <a:xfrm>
            <a:off x="1900575" y="3654950"/>
            <a:ext cx="5360426" cy="2701400"/>
          </a:xfrm>
          <a:prstGeom prst="rect">
            <a:avLst/>
          </a:prstGeom>
          <a:noFill/>
          <a:ln w="28575" cap="flat" cmpd="sng">
            <a:solidFill>
              <a:srgbClr val="0B5394"/>
            </a:solidFill>
            <a:prstDash val="solid"/>
            <a:round/>
            <a:headEnd type="none" w="sm" len="sm"/>
            <a:tailEnd type="none" w="sm" len="sm"/>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64"/>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8) preliminary network adjustment.</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614" name="Google Shape;614;p64"/>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615" name="Google Shape;615;p64"/>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52</a:t>
            </a:fld>
            <a:endParaRPr>
              <a:latin typeface="Times New Roman"/>
              <a:ea typeface="Times New Roman"/>
              <a:cs typeface="Times New Roman"/>
              <a:sym typeface="Times New Roman"/>
            </a:endParaRPr>
          </a:p>
        </p:txBody>
      </p:sp>
      <p:sp>
        <p:nvSpPr>
          <p:cNvPr id="616" name="Google Shape;616;p64"/>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617" name="Google Shape;617;p64"/>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3-D constrain only the hub.</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If multiple hubs were necessary, fix the one nearest to the center of the project.</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If poor results are indicated you may need to go back to session processing to correct problems.  Be careful to ensure two occupations exist for all “surviving” marks.</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65"/>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9) free adjustment.</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623" name="Google Shape;623;p65"/>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624" name="Google Shape;624;p65"/>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53</a:t>
            </a:fld>
            <a:endParaRPr>
              <a:latin typeface="Times New Roman"/>
              <a:ea typeface="Times New Roman"/>
              <a:cs typeface="Times New Roman"/>
              <a:sym typeface="Times New Roman"/>
            </a:endParaRPr>
          </a:p>
        </p:txBody>
      </p:sp>
      <p:sp>
        <p:nvSpPr>
          <p:cNvPr id="625" name="Google Shape;625;p65"/>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626" name="Google Shape;626;p65"/>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3-D constrain only the hub.</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If multiple hubs were necessary, constrain the one nearest to the center of the project.</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If large differences (residuals) are seen, you may need to go back to session processing to correct problems.  Be careful to ensure two occupations exist for all “surviving” marks.</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66"/>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10) constrained adjustment.</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632" name="Google Shape;632;p66"/>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633" name="Google Shape;633;p66"/>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54</a:t>
            </a:fld>
            <a:endParaRPr>
              <a:latin typeface="Times New Roman"/>
              <a:ea typeface="Times New Roman"/>
              <a:cs typeface="Times New Roman"/>
              <a:sym typeface="Times New Roman"/>
            </a:endParaRPr>
          </a:p>
        </p:txBody>
      </p:sp>
      <p:sp>
        <p:nvSpPr>
          <p:cNvPr id="634" name="Google Shape;634;p66"/>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635" name="Google Shape;635;p66"/>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3-D constrain all CORS except the “long distance CORS”.</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3-D constrain all project marks with suitable published coordinates:</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with two (cm) or three (mm) significant digits to the right of the decimal point shown on its datasheet.</a:t>
            </a:r>
            <a:endParaRPr sz="2400">
              <a:solidFill>
                <a:schemeClr val="dk1"/>
              </a:solidFill>
              <a:latin typeface="Times New Roman"/>
              <a:ea typeface="Times New Roman"/>
              <a:cs typeface="Times New Roman"/>
              <a:sym typeface="Times New Roman"/>
            </a:endParaRPr>
          </a:p>
          <a:p>
            <a:pPr marL="914400" marR="0" lvl="1" indent="-381000" algn="l" rtl="0">
              <a:lnSpc>
                <a:spcPct val="100000"/>
              </a:lnSpc>
              <a:spcBef>
                <a:spcPts val="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in the NAD 83(2011) datum (shown on its datasheet).</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67"/>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Tip 13</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641" name="Google Shape;641;p67"/>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642" name="Google Shape;642;p67"/>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55</a:t>
            </a:fld>
            <a:endParaRPr>
              <a:latin typeface="Times New Roman"/>
              <a:ea typeface="Times New Roman"/>
              <a:cs typeface="Times New Roman"/>
              <a:sym typeface="Times New Roman"/>
            </a:endParaRPr>
          </a:p>
        </p:txBody>
      </p:sp>
      <p:sp>
        <p:nvSpPr>
          <p:cNvPr id="643" name="Google Shape;643;p67"/>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644" name="Google Shape;644;p67"/>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Note f-test result.  If this adjustment does not pass this statistical evaluation, it is an indication of poor control or poor uncertainties.  It may be necessary to free (redetermine) control.</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If large differences (residuals) are seen, it may be necessary to free (redetermine) control.</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If redetermination of control is necessary and all else is equal, look to the more distant CORS first.</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68"/>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11) free vertical adjustment.</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650" name="Google Shape;650;p68"/>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651" name="Google Shape;651;p68"/>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56</a:t>
            </a:fld>
            <a:endParaRPr>
              <a:latin typeface="Times New Roman"/>
              <a:ea typeface="Times New Roman"/>
              <a:cs typeface="Times New Roman"/>
              <a:sym typeface="Times New Roman"/>
            </a:endParaRPr>
          </a:p>
        </p:txBody>
      </p:sp>
      <p:sp>
        <p:nvSpPr>
          <p:cNvPr id="652" name="Google Shape;652;p68"/>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653" name="Google Shape;653;p68"/>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Constrain the hub horizontally only.</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Vertically constrain the orthometric height for one published mark.</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Leave all other marks unconstrained.</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69"/>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12) constrained vertical adjustment.</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659" name="Google Shape;659;p69"/>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660" name="Google Shape;660;p69"/>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57</a:t>
            </a:fld>
            <a:endParaRPr>
              <a:latin typeface="Times New Roman"/>
              <a:ea typeface="Times New Roman"/>
              <a:cs typeface="Times New Roman"/>
              <a:sym typeface="Times New Roman"/>
            </a:endParaRPr>
          </a:p>
        </p:txBody>
      </p:sp>
      <p:sp>
        <p:nvSpPr>
          <p:cNvPr id="661" name="Google Shape;661;p69"/>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662" name="Google Shape;662;p69"/>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Horizontally constrain the hub.</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Vertically constrain all project marks with suitable published orthometric heights:</a:t>
            </a:r>
            <a:endParaRPr sz="2400">
              <a:solidFill>
                <a:schemeClr val="dk1"/>
              </a:solidFill>
              <a:latin typeface="Times New Roman"/>
              <a:ea typeface="Times New Roman"/>
              <a:cs typeface="Times New Roman"/>
              <a:sym typeface="Times New Roman"/>
            </a:endParaRPr>
          </a:p>
          <a:p>
            <a:pPr marL="914400" lvl="1"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with two (cm) or three (mm) significant digits to the right of the decimal point on its datasheet.</a:t>
            </a:r>
            <a:endParaRPr sz="2400">
              <a:solidFill>
                <a:schemeClr val="dk1"/>
              </a:solidFill>
              <a:latin typeface="Times New Roman"/>
              <a:ea typeface="Times New Roman"/>
              <a:cs typeface="Times New Roman"/>
              <a:sym typeface="Times New Roman"/>
            </a:endParaRPr>
          </a:p>
          <a:p>
            <a:pPr marL="914400" lvl="1" indent="-381000" rtl="0">
              <a:spcBef>
                <a:spcPts val="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in the NAVD 88 datum (shown on its datasheet).</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0"/>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Tip 14</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668" name="Google Shape;668;p70"/>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669" name="Google Shape;669;p70"/>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58</a:t>
            </a:fld>
            <a:endParaRPr>
              <a:latin typeface="Times New Roman"/>
              <a:ea typeface="Times New Roman"/>
              <a:cs typeface="Times New Roman"/>
              <a:sym typeface="Times New Roman"/>
            </a:endParaRPr>
          </a:p>
        </p:txBody>
      </p:sp>
      <p:sp>
        <p:nvSpPr>
          <p:cNvPr id="670" name="Google Shape;670;p70"/>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671" name="Google Shape;671;p70"/>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lvl="0"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Note f-test result.  If this adjustment does not pass this statistical evaluation, it is an indication of poor control or poor uncertainties.  It may be necessary to free (redetermine) control.</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If large differences (residuals) exist it may be necessary to free (redetermine) control.</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If redetermination of control is necessary and all else is equal, look to the more distant CORS first.</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71"/>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13) review and submit for publication.</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677" name="Google Shape;677;p71"/>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678" name="Google Shape;678;p71"/>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59</a:t>
            </a:fld>
            <a:endParaRPr>
              <a:latin typeface="Times New Roman"/>
              <a:ea typeface="Times New Roman"/>
              <a:cs typeface="Times New Roman"/>
              <a:sym typeface="Times New Roman"/>
            </a:endParaRPr>
          </a:p>
        </p:txBody>
      </p:sp>
      <p:sp>
        <p:nvSpPr>
          <p:cNvPr id="679" name="Google Shape;679;p71"/>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680" name="Google Shape;680;p71"/>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On the project manager web page, there is a “Review and Submit to IDB” button.  When clicked, the project is reviewed and a window appears displaying its status.</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If and only if you and </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the project are ready, </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you can send a </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submission package </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to the IDB team using </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the “Submit for </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Publication” </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button at the top of </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the status window.</a:t>
            </a:r>
            <a:endParaRPr sz="2400">
              <a:solidFill>
                <a:schemeClr val="dk1"/>
              </a:solidFill>
              <a:latin typeface="Times New Roman"/>
              <a:ea typeface="Times New Roman"/>
              <a:cs typeface="Times New Roman"/>
              <a:sym typeface="Times New Roman"/>
            </a:endParaRPr>
          </a:p>
        </p:txBody>
      </p:sp>
      <p:pic>
        <p:nvPicPr>
          <p:cNvPr id="681" name="Google Shape;681;p71"/>
          <p:cNvPicPr preferRelativeResize="0"/>
          <p:nvPr/>
        </p:nvPicPr>
        <p:blipFill rotWithShape="1">
          <a:blip r:embed="rId3">
            <a:alphaModFix/>
          </a:blip>
          <a:srcRect t="18374" b="21144"/>
          <a:stretch/>
        </p:blipFill>
        <p:spPr>
          <a:xfrm>
            <a:off x="3471725" y="2357425"/>
            <a:ext cx="5497550" cy="3835975"/>
          </a:xfrm>
          <a:prstGeom prst="rect">
            <a:avLst/>
          </a:prstGeom>
          <a:noFill/>
          <a:ln w="28575" cap="flat" cmpd="sng">
            <a:solidFill>
              <a:srgbClr val="0B5394"/>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126" name="Google Shape;126;p18"/>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6</a:t>
            </a:fld>
            <a:endParaRPr>
              <a:latin typeface="Times New Roman"/>
              <a:ea typeface="Times New Roman"/>
              <a:cs typeface="Times New Roman"/>
              <a:sym typeface="Times New Roman"/>
            </a:endParaRPr>
          </a:p>
        </p:txBody>
      </p:sp>
      <p:sp>
        <p:nvSpPr>
          <p:cNvPr id="127" name="Google Shape;127;p18"/>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128" name="Google Shape;128;p18"/>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A survey project’s manager web page. (1 of 2)</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pic>
        <p:nvPicPr>
          <p:cNvPr id="129" name="Google Shape;129;p18"/>
          <p:cNvPicPr preferRelativeResize="0"/>
          <p:nvPr/>
        </p:nvPicPr>
        <p:blipFill rotWithShape="1">
          <a:blip r:embed="rId3">
            <a:alphaModFix/>
          </a:blip>
          <a:srcRect l="1001" t="16737" r="2724" b="2636"/>
          <a:stretch/>
        </p:blipFill>
        <p:spPr>
          <a:xfrm>
            <a:off x="961988" y="1122500"/>
            <a:ext cx="7220023" cy="4951349"/>
          </a:xfrm>
          <a:prstGeom prst="rect">
            <a:avLst/>
          </a:prstGeom>
          <a:noFill/>
          <a:ln w="28575" cap="flat" cmpd="sng">
            <a:solidFill>
              <a:srgbClr val="0B5394"/>
            </a:solidFill>
            <a:prstDash val="solid"/>
            <a:round/>
            <a:headEnd type="none" w="sm" len="sm"/>
            <a:tailEnd type="none" w="sm" len="sm"/>
          </a:ln>
        </p:spPr>
      </p:pic>
      <p:pic>
        <p:nvPicPr>
          <p:cNvPr id="130" name="Google Shape;130;p18"/>
          <p:cNvPicPr preferRelativeResize="0"/>
          <p:nvPr/>
        </p:nvPicPr>
        <p:blipFill rotWithShape="1">
          <a:blip r:embed="rId4">
            <a:alphaModFix/>
          </a:blip>
          <a:srcRect l="1823" t="19238" r="2720" b="33363"/>
          <a:stretch/>
        </p:blipFill>
        <p:spPr>
          <a:xfrm>
            <a:off x="1023375" y="1275900"/>
            <a:ext cx="7158625" cy="2910674"/>
          </a:xfrm>
          <a:prstGeom prst="rect">
            <a:avLst/>
          </a:prstGeom>
          <a:noFill/>
          <a:ln>
            <a:noFill/>
          </a:ln>
        </p:spPr>
      </p:pic>
      <p:sp>
        <p:nvSpPr>
          <p:cNvPr id="131" name="Google Shape;131;p18"/>
          <p:cNvSpPr/>
          <p:nvPr/>
        </p:nvSpPr>
        <p:spPr>
          <a:xfrm>
            <a:off x="1335600" y="4069425"/>
            <a:ext cx="6472800" cy="1868100"/>
          </a:xfrm>
          <a:prstGeom prst="roundRect">
            <a:avLst>
              <a:gd name="adj" fmla="val 16667"/>
            </a:avLst>
          </a:prstGeom>
          <a:solidFill>
            <a:srgbClr val="FFFFFF"/>
          </a:solidFill>
          <a:ln w="2857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sz="2400">
                <a:solidFill>
                  <a:schemeClr val="dk1"/>
                </a:solidFill>
                <a:latin typeface="Times New Roman"/>
                <a:ea typeface="Times New Roman"/>
                <a:cs typeface="Times New Roman"/>
                <a:sym typeface="Times New Roman"/>
              </a:rPr>
              <a:t>When you access the web pages for your survey project, OPUS-Projects offers friendly and intuitive graphical user interfaces (GUIs) built around interactive maps.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72"/>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Tip 15</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687" name="Google Shape;687;p72"/>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688" name="Google Shape;688;p72"/>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60</a:t>
            </a:fld>
            <a:endParaRPr>
              <a:latin typeface="Times New Roman"/>
              <a:ea typeface="Times New Roman"/>
              <a:cs typeface="Times New Roman"/>
              <a:sym typeface="Times New Roman"/>
            </a:endParaRPr>
          </a:p>
        </p:txBody>
      </p:sp>
      <p:sp>
        <p:nvSpPr>
          <p:cNvPr id="689" name="Google Shape;689;p72"/>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690" name="Google Shape;690;p72"/>
          <p:cNvSpPr txBox="1"/>
          <p:nvPr/>
        </p:nvSpPr>
        <p:spPr>
          <a:xfrm>
            <a:off x="81975" y="1122500"/>
            <a:ext cx="8975400" cy="5070900"/>
          </a:xfrm>
          <a:prstGeom prst="rect">
            <a:avLst/>
          </a:prstGeom>
          <a:noFill/>
          <a:ln>
            <a:noFill/>
          </a:ln>
        </p:spPr>
        <p:txBody>
          <a:bodyPr spcFirstLastPara="1" wrap="square" lIns="91425" tIns="45700" rIns="91425" bIns="45700" anchor="t" anchorCtr="0">
            <a:noAutofit/>
          </a:bodyPr>
          <a:lstStyle/>
          <a:p>
            <a:pPr marL="457200" lvl="0" indent="-381000" rtl="0">
              <a:spcBef>
                <a:spcPts val="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The “Review and Submit to IDB” button only initiates a review of the project’s status.  Your results won’t be submitted until you confirm you’re ready by clicking the “Submit for Publication” button.  So feel free to use this tool whenever you want to check </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the status of your project.</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73"/>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latin typeface="Times New Roman"/>
                <a:ea typeface="Times New Roman"/>
                <a:cs typeface="Times New Roman"/>
                <a:sym typeface="Times New Roman"/>
              </a:rPr>
              <a:t>Useful URLs:</a:t>
            </a:r>
            <a:endParaRPr sz="3600">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rgbClr val="0B5394"/>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rgbClr val="0B5394"/>
              </a:solidFill>
              <a:latin typeface="Times New Roman"/>
              <a:ea typeface="Times New Roman"/>
              <a:cs typeface="Times New Roman"/>
              <a:sym typeface="Times New Roman"/>
            </a:endParaRPr>
          </a:p>
        </p:txBody>
      </p:sp>
      <p:sp>
        <p:nvSpPr>
          <p:cNvPr id="696" name="Google Shape;696;p73"/>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697" name="Google Shape;697;p73"/>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61</a:t>
            </a:fld>
            <a:endParaRPr>
              <a:latin typeface="Times New Roman"/>
              <a:ea typeface="Times New Roman"/>
              <a:cs typeface="Times New Roman"/>
              <a:sym typeface="Times New Roman"/>
            </a:endParaRPr>
          </a:p>
        </p:txBody>
      </p:sp>
      <p:sp>
        <p:nvSpPr>
          <p:cNvPr id="698" name="Google Shape;698;p73"/>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699" name="Google Shape;699;p73"/>
          <p:cNvSpPr txBox="1"/>
          <p:nvPr/>
        </p:nvSpPr>
        <p:spPr>
          <a:xfrm>
            <a:off x="81975" y="1122500"/>
            <a:ext cx="8975400" cy="5004000"/>
          </a:xfrm>
          <a:prstGeom prst="rect">
            <a:avLst/>
          </a:prstGeom>
          <a:noFill/>
          <a:ln>
            <a:noFill/>
          </a:ln>
        </p:spPr>
        <p:txBody>
          <a:bodyPr spcFirstLastPara="1" wrap="square" lIns="91425" tIns="45700" rIns="91425" bIns="45700" anchor="t" anchorCtr="0">
            <a:noAutofit/>
          </a:bodyPr>
          <a:lstStyle/>
          <a:p>
            <a:pPr marL="457200" lvl="0"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BETA OPUS upload web page:</a:t>
            </a:r>
            <a:br>
              <a:rPr lang="en-US" sz="2400">
                <a:solidFill>
                  <a:schemeClr val="dk1"/>
                </a:solidFill>
                <a:latin typeface="Times New Roman"/>
                <a:ea typeface="Times New Roman"/>
                <a:cs typeface="Times New Roman"/>
                <a:sym typeface="Times New Roman"/>
              </a:rPr>
            </a:br>
            <a:r>
              <a:rPr lang="en-US" sz="2400" u="sng">
                <a:solidFill>
                  <a:schemeClr val="hlink"/>
                </a:solidFill>
                <a:latin typeface="Times New Roman"/>
                <a:ea typeface="Times New Roman"/>
                <a:cs typeface="Times New Roman"/>
                <a:sym typeface="Times New Roman"/>
                <a:hlinkClick r:id="rId3"/>
              </a:rPr>
              <a:t>https://beta.ngs.noaa.gov/OPUS</a:t>
            </a:r>
            <a:r>
              <a:rPr lang="en-US"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BETA OPUS-Projects gateway web page:</a:t>
            </a:r>
            <a:br>
              <a:rPr lang="en-US" sz="2400">
                <a:solidFill>
                  <a:schemeClr val="dk1"/>
                </a:solidFill>
                <a:latin typeface="Times New Roman"/>
                <a:ea typeface="Times New Roman"/>
                <a:cs typeface="Times New Roman"/>
                <a:sym typeface="Times New Roman"/>
              </a:rPr>
            </a:br>
            <a:r>
              <a:rPr lang="en-US" sz="2400" u="sng">
                <a:solidFill>
                  <a:schemeClr val="hlink"/>
                </a:solidFill>
                <a:latin typeface="Times New Roman"/>
                <a:ea typeface="Times New Roman"/>
                <a:cs typeface="Times New Roman"/>
                <a:sym typeface="Times New Roman"/>
                <a:hlinkClick r:id="rId3"/>
              </a:rPr>
              <a:t>https://beta.ngs.noaa.gov/OPUS-Projects/</a:t>
            </a:r>
            <a:endParaRPr sz="2400">
              <a:solidFill>
                <a:srgbClr val="0B5394"/>
              </a:solidFill>
              <a:latin typeface="Times New Roman"/>
              <a:ea typeface="Times New Roman"/>
              <a:cs typeface="Times New Roman"/>
              <a:sym typeface="Times New Roman"/>
            </a:endParaRPr>
          </a:p>
          <a:p>
            <a:pPr marL="457200" lvl="0" indent="-381000" rtl="0">
              <a:spcBef>
                <a:spcPts val="1000"/>
              </a:spcBef>
              <a:spcAft>
                <a:spcPts val="0"/>
              </a:spcAft>
              <a:buSzPts val="2400"/>
              <a:buFont typeface="Times New Roman"/>
              <a:buChar char="●"/>
            </a:pPr>
            <a:r>
              <a:rPr lang="en-US" sz="2400">
                <a:solidFill>
                  <a:schemeClr val="dk1"/>
                </a:solidFill>
                <a:latin typeface="Times New Roman"/>
                <a:ea typeface="Times New Roman"/>
                <a:cs typeface="Times New Roman"/>
                <a:sym typeface="Times New Roman"/>
              </a:rPr>
              <a:t>A video (*.mp4) of one of the quick-start introductions to BETA OPUS-Projects is at</a:t>
            </a:r>
            <a:br>
              <a:rPr lang="en-US" sz="2400">
                <a:solidFill>
                  <a:schemeClr val="dk1"/>
                </a:solidFill>
                <a:latin typeface="Times New Roman"/>
                <a:ea typeface="Times New Roman"/>
                <a:cs typeface="Times New Roman"/>
                <a:sym typeface="Times New Roman"/>
              </a:rPr>
            </a:br>
            <a:r>
              <a:rPr lang="en-US" sz="2200" u="sng">
                <a:solidFill>
                  <a:schemeClr val="hlink"/>
                </a:solidFill>
                <a:latin typeface="Times New Roman"/>
                <a:ea typeface="Times New Roman"/>
                <a:cs typeface="Times New Roman"/>
                <a:sym typeface="Times New Roman"/>
                <a:hlinkClick r:id="rId4"/>
              </a:rPr>
              <a:t>ftp://ftp.ngs.noaa.gov/pub/corbin/Beta OPUS Projects webinar material/</a:t>
            </a:r>
            <a:endParaRPr sz="22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SzPts val="2400"/>
              <a:buFont typeface="Times New Roman"/>
              <a:buChar char="●"/>
            </a:pPr>
            <a:r>
              <a:rPr lang="en-US" sz="2400">
                <a:solidFill>
                  <a:schemeClr val="dk1"/>
                </a:solidFill>
                <a:latin typeface="Times New Roman"/>
                <a:ea typeface="Times New Roman"/>
                <a:cs typeface="Times New Roman"/>
                <a:sym typeface="Times New Roman"/>
              </a:rPr>
              <a:t>OPUS-Projects training and reference documents.</a:t>
            </a:r>
            <a:br>
              <a:rPr lang="en-US" sz="2400">
                <a:solidFill>
                  <a:schemeClr val="dk1"/>
                </a:solidFill>
                <a:latin typeface="Times New Roman"/>
                <a:ea typeface="Times New Roman"/>
                <a:cs typeface="Times New Roman"/>
                <a:sym typeface="Times New Roman"/>
              </a:rPr>
            </a:br>
            <a:r>
              <a:rPr lang="en-US" sz="2200" u="sng">
                <a:solidFill>
                  <a:schemeClr val="hlink"/>
                </a:solidFill>
                <a:latin typeface="Times New Roman"/>
                <a:ea typeface="Times New Roman"/>
                <a:cs typeface="Times New Roman"/>
                <a:sym typeface="Times New Roman"/>
                <a:hlinkClick r:id="rId5"/>
              </a:rPr>
              <a:t>ftp://geodesy.noaa.gov/pub/opus-projects/</a:t>
            </a:r>
            <a:endParaRPr sz="2400">
              <a:latin typeface="Times New Roman"/>
              <a:ea typeface="Times New Roman"/>
              <a:cs typeface="Times New Roman"/>
              <a:sym typeface="Times New Roman"/>
            </a:endParaRPr>
          </a:p>
          <a:p>
            <a:pPr marL="457200" lvl="0" indent="-381000" rtl="0">
              <a:spcBef>
                <a:spcPts val="1000"/>
              </a:spcBef>
              <a:spcAft>
                <a:spcPts val="100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NGS Antenna calibration</a:t>
            </a:r>
            <a:br>
              <a:rPr lang="en-US" sz="2400">
                <a:solidFill>
                  <a:schemeClr val="dk1"/>
                </a:solidFill>
                <a:latin typeface="Times New Roman"/>
                <a:ea typeface="Times New Roman"/>
                <a:cs typeface="Times New Roman"/>
                <a:sym typeface="Times New Roman"/>
              </a:rPr>
            </a:br>
            <a:r>
              <a:rPr lang="en-US" sz="2400" u="sng">
                <a:solidFill>
                  <a:schemeClr val="hlink"/>
                </a:solidFill>
                <a:latin typeface="Times New Roman"/>
                <a:ea typeface="Times New Roman"/>
                <a:cs typeface="Times New Roman"/>
                <a:sym typeface="Times New Roman"/>
                <a:hlinkClick r:id="rId6"/>
              </a:rPr>
              <a:t>https://geodesy.noaa.gov/ANTCAL/index.xhtml</a:t>
            </a:r>
            <a:endParaRPr sz="2400">
              <a:latin typeface="Times New Roman"/>
              <a:ea typeface="Times New Roman"/>
              <a:cs typeface="Times New Roman"/>
              <a:sym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74"/>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References:</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705" name="Google Shape;705;p74"/>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706" name="Google Shape;706;p74"/>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62</a:t>
            </a:fld>
            <a:endParaRPr>
              <a:latin typeface="Times New Roman"/>
              <a:ea typeface="Times New Roman"/>
              <a:cs typeface="Times New Roman"/>
              <a:sym typeface="Times New Roman"/>
            </a:endParaRPr>
          </a:p>
        </p:txBody>
      </p:sp>
      <p:sp>
        <p:nvSpPr>
          <p:cNvPr id="707" name="Google Shape;707;p74"/>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708" name="Google Shape;708;p74"/>
          <p:cNvSpPr txBox="1"/>
          <p:nvPr/>
        </p:nvSpPr>
        <p:spPr>
          <a:xfrm>
            <a:off x="81975" y="1122500"/>
            <a:ext cx="8975400" cy="5004000"/>
          </a:xfrm>
          <a:prstGeom prst="rect">
            <a:avLst/>
          </a:prstGeom>
          <a:noFill/>
          <a:ln>
            <a:noFill/>
          </a:ln>
        </p:spPr>
        <p:txBody>
          <a:bodyPr spcFirstLastPara="1" wrap="square" lIns="91425" tIns="45700" rIns="91425" bIns="45700" anchor="t" anchorCtr="0">
            <a:noAutofit/>
          </a:bodyPr>
          <a:lstStyle/>
          <a:p>
            <a:pPr marL="457200" lvl="0"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Form to request a tracking number </a:t>
            </a:r>
            <a:r>
              <a:rPr lang="en-US" sz="2400" u="sng">
                <a:solidFill>
                  <a:schemeClr val="hlink"/>
                </a:solidFill>
                <a:latin typeface="Times New Roman"/>
                <a:ea typeface="Times New Roman"/>
                <a:cs typeface="Times New Roman"/>
                <a:sym typeface="Times New Roman"/>
                <a:hlinkClick r:id="rId3"/>
              </a:rPr>
              <a:t>https://geodesy.noaa.gov/project_tracking/external/</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Constrained Adjustment Guidelines</a:t>
            </a:r>
            <a:br>
              <a:rPr lang="en-US" sz="2400">
                <a:solidFill>
                  <a:schemeClr val="dk1"/>
                </a:solidFill>
                <a:latin typeface="Times New Roman"/>
                <a:ea typeface="Times New Roman"/>
                <a:cs typeface="Times New Roman"/>
                <a:sym typeface="Times New Roman"/>
              </a:rPr>
            </a:br>
            <a:r>
              <a:rPr lang="en-US" sz="2200" u="sng">
                <a:solidFill>
                  <a:schemeClr val="hlink"/>
                </a:solidFill>
                <a:latin typeface="Times New Roman"/>
                <a:ea typeface="Times New Roman"/>
                <a:cs typeface="Times New Roman"/>
                <a:sym typeface="Times New Roman"/>
                <a:hlinkClick r:id="rId4"/>
              </a:rPr>
              <a:t>https://geodesy.noaa.gov/PC_PROD/ADJUST/adjustment_guidelines.pdf</a:t>
            </a:r>
            <a:endParaRPr sz="22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Input Formats and Specifications of the National Geodetic Survey Data Base (Note Chapter 4 and Annex N).</a:t>
            </a:r>
            <a:br>
              <a:rPr lang="en-US" sz="2400">
                <a:solidFill>
                  <a:schemeClr val="dk1"/>
                </a:solidFill>
                <a:latin typeface="Times New Roman"/>
                <a:ea typeface="Times New Roman"/>
                <a:cs typeface="Times New Roman"/>
                <a:sym typeface="Times New Roman"/>
              </a:rPr>
            </a:br>
            <a:r>
              <a:rPr lang="en-US" sz="2200" u="sng">
                <a:solidFill>
                  <a:schemeClr val="hlink"/>
                </a:solidFill>
                <a:latin typeface="Times New Roman"/>
                <a:ea typeface="Times New Roman"/>
                <a:cs typeface="Times New Roman"/>
                <a:sym typeface="Times New Roman"/>
                <a:hlinkClick r:id="rId5"/>
              </a:rPr>
              <a:t>https://www.ngs.noaa.gov/FGCS/BlueBook/</a:t>
            </a:r>
            <a:endParaRPr sz="22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WinDesc</a:t>
            </a:r>
            <a:br>
              <a:rPr lang="en-US" sz="2400">
                <a:solidFill>
                  <a:schemeClr val="dk1"/>
                </a:solidFill>
                <a:latin typeface="Times New Roman"/>
                <a:ea typeface="Times New Roman"/>
                <a:cs typeface="Times New Roman"/>
                <a:sym typeface="Times New Roman"/>
              </a:rPr>
            </a:br>
            <a:r>
              <a:rPr lang="en-US" sz="2200" u="sng">
                <a:solidFill>
                  <a:schemeClr val="hlink"/>
                </a:solidFill>
                <a:latin typeface="Times New Roman"/>
                <a:ea typeface="Times New Roman"/>
                <a:cs typeface="Times New Roman"/>
                <a:sym typeface="Times New Roman"/>
                <a:hlinkClick r:id="rId6"/>
              </a:rPr>
              <a:t>https://www.ngs.noaa.gov/PC_PROD/pc_prod.shtml#WinDesc</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PC Software Download - ADJUST AND UTILITIES </a:t>
            </a:r>
            <a:r>
              <a:rPr lang="en-US" sz="2200" u="sng">
                <a:solidFill>
                  <a:schemeClr val="hlink"/>
                </a:solidFill>
                <a:latin typeface="Times New Roman"/>
                <a:ea typeface="Times New Roman"/>
                <a:cs typeface="Times New Roman"/>
                <a:sym typeface="Times New Roman"/>
                <a:hlinkClick r:id="rId7"/>
              </a:rPr>
              <a:t>https://geodesy.noaa.gov/PC_PROD/ADJUST/</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75"/>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References (continued):</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714" name="Google Shape;714;p75"/>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715" name="Google Shape;715;p75"/>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63</a:t>
            </a:fld>
            <a:endParaRPr>
              <a:latin typeface="Times New Roman"/>
              <a:ea typeface="Times New Roman"/>
              <a:cs typeface="Times New Roman"/>
              <a:sym typeface="Times New Roman"/>
            </a:endParaRPr>
          </a:p>
        </p:txBody>
      </p:sp>
      <p:sp>
        <p:nvSpPr>
          <p:cNvPr id="716" name="Google Shape;716;p75"/>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717" name="Google Shape;717;p75"/>
          <p:cNvSpPr txBox="1"/>
          <p:nvPr/>
        </p:nvSpPr>
        <p:spPr>
          <a:xfrm>
            <a:off x="81975" y="1122500"/>
            <a:ext cx="8975400" cy="5004000"/>
          </a:xfrm>
          <a:prstGeom prst="rect">
            <a:avLst/>
          </a:prstGeom>
          <a:noFill/>
          <a:ln>
            <a:noFill/>
          </a:ln>
        </p:spPr>
        <p:txBody>
          <a:bodyPr spcFirstLastPara="1" wrap="square" lIns="91425" tIns="45700" rIns="91425" bIns="45700" anchor="t" anchorCtr="0">
            <a:noAutofit/>
          </a:bodyPr>
          <a:lstStyle/>
          <a:p>
            <a:pPr marL="457200" lvl="0" indent="-381000" rtl="0">
              <a:spcBef>
                <a:spcPts val="1000"/>
              </a:spcBef>
              <a:spcAft>
                <a:spcPts val="0"/>
              </a:spcAft>
              <a:buClr>
                <a:schemeClr val="dk1"/>
              </a:buClr>
              <a:buSzPts val="2400"/>
              <a:buFont typeface="Times New Roman"/>
              <a:buChar char="●"/>
            </a:pPr>
            <a:r>
              <a:rPr lang="en-US" sz="2400">
                <a:latin typeface="Times New Roman"/>
                <a:ea typeface="Times New Roman"/>
                <a:cs typeface="Times New Roman"/>
                <a:sym typeface="Times New Roman"/>
              </a:rPr>
              <a:t>NGS-58 &amp; NGS 59 guidelines</a:t>
            </a:r>
            <a:r>
              <a:rPr lang="en-US" sz="2200">
                <a:solidFill>
                  <a:srgbClr val="0B5394"/>
                </a:solidFill>
                <a:latin typeface="Times New Roman"/>
                <a:ea typeface="Times New Roman"/>
                <a:cs typeface="Times New Roman"/>
                <a:sym typeface="Times New Roman"/>
              </a:rPr>
              <a:t/>
            </a:r>
            <a:br>
              <a:rPr lang="en-US" sz="2200">
                <a:solidFill>
                  <a:srgbClr val="0B5394"/>
                </a:solidFill>
                <a:latin typeface="Times New Roman"/>
                <a:ea typeface="Times New Roman"/>
                <a:cs typeface="Times New Roman"/>
                <a:sym typeface="Times New Roman"/>
              </a:rPr>
            </a:br>
            <a:r>
              <a:rPr lang="en-US" sz="2200" u="sng">
                <a:solidFill>
                  <a:schemeClr val="hlink"/>
                </a:solidFill>
                <a:latin typeface="Times New Roman"/>
                <a:ea typeface="Times New Roman"/>
                <a:cs typeface="Times New Roman"/>
                <a:sym typeface="Times New Roman"/>
                <a:hlinkClick r:id="rId3"/>
              </a:rPr>
              <a:t>https://www.ngs.noaa.gov/PUBS_LIB/NGS-58.html</a:t>
            </a:r>
            <a:r>
              <a:rPr lang="en-US" sz="2200">
                <a:solidFill>
                  <a:srgbClr val="0B5394"/>
                </a:solidFill>
                <a:latin typeface="Times New Roman"/>
                <a:ea typeface="Times New Roman"/>
                <a:cs typeface="Times New Roman"/>
                <a:sym typeface="Times New Roman"/>
              </a:rPr>
              <a:t/>
            </a:r>
            <a:br>
              <a:rPr lang="en-US" sz="2200">
                <a:solidFill>
                  <a:srgbClr val="0B5394"/>
                </a:solidFill>
                <a:latin typeface="Times New Roman"/>
                <a:ea typeface="Times New Roman"/>
                <a:cs typeface="Times New Roman"/>
                <a:sym typeface="Times New Roman"/>
              </a:rPr>
            </a:br>
            <a:r>
              <a:rPr lang="en-US" sz="2200" u="sng">
                <a:solidFill>
                  <a:schemeClr val="hlink"/>
                </a:solidFill>
                <a:latin typeface="Times New Roman"/>
                <a:ea typeface="Times New Roman"/>
                <a:cs typeface="Times New Roman"/>
                <a:sym typeface="Times New Roman"/>
                <a:hlinkClick r:id="rId4"/>
              </a:rPr>
              <a:t>https://www.ngs.noaa.gov/PUBS_LIB/NGS592008069FINAL2.pdf</a:t>
            </a:r>
            <a:endParaRPr sz="2400">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AC 16 guidelines</a:t>
            </a:r>
            <a:r>
              <a:rPr lang="en-US" sz="2200">
                <a:solidFill>
                  <a:schemeClr val="dk1"/>
                </a:solidFill>
                <a:latin typeface="Times New Roman"/>
                <a:ea typeface="Times New Roman"/>
                <a:cs typeface="Times New Roman"/>
                <a:sym typeface="Times New Roman"/>
              </a:rPr>
              <a:t/>
            </a:r>
            <a:br>
              <a:rPr lang="en-US" sz="2200">
                <a:solidFill>
                  <a:schemeClr val="dk1"/>
                </a:solidFill>
                <a:latin typeface="Times New Roman"/>
                <a:ea typeface="Times New Roman"/>
                <a:cs typeface="Times New Roman"/>
                <a:sym typeface="Times New Roman"/>
              </a:rPr>
            </a:br>
            <a:r>
              <a:rPr lang="en-US" sz="2200" u="sng">
                <a:solidFill>
                  <a:schemeClr val="hlink"/>
                </a:solidFill>
                <a:latin typeface="Times New Roman"/>
                <a:ea typeface="Times New Roman"/>
                <a:cs typeface="Times New Roman"/>
                <a:sym typeface="Times New Roman"/>
                <a:hlinkClick r:id="rId5"/>
              </a:rPr>
              <a:t>https://www.ngs.noaa.gov/AERO/AirportsGIS/AC16/</a:t>
            </a:r>
            <a:endParaRPr sz="2200">
              <a:solidFill>
                <a:srgbClr val="0B5394"/>
              </a:solidFill>
              <a:latin typeface="Times New Roman"/>
              <a:ea typeface="Times New Roman"/>
              <a:cs typeface="Times New Roman"/>
              <a:sym typeface="Times New Roman"/>
            </a:endParaRPr>
          </a:p>
          <a:p>
            <a:pPr marL="0" lvl="0" indent="0" rtl="0">
              <a:spcBef>
                <a:spcPts val="1000"/>
              </a:spcBef>
              <a:spcAft>
                <a:spcPts val="0"/>
              </a:spcAft>
              <a:buNone/>
            </a:pP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137" name="Google Shape;137;p19"/>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7</a:t>
            </a:fld>
            <a:endParaRPr>
              <a:latin typeface="Times New Roman"/>
              <a:ea typeface="Times New Roman"/>
              <a:cs typeface="Times New Roman"/>
              <a:sym typeface="Times New Roman"/>
            </a:endParaRPr>
          </a:p>
        </p:txBody>
      </p:sp>
      <p:sp>
        <p:nvSpPr>
          <p:cNvPr id="138" name="Google Shape;138;p19"/>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139" name="Google Shape;139;p19"/>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A survey project’s manager web page. (2 of 2)</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pic>
        <p:nvPicPr>
          <p:cNvPr id="140" name="Google Shape;140;p19"/>
          <p:cNvPicPr preferRelativeResize="0"/>
          <p:nvPr/>
        </p:nvPicPr>
        <p:blipFill rotWithShape="1">
          <a:blip r:embed="rId3">
            <a:alphaModFix/>
          </a:blip>
          <a:srcRect l="1001" t="16737" r="2724" b="2636"/>
          <a:stretch/>
        </p:blipFill>
        <p:spPr>
          <a:xfrm>
            <a:off x="961988" y="1122500"/>
            <a:ext cx="7220023" cy="4951349"/>
          </a:xfrm>
          <a:prstGeom prst="rect">
            <a:avLst/>
          </a:prstGeom>
          <a:noFill/>
          <a:ln w="28575" cap="flat" cmpd="sng">
            <a:solidFill>
              <a:srgbClr val="0B5394"/>
            </a:solidFill>
            <a:prstDash val="solid"/>
            <a:round/>
            <a:headEnd type="none" w="sm" len="sm"/>
            <a:tailEnd type="none" w="sm" len="sm"/>
          </a:ln>
        </p:spPr>
      </p:pic>
      <p:pic>
        <p:nvPicPr>
          <p:cNvPr id="141" name="Google Shape;141;p19"/>
          <p:cNvPicPr preferRelativeResize="0"/>
          <p:nvPr/>
        </p:nvPicPr>
        <p:blipFill rotWithShape="1">
          <a:blip r:embed="rId4">
            <a:alphaModFix/>
          </a:blip>
          <a:srcRect l="1001" t="66851" r="2724" b="3498"/>
          <a:stretch/>
        </p:blipFill>
        <p:spPr>
          <a:xfrm>
            <a:off x="962000" y="4199850"/>
            <a:ext cx="7220001" cy="1820824"/>
          </a:xfrm>
          <a:prstGeom prst="rect">
            <a:avLst/>
          </a:prstGeom>
          <a:noFill/>
          <a:ln>
            <a:noFill/>
          </a:ln>
        </p:spPr>
      </p:pic>
      <p:sp>
        <p:nvSpPr>
          <p:cNvPr id="142" name="Google Shape;142;p19"/>
          <p:cNvSpPr/>
          <p:nvPr/>
        </p:nvSpPr>
        <p:spPr>
          <a:xfrm>
            <a:off x="1574400" y="2130950"/>
            <a:ext cx="6116700" cy="1900200"/>
          </a:xfrm>
          <a:prstGeom prst="roundRect">
            <a:avLst>
              <a:gd name="adj" fmla="val 16667"/>
            </a:avLst>
          </a:prstGeom>
          <a:solidFill>
            <a:srgbClr val="FFFFFF"/>
          </a:solidFill>
          <a:ln w="2857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US" sz="2400">
                <a:solidFill>
                  <a:schemeClr val="dk1"/>
                </a:solidFill>
                <a:latin typeface="Times New Roman"/>
                <a:ea typeface="Times New Roman"/>
                <a:cs typeface="Times New Roman"/>
                <a:sym typeface="Times New Roman"/>
              </a:rPr>
              <a:t>It displays results in graphs and tables using icons and colors as quality control cues thereby providing quick, visual summaries of your project’s status and its processing results.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What OPUS-Projects can do for you.</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148" name="Google Shape;148;p20"/>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Times New Roman"/>
              <a:ea typeface="Times New Roman"/>
              <a:cs typeface="Times New Roman"/>
              <a:sym typeface="Times New Roman"/>
            </a:endParaRPr>
          </a:p>
          <a:p>
            <a:pPr marL="0" lvl="0" indent="0" rtl="0">
              <a:spcBef>
                <a:spcPts val="0"/>
              </a:spcBef>
              <a:spcAft>
                <a:spcPts val="0"/>
              </a:spcAft>
              <a:buNone/>
            </a:pPr>
            <a:endParaRPr sz="1200">
              <a:solidFill>
                <a:srgbClr val="888888"/>
              </a:solidFill>
              <a:latin typeface="Times New Roman"/>
              <a:ea typeface="Times New Roman"/>
              <a:cs typeface="Times New Roman"/>
              <a:sym typeface="Times New Roman"/>
            </a:endParaRPr>
          </a:p>
        </p:txBody>
      </p:sp>
      <p:sp>
        <p:nvSpPr>
          <p:cNvPr id="149" name="Google Shape;149;p20"/>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8</a:t>
            </a:fld>
            <a:endParaRPr>
              <a:latin typeface="Times New Roman"/>
              <a:ea typeface="Times New Roman"/>
              <a:cs typeface="Times New Roman"/>
              <a:sym typeface="Times New Roman"/>
            </a:endParaRPr>
          </a:p>
        </p:txBody>
      </p:sp>
      <p:sp>
        <p:nvSpPr>
          <p:cNvPr id="150" name="Google Shape;150;p20"/>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151" name="Google Shape;151;p20"/>
          <p:cNvSpPr txBox="1"/>
          <p:nvPr/>
        </p:nvSpPr>
        <p:spPr>
          <a:xfrm>
            <a:off x="81975" y="1122500"/>
            <a:ext cx="8975400" cy="5004000"/>
          </a:xfrm>
          <a:prstGeom prst="rect">
            <a:avLst/>
          </a:prstGeom>
          <a:noFill/>
          <a:ln>
            <a:noFill/>
          </a:ln>
        </p:spPr>
        <p:txBody>
          <a:bodyPr spcFirstLastPara="1" wrap="square" lIns="91425" tIns="45700" rIns="91425" bIns="45700" anchor="t" anchorCtr="0">
            <a:noAutofit/>
          </a:bodyPr>
          <a:lstStyle/>
          <a:p>
            <a:pPr marL="457200" lvl="0" indent="-381000"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Data uploading through OPUS.</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Visualization and management aids.</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Customizable data processing via the PAGES software suite.</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Tasks are mostly or completely automated meaning:</a:t>
            </a:r>
            <a:endParaRPr sz="2400">
              <a:solidFill>
                <a:schemeClr val="dk1"/>
              </a:solidFill>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You don’t need to know how to download, maintain or run programs or even what programs need to be run.</a:t>
            </a:r>
            <a:endParaRPr sz="2400">
              <a:solidFill>
                <a:schemeClr val="dk1"/>
              </a:solidFill>
              <a:latin typeface="Times New Roman"/>
              <a:ea typeface="Times New Roman"/>
              <a:cs typeface="Times New Roman"/>
              <a:sym typeface="Times New Roman"/>
            </a:endParaRPr>
          </a:p>
          <a:p>
            <a:pPr marL="914400" lvl="1"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You don’t need to know about the minutiae of ephemerides and reference frames and geophysical models.</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And now, with BETA OPUS-Projects, if you choose to do so, it simplifies the process of submitting results for publication.</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p:nvPr/>
        </p:nvSpPr>
        <p:spPr>
          <a:xfrm>
            <a:off x="81975" y="330200"/>
            <a:ext cx="8975400" cy="792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sz="3600">
                <a:solidFill>
                  <a:schemeClr val="dk1"/>
                </a:solidFill>
                <a:latin typeface="Times New Roman"/>
                <a:ea typeface="Times New Roman"/>
                <a:cs typeface="Times New Roman"/>
                <a:sym typeface="Times New Roman"/>
              </a:rPr>
              <a:t>What OPUS-Projects won’t do for you.</a:t>
            </a: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Clr>
                <a:schemeClr val="dk1"/>
              </a:buClr>
              <a:buSzPts val="1100"/>
              <a:buFont typeface="Arial"/>
              <a:buNone/>
            </a:pPr>
            <a:endParaRPr sz="3600">
              <a:solidFill>
                <a:schemeClr val="dk1"/>
              </a:solidFill>
              <a:latin typeface="Times New Roman"/>
              <a:ea typeface="Times New Roman"/>
              <a:cs typeface="Times New Roman"/>
              <a:sym typeface="Times New Roman"/>
            </a:endParaRPr>
          </a:p>
          <a:p>
            <a:pPr marL="0" marR="0" lvl="0" indent="0" rtl="0">
              <a:spcBef>
                <a:spcPts val="0"/>
              </a:spcBef>
              <a:spcAft>
                <a:spcPts val="0"/>
              </a:spcAft>
              <a:buNone/>
            </a:pPr>
            <a:endParaRPr sz="3600">
              <a:solidFill>
                <a:schemeClr val="dk1"/>
              </a:solidFill>
              <a:latin typeface="Times New Roman"/>
              <a:ea typeface="Times New Roman"/>
              <a:cs typeface="Times New Roman"/>
              <a:sym typeface="Times New Roman"/>
            </a:endParaRPr>
          </a:p>
        </p:txBody>
      </p:sp>
      <p:sp>
        <p:nvSpPr>
          <p:cNvPr id="157" name="Google Shape;157;p21"/>
          <p:cNvSpPr txBox="1"/>
          <p:nvPr/>
        </p:nvSpPr>
        <p:spPr>
          <a:xfrm>
            <a:off x="0" y="6356350"/>
            <a:ext cx="1448100" cy="43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a:solidFill>
                  <a:srgbClr val="888888"/>
                </a:solidFill>
                <a:latin typeface="Times New Roman"/>
                <a:ea typeface="Times New Roman"/>
                <a:cs typeface="Times New Roman"/>
                <a:sym typeface="Times New Roman"/>
              </a:rPr>
              <a:t>September 13, 2018</a:t>
            </a:r>
            <a:endParaRPr sz="1200">
              <a:solidFill>
                <a:srgbClr val="888888"/>
              </a:solidFill>
              <a:latin typeface="Calibri"/>
              <a:ea typeface="Calibri"/>
              <a:cs typeface="Calibri"/>
              <a:sym typeface="Calibri"/>
            </a:endParaRPr>
          </a:p>
        </p:txBody>
      </p:sp>
      <p:sp>
        <p:nvSpPr>
          <p:cNvPr id="158" name="Google Shape;158;p21"/>
          <p:cNvSpPr txBox="1">
            <a:spLocks noGrp="1"/>
          </p:cNvSpPr>
          <p:nvPr>
            <p:ph type="sldNum" idx="12"/>
          </p:nvPr>
        </p:nvSpPr>
        <p:spPr>
          <a:xfrm>
            <a:off x="7691175" y="6356350"/>
            <a:ext cx="1366200" cy="43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latin typeface="Times New Roman"/>
                <a:ea typeface="Times New Roman"/>
                <a:cs typeface="Times New Roman"/>
                <a:sym typeface="Times New Roman"/>
              </a:rPr>
              <a:t>9</a:t>
            </a:fld>
            <a:endParaRPr>
              <a:latin typeface="Times New Roman"/>
              <a:ea typeface="Times New Roman"/>
              <a:cs typeface="Times New Roman"/>
              <a:sym typeface="Times New Roman"/>
            </a:endParaRPr>
          </a:p>
        </p:txBody>
      </p:sp>
      <p:sp>
        <p:nvSpPr>
          <p:cNvPr id="159" name="Google Shape;159;p21"/>
          <p:cNvSpPr txBox="1"/>
          <p:nvPr/>
        </p:nvSpPr>
        <p:spPr>
          <a:xfrm>
            <a:off x="1448175" y="6356350"/>
            <a:ext cx="62430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888888"/>
                </a:solidFill>
                <a:latin typeface="Times New Roman"/>
                <a:ea typeface="Times New Roman"/>
                <a:cs typeface="Times New Roman"/>
                <a:sym typeface="Times New Roman"/>
              </a:rPr>
              <a:t>BETA OPUS-Projects: The Next Generation of OPUS-Projects</a:t>
            </a:r>
            <a:endParaRPr sz="1200">
              <a:solidFill>
                <a:srgbClr val="888888"/>
              </a:solidFill>
              <a:latin typeface="Times New Roman"/>
              <a:ea typeface="Times New Roman"/>
              <a:cs typeface="Times New Roman"/>
              <a:sym typeface="Times New Roman"/>
            </a:endParaRPr>
          </a:p>
        </p:txBody>
      </p:sp>
      <p:sp>
        <p:nvSpPr>
          <p:cNvPr id="160" name="Google Shape;160;p21"/>
          <p:cNvSpPr txBox="1"/>
          <p:nvPr/>
        </p:nvSpPr>
        <p:spPr>
          <a:xfrm>
            <a:off x="81975" y="1122500"/>
            <a:ext cx="8975400" cy="50040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OPUS-Projects </a:t>
            </a:r>
            <a:r>
              <a:rPr lang="en-US" sz="2400" u="sng">
                <a:solidFill>
                  <a:schemeClr val="dk1"/>
                </a:solidFill>
                <a:latin typeface="Times New Roman"/>
                <a:ea typeface="Times New Roman"/>
                <a:cs typeface="Times New Roman"/>
                <a:sym typeface="Times New Roman"/>
              </a:rPr>
              <a:t>does not</a:t>
            </a:r>
            <a:r>
              <a:rPr lang="en-US" sz="2400">
                <a:solidFill>
                  <a:schemeClr val="dk1"/>
                </a:solidFill>
                <a:latin typeface="Times New Roman"/>
                <a:ea typeface="Times New Roman"/>
                <a:cs typeface="Times New Roman"/>
                <a:sym typeface="Times New Roman"/>
              </a:rPr>
              <a:t> make a project plan obsolete.</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OPUS-Projects </a:t>
            </a:r>
            <a:r>
              <a:rPr lang="en-US" sz="2400" u="sng">
                <a:solidFill>
                  <a:schemeClr val="dk1"/>
                </a:solidFill>
                <a:latin typeface="Times New Roman"/>
                <a:ea typeface="Times New Roman"/>
                <a:cs typeface="Times New Roman"/>
                <a:sym typeface="Times New Roman"/>
              </a:rPr>
              <a:t>does not</a:t>
            </a:r>
            <a:r>
              <a:rPr lang="en-US" sz="2400">
                <a:solidFill>
                  <a:schemeClr val="dk1"/>
                </a:solidFill>
                <a:latin typeface="Times New Roman"/>
                <a:ea typeface="Times New Roman"/>
                <a:cs typeface="Times New Roman"/>
                <a:sym typeface="Times New Roman"/>
              </a:rPr>
              <a:t> make field logs obsolete.</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OPUS-Projects </a:t>
            </a:r>
            <a:r>
              <a:rPr lang="en-US" sz="2400" u="sng">
                <a:solidFill>
                  <a:schemeClr val="dk1"/>
                </a:solidFill>
                <a:latin typeface="Times New Roman"/>
                <a:ea typeface="Times New Roman"/>
                <a:cs typeface="Times New Roman"/>
                <a:sym typeface="Times New Roman"/>
              </a:rPr>
              <a:t>does not</a:t>
            </a:r>
            <a:r>
              <a:rPr lang="en-US" sz="2400">
                <a:solidFill>
                  <a:schemeClr val="dk1"/>
                </a:solidFill>
                <a:latin typeface="Times New Roman"/>
                <a:ea typeface="Times New Roman"/>
                <a:cs typeface="Times New Roman"/>
                <a:sym typeface="Times New Roman"/>
              </a:rPr>
              <a:t> make mark descriptions obsolete.</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OPUS-Projects </a:t>
            </a:r>
            <a:r>
              <a:rPr lang="en-US" sz="2400" u="sng">
                <a:solidFill>
                  <a:schemeClr val="dk1"/>
                </a:solidFill>
                <a:latin typeface="Times New Roman"/>
                <a:ea typeface="Times New Roman"/>
                <a:cs typeface="Times New Roman"/>
                <a:sym typeface="Times New Roman"/>
              </a:rPr>
              <a:t>does not</a:t>
            </a:r>
            <a:r>
              <a:rPr lang="en-US" sz="2400">
                <a:solidFill>
                  <a:schemeClr val="dk1"/>
                </a:solidFill>
                <a:latin typeface="Times New Roman"/>
                <a:ea typeface="Times New Roman"/>
                <a:cs typeface="Times New Roman"/>
                <a:sym typeface="Times New Roman"/>
              </a:rPr>
              <a:t> make mark photos obsolete.</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OPUS-Projects </a:t>
            </a:r>
            <a:r>
              <a:rPr lang="en-US" sz="2400" u="sng">
                <a:solidFill>
                  <a:schemeClr val="dk1"/>
                </a:solidFill>
                <a:latin typeface="Times New Roman"/>
                <a:ea typeface="Times New Roman"/>
                <a:cs typeface="Times New Roman"/>
                <a:sym typeface="Times New Roman"/>
              </a:rPr>
              <a:t>does not</a:t>
            </a:r>
            <a:r>
              <a:rPr lang="en-US" sz="2400">
                <a:solidFill>
                  <a:schemeClr val="dk1"/>
                </a:solidFill>
                <a:latin typeface="Times New Roman"/>
                <a:ea typeface="Times New Roman"/>
                <a:cs typeface="Times New Roman"/>
                <a:sym typeface="Times New Roman"/>
              </a:rPr>
              <a:t> make obstructed marks GNSS-able.</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OPUS-Projects </a:t>
            </a:r>
            <a:r>
              <a:rPr lang="en-US" sz="2400" u="sng">
                <a:solidFill>
                  <a:schemeClr val="dk1"/>
                </a:solidFill>
                <a:latin typeface="Times New Roman"/>
                <a:ea typeface="Times New Roman"/>
                <a:cs typeface="Times New Roman"/>
                <a:sym typeface="Times New Roman"/>
              </a:rPr>
              <a:t>does not</a:t>
            </a:r>
            <a:r>
              <a:rPr lang="en-US" sz="2400">
                <a:solidFill>
                  <a:schemeClr val="dk1"/>
                </a:solidFill>
                <a:latin typeface="Times New Roman"/>
                <a:ea typeface="Times New Roman"/>
                <a:cs typeface="Times New Roman"/>
                <a:sym typeface="Times New Roman"/>
              </a:rPr>
              <a:t> make bad data good.</a:t>
            </a:r>
            <a:endParaRPr sz="2400">
              <a:solidFill>
                <a:schemeClr val="dk1"/>
              </a:solidFill>
              <a:latin typeface="Times New Roman"/>
              <a:ea typeface="Times New Roman"/>
              <a:cs typeface="Times New Roman"/>
              <a:sym typeface="Times New Roman"/>
            </a:endParaRPr>
          </a:p>
          <a:p>
            <a:pPr marL="457200" lvl="0" indent="-381000" rtl="0">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OPUS-Projects </a:t>
            </a:r>
            <a:r>
              <a:rPr lang="en-US" sz="2400" u="sng">
                <a:solidFill>
                  <a:schemeClr val="dk1"/>
                </a:solidFill>
                <a:latin typeface="Times New Roman"/>
                <a:ea typeface="Times New Roman"/>
                <a:cs typeface="Times New Roman"/>
                <a:sym typeface="Times New Roman"/>
              </a:rPr>
              <a:t>does not</a:t>
            </a:r>
            <a:r>
              <a:rPr lang="en-US" sz="2400">
                <a:solidFill>
                  <a:schemeClr val="dk1"/>
                </a:solidFill>
                <a:latin typeface="Times New Roman"/>
                <a:ea typeface="Times New Roman"/>
                <a:cs typeface="Times New Roman"/>
                <a:sym typeface="Times New Roman"/>
              </a:rPr>
              <a:t> make processing decisions as well as you.</a:t>
            </a:r>
            <a:endParaRPr sz="2400">
              <a:solidFill>
                <a:schemeClr val="dk1"/>
              </a:solidFill>
              <a:latin typeface="Times New Roman"/>
              <a:ea typeface="Times New Roman"/>
              <a:cs typeface="Times New Roman"/>
              <a:sym typeface="Times New Roman"/>
            </a:endParaRPr>
          </a:p>
          <a:p>
            <a:pPr marL="457200" marR="0" lvl="0" indent="-381000" algn="l" rtl="0">
              <a:lnSpc>
                <a:spcPct val="100000"/>
              </a:lnSpc>
              <a:spcBef>
                <a:spcPts val="100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OPUS-Projects </a:t>
            </a:r>
            <a:r>
              <a:rPr lang="en-US" sz="2400" u="sng">
                <a:solidFill>
                  <a:schemeClr val="dk1"/>
                </a:solidFill>
                <a:latin typeface="Times New Roman"/>
                <a:ea typeface="Times New Roman"/>
                <a:cs typeface="Times New Roman"/>
                <a:sym typeface="Times New Roman"/>
              </a:rPr>
              <a:t>does not</a:t>
            </a:r>
            <a:r>
              <a:rPr lang="en-US" sz="2400">
                <a:solidFill>
                  <a:schemeClr val="dk1"/>
                </a:solidFill>
                <a:latin typeface="Times New Roman"/>
                <a:ea typeface="Times New Roman"/>
                <a:cs typeface="Times New Roman"/>
                <a:sym typeface="Times New Roman"/>
              </a:rPr>
              <a:t> quality control results as well as you.</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4150</Words>
  <Application>Microsoft Office PowerPoint</Application>
  <PresentationFormat>On-screen Show (4:3)</PresentationFormat>
  <Paragraphs>541</Paragraphs>
  <Slides>63</Slides>
  <Notes>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Calibri</vt:lpstr>
      <vt:lpstr>Source Code Pro</vt:lpstr>
      <vt:lpstr>Times New Roman</vt:lpstr>
      <vt:lpstr>Arial</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Vogel</dc:creator>
  <cp:lastModifiedBy>Steve Vogel</cp:lastModifiedBy>
  <cp:revision>2</cp:revision>
  <dcterms:modified xsi:type="dcterms:W3CDTF">2018-09-12T13:29:31Z</dcterms:modified>
</cp:coreProperties>
</file>