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80" r:id="rId1"/>
    <p:sldMasterId id="2147487568" r:id="rId2"/>
    <p:sldMasterId id="2147487879" r:id="rId3"/>
    <p:sldMasterId id="2147487891" r:id="rId4"/>
  </p:sldMasterIdLst>
  <p:notesMasterIdLst>
    <p:notesMasterId r:id="rId37"/>
  </p:notesMasterIdLst>
  <p:handoutMasterIdLst>
    <p:handoutMasterId r:id="rId38"/>
  </p:handoutMasterIdLst>
  <p:sldIdLst>
    <p:sldId id="362" r:id="rId5"/>
    <p:sldId id="827" r:id="rId6"/>
    <p:sldId id="828" r:id="rId7"/>
    <p:sldId id="831" r:id="rId8"/>
    <p:sldId id="832" r:id="rId9"/>
    <p:sldId id="647" r:id="rId10"/>
    <p:sldId id="745" r:id="rId11"/>
    <p:sldId id="816" r:id="rId12"/>
    <p:sldId id="817" r:id="rId13"/>
    <p:sldId id="797" r:id="rId14"/>
    <p:sldId id="798" r:id="rId15"/>
    <p:sldId id="826" r:id="rId16"/>
    <p:sldId id="830" r:id="rId17"/>
    <p:sldId id="818" r:id="rId18"/>
    <p:sldId id="819" r:id="rId19"/>
    <p:sldId id="795" r:id="rId20"/>
    <p:sldId id="820" r:id="rId21"/>
    <p:sldId id="823" r:id="rId22"/>
    <p:sldId id="825" r:id="rId23"/>
    <p:sldId id="802" r:id="rId24"/>
    <p:sldId id="803" r:id="rId25"/>
    <p:sldId id="804" r:id="rId26"/>
    <p:sldId id="805" r:id="rId27"/>
    <p:sldId id="807" r:id="rId28"/>
    <p:sldId id="810" r:id="rId29"/>
    <p:sldId id="811" r:id="rId30"/>
    <p:sldId id="812" r:id="rId31"/>
    <p:sldId id="813" r:id="rId32"/>
    <p:sldId id="814" r:id="rId33"/>
    <p:sldId id="791" r:id="rId34"/>
    <p:sldId id="809" r:id="rId35"/>
    <p:sldId id="808"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p15:clr>
            <a:srgbClr val="A4A3A4"/>
          </p15:clr>
        </p15:guide>
        <p15:guide id="2" orient="horz" pos="1892">
          <p15:clr>
            <a:srgbClr val="A4A3A4"/>
          </p15:clr>
        </p15:guide>
        <p15:guide id="3" orient="horz" pos="2304">
          <p15:clr>
            <a:srgbClr val="A4A3A4"/>
          </p15:clr>
        </p15:guide>
        <p15:guide id="4" orient="horz" pos="1709">
          <p15:clr>
            <a:srgbClr val="A4A3A4"/>
          </p15:clr>
        </p15:guide>
        <p15:guide id="5" orient="horz" pos="3157">
          <p15:clr>
            <a:srgbClr val="A4A3A4"/>
          </p15:clr>
        </p15:guide>
        <p15:guide id="6" orient="horz" pos="4170">
          <p15:clr>
            <a:srgbClr val="A4A3A4"/>
          </p15:clr>
        </p15:guide>
        <p15:guide id="7" orient="horz" pos="2886">
          <p15:clr>
            <a:srgbClr val="A4A3A4"/>
          </p15:clr>
        </p15:guide>
        <p15:guide id="8" pos="531">
          <p15:clr>
            <a:srgbClr val="A4A3A4"/>
          </p15:clr>
        </p15:guide>
        <p15:guide id="9" pos="3348">
          <p15:clr>
            <a:srgbClr val="A4A3A4"/>
          </p15:clr>
        </p15:guide>
        <p15:guide id="10" pos="1976">
          <p15:clr>
            <a:srgbClr val="A4A3A4"/>
          </p15:clr>
        </p15:guide>
        <p15:guide id="11" pos="417">
          <p15:clr>
            <a:srgbClr val="A4A3A4"/>
          </p15:clr>
        </p15:guide>
        <p15:guide id="12" pos="4970">
          <p15:clr>
            <a:srgbClr val="A4A3A4"/>
          </p15:clr>
        </p15:guide>
        <p15:guide id="13" pos="1289">
          <p15:clr>
            <a:srgbClr val="A4A3A4"/>
          </p15:clr>
        </p15:guide>
        <p15:guide id="14" pos="53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099" autoAdjust="0"/>
  </p:normalViewPr>
  <p:slideViewPr>
    <p:cSldViewPr snapToGrid="0">
      <p:cViewPr varScale="1">
        <p:scale>
          <a:sx n="64" d="100"/>
          <a:sy n="64" d="100"/>
        </p:scale>
        <p:origin x="1566" y="78"/>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file:///\\ngs-s-brunswick\home\Dru.Smith\Goal%202\Blueprint%20for%202022\Chapter%2001%20-%20Geometric\Copy%20of%20GPS%20occupations%20on%20real%20points%20over%20ti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gs-s-brunswick\home\Dru.Smith\Goal%202\Blueprint%20for%202022\Chapter%2001%20-%20Geometric\Copy%20of%20GPS%20occupations%20on%20real%20points%20over%20tim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Ellipsoid Height</a:t>
            </a:r>
            <a:r>
              <a:rPr lang="en-US" sz="2400" baseline="0"/>
              <a:t> History of PID DI4044 </a:t>
            </a:r>
            <a:endParaRPr lang="en-US" sz="240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NATRF2022</c:v>
          </c:tx>
          <c:spPr>
            <a:ln w="57150" cap="rnd">
              <a:solidFill>
                <a:schemeClr val="accent1"/>
              </a:solidFill>
              <a:round/>
            </a:ln>
            <a:effectLst/>
          </c:spPr>
          <c:marker>
            <c:symbol val="circle"/>
            <c:size val="5"/>
            <c:spPr>
              <a:solidFill>
                <a:schemeClr val="accent1"/>
              </a:solidFill>
              <a:ln w="57150">
                <a:solidFill>
                  <a:schemeClr val="accent1"/>
                </a:solidFill>
              </a:ln>
              <a:effectLst/>
            </c:spPr>
          </c:marker>
          <c:trendline>
            <c:spPr>
              <a:ln w="38100" cap="rnd">
                <a:solidFill>
                  <a:schemeClr val="accent1"/>
                </a:solidFill>
                <a:prstDash val="sysDot"/>
              </a:ln>
              <a:effectLst/>
            </c:spPr>
            <c:trendlineType val="linear"/>
            <c:dispRSqr val="0"/>
            <c:dispEq val="1"/>
            <c:trendlineLbl>
              <c:layout>
                <c:manualLayout>
                  <c:x val="2.1973618312197657E-2"/>
                  <c:y val="-0.24764585347884147"/>
                </c:manualLayout>
              </c:layout>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a:t>Slope:  -6.4 mm / year</a:t>
                    </a:r>
                  </a:p>
                </c:rich>
              </c:tx>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rendlineLbl>
          </c:trendline>
          <c:errBars>
            <c:errDir val="y"/>
            <c:errBarType val="both"/>
            <c:errValType val="cust"/>
            <c:noEndCap val="0"/>
            <c:plus>
              <c:numRef>
                <c:f>Sheet1!$S$33:$S$36</c:f>
                <c:numCache>
                  <c:formatCode>General</c:formatCode>
                  <c:ptCount val="4"/>
                  <c:pt idx="0">
                    <c:v>1.6E-2</c:v>
                  </c:pt>
                  <c:pt idx="1">
                    <c:v>6.0000000000000001E-3</c:v>
                  </c:pt>
                  <c:pt idx="2">
                    <c:v>1.2999999999999999E-2</c:v>
                  </c:pt>
                  <c:pt idx="3">
                    <c:v>1.2999999999999999E-2</c:v>
                  </c:pt>
                </c:numCache>
              </c:numRef>
            </c:plus>
            <c:minus>
              <c:numRef>
                <c:f>Sheet1!$S$33:$S$37</c:f>
                <c:numCache>
                  <c:formatCode>General</c:formatCode>
                  <c:ptCount val="5"/>
                  <c:pt idx="0">
                    <c:v>1.6E-2</c:v>
                  </c:pt>
                  <c:pt idx="1">
                    <c:v>6.0000000000000001E-3</c:v>
                  </c:pt>
                  <c:pt idx="2">
                    <c:v>1.2999999999999999E-2</c:v>
                  </c:pt>
                  <c:pt idx="3">
                    <c:v>1.2999999999999999E-2</c:v>
                  </c:pt>
                </c:numCache>
              </c:numRef>
            </c:minus>
            <c:spPr>
              <a:noFill/>
              <a:ln w="25400" cap="flat" cmpd="sng" algn="ctr">
                <a:solidFill>
                  <a:schemeClr val="tx1">
                    <a:lumMod val="65000"/>
                    <a:lumOff val="35000"/>
                  </a:schemeClr>
                </a:solidFill>
                <a:round/>
              </a:ln>
              <a:effectLst/>
            </c:spPr>
          </c:errBars>
          <c:xVal>
            <c:numRef>
              <c:f>Sheet1!$F$33:$F$36</c:f>
              <c:numCache>
                <c:formatCode>General</c:formatCode>
                <c:ptCount val="4"/>
                <c:pt idx="0">
                  <c:v>2006.0237999999999</c:v>
                </c:pt>
                <c:pt idx="1">
                  <c:v>2010.7215000000001</c:v>
                </c:pt>
                <c:pt idx="2">
                  <c:v>2012.2249999999999</c:v>
                </c:pt>
                <c:pt idx="3">
                  <c:v>2016.7469000000001</c:v>
                </c:pt>
              </c:numCache>
            </c:numRef>
          </c:xVal>
          <c:yVal>
            <c:numRef>
              <c:f>Sheet1!$P$33:$P$36</c:f>
              <c:numCache>
                <c:formatCode>0.000</c:formatCode>
                <c:ptCount val="4"/>
                <c:pt idx="0">
                  <c:v>-3.8119999999999998</c:v>
                </c:pt>
                <c:pt idx="1">
                  <c:v>-3.8660000000000001</c:v>
                </c:pt>
                <c:pt idx="2">
                  <c:v>-3.8639999999999999</c:v>
                </c:pt>
                <c:pt idx="3">
                  <c:v>-3.8820000000000001</c:v>
                </c:pt>
              </c:numCache>
            </c:numRef>
          </c:yVal>
          <c:smooth val="1"/>
          <c:extLst>
            <c:ext xmlns:c16="http://schemas.microsoft.com/office/drawing/2014/chart" uri="{C3380CC4-5D6E-409C-BE32-E72D297353CC}">
              <c16:uniqueId val="{00000000-1631-48E7-93F5-43650457CC25}"/>
            </c:ext>
          </c:extLst>
        </c:ser>
        <c:dLbls>
          <c:showLegendKey val="0"/>
          <c:showVal val="0"/>
          <c:showCatName val="0"/>
          <c:showSerName val="0"/>
          <c:showPercent val="0"/>
          <c:showBubbleSize val="0"/>
        </c:dLbls>
        <c:axId val="435272408"/>
        <c:axId val="435272736"/>
      </c:scatterChart>
      <c:valAx>
        <c:axId val="435272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Year</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b" anchorCtr="0"/>
          <a:lstStyle/>
          <a:p>
            <a:pPr>
              <a:defRPr sz="2000" b="0" i="0" u="none" strike="noStrike" kern="1200" baseline="0">
                <a:solidFill>
                  <a:schemeClr val="tx1">
                    <a:lumMod val="65000"/>
                    <a:lumOff val="35000"/>
                  </a:schemeClr>
                </a:solidFill>
                <a:latin typeface="+mn-lt"/>
                <a:ea typeface="+mn-ea"/>
                <a:cs typeface="+mn-cs"/>
              </a:defRPr>
            </a:pPr>
            <a:endParaRPr lang="en-US"/>
          </a:p>
        </c:txPr>
        <c:crossAx val="435272736"/>
        <c:crossesAt val="-3.92"/>
        <c:crossBetween val="midCat"/>
      </c:valAx>
      <c:valAx>
        <c:axId val="43527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Ellipsoid Height (h)</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5272408"/>
        <c:crosses val="autoZero"/>
        <c:crossBetween val="midCat"/>
      </c:valAx>
      <c:spPr>
        <a:noFill/>
        <a:ln>
          <a:noFill/>
        </a:ln>
        <a:effectLst/>
      </c:spPr>
    </c:plotArea>
    <c:legend>
      <c:legendPos val="r"/>
      <c:legendEntry>
        <c:idx val="1"/>
        <c:delete val="1"/>
      </c:legendEntry>
      <c:layout>
        <c:manualLayout>
          <c:xMode val="edge"/>
          <c:yMode val="edge"/>
          <c:x val="0.75576262316787868"/>
          <c:y val="0.49403393654740524"/>
          <c:w val="0.23512490307532835"/>
          <c:h val="8.821867661279182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Longitude</a:t>
            </a:r>
            <a:r>
              <a:rPr lang="en-US" sz="2400" baseline="0" dirty="0"/>
              <a:t> (Easting) History of DI4044</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ITRF</c:v>
          </c:tx>
          <c:spPr>
            <a:ln w="50800" cap="rnd">
              <a:solidFill>
                <a:schemeClr val="accent1"/>
              </a:solidFill>
              <a:round/>
            </a:ln>
            <a:effectLst/>
          </c:spPr>
          <c:marker>
            <c:symbol val="circle"/>
            <c:size val="5"/>
            <c:spPr>
              <a:solidFill>
                <a:schemeClr val="accent1"/>
              </a:solidFill>
              <a:ln w="9525">
                <a:solidFill>
                  <a:schemeClr val="accent1"/>
                </a:solidFill>
              </a:ln>
              <a:effectLst/>
            </c:spPr>
          </c:marker>
          <c:trendline>
            <c:spPr>
              <a:ln w="38100" cap="rnd">
                <a:solidFill>
                  <a:schemeClr val="accent1"/>
                </a:solidFill>
                <a:prstDash val="sysDot"/>
              </a:ln>
              <a:effectLst/>
            </c:spPr>
            <c:trendlineType val="linear"/>
            <c:dispRSqr val="0"/>
            <c:dispEq val="1"/>
            <c:trendlineLbl>
              <c:layout>
                <c:manualLayout>
                  <c:x val="-0.17322665731140044"/>
                  <c:y val="-0.16090648317593428"/>
                </c:manualLayout>
              </c:layout>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a:t>Trend: -14.3 mm / year</a:t>
                    </a:r>
                    <a:endParaRPr lang="en-US" sz="2000"/>
                  </a:p>
                </c:rich>
              </c:tx>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rendlineLbl>
          </c:trendline>
          <c:errBars>
            <c:errDir val="y"/>
            <c:errBarType val="both"/>
            <c:errValType val="cust"/>
            <c:noEndCap val="0"/>
            <c:plus>
              <c:numRef>
                <c:f>Sheet1!$R$33:$R$36</c:f>
                <c:numCache>
                  <c:formatCode>General</c:formatCode>
                  <c:ptCount val="4"/>
                  <c:pt idx="0">
                    <c:v>8.9999999999999993E-3</c:v>
                  </c:pt>
                  <c:pt idx="1">
                    <c:v>3.0000000000000001E-3</c:v>
                  </c:pt>
                  <c:pt idx="2">
                    <c:v>2E-3</c:v>
                  </c:pt>
                  <c:pt idx="3">
                    <c:v>7.0000000000000001E-3</c:v>
                  </c:pt>
                </c:numCache>
              </c:numRef>
            </c:plus>
            <c:minus>
              <c:numRef>
                <c:f>Sheet1!$R$33:$R$36</c:f>
                <c:numCache>
                  <c:formatCode>General</c:formatCode>
                  <c:ptCount val="4"/>
                  <c:pt idx="0">
                    <c:v>8.9999999999999993E-3</c:v>
                  </c:pt>
                  <c:pt idx="1">
                    <c:v>3.0000000000000001E-3</c:v>
                  </c:pt>
                  <c:pt idx="2">
                    <c:v>2E-3</c:v>
                  </c:pt>
                  <c:pt idx="3">
                    <c:v>7.0000000000000001E-3</c:v>
                  </c:pt>
                </c:numCache>
              </c:numRef>
            </c:minus>
            <c:spPr>
              <a:noFill/>
              <a:ln w="9525" cap="flat" cmpd="sng" algn="ctr">
                <a:solidFill>
                  <a:schemeClr val="tx1">
                    <a:lumMod val="65000"/>
                    <a:lumOff val="35000"/>
                  </a:schemeClr>
                </a:solidFill>
                <a:round/>
              </a:ln>
              <a:effectLst/>
            </c:spPr>
          </c:errBars>
          <c:xVal>
            <c:numRef>
              <c:f>Sheet1!$F$33:$F$36</c:f>
              <c:numCache>
                <c:formatCode>General</c:formatCode>
                <c:ptCount val="4"/>
                <c:pt idx="0">
                  <c:v>2006.0237999999999</c:v>
                </c:pt>
                <c:pt idx="1">
                  <c:v>2010.7215000000001</c:v>
                </c:pt>
                <c:pt idx="2">
                  <c:v>2012.2249999999999</c:v>
                </c:pt>
                <c:pt idx="3">
                  <c:v>2016.7469000000001</c:v>
                </c:pt>
              </c:numCache>
            </c:numRef>
          </c:xVal>
          <c:yVal>
            <c:numRef>
              <c:f>Sheet1!$U$33:$U$36</c:f>
              <c:numCache>
                <c:formatCode>0.000</c:formatCode>
                <c:ptCount val="4"/>
                <c:pt idx="0">
                  <c:v>802.76455819</c:v>
                </c:pt>
                <c:pt idx="1">
                  <c:v>802.70803497999998</c:v>
                </c:pt>
                <c:pt idx="2">
                  <c:v>802.67436814999996</c:v>
                </c:pt>
                <c:pt idx="3">
                  <c:v>802.61290301999998</c:v>
                </c:pt>
              </c:numCache>
            </c:numRef>
          </c:yVal>
          <c:smooth val="0"/>
          <c:extLst>
            <c:ext xmlns:c16="http://schemas.microsoft.com/office/drawing/2014/chart" uri="{C3380CC4-5D6E-409C-BE32-E72D297353CC}">
              <c16:uniqueId val="{00000000-F3ED-4500-A246-A71125E8F377}"/>
            </c:ext>
          </c:extLst>
        </c:ser>
        <c:ser>
          <c:idx val="1"/>
          <c:order val="1"/>
          <c:tx>
            <c:v>NATRF2022</c:v>
          </c:tx>
          <c:spPr>
            <a:ln w="50800" cap="rnd">
              <a:solidFill>
                <a:schemeClr val="accent2"/>
              </a:solidFill>
              <a:round/>
            </a:ln>
            <a:effectLst/>
          </c:spPr>
          <c:marker>
            <c:symbol val="circle"/>
            <c:size val="5"/>
            <c:spPr>
              <a:solidFill>
                <a:schemeClr val="accent2"/>
              </a:solidFill>
              <a:ln w="9525">
                <a:solidFill>
                  <a:schemeClr val="accent2"/>
                </a:solidFill>
              </a:ln>
              <a:effectLst/>
            </c:spPr>
          </c:marker>
          <c:trendline>
            <c:spPr>
              <a:ln w="38100" cap="rnd">
                <a:solidFill>
                  <a:schemeClr val="accent2"/>
                </a:solidFill>
                <a:prstDash val="sysDot"/>
              </a:ln>
              <a:effectLst/>
            </c:spPr>
            <c:trendlineType val="linear"/>
            <c:dispRSqr val="0"/>
            <c:dispEq val="1"/>
            <c:trendlineLbl>
              <c:layout>
                <c:manualLayout>
                  <c:x val="-5.5393926930743798E-2"/>
                  <c:y val="-0.11112001428033083"/>
                </c:manualLayout>
              </c:layout>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t>Residual Trend:  -1.7 mm / year</a:t>
                    </a:r>
                    <a:endParaRPr lang="en-US" sz="1800"/>
                  </a:p>
                </c:rich>
              </c:tx>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errBars>
            <c:errDir val="y"/>
            <c:errBarType val="both"/>
            <c:errValType val="cust"/>
            <c:noEndCap val="0"/>
            <c:plus>
              <c:numRef>
                <c:f>Sheet1!$R$33:$R$36</c:f>
                <c:numCache>
                  <c:formatCode>General</c:formatCode>
                  <c:ptCount val="4"/>
                  <c:pt idx="0">
                    <c:v>8.9999999999999993E-3</c:v>
                  </c:pt>
                  <c:pt idx="1">
                    <c:v>3.0000000000000001E-3</c:v>
                  </c:pt>
                  <c:pt idx="2">
                    <c:v>2E-3</c:v>
                  </c:pt>
                  <c:pt idx="3">
                    <c:v>7.0000000000000001E-3</c:v>
                  </c:pt>
                </c:numCache>
              </c:numRef>
            </c:plus>
            <c:minus>
              <c:numRef>
                <c:f>Sheet1!$R$33:$R$36</c:f>
                <c:numCache>
                  <c:formatCode>General</c:formatCode>
                  <c:ptCount val="4"/>
                  <c:pt idx="0">
                    <c:v>8.9999999999999993E-3</c:v>
                  </c:pt>
                  <c:pt idx="1">
                    <c:v>3.0000000000000001E-3</c:v>
                  </c:pt>
                  <c:pt idx="2">
                    <c:v>2E-3</c:v>
                  </c:pt>
                  <c:pt idx="3">
                    <c:v>7.0000000000000001E-3</c:v>
                  </c:pt>
                </c:numCache>
              </c:numRef>
            </c:minus>
            <c:spPr>
              <a:noFill/>
              <a:ln w="9525" cap="flat" cmpd="sng" algn="ctr">
                <a:solidFill>
                  <a:schemeClr val="tx1">
                    <a:lumMod val="65000"/>
                    <a:lumOff val="35000"/>
                  </a:schemeClr>
                </a:solidFill>
                <a:round/>
              </a:ln>
              <a:effectLst/>
            </c:spPr>
          </c:errBars>
          <c:xVal>
            <c:numRef>
              <c:f>Sheet1!$F$33:$F$36</c:f>
              <c:numCache>
                <c:formatCode>General</c:formatCode>
                <c:ptCount val="4"/>
                <c:pt idx="0">
                  <c:v>2006.0237999999999</c:v>
                </c:pt>
                <c:pt idx="1">
                  <c:v>2010.7215000000001</c:v>
                </c:pt>
                <c:pt idx="2">
                  <c:v>2012.2249999999999</c:v>
                </c:pt>
                <c:pt idx="3">
                  <c:v>2016.7469000000001</c:v>
                </c:pt>
              </c:numCache>
            </c:numRef>
          </c:xVal>
          <c:yVal>
            <c:numRef>
              <c:f>Sheet1!$V$33:$V$36</c:f>
              <c:numCache>
                <c:formatCode>0.000</c:formatCode>
                <c:ptCount val="4"/>
                <c:pt idx="0">
                  <c:v>802.76455819</c:v>
                </c:pt>
                <c:pt idx="1">
                  <c:v>802.76722599999994</c:v>
                </c:pt>
                <c:pt idx="2">
                  <c:v>802.75250326999992</c:v>
                </c:pt>
                <c:pt idx="3">
                  <c:v>802.74801407999996</c:v>
                </c:pt>
              </c:numCache>
            </c:numRef>
          </c:yVal>
          <c:smooth val="0"/>
          <c:extLst>
            <c:ext xmlns:c16="http://schemas.microsoft.com/office/drawing/2014/chart" uri="{C3380CC4-5D6E-409C-BE32-E72D297353CC}">
              <c16:uniqueId val="{00000001-F3ED-4500-A246-A71125E8F377}"/>
            </c:ext>
          </c:extLst>
        </c:ser>
        <c:dLbls>
          <c:showLegendKey val="0"/>
          <c:showVal val="0"/>
          <c:showCatName val="0"/>
          <c:showSerName val="0"/>
          <c:showPercent val="0"/>
          <c:showBubbleSize val="0"/>
        </c:dLbls>
        <c:axId val="613025664"/>
        <c:axId val="613027304"/>
      </c:scatterChart>
      <c:valAx>
        <c:axId val="613025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13027304"/>
        <c:crosses val="autoZero"/>
        <c:crossBetween val="midCat"/>
      </c:valAx>
      <c:valAx>
        <c:axId val="6130273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3025664"/>
        <c:crosses val="autoZero"/>
        <c:crossBetween val="midCat"/>
      </c:valAx>
      <c:spPr>
        <a:noFill/>
        <a:ln>
          <a:noFill/>
        </a:ln>
        <a:effectLst/>
      </c:spPr>
    </c:plotArea>
    <c:legend>
      <c:legendPos val="r"/>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2/8/2017</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2/8/2017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2</a:t>
            </a:fld>
            <a:endParaRPr lang="en-US" altLang="en-US" smtClean="0"/>
          </a:p>
        </p:txBody>
      </p:sp>
    </p:spTree>
    <p:extLst>
      <p:ext uri="{BB962C8B-B14F-4D97-AF65-F5344CB8AC3E}">
        <p14:creationId xmlns:p14="http://schemas.microsoft.com/office/powerpoint/2010/main" val="391827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reflects the sort of height changes</a:t>
            </a:r>
            <a:r>
              <a:rPr lang="en-US" baseline="0" dirty="0" smtClean="0"/>
              <a:t> that users could expect if NAVD 88 were replaced with a geoid-based vertical datum.  </a:t>
            </a:r>
          </a:p>
          <a:p>
            <a:r>
              <a:rPr lang="en-US" baseline="0" dirty="0" smtClean="0"/>
              <a:t>This is only a large scale approximation and should not be used as an absolute guide.  Each benchmark might have its own level</a:t>
            </a:r>
          </a:p>
          <a:p>
            <a:r>
              <a:rPr lang="en-US" baseline="0" dirty="0" smtClean="0"/>
              <a:t>Of mismatch, say from uplift or subsidence, not captured by this broad brush.</a:t>
            </a:r>
          </a:p>
          <a:p>
            <a:endParaRPr lang="en-US" baseline="0" dirty="0" smtClean="0"/>
          </a:p>
          <a:p>
            <a:r>
              <a:rPr lang="en-US" baseline="0" dirty="0" smtClean="0"/>
              <a:t>Also, this is the difference between the zero level of NAVD 88 and the actual geoid.  The difference between NAD 83 ellipsoid heights and</a:t>
            </a:r>
          </a:p>
          <a:p>
            <a:r>
              <a:rPr lang="en-US" baseline="0" dirty="0" smtClean="0"/>
              <a:t>ITRF/GRS-80 ellipsoid heights has NO influence on this graph and should not be part of the story.</a:t>
            </a:r>
          </a:p>
          <a:p>
            <a:endParaRPr lang="en-US" baseline="0" dirty="0" smtClean="0"/>
          </a:p>
          <a:p>
            <a:r>
              <a:rPr lang="en-US" baseline="0" dirty="0" smtClean="0"/>
              <a:t>Updated October 2010</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21</a:t>
            </a:fld>
            <a:endParaRPr lang="en-US"/>
          </a:p>
        </p:txBody>
      </p:sp>
    </p:spTree>
    <p:extLst>
      <p:ext uri="{BB962C8B-B14F-4D97-AF65-F5344CB8AC3E}">
        <p14:creationId xmlns:p14="http://schemas.microsoft.com/office/powerpoint/2010/main" val="288681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latin typeface="Arial" charset="0"/>
            </a:endParaRPr>
          </a:p>
        </p:txBody>
      </p:sp>
    </p:spTree>
    <p:extLst>
      <p:ext uri="{BB962C8B-B14F-4D97-AF65-F5344CB8AC3E}">
        <p14:creationId xmlns:p14="http://schemas.microsoft.com/office/powerpoint/2010/main" val="21743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25</a:t>
            </a:fld>
            <a:endParaRPr lang="en-US" altLang="en-US" smtClean="0"/>
          </a:p>
        </p:txBody>
      </p:sp>
    </p:spTree>
    <p:extLst>
      <p:ext uri="{BB962C8B-B14F-4D97-AF65-F5344CB8AC3E}">
        <p14:creationId xmlns:p14="http://schemas.microsoft.com/office/powerpoint/2010/main" val="204498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26</a:t>
            </a:fld>
            <a:endParaRPr lang="en-US" altLang="en-US" smtClean="0"/>
          </a:p>
        </p:txBody>
      </p:sp>
    </p:spTree>
    <p:extLst>
      <p:ext uri="{BB962C8B-B14F-4D97-AF65-F5344CB8AC3E}">
        <p14:creationId xmlns:p14="http://schemas.microsoft.com/office/powerpoint/2010/main" val="403650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27</a:t>
            </a:fld>
            <a:endParaRPr lang="en-US" altLang="en-US" smtClean="0"/>
          </a:p>
        </p:txBody>
      </p:sp>
    </p:spTree>
    <p:extLst>
      <p:ext uri="{BB962C8B-B14F-4D97-AF65-F5344CB8AC3E}">
        <p14:creationId xmlns:p14="http://schemas.microsoft.com/office/powerpoint/2010/main" val="207644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4163" defTabSz="930275">
              <a:spcBef>
                <a:spcPct val="30000"/>
              </a:spcBef>
              <a:defRPr sz="1200">
                <a:solidFill>
                  <a:schemeClr val="tx1"/>
                </a:solidFill>
                <a:latin typeface="Calibri" panose="020F0502020204030204" pitchFamily="34" charset="0"/>
              </a:defRPr>
            </a:lvl2pPr>
            <a:lvl3pPr marL="1143000" indent="-227013" defTabSz="930275">
              <a:spcBef>
                <a:spcPct val="30000"/>
              </a:spcBef>
              <a:defRPr sz="1200">
                <a:solidFill>
                  <a:schemeClr val="tx1"/>
                </a:solidFill>
                <a:latin typeface="Calibri" panose="020F0502020204030204" pitchFamily="34" charset="0"/>
              </a:defRPr>
            </a:lvl3pPr>
            <a:lvl4pPr marL="1603375" indent="-227013" defTabSz="930275">
              <a:spcBef>
                <a:spcPct val="30000"/>
              </a:spcBef>
              <a:defRPr sz="1200">
                <a:solidFill>
                  <a:schemeClr val="tx1"/>
                </a:solidFill>
                <a:latin typeface="Calibri" panose="020F0502020204030204" pitchFamily="34" charset="0"/>
              </a:defRPr>
            </a:lvl4pPr>
            <a:lvl5pPr marL="2060575" indent="-227013" defTabSz="930275">
              <a:spcBef>
                <a:spcPct val="30000"/>
              </a:spcBef>
              <a:defRPr sz="1200">
                <a:solidFill>
                  <a:schemeClr val="tx1"/>
                </a:solidFill>
                <a:latin typeface="Calibri" panose="020F0502020204030204" pitchFamily="34" charset="0"/>
              </a:defRPr>
            </a:lvl5pPr>
            <a:lvl6pPr marL="2517775" indent="-227013" defTabSz="930275" eaLnBrk="0" fontAlgn="base" hangingPunct="0">
              <a:spcBef>
                <a:spcPct val="30000"/>
              </a:spcBef>
              <a:spcAft>
                <a:spcPct val="0"/>
              </a:spcAft>
              <a:defRPr sz="1200">
                <a:solidFill>
                  <a:schemeClr val="tx1"/>
                </a:solidFill>
                <a:latin typeface="Calibri" panose="020F0502020204030204" pitchFamily="34" charset="0"/>
              </a:defRPr>
            </a:lvl6pPr>
            <a:lvl7pPr marL="2974975" indent="-227013" defTabSz="930275" eaLnBrk="0" fontAlgn="base" hangingPunct="0">
              <a:spcBef>
                <a:spcPct val="30000"/>
              </a:spcBef>
              <a:spcAft>
                <a:spcPct val="0"/>
              </a:spcAft>
              <a:defRPr sz="1200">
                <a:solidFill>
                  <a:schemeClr val="tx1"/>
                </a:solidFill>
                <a:latin typeface="Calibri" panose="020F0502020204030204" pitchFamily="34" charset="0"/>
              </a:defRPr>
            </a:lvl7pPr>
            <a:lvl8pPr marL="3432175" indent="-227013" defTabSz="930275" eaLnBrk="0" fontAlgn="base" hangingPunct="0">
              <a:spcBef>
                <a:spcPct val="30000"/>
              </a:spcBef>
              <a:spcAft>
                <a:spcPct val="0"/>
              </a:spcAft>
              <a:defRPr sz="1200">
                <a:solidFill>
                  <a:schemeClr val="tx1"/>
                </a:solidFill>
                <a:latin typeface="Calibri" panose="020F0502020204030204" pitchFamily="34" charset="0"/>
              </a:defRPr>
            </a:lvl8pPr>
            <a:lvl9pPr marL="3889375" indent="-227013"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63B62E-C0BC-4A3E-9093-13C4BD783411}" type="slidenum">
              <a:rPr lang="en-US" altLang="en-US" smtClean="0">
                <a:solidFill>
                  <a:srgbClr val="000000"/>
                </a:solidFill>
                <a:latin typeface="Tahoma" panose="020B0604030504040204" pitchFamily="34" charset="0"/>
                <a:ea typeface="MS PGothic" panose="020B0600070205080204" pitchFamily="34" charset="-128"/>
              </a:rPr>
              <a:pPr>
                <a:spcBef>
                  <a:spcPct val="0"/>
                </a:spcBef>
              </a:pPr>
              <a:t>3</a:t>
            </a:fld>
            <a:endParaRPr lang="en-US" altLang="en-US" smtClean="0">
              <a:solidFill>
                <a:srgbClr val="000000"/>
              </a:solidFill>
              <a:latin typeface="Tahoma" panose="020B0604030504040204" pitchFamily="34"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Many of these users also sit on the Federal Geodetic</a:t>
            </a:r>
            <a:r>
              <a:rPr lang="en-US" altLang="en-US" baseline="0" dirty="0" smtClean="0"/>
              <a:t> Control Subcommittee, so there is a feedback loop between the providers of geodetic control (NGS) and the users of that control.</a:t>
            </a:r>
            <a:endParaRPr lang="en-US" altLang="en-US" dirty="0" smtClean="0"/>
          </a:p>
        </p:txBody>
      </p:sp>
    </p:spTree>
    <p:extLst>
      <p:ext uri="{BB962C8B-B14F-4D97-AF65-F5344CB8AC3E}">
        <p14:creationId xmlns:p14="http://schemas.microsoft.com/office/powerpoint/2010/main" val="304593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Leveling</a:t>
            </a:r>
            <a:r>
              <a:rPr lang="en-US" altLang="en-US" baseline="0" dirty="0" smtClean="0"/>
              <a:t> and Traverse built NAVD 88 and NAD 83 and both required line of sight, and passive marks.  This meant a lot of effort to put a coordinate on a point, but then such a coordinate could become stale without being checked regularly, and all that assumes the mark itself isn’t disturbed or destroyed.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817C6E-3F70-4691-BDA1-5AF6725371A0}" type="slidenum">
              <a:rPr lang="en-US" altLang="en-US" smtClean="0"/>
              <a:pPr/>
              <a:t>4</a:t>
            </a:fld>
            <a:endParaRPr lang="en-US" altLang="en-US" smtClean="0"/>
          </a:p>
        </p:txBody>
      </p:sp>
    </p:spTree>
    <p:extLst>
      <p:ext uri="{BB962C8B-B14F-4D97-AF65-F5344CB8AC3E}">
        <p14:creationId xmlns:p14="http://schemas.microsoft.com/office/powerpoint/2010/main" val="80731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GRACE satellite has given NGS the ability</a:t>
            </a:r>
            <a:r>
              <a:rPr lang="en-US" altLang="en-US" baseline="0" dirty="0" smtClean="0"/>
              <a:t> to know the long-wavelength continent-wide geoid to a few centimeters.  Combined with GPS derived ellipsoid heights (in the IGS / GRS 80 frame) of a few cm accuracy, and compared published NAVD 88 heights, it is easy to determine that both a bias and tilt exist in NAVD 88.</a:t>
            </a: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492F63-9A3B-4986-9E7F-D146414863DA}" type="slidenum">
              <a:rPr lang="en-US" altLang="en-US" smtClean="0"/>
              <a:pPr/>
              <a:t>5</a:t>
            </a:fld>
            <a:endParaRPr lang="en-US" altLang="en-US" smtClean="0"/>
          </a:p>
        </p:txBody>
      </p:sp>
    </p:spTree>
    <p:extLst>
      <p:ext uri="{BB962C8B-B14F-4D97-AF65-F5344CB8AC3E}">
        <p14:creationId xmlns:p14="http://schemas.microsoft.com/office/powerpoint/2010/main" val="370614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701357" y="4416108"/>
            <a:ext cx="5607683" cy="4182426"/>
          </a:xfrm>
          <a:prstGeom prst="rect">
            <a:avLst/>
          </a:prstGeom>
          <a:noFill/>
          <a:ln>
            <a:noFill/>
          </a:ln>
        </p:spPr>
        <p:txBody>
          <a:bodyPr lIns="93165" tIns="46570" rIns="93165" bIns="46570" anchor="t" anchorCtr="0">
            <a:noAutofit/>
          </a:bodyPr>
          <a:lstStyle/>
          <a:p>
            <a:pPr>
              <a:spcBef>
                <a:spcPts val="0"/>
              </a:spcBef>
              <a:spcAft>
                <a:spcPts val="0"/>
              </a:spcAft>
              <a:buSzPct val="25000"/>
            </a:pPr>
            <a:r>
              <a:rPr lang="en-US">
                <a:solidFill>
                  <a:schemeClr val="dk1"/>
                </a:solidFill>
                <a:latin typeface="Calibri"/>
                <a:ea typeface="Calibri"/>
                <a:cs typeface="Calibri"/>
                <a:sym typeface="Calibri"/>
              </a:rPr>
              <a:t>Potential outline and speaker assignments; can be adjusted as needed.</a:t>
            </a:r>
          </a:p>
        </p:txBody>
      </p:sp>
      <p:sp>
        <p:nvSpPr>
          <p:cNvPr id="108" name="Shape 108"/>
          <p:cNvSpPr txBox="1">
            <a:spLocks noGrp="1"/>
          </p:cNvSpPr>
          <p:nvPr>
            <p:ph type="sldNum" idx="12"/>
          </p:nvPr>
        </p:nvSpPr>
        <p:spPr>
          <a:xfrm>
            <a:off x="3971181" y="8830627"/>
            <a:ext cx="3037627" cy="464184"/>
          </a:xfrm>
          <a:prstGeom prst="rect">
            <a:avLst/>
          </a:prstGeom>
          <a:noFill/>
          <a:ln>
            <a:noFill/>
          </a:ln>
        </p:spPr>
        <p:txBody>
          <a:bodyPr lIns="93165" tIns="46570" rIns="93165" bIns="46570" anchor="b" anchorCtr="0">
            <a:noAutofit/>
          </a:bodyPr>
          <a:lstStyle/>
          <a:p>
            <a:pPr>
              <a:spcBef>
                <a:spcPts val="0"/>
              </a:spcBef>
              <a:spcAft>
                <a:spcPts val="0"/>
              </a:spcAft>
              <a:buSzPct val="25000"/>
            </a:pPr>
            <a:fld id="{00000000-1234-1234-1234-123412341234}" type="slidenum">
              <a:rPr lang="en-US">
                <a:solidFill>
                  <a:schemeClr val="dk1"/>
                </a:solidFill>
                <a:latin typeface="Calibri"/>
                <a:ea typeface="Calibri"/>
                <a:cs typeface="Calibri"/>
                <a:sym typeface="Calibri"/>
              </a:rPr>
              <a:pPr>
                <a:spcBef>
                  <a:spcPts val="0"/>
                </a:spcBef>
                <a:spcAft>
                  <a:spcPts val="0"/>
                </a:spcAft>
                <a:buSzPct val="25000"/>
              </a:pPr>
              <a:t>6</a:t>
            </a:fld>
            <a:endParaRPr lang="en-US">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7</a:t>
            </a:fld>
            <a:endParaRPr lang="en-US" altLang="en-US"/>
          </a:p>
        </p:txBody>
      </p:sp>
    </p:spTree>
    <p:extLst>
      <p:ext uri="{BB962C8B-B14F-4D97-AF65-F5344CB8AC3E}">
        <p14:creationId xmlns:p14="http://schemas.microsoft.com/office/powerpoint/2010/main" val="96460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9</a:t>
            </a:fld>
            <a:endParaRPr lang="en-US" altLang="en-US"/>
          </a:p>
        </p:txBody>
      </p:sp>
    </p:spTree>
    <p:extLst>
      <p:ext uri="{BB962C8B-B14F-4D97-AF65-F5344CB8AC3E}">
        <p14:creationId xmlns:p14="http://schemas.microsoft.com/office/powerpoint/2010/main" val="30616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14</a:t>
            </a:fld>
            <a:endParaRPr lang="en-US" altLang="en-US"/>
          </a:p>
        </p:txBody>
      </p:sp>
    </p:spTree>
    <p:extLst>
      <p:ext uri="{BB962C8B-B14F-4D97-AF65-F5344CB8AC3E}">
        <p14:creationId xmlns:p14="http://schemas.microsoft.com/office/powerpoint/2010/main" val="177956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BD6FD3-5A5D-4805-BD37-F08A6BE45B67}" type="slidenum">
              <a:rPr lang="en-US"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This slide shows what NGS now knows about the error in NAVD 88 itself.  Using a continental geoid computed from the GRACE satellite, a bias and tilt in NAVD 88 has been computed using GPS derived ellipsoid heights on NAVD 88 bench marks.  These are now known errors that exist in all NAVD 88 bench marks.  This datum realization error, relative to the geoid, is over and above the errors from marks moving.</a:t>
            </a:r>
          </a:p>
        </p:txBody>
      </p:sp>
    </p:spTree>
    <p:extLst>
      <p:ext uri="{BB962C8B-B14F-4D97-AF65-F5344CB8AC3E}">
        <p14:creationId xmlns:p14="http://schemas.microsoft.com/office/powerpoint/2010/main" val="3544047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a:p>
        </p:txBody>
      </p:sp>
    </p:spTree>
    <p:extLst>
      <p:ext uri="{BB962C8B-B14F-4D97-AF65-F5344CB8AC3E}">
        <p14:creationId xmlns:p14="http://schemas.microsoft.com/office/powerpoint/2010/main" val="264564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a:p>
        </p:txBody>
      </p:sp>
    </p:spTree>
    <p:extLst>
      <p:ext uri="{BB962C8B-B14F-4D97-AF65-F5344CB8AC3E}">
        <p14:creationId xmlns:p14="http://schemas.microsoft.com/office/powerpoint/2010/main" val="308539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a:p>
        </p:txBody>
      </p:sp>
    </p:spTree>
    <p:extLst>
      <p:ext uri="{BB962C8B-B14F-4D97-AF65-F5344CB8AC3E}">
        <p14:creationId xmlns:p14="http://schemas.microsoft.com/office/powerpoint/2010/main" val="50679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124047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February 8, 2017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a:p>
        </p:txBody>
      </p:sp>
    </p:spTree>
    <p:extLst>
      <p:ext uri="{BB962C8B-B14F-4D97-AF65-F5344CB8AC3E}">
        <p14:creationId xmlns:p14="http://schemas.microsoft.com/office/powerpoint/2010/main" val="2148942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a:p>
        </p:txBody>
      </p:sp>
    </p:spTree>
    <p:extLst>
      <p:ext uri="{BB962C8B-B14F-4D97-AF65-F5344CB8AC3E}">
        <p14:creationId xmlns:p14="http://schemas.microsoft.com/office/powerpoint/2010/main" val="1382204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February 8, 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Coastal GeoTools, North Charleston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a:p>
        </p:txBody>
      </p:sp>
    </p:spTree>
    <p:extLst>
      <p:ext uri="{BB962C8B-B14F-4D97-AF65-F5344CB8AC3E}">
        <p14:creationId xmlns:p14="http://schemas.microsoft.com/office/powerpoint/2010/main" val="391322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a:p>
        </p:txBody>
      </p:sp>
    </p:spTree>
    <p:extLst>
      <p:ext uri="{BB962C8B-B14F-4D97-AF65-F5344CB8AC3E}">
        <p14:creationId xmlns:p14="http://schemas.microsoft.com/office/powerpoint/2010/main" val="114876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a:p>
        </p:txBody>
      </p:sp>
    </p:spTree>
    <p:extLst>
      <p:ext uri="{BB962C8B-B14F-4D97-AF65-F5344CB8AC3E}">
        <p14:creationId xmlns:p14="http://schemas.microsoft.com/office/powerpoint/2010/main" val="313475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a:p>
        </p:txBody>
      </p:sp>
    </p:spTree>
    <p:extLst>
      <p:ext uri="{BB962C8B-B14F-4D97-AF65-F5344CB8AC3E}">
        <p14:creationId xmlns:p14="http://schemas.microsoft.com/office/powerpoint/2010/main" val="427353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February 8,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Coastal GeoTools, North Charleston</a:t>
            </a:r>
            <a:endParaRPr lang="en-US"/>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a:p>
        </p:txBody>
      </p:sp>
    </p:spTree>
    <p:extLst>
      <p:ext uri="{BB962C8B-B14F-4D97-AF65-F5344CB8AC3E}">
        <p14:creationId xmlns:p14="http://schemas.microsoft.com/office/powerpoint/2010/main" val="234781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MT" pitchFamily="34" charset="0"/>
                <a:ea typeface="ＭＳ Ｐゴシック" pitchFamily="34" charset="-128"/>
                <a:cs typeface="Arial" pitchFamily="34" charset="0"/>
              </a:defRPr>
            </a:lvl1pPr>
          </a:lstStyle>
          <a:p>
            <a:pPr>
              <a:defRPr/>
            </a:pPr>
            <a:r>
              <a:rPr lang="en-US" altLang="en-US" smtClean="0"/>
              <a:t>February 8, 2017</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ea typeface="+mn-ea"/>
                <a:cs typeface="+mn-cs"/>
              </a:defRPr>
            </a:lvl1pPr>
          </a:lstStyle>
          <a:p>
            <a:pPr>
              <a:defRPr/>
            </a:pPr>
            <a:r>
              <a:rPr lang="en-US" smtClean="0"/>
              <a:t>Coastal GeoTools, North Charleston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66" r:id="rId1"/>
    <p:sldLayoutId id="2147487867" r:id="rId2"/>
    <p:sldLayoutId id="2147487857" r:id="rId3"/>
    <p:sldLayoutId id="2147487858" r:id="rId4"/>
    <p:sldLayoutId id="2147487859" r:id="rId5"/>
    <p:sldLayoutId id="2147487860" r:id="rId6"/>
    <p:sldLayoutId id="2147487861" r:id="rId7"/>
    <p:sldLayoutId id="2147487862" r:id="rId8"/>
    <p:sldLayoutId id="2147487863" r:id="rId9"/>
    <p:sldLayoutId id="2147487864" r:id="rId10"/>
    <p:sldLayoutId id="2147487865"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ill Sans MT" pitchFamily="34" charset="0"/>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ill Sans MT" pitchFamily="34"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February 8,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Coastal GeoTools, North Charleston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sldNum="0"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February 8, 2017</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Coastal GeoTools, North Charleston</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sldNum="0"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February 8, 2017</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Coastal GeoTools, North Charleston</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sldNum="0"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pn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463550" y="1913660"/>
            <a:ext cx="8204200" cy="3632118"/>
          </a:xfrm>
          <a:prstGeom prst="rect">
            <a:avLst/>
          </a:prstGeom>
          <a:noFill/>
          <a:ln w="9525">
            <a:noFill/>
            <a:miter lim="800000"/>
            <a:headEnd/>
            <a:tailEnd/>
          </a:ln>
          <a:effectLst/>
        </p:spPr>
        <p:txBody>
          <a:bodyPr anchor="ctr"/>
          <a:lstStyle/>
          <a:p>
            <a:pPr algn="ctr">
              <a:defRPr/>
            </a:pPr>
            <a:r>
              <a:rPr lang="en-US" sz="3600" b="1" dirty="0" smtClean="0">
                <a:solidFill>
                  <a:prstClr val="black"/>
                </a:solidFill>
                <a:latin typeface="Verdana" pitchFamily="34" charset="0"/>
                <a:ea typeface="+mn-ea"/>
              </a:rPr>
              <a:t>Modernizing the National Spatial Reference System</a:t>
            </a: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February 8, 2017</a:t>
            </a:r>
            <a:endParaRPr lang="en-US" dirty="0"/>
          </a:p>
        </p:txBody>
      </p:sp>
      <p:sp>
        <p:nvSpPr>
          <p:cNvPr id="3" name="Footer Placeholder 2"/>
          <p:cNvSpPr>
            <a:spLocks noGrp="1"/>
          </p:cNvSpPr>
          <p:nvPr>
            <p:ph type="ftr" sz="quarter" idx="11"/>
          </p:nvPr>
        </p:nvSpPr>
        <p:spPr/>
        <p:txBody>
          <a:bodyPr/>
          <a:lstStyle/>
          <a:p>
            <a:pPr>
              <a:defRPr/>
            </a:pPr>
            <a:r>
              <a:rPr lang="en-US" dirty="0" smtClean="0"/>
              <a:t>Coastal </a:t>
            </a:r>
            <a:r>
              <a:rPr lang="en-US" dirty="0" err="1" smtClean="0"/>
              <a:t>GeoTools</a:t>
            </a:r>
            <a:r>
              <a:rPr lang="en-US" dirty="0" smtClean="0"/>
              <a:t>, North Charleston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grpSp>
        <p:nvGrpSpPr>
          <p:cNvPr id="7" name="Group 19"/>
          <p:cNvGrpSpPr>
            <a:grpSpLocks/>
          </p:cNvGrpSpPr>
          <p:nvPr/>
        </p:nvGrpSpPr>
        <p:grpSpPr bwMode="auto">
          <a:xfrm>
            <a:off x="152400" y="1998663"/>
            <a:ext cx="7467600" cy="4038600"/>
            <a:chOff x="528" y="864"/>
            <a:chExt cx="4704" cy="2544"/>
          </a:xfrm>
        </p:grpSpPr>
        <p:sp>
          <p:nvSpPr>
            <p:cNvPr id="8" name="Arc 13"/>
            <p:cNvSpPr>
              <a:spLocks/>
            </p:cNvSpPr>
            <p:nvPr/>
          </p:nvSpPr>
          <p:spPr bwMode="auto">
            <a:xfrm>
              <a:off x="672" y="1056"/>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US"/>
            </a:p>
          </p:txBody>
        </p:sp>
        <p:sp>
          <p:nvSpPr>
            <p:cNvPr id="9"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ffectLst/>
          </p:spPr>
          <p:txBody>
            <a:bodyPr wrap="none" anchor="ctr"/>
            <a:lstStyle/>
            <a:p>
              <a:endParaRPr lang="en-US"/>
            </a:p>
          </p:txBody>
        </p:sp>
        <p:sp>
          <p:nvSpPr>
            <p:cNvPr id="10"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ffectLst/>
          </p:spPr>
          <p:txBody>
            <a:bodyPr wrap="none" anchor="ctr"/>
            <a:lstStyle/>
            <a:p>
              <a:endParaRPr lang="en-US"/>
            </a:p>
          </p:txBody>
        </p:sp>
      </p:grpSp>
      <p:grpSp>
        <p:nvGrpSpPr>
          <p:cNvPr id="11" name="Group 20"/>
          <p:cNvGrpSpPr>
            <a:grpSpLocks/>
          </p:cNvGrpSpPr>
          <p:nvPr/>
        </p:nvGrpSpPr>
        <p:grpSpPr bwMode="auto">
          <a:xfrm>
            <a:off x="1524000" y="1571625"/>
            <a:ext cx="7467600" cy="4038600"/>
            <a:chOff x="960" y="672"/>
            <a:chExt cx="4704" cy="2544"/>
          </a:xfrm>
        </p:grpSpPr>
        <p:sp>
          <p:nvSpPr>
            <p:cNvPr id="12" name="Arc 16"/>
            <p:cNvSpPr>
              <a:spLocks/>
            </p:cNvSpPr>
            <p:nvPr/>
          </p:nvSpPr>
          <p:spPr bwMode="auto">
            <a:xfrm>
              <a:off x="1104" y="864"/>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lstStyle/>
            <a:p>
              <a:endParaRPr lang="en-US"/>
            </a:p>
          </p:txBody>
        </p:sp>
        <p:sp>
          <p:nvSpPr>
            <p:cNvPr id="13" name="Line 17"/>
            <p:cNvSpPr>
              <a:spLocks noChangeShapeType="1"/>
            </p:cNvSpPr>
            <p:nvPr/>
          </p:nvSpPr>
          <p:spPr bwMode="auto">
            <a:xfrm>
              <a:off x="1104" y="672"/>
              <a:ext cx="0" cy="2544"/>
            </a:xfrm>
            <a:prstGeom prst="line">
              <a:avLst/>
            </a:prstGeom>
            <a:noFill/>
            <a:ln w="25400">
              <a:solidFill>
                <a:schemeClr val="tx1"/>
              </a:solidFill>
              <a:round/>
              <a:headEnd type="triangle" w="med" len="med"/>
              <a:tailEnd/>
            </a:ln>
            <a:effectLst/>
          </p:spPr>
          <p:txBody>
            <a:bodyPr wrap="none" anchor="ctr"/>
            <a:lstStyle/>
            <a:p>
              <a:endParaRPr lang="en-US"/>
            </a:p>
          </p:txBody>
        </p:sp>
        <p:sp>
          <p:nvSpPr>
            <p:cNvPr id="14" name="Line 18"/>
            <p:cNvSpPr>
              <a:spLocks noChangeShapeType="1"/>
            </p:cNvSpPr>
            <p:nvPr/>
          </p:nvSpPr>
          <p:spPr bwMode="auto">
            <a:xfrm flipH="1">
              <a:off x="960" y="3072"/>
              <a:ext cx="4704" cy="0"/>
            </a:xfrm>
            <a:prstGeom prst="line">
              <a:avLst/>
            </a:prstGeom>
            <a:noFill/>
            <a:ln w="25400">
              <a:solidFill>
                <a:schemeClr val="tx1"/>
              </a:solidFill>
              <a:round/>
              <a:headEnd type="triangle" w="med" len="med"/>
              <a:tailEnd/>
            </a:ln>
            <a:effectLst/>
          </p:spPr>
          <p:txBody>
            <a:bodyPr wrap="none" anchor="ctr"/>
            <a:lstStyle/>
            <a:p>
              <a:endParaRPr lang="en-US"/>
            </a:p>
          </p:txBody>
        </p:sp>
      </p:grpSp>
      <p:sp>
        <p:nvSpPr>
          <p:cNvPr id="15" name="Line 21"/>
          <p:cNvSpPr>
            <a:spLocks noChangeShapeType="1"/>
          </p:cNvSpPr>
          <p:nvPr/>
        </p:nvSpPr>
        <p:spPr bwMode="auto">
          <a:xfrm flipV="1">
            <a:off x="390525" y="5381625"/>
            <a:ext cx="1362075" cy="409575"/>
          </a:xfrm>
          <a:prstGeom prst="line">
            <a:avLst/>
          </a:prstGeom>
          <a:noFill/>
          <a:ln w="9525">
            <a:solidFill>
              <a:schemeClr val="tx1"/>
            </a:solidFill>
            <a:prstDash val="dash"/>
            <a:round/>
            <a:headEnd type="triangle" w="med" len="med"/>
            <a:tailEnd type="triangle" w="med" len="med"/>
          </a:ln>
          <a:effectLst/>
        </p:spPr>
        <p:txBody>
          <a:bodyPr wrap="none" anchor="ctr"/>
          <a:lstStyle/>
          <a:p>
            <a:endParaRPr lang="en-US"/>
          </a:p>
        </p:txBody>
      </p:sp>
      <p:sp>
        <p:nvSpPr>
          <p:cNvPr id="16" name="Freeform 22"/>
          <p:cNvSpPr>
            <a:spLocks/>
          </p:cNvSpPr>
          <p:nvPr/>
        </p:nvSpPr>
        <p:spPr bwMode="auto">
          <a:xfrm rot="21195126">
            <a:off x="4491038" y="993775"/>
            <a:ext cx="2406650" cy="835025"/>
          </a:xfrm>
          <a:custGeom>
            <a:avLst/>
            <a:gdLst/>
            <a:ahLst/>
            <a:cxnLst>
              <a:cxn ang="0">
                <a:pos x="0" y="0"/>
              </a:cxn>
              <a:cxn ang="0">
                <a:pos x="91" y="36"/>
              </a:cxn>
              <a:cxn ang="0">
                <a:pos x="203" y="51"/>
              </a:cxn>
              <a:cxn ang="0">
                <a:pos x="602" y="86"/>
              </a:cxn>
              <a:cxn ang="0">
                <a:pos x="657" y="101"/>
              </a:cxn>
              <a:cxn ang="0">
                <a:pos x="814" y="192"/>
              </a:cxn>
              <a:cxn ang="0">
                <a:pos x="971" y="207"/>
              </a:cxn>
              <a:cxn ang="0">
                <a:pos x="1092" y="238"/>
              </a:cxn>
              <a:cxn ang="0">
                <a:pos x="1158" y="258"/>
              </a:cxn>
              <a:cxn ang="0">
                <a:pos x="1238" y="303"/>
              </a:cxn>
              <a:cxn ang="0">
                <a:pos x="1274" y="349"/>
              </a:cxn>
              <a:cxn ang="0">
                <a:pos x="1471" y="500"/>
              </a:cxn>
              <a:cxn ang="0">
                <a:pos x="1516" y="526"/>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ffectLst/>
        </p:spPr>
        <p:txBody>
          <a:bodyPr wrap="none" anchor="ctr"/>
          <a:lstStyle/>
          <a:p>
            <a:endParaRPr lang="en-US"/>
          </a:p>
        </p:txBody>
      </p:sp>
      <p:sp>
        <p:nvSpPr>
          <p:cNvPr id="17" name="Oval 23"/>
          <p:cNvSpPr>
            <a:spLocks noChangeArrowheads="1"/>
          </p:cNvSpPr>
          <p:nvPr/>
        </p:nvSpPr>
        <p:spPr bwMode="auto">
          <a:xfrm>
            <a:off x="5791200" y="1266825"/>
            <a:ext cx="76200" cy="76200"/>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8" name="Line 25"/>
          <p:cNvSpPr>
            <a:spLocks noChangeShapeType="1"/>
          </p:cNvSpPr>
          <p:nvPr/>
        </p:nvSpPr>
        <p:spPr bwMode="auto">
          <a:xfrm flipH="1">
            <a:off x="4840288" y="1301750"/>
            <a:ext cx="981075" cy="1881188"/>
          </a:xfrm>
          <a:prstGeom prst="line">
            <a:avLst/>
          </a:prstGeom>
          <a:noFill/>
          <a:ln w="25400" cap="rnd">
            <a:solidFill>
              <a:srgbClr val="FF0000"/>
            </a:solidFill>
            <a:prstDash val="sysDot"/>
            <a:round/>
            <a:headEnd type="stealth" w="med" len="med"/>
            <a:tailEnd/>
          </a:ln>
          <a:effectLst/>
        </p:spPr>
        <p:txBody>
          <a:bodyPr wrap="none" anchor="ctr"/>
          <a:lstStyle/>
          <a:p>
            <a:endParaRPr lang="en-US"/>
          </a:p>
        </p:txBody>
      </p:sp>
      <p:sp>
        <p:nvSpPr>
          <p:cNvPr id="19" name="Text Box 26"/>
          <p:cNvSpPr txBox="1">
            <a:spLocks noChangeArrowheads="1"/>
          </p:cNvSpPr>
          <p:nvPr/>
        </p:nvSpPr>
        <p:spPr bwMode="auto">
          <a:xfrm rot="20455494">
            <a:off x="447150" y="5278716"/>
            <a:ext cx="896399" cy="369332"/>
          </a:xfrm>
          <a:prstGeom prst="rect">
            <a:avLst/>
          </a:prstGeom>
          <a:noFill/>
          <a:ln w="9525" algn="ctr">
            <a:noFill/>
            <a:miter lim="800000"/>
            <a:headEnd/>
            <a:tailEnd/>
          </a:ln>
          <a:effectLst/>
        </p:spPr>
        <p:txBody>
          <a:bodyPr wrap="none">
            <a:spAutoFit/>
          </a:bodyPr>
          <a:lstStyle/>
          <a:p>
            <a:r>
              <a:rPr lang="en-US" dirty="0"/>
              <a:t>~</a:t>
            </a:r>
            <a:r>
              <a:rPr lang="en-US" dirty="0" smtClean="0"/>
              <a:t>2.2 </a:t>
            </a:r>
            <a:r>
              <a:rPr lang="en-US" dirty="0"/>
              <a:t>m</a:t>
            </a:r>
          </a:p>
        </p:txBody>
      </p:sp>
      <p:sp>
        <p:nvSpPr>
          <p:cNvPr id="20" name="Text Box 27"/>
          <p:cNvSpPr txBox="1">
            <a:spLocks noChangeArrowheads="1"/>
          </p:cNvSpPr>
          <p:nvPr/>
        </p:nvSpPr>
        <p:spPr bwMode="auto">
          <a:xfrm>
            <a:off x="1017588" y="5942569"/>
            <a:ext cx="1606550" cy="366713"/>
          </a:xfrm>
          <a:prstGeom prst="rect">
            <a:avLst/>
          </a:prstGeom>
          <a:noFill/>
          <a:ln w="9525" algn="ctr">
            <a:noFill/>
            <a:miter lim="800000"/>
            <a:headEnd/>
            <a:tailEnd/>
          </a:ln>
          <a:effectLst/>
        </p:spPr>
        <p:txBody>
          <a:bodyPr wrap="none">
            <a:spAutoFit/>
          </a:bodyPr>
          <a:lstStyle/>
          <a:p>
            <a:r>
              <a:rPr lang="en-US" dirty="0"/>
              <a:t>NAD 83 origin</a:t>
            </a:r>
          </a:p>
        </p:txBody>
      </p:sp>
      <p:sp>
        <p:nvSpPr>
          <p:cNvPr id="21" name="Line 28"/>
          <p:cNvSpPr>
            <a:spLocks noChangeShapeType="1"/>
          </p:cNvSpPr>
          <p:nvPr/>
        </p:nvSpPr>
        <p:spPr bwMode="auto">
          <a:xfrm flipH="1" flipV="1">
            <a:off x="466724" y="5895974"/>
            <a:ext cx="550863" cy="151934"/>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Text Box 29"/>
          <p:cNvSpPr txBox="1">
            <a:spLocks noChangeArrowheads="1"/>
          </p:cNvSpPr>
          <p:nvPr/>
        </p:nvSpPr>
        <p:spPr bwMode="auto">
          <a:xfrm>
            <a:off x="1908175" y="4278313"/>
            <a:ext cx="1441420" cy="369332"/>
          </a:xfrm>
          <a:prstGeom prst="rect">
            <a:avLst/>
          </a:prstGeom>
          <a:noFill/>
          <a:ln w="9525" algn="ctr">
            <a:noFill/>
            <a:miter lim="800000"/>
            <a:headEnd/>
            <a:tailEnd/>
          </a:ln>
          <a:effectLst/>
        </p:spPr>
        <p:txBody>
          <a:bodyPr wrap="none">
            <a:spAutoFit/>
          </a:bodyPr>
          <a:lstStyle/>
          <a:p>
            <a:r>
              <a:rPr lang="en-US" dirty="0" err="1" smtClean="0"/>
              <a:t>IGSxx</a:t>
            </a:r>
            <a:r>
              <a:rPr lang="en-US" dirty="0" smtClean="0"/>
              <a:t> </a:t>
            </a:r>
            <a:r>
              <a:rPr lang="en-US" dirty="0"/>
              <a:t>origin</a:t>
            </a:r>
          </a:p>
        </p:txBody>
      </p:sp>
      <p:sp>
        <p:nvSpPr>
          <p:cNvPr id="23" name="Line 30"/>
          <p:cNvSpPr>
            <a:spLocks noChangeShapeType="1"/>
          </p:cNvSpPr>
          <p:nvPr/>
        </p:nvSpPr>
        <p:spPr bwMode="auto">
          <a:xfrm flipH="1">
            <a:off x="1820863" y="4616450"/>
            <a:ext cx="311150" cy="708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4" name="Line 31"/>
          <p:cNvSpPr>
            <a:spLocks noChangeShapeType="1"/>
          </p:cNvSpPr>
          <p:nvPr/>
        </p:nvSpPr>
        <p:spPr bwMode="auto">
          <a:xfrm>
            <a:off x="4937125" y="2997200"/>
            <a:ext cx="168275" cy="90488"/>
          </a:xfrm>
          <a:prstGeom prst="line">
            <a:avLst/>
          </a:prstGeom>
          <a:noFill/>
          <a:ln w="9525">
            <a:solidFill>
              <a:schemeClr val="tx1"/>
            </a:solidFill>
            <a:round/>
            <a:headEnd/>
            <a:tailEnd/>
          </a:ln>
          <a:effectLst/>
        </p:spPr>
        <p:txBody>
          <a:bodyPr wrap="none" anchor="ctr"/>
          <a:lstStyle/>
          <a:p>
            <a:endParaRPr lang="en-US"/>
          </a:p>
        </p:txBody>
      </p:sp>
      <p:sp>
        <p:nvSpPr>
          <p:cNvPr id="25" name="Line 32"/>
          <p:cNvSpPr>
            <a:spLocks noChangeShapeType="1"/>
          </p:cNvSpPr>
          <p:nvPr/>
        </p:nvSpPr>
        <p:spPr bwMode="auto">
          <a:xfrm flipV="1">
            <a:off x="5029200" y="3087688"/>
            <a:ext cx="80963" cy="157162"/>
          </a:xfrm>
          <a:prstGeom prst="line">
            <a:avLst/>
          </a:prstGeom>
          <a:noFill/>
          <a:ln w="9525">
            <a:solidFill>
              <a:schemeClr val="tx1"/>
            </a:solidFill>
            <a:round/>
            <a:headEnd/>
            <a:tailEnd/>
          </a:ln>
          <a:effectLst/>
        </p:spPr>
        <p:txBody>
          <a:bodyPr wrap="none" anchor="ctr"/>
          <a:lstStyle/>
          <a:p>
            <a:endParaRPr lang="en-US"/>
          </a:p>
        </p:txBody>
      </p:sp>
      <p:sp>
        <p:nvSpPr>
          <p:cNvPr id="26" name="Line 33"/>
          <p:cNvSpPr>
            <a:spLocks noChangeShapeType="1"/>
          </p:cNvSpPr>
          <p:nvPr/>
        </p:nvSpPr>
        <p:spPr bwMode="auto">
          <a:xfrm>
            <a:off x="5484813" y="2281238"/>
            <a:ext cx="195262" cy="60325"/>
          </a:xfrm>
          <a:prstGeom prst="line">
            <a:avLst/>
          </a:prstGeom>
          <a:noFill/>
          <a:ln w="9525">
            <a:solidFill>
              <a:schemeClr val="tx1"/>
            </a:solidFill>
            <a:round/>
            <a:headEnd/>
            <a:tailEnd/>
          </a:ln>
          <a:effectLst/>
        </p:spPr>
        <p:txBody>
          <a:bodyPr wrap="none" anchor="ctr"/>
          <a:lstStyle/>
          <a:p>
            <a:endParaRPr lang="en-US"/>
          </a:p>
        </p:txBody>
      </p:sp>
      <p:sp>
        <p:nvSpPr>
          <p:cNvPr id="27" name="Line 34"/>
          <p:cNvSpPr>
            <a:spLocks noChangeShapeType="1"/>
          </p:cNvSpPr>
          <p:nvPr/>
        </p:nvSpPr>
        <p:spPr bwMode="auto">
          <a:xfrm flipV="1">
            <a:off x="5634038" y="2341563"/>
            <a:ext cx="50800" cy="157162"/>
          </a:xfrm>
          <a:prstGeom prst="line">
            <a:avLst/>
          </a:prstGeom>
          <a:noFill/>
          <a:ln w="9525">
            <a:solidFill>
              <a:schemeClr val="tx1"/>
            </a:solidFill>
            <a:round/>
            <a:headEnd/>
            <a:tailEnd/>
          </a:ln>
          <a:effectLst/>
        </p:spPr>
        <p:txBody>
          <a:bodyPr wrap="none" anchor="ctr"/>
          <a:lstStyle/>
          <a:p>
            <a:endParaRPr lang="en-US"/>
          </a:p>
        </p:txBody>
      </p:sp>
      <p:sp>
        <p:nvSpPr>
          <p:cNvPr id="28" name="Line 24"/>
          <p:cNvSpPr>
            <a:spLocks noChangeShapeType="1"/>
          </p:cNvSpPr>
          <p:nvPr/>
        </p:nvSpPr>
        <p:spPr bwMode="auto">
          <a:xfrm flipH="1">
            <a:off x="5432425" y="1312863"/>
            <a:ext cx="392113" cy="1130300"/>
          </a:xfrm>
          <a:prstGeom prst="line">
            <a:avLst/>
          </a:prstGeom>
          <a:noFill/>
          <a:ln w="25400" cap="rnd">
            <a:solidFill>
              <a:schemeClr val="tx1"/>
            </a:solidFill>
            <a:prstDash val="sysDot"/>
            <a:round/>
            <a:headEnd type="stealth" w="med" len="med"/>
            <a:tailEnd/>
          </a:ln>
          <a:effectLst/>
        </p:spPr>
        <p:txBody>
          <a:bodyPr wrap="none" anchor="ctr"/>
          <a:lstStyle/>
          <a:p>
            <a:endParaRPr lang="en-US"/>
          </a:p>
        </p:txBody>
      </p:sp>
      <p:sp>
        <p:nvSpPr>
          <p:cNvPr id="29" name="Text Box 35"/>
          <p:cNvSpPr txBox="1">
            <a:spLocks noChangeArrowheads="1"/>
          </p:cNvSpPr>
          <p:nvPr/>
        </p:nvSpPr>
        <p:spPr bwMode="auto">
          <a:xfrm>
            <a:off x="6591300" y="1274763"/>
            <a:ext cx="1746250" cy="366712"/>
          </a:xfrm>
          <a:prstGeom prst="rect">
            <a:avLst/>
          </a:prstGeom>
          <a:noFill/>
          <a:ln w="9525" algn="ctr">
            <a:noFill/>
            <a:miter lim="800000"/>
            <a:headEnd/>
            <a:tailEnd/>
          </a:ln>
          <a:effectLst/>
        </p:spPr>
        <p:txBody>
          <a:bodyPr wrap="none">
            <a:spAutoFit/>
          </a:bodyPr>
          <a:lstStyle/>
          <a:p>
            <a:r>
              <a:rPr lang="en-US"/>
              <a:t>Earth’s Surface</a:t>
            </a:r>
          </a:p>
        </p:txBody>
      </p:sp>
      <p:sp>
        <p:nvSpPr>
          <p:cNvPr id="30" name="Text Box 36"/>
          <p:cNvSpPr txBox="1">
            <a:spLocks noChangeArrowheads="1"/>
          </p:cNvSpPr>
          <p:nvPr/>
        </p:nvSpPr>
        <p:spPr bwMode="auto">
          <a:xfrm>
            <a:off x="4608513" y="1647825"/>
            <a:ext cx="800100" cy="366713"/>
          </a:xfrm>
          <a:prstGeom prst="rect">
            <a:avLst/>
          </a:prstGeom>
          <a:noFill/>
          <a:ln w="9525" algn="ctr">
            <a:noFill/>
            <a:miter lim="800000"/>
            <a:headEnd/>
            <a:tailEnd/>
          </a:ln>
          <a:effectLst/>
        </p:spPr>
        <p:txBody>
          <a:bodyPr wrap="none">
            <a:spAutoFit/>
          </a:bodyPr>
          <a:lstStyle/>
          <a:p>
            <a:r>
              <a:rPr lang="en-US">
                <a:solidFill>
                  <a:srgbClr val="FF3300"/>
                </a:solidFill>
              </a:rPr>
              <a:t>h</a:t>
            </a:r>
            <a:r>
              <a:rPr lang="en-US" baseline="-25000">
                <a:solidFill>
                  <a:srgbClr val="FF3300"/>
                </a:solidFill>
              </a:rPr>
              <a:t>NAD83</a:t>
            </a:r>
          </a:p>
        </p:txBody>
      </p:sp>
      <p:sp>
        <p:nvSpPr>
          <p:cNvPr id="31" name="Text Box 37"/>
          <p:cNvSpPr txBox="1">
            <a:spLocks noChangeArrowheads="1"/>
          </p:cNvSpPr>
          <p:nvPr/>
        </p:nvSpPr>
        <p:spPr bwMode="auto">
          <a:xfrm>
            <a:off x="5597525" y="1800225"/>
            <a:ext cx="732893" cy="369332"/>
          </a:xfrm>
          <a:prstGeom prst="rect">
            <a:avLst/>
          </a:prstGeom>
          <a:noFill/>
          <a:ln w="9525" algn="ctr">
            <a:noFill/>
            <a:miter lim="800000"/>
            <a:headEnd/>
            <a:tailEnd/>
          </a:ln>
          <a:effectLst/>
        </p:spPr>
        <p:txBody>
          <a:bodyPr wrap="none">
            <a:spAutoFit/>
          </a:bodyPr>
          <a:lstStyle/>
          <a:p>
            <a:r>
              <a:rPr lang="en-US" dirty="0" err="1" smtClean="0"/>
              <a:t>h</a:t>
            </a:r>
            <a:r>
              <a:rPr lang="en-US" baseline="-25000" dirty="0" err="1" smtClean="0"/>
              <a:t>IGSxx</a:t>
            </a:r>
            <a:endParaRPr lang="en-US" baseline="-25000" dirty="0"/>
          </a:p>
        </p:txBody>
      </p:sp>
      <p:sp>
        <p:nvSpPr>
          <p:cNvPr id="34" name="Text Box 39"/>
          <p:cNvSpPr txBox="1">
            <a:spLocks noChangeArrowheads="1"/>
          </p:cNvSpPr>
          <p:nvPr/>
        </p:nvSpPr>
        <p:spPr bwMode="auto">
          <a:xfrm>
            <a:off x="7010620" y="1566000"/>
            <a:ext cx="2223350" cy="1754326"/>
          </a:xfrm>
          <a:prstGeom prst="rect">
            <a:avLst/>
          </a:prstGeom>
          <a:noFill/>
          <a:ln w="9525" algn="ctr">
            <a:noFill/>
            <a:miter lim="800000"/>
            <a:headEnd/>
            <a:tailEnd/>
          </a:ln>
          <a:effectLst/>
        </p:spPr>
        <p:txBody>
          <a:bodyPr wrap="square">
            <a:spAutoFit/>
          </a:bodyPr>
          <a:lstStyle/>
          <a:p>
            <a:r>
              <a:rPr lang="en-US" dirty="0" smtClean="0">
                <a:latin typeface="Symbol" panose="05050102010706020507" pitchFamily="18" charset="2"/>
              </a:rPr>
              <a:t>f</a:t>
            </a:r>
            <a:r>
              <a:rPr lang="en-US" baseline="-25000" dirty="0" smtClean="0"/>
              <a:t>NAD83</a:t>
            </a:r>
            <a:r>
              <a:rPr lang="en-US" dirty="0" smtClean="0"/>
              <a:t> – </a:t>
            </a:r>
            <a:r>
              <a:rPr lang="en-US" dirty="0" err="1" smtClean="0">
                <a:latin typeface="Symbol" panose="05050102010706020507" pitchFamily="18" charset="2"/>
              </a:rPr>
              <a:t>f</a:t>
            </a:r>
            <a:r>
              <a:rPr lang="en-US" baseline="-25000" dirty="0" err="1" smtClean="0"/>
              <a:t>IGSxx</a:t>
            </a:r>
            <a:r>
              <a:rPr lang="en-US" baseline="-25000" dirty="0" smtClean="0"/>
              <a:t> </a:t>
            </a:r>
          </a:p>
          <a:p>
            <a:r>
              <a:rPr lang="en-US" dirty="0" smtClean="0">
                <a:latin typeface="Symbol" panose="05050102010706020507" pitchFamily="18" charset="2"/>
              </a:rPr>
              <a:t>l</a:t>
            </a:r>
            <a:r>
              <a:rPr lang="en-US" baseline="-25000" dirty="0" smtClean="0"/>
              <a:t>NAD83</a:t>
            </a:r>
            <a:r>
              <a:rPr lang="en-US" dirty="0" smtClean="0"/>
              <a:t> </a:t>
            </a:r>
            <a:r>
              <a:rPr lang="en-US" dirty="0"/>
              <a:t>– </a:t>
            </a:r>
            <a:r>
              <a:rPr lang="en-US" dirty="0" err="1" smtClean="0">
                <a:latin typeface="Symbol" panose="05050102010706020507" pitchFamily="18" charset="2"/>
              </a:rPr>
              <a:t>l</a:t>
            </a:r>
            <a:r>
              <a:rPr lang="en-US" baseline="-25000" dirty="0" err="1" smtClean="0"/>
              <a:t>IGSxx</a:t>
            </a:r>
            <a:r>
              <a:rPr lang="en-US" baseline="-25000" dirty="0" smtClean="0"/>
              <a:t> </a:t>
            </a:r>
            <a:endParaRPr lang="en-US" baseline="-25000" dirty="0"/>
          </a:p>
          <a:p>
            <a:r>
              <a:rPr lang="en-US" dirty="0"/>
              <a:t>h</a:t>
            </a:r>
            <a:r>
              <a:rPr lang="en-US" baseline="-25000" dirty="0"/>
              <a:t>NAD83</a:t>
            </a:r>
            <a:r>
              <a:rPr lang="en-US" dirty="0"/>
              <a:t> – </a:t>
            </a:r>
            <a:r>
              <a:rPr lang="en-US" dirty="0" err="1" smtClean="0"/>
              <a:t>h</a:t>
            </a:r>
            <a:r>
              <a:rPr lang="en-US" baseline="-25000" dirty="0" err="1" smtClean="0"/>
              <a:t>IGSxx</a:t>
            </a:r>
            <a:r>
              <a:rPr lang="en-US" baseline="-25000" dirty="0" smtClean="0"/>
              <a:t> </a:t>
            </a:r>
            <a:endParaRPr lang="en-US" baseline="-25000" dirty="0"/>
          </a:p>
          <a:p>
            <a:r>
              <a:rPr lang="en-US" dirty="0" smtClean="0"/>
              <a:t>      all vary </a:t>
            </a:r>
            <a:endParaRPr lang="en-US" dirty="0"/>
          </a:p>
          <a:p>
            <a:r>
              <a:rPr lang="en-US" dirty="0"/>
              <a:t>smoothly by latitude </a:t>
            </a:r>
          </a:p>
          <a:p>
            <a:r>
              <a:rPr lang="en-US" dirty="0"/>
              <a:t>and </a:t>
            </a:r>
            <a:r>
              <a:rPr lang="en-US" dirty="0" smtClean="0"/>
              <a:t>longitude</a:t>
            </a:r>
          </a:p>
        </p:txBody>
      </p:sp>
      <p:sp>
        <p:nvSpPr>
          <p:cNvPr id="2" name="TextBox 1"/>
          <p:cNvSpPr txBox="1"/>
          <p:nvPr/>
        </p:nvSpPr>
        <p:spPr>
          <a:xfrm>
            <a:off x="7170572" y="4200824"/>
            <a:ext cx="1018227" cy="923330"/>
          </a:xfrm>
          <a:prstGeom prst="rect">
            <a:avLst/>
          </a:prstGeom>
          <a:noFill/>
        </p:spPr>
        <p:txBody>
          <a:bodyPr wrap="none" rtlCol="0">
            <a:spAutoFit/>
          </a:bodyPr>
          <a:lstStyle/>
          <a:p>
            <a:r>
              <a:rPr lang="en-US" dirty="0" smtClean="0">
                <a:solidFill>
                  <a:schemeClr val="accent1"/>
                </a:solidFill>
              </a:rPr>
              <a:t>same</a:t>
            </a:r>
          </a:p>
          <a:p>
            <a:r>
              <a:rPr lang="en-US" dirty="0" smtClean="0">
                <a:solidFill>
                  <a:schemeClr val="accent1"/>
                </a:solidFill>
              </a:rPr>
              <a:t>GRS-80</a:t>
            </a:r>
          </a:p>
          <a:p>
            <a:r>
              <a:rPr lang="en-US" dirty="0" smtClean="0">
                <a:solidFill>
                  <a:schemeClr val="accent1"/>
                </a:solidFill>
              </a:rPr>
              <a:t>ellipsoid</a:t>
            </a:r>
            <a:endParaRPr lang="en-US" dirty="0">
              <a:solidFill>
                <a:schemeClr val="accent1"/>
              </a:solidFill>
            </a:endParaRPr>
          </a:p>
        </p:txBody>
      </p:sp>
      <p:cxnSp>
        <p:nvCxnSpPr>
          <p:cNvPr id="6" name="Straight Arrow Connector 5"/>
          <p:cNvCxnSpPr>
            <a:stCxn id="2" idx="0"/>
          </p:cNvCxnSpPr>
          <p:nvPr/>
        </p:nvCxnSpPr>
        <p:spPr>
          <a:xfrm flipV="1">
            <a:off x="7679686" y="3883888"/>
            <a:ext cx="207014" cy="3169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1"/>
          </p:cNvCxnSpPr>
          <p:nvPr/>
        </p:nvCxnSpPr>
        <p:spPr>
          <a:xfrm flipH="1">
            <a:off x="6840359" y="4662489"/>
            <a:ext cx="330213" cy="571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p:nvPr>
        </p:nvSpPr>
        <p:spPr>
          <a:xfrm>
            <a:off x="38100" y="0"/>
            <a:ext cx="8458200" cy="1143000"/>
          </a:xfrm>
        </p:spPr>
        <p:txBody>
          <a:bodyPr/>
          <a:lstStyle/>
          <a:p>
            <a:r>
              <a:rPr lang="en-US" sz="4000" dirty="0" smtClean="0"/>
              <a:t>NAD 83’s non-</a:t>
            </a:r>
            <a:r>
              <a:rPr lang="en-US" sz="4000" dirty="0" err="1" smtClean="0"/>
              <a:t>geocentricity</a:t>
            </a:r>
            <a:endParaRPr lang="en-US" sz="4000" dirty="0"/>
          </a:p>
        </p:txBody>
      </p:sp>
      <p:sp>
        <p:nvSpPr>
          <p:cNvPr id="43" name="Rectangle 42"/>
          <p:cNvSpPr/>
          <p:nvPr/>
        </p:nvSpPr>
        <p:spPr>
          <a:xfrm>
            <a:off x="6938411" y="1641475"/>
            <a:ext cx="2205589" cy="160337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2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Fixed-Epoch Transformation </a:t>
            </a:r>
            <a:br>
              <a:rPr lang="en-US" dirty="0" smtClean="0"/>
            </a:br>
            <a:r>
              <a:rPr lang="en-US" dirty="0" smtClean="0"/>
              <a:t>NAD 83 to “2022”</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38300"/>
            <a:ext cx="3619500" cy="2586397"/>
          </a:xfrm>
        </p:spPr>
      </p:pic>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546" y="1628775"/>
            <a:ext cx="3718454" cy="26571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924" y="4530809"/>
            <a:ext cx="2089785" cy="151955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355" y="4516828"/>
            <a:ext cx="2108835" cy="153340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530809"/>
            <a:ext cx="2089607" cy="1519428"/>
          </a:xfrm>
          <a:prstGeom prst="rect">
            <a:avLst/>
          </a:prstGeom>
        </p:spPr>
      </p:pic>
    </p:spTree>
    <p:extLst>
      <p:ext uri="{BB962C8B-B14F-4D97-AF65-F5344CB8AC3E}">
        <p14:creationId xmlns:p14="http://schemas.microsoft.com/office/powerpoint/2010/main" val="2694283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must shift</a:t>
            </a:r>
            <a:endParaRPr lang="en-US" dirty="0"/>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8509" y="1600200"/>
            <a:ext cx="6906982" cy="4297363"/>
          </a:xfrm>
        </p:spPr>
      </p:pic>
    </p:spTree>
    <p:extLst>
      <p:ext uri="{BB962C8B-B14F-4D97-AF65-F5344CB8AC3E}">
        <p14:creationId xmlns:p14="http://schemas.microsoft.com/office/powerpoint/2010/main" val="3385186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must shift</a:t>
            </a:r>
            <a:endParaRPr lang="en-US" dirty="0"/>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2235"/>
            <a:ext cx="8311047" cy="4563870"/>
          </a:xfrm>
        </p:spPr>
      </p:pic>
      <p:sp>
        <p:nvSpPr>
          <p:cNvPr id="8" name="TextBox 7"/>
          <p:cNvSpPr txBox="1"/>
          <p:nvPr/>
        </p:nvSpPr>
        <p:spPr>
          <a:xfrm>
            <a:off x="719528" y="1696340"/>
            <a:ext cx="5348452" cy="923330"/>
          </a:xfrm>
          <a:prstGeom prst="rect">
            <a:avLst/>
          </a:prstGeom>
          <a:noFill/>
        </p:spPr>
        <p:txBody>
          <a:bodyPr wrap="none" rtlCol="0">
            <a:spAutoFit/>
          </a:bodyPr>
          <a:lstStyle/>
          <a:p>
            <a:r>
              <a:rPr lang="en-US" dirty="0" smtClean="0">
                <a:solidFill>
                  <a:schemeClr val="bg1"/>
                </a:solidFill>
              </a:rPr>
              <a:t>RED:  NAD 83 coastline against NAD 83 imagery</a:t>
            </a:r>
          </a:p>
          <a:p>
            <a:r>
              <a:rPr lang="en-US" dirty="0" smtClean="0">
                <a:solidFill>
                  <a:schemeClr val="bg1"/>
                </a:solidFill>
              </a:rPr>
              <a:t>GREEN:  Coastline shifted into NATRF2022 but </a:t>
            </a:r>
          </a:p>
          <a:p>
            <a:r>
              <a:rPr lang="en-US" dirty="0">
                <a:solidFill>
                  <a:schemeClr val="bg1"/>
                </a:solidFill>
              </a:rPr>
              <a:t> </a:t>
            </a:r>
            <a:r>
              <a:rPr lang="en-US" dirty="0" smtClean="0">
                <a:solidFill>
                  <a:schemeClr val="bg1"/>
                </a:solidFill>
              </a:rPr>
              <a:t>               the imagery remains on NAD 83</a:t>
            </a:r>
            <a:endParaRPr lang="en-US" dirty="0">
              <a:solidFill>
                <a:schemeClr val="bg1"/>
              </a:solidFill>
            </a:endParaRPr>
          </a:p>
        </p:txBody>
      </p:sp>
    </p:spTree>
    <p:extLst>
      <p:ext uri="{BB962C8B-B14F-4D97-AF65-F5344CB8AC3E}">
        <p14:creationId xmlns:p14="http://schemas.microsoft.com/office/powerpoint/2010/main" val="199316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the NAD 83’s</a:t>
            </a:r>
            <a:endParaRPr lang="en-US" dirty="0"/>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sp>
        <p:nvSpPr>
          <p:cNvPr id="6" name="Content Placeholder 5"/>
          <p:cNvSpPr>
            <a:spLocks noGrp="1"/>
          </p:cNvSpPr>
          <p:nvPr>
            <p:ph idx="1"/>
          </p:nvPr>
        </p:nvSpPr>
        <p:spPr/>
        <p:txBody>
          <a:bodyPr/>
          <a:lstStyle/>
          <a:p>
            <a:r>
              <a:rPr lang="en-US" sz="2800" u="sng" dirty="0" smtClean="0"/>
              <a:t>Three</a:t>
            </a:r>
            <a:r>
              <a:rPr lang="en-US" sz="2800" dirty="0" smtClean="0"/>
              <a:t> plate-(</a:t>
            </a:r>
            <a:r>
              <a:rPr lang="en-US" sz="2800" i="1" dirty="0" smtClean="0">
                <a:solidFill>
                  <a:srgbClr val="FF0000"/>
                </a:solidFill>
              </a:rPr>
              <a:t>pseudo</a:t>
            </a:r>
            <a:r>
              <a:rPr lang="en-US" sz="2800" dirty="0" smtClean="0"/>
              <a:t>)fixed frames will be replaced with </a:t>
            </a:r>
            <a:r>
              <a:rPr lang="en-US" sz="2800" u="sng" dirty="0" smtClean="0"/>
              <a:t>four</a:t>
            </a:r>
            <a:r>
              <a:rPr lang="en-US" sz="2800" dirty="0" smtClean="0"/>
              <a:t> </a:t>
            </a:r>
            <a:r>
              <a:rPr lang="en-US" sz="2800" i="1" dirty="0" smtClean="0"/>
              <a:t>plate-fixed</a:t>
            </a:r>
            <a:r>
              <a:rPr lang="en-US" sz="2800" dirty="0" smtClean="0"/>
              <a:t> reference frames</a:t>
            </a:r>
          </a:p>
          <a:p>
            <a:pPr lvl="1"/>
            <a:r>
              <a:rPr lang="en-US" sz="2400" dirty="0" smtClean="0"/>
              <a:t>N. Amer., Pacific, Mariana, Caribbean(new!)</a:t>
            </a:r>
          </a:p>
          <a:p>
            <a:r>
              <a:rPr lang="en-US" sz="2800" dirty="0"/>
              <a:t>Remove long-standing non-</a:t>
            </a:r>
            <a:r>
              <a:rPr lang="en-US" sz="2800" dirty="0" err="1"/>
              <a:t>geocentricity</a:t>
            </a:r>
            <a:r>
              <a:rPr lang="en-US" sz="2800" dirty="0"/>
              <a:t> of NAD 83 </a:t>
            </a:r>
            <a:r>
              <a:rPr lang="en-US" sz="2800" dirty="0" smtClean="0"/>
              <a:t>frames</a:t>
            </a:r>
            <a:endParaRPr lang="en-US" sz="2400" dirty="0"/>
          </a:p>
          <a:p>
            <a:r>
              <a:rPr lang="en-US" sz="2800" dirty="0" smtClean="0"/>
              <a:t>All four : identical to </a:t>
            </a:r>
            <a:r>
              <a:rPr lang="en-US" sz="2800" dirty="0" err="1" smtClean="0"/>
              <a:t>IGSxx</a:t>
            </a:r>
            <a:r>
              <a:rPr lang="en-US" sz="2800" dirty="0" smtClean="0"/>
              <a:t> at a TBD epoch</a:t>
            </a:r>
          </a:p>
          <a:p>
            <a:pPr lvl="1"/>
            <a:r>
              <a:rPr lang="en-US" sz="2400" dirty="0" smtClean="0"/>
              <a:t>2020.00?</a:t>
            </a:r>
          </a:p>
          <a:p>
            <a:r>
              <a:rPr lang="en-US" sz="2800" dirty="0" smtClean="0"/>
              <a:t>All four : differ from </a:t>
            </a:r>
            <a:r>
              <a:rPr lang="en-US" sz="2800" dirty="0" err="1" smtClean="0"/>
              <a:t>IGSxx</a:t>
            </a:r>
            <a:r>
              <a:rPr lang="en-US" sz="2800" dirty="0" smtClean="0"/>
              <a:t> by plate rotation only</a:t>
            </a:r>
          </a:p>
          <a:p>
            <a:pPr lvl="1"/>
            <a:r>
              <a:rPr lang="en-US" sz="2400" dirty="0" smtClean="0"/>
              <a:t>Updated Euler Pole determination for rigid plate only</a:t>
            </a:r>
          </a:p>
        </p:txBody>
      </p:sp>
    </p:spTree>
    <p:extLst>
      <p:ext uri="{BB962C8B-B14F-4D97-AF65-F5344CB8AC3E}">
        <p14:creationId xmlns:p14="http://schemas.microsoft.com/office/powerpoint/2010/main" val="10394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pic>
        <p:nvPicPr>
          <p:cNvPr id="7" name="Picture 6" descr="CONUS unlabeled 3 .jpg"/>
          <p:cNvPicPr>
            <a:picLocks noChangeAspect="1"/>
          </p:cNvPicPr>
          <p:nvPr/>
        </p:nvPicPr>
        <p:blipFill>
          <a:blip r:embed="rId2" cstate="print"/>
          <a:stretch>
            <a:fillRect/>
          </a:stretch>
        </p:blipFill>
        <p:spPr>
          <a:xfrm>
            <a:off x="425450" y="1727094"/>
            <a:ext cx="7340600" cy="4305300"/>
          </a:xfrm>
          <a:prstGeom prst="rect">
            <a:avLst/>
          </a:prstGeom>
        </p:spPr>
      </p:pic>
      <p:sp>
        <p:nvSpPr>
          <p:cNvPr id="9" name="Title 1"/>
          <p:cNvSpPr>
            <a:spLocks noGrp="1"/>
          </p:cNvSpPr>
          <p:nvPr>
            <p:ph type="title"/>
          </p:nvPr>
        </p:nvSpPr>
        <p:spPr>
          <a:xfrm>
            <a:off x="38100" y="457200"/>
            <a:ext cx="8458200" cy="1143000"/>
          </a:xfrm>
        </p:spPr>
        <p:txBody>
          <a:bodyPr/>
          <a:lstStyle/>
          <a:p>
            <a:r>
              <a:rPr lang="en-US" sz="4000" dirty="0" smtClean="0"/>
              <a:t>NATRF2022 </a:t>
            </a:r>
            <a:r>
              <a:rPr lang="en-US" sz="4000" dirty="0"/>
              <a:t>f</a:t>
            </a:r>
            <a:r>
              <a:rPr lang="en-US" sz="4000" dirty="0" smtClean="0"/>
              <a:t>rame is rigid and </a:t>
            </a:r>
            <a:br>
              <a:rPr lang="en-US" sz="4000" dirty="0" smtClean="0"/>
            </a:br>
            <a:r>
              <a:rPr lang="en-US" sz="4000" dirty="0" smtClean="0"/>
              <a:t>fixed to rigid part of the N.A. plate</a:t>
            </a:r>
            <a:endParaRPr lang="en-US" sz="4000" dirty="0"/>
          </a:p>
        </p:txBody>
      </p:sp>
      <p:sp>
        <p:nvSpPr>
          <p:cNvPr id="23" name="5-Point Star 22"/>
          <p:cNvSpPr/>
          <p:nvPr/>
        </p:nvSpPr>
        <p:spPr bwMode="auto">
          <a:xfrm>
            <a:off x="3659515" y="3365397"/>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6" name="Freeform 5"/>
          <p:cNvSpPr/>
          <p:nvPr/>
        </p:nvSpPr>
        <p:spPr>
          <a:xfrm>
            <a:off x="266178" y="1871358"/>
            <a:ext cx="2451772" cy="3122633"/>
          </a:xfrm>
          <a:custGeom>
            <a:avLst/>
            <a:gdLst>
              <a:gd name="connsiteX0" fmla="*/ 220519 w 2451772"/>
              <a:gd name="connsiteY0" fmla="*/ 60681 h 3122633"/>
              <a:gd name="connsiteX1" fmla="*/ 1444635 w 2451772"/>
              <a:gd name="connsiteY1" fmla="*/ 193416 h 3122633"/>
              <a:gd name="connsiteX2" fmla="*/ 1813345 w 2451772"/>
              <a:gd name="connsiteY2" fmla="*/ 1181558 h 3122633"/>
              <a:gd name="connsiteX3" fmla="*/ 2447525 w 2451772"/>
              <a:gd name="connsiteY3" fmla="*/ 2361429 h 3122633"/>
              <a:gd name="connsiteX4" fmla="*/ 1474132 w 2451772"/>
              <a:gd name="connsiteY4" fmla="*/ 3069352 h 3122633"/>
              <a:gd name="connsiteX5" fmla="*/ 530235 w 2451772"/>
              <a:gd name="connsiteY5" fmla="*/ 2951365 h 3122633"/>
              <a:gd name="connsiteX6" fmla="*/ 43538 w 2451772"/>
              <a:gd name="connsiteY6" fmla="*/ 1992719 h 3122633"/>
              <a:gd name="connsiteX7" fmla="*/ 43538 w 2451772"/>
              <a:gd name="connsiteY7" fmla="*/ 916087 h 3122633"/>
              <a:gd name="connsiteX8" fmla="*/ 220519 w 2451772"/>
              <a:gd name="connsiteY8" fmla="*/ 60681 h 312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772" h="3122633">
                <a:moveTo>
                  <a:pt x="220519" y="60681"/>
                </a:moveTo>
                <a:cubicBezTo>
                  <a:pt x="454035" y="-59764"/>
                  <a:pt x="1179164" y="6603"/>
                  <a:pt x="1444635" y="193416"/>
                </a:cubicBezTo>
                <a:cubicBezTo>
                  <a:pt x="1710106" y="380229"/>
                  <a:pt x="1646197" y="820223"/>
                  <a:pt x="1813345" y="1181558"/>
                </a:cubicBezTo>
                <a:cubicBezTo>
                  <a:pt x="1980493" y="1542893"/>
                  <a:pt x="2504061" y="2046797"/>
                  <a:pt x="2447525" y="2361429"/>
                </a:cubicBezTo>
                <a:cubicBezTo>
                  <a:pt x="2390990" y="2676061"/>
                  <a:pt x="1793680" y="2971029"/>
                  <a:pt x="1474132" y="3069352"/>
                </a:cubicBezTo>
                <a:cubicBezTo>
                  <a:pt x="1154584" y="3167675"/>
                  <a:pt x="768667" y="3130804"/>
                  <a:pt x="530235" y="2951365"/>
                </a:cubicBezTo>
                <a:cubicBezTo>
                  <a:pt x="291803" y="2771926"/>
                  <a:pt x="124654" y="2331932"/>
                  <a:pt x="43538" y="1992719"/>
                </a:cubicBezTo>
                <a:cubicBezTo>
                  <a:pt x="-37578" y="1653506"/>
                  <a:pt x="14041" y="1240551"/>
                  <a:pt x="43538" y="916087"/>
                </a:cubicBezTo>
                <a:cubicBezTo>
                  <a:pt x="73035" y="591623"/>
                  <a:pt x="-12997" y="181126"/>
                  <a:pt x="220519" y="60681"/>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25" name="5-Point Star 24"/>
          <p:cNvSpPr/>
          <p:nvPr/>
        </p:nvSpPr>
        <p:spPr bwMode="auto">
          <a:xfrm>
            <a:off x="1225364" y="4063488"/>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grpSp>
        <p:nvGrpSpPr>
          <p:cNvPr id="11" name="Group 10"/>
          <p:cNvGrpSpPr/>
          <p:nvPr/>
        </p:nvGrpSpPr>
        <p:grpSpPr>
          <a:xfrm>
            <a:off x="266178" y="1719521"/>
            <a:ext cx="7499871" cy="4236672"/>
            <a:chOff x="419099" y="1652846"/>
            <a:chExt cx="6766580" cy="4236672"/>
          </a:xfrm>
        </p:grpSpPr>
        <p:cxnSp>
          <p:nvCxnSpPr>
            <p:cNvPr id="12" name="Straight Connector 11"/>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66178" y="5287889"/>
            <a:ext cx="2451772" cy="1323439"/>
          </a:xfrm>
          <a:prstGeom prst="rect">
            <a:avLst/>
          </a:prstGeom>
          <a:solidFill>
            <a:schemeClr val="bg1"/>
          </a:solidFill>
        </p:spPr>
        <p:txBody>
          <a:bodyPr wrap="square" rtlCol="0">
            <a:spAutoFit/>
          </a:bodyPr>
          <a:lstStyle/>
          <a:p>
            <a:pPr algn="ctr"/>
            <a:r>
              <a:rPr lang="en-US" sz="2000" b="1" dirty="0" smtClean="0">
                <a:solidFill>
                  <a:srgbClr val="FF0000"/>
                </a:solidFill>
              </a:rPr>
              <a:t>Non-rigid part of the N.A. plate </a:t>
            </a:r>
            <a:endParaRPr lang="en-US" sz="2000" b="1" dirty="0">
              <a:solidFill>
                <a:srgbClr val="FF0000"/>
              </a:solidFill>
            </a:endParaRPr>
          </a:p>
          <a:p>
            <a:pPr algn="ctr"/>
            <a:r>
              <a:rPr lang="en-US" sz="2000" b="1" dirty="0">
                <a:solidFill>
                  <a:srgbClr val="FF0000"/>
                </a:solidFill>
              </a:rPr>
              <a:t>(deformation) </a:t>
            </a:r>
          </a:p>
          <a:p>
            <a:pPr algn="ctr"/>
            <a:r>
              <a:rPr lang="en-US" sz="2000" b="1" dirty="0" smtClean="0">
                <a:solidFill>
                  <a:srgbClr val="FF0000"/>
                </a:solidFill>
              </a:rPr>
              <a:t>area</a:t>
            </a:r>
            <a:endParaRPr lang="en-US" sz="2000" dirty="0"/>
          </a:p>
        </p:txBody>
      </p:sp>
    </p:spTree>
    <p:extLst>
      <p:ext uri="{BB962C8B-B14F-4D97-AF65-F5344CB8AC3E}">
        <p14:creationId xmlns:p14="http://schemas.microsoft.com/office/powerpoint/2010/main" val="3225636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633582" y="4239923"/>
            <a:ext cx="2539940" cy="1592313"/>
            <a:chOff x="419099" y="1652846"/>
            <a:chExt cx="6766580" cy="4236672"/>
          </a:xfrm>
        </p:grpSpPr>
        <p:cxnSp>
          <p:nvCxnSpPr>
            <p:cNvPr id="43" name="Straight Connector 42"/>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275265" y="4363879"/>
            <a:ext cx="2539940" cy="1592313"/>
            <a:chOff x="419099" y="1652846"/>
            <a:chExt cx="6766580" cy="4236672"/>
          </a:xfrm>
        </p:grpSpPr>
        <p:cxnSp>
          <p:nvCxnSpPr>
            <p:cNvPr id="32" name="Straight Connector 31"/>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cxnSp>
        <p:nvCxnSpPr>
          <p:cNvPr id="7" name="Straight Arrow Connector 6"/>
          <p:cNvCxnSpPr/>
          <p:nvPr/>
        </p:nvCxnSpPr>
        <p:spPr>
          <a:xfrm flipV="1">
            <a:off x="5457921" y="2075659"/>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57921" y="3611947"/>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1715" y="2090407"/>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1715" y="3626695"/>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bwMode="auto">
          <a:xfrm>
            <a:off x="5161199" y="1692434"/>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5" name="5-Point Star 14"/>
          <p:cNvSpPr/>
          <p:nvPr/>
        </p:nvSpPr>
        <p:spPr bwMode="auto">
          <a:xfrm>
            <a:off x="517725" y="169243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5427899" y="1641118"/>
            <a:ext cx="3103735" cy="400110"/>
          </a:xfrm>
          <a:prstGeom prst="rect">
            <a:avLst/>
          </a:prstGeom>
          <a:noFill/>
        </p:spPr>
        <p:txBody>
          <a:bodyPr wrap="none" rtlCol="0">
            <a:spAutoFit/>
          </a:bodyPr>
          <a:lstStyle/>
          <a:p>
            <a:r>
              <a:rPr lang="en-US" sz="2000" dirty="0" smtClean="0"/>
              <a:t>Point on </a:t>
            </a:r>
            <a:r>
              <a:rPr lang="en-US" sz="2000" u="sng" dirty="0" smtClean="0"/>
              <a:t>rigid</a:t>
            </a:r>
            <a:r>
              <a:rPr lang="en-US" sz="2000" dirty="0" smtClean="0"/>
              <a:t> part of plate</a:t>
            </a:r>
            <a:endParaRPr lang="en-US" sz="2000" dirty="0"/>
          </a:p>
        </p:txBody>
      </p:sp>
      <p:sp>
        <p:nvSpPr>
          <p:cNvPr id="19" name="TextBox 18"/>
          <p:cNvSpPr txBox="1"/>
          <p:nvPr/>
        </p:nvSpPr>
        <p:spPr>
          <a:xfrm>
            <a:off x="783492" y="1641118"/>
            <a:ext cx="3757760" cy="400110"/>
          </a:xfrm>
          <a:prstGeom prst="rect">
            <a:avLst/>
          </a:prstGeom>
          <a:noFill/>
        </p:spPr>
        <p:txBody>
          <a:bodyPr wrap="none" rtlCol="0">
            <a:spAutoFit/>
          </a:bodyPr>
          <a:lstStyle/>
          <a:p>
            <a:r>
              <a:rPr lang="en-US" sz="2000" dirty="0" smtClean="0"/>
              <a:t>Point on </a:t>
            </a:r>
            <a:r>
              <a:rPr lang="en-US" sz="2000" u="sng" dirty="0" smtClean="0"/>
              <a:t>deforming</a:t>
            </a:r>
            <a:r>
              <a:rPr lang="en-US" sz="2000" dirty="0" smtClean="0"/>
              <a:t> part of plate</a:t>
            </a:r>
            <a:endParaRPr lang="en-US" sz="2000" dirty="0"/>
          </a:p>
        </p:txBody>
      </p:sp>
      <p:sp>
        <p:nvSpPr>
          <p:cNvPr id="22" name="5-Point Star 21"/>
          <p:cNvSpPr/>
          <p:nvPr/>
        </p:nvSpPr>
        <p:spPr bwMode="auto">
          <a:xfrm>
            <a:off x="6278535" y="5140082"/>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3" name="5-Point Star 22"/>
          <p:cNvSpPr/>
          <p:nvPr/>
        </p:nvSpPr>
        <p:spPr bwMode="auto">
          <a:xfrm>
            <a:off x="2407354" y="517572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4914808" y="2492319"/>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6" name="TextBox 25"/>
          <p:cNvSpPr txBox="1"/>
          <p:nvPr/>
        </p:nvSpPr>
        <p:spPr>
          <a:xfrm>
            <a:off x="-19061" y="2507067"/>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7" name="TextBox 26"/>
          <p:cNvSpPr txBox="1"/>
          <p:nvPr/>
        </p:nvSpPr>
        <p:spPr>
          <a:xfrm>
            <a:off x="6278535" y="3532037"/>
            <a:ext cx="356188" cy="707886"/>
          </a:xfrm>
          <a:prstGeom prst="rect">
            <a:avLst/>
          </a:prstGeom>
          <a:noFill/>
        </p:spPr>
        <p:txBody>
          <a:bodyPr wrap="none" rtlCol="0">
            <a:spAutoFit/>
          </a:bodyPr>
          <a:lstStyle/>
          <a:p>
            <a:r>
              <a:rPr lang="en-US" sz="4000" b="1" dirty="0" smtClean="0"/>
              <a:t>t</a:t>
            </a:r>
            <a:endParaRPr lang="en-US" sz="4000" b="1" dirty="0"/>
          </a:p>
        </p:txBody>
      </p:sp>
      <p:sp>
        <p:nvSpPr>
          <p:cNvPr id="28" name="TextBox 27"/>
          <p:cNvSpPr txBox="1"/>
          <p:nvPr/>
        </p:nvSpPr>
        <p:spPr>
          <a:xfrm>
            <a:off x="1725458" y="3546785"/>
            <a:ext cx="356188" cy="707886"/>
          </a:xfrm>
          <a:prstGeom prst="rect">
            <a:avLst/>
          </a:prstGeom>
          <a:noFill/>
        </p:spPr>
        <p:txBody>
          <a:bodyPr wrap="none" rtlCol="0">
            <a:spAutoFit/>
          </a:bodyPr>
          <a:lstStyle/>
          <a:p>
            <a:r>
              <a:rPr lang="en-US" sz="4000" b="1" dirty="0" smtClean="0"/>
              <a:t>t</a:t>
            </a:r>
            <a:endParaRPr lang="en-US" sz="4000" b="1" dirty="0"/>
          </a:p>
        </p:txBody>
      </p:sp>
      <p:sp>
        <p:nvSpPr>
          <p:cNvPr id="29" name="Oval 28"/>
          <p:cNvSpPr/>
          <p:nvPr/>
        </p:nvSpPr>
        <p:spPr>
          <a:xfrm>
            <a:off x="5602075" y="2628468"/>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35698" y="220774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bwMode="auto">
          <a:xfrm>
            <a:off x="6096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NATRF2022 coordinates over time</a:t>
            </a:r>
            <a:br>
              <a:rPr lang="en-US" dirty="0" smtClean="0"/>
            </a:br>
            <a:r>
              <a:rPr lang="en-US" sz="2000" dirty="0" smtClean="0">
                <a:solidFill>
                  <a:srgbClr val="FF0000"/>
                </a:solidFill>
              </a:rPr>
              <a:t>(Remember:  The NATRF2022 </a:t>
            </a:r>
            <a:r>
              <a:rPr lang="en-US" sz="2000" i="1" dirty="0" smtClean="0">
                <a:solidFill>
                  <a:srgbClr val="FF0000"/>
                </a:solidFill>
              </a:rPr>
              <a:t>frame</a:t>
            </a:r>
            <a:r>
              <a:rPr lang="en-US" sz="2000" dirty="0" smtClean="0">
                <a:solidFill>
                  <a:srgbClr val="FF0000"/>
                </a:solidFill>
              </a:rPr>
              <a:t> is rigid)</a:t>
            </a:r>
            <a:endParaRPr lang="en-US" dirty="0">
              <a:solidFill>
                <a:srgbClr val="FF0000"/>
              </a:solidFill>
            </a:endParaRPr>
          </a:p>
        </p:txBody>
      </p:sp>
    </p:spTree>
    <p:extLst>
      <p:ext uri="{BB962C8B-B14F-4D97-AF65-F5344CB8AC3E}">
        <p14:creationId xmlns:p14="http://schemas.microsoft.com/office/powerpoint/2010/main" val="4020808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33582" y="4239923"/>
            <a:ext cx="2539940" cy="1592313"/>
            <a:chOff x="419099" y="1652846"/>
            <a:chExt cx="6766580" cy="4236672"/>
          </a:xfrm>
        </p:grpSpPr>
        <p:cxnSp>
          <p:nvCxnSpPr>
            <p:cNvPr id="36" name="Straight Connector 35"/>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275265" y="4363879"/>
            <a:ext cx="2539940" cy="1592313"/>
            <a:chOff x="419099" y="1652846"/>
            <a:chExt cx="6766580" cy="4236672"/>
          </a:xfrm>
        </p:grpSpPr>
        <p:cxnSp>
          <p:nvCxnSpPr>
            <p:cNvPr id="44" name="Straight Connector 43"/>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cxnSp>
        <p:nvCxnSpPr>
          <p:cNvPr id="7" name="Straight Arrow Connector 6"/>
          <p:cNvCxnSpPr/>
          <p:nvPr/>
        </p:nvCxnSpPr>
        <p:spPr>
          <a:xfrm flipV="1">
            <a:off x="5457921" y="2075659"/>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57921" y="3611947"/>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1715" y="2090407"/>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1715" y="3626695"/>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bwMode="auto">
          <a:xfrm>
            <a:off x="5161199" y="1692434"/>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5" name="5-Point Star 14"/>
          <p:cNvSpPr/>
          <p:nvPr/>
        </p:nvSpPr>
        <p:spPr bwMode="auto">
          <a:xfrm>
            <a:off x="517725" y="169243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5427899" y="1641118"/>
            <a:ext cx="3103735" cy="400110"/>
          </a:xfrm>
          <a:prstGeom prst="rect">
            <a:avLst/>
          </a:prstGeom>
          <a:noFill/>
        </p:spPr>
        <p:txBody>
          <a:bodyPr wrap="none" rtlCol="0">
            <a:spAutoFit/>
          </a:bodyPr>
          <a:lstStyle/>
          <a:p>
            <a:r>
              <a:rPr lang="en-US" sz="2000" dirty="0" smtClean="0"/>
              <a:t>Point on </a:t>
            </a:r>
            <a:r>
              <a:rPr lang="en-US" sz="2000" u="sng" dirty="0" smtClean="0"/>
              <a:t>rigid</a:t>
            </a:r>
            <a:r>
              <a:rPr lang="en-US" sz="2000" dirty="0" smtClean="0"/>
              <a:t> part of plate</a:t>
            </a:r>
            <a:endParaRPr lang="en-US" sz="2000" dirty="0"/>
          </a:p>
        </p:txBody>
      </p:sp>
      <p:sp>
        <p:nvSpPr>
          <p:cNvPr id="19" name="TextBox 18"/>
          <p:cNvSpPr txBox="1"/>
          <p:nvPr/>
        </p:nvSpPr>
        <p:spPr>
          <a:xfrm>
            <a:off x="783492" y="1641118"/>
            <a:ext cx="3757760" cy="400110"/>
          </a:xfrm>
          <a:prstGeom prst="rect">
            <a:avLst/>
          </a:prstGeom>
          <a:noFill/>
        </p:spPr>
        <p:txBody>
          <a:bodyPr wrap="none" rtlCol="0">
            <a:spAutoFit/>
          </a:bodyPr>
          <a:lstStyle/>
          <a:p>
            <a:r>
              <a:rPr lang="en-US" sz="2000" dirty="0" smtClean="0"/>
              <a:t>Point on </a:t>
            </a:r>
            <a:r>
              <a:rPr lang="en-US" sz="2000" u="sng" dirty="0" smtClean="0"/>
              <a:t>deforming</a:t>
            </a:r>
            <a:r>
              <a:rPr lang="en-US" sz="2000" dirty="0" smtClean="0"/>
              <a:t> part of plate</a:t>
            </a:r>
            <a:endParaRPr lang="en-US" sz="2000" dirty="0"/>
          </a:p>
        </p:txBody>
      </p:sp>
      <p:sp>
        <p:nvSpPr>
          <p:cNvPr id="22" name="5-Point Star 21"/>
          <p:cNvSpPr/>
          <p:nvPr/>
        </p:nvSpPr>
        <p:spPr bwMode="auto">
          <a:xfrm>
            <a:off x="6278535" y="5140082"/>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3" name="5-Point Star 22"/>
          <p:cNvSpPr/>
          <p:nvPr/>
        </p:nvSpPr>
        <p:spPr bwMode="auto">
          <a:xfrm>
            <a:off x="2407354" y="517572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4914808" y="2492319"/>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6" name="TextBox 25"/>
          <p:cNvSpPr txBox="1"/>
          <p:nvPr/>
        </p:nvSpPr>
        <p:spPr>
          <a:xfrm>
            <a:off x="-19061" y="2507067"/>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7" name="TextBox 26"/>
          <p:cNvSpPr txBox="1"/>
          <p:nvPr/>
        </p:nvSpPr>
        <p:spPr>
          <a:xfrm>
            <a:off x="6278535" y="3532037"/>
            <a:ext cx="356188" cy="707886"/>
          </a:xfrm>
          <a:prstGeom prst="rect">
            <a:avLst/>
          </a:prstGeom>
          <a:noFill/>
        </p:spPr>
        <p:txBody>
          <a:bodyPr wrap="none" rtlCol="0">
            <a:spAutoFit/>
          </a:bodyPr>
          <a:lstStyle/>
          <a:p>
            <a:r>
              <a:rPr lang="en-US" sz="4000" b="1" dirty="0" smtClean="0"/>
              <a:t>t</a:t>
            </a:r>
            <a:endParaRPr lang="en-US" sz="4000" b="1" dirty="0"/>
          </a:p>
        </p:txBody>
      </p:sp>
      <p:sp>
        <p:nvSpPr>
          <p:cNvPr id="28" name="TextBox 27"/>
          <p:cNvSpPr txBox="1"/>
          <p:nvPr/>
        </p:nvSpPr>
        <p:spPr>
          <a:xfrm>
            <a:off x="1725458" y="3546785"/>
            <a:ext cx="356188" cy="707886"/>
          </a:xfrm>
          <a:prstGeom prst="rect">
            <a:avLst/>
          </a:prstGeom>
          <a:noFill/>
        </p:spPr>
        <p:txBody>
          <a:bodyPr wrap="none" rtlCol="0">
            <a:spAutoFit/>
          </a:bodyPr>
          <a:lstStyle/>
          <a:p>
            <a:r>
              <a:rPr lang="en-US" sz="4000" b="1" dirty="0" smtClean="0"/>
              <a:t>t</a:t>
            </a:r>
            <a:endParaRPr lang="en-US" sz="4000" b="1" dirty="0"/>
          </a:p>
        </p:txBody>
      </p:sp>
      <p:sp>
        <p:nvSpPr>
          <p:cNvPr id="29" name="Oval 28"/>
          <p:cNvSpPr/>
          <p:nvPr/>
        </p:nvSpPr>
        <p:spPr>
          <a:xfrm>
            <a:off x="5602075" y="2628468"/>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35698" y="220774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bwMode="auto">
          <a:xfrm>
            <a:off x="2013881" y="4917255"/>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31" name="Oval 30"/>
          <p:cNvSpPr/>
          <p:nvPr/>
        </p:nvSpPr>
        <p:spPr>
          <a:xfrm>
            <a:off x="1282292" y="240340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07459" y="26328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txBox="1">
            <a:spLocks/>
          </p:cNvSpPr>
          <p:nvPr/>
        </p:nvSpPr>
        <p:spPr bwMode="auto">
          <a:xfrm>
            <a:off x="6096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NATRF2022 coordinates over time</a:t>
            </a:r>
            <a:br>
              <a:rPr lang="en-US" dirty="0" smtClean="0"/>
            </a:br>
            <a:r>
              <a:rPr lang="en-US" sz="2000" dirty="0" smtClean="0">
                <a:solidFill>
                  <a:srgbClr val="FF0000"/>
                </a:solidFill>
              </a:rPr>
              <a:t>(Remember:  The NATRF2022 </a:t>
            </a:r>
            <a:r>
              <a:rPr lang="en-US" sz="2000" i="1" dirty="0" smtClean="0">
                <a:solidFill>
                  <a:srgbClr val="FF0000"/>
                </a:solidFill>
              </a:rPr>
              <a:t>frame</a:t>
            </a:r>
            <a:r>
              <a:rPr lang="en-US" sz="2000" dirty="0" smtClean="0">
                <a:solidFill>
                  <a:srgbClr val="FF0000"/>
                </a:solidFill>
              </a:rPr>
              <a:t> is rigid)</a:t>
            </a:r>
            <a:endParaRPr lang="en-US" dirty="0">
              <a:solidFill>
                <a:srgbClr val="FF0000"/>
              </a:solidFill>
            </a:endParaRPr>
          </a:p>
        </p:txBody>
      </p:sp>
    </p:spTree>
    <p:extLst>
      <p:ext uri="{BB962C8B-B14F-4D97-AF65-F5344CB8AC3E}">
        <p14:creationId xmlns:p14="http://schemas.microsoft.com/office/powerpoint/2010/main" val="3600487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33582" y="4239923"/>
            <a:ext cx="2539940" cy="1592313"/>
            <a:chOff x="419099" y="1652846"/>
            <a:chExt cx="6766580" cy="4236672"/>
          </a:xfrm>
        </p:grpSpPr>
        <p:cxnSp>
          <p:nvCxnSpPr>
            <p:cNvPr id="41" name="Straight Connector 40"/>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275265" y="4363879"/>
            <a:ext cx="2539940" cy="1592313"/>
            <a:chOff x="419099" y="1652846"/>
            <a:chExt cx="6766580" cy="4236672"/>
          </a:xfrm>
        </p:grpSpPr>
        <p:cxnSp>
          <p:nvCxnSpPr>
            <p:cNvPr id="49" name="Straight Connector 48"/>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cxnSp>
        <p:nvCxnSpPr>
          <p:cNvPr id="7" name="Straight Arrow Connector 6"/>
          <p:cNvCxnSpPr/>
          <p:nvPr/>
        </p:nvCxnSpPr>
        <p:spPr>
          <a:xfrm flipV="1">
            <a:off x="5457921" y="2075659"/>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57921" y="3611947"/>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1715" y="2090407"/>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1715" y="3626695"/>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bwMode="auto">
          <a:xfrm>
            <a:off x="5161199" y="1692434"/>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5" name="5-Point Star 14"/>
          <p:cNvSpPr/>
          <p:nvPr/>
        </p:nvSpPr>
        <p:spPr bwMode="auto">
          <a:xfrm>
            <a:off x="517725" y="169243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5427899" y="1641118"/>
            <a:ext cx="3103735" cy="400110"/>
          </a:xfrm>
          <a:prstGeom prst="rect">
            <a:avLst/>
          </a:prstGeom>
          <a:noFill/>
        </p:spPr>
        <p:txBody>
          <a:bodyPr wrap="none" rtlCol="0">
            <a:spAutoFit/>
          </a:bodyPr>
          <a:lstStyle/>
          <a:p>
            <a:r>
              <a:rPr lang="en-US" sz="2000" dirty="0" smtClean="0"/>
              <a:t>Point on </a:t>
            </a:r>
            <a:r>
              <a:rPr lang="en-US" sz="2000" u="sng" dirty="0" smtClean="0"/>
              <a:t>rigid</a:t>
            </a:r>
            <a:r>
              <a:rPr lang="en-US" sz="2000" dirty="0" smtClean="0"/>
              <a:t> part of plate</a:t>
            </a:r>
            <a:endParaRPr lang="en-US" sz="2000" dirty="0"/>
          </a:p>
        </p:txBody>
      </p:sp>
      <p:sp>
        <p:nvSpPr>
          <p:cNvPr id="19" name="TextBox 18"/>
          <p:cNvSpPr txBox="1"/>
          <p:nvPr/>
        </p:nvSpPr>
        <p:spPr>
          <a:xfrm>
            <a:off x="783492" y="1641118"/>
            <a:ext cx="3757760" cy="400110"/>
          </a:xfrm>
          <a:prstGeom prst="rect">
            <a:avLst/>
          </a:prstGeom>
          <a:noFill/>
        </p:spPr>
        <p:txBody>
          <a:bodyPr wrap="none" rtlCol="0">
            <a:spAutoFit/>
          </a:bodyPr>
          <a:lstStyle/>
          <a:p>
            <a:r>
              <a:rPr lang="en-US" sz="2000" dirty="0" smtClean="0"/>
              <a:t>Point on </a:t>
            </a:r>
            <a:r>
              <a:rPr lang="en-US" sz="2000" u="sng" dirty="0" smtClean="0"/>
              <a:t>deforming</a:t>
            </a:r>
            <a:r>
              <a:rPr lang="en-US" sz="2000" dirty="0" smtClean="0"/>
              <a:t> part of plate</a:t>
            </a:r>
            <a:endParaRPr lang="en-US" sz="2000" dirty="0"/>
          </a:p>
        </p:txBody>
      </p:sp>
      <p:sp>
        <p:nvSpPr>
          <p:cNvPr id="22" name="5-Point Star 21"/>
          <p:cNvSpPr/>
          <p:nvPr/>
        </p:nvSpPr>
        <p:spPr bwMode="auto">
          <a:xfrm>
            <a:off x="6278535" y="5140082"/>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3" name="5-Point Star 22"/>
          <p:cNvSpPr/>
          <p:nvPr/>
        </p:nvSpPr>
        <p:spPr bwMode="auto">
          <a:xfrm>
            <a:off x="2407354" y="517572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4914808" y="2492319"/>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6" name="TextBox 25"/>
          <p:cNvSpPr txBox="1"/>
          <p:nvPr/>
        </p:nvSpPr>
        <p:spPr>
          <a:xfrm>
            <a:off x="-19061" y="2507067"/>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7" name="TextBox 26"/>
          <p:cNvSpPr txBox="1"/>
          <p:nvPr/>
        </p:nvSpPr>
        <p:spPr>
          <a:xfrm>
            <a:off x="6278535" y="3532037"/>
            <a:ext cx="356188" cy="707886"/>
          </a:xfrm>
          <a:prstGeom prst="rect">
            <a:avLst/>
          </a:prstGeom>
          <a:noFill/>
        </p:spPr>
        <p:txBody>
          <a:bodyPr wrap="none" rtlCol="0">
            <a:spAutoFit/>
          </a:bodyPr>
          <a:lstStyle/>
          <a:p>
            <a:r>
              <a:rPr lang="en-US" sz="4000" b="1" dirty="0" smtClean="0"/>
              <a:t>t</a:t>
            </a:r>
            <a:endParaRPr lang="en-US" sz="4000" b="1" dirty="0"/>
          </a:p>
        </p:txBody>
      </p:sp>
      <p:sp>
        <p:nvSpPr>
          <p:cNvPr id="28" name="TextBox 27"/>
          <p:cNvSpPr txBox="1"/>
          <p:nvPr/>
        </p:nvSpPr>
        <p:spPr>
          <a:xfrm>
            <a:off x="1725458" y="3546785"/>
            <a:ext cx="356188" cy="707886"/>
          </a:xfrm>
          <a:prstGeom prst="rect">
            <a:avLst/>
          </a:prstGeom>
          <a:noFill/>
        </p:spPr>
        <p:txBody>
          <a:bodyPr wrap="none" rtlCol="0">
            <a:spAutoFit/>
          </a:bodyPr>
          <a:lstStyle/>
          <a:p>
            <a:r>
              <a:rPr lang="en-US" sz="4000" b="1" dirty="0" smtClean="0"/>
              <a:t>t</a:t>
            </a:r>
            <a:endParaRPr lang="en-US" sz="4000" b="1" dirty="0"/>
          </a:p>
        </p:txBody>
      </p:sp>
      <p:sp>
        <p:nvSpPr>
          <p:cNvPr id="29" name="Oval 28"/>
          <p:cNvSpPr/>
          <p:nvPr/>
        </p:nvSpPr>
        <p:spPr>
          <a:xfrm>
            <a:off x="5602075" y="2628468"/>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35698" y="220774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bwMode="auto">
          <a:xfrm>
            <a:off x="2013881" y="4917255"/>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31" name="Oval 30"/>
          <p:cNvSpPr/>
          <p:nvPr/>
        </p:nvSpPr>
        <p:spPr>
          <a:xfrm>
            <a:off x="1282292" y="240340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07459" y="26328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bwMode="auto">
          <a:xfrm>
            <a:off x="1667218" y="4674050"/>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35" name="Oval 34"/>
          <p:cNvSpPr/>
          <p:nvPr/>
        </p:nvSpPr>
        <p:spPr>
          <a:xfrm>
            <a:off x="1718530" y="2637180"/>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554867" y="26328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txBox="1">
            <a:spLocks/>
          </p:cNvSpPr>
          <p:nvPr/>
        </p:nvSpPr>
        <p:spPr bwMode="auto">
          <a:xfrm>
            <a:off x="6096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NATRF2022 coordinates over time</a:t>
            </a:r>
            <a:br>
              <a:rPr lang="en-US" dirty="0" smtClean="0"/>
            </a:br>
            <a:r>
              <a:rPr lang="en-US" sz="2000" dirty="0" smtClean="0">
                <a:solidFill>
                  <a:srgbClr val="FF0000"/>
                </a:solidFill>
              </a:rPr>
              <a:t>(Remember:  The NATRF2022 </a:t>
            </a:r>
            <a:r>
              <a:rPr lang="en-US" sz="2000" i="1" dirty="0" smtClean="0">
                <a:solidFill>
                  <a:srgbClr val="FF0000"/>
                </a:solidFill>
              </a:rPr>
              <a:t>frame</a:t>
            </a:r>
            <a:r>
              <a:rPr lang="en-US" sz="2000" dirty="0" smtClean="0">
                <a:solidFill>
                  <a:srgbClr val="FF0000"/>
                </a:solidFill>
              </a:rPr>
              <a:t> is rigid)</a:t>
            </a:r>
            <a:endParaRPr lang="en-US" dirty="0">
              <a:solidFill>
                <a:srgbClr val="FF0000"/>
              </a:solidFill>
            </a:endParaRPr>
          </a:p>
        </p:txBody>
      </p:sp>
    </p:spTree>
    <p:extLst>
      <p:ext uri="{BB962C8B-B14F-4D97-AF65-F5344CB8AC3E}">
        <p14:creationId xmlns:p14="http://schemas.microsoft.com/office/powerpoint/2010/main" val="3658924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33582" y="4239923"/>
            <a:ext cx="2539940" cy="1592313"/>
            <a:chOff x="419099" y="1652846"/>
            <a:chExt cx="6766580" cy="4236672"/>
          </a:xfrm>
        </p:grpSpPr>
        <p:cxnSp>
          <p:nvCxnSpPr>
            <p:cNvPr id="41" name="Straight Connector 40"/>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275265" y="4363879"/>
            <a:ext cx="2539940" cy="1592313"/>
            <a:chOff x="419099" y="1652846"/>
            <a:chExt cx="6766580" cy="4236672"/>
          </a:xfrm>
        </p:grpSpPr>
        <p:cxnSp>
          <p:nvCxnSpPr>
            <p:cNvPr id="49" name="Straight Connector 48"/>
            <p:cNvCxnSpPr/>
            <p:nvPr/>
          </p:nvCxnSpPr>
          <p:spPr>
            <a:xfrm>
              <a:off x="175260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05150"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48175"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16927" y="1652846"/>
              <a:ext cx="9525" cy="4236672"/>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9100" y="2705100"/>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9100" y="3757354"/>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9099" y="4800083"/>
              <a:ext cx="6766579" cy="9525"/>
            </a:xfrm>
            <a:prstGeom prst="line">
              <a:avLst/>
            </a:prstGeom>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cxnSp>
        <p:nvCxnSpPr>
          <p:cNvPr id="7" name="Straight Arrow Connector 6"/>
          <p:cNvCxnSpPr/>
          <p:nvPr/>
        </p:nvCxnSpPr>
        <p:spPr>
          <a:xfrm flipV="1">
            <a:off x="5457921" y="2075659"/>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57921" y="3611947"/>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1715" y="2090407"/>
            <a:ext cx="0" cy="154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1715" y="3626695"/>
            <a:ext cx="2531807" cy="4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5-Point Star 13"/>
          <p:cNvSpPr/>
          <p:nvPr/>
        </p:nvSpPr>
        <p:spPr bwMode="auto">
          <a:xfrm>
            <a:off x="5161199" y="1692434"/>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5" name="5-Point Star 14"/>
          <p:cNvSpPr/>
          <p:nvPr/>
        </p:nvSpPr>
        <p:spPr bwMode="auto">
          <a:xfrm>
            <a:off x="517725" y="169243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5427899" y="1641118"/>
            <a:ext cx="3103735" cy="400110"/>
          </a:xfrm>
          <a:prstGeom prst="rect">
            <a:avLst/>
          </a:prstGeom>
          <a:noFill/>
        </p:spPr>
        <p:txBody>
          <a:bodyPr wrap="none" rtlCol="0">
            <a:spAutoFit/>
          </a:bodyPr>
          <a:lstStyle/>
          <a:p>
            <a:r>
              <a:rPr lang="en-US" sz="2000" dirty="0" smtClean="0"/>
              <a:t>Point on </a:t>
            </a:r>
            <a:r>
              <a:rPr lang="en-US" sz="2000" u="sng" dirty="0" smtClean="0"/>
              <a:t>rigid</a:t>
            </a:r>
            <a:r>
              <a:rPr lang="en-US" sz="2000" dirty="0" smtClean="0"/>
              <a:t> part of plate</a:t>
            </a:r>
            <a:endParaRPr lang="en-US" sz="2000" dirty="0"/>
          </a:p>
        </p:txBody>
      </p:sp>
      <p:sp>
        <p:nvSpPr>
          <p:cNvPr id="19" name="TextBox 18"/>
          <p:cNvSpPr txBox="1"/>
          <p:nvPr/>
        </p:nvSpPr>
        <p:spPr>
          <a:xfrm>
            <a:off x="783492" y="1641118"/>
            <a:ext cx="3757760" cy="400110"/>
          </a:xfrm>
          <a:prstGeom prst="rect">
            <a:avLst/>
          </a:prstGeom>
          <a:noFill/>
        </p:spPr>
        <p:txBody>
          <a:bodyPr wrap="none" rtlCol="0">
            <a:spAutoFit/>
          </a:bodyPr>
          <a:lstStyle/>
          <a:p>
            <a:r>
              <a:rPr lang="en-US" sz="2000" dirty="0" smtClean="0"/>
              <a:t>Point on </a:t>
            </a:r>
            <a:r>
              <a:rPr lang="en-US" sz="2000" u="sng" dirty="0" smtClean="0"/>
              <a:t>deforming</a:t>
            </a:r>
            <a:r>
              <a:rPr lang="en-US" sz="2000" dirty="0" smtClean="0"/>
              <a:t> part of plate</a:t>
            </a:r>
            <a:endParaRPr lang="en-US" sz="2000" dirty="0"/>
          </a:p>
        </p:txBody>
      </p:sp>
      <p:sp>
        <p:nvSpPr>
          <p:cNvPr id="22" name="5-Point Star 21"/>
          <p:cNvSpPr/>
          <p:nvPr/>
        </p:nvSpPr>
        <p:spPr bwMode="auto">
          <a:xfrm>
            <a:off x="6278535" y="5140082"/>
            <a:ext cx="266700" cy="2667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3" name="5-Point Star 22"/>
          <p:cNvSpPr/>
          <p:nvPr/>
        </p:nvSpPr>
        <p:spPr bwMode="auto">
          <a:xfrm>
            <a:off x="2407354" y="517572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4914808" y="2492319"/>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6" name="TextBox 25"/>
          <p:cNvSpPr txBox="1"/>
          <p:nvPr/>
        </p:nvSpPr>
        <p:spPr>
          <a:xfrm>
            <a:off x="-19061" y="2507067"/>
            <a:ext cx="466794" cy="707886"/>
          </a:xfrm>
          <a:prstGeom prst="rect">
            <a:avLst/>
          </a:prstGeom>
          <a:noFill/>
        </p:spPr>
        <p:txBody>
          <a:bodyPr wrap="none" rtlCol="0">
            <a:spAutoFit/>
          </a:bodyPr>
          <a:lstStyle/>
          <a:p>
            <a:r>
              <a:rPr lang="en-US" sz="4000" b="1" dirty="0" smtClean="0">
                <a:latin typeface="Symbol" panose="05050102010706020507" pitchFamily="18" charset="2"/>
              </a:rPr>
              <a:t>l</a:t>
            </a:r>
            <a:endParaRPr lang="en-US" sz="4000" b="1" dirty="0">
              <a:latin typeface="Symbol" panose="05050102010706020507" pitchFamily="18" charset="2"/>
            </a:endParaRPr>
          </a:p>
        </p:txBody>
      </p:sp>
      <p:sp>
        <p:nvSpPr>
          <p:cNvPr id="27" name="TextBox 26"/>
          <p:cNvSpPr txBox="1"/>
          <p:nvPr/>
        </p:nvSpPr>
        <p:spPr>
          <a:xfrm>
            <a:off x="6278535" y="3532037"/>
            <a:ext cx="356188" cy="707886"/>
          </a:xfrm>
          <a:prstGeom prst="rect">
            <a:avLst/>
          </a:prstGeom>
          <a:noFill/>
        </p:spPr>
        <p:txBody>
          <a:bodyPr wrap="none" rtlCol="0">
            <a:spAutoFit/>
          </a:bodyPr>
          <a:lstStyle/>
          <a:p>
            <a:r>
              <a:rPr lang="en-US" sz="4000" b="1" dirty="0" smtClean="0"/>
              <a:t>t</a:t>
            </a:r>
            <a:endParaRPr lang="en-US" sz="4000" b="1" dirty="0"/>
          </a:p>
        </p:txBody>
      </p:sp>
      <p:sp>
        <p:nvSpPr>
          <p:cNvPr id="28" name="TextBox 27"/>
          <p:cNvSpPr txBox="1"/>
          <p:nvPr/>
        </p:nvSpPr>
        <p:spPr>
          <a:xfrm>
            <a:off x="1725458" y="3546785"/>
            <a:ext cx="356188" cy="707886"/>
          </a:xfrm>
          <a:prstGeom prst="rect">
            <a:avLst/>
          </a:prstGeom>
          <a:noFill/>
        </p:spPr>
        <p:txBody>
          <a:bodyPr wrap="none" rtlCol="0">
            <a:spAutoFit/>
          </a:bodyPr>
          <a:lstStyle/>
          <a:p>
            <a:r>
              <a:rPr lang="en-US" sz="4000" b="1" dirty="0" smtClean="0"/>
              <a:t>t</a:t>
            </a:r>
            <a:endParaRPr lang="en-US" sz="4000" b="1" dirty="0"/>
          </a:p>
        </p:txBody>
      </p:sp>
      <p:sp>
        <p:nvSpPr>
          <p:cNvPr id="29" name="Oval 28"/>
          <p:cNvSpPr/>
          <p:nvPr/>
        </p:nvSpPr>
        <p:spPr>
          <a:xfrm>
            <a:off x="5602075" y="2628468"/>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35698" y="220774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bwMode="auto">
          <a:xfrm>
            <a:off x="2013881" y="4917255"/>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31" name="Oval 30"/>
          <p:cNvSpPr/>
          <p:nvPr/>
        </p:nvSpPr>
        <p:spPr>
          <a:xfrm>
            <a:off x="1282292" y="2403401"/>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07459" y="26328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bwMode="auto">
          <a:xfrm>
            <a:off x="1667218" y="4674050"/>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35" name="Oval 34"/>
          <p:cNvSpPr/>
          <p:nvPr/>
        </p:nvSpPr>
        <p:spPr>
          <a:xfrm>
            <a:off x="1718530" y="2637180"/>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554867" y="26328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txBox="1">
            <a:spLocks/>
          </p:cNvSpPr>
          <p:nvPr/>
        </p:nvSpPr>
        <p:spPr bwMode="auto">
          <a:xfrm>
            <a:off x="6096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NATRF2022 coordinates over time</a:t>
            </a:r>
            <a:br>
              <a:rPr lang="en-US" dirty="0" smtClean="0"/>
            </a:br>
            <a:r>
              <a:rPr lang="en-US" sz="2000" dirty="0" smtClean="0">
                <a:solidFill>
                  <a:srgbClr val="FF0000"/>
                </a:solidFill>
              </a:rPr>
              <a:t>(Remember:  The NATRF2022 </a:t>
            </a:r>
            <a:r>
              <a:rPr lang="en-US" sz="2000" i="1" dirty="0" smtClean="0">
                <a:solidFill>
                  <a:srgbClr val="FF0000"/>
                </a:solidFill>
              </a:rPr>
              <a:t>frame</a:t>
            </a:r>
            <a:r>
              <a:rPr lang="en-US" sz="2000" dirty="0" smtClean="0">
                <a:solidFill>
                  <a:srgbClr val="FF0000"/>
                </a:solidFill>
              </a:rPr>
              <a:t> is rigid)</a:t>
            </a:r>
            <a:endParaRPr lang="en-US" dirty="0">
              <a:solidFill>
                <a:srgbClr val="FF0000"/>
              </a:solidFill>
            </a:endParaRPr>
          </a:p>
        </p:txBody>
      </p:sp>
      <p:sp>
        <p:nvSpPr>
          <p:cNvPr id="56" name="5-Point Star 55"/>
          <p:cNvSpPr/>
          <p:nvPr/>
        </p:nvSpPr>
        <p:spPr bwMode="auto">
          <a:xfrm>
            <a:off x="1326132" y="4318584"/>
            <a:ext cx="266700" cy="266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
        <p:nvSpPr>
          <p:cNvPr id="57" name="Oval 56"/>
          <p:cNvSpPr/>
          <p:nvPr/>
        </p:nvSpPr>
        <p:spPr>
          <a:xfrm>
            <a:off x="2140867" y="2857883"/>
            <a:ext cx="158314" cy="158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973967" y="2632821"/>
            <a:ext cx="158314" cy="158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01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425450" y="425450"/>
            <a:ext cx="8261350" cy="1174750"/>
          </a:xfrm>
        </p:spPr>
        <p:txBody>
          <a:bodyPr/>
          <a:lstStyle/>
          <a:p>
            <a:r>
              <a:rPr lang="en-US" altLang="en-US" smtClean="0"/>
              <a:t>Overview</a:t>
            </a:r>
          </a:p>
        </p:txBody>
      </p:sp>
      <p:sp>
        <p:nvSpPr>
          <p:cNvPr id="11" name="Content Placeholder 10"/>
          <p:cNvSpPr>
            <a:spLocks noGrp="1"/>
          </p:cNvSpPr>
          <p:nvPr>
            <p:ph idx="1"/>
          </p:nvPr>
        </p:nvSpPr>
        <p:spPr>
          <a:xfrm>
            <a:off x="304800" y="1828800"/>
            <a:ext cx="8686800" cy="4419600"/>
          </a:xfrm>
        </p:spPr>
        <p:txBody>
          <a:bodyPr>
            <a:normAutofit fontScale="85000" lnSpcReduction="20000"/>
          </a:bodyPr>
          <a:lstStyle/>
          <a:p>
            <a:pPr>
              <a:defRPr/>
            </a:pPr>
            <a:r>
              <a:rPr lang="en-US" dirty="0" smtClean="0"/>
              <a:t>The National Spatial Reference System (</a:t>
            </a:r>
            <a:r>
              <a:rPr lang="en-US" altLang="en-US" b="1" dirty="0" smtClean="0">
                <a:solidFill>
                  <a:srgbClr val="C00000"/>
                </a:solidFill>
                <a:ea typeface="ＭＳ Ｐゴシック" charset="0"/>
              </a:rPr>
              <a:t>NSRS</a:t>
            </a:r>
            <a:r>
              <a:rPr lang="en-US" dirty="0" smtClean="0"/>
              <a:t>) is the official coordinate system for all geospatial work done by the civilian federal government.</a:t>
            </a:r>
          </a:p>
          <a:p>
            <a:pPr>
              <a:defRPr/>
            </a:pPr>
            <a:endParaRPr lang="en-US" dirty="0" smtClean="0"/>
          </a:p>
          <a:p>
            <a:pPr>
              <a:defRPr/>
            </a:pPr>
            <a:r>
              <a:rPr lang="en-US" dirty="0" smtClean="0"/>
              <a:t>Current </a:t>
            </a:r>
            <a:r>
              <a:rPr lang="en-US" dirty="0" err="1" smtClean="0"/>
              <a:t>datums</a:t>
            </a:r>
            <a:r>
              <a:rPr lang="en-US" dirty="0" smtClean="0"/>
              <a:t>:</a:t>
            </a:r>
          </a:p>
          <a:p>
            <a:pPr lvl="1">
              <a:defRPr/>
            </a:pPr>
            <a:r>
              <a:rPr lang="en-US" dirty="0" smtClean="0"/>
              <a:t>NAD 83 (latitude, longitude, ellipsoid height)</a:t>
            </a:r>
          </a:p>
          <a:p>
            <a:pPr lvl="1">
              <a:defRPr/>
            </a:pPr>
            <a:r>
              <a:rPr lang="en-US" dirty="0" smtClean="0"/>
              <a:t>NAVD 88 (orthometric height)</a:t>
            </a:r>
          </a:p>
          <a:p>
            <a:pPr lvl="1">
              <a:defRPr/>
            </a:pPr>
            <a:r>
              <a:rPr lang="en-US" dirty="0" smtClean="0"/>
              <a:t>IGLD 85 (dynamic heights:  predominantly on the Great Lakes)</a:t>
            </a:r>
          </a:p>
          <a:p>
            <a:pPr lvl="1">
              <a:defRPr/>
            </a:pPr>
            <a:endParaRPr lang="en-US" dirty="0" smtClean="0"/>
          </a:p>
          <a:p>
            <a:pPr>
              <a:defRPr/>
            </a:pPr>
            <a:r>
              <a:rPr lang="en-US" dirty="0" smtClean="0"/>
              <a:t>These datums are often adopted, even legislated, by states, counties and municipalities.</a:t>
            </a:r>
          </a:p>
        </p:txBody>
      </p:sp>
      <p:sp>
        <p:nvSpPr>
          <p:cNvPr id="2" name="Date Placeholder 1"/>
          <p:cNvSpPr>
            <a:spLocks noGrp="1"/>
          </p:cNvSpPr>
          <p:nvPr>
            <p:ph type="dt" sz="half" idx="10"/>
          </p:nvPr>
        </p:nvSpPr>
        <p:spPr/>
        <p:txBody>
          <a:bodyPr/>
          <a:lstStyle/>
          <a:p>
            <a:pPr>
              <a:defRPr/>
            </a:pPr>
            <a:r>
              <a:rPr lang="en-US" smtClean="0"/>
              <a:t>February 8, 2017</a:t>
            </a:r>
            <a:endParaRPr lang="en-US"/>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3290433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4"/>
          <p:cNvSpPr>
            <a:spLocks/>
          </p:cNvSpPr>
          <p:nvPr/>
        </p:nvSpPr>
        <p:spPr bwMode="auto">
          <a:xfrm>
            <a:off x="1289050" y="4297248"/>
            <a:ext cx="7324725" cy="50800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p:spPr>
        <p:txBody>
          <a:bodyPr/>
          <a:lstStyle/>
          <a:p>
            <a:endParaRPr lang="en-US"/>
          </a:p>
        </p:txBody>
      </p:sp>
      <p:sp>
        <p:nvSpPr>
          <p:cNvPr id="19459" name="Freeform 5"/>
          <p:cNvSpPr>
            <a:spLocks/>
          </p:cNvSpPr>
          <p:nvPr/>
        </p:nvSpPr>
        <p:spPr bwMode="auto">
          <a:xfrm>
            <a:off x="1374775" y="1939810"/>
            <a:ext cx="7229475" cy="1171575"/>
          </a:xfrm>
          <a:custGeom>
            <a:avLst/>
            <a:gdLst>
              <a:gd name="T0" fmla="*/ 2147483647 w 4554"/>
              <a:gd name="T1" fmla="*/ 2147483647 h 738"/>
              <a:gd name="T2" fmla="*/ 2147483647 w 4554"/>
              <a:gd name="T3" fmla="*/ 2147483647 h 738"/>
              <a:gd name="T4" fmla="*/ 2147483647 w 4554"/>
              <a:gd name="T5" fmla="*/ 2147483647 h 738"/>
              <a:gd name="T6" fmla="*/ 2147483647 w 4554"/>
              <a:gd name="T7" fmla="*/ 2147483647 h 738"/>
              <a:gd name="T8" fmla="*/ 2147483647 w 4554"/>
              <a:gd name="T9" fmla="*/ 2147483647 h 738"/>
              <a:gd name="T10" fmla="*/ 2147483647 w 4554"/>
              <a:gd name="T11" fmla="*/ 2147483647 h 738"/>
              <a:gd name="T12" fmla="*/ 2147483647 w 4554"/>
              <a:gd name="T13" fmla="*/ 2147483647 h 738"/>
              <a:gd name="T14" fmla="*/ 2147483647 w 4554"/>
              <a:gd name="T15" fmla="*/ 2147483647 h 738"/>
              <a:gd name="T16" fmla="*/ 2147483647 w 4554"/>
              <a:gd name="T17" fmla="*/ 2147483647 h 738"/>
              <a:gd name="T18" fmla="*/ 2147483647 w 4554"/>
              <a:gd name="T19" fmla="*/ 2147483647 h 738"/>
              <a:gd name="T20" fmla="*/ 2147483647 w 4554"/>
              <a:gd name="T21" fmla="*/ 2147483647 h 738"/>
              <a:gd name="T22" fmla="*/ 2147483647 w 4554"/>
              <a:gd name="T23" fmla="*/ 2147483647 h 738"/>
              <a:gd name="T24" fmla="*/ 2147483647 w 4554"/>
              <a:gd name="T25" fmla="*/ 2147483647 h 738"/>
              <a:gd name="T26" fmla="*/ 2147483647 w 4554"/>
              <a:gd name="T27" fmla="*/ 2147483647 h 738"/>
              <a:gd name="T28" fmla="*/ 2147483647 w 4554"/>
              <a:gd name="T29" fmla="*/ 2147483647 h 738"/>
              <a:gd name="T30" fmla="*/ 2147483647 w 4554"/>
              <a:gd name="T31" fmla="*/ 2147483647 h 738"/>
              <a:gd name="T32" fmla="*/ 2147483647 w 4554"/>
              <a:gd name="T33" fmla="*/ 2147483647 h 738"/>
              <a:gd name="T34" fmla="*/ 2147483647 w 4554"/>
              <a:gd name="T35" fmla="*/ 2147483647 h 738"/>
              <a:gd name="T36" fmla="*/ 2147483647 w 4554"/>
              <a:gd name="T37" fmla="*/ 2147483647 h 738"/>
              <a:gd name="T38" fmla="*/ 2147483647 w 4554"/>
              <a:gd name="T39" fmla="*/ 2147483647 h 738"/>
              <a:gd name="T40" fmla="*/ 2147483647 w 4554"/>
              <a:gd name="T41" fmla="*/ 2147483647 h 738"/>
              <a:gd name="T42" fmla="*/ 2147483647 w 4554"/>
              <a:gd name="T43" fmla="*/ 2147483647 h 738"/>
              <a:gd name="T44" fmla="*/ 2147483647 w 4554"/>
              <a:gd name="T45" fmla="*/ 2147483647 h 738"/>
              <a:gd name="T46" fmla="*/ 2147483647 w 4554"/>
              <a:gd name="T47" fmla="*/ 2147483647 h 738"/>
              <a:gd name="T48" fmla="*/ 2147483647 w 4554"/>
              <a:gd name="T49" fmla="*/ 2147483647 h 738"/>
              <a:gd name="T50" fmla="*/ 2147483647 w 4554"/>
              <a:gd name="T51" fmla="*/ 2147483647 h 738"/>
              <a:gd name="T52" fmla="*/ 2147483647 w 4554"/>
              <a:gd name="T53" fmla="*/ 2147483647 h 738"/>
              <a:gd name="T54" fmla="*/ 2147483647 w 4554"/>
              <a:gd name="T55" fmla="*/ 2147483647 h 738"/>
              <a:gd name="T56" fmla="*/ 2147483647 w 4554"/>
              <a:gd name="T57" fmla="*/ 2147483647 h 738"/>
              <a:gd name="T58" fmla="*/ 2147483647 w 4554"/>
              <a:gd name="T59" fmla="*/ 2147483647 h 738"/>
              <a:gd name="T60" fmla="*/ 2147483647 w 4554"/>
              <a:gd name="T61" fmla="*/ 2147483647 h 738"/>
              <a:gd name="T62" fmla="*/ 2147483647 w 4554"/>
              <a:gd name="T63" fmla="*/ 2147483647 h 738"/>
              <a:gd name="T64" fmla="*/ 2147483647 w 4554"/>
              <a:gd name="T65" fmla="*/ 2147483647 h 738"/>
              <a:gd name="T66" fmla="*/ 2147483647 w 4554"/>
              <a:gd name="T67" fmla="*/ 2147483647 h 738"/>
              <a:gd name="T68" fmla="*/ 2147483647 w 4554"/>
              <a:gd name="T69" fmla="*/ 2147483647 h 738"/>
              <a:gd name="T70" fmla="*/ 2147483647 w 4554"/>
              <a:gd name="T71" fmla="*/ 2147483647 h 738"/>
              <a:gd name="T72" fmla="*/ 2147483647 w 4554"/>
              <a:gd name="T73" fmla="*/ 2147483647 h 738"/>
              <a:gd name="T74" fmla="*/ 2147483647 w 4554"/>
              <a:gd name="T75" fmla="*/ 2147483647 h 738"/>
              <a:gd name="T76" fmla="*/ 2147483647 w 4554"/>
              <a:gd name="T77" fmla="*/ 2147483647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54"/>
              <a:gd name="T118" fmla="*/ 0 h 738"/>
              <a:gd name="T119" fmla="*/ 4554 w 4554"/>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p:spPr>
        <p:txBody>
          <a:bodyPr/>
          <a:lstStyle/>
          <a:p>
            <a:endParaRPr lang="en-US"/>
          </a:p>
        </p:txBody>
      </p:sp>
      <p:sp>
        <p:nvSpPr>
          <p:cNvPr id="19460" name="Freeform 6"/>
          <p:cNvSpPr>
            <a:spLocks/>
          </p:cNvSpPr>
          <p:nvPr/>
        </p:nvSpPr>
        <p:spPr bwMode="auto">
          <a:xfrm>
            <a:off x="4357688" y="2401773"/>
            <a:ext cx="355600" cy="2162175"/>
          </a:xfrm>
          <a:custGeom>
            <a:avLst/>
            <a:gdLst>
              <a:gd name="T0" fmla="*/ 0 w 224"/>
              <a:gd name="T1" fmla="*/ 2147483647 h 1362"/>
              <a:gd name="T2" fmla="*/ 2147483647 w 224"/>
              <a:gd name="T3" fmla="*/ 2147483647 h 1362"/>
              <a:gd name="T4" fmla="*/ 2147483647 w 224"/>
              <a:gd name="T5" fmla="*/ 0 h 1362"/>
              <a:gd name="T6" fmla="*/ 0 60000 65536"/>
              <a:gd name="T7" fmla="*/ 0 60000 65536"/>
              <a:gd name="T8" fmla="*/ 0 60000 65536"/>
              <a:gd name="T9" fmla="*/ 0 w 224"/>
              <a:gd name="T10" fmla="*/ 0 h 1362"/>
              <a:gd name="T11" fmla="*/ 224 w 224"/>
              <a:gd name="T12" fmla="*/ 1362 h 1362"/>
            </a:gdLst>
            <a:ahLst/>
            <a:cxnLst>
              <a:cxn ang="T6">
                <a:pos x="T0" y="T1"/>
              </a:cxn>
              <a:cxn ang="T7">
                <a:pos x="T2" y="T3"/>
              </a:cxn>
              <a:cxn ang="T8">
                <a:pos x="T4" y="T5"/>
              </a:cxn>
            </a:cxnLst>
            <a:rect l="T9" t="T10" r="T11" b="T12"/>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p:spPr>
        <p:txBody>
          <a:bodyPr/>
          <a:lstStyle/>
          <a:p>
            <a:endParaRPr lang="en-US"/>
          </a:p>
        </p:txBody>
      </p:sp>
      <p:sp>
        <p:nvSpPr>
          <p:cNvPr id="19461" name="Text Box 7"/>
          <p:cNvSpPr txBox="1">
            <a:spLocks noChangeArrowheads="1"/>
          </p:cNvSpPr>
          <p:nvPr/>
        </p:nvSpPr>
        <p:spPr bwMode="auto">
          <a:xfrm>
            <a:off x="4760913" y="3366973"/>
            <a:ext cx="333375" cy="304800"/>
          </a:xfrm>
          <a:prstGeom prst="rect">
            <a:avLst/>
          </a:prstGeom>
          <a:noFill/>
          <a:ln w="9525">
            <a:noFill/>
            <a:miter lim="800000"/>
            <a:headEnd/>
            <a:tailEnd/>
          </a:ln>
        </p:spPr>
        <p:txBody>
          <a:bodyPr wrap="none">
            <a:spAutoFit/>
          </a:bodyPr>
          <a:lstStyle/>
          <a:p>
            <a:r>
              <a:rPr lang="en-US"/>
              <a:t>H</a:t>
            </a:r>
          </a:p>
        </p:txBody>
      </p:sp>
      <p:sp>
        <p:nvSpPr>
          <p:cNvPr id="19462" name="Oval 8"/>
          <p:cNvSpPr>
            <a:spLocks noChangeArrowheads="1"/>
          </p:cNvSpPr>
          <p:nvPr/>
        </p:nvSpPr>
        <p:spPr bwMode="auto">
          <a:xfrm>
            <a:off x="4546600" y="2349385"/>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63" name="Text Box 9"/>
          <p:cNvSpPr txBox="1">
            <a:spLocks noChangeArrowheads="1"/>
          </p:cNvSpPr>
          <p:nvPr/>
        </p:nvSpPr>
        <p:spPr bwMode="auto">
          <a:xfrm>
            <a:off x="463550" y="2820873"/>
            <a:ext cx="942975" cy="517525"/>
          </a:xfrm>
          <a:prstGeom prst="rect">
            <a:avLst/>
          </a:prstGeom>
          <a:noFill/>
          <a:ln w="9525">
            <a:noFill/>
            <a:miter lim="800000"/>
            <a:headEnd/>
            <a:tailEnd/>
          </a:ln>
        </p:spPr>
        <p:txBody>
          <a:bodyPr wrap="none">
            <a:spAutoFit/>
          </a:bodyPr>
          <a:lstStyle/>
          <a:p>
            <a:r>
              <a:rPr lang="en-US"/>
              <a:t>Earth’s</a:t>
            </a:r>
          </a:p>
          <a:p>
            <a:r>
              <a:rPr lang="en-US"/>
              <a:t>Surface</a:t>
            </a:r>
          </a:p>
        </p:txBody>
      </p:sp>
      <p:sp>
        <p:nvSpPr>
          <p:cNvPr id="19464" name="Text Box 10"/>
          <p:cNvSpPr txBox="1">
            <a:spLocks noChangeArrowheads="1"/>
          </p:cNvSpPr>
          <p:nvPr/>
        </p:nvSpPr>
        <p:spPr bwMode="auto">
          <a:xfrm>
            <a:off x="274638" y="4751273"/>
            <a:ext cx="1177925" cy="304800"/>
          </a:xfrm>
          <a:prstGeom prst="rect">
            <a:avLst/>
          </a:prstGeom>
          <a:noFill/>
          <a:ln w="9525">
            <a:noFill/>
            <a:miter lim="800000"/>
            <a:headEnd/>
            <a:tailEnd/>
          </a:ln>
        </p:spPr>
        <p:txBody>
          <a:bodyPr wrap="none">
            <a:spAutoFit/>
          </a:bodyPr>
          <a:lstStyle/>
          <a:p>
            <a:r>
              <a:rPr lang="en-US"/>
              <a:t>The Geoid</a:t>
            </a:r>
          </a:p>
        </p:txBody>
      </p:sp>
      <p:sp>
        <p:nvSpPr>
          <p:cNvPr id="165899" name="Freeform 11"/>
          <p:cNvSpPr>
            <a:spLocks/>
          </p:cNvSpPr>
          <p:nvPr/>
        </p:nvSpPr>
        <p:spPr bwMode="auto">
          <a:xfrm>
            <a:off x="1039813" y="3833698"/>
            <a:ext cx="7324725" cy="26035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rgbClr val="0000FF"/>
            </a:solidFill>
            <a:prstDash val="sysDot"/>
            <a:round/>
            <a:headEnd/>
            <a:tailEnd/>
          </a:ln>
        </p:spPr>
        <p:txBody>
          <a:bodyPr/>
          <a:lstStyle/>
          <a:p>
            <a:endParaRPr lang="en-US"/>
          </a:p>
        </p:txBody>
      </p:sp>
      <p:sp>
        <p:nvSpPr>
          <p:cNvPr id="165900" name="Text Box 12"/>
          <p:cNvSpPr txBox="1">
            <a:spLocks noChangeArrowheads="1"/>
          </p:cNvSpPr>
          <p:nvPr/>
        </p:nvSpPr>
        <p:spPr bwMode="auto">
          <a:xfrm rot="-395121">
            <a:off x="6210300" y="3533660"/>
            <a:ext cx="2617788" cy="304800"/>
          </a:xfrm>
          <a:prstGeom prst="rect">
            <a:avLst/>
          </a:prstGeom>
          <a:noFill/>
          <a:ln w="9525">
            <a:noFill/>
            <a:miter lim="800000"/>
            <a:headEnd/>
            <a:tailEnd/>
          </a:ln>
        </p:spPr>
        <p:txBody>
          <a:bodyPr wrap="none">
            <a:spAutoFit/>
          </a:bodyPr>
          <a:lstStyle/>
          <a:p>
            <a:r>
              <a:rPr lang="en-US">
                <a:solidFill>
                  <a:srgbClr val="3333CC"/>
                </a:solidFill>
              </a:rPr>
              <a:t>NAVD 88 reference level</a:t>
            </a:r>
          </a:p>
        </p:txBody>
      </p:sp>
      <p:sp>
        <p:nvSpPr>
          <p:cNvPr id="165901" name="Freeform 13"/>
          <p:cNvSpPr>
            <a:spLocks/>
          </p:cNvSpPr>
          <p:nvPr/>
        </p:nvSpPr>
        <p:spPr bwMode="auto">
          <a:xfrm>
            <a:off x="4579938" y="2409710"/>
            <a:ext cx="50800" cy="1616075"/>
          </a:xfrm>
          <a:custGeom>
            <a:avLst/>
            <a:gdLst>
              <a:gd name="T0" fmla="*/ 0 w 32"/>
              <a:gd name="T1" fmla="*/ 2147483647 h 1018"/>
              <a:gd name="T2" fmla="*/ 2147483647 w 32"/>
              <a:gd name="T3" fmla="*/ 2147483647 h 1018"/>
              <a:gd name="T4" fmla="*/ 0 w 32"/>
              <a:gd name="T5" fmla="*/ 0 h 1018"/>
              <a:gd name="T6" fmla="*/ 0 60000 65536"/>
              <a:gd name="T7" fmla="*/ 0 60000 65536"/>
              <a:gd name="T8" fmla="*/ 0 60000 65536"/>
              <a:gd name="T9" fmla="*/ 0 w 32"/>
              <a:gd name="T10" fmla="*/ 0 h 1018"/>
              <a:gd name="T11" fmla="*/ 32 w 32"/>
              <a:gd name="T12" fmla="*/ 1018 h 1018"/>
            </a:gdLst>
            <a:ahLst/>
            <a:cxnLst>
              <a:cxn ang="T6">
                <a:pos x="T0" y="T1"/>
              </a:cxn>
              <a:cxn ang="T7">
                <a:pos x="T2" y="T3"/>
              </a:cxn>
              <a:cxn ang="T8">
                <a:pos x="T4" y="T5"/>
              </a:cxn>
            </a:cxnLst>
            <a:rect l="T9" t="T10" r="T11" b="T12"/>
            <a:pathLst>
              <a:path w="32" h="1018">
                <a:moveTo>
                  <a:pt x="0" y="1018"/>
                </a:moveTo>
                <a:cubicBezTo>
                  <a:pt x="16" y="836"/>
                  <a:pt x="32" y="655"/>
                  <a:pt x="32" y="485"/>
                </a:cubicBezTo>
                <a:cubicBezTo>
                  <a:pt x="32" y="315"/>
                  <a:pt x="16" y="157"/>
                  <a:pt x="0" y="0"/>
                </a:cubicBezTo>
              </a:path>
            </a:pathLst>
          </a:custGeom>
          <a:noFill/>
          <a:ln w="38100">
            <a:solidFill>
              <a:srgbClr val="0000FF"/>
            </a:solidFill>
            <a:round/>
            <a:headEnd/>
            <a:tailEnd type="triangle" w="med" len="med"/>
          </a:ln>
        </p:spPr>
        <p:txBody>
          <a:bodyPr/>
          <a:lstStyle/>
          <a:p>
            <a:endParaRPr lang="en-US"/>
          </a:p>
        </p:txBody>
      </p:sp>
      <p:sp>
        <p:nvSpPr>
          <p:cNvPr id="165902" name="Text Box 14"/>
          <p:cNvSpPr txBox="1">
            <a:spLocks noChangeArrowheads="1"/>
          </p:cNvSpPr>
          <p:nvPr/>
        </p:nvSpPr>
        <p:spPr bwMode="auto">
          <a:xfrm>
            <a:off x="3135313" y="3074873"/>
            <a:ext cx="1474787" cy="304800"/>
          </a:xfrm>
          <a:prstGeom prst="rect">
            <a:avLst/>
          </a:prstGeom>
          <a:noFill/>
          <a:ln w="9525">
            <a:noFill/>
            <a:miter lim="800000"/>
            <a:headEnd/>
            <a:tailEnd/>
          </a:ln>
        </p:spPr>
        <p:txBody>
          <a:bodyPr wrap="none">
            <a:spAutoFit/>
          </a:bodyPr>
          <a:lstStyle/>
          <a:p>
            <a:r>
              <a:rPr lang="en-US">
                <a:solidFill>
                  <a:srgbClr val="3333CC"/>
                </a:solidFill>
              </a:rPr>
              <a:t>H (NAVD 88)</a:t>
            </a:r>
          </a:p>
        </p:txBody>
      </p:sp>
      <p:sp>
        <p:nvSpPr>
          <p:cNvPr id="165903" name="Line 15"/>
          <p:cNvSpPr>
            <a:spLocks noChangeShapeType="1"/>
          </p:cNvSpPr>
          <p:nvPr/>
        </p:nvSpPr>
        <p:spPr bwMode="auto">
          <a:xfrm>
            <a:off x="1631950" y="3897198"/>
            <a:ext cx="136525" cy="581025"/>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5" name="Line 17"/>
          <p:cNvSpPr>
            <a:spLocks noChangeShapeType="1"/>
          </p:cNvSpPr>
          <p:nvPr/>
        </p:nvSpPr>
        <p:spPr bwMode="auto">
          <a:xfrm flipH="1">
            <a:off x="5165725" y="4055948"/>
            <a:ext cx="128588" cy="633412"/>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6" name="Line 18"/>
          <p:cNvSpPr>
            <a:spLocks noChangeShapeType="1"/>
          </p:cNvSpPr>
          <p:nvPr/>
        </p:nvSpPr>
        <p:spPr bwMode="auto">
          <a:xfrm flipH="1">
            <a:off x="3687763" y="3935298"/>
            <a:ext cx="42862" cy="485775"/>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7" name="Line 19"/>
          <p:cNvSpPr>
            <a:spLocks noChangeShapeType="1"/>
          </p:cNvSpPr>
          <p:nvPr/>
        </p:nvSpPr>
        <p:spPr bwMode="auto">
          <a:xfrm>
            <a:off x="2344738" y="3865448"/>
            <a:ext cx="58737" cy="469900"/>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8" name="Line 20"/>
          <p:cNvSpPr>
            <a:spLocks noChangeShapeType="1"/>
          </p:cNvSpPr>
          <p:nvPr/>
        </p:nvSpPr>
        <p:spPr bwMode="auto">
          <a:xfrm>
            <a:off x="6419850" y="4078173"/>
            <a:ext cx="25400" cy="658812"/>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9" name="Line 21"/>
          <p:cNvSpPr>
            <a:spLocks noChangeShapeType="1"/>
          </p:cNvSpPr>
          <p:nvPr/>
        </p:nvSpPr>
        <p:spPr bwMode="auto">
          <a:xfrm>
            <a:off x="8032750" y="3906723"/>
            <a:ext cx="68263" cy="598487"/>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10" name="Freeform 22"/>
          <p:cNvSpPr>
            <a:spLocks/>
          </p:cNvSpPr>
          <p:nvPr/>
        </p:nvSpPr>
        <p:spPr bwMode="auto">
          <a:xfrm>
            <a:off x="1725613" y="4255973"/>
            <a:ext cx="2170112" cy="1308100"/>
          </a:xfrm>
          <a:custGeom>
            <a:avLst/>
            <a:gdLst>
              <a:gd name="T0" fmla="*/ 0 w 1362"/>
              <a:gd name="T1" fmla="*/ 0 h 915"/>
              <a:gd name="T2" fmla="*/ 2147483647 w 1362"/>
              <a:gd name="T3" fmla="*/ 2147483647 h 915"/>
              <a:gd name="T4" fmla="*/ 2147483647 w 1362"/>
              <a:gd name="T5" fmla="*/ 2147483647 h 915"/>
              <a:gd name="T6" fmla="*/ 2147483647 w 1362"/>
              <a:gd name="T7" fmla="*/ 2147483647 h 915"/>
              <a:gd name="T8" fmla="*/ 0 60000 65536"/>
              <a:gd name="T9" fmla="*/ 0 60000 65536"/>
              <a:gd name="T10" fmla="*/ 0 60000 65536"/>
              <a:gd name="T11" fmla="*/ 0 60000 65536"/>
              <a:gd name="T12" fmla="*/ 0 w 1362"/>
              <a:gd name="T13" fmla="*/ 0 h 915"/>
              <a:gd name="T14" fmla="*/ 1362 w 1362"/>
              <a:gd name="T15" fmla="*/ 915 h 915"/>
            </a:gdLst>
            <a:ahLst/>
            <a:cxnLst>
              <a:cxn ang="T8">
                <a:pos x="T0" y="T1"/>
              </a:cxn>
              <a:cxn ang="T9">
                <a:pos x="T2" y="T3"/>
              </a:cxn>
              <a:cxn ang="T10">
                <a:pos x="T4" y="T5"/>
              </a:cxn>
              <a:cxn ang="T11">
                <a:pos x="T6" y="T7"/>
              </a:cxn>
            </a:cxnLst>
            <a:rect l="T12" t="T13" r="T14" b="T15"/>
            <a:pathLst>
              <a:path w="1362" h="915">
                <a:moveTo>
                  <a:pt x="0" y="0"/>
                </a:moveTo>
                <a:cubicBezTo>
                  <a:pt x="153" y="59"/>
                  <a:pt x="307" y="119"/>
                  <a:pt x="350" y="210"/>
                </a:cubicBezTo>
                <a:cubicBezTo>
                  <a:pt x="393" y="301"/>
                  <a:pt x="89" y="432"/>
                  <a:pt x="258" y="549"/>
                </a:cubicBezTo>
                <a:cubicBezTo>
                  <a:pt x="427" y="666"/>
                  <a:pt x="894" y="790"/>
                  <a:pt x="1362" y="915"/>
                </a:cubicBezTo>
              </a:path>
            </a:pathLst>
          </a:custGeom>
          <a:noFill/>
          <a:ln w="9525">
            <a:solidFill>
              <a:schemeClr val="tx1"/>
            </a:solidFill>
            <a:round/>
            <a:headEnd type="arrow" w="med" len="med"/>
            <a:tailEnd/>
          </a:ln>
        </p:spPr>
        <p:txBody>
          <a:bodyPr/>
          <a:lstStyle/>
          <a:p>
            <a:endParaRPr lang="en-US"/>
          </a:p>
        </p:txBody>
      </p:sp>
      <p:sp>
        <p:nvSpPr>
          <p:cNvPr id="165911" name="Text Box 23"/>
          <p:cNvSpPr txBox="1">
            <a:spLocks noChangeArrowheads="1"/>
          </p:cNvSpPr>
          <p:nvPr/>
        </p:nvSpPr>
        <p:spPr bwMode="auto">
          <a:xfrm>
            <a:off x="1922463" y="5468823"/>
            <a:ext cx="6324600" cy="954107"/>
          </a:xfrm>
          <a:prstGeom prst="rect">
            <a:avLst/>
          </a:prstGeom>
          <a:noFill/>
          <a:ln w="9525">
            <a:noFill/>
            <a:miter lim="800000"/>
            <a:headEnd/>
            <a:tailEnd/>
          </a:ln>
        </p:spPr>
        <p:txBody>
          <a:bodyPr>
            <a:spAutoFit/>
          </a:bodyPr>
          <a:lstStyle/>
          <a:p>
            <a:r>
              <a:rPr lang="en-US" sz="1400" b="1" dirty="0"/>
              <a:t>Errors in NAVD 88 </a:t>
            </a:r>
            <a:r>
              <a:rPr lang="en-US" sz="1100" b="1" dirty="0"/>
              <a:t>:  </a:t>
            </a:r>
            <a:r>
              <a:rPr lang="en-US" sz="1400" b="1" dirty="0"/>
              <a:t>~50 cm </a:t>
            </a:r>
            <a:r>
              <a:rPr lang="en-US" sz="1400" b="1" dirty="0" smtClean="0"/>
              <a:t>average, </a:t>
            </a:r>
            <a:endParaRPr lang="en-US" sz="1400" b="1" dirty="0"/>
          </a:p>
          <a:p>
            <a:r>
              <a:rPr lang="en-US" sz="1400" b="1" dirty="0"/>
              <a:t>                                  100 cm CONUS tilt, </a:t>
            </a:r>
          </a:p>
          <a:p>
            <a:r>
              <a:rPr lang="en-US" sz="1400" b="1" dirty="0"/>
              <a:t>                                  1-2 meters </a:t>
            </a:r>
            <a:r>
              <a:rPr lang="en-US" sz="1400" b="1" dirty="0" smtClean="0"/>
              <a:t>average </a:t>
            </a:r>
            <a:r>
              <a:rPr lang="en-US" sz="1400" b="1" dirty="0"/>
              <a:t>in Alaska</a:t>
            </a:r>
          </a:p>
          <a:p>
            <a:r>
              <a:rPr lang="en-US" sz="1400" b="1" dirty="0"/>
              <a:t>                                   NO tracking</a:t>
            </a:r>
          </a:p>
        </p:txBody>
      </p:sp>
      <p:sp>
        <p:nvSpPr>
          <p:cNvPr id="165912" name="Freeform 24"/>
          <p:cNvSpPr>
            <a:spLocks/>
          </p:cNvSpPr>
          <p:nvPr/>
        </p:nvSpPr>
        <p:spPr bwMode="auto">
          <a:xfrm>
            <a:off x="2314575" y="3998798"/>
            <a:ext cx="1666875" cy="1504950"/>
          </a:xfrm>
          <a:custGeom>
            <a:avLst/>
            <a:gdLst>
              <a:gd name="T0" fmla="*/ 2147483647 w 1050"/>
              <a:gd name="T1" fmla="*/ 2147483647 h 948"/>
              <a:gd name="T2" fmla="*/ 2147483647 w 1050"/>
              <a:gd name="T3" fmla="*/ 2147483647 h 948"/>
              <a:gd name="T4" fmla="*/ 2147483647 w 1050"/>
              <a:gd name="T5" fmla="*/ 2147483647 h 948"/>
              <a:gd name="T6" fmla="*/ 2147483647 w 1050"/>
              <a:gd name="T7" fmla="*/ 2147483647 h 948"/>
              <a:gd name="T8" fmla="*/ 2147483647 w 1050"/>
              <a:gd name="T9" fmla="*/ 2147483647 h 948"/>
              <a:gd name="T10" fmla="*/ 0 60000 65536"/>
              <a:gd name="T11" fmla="*/ 0 60000 65536"/>
              <a:gd name="T12" fmla="*/ 0 60000 65536"/>
              <a:gd name="T13" fmla="*/ 0 60000 65536"/>
              <a:gd name="T14" fmla="*/ 0 60000 65536"/>
              <a:gd name="T15" fmla="*/ 0 w 1050"/>
              <a:gd name="T16" fmla="*/ 0 h 948"/>
              <a:gd name="T17" fmla="*/ 1050 w 1050"/>
              <a:gd name="T18" fmla="*/ 948 h 948"/>
            </a:gdLst>
            <a:ahLst/>
            <a:cxnLst>
              <a:cxn ang="T10">
                <a:pos x="T0" y="T1"/>
              </a:cxn>
              <a:cxn ang="T11">
                <a:pos x="T2" y="T3"/>
              </a:cxn>
              <a:cxn ang="T12">
                <a:pos x="T4" y="T5"/>
              </a:cxn>
              <a:cxn ang="T13">
                <a:pos x="T6" y="T7"/>
              </a:cxn>
              <a:cxn ang="T14">
                <a:pos x="T8" y="T9"/>
              </a:cxn>
            </a:cxnLst>
            <a:rect l="T15" t="T16" r="T17" b="T18"/>
            <a:pathLst>
              <a:path w="1050" h="948">
                <a:moveTo>
                  <a:pt x="38" y="81"/>
                </a:moveTo>
                <a:cubicBezTo>
                  <a:pt x="19" y="70"/>
                  <a:pt x="0" y="60"/>
                  <a:pt x="70" y="60"/>
                </a:cubicBezTo>
                <a:cubicBezTo>
                  <a:pt x="140" y="60"/>
                  <a:pt x="421" y="0"/>
                  <a:pt x="458" y="81"/>
                </a:cubicBezTo>
                <a:cubicBezTo>
                  <a:pt x="495" y="162"/>
                  <a:pt x="192" y="399"/>
                  <a:pt x="291" y="544"/>
                </a:cubicBezTo>
                <a:cubicBezTo>
                  <a:pt x="390" y="689"/>
                  <a:pt x="720" y="818"/>
                  <a:pt x="1050" y="948"/>
                </a:cubicBezTo>
              </a:path>
            </a:pathLst>
          </a:custGeom>
          <a:noFill/>
          <a:ln w="9525">
            <a:solidFill>
              <a:schemeClr val="tx1"/>
            </a:solidFill>
            <a:round/>
            <a:headEnd type="arrow" w="med" len="med"/>
            <a:tailEnd/>
          </a:ln>
        </p:spPr>
        <p:txBody>
          <a:bodyPr/>
          <a:lstStyle/>
          <a:p>
            <a:endParaRPr lang="en-US"/>
          </a:p>
        </p:txBody>
      </p:sp>
      <p:sp>
        <p:nvSpPr>
          <p:cNvPr id="165913" name="Freeform 25"/>
          <p:cNvSpPr>
            <a:spLocks/>
          </p:cNvSpPr>
          <p:nvPr/>
        </p:nvSpPr>
        <p:spPr bwMode="auto">
          <a:xfrm>
            <a:off x="3668713" y="4190885"/>
            <a:ext cx="406400" cy="1235075"/>
          </a:xfrm>
          <a:custGeom>
            <a:avLst/>
            <a:gdLst>
              <a:gd name="T0" fmla="*/ 2147483647 w 256"/>
              <a:gd name="T1" fmla="*/ 2147483647 h 778"/>
              <a:gd name="T2" fmla="*/ 2147483647 w 256"/>
              <a:gd name="T3" fmla="*/ 2147483647 h 778"/>
              <a:gd name="T4" fmla="*/ 2147483647 w 256"/>
              <a:gd name="T5" fmla="*/ 2147483647 h 778"/>
              <a:gd name="T6" fmla="*/ 2147483647 w 256"/>
              <a:gd name="T7" fmla="*/ 2147483647 h 778"/>
              <a:gd name="T8" fmla="*/ 0 60000 65536"/>
              <a:gd name="T9" fmla="*/ 0 60000 65536"/>
              <a:gd name="T10" fmla="*/ 0 60000 65536"/>
              <a:gd name="T11" fmla="*/ 0 60000 65536"/>
              <a:gd name="T12" fmla="*/ 0 w 256"/>
              <a:gd name="T13" fmla="*/ 0 h 778"/>
              <a:gd name="T14" fmla="*/ 256 w 256"/>
              <a:gd name="T15" fmla="*/ 778 h 778"/>
            </a:gdLst>
            <a:ahLst/>
            <a:cxnLst>
              <a:cxn ang="T8">
                <a:pos x="T0" y="T1"/>
              </a:cxn>
              <a:cxn ang="T9">
                <a:pos x="T2" y="T3"/>
              </a:cxn>
              <a:cxn ang="T10">
                <a:pos x="T4" y="T5"/>
              </a:cxn>
              <a:cxn ang="T11">
                <a:pos x="T6" y="T7"/>
              </a:cxn>
            </a:cxnLst>
            <a:rect l="T12" t="T13" r="T14" b="T15"/>
            <a:pathLst>
              <a:path w="256" h="778">
                <a:moveTo>
                  <a:pt x="19" y="25"/>
                </a:moveTo>
                <a:cubicBezTo>
                  <a:pt x="111" y="12"/>
                  <a:pt x="204" y="0"/>
                  <a:pt x="202" y="73"/>
                </a:cubicBezTo>
                <a:cubicBezTo>
                  <a:pt x="200" y="146"/>
                  <a:pt x="0" y="344"/>
                  <a:pt x="9" y="461"/>
                </a:cubicBezTo>
                <a:cubicBezTo>
                  <a:pt x="18" y="578"/>
                  <a:pt x="137" y="678"/>
                  <a:pt x="256" y="778"/>
                </a:cubicBezTo>
              </a:path>
            </a:pathLst>
          </a:custGeom>
          <a:noFill/>
          <a:ln w="9525">
            <a:solidFill>
              <a:schemeClr val="tx1"/>
            </a:solidFill>
            <a:round/>
            <a:headEnd type="arrow" w="med" len="med"/>
            <a:tailEnd/>
          </a:ln>
        </p:spPr>
        <p:txBody>
          <a:bodyPr/>
          <a:lstStyle/>
          <a:p>
            <a:endParaRPr lang="en-US"/>
          </a:p>
        </p:txBody>
      </p:sp>
      <p:sp>
        <p:nvSpPr>
          <p:cNvPr id="165915" name="Freeform 27"/>
          <p:cNvSpPr>
            <a:spLocks/>
          </p:cNvSpPr>
          <p:nvPr/>
        </p:nvSpPr>
        <p:spPr bwMode="auto">
          <a:xfrm>
            <a:off x="4579938" y="4351223"/>
            <a:ext cx="1328737" cy="1135062"/>
          </a:xfrm>
          <a:custGeom>
            <a:avLst/>
            <a:gdLst>
              <a:gd name="T0" fmla="*/ 2147483647 w 837"/>
              <a:gd name="T1" fmla="*/ 2147483647 h 715"/>
              <a:gd name="T2" fmla="*/ 2147483647 w 837"/>
              <a:gd name="T3" fmla="*/ 2147483647 h 715"/>
              <a:gd name="T4" fmla="*/ 0 w 837"/>
              <a:gd name="T5" fmla="*/ 2147483647 h 715"/>
              <a:gd name="T6" fmla="*/ 0 60000 65536"/>
              <a:gd name="T7" fmla="*/ 0 60000 65536"/>
              <a:gd name="T8" fmla="*/ 0 60000 65536"/>
              <a:gd name="T9" fmla="*/ 0 w 837"/>
              <a:gd name="T10" fmla="*/ 0 h 715"/>
              <a:gd name="T11" fmla="*/ 837 w 837"/>
              <a:gd name="T12" fmla="*/ 715 h 715"/>
            </a:gdLst>
            <a:ahLst/>
            <a:cxnLst>
              <a:cxn ang="T6">
                <a:pos x="T0" y="T1"/>
              </a:cxn>
              <a:cxn ang="T7">
                <a:pos x="T2" y="T3"/>
              </a:cxn>
              <a:cxn ang="T8">
                <a:pos x="T4" y="T5"/>
              </a:cxn>
            </a:cxnLst>
            <a:rect l="T9" t="T10" r="T11" b="T12"/>
            <a:pathLst>
              <a:path w="837" h="715">
                <a:moveTo>
                  <a:pt x="404" y="5"/>
                </a:moveTo>
                <a:cubicBezTo>
                  <a:pt x="620" y="2"/>
                  <a:pt x="837" y="0"/>
                  <a:pt x="770" y="118"/>
                </a:cubicBezTo>
                <a:cubicBezTo>
                  <a:pt x="703" y="236"/>
                  <a:pt x="351" y="475"/>
                  <a:pt x="0" y="715"/>
                </a:cubicBezTo>
              </a:path>
            </a:pathLst>
          </a:custGeom>
          <a:noFill/>
          <a:ln w="9525">
            <a:solidFill>
              <a:schemeClr val="tx1"/>
            </a:solidFill>
            <a:round/>
            <a:headEnd type="arrow" w="med" len="med"/>
            <a:tailEnd/>
          </a:ln>
        </p:spPr>
        <p:txBody>
          <a:bodyPr/>
          <a:lstStyle/>
          <a:p>
            <a:endParaRPr lang="en-US"/>
          </a:p>
        </p:txBody>
      </p:sp>
      <p:sp>
        <p:nvSpPr>
          <p:cNvPr id="165917" name="Freeform 29"/>
          <p:cNvSpPr>
            <a:spLocks/>
          </p:cNvSpPr>
          <p:nvPr/>
        </p:nvSpPr>
        <p:spPr bwMode="auto">
          <a:xfrm>
            <a:off x="5468938" y="4368685"/>
            <a:ext cx="979487" cy="1100138"/>
          </a:xfrm>
          <a:custGeom>
            <a:avLst/>
            <a:gdLst>
              <a:gd name="T0" fmla="*/ 2147483647 w 617"/>
              <a:gd name="T1" fmla="*/ 2147483647 h 693"/>
              <a:gd name="T2" fmla="*/ 2147483647 w 617"/>
              <a:gd name="T3" fmla="*/ 2147483647 h 693"/>
              <a:gd name="T4" fmla="*/ 2147483647 w 617"/>
              <a:gd name="T5" fmla="*/ 2147483647 h 693"/>
              <a:gd name="T6" fmla="*/ 0 w 617"/>
              <a:gd name="T7" fmla="*/ 2147483647 h 693"/>
              <a:gd name="T8" fmla="*/ 0 60000 65536"/>
              <a:gd name="T9" fmla="*/ 0 60000 65536"/>
              <a:gd name="T10" fmla="*/ 0 60000 65536"/>
              <a:gd name="T11" fmla="*/ 0 60000 65536"/>
              <a:gd name="T12" fmla="*/ 0 w 617"/>
              <a:gd name="T13" fmla="*/ 0 h 693"/>
              <a:gd name="T14" fmla="*/ 617 w 617"/>
              <a:gd name="T15" fmla="*/ 693 h 693"/>
            </a:gdLst>
            <a:ahLst/>
            <a:cxnLst>
              <a:cxn ang="T8">
                <a:pos x="T0" y="T1"/>
              </a:cxn>
              <a:cxn ang="T9">
                <a:pos x="T2" y="T3"/>
              </a:cxn>
              <a:cxn ang="T10">
                <a:pos x="T4" y="T5"/>
              </a:cxn>
              <a:cxn ang="T11">
                <a:pos x="T6" y="T7"/>
              </a:cxn>
            </a:cxnLst>
            <a:rect l="T12" t="T13" r="T14" b="T15"/>
            <a:pathLst>
              <a:path w="617" h="693">
                <a:moveTo>
                  <a:pt x="603" y="15"/>
                </a:moveTo>
                <a:cubicBezTo>
                  <a:pt x="610" y="7"/>
                  <a:pt x="617" y="0"/>
                  <a:pt x="576" y="31"/>
                </a:cubicBezTo>
                <a:cubicBezTo>
                  <a:pt x="535" y="62"/>
                  <a:pt x="451" y="93"/>
                  <a:pt x="355" y="203"/>
                </a:cubicBezTo>
                <a:cubicBezTo>
                  <a:pt x="259" y="313"/>
                  <a:pt x="59" y="610"/>
                  <a:pt x="0" y="693"/>
                </a:cubicBezTo>
              </a:path>
            </a:pathLst>
          </a:custGeom>
          <a:noFill/>
          <a:ln w="9525">
            <a:solidFill>
              <a:schemeClr val="tx1"/>
            </a:solidFill>
            <a:round/>
            <a:headEnd type="arrow" w="med" len="med"/>
            <a:tailEnd/>
          </a:ln>
        </p:spPr>
        <p:txBody>
          <a:bodyPr/>
          <a:lstStyle/>
          <a:p>
            <a:endParaRPr lang="en-US"/>
          </a:p>
        </p:txBody>
      </p:sp>
      <p:sp>
        <p:nvSpPr>
          <p:cNvPr id="165918" name="Freeform 30"/>
          <p:cNvSpPr>
            <a:spLocks/>
          </p:cNvSpPr>
          <p:nvPr/>
        </p:nvSpPr>
        <p:spPr bwMode="auto">
          <a:xfrm>
            <a:off x="6211888" y="4213110"/>
            <a:ext cx="1854200" cy="1247775"/>
          </a:xfrm>
          <a:custGeom>
            <a:avLst/>
            <a:gdLst>
              <a:gd name="T0" fmla="*/ 2147483647 w 1168"/>
              <a:gd name="T1" fmla="*/ 0 h 786"/>
              <a:gd name="T2" fmla="*/ 2147483647 w 1168"/>
              <a:gd name="T3" fmla="*/ 2147483647 h 786"/>
              <a:gd name="T4" fmla="*/ 0 w 1168"/>
              <a:gd name="T5" fmla="*/ 2147483647 h 786"/>
              <a:gd name="T6" fmla="*/ 0 60000 65536"/>
              <a:gd name="T7" fmla="*/ 0 60000 65536"/>
              <a:gd name="T8" fmla="*/ 0 60000 65536"/>
              <a:gd name="T9" fmla="*/ 0 w 1168"/>
              <a:gd name="T10" fmla="*/ 0 h 786"/>
              <a:gd name="T11" fmla="*/ 1168 w 1168"/>
              <a:gd name="T12" fmla="*/ 786 h 786"/>
            </a:gdLst>
            <a:ahLst/>
            <a:cxnLst>
              <a:cxn ang="T6">
                <a:pos x="T0" y="T1"/>
              </a:cxn>
              <a:cxn ang="T7">
                <a:pos x="T2" y="T3"/>
              </a:cxn>
              <a:cxn ang="T8">
                <a:pos x="T4" y="T5"/>
              </a:cxn>
            </a:cxnLst>
            <a:rect l="T9" t="T10" r="T11" b="T12"/>
            <a:pathLst>
              <a:path w="1168" h="786">
                <a:moveTo>
                  <a:pt x="1168" y="0"/>
                </a:moveTo>
                <a:cubicBezTo>
                  <a:pt x="999" y="15"/>
                  <a:pt x="830" y="31"/>
                  <a:pt x="635" y="162"/>
                </a:cubicBezTo>
                <a:cubicBezTo>
                  <a:pt x="440" y="293"/>
                  <a:pt x="106" y="681"/>
                  <a:pt x="0" y="786"/>
                </a:cubicBezTo>
              </a:path>
            </a:pathLst>
          </a:custGeom>
          <a:noFill/>
          <a:ln w="9525">
            <a:solidFill>
              <a:schemeClr val="tx1"/>
            </a:solidFill>
            <a:round/>
            <a:headEnd type="arrow" w="med" len="med"/>
            <a:tailEnd/>
          </a:ln>
        </p:spPr>
        <p:txBody>
          <a:bodyPr/>
          <a:lstStyle/>
          <a:p>
            <a:endParaRPr lang="en-US"/>
          </a:p>
        </p:txBody>
      </p:sp>
      <p:sp>
        <p:nvSpPr>
          <p:cNvPr id="27" name="Footer Placeholder 26"/>
          <p:cNvSpPr>
            <a:spLocks noGrp="1"/>
          </p:cNvSpPr>
          <p:nvPr>
            <p:ph type="ftr" sz="quarter" idx="11"/>
          </p:nvPr>
        </p:nvSpPr>
        <p:spPr/>
        <p:txBody>
          <a:bodyPr/>
          <a:lstStyle/>
          <a:p>
            <a:r>
              <a:rPr lang="en-US" smtClean="0"/>
              <a:t>Coastal GeoTools, North Charleston</a:t>
            </a:r>
            <a:endParaRPr lang="en-US" dirty="0"/>
          </a:p>
        </p:txBody>
      </p:sp>
      <p:sp>
        <p:nvSpPr>
          <p:cNvPr id="30"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000" b="0" kern="0" dirty="0">
                <a:solidFill>
                  <a:schemeClr val="tx2"/>
                </a:solidFill>
                <a:latin typeface="Gill Sans MT" panose="020B0502020104020203" pitchFamily="34" charset="0"/>
                <a:ea typeface="+mj-ea"/>
                <a:cs typeface="Times New Roman" pitchFamily="18" charset="0"/>
              </a:rPr>
              <a:t>Why isn’t NAVD 88 good</a:t>
            </a:r>
          </a:p>
          <a:p>
            <a:pPr algn="ctr">
              <a:defRPr/>
            </a:pPr>
            <a:r>
              <a:rPr lang="en-US" sz="4000" b="0" kern="0" dirty="0">
                <a:solidFill>
                  <a:schemeClr val="tx2"/>
                </a:solidFill>
                <a:latin typeface="Gill Sans MT" panose="020B0502020104020203" pitchFamily="34" charset="0"/>
                <a:ea typeface="+mj-ea"/>
                <a:cs typeface="Times New Roman" pitchFamily="18" charset="0"/>
              </a:rPr>
              <a:t>enough anymore? </a:t>
            </a:r>
          </a:p>
        </p:txBody>
      </p:sp>
      <p:sp>
        <p:nvSpPr>
          <p:cNvPr id="2" name="Date Placeholder 1"/>
          <p:cNvSpPr>
            <a:spLocks noGrp="1"/>
          </p:cNvSpPr>
          <p:nvPr>
            <p:ph type="dt" sz="half" idx="10"/>
          </p:nvPr>
        </p:nvSpPr>
        <p:spPr/>
        <p:txBody>
          <a:bodyPr/>
          <a:lstStyle/>
          <a:p>
            <a:pPr>
              <a:defRPr/>
            </a:pPr>
            <a:r>
              <a:rPr lang="en-US" altLang="en-US" smtClean="0"/>
              <a:t>February 8, 2017</a:t>
            </a:r>
            <a:endParaRPr lang="en-US" altLang="en-US"/>
          </a:p>
        </p:txBody>
      </p:sp>
    </p:spTree>
    <p:extLst>
      <p:ext uri="{BB962C8B-B14F-4D97-AF65-F5344CB8AC3E}">
        <p14:creationId xmlns:p14="http://schemas.microsoft.com/office/powerpoint/2010/main" val="216003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9"/>
                                        </p:tgtEl>
                                        <p:attrNameLst>
                                          <p:attrName>style.visibility</p:attrName>
                                        </p:attrNameLst>
                                      </p:cBhvr>
                                      <p:to>
                                        <p:strVal val="visible"/>
                                      </p:to>
                                    </p:set>
                                    <p:anim calcmode="lin" valueType="num">
                                      <p:cBhvr additive="base">
                                        <p:cTn id="7" dur="500" fill="hold"/>
                                        <p:tgtEl>
                                          <p:spTgt spid="165899"/>
                                        </p:tgtEl>
                                        <p:attrNameLst>
                                          <p:attrName>ppt_x</p:attrName>
                                        </p:attrNameLst>
                                      </p:cBhvr>
                                      <p:tavLst>
                                        <p:tav tm="0">
                                          <p:val>
                                            <p:strVal val="#ppt_x"/>
                                          </p:val>
                                        </p:tav>
                                        <p:tav tm="100000">
                                          <p:val>
                                            <p:strVal val="#ppt_x"/>
                                          </p:val>
                                        </p:tav>
                                      </p:tavLst>
                                    </p:anim>
                                    <p:anim calcmode="lin" valueType="num">
                                      <p:cBhvr additive="base">
                                        <p:cTn id="8" dur="500" fill="hold"/>
                                        <p:tgtEl>
                                          <p:spTgt spid="1658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900"/>
                                        </p:tgtEl>
                                        <p:attrNameLst>
                                          <p:attrName>style.visibility</p:attrName>
                                        </p:attrNameLst>
                                      </p:cBhvr>
                                      <p:to>
                                        <p:strVal val="visible"/>
                                      </p:to>
                                    </p:set>
                                    <p:anim calcmode="lin" valueType="num">
                                      <p:cBhvr additive="base">
                                        <p:cTn id="11" dur="500" fill="hold"/>
                                        <p:tgtEl>
                                          <p:spTgt spid="165900"/>
                                        </p:tgtEl>
                                        <p:attrNameLst>
                                          <p:attrName>ppt_x</p:attrName>
                                        </p:attrNameLst>
                                      </p:cBhvr>
                                      <p:tavLst>
                                        <p:tav tm="0">
                                          <p:val>
                                            <p:strVal val="#ppt_x"/>
                                          </p:val>
                                        </p:tav>
                                        <p:tav tm="100000">
                                          <p:val>
                                            <p:strVal val="#ppt_x"/>
                                          </p:val>
                                        </p:tav>
                                      </p:tavLst>
                                    </p:anim>
                                    <p:anim calcmode="lin" valueType="num">
                                      <p:cBhvr additive="base">
                                        <p:cTn id="12" dur="500" fill="hold"/>
                                        <p:tgtEl>
                                          <p:spTgt spid="1659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9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9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9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9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9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9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59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59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59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9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9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9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9" grpId="0" animBg="1"/>
      <p:bldP spid="165900" grpId="0"/>
      <p:bldP spid="165901" grpId="0" animBg="1"/>
      <p:bldP spid="165902" grpId="0"/>
      <p:bldP spid="165903" grpId="0" animBg="1"/>
      <p:bldP spid="165905" grpId="0" animBg="1"/>
      <p:bldP spid="165906" grpId="0" animBg="1"/>
      <p:bldP spid="165907" grpId="0" animBg="1"/>
      <p:bldP spid="165908" grpId="0" animBg="1"/>
      <p:bldP spid="165909" grpId="0" animBg="1"/>
      <p:bldP spid="165910" grpId="0" animBg="1"/>
      <p:bldP spid="165911" grpId="0"/>
      <p:bldP spid="165912" grpId="0" animBg="1"/>
      <p:bldP spid="165913" grpId="0" animBg="1"/>
      <p:bldP spid="165915" grpId="0" animBg="1"/>
      <p:bldP spid="165917" grpId="0" animBg="1"/>
      <p:bldP spid="1659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219200" y="2115200"/>
            <a:ext cx="7162800" cy="3933825"/>
          </a:xfrm>
        </p:spPr>
        <p:txBody>
          <a:bodyPr/>
          <a:lstStyle/>
          <a:p>
            <a:r>
              <a:rPr lang="en-US" sz="2400" b="1" dirty="0" smtClean="0"/>
              <a:t>Approximate level of geoid mismatch known to exist in the NAVD 88 zero surface:</a:t>
            </a:r>
          </a:p>
          <a:p>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Coastal GeoTools, North Charleston</a:t>
            </a:r>
            <a:endParaRPr lang="en-US" dirty="0"/>
          </a:p>
        </p:txBody>
      </p:sp>
      <p:sp>
        <p:nvSpPr>
          <p:cNvPr id="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kern="0" dirty="0">
                <a:solidFill>
                  <a:schemeClr val="tx2"/>
                </a:solidFill>
                <a:latin typeface="Gill Sans MT" panose="020B0502020104020203" pitchFamily="34" charset="0"/>
                <a:cs typeface="Times New Roman" pitchFamily="18" charset="0"/>
              </a:rPr>
              <a:t>Why isn’t NAVD 88 good</a:t>
            </a:r>
          </a:p>
          <a:p>
            <a:pPr algn="ctr">
              <a:defRPr/>
            </a:pPr>
            <a:r>
              <a:rPr lang="en-US" sz="4400" kern="0" dirty="0">
                <a:solidFill>
                  <a:schemeClr val="tx2"/>
                </a:solidFill>
                <a:latin typeface="Gill Sans MT" panose="020B0502020104020203" pitchFamily="34" charset="0"/>
                <a:cs typeface="Times New Roman" pitchFamily="18" charset="0"/>
              </a:rPr>
              <a:t>enough anymore? </a:t>
            </a:r>
          </a:p>
        </p:txBody>
      </p:sp>
      <p:pic>
        <p:nvPicPr>
          <p:cNvPr id="1027" name="Picture 3"/>
          <p:cNvPicPr>
            <a:picLocks noChangeAspect="1" noChangeArrowheads="1"/>
          </p:cNvPicPr>
          <p:nvPr/>
        </p:nvPicPr>
        <p:blipFill>
          <a:blip r:embed="rId3" cstate="print"/>
          <a:srcRect/>
          <a:stretch>
            <a:fillRect/>
          </a:stretch>
        </p:blipFill>
        <p:spPr bwMode="auto">
          <a:xfrm>
            <a:off x="1088571" y="2938370"/>
            <a:ext cx="7125155" cy="3206843"/>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altLang="en-US" smtClean="0"/>
              <a:t>February 8, 2017</a:t>
            </a:r>
            <a:endParaRPr lang="en-US" altLang="en-US"/>
          </a:p>
        </p:txBody>
      </p:sp>
    </p:spTree>
    <p:extLst>
      <p:ext uri="{BB962C8B-B14F-4D97-AF65-F5344CB8AC3E}">
        <p14:creationId xmlns:p14="http://schemas.microsoft.com/office/powerpoint/2010/main" val="1320161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sp>
        <p:nvSpPr>
          <p:cNvPr id="9" name="Title 1"/>
          <p:cNvSpPr>
            <a:spLocks noGrp="1"/>
          </p:cNvSpPr>
          <p:nvPr>
            <p:ph type="title"/>
          </p:nvPr>
        </p:nvSpPr>
        <p:spPr>
          <a:xfrm>
            <a:off x="38100" y="457200"/>
            <a:ext cx="8458200" cy="1143000"/>
          </a:xfrm>
        </p:spPr>
        <p:txBody>
          <a:bodyPr/>
          <a:lstStyle/>
          <a:p>
            <a:r>
              <a:rPr lang="en-US" sz="4000" dirty="0" smtClean="0"/>
              <a:t>Replacing NAVD 88 (et al)</a:t>
            </a:r>
            <a:endParaRPr lang="en-US" sz="4000" dirty="0"/>
          </a:p>
        </p:txBody>
      </p:sp>
      <p:sp>
        <p:nvSpPr>
          <p:cNvPr id="11" name="Content Placeholder 5"/>
          <p:cNvSpPr>
            <a:spLocks noGrp="1"/>
          </p:cNvSpPr>
          <p:nvPr>
            <p:ph idx="1"/>
          </p:nvPr>
        </p:nvSpPr>
        <p:spPr>
          <a:xfrm>
            <a:off x="457200" y="1828800"/>
            <a:ext cx="8229600" cy="4297363"/>
          </a:xfrm>
        </p:spPr>
        <p:txBody>
          <a:bodyPr/>
          <a:lstStyle/>
          <a:p>
            <a:r>
              <a:rPr lang="en-US" sz="2800" dirty="0" smtClean="0"/>
              <a:t>Replacing leveling based datums with a </a:t>
            </a:r>
            <a:r>
              <a:rPr lang="en-US" sz="2800" u="sng" dirty="0" smtClean="0"/>
              <a:t>gravimetric geoid model</a:t>
            </a:r>
          </a:p>
          <a:p>
            <a:pPr lvl="1"/>
            <a:r>
              <a:rPr lang="en-US" sz="2400" u="sng" dirty="0" smtClean="0"/>
              <a:t>Orthometric Heights (“above sea level”) will come from GNSS </a:t>
            </a:r>
            <a:r>
              <a:rPr lang="en-US" sz="2400" u="sng" dirty="0" err="1" smtClean="0"/>
              <a:t>recievers</a:t>
            </a:r>
            <a:endParaRPr lang="en-US" sz="2400" u="sng" dirty="0" smtClean="0"/>
          </a:p>
          <a:p>
            <a:endParaRPr lang="en-US" sz="2800" u="sng" dirty="0" smtClean="0"/>
          </a:p>
          <a:p>
            <a:r>
              <a:rPr lang="en-US" sz="2800" dirty="0" smtClean="0"/>
              <a:t>Based on an improved gravity field model from airborne surveys (GRAV-D)</a:t>
            </a:r>
          </a:p>
          <a:p>
            <a:endParaRPr lang="en-US" sz="2800" dirty="0" smtClean="0"/>
          </a:p>
          <a:p>
            <a:r>
              <a:rPr lang="en-US" sz="2400" dirty="0" smtClean="0"/>
              <a:t>Geoid will be </a:t>
            </a:r>
            <a:r>
              <a:rPr lang="en-US" sz="2400" i="1" dirty="0" smtClean="0"/>
              <a:t>time-dependent</a:t>
            </a:r>
            <a:endParaRPr lang="en-US" sz="2000" i="1" dirty="0" smtClean="0"/>
          </a:p>
          <a:p>
            <a:endParaRPr lang="en-US" sz="2400" dirty="0" smtClean="0"/>
          </a:p>
          <a:p>
            <a:endParaRPr lang="en-US" sz="2400" dirty="0" smtClean="0"/>
          </a:p>
        </p:txBody>
      </p:sp>
    </p:spTree>
    <p:extLst>
      <p:ext uri="{BB962C8B-B14F-4D97-AF65-F5344CB8AC3E}">
        <p14:creationId xmlns:p14="http://schemas.microsoft.com/office/powerpoint/2010/main" val="16566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Gravimetric Geoid Span</a:t>
            </a:r>
            <a:endParaRPr lang="en-US" dirty="0"/>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pic>
        <p:nvPicPr>
          <p:cNvPr id="1026" name="Picture 2" descr="Image result for xgeoid1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7398" y="1828800"/>
            <a:ext cx="6729203" cy="42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47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533400" y="672326"/>
            <a:ext cx="822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algn="ctr" eaLnBrk="1" hangingPunct="1">
              <a:spcBef>
                <a:spcPct val="0"/>
              </a:spcBef>
              <a:buFontTx/>
              <a:buNone/>
            </a:pPr>
            <a:r>
              <a:rPr lang="en-US" altLang="en-US" sz="3600" dirty="0" smtClean="0">
                <a:solidFill>
                  <a:srgbClr val="1F497D"/>
                </a:solidFill>
                <a:cs typeface="Arial" charset="0"/>
              </a:rPr>
              <a:t>Time Dependency of Geoid </a:t>
            </a:r>
            <a:endParaRPr lang="en-CA" altLang="en-US" sz="2800" b="1" dirty="0">
              <a:solidFill>
                <a:srgbClr val="003366"/>
              </a:solidFill>
              <a:latin typeface="Times New Roman" pitchFamily="18" charset="0"/>
              <a:cs typeface="Arial" charset="0"/>
            </a:endParaRPr>
          </a:p>
        </p:txBody>
      </p:sp>
      <p:pic>
        <p:nvPicPr>
          <p:cNvPr id="54275"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178" r="6686" b="11624"/>
          <a:stretch>
            <a:fillRect/>
          </a:stretch>
        </p:blipFill>
        <p:spPr bwMode="auto">
          <a:xfrm>
            <a:off x="0" y="1809750"/>
            <a:ext cx="69342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7"/>
          <p:cNvSpPr txBox="1">
            <a:spLocks noChangeArrowheads="1"/>
          </p:cNvSpPr>
          <p:nvPr/>
        </p:nvSpPr>
        <p:spPr bwMode="auto">
          <a:xfrm>
            <a:off x="7010400" y="2514600"/>
            <a:ext cx="1905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eaLnBrk="1" hangingPunct="1">
              <a:spcBef>
                <a:spcPct val="0"/>
              </a:spcBef>
              <a:buFontTx/>
              <a:buNone/>
            </a:pPr>
            <a:r>
              <a:rPr lang="en-CA" altLang="en-US" sz="1800" dirty="0">
                <a:latin typeface="Arial" charset="0"/>
                <a:cs typeface="Arial" charset="0"/>
              </a:rPr>
              <a:t>The solution represents the effect due to total mass changes.  </a:t>
            </a:r>
          </a:p>
          <a:p>
            <a:pPr eaLnBrk="1" hangingPunct="1">
              <a:spcBef>
                <a:spcPct val="0"/>
              </a:spcBef>
              <a:buFontTx/>
              <a:buNone/>
            </a:pPr>
            <a:endParaRPr lang="en-CA" altLang="en-US" sz="1800" dirty="0">
              <a:latin typeface="Arial" charset="0"/>
              <a:cs typeface="Arial" charset="0"/>
            </a:endParaRPr>
          </a:p>
          <a:p>
            <a:pPr eaLnBrk="1" hangingPunct="1">
              <a:spcBef>
                <a:spcPct val="0"/>
              </a:spcBef>
              <a:buFontTx/>
              <a:buNone/>
            </a:pPr>
            <a:r>
              <a:rPr lang="en-CA" altLang="en-US" sz="1800" dirty="0">
                <a:latin typeface="Arial" charset="0"/>
                <a:cs typeface="Arial" charset="0"/>
              </a:rPr>
              <a:t>The solution uses a 400-km Gaussian filter.</a:t>
            </a:r>
          </a:p>
        </p:txBody>
      </p:sp>
      <p:sp>
        <p:nvSpPr>
          <p:cNvPr id="315400" name="Text Box 8"/>
          <p:cNvSpPr txBox="1">
            <a:spLocks noChangeArrowheads="1"/>
          </p:cNvSpPr>
          <p:nvPr/>
        </p:nvSpPr>
        <p:spPr bwMode="auto">
          <a:xfrm>
            <a:off x="974725" y="1490663"/>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a:spcBef>
                <a:spcPct val="0"/>
              </a:spcBef>
              <a:buFontTx/>
              <a:buNone/>
            </a:pPr>
            <a:r>
              <a:rPr lang="en-CA" altLang="en-US" sz="1800">
                <a:latin typeface="Arial" charset="0"/>
                <a:cs typeface="Arial" charset="0"/>
              </a:rPr>
              <a:t>Deglaciation</a:t>
            </a:r>
            <a:endParaRPr lang="en-US" altLang="en-US" sz="1800">
              <a:latin typeface="Arial" charset="0"/>
              <a:cs typeface="Arial" charset="0"/>
            </a:endParaRPr>
          </a:p>
        </p:txBody>
      </p:sp>
      <p:sp>
        <p:nvSpPr>
          <p:cNvPr id="315401" name="Line 9"/>
          <p:cNvSpPr>
            <a:spLocks noChangeShapeType="1"/>
          </p:cNvSpPr>
          <p:nvPr/>
        </p:nvSpPr>
        <p:spPr bwMode="auto">
          <a:xfrm>
            <a:off x="1905000" y="18288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5402" name="Text Box 10"/>
          <p:cNvSpPr txBox="1">
            <a:spLocks noChangeArrowheads="1"/>
          </p:cNvSpPr>
          <p:nvPr/>
        </p:nvSpPr>
        <p:spPr bwMode="auto">
          <a:xfrm>
            <a:off x="76200" y="4921250"/>
            <a:ext cx="166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a:spcBef>
                <a:spcPct val="0"/>
              </a:spcBef>
              <a:buFontTx/>
              <a:buNone/>
            </a:pPr>
            <a:r>
              <a:rPr lang="en-CA" altLang="en-US" sz="1800">
                <a:latin typeface="Arial" charset="0"/>
                <a:cs typeface="Arial" charset="0"/>
              </a:rPr>
              <a:t>Glacial Isostatic</a:t>
            </a:r>
          </a:p>
          <a:p>
            <a:pPr>
              <a:spcBef>
                <a:spcPct val="0"/>
              </a:spcBef>
              <a:buFontTx/>
              <a:buNone/>
            </a:pPr>
            <a:r>
              <a:rPr lang="en-CA" altLang="en-US" sz="1800">
                <a:latin typeface="Arial" charset="0"/>
                <a:cs typeface="Arial" charset="0"/>
              </a:rPr>
              <a:t>Adjustment</a:t>
            </a:r>
            <a:endParaRPr lang="en-US" altLang="en-US" sz="1800">
              <a:latin typeface="Arial" charset="0"/>
              <a:cs typeface="Arial" charset="0"/>
            </a:endParaRPr>
          </a:p>
        </p:txBody>
      </p:sp>
      <p:sp>
        <p:nvSpPr>
          <p:cNvPr id="315403" name="Line 11"/>
          <p:cNvSpPr>
            <a:spLocks noChangeShapeType="1"/>
          </p:cNvSpPr>
          <p:nvPr/>
        </p:nvSpPr>
        <p:spPr bwMode="auto">
          <a:xfrm flipV="1">
            <a:off x="990600" y="3733800"/>
            <a:ext cx="2057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5404" name="Text Box 12"/>
          <p:cNvSpPr txBox="1">
            <a:spLocks noChangeArrowheads="1"/>
          </p:cNvSpPr>
          <p:nvPr/>
        </p:nvSpPr>
        <p:spPr bwMode="auto">
          <a:xfrm>
            <a:off x="5791200" y="49530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a:spcBef>
                <a:spcPct val="0"/>
              </a:spcBef>
              <a:buFontTx/>
              <a:buNone/>
            </a:pPr>
            <a:r>
              <a:rPr lang="en-CA" altLang="en-US" sz="1800">
                <a:latin typeface="Arial" charset="0"/>
                <a:cs typeface="Arial" charset="0"/>
              </a:rPr>
              <a:t>Drought</a:t>
            </a:r>
            <a:endParaRPr lang="en-US" altLang="en-US" sz="1800">
              <a:latin typeface="Arial" charset="0"/>
              <a:cs typeface="Arial" charset="0"/>
            </a:endParaRPr>
          </a:p>
        </p:txBody>
      </p:sp>
      <p:sp>
        <p:nvSpPr>
          <p:cNvPr id="315405" name="Line 13"/>
          <p:cNvSpPr>
            <a:spLocks noChangeShapeType="1"/>
          </p:cNvSpPr>
          <p:nvPr/>
        </p:nvSpPr>
        <p:spPr bwMode="auto">
          <a:xfrm flipH="1" flipV="1">
            <a:off x="3810000" y="4572000"/>
            <a:ext cx="1905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3"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eaLnBrk="1" hangingPunct="1">
              <a:spcBef>
                <a:spcPct val="0"/>
              </a:spcBef>
              <a:buFontTx/>
              <a:buNone/>
            </a:pPr>
            <a:r>
              <a:rPr lang="en-US" altLang="en-US" sz="1200" smtClean="0">
                <a:solidFill>
                  <a:srgbClr val="898989"/>
                </a:solidFill>
                <a:cs typeface="Arial" charset="0"/>
              </a:rPr>
              <a:t>February 8, 2017</a:t>
            </a:r>
            <a:endParaRPr lang="en-US" altLang="en-US" sz="1200" smtClean="0">
              <a:solidFill>
                <a:srgbClr val="898989"/>
              </a:solidFill>
              <a:cs typeface="Arial" charset="0"/>
            </a:endParaRPr>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3205167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4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4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5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54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54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5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p:bldP spid="315401" grpId="0" animBg="1"/>
      <p:bldP spid="315403" grpId="0" animBg="1"/>
      <p:bldP spid="315404" grpId="0"/>
      <p:bldP spid="3154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NSRS Modernization</a:t>
            </a:r>
          </a:p>
        </p:txBody>
      </p:sp>
      <p:sp>
        <p:nvSpPr>
          <p:cNvPr id="4" name="Content Placeholder 2"/>
          <p:cNvSpPr txBox="1">
            <a:spLocks/>
          </p:cNvSpPr>
          <p:nvPr/>
        </p:nvSpPr>
        <p:spPr bwMode="gray">
          <a:xfrm>
            <a:off x="0" y="1736623"/>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400" u="sng" kern="0" dirty="0" smtClean="0">
                <a:latin typeface="Gill Sans MT" panose="020B0502020104020203" pitchFamily="34" charset="0"/>
              </a:rPr>
              <a:t>The Old:</a:t>
            </a:r>
          </a:p>
          <a:p>
            <a:pPr marL="0" indent="0">
              <a:buFont typeface="Wingdings" pitchFamily="2" charset="2"/>
              <a:buNone/>
              <a:defRPr/>
            </a:pPr>
            <a:r>
              <a:rPr lang="en-US" sz="2400" kern="0" dirty="0" smtClean="0">
                <a:latin typeface="Gill Sans MT" panose="020B0502020104020203" pitchFamily="34" charset="0"/>
              </a:rPr>
              <a:t>NAD 83(2011)</a:t>
            </a:r>
          </a:p>
          <a:p>
            <a:pPr marL="0" indent="0">
              <a:buFont typeface="Wingdings" pitchFamily="2" charset="2"/>
              <a:buNone/>
              <a:defRPr/>
            </a:pPr>
            <a:endParaRPr lang="en-US" sz="2400" kern="0" dirty="0" smtClean="0">
              <a:latin typeface="Gill Sans MT" panose="020B0502020104020203" pitchFamily="34" charset="0"/>
            </a:endParaRPr>
          </a:p>
          <a:p>
            <a:pPr marL="0" indent="0">
              <a:buFont typeface="Wingdings" pitchFamily="2" charset="2"/>
              <a:buNone/>
              <a:defRPr/>
            </a:pPr>
            <a:r>
              <a:rPr lang="en-US" sz="2400" kern="0" dirty="0" smtClean="0">
                <a:latin typeface="Gill Sans MT" panose="020B0502020104020203" pitchFamily="34" charset="0"/>
              </a:rPr>
              <a:t>NAD 83(PA11)</a:t>
            </a:r>
          </a:p>
          <a:p>
            <a:pPr marL="0" indent="0">
              <a:buFont typeface="Wingdings" pitchFamily="2" charset="2"/>
              <a:buNone/>
              <a:defRPr/>
            </a:pPr>
            <a:endParaRPr lang="en-US" sz="2400" kern="0" dirty="0" smtClean="0">
              <a:latin typeface="Gill Sans MT" panose="020B0502020104020203" pitchFamily="34" charset="0"/>
            </a:endParaRPr>
          </a:p>
          <a:p>
            <a:pPr marL="0" indent="0">
              <a:buFont typeface="Wingdings" pitchFamily="2" charset="2"/>
              <a:buNone/>
              <a:defRPr/>
            </a:pPr>
            <a:r>
              <a:rPr lang="en-US" sz="2400" kern="0" dirty="0" smtClean="0">
                <a:latin typeface="Gill Sans MT" panose="020B0502020104020203" pitchFamily="34" charset="0"/>
              </a:rPr>
              <a:t>NAD </a:t>
            </a:r>
            <a:r>
              <a:rPr lang="en-US" sz="2400" kern="0" dirty="0">
                <a:latin typeface="Gill Sans MT" panose="020B0502020104020203" pitchFamily="34" charset="0"/>
              </a:rPr>
              <a:t>83(MA11)</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13" name="Content Placeholder 2"/>
          <p:cNvSpPr txBox="1">
            <a:spLocks/>
          </p:cNvSpPr>
          <p:nvPr/>
        </p:nvSpPr>
        <p:spPr bwMode="gray">
          <a:xfrm>
            <a:off x="2590800" y="1611057"/>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400" u="sng" kern="0" dirty="0" smtClean="0">
                <a:latin typeface="Gill Sans MT" panose="020B0502020104020203" pitchFamily="34" charset="0"/>
              </a:rPr>
              <a:t>The New:</a:t>
            </a:r>
          </a:p>
          <a:p>
            <a:pPr marL="0" indent="0">
              <a:buFont typeface="Wingdings" pitchFamily="2" charset="2"/>
              <a:buNone/>
              <a:defRPr/>
            </a:pPr>
            <a:r>
              <a:rPr lang="en-US" sz="2000" kern="0" dirty="0" smtClean="0">
                <a:latin typeface="Gill Sans MT" panose="020B0502020104020203" pitchFamily="34" charset="0"/>
              </a:rPr>
              <a:t>The North American Terrestrial Reference Frame of 2022 </a:t>
            </a:r>
          </a:p>
          <a:p>
            <a:pPr marL="0" indent="0">
              <a:buFont typeface="Wingdings" pitchFamily="2" charset="2"/>
              <a:buNone/>
              <a:defRPr/>
            </a:pPr>
            <a:r>
              <a:rPr lang="en-US" sz="2000" kern="0" dirty="0" smtClean="0">
                <a:latin typeface="Gill Sans MT" panose="020B0502020104020203" pitchFamily="34" charset="0"/>
              </a:rPr>
              <a:t>	(NATRF2022)</a:t>
            </a:r>
          </a:p>
          <a:p>
            <a:pPr marL="0" indent="0">
              <a:buFont typeface="Wingdings" pitchFamily="2" charset="2"/>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(CTRF2022</a:t>
            </a:r>
            <a:r>
              <a:rPr lang="en-US" sz="2000" kern="0" dirty="0" smtClean="0">
                <a:latin typeface="Gill Sans MT" panose="020B0502020104020203" pitchFamily="34" charset="0"/>
              </a:rPr>
              <a:t>)</a:t>
            </a:r>
          </a:p>
          <a:p>
            <a:pPr marL="0" indent="0">
              <a:buFont typeface="Wingdings" pitchFamily="2" charset="2"/>
              <a:buNone/>
              <a:defRPr/>
            </a:pPr>
            <a:endParaRPr lang="en-US" sz="2000" kern="0" dirty="0" smtClean="0">
              <a:latin typeface="Gill Sans MT" panose="020B0502020104020203" pitchFamily="34" charset="0"/>
            </a:endParaRPr>
          </a:p>
          <a:p>
            <a:pPr marL="0" indent="0">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Pacific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None/>
              <a:defRPr/>
            </a:pPr>
            <a:r>
              <a:rPr lang="en-US" sz="2000" kern="0" dirty="0" smtClean="0">
                <a:latin typeface="Gill Sans MT" panose="020B0502020104020203" pitchFamily="34" charset="0"/>
              </a:rPr>
              <a:t>	(PTRF2022)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Mariana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None/>
              <a:defRPr/>
            </a:pPr>
            <a:r>
              <a:rPr lang="en-US" sz="2000" kern="0" dirty="0" smtClean="0">
                <a:latin typeface="Gill Sans MT" panose="020B0502020104020203" pitchFamily="34" charset="0"/>
              </a:rPr>
              <a:t>	(MTRF2022</a:t>
            </a:r>
            <a:r>
              <a:rPr lang="en-US" kern="0" dirty="0">
                <a:latin typeface="Gill Sans MT" panose="020B0502020104020203" pitchFamily="34" charset="0"/>
              </a:rPr>
              <a:t>)</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February 8, 2017</a:t>
            </a:r>
            <a:endParaRPr lang="en-US" altLang="en-US"/>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cxnSp>
        <p:nvCxnSpPr>
          <p:cNvPr id="6" name="Straight Arrow Connector 5"/>
          <p:cNvCxnSpPr/>
          <p:nvPr/>
        </p:nvCxnSpPr>
        <p:spPr>
          <a:xfrm flipV="1">
            <a:off x="1952625" y="2314575"/>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4" y="3028952"/>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4" y="3786163"/>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NSRS Modernization</a:t>
            </a:r>
          </a:p>
        </p:txBody>
      </p:sp>
      <p:sp>
        <p:nvSpPr>
          <p:cNvPr id="23556" name="Content Placeholder 2"/>
          <p:cNvSpPr txBox="1">
            <a:spLocks/>
          </p:cNvSpPr>
          <p:nvPr/>
        </p:nvSpPr>
        <p:spPr bwMode="auto">
          <a:xfrm>
            <a:off x="860425" y="1524000"/>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Old:</a:t>
            </a:r>
          </a:p>
          <a:p>
            <a:pPr marL="457200" lvl="1" indent="0" eaLnBrk="1" hangingPunct="1">
              <a:buNone/>
            </a:pPr>
            <a:r>
              <a:rPr lang="en-US" altLang="en-US" sz="2400" dirty="0" smtClean="0">
                <a:cs typeface="Times New Roman" panose="02020603050405020304" pitchFamily="18" charset="0"/>
              </a:rPr>
              <a:t>NAVD </a:t>
            </a:r>
            <a:r>
              <a:rPr lang="en-US" altLang="en-US" sz="2400" dirty="0">
                <a:cs typeface="Times New Roman" panose="02020603050405020304" pitchFamily="18" charset="0"/>
              </a:rPr>
              <a:t>88</a:t>
            </a:r>
          </a:p>
          <a:p>
            <a:pPr marL="457200" lvl="1" indent="0" eaLnBrk="1" hangingPunct="1">
              <a:buNone/>
            </a:pPr>
            <a:r>
              <a:rPr lang="en-US" altLang="en-US" sz="2400" dirty="0">
                <a:cs typeface="Times New Roman" panose="02020603050405020304" pitchFamily="18" charset="0"/>
              </a:rPr>
              <a:t>PRVD 02</a:t>
            </a:r>
          </a:p>
          <a:p>
            <a:pPr marL="457200" lvl="1" indent="0" eaLnBrk="1" hangingPunct="1">
              <a:buNone/>
            </a:pPr>
            <a:r>
              <a:rPr lang="en-US" altLang="en-US" sz="2400" dirty="0">
                <a:cs typeface="Times New Roman" panose="02020603050405020304" pitchFamily="18" charset="0"/>
              </a:rPr>
              <a:t>VIVD09</a:t>
            </a:r>
          </a:p>
          <a:p>
            <a:pPr marL="457200" lvl="1" indent="0" eaLnBrk="1" hangingPunct="1">
              <a:buNone/>
            </a:pPr>
            <a:r>
              <a:rPr lang="en-US" altLang="en-US" sz="2400" dirty="0">
                <a:cs typeface="Times New Roman" panose="02020603050405020304" pitchFamily="18" charset="0"/>
              </a:rPr>
              <a:t>ASVD02</a:t>
            </a:r>
          </a:p>
          <a:p>
            <a:pPr marL="457200" lvl="1" indent="0" eaLnBrk="1" hangingPunct="1">
              <a:buNone/>
            </a:pPr>
            <a:r>
              <a:rPr lang="en-US" altLang="en-US" sz="2400" dirty="0">
                <a:cs typeface="Times New Roman" panose="02020603050405020304" pitchFamily="18" charset="0"/>
              </a:rPr>
              <a:t>NMVD03</a:t>
            </a:r>
          </a:p>
          <a:p>
            <a:pPr marL="457200" lvl="1" indent="0" eaLnBrk="1" hangingPunct="1">
              <a:buNone/>
            </a:pPr>
            <a:r>
              <a:rPr lang="en-US" altLang="en-US" sz="2400" dirty="0">
                <a:cs typeface="Times New Roman" panose="02020603050405020304" pitchFamily="18" charset="0"/>
              </a:rPr>
              <a:t>GUVD04</a:t>
            </a:r>
          </a:p>
          <a:p>
            <a:pPr marL="457200" lvl="1" indent="0" eaLnBrk="1" hangingPunct="1">
              <a:buNone/>
            </a:pPr>
            <a:r>
              <a:rPr lang="en-US" altLang="en-US" sz="2400" dirty="0">
                <a:cs typeface="Times New Roman" panose="02020603050405020304" pitchFamily="18" charset="0"/>
              </a:rPr>
              <a:t>IGLD </a:t>
            </a:r>
            <a:r>
              <a:rPr lang="en-US" altLang="en-US" sz="2400" dirty="0" smtClean="0">
                <a:cs typeface="Times New Roman" panose="02020603050405020304" pitchFamily="18" charset="0"/>
              </a:rPr>
              <a:t>85</a:t>
            </a:r>
          </a:p>
          <a:p>
            <a:pPr marL="457200" lvl="1" indent="0" eaLnBrk="1" hangingPunct="1">
              <a:buNone/>
            </a:pPr>
            <a:r>
              <a:rPr lang="en-US" altLang="en-US" sz="2400" dirty="0" smtClean="0">
                <a:cs typeface="Times New Roman" panose="02020603050405020304" pitchFamily="18" charset="0"/>
              </a:rPr>
              <a:t>IGSN71</a:t>
            </a:r>
          </a:p>
          <a:p>
            <a:pPr marL="457200" lvl="1" indent="0" eaLnBrk="1" hangingPunct="1">
              <a:buNone/>
            </a:pPr>
            <a:r>
              <a:rPr lang="en-US" altLang="en-US" sz="2400" dirty="0" smtClean="0">
                <a:cs typeface="Times New Roman" panose="02020603050405020304" pitchFamily="18" charset="0"/>
              </a:rPr>
              <a:t>GEOID12B</a:t>
            </a:r>
          </a:p>
          <a:p>
            <a:pPr marL="457200" lvl="1" indent="0" eaLnBrk="1" hangingPunct="1">
              <a:buNone/>
            </a:pPr>
            <a:r>
              <a:rPr lang="en-US" altLang="en-US" sz="2400" dirty="0" smtClean="0">
                <a:cs typeface="Times New Roman" panose="02020603050405020304" pitchFamily="18" charset="0"/>
              </a:rPr>
              <a:t>DEFLEC12B</a:t>
            </a: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2514600"/>
            <a:ext cx="63246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New:</a:t>
            </a:r>
          </a:p>
          <a:p>
            <a:pPr marL="457200" lvl="1" indent="0" eaLnBrk="1" hangingPunct="1">
              <a:buNone/>
            </a:pPr>
            <a:r>
              <a:rPr lang="en-US" altLang="en-US" sz="2400" dirty="0" smtClean="0">
                <a:cs typeface="Times New Roman" panose="02020603050405020304" pitchFamily="18" charset="0"/>
              </a:rPr>
              <a:t>The North American-Pacific Geopotential Datum of 2022 (NAPGD2022)</a:t>
            </a:r>
          </a:p>
          <a:p>
            <a:pPr marL="457200" lvl="1" indent="0" eaLnBrk="1" hangingPunct="1">
              <a:buNone/>
            </a:pPr>
            <a:endParaRPr lang="en-US" altLang="en-US" sz="2400" dirty="0" smtClean="0">
              <a:cs typeface="Times New Roman" panose="02020603050405020304" pitchFamily="18" charset="0"/>
            </a:endParaRP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Will include GEOID2022</a:t>
            </a: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February 8, 2017</a:t>
            </a:r>
            <a:endParaRPr lang="en-US" altLang="en-US"/>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sp>
        <p:nvSpPr>
          <p:cNvPr id="4" name="TextBox 3"/>
          <p:cNvSpPr txBox="1"/>
          <p:nvPr/>
        </p:nvSpPr>
        <p:spPr>
          <a:xfrm>
            <a:off x="0" y="1990725"/>
            <a:ext cx="989373" cy="430887"/>
          </a:xfrm>
          <a:prstGeom prst="rect">
            <a:avLst/>
          </a:prstGeom>
          <a:noFill/>
        </p:spPr>
        <p:txBody>
          <a:bodyPr wrap="none" rtlCol="0">
            <a:spAutoFit/>
          </a:bodyPr>
          <a:lstStyle/>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8" name="TextBox 7"/>
          <p:cNvSpPr txBox="1"/>
          <p:nvPr/>
        </p:nvSpPr>
        <p:spPr>
          <a:xfrm>
            <a:off x="0" y="3238454"/>
            <a:ext cx="989373" cy="600164"/>
          </a:xfrm>
          <a:prstGeom prst="rect">
            <a:avLst/>
          </a:prstGeom>
          <a:noFill/>
        </p:spPr>
        <p:txBody>
          <a:bodyPr wrap="none" rtlCol="0">
            <a:spAutoFit/>
          </a:bodyPr>
          <a:lstStyle/>
          <a:p>
            <a:r>
              <a:rPr lang="en-US" sz="1100" b="1" dirty="0" smtClean="0">
                <a:solidFill>
                  <a:srgbClr val="FF0000"/>
                </a:solidFill>
              </a:rPr>
              <a:t>Normal</a:t>
            </a:r>
          </a:p>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5" name="Left Brace 4"/>
          <p:cNvSpPr/>
          <p:nvPr/>
        </p:nvSpPr>
        <p:spPr>
          <a:xfrm>
            <a:off x="989373" y="2514599"/>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7487" y="4602095"/>
            <a:ext cx="772969" cy="430887"/>
          </a:xfrm>
          <a:prstGeom prst="rect">
            <a:avLst/>
          </a:prstGeom>
          <a:noFill/>
        </p:spPr>
        <p:txBody>
          <a:bodyPr wrap="none" rtlCol="0">
            <a:spAutoFit/>
          </a:bodyPr>
          <a:lstStyle/>
          <a:p>
            <a:r>
              <a:rPr lang="en-US" sz="1100" b="1" dirty="0" smtClean="0">
                <a:solidFill>
                  <a:srgbClr val="FF0000"/>
                </a:solidFill>
              </a:rPr>
              <a:t>Dynamic</a:t>
            </a:r>
          </a:p>
          <a:p>
            <a:r>
              <a:rPr lang="en-US" sz="1100" b="1" dirty="0" smtClean="0">
                <a:solidFill>
                  <a:srgbClr val="FF0000"/>
                </a:solidFill>
              </a:rPr>
              <a:t>Heights</a:t>
            </a:r>
            <a:endParaRPr lang="en-US" sz="1100" b="1" dirty="0">
              <a:solidFill>
                <a:srgbClr val="FF0000"/>
              </a:solidFill>
            </a:endParaRPr>
          </a:p>
        </p:txBody>
      </p:sp>
      <p:sp>
        <p:nvSpPr>
          <p:cNvPr id="11" name="TextBox 10"/>
          <p:cNvSpPr txBox="1"/>
          <p:nvPr/>
        </p:nvSpPr>
        <p:spPr>
          <a:xfrm>
            <a:off x="-43837" y="5153110"/>
            <a:ext cx="668773" cy="261610"/>
          </a:xfrm>
          <a:prstGeom prst="rect">
            <a:avLst/>
          </a:prstGeom>
          <a:noFill/>
        </p:spPr>
        <p:txBody>
          <a:bodyPr wrap="none" rtlCol="0">
            <a:spAutoFit/>
          </a:bodyPr>
          <a:lstStyle/>
          <a:p>
            <a:r>
              <a:rPr lang="en-US" sz="1100" b="1" dirty="0" smtClean="0">
                <a:solidFill>
                  <a:srgbClr val="FF0000"/>
                </a:solidFill>
              </a:rPr>
              <a:t>Gravity</a:t>
            </a:r>
          </a:p>
        </p:txBody>
      </p:sp>
      <p:sp>
        <p:nvSpPr>
          <p:cNvPr id="13" name="TextBox 12"/>
          <p:cNvSpPr txBox="1"/>
          <p:nvPr/>
        </p:nvSpPr>
        <p:spPr>
          <a:xfrm>
            <a:off x="-43837" y="5534848"/>
            <a:ext cx="1000595" cy="430887"/>
          </a:xfrm>
          <a:prstGeom prst="rect">
            <a:avLst/>
          </a:prstGeom>
          <a:noFill/>
        </p:spPr>
        <p:txBody>
          <a:bodyPr wrap="none" rtlCol="0">
            <a:spAutoFit/>
          </a:bodyPr>
          <a:lstStyle/>
          <a:p>
            <a:r>
              <a:rPr lang="en-US" sz="1100" b="1" dirty="0" smtClean="0">
                <a:solidFill>
                  <a:srgbClr val="FF0000"/>
                </a:solidFill>
              </a:rPr>
              <a:t>Geoid</a:t>
            </a:r>
          </a:p>
          <a:p>
            <a:r>
              <a:rPr lang="en-US" sz="1100" b="1" dirty="0" smtClean="0">
                <a:solidFill>
                  <a:srgbClr val="FF0000"/>
                </a:solidFill>
              </a:rPr>
              <a:t>Undulations</a:t>
            </a:r>
          </a:p>
        </p:txBody>
      </p:sp>
      <p:sp>
        <p:nvSpPr>
          <p:cNvPr id="14" name="TextBox 13"/>
          <p:cNvSpPr txBox="1"/>
          <p:nvPr/>
        </p:nvSpPr>
        <p:spPr>
          <a:xfrm>
            <a:off x="-11222" y="5965735"/>
            <a:ext cx="1148071" cy="430887"/>
          </a:xfrm>
          <a:prstGeom prst="rect">
            <a:avLst/>
          </a:prstGeom>
          <a:noFill/>
        </p:spPr>
        <p:txBody>
          <a:bodyPr wrap="none" rtlCol="0">
            <a:spAutoFit/>
          </a:bodyPr>
          <a:lstStyle/>
          <a:p>
            <a:r>
              <a:rPr lang="en-US" sz="1100" b="1" dirty="0" smtClean="0">
                <a:solidFill>
                  <a:srgbClr val="FF0000"/>
                </a:solidFill>
              </a:rPr>
              <a:t>Deflections of</a:t>
            </a:r>
          </a:p>
          <a:p>
            <a:r>
              <a:rPr lang="en-US" sz="1100" b="1" dirty="0">
                <a:solidFill>
                  <a:srgbClr val="FF0000"/>
                </a:solidFill>
              </a:rPr>
              <a:t>t</a:t>
            </a:r>
            <a:r>
              <a:rPr lang="en-US" sz="1100" b="1" dirty="0" smtClean="0">
                <a:solidFill>
                  <a:srgbClr val="FF0000"/>
                </a:solidFill>
              </a:rPr>
              <a:t>he Vertical</a:t>
            </a:r>
          </a:p>
        </p:txBody>
      </p:sp>
    </p:spTree>
    <p:extLst>
      <p:ext uri="{BB962C8B-B14F-4D97-AF65-F5344CB8AC3E}">
        <p14:creationId xmlns:p14="http://schemas.microsoft.com/office/powerpoint/2010/main" val="192286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NSRS Modernization</a:t>
            </a:r>
          </a:p>
        </p:txBody>
      </p:sp>
      <p:sp>
        <p:nvSpPr>
          <p:cNvPr id="23556" name="Content Placeholder 2"/>
          <p:cNvSpPr txBox="1">
            <a:spLocks/>
          </p:cNvSpPr>
          <p:nvPr/>
        </p:nvSpPr>
        <p:spPr bwMode="auto">
          <a:xfrm>
            <a:off x="-17206" y="1523999"/>
            <a:ext cx="371157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Old:</a:t>
            </a:r>
          </a:p>
          <a:p>
            <a:pPr marL="457200" lvl="1" indent="0" eaLnBrk="1" hangingPunct="1">
              <a:buNone/>
            </a:pPr>
            <a:r>
              <a:rPr lang="en-US" altLang="en-US" sz="2400" dirty="0" err="1" smtClean="0">
                <a:cs typeface="Times New Roman" panose="02020603050405020304" pitchFamily="18" charset="0"/>
              </a:rPr>
              <a:t>Bluebooking</a:t>
            </a:r>
            <a:endParaRPr lang="en-US" altLang="en-US" sz="2400" dirty="0" smtClean="0">
              <a:cs typeface="Times New Roman" panose="02020603050405020304" pitchFamily="18" charset="0"/>
            </a:endParaRPr>
          </a:p>
          <a:p>
            <a:pPr marL="457200" lvl="1" indent="0" eaLnBrk="1" hangingPunct="1">
              <a:buNone/>
            </a:pPr>
            <a:r>
              <a:rPr lang="en-US" altLang="en-US" sz="2400" dirty="0" smtClean="0">
                <a:cs typeface="Times New Roman" panose="02020603050405020304" pitchFamily="18" charset="0"/>
              </a:rPr>
              <a:t>(PAGES, ADJUST, B files, G files, FORTRAN)</a:t>
            </a:r>
          </a:p>
          <a:p>
            <a:pPr marL="457200" lvl="1" indent="0" eaLnBrk="1" hangingPunct="1">
              <a:buNone/>
            </a:pPr>
            <a:endParaRPr lang="en-US" altLang="en-US" sz="2400" dirty="0">
              <a:cs typeface="Times New Roman" panose="02020603050405020304" pitchFamily="18" charset="0"/>
            </a:endParaRP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4057650" y="1466798"/>
            <a:ext cx="4991100" cy="374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New:</a:t>
            </a:r>
          </a:p>
          <a:p>
            <a:pPr marL="457200" lvl="1" indent="0" eaLnBrk="1" hangingPunct="1">
              <a:buNone/>
            </a:pPr>
            <a:r>
              <a:rPr lang="en-US" altLang="en-US" sz="2400" dirty="0" smtClean="0">
                <a:cs typeface="Times New Roman" panose="02020603050405020304" pitchFamily="18" charset="0"/>
              </a:rPr>
              <a:t>OPUS-Projects for Everything</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GPS</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Leveling</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Traverse</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Gravity</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RTK/RTN</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More?</a:t>
            </a: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February 8, 2017</a:t>
            </a:r>
            <a:endParaRPr lang="en-US" altLang="en-US"/>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3116990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464574" y="2012950"/>
          <a:ext cx="8362164"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457200" y="274638"/>
            <a:ext cx="8229600" cy="1143000"/>
          </a:xfrm>
        </p:spPr>
        <p:txBody>
          <a:bodyPr/>
          <a:lstStyle/>
          <a:p>
            <a:r>
              <a:rPr lang="en-US" altLang="en-US" dirty="0" smtClean="0"/>
              <a:t>NSRS Modernization</a:t>
            </a:r>
          </a:p>
        </p:txBody>
      </p:sp>
      <p:sp>
        <p:nvSpPr>
          <p:cNvPr id="7" name="TextBox 6"/>
          <p:cNvSpPr txBox="1"/>
          <p:nvPr/>
        </p:nvSpPr>
        <p:spPr>
          <a:xfrm>
            <a:off x="1162664" y="1304178"/>
            <a:ext cx="7524136" cy="523220"/>
          </a:xfrm>
          <a:prstGeom prst="rect">
            <a:avLst/>
          </a:prstGeom>
          <a:noFill/>
        </p:spPr>
        <p:txBody>
          <a:bodyPr wrap="square" rtlCol="0">
            <a:spAutoFit/>
          </a:bodyPr>
          <a:lstStyle/>
          <a:p>
            <a:r>
              <a:rPr lang="en-US" sz="2800" b="1" dirty="0" smtClean="0"/>
              <a:t>The New:  Time Dependencies as a service</a:t>
            </a:r>
            <a:endParaRPr lang="en-US" sz="2800" b="1" dirty="0"/>
          </a:p>
        </p:txBody>
      </p:sp>
      <p:sp>
        <p:nvSpPr>
          <p:cNvPr id="2" name="Date Placeholder 1"/>
          <p:cNvSpPr>
            <a:spLocks noGrp="1"/>
          </p:cNvSpPr>
          <p:nvPr>
            <p:ph type="dt" sz="half" idx="10"/>
          </p:nvPr>
        </p:nvSpPr>
        <p:spPr/>
        <p:txBody>
          <a:bodyPr/>
          <a:lstStyle/>
          <a:p>
            <a:pPr>
              <a:defRPr/>
            </a:pPr>
            <a:r>
              <a:rPr lang="en-US" altLang="en-US" smtClean="0"/>
              <a:t>February 8, 2017</a:t>
            </a:r>
            <a:endParaRPr lang="en-US" altLang="en-US"/>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317578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ltLang="en-US" dirty="0" smtClean="0"/>
              <a:t>NSRS Modernization</a:t>
            </a:r>
          </a:p>
        </p:txBody>
      </p:sp>
      <p:sp>
        <p:nvSpPr>
          <p:cNvPr id="7" name="TextBox 6"/>
          <p:cNvSpPr txBox="1"/>
          <p:nvPr/>
        </p:nvSpPr>
        <p:spPr>
          <a:xfrm>
            <a:off x="1162664" y="1304178"/>
            <a:ext cx="7524136" cy="523220"/>
          </a:xfrm>
          <a:prstGeom prst="rect">
            <a:avLst/>
          </a:prstGeom>
          <a:noFill/>
        </p:spPr>
        <p:txBody>
          <a:bodyPr wrap="square" rtlCol="0">
            <a:spAutoFit/>
          </a:bodyPr>
          <a:lstStyle/>
          <a:p>
            <a:r>
              <a:rPr lang="en-US" sz="2800" b="1" dirty="0" smtClean="0"/>
              <a:t>The New:  Time Dependencies as a service</a:t>
            </a:r>
            <a:endParaRPr lang="en-US" sz="2800" b="1" dirty="0"/>
          </a:p>
        </p:txBody>
      </p:sp>
      <p:graphicFrame>
        <p:nvGraphicFramePr>
          <p:cNvPr id="8" name="Chart 7"/>
          <p:cNvGraphicFramePr>
            <a:graphicFrameLocks/>
          </p:cNvGraphicFramePr>
          <p:nvPr>
            <p:extLst/>
          </p:nvPr>
        </p:nvGraphicFramePr>
        <p:xfrm>
          <a:off x="990600" y="1870629"/>
          <a:ext cx="7696200" cy="4668283"/>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altLang="en-US" smtClean="0"/>
              <a:t>February 8, 2017</a:t>
            </a:r>
            <a:endParaRPr lang="en-US" altLang="en-US"/>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728090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2788" y="611188"/>
            <a:ext cx="7772400" cy="762000"/>
          </a:xfrm>
        </p:spPr>
        <p:txBody>
          <a:bodyPr/>
          <a:lstStyle/>
          <a:p>
            <a:pPr eaLnBrk="1" hangingPunct="1"/>
            <a:r>
              <a:rPr lang="en-US" altLang="en-US" smtClean="0">
                <a:solidFill>
                  <a:srgbClr val="1F497D"/>
                </a:solidFill>
              </a:rPr>
              <a:t>Federal Users of the NSRS</a:t>
            </a:r>
            <a:endParaRPr lang="en-US" altLang="en-US" smtClean="0"/>
          </a:p>
        </p:txBody>
      </p:sp>
      <p:pic>
        <p:nvPicPr>
          <p:cNvPr id="17411" name="Picture 10" descr="Y:\shared\HQ\FGCS\Member agency logos\F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483100"/>
            <a:ext cx="1143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0" descr="Y:\shared\HQ\FGCS\Member agency logos\T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88" y="4545013"/>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 descr="data:image/jpeg;base64,/9j/4AAQSkZJRgABAQAAAQABAAD/2wCEAAkGBxQTEhQUExQWFhUVFRoYFxcXGBsaIBscGBccGBgZGhoYHSohHBooHhoXJDIhJikrLi4uGh8/ODMsNygtLisBCgoKDg0OGxAQGywkHyYwLCwsNywsNDQsMCwxLDQ3LDQ0LCwsNDUtLCwsLCwsLCw0LCwsLCwsLCwvLCwsNCwsLP/AABEIAOEA4QMBIgACEQEDEQH/xAAcAAEAAgIDAQAAAAAAAAAAAAAABgcEBQIDCAH/xABCEAACAQMCAwYCCAQEBQQDAAABAgMABBEFIQYSMQcTIkFRYXGBFCMyQlJykaFigpKxM0OywRU0U6LwJGNz0TXC0v/EABoBAQADAQEBAAAAAAAAAAAAAAADBAUGAgH/xAAwEQEAAgEDAgQFAwQDAQAAAAAAAQIDBBEhEjEFE0FRImGBobEycZEzQtHhI2LwFP/aAAwDAQACEQMRAD8AvGlKUClKUClKUClKUClarVeIra3eOOaZVkkYKke7OxY4GEXLY364wK2tArovryOGNpJXVI0GWZjgAe5NQTh3Sm1SNr25uLgLLJIIIYZWhWKNJGRc92fHIeXmLEnqNhiuq57422qaZcSGZ4rVpIJWA55IpEfk58dXV0Klts7UEgtuP7CWRI4ZmlZ2Cju4pXXJON3VOVRvuSelSG8uO7jd+Vn5FLcqDmZsDOFHmx8hUQ4S1++nitmFgqQPHGTM9ymSpUZdY0Un3wxB9cVNaCFr2kW/P3Ztr4ScnOU+iyFgpPKGKjJ5cgjPStrrnGVnaSrFcSmN2TvB4HYBclcsyqQoyPPFYFrvrs528OnQr+s8rf8AnyrS3up3CazdyW9m10sVtBDJyyohTm55vCr/AG85GwOdh60E30bXbe7UtbTRygbHkYHHxHUfOtjUB4L5ry8OppALeB7YwgcyF5m7wEu4jJC8nKVw3iznpWJr2v3E1wk9vI8dna3kEBK7C5eSdI5t/OJFJX0LE7+GgsmlanirXo7G1luZN1jXPKDgsScKo9ySBWTo+orcW8NwoIWaJJAGxkB1DAHG2RmgzaUpQKUpQKUpQKUpQKUpQKUpQKUpQKUqNa5xV3c6WltH9JumILRq3KsSEjMkz4IQY6DBJ223FBJM1Gr7U2luptPkL25khD288TeJ1G0vKSuFkU4232OajvatoB54NRjkmiNvhJ2gYhxATkuowQ3IfEVxhlznGAa1nFr6lHbo8iC8MBWe1vrVcMGAGO/gB3jdSwYoSAuDjag2r6LFpOoWs8QPcXWbW4d2Z2ErHmhlLvlsscodwN19qsaopFLDrWlEjKrcRkb5zHKp6/FJFz7496kenRusUayuHkVFDuByhmAwzAZ2yd8UEK0+5m0ppYHtZ5rQyPJbSWyd6VErF3hkjXxLysWwwyCCOhrO4cs5ri6uL6eJoFlhS3hhfHP3aszs8gBIVizbL5AVL6UGm4O0l7Sygt5HV2hTkLKCAQCeXAPtgVuaUoNbb6Oq3Ut0GYvLFHGVOMARliCNs5POc/KuGkaKIJrqXnLNcyrIdscvLGsYUb77LnPvW1pQQS64cvYvpkVoyLDeTq4fmIaASDF0yjGCTgFcHqx9N9RxlwVFZWLSWclyiwvC/wBH75njbluEYnkfOGz4vCRuKtKhFBCdfjF9qUVp1htE+kzjqDI4KW6H4eN8ey1FtIuGutM0zTOjzs6XGCfDb2kzLJk+XPyoo/Mata2sI43kdEVWlYNIwG7EAKCfXYAVXI4WuNMi1a9iYSXD941tgc3dxFzMVww+1zOxKjIPID5mgkF9xJdG4ngsbSOYWgQSmSbuss6c4jjHKdwpG7YG9bvhvXEvIRKgZSGZHjcYaORDh42HkwP+1Qrie5SEQ6zZTBi/cxzxrut1G7BAAo6TrzHB6jBB2yKzddfuH/4dpvgubyR7iaTJbuEdvrZzk/aJ2VfX0xQTylRPh/WbiK4WxvuVpSjPDcIMLOqEBuZP8uUZBIG3XFSygUpSgUpSgUpSgUpSgUpUa4+4jlsLbv4rY3GHHeDm5QifedjgnHlnGBnJ2FA4k41t7K4t4LjmQThiJSPAuCAAzeW569BtnGaiDtPo8r29uiOmoT5trmZtklf7SXD/AGpMdUyctuMnfGXq+u22pwKgXu7xMTQwXAAEwKkNGrAlJopELrlCeoOxAro0bTy8Mdr3b3WlXi4iJ3lsmGcxSE78iMpAbqjLg9BkJBHPDpsKQ3M8t3cXUhypHO8rPgPyRDZIlHkNgB6nfa8JaG1nC0Hec8SyN3AOcpETlY2Yk83KSQD6Y9KxuFuEUtWMskj3N0yhWuJd25R0RR9xOmw6nc58pJQfAK+0qM8Wokg5JNQ+iR48QRkjc/GRySF9gAeu56V6pXqnZ8mdndxBxnZ2eRNMvP8A9NPG/wA1Xp88VA9U7aRuLe2J/ilbH/amf9VfbXgDRZNkv2c+1xASf0Ss2TsYtCPBcXA9CTGw/ZBWhjrpKfr3mfnGyvacs/p2Qu87WNRfPK0Uf5Iwf3ctWrk7QNSbrdyfIIv+lRUq1PsYnUEwXEcn8LqYz+oLAn9KgWt8P3No3LcQvHnoTup+DDKn9a0sP/yX4pFf45+6vfzY77s0cb6hnP0yb+r/AGrYWXabqUZ/xxIPSSND+6gH96h9KsTp8U96x/CLzLx6rW0ztolGBcWyMPNomKn+ls/3FTjQ+0awucATd05+5MOT5Bj4Sfga840qrk8Nw27cfslrqbx35euwa+15q4U45u7EgI5khHWGQkrj+E9UPw29QauvhHj21v8AwoTHNjeJ8An3Q9HHw39QKydRocmHnvHut481b/u7zwVZJKbmG0hFwMshIIXn6g4GQpzjxBc1prLs8DRd9PKy6i79813EcMjkYEaZ2MKqAvIdiB5eU8pVNMgE6fQJkur+4e9u3VoLWGKEKSDhnCRqT4jgczkgAY9qzk4xnieMX1i9tFKyoswkSZVZzhVl5N0ydubdckb11rIi66/fnDtZILQt0IEjm4Vc7d5nuztvy+1fe0q7WaA6dFh7m75UWMblE5gXmcfdRQCcnqQMUE0pWon4itYriK0eZRcSjwR53OBnfGy5xtnGfLNbegUpSgUpSgUpSg1PFGvJZW7TOCxyFjjX7UkjbJGo8yT+gyfKo12catzLLb3buL9pHkngmHLgNsBApJVoQoAypPqetc9R41tTKWe1lkgtZ+U3ndq0cUv2CQSebALFS4G371vuJeGYL1FEoIdN4pozyyRH8UbjceW3Q4GRQRXUuDvo7hI7cXWnzSeO1OOa2d23mt2JHKmTlkBHLuR54lnC/DkVjE0UJkKtK0n1jlyC+MgE+W365JySa58OW11HEUupkmZWISRV5CyYHKZBnHeZznG3StrQKjfGHGdvp6/WHmkYeCJccx9z+Ffc/LNaztF49SwXuosPcsMhTuIwejv/ALL5/CqAvLp5XaSRi7ueZmbck+//ANdAMYrR0egnL8d+K/lXzZ4pxHdKeJe0a9uyQJDDEf8ALiJG38T/AGm/Ye1RFjkkncnqa+Urdx46Y42rGyha827yEVudC4ou7QjuJnVR9wnmQ+3Idv0wa01K9WrW0bWjd8i0x2egeBO0iK9IhlAhuPJc+GT8hP3v4Tv6E71Nbu0SVCkiK6MMMrAEH4g15LRiCCCQQcgg4II3BBHQ+9ehey3i031sVlOZ4cLJ/ED9iT4nBB9wfUVh67ReV/yY+34XsGbr+G3dDePOysxhp7EFlG7QdSo8zGerD+E7+hPSqqr15VP9sXBYAN9AuN//AFCqPU7SgDzz9r4g+pqXQ6+ZmMeT6S858H91VR0pStlSK5IxBBBIIOQQcEEdCCOhrjSguHs87T+Yrb3zbnASc+fkFl9D/H09fU23XkOrb7JuPTlLK6bIPhgkY9PSJj6fhPy9KxddoIiJyY/rC7gz7/DZaGt6Hb3cfd3MSyqDkBhuD6qRup9waiDaNJDM1ppdqLUMoM9/IOY4PRYuYlpZOv2jhfmKsCuEzEKSBzEAkDOMnGwyelY64qHS109IL3T76aOG7ilLPdM/K8rD6yG4SRzzGRQVygJwc7YarF4I1GW4sLaadeWWSIFhjGfINjy5hhse9a3hDhdRao17DHJcSzPdSd4ivySynOF5s4KqEXI/DWq464tSC4ge3lklktmY3UEIZ1EDL9Y0vL4UZMBlzvsR50Fh0rrt5ldVdCGVlDKw6EEZBHsRXZQKUpQKwNfine2mW2ZUnaNhGzZwrEYDHAPTr0O9Z9RXWOMTDd/REtJppSgdcNFGHHnyGV15yPPlzigg9/d8tnbaK0L2LyssMkkpUxlB45Hil2WR5G25djlzsKnFrwc6yJI+o378rBihkRUbBzylUjHh9gRWqvOJ5LlprR9HlmKKhljeS3IAfJTOXxnYnY5HtUn4U0tbe3VEWVFPiEUsneGLIH1QbJ8K46AkdaDcVH+OOJlsLVpjgufDEh+856fyjcn2FSCvOHadxEby+flOYocxRemx8b/zMOvoFq3otP52Tae0d0WbJ0V3Rm9u3lkeSRizuxZmPUk/+dK6KUrpojbhmFKUr6+FKUoFS3st1Y2+pQb4WY9yw9e82T58/J+9RKs/QDi6tiOouIj+ki1FmrFsdqz7PdJ2tEvVtddxArqyOAyspVlPQgjBB9sV2Urkms8qcRaWbW6ntz/lSFQT5r1Qn3KlT8611WF232nLqCuOkkCH5qzKf2C1XtdZp8nmYq2n1hk5K9NpgpSlTPBX0GvlKD0J2VcWm9tzHK2Z4MB/41P2ZPjsQfce4qcV5c4R15rK6juFyQpxIo+9G321+PmPdRXp+2nV0V0IZXUMpHmCMgj5Vzev0/lZN47S0sGTrrz3aLiTRZrl1U3bQWvL9ZHEOR5Gz0MxOVjxgYUAnff07dOt7G0h7mLuIosYK8yjO2DzEnLH1Jya2Wp6dFcRtFPGskbY5kYZBwQw2+IBqsuLtAtLO+tWt7C3uGmjkiNoEj3I8cc2GBCqGBVn9G88VRTrE0a+tCBDaywMIlGI4nQ8i9B4VOwrZ1EeF+GorEPdXHcJO6hZGRViiiQsCIYhsAgbHiO7Hc+QEuoFKUoOLuACScADJJ8gOpqB6hxBp2opHHPHcIkkoFtcPFJGDJn6t4JgPAxPQkjOOhBwZHxtbzSWF1HbLzTSQsiDmC7uOU7sQAcE+dQHifX1W1tLSS0ubWOO4thK8sWUSGBgxZZIuZScooxt9qg3/CttcWN1LDcq84u5edL0AHJSMKsc6gDuyFTZhs2/Q7VOqwNI1q3ulLW80cwHUxuGxnoGA6H41n0Eb7Q9ZNpYTyKcOV7tPzP4QR7gEt8q8z1cHb3qBxa246EtK3ywi/3eqfrofDMfTh6vdn6m299vYpSlaKsUpSgUpSgVJezjTTPqVsuMhJBK3sIvGCf5go+dRqr37HeFDbQG5lXEs4HKD1WPqAfQsdyPQLVTW5oxYp954hNgp1XhYtKUrmGmpTt7/wCZtv8A4W/11V1WX27zA3kCea2+f6pG/wD5qtK6fQ/0K/8AvVmZ/wCpJSlKtoSlKUCvQHYzrBmsBGxy1u5j/l+0nywSv8tef6s3sHveW6ni8pIQ/wA43A/s5qj4jj6sEz7cp9Pba676jOpXenadLJcTyJFNcdWYs7uFwAqLu3KNvCoxk1Jq1eu30Nuqzyxs5U8iGOJpXy2+FCAsAeUe2wrm2kh/EetT6lbTW1pp07xzIyGa4xboMjIkRXy74OMDlG4qT8Daqbqwtpm+20YD+zp4JAf5lateOKLuX/ltMnwfvXLpbj+kln/7a3WgfSe7P0pIEfmPKsBZlC4GMlwMtnPQY6UGzpSlBHuL9RkiNkkTFWnvY42ICnwcrvIPED1VCMjcZrnFrEjanJagJ3UdokpbB5u8eVlAznHLyqfLOfOuXE+gC67l+/kge3cyI8fJsShQlhIpBHKW/Wofp9q63UklvrdpNcSIiOkqROxEfNyjEMqkfabOBQSjhC8WWS+KwxRiO7aENGvKZBGi7ufvMGZhUkrQ8GaJJaQOsro8ss8s0jICFLSuWOAdx5D5VvqDz920XPPqTL5RxRp+uXP+qoJUm7S5ObVLs/8AuAf0xqv+1Rmur01dsNY+UMrLO95KUpU6MpSsrTdOlncRwxtI5+6gz8z6D3O1fJmIjeX2I3YtdttbvI4SNWd2OFVQST8AN6s/hvsdkbD3kvdjr3UWGb4M58I+QPxq0tA4btrNeW3iVM9W6s35mO5rOz+JY6cU5n7LFNNae/CvOz7suKMtxfAcy4ZIOoB6gyHoSPwjI9SelWzSlYubPfNbquu0pFI2gpSlQvbzz2xXPPqko/6aRp/2c/8A+9Qmpn2vWxTVJyf8xY3Hw7tU/uhqGV1Wl28mm3tDKy/rkpSlWEZSlKBU67GHxqa+8MgP6A/7CoLVjdhloWvpJPKOAj5uygfsrVW1kxGC2/slw/rhe1a7iHVBa2s9wRzCGJn5fXlGQPmdq2NY2pWKTxSQyDKSoyMPUMMH+9cs1ES0/hKa4RZr69ujM683JbymCKLm3CoseC3LnHMxJOK7eG5Zra+fT5p3uIzbi4t5JcGRVVxHJHIwxz7lSGIzuevlwsrXV7ZBAn0S5RByxyyvJG/KNl71VRgxAwMgjNbHhvh+WOWS6u5VmupVCZReVI41JIjjBJOMnJJOScUEjpSlBEONrb6Rc2FpJk28zyvMgJHedzHzIjY6pzHJHngVn3XB2nOndtZ2vLgjaJFIz+EqAVPuDmsvXeHLa85BcxCTuySmSwwWGDjlI9K1J7N9LO5s4ifU8xP6k0HZ2b3TyWEfeOztHJLDzscllimeNSx825VGT51J6w9K0uK2jEUEaxxrkhV6DJyf3JrMoPM3aJ/+Tu//AJT/AGFRyph2tWXd6pP6SBJB80Cn/uVqh9dZp53xVn5R+GTkja8lKVm6Npr3M8UEf2pXCj29WPsBk/KpZmIjeXmI34SDgPgeXUH5iTHbocPJ5k9eRAere/QZ8+lX7oWhwWkYjt4wi+fqx9WY7sfjXZomlR2sEcEQwka4Hv6sfUk5JPvWdXM6rV2zW/6+kNPFiikfMpSlVEpSlKBSlKCq+3LQS8cV2g3i+rk/Ixyp+AbI/nql69b3VssiMjqGR1Ksp3BBGCDXnntB4GksJC6AvasfA/Xkz9yT0PofP41t+G6qOnyrd/RS1OKd+qEOpSla6mUpSgVeHZzAum6Z9KnGGuHQgeZDkJCvzyW+De1RDsy4Ba7dbi4Ui2U5UEY74jyH/t+p8+g88bHj3iT6ZqVrZwnMMNzGpI6NJzhWO3kgyPjze1ZuqvGa3k17Rzb6ei1ir0R1z9F1VwmjDKVbcMCD5bEYPSuddV3biRHRs8rqVOCQcMMHBG4O/WufX1Yavp2mxym2s4bq5uvOKC7uAqeQM0plKxj45PtW74F4KmtZWuLi5kZnBC26yyPFGDjzlJZ2GPtbdTt6c7HsxtIAVgku4VJyRFdSICfUgHc1utF4cFvIXFzdy5UryTTGRdyDkAj7QxgHPmaDeUpSgVq9Y4itbUZuLiKL2dwCfgvU/IVnXfN3b8n2+U8ufxY2/fFQDsztrEWcd3J3RuWybmacjvBKDiQM0m6AEdNhgA+9BKNA4qhvHZYEnKBebvmhdI23AwrOBzHfPTpW9qMR8e2LzLBDMZ5GZVxAjyqvMcczOgKBR5nOwqT0FO9vWm4e2uANiGiY+48af3f9KqWvSvaPopu7CaNRl1HeR/mTfA9yOZfnXmquh8NydWHp9mfqa7X39yrM7C9MD3U05H+DGFX80hIz/Srf1VWdXj2EQYspn82uCP6Y0x/c1J4hfpwT8+HnTxveFl1jajfxwRtLM4RFGSzf+bn2rumlCqWYgKoJJPQADJJ9sV5v4/4vfUJyQSLdCRCnTb8bD8Z/YbeucTSaWc9tu0R3XcuWKQlXFPa/K5KWSCNOneyDLH3VD4V+efgKgV9xNeTHMl1O3t3jKP6VIUfpWppXQYtNixxtWv8Aln2y3t3lnw63cocrczqfUSuP7NUv4e7V7yAgTkXEfnzYVwPZ1G/8wPxqA0r1kwY8kbWrD5XJavaXqHhbim3v4+eBtx9uNtmTP4h6e4yDW7ryfpOpy20qzQuUkXoR+4I81PmDV4cF9p8F1yx3GIJ+m5xG5/hY/ZJ/C3rsTWJqvD7Y/ipzH3hexaiLcT3WBXCWMMCrAEEYIIyCPQg9a50rOWFe8R9k1pOS0BNs58lHMh/kJ2/lIHtUJvOx6+U+B4JB+ZlP6FcfvV8Uq5j1+ekbb7/uhtgpb0UPadjt8xHO8CD8zMf0C4/epxwz2U2luQ8xNy4/GAEB/Jvn+YmrAquOPu06O3DQ2hEk/QuN0j9d+jP7DYefTBkjU6nUT0Vn+P8ALz5ePHzLl2qcbC0iNrbt/wCodcEr/lIfPbo5HQeXX0zXfZDpve6lEceGFWkPyHKv/cw/SohcTs7M7sWdiSzMckk9STV1dhmi93by3LDeduVPyR5BPzYt/SKvZMddLppiO88fWf8ASCtpy5I9oWdXwmvtQrjvgs3ciXMfJJJEnJ9HnyYZFyWx4SCkm+z7+WRWCvpVcanCn25o0/M6j+5rssr2OVeeKRJFyRzIwYZHUZU4zVTcM6VY3GqmOSwhte5tADazRxkvK8h5nXORKiqgww/GelWxY2McKBIY0jQZwqKFAzucBRigyKUpQKgvF9po0Eoku7eF7iXdY1i7ySU9MiJR4iTnxEfOp1WDqtxDAj3MoAEMbMz8uWCAczAefl0oKx4i4m1ILDBZWsdj9Jfu7eN+UzMMZaTulBSFFGclskbVatjE6xRrI3O6ood8Y5mAAZseWTk4qoOE9dvLyea9gsmmuJsxxSTfVwW0AJ5VDfalcnBbkHnsRuKmeh6i1vc9ze363F3cY5beKPCQhQTsFBYDf7bkZ29KCZ15v7TOHPoV64UYimzJF6AE+JP5W8vQrXpCox2hcLi/tGQY75PHCT+IDdSfwsNv0PlVzRajycm89p4lDmx9dXmqr07Cps2Mq/huW/eND/8AdUdLGVYqwIZSQwPUEHBB981afYLqAEtzAT9tVkUfkJVv9SfpWx4hXqwTt6bSp6edsiT9tOrmGw7pTg3DiM/kA5n/AFwFPsxqgqtnt+k+ss18uWU/qYx/tVTV88OpFcET77vupne+xSlKvq5SlKBSlKCTcN8d3tlhY5OeMf5UviUey78y/AHHtVh6X20QkAXFvIh8zGQ4/RuUj96palVcujw5OZjn5JaZr17S9CJ2r6aRvLIPYxP/ALAitZqfbJaoPqYpZT5ZxGv6kk/tVHUqCPDMET6z9Uk6q6YcT9o15eApzCGI7FIsjI9GfqfgMA+lQ8UpV3HjpjjasbILWm07yzdG0uS5njgiHjlYKPbzZj7AAk+wr1LpdgkEMcMYwkaBF+CjG/vVddjHCZhjN5KuJJlxED92M783xYgfID1NWfWF4jqPMv0R2j8r+nx9Nd59Wr4o1X6LaXFwF5jDEzhfUgbA+2cVr+EtIuIwJ7m7lnlljHNH4REhPi+rRRtjpkk5rjxhrawAx3FrLJZyxss00Y51TmyCJI18YXl6sBtkfLRaBJfQxL9Bkt9TswMRF5e7lQDYRtIFKNgbbgH1rOWGbq0cV5fPY3tuFKoJ7OeNiG5VKh8OMNHIHxsDggj03m1RTh/Sbp7tr2+EaOIu5ggiYuI0LB3Z3IHNIxAGwwAvvUroFKUoFcJYwwKsAysCCCMgg7EEHqK50oIlqunahcyvEJVs7RTyh4TzTSjH3WI5YR5dC21dGs6Xp+nWMyF/oiyqVMyse+dyMghs88j53xv5+VSbW2uBA/0VY2nx4BKSEySAS3KM4AycDrjyrRaDwWscv0q8kN3eeUrjwx/wwR/ZjHv169MmgdnXErXdvyzqyXUHKsyOpRtxmOXlO4Drv8cjyqV1XOq69JLeyNpNrHcTQJyXNw7FUKoef6LGw2aUnPi6Lt8pnw7rkV5As0WQMlXRhh43XZ45F+64OxH+xoK67XeBi+b22TLAfXovVgB/iKPMgdR5gA+RzWvBms/RL2CfOFV8P+RvC36A5+Qr1FVS9o3ZjzFrmxXxHeSAbZ9Wj9/VfPy9DraPWVmvk5e3aJVc2Gd+up29WmY7SYfZDPGT+dQy/wChqp2rm4ck/wCK6PLZOcXNuAgDbHKbwk53GeXkOd9mqnJYyrFWBVlJVgeoIOCD7g1d0M9NJxT3rP2QZ43mLR6uFKUq+rlKUoFKUoFKUoFKUoFT7sx4FN64nnUi2Q9Dt3rD7o/gB6n5euOPZ72dyXpWacNHa9fRpfZfRPVv09RfdpbJGixxqFRFCqqjAAAwABWVrtdFI8vHPPr8v9reDBv8VnYqgAAbAdBWj4x1/wCh2/Mid5PIwit4h1klfZR+UdSfQGtlquoxW8TzTOEjjXmZj5D/AHPkANySKiUen/8AFbfvr6H6N9YWs3Vik8KMFCuz5wsjEZ5RtuoOSKwl5rNQubnS5LKW51AzC5nEVxHNyLGoZSzSRHAKKhA2yc8w9a7HtNNuLjn0y/jtrx8/8u6kS4BY95BnlkHUk7H3rAntZrG8Fxqym9t1iEUN0EDC3GSWaaEA4ZtgZVzsvvgWTZWkHhlijj8Sgq6ooJVgCMEDOCMUGYg2GTk+vrX2lKBSlKBSlKBUI7U57hIYuVnSzL4vZIQTMkR+8nonXmIywHQEZqb18ZQQQRkHYg0EFtuHTZvBcaQEa3kEaz24cckkZwFuI3Jx3ig5J++Pfr917WI7O9K2Vq1ze3Cq9xHE3LiKPOZHBPL3hBwud22HoDy12QaLYym1V3DzfVK5zFbmXbJIGUgU5bG+5xkZ22nBnD8dpC0hkE08/wBbcXJI+sYjOQegjAPhA2A+JoNpoesw3cQlhbmUkggjDIw+0jqd1ceYNbCoRwA4mutSvIhi2nljSIjpI0KFZZlHTDMcZ8+SpsWAwCRk9KDWPoMP0lbpQUmAKsybd4p+7IOjDIBB6jA3qF9pXZ19LJubXAuMeNNgJcdDnoJMbZOx2zjrVkUqbHnvjtFqz2/DxakWjaXkm7tXido5EZHU4ZWGCPiDXTXqXiHhq2vV5biJXx9lujL+VhuPh0qrdf7G5VJa0mWRfwS+FvkwHKfmFraweJY78X4n7KV9NaO3KrKVudS4VvYP8W1lX3Cll/qTI/etKzAHB2PpWhW1bc1ndBNZjvD7SuPOPUfrWdZ6VPLjuoZZM/gjZv3Ar7MxHd82lh0qa6V2XahNjmjWFT5ysM/0rk/rip1ofY7bx4a5leY/hX6tf2JY/qKqZNdgp/dv+3KWuC9vRTmlaXNcv3cETSv6KOnuxOyj3JAq3+DOyZIist6VlcbiFd0Hpzn759th8asbTdNit0EcMaRoPuoAPmcdT7msusrUeI3ycU4j7rePT1rzPL4qgDA2Ar7XEOMkZGR1HpnpVcNxtfW+oT291bK8P24u4z3nc9O8VT/jYx4lGGBzgEVnLDH1XUl1iSW0TmtbuxuDJbpN4o5+5OCXTGGXmzsMlQQRnJFdmlXUmqXvc36i3FkFc2XNkzS/9Zj0eBTjlAzuQSemejVrKG8ukmtJ1X6Uve2twnWK8gXDKwx0khADIw37k7Zrbx6ZHrEI+lxSW95ayGKRoyUZTjxhJPvRSIffZvmQ3WicRG8uJlhjDWcQKG4J/wASXPiWJcYaNRkFvM9MgZqRAV0WFlHDGkUSBI0UKqr0AFZFApSlApSlApSlApSlBwljDKVYBlYYIIyCD1BB6ioa/ZpbHKCe7FsWybQTkQ+68uOYJnflDYqa0oMGaaC0gBYxwQRhVBOERBkIo9AMkCq8n0m2m1W6g1JGMs3K1jIXZV7pUGUhKnwyK2SR1PX4zTjbQje2csCPyOeVo2IyA8bh0yPNcqAdjsaievLe6gtvbyae0EsdxFI9yZEMcYjbmZ4WB5mLAYC4H2t+lBtdF1K8tbEGe3uLlop5I/DymUwozd3KVJHeMQFGBuc59a3XD/FdpeZ+jzKzrnmjbKyKQcENG2GGDkdMV18ca01pZySRjmmbEUC7ZaaU8kYAPXc5I9FNY2h8HWtvBbCSONpbVebv2A5uc5aR+c74LFjuf7UEnpVeaTxZc3Go25Xw2FyJ0gUqMydwobv89QrFmCj0TON63fFPFE1lzyPZvJaooZpo5Y8jyOY3IPUjoTQSiuqS3RvtKp+IBqPW/G9uYpZZY7i3WFQz9/A6YDHlBBwQ25+6TXXB2jaY7BReRhiQMMGU5PQYZRQSRLVB0RR8FArtArT69xTa2ZVZ5eV3+xGqs7sB1IRAWx13xjau/Qtdt7yMyW8gkUNyt1BVh1VlYAqfYig2VKj/ABZr723cxQRCa5uXKQxluVRyjmeR28kUbnG5yB51p7zXtQsOSW/FtJasypJLbh0MJc8odlkY80fMVBIIIz8qCSa5xDbWa81zMkYPQE5ZvyoMsx9gDWbY3SyxpIoYK6hgGUqcEZ3VtwfY1WNjJFp+p3iNaSXNxOy3Fq8ad5IY5ByuneNsiI64yT0I9qsbRLmeSINcQiCQk/VhxJgZ8OWAxzY64yPegrnV9O7nU7+aO5W0m7qC5SWQ/VOuDFJFMp2ZCyLgjxKWyPSsi21iDW4ETLWmoRATQMQVIPlLCWAMkDYwRjp1GwNbfi7Qll1PTZngEyDvo5MpzBPB3kTnywGUjJ/F64qUX2kQzPFJJGrPC3PExG6HpsR5e3Tp6UEL0rhRbwxXc8MlnewTqZu6PKk7wnZ+U5DI2ThsZwWGSKsKlKBSlKBSlKBSlKBSlKBSlKBSlKBSlKDUatoK3FxazO7ctq7usWBys7Lyq7eeVySPc1puNbK4vZEsEDxW0iF7q4XAyg2EEeQfGxwTkYC+uSKmFKCsp9JubbUtIWW5WeFZLhIswrG6A2rAKxjPKwwBvyit12p+O2gtsZ+l3kEJH8Ped4+fblQ5qVz2UbvHIygvESY2PVSylGI+Kkj51h6poiTz20zswNq7uijHKxdCmWyM7AkjBG9BoO14n/hkqqOZnlt1Vc45ibiPw5OwzjFZVnr127ok2lTRhmAL97BIqgnHMcPkgddhmsrjXRJLuBY4XRHSaKUF1LLmJ+cAgEHBIFYtt/xcOgf6A6cw5yvfI3LnxcoPMC2M4yaDE1vT7yC/e9tIYrrvIEieF5BE68jFgY3IK8p5jkHzArnwfqsEl3dBrWS0vnSN545DnnVMokiEMVZR9ksAN8ZzWRrfD9x9K+mWMsccrRiKWOZS0ciqSUPhIZXGSMjyP68+H+H5luZLy8ljkuHiEKiJSqRxhucqOYksS2CSfQUGFx0/0e60++b/AAYHkimP4EuFCiQ/wh1XJ9DWR2i6nCul3XM6t30DxxAEMXeRCsYQD7R5iDt8fKpRLEGUqwDKRggjIIPUEHqK0Wm8E6fby99DaRJIDkMF+yfVQdl+WKDUahoVwF0q4iUtc2vdxzLzAc0UkYScEkgEggMM+hqb0pQKUpQKUpQKUpQKUpQKUpQKUpQKUpQKUpQKUpQKUpQKUpQKUpQKUpQKUpQKUpQKUpQKUpQKUpQKUpQKUpQ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endParaRPr lang="en-US" altLang="en-US">
              <a:solidFill>
                <a:srgbClr val="000000"/>
              </a:solidFill>
              <a:latin typeface="Tahoma" panose="020B0604030504040204" pitchFamily="34" charset="0"/>
            </a:endParaRPr>
          </a:p>
        </p:txBody>
      </p:sp>
      <p:pic>
        <p:nvPicPr>
          <p:cNvPr id="17414" name="Picture 4" descr="Y:\shared\HQ\FGCS\Member agency logos\B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438" y="5321300"/>
            <a:ext cx="11604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Y:\shared\HQ\FGCS\Member agency logos\Cens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2435225"/>
            <a:ext cx="152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1" descr="Y:\shared\HQ\FGCS\Member agency logos\FEM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9538" y="2357438"/>
            <a:ext cx="24844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 descr="Y:\shared\HQ\FGCS\Member agency logos\FS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6200" y="2444750"/>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3" descr="Y:\shared\HQ\FGCS\Member agency logos\F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375" y="2481263"/>
            <a:ext cx="84613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4" descr="Y:\shared\HQ\FGCS\Member agency logos\IBC.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3367088"/>
            <a:ext cx="108585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6" descr="Y:\shared\HQ\FGCS\Member agency logos\NAS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938" y="3130550"/>
            <a:ext cx="1096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8" descr="Y:\shared\HQ\FGCS\Member agency logos\NP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13538" y="4322763"/>
            <a:ext cx="7858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9" descr="Y:\shared\HQ\FGCS\Member agency logos\OSM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8488" y="4327525"/>
            <a:ext cx="968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1" descr="Y:\shared\HQ\FGCS\Member agency logos\USAC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7013" y="3322638"/>
            <a:ext cx="11303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2" descr="Y:\shared\HQ\FGCS\Member agency logos\USB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975" y="3625850"/>
            <a:ext cx="1498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23" descr="Y:\shared\HQ\FGCS\Member agency logos\USCG.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84788" y="2335213"/>
            <a:ext cx="11017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4" descr="Y:\shared\HQ\FGCS\Member agency logos\USFS.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08175" y="3244850"/>
            <a:ext cx="860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5" descr="Y:\shared\HQ\FGCS\Member agency logos\USGS.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92413" y="5588000"/>
            <a:ext cx="14557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6" descr="Y:\shared\HQ\FGCS\Member agency logos\USNO.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8450" y="3314700"/>
            <a:ext cx="11223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7" descr="Y:\shared\HQ\FGCS\Member agency logos\NOA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8500" y="43624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5" descr="Y:\shared\HQ\FGCS\Member agency logos\BLM.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65600" y="2382838"/>
            <a:ext cx="10064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8" descr="Y:\shared\HQ\FGCS\Member agency logos\DOT.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74850" y="4300538"/>
            <a:ext cx="10287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2"/>
          <p:cNvPicPr>
            <a:picLocks noChangeAspect="1" noChangeArrowheads="1"/>
          </p:cNvPicPr>
          <p:nvPr/>
        </p:nvPicPr>
        <p:blipFill>
          <a:blip r:embed="rId23"/>
          <a:srcRect/>
          <a:stretch>
            <a:fillRect/>
          </a:stretch>
        </p:blipFill>
        <p:spPr bwMode="auto">
          <a:xfrm>
            <a:off x="4248150" y="5464175"/>
            <a:ext cx="1914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33" name="Picture 2" descr="\\NGS-S-BRUNSWICK\Home\shared\HQ\FGCS\Member agency logos\IWBC.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5588" y="5441950"/>
            <a:ext cx="893762"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5" descr="C:\Users\jeremy.mchugh\Downloads\2000px-US-FederalAviationAdmin-Seal.svg.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92475" y="4352925"/>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9" descr="Y:\shared\HQ\FGCS\Member agency logos\EPA.bmp"/>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78750" y="3227388"/>
            <a:ext cx="1020763"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6" descr="Y:\shared\HQ\FGCS\Member agency logos\BOEMRE.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10325" y="5678488"/>
            <a:ext cx="2352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February 8, 2017</a:t>
            </a:r>
            <a:endParaRPr lang="en-US"/>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2098354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The NSRS in 2022…</a:t>
            </a:r>
            <a:endParaRPr lang="en-US" dirty="0"/>
          </a:p>
        </p:txBody>
      </p:sp>
      <p:sp>
        <p:nvSpPr>
          <p:cNvPr id="3" name="Content Placeholder 2"/>
          <p:cNvSpPr>
            <a:spLocks noGrp="1"/>
          </p:cNvSpPr>
          <p:nvPr>
            <p:ph idx="1"/>
          </p:nvPr>
        </p:nvSpPr>
        <p:spPr/>
        <p:txBody>
          <a:bodyPr/>
          <a:lstStyle/>
          <a:p>
            <a:r>
              <a:rPr lang="en-US" dirty="0" smtClean="0"/>
              <a:t>Four semi-dynamic reference frames</a:t>
            </a:r>
          </a:p>
          <a:p>
            <a:endParaRPr lang="en-US" dirty="0" smtClean="0"/>
          </a:p>
          <a:p>
            <a:r>
              <a:rPr lang="en-US" dirty="0" smtClean="0"/>
              <a:t>Geoid/GPS based vertical datum</a:t>
            </a:r>
          </a:p>
          <a:p>
            <a:endParaRPr lang="en-US" dirty="0" smtClean="0"/>
          </a:p>
          <a:p>
            <a:r>
              <a:rPr lang="en-US" dirty="0" smtClean="0"/>
              <a:t>All data will be time tagged</a:t>
            </a:r>
          </a:p>
          <a:p>
            <a:endParaRPr lang="en-US" dirty="0" smtClean="0"/>
          </a:p>
          <a:p>
            <a:r>
              <a:rPr lang="en-US" dirty="0" smtClean="0"/>
              <a:t>All coordinates will come from GNSS surveys</a:t>
            </a:r>
            <a:endParaRPr lang="en-US" dirty="0"/>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4097018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774796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1346919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Why Modernize?</a:t>
            </a:r>
          </a:p>
        </p:txBody>
      </p:sp>
      <p:sp>
        <p:nvSpPr>
          <p:cNvPr id="3" name="Content Placeholder 2"/>
          <p:cNvSpPr>
            <a:spLocks noGrp="1"/>
          </p:cNvSpPr>
          <p:nvPr>
            <p:ph idx="1"/>
          </p:nvPr>
        </p:nvSpPr>
        <p:spPr>
          <a:xfrm>
            <a:off x="228600" y="1719263"/>
            <a:ext cx="8839200" cy="2819400"/>
          </a:xfrm>
        </p:spPr>
        <p:txBody>
          <a:bodyPr>
            <a:normAutofit/>
          </a:bodyPr>
          <a:lstStyle/>
          <a:p>
            <a:pPr>
              <a:defRPr/>
            </a:pPr>
            <a:r>
              <a:rPr lang="en-US" dirty="0" smtClean="0"/>
              <a:t>Older Methodology</a:t>
            </a:r>
          </a:p>
          <a:p>
            <a:pPr lvl="1">
              <a:defRPr/>
            </a:pPr>
            <a:r>
              <a:rPr lang="en-US" dirty="0" smtClean="0"/>
              <a:t>Terrestrial</a:t>
            </a:r>
            <a:r>
              <a:rPr lang="en-US" dirty="0"/>
              <a:t>, pre-space-geodesy, line-of-sight </a:t>
            </a:r>
            <a:r>
              <a:rPr lang="en-US" dirty="0" smtClean="0"/>
              <a:t>observations</a:t>
            </a:r>
          </a:p>
          <a:p>
            <a:pPr lvl="1">
              <a:defRPr/>
            </a:pPr>
            <a:r>
              <a:rPr lang="en-US" dirty="0" smtClean="0"/>
              <a:t>Easily destroyed, </a:t>
            </a:r>
            <a:r>
              <a:rPr lang="en-US" dirty="0"/>
              <a:t>unmonitored </a:t>
            </a:r>
            <a:r>
              <a:rPr lang="en-US" i="1" dirty="0"/>
              <a:t>passive</a:t>
            </a:r>
            <a:r>
              <a:rPr lang="en-US" dirty="0"/>
              <a:t> control marks </a:t>
            </a:r>
            <a:endParaRPr lang="en-US" dirty="0" smtClean="0"/>
          </a:p>
          <a:p>
            <a:pPr marL="457200" lvl="1" indent="0">
              <a:buFont typeface="Arial" panose="020B0604020202020204" pitchFamily="34" charset="0"/>
              <a:buNone/>
              <a:defRPr/>
            </a:pPr>
            <a:endParaRPr lang="en-US" dirty="0" smtClean="0"/>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4511675"/>
            <a:ext cx="1190626"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4191000"/>
            <a:ext cx="11922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VC-005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6175" y="4416425"/>
            <a:ext cx="23320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400" y="4657725"/>
            <a:ext cx="42497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8588" y="5499100"/>
            <a:ext cx="12446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February 8, 2017</a:t>
            </a:r>
            <a:endParaRPr lang="en-US"/>
          </a:p>
        </p:txBody>
      </p:sp>
      <p:sp>
        <p:nvSpPr>
          <p:cNvPr id="4" name="Footer Placeholder 3"/>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3358584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Why Modernize?</a:t>
            </a:r>
          </a:p>
        </p:txBody>
      </p:sp>
      <p:sp>
        <p:nvSpPr>
          <p:cNvPr id="3" name="Content Placeholder 2"/>
          <p:cNvSpPr>
            <a:spLocks noGrp="1"/>
          </p:cNvSpPr>
          <p:nvPr>
            <p:ph idx="1"/>
          </p:nvPr>
        </p:nvSpPr>
        <p:spPr>
          <a:xfrm>
            <a:off x="454025" y="1752600"/>
            <a:ext cx="8004175" cy="4297363"/>
          </a:xfrm>
        </p:spPr>
        <p:txBody>
          <a:bodyPr/>
          <a:lstStyle/>
          <a:p>
            <a:r>
              <a:rPr lang="en-US" altLang="en-US" smtClean="0"/>
              <a:t>Evidence of systematic errors</a:t>
            </a:r>
          </a:p>
          <a:p>
            <a:pPr lvl="1"/>
            <a:r>
              <a:rPr lang="en-US" altLang="en-US" smtClean="0"/>
              <a:t>Decades of space geodetic observations</a:t>
            </a:r>
          </a:p>
          <a:p>
            <a:pPr lvl="2"/>
            <a:r>
              <a:rPr lang="en-US" altLang="en-US" smtClean="0"/>
              <a:t>All of the datums contain </a:t>
            </a:r>
            <a:r>
              <a:rPr lang="en-US" altLang="en-US" i="1" smtClean="0"/>
              <a:t>systematic</a:t>
            </a:r>
            <a:r>
              <a:rPr lang="en-US" altLang="en-US" smtClean="0"/>
              <a:t> errors (decimeters to meters)</a:t>
            </a:r>
          </a:p>
          <a:p>
            <a:pPr lvl="3"/>
            <a:r>
              <a:rPr lang="en-US" altLang="en-US" smtClean="0"/>
              <a:t>At scales larger than today’s accuracy capabilities (centimeters)</a:t>
            </a:r>
          </a:p>
          <a:p>
            <a:pPr lvl="3"/>
            <a:endParaRPr lang="en-US" altLang="en-US" smtClean="0"/>
          </a:p>
          <a:p>
            <a:pPr lvl="1"/>
            <a:r>
              <a:rPr lang="en-US" altLang="en-US" smtClean="0"/>
              <a:t>Origin (center of Earth) offset:  2+ meters</a:t>
            </a:r>
          </a:p>
          <a:p>
            <a:pPr lvl="1"/>
            <a:r>
              <a:rPr lang="en-US" altLang="en-US" smtClean="0"/>
              <a:t>Zero elevation surface:  0.5 to 2+ meters</a:t>
            </a:r>
          </a:p>
        </p:txBody>
      </p:sp>
      <p:sp>
        <p:nvSpPr>
          <p:cNvPr id="2" name="Date Placeholder 1"/>
          <p:cNvSpPr>
            <a:spLocks noGrp="1"/>
          </p:cNvSpPr>
          <p:nvPr>
            <p:ph type="dt" sz="half" idx="10"/>
          </p:nvPr>
        </p:nvSpPr>
        <p:spPr/>
        <p:txBody>
          <a:bodyPr/>
          <a:lstStyle/>
          <a:p>
            <a:pPr>
              <a:defRPr/>
            </a:pPr>
            <a:r>
              <a:rPr lang="en-US" smtClean="0"/>
              <a:t>February 8, 2017</a:t>
            </a:r>
            <a:endParaRPr lang="en-US"/>
          </a:p>
        </p:txBody>
      </p:sp>
      <p:sp>
        <p:nvSpPr>
          <p:cNvPr id="4" name="Footer Placeholder 3"/>
          <p:cNvSpPr>
            <a:spLocks noGrp="1"/>
          </p:cNvSpPr>
          <p:nvPr>
            <p:ph type="ftr" sz="quarter" idx="11"/>
          </p:nvPr>
        </p:nvSpPr>
        <p:spPr/>
        <p:txBody>
          <a:bodyPr/>
          <a:lstStyle/>
          <a:p>
            <a:pPr>
              <a:defRPr/>
            </a:pPr>
            <a:r>
              <a:rPr lang="en-US" smtClean="0"/>
              <a:t>Coastal GeoTools, North Charleston</a:t>
            </a:r>
            <a:endParaRPr lang="en-US"/>
          </a:p>
        </p:txBody>
      </p:sp>
    </p:spTree>
    <p:extLst>
      <p:ext uri="{BB962C8B-B14F-4D97-AF65-F5344CB8AC3E}">
        <p14:creationId xmlns:p14="http://schemas.microsoft.com/office/powerpoint/2010/main" val="2552203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3508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smtClean="0">
                <a:ea typeface="Times New Roman"/>
                <a:cs typeface="Times New Roman"/>
                <a:sym typeface="Times New Roman"/>
              </a:rPr>
              <a:t>NGS Ten Year Plan 2013-2023</a:t>
            </a:r>
            <a:endParaRPr lang="en-US" sz="4400" dirty="0">
              <a:ea typeface="Times New Roman"/>
              <a:cs typeface="Times New Roman"/>
              <a:sym typeface="Times New Roman"/>
            </a:endParaRPr>
          </a:p>
        </p:txBody>
      </p:sp>
      <p:sp>
        <p:nvSpPr>
          <p:cNvPr id="104" name="Shape 104"/>
          <p:cNvSpPr txBox="1">
            <a:spLocks noGrp="1"/>
          </p:cNvSpPr>
          <p:nvPr>
            <p:ph type="body" idx="1"/>
          </p:nvPr>
        </p:nvSpPr>
        <p:spPr>
          <a:xfrm>
            <a:off x="457200" y="1599150"/>
            <a:ext cx="8229600" cy="5103299"/>
          </a:xfrm>
          <a:prstGeom prst="rect">
            <a:avLst/>
          </a:prstGeom>
          <a:noFill/>
          <a:ln>
            <a:noFill/>
          </a:ln>
        </p:spPr>
        <p:txBody>
          <a:bodyPr lIns="91425" tIns="45700" rIns="91425" bIns="45700" anchor="t" anchorCtr="0">
            <a:noAutofit/>
          </a:bodyPr>
          <a:lstStyle/>
          <a:p>
            <a:pPr marL="203200" indent="0">
              <a:buNone/>
            </a:pPr>
            <a:r>
              <a:rPr lang="en-US" sz="2800" b="1" dirty="0">
                <a:solidFill>
                  <a:srgbClr val="0072BC"/>
                </a:solidFill>
              </a:rPr>
              <a:t>Goal 2: Modernize and Improve </a:t>
            </a:r>
            <a:r>
              <a:rPr lang="en-US" sz="2800" b="1" dirty="0" smtClean="0">
                <a:solidFill>
                  <a:srgbClr val="0072BC"/>
                </a:solidFill>
              </a:rPr>
              <a:t>the National </a:t>
            </a:r>
            <a:r>
              <a:rPr lang="en-US" sz="2800" b="1" dirty="0">
                <a:solidFill>
                  <a:srgbClr val="0072BC"/>
                </a:solidFill>
              </a:rPr>
              <a:t>Spatial Reference System</a:t>
            </a:r>
            <a:r>
              <a:rPr lang="en-US" sz="2800" b="1" dirty="0" smtClean="0">
                <a:solidFill>
                  <a:srgbClr val="0072BC"/>
                </a:solidFill>
              </a:rPr>
              <a:t>.</a:t>
            </a:r>
          </a:p>
          <a:p>
            <a:pPr marL="203200" indent="0">
              <a:buNone/>
            </a:pPr>
            <a:endParaRPr lang="en-US" sz="2000" b="1" dirty="0" smtClean="0">
              <a:solidFill>
                <a:srgbClr val="0072BC"/>
              </a:solidFill>
            </a:endParaRPr>
          </a:p>
          <a:p>
            <a:r>
              <a:rPr lang="en-US" sz="2800" b="1" dirty="0" smtClean="0">
                <a:solidFill>
                  <a:schemeClr val="tx1"/>
                </a:solidFill>
                <a:latin typeface="Cambria" panose="02040503050406030204" pitchFamily="18" charset="0"/>
              </a:rPr>
              <a:t>Objective 1:	Replace NAD 83</a:t>
            </a:r>
            <a:endParaRPr lang="en-US" sz="2800" b="1" dirty="0">
              <a:solidFill>
                <a:schemeClr val="tx1"/>
              </a:solidFill>
              <a:latin typeface="Cambria" panose="02040503050406030204" pitchFamily="18" charset="0"/>
            </a:endParaRPr>
          </a:p>
          <a:p>
            <a:r>
              <a:rPr lang="en-US" sz="2800" b="1" dirty="0" smtClean="0">
                <a:solidFill>
                  <a:schemeClr val="tx1"/>
                </a:solidFill>
                <a:latin typeface="Cambria" panose="02040503050406030204" pitchFamily="18" charset="0"/>
              </a:rPr>
              <a:t>Objective 2:	Replace NAVD 88</a:t>
            </a:r>
          </a:p>
          <a:p>
            <a:r>
              <a:rPr lang="en-US" sz="2800" b="1" dirty="0" smtClean="0">
                <a:solidFill>
                  <a:schemeClr val="tx1"/>
                </a:solidFill>
                <a:latin typeface="Cambria" panose="02040503050406030204" pitchFamily="18" charset="0"/>
              </a:rPr>
              <a:t>Objective 3:	Re-invent Bluebooking</a:t>
            </a:r>
          </a:p>
          <a:p>
            <a:r>
              <a:rPr lang="en-US" sz="2800" b="1" dirty="0" smtClean="0">
                <a:solidFill>
                  <a:schemeClr val="tx1"/>
                </a:solidFill>
                <a:latin typeface="Cambria" panose="02040503050406030204" pitchFamily="18" charset="0"/>
              </a:rPr>
              <a:t>Objective 4:	Fix the Toolkit</a:t>
            </a:r>
          </a:p>
          <a:p>
            <a:r>
              <a:rPr lang="en-US" sz="2800" b="1" dirty="0" smtClean="0">
                <a:solidFill>
                  <a:schemeClr val="tx1"/>
                </a:solidFill>
                <a:latin typeface="Cambria" panose="02040503050406030204" pitchFamily="18" charset="0"/>
              </a:rPr>
              <a:t>Objective 5:	Better Surveying</a:t>
            </a:r>
            <a:endParaRPr lang="en-US" sz="2800" dirty="0">
              <a:solidFill>
                <a:schemeClr val="tx1"/>
              </a:solidFill>
              <a:latin typeface="Cambria" panose="02040503050406030204" pitchFamily="18" charset="0"/>
            </a:endParaRPr>
          </a:p>
        </p:txBody>
      </p:sp>
      <p:sp>
        <p:nvSpPr>
          <p:cNvPr id="2" name="Date Placeholder 1"/>
          <p:cNvSpPr>
            <a:spLocks noGrp="1"/>
          </p:cNvSpPr>
          <p:nvPr>
            <p:ph type="dt" sz="half" idx="10"/>
          </p:nvPr>
        </p:nvSpPr>
        <p:spPr/>
        <p:txBody>
          <a:bodyPr/>
          <a:lstStyle/>
          <a:p>
            <a:pPr>
              <a:defRPr/>
            </a:pPr>
            <a:r>
              <a:rPr lang="en-US" altLang="en-US" smtClean="0"/>
              <a:t>February 8, 2017</a:t>
            </a:r>
            <a:endParaRPr lang="en-US" altLang="en-US"/>
          </a:p>
        </p:txBody>
      </p:sp>
      <p:sp>
        <p:nvSpPr>
          <p:cNvPr id="3" name="Footer Placeholder 2"/>
          <p:cNvSpPr>
            <a:spLocks noGrp="1"/>
          </p:cNvSpPr>
          <p:nvPr>
            <p:ph type="ftr" sz="quarter" idx="11"/>
          </p:nvPr>
        </p:nvSpPr>
        <p:spPr/>
        <p:txBody>
          <a:bodyPr/>
          <a:lstStyle/>
          <a:p>
            <a:pPr>
              <a:defRPr/>
            </a:pPr>
            <a:r>
              <a:rPr lang="en-US" smtClean="0"/>
              <a:t>Coastal GeoTools, North Charleston</a:t>
            </a:r>
            <a:endParaRPr lang="en-US"/>
          </a:p>
        </p:txBody>
      </p:sp>
      <p:sp>
        <p:nvSpPr>
          <p:cNvPr id="4" name="Rectangle 3"/>
          <p:cNvSpPr/>
          <p:nvPr/>
        </p:nvSpPr>
        <p:spPr>
          <a:xfrm>
            <a:off x="457200" y="2949677"/>
            <a:ext cx="5751871" cy="106188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3733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the NAD 83’s</a:t>
            </a:r>
            <a:endParaRPr lang="en-US" dirty="0"/>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sp>
        <p:nvSpPr>
          <p:cNvPr id="6" name="Content Placeholder 5"/>
          <p:cNvSpPr>
            <a:spLocks noGrp="1"/>
          </p:cNvSpPr>
          <p:nvPr>
            <p:ph idx="1"/>
          </p:nvPr>
        </p:nvSpPr>
        <p:spPr/>
        <p:txBody>
          <a:bodyPr/>
          <a:lstStyle/>
          <a:p>
            <a:r>
              <a:rPr lang="en-US" sz="2800" u="sng" dirty="0" smtClean="0"/>
              <a:t>Three</a:t>
            </a:r>
            <a:r>
              <a:rPr lang="en-US" sz="2800" dirty="0" smtClean="0"/>
              <a:t> plate-(</a:t>
            </a:r>
            <a:r>
              <a:rPr lang="en-US" sz="2800" i="1" dirty="0" smtClean="0">
                <a:solidFill>
                  <a:srgbClr val="FF0000"/>
                </a:solidFill>
              </a:rPr>
              <a:t>pseudo</a:t>
            </a:r>
            <a:r>
              <a:rPr lang="en-US" sz="2800" dirty="0" smtClean="0"/>
              <a:t>)fixed frames will be replaced with </a:t>
            </a:r>
            <a:r>
              <a:rPr lang="en-US" sz="2800" u="sng" dirty="0" smtClean="0"/>
              <a:t>four</a:t>
            </a:r>
            <a:r>
              <a:rPr lang="en-US" sz="2800" dirty="0" smtClean="0"/>
              <a:t> </a:t>
            </a:r>
            <a:r>
              <a:rPr lang="en-US" sz="2800" i="1" dirty="0" smtClean="0"/>
              <a:t>plate-fixed</a:t>
            </a:r>
            <a:r>
              <a:rPr lang="en-US" sz="2800" dirty="0" smtClean="0"/>
              <a:t> reference frames</a:t>
            </a:r>
          </a:p>
          <a:p>
            <a:pPr lvl="1"/>
            <a:r>
              <a:rPr lang="en-US" sz="2400" dirty="0" smtClean="0"/>
              <a:t>N. Amer., Pacific, Mariana, Caribbean(new!)</a:t>
            </a:r>
          </a:p>
        </p:txBody>
      </p:sp>
    </p:spTree>
    <p:extLst>
      <p:ext uri="{BB962C8B-B14F-4D97-AF65-F5344CB8AC3E}">
        <p14:creationId xmlns:p14="http://schemas.microsoft.com/office/powerpoint/2010/main" val="29186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Plate-(pseudo)fixed frames</a:t>
            </a:r>
            <a:endParaRPr lang="en-US" sz="1600" b="1" dirty="0">
              <a:solidFill>
                <a:srgbClr val="FF0000"/>
              </a:solidFill>
            </a:endParaRP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763"/>
          <a:stretch/>
        </p:blipFill>
        <p:spPr>
          <a:xfrm>
            <a:off x="117255" y="2000250"/>
            <a:ext cx="6013890" cy="4049713"/>
          </a:xfrm>
        </p:spPr>
      </p:pic>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sp>
        <p:nvSpPr>
          <p:cNvPr id="7" name="TextBox 6"/>
          <p:cNvSpPr txBox="1"/>
          <p:nvPr/>
        </p:nvSpPr>
        <p:spPr>
          <a:xfrm>
            <a:off x="6267450" y="1943100"/>
            <a:ext cx="2890535" cy="4524315"/>
          </a:xfrm>
          <a:prstGeom prst="rect">
            <a:avLst/>
          </a:prstGeom>
          <a:noFill/>
        </p:spPr>
        <p:txBody>
          <a:bodyPr wrap="none" rtlCol="0">
            <a:spAutoFit/>
          </a:bodyPr>
          <a:lstStyle/>
          <a:p>
            <a:r>
              <a:rPr lang="en-US" dirty="0" smtClean="0"/>
              <a:t>NAD 83(NSRS2007)</a:t>
            </a:r>
          </a:p>
          <a:p>
            <a:pPr marL="285750" indent="-285750">
              <a:buFont typeface="Arial" panose="020B0604020202020204" pitchFamily="34" charset="0"/>
              <a:buChar char="•"/>
            </a:pPr>
            <a:r>
              <a:rPr lang="en-US" dirty="0" smtClean="0"/>
              <a:t>Epoch </a:t>
            </a:r>
            <a:r>
              <a:rPr lang="en-US" b="1" dirty="0" smtClean="0">
                <a:solidFill>
                  <a:srgbClr val="FF0000"/>
                </a:solidFill>
              </a:rPr>
              <a:t>2002.0</a:t>
            </a:r>
          </a:p>
          <a:p>
            <a:pPr marL="285750" indent="-285750">
              <a:buFont typeface="Arial" panose="020B0604020202020204" pitchFamily="34" charset="0"/>
              <a:buChar char="•"/>
            </a:pPr>
            <a:endParaRPr lang="en-US" dirty="0"/>
          </a:p>
          <a:p>
            <a:r>
              <a:rPr lang="en-US" dirty="0" smtClean="0"/>
              <a:t>NAD 83(2011)</a:t>
            </a:r>
          </a:p>
          <a:p>
            <a:pPr marL="285750" indent="-285750">
              <a:buFont typeface="Arial" panose="020B0604020202020204" pitchFamily="34" charset="0"/>
              <a:buChar char="•"/>
            </a:pPr>
            <a:r>
              <a:rPr lang="en-US" dirty="0" smtClean="0"/>
              <a:t>Epoch </a:t>
            </a:r>
            <a:r>
              <a:rPr lang="en-US" b="1" dirty="0" smtClean="0">
                <a:solidFill>
                  <a:srgbClr val="FF0000"/>
                </a:solidFill>
              </a:rPr>
              <a:t>2010.0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dirty="0" smtClean="0"/>
              <a:t>If NAD 83 were truly “plate</a:t>
            </a:r>
          </a:p>
          <a:p>
            <a:r>
              <a:rPr lang="en-US" dirty="0" smtClean="0"/>
              <a:t>fixed” then </a:t>
            </a:r>
            <a:r>
              <a:rPr lang="en-US" u="sng" dirty="0" smtClean="0"/>
              <a:t>an 8 year </a:t>
            </a:r>
          </a:p>
          <a:p>
            <a:r>
              <a:rPr lang="en-US" u="sng" dirty="0" smtClean="0"/>
              <a:t>epoch change would not</a:t>
            </a:r>
          </a:p>
          <a:p>
            <a:r>
              <a:rPr lang="en-US" u="sng" dirty="0" smtClean="0"/>
              <a:t>yield the systematic </a:t>
            </a:r>
          </a:p>
          <a:p>
            <a:r>
              <a:rPr lang="en-US" u="sng" dirty="0" smtClean="0"/>
              <a:t>plate rotation seen here</a:t>
            </a:r>
            <a:r>
              <a:rPr lang="en-US" dirty="0" smtClean="0"/>
              <a:t>.</a:t>
            </a:r>
          </a:p>
          <a:p>
            <a:endParaRPr lang="en-US" dirty="0"/>
          </a:p>
          <a:p>
            <a:r>
              <a:rPr lang="en-US" dirty="0" smtClean="0"/>
              <a:t>(*)TRF2022 will determine</a:t>
            </a:r>
          </a:p>
          <a:p>
            <a:r>
              <a:rPr lang="en-US" dirty="0" smtClean="0"/>
              <a:t>a new Euler Pole rotation</a:t>
            </a:r>
          </a:p>
          <a:p>
            <a:r>
              <a:rPr lang="en-US" dirty="0" smtClean="0"/>
              <a:t>for each of 4 plates.</a:t>
            </a:r>
          </a:p>
        </p:txBody>
      </p:sp>
      <p:sp>
        <p:nvSpPr>
          <p:cNvPr id="8" name="TextBox 7"/>
          <p:cNvSpPr txBox="1"/>
          <p:nvPr/>
        </p:nvSpPr>
        <p:spPr>
          <a:xfrm>
            <a:off x="6553200" y="6536809"/>
            <a:ext cx="1926810" cy="369332"/>
          </a:xfrm>
          <a:prstGeom prst="rect">
            <a:avLst/>
          </a:prstGeom>
          <a:noFill/>
        </p:spPr>
        <p:txBody>
          <a:bodyPr wrap="none" rtlCol="0">
            <a:spAutoFit/>
          </a:bodyPr>
          <a:lstStyle/>
          <a:p>
            <a:r>
              <a:rPr lang="en-US" dirty="0" smtClean="0"/>
              <a:t>(*)=NA, C, T or P</a:t>
            </a:r>
            <a:endParaRPr lang="en-US" dirty="0"/>
          </a:p>
        </p:txBody>
      </p:sp>
      <p:sp>
        <p:nvSpPr>
          <p:cNvPr id="9" name="TextBox 8"/>
          <p:cNvSpPr txBox="1"/>
          <p:nvPr/>
        </p:nvSpPr>
        <p:spPr>
          <a:xfrm>
            <a:off x="952500" y="1693863"/>
            <a:ext cx="4596195" cy="369332"/>
          </a:xfrm>
          <a:prstGeom prst="rect">
            <a:avLst/>
          </a:prstGeom>
          <a:noFill/>
        </p:spPr>
        <p:txBody>
          <a:bodyPr wrap="none" rtlCol="0">
            <a:spAutoFit/>
          </a:bodyPr>
          <a:lstStyle/>
          <a:p>
            <a:r>
              <a:rPr lang="en-US" b="1" dirty="0">
                <a:solidFill>
                  <a:srgbClr val="FF0000"/>
                </a:solidFill>
              </a:rPr>
              <a:t>NAD 83(2011) minus NAD 83(NSRS2007)</a:t>
            </a:r>
            <a:endParaRPr lang="en-US" dirty="0"/>
          </a:p>
        </p:txBody>
      </p:sp>
    </p:spTree>
    <p:extLst>
      <p:ext uri="{BB962C8B-B14F-4D97-AF65-F5344CB8AC3E}">
        <p14:creationId xmlns:p14="http://schemas.microsoft.com/office/powerpoint/2010/main" val="387767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Replacing the NAD 83’s</a:t>
            </a:r>
            <a:endParaRPr lang="en-US" dirty="0"/>
          </a:p>
        </p:txBody>
      </p:sp>
      <p:sp>
        <p:nvSpPr>
          <p:cNvPr id="4" name="Date Placeholder 3"/>
          <p:cNvSpPr>
            <a:spLocks noGrp="1"/>
          </p:cNvSpPr>
          <p:nvPr>
            <p:ph type="dt" sz="half" idx="10"/>
          </p:nvPr>
        </p:nvSpPr>
        <p:spPr/>
        <p:txBody>
          <a:bodyPr/>
          <a:lstStyle/>
          <a:p>
            <a:pPr>
              <a:defRPr/>
            </a:pPr>
            <a:r>
              <a:rPr lang="en-US" altLang="en-US" smtClean="0"/>
              <a:t>February 8, 2017</a:t>
            </a:r>
            <a:endParaRPr lang="en-US" altLang="en-US"/>
          </a:p>
        </p:txBody>
      </p:sp>
      <p:sp>
        <p:nvSpPr>
          <p:cNvPr id="5" name="Footer Placeholder 4"/>
          <p:cNvSpPr>
            <a:spLocks noGrp="1"/>
          </p:cNvSpPr>
          <p:nvPr>
            <p:ph type="ftr" sz="quarter" idx="11"/>
          </p:nvPr>
        </p:nvSpPr>
        <p:spPr/>
        <p:txBody>
          <a:bodyPr/>
          <a:lstStyle/>
          <a:p>
            <a:pPr>
              <a:defRPr/>
            </a:pPr>
            <a:r>
              <a:rPr lang="en-US" smtClean="0"/>
              <a:t>Coastal GeoTools, North Charleston</a:t>
            </a:r>
            <a:endParaRPr lang="en-US"/>
          </a:p>
        </p:txBody>
      </p:sp>
      <p:sp>
        <p:nvSpPr>
          <p:cNvPr id="6" name="Content Placeholder 5"/>
          <p:cNvSpPr>
            <a:spLocks noGrp="1"/>
          </p:cNvSpPr>
          <p:nvPr>
            <p:ph idx="1"/>
          </p:nvPr>
        </p:nvSpPr>
        <p:spPr/>
        <p:txBody>
          <a:bodyPr/>
          <a:lstStyle/>
          <a:p>
            <a:r>
              <a:rPr lang="en-US" sz="2800" u="sng" dirty="0" smtClean="0"/>
              <a:t>Three</a:t>
            </a:r>
            <a:r>
              <a:rPr lang="en-US" sz="2800" dirty="0" smtClean="0"/>
              <a:t> plate-(</a:t>
            </a:r>
            <a:r>
              <a:rPr lang="en-US" sz="2800" i="1" dirty="0" smtClean="0">
                <a:solidFill>
                  <a:srgbClr val="FF0000"/>
                </a:solidFill>
              </a:rPr>
              <a:t>pseudo</a:t>
            </a:r>
            <a:r>
              <a:rPr lang="en-US" sz="2800" dirty="0" smtClean="0"/>
              <a:t>)fixed frames will be replaced with </a:t>
            </a:r>
            <a:r>
              <a:rPr lang="en-US" sz="2800" u="sng" dirty="0" smtClean="0"/>
              <a:t>four</a:t>
            </a:r>
            <a:r>
              <a:rPr lang="en-US" sz="2800" dirty="0" smtClean="0"/>
              <a:t> </a:t>
            </a:r>
            <a:r>
              <a:rPr lang="en-US" sz="2800" i="1" dirty="0" smtClean="0"/>
              <a:t>plate-fixed</a:t>
            </a:r>
            <a:r>
              <a:rPr lang="en-US" sz="2800" dirty="0" smtClean="0"/>
              <a:t> reference frames</a:t>
            </a:r>
          </a:p>
          <a:p>
            <a:pPr lvl="1"/>
            <a:r>
              <a:rPr lang="en-US" sz="2400" dirty="0" smtClean="0"/>
              <a:t>N. Amer., Pacific, Mariana, Caribbean(new!)</a:t>
            </a:r>
          </a:p>
          <a:p>
            <a:r>
              <a:rPr lang="en-US" sz="2800" dirty="0"/>
              <a:t>Remove long-standing non-</a:t>
            </a:r>
            <a:r>
              <a:rPr lang="en-US" sz="2800" dirty="0" err="1"/>
              <a:t>geocentricity</a:t>
            </a:r>
            <a:r>
              <a:rPr lang="en-US" sz="2800" dirty="0"/>
              <a:t> of NAD 83 </a:t>
            </a:r>
            <a:r>
              <a:rPr lang="en-US" sz="2800" dirty="0" smtClean="0"/>
              <a:t>frames</a:t>
            </a:r>
            <a:endParaRPr lang="en-US" sz="2400" dirty="0"/>
          </a:p>
        </p:txBody>
      </p:sp>
    </p:spTree>
    <p:extLst>
      <p:ext uri="{BB962C8B-B14F-4D97-AF65-F5344CB8AC3E}">
        <p14:creationId xmlns:p14="http://schemas.microsoft.com/office/powerpoint/2010/main" val="331215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80475</TotalTime>
  <Words>1560</Words>
  <Application>Microsoft Office PowerPoint</Application>
  <PresentationFormat>On-screen Show (4:3)</PresentationFormat>
  <Paragraphs>337</Paragraphs>
  <Slides>32</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32</vt:i4>
      </vt:variant>
    </vt:vector>
  </HeadingPairs>
  <TitlesOfParts>
    <vt:vector size="47" baseType="lpstr">
      <vt:lpstr>ＭＳ Ｐゴシック</vt:lpstr>
      <vt:lpstr>ＭＳ Ｐゴシック</vt:lpstr>
      <vt:lpstr>Arial</vt:lpstr>
      <vt:lpstr>Calibri</vt:lpstr>
      <vt:lpstr>Cambria</vt:lpstr>
      <vt:lpstr>Gill Sans MT</vt:lpstr>
      <vt:lpstr>Symbol</vt:lpstr>
      <vt:lpstr>Tahoma</vt:lpstr>
      <vt:lpstr>Times New Roman</vt:lpstr>
      <vt:lpstr>Verdana</vt:lpstr>
      <vt:lpstr>Wingdings</vt:lpstr>
      <vt:lpstr>Theme1</vt:lpstr>
      <vt:lpstr>Office Theme</vt:lpstr>
      <vt:lpstr>1_Office Theme</vt:lpstr>
      <vt:lpstr>2_Office Theme</vt:lpstr>
      <vt:lpstr>PowerPoint Presentation</vt:lpstr>
      <vt:lpstr>Overview</vt:lpstr>
      <vt:lpstr>Federal Users of the NSRS</vt:lpstr>
      <vt:lpstr>Why Modernize?</vt:lpstr>
      <vt:lpstr>Why Modernize?</vt:lpstr>
      <vt:lpstr>NGS Ten Year Plan 2013-2023</vt:lpstr>
      <vt:lpstr>Replacing the NAD 83’s</vt:lpstr>
      <vt:lpstr>Plate-(pseudo)fixed frames</vt:lpstr>
      <vt:lpstr>Replacing the NAD 83’s</vt:lpstr>
      <vt:lpstr>NAD 83’s non-geocentricity</vt:lpstr>
      <vt:lpstr>Fixed-Epoch Transformation  NAD 83 to “2022”</vt:lpstr>
      <vt:lpstr>Everything must shift</vt:lpstr>
      <vt:lpstr>Everything must shift</vt:lpstr>
      <vt:lpstr>Replacing the NAD 83’s</vt:lpstr>
      <vt:lpstr>NATRF2022 frame is rigid and  fixed to rigid part of the N.A. plate</vt:lpstr>
      <vt:lpstr>PowerPoint Presentation</vt:lpstr>
      <vt:lpstr>PowerPoint Presentation</vt:lpstr>
      <vt:lpstr>PowerPoint Presentation</vt:lpstr>
      <vt:lpstr>PowerPoint Presentation</vt:lpstr>
      <vt:lpstr>PowerPoint Presentation</vt:lpstr>
      <vt:lpstr>PowerPoint Presentation</vt:lpstr>
      <vt:lpstr>Replacing NAVD 88 (et al)</vt:lpstr>
      <vt:lpstr>Gravimetric Geoid Span</vt:lpstr>
      <vt:lpstr>PowerPoint Presentation</vt:lpstr>
      <vt:lpstr>NSRS Modernization</vt:lpstr>
      <vt:lpstr>NSRS Modernization</vt:lpstr>
      <vt:lpstr>NSRS Modernization</vt:lpstr>
      <vt:lpstr>NSRS Modernization</vt:lpstr>
      <vt:lpstr>NSRS Modernization</vt:lpstr>
      <vt:lpstr>Summary:  The NSRS in 2022…</vt:lpstr>
      <vt:lpstr>Thank you!</vt:lpstr>
      <vt:lpstr>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2594</cp:revision>
  <cp:lastPrinted>2017-02-02T17:15:29Z</cp:lastPrinted>
  <dcterms:created xsi:type="dcterms:W3CDTF">2009-09-30T12:20:38Z</dcterms:created>
  <dcterms:modified xsi:type="dcterms:W3CDTF">2017-02-08T15:19:58Z</dcterms:modified>
</cp:coreProperties>
</file>