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48"/>
  </p:notesMasterIdLst>
  <p:handoutMasterIdLst>
    <p:handoutMasterId r:id="rId49"/>
  </p:handoutMasterIdLst>
  <p:sldIdLst>
    <p:sldId id="362" r:id="rId5"/>
    <p:sldId id="827" r:id="rId6"/>
    <p:sldId id="834" r:id="rId7"/>
    <p:sldId id="835" r:id="rId8"/>
    <p:sldId id="836" r:id="rId9"/>
    <p:sldId id="838" r:id="rId10"/>
    <p:sldId id="845" r:id="rId11"/>
    <p:sldId id="847" r:id="rId12"/>
    <p:sldId id="846" r:id="rId13"/>
    <p:sldId id="859" r:id="rId14"/>
    <p:sldId id="848" r:id="rId15"/>
    <p:sldId id="840" r:id="rId16"/>
    <p:sldId id="841" r:id="rId17"/>
    <p:sldId id="842" r:id="rId18"/>
    <p:sldId id="843" r:id="rId19"/>
    <p:sldId id="844" r:id="rId20"/>
    <p:sldId id="867" r:id="rId21"/>
    <p:sldId id="866" r:id="rId22"/>
    <p:sldId id="868" r:id="rId23"/>
    <p:sldId id="869" r:id="rId24"/>
    <p:sldId id="870" r:id="rId25"/>
    <p:sldId id="871" r:id="rId26"/>
    <p:sldId id="873" r:id="rId27"/>
    <p:sldId id="875" r:id="rId28"/>
    <p:sldId id="874" r:id="rId29"/>
    <p:sldId id="876" r:id="rId30"/>
    <p:sldId id="872" r:id="rId31"/>
    <p:sldId id="877" r:id="rId32"/>
    <p:sldId id="878" r:id="rId33"/>
    <p:sldId id="879" r:id="rId34"/>
    <p:sldId id="883" r:id="rId35"/>
    <p:sldId id="884" r:id="rId36"/>
    <p:sldId id="885" r:id="rId37"/>
    <p:sldId id="886" r:id="rId38"/>
    <p:sldId id="881" r:id="rId39"/>
    <p:sldId id="882" r:id="rId40"/>
    <p:sldId id="851" r:id="rId41"/>
    <p:sldId id="855" r:id="rId42"/>
    <p:sldId id="856" r:id="rId43"/>
    <p:sldId id="857" r:id="rId44"/>
    <p:sldId id="858" r:id="rId45"/>
    <p:sldId id="809" r:id="rId46"/>
    <p:sldId id="808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99" autoAdjust="0"/>
  </p:normalViewPr>
  <p:slideViewPr>
    <p:cSldViewPr snapToGrid="0">
      <p:cViewPr varScale="1">
        <p:scale>
          <a:sx n="92" d="100"/>
          <a:sy n="92" d="100"/>
        </p:scale>
        <p:origin x="1392" y="78"/>
      </p:cViewPr>
      <p:guideLst>
        <p:guide orient="horz" pos="2110"/>
        <p:guide orient="horz" pos="1892"/>
        <p:guide orient="horz" pos="2328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2:49:25.20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27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34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4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87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4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8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31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21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33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53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27,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Convocation, Silver Spring        Geodesy hot-topics: physical and geometric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27,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Convocation, Silver Spring        Geodesy hot-topics: physical and geometric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27,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Convocation, Silver Spring        Geodesy hot-topics: physical and geometric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National Spatial Reference System: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 2017 update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Steve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Hilla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(GRD Chief)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Smith (NSRS Modernization Manager)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Kevin Choi (CORS Branch Chief)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NGS Convocation, Silver Spring        Geodesy hot-topics: physical and geometric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621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frame will get 3 parameters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Rotation rate (radians / year)</a:t>
            </a:r>
          </a:p>
          <a:p>
            <a:endParaRPr lang="en-US" dirty="0"/>
          </a:p>
          <a:p>
            <a:r>
              <a:rPr lang="en-US" dirty="0" smtClean="0"/>
              <a:t>This will be used to compute</a:t>
            </a:r>
          </a:p>
          <a:p>
            <a:r>
              <a:rPr lang="en-US" dirty="0" smtClean="0"/>
              <a:t>time-dependent TRF2022 </a:t>
            </a:r>
          </a:p>
          <a:p>
            <a:r>
              <a:rPr lang="en-US" dirty="0" smtClean="0"/>
              <a:t>coordinates from time-dependent</a:t>
            </a:r>
          </a:p>
          <a:p>
            <a:r>
              <a:rPr lang="en-US" dirty="0" smtClean="0"/>
              <a:t>IGS coordinates.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not HTDP, then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NATRF2022 would account for most horizontal velocity over time</a:t>
            </a:r>
          </a:p>
          <a:p>
            <a:r>
              <a:rPr lang="en-US" dirty="0" smtClean="0"/>
              <a:t>Remaining signal typically modeled by HTDP (now)</a:t>
            </a:r>
          </a:p>
          <a:p>
            <a:r>
              <a:rPr lang="en-US" dirty="0" smtClean="0"/>
              <a:t>In future, a TBD velocity model would be applied to account for that and vertical</a:t>
            </a:r>
          </a:p>
          <a:p>
            <a:r>
              <a:rPr lang="en-US" dirty="0" smtClean="0"/>
              <a:t>The simplest solution is gridded CORS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-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109"/>
            <a:ext cx="8229600" cy="36087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pic>
        <p:nvPicPr>
          <p:cNvPr id="8" name="Picture 7" descr="https://lh3.googleusercontent.com/nANgVy3ZKKI8dwYaZf57bUpuAbEuQJql7Rz5wtjY48gCljnIHSQCvhrMga67WmvWATFQl5W3wqeqT4pW3DB27yARs-1VVIYEupmEgZLEUycRNJzh3axNT_VIoMO80eGM6AB_4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282037"/>
            <a:ext cx="13811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“Modernizing the NSRS” means…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Replacing NAD 83</a:t>
            </a:r>
          </a:p>
          <a:p>
            <a:pPr>
              <a:defRPr/>
            </a:pPr>
            <a:r>
              <a:rPr lang="en-US" dirty="0" smtClean="0"/>
              <a:t>Replacing NAVD 88</a:t>
            </a:r>
          </a:p>
          <a:p>
            <a:pPr>
              <a:defRPr/>
            </a:pPr>
            <a:r>
              <a:rPr lang="en-US" dirty="0" smtClean="0"/>
              <a:t>Re-inventing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Improving the Geodetic Toolkit</a:t>
            </a:r>
          </a:p>
          <a:p>
            <a:pPr>
              <a:defRPr/>
            </a:pPr>
            <a:r>
              <a:rPr lang="en-US" dirty="0" smtClean="0"/>
              <a:t>Better Surveying Methodologies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1" y="1828800"/>
            <a:ext cx="5632038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CORS spacing is sufficient – grid</a:t>
            </a:r>
          </a:p>
          <a:p>
            <a:pPr lvl="1"/>
            <a:r>
              <a:rPr lang="en-US" dirty="0" smtClean="0"/>
              <a:t>Yields horizontal (NEV &amp; GIA) plus vertical signal</a:t>
            </a:r>
          </a:p>
          <a:p>
            <a:r>
              <a:rPr lang="en-US" dirty="0" smtClean="0"/>
              <a:t>Vertical important for orthometric heights: </a:t>
            </a:r>
          </a:p>
          <a:p>
            <a:pPr marL="457200" lvl="1" indent="0">
              <a:buNone/>
            </a:pP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= (h</a:t>
            </a:r>
            <a:r>
              <a:rPr lang="en-US" baseline="30000" dirty="0" smtClean="0"/>
              <a:t>t0</a:t>
            </a:r>
            <a:r>
              <a:rPr lang="en-US" dirty="0" smtClean="0"/>
              <a:t> + (t-t</a:t>
            </a:r>
            <a:r>
              <a:rPr lang="en-US" baseline="-25000" dirty="0" smtClean="0"/>
              <a:t>0</a:t>
            </a:r>
            <a:r>
              <a:rPr lang="en-US" dirty="0" smtClean="0"/>
              <a:t>)*dh/</a:t>
            </a:r>
            <a:r>
              <a:rPr lang="en-US" dirty="0" err="1" smtClean="0"/>
              <a:t>dt</a:t>
            </a:r>
            <a:r>
              <a:rPr lang="en-US" dirty="0" smtClean="0"/>
              <a:t>) </a:t>
            </a:r>
            <a:r>
              <a:rPr lang="en-US" dirty="0" smtClean="0"/>
              <a:t>- </a:t>
            </a:r>
            <a:r>
              <a:rPr lang="en-US" dirty="0" smtClean="0"/>
              <a:t>(N</a:t>
            </a:r>
            <a:r>
              <a:rPr lang="en-US" baseline="30000" dirty="0" smtClean="0"/>
              <a:t>t0</a:t>
            </a:r>
            <a:r>
              <a:rPr lang="en-US" dirty="0" smtClean="0"/>
              <a:t> + (t-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 smtClean="0"/>
              <a:t>)*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is orthometric height at desired time</a:t>
            </a:r>
          </a:p>
          <a:p>
            <a:pPr lvl="2"/>
            <a:r>
              <a:rPr lang="en-US" dirty="0"/>
              <a:t>h</a:t>
            </a:r>
            <a:r>
              <a:rPr lang="en-US" baseline="30000" dirty="0"/>
              <a:t>t0</a:t>
            </a:r>
            <a:r>
              <a:rPr lang="en-US" dirty="0" smtClean="0"/>
              <a:t> is ellipsoidal height at epoch (maybe 2020.0)</a:t>
            </a:r>
          </a:p>
          <a:p>
            <a:pPr lvl="2"/>
            <a:r>
              <a:rPr lang="en-US" dirty="0"/>
              <a:t>N</a:t>
            </a:r>
            <a:r>
              <a:rPr lang="en-US" baseline="30000" dirty="0"/>
              <a:t>t0</a:t>
            </a:r>
            <a:r>
              <a:rPr lang="en-US" dirty="0" smtClean="0"/>
              <a:t> is geoid height at epoch</a:t>
            </a:r>
          </a:p>
          <a:p>
            <a:pPr lvl="2"/>
            <a:r>
              <a:rPr lang="en-US" dirty="0" smtClean="0"/>
              <a:t>dh/</a:t>
            </a:r>
            <a:r>
              <a:rPr lang="en-US" dirty="0" err="1" smtClean="0"/>
              <a:t>dt</a:t>
            </a:r>
            <a:r>
              <a:rPr lang="en-US" dirty="0" smtClean="0"/>
              <a:t> is change in ellipsoid height over time</a:t>
            </a:r>
          </a:p>
          <a:p>
            <a:pPr lvl="2"/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is change in geoid height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9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this isn’t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243" cy="4525963"/>
          </a:xfrm>
        </p:spPr>
        <p:txBody>
          <a:bodyPr/>
          <a:lstStyle/>
          <a:p>
            <a:r>
              <a:rPr lang="en-US" dirty="0" smtClean="0"/>
              <a:t>Will investigate sufficiency of gridded CORS</a:t>
            </a:r>
          </a:p>
          <a:p>
            <a:r>
              <a:rPr lang="en-US" dirty="0" smtClean="0"/>
              <a:t>Concern is dynamic areas: horizontal &amp; vertical</a:t>
            </a:r>
          </a:p>
          <a:p>
            <a:r>
              <a:rPr lang="en-US" dirty="0" smtClean="0"/>
              <a:t>Will look at other models to </a:t>
            </a:r>
            <a:r>
              <a:rPr lang="en-US" dirty="0" smtClean="0"/>
              <a:t>evaluate</a:t>
            </a:r>
            <a:endParaRPr lang="en-US" dirty="0" smtClean="0"/>
          </a:p>
          <a:p>
            <a:r>
              <a:rPr lang="en-US" dirty="0" smtClean="0"/>
              <a:t>Cost </a:t>
            </a:r>
            <a:r>
              <a:rPr lang="en-US" dirty="0" smtClean="0"/>
              <a:t>versus </a:t>
            </a:r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What we can easily do in-house and support</a:t>
            </a:r>
          </a:p>
          <a:p>
            <a:pPr lvl="1"/>
            <a:r>
              <a:rPr lang="en-US" dirty="0" smtClean="0"/>
              <a:t>increased complexity from outside models</a:t>
            </a:r>
          </a:p>
          <a:p>
            <a:r>
              <a:rPr lang="en-US" dirty="0" smtClean="0"/>
              <a:t>Alternatively</a:t>
            </a:r>
            <a:r>
              <a:rPr lang="en-US" dirty="0" smtClean="0"/>
              <a:t>, users can model their own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NAVD 88 (et </a:t>
            </a:r>
            <a:r>
              <a:rPr lang="en-US" dirty="0" smtClean="0"/>
              <a:t>al.)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Names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2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NAPGD2022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with a 3-D global </a:t>
            </a:r>
            <a:r>
              <a:rPr lang="en-US" dirty="0" smtClean="0">
                <a:solidFill>
                  <a:srgbClr val="FF0000"/>
                </a:solidFill>
              </a:rPr>
              <a:t>geopotential</a:t>
            </a:r>
            <a:r>
              <a:rPr lang="en-US" dirty="0" smtClean="0"/>
              <a:t> model</a:t>
            </a:r>
          </a:p>
          <a:p>
            <a:endParaRPr lang="en-US" dirty="0"/>
          </a:p>
          <a:p>
            <a:r>
              <a:rPr lang="en-US" dirty="0" smtClean="0"/>
              <a:t>Then, derivative products are built</a:t>
            </a:r>
          </a:p>
          <a:p>
            <a:pPr lvl="1"/>
            <a:r>
              <a:rPr lang="en-US" dirty="0" smtClean="0"/>
              <a:t>GEOID2022</a:t>
            </a:r>
          </a:p>
          <a:p>
            <a:pPr lvl="1"/>
            <a:r>
              <a:rPr lang="en-US" dirty="0" smtClean="0"/>
              <a:t>DEFLEC2022*</a:t>
            </a:r>
          </a:p>
          <a:p>
            <a:pPr lvl="1"/>
            <a:r>
              <a:rPr lang="en-US" dirty="0" smtClean="0"/>
              <a:t>NGRAV2022*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794" y="5110210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Names not yet finalized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NAPGD2022:  Pre-decisional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 will </a:t>
            </a:r>
            <a:r>
              <a:rPr lang="en-US" i="1" dirty="0" smtClean="0"/>
              <a:t>acknowledge</a:t>
            </a:r>
            <a:r>
              <a:rPr lang="en-US" dirty="0" smtClean="0"/>
              <a:t> that the geoid is definitionally tied to global mean sea level</a:t>
            </a:r>
          </a:p>
          <a:p>
            <a:pPr lvl="1"/>
            <a:r>
              <a:rPr lang="en-US" dirty="0" smtClean="0"/>
              <a:t>This means that orthometric heights should, by definition, decrease as GMSL rises</a:t>
            </a:r>
          </a:p>
          <a:p>
            <a:pPr lvl="1"/>
            <a:r>
              <a:rPr lang="en-US" dirty="0" smtClean="0"/>
              <a:t>But NGS will not </a:t>
            </a:r>
            <a:r>
              <a:rPr lang="en-US" i="1" dirty="0" smtClean="0"/>
              <a:t>force</a:t>
            </a:r>
            <a:r>
              <a:rPr lang="en-US" dirty="0" smtClean="0"/>
              <a:t> users to adopt this particular change, but rather will offer it up as an optional correction to their orthometric heights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23" y="586342"/>
            <a:ext cx="4839551" cy="2595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8724" y="3407985"/>
            <a:ext cx="4839551" cy="2721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72125" y="2257425"/>
            <a:ext cx="33650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NGS will basically offer users</a:t>
            </a:r>
          </a:p>
          <a:p>
            <a:r>
              <a:rPr lang="en-US" dirty="0"/>
              <a:t>o</a:t>
            </a:r>
            <a:r>
              <a:rPr lang="en-US" dirty="0" smtClean="0"/>
              <a:t>f OPUS the option to “turn on”</a:t>
            </a:r>
          </a:p>
          <a:p>
            <a:r>
              <a:rPr lang="en-US" dirty="0"/>
              <a:t>t</a:t>
            </a:r>
            <a:r>
              <a:rPr lang="en-US" dirty="0" smtClean="0"/>
              <a:t>he impact seen in Scenario 1.</a:t>
            </a:r>
          </a:p>
          <a:p>
            <a:endParaRPr lang="en-US" dirty="0"/>
          </a:p>
          <a:p>
            <a:r>
              <a:rPr lang="en-US" dirty="0" smtClean="0"/>
              <a:t>If they turn it “off”, they get </a:t>
            </a:r>
          </a:p>
          <a:p>
            <a:r>
              <a:rPr lang="en-US" dirty="0" smtClean="0"/>
              <a:t>orthometric heights as per </a:t>
            </a:r>
          </a:p>
          <a:p>
            <a:r>
              <a:rPr lang="en-US" dirty="0" smtClean="0"/>
              <a:t>Scenario 2.</a:t>
            </a:r>
          </a:p>
        </p:txBody>
      </p:sp>
    </p:spTree>
    <p:extLst>
      <p:ext uri="{BB962C8B-B14F-4D97-AF65-F5344CB8AC3E}">
        <p14:creationId xmlns:p14="http://schemas.microsoft.com/office/powerpoint/2010/main" val="2322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332"/>
            <a:ext cx="5010979" cy="32000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209413"/>
            <a:ext cx="490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GEOID2022 (et </a:t>
            </a:r>
            <a:r>
              <a:rPr lang="en-US" dirty="0" smtClean="0"/>
              <a:t>al.) </a:t>
            </a:r>
            <a:r>
              <a:rPr lang="en-US" dirty="0" smtClean="0"/>
              <a:t>over the North America/Pacific/Caribbean/Central America/Greenland region will range from </a:t>
            </a:r>
          </a:p>
          <a:p>
            <a:r>
              <a:rPr lang="en-US" dirty="0" smtClean="0"/>
              <a:t>0 to 90 latitude and from 170 to 350 longitude.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37" y="1861638"/>
            <a:ext cx="2546763" cy="2156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30" y="4572000"/>
            <a:ext cx="1423670" cy="2244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3616" y="412800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Guam/CNMI:</a:t>
            </a:r>
          </a:p>
          <a:p>
            <a:r>
              <a:rPr lang="en-US" dirty="0" smtClean="0"/>
              <a:t>11-22, 143-148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900" y="1469114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American Samoa:</a:t>
            </a:r>
          </a:p>
          <a:p>
            <a:r>
              <a:rPr lang="en-US" dirty="0" smtClean="0"/>
              <a:t>-16 to -10, 186-193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NAPGD2022:  Pre-decisional items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NAPGD2022:  Pre-decisional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types of geoid change will be tracked</a:t>
            </a:r>
          </a:p>
          <a:p>
            <a:pPr lvl="1"/>
            <a:r>
              <a:rPr lang="en-US" sz="2400" dirty="0" smtClean="0"/>
              <a:t>Size, Shape, Change to W0</a:t>
            </a:r>
          </a:p>
          <a:p>
            <a:r>
              <a:rPr lang="en-US" sz="2800" dirty="0" smtClean="0"/>
              <a:t>Time/Space span evaluated for cost/benefit ratio</a:t>
            </a:r>
          </a:p>
          <a:p>
            <a:r>
              <a:rPr lang="en-US" sz="2800" dirty="0" smtClean="0"/>
              <a:t>Examples: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66025"/>
              </p:ext>
            </p:extLst>
          </p:nvPr>
        </p:nvGraphicFramePr>
        <p:xfrm>
          <a:off x="-1" y="3592037"/>
          <a:ext cx="9144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29176520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7300027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4983836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5341007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1881446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205936681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4735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Issue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 of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Temporal</a:t>
                      </a:r>
                      <a:r>
                        <a:rPr lang="en-US" sz="1200" baseline="0" dirty="0" smtClean="0"/>
                        <a:t>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Temporal Duration of Geoid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Spatial Impact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Magnitude</a:t>
                      </a:r>
                      <a:r>
                        <a:rPr lang="en-US" sz="1200" baseline="0" dirty="0" smtClean="0"/>
                        <a:t> of geoid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Decision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6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Accretion of Space Dust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Size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Secular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4x10</a:t>
                      </a:r>
                      <a:r>
                        <a:rPr lang="en-US" sz="1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 / 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Ignore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Earthquakes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Shape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Episodic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Permanent-</a:t>
                      </a:r>
                      <a:r>
                        <a:rPr lang="en-US" sz="1400" b="1" dirty="0" err="1" smtClean="0"/>
                        <a:t>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 be</a:t>
                      </a:r>
                      <a:r>
                        <a:rPr lang="en-US" sz="1400" b="1" baseline="0" dirty="0" smtClean="0"/>
                        <a:t> as large as a few cm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further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2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GMSL</a:t>
                      </a:r>
                      <a:r>
                        <a:rPr lang="en-US" sz="1400" b="1" baseline="0" dirty="0" smtClean="0"/>
                        <a:t> rise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W0 value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Secular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1.7 mm / 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Provide as optional correction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1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NAMES!!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ea typeface="Times New Roman"/>
                <a:cs typeface="Times New Roman"/>
                <a:sym typeface="Times New Roman"/>
              </a:rPr>
              <a:t>April</a:t>
            </a: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 2017:  How things stand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105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DI4044 has 3 different NAD 83 ellipsoid heights (plus one superseded), </a:t>
            </a:r>
          </a:p>
          <a:p>
            <a:r>
              <a:rPr lang="en-US" dirty="0" smtClean="0"/>
              <a:t>each at an epoch that does not match the epoch of the occupations, yielding</a:t>
            </a:r>
          </a:p>
          <a:p>
            <a:r>
              <a:rPr lang="en-US" dirty="0" smtClean="0"/>
              <a:t>an estimate of the </a:t>
            </a:r>
            <a:r>
              <a:rPr lang="en-US" strike="sngStrike" dirty="0" smtClean="0"/>
              <a:t>subsidence</a:t>
            </a:r>
            <a:r>
              <a:rPr lang="en-US" dirty="0" smtClean="0"/>
              <a:t> uplift of the point of +2.8 mm/year.</a:t>
            </a:r>
          </a:p>
          <a:p>
            <a:endParaRPr lang="en-US" dirty="0"/>
          </a:p>
          <a:p>
            <a:r>
              <a:rPr lang="en-US" dirty="0" smtClean="0"/>
              <a:t>What happens in NATRF2022, when actual survey epochs will be used?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83(2011)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602299"/>
            <a:ext cx="8297134" cy="27108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+2.8 mm / year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5" name="Rectangle 3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9" name="Rectangle 3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46" name="Rectangle 4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814564" y="5412726"/>
            <a:ext cx="200379" cy="20172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922376" y="5413137"/>
            <a:ext cx="123304" cy="198283"/>
            <a:chOff x="-643708" y="1678503"/>
            <a:chExt cx="123304" cy="198283"/>
          </a:xfrm>
        </p:grpSpPr>
        <p:sp>
          <p:nvSpPr>
            <p:cNvPr id="52" name="Rectangle 5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96162" y="5402583"/>
            <a:ext cx="123304" cy="198283"/>
            <a:chOff x="-643708" y="1678503"/>
            <a:chExt cx="123304" cy="198283"/>
          </a:xfrm>
        </p:grpSpPr>
        <p:sp>
          <p:nvSpPr>
            <p:cNvPr id="56" name="Rectangle 5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68694" y="4473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70" name="Rectangle 6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3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DI4044 – True Ellipsoid Height History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094" y="1828800"/>
            <a:ext cx="6581812" cy="4297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254441"/>
            <a:ext cx="8286478" cy="273077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025" y="1257577"/>
            <a:ext cx="783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DI4044 was surveyed with GPS in 2006, 2006 (again), 2010, 2012 (in 2 parts which will be treated separately) and 2016.  Computing the “h” values at the </a:t>
            </a:r>
            <a:r>
              <a:rPr lang="en-US" b="1" i="1" u="sng" dirty="0" smtClean="0"/>
              <a:t>actual dates </a:t>
            </a:r>
            <a:r>
              <a:rPr lang="en-US" dirty="0" smtClean="0"/>
              <a:t>of the survey (using OPUS-S, then OPUS-Projects, and letting OPUS choose our CORS values) yields the following graph.  IGS 08 serves as a proxy for NATRF2022 heights for now.  (Note the NAD 83 values are shown with a bias of 1.38 meters so as to fit near the IGS08 values)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37" name="Rectangle 3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41" name="Rectangle 4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48" name="Rectangle 4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54" name="Rectangle 5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58" name="Rectangle 5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62" name="Rectangle 6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0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-4.0 </a:t>
            </a:r>
            <a:r>
              <a:rPr lang="en-US" b="1" dirty="0"/>
              <a:t>mm / year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5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23025" y="1257577"/>
            <a:ext cx="783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information can be added, such as gridding the surrounding</a:t>
            </a:r>
          </a:p>
          <a:p>
            <a:r>
              <a:rPr lang="en-US" dirty="0" smtClean="0"/>
              <a:t>CORS velocities, for a coarse estimate of what is happening locally.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76054" y="642337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088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797247" y="591789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47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9952"/>
            <a:ext cx="8229600" cy="3303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IGS08 vs NATRF2022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 rot="20446968">
            <a:off x="2663971" y="2117568"/>
            <a:ext cx="5590903" cy="1802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3166" y="4982977"/>
            <a:ext cx="33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IGS08 coordinates are dominated by the primary motion associated with the North American Plate rotation, as manifest at this </a:t>
            </a:r>
            <a:r>
              <a:rPr lang="en-US" sz="1600" dirty="0" err="1" smtClean="0"/>
              <a:t>lat</a:t>
            </a:r>
            <a:r>
              <a:rPr lang="en-US" sz="1600" dirty="0" smtClean="0"/>
              <a:t>/</a:t>
            </a:r>
            <a:r>
              <a:rPr lang="en-US" sz="1600" dirty="0" err="1" smtClean="0"/>
              <a:t>lon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   12.9 mm/y West</a:t>
            </a:r>
          </a:p>
          <a:p>
            <a:r>
              <a:rPr lang="en-US" sz="1600" dirty="0" smtClean="0"/>
              <a:t>      1.1 mm/y South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642034" y="2552577"/>
            <a:ext cx="762498" cy="179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642" y="4985918"/>
            <a:ext cx="522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NATRF2022 coordinates will have the plate rotation removed, but still</a:t>
            </a:r>
          </a:p>
          <a:p>
            <a:r>
              <a:rPr lang="en-US" dirty="0" smtClean="0"/>
              <a:t>exhibit their time-dependency, until</a:t>
            </a:r>
          </a:p>
          <a:p>
            <a:r>
              <a:rPr lang="en-US" dirty="0" smtClean="0"/>
              <a:t>the Intra-frame velocity model is used to estimate a coordinate at an epoch of convenience.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5" y="426588"/>
            <a:ext cx="8718036" cy="295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5" y="3417272"/>
            <a:ext cx="8718036" cy="2993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069" y="518161"/>
            <a:ext cx="207781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IFV implied by interpolating </a:t>
            </a:r>
          </a:p>
          <a:p>
            <a:r>
              <a:rPr lang="en-US" sz="1200" dirty="0" smtClean="0"/>
              <a:t>from surrounding CORS:</a:t>
            </a:r>
          </a:p>
          <a:p>
            <a:r>
              <a:rPr lang="en-US" sz="1200" u="sng" dirty="0" smtClean="0"/>
              <a:t>North</a:t>
            </a:r>
            <a:r>
              <a:rPr lang="en-US" sz="1200" dirty="0" smtClean="0"/>
              <a:t>ward 0.4 mm / year:</a:t>
            </a:r>
          </a:p>
          <a:p>
            <a:endParaRPr lang="en-US" sz="1200" dirty="0"/>
          </a:p>
          <a:p>
            <a:r>
              <a:rPr lang="en-US" sz="1200" dirty="0" smtClean="0"/>
              <a:t>Difference:  2.0mm/year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05467" y="2023533"/>
            <a:ext cx="1845733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216882"/>
            <a:ext cx="165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“Intra Frame Velocity”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6368" y="5190750"/>
            <a:ext cx="1845733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2148" y="4888812"/>
            <a:ext cx="165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“Intra Frame Velocity”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21467" y="1511772"/>
            <a:ext cx="67733" cy="3635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4563" y="155883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NA plate rotation:  </a:t>
            </a:r>
          </a:p>
          <a:p>
            <a:r>
              <a:rPr lang="en-US" sz="700" b="1" dirty="0" smtClean="0"/>
              <a:t>   South 1.1 mm/year</a:t>
            </a:r>
            <a:endParaRPr lang="en-US" sz="7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97618" y="4729424"/>
            <a:ext cx="24638" cy="7237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7618" y="493739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NA plate rotation:  </a:t>
            </a:r>
          </a:p>
          <a:p>
            <a:r>
              <a:rPr lang="en-US" sz="700" b="1" dirty="0" smtClean="0"/>
              <a:t>   West 12.9 mm/year</a:t>
            </a:r>
            <a:endParaRPr lang="en-US" sz="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91530" y="3629892"/>
            <a:ext cx="207781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IFV implied by interpolating </a:t>
            </a:r>
          </a:p>
          <a:p>
            <a:r>
              <a:rPr lang="en-US" sz="1200" dirty="0" smtClean="0"/>
              <a:t>from surrounding CORS:</a:t>
            </a:r>
          </a:p>
          <a:p>
            <a:r>
              <a:rPr lang="en-US" sz="1200" dirty="0" smtClean="0"/>
              <a:t>Eastward 0.3 mm / year</a:t>
            </a:r>
          </a:p>
          <a:p>
            <a:endParaRPr lang="en-US" sz="1200" dirty="0"/>
          </a:p>
          <a:p>
            <a:r>
              <a:rPr lang="en-US" sz="1200" dirty="0" smtClean="0"/>
              <a:t>Difference:  0.7 mm / year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8" grpId="0"/>
      <p:bldP spid="20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NAMES!!</a:t>
            </a:r>
          </a:p>
          <a:p>
            <a:r>
              <a:rPr lang="en-US" dirty="0" smtClean="0"/>
              <a:t>Mathematical Decisions!!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NADCON 5.0!!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35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46" y="2704681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>
                <a:solidFill>
                  <a:srgbClr val="FF0000"/>
                </a:solidFill>
              </a:rPr>
              <a:t>beta</a:t>
            </a:r>
            <a:r>
              <a:rPr lang="en-US" dirty="0">
                <a:solidFill>
                  <a:schemeClr val="accent1"/>
                </a:solidFill>
              </a:rPr>
              <a:t>.ngs.noaa.gov/gtkweb</a:t>
            </a:r>
            <a:r>
              <a:rPr lang="en-US" dirty="0" smtClean="0">
                <a:solidFill>
                  <a:schemeClr val="accent1"/>
                </a:solidFill>
              </a:rPr>
              <a:t>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904351"/>
            <a:ext cx="4963158" cy="5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dev</a:t>
            </a:r>
            <a:r>
              <a:rPr lang="en-US" dirty="0" smtClean="0">
                <a:solidFill>
                  <a:schemeClr val="accent1"/>
                </a:solidFill>
              </a:rPr>
              <a:t>.ngs.noaa.gov/gtkweb/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25170"/>
            <a:ext cx="4673600" cy="5931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1869"/>
            <a:ext cx="5964233" cy="13719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228600" y="3708400"/>
            <a:ext cx="4434840" cy="1093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34636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NAD 83 (2011)</a:t>
            </a:r>
          </a:p>
          <a:p>
            <a:r>
              <a:rPr lang="en-US" dirty="0" smtClean="0"/>
              <a:t>Allowable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PR/VI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Guam/CNMI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Paul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George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Lawrence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997528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6364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98964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89364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655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2964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489489">
            <a:off x="1382109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489489">
            <a:off x="1633096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2" name="TextBox 31"/>
          <p:cNvSpPr txBox="1"/>
          <p:nvPr/>
        </p:nvSpPr>
        <p:spPr>
          <a:xfrm rot="20628690">
            <a:off x="4320223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33" name="TextBox 32"/>
          <p:cNvSpPr txBox="1"/>
          <p:nvPr/>
        </p:nvSpPr>
        <p:spPr>
          <a:xfrm rot="20516042">
            <a:off x="4467207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6" name="TextBox 35"/>
          <p:cNvSpPr txBox="1"/>
          <p:nvPr/>
        </p:nvSpPr>
        <p:spPr>
          <a:xfrm rot="2236872">
            <a:off x="4391534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37" name="TextBox 36"/>
          <p:cNvSpPr txBox="1"/>
          <p:nvPr/>
        </p:nvSpPr>
        <p:spPr>
          <a:xfrm rot="2362193">
            <a:off x="4005717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38" name="TextBox 37"/>
          <p:cNvSpPr txBox="1"/>
          <p:nvPr/>
        </p:nvSpPr>
        <p:spPr>
          <a:xfrm rot="923916">
            <a:off x="2566488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0" name="TextBox 39"/>
          <p:cNvSpPr txBox="1"/>
          <p:nvPr/>
        </p:nvSpPr>
        <p:spPr>
          <a:xfrm rot="1127199">
            <a:off x="2426865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73928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6017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148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99" y="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083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Mathematical Decisions!!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IGSxx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IGSxx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2400" y="1998663"/>
            <a:ext cx="7467600" cy="403860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24000" y="1571625"/>
            <a:ext cx="7467600" cy="403860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0525" y="5381625"/>
            <a:ext cx="1362075" cy="409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91038" y="993775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791200" y="1266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840288" y="1301750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47150" y="5278716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17588" y="5942569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66724" y="5895974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08175" y="4278313"/>
            <a:ext cx="1441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IGSxx</a:t>
            </a:r>
            <a:r>
              <a:rPr lang="en-US" dirty="0" smtClean="0"/>
              <a:t>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820863" y="4616450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4937125" y="2997200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029200" y="3087688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484813" y="2281238"/>
            <a:ext cx="195262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634038" y="2341563"/>
            <a:ext cx="508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432425" y="1312863"/>
            <a:ext cx="392113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591300" y="127476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608513" y="1647825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597525" y="1800225"/>
            <a:ext cx="7328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endParaRPr lang="en-US" baseline="-25000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010620" y="156600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572" y="420082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679686" y="3883888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1"/>
          </p:cNvCxnSpPr>
          <p:nvPr/>
        </p:nvCxnSpPr>
        <p:spPr>
          <a:xfrm flipH="1">
            <a:off x="6840359" y="4662489"/>
            <a:ext cx="330213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NAD 83’s non-</a:t>
            </a:r>
            <a:r>
              <a:rPr lang="en-US" sz="4000" dirty="0" err="1" smtClean="0"/>
              <a:t>geocentricity</a:t>
            </a:r>
            <a:endParaRPr lang="en-US" sz="4000" dirty="0"/>
          </a:p>
        </p:txBody>
      </p:sp>
      <p:sp>
        <p:nvSpPr>
          <p:cNvPr id="43" name="Rectangle 42"/>
          <p:cNvSpPr/>
          <p:nvPr/>
        </p:nvSpPr>
        <p:spPr>
          <a:xfrm>
            <a:off x="6938411" y="1641475"/>
            <a:ext cx="2205589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27,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Convocation, Silver Spring        Geodesy hot-topics: physical and geometric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3210" y="564915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80793</TotalTime>
  <Words>2370</Words>
  <Application>Microsoft Office PowerPoint</Application>
  <PresentationFormat>On-screen Show (4:3)</PresentationFormat>
  <Paragraphs>550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“Modernizing the NSRS” means…</vt:lpstr>
      <vt:lpstr>So…what’s new in 6 months?</vt:lpstr>
      <vt:lpstr>NSRS Modernization</vt:lpstr>
      <vt:lpstr>NSRS Modernization</vt:lpstr>
      <vt:lpstr>So…what’s new in 6 months?</vt:lpstr>
      <vt:lpstr>Replacing the NAD 83’s</vt:lpstr>
      <vt:lpstr>NAD 83’s non-geocentricity</vt:lpstr>
      <vt:lpstr>Plate-(pseudo)fixed frames</vt:lpstr>
      <vt:lpstr>PowerPoint Presentation</vt:lpstr>
      <vt:lpstr>Fixed-Epoch Transformation  NAD 83 to “2022”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So if not HTDP, then what?</vt:lpstr>
      <vt:lpstr>Horizontal velocities after Repro1</vt:lpstr>
      <vt:lpstr>CORS Implied Vertical Velocities - Control</vt:lpstr>
      <vt:lpstr>CORS Implied Vertical Velocities – Heat Map</vt:lpstr>
      <vt:lpstr>How to use this information?</vt:lpstr>
      <vt:lpstr>What if this isn’t enough?</vt:lpstr>
      <vt:lpstr>Replacing NAVD 88 (et al.)</vt:lpstr>
      <vt:lpstr>Names</vt:lpstr>
      <vt:lpstr>NAPGD2022</vt:lpstr>
      <vt:lpstr>NAPGD2022:  Pre-decisional items</vt:lpstr>
      <vt:lpstr>PowerPoint Presentation</vt:lpstr>
      <vt:lpstr>NAPGD2022:  Pre-decisional items</vt:lpstr>
      <vt:lpstr>NAPGD2022:  Pre-decisional items</vt:lpstr>
      <vt:lpstr>Time Dependencies</vt:lpstr>
      <vt:lpstr>April 2017:  How things stand</vt:lpstr>
      <vt:lpstr>DI4044 – True Ellipsoid Height History</vt:lpstr>
      <vt:lpstr>NATRF2022 and actual survey epochs</vt:lpstr>
      <vt:lpstr>NATRF2022 and actual survey epochs</vt:lpstr>
      <vt:lpstr>IGS08 vs NATRF2022</vt:lpstr>
      <vt:lpstr>PowerPoint Presentation</vt:lpstr>
      <vt:lpstr>So…what’s new in 6 months?</vt:lpstr>
      <vt:lpstr>The new  Geodetic Toolkit</vt:lpstr>
      <vt:lpstr>The new  Geodetic Toolkit with  NADCON 5.0</vt:lpstr>
      <vt:lpstr>PowerPoint Presentation</vt:lpstr>
      <vt:lpstr>PowerPoint Presentation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Steve Hilla</cp:lastModifiedBy>
  <cp:revision>2620</cp:revision>
  <cp:lastPrinted>2017-04-21T22:01:19Z</cp:lastPrinted>
  <dcterms:created xsi:type="dcterms:W3CDTF">2009-09-30T12:20:38Z</dcterms:created>
  <dcterms:modified xsi:type="dcterms:W3CDTF">2017-04-21T22:19:55Z</dcterms:modified>
</cp:coreProperties>
</file>