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52"/>
  </p:notesMasterIdLst>
  <p:handoutMasterIdLst>
    <p:handoutMasterId r:id="rId53"/>
  </p:handoutMasterIdLst>
  <p:sldIdLst>
    <p:sldId id="362" r:id="rId5"/>
    <p:sldId id="882" r:id="rId6"/>
    <p:sldId id="884" r:id="rId7"/>
    <p:sldId id="835" r:id="rId8"/>
    <p:sldId id="885" r:id="rId9"/>
    <p:sldId id="845" r:id="rId10"/>
    <p:sldId id="846" r:id="rId11"/>
    <p:sldId id="847" r:id="rId12"/>
    <p:sldId id="859" r:id="rId13"/>
    <p:sldId id="848" r:id="rId14"/>
    <p:sldId id="840" r:id="rId15"/>
    <p:sldId id="841" r:id="rId16"/>
    <p:sldId id="842" r:id="rId17"/>
    <p:sldId id="843" r:id="rId18"/>
    <p:sldId id="844" r:id="rId19"/>
    <p:sldId id="867" r:id="rId20"/>
    <p:sldId id="866" r:id="rId21"/>
    <p:sldId id="881" r:id="rId22"/>
    <p:sldId id="868" r:id="rId23"/>
    <p:sldId id="869" r:id="rId24"/>
    <p:sldId id="877" r:id="rId25"/>
    <p:sldId id="878" r:id="rId26"/>
    <p:sldId id="879" r:id="rId27"/>
    <p:sldId id="880" r:id="rId28"/>
    <p:sldId id="875" r:id="rId29"/>
    <p:sldId id="876" r:id="rId30"/>
    <p:sldId id="870" r:id="rId31"/>
    <p:sldId id="871" r:id="rId32"/>
    <p:sldId id="865" r:id="rId33"/>
    <p:sldId id="850" r:id="rId34"/>
    <p:sldId id="855" r:id="rId35"/>
    <p:sldId id="856" r:id="rId36"/>
    <p:sldId id="857" r:id="rId37"/>
    <p:sldId id="858" r:id="rId38"/>
    <p:sldId id="809" r:id="rId39"/>
    <p:sldId id="808" r:id="rId40"/>
    <p:sldId id="872" r:id="rId41"/>
    <p:sldId id="873" r:id="rId42"/>
    <p:sldId id="874" r:id="rId43"/>
    <p:sldId id="883" r:id="rId44"/>
    <p:sldId id="886" r:id="rId45"/>
    <p:sldId id="887" r:id="rId46"/>
    <p:sldId id="890" r:id="rId47"/>
    <p:sldId id="891" r:id="rId48"/>
    <p:sldId id="892" r:id="rId49"/>
    <p:sldId id="893" r:id="rId50"/>
    <p:sldId id="888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28" userDrawn="1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68" userDrawn="1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8099" autoAdjust="0"/>
  </p:normalViewPr>
  <p:slideViewPr>
    <p:cSldViewPr snapToGrid="0">
      <p:cViewPr varScale="1">
        <p:scale>
          <a:sx n="64" d="100"/>
          <a:sy n="64" d="100"/>
        </p:scale>
        <p:origin x="702" y="66"/>
      </p:cViewPr>
      <p:guideLst>
        <p:guide orient="horz" pos="2136"/>
        <p:guide orient="horz" pos="1892"/>
        <p:guide orient="horz" pos="2328"/>
        <p:guide orient="horz" pos="1709"/>
        <p:guide orient="horz" pos="3168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s-s-brunswick\home\Dru.Smith\Goal%202\Blueprint%20for%202022\Chapter%2001%20-%20Geometric\Copy%20of%20GPS%20occupations%20on%20real%20points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Longitude</a:t>
            </a:r>
            <a:r>
              <a:rPr lang="en-US" sz="2400" baseline="0" dirty="0"/>
              <a:t> (Easting) History of DI4044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ITRF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7322665731140044"/>
                  <c:y val="-0.16090648317593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/>
                      <a:t>Trend: -14.3 mm / year</a:t>
                    </a:r>
                    <a:endParaRPr lang="en-US" sz="20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Sheet1!$U$33:$U$36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802.70803497999998</c:v>
                </c:pt>
                <c:pt idx="2">
                  <c:v>802.67436814999996</c:v>
                </c:pt>
                <c:pt idx="3">
                  <c:v>802.61290301999998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ED-4500-A246-A71125E8F377}"/>
            </c:ext>
          </c:extLst>
        </c:ser>
        <c:ser>
          <c:idx val="1"/>
          <c:order val="1"/>
          <c:tx>
            <c:v>NATRF2022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5393926930743798E-2"/>
                  <c:y val="-0.111120014280330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Residual Trend:  -1.7 mm / year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Sheet1!$V$33:$V$36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802.76722599999994</c:v>
                </c:pt>
                <c:pt idx="2">
                  <c:v>802.75250326999992</c:v>
                </c:pt>
                <c:pt idx="3">
                  <c:v>802.74801407999996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ED-4500-A246-A71125E8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25664"/>
        <c:axId val="613027304"/>
      </c:scatterChart>
      <c:valAx>
        <c:axId val="6130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7304"/>
        <c:crosses val="autoZero"/>
        <c:crossBetween val="midCat"/>
      </c:valAx>
      <c:valAx>
        <c:axId val="61302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5/10/2017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5/10/2017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58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57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84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29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05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Geospatial Summit, Silver Spring        Modernizing the geometric reference frame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24,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Geospatial Summit, Silver Spring        Modernizing the geometric reference frame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24,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Geospatial Summit, Silver Spring        Modernizing the geometric reference frame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ru.Smith@noaa.gov" TargetMode="External"/><Relationship Id="rId2" Type="http://schemas.openxmlformats.org/officeDocument/2006/relationships/hyperlink" Target="mailto:Dan.roman@noa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evin.Choi@noaa.gov" TargetMode="External"/><Relationship Id="rId4" Type="http://schemas.openxmlformats.org/officeDocument/2006/relationships/hyperlink" Target="mailto:Steve.Hilla@noaa.go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Modernizing the geometric reference frame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Daniel R. Roman (acting Chief Geodesist)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Stephen </a:t>
            </a:r>
            <a:r>
              <a:rPr lang="en-US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Hilla</a:t>
            </a: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(GRD Chief)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Kevin Choi (CORS Branch Chief)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Fixed-Epoch Transformation </a:t>
            </a:r>
            <a:br>
              <a:rPr lang="en-US" dirty="0" smtClean="0"/>
            </a:br>
            <a:r>
              <a:rPr lang="en-US" dirty="0" smtClean="0"/>
              <a:t>NAD 83 to “2022”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3619500" cy="2586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6" y="1628775"/>
            <a:ext cx="3718454" cy="265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4530809"/>
            <a:ext cx="2089785" cy="1519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5" y="4516828"/>
            <a:ext cx="2108835" cy="1533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09"/>
            <a:ext cx="2089607" cy="15194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pic>
        <p:nvPicPr>
          <p:cNvPr id="7" name="Picture 6" descr="CONUS unlabeled 3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727094"/>
            <a:ext cx="7340600" cy="4305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8458200" cy="1143000"/>
          </a:xfrm>
        </p:spPr>
        <p:txBody>
          <a:bodyPr/>
          <a:lstStyle/>
          <a:p>
            <a:r>
              <a:rPr lang="en-US" sz="4000" dirty="0" smtClean="0"/>
              <a:t>NATRF2022 </a:t>
            </a:r>
            <a:r>
              <a:rPr lang="en-US" sz="4000" dirty="0"/>
              <a:t>f</a:t>
            </a:r>
            <a:r>
              <a:rPr lang="en-US" sz="4000" dirty="0" smtClean="0"/>
              <a:t>rame is rigid and </a:t>
            </a:r>
            <a:br>
              <a:rPr lang="en-US" sz="4000" dirty="0" smtClean="0"/>
            </a:br>
            <a:r>
              <a:rPr lang="en-US" sz="4000" dirty="0" smtClean="0"/>
              <a:t>fixed to rigid part of the N.A. plate</a:t>
            </a:r>
            <a:endParaRPr lang="en-US" sz="4000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3659515" y="3365397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178" y="1871358"/>
            <a:ext cx="2451772" cy="3122633"/>
          </a:xfrm>
          <a:custGeom>
            <a:avLst/>
            <a:gdLst>
              <a:gd name="connsiteX0" fmla="*/ 220519 w 2451772"/>
              <a:gd name="connsiteY0" fmla="*/ 60681 h 3122633"/>
              <a:gd name="connsiteX1" fmla="*/ 1444635 w 2451772"/>
              <a:gd name="connsiteY1" fmla="*/ 193416 h 3122633"/>
              <a:gd name="connsiteX2" fmla="*/ 1813345 w 2451772"/>
              <a:gd name="connsiteY2" fmla="*/ 1181558 h 3122633"/>
              <a:gd name="connsiteX3" fmla="*/ 2447525 w 2451772"/>
              <a:gd name="connsiteY3" fmla="*/ 2361429 h 3122633"/>
              <a:gd name="connsiteX4" fmla="*/ 1474132 w 2451772"/>
              <a:gd name="connsiteY4" fmla="*/ 3069352 h 3122633"/>
              <a:gd name="connsiteX5" fmla="*/ 530235 w 2451772"/>
              <a:gd name="connsiteY5" fmla="*/ 2951365 h 3122633"/>
              <a:gd name="connsiteX6" fmla="*/ 43538 w 2451772"/>
              <a:gd name="connsiteY6" fmla="*/ 1992719 h 3122633"/>
              <a:gd name="connsiteX7" fmla="*/ 43538 w 2451772"/>
              <a:gd name="connsiteY7" fmla="*/ 916087 h 3122633"/>
              <a:gd name="connsiteX8" fmla="*/ 220519 w 2451772"/>
              <a:gd name="connsiteY8" fmla="*/ 60681 h 31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2" h="3122633">
                <a:moveTo>
                  <a:pt x="220519" y="60681"/>
                </a:moveTo>
                <a:cubicBezTo>
                  <a:pt x="454035" y="-59764"/>
                  <a:pt x="1179164" y="6603"/>
                  <a:pt x="1444635" y="193416"/>
                </a:cubicBezTo>
                <a:cubicBezTo>
                  <a:pt x="1710106" y="380229"/>
                  <a:pt x="1646197" y="820223"/>
                  <a:pt x="1813345" y="1181558"/>
                </a:cubicBezTo>
                <a:cubicBezTo>
                  <a:pt x="1980493" y="1542893"/>
                  <a:pt x="2504061" y="2046797"/>
                  <a:pt x="2447525" y="2361429"/>
                </a:cubicBezTo>
                <a:cubicBezTo>
                  <a:pt x="2390990" y="2676061"/>
                  <a:pt x="1793680" y="2971029"/>
                  <a:pt x="1474132" y="3069352"/>
                </a:cubicBezTo>
                <a:cubicBezTo>
                  <a:pt x="1154584" y="3167675"/>
                  <a:pt x="768667" y="3130804"/>
                  <a:pt x="530235" y="2951365"/>
                </a:cubicBezTo>
                <a:cubicBezTo>
                  <a:pt x="291803" y="2771926"/>
                  <a:pt x="124654" y="2331932"/>
                  <a:pt x="43538" y="1992719"/>
                </a:cubicBezTo>
                <a:cubicBezTo>
                  <a:pt x="-37578" y="1653506"/>
                  <a:pt x="14041" y="1240551"/>
                  <a:pt x="43538" y="916087"/>
                </a:cubicBezTo>
                <a:cubicBezTo>
                  <a:pt x="73035" y="591623"/>
                  <a:pt x="-12997" y="181126"/>
                  <a:pt x="220519" y="6068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225364" y="4063488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178" y="1719521"/>
            <a:ext cx="7499871" cy="4236672"/>
            <a:chOff x="419099" y="1652846"/>
            <a:chExt cx="6766580" cy="42366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66178" y="5287889"/>
            <a:ext cx="24517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Non-rigid part of the N.A. plate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(deformation)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area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5-Point Star 55"/>
          <p:cNvSpPr/>
          <p:nvPr/>
        </p:nvSpPr>
        <p:spPr bwMode="auto">
          <a:xfrm>
            <a:off x="1326132" y="431858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40867" y="2857883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39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 or IPV or IFV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poles mostly account for horizontal vel.</a:t>
            </a:r>
          </a:p>
          <a:p>
            <a:pPr lvl="1"/>
            <a:r>
              <a:rPr lang="en-US" dirty="0" smtClean="0"/>
              <a:t>Remaining signal currently modeled by HTDP</a:t>
            </a:r>
          </a:p>
          <a:p>
            <a:pPr lvl="1"/>
            <a:r>
              <a:rPr lang="en-US" dirty="0" smtClean="0"/>
              <a:t>HTDP complicated to maintain and only horizontal</a:t>
            </a:r>
          </a:p>
          <a:p>
            <a:r>
              <a:rPr lang="en-US" dirty="0" smtClean="0"/>
              <a:t>So </a:t>
            </a:r>
            <a:r>
              <a:rPr lang="en-US" dirty="0"/>
              <a:t>if not HTDP, then what?</a:t>
            </a:r>
            <a:endParaRPr lang="en-US" dirty="0" smtClean="0"/>
          </a:p>
          <a:p>
            <a:pPr lvl="1"/>
            <a:r>
              <a:rPr lang="en-US" dirty="0" smtClean="0"/>
              <a:t>A TBD velocity model needed for horizontal </a:t>
            </a:r>
            <a:r>
              <a:rPr lang="en-US" b="1" dirty="0" smtClean="0"/>
              <a:t>and</a:t>
            </a:r>
            <a:r>
              <a:rPr lang="en-US" dirty="0" smtClean="0"/>
              <a:t> vertical motions</a:t>
            </a:r>
          </a:p>
          <a:p>
            <a:pPr lvl="1"/>
            <a:r>
              <a:rPr lang="en-US" dirty="0" smtClean="0"/>
              <a:t>Non-Eulerian Velocity (NEV) or Intra-Plate Velocity (IPV) or Intra-Frame Velocity (IFV)</a:t>
            </a:r>
          </a:p>
          <a:p>
            <a:r>
              <a:rPr lang="en-US" dirty="0"/>
              <a:t>S</a:t>
            </a:r>
            <a:r>
              <a:rPr lang="en-US" dirty="0" smtClean="0"/>
              <a:t>implest solution is to grid CORS velocities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velocities after Repro1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5" y="1597099"/>
            <a:ext cx="7615018" cy="3432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0" y="1536969"/>
            <a:ext cx="2913999" cy="2551543"/>
          </a:xfrm>
        </p:spPr>
      </p:pic>
      <p:sp>
        <p:nvSpPr>
          <p:cNvPr id="12" name="TextBox 11"/>
          <p:cNvSpPr txBox="1"/>
          <p:nvPr/>
        </p:nvSpPr>
        <p:spPr>
          <a:xfrm>
            <a:off x="710121" y="5029197"/>
            <a:ext cx="705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scale difference between West (10 mm/</a:t>
            </a:r>
            <a:r>
              <a:rPr lang="en-US" dirty="0" err="1" smtClean="0"/>
              <a:t>yr</a:t>
            </a:r>
            <a:r>
              <a:rPr lang="en-US" dirty="0" smtClean="0"/>
              <a:t>) and east (2 mm/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Horizontal Velocities CONUS – gridded CORS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Eastern CONUS will largely be resolved</a:t>
            </a:r>
          </a:p>
          <a:p>
            <a:r>
              <a:rPr lang="en-US" dirty="0" smtClean="0"/>
              <a:t>Western CONUS has some anomalies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40" y="2103637"/>
            <a:ext cx="4616360" cy="40225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3CB1C-6E9B-46EC-AE82-4CCAD02047A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9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Implied Vertical Velocities - 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3109"/>
            <a:ext cx="8229600" cy="36087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pic>
        <p:nvPicPr>
          <p:cNvPr id="1028" name="Picture 4" descr="https://lh3.googleusercontent.com/nANgVy3ZKKI8dwYaZf57bUpuAbEuQJql7Rz5wtjY48gCljnIHSQCvhrMga67WmvWATFQl5W3wqeqT4pW3DB27yARs-1VVIYEupmEgZLEUycRNJzh3axNT_VIoMO80eGM6AB_4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47141"/>
            <a:ext cx="13811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86758"/>
            <a:ext cx="8229600" cy="4297363"/>
          </a:xfrm>
        </p:spPr>
        <p:txBody>
          <a:bodyPr/>
          <a:lstStyle/>
          <a:p>
            <a:r>
              <a:rPr lang="en-US" dirty="0" smtClean="0"/>
              <a:t>Key Elements</a:t>
            </a:r>
          </a:p>
          <a:p>
            <a:r>
              <a:rPr lang="en-US" dirty="0" smtClean="0"/>
              <a:t>Four New Frames</a:t>
            </a:r>
          </a:p>
          <a:p>
            <a:r>
              <a:rPr lang="en-US" dirty="0"/>
              <a:t>Euler </a:t>
            </a:r>
            <a:r>
              <a:rPr lang="en-US" dirty="0" smtClean="0"/>
              <a:t>Poles</a:t>
            </a:r>
            <a:endParaRPr lang="en-US" dirty="0"/>
          </a:p>
          <a:p>
            <a:r>
              <a:rPr lang="en-US" dirty="0" smtClean="0"/>
              <a:t>NEV or IPV or IFV (hor. &amp; vert.)</a:t>
            </a:r>
          </a:p>
          <a:p>
            <a:r>
              <a:rPr lang="en-US" dirty="0" smtClean="0"/>
              <a:t>Velocity Models or DIY</a:t>
            </a:r>
          </a:p>
          <a:p>
            <a:r>
              <a:rPr lang="en-US" dirty="0" smtClean="0"/>
              <a:t>NADCON 5.0</a:t>
            </a:r>
          </a:p>
          <a:p>
            <a:r>
              <a:rPr lang="en-US" dirty="0" smtClean="0"/>
              <a:t>Poll Questions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Implied Vertical Velocities – Heat Map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81" y="1828800"/>
            <a:ext cx="5632038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with 1+ mm/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5777"/>
            <a:ext cx="8229600" cy="36834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5225" y="1497863"/>
            <a:ext cx="4859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 is uplift, Blue is subsidence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9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82"/>
            <a:ext cx="8229600" cy="1143000"/>
          </a:xfrm>
        </p:spPr>
        <p:txBody>
          <a:bodyPr/>
          <a:lstStyle/>
          <a:p>
            <a:r>
              <a:rPr lang="en-US" dirty="0"/>
              <a:t>CONUS with </a:t>
            </a:r>
            <a:r>
              <a:rPr lang="en-US" dirty="0" smtClean="0"/>
              <a:t>2+ </a:t>
            </a:r>
            <a:r>
              <a:rPr lang="en-US" dirty="0"/>
              <a:t>mm/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4695"/>
            <a:ext cx="8229600" cy="42855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5327" y="1360333"/>
            <a:ext cx="5174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 is uplift, Blue is subsidence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with </a:t>
            </a:r>
            <a:r>
              <a:rPr lang="en-US" dirty="0" smtClean="0"/>
              <a:t>3+ </a:t>
            </a:r>
            <a:r>
              <a:rPr lang="en-US" dirty="0"/>
              <a:t>mm/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3963"/>
            <a:ext cx="8229600" cy="35486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4936" y="1465299"/>
            <a:ext cx="5185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 is uplift, Blue is subsidence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3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CONUS with 4+ mm/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3965"/>
            <a:ext cx="8229600" cy="35870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37955" y="1356080"/>
            <a:ext cx="5787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Red is uplift, Blue is subsidence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1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 CORS Implied Vertical Velocities – </a:t>
            </a:r>
            <a:r>
              <a:rPr lang="en-US" dirty="0" smtClean="0"/>
              <a:t>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0" y="2110156"/>
            <a:ext cx="6011694" cy="37346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lh6.googleusercontent.com/Ckws9cU6yq68O3qA7JkG4dhCJZmCrJZ22mKTeRvzCPDwtcJg4mcZDTb_N8mRsNSNokbjZZ0Ayw8w80TfPDg24lnZSgpaq2oFhtLs3C0oYdblu5_XAlXLbpKs5tLC5aiMGO01TE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48572"/>
            <a:ext cx="11811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0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 CORS Implied Vertical Velocities – Heat Map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05" y="1712861"/>
            <a:ext cx="5819189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4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710"/>
            <a:ext cx="8229600" cy="1143000"/>
          </a:xfrm>
        </p:spPr>
        <p:txBody>
          <a:bodyPr/>
          <a:lstStyle/>
          <a:p>
            <a:r>
              <a:rPr lang="en-US" dirty="0" smtClean="0"/>
              <a:t>How to use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CORS spacing is sufficient – grid</a:t>
            </a:r>
          </a:p>
          <a:p>
            <a:pPr lvl="1"/>
            <a:r>
              <a:rPr lang="en-US" dirty="0" smtClean="0"/>
              <a:t>Yields horizontal (NEV &amp; GIA) plus vertical signal</a:t>
            </a:r>
          </a:p>
          <a:p>
            <a:r>
              <a:rPr lang="en-US" dirty="0" smtClean="0"/>
              <a:t>Vertical important for orthometric heights: </a:t>
            </a:r>
          </a:p>
          <a:p>
            <a:pPr marL="457200" lvl="1" indent="0">
              <a:buNone/>
            </a:pP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 = (h</a:t>
            </a:r>
            <a:r>
              <a:rPr lang="en-US" baseline="30000" dirty="0" smtClean="0"/>
              <a:t>t0</a:t>
            </a:r>
            <a:r>
              <a:rPr lang="en-US" dirty="0" smtClean="0"/>
              <a:t> + (t-t</a:t>
            </a:r>
            <a:r>
              <a:rPr lang="en-US" baseline="-25000" dirty="0" smtClean="0"/>
              <a:t>0</a:t>
            </a:r>
            <a:r>
              <a:rPr lang="en-US" dirty="0" smtClean="0"/>
              <a:t>)*</a:t>
            </a:r>
            <a:r>
              <a:rPr lang="en-US" b="1" dirty="0" smtClean="0"/>
              <a:t>dh/</a:t>
            </a:r>
            <a:r>
              <a:rPr lang="en-US" b="1" dirty="0" err="1" smtClean="0"/>
              <a:t>dt</a:t>
            </a:r>
            <a:r>
              <a:rPr lang="en-US" dirty="0" smtClean="0"/>
              <a:t>) - (N</a:t>
            </a:r>
            <a:r>
              <a:rPr lang="en-US" baseline="30000" dirty="0" smtClean="0"/>
              <a:t>t0</a:t>
            </a:r>
            <a:r>
              <a:rPr lang="en-US" dirty="0" smtClean="0"/>
              <a:t> + (t-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 smtClean="0"/>
              <a:t>)*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Where 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 is orthometric height at desired time</a:t>
            </a:r>
          </a:p>
          <a:p>
            <a:pPr lvl="2"/>
            <a:r>
              <a:rPr lang="en-US" dirty="0"/>
              <a:t>h</a:t>
            </a:r>
            <a:r>
              <a:rPr lang="en-US" baseline="30000" dirty="0"/>
              <a:t>t0</a:t>
            </a:r>
            <a:r>
              <a:rPr lang="en-US" dirty="0" smtClean="0"/>
              <a:t> is ellipsoidal height at epoch (maybe 2020.0)</a:t>
            </a:r>
          </a:p>
          <a:p>
            <a:pPr lvl="2"/>
            <a:r>
              <a:rPr lang="en-US" dirty="0"/>
              <a:t>N</a:t>
            </a:r>
            <a:r>
              <a:rPr lang="en-US" baseline="30000" dirty="0"/>
              <a:t>t0</a:t>
            </a:r>
            <a:r>
              <a:rPr lang="en-US" dirty="0" smtClean="0"/>
              <a:t> is geoid height at epoch</a:t>
            </a:r>
          </a:p>
          <a:p>
            <a:pPr lvl="2"/>
            <a:r>
              <a:rPr lang="en-US" b="1" dirty="0" smtClean="0"/>
              <a:t>dh/</a:t>
            </a:r>
            <a:r>
              <a:rPr lang="en-US" b="1" dirty="0" err="1" smtClean="0"/>
              <a:t>dt</a:t>
            </a:r>
            <a:r>
              <a:rPr lang="en-US" dirty="0" smtClean="0"/>
              <a:t> is change in ellipsoid height over time</a:t>
            </a:r>
          </a:p>
          <a:p>
            <a:pPr lvl="2"/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is change in geoid height over time (</a:t>
            </a:r>
            <a:r>
              <a:rPr lang="en-US" dirty="0" err="1" smtClean="0"/>
              <a:t>GeMS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9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Models or </a:t>
            </a:r>
            <a:r>
              <a:rPr lang="en-US" dirty="0" smtClean="0"/>
              <a:t>DIY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9490"/>
            <a:ext cx="8385243" cy="4525963"/>
          </a:xfrm>
        </p:spPr>
        <p:txBody>
          <a:bodyPr/>
          <a:lstStyle/>
          <a:p>
            <a:r>
              <a:rPr lang="en-US" dirty="0" smtClean="0"/>
              <a:t>We will investigate sufficiency of gridded CORS</a:t>
            </a:r>
          </a:p>
          <a:p>
            <a:r>
              <a:rPr lang="en-US" dirty="0" smtClean="0"/>
              <a:t>Concern is dynamic areas: horizontal &amp; vertical</a:t>
            </a:r>
          </a:p>
          <a:p>
            <a:pPr lvl="1"/>
            <a:r>
              <a:rPr lang="en-US" dirty="0" smtClean="0"/>
              <a:t>Will gridded CORS work in Alaska?</a:t>
            </a:r>
          </a:p>
          <a:p>
            <a:pPr lvl="1"/>
            <a:r>
              <a:rPr lang="en-US" dirty="0"/>
              <a:t>What if </a:t>
            </a:r>
            <a:r>
              <a:rPr lang="en-US" dirty="0" smtClean="0"/>
              <a:t>this </a:t>
            </a:r>
            <a:r>
              <a:rPr lang="en-US" dirty="0"/>
              <a:t>isn’t enough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 look at other models to evaluate</a:t>
            </a:r>
          </a:p>
          <a:p>
            <a:r>
              <a:rPr lang="en-US" dirty="0" smtClean="0"/>
              <a:t>Cost – benefit</a:t>
            </a:r>
          </a:p>
          <a:p>
            <a:pPr lvl="1"/>
            <a:r>
              <a:rPr lang="en-US" dirty="0" smtClean="0"/>
              <a:t>What we can easily do in-house and support</a:t>
            </a:r>
          </a:p>
          <a:p>
            <a:pPr lvl="1"/>
            <a:r>
              <a:rPr lang="en-US" dirty="0" smtClean="0"/>
              <a:t>increased complexity from outside models</a:t>
            </a:r>
          </a:p>
          <a:p>
            <a:r>
              <a:rPr lang="en-US" dirty="0" smtClean="0"/>
              <a:t>Alternatively, users can model their own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5" y="3254441"/>
            <a:ext cx="8277420" cy="27277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104276" y="6454531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8000"/>
                </a:solidFill>
              </a:rPr>
              <a:t>CORS </a:t>
            </a:r>
            <a:r>
              <a:rPr lang="en-US" b="1" dirty="0">
                <a:solidFill>
                  <a:srgbClr val="008000"/>
                </a:solidFill>
              </a:rPr>
              <a:t>best estimate of dh/</a:t>
            </a:r>
            <a:r>
              <a:rPr lang="en-US" b="1" dirty="0" err="1">
                <a:solidFill>
                  <a:srgbClr val="008000"/>
                </a:solidFill>
              </a:rPr>
              <a:t>dt</a:t>
            </a:r>
            <a:r>
              <a:rPr lang="en-US" b="1" dirty="0">
                <a:solidFill>
                  <a:srgbClr val="008000"/>
                </a:solidFill>
              </a:rPr>
              <a:t>:  </a:t>
            </a:r>
            <a:r>
              <a:rPr lang="en-US" b="1" dirty="0" smtClean="0">
                <a:solidFill>
                  <a:srgbClr val="008000"/>
                </a:solidFill>
              </a:rPr>
              <a:t>-2.2 </a:t>
            </a:r>
            <a:r>
              <a:rPr lang="en-US" b="1" dirty="0">
                <a:solidFill>
                  <a:srgbClr val="008000"/>
                </a:solidFill>
              </a:rPr>
              <a:t>mm / year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42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-4.2 </a:t>
            </a:r>
            <a:r>
              <a:rPr lang="en-US" b="1" dirty="0"/>
              <a:t>mm / year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83" name="Rectangle 8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87" name="Rectangle 8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91" name="Rectangle 9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95" name="Rectangle 9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04276" y="593442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  <p:sp>
        <p:nvSpPr>
          <p:cNvPr id="40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Time-Dependencies as a service:</a:t>
            </a:r>
            <a:br>
              <a:rPr lang="en-US" sz="4000" dirty="0" smtClean="0">
                <a:ea typeface="Times New Roman"/>
                <a:cs typeface="Times New Roman"/>
                <a:sym typeface="Times New Roman"/>
              </a:rPr>
            </a:b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024" y="1493051"/>
            <a:ext cx="842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NAD 83 forcibly combined data spanning many years (using HTDP with no vertical modeling) to compute and find </a:t>
            </a:r>
            <a:r>
              <a:rPr lang="en-US" sz="1600" i="1" dirty="0" smtClean="0"/>
              <a:t>one</a:t>
            </a:r>
            <a:r>
              <a:rPr lang="en-US" sz="1600" dirty="0" smtClean="0"/>
              <a:t> height at </a:t>
            </a:r>
            <a:r>
              <a:rPr lang="en-US" sz="1600" i="1" dirty="0" smtClean="0"/>
              <a:t>one</a:t>
            </a:r>
            <a:r>
              <a:rPr lang="en-US" sz="1600" dirty="0" smtClean="0"/>
              <a:t> epoch.  </a:t>
            </a:r>
          </a:p>
          <a:p>
            <a:endParaRPr lang="en-US" sz="1600" dirty="0"/>
          </a:p>
          <a:p>
            <a:r>
              <a:rPr lang="en-US" sz="1600" dirty="0" smtClean="0"/>
              <a:t>NATRF2022 will compute coordinates at survey epoch to show actual motion.</a:t>
            </a:r>
          </a:p>
          <a:p>
            <a:endParaRPr lang="en-US" sz="1600" dirty="0"/>
          </a:p>
          <a:p>
            <a:r>
              <a:rPr lang="en-US" sz="1600" dirty="0" smtClean="0"/>
              <a:t>Even gridding surrounding CORS yields better subsidence rates than you have today. 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632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289"/>
            <a:ext cx="8229600" cy="1143000"/>
          </a:xfrm>
        </p:spPr>
        <p:txBody>
          <a:bodyPr/>
          <a:lstStyle/>
          <a:p>
            <a:r>
              <a:rPr lang="en-US" dirty="0" smtClean="0"/>
              <a:t>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289"/>
            <a:ext cx="8229600" cy="4297363"/>
          </a:xfrm>
        </p:spPr>
        <p:txBody>
          <a:bodyPr/>
          <a:lstStyle/>
          <a:p>
            <a:r>
              <a:rPr lang="en-US" dirty="0" smtClean="0"/>
              <a:t>Drawn from Blueprint Part 1 (forthcoming)</a:t>
            </a:r>
          </a:p>
          <a:p>
            <a:r>
              <a:rPr lang="en-US" dirty="0" smtClean="0"/>
              <a:t>Will be tied to most recent ITRF (2020)</a:t>
            </a:r>
          </a:p>
          <a:p>
            <a:pPr lvl="1"/>
            <a:r>
              <a:rPr lang="en-US" dirty="0" smtClean="0"/>
              <a:t>Epoch date TBD – likely 2020.0</a:t>
            </a:r>
          </a:p>
          <a:p>
            <a:pPr lvl="1"/>
            <a:r>
              <a:rPr lang="en-US" dirty="0" smtClean="0"/>
              <a:t>Four Frames: North America, Pacific, Caribbean, and Mariana</a:t>
            </a:r>
          </a:p>
          <a:p>
            <a:r>
              <a:rPr lang="en-US" dirty="0" smtClean="0"/>
              <a:t>At epoch date, all frames identical to ITRF</a:t>
            </a:r>
          </a:p>
          <a:p>
            <a:r>
              <a:rPr lang="en-US" dirty="0" smtClean="0"/>
              <a:t>Then each frame rotates about an Euler pole</a:t>
            </a:r>
          </a:p>
          <a:p>
            <a:r>
              <a:rPr lang="en-US" dirty="0" smtClean="0"/>
              <a:t>Velocity models describe motion in frame</a:t>
            </a:r>
          </a:p>
          <a:p>
            <a:r>
              <a:rPr lang="en-US" dirty="0" smtClean="0"/>
              <a:t>Access to the four frames via OPUS tool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April 24,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4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4506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Time Dependencies as a service:</a:t>
            </a:r>
            <a:br>
              <a:rPr lang="en-US" altLang="en-US" dirty="0" smtClean="0"/>
            </a:br>
            <a:r>
              <a:rPr lang="en-US" altLang="en-US" dirty="0" smtClean="0"/>
              <a:t>Intra-plate motions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90600" y="1870629"/>
          <a:ext cx="7696200" cy="466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351"/>
            <a:ext cx="4056993" cy="1143000"/>
          </a:xfrm>
        </p:spPr>
        <p:txBody>
          <a:bodyPr/>
          <a:lstStyle/>
          <a:p>
            <a:r>
              <a:rPr lang="en-US" dirty="0" smtClean="0"/>
              <a:t>NADCON 5.0 in the new Geodetic Toolkit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46" y="2704681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>
                <a:solidFill>
                  <a:srgbClr val="FF0000"/>
                </a:solidFill>
              </a:rPr>
              <a:t>beta</a:t>
            </a:r>
            <a:r>
              <a:rPr lang="en-US" dirty="0">
                <a:solidFill>
                  <a:schemeClr val="accent1"/>
                </a:solidFill>
              </a:rPr>
              <a:t>.ngs.noaa.gov/gtkweb</a:t>
            </a:r>
            <a:r>
              <a:rPr lang="en-US" dirty="0" smtClean="0">
                <a:solidFill>
                  <a:schemeClr val="accent1"/>
                </a:solidFill>
              </a:rPr>
              <a:t>/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2" y="904351"/>
            <a:ext cx="4963158" cy="5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4431"/>
            <a:ext cx="4566976" cy="1143000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Geodetic Toolkit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NADCON 5.0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408" y="3559984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 smtClean="0">
                <a:solidFill>
                  <a:srgbClr val="FF0000"/>
                </a:solidFill>
              </a:rPr>
              <a:t>dev</a:t>
            </a:r>
            <a:r>
              <a:rPr lang="en-US" dirty="0" smtClean="0">
                <a:solidFill>
                  <a:schemeClr val="accent1"/>
                </a:solidFill>
              </a:rPr>
              <a:t>.ngs.noaa.gov/gtkweb/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425170"/>
            <a:ext cx="4673600" cy="59311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3440" y="3708400"/>
            <a:ext cx="1645920" cy="39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01869"/>
            <a:ext cx="5964233" cy="137191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228600" y="3708400"/>
            <a:ext cx="4434840" cy="1093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92834" y="4104640"/>
            <a:ext cx="116526" cy="2069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34636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X, Y, 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9621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NAD 83 (2011)</a:t>
            </a:r>
          </a:p>
          <a:p>
            <a:r>
              <a:rPr lang="en-US" dirty="0" smtClean="0"/>
              <a:t>Allowable Regions: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CONUS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Alaska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Hawaii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PR/VI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Guam/CNMI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Paul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George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Lawrence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6" name="Oval 5"/>
          <p:cNvSpPr/>
          <p:nvPr/>
        </p:nvSpPr>
        <p:spPr>
          <a:xfrm>
            <a:off x="997528" y="5170714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56364" y="51816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579951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, 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98964" y="2209800"/>
            <a:ext cx="91440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89364" y="1752600"/>
            <a:ext cx="1073727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8655" y="1752600"/>
            <a:ext cx="1094509" cy="832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2964" y="2185059"/>
            <a:ext cx="1014845" cy="3072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489489">
            <a:off x="1382109" y="1599678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yz2plh</a:t>
            </a:r>
          </a:p>
          <a:p>
            <a:r>
              <a:rPr lang="en-US" dirty="0" smtClean="0"/>
              <a:t>plh2xyz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489489">
            <a:off x="1633096" y="217644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a,f</a:t>
            </a:r>
            <a:r>
              <a:rPr lang="en-US" sz="14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2" name="TextBox 31"/>
          <p:cNvSpPr txBox="1"/>
          <p:nvPr/>
        </p:nvSpPr>
        <p:spPr>
          <a:xfrm rot="20628690">
            <a:off x="4320223" y="398305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UTMS</a:t>
            </a:r>
          </a:p>
        </p:txBody>
      </p:sp>
      <p:sp>
        <p:nvSpPr>
          <p:cNvPr id="33" name="TextBox 32"/>
          <p:cNvSpPr txBox="1"/>
          <p:nvPr/>
        </p:nvSpPr>
        <p:spPr>
          <a:xfrm rot="20516042">
            <a:off x="4467207" y="4207798"/>
            <a:ext cx="91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a,f</a:t>
            </a:r>
            <a:r>
              <a:rPr lang="en-US" sz="12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6" name="TextBox 35"/>
          <p:cNvSpPr txBox="1"/>
          <p:nvPr/>
        </p:nvSpPr>
        <p:spPr>
          <a:xfrm rot="2236872">
            <a:off x="4391534" y="18278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SPC83</a:t>
            </a:r>
          </a:p>
        </p:txBody>
      </p:sp>
      <p:sp>
        <p:nvSpPr>
          <p:cNvPr id="37" name="TextBox 36"/>
          <p:cNvSpPr txBox="1"/>
          <p:nvPr/>
        </p:nvSpPr>
        <p:spPr>
          <a:xfrm rot="2362193">
            <a:off x="4005717" y="207168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sp>
        <p:nvSpPr>
          <p:cNvPr id="38" name="TextBox 37"/>
          <p:cNvSpPr txBox="1"/>
          <p:nvPr/>
        </p:nvSpPr>
        <p:spPr>
          <a:xfrm rot="923916">
            <a:off x="2566488" y="370771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0" name="TextBox 39"/>
          <p:cNvSpPr txBox="1"/>
          <p:nvPr/>
        </p:nvSpPr>
        <p:spPr>
          <a:xfrm rot="1127199">
            <a:off x="2426865" y="399484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673928" y="6202138"/>
            <a:ext cx="1517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66017" y="566268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148" y="62021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3999" y="0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083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9510649">
            <a:off x="6510800" y="4158173"/>
            <a:ext cx="1924135" cy="1614641"/>
            <a:chOff x="1352465" y="1688796"/>
            <a:chExt cx="1924135" cy="1614641"/>
          </a:xfrm>
        </p:grpSpPr>
        <p:sp>
          <p:nvSpPr>
            <p:cNvPr id="36" name="Oval 35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7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3"/>
              <a:endCxn id="36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39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4"/>
              <a:endCxn id="38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6"/>
              <a:endCxn id="38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69120" y="4990624"/>
            <a:ext cx="1924135" cy="1614641"/>
            <a:chOff x="1352465" y="1688796"/>
            <a:chExt cx="1924135" cy="1614641"/>
          </a:xfrm>
        </p:grpSpPr>
        <p:sp>
          <p:nvSpPr>
            <p:cNvPr id="4" name="Oval 3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4"/>
              <a:endCxn id="5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3"/>
              <a:endCxn id="4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5"/>
              <a:endCxn id="7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6"/>
              <a:endCxn id="6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69471" y="4836712"/>
            <a:ext cx="1924135" cy="1614641"/>
            <a:chOff x="1352465" y="1688796"/>
            <a:chExt cx="1924135" cy="1614641"/>
          </a:xfrm>
        </p:grpSpPr>
        <p:sp>
          <p:nvSpPr>
            <p:cNvPr id="47" name="Oval 46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4"/>
              <a:endCxn id="48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3"/>
              <a:endCxn id="47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5"/>
              <a:endCxn id="50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4"/>
              <a:endCxn id="49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49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3669868">
            <a:off x="583945" y="4267851"/>
            <a:ext cx="1924135" cy="1614641"/>
            <a:chOff x="1352465" y="1688796"/>
            <a:chExt cx="1924135" cy="1614641"/>
          </a:xfrm>
        </p:grpSpPr>
        <p:sp>
          <p:nvSpPr>
            <p:cNvPr id="58" name="Oval 57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>
              <a:stCxn id="62" idx="4"/>
              <a:endCxn id="59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3"/>
              <a:endCxn id="58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5"/>
              <a:endCxn id="61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4"/>
              <a:endCxn id="60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6"/>
              <a:endCxn id="60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16200000">
            <a:off x="7172927" y="245695"/>
            <a:ext cx="1924135" cy="1614641"/>
            <a:chOff x="1352465" y="1688796"/>
            <a:chExt cx="1924135" cy="1614641"/>
          </a:xfrm>
        </p:grpSpPr>
        <p:sp>
          <p:nvSpPr>
            <p:cNvPr id="69" name="Oval 6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73" idx="4"/>
              <a:endCxn id="7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3"/>
              <a:endCxn id="6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5"/>
              <a:endCxn id="7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4"/>
              <a:endCxn id="7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6"/>
              <a:endCxn id="7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4598599">
            <a:off x="217362" y="2314326"/>
            <a:ext cx="1924135" cy="1614641"/>
            <a:chOff x="1352465" y="1688796"/>
            <a:chExt cx="1924135" cy="1614641"/>
          </a:xfrm>
        </p:grpSpPr>
        <p:sp>
          <p:nvSpPr>
            <p:cNvPr id="80" name="Oval 79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>
              <a:stCxn id="84" idx="4"/>
              <a:endCxn id="81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3"/>
              <a:endCxn id="80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5"/>
              <a:endCxn id="83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4"/>
              <a:endCxn id="82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6"/>
              <a:endCxn id="82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/>
          <p:cNvSpPr/>
          <p:nvPr/>
        </p:nvSpPr>
        <p:spPr>
          <a:xfrm rot="6262407">
            <a:off x="1136324" y="101072"/>
            <a:ext cx="467170" cy="467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X, Y, 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 rot="6262407">
            <a:off x="391789" y="1045427"/>
            <a:ext cx="484881" cy="484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UTM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262407">
            <a:off x="1614231" y="94981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900" b="1" dirty="0" smtClean="0">
                <a:solidFill>
                  <a:schemeClr val="tx1"/>
                </a:solidFill>
              </a:rPr>
              <a:t>, 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>
            <a:stCxn id="95" idx="3"/>
            <a:endCxn id="91" idx="7"/>
          </p:cNvCxnSpPr>
          <p:nvPr/>
        </p:nvCxnSpPr>
        <p:spPr>
          <a:xfrm rot="6262407" flipH="1">
            <a:off x="1421072" y="588302"/>
            <a:ext cx="373135" cy="340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4"/>
            <a:endCxn id="93" idx="0"/>
          </p:cNvCxnSpPr>
          <p:nvPr/>
        </p:nvCxnSpPr>
        <p:spPr>
          <a:xfrm rot="6262407">
            <a:off x="1042209" y="898580"/>
            <a:ext cx="406049" cy="672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82011" y="858324"/>
            <a:ext cx="305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Region:  CONUS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NADCON 5 connections in RED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 rot="17285526">
            <a:off x="7041719" y="2372974"/>
            <a:ext cx="1924135" cy="1614641"/>
            <a:chOff x="1352465" y="1688796"/>
            <a:chExt cx="1924135" cy="1614641"/>
          </a:xfrm>
        </p:grpSpPr>
        <p:sp>
          <p:nvSpPr>
            <p:cNvPr id="103" name="Oval 102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/>
            <p:cNvCxnSpPr>
              <a:stCxn id="107" idx="4"/>
              <a:endCxn id="104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3"/>
              <a:endCxn id="103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5"/>
              <a:endCxn id="106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4"/>
              <a:endCxn id="105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6"/>
              <a:endCxn id="105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2025962" y="1026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USSD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92244" y="27650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27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69358" y="423174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(1986)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61239" y="2842975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(2011)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8224" y="4008700"/>
            <a:ext cx="165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(NSRS2007)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36028" y="453592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(FBN)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67875" y="47222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(HARN)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82942" y="93541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2022 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2" name="Straight Connector 121"/>
          <p:cNvCxnSpPr>
            <a:stCxn id="95" idx="6"/>
            <a:endCxn id="84" idx="2"/>
          </p:cNvCxnSpPr>
          <p:nvPr/>
        </p:nvCxnSpPr>
        <p:spPr>
          <a:xfrm flipH="1">
            <a:off x="1683096" y="1399861"/>
            <a:ext cx="102987" cy="1337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62" idx="2"/>
            <a:endCxn id="84" idx="6"/>
          </p:cNvCxnSpPr>
          <p:nvPr/>
        </p:nvCxnSpPr>
        <p:spPr>
          <a:xfrm flipH="1" flipV="1">
            <a:off x="1788714" y="3182611"/>
            <a:ext cx="140248" cy="138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" idx="2"/>
            <a:endCxn id="62" idx="7"/>
          </p:cNvCxnSpPr>
          <p:nvPr/>
        </p:nvCxnSpPr>
        <p:spPr>
          <a:xfrm flipH="1" flipV="1">
            <a:off x="2258778" y="4834703"/>
            <a:ext cx="815277" cy="38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1" idx="2"/>
            <a:endCxn id="8" idx="6"/>
          </p:cNvCxnSpPr>
          <p:nvPr/>
        </p:nvCxnSpPr>
        <p:spPr>
          <a:xfrm flipH="1">
            <a:off x="3531255" y="5065312"/>
            <a:ext cx="1743151" cy="153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0" idx="2"/>
            <a:endCxn id="51" idx="6"/>
          </p:cNvCxnSpPr>
          <p:nvPr/>
        </p:nvCxnSpPr>
        <p:spPr>
          <a:xfrm flipH="1">
            <a:off x="5731606" y="4637240"/>
            <a:ext cx="1199705" cy="42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2"/>
            <a:endCxn id="40" idx="7"/>
          </p:cNvCxnSpPr>
          <p:nvPr/>
        </p:nvCxnSpPr>
        <p:spPr>
          <a:xfrm flipH="1">
            <a:off x="7159367" y="3244995"/>
            <a:ext cx="214460" cy="10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73" idx="2"/>
            <a:endCxn id="107" idx="6"/>
          </p:cNvCxnSpPr>
          <p:nvPr/>
        </p:nvCxnSpPr>
        <p:spPr>
          <a:xfrm flipH="1">
            <a:off x="7515809" y="1310148"/>
            <a:ext cx="40465" cy="15002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Daniel R. Roman, acting Chief Geodesist </a:t>
            </a:r>
            <a:r>
              <a:rPr lang="en-US" dirty="0" smtClean="0">
                <a:hlinkClick r:id="rId2"/>
              </a:rPr>
              <a:t>Dan.Roman@noaa.gov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Dru</a:t>
            </a:r>
            <a:r>
              <a:rPr lang="en-US" dirty="0" smtClean="0"/>
              <a:t> A. Smith, NSRS Modernization Manager </a:t>
            </a:r>
            <a:r>
              <a:rPr lang="en-US" dirty="0" smtClean="0">
                <a:hlinkClick r:id="rId3"/>
              </a:rPr>
              <a:t>Dru.Smith@noaa.gov</a:t>
            </a:r>
            <a:endParaRPr lang="en-US" dirty="0" smtClean="0"/>
          </a:p>
          <a:p>
            <a:r>
              <a:rPr lang="en-US" dirty="0" smtClean="0"/>
              <a:t>Stephen </a:t>
            </a:r>
            <a:r>
              <a:rPr lang="en-US" dirty="0" err="1" smtClean="0"/>
              <a:t>Hilla</a:t>
            </a:r>
            <a:r>
              <a:rPr lang="en-US" dirty="0" smtClean="0"/>
              <a:t>, Chief Geosciences Research Division </a:t>
            </a:r>
            <a:r>
              <a:rPr lang="en-US" dirty="0" smtClean="0">
                <a:hlinkClick r:id="rId4"/>
              </a:rPr>
              <a:t>Steve.Hilla@noaa.gov</a:t>
            </a:r>
            <a:endParaRPr lang="en-US" dirty="0" smtClean="0"/>
          </a:p>
          <a:p>
            <a:r>
              <a:rPr lang="en-US" dirty="0" smtClean="0"/>
              <a:t>Kevin Choi, Chief CORS Branch </a:t>
            </a:r>
            <a:r>
              <a:rPr lang="en-US" dirty="0" smtClean="0">
                <a:hlinkClick r:id="rId5"/>
              </a:rPr>
              <a:t>Kevin.Choi@noaa.gov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7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753"/>
            <a:ext cx="8229600" cy="4297363"/>
          </a:xfrm>
        </p:spPr>
        <p:txBody>
          <a:bodyPr/>
          <a:lstStyle/>
          <a:p>
            <a:r>
              <a:rPr lang="en-US" dirty="0"/>
              <a:t>Where do you </a:t>
            </a:r>
            <a:r>
              <a:rPr lang="en-US" dirty="0" smtClean="0"/>
              <a:t>primarily work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A) CONUS B) Alaska C) Caribbean D) Pacific</a:t>
            </a:r>
          </a:p>
          <a:p>
            <a:endParaRPr lang="en-US" dirty="0" smtClean="0"/>
          </a:p>
          <a:p>
            <a:r>
              <a:rPr lang="en-US" dirty="0" smtClean="0"/>
              <a:t>Do you work in Canada, Mexico, the Caribbean or the Pacific regions?</a:t>
            </a:r>
          </a:p>
          <a:p>
            <a:pPr lvl="1"/>
            <a:r>
              <a:rPr lang="en-US" dirty="0"/>
              <a:t>A) completely B) Mostly C) Partially D) Not at </a:t>
            </a:r>
            <a:r>
              <a:rPr lang="en-US" dirty="0" smtClean="0"/>
              <a:t>all</a:t>
            </a:r>
          </a:p>
          <a:p>
            <a:endParaRPr lang="en-US" dirty="0"/>
          </a:p>
          <a:p>
            <a:r>
              <a:rPr lang="en-US" dirty="0"/>
              <a:t>How reliant are you on HTDP for your work?</a:t>
            </a:r>
          </a:p>
          <a:p>
            <a:pPr lvl="1"/>
            <a:r>
              <a:rPr lang="en-US" dirty="0"/>
              <a:t>A) completely B) Mostly C) Partially D) Not at </a:t>
            </a:r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6226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US datums </a:t>
            </a:r>
            <a:r>
              <a:rPr lang="en-US" dirty="0"/>
              <a:t>do you primarily work in?</a:t>
            </a:r>
          </a:p>
          <a:p>
            <a:pPr lvl="1"/>
            <a:r>
              <a:rPr lang="en-US" dirty="0"/>
              <a:t>A) NAD 27 </a:t>
            </a:r>
            <a:endParaRPr lang="en-US" dirty="0" smtClean="0"/>
          </a:p>
          <a:p>
            <a:pPr lvl="1"/>
            <a:r>
              <a:rPr lang="en-US" dirty="0" smtClean="0"/>
              <a:t>B</a:t>
            </a:r>
            <a:r>
              <a:rPr lang="en-US" dirty="0"/>
              <a:t>) </a:t>
            </a:r>
            <a:r>
              <a:rPr lang="en-US" dirty="0" smtClean="0"/>
              <a:t>NAD 83 </a:t>
            </a:r>
            <a:r>
              <a:rPr lang="en-US" dirty="0"/>
              <a:t>(original) 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en-US" dirty="0"/>
              <a:t>) </a:t>
            </a:r>
            <a:r>
              <a:rPr lang="en-US" dirty="0" smtClean="0"/>
              <a:t>NAD 83 (HARN/FBN)</a:t>
            </a:r>
          </a:p>
          <a:p>
            <a:pPr lvl="1"/>
            <a:r>
              <a:rPr lang="en-US" dirty="0" smtClean="0"/>
              <a:t>D) NAD 83 (NSRS2007)</a:t>
            </a:r>
          </a:p>
          <a:p>
            <a:pPr lvl="1"/>
            <a:r>
              <a:rPr lang="en-US" dirty="0" smtClean="0"/>
              <a:t>E) NAD 83 (2011)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449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2"/>
            <a:ext cx="8385244" cy="4297363"/>
          </a:xfrm>
        </p:spPr>
        <p:txBody>
          <a:bodyPr/>
          <a:lstStyle/>
          <a:p>
            <a:r>
              <a:rPr lang="en-US" dirty="0"/>
              <a:t>What other datums do you use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A) IGb08   B) IGS14   C) WGS 84</a:t>
            </a:r>
          </a:p>
          <a:p>
            <a:endParaRPr lang="en-US" dirty="0"/>
          </a:p>
          <a:p>
            <a:r>
              <a:rPr lang="en-US" dirty="0" smtClean="0"/>
              <a:t>What level of horizontal accuracy do you need?</a:t>
            </a:r>
          </a:p>
          <a:p>
            <a:pPr lvl="1"/>
            <a:r>
              <a:rPr lang="en-US" dirty="0" smtClean="0"/>
              <a:t>A) mm-level B) cm-level C) </a:t>
            </a:r>
            <a:r>
              <a:rPr lang="en-US" dirty="0" err="1" smtClean="0"/>
              <a:t>dm</a:t>
            </a:r>
            <a:r>
              <a:rPr lang="en-US" dirty="0" smtClean="0"/>
              <a:t>-level D) m-level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level of </a:t>
            </a:r>
            <a:r>
              <a:rPr lang="en-US" dirty="0" smtClean="0"/>
              <a:t>vertical </a:t>
            </a:r>
            <a:r>
              <a:rPr lang="en-US" dirty="0"/>
              <a:t>accuracy do you need?</a:t>
            </a:r>
          </a:p>
          <a:p>
            <a:pPr lvl="1"/>
            <a:r>
              <a:rPr lang="en-US" dirty="0"/>
              <a:t>A) mm-level B) cm-level C) </a:t>
            </a:r>
            <a:r>
              <a:rPr lang="en-US" dirty="0" err="1"/>
              <a:t>dm</a:t>
            </a:r>
            <a:r>
              <a:rPr lang="en-US" dirty="0"/>
              <a:t>-level D) </a:t>
            </a:r>
            <a:r>
              <a:rPr lang="en-US" dirty="0" smtClean="0"/>
              <a:t>m-level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13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NSRS Modernization: Four New Frames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(CTRF2022</a:t>
            </a:r>
            <a:r>
              <a:rPr lang="en-US" sz="2000" kern="0" dirty="0" smtClean="0">
                <a:latin typeface="Gill Sans MT" panose="020B0502020104020203" pitchFamily="34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for velocity, which do you prefer?</a:t>
            </a:r>
          </a:p>
          <a:p>
            <a:pPr lvl="1"/>
            <a:r>
              <a:rPr lang="en-US" dirty="0" smtClean="0"/>
              <a:t>NEV – Non-Eulerian Velocity</a:t>
            </a:r>
          </a:p>
          <a:p>
            <a:pPr lvl="1"/>
            <a:r>
              <a:rPr lang="en-US" dirty="0" smtClean="0"/>
              <a:t>IPV – Intra-Plate Velocity</a:t>
            </a:r>
          </a:p>
          <a:p>
            <a:pPr lvl="1"/>
            <a:r>
              <a:rPr lang="en-US" dirty="0" smtClean="0"/>
              <a:t>IFV – Intra-Frame Velocity</a:t>
            </a:r>
          </a:p>
          <a:p>
            <a:endParaRPr lang="en-US" dirty="0" smtClean="0"/>
          </a:p>
          <a:p>
            <a:r>
              <a:rPr lang="en-US" dirty="0" smtClean="0"/>
              <a:t>Would a web service that calls NADCON 5.0 for conversions be helpful to you?</a:t>
            </a:r>
          </a:p>
          <a:p>
            <a:pPr lvl="1"/>
            <a:r>
              <a:rPr lang="en-US" dirty="0"/>
              <a:t>A) completely B) Mostly C) Partially D) Not at </a:t>
            </a:r>
            <a:r>
              <a:rPr lang="en-US" dirty="0" smtClean="0"/>
              <a:t>all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248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599"/>
            <a:ext cx="8229600" cy="3732720"/>
          </a:xfrm>
        </p:spPr>
        <p:txBody>
          <a:bodyPr/>
          <a:lstStyle/>
          <a:p>
            <a:r>
              <a:rPr lang="en-US" dirty="0"/>
              <a:t>Do you prefer to have Frame names have same character </a:t>
            </a:r>
            <a:r>
              <a:rPr lang="en-US" dirty="0" smtClean="0"/>
              <a:t>length</a:t>
            </a:r>
            <a:r>
              <a:rPr lang="en-US" dirty="0"/>
              <a:t> </a:t>
            </a:r>
            <a:r>
              <a:rPr lang="en-US" dirty="0" smtClean="0"/>
              <a:t>as NATRF2022? </a:t>
            </a:r>
          </a:p>
          <a:p>
            <a:pPr marL="457200" lvl="1" indent="0">
              <a:buNone/>
            </a:pPr>
            <a:r>
              <a:rPr lang="en-US" u="sng" dirty="0" smtClean="0"/>
              <a:t>		Current           versus   	Proposed	</a:t>
            </a:r>
          </a:p>
          <a:p>
            <a:pPr marL="457200" lvl="1" indent="0">
              <a:buNone/>
            </a:pPr>
            <a:r>
              <a:rPr lang="en-US" dirty="0" smtClean="0"/>
              <a:t>		NATRF2022            	NATRF2022</a:t>
            </a:r>
          </a:p>
          <a:p>
            <a:pPr marL="457200" lvl="1" indent="0">
              <a:buNone/>
            </a:pPr>
            <a:r>
              <a:rPr lang="en-US" dirty="0" smtClean="0"/>
              <a:t>		CTRF2022			CATRF2022 </a:t>
            </a:r>
          </a:p>
          <a:p>
            <a:pPr marL="457200" lvl="1" indent="0">
              <a:buNone/>
            </a:pPr>
            <a:r>
              <a:rPr lang="en-US" dirty="0" smtClean="0"/>
              <a:t>		PTRF2022			PATRF2022</a:t>
            </a:r>
          </a:p>
          <a:p>
            <a:pPr marL="457200" lvl="1" indent="0">
              <a:buNone/>
            </a:pPr>
            <a:r>
              <a:rPr lang="en-US" dirty="0" smtClean="0"/>
              <a:t>		MTRF2022			MATRF2022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</a:t>
            </a:r>
            <a:r>
              <a:rPr lang="en-US" dirty="0"/>
              <a:t>) Keep </a:t>
            </a:r>
            <a:r>
              <a:rPr lang="en-US" dirty="0" smtClean="0"/>
              <a:t>current </a:t>
            </a:r>
            <a:r>
              <a:rPr lang="en-US" dirty="0"/>
              <a:t>B) Use </a:t>
            </a:r>
            <a:r>
              <a:rPr lang="en-US" dirty="0" smtClean="0"/>
              <a:t>proposed </a:t>
            </a:r>
            <a:r>
              <a:rPr lang="en-US" dirty="0"/>
              <a:t>C) No preference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390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452107"/>
            <a:ext cx="7782128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which reference frame would you primarily work?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CONUS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Alaska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Caribbean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you work in Canada, Mexico, the Caribbean or the Pacific regions (i.e., outside of the US)?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at all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1751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889693"/>
            <a:ext cx="8161506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much do you rely on horizontal time dependent positioning (HTDP) software for your work?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at all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hangingPunct="0">
              <a:buFontTx/>
              <a:buAutoNum type="arabicPeriod" startAt="4"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/>
              <a:t>If </a:t>
            </a:r>
            <a:r>
              <a:rPr lang="en-US" sz="2000" b="1" dirty="0"/>
              <a:t>HTDP were replaced by a time-dependent 3D velocity model, would that be acceptable for your work?</a:t>
            </a:r>
            <a:r>
              <a:rPr lang="en-US" sz="2000" dirty="0"/>
              <a:t> </a:t>
            </a:r>
            <a:endParaRPr lang="en-US" sz="2000" dirty="0" smtClean="0"/>
          </a:p>
          <a:p>
            <a:pPr marL="914400" lvl="1" indent="-457200" eaLnBrk="0" hangingPunct="0">
              <a:buFont typeface="+mj-lt"/>
              <a:buAutoNum type="arabicPeriod"/>
            </a:pPr>
            <a:r>
              <a:rPr lang="en-US" sz="2000" dirty="0" smtClean="0"/>
              <a:t>Yes</a:t>
            </a:r>
          </a:p>
          <a:p>
            <a:pPr marL="914400" lvl="1" indent="-457200" eaLnBrk="0" hangingPunct="0">
              <a:buFont typeface="+mj-lt"/>
              <a:buAutoNum type="arabicPeriod"/>
            </a:pPr>
            <a:r>
              <a:rPr lang="en-US" sz="2000" dirty="0" smtClean="0"/>
              <a:t>No</a:t>
            </a:r>
          </a:p>
          <a:p>
            <a:pPr marL="914400" lvl="1" indent="-457200" eaLnBrk="0" hangingPunct="0">
              <a:buFont typeface="+mj-lt"/>
              <a:buAutoNum type="arabicPeriod"/>
            </a:pPr>
            <a:r>
              <a:rPr lang="en-US" sz="2000" dirty="0" smtClean="0"/>
              <a:t>Maybe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6136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ct val="0"/>
              </a:spcBef>
              <a:buFont typeface="+mj-lt"/>
              <a:buAutoNum type="arabicPeriod" startAt="5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U.S. datums do you use most frequently? </a:t>
            </a:r>
            <a:endParaRPr lang="en-US" altLang="en-US" sz="1050" dirty="0"/>
          </a:p>
          <a:p>
            <a:pPr marL="457200" lvl="1" indent="0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27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2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83 (original)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3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83 (HARN/FBN)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4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83 (NSRS2007)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5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83 (2011)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6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1050" dirty="0"/>
          </a:p>
          <a:p>
            <a:pPr marL="0" lvl="0" indent="0">
              <a:spcBef>
                <a:spcPct val="0"/>
              </a:spcBef>
              <a:buFontTx/>
              <a:buAutoNum type="arabicPeriod" startAt="5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other datums do you use?</a:t>
            </a:r>
            <a:endParaRPr lang="en-US" altLang="en-US" sz="2000" dirty="0"/>
          </a:p>
          <a:p>
            <a:pPr marL="457200" lvl="1" indent="0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IGS08 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2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ITRF2014 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3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WGS-84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4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above</a:t>
            </a:r>
            <a:endParaRPr lang="en-US" altLang="en-US" sz="2000" dirty="0"/>
          </a:p>
          <a:p>
            <a:pPr marL="0" lvl="0" indent="0">
              <a:spcBef>
                <a:spcPct val="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4465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ct val="0"/>
              </a:spcBef>
              <a:buFont typeface="+mj-lt"/>
              <a:buAutoNum type="arabicPeriod" startAt="7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level of horizontal accuracy do you primarily need?</a:t>
            </a:r>
            <a:endParaRPr lang="en-US" altLang="en-US" sz="2000" dirty="0"/>
          </a:p>
          <a:p>
            <a:pPr marL="457200" lvl="1" indent="0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mm-level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2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cm-level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3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-level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4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m-level</a:t>
            </a:r>
            <a:endParaRPr lang="en-US" altLang="en-US" sz="20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/>
            </a:r>
            <a:br>
              <a:rPr lang="en-US" altLang="en-US" sz="2000" dirty="0">
                <a:latin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 startAt="8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level of vertical accuracy do you primarily need?</a:t>
            </a:r>
            <a:endParaRPr lang="en-US" altLang="en-US" sz="2000" dirty="0"/>
          </a:p>
          <a:p>
            <a:pPr marL="457200" lvl="1" indent="0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mm-level 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2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cm-level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3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-level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4"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m-level</a:t>
            </a:r>
            <a:endParaRPr lang="en-US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384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 startAt="9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terminology for velocity do you prefer?</a:t>
            </a:r>
            <a:endParaRPr lang="en-US" altLang="en-US" sz="20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457200" lvl="1" indent="0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 – Non-Eulerian Velocity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2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 – Intra-Plate Velocity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3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IFV – Intra-Frame Velocity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4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Unsure / no opinion</a:t>
            </a:r>
            <a:endParaRPr lang="en-US" altLang="en-US" sz="2000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</a:b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 startAt="10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Would a web service that calls NADCON 5.0 for conversions be helpful to you?</a:t>
            </a:r>
            <a:endParaRPr lang="en-US" altLang="en-US" sz="20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457200" lvl="1" indent="0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2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3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</a:p>
          <a:p>
            <a:pPr marL="457200" lvl="1" indent="0">
              <a:spcBef>
                <a:spcPct val="0"/>
              </a:spcBef>
              <a:buFontTx/>
              <a:buAutoNum type="arabicPeriod" startAt="4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at all</a:t>
            </a:r>
            <a:endParaRPr lang="en-US" altLang="en-US" sz="2000" dirty="0">
              <a:solidFill>
                <a:prstClr val="black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9107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150"/>
            <a:ext cx="8229600" cy="4297363"/>
          </a:xfrm>
        </p:spPr>
        <p:txBody>
          <a:bodyPr/>
          <a:lstStyle/>
          <a:p>
            <a:pPr marL="457200" lvl="0" indent="-457200">
              <a:spcBef>
                <a:spcPct val="0"/>
              </a:spcBef>
              <a:buFont typeface="+mj-lt"/>
              <a:buAutoNum type="arabicPeriod" startAt="11"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Pick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preferred character length for future Frame names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spcBef>
                <a:spcPct val="0"/>
              </a:spcBef>
              <a:buFontTx/>
              <a:buAutoNum type="arabicPeriod" startAt="11"/>
            </a:pPr>
            <a:endParaRPr lang="en-US" altLang="en-US" sz="2000" dirty="0"/>
          </a:p>
          <a:p>
            <a:pPr marL="457200" lvl="1" indent="0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Current: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NATRF2022	(9 characters)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CTRF2022	(8 characters)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PTRF2022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(8 characters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MTRF2022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(8 characters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000" dirty="0"/>
          </a:p>
          <a:p>
            <a:pPr marL="0" lvl="0" indent="0">
              <a:spcBef>
                <a:spcPct val="0"/>
              </a:spcBef>
              <a:buNone/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AutoNum type="arabicPeriod" startAt="2"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Proposed:  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NATRF2022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(9 characters)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CATRF2022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(9 characters)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PATRF2022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(9 characters)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MATRF2022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(9 characters)</a:t>
            </a:r>
            <a:endParaRPr lang="en-US" altLang="en-US" sz="2000" dirty="0"/>
          </a:p>
          <a:p>
            <a:pPr marL="857250" lvl="2" indent="0">
              <a:spcBef>
                <a:spcPct val="0"/>
              </a:spcBef>
              <a:buNone/>
            </a:pPr>
            <a:endParaRPr lang="en-US" altLang="en-US" sz="1600" dirty="0"/>
          </a:p>
          <a:p>
            <a:pPr marL="457200" lvl="1" indent="0">
              <a:spcBef>
                <a:spcPct val="0"/>
              </a:spcBef>
              <a:buFontTx/>
              <a:buAutoNum type="arabicPeriod" startAt="3"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 preference</a:t>
            </a:r>
            <a:endParaRPr lang="en-US" altLang="en-US" sz="6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17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Frames/Plates in 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-336331" y="1019503"/>
            <a:ext cx="9988793" cy="7185512"/>
            <a:chOff x="1776" y="1008"/>
            <a:chExt cx="2208" cy="285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6" y="1008"/>
              <a:ext cx="2208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0" t="4969" r="8695" b="47165"/>
            <a:stretch/>
          </p:blipFill>
          <p:spPr bwMode="auto">
            <a:xfrm>
              <a:off x="1968" y="1054"/>
              <a:ext cx="1776" cy="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160579" y="3003550"/>
            <a:ext cx="160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NATRF2022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07265" y="4848116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CTRF2022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99642" y="5000516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</a:t>
            </a:r>
            <a:r>
              <a:rPr lang="en-US" sz="2000" b="1" dirty="0" smtClean="0"/>
              <a:t>TRF2022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10" y="3938973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</a:t>
            </a:r>
            <a:r>
              <a:rPr lang="en-US" sz="2000" b="1" dirty="0" smtClean="0"/>
              <a:t>TRF2022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75527" y="6211615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err="1" smtClean="0"/>
              <a:t>Snay</a:t>
            </a:r>
            <a:r>
              <a:rPr lang="en-US" sz="1600" dirty="0" smtClean="0"/>
              <a:t> 2003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83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the NAD 83’s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Three</a:t>
            </a:r>
            <a:r>
              <a:rPr lang="en-US" sz="2800" dirty="0" smtClean="0"/>
              <a:t> plate-(</a:t>
            </a:r>
            <a:r>
              <a:rPr lang="en-US" sz="2800" i="1" dirty="0" smtClean="0">
                <a:solidFill>
                  <a:srgbClr val="FF0000"/>
                </a:solidFill>
              </a:rPr>
              <a:t>pseudo</a:t>
            </a:r>
            <a:r>
              <a:rPr lang="en-US" sz="2800" dirty="0" smtClean="0"/>
              <a:t>)fixed frames will be replaced with </a:t>
            </a:r>
            <a:r>
              <a:rPr lang="en-US" sz="2800" u="sng" dirty="0" smtClean="0"/>
              <a:t>four</a:t>
            </a:r>
            <a:r>
              <a:rPr lang="en-US" sz="2800" dirty="0" smtClean="0"/>
              <a:t> </a:t>
            </a:r>
            <a:r>
              <a:rPr lang="en-US" sz="2800" i="1" dirty="0" smtClean="0"/>
              <a:t>plate-fixed</a:t>
            </a:r>
            <a:r>
              <a:rPr lang="en-US" sz="2800" dirty="0" smtClean="0"/>
              <a:t> reference frames</a:t>
            </a:r>
          </a:p>
          <a:p>
            <a:pPr lvl="1"/>
            <a:r>
              <a:rPr lang="en-US" sz="2400" dirty="0" smtClean="0"/>
              <a:t>N. Amer., Pacific, Mariana, Caribbean(new!)</a:t>
            </a:r>
          </a:p>
          <a:p>
            <a:r>
              <a:rPr lang="en-US" sz="2800" dirty="0"/>
              <a:t>Remove long-standing non-</a:t>
            </a:r>
            <a:r>
              <a:rPr lang="en-US" sz="2800" dirty="0" err="1"/>
              <a:t>geocentricity</a:t>
            </a:r>
            <a:r>
              <a:rPr lang="en-US" sz="2800" dirty="0"/>
              <a:t> of NAD 83 </a:t>
            </a:r>
            <a:r>
              <a:rPr lang="en-US" sz="2800" dirty="0" smtClean="0"/>
              <a:t>frames</a:t>
            </a:r>
            <a:endParaRPr lang="en-US" sz="2400" dirty="0"/>
          </a:p>
          <a:p>
            <a:r>
              <a:rPr lang="en-US" sz="2800" dirty="0" smtClean="0"/>
              <a:t>All four : identical to </a:t>
            </a:r>
            <a:r>
              <a:rPr lang="en-US" sz="2800" dirty="0" err="1" smtClean="0"/>
              <a:t>ITRFxx</a:t>
            </a:r>
            <a:r>
              <a:rPr lang="en-US" sz="2800" dirty="0" smtClean="0"/>
              <a:t> at a TBD epoch</a:t>
            </a:r>
          </a:p>
          <a:p>
            <a:pPr lvl="1"/>
            <a:r>
              <a:rPr lang="en-US" sz="2400" dirty="0" smtClean="0"/>
              <a:t>2020.00?</a:t>
            </a:r>
          </a:p>
          <a:p>
            <a:r>
              <a:rPr lang="en-US" sz="2800" dirty="0" smtClean="0"/>
              <a:t>All four : differ from </a:t>
            </a:r>
            <a:r>
              <a:rPr lang="en-US" sz="2800" dirty="0" err="1" smtClean="0"/>
              <a:t>ITRFxx</a:t>
            </a:r>
            <a:r>
              <a:rPr lang="en-US" sz="2800" dirty="0" smtClean="0"/>
              <a:t> by plate rotation only</a:t>
            </a:r>
          </a:p>
          <a:p>
            <a:pPr lvl="1"/>
            <a:r>
              <a:rPr lang="en-US" sz="2400" dirty="0" smtClean="0"/>
              <a:t>Updated Euler Pole determination for rigid plate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Plate-(pseudo)fixed frames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/>
        </p:blipFill>
        <p:spPr>
          <a:xfrm>
            <a:off x="117255" y="2000250"/>
            <a:ext cx="6013890" cy="40497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450" y="1943100"/>
            <a:ext cx="28905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 83(NSRS2007)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2002.0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NAD 83(2011)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2010.0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If NAD 83 were truly “plate</a:t>
            </a:r>
          </a:p>
          <a:p>
            <a:r>
              <a:rPr lang="en-US" dirty="0" smtClean="0"/>
              <a:t>fixed” then </a:t>
            </a:r>
            <a:r>
              <a:rPr lang="en-US" u="sng" dirty="0" smtClean="0"/>
              <a:t>an 8 year </a:t>
            </a:r>
          </a:p>
          <a:p>
            <a:r>
              <a:rPr lang="en-US" u="sng" dirty="0" smtClean="0"/>
              <a:t>epoch change would not</a:t>
            </a:r>
          </a:p>
          <a:p>
            <a:r>
              <a:rPr lang="en-US" u="sng" dirty="0" smtClean="0"/>
              <a:t>yield the systematic </a:t>
            </a:r>
          </a:p>
          <a:p>
            <a:r>
              <a:rPr lang="en-US" u="sng" dirty="0" smtClean="0"/>
              <a:t>plate rotation seen 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(*)TRF2022 will determine</a:t>
            </a:r>
          </a:p>
          <a:p>
            <a:r>
              <a:rPr lang="en-US" dirty="0" smtClean="0"/>
              <a:t>a new Euler Pole rotation</a:t>
            </a:r>
          </a:p>
          <a:p>
            <a:r>
              <a:rPr lang="en-US" dirty="0" smtClean="0"/>
              <a:t>for each of 4 plates.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6536809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(*)=NA, C, T or 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500" y="1693863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NAD 83(2011) minus NAD 83(NSRS2007)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6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52400" y="1998663"/>
            <a:ext cx="7467600" cy="4038600"/>
            <a:chOff x="528" y="864"/>
            <a:chExt cx="4704" cy="2544"/>
          </a:xfrm>
        </p:grpSpPr>
        <p:sp>
          <p:nvSpPr>
            <p:cNvPr id="8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524000" y="1571625"/>
            <a:ext cx="7467600" cy="4038600"/>
            <a:chOff x="960" y="672"/>
            <a:chExt cx="4704" cy="2544"/>
          </a:xfrm>
        </p:grpSpPr>
        <p:sp>
          <p:nvSpPr>
            <p:cNvPr id="12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390525" y="5381625"/>
            <a:ext cx="1362075" cy="409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195126">
            <a:off x="4491038" y="993775"/>
            <a:ext cx="2406650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791200" y="126682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4840288" y="1301750"/>
            <a:ext cx="981075" cy="1881188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rot="20455494">
            <a:off x="447150" y="5278716"/>
            <a:ext cx="8963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2.2 </a:t>
            </a:r>
            <a:r>
              <a:rPr lang="en-US" dirty="0"/>
              <a:t>m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017588" y="5942569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NAD 83 origin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466724" y="5895974"/>
            <a:ext cx="550863" cy="151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908175" y="4278313"/>
            <a:ext cx="1556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ITRFxx</a:t>
            </a:r>
            <a:r>
              <a:rPr lang="en-US" dirty="0" smtClean="0"/>
              <a:t> </a:t>
            </a:r>
            <a:r>
              <a:rPr lang="en-US" dirty="0"/>
              <a:t>origin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1820863" y="4616450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4937125" y="2997200"/>
            <a:ext cx="16827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V="1">
            <a:off x="5029200" y="3087688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5484813" y="2281238"/>
            <a:ext cx="195262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634038" y="2341563"/>
            <a:ext cx="5080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5432425" y="1312863"/>
            <a:ext cx="392113" cy="11303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591300" y="1274763"/>
            <a:ext cx="174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Earth’s Surface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608513" y="1647825"/>
            <a:ext cx="800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h</a:t>
            </a:r>
            <a:r>
              <a:rPr lang="en-US" baseline="-25000">
                <a:solidFill>
                  <a:srgbClr val="FF3300"/>
                </a:solidFill>
              </a:rPr>
              <a:t>NAD83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597525" y="1800225"/>
            <a:ext cx="7328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IGSxx</a:t>
            </a:r>
            <a:endParaRPr lang="en-US" baseline="-25000" dirty="0"/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7010620" y="1566000"/>
            <a:ext cx="22233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NAD83</a:t>
            </a:r>
            <a:r>
              <a:rPr lang="en-US" dirty="0" smtClean="0"/>
              <a:t> –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NAD83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/>
              <a:t>h</a:t>
            </a:r>
            <a:r>
              <a:rPr lang="en-US" baseline="-25000" dirty="0"/>
              <a:t>NAD83</a:t>
            </a:r>
            <a:r>
              <a:rPr lang="en-US" dirty="0"/>
              <a:t> –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 smtClean="0"/>
              <a:t>      all vary </a:t>
            </a:r>
            <a:endParaRPr lang="en-US" dirty="0"/>
          </a:p>
          <a:p>
            <a:r>
              <a:rPr lang="en-US" dirty="0"/>
              <a:t>smoothly by latitude </a:t>
            </a:r>
          </a:p>
          <a:p>
            <a:r>
              <a:rPr lang="en-US" dirty="0"/>
              <a:t>and </a:t>
            </a:r>
            <a:r>
              <a:rPr lang="en-US" dirty="0" smtClean="0"/>
              <a:t>longitude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0572" y="420082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same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GRS-80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ellipsoid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7679686" y="3883888"/>
            <a:ext cx="207014" cy="316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1"/>
          </p:cNvCxnSpPr>
          <p:nvPr/>
        </p:nvCxnSpPr>
        <p:spPr>
          <a:xfrm flipH="1">
            <a:off x="6840359" y="4662489"/>
            <a:ext cx="330213" cy="571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458200" cy="1143000"/>
          </a:xfrm>
        </p:spPr>
        <p:txBody>
          <a:bodyPr/>
          <a:lstStyle/>
          <a:p>
            <a:r>
              <a:rPr lang="en-US" sz="4000" dirty="0" smtClean="0"/>
              <a:t>NAD 83’s non-</a:t>
            </a:r>
            <a:r>
              <a:rPr lang="en-US" sz="4000" dirty="0" err="1" smtClean="0"/>
              <a:t>geocentricity</a:t>
            </a:r>
            <a:endParaRPr lang="en-US" sz="4000" dirty="0"/>
          </a:p>
        </p:txBody>
      </p:sp>
      <p:sp>
        <p:nvSpPr>
          <p:cNvPr id="43" name="Rectangle 42"/>
          <p:cNvSpPr/>
          <p:nvPr/>
        </p:nvSpPr>
        <p:spPr>
          <a:xfrm>
            <a:off x="6938411" y="1641475"/>
            <a:ext cx="2205589" cy="160337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2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Geospatial Summit, Silver Spring        Modernizing the geometric reference frame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615750"/>
            <a:ext cx="4876800" cy="5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6225" y="1323975"/>
            <a:ext cx="3717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frame will </a:t>
            </a:r>
          </a:p>
          <a:p>
            <a:r>
              <a:rPr lang="en-US" sz="2400" dirty="0" smtClean="0"/>
              <a:t>get 3 parameters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Euler Pole Latitude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Euler Pole Longitude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Rotation rate (rad/</a:t>
            </a:r>
            <a:r>
              <a:rPr lang="en-US" sz="2400" dirty="0" err="1" smtClean="0"/>
              <a:t>yr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Used to compute</a:t>
            </a:r>
          </a:p>
          <a:p>
            <a:r>
              <a:rPr lang="en-US" sz="2400" dirty="0" smtClean="0"/>
              <a:t>time-dependent TRF2022 </a:t>
            </a:r>
          </a:p>
          <a:p>
            <a:r>
              <a:rPr lang="en-US" sz="2400" dirty="0" smtClean="0"/>
              <a:t>coordinates from time-dependent ITRF coordinates.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80897</TotalTime>
  <Words>2292</Words>
  <Application>Microsoft Office PowerPoint</Application>
  <PresentationFormat>On-screen Show (4:3)</PresentationFormat>
  <Paragraphs>557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ＭＳ Ｐゴシック</vt:lpstr>
      <vt:lpstr>ＭＳ Ｐゴシック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PowerPoint Presentation</vt:lpstr>
      <vt:lpstr>Outline</vt:lpstr>
      <vt:lpstr>Key Elements</vt:lpstr>
      <vt:lpstr>NSRS Modernization: Four New Frames</vt:lpstr>
      <vt:lpstr>Four Frames/Plates in 2022</vt:lpstr>
      <vt:lpstr>Replacing the NAD 83’s</vt:lpstr>
      <vt:lpstr>Plate-(pseudo)fixed frames</vt:lpstr>
      <vt:lpstr>NAD 83’s non-geocentricity</vt:lpstr>
      <vt:lpstr>PowerPoint Presentation</vt:lpstr>
      <vt:lpstr>Fixed-Epoch Transformation  NAD 83 to “2022”</vt:lpstr>
      <vt:lpstr>NATRF2022 frame is rigid and  fixed to rigid part of the N.A. plate</vt:lpstr>
      <vt:lpstr>PowerPoint Presentation</vt:lpstr>
      <vt:lpstr>PowerPoint Presentation</vt:lpstr>
      <vt:lpstr>PowerPoint Presentation</vt:lpstr>
      <vt:lpstr>PowerPoint Presentation</vt:lpstr>
      <vt:lpstr>NEV or IPV or IFV</vt:lpstr>
      <vt:lpstr>Horizontal velocities after Repro1</vt:lpstr>
      <vt:lpstr>Residual Horizontal Velocities CONUS – gridded CORS</vt:lpstr>
      <vt:lpstr>CORS Implied Vertical Velocities - Control</vt:lpstr>
      <vt:lpstr>CORS Implied Vertical Velocities – Heat Map</vt:lpstr>
      <vt:lpstr>CONUS with 1+ mm/yr </vt:lpstr>
      <vt:lpstr>CONUS with 2+ mm/yr </vt:lpstr>
      <vt:lpstr>CONUS with 3+ mm/yr </vt:lpstr>
      <vt:lpstr>CONUS with 4+ mm/yr </vt:lpstr>
      <vt:lpstr>AK CORS Implied Vertical Velocities – Control</vt:lpstr>
      <vt:lpstr>AK CORS Implied Vertical Velocities – Heat Map</vt:lpstr>
      <vt:lpstr>How to use this information?</vt:lpstr>
      <vt:lpstr>Velocity Models or DIY</vt:lpstr>
      <vt:lpstr>Time-Dependencies as a service: NATRF2022 and actual survey epochs</vt:lpstr>
      <vt:lpstr>Time Dependencies as a service: Intra-plate motions</vt:lpstr>
      <vt:lpstr>NADCON 5.0 in the new Geodetic Toolkit</vt:lpstr>
      <vt:lpstr>The new  Geodetic Toolkit with  NADCON 5.0</vt:lpstr>
      <vt:lpstr>PowerPoint Presentation</vt:lpstr>
      <vt:lpstr>PowerPoint Presentation</vt:lpstr>
      <vt:lpstr>Thank you!</vt:lpstr>
      <vt:lpstr>Questions?</vt:lpstr>
      <vt:lpstr>Poll Questions</vt:lpstr>
      <vt:lpstr>Poll Questions</vt:lpstr>
      <vt:lpstr>Poll Questions</vt:lpstr>
      <vt:lpstr>Poll Questions</vt:lpstr>
      <vt:lpstr>Poll Questions</vt:lpstr>
      <vt:lpstr>Poll Questions</vt:lpstr>
      <vt:lpstr>Poll Questions</vt:lpstr>
      <vt:lpstr>Poll Questions</vt:lpstr>
      <vt:lpstr>Poll Questions</vt:lpstr>
      <vt:lpstr>Poll Questions</vt:lpstr>
      <vt:lpstr>Poll Questions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Tatiana Bowie</cp:lastModifiedBy>
  <cp:revision>2635</cp:revision>
  <cp:lastPrinted>2017-02-02T17:15:29Z</cp:lastPrinted>
  <dcterms:created xsi:type="dcterms:W3CDTF">2009-09-30T12:20:38Z</dcterms:created>
  <dcterms:modified xsi:type="dcterms:W3CDTF">2017-05-10T14:26:29Z</dcterms:modified>
</cp:coreProperties>
</file>