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55" autoAdjust="0"/>
  </p:normalViewPr>
  <p:slideViewPr>
    <p:cSldViewPr snapToGrid="0">
      <p:cViewPr varScale="1">
        <p:scale>
          <a:sx n="48" d="100"/>
          <a:sy n="48" d="100"/>
        </p:scale>
        <p:origin x="7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2aed8fb95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2aed8fb95_0_1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122aed8fb95_0_1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2aed8fb95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22aed8fb95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122aed8fb95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2aed8fb9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22aed8fb95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22aed8fb95_0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01" name="Google Shape;2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278ed4aa67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1278ed4aa67_1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g1278ed4aa67_1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2289c59b6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2289c59b6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12289c59b6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80c4d8e5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280c4d8e59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 name="Google Shape;111;g1280c4d8e59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80c4d8e59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280c4d8e59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g1280c4d8e59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80c4d8e59_0_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1280c4d8e59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2aed8fb9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22aed8fb9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122aed8fb9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278ed4aa67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278ed4aa67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1278ed4aa67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278ed4aa67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278ed4aa67_1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1278ed4aa67_1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30"/>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3833019" y="-1623214"/>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rot="5400000">
            <a:off x="7285038" y="1828806"/>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1697038" y="-812794"/>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897469" y="568325"/>
            <a:ext cx="10409767" cy="11445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9" name="Google Shape;89;p14"/>
          <p:cNvSpPr txBox="1">
            <a:spLocks noGrp="1"/>
          </p:cNvSpPr>
          <p:nvPr>
            <p:ph type="body" idx="1"/>
          </p:nvPr>
        </p:nvSpPr>
        <p:spPr>
          <a:xfrm>
            <a:off x="897467" y="1906588"/>
            <a:ext cx="5103284" cy="431958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4"/>
          <p:cNvSpPr txBox="1">
            <a:spLocks noGrp="1"/>
          </p:cNvSpPr>
          <p:nvPr>
            <p:ph type="body" idx="2"/>
          </p:nvPr>
        </p:nvSpPr>
        <p:spPr>
          <a:xfrm>
            <a:off x="6203952" y="1906588"/>
            <a:ext cx="5103283" cy="208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14"/>
          <p:cNvSpPr txBox="1">
            <a:spLocks noGrp="1"/>
          </p:cNvSpPr>
          <p:nvPr>
            <p:ph type="body" idx="3"/>
          </p:nvPr>
        </p:nvSpPr>
        <p:spPr>
          <a:xfrm>
            <a:off x="6203952" y="4141791"/>
            <a:ext cx="5103283" cy="208438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1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5"/>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963084" y="4406905"/>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8" name="Google Shape;38;p6"/>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609600" y="1600205"/>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7"/>
          <p:cNvSpPr txBox="1">
            <a:spLocks noGrp="1"/>
          </p:cNvSpPr>
          <p:nvPr>
            <p:ph type="body" idx="2"/>
          </p:nvPr>
        </p:nvSpPr>
        <p:spPr>
          <a:xfrm>
            <a:off x="6197600" y="1600205"/>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7"/>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8"/>
          <p:cNvSpPr txBox="1">
            <a:spLocks noGrp="1"/>
          </p:cNvSpPr>
          <p:nvPr>
            <p:ph type="body" idx="3"/>
          </p:nvPr>
        </p:nvSpPr>
        <p:spPr>
          <a:xfrm>
            <a:off x="6193370"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8"/>
          <p:cNvSpPr txBox="1">
            <a:spLocks noGrp="1"/>
          </p:cNvSpPr>
          <p:nvPr>
            <p:ph type="body" idx="4"/>
          </p:nvPr>
        </p:nvSpPr>
        <p:spPr>
          <a:xfrm>
            <a:off x="6193370"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8"/>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9"/>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4766733" y="273055"/>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4" name="Google Shape;64;p10"/>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1"/>
          <p:cNvSpPr>
            <a:spLocks noGrp="1"/>
          </p:cNvSpPr>
          <p:nvPr>
            <p:ph type="pic" idx="2"/>
          </p:nvPr>
        </p:nvSpPr>
        <p:spPr>
          <a:xfrm>
            <a:off x="2389717" y="612775"/>
            <a:ext cx="7315200" cy="4114800"/>
          </a:xfrm>
          <a:prstGeom prst="rect">
            <a:avLst/>
          </a:prstGeom>
          <a:noFill/>
          <a:ln>
            <a:noFill/>
          </a:ln>
        </p:spPr>
      </p:sp>
      <p:sp>
        <p:nvSpPr>
          <p:cNvPr id="71" name="Google Shape;71;p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11"/>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eodesy.noaa.gov/ADVISORS/index.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eodesy.noaa.gov/datums/newdatums/index.shtml" TargetMode="External"/><Relationship Id="rId7" Type="http://schemas.openxmlformats.org/officeDocument/2006/relationships/hyperlink" Target="https://geodesy.noaa.gov/corbin/class_description/NGS_Video_Library.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geodesy.noaa.gov/web/science_edu/online_lessons/index.shtml" TargetMode="External"/><Relationship Id="rId5" Type="http://schemas.openxmlformats.org/officeDocument/2006/relationships/hyperlink" Target="https://geodesy.noaa.gov/web/science_edu/webinar_series/2020-webinars.shtml" TargetMode="External"/><Relationship Id="rId4" Type="http://schemas.openxmlformats.org/officeDocument/2006/relationships/hyperlink" Target="https://geodesy.noaa.gov/corbin/index.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p:nvPr/>
        </p:nvSpPr>
        <p:spPr>
          <a:xfrm>
            <a:off x="1909201" y="3231858"/>
            <a:ext cx="8185200" cy="32247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3200"/>
              <a:buFont typeface="Arial"/>
              <a:buNone/>
            </a:pPr>
            <a:r>
              <a:rPr lang="en-US" sz="3200" dirty="0">
                <a:solidFill>
                  <a:schemeClr val="dk1"/>
                </a:solidFill>
              </a:rPr>
              <a:t>163rd NOAA-USGS Coordination Meeting</a:t>
            </a:r>
            <a:r>
              <a:rPr lang="en-US" sz="3200" b="1" dirty="0">
                <a:solidFill>
                  <a:schemeClr val="dk1"/>
                </a:solidFill>
              </a:rPr>
              <a:t>	</a:t>
            </a:r>
            <a:endParaRPr sz="3200" b="1" dirty="0">
              <a:solidFill>
                <a:schemeClr val="dk1"/>
              </a:solidFill>
            </a:endParaRPr>
          </a:p>
          <a:p>
            <a:pPr marL="342900" lvl="0" indent="-342900" algn="ctr" rtl="0">
              <a:spcBef>
                <a:spcPts val="0"/>
              </a:spcBef>
              <a:spcAft>
                <a:spcPts val="0"/>
              </a:spcAft>
              <a:buClr>
                <a:schemeClr val="dk1"/>
              </a:buClr>
              <a:buSzPts val="3200"/>
              <a:buFont typeface="Arial"/>
              <a:buNone/>
            </a:pPr>
            <a:r>
              <a:rPr lang="en-US" sz="2600" dirty="0">
                <a:solidFill>
                  <a:schemeClr val="dk1"/>
                </a:solidFill>
              </a:rPr>
              <a:t>May 9, 2022</a:t>
            </a:r>
            <a:endParaRPr sz="2600" dirty="0">
              <a:solidFill>
                <a:schemeClr val="dk1"/>
              </a:solidFill>
            </a:endParaRPr>
          </a:p>
          <a:p>
            <a:pPr marL="342900" lvl="0" indent="-342900" algn="l" rtl="0">
              <a:spcBef>
                <a:spcPts val="0"/>
              </a:spcBef>
              <a:spcAft>
                <a:spcPts val="0"/>
              </a:spcAft>
              <a:buClr>
                <a:schemeClr val="dk1"/>
              </a:buClr>
              <a:buSzPts val="3200"/>
              <a:buFont typeface="Arial"/>
              <a:buNone/>
            </a:pPr>
            <a:endParaRPr sz="2600" dirty="0">
              <a:solidFill>
                <a:schemeClr val="dk1"/>
              </a:solidFill>
            </a:endParaRPr>
          </a:p>
          <a:p>
            <a:pPr marL="342900" lvl="0" indent="-342900" algn="ctr" rtl="0">
              <a:spcBef>
                <a:spcPts val="0"/>
              </a:spcBef>
              <a:spcAft>
                <a:spcPts val="0"/>
              </a:spcAft>
              <a:buClr>
                <a:schemeClr val="dk1"/>
              </a:buClr>
              <a:buSzPts val="3200"/>
              <a:buFont typeface="Arial"/>
              <a:buNone/>
            </a:pPr>
            <a:r>
              <a:rPr lang="en-US" sz="2600" b="1" dirty="0">
                <a:solidFill>
                  <a:schemeClr val="dk1"/>
                </a:solidFill>
              </a:rPr>
              <a:t>Juliana Blackwell </a:t>
            </a:r>
            <a:endParaRPr sz="2600" b="1" dirty="0">
              <a:solidFill>
                <a:schemeClr val="dk1"/>
              </a:solidFill>
            </a:endParaRPr>
          </a:p>
          <a:p>
            <a:pPr marL="342900" lvl="0" indent="-342900" algn="ctr" rtl="0">
              <a:spcBef>
                <a:spcPts val="0"/>
              </a:spcBef>
              <a:spcAft>
                <a:spcPts val="0"/>
              </a:spcAft>
              <a:buClr>
                <a:schemeClr val="dk1"/>
              </a:buClr>
              <a:buSzPts val="3200"/>
              <a:buFont typeface="Arial"/>
              <a:buNone/>
            </a:pPr>
            <a:r>
              <a:rPr lang="en-US" sz="2600" dirty="0">
                <a:solidFill>
                  <a:schemeClr val="dk1"/>
                </a:solidFill>
              </a:rPr>
              <a:t>Director, National Geodetic Survey</a:t>
            </a:r>
            <a:endParaRPr sz="2800" dirty="0">
              <a:solidFill>
                <a:schemeClr val="dk1"/>
              </a:solidFill>
            </a:endParaRPr>
          </a:p>
          <a:p>
            <a:pPr marL="0" marR="0" lvl="0" indent="0" algn="ctr" rtl="0">
              <a:lnSpc>
                <a:spcPct val="100000"/>
              </a:lnSpc>
              <a:spcBef>
                <a:spcPts val="480"/>
              </a:spcBef>
              <a:spcAft>
                <a:spcPts val="0"/>
              </a:spcAft>
              <a:buClr>
                <a:srgbClr val="000000"/>
              </a:buClr>
              <a:buSzPts val="2400"/>
              <a:buFont typeface="Arial"/>
              <a:buNone/>
            </a:pPr>
            <a:endParaRPr sz="2400" dirty="0"/>
          </a:p>
          <a:p>
            <a:pPr marL="0" marR="0" lvl="0" indent="0" algn="ctr" rtl="0">
              <a:lnSpc>
                <a:spcPct val="100000"/>
              </a:lnSpc>
              <a:spcBef>
                <a:spcPts val="48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p:txBody>
      </p:sp>
      <p:sp>
        <p:nvSpPr>
          <p:cNvPr id="99" name="Google Shape;99;p15"/>
          <p:cNvSpPr txBox="1"/>
          <p:nvPr/>
        </p:nvSpPr>
        <p:spPr>
          <a:xfrm>
            <a:off x="522000" y="1416825"/>
            <a:ext cx="10653900" cy="939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Times New Roman"/>
              <a:buNone/>
            </a:pPr>
            <a:r>
              <a:rPr lang="en-US" sz="4400" b="1">
                <a:solidFill>
                  <a:schemeClr val="dk1"/>
                </a:solidFill>
              </a:rPr>
              <a:t>Modernizing the </a:t>
            </a:r>
            <a:endParaRPr sz="4400" b="1">
              <a:solidFill>
                <a:schemeClr val="dk1"/>
              </a:solidFill>
            </a:endParaRPr>
          </a:p>
          <a:p>
            <a:pPr marL="0" lvl="0" indent="0" algn="ctr" rtl="0">
              <a:spcBef>
                <a:spcPts val="0"/>
              </a:spcBef>
              <a:spcAft>
                <a:spcPts val="0"/>
              </a:spcAft>
              <a:buClr>
                <a:schemeClr val="dk1"/>
              </a:buClr>
              <a:buSzPts val="3600"/>
              <a:buFont typeface="Times New Roman"/>
              <a:buNone/>
            </a:pPr>
            <a:r>
              <a:rPr lang="en-US" sz="4400" b="1">
                <a:solidFill>
                  <a:schemeClr val="dk1"/>
                </a:solidFill>
              </a:rPr>
              <a:t>National Spatial Reference System</a:t>
            </a:r>
            <a:endParaRPr sz="49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Calibri"/>
                <a:ea typeface="Calibri"/>
                <a:cs typeface="Calibri"/>
                <a:sym typeface="Calibri"/>
              </a:rPr>
              <a:t>Prepare for the Future</a:t>
            </a:r>
            <a:endParaRPr b="1">
              <a:latin typeface="Calibri"/>
              <a:ea typeface="Calibri"/>
              <a:cs typeface="Calibri"/>
              <a:sym typeface="Calibri"/>
            </a:endParaRPr>
          </a:p>
        </p:txBody>
      </p:sp>
      <p:sp>
        <p:nvSpPr>
          <p:cNvPr id="175" name="Google Shape;175;p24"/>
          <p:cNvSpPr txBox="1">
            <a:spLocks noGrp="1"/>
          </p:cNvSpPr>
          <p:nvPr>
            <p:ph type="body" idx="1"/>
          </p:nvPr>
        </p:nvSpPr>
        <p:spPr>
          <a:xfrm>
            <a:off x="609600" y="1312175"/>
            <a:ext cx="10972800" cy="4806600"/>
          </a:xfrm>
          <a:prstGeom prst="rect">
            <a:avLst/>
          </a:prstGeom>
        </p:spPr>
        <p:txBody>
          <a:bodyPr spcFirstLastPara="1" wrap="square" lIns="91425" tIns="45700" rIns="91425" bIns="45700" anchor="t" anchorCtr="0">
            <a:noAutofit/>
          </a:bodyPr>
          <a:lstStyle/>
          <a:p>
            <a:pPr marL="457200" lvl="0" indent="-349250" algn="l" rtl="0">
              <a:spcBef>
                <a:spcPts val="360"/>
              </a:spcBef>
              <a:spcAft>
                <a:spcPts val="0"/>
              </a:spcAft>
              <a:buSzPts val="1900"/>
              <a:buFont typeface="Calibri"/>
              <a:buChar char="•"/>
            </a:pPr>
            <a:r>
              <a:rPr lang="en-US" sz="3100">
                <a:latin typeface="Calibri"/>
                <a:ea typeface="Calibri"/>
                <a:cs typeface="Calibri"/>
                <a:sym typeface="Calibri"/>
              </a:rPr>
              <a:t>Review metadata and accuracy requirements for existing geospatial product lines</a:t>
            </a:r>
            <a:endParaRPr sz="31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3100">
                <a:latin typeface="Calibri"/>
                <a:ea typeface="Calibri"/>
                <a:cs typeface="Calibri"/>
                <a:sym typeface="Calibri"/>
              </a:rPr>
              <a:t>Consider how each of these products will be transitioned to the new datums. Three options*:</a:t>
            </a:r>
            <a:endParaRPr sz="31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US" sz="2700">
                <a:latin typeface="Calibri"/>
                <a:ea typeface="Calibri"/>
                <a:cs typeface="Calibri"/>
                <a:sym typeface="Calibri"/>
              </a:rPr>
              <a:t>re-observing</a:t>
            </a:r>
            <a:endParaRPr sz="2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US" sz="2700">
                <a:latin typeface="Calibri"/>
                <a:ea typeface="Calibri"/>
                <a:cs typeface="Calibri"/>
                <a:sym typeface="Calibri"/>
              </a:rPr>
              <a:t>re-adjusting</a:t>
            </a:r>
            <a:endParaRPr sz="2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US" sz="2700">
                <a:latin typeface="Calibri"/>
                <a:ea typeface="Calibri"/>
                <a:cs typeface="Calibri"/>
                <a:sym typeface="Calibri"/>
              </a:rPr>
              <a:t>transforming</a:t>
            </a:r>
            <a:endParaRPr sz="27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3100">
                <a:latin typeface="Calibri"/>
                <a:ea typeface="Calibri"/>
                <a:cs typeface="Calibri"/>
                <a:sym typeface="Calibri"/>
              </a:rPr>
              <a:t>Contact us!</a:t>
            </a:r>
            <a:endParaRPr sz="31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US" sz="2700" u="sng">
                <a:solidFill>
                  <a:schemeClr val="hlink"/>
                </a:solidFill>
                <a:latin typeface="Calibri"/>
                <a:ea typeface="Calibri"/>
                <a:cs typeface="Calibri"/>
                <a:sym typeface="Calibri"/>
                <a:hlinkClick r:id="rId3"/>
              </a:rPr>
              <a:t>Regional Geodetic Advisors</a:t>
            </a:r>
            <a:endParaRPr sz="2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US" sz="2700">
                <a:latin typeface="Calibri"/>
                <a:ea typeface="Calibri"/>
                <a:cs typeface="Calibri"/>
                <a:sym typeface="Calibri"/>
              </a:rPr>
              <a:t>Galen Scott, Constituent Resource Manager (galen.scott@noaa.gov)</a:t>
            </a:r>
            <a:endParaRPr sz="2700">
              <a:latin typeface="Calibri"/>
              <a:ea typeface="Calibri"/>
              <a:cs typeface="Calibri"/>
              <a:sym typeface="Calibri"/>
            </a:endParaRPr>
          </a:p>
        </p:txBody>
      </p:sp>
      <p:sp>
        <p:nvSpPr>
          <p:cNvPr id="176" name="Google Shape;176;p24"/>
          <p:cNvSpPr txBox="1">
            <a:spLocks noGrp="1"/>
          </p:cNvSpPr>
          <p:nvPr>
            <p:ph type="sldNum" idx="12"/>
          </p:nvPr>
        </p:nvSpPr>
        <p:spPr>
          <a:xfrm>
            <a:off x="8737600" y="6356355"/>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77" name="Google Shape;177;p24"/>
          <p:cNvSpPr txBox="1"/>
          <p:nvPr/>
        </p:nvSpPr>
        <p:spPr>
          <a:xfrm>
            <a:off x="214325" y="6282750"/>
            <a:ext cx="1097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*Described in Blueprint 3 - Use Case: Transitioning Data to the Modernized NSRS</a:t>
            </a:r>
            <a:endParaRPr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Calibri"/>
                <a:ea typeface="Calibri"/>
                <a:cs typeface="Calibri"/>
                <a:sym typeface="Calibri"/>
              </a:rPr>
              <a:t>Prepare for the Future</a:t>
            </a:r>
            <a:endParaRPr b="1">
              <a:latin typeface="Calibri"/>
              <a:ea typeface="Calibri"/>
              <a:cs typeface="Calibri"/>
              <a:sym typeface="Calibri"/>
            </a:endParaRPr>
          </a:p>
        </p:txBody>
      </p:sp>
      <p:sp>
        <p:nvSpPr>
          <p:cNvPr id="184" name="Google Shape;184;p25"/>
          <p:cNvSpPr txBox="1">
            <a:spLocks noGrp="1"/>
          </p:cNvSpPr>
          <p:nvPr>
            <p:ph type="body" idx="1"/>
          </p:nvPr>
        </p:nvSpPr>
        <p:spPr>
          <a:xfrm>
            <a:off x="609600" y="1417650"/>
            <a:ext cx="10972800" cy="4806600"/>
          </a:xfrm>
          <a:prstGeom prst="rect">
            <a:avLst/>
          </a:prstGeom>
        </p:spPr>
        <p:txBody>
          <a:bodyPr spcFirstLastPara="1" wrap="square" lIns="91425" tIns="45700" rIns="91425" bIns="45700" anchor="t" anchorCtr="0">
            <a:noAutofit/>
          </a:bodyPr>
          <a:lstStyle/>
          <a:p>
            <a:pPr marL="457200" lvl="0" indent="0" algn="l" rtl="0">
              <a:spcBef>
                <a:spcPts val="360"/>
              </a:spcBef>
              <a:spcAft>
                <a:spcPts val="0"/>
              </a:spcAft>
              <a:buNone/>
            </a:pPr>
            <a:r>
              <a:rPr lang="en-US">
                <a:latin typeface="Calibri"/>
                <a:ea typeface="Calibri"/>
                <a:cs typeface="Calibri"/>
                <a:sym typeface="Calibri"/>
              </a:rPr>
              <a:t>Submit GNSS data as soon as possible to NGS for inclusion in the 2020 Reference Epoch Coordinate computations</a:t>
            </a:r>
            <a:endParaRPr>
              <a:latin typeface="Calibri"/>
              <a:ea typeface="Calibri"/>
              <a:cs typeface="Calibri"/>
              <a:sym typeface="Calibri"/>
            </a:endParaRPr>
          </a:p>
          <a:p>
            <a:pPr marL="914400" lvl="1" indent="-342900" algn="l" rtl="0">
              <a:spcBef>
                <a:spcPts val="360"/>
              </a:spcBef>
              <a:spcAft>
                <a:spcPts val="0"/>
              </a:spcAft>
              <a:buSzPts val="1800"/>
              <a:buFont typeface="Calibri"/>
              <a:buChar char="–"/>
            </a:pPr>
            <a:r>
              <a:rPr lang="en-US">
                <a:latin typeface="Calibri"/>
                <a:ea typeface="Calibri"/>
                <a:cs typeface="Calibri"/>
                <a:sym typeface="Calibri"/>
              </a:rPr>
              <a:t>This will give a “fresh” set of GNSS-derived geometric coordinates</a:t>
            </a:r>
            <a:endParaRPr>
              <a:latin typeface="Calibri"/>
              <a:ea typeface="Calibri"/>
              <a:cs typeface="Calibri"/>
              <a:sym typeface="Calibri"/>
            </a:endParaRPr>
          </a:p>
          <a:p>
            <a:pPr marL="914400" lvl="1" indent="-342900" algn="l" rtl="0">
              <a:spcBef>
                <a:spcPts val="0"/>
              </a:spcBef>
              <a:spcAft>
                <a:spcPts val="0"/>
              </a:spcAft>
              <a:buSzPts val="1800"/>
              <a:buFont typeface="Calibri"/>
              <a:buChar char="–"/>
            </a:pPr>
            <a:r>
              <a:rPr lang="en-US">
                <a:latin typeface="Calibri"/>
                <a:ea typeface="Calibri"/>
                <a:cs typeface="Calibri"/>
                <a:sym typeface="Calibri"/>
              </a:rPr>
              <a:t>It will also help build the vertical transformation tool to convert prior NAVD 88 coordinates into NAPGD2022</a:t>
            </a:r>
            <a:endParaRPr>
              <a:latin typeface="Calibri"/>
              <a:ea typeface="Calibri"/>
              <a:cs typeface="Calibri"/>
              <a:sym typeface="Calibri"/>
            </a:endParaRPr>
          </a:p>
          <a:p>
            <a:pPr marL="0" lvl="0" indent="0" algn="l" rtl="0">
              <a:spcBef>
                <a:spcPts val="360"/>
              </a:spcBef>
              <a:spcAft>
                <a:spcPts val="0"/>
              </a:spcAft>
              <a:buNone/>
            </a:pPr>
            <a:endParaRPr>
              <a:latin typeface="Calibri"/>
              <a:ea typeface="Calibri"/>
              <a:cs typeface="Calibri"/>
              <a:sym typeface="Calibri"/>
            </a:endParaRPr>
          </a:p>
        </p:txBody>
      </p:sp>
      <p:sp>
        <p:nvSpPr>
          <p:cNvPr id="185" name="Google Shape;185;p25"/>
          <p:cNvSpPr txBox="1">
            <a:spLocks noGrp="1"/>
          </p:cNvSpPr>
          <p:nvPr>
            <p:ph type="sldNum" idx="12"/>
          </p:nvPr>
        </p:nvSpPr>
        <p:spPr>
          <a:xfrm>
            <a:off x="8737600" y="6356355"/>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186" name="Google Shape;186;p25" descr="Two surveyors at an open pit mining site"/>
          <p:cNvPicPr preferRelativeResize="0"/>
          <p:nvPr/>
        </p:nvPicPr>
        <p:blipFill rotWithShape="1">
          <a:blip r:embed="rId3">
            <a:alphaModFix/>
          </a:blip>
          <a:srcRect/>
          <a:stretch/>
        </p:blipFill>
        <p:spPr>
          <a:xfrm>
            <a:off x="1236195" y="3992818"/>
            <a:ext cx="2646332" cy="2546848"/>
          </a:xfrm>
          <a:prstGeom prst="rect">
            <a:avLst/>
          </a:prstGeom>
          <a:noFill/>
          <a:ln>
            <a:noFill/>
          </a:ln>
        </p:spPr>
      </p:pic>
      <p:pic>
        <p:nvPicPr>
          <p:cNvPr id="187" name="Google Shape;187;p25"/>
          <p:cNvPicPr preferRelativeResize="0"/>
          <p:nvPr/>
        </p:nvPicPr>
        <p:blipFill rotWithShape="1">
          <a:blip r:embed="rId4">
            <a:alphaModFix/>
          </a:blip>
          <a:srcRect/>
          <a:stretch/>
        </p:blipFill>
        <p:spPr>
          <a:xfrm>
            <a:off x="4346447" y="3992827"/>
            <a:ext cx="2956137" cy="2546850"/>
          </a:xfrm>
          <a:prstGeom prst="rect">
            <a:avLst/>
          </a:prstGeom>
          <a:noFill/>
          <a:ln>
            <a:noFill/>
          </a:ln>
        </p:spPr>
      </p:pic>
      <p:pic>
        <p:nvPicPr>
          <p:cNvPr id="188" name="Google Shape;188;p25"/>
          <p:cNvPicPr preferRelativeResize="0"/>
          <p:nvPr/>
        </p:nvPicPr>
        <p:blipFill rotWithShape="1">
          <a:blip r:embed="rId5">
            <a:alphaModFix/>
          </a:blip>
          <a:srcRect/>
          <a:stretch/>
        </p:blipFill>
        <p:spPr>
          <a:xfrm>
            <a:off x="7685082" y="3992819"/>
            <a:ext cx="2646325" cy="25228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7512225" y="522775"/>
            <a:ext cx="4451700" cy="146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Calibri"/>
                <a:ea typeface="Calibri"/>
                <a:cs typeface="Calibri"/>
                <a:sym typeface="Calibri"/>
              </a:rPr>
              <a:t>NGS Regional Advisor Program</a:t>
            </a:r>
            <a:endParaRPr b="1">
              <a:latin typeface="Calibri"/>
              <a:ea typeface="Calibri"/>
              <a:cs typeface="Calibri"/>
              <a:sym typeface="Calibri"/>
            </a:endParaRPr>
          </a:p>
        </p:txBody>
      </p:sp>
      <p:sp>
        <p:nvSpPr>
          <p:cNvPr id="195" name="Google Shape;195;p26"/>
          <p:cNvSpPr txBox="1">
            <a:spLocks noGrp="1"/>
          </p:cNvSpPr>
          <p:nvPr>
            <p:ph type="body" idx="1"/>
          </p:nvPr>
        </p:nvSpPr>
        <p:spPr>
          <a:xfrm>
            <a:off x="7555725" y="2477325"/>
            <a:ext cx="4364700" cy="35685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Font typeface="Calibri"/>
              <a:buChar char="•"/>
            </a:pPr>
            <a:r>
              <a:rPr lang="en-US" sz="2400">
                <a:latin typeface="Calibri"/>
                <a:ea typeface="Calibri"/>
                <a:cs typeface="Calibri"/>
                <a:sym typeface="Calibri"/>
              </a:rPr>
              <a:t>All 50 States have a NGS Regional Geodetic Advisor</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Advisors are your first responders to your geodetic survey questions and needs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Advisors also provide training (OPUS Projects, Leveling)</a:t>
            </a:r>
            <a:endParaRPr sz="2400">
              <a:latin typeface="Calibri"/>
              <a:ea typeface="Calibri"/>
              <a:cs typeface="Calibri"/>
              <a:sym typeface="Calibri"/>
            </a:endParaRPr>
          </a:p>
        </p:txBody>
      </p:sp>
      <p:sp>
        <p:nvSpPr>
          <p:cNvPr id="196" name="Google Shape;196;p26"/>
          <p:cNvSpPr txBox="1">
            <a:spLocks noGrp="1"/>
          </p:cNvSpPr>
          <p:nvPr>
            <p:ph type="sldNum" idx="12"/>
          </p:nvPr>
        </p:nvSpPr>
        <p:spPr>
          <a:xfrm>
            <a:off x="8737600" y="6356355"/>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197" name="Google Shape;197;p26"/>
          <p:cNvPicPr preferRelativeResize="0"/>
          <p:nvPr/>
        </p:nvPicPr>
        <p:blipFill>
          <a:blip r:embed="rId3">
            <a:alphaModFix/>
          </a:blip>
          <a:stretch>
            <a:fillRect/>
          </a:stretch>
        </p:blipFill>
        <p:spPr>
          <a:xfrm>
            <a:off x="3" y="0"/>
            <a:ext cx="7559644"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a:spLocks noGrp="1"/>
          </p:cNvSpPr>
          <p:nvPr>
            <p:ph type="title"/>
          </p:nvPr>
        </p:nvSpPr>
        <p:spPr>
          <a:xfrm>
            <a:off x="1953491" y="562651"/>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latin typeface="Calibri"/>
                <a:ea typeface="Calibri"/>
                <a:cs typeface="Calibri"/>
                <a:sym typeface="Calibri"/>
              </a:rPr>
              <a:t>GPS on Bench Marks - What &amp; Why?</a:t>
            </a:r>
            <a:br>
              <a:rPr lang="en-US" sz="4000" b="1">
                <a:latin typeface="Calibri"/>
                <a:ea typeface="Calibri"/>
                <a:cs typeface="Calibri"/>
                <a:sym typeface="Calibri"/>
              </a:rPr>
            </a:br>
            <a:r>
              <a:rPr lang="en-US" sz="3200"/>
              <a:t>    </a:t>
            </a:r>
            <a:endParaRPr sz="4000"/>
          </a:p>
        </p:txBody>
      </p:sp>
      <p:sp>
        <p:nvSpPr>
          <p:cNvPr id="204" name="Google Shape;204;p27"/>
          <p:cNvSpPr txBox="1">
            <a:spLocks noGrp="1"/>
          </p:cNvSpPr>
          <p:nvPr>
            <p:ph type="body" idx="1"/>
          </p:nvPr>
        </p:nvSpPr>
        <p:spPr>
          <a:xfrm>
            <a:off x="229484" y="2431387"/>
            <a:ext cx="8539945" cy="308930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None/>
            </a:pPr>
            <a:r>
              <a:rPr lang="en-US" sz="2400" b="1">
                <a:latin typeface="Calibri"/>
                <a:ea typeface="Calibri"/>
                <a:cs typeface="Calibri"/>
                <a:sym typeface="Calibri"/>
              </a:rPr>
              <a:t>Primary GPSonBM Campaign Benefits: </a:t>
            </a:r>
            <a:endParaRPr>
              <a:latin typeface="Calibri"/>
              <a:ea typeface="Calibri"/>
              <a:cs typeface="Calibri"/>
              <a:sym typeface="Calibri"/>
            </a:endParaRPr>
          </a:p>
          <a:p>
            <a:pPr marL="342900" lvl="0" indent="-342900" algn="l" rtl="0">
              <a:spcBef>
                <a:spcPts val="480"/>
              </a:spcBef>
              <a:spcAft>
                <a:spcPts val="0"/>
              </a:spcAft>
              <a:buClr>
                <a:schemeClr val="dk1"/>
              </a:buClr>
              <a:buSzPts val="2400"/>
              <a:buFont typeface="Calibri"/>
              <a:buChar char="•"/>
            </a:pPr>
            <a:r>
              <a:rPr lang="en-US" sz="2400">
                <a:latin typeface="Calibri"/>
                <a:ea typeface="Calibri"/>
                <a:cs typeface="Calibri"/>
                <a:sym typeface="Calibri"/>
              </a:rPr>
              <a:t>2020.0 Reference Epoch Coordinates (REC’s)</a:t>
            </a:r>
            <a:endParaRPr>
              <a:latin typeface="Calibri"/>
              <a:ea typeface="Calibri"/>
              <a:cs typeface="Calibri"/>
              <a:sym typeface="Calibri"/>
            </a:endParaRPr>
          </a:p>
          <a:p>
            <a:pPr marL="342900" lvl="0" indent="-342900" algn="l" rtl="0">
              <a:spcBef>
                <a:spcPts val="480"/>
              </a:spcBef>
              <a:spcAft>
                <a:spcPts val="0"/>
              </a:spcAft>
              <a:buClr>
                <a:schemeClr val="dk1"/>
              </a:buClr>
              <a:buSzPts val="2400"/>
              <a:buFont typeface="Calibri"/>
              <a:buChar char="•"/>
            </a:pPr>
            <a:r>
              <a:rPr lang="en-US" sz="2400">
                <a:latin typeface="Calibri"/>
                <a:ea typeface="Calibri"/>
                <a:cs typeface="Calibri"/>
                <a:sym typeface="Calibri"/>
              </a:rPr>
              <a:t>Data for NAVD 88 – NAPGD2022 Transformation Tools</a:t>
            </a:r>
            <a:endParaRPr>
              <a:latin typeface="Calibri"/>
              <a:ea typeface="Calibri"/>
              <a:cs typeface="Calibri"/>
              <a:sym typeface="Calibri"/>
            </a:endParaRPr>
          </a:p>
          <a:p>
            <a:pPr marL="342900" lvl="0" indent="-342900" algn="l" rtl="0">
              <a:spcBef>
                <a:spcPts val="480"/>
              </a:spcBef>
              <a:spcAft>
                <a:spcPts val="0"/>
              </a:spcAft>
              <a:buClr>
                <a:schemeClr val="dk1"/>
              </a:buClr>
              <a:buSzPts val="2400"/>
              <a:buFont typeface="Calibri"/>
              <a:buChar char="•"/>
            </a:pPr>
            <a:r>
              <a:rPr lang="en-US" sz="2400">
                <a:latin typeface="Calibri"/>
                <a:ea typeface="Calibri"/>
                <a:cs typeface="Calibri"/>
                <a:sym typeface="Calibri"/>
              </a:rPr>
              <a:t>Build time series of observations in areas of motion</a:t>
            </a:r>
            <a:endParaRPr>
              <a:latin typeface="Calibri"/>
              <a:ea typeface="Calibri"/>
              <a:cs typeface="Calibri"/>
              <a:sym typeface="Calibri"/>
            </a:endParaRPr>
          </a:p>
          <a:p>
            <a:pPr marL="0" lvl="0" indent="0" algn="ctr" rtl="0">
              <a:spcBef>
                <a:spcPts val="480"/>
              </a:spcBef>
              <a:spcAft>
                <a:spcPts val="0"/>
              </a:spcAft>
              <a:buClr>
                <a:schemeClr val="dk1"/>
              </a:buClr>
              <a:buSzPts val="2400"/>
              <a:buNone/>
            </a:pPr>
            <a:endParaRPr sz="2400">
              <a:latin typeface="Calibri"/>
              <a:ea typeface="Calibri"/>
              <a:cs typeface="Calibri"/>
              <a:sym typeface="Calibri"/>
            </a:endParaRPr>
          </a:p>
          <a:p>
            <a:pPr marL="0" lvl="0" indent="0" algn="ctr" rtl="0">
              <a:spcBef>
                <a:spcPts val="480"/>
              </a:spcBef>
              <a:spcAft>
                <a:spcPts val="0"/>
              </a:spcAft>
              <a:buClr>
                <a:schemeClr val="dk1"/>
              </a:buClr>
              <a:buSzPts val="2400"/>
              <a:buNone/>
            </a:pPr>
            <a:r>
              <a:rPr lang="en-US" sz="2400" b="1">
                <a:latin typeface="Calibri"/>
                <a:ea typeface="Calibri"/>
                <a:cs typeface="Calibri"/>
                <a:sym typeface="Calibri"/>
              </a:rPr>
              <a:t>Added benefits:</a:t>
            </a:r>
            <a:endParaRPr>
              <a:latin typeface="Calibri"/>
              <a:ea typeface="Calibri"/>
              <a:cs typeface="Calibri"/>
              <a:sym typeface="Calibri"/>
            </a:endParaRPr>
          </a:p>
          <a:p>
            <a:pPr marL="342900" lvl="0" indent="-342900" algn="l" rtl="0">
              <a:spcBef>
                <a:spcPts val="480"/>
              </a:spcBef>
              <a:spcAft>
                <a:spcPts val="0"/>
              </a:spcAft>
              <a:buClr>
                <a:schemeClr val="dk1"/>
              </a:buClr>
              <a:buSzPts val="2400"/>
              <a:buFont typeface="Calibri"/>
              <a:buChar char="•"/>
            </a:pPr>
            <a:r>
              <a:rPr lang="en-US" sz="2400">
                <a:latin typeface="Calibri"/>
                <a:ea typeface="Calibri"/>
                <a:cs typeface="Calibri"/>
                <a:sym typeface="Calibri"/>
              </a:rPr>
              <a:t>Evaluate gravimetric geoid models</a:t>
            </a:r>
            <a:endParaRPr>
              <a:latin typeface="Calibri"/>
              <a:ea typeface="Calibri"/>
              <a:cs typeface="Calibri"/>
              <a:sym typeface="Calibri"/>
            </a:endParaRPr>
          </a:p>
          <a:p>
            <a:pPr marL="342900" lvl="0" indent="-342900" algn="l" rtl="0">
              <a:spcBef>
                <a:spcPts val="480"/>
              </a:spcBef>
              <a:spcAft>
                <a:spcPts val="0"/>
              </a:spcAft>
              <a:buClr>
                <a:schemeClr val="dk1"/>
              </a:buClr>
              <a:buSzPts val="2400"/>
              <a:buFont typeface="Calibri"/>
              <a:buChar char="•"/>
            </a:pPr>
            <a:r>
              <a:rPr lang="en-US" sz="2400">
                <a:latin typeface="Calibri"/>
                <a:ea typeface="Calibri"/>
                <a:cs typeface="Calibri"/>
                <a:sym typeface="Calibri"/>
              </a:rPr>
              <a:t>Check your RTN results</a:t>
            </a:r>
            <a:endParaRPr>
              <a:latin typeface="Calibri"/>
              <a:ea typeface="Calibri"/>
              <a:cs typeface="Calibri"/>
              <a:sym typeface="Calibri"/>
            </a:endParaRPr>
          </a:p>
          <a:p>
            <a:pPr marL="342900" lvl="0" indent="-342900" algn="l" rtl="0">
              <a:spcBef>
                <a:spcPts val="480"/>
              </a:spcBef>
              <a:spcAft>
                <a:spcPts val="0"/>
              </a:spcAft>
              <a:buClr>
                <a:schemeClr val="dk1"/>
              </a:buClr>
              <a:buSzPts val="2400"/>
              <a:buFont typeface="Calibri"/>
              <a:buChar char="•"/>
            </a:pPr>
            <a:r>
              <a:rPr lang="en-US" sz="2400">
                <a:latin typeface="Calibri"/>
                <a:ea typeface="Calibri"/>
                <a:cs typeface="Calibri"/>
                <a:sym typeface="Calibri"/>
              </a:rPr>
              <a:t>Update and maintain passive control marks</a:t>
            </a:r>
            <a:endParaRPr>
              <a:latin typeface="Calibri"/>
              <a:ea typeface="Calibri"/>
              <a:cs typeface="Calibri"/>
              <a:sym typeface="Calibri"/>
            </a:endParaRPr>
          </a:p>
          <a:p>
            <a:pPr marL="342900" lvl="0" indent="-342900" algn="l" rtl="0">
              <a:spcBef>
                <a:spcPts val="480"/>
              </a:spcBef>
              <a:spcAft>
                <a:spcPts val="0"/>
              </a:spcAft>
              <a:buClr>
                <a:schemeClr val="dk1"/>
              </a:buClr>
              <a:buSzPts val="2400"/>
              <a:buFont typeface="Calibri"/>
              <a:buChar char="•"/>
            </a:pPr>
            <a:r>
              <a:rPr lang="en-US" sz="2400">
                <a:latin typeface="Calibri"/>
                <a:ea typeface="Calibri"/>
                <a:cs typeface="Calibri"/>
                <a:sym typeface="Calibri"/>
              </a:rPr>
              <a:t>Identify marks suspected of movement</a:t>
            </a:r>
            <a:endParaRPr>
              <a:latin typeface="Calibri"/>
              <a:ea typeface="Calibri"/>
              <a:cs typeface="Calibri"/>
              <a:sym typeface="Calibri"/>
            </a:endParaRPr>
          </a:p>
          <a:p>
            <a:pPr marL="342900" lvl="0" indent="-190500" algn="l" rtl="0">
              <a:spcBef>
                <a:spcPts val="480"/>
              </a:spcBef>
              <a:spcAft>
                <a:spcPts val="0"/>
              </a:spcAft>
              <a:buClr>
                <a:schemeClr val="dk1"/>
              </a:buClr>
              <a:buSzPts val="2400"/>
              <a:buNone/>
            </a:pPr>
            <a:endParaRPr sz="2400"/>
          </a:p>
          <a:p>
            <a:pPr marL="342900" lvl="0" indent="-215900" algn="l" rtl="0">
              <a:spcBef>
                <a:spcPts val="400"/>
              </a:spcBef>
              <a:spcAft>
                <a:spcPts val="0"/>
              </a:spcAft>
              <a:buClr>
                <a:schemeClr val="dk1"/>
              </a:buClr>
              <a:buSzPts val="2000"/>
              <a:buNone/>
            </a:pPr>
            <a:endParaRPr sz="2000" b="1"/>
          </a:p>
          <a:p>
            <a:pPr marL="342900" lvl="0" indent="-215900" algn="l" rtl="0">
              <a:spcBef>
                <a:spcPts val="400"/>
              </a:spcBef>
              <a:spcAft>
                <a:spcPts val="0"/>
              </a:spcAft>
              <a:buClr>
                <a:schemeClr val="dk1"/>
              </a:buClr>
              <a:buSzPts val="2000"/>
              <a:buNone/>
            </a:pPr>
            <a:endParaRPr sz="2000"/>
          </a:p>
        </p:txBody>
      </p:sp>
      <p:pic>
        <p:nvPicPr>
          <p:cNvPr id="205" name="Google Shape;205;p27"/>
          <p:cNvPicPr preferRelativeResize="0"/>
          <p:nvPr/>
        </p:nvPicPr>
        <p:blipFill rotWithShape="1">
          <a:blip r:embed="rId3">
            <a:alphaModFix/>
          </a:blip>
          <a:srcRect t="7730"/>
          <a:stretch/>
        </p:blipFill>
        <p:spPr>
          <a:xfrm>
            <a:off x="9307020" y="2263981"/>
            <a:ext cx="2961180" cy="2735724"/>
          </a:xfrm>
          <a:prstGeom prst="rect">
            <a:avLst/>
          </a:prstGeom>
          <a:noFill/>
          <a:ln>
            <a:noFill/>
          </a:ln>
        </p:spPr>
      </p:pic>
      <p:sp>
        <p:nvSpPr>
          <p:cNvPr id="206" name="Google Shape;206;p27"/>
          <p:cNvSpPr/>
          <p:nvPr/>
        </p:nvSpPr>
        <p:spPr>
          <a:xfrm>
            <a:off x="304800" y="1122665"/>
            <a:ext cx="11526982"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GPS on Bench Marks is about preparing the country and our communities to take full advantage of the benefits of the Modernized NSRS, by collecting new GPS observations on bench marks with published NAVD 88 heights. </a:t>
            </a:r>
            <a:endParaRPr>
              <a:latin typeface="Calibri"/>
              <a:ea typeface="Calibri"/>
              <a:cs typeface="Calibri"/>
              <a:sym typeface="Calibri"/>
            </a:endParaRPr>
          </a:p>
        </p:txBody>
      </p:sp>
      <p:grpSp>
        <p:nvGrpSpPr>
          <p:cNvPr id="207" name="Google Shape;207;p27"/>
          <p:cNvGrpSpPr/>
          <p:nvPr/>
        </p:nvGrpSpPr>
        <p:grpSpPr>
          <a:xfrm>
            <a:off x="7873572" y="3167074"/>
            <a:ext cx="2866895" cy="2857500"/>
            <a:chOff x="6805028" y="1792002"/>
            <a:chExt cx="5192972" cy="5020307"/>
          </a:xfrm>
        </p:grpSpPr>
        <p:pic>
          <p:nvPicPr>
            <p:cNvPr id="208" name="Google Shape;208;p27"/>
            <p:cNvPicPr preferRelativeResize="0"/>
            <p:nvPr/>
          </p:nvPicPr>
          <p:blipFill rotWithShape="1">
            <a:blip r:embed="rId4">
              <a:alphaModFix/>
            </a:blip>
            <a:srcRect/>
            <a:stretch/>
          </p:blipFill>
          <p:spPr>
            <a:xfrm>
              <a:off x="6805029" y="4334582"/>
              <a:ext cx="5192971" cy="2477727"/>
            </a:xfrm>
            <a:prstGeom prst="rect">
              <a:avLst/>
            </a:prstGeom>
            <a:noFill/>
            <a:ln>
              <a:noFill/>
            </a:ln>
          </p:spPr>
        </p:pic>
        <p:pic>
          <p:nvPicPr>
            <p:cNvPr id="209" name="Google Shape;209;p27"/>
            <p:cNvPicPr preferRelativeResize="0"/>
            <p:nvPr/>
          </p:nvPicPr>
          <p:blipFill rotWithShape="1">
            <a:blip r:embed="rId5">
              <a:alphaModFix/>
            </a:blip>
            <a:srcRect/>
            <a:stretch/>
          </p:blipFill>
          <p:spPr>
            <a:xfrm>
              <a:off x="6805028" y="1792002"/>
              <a:ext cx="5192972" cy="2418432"/>
            </a:xfrm>
            <a:prstGeom prst="rect">
              <a:avLst/>
            </a:prstGeom>
            <a:noFill/>
            <a:ln>
              <a:noFill/>
            </a:ln>
          </p:spPr>
        </p:pic>
      </p:grpSp>
      <p:pic>
        <p:nvPicPr>
          <p:cNvPr id="210" name="Google Shape;210;p27"/>
          <p:cNvPicPr preferRelativeResize="0"/>
          <p:nvPr/>
        </p:nvPicPr>
        <p:blipFill rotWithShape="1">
          <a:blip r:embed="rId6">
            <a:alphaModFix/>
          </a:blip>
          <a:srcRect/>
          <a:stretch/>
        </p:blipFill>
        <p:spPr>
          <a:xfrm>
            <a:off x="6345840" y="4999705"/>
            <a:ext cx="3267075" cy="1899875"/>
          </a:xfrm>
          <a:prstGeom prst="rect">
            <a:avLst/>
          </a:prstGeom>
          <a:noFill/>
          <a:ln>
            <a:noFill/>
          </a:ln>
        </p:spPr>
      </p:pic>
      <p:sp>
        <p:nvSpPr>
          <p:cNvPr id="211" name="Google Shape;211;p27"/>
          <p:cNvSpPr txBox="1">
            <a:spLocks noGrp="1"/>
          </p:cNvSpPr>
          <p:nvPr>
            <p:ph type="sldNum" idx="12"/>
          </p:nvPr>
        </p:nvSpPr>
        <p:spPr>
          <a:xfrm>
            <a:off x="8737600" y="6356355"/>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107575" y="516190"/>
            <a:ext cx="11865685" cy="7584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000000"/>
                </a:solidFill>
                <a:latin typeface="Calibri"/>
                <a:ea typeface="Calibri"/>
                <a:cs typeface="Calibri"/>
                <a:sym typeface="Calibri"/>
              </a:rPr>
              <a:t>GPSonBM Measurements Connect </a:t>
            </a:r>
            <a:br>
              <a:rPr lang="en-US" sz="4000" b="1">
                <a:solidFill>
                  <a:srgbClr val="000000"/>
                </a:solidFill>
                <a:latin typeface="Calibri"/>
                <a:ea typeface="Calibri"/>
                <a:cs typeface="Calibri"/>
                <a:sym typeface="Calibri"/>
              </a:rPr>
            </a:br>
            <a:r>
              <a:rPr lang="en-US" sz="4000" b="1">
                <a:solidFill>
                  <a:srgbClr val="000000"/>
                </a:solidFill>
                <a:latin typeface="Calibri"/>
                <a:ea typeface="Calibri"/>
                <a:cs typeface="Calibri"/>
                <a:sym typeface="Calibri"/>
              </a:rPr>
              <a:t>Current and Future Datums</a:t>
            </a:r>
            <a:endParaRPr b="1">
              <a:latin typeface="Calibri"/>
              <a:ea typeface="Calibri"/>
              <a:cs typeface="Calibri"/>
              <a:sym typeface="Calibri"/>
            </a:endParaRPr>
          </a:p>
        </p:txBody>
      </p:sp>
      <p:sp>
        <p:nvSpPr>
          <p:cNvPr id="217" name="Google Shape;217;p28"/>
          <p:cNvSpPr txBox="1">
            <a:spLocks noGrp="1"/>
          </p:cNvSpPr>
          <p:nvPr>
            <p:ph type="body" idx="1"/>
          </p:nvPr>
        </p:nvSpPr>
        <p:spPr>
          <a:xfrm>
            <a:off x="217686" y="1482237"/>
            <a:ext cx="11645462" cy="11416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None/>
            </a:pPr>
            <a:r>
              <a:rPr lang="en-US" sz="2400">
                <a:solidFill>
                  <a:srgbClr val="000000"/>
                </a:solidFill>
                <a:latin typeface="Calibri"/>
                <a:ea typeface="Calibri"/>
                <a:cs typeface="Calibri"/>
                <a:sym typeface="Calibri"/>
              </a:rPr>
              <a:t>The relationship between the old and new datums vary by location. GPSonBM data is used to measure that relationship. The accuracy of the transformations in any particular place will be directly related to the density of GPSonBM data available in that area.</a:t>
            </a:r>
            <a:endParaRPr sz="2400">
              <a:solidFill>
                <a:srgbClr val="000000"/>
              </a:solidFill>
              <a:latin typeface="Calibri"/>
              <a:ea typeface="Calibri"/>
              <a:cs typeface="Calibri"/>
              <a:sym typeface="Calibri"/>
            </a:endParaRPr>
          </a:p>
        </p:txBody>
      </p:sp>
      <p:sp>
        <p:nvSpPr>
          <p:cNvPr id="218" name="Google Shape;218;p2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Times New Roman"/>
              <a:buNone/>
            </a:pPr>
            <a:fld id="{00000000-1234-1234-1234-123412341234}" type="slidenum">
              <a:rPr lang="en-US" sz="1200" b="0" i="0" u="none" strike="noStrike" cap="none">
                <a:solidFill>
                  <a:srgbClr val="888888"/>
                </a:solidFill>
                <a:latin typeface="Times New Roman"/>
                <a:ea typeface="Times New Roman"/>
                <a:cs typeface="Times New Roman"/>
                <a:sym typeface="Times New Roman"/>
              </a:rPr>
              <a:t>14</a:t>
            </a:fld>
            <a:endParaRPr sz="1200" b="0" i="0" u="none" strike="noStrike" cap="none">
              <a:solidFill>
                <a:srgbClr val="888888"/>
              </a:solidFill>
              <a:latin typeface="Times New Roman"/>
              <a:ea typeface="Times New Roman"/>
              <a:cs typeface="Times New Roman"/>
              <a:sym typeface="Times New Roman"/>
            </a:endParaRPr>
          </a:p>
        </p:txBody>
      </p:sp>
      <p:sp>
        <p:nvSpPr>
          <p:cNvPr id="219" name="Google Shape;219;p28"/>
          <p:cNvSpPr txBox="1"/>
          <p:nvPr/>
        </p:nvSpPr>
        <p:spPr>
          <a:xfrm>
            <a:off x="8893915" y="4368062"/>
            <a:ext cx="14221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Times New Roman"/>
              <a:buNone/>
            </a:pPr>
            <a:r>
              <a:rPr lang="en-US" sz="1800" b="0" i="0" u="none" strike="noStrike" cap="none">
                <a:solidFill>
                  <a:srgbClr val="FFFFFF"/>
                </a:solidFill>
                <a:latin typeface="Times New Roman"/>
                <a:ea typeface="Times New Roman"/>
                <a:cs typeface="Times New Roman"/>
                <a:sym typeface="Times New Roman"/>
              </a:rPr>
              <a:t>PID: EZ0840</a:t>
            </a:r>
            <a:endParaRPr/>
          </a:p>
        </p:txBody>
      </p:sp>
      <p:sp>
        <p:nvSpPr>
          <p:cNvPr id="220" name="Google Shape;220;p28"/>
          <p:cNvSpPr/>
          <p:nvPr/>
        </p:nvSpPr>
        <p:spPr>
          <a:xfrm>
            <a:off x="473452" y="2991659"/>
            <a:ext cx="5348513" cy="1323439"/>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2000" b="1" i="0" u="none" strike="noStrike" cap="none">
                <a:solidFill>
                  <a:srgbClr val="000000"/>
                </a:solidFill>
                <a:latin typeface="Calibri"/>
                <a:ea typeface="Calibri"/>
                <a:cs typeface="Calibri"/>
                <a:sym typeface="Calibri"/>
              </a:rPr>
              <a:t>In moving from NAVD 88 to NAPGD2022, there will be a Shift</a:t>
            </a:r>
            <a:r>
              <a:rPr lang="en-US" sz="2000" i="0" u="none" strike="noStrike" cap="none">
                <a:solidFill>
                  <a:srgbClr val="000000"/>
                </a:solidFill>
                <a:latin typeface="Calibri"/>
                <a:ea typeface="Calibri"/>
                <a:cs typeface="Calibri"/>
                <a:sym typeface="Calibri"/>
              </a:rPr>
              <a:t>: A one-time 0 to 2 meter jump in orthometric heights</a:t>
            </a:r>
            <a:endParaRPr>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2000"/>
              <a:buFont typeface="Calibri"/>
              <a:buNone/>
            </a:pPr>
            <a:r>
              <a:rPr lang="en-US" sz="2000" i="0" u="none" strike="noStrike" cap="none">
                <a:solidFill>
                  <a:srgbClr val="000000"/>
                </a:solidFill>
                <a:latin typeface="Calibri"/>
                <a:ea typeface="Calibri"/>
                <a:cs typeface="Calibri"/>
                <a:sym typeface="Calibri"/>
              </a:rPr>
              <a:t>-</a:t>
            </a:r>
            <a:r>
              <a:rPr lang="en-US" sz="1800" i="0" u="none" strike="noStrike" cap="none">
                <a:solidFill>
                  <a:srgbClr val="000000"/>
                </a:solidFill>
                <a:latin typeface="Calibri"/>
                <a:ea typeface="Calibri"/>
                <a:cs typeface="Calibri"/>
                <a:sym typeface="Calibri"/>
              </a:rPr>
              <a:t>From fixing biases and/or tilts in NAVD 88</a:t>
            </a:r>
            <a:endParaRPr>
              <a:latin typeface="Calibri"/>
              <a:ea typeface="Calibri"/>
              <a:cs typeface="Calibri"/>
              <a:sym typeface="Calibri"/>
            </a:endParaRPr>
          </a:p>
        </p:txBody>
      </p:sp>
      <p:grpSp>
        <p:nvGrpSpPr>
          <p:cNvPr id="221" name="Google Shape;221;p28"/>
          <p:cNvGrpSpPr/>
          <p:nvPr/>
        </p:nvGrpSpPr>
        <p:grpSpPr>
          <a:xfrm>
            <a:off x="217686" y="2621656"/>
            <a:ext cx="11974313" cy="4327876"/>
            <a:chOff x="217686" y="2624631"/>
            <a:chExt cx="11974313" cy="4327876"/>
          </a:xfrm>
        </p:grpSpPr>
        <p:pic>
          <p:nvPicPr>
            <p:cNvPr id="222" name="Google Shape;222;p28"/>
            <p:cNvPicPr preferRelativeResize="0"/>
            <p:nvPr/>
          </p:nvPicPr>
          <p:blipFill rotWithShape="1">
            <a:blip r:embed="rId3">
              <a:alphaModFix/>
            </a:blip>
            <a:srcRect/>
            <a:stretch/>
          </p:blipFill>
          <p:spPr>
            <a:xfrm>
              <a:off x="5696124" y="2624631"/>
              <a:ext cx="6495875" cy="4327876"/>
            </a:xfrm>
            <a:prstGeom prst="rect">
              <a:avLst/>
            </a:prstGeom>
            <a:noFill/>
            <a:ln>
              <a:noFill/>
            </a:ln>
          </p:spPr>
        </p:pic>
        <p:pic>
          <p:nvPicPr>
            <p:cNvPr id="223" name="Google Shape;223;p28"/>
            <p:cNvPicPr preferRelativeResize="0"/>
            <p:nvPr/>
          </p:nvPicPr>
          <p:blipFill rotWithShape="1">
            <a:blip r:embed="rId4">
              <a:alphaModFix/>
            </a:blip>
            <a:srcRect/>
            <a:stretch/>
          </p:blipFill>
          <p:spPr>
            <a:xfrm>
              <a:off x="217686" y="4315445"/>
              <a:ext cx="3382764" cy="2545530"/>
            </a:xfrm>
            <a:prstGeom prst="rect">
              <a:avLst/>
            </a:prstGeom>
            <a:noFill/>
            <a:ln>
              <a:noFill/>
            </a:ln>
          </p:spPr>
        </p:pic>
        <p:sp>
          <p:nvSpPr>
            <p:cNvPr id="224" name="Google Shape;224;p28"/>
            <p:cNvSpPr/>
            <p:nvPr/>
          </p:nvSpPr>
          <p:spPr>
            <a:xfrm>
              <a:off x="4095450" y="5234838"/>
              <a:ext cx="3575995" cy="1307054"/>
            </a:xfrm>
            <a:prstGeom prst="rightArrowCallout">
              <a:avLst>
                <a:gd name="adj1" fmla="val 18660"/>
                <a:gd name="adj2" fmla="val 21002"/>
                <a:gd name="adj3" fmla="val 30693"/>
                <a:gd name="adj4" fmla="val 64977"/>
              </a:avLst>
            </a:prstGeom>
            <a:solidFill>
              <a:srgbClr val="C5D8F1"/>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i="0" u="none" strike="noStrike" cap="none">
                  <a:solidFill>
                    <a:srgbClr val="000000"/>
                  </a:solidFill>
                  <a:latin typeface="Calibri"/>
                  <a:ea typeface="Calibri"/>
                  <a:cs typeface="Calibri"/>
                  <a:sym typeface="Calibri"/>
                </a:rPr>
                <a:t>GPSonBM data is used to measure  the Shift</a:t>
              </a:r>
              <a:endParaRPr>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a:spLocks noGrp="1"/>
          </p:cNvSpPr>
          <p:nvPr>
            <p:ph type="title"/>
          </p:nvPr>
        </p:nvSpPr>
        <p:spPr>
          <a:xfrm>
            <a:off x="2166900" y="2568338"/>
            <a:ext cx="7534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Calibri"/>
                <a:ea typeface="Calibri"/>
                <a:cs typeface="Calibri"/>
                <a:sym typeface="Calibri"/>
              </a:rPr>
              <a:t>Thank you</a:t>
            </a:r>
            <a:endParaRPr b="1">
              <a:latin typeface="Calibri"/>
              <a:ea typeface="Calibri"/>
              <a:cs typeface="Calibri"/>
              <a:sym typeface="Calibri"/>
            </a:endParaRPr>
          </a:p>
        </p:txBody>
      </p:sp>
      <p:sp>
        <p:nvSpPr>
          <p:cNvPr id="231" name="Google Shape;231;p29"/>
          <p:cNvSpPr txBox="1">
            <a:spLocks noGrp="1"/>
          </p:cNvSpPr>
          <p:nvPr>
            <p:ph type="sldNum" idx="12"/>
          </p:nvPr>
        </p:nvSpPr>
        <p:spPr>
          <a:xfrm>
            <a:off x="8737600" y="6356355"/>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Calibri"/>
                <a:ea typeface="Calibri"/>
                <a:cs typeface="Calibri"/>
                <a:sym typeface="Calibri"/>
              </a:rPr>
              <a:t>Modernization: The Bottom Line</a:t>
            </a:r>
            <a:endParaRPr b="1">
              <a:latin typeface="Calibri"/>
              <a:ea typeface="Calibri"/>
              <a:cs typeface="Calibri"/>
              <a:sym typeface="Calibri"/>
            </a:endParaRPr>
          </a:p>
        </p:txBody>
      </p:sp>
      <p:sp>
        <p:nvSpPr>
          <p:cNvPr id="106" name="Google Shape;106;p16"/>
          <p:cNvSpPr txBox="1">
            <a:spLocks noGrp="1"/>
          </p:cNvSpPr>
          <p:nvPr>
            <p:ph type="body" idx="1"/>
          </p:nvPr>
        </p:nvSpPr>
        <p:spPr>
          <a:xfrm>
            <a:off x="353150" y="1570675"/>
            <a:ext cx="11582700" cy="5063100"/>
          </a:xfrm>
          <a:prstGeom prst="rect">
            <a:avLst/>
          </a:prstGeom>
        </p:spPr>
        <p:txBody>
          <a:bodyPr spcFirstLastPara="1" wrap="square" lIns="91425" tIns="45700" rIns="91425" bIns="45700" anchor="t" anchorCtr="0">
            <a:noAutofit/>
          </a:bodyPr>
          <a:lstStyle/>
          <a:p>
            <a:pPr marL="0" lvl="0" indent="0" algn="l" rtl="0">
              <a:lnSpc>
                <a:spcPct val="115000"/>
              </a:lnSpc>
              <a:spcBef>
                <a:spcPts val="300"/>
              </a:spcBef>
              <a:spcAft>
                <a:spcPts val="0"/>
              </a:spcAft>
              <a:buNone/>
            </a:pPr>
            <a:r>
              <a:rPr lang="en-US" sz="2900" b="1">
                <a:solidFill>
                  <a:srgbClr val="C00000"/>
                </a:solidFill>
                <a:latin typeface="Calibri"/>
                <a:ea typeface="Calibri"/>
                <a:cs typeface="Calibri"/>
                <a:sym typeface="Calibri"/>
              </a:rPr>
              <a:t>ALL</a:t>
            </a:r>
            <a:r>
              <a:rPr lang="en-US" sz="2900" b="1" i="1">
                <a:solidFill>
                  <a:srgbClr val="CC0000"/>
                </a:solidFill>
                <a:latin typeface="Calibri"/>
                <a:ea typeface="Calibri"/>
                <a:cs typeface="Calibri"/>
                <a:sym typeface="Calibri"/>
              </a:rPr>
              <a:t> </a:t>
            </a:r>
            <a:r>
              <a:rPr lang="en-US" sz="2500">
                <a:latin typeface="Calibri"/>
                <a:ea typeface="Calibri"/>
                <a:cs typeface="Calibri"/>
                <a:sym typeface="Calibri"/>
              </a:rPr>
              <a:t>geospatial products:</a:t>
            </a:r>
            <a:endParaRPr sz="2500">
              <a:latin typeface="Calibri"/>
              <a:ea typeface="Calibri"/>
              <a:cs typeface="Calibri"/>
              <a:sym typeface="Calibri"/>
            </a:endParaRPr>
          </a:p>
          <a:p>
            <a:pPr marL="0" lvl="0" indent="457200" algn="l" rtl="0">
              <a:lnSpc>
                <a:spcPct val="100000"/>
              </a:lnSpc>
              <a:spcBef>
                <a:spcPts val="500"/>
              </a:spcBef>
              <a:spcAft>
                <a:spcPts val="0"/>
              </a:spcAft>
              <a:buNone/>
            </a:pPr>
            <a:r>
              <a:rPr lang="en-US" sz="2400">
                <a:latin typeface="Calibri"/>
                <a:ea typeface="Calibri"/>
                <a:cs typeface="Calibri"/>
                <a:sym typeface="Calibri"/>
              </a:rPr>
              <a:t>- every survey</a:t>
            </a:r>
            <a:endParaRPr sz="2400">
              <a:latin typeface="Calibri"/>
              <a:ea typeface="Calibri"/>
              <a:cs typeface="Calibri"/>
              <a:sym typeface="Calibri"/>
            </a:endParaRPr>
          </a:p>
          <a:p>
            <a:pPr marL="0" lvl="0" indent="457200" algn="l" rtl="0">
              <a:lnSpc>
                <a:spcPct val="100000"/>
              </a:lnSpc>
              <a:spcBef>
                <a:spcPts val="500"/>
              </a:spcBef>
              <a:spcAft>
                <a:spcPts val="0"/>
              </a:spcAft>
              <a:buNone/>
            </a:pPr>
            <a:r>
              <a:rPr lang="en-US" sz="2400">
                <a:latin typeface="Calibri"/>
                <a:ea typeface="Calibri"/>
                <a:cs typeface="Calibri"/>
                <a:sym typeface="Calibri"/>
              </a:rPr>
              <a:t>- every map</a:t>
            </a:r>
            <a:endParaRPr sz="2400">
              <a:latin typeface="Calibri"/>
              <a:ea typeface="Calibri"/>
              <a:cs typeface="Calibri"/>
              <a:sym typeface="Calibri"/>
            </a:endParaRPr>
          </a:p>
          <a:p>
            <a:pPr marL="0" lvl="0" indent="457200" algn="l" rtl="0">
              <a:lnSpc>
                <a:spcPct val="100000"/>
              </a:lnSpc>
              <a:spcBef>
                <a:spcPts val="500"/>
              </a:spcBef>
              <a:spcAft>
                <a:spcPts val="0"/>
              </a:spcAft>
              <a:buNone/>
            </a:pPr>
            <a:r>
              <a:rPr lang="en-US" sz="2400">
                <a:latin typeface="Calibri"/>
                <a:ea typeface="Calibri"/>
                <a:cs typeface="Calibri"/>
                <a:sym typeface="Calibri"/>
              </a:rPr>
              <a:t>- every lidar point cloud</a:t>
            </a:r>
            <a:endParaRPr sz="2400">
              <a:latin typeface="Calibri"/>
              <a:ea typeface="Calibri"/>
              <a:cs typeface="Calibri"/>
              <a:sym typeface="Calibri"/>
            </a:endParaRPr>
          </a:p>
          <a:p>
            <a:pPr marL="0" lvl="0" indent="457200" algn="l" rtl="0">
              <a:lnSpc>
                <a:spcPct val="100000"/>
              </a:lnSpc>
              <a:spcBef>
                <a:spcPts val="500"/>
              </a:spcBef>
              <a:spcAft>
                <a:spcPts val="0"/>
              </a:spcAft>
              <a:buNone/>
            </a:pPr>
            <a:r>
              <a:rPr lang="en-US" sz="2400">
                <a:latin typeface="Calibri"/>
                <a:ea typeface="Calibri"/>
                <a:cs typeface="Calibri"/>
                <a:sym typeface="Calibri"/>
              </a:rPr>
              <a:t>- every image</a:t>
            </a:r>
            <a:endParaRPr sz="2400">
              <a:latin typeface="Calibri"/>
              <a:ea typeface="Calibri"/>
              <a:cs typeface="Calibri"/>
              <a:sym typeface="Calibri"/>
            </a:endParaRPr>
          </a:p>
          <a:p>
            <a:pPr marL="0" lvl="0" indent="457200" algn="l" rtl="0">
              <a:lnSpc>
                <a:spcPct val="100000"/>
              </a:lnSpc>
              <a:spcBef>
                <a:spcPts val="500"/>
              </a:spcBef>
              <a:spcAft>
                <a:spcPts val="0"/>
              </a:spcAft>
              <a:buNone/>
            </a:pPr>
            <a:r>
              <a:rPr lang="en-US" sz="2400">
                <a:latin typeface="Calibri"/>
                <a:ea typeface="Calibri"/>
                <a:cs typeface="Calibri"/>
                <a:sym typeface="Calibri"/>
              </a:rPr>
              <a:t>- every DEM</a:t>
            </a:r>
            <a:endParaRPr sz="2400">
              <a:latin typeface="Calibri"/>
              <a:ea typeface="Calibri"/>
              <a:cs typeface="Calibri"/>
              <a:sym typeface="Calibri"/>
            </a:endParaRPr>
          </a:p>
          <a:p>
            <a:pPr marL="0" lvl="0" indent="0" algn="l" rtl="0">
              <a:lnSpc>
                <a:spcPct val="115000"/>
              </a:lnSpc>
              <a:spcBef>
                <a:spcPts val="700"/>
              </a:spcBef>
              <a:spcAft>
                <a:spcPts val="0"/>
              </a:spcAft>
              <a:buNone/>
            </a:pPr>
            <a:r>
              <a:rPr lang="en-US" sz="2800">
                <a:latin typeface="Calibri"/>
                <a:ea typeface="Calibri"/>
                <a:cs typeface="Calibri"/>
                <a:sym typeface="Calibri"/>
              </a:rPr>
              <a:t>…</a:t>
            </a:r>
            <a:r>
              <a:rPr lang="en-US" sz="2700">
                <a:latin typeface="Calibri"/>
                <a:ea typeface="Calibri"/>
                <a:cs typeface="Calibri"/>
                <a:sym typeface="Calibri"/>
              </a:rPr>
              <a:t> WILL have </a:t>
            </a:r>
            <a:r>
              <a:rPr lang="en-US" sz="2700" b="1">
                <a:solidFill>
                  <a:srgbClr val="C00000"/>
                </a:solidFill>
                <a:latin typeface="Calibri"/>
                <a:ea typeface="Calibri"/>
                <a:cs typeface="Calibri"/>
                <a:sym typeface="Calibri"/>
              </a:rPr>
              <a:t>NEW</a:t>
            </a:r>
            <a:r>
              <a:rPr lang="en-US" sz="2700">
                <a:latin typeface="Calibri"/>
                <a:ea typeface="Calibri"/>
                <a:cs typeface="Calibri"/>
                <a:sym typeface="Calibri"/>
              </a:rPr>
              <a:t> coordinates in the</a:t>
            </a:r>
            <a:r>
              <a:rPr lang="en-US" sz="2700" b="1">
                <a:latin typeface="Calibri"/>
                <a:ea typeface="Calibri"/>
                <a:cs typeface="Calibri"/>
                <a:sym typeface="Calibri"/>
              </a:rPr>
              <a:t> </a:t>
            </a:r>
            <a:r>
              <a:rPr lang="en-US" sz="2700">
                <a:latin typeface="Calibri"/>
                <a:ea typeface="Calibri"/>
                <a:cs typeface="Calibri"/>
                <a:sym typeface="Calibri"/>
              </a:rPr>
              <a:t>Modernized National Spatial Reference System (NSRS).</a:t>
            </a:r>
            <a:endParaRPr sz="2700">
              <a:latin typeface="Calibri"/>
              <a:ea typeface="Calibri"/>
              <a:cs typeface="Calibri"/>
              <a:sym typeface="Calibri"/>
            </a:endParaRPr>
          </a:p>
          <a:p>
            <a:pPr marL="0" lvl="0" indent="0" algn="l" rtl="0">
              <a:lnSpc>
                <a:spcPct val="100000"/>
              </a:lnSpc>
              <a:spcBef>
                <a:spcPts val="1000"/>
              </a:spcBef>
              <a:spcAft>
                <a:spcPts val="0"/>
              </a:spcAft>
              <a:buNone/>
            </a:pPr>
            <a:r>
              <a:rPr lang="en-US" sz="2700">
                <a:latin typeface="Calibri"/>
                <a:ea typeface="Calibri"/>
                <a:cs typeface="Calibri"/>
                <a:sym typeface="Calibri"/>
              </a:rPr>
              <a:t>Furthermore, how you access the new coordinates will fundamentally change.</a:t>
            </a:r>
            <a:endParaRPr sz="2700">
              <a:latin typeface="Calibri"/>
              <a:ea typeface="Calibri"/>
              <a:cs typeface="Calibri"/>
              <a:sym typeface="Calibri"/>
            </a:endParaRPr>
          </a:p>
          <a:p>
            <a:pPr marL="0" lvl="0" indent="0" algn="l" rtl="0">
              <a:lnSpc>
                <a:spcPct val="100000"/>
              </a:lnSpc>
              <a:spcBef>
                <a:spcPts val="1000"/>
              </a:spcBef>
              <a:spcAft>
                <a:spcPts val="0"/>
              </a:spcAft>
              <a:buNone/>
            </a:pPr>
            <a:r>
              <a:rPr lang="en-US" sz="2700">
                <a:latin typeface="Calibri"/>
                <a:ea typeface="Calibri"/>
                <a:cs typeface="Calibri"/>
                <a:sym typeface="Calibri"/>
              </a:rPr>
              <a:t>This presentation will cover some of what these changes will mean for hydrology.</a:t>
            </a:r>
            <a:endParaRPr sz="2700">
              <a:latin typeface="Calibri"/>
              <a:ea typeface="Calibri"/>
              <a:cs typeface="Calibri"/>
              <a:sym typeface="Calibri"/>
            </a:endParaRPr>
          </a:p>
          <a:p>
            <a:pPr marL="0" lvl="0" indent="0" algn="l" rtl="0">
              <a:spcBef>
                <a:spcPts val="360"/>
              </a:spcBef>
              <a:spcAft>
                <a:spcPts val="0"/>
              </a:spcAft>
              <a:buNone/>
            </a:pPr>
            <a:endParaRPr sz="2500"/>
          </a:p>
        </p:txBody>
      </p:sp>
      <p:sp>
        <p:nvSpPr>
          <p:cNvPr id="107" name="Google Shape;107;p16"/>
          <p:cNvSpPr txBox="1">
            <a:spLocks noGrp="1"/>
          </p:cNvSpPr>
          <p:nvPr>
            <p:ph type="sldNum" idx="12"/>
          </p:nvPr>
        </p:nvSpPr>
        <p:spPr>
          <a:xfrm>
            <a:off x="8737600" y="6356355"/>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Calibri"/>
                <a:ea typeface="Calibri"/>
                <a:cs typeface="Calibri"/>
                <a:sym typeface="Calibri"/>
              </a:rPr>
              <a:t>Modernization: Who and What</a:t>
            </a:r>
            <a:endParaRPr b="1">
              <a:latin typeface="Calibri"/>
              <a:ea typeface="Calibri"/>
              <a:cs typeface="Calibri"/>
              <a:sym typeface="Calibri"/>
            </a:endParaRPr>
          </a:p>
        </p:txBody>
      </p:sp>
      <p:sp>
        <p:nvSpPr>
          <p:cNvPr id="114" name="Google Shape;114;p17"/>
          <p:cNvSpPr txBox="1">
            <a:spLocks noGrp="1"/>
          </p:cNvSpPr>
          <p:nvPr>
            <p:ph type="body" idx="1"/>
          </p:nvPr>
        </p:nvSpPr>
        <p:spPr>
          <a:xfrm>
            <a:off x="794050" y="1417650"/>
            <a:ext cx="10325100" cy="4977000"/>
          </a:xfrm>
          <a:prstGeom prst="rect">
            <a:avLst/>
          </a:prstGeom>
        </p:spPr>
        <p:txBody>
          <a:bodyPr spcFirstLastPara="1" wrap="square" lIns="91425" tIns="45700" rIns="91425" bIns="45700" anchor="t" anchorCtr="0">
            <a:noAutofit/>
          </a:bodyPr>
          <a:lstStyle/>
          <a:p>
            <a:pPr marL="0" lvl="0" indent="0" algn="l" rtl="0">
              <a:lnSpc>
                <a:spcPct val="100000"/>
              </a:lnSpc>
              <a:spcBef>
                <a:spcPts val="600"/>
              </a:spcBef>
              <a:spcAft>
                <a:spcPts val="0"/>
              </a:spcAft>
              <a:buNone/>
            </a:pPr>
            <a:r>
              <a:rPr lang="en-US" sz="2700">
                <a:latin typeface="Calibri"/>
                <a:ea typeface="Calibri"/>
                <a:cs typeface="Calibri"/>
                <a:sym typeface="Calibri"/>
              </a:rPr>
              <a:t>The </a:t>
            </a:r>
            <a:r>
              <a:rPr lang="en-US" sz="2700" b="1">
                <a:solidFill>
                  <a:srgbClr val="C00000"/>
                </a:solidFill>
                <a:latin typeface="Calibri"/>
                <a:ea typeface="Calibri"/>
                <a:cs typeface="Calibri"/>
                <a:sym typeface="Calibri"/>
              </a:rPr>
              <a:t>National Geodetic Survey, </a:t>
            </a:r>
            <a:r>
              <a:rPr lang="en-US" sz="2700">
                <a:latin typeface="Calibri"/>
                <a:ea typeface="Calibri"/>
                <a:cs typeface="Calibri"/>
                <a:sym typeface="Calibri"/>
              </a:rPr>
              <a:t>the federal agency responsible for establishing and maintain the positioning framework to support all federal civilian mapping and charting in the United States, is modernizing the </a:t>
            </a:r>
            <a:r>
              <a:rPr lang="en-US" sz="2700" b="1">
                <a:solidFill>
                  <a:srgbClr val="C00000"/>
                </a:solidFill>
                <a:latin typeface="Calibri"/>
                <a:ea typeface="Calibri"/>
                <a:cs typeface="Calibri"/>
                <a:sym typeface="Calibri"/>
              </a:rPr>
              <a:t>National Spatial Reference System (NSRS).</a:t>
            </a:r>
            <a:endParaRPr sz="2700" b="1">
              <a:solidFill>
                <a:srgbClr val="C00000"/>
              </a:solidFill>
              <a:latin typeface="Calibri"/>
              <a:ea typeface="Calibri"/>
              <a:cs typeface="Calibri"/>
              <a:sym typeface="Calibri"/>
            </a:endParaRPr>
          </a:p>
          <a:p>
            <a:pPr marL="0" lvl="0" indent="0" algn="l" rtl="0">
              <a:lnSpc>
                <a:spcPct val="115000"/>
              </a:lnSpc>
              <a:spcBef>
                <a:spcPts val="100"/>
              </a:spcBef>
              <a:spcAft>
                <a:spcPts val="0"/>
              </a:spcAft>
              <a:buNone/>
            </a:pPr>
            <a:r>
              <a:rPr lang="en-US" sz="600">
                <a:latin typeface="Calibri"/>
                <a:ea typeface="Calibri"/>
                <a:cs typeface="Calibri"/>
                <a:sym typeface="Calibri"/>
              </a:rPr>
              <a:t>•</a:t>
            </a:r>
            <a:endParaRPr sz="600">
              <a:latin typeface="Calibri"/>
              <a:ea typeface="Calibri"/>
              <a:cs typeface="Calibri"/>
              <a:sym typeface="Calibri"/>
            </a:endParaRPr>
          </a:p>
          <a:p>
            <a:pPr marL="0" lvl="0" indent="0" algn="l" rtl="0">
              <a:lnSpc>
                <a:spcPct val="115000"/>
              </a:lnSpc>
              <a:spcBef>
                <a:spcPts val="600"/>
              </a:spcBef>
              <a:spcAft>
                <a:spcPts val="0"/>
              </a:spcAft>
              <a:buNone/>
            </a:pPr>
            <a:r>
              <a:rPr lang="en-US" sz="2700">
                <a:latin typeface="Calibri"/>
                <a:ea typeface="Calibri"/>
                <a:cs typeface="Calibri"/>
                <a:sym typeface="Calibri"/>
              </a:rPr>
              <a:t>What does this mean?</a:t>
            </a:r>
            <a:endParaRPr sz="2700">
              <a:latin typeface="Calibri"/>
              <a:ea typeface="Calibri"/>
              <a:cs typeface="Calibri"/>
              <a:sym typeface="Calibri"/>
            </a:endParaRPr>
          </a:p>
          <a:p>
            <a:pPr marL="457200" lvl="0" indent="-381000" algn="l" rtl="0">
              <a:lnSpc>
                <a:spcPct val="115000"/>
              </a:lnSpc>
              <a:spcBef>
                <a:spcPts val="600"/>
              </a:spcBef>
              <a:spcAft>
                <a:spcPts val="0"/>
              </a:spcAft>
              <a:buSzPts val="2400"/>
              <a:buFont typeface="Calibri"/>
              <a:buChar char="●"/>
            </a:pPr>
            <a:r>
              <a:rPr lang="en-US" sz="2400">
                <a:latin typeface="Calibri"/>
                <a:ea typeface="Calibri"/>
                <a:cs typeface="Calibri"/>
                <a:sym typeface="Calibri"/>
              </a:rPr>
              <a:t>All horizontal and vertical datums in the NSRS (NAD 83, NAVD 88, etc.) will be updated with:</a:t>
            </a:r>
            <a:endParaRPr sz="2400">
              <a:latin typeface="Calibri"/>
              <a:ea typeface="Calibri"/>
              <a:cs typeface="Calibri"/>
              <a:sym typeface="Calibri"/>
            </a:endParaRPr>
          </a:p>
          <a:p>
            <a:pPr marL="914400" lvl="1"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Four (4) new Terrestrial Reference Frames of 2022</a:t>
            </a:r>
            <a:endParaRPr sz="2000">
              <a:latin typeface="Calibri"/>
              <a:ea typeface="Calibri"/>
              <a:cs typeface="Calibri"/>
              <a:sym typeface="Calibri"/>
            </a:endParaRPr>
          </a:p>
          <a:p>
            <a:pPr marL="914400" lvl="1"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North American-Pacific Geopotential Datum of 2022</a:t>
            </a:r>
            <a:endParaRPr sz="2000">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New tools, products, services, and methodologies will be developed jointly to support the transition and access to an improved, modernized NSRS.</a:t>
            </a:r>
            <a:endParaRPr sz="2400">
              <a:latin typeface="Calibri"/>
              <a:ea typeface="Calibri"/>
              <a:cs typeface="Calibri"/>
              <a:sym typeface="Calibri"/>
            </a:endParaRPr>
          </a:p>
          <a:p>
            <a:pPr marL="0" lvl="0" indent="0" algn="l" rtl="0">
              <a:spcBef>
                <a:spcPts val="360"/>
              </a:spcBef>
              <a:spcAft>
                <a:spcPts val="0"/>
              </a:spcAft>
              <a:buNone/>
            </a:pPr>
            <a:endParaRPr sz="2500">
              <a:latin typeface="Calibri"/>
              <a:ea typeface="Calibri"/>
              <a:cs typeface="Calibri"/>
              <a:sym typeface="Calibri"/>
            </a:endParaRPr>
          </a:p>
        </p:txBody>
      </p:sp>
      <p:sp>
        <p:nvSpPr>
          <p:cNvPr id="115" name="Google Shape;115;p17"/>
          <p:cNvSpPr txBox="1">
            <a:spLocks noGrp="1"/>
          </p:cNvSpPr>
          <p:nvPr>
            <p:ph type="sldNum" idx="12"/>
          </p:nvPr>
        </p:nvSpPr>
        <p:spPr>
          <a:xfrm>
            <a:off x="8737600" y="6356355"/>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Calibri"/>
                <a:ea typeface="Calibri"/>
                <a:cs typeface="Calibri"/>
                <a:sym typeface="Calibri"/>
              </a:rPr>
              <a:t>Why NSRS Modernization?</a:t>
            </a:r>
            <a:endParaRPr b="1">
              <a:latin typeface="Calibri"/>
              <a:ea typeface="Calibri"/>
              <a:cs typeface="Calibri"/>
              <a:sym typeface="Calibri"/>
            </a:endParaRPr>
          </a:p>
        </p:txBody>
      </p:sp>
      <p:sp>
        <p:nvSpPr>
          <p:cNvPr id="122" name="Google Shape;122;p18"/>
          <p:cNvSpPr txBox="1">
            <a:spLocks noGrp="1"/>
          </p:cNvSpPr>
          <p:nvPr>
            <p:ph type="body" idx="1"/>
          </p:nvPr>
        </p:nvSpPr>
        <p:spPr>
          <a:xfrm>
            <a:off x="609700" y="1570675"/>
            <a:ext cx="6916500" cy="497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700" b="1">
                <a:solidFill>
                  <a:srgbClr val="C00000"/>
                </a:solidFill>
                <a:latin typeface="Calibri"/>
                <a:ea typeface="Calibri"/>
                <a:cs typeface="Calibri"/>
                <a:sym typeface="Calibri"/>
              </a:rPr>
              <a:t>Today’s NSRS:</a:t>
            </a:r>
            <a:endParaRPr sz="2700" b="1">
              <a:solidFill>
                <a:srgbClr val="C00000"/>
              </a:solidFill>
              <a:latin typeface="Calibri"/>
              <a:ea typeface="Calibri"/>
              <a:cs typeface="Calibri"/>
              <a:sym typeface="Calibri"/>
            </a:endParaRPr>
          </a:p>
          <a:p>
            <a:pPr marL="457200" lvl="0" indent="-387350" algn="l" rtl="0">
              <a:spcBef>
                <a:spcPts val="360"/>
              </a:spcBef>
              <a:spcAft>
                <a:spcPts val="0"/>
              </a:spcAft>
              <a:buSzPts val="2500"/>
              <a:buFont typeface="Calibri"/>
              <a:buChar char="•"/>
            </a:pPr>
            <a:r>
              <a:rPr lang="en-US" sz="2500">
                <a:latin typeface="Calibri"/>
                <a:ea typeface="Calibri"/>
                <a:cs typeface="Calibri"/>
                <a:sym typeface="Calibri"/>
              </a:rPr>
              <a:t>Current datums were built using old (pre-GPS) technology and data.</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NAD 83 is not truly aligned with the center of the earth as we know it (off by ~2.2 m).</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NAVD 88 relies on survey marks in the grounds, which are difficult to maintain.</a:t>
            </a:r>
            <a:endParaRPr sz="2500">
              <a:latin typeface="Calibri"/>
              <a:ea typeface="Calibri"/>
              <a:cs typeface="Calibri"/>
              <a:sym typeface="Calibri"/>
            </a:endParaRPr>
          </a:p>
          <a:p>
            <a:pPr marL="0" lvl="0" indent="0" algn="l" rtl="0">
              <a:spcBef>
                <a:spcPts val="360"/>
              </a:spcBef>
              <a:spcAft>
                <a:spcPts val="0"/>
              </a:spcAft>
              <a:buNone/>
            </a:pPr>
            <a:r>
              <a:rPr lang="en-US" sz="2700" b="1">
                <a:solidFill>
                  <a:srgbClr val="C00000"/>
                </a:solidFill>
                <a:latin typeface="Calibri"/>
                <a:ea typeface="Calibri"/>
                <a:cs typeface="Calibri"/>
                <a:sym typeface="Calibri"/>
              </a:rPr>
              <a:t>Modernization will:</a:t>
            </a:r>
            <a:endParaRPr sz="2700" b="1">
              <a:solidFill>
                <a:srgbClr val="C00000"/>
              </a:solidFill>
              <a:latin typeface="Calibri"/>
              <a:ea typeface="Calibri"/>
              <a:cs typeface="Calibri"/>
              <a:sym typeface="Calibri"/>
            </a:endParaRPr>
          </a:p>
          <a:p>
            <a:pPr marL="457200" lvl="0" indent="-387350" algn="l" rtl="0">
              <a:spcBef>
                <a:spcPts val="360"/>
              </a:spcBef>
              <a:spcAft>
                <a:spcPts val="0"/>
              </a:spcAft>
              <a:buSzPts val="2500"/>
              <a:buFont typeface="Calibri"/>
              <a:buChar char="•"/>
            </a:pPr>
            <a:r>
              <a:rPr lang="en-US" sz="2500">
                <a:latin typeface="Calibri"/>
                <a:ea typeface="Calibri"/>
                <a:cs typeface="Calibri"/>
                <a:sym typeface="Calibri"/>
              </a:rPr>
              <a:t>Improve accuracy, access, and alignment of our positioning systems.</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Change your coordinates up to 1-2 meters, depending on your location.</a:t>
            </a:r>
            <a:endParaRPr sz="2500">
              <a:latin typeface="Calibri"/>
              <a:ea typeface="Calibri"/>
              <a:cs typeface="Calibri"/>
              <a:sym typeface="Calibri"/>
            </a:endParaRPr>
          </a:p>
        </p:txBody>
      </p:sp>
      <p:sp>
        <p:nvSpPr>
          <p:cNvPr id="123" name="Google Shape;123;p18"/>
          <p:cNvSpPr txBox="1">
            <a:spLocks noGrp="1"/>
          </p:cNvSpPr>
          <p:nvPr>
            <p:ph type="sldNum" idx="12"/>
          </p:nvPr>
        </p:nvSpPr>
        <p:spPr>
          <a:xfrm>
            <a:off x="8737600" y="6356355"/>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124" name="Google Shape;124;p18"/>
          <p:cNvPicPr preferRelativeResize="0"/>
          <p:nvPr/>
        </p:nvPicPr>
        <p:blipFill>
          <a:blip r:embed="rId3">
            <a:alphaModFix/>
          </a:blip>
          <a:stretch>
            <a:fillRect/>
          </a:stretch>
        </p:blipFill>
        <p:spPr>
          <a:xfrm>
            <a:off x="7778825" y="1570038"/>
            <a:ext cx="3522995" cy="46339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Calibri"/>
                <a:ea typeface="Calibri"/>
                <a:cs typeface="Calibri"/>
                <a:sym typeface="Calibri"/>
              </a:rPr>
              <a:t>Why NSRS Modernization?</a:t>
            </a:r>
            <a:endParaRPr/>
          </a:p>
        </p:txBody>
      </p:sp>
      <p:pic>
        <p:nvPicPr>
          <p:cNvPr id="130" name="Google Shape;130;p19"/>
          <p:cNvPicPr preferRelativeResize="0"/>
          <p:nvPr/>
        </p:nvPicPr>
        <p:blipFill rotWithShape="1">
          <a:blip r:embed="rId3">
            <a:alphaModFix/>
          </a:blip>
          <a:srcRect l="2950" t="5247" r="14307" b="33256"/>
          <a:stretch/>
        </p:blipFill>
        <p:spPr>
          <a:xfrm flipH="1">
            <a:off x="10545451" y="3098689"/>
            <a:ext cx="1215250" cy="1204266"/>
          </a:xfrm>
          <a:prstGeom prst="rect">
            <a:avLst/>
          </a:prstGeom>
          <a:noFill/>
          <a:ln>
            <a:noFill/>
          </a:ln>
        </p:spPr>
      </p:pic>
      <p:pic>
        <p:nvPicPr>
          <p:cNvPr id="131" name="Google Shape;131;p19"/>
          <p:cNvPicPr preferRelativeResize="0"/>
          <p:nvPr/>
        </p:nvPicPr>
        <p:blipFill rotWithShape="1">
          <a:blip r:embed="rId4">
            <a:alphaModFix/>
          </a:blip>
          <a:srcRect l="18018" t="23312" r="47948" b="21398"/>
          <a:stretch/>
        </p:blipFill>
        <p:spPr>
          <a:xfrm>
            <a:off x="9823951" y="791303"/>
            <a:ext cx="1528325" cy="2113651"/>
          </a:xfrm>
          <a:prstGeom prst="rect">
            <a:avLst/>
          </a:prstGeom>
          <a:noFill/>
          <a:ln>
            <a:noFill/>
          </a:ln>
        </p:spPr>
      </p:pic>
      <p:pic>
        <p:nvPicPr>
          <p:cNvPr id="132" name="Google Shape;132;p19"/>
          <p:cNvPicPr preferRelativeResize="0"/>
          <p:nvPr/>
        </p:nvPicPr>
        <p:blipFill rotWithShape="1">
          <a:blip r:embed="rId5">
            <a:alphaModFix/>
          </a:blip>
          <a:srcRect/>
          <a:stretch/>
        </p:blipFill>
        <p:spPr>
          <a:xfrm>
            <a:off x="9317175" y="4364500"/>
            <a:ext cx="2711725" cy="1455650"/>
          </a:xfrm>
          <a:prstGeom prst="rect">
            <a:avLst/>
          </a:prstGeom>
          <a:noFill/>
          <a:ln>
            <a:noFill/>
          </a:ln>
        </p:spPr>
      </p:pic>
      <p:sp>
        <p:nvSpPr>
          <p:cNvPr id="133" name="Google Shape;133;p19"/>
          <p:cNvSpPr txBox="1">
            <a:spLocks noGrp="1"/>
          </p:cNvSpPr>
          <p:nvPr>
            <p:ph type="body" idx="1"/>
          </p:nvPr>
        </p:nvSpPr>
        <p:spPr>
          <a:xfrm>
            <a:off x="269925" y="1212325"/>
            <a:ext cx="9225300" cy="497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700" b="1">
                <a:solidFill>
                  <a:srgbClr val="C00000"/>
                </a:solidFill>
                <a:latin typeface="Calibri"/>
                <a:ea typeface="Calibri"/>
                <a:cs typeface="Calibri"/>
                <a:sym typeface="Calibri"/>
              </a:rPr>
              <a:t>ACCESSIBILITY</a:t>
            </a:r>
            <a:endParaRPr sz="2700" b="1">
              <a:solidFill>
                <a:srgbClr val="C00000"/>
              </a:solidFill>
              <a:latin typeface="Calibri"/>
              <a:ea typeface="Calibri"/>
              <a:cs typeface="Calibri"/>
              <a:sym typeface="Calibri"/>
            </a:endParaRPr>
          </a:p>
          <a:p>
            <a:pPr marL="457200" lvl="0" indent="-387350" algn="l" rtl="0">
              <a:spcBef>
                <a:spcPts val="360"/>
              </a:spcBef>
              <a:spcAft>
                <a:spcPts val="0"/>
              </a:spcAft>
              <a:buSzPts val="2500"/>
              <a:buFont typeface="Calibri"/>
              <a:buChar char="•"/>
            </a:pPr>
            <a:r>
              <a:rPr lang="en-US" sz="2500">
                <a:latin typeface="Calibri"/>
                <a:ea typeface="Calibri"/>
                <a:cs typeface="Calibri"/>
                <a:sym typeface="Calibri"/>
              </a:rPr>
              <a:t>Access will be primarily through GNSS</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GNSS equipment is fast, inexpensive, reliable (and improving)</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Reliance on finding survey control marks (“brass disks”) is reduced</a:t>
            </a:r>
            <a:endParaRPr sz="2500">
              <a:latin typeface="Calibri"/>
              <a:ea typeface="Calibri"/>
              <a:cs typeface="Calibri"/>
              <a:sym typeface="Calibri"/>
            </a:endParaRPr>
          </a:p>
          <a:p>
            <a:pPr marL="0" lvl="0" indent="0" algn="l" rtl="0">
              <a:spcBef>
                <a:spcPts val="360"/>
              </a:spcBef>
              <a:spcAft>
                <a:spcPts val="0"/>
              </a:spcAft>
              <a:buNone/>
            </a:pPr>
            <a:r>
              <a:rPr lang="en-US" sz="2700" b="1">
                <a:solidFill>
                  <a:srgbClr val="C00000"/>
                </a:solidFill>
                <a:latin typeface="Calibri"/>
                <a:ea typeface="Calibri"/>
                <a:cs typeface="Calibri"/>
                <a:sym typeface="Calibri"/>
              </a:rPr>
              <a:t>ACCURACY</a:t>
            </a:r>
            <a:endParaRPr sz="2700" b="1">
              <a:solidFill>
                <a:srgbClr val="C00000"/>
              </a:solidFill>
              <a:latin typeface="Calibri"/>
              <a:ea typeface="Calibri"/>
              <a:cs typeface="Calibri"/>
              <a:sym typeface="Calibri"/>
            </a:endParaRPr>
          </a:p>
          <a:p>
            <a:pPr marL="457200" lvl="0" indent="-387350" algn="l" rtl="0">
              <a:spcBef>
                <a:spcPts val="360"/>
              </a:spcBef>
              <a:spcAft>
                <a:spcPts val="0"/>
              </a:spcAft>
              <a:buSzPts val="2500"/>
              <a:buFont typeface="Calibri"/>
              <a:buChar char="•"/>
            </a:pPr>
            <a:r>
              <a:rPr lang="en-US" sz="2500">
                <a:latin typeface="Calibri"/>
                <a:ea typeface="Calibri"/>
                <a:cs typeface="Calibri"/>
                <a:sym typeface="Calibri"/>
              </a:rPr>
              <a:t>GNSS post-processed positions are accurate within centimeters</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By processing multiple simultaneous occupations, you can get both local and network accuracy (even sub-cm!)</a:t>
            </a:r>
            <a:endParaRPr sz="2500">
              <a:latin typeface="Calibri"/>
              <a:ea typeface="Calibri"/>
              <a:cs typeface="Calibri"/>
              <a:sym typeface="Calibri"/>
            </a:endParaRPr>
          </a:p>
          <a:p>
            <a:pPr marL="0" lvl="0" indent="0" algn="l" rtl="0">
              <a:spcBef>
                <a:spcPts val="360"/>
              </a:spcBef>
              <a:spcAft>
                <a:spcPts val="0"/>
              </a:spcAft>
              <a:buNone/>
            </a:pPr>
            <a:r>
              <a:rPr lang="en-US" sz="2700" b="1">
                <a:solidFill>
                  <a:srgbClr val="C00000"/>
                </a:solidFill>
                <a:latin typeface="Calibri"/>
                <a:ea typeface="Calibri"/>
                <a:cs typeface="Calibri"/>
                <a:sym typeface="Calibri"/>
              </a:rPr>
              <a:t>CONSISTENCY</a:t>
            </a:r>
            <a:endParaRPr sz="2700" b="1">
              <a:solidFill>
                <a:srgbClr val="C00000"/>
              </a:solidFill>
              <a:latin typeface="Calibri"/>
              <a:ea typeface="Calibri"/>
              <a:cs typeface="Calibri"/>
              <a:sym typeface="Calibri"/>
            </a:endParaRPr>
          </a:p>
          <a:p>
            <a:pPr marL="457200" lvl="0" indent="-387350" algn="l" rtl="0">
              <a:spcBef>
                <a:spcPts val="360"/>
              </a:spcBef>
              <a:spcAft>
                <a:spcPts val="0"/>
              </a:spcAft>
              <a:buSzPts val="2500"/>
              <a:buFont typeface="Calibri"/>
              <a:buChar char="•"/>
            </a:pPr>
            <a:r>
              <a:rPr lang="en-US" sz="2500">
                <a:latin typeface="Calibri"/>
                <a:ea typeface="Calibri"/>
                <a:cs typeface="Calibri"/>
                <a:sym typeface="Calibri"/>
              </a:rPr>
              <a:t>Eliminates systematic errors in current datums</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Aligns with global reference frames</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Integrated system for both positions and heights (“elevations”)</a:t>
            </a:r>
            <a:endParaRPr sz="2500">
              <a:latin typeface="Calibri"/>
              <a:ea typeface="Calibri"/>
              <a:cs typeface="Calibri"/>
              <a:sym typeface="Calibri"/>
            </a:endParaRPr>
          </a:p>
        </p:txBody>
      </p:sp>
      <p:sp>
        <p:nvSpPr>
          <p:cNvPr id="134" name="Google Shape;134;p19"/>
          <p:cNvSpPr txBox="1">
            <a:spLocks noGrp="1"/>
          </p:cNvSpPr>
          <p:nvPr>
            <p:ph type="sldNum" idx="12"/>
          </p:nvPr>
        </p:nvSpPr>
        <p:spPr>
          <a:xfrm>
            <a:off x="8737600" y="6356355"/>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Calibri"/>
                <a:ea typeface="Calibri"/>
                <a:cs typeface="Calibri"/>
                <a:sym typeface="Calibri"/>
              </a:rPr>
              <a:t>New NSRS: Coming Soon!</a:t>
            </a:r>
            <a:endParaRPr/>
          </a:p>
        </p:txBody>
      </p:sp>
      <p:sp>
        <p:nvSpPr>
          <p:cNvPr id="140" name="Google Shape;140;p20"/>
          <p:cNvSpPr txBox="1">
            <a:spLocks noGrp="1"/>
          </p:cNvSpPr>
          <p:nvPr>
            <p:ph type="body" idx="1"/>
          </p:nvPr>
        </p:nvSpPr>
        <p:spPr>
          <a:xfrm>
            <a:off x="791125" y="1417650"/>
            <a:ext cx="10396500" cy="497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700" b="1">
                <a:solidFill>
                  <a:srgbClr val="C00000"/>
                </a:solidFill>
                <a:latin typeface="Calibri"/>
                <a:ea typeface="Calibri"/>
                <a:cs typeface="Calibri"/>
                <a:sym typeface="Calibri"/>
              </a:rPr>
              <a:t>Four Terrestrial Reference Frames:</a:t>
            </a:r>
            <a:endParaRPr sz="2700" b="1">
              <a:solidFill>
                <a:srgbClr val="C00000"/>
              </a:solidFill>
              <a:latin typeface="Calibri"/>
              <a:ea typeface="Calibri"/>
              <a:cs typeface="Calibri"/>
              <a:sym typeface="Calibri"/>
            </a:endParaRPr>
          </a:p>
          <a:p>
            <a:pPr marL="457200" lvl="0" indent="-387350" algn="l" rtl="0">
              <a:spcBef>
                <a:spcPts val="360"/>
              </a:spcBef>
              <a:spcAft>
                <a:spcPts val="0"/>
              </a:spcAft>
              <a:buSzPts val="2500"/>
              <a:buFont typeface="Calibri"/>
              <a:buChar char="•"/>
            </a:pPr>
            <a:r>
              <a:rPr lang="en-US" sz="2500">
                <a:latin typeface="Calibri"/>
                <a:ea typeface="Calibri"/>
                <a:cs typeface="Calibri"/>
                <a:sym typeface="Calibri"/>
              </a:rPr>
              <a:t>North American Terrestrial Reference Frame of 2022 (NATRF2022)</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Caribbean Terrestrial Reference Frame of 2022 (CATRF2022)</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Pacific Terrestrial Reference Frame of 2022 (PATRF2022)</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Marianas Terrestrial Reference Frame of 2022 (MATRF2022)</a:t>
            </a:r>
            <a:endParaRPr sz="2500">
              <a:latin typeface="Calibri"/>
              <a:ea typeface="Calibri"/>
              <a:cs typeface="Calibri"/>
              <a:sym typeface="Calibri"/>
            </a:endParaRPr>
          </a:p>
          <a:p>
            <a:pPr marL="457200" lvl="0" indent="0" algn="l" rtl="0">
              <a:spcBef>
                <a:spcPts val="360"/>
              </a:spcBef>
              <a:spcAft>
                <a:spcPts val="0"/>
              </a:spcAft>
              <a:buNone/>
            </a:pPr>
            <a:endParaRPr sz="2500">
              <a:latin typeface="Calibri"/>
              <a:ea typeface="Calibri"/>
              <a:cs typeface="Calibri"/>
              <a:sym typeface="Calibri"/>
            </a:endParaRPr>
          </a:p>
          <a:p>
            <a:pPr marL="0" lvl="0" indent="0" algn="l" rtl="0">
              <a:spcBef>
                <a:spcPts val="360"/>
              </a:spcBef>
              <a:spcAft>
                <a:spcPts val="0"/>
              </a:spcAft>
              <a:buNone/>
            </a:pPr>
            <a:r>
              <a:rPr lang="en-US" sz="2700" b="1">
                <a:solidFill>
                  <a:srgbClr val="C00000"/>
                </a:solidFill>
                <a:latin typeface="Calibri"/>
                <a:ea typeface="Calibri"/>
                <a:cs typeface="Calibri"/>
                <a:sym typeface="Calibri"/>
              </a:rPr>
              <a:t>One Geopotential Datum:  </a:t>
            </a:r>
            <a:endParaRPr sz="2500">
              <a:latin typeface="Calibri"/>
              <a:ea typeface="Calibri"/>
              <a:cs typeface="Calibri"/>
              <a:sym typeface="Calibri"/>
            </a:endParaRPr>
          </a:p>
          <a:p>
            <a:pPr marL="457200" lvl="0" indent="-387350" algn="l" rtl="0">
              <a:spcBef>
                <a:spcPts val="360"/>
              </a:spcBef>
              <a:spcAft>
                <a:spcPts val="0"/>
              </a:spcAft>
              <a:buSzPts val="2500"/>
              <a:buFont typeface="Calibri"/>
              <a:buChar char="•"/>
            </a:pPr>
            <a:r>
              <a:rPr lang="en-US" sz="2500">
                <a:latin typeface="Calibri"/>
                <a:ea typeface="Calibri"/>
                <a:cs typeface="Calibri"/>
                <a:sym typeface="Calibri"/>
              </a:rPr>
              <a:t>North American-Pacific Geopotential Datum of 2022 (NAPGD2022)</a:t>
            </a:r>
            <a:endParaRPr sz="2500">
              <a:latin typeface="Calibri"/>
              <a:ea typeface="Calibri"/>
              <a:cs typeface="Calibri"/>
              <a:sym typeface="Calibri"/>
            </a:endParaRPr>
          </a:p>
        </p:txBody>
      </p:sp>
      <p:pic>
        <p:nvPicPr>
          <p:cNvPr id="141" name="Google Shape;141;p20" descr="xGEOID20"/>
          <p:cNvPicPr preferRelativeResize="0"/>
          <p:nvPr/>
        </p:nvPicPr>
        <p:blipFill rotWithShape="1">
          <a:blip r:embed="rId3">
            <a:alphaModFix/>
          </a:blip>
          <a:srcRect l="3051" t="15768" r="3051" b="6246"/>
          <a:stretch/>
        </p:blipFill>
        <p:spPr>
          <a:xfrm>
            <a:off x="4631427" y="5003600"/>
            <a:ext cx="3439076" cy="1854400"/>
          </a:xfrm>
          <a:prstGeom prst="rect">
            <a:avLst/>
          </a:prstGeom>
          <a:noFill/>
          <a:ln w="9525" cap="flat" cmpd="sng">
            <a:solidFill>
              <a:srgbClr val="888888"/>
            </a:solidFill>
            <a:prstDash val="solid"/>
            <a:round/>
            <a:headEnd type="none" w="sm" len="sm"/>
            <a:tailEnd type="none" w="sm" len="sm"/>
          </a:ln>
          <a:effectLst>
            <a:outerShdw blurRad="57150" dist="19050" dir="5400000" algn="bl" rotWithShape="0">
              <a:srgbClr val="000000">
                <a:alpha val="50000"/>
              </a:srgbClr>
            </a:outerShdw>
            <a:reflection endPos="30000" dist="38100" dir="5400000" fadeDir="5400012" sy="-100000" algn="bl" rotWithShape="0"/>
          </a:effectLst>
        </p:spPr>
      </p:pic>
      <p:sp>
        <p:nvSpPr>
          <p:cNvPr id="142" name="Google Shape;142;p20"/>
          <p:cNvSpPr txBox="1">
            <a:spLocks noGrp="1"/>
          </p:cNvSpPr>
          <p:nvPr>
            <p:ph type="sldNum" idx="12"/>
          </p:nvPr>
        </p:nvSpPr>
        <p:spPr>
          <a:xfrm>
            <a:off x="8737600" y="6356355"/>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Calibri"/>
                <a:ea typeface="Calibri"/>
                <a:cs typeface="Calibri"/>
                <a:sym typeface="Calibri"/>
              </a:rPr>
              <a:t>What modernization will mean to USGS</a:t>
            </a:r>
            <a:endParaRPr b="1">
              <a:latin typeface="Calibri"/>
              <a:ea typeface="Calibri"/>
              <a:cs typeface="Calibri"/>
              <a:sym typeface="Calibri"/>
            </a:endParaRPr>
          </a:p>
        </p:txBody>
      </p:sp>
      <p:sp>
        <p:nvSpPr>
          <p:cNvPr id="149" name="Google Shape;149;p21"/>
          <p:cNvSpPr txBox="1">
            <a:spLocks noGrp="1"/>
          </p:cNvSpPr>
          <p:nvPr>
            <p:ph type="body" idx="1"/>
          </p:nvPr>
        </p:nvSpPr>
        <p:spPr>
          <a:xfrm>
            <a:off x="609600" y="1600205"/>
            <a:ext cx="10972800" cy="4526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3600" b="1">
                <a:latin typeface="Calibri"/>
                <a:ea typeface="Calibri"/>
                <a:cs typeface="Calibri"/>
                <a:sym typeface="Calibri"/>
              </a:rPr>
              <a:t>Positions and Heights will change</a:t>
            </a:r>
            <a:endParaRPr sz="3600" b="1">
              <a:latin typeface="Calibri"/>
              <a:ea typeface="Calibri"/>
              <a:cs typeface="Calibri"/>
              <a:sym typeface="Calibri"/>
            </a:endParaRPr>
          </a:p>
          <a:p>
            <a:pPr marL="457200" lvl="0" indent="0" algn="l" rtl="0">
              <a:lnSpc>
                <a:spcPct val="115000"/>
              </a:lnSpc>
              <a:spcBef>
                <a:spcPts val="360"/>
              </a:spcBef>
              <a:spcAft>
                <a:spcPts val="0"/>
              </a:spcAft>
              <a:buNone/>
            </a:pPr>
            <a:endParaRPr sz="2400">
              <a:latin typeface="Calibri"/>
              <a:ea typeface="Calibri"/>
              <a:cs typeface="Calibri"/>
              <a:sym typeface="Calibri"/>
            </a:endParaRPr>
          </a:p>
        </p:txBody>
      </p:sp>
      <p:sp>
        <p:nvSpPr>
          <p:cNvPr id="150" name="Google Shape;150;p21"/>
          <p:cNvSpPr txBox="1">
            <a:spLocks noGrp="1"/>
          </p:cNvSpPr>
          <p:nvPr>
            <p:ph type="sldNum" idx="12"/>
          </p:nvPr>
        </p:nvSpPr>
        <p:spPr>
          <a:xfrm>
            <a:off x="8737600" y="6356355"/>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51" name="Google Shape;151;p21"/>
          <p:cNvPicPr preferRelativeResize="0"/>
          <p:nvPr/>
        </p:nvPicPr>
        <p:blipFill>
          <a:blip r:embed="rId3">
            <a:alphaModFix/>
          </a:blip>
          <a:stretch>
            <a:fillRect/>
          </a:stretch>
        </p:blipFill>
        <p:spPr>
          <a:xfrm>
            <a:off x="549075" y="2444713"/>
            <a:ext cx="5715000" cy="4276725"/>
          </a:xfrm>
          <a:prstGeom prst="rect">
            <a:avLst/>
          </a:prstGeom>
          <a:noFill/>
          <a:ln>
            <a:noFill/>
          </a:ln>
        </p:spPr>
      </p:pic>
      <p:pic>
        <p:nvPicPr>
          <p:cNvPr id="152" name="Google Shape;152;p21"/>
          <p:cNvPicPr preferRelativeResize="0"/>
          <p:nvPr/>
        </p:nvPicPr>
        <p:blipFill>
          <a:blip r:embed="rId4">
            <a:alphaModFix/>
          </a:blip>
          <a:stretch>
            <a:fillRect/>
          </a:stretch>
        </p:blipFill>
        <p:spPr>
          <a:xfrm>
            <a:off x="6353725" y="2439963"/>
            <a:ext cx="5715000" cy="4286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Calibri"/>
                <a:ea typeface="Calibri"/>
                <a:cs typeface="Calibri"/>
                <a:sym typeface="Calibri"/>
              </a:rPr>
              <a:t>What modernization will mean to USGS</a:t>
            </a:r>
            <a:endParaRPr b="1">
              <a:latin typeface="Calibri"/>
              <a:ea typeface="Calibri"/>
              <a:cs typeface="Calibri"/>
              <a:sym typeface="Calibri"/>
            </a:endParaRPr>
          </a:p>
        </p:txBody>
      </p:sp>
      <p:sp>
        <p:nvSpPr>
          <p:cNvPr id="159" name="Google Shape;159;p22"/>
          <p:cNvSpPr txBox="1">
            <a:spLocks noGrp="1"/>
          </p:cNvSpPr>
          <p:nvPr>
            <p:ph type="body" idx="1"/>
          </p:nvPr>
        </p:nvSpPr>
        <p:spPr>
          <a:xfrm>
            <a:off x="609600" y="1600200"/>
            <a:ext cx="109728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600" b="1">
                <a:latin typeface="Calibri"/>
                <a:ea typeface="Calibri"/>
                <a:cs typeface="Calibri"/>
                <a:sym typeface="Calibri"/>
              </a:rPr>
              <a:t>Impact</a:t>
            </a:r>
            <a:endParaRPr sz="3600" b="1">
              <a:latin typeface="Calibri"/>
              <a:ea typeface="Calibri"/>
              <a:cs typeface="Calibri"/>
              <a:sym typeface="Calibri"/>
            </a:endParaRPr>
          </a:p>
          <a:p>
            <a:pPr marL="457200" lvl="0" indent="-387350" algn="l" rtl="0">
              <a:lnSpc>
                <a:spcPct val="115000"/>
              </a:lnSpc>
              <a:spcBef>
                <a:spcPts val="360"/>
              </a:spcBef>
              <a:spcAft>
                <a:spcPts val="0"/>
              </a:spcAft>
              <a:buSzPts val="2500"/>
              <a:buFont typeface="Calibri"/>
              <a:buChar char="•"/>
            </a:pPr>
            <a:r>
              <a:rPr lang="en-US">
                <a:latin typeface="Calibri"/>
                <a:ea typeface="Calibri"/>
                <a:cs typeface="Calibri"/>
                <a:sym typeface="Calibri"/>
              </a:rPr>
              <a:t>Every historic position (on a map, chart, survey, etc.) with an assumed accuracy of better than 1 meter will become obsolete.</a:t>
            </a:r>
            <a:endParaRPr>
              <a:latin typeface="Calibri"/>
              <a:ea typeface="Calibri"/>
              <a:cs typeface="Calibri"/>
              <a:sym typeface="Calibri"/>
            </a:endParaRPr>
          </a:p>
          <a:p>
            <a:pPr marL="457200" lvl="0" indent="-387350" algn="l" rtl="0">
              <a:lnSpc>
                <a:spcPct val="115000"/>
              </a:lnSpc>
              <a:spcBef>
                <a:spcPts val="0"/>
              </a:spcBef>
              <a:spcAft>
                <a:spcPts val="0"/>
              </a:spcAft>
              <a:buSzPts val="2500"/>
              <a:buFont typeface="Calibri"/>
              <a:buChar char="•"/>
            </a:pPr>
            <a:r>
              <a:rPr lang="en-US">
                <a:latin typeface="Calibri"/>
                <a:ea typeface="Calibri"/>
                <a:cs typeface="Calibri"/>
                <a:sym typeface="Calibri"/>
              </a:rPr>
              <a:t>This includes:</a:t>
            </a:r>
            <a:endParaRPr>
              <a:latin typeface="Calibri"/>
              <a:ea typeface="Calibri"/>
              <a:cs typeface="Calibri"/>
              <a:sym typeface="Calibri"/>
            </a:endParaRPr>
          </a:p>
          <a:p>
            <a:pPr marL="914400" lvl="1" indent="-431800" algn="l" rtl="0">
              <a:lnSpc>
                <a:spcPct val="115000"/>
              </a:lnSpc>
              <a:spcBef>
                <a:spcPts val="0"/>
              </a:spcBef>
              <a:spcAft>
                <a:spcPts val="0"/>
              </a:spcAft>
              <a:buSzPts val="3200"/>
              <a:buFont typeface="Calibri"/>
              <a:buChar char="–"/>
            </a:pPr>
            <a:r>
              <a:rPr lang="en-US" sz="3200">
                <a:latin typeface="Calibri"/>
                <a:ea typeface="Calibri"/>
                <a:cs typeface="Calibri"/>
                <a:sym typeface="Calibri"/>
              </a:rPr>
              <a:t>3DEP Elevation Datasets</a:t>
            </a:r>
            <a:endParaRPr sz="3200">
              <a:latin typeface="Calibri"/>
              <a:ea typeface="Calibri"/>
              <a:cs typeface="Calibri"/>
              <a:sym typeface="Calibri"/>
            </a:endParaRPr>
          </a:p>
          <a:p>
            <a:pPr marL="914400" lvl="1" indent="-431800" algn="l" rtl="0">
              <a:lnSpc>
                <a:spcPct val="115000"/>
              </a:lnSpc>
              <a:spcBef>
                <a:spcPts val="0"/>
              </a:spcBef>
              <a:spcAft>
                <a:spcPts val="0"/>
              </a:spcAft>
              <a:buSzPts val="3200"/>
              <a:buFont typeface="Calibri"/>
              <a:buChar char="–"/>
            </a:pPr>
            <a:r>
              <a:rPr lang="en-US" sz="3200">
                <a:latin typeface="Calibri"/>
                <a:ea typeface="Calibri"/>
                <a:cs typeface="Calibri"/>
                <a:sym typeface="Calibri"/>
              </a:rPr>
              <a:t>National Hydrography Datasets</a:t>
            </a:r>
            <a:endParaRPr sz="3200">
              <a:latin typeface="Calibri"/>
              <a:ea typeface="Calibri"/>
              <a:cs typeface="Calibri"/>
              <a:sym typeface="Calibri"/>
            </a:endParaRPr>
          </a:p>
          <a:p>
            <a:pPr marL="914400" lvl="1" indent="-431800" algn="l" rtl="0">
              <a:lnSpc>
                <a:spcPct val="115000"/>
              </a:lnSpc>
              <a:spcBef>
                <a:spcPts val="0"/>
              </a:spcBef>
              <a:spcAft>
                <a:spcPts val="0"/>
              </a:spcAft>
              <a:buSzPts val="3200"/>
              <a:buFont typeface="Calibri"/>
              <a:buChar char="–"/>
            </a:pPr>
            <a:r>
              <a:rPr lang="en-US" sz="3200">
                <a:latin typeface="Calibri"/>
                <a:ea typeface="Calibri"/>
                <a:cs typeface="Calibri"/>
                <a:sym typeface="Calibri"/>
              </a:rPr>
              <a:t>Flood Insurance Rate Maps</a:t>
            </a:r>
            <a:endParaRPr sz="3200">
              <a:latin typeface="Calibri"/>
              <a:ea typeface="Calibri"/>
              <a:cs typeface="Calibri"/>
              <a:sym typeface="Calibri"/>
            </a:endParaRPr>
          </a:p>
        </p:txBody>
      </p:sp>
      <p:sp>
        <p:nvSpPr>
          <p:cNvPr id="160" name="Google Shape;160;p22"/>
          <p:cNvSpPr txBox="1">
            <a:spLocks noGrp="1"/>
          </p:cNvSpPr>
          <p:nvPr>
            <p:ph type="sldNum" idx="12"/>
          </p:nvPr>
        </p:nvSpPr>
        <p:spPr>
          <a:xfrm>
            <a:off x="8737600" y="6356355"/>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Calibri"/>
                <a:ea typeface="Calibri"/>
                <a:cs typeface="Calibri"/>
                <a:sym typeface="Calibri"/>
              </a:rPr>
              <a:t>Prepare for the Future</a:t>
            </a:r>
            <a:endParaRPr b="1">
              <a:latin typeface="Calibri"/>
              <a:ea typeface="Calibri"/>
              <a:cs typeface="Calibri"/>
              <a:sym typeface="Calibri"/>
            </a:endParaRPr>
          </a:p>
        </p:txBody>
      </p:sp>
      <p:sp>
        <p:nvSpPr>
          <p:cNvPr id="167" name="Google Shape;167;p23"/>
          <p:cNvSpPr txBox="1">
            <a:spLocks noGrp="1"/>
          </p:cNvSpPr>
          <p:nvPr>
            <p:ph type="body" idx="1"/>
          </p:nvPr>
        </p:nvSpPr>
        <p:spPr>
          <a:xfrm>
            <a:off x="609600" y="1600200"/>
            <a:ext cx="11221800" cy="4977600"/>
          </a:xfrm>
          <a:prstGeom prst="rect">
            <a:avLst/>
          </a:prstGeom>
        </p:spPr>
        <p:txBody>
          <a:bodyPr spcFirstLastPara="1" wrap="square" lIns="91425" tIns="45700" rIns="91425" bIns="45700" anchor="t" anchorCtr="0">
            <a:noAutofit/>
          </a:bodyPr>
          <a:lstStyle/>
          <a:p>
            <a:pPr marL="457200" lvl="0" indent="-336550" algn="l" rtl="0">
              <a:lnSpc>
                <a:spcPct val="115000"/>
              </a:lnSpc>
              <a:spcBef>
                <a:spcPts val="360"/>
              </a:spcBef>
              <a:spcAft>
                <a:spcPts val="0"/>
              </a:spcAft>
              <a:buSzPts val="1700"/>
              <a:buFont typeface="Calibri"/>
              <a:buChar char="●"/>
            </a:pPr>
            <a:r>
              <a:rPr lang="en-US" sz="2400">
                <a:latin typeface="Calibri"/>
                <a:ea typeface="Calibri"/>
                <a:cs typeface="Calibri"/>
                <a:sym typeface="Calibri"/>
              </a:rPr>
              <a:t>Learn more by visiting our </a:t>
            </a:r>
            <a:r>
              <a:rPr lang="en-US" sz="2400" u="sng">
                <a:solidFill>
                  <a:schemeClr val="hlink"/>
                </a:solidFill>
                <a:latin typeface="Calibri"/>
                <a:ea typeface="Calibri"/>
                <a:cs typeface="Calibri"/>
                <a:sym typeface="Calibri"/>
                <a:hlinkClick r:id="rId3"/>
              </a:rPr>
              <a:t>New Datums</a:t>
            </a:r>
            <a:r>
              <a:rPr lang="en-US" sz="2400">
                <a:latin typeface="Calibri"/>
                <a:ea typeface="Calibri"/>
                <a:cs typeface="Calibri"/>
                <a:sym typeface="Calibri"/>
              </a:rPr>
              <a:t> web page</a:t>
            </a:r>
            <a:endParaRPr sz="2400">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Char char="●"/>
            </a:pPr>
            <a:r>
              <a:rPr lang="en-US" sz="2400">
                <a:latin typeface="Calibri"/>
                <a:ea typeface="Calibri"/>
                <a:cs typeface="Calibri"/>
                <a:sym typeface="Calibri"/>
              </a:rPr>
              <a:t>Check out our training opportunities:</a:t>
            </a:r>
            <a:endParaRPr sz="2400">
              <a:latin typeface="Calibri"/>
              <a:ea typeface="Calibri"/>
              <a:cs typeface="Calibri"/>
              <a:sym typeface="Calibri"/>
            </a:endParaRPr>
          </a:p>
          <a:p>
            <a:pPr marL="0" lvl="0" indent="457200" algn="l" rtl="0">
              <a:spcBef>
                <a:spcPts val="360"/>
              </a:spcBef>
              <a:spcAft>
                <a:spcPts val="0"/>
              </a:spcAft>
              <a:buNone/>
            </a:pPr>
            <a:r>
              <a:rPr lang="en-US" sz="2500">
                <a:latin typeface="Calibri"/>
                <a:ea typeface="Calibri"/>
                <a:cs typeface="Calibri"/>
                <a:sym typeface="Calibri"/>
              </a:rPr>
              <a:t>- Both live and virtual trainings (</a:t>
            </a:r>
            <a:r>
              <a:rPr lang="en-US" sz="2500" u="sng">
                <a:solidFill>
                  <a:schemeClr val="hlink"/>
                </a:solidFill>
                <a:latin typeface="Calibri"/>
                <a:ea typeface="Calibri"/>
                <a:cs typeface="Calibri"/>
                <a:sym typeface="Calibri"/>
                <a:hlinkClick r:id="rId4"/>
              </a:rPr>
              <a:t>NGS Testing &amp; Training Center</a:t>
            </a:r>
            <a:r>
              <a:rPr lang="en-US" sz="2500">
                <a:latin typeface="Calibri"/>
                <a:ea typeface="Calibri"/>
                <a:cs typeface="Calibri"/>
                <a:sym typeface="Calibri"/>
              </a:rPr>
              <a:t> at Woodford, VA)</a:t>
            </a:r>
            <a:endParaRPr sz="2500">
              <a:latin typeface="Calibri"/>
              <a:ea typeface="Calibri"/>
              <a:cs typeface="Calibri"/>
              <a:sym typeface="Calibri"/>
            </a:endParaRPr>
          </a:p>
          <a:p>
            <a:pPr marL="0" lvl="0" indent="457200" algn="l" rtl="0">
              <a:spcBef>
                <a:spcPts val="360"/>
              </a:spcBef>
              <a:spcAft>
                <a:spcPts val="0"/>
              </a:spcAft>
              <a:buNone/>
            </a:pPr>
            <a:r>
              <a:rPr lang="en-US" sz="2500">
                <a:latin typeface="Calibri"/>
                <a:ea typeface="Calibri"/>
                <a:cs typeface="Calibri"/>
                <a:sym typeface="Calibri"/>
              </a:rPr>
              <a:t>- </a:t>
            </a:r>
            <a:r>
              <a:rPr lang="en-US" sz="2500" u="sng">
                <a:solidFill>
                  <a:schemeClr val="hlink"/>
                </a:solidFill>
                <a:latin typeface="Calibri"/>
                <a:ea typeface="Calibri"/>
                <a:cs typeface="Calibri"/>
                <a:sym typeface="Calibri"/>
                <a:hlinkClick r:id="rId5"/>
              </a:rPr>
              <a:t>Online recorded webinars</a:t>
            </a:r>
            <a:r>
              <a:rPr lang="en-US" sz="2500">
                <a:latin typeface="Calibri"/>
                <a:ea typeface="Calibri"/>
                <a:cs typeface="Calibri"/>
                <a:sym typeface="Calibri"/>
              </a:rPr>
              <a:t> (OPUS Projects, WinDesc, NGS Webinars, etc.)</a:t>
            </a:r>
            <a:endParaRPr sz="2500">
              <a:latin typeface="Calibri"/>
              <a:ea typeface="Calibri"/>
              <a:cs typeface="Calibri"/>
              <a:sym typeface="Calibri"/>
            </a:endParaRPr>
          </a:p>
          <a:p>
            <a:pPr marL="0" lvl="0" indent="457200" algn="l" rtl="0">
              <a:spcBef>
                <a:spcPts val="360"/>
              </a:spcBef>
              <a:spcAft>
                <a:spcPts val="0"/>
              </a:spcAft>
              <a:buNone/>
            </a:pPr>
            <a:r>
              <a:rPr lang="en-US" sz="2500">
                <a:latin typeface="Calibri"/>
                <a:ea typeface="Calibri"/>
                <a:cs typeface="Calibri"/>
                <a:sym typeface="Calibri"/>
              </a:rPr>
              <a:t>- </a:t>
            </a:r>
            <a:r>
              <a:rPr lang="en-US" sz="2500" u="sng">
                <a:solidFill>
                  <a:schemeClr val="hlink"/>
                </a:solidFill>
                <a:latin typeface="Calibri"/>
                <a:ea typeface="Calibri"/>
                <a:cs typeface="Calibri"/>
                <a:sym typeface="Calibri"/>
                <a:hlinkClick r:id="rId6"/>
              </a:rPr>
              <a:t>Online lessons</a:t>
            </a:r>
            <a:r>
              <a:rPr lang="en-US" sz="2500">
                <a:latin typeface="Calibri"/>
                <a:ea typeface="Calibri"/>
                <a:cs typeface="Calibri"/>
                <a:sym typeface="Calibri"/>
              </a:rPr>
              <a:t> (now with training certificates)</a:t>
            </a:r>
            <a:endParaRPr sz="2500">
              <a:latin typeface="Calibri"/>
              <a:ea typeface="Calibri"/>
              <a:cs typeface="Calibri"/>
              <a:sym typeface="Calibri"/>
            </a:endParaRPr>
          </a:p>
          <a:p>
            <a:pPr marL="0" lvl="0" indent="457200" algn="l" rtl="0">
              <a:spcBef>
                <a:spcPts val="360"/>
              </a:spcBef>
              <a:spcAft>
                <a:spcPts val="0"/>
              </a:spcAft>
              <a:buNone/>
            </a:pPr>
            <a:r>
              <a:rPr lang="en-US" sz="2500">
                <a:latin typeface="Calibri"/>
                <a:ea typeface="Calibri"/>
                <a:cs typeface="Calibri"/>
                <a:sym typeface="Calibri"/>
              </a:rPr>
              <a:t>- </a:t>
            </a:r>
            <a:r>
              <a:rPr lang="en-US" sz="2500" u="sng">
                <a:solidFill>
                  <a:schemeClr val="hlink"/>
                </a:solidFill>
                <a:latin typeface="Calibri"/>
                <a:ea typeface="Calibri"/>
                <a:cs typeface="Calibri"/>
                <a:sym typeface="Calibri"/>
                <a:hlinkClick r:id="rId7"/>
              </a:rPr>
              <a:t>Online videos</a:t>
            </a:r>
            <a:endParaRPr sz="2300">
              <a:latin typeface="Calibri"/>
              <a:ea typeface="Calibri"/>
              <a:cs typeface="Calibri"/>
              <a:sym typeface="Calibri"/>
            </a:endParaRPr>
          </a:p>
          <a:p>
            <a:pPr marL="457200" lvl="0" indent="-336550" algn="l" rtl="0">
              <a:lnSpc>
                <a:spcPct val="115000"/>
              </a:lnSpc>
              <a:spcBef>
                <a:spcPts val="360"/>
              </a:spcBef>
              <a:spcAft>
                <a:spcPts val="0"/>
              </a:spcAft>
              <a:buSzPts val="1700"/>
              <a:buFont typeface="Calibri"/>
              <a:buChar char="●"/>
            </a:pPr>
            <a:r>
              <a:rPr lang="en-US" sz="2400">
                <a:latin typeface="Calibri"/>
                <a:ea typeface="Calibri"/>
                <a:cs typeface="Calibri"/>
                <a:sym typeface="Calibri"/>
              </a:rPr>
              <a:t>Become familiar with NGS models and tools</a:t>
            </a:r>
            <a:endParaRPr sz="2400">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Char char="●"/>
            </a:pPr>
            <a:r>
              <a:rPr lang="en-US" sz="2400">
                <a:latin typeface="Calibri"/>
                <a:ea typeface="Calibri"/>
                <a:cs typeface="Calibri"/>
                <a:sym typeface="Calibri"/>
              </a:rPr>
              <a:t>Access data workflows in collaboration with NGS</a:t>
            </a:r>
            <a:endParaRPr sz="2400">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Char char="●"/>
            </a:pPr>
            <a:r>
              <a:rPr lang="en-US" sz="2400">
                <a:latin typeface="Calibri"/>
                <a:ea typeface="Calibri"/>
                <a:cs typeface="Calibri"/>
                <a:sym typeface="Calibri"/>
              </a:rPr>
              <a:t>Reach out and provide feedback</a:t>
            </a:r>
            <a:endParaRPr sz="2400">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Char char="●"/>
            </a:pPr>
            <a:r>
              <a:rPr lang="en-US" sz="2400">
                <a:latin typeface="Calibri"/>
                <a:ea typeface="Calibri"/>
                <a:cs typeface="Calibri"/>
                <a:sym typeface="Calibri"/>
              </a:rPr>
              <a:t>Save original data (e.g. GNSS observation files, lidar point clouds, etc.)</a:t>
            </a:r>
            <a:endParaRPr sz="2400">
              <a:latin typeface="Calibri"/>
              <a:ea typeface="Calibri"/>
              <a:cs typeface="Calibri"/>
              <a:sym typeface="Calibri"/>
            </a:endParaRPr>
          </a:p>
        </p:txBody>
      </p:sp>
      <p:sp>
        <p:nvSpPr>
          <p:cNvPr id="168" name="Google Shape;168;p23"/>
          <p:cNvSpPr txBox="1">
            <a:spLocks noGrp="1"/>
          </p:cNvSpPr>
          <p:nvPr>
            <p:ph type="sldNum" idx="12"/>
          </p:nvPr>
        </p:nvSpPr>
        <p:spPr>
          <a:xfrm>
            <a:off x="8737600" y="6356355"/>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975</Words>
  <Application>Microsoft Office PowerPoint</Application>
  <PresentationFormat>Widescreen</PresentationFormat>
  <Paragraphs>140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Calibri</vt:lpstr>
      <vt:lpstr>1_Office Theme</vt:lpstr>
      <vt:lpstr>PowerPoint Presentation</vt:lpstr>
      <vt:lpstr>Modernization: The Bottom Line</vt:lpstr>
      <vt:lpstr>Modernization: Who and What</vt:lpstr>
      <vt:lpstr>Why NSRS Modernization?</vt:lpstr>
      <vt:lpstr>Why NSRS Modernization?</vt:lpstr>
      <vt:lpstr>New NSRS: Coming Soon!</vt:lpstr>
      <vt:lpstr>What modernization will mean to USGS</vt:lpstr>
      <vt:lpstr>What modernization will mean to USGS</vt:lpstr>
      <vt:lpstr>Prepare for the Future</vt:lpstr>
      <vt:lpstr>Prepare for the Future</vt:lpstr>
      <vt:lpstr>Prepare for the Future</vt:lpstr>
      <vt:lpstr>NGS Regional Advisor Program</vt:lpstr>
      <vt:lpstr>GPS on Bench Marks - What &amp; Why?     </vt:lpstr>
      <vt:lpstr>GPSonBM Measurements Connect  Current and Future Datums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Juliana Blackwell</dc:creator>
  <cp:lastModifiedBy>Juliana Blackwell</cp:lastModifiedBy>
  <cp:revision>2</cp:revision>
  <dcterms:modified xsi:type="dcterms:W3CDTF">2022-05-13T12:58:49Z</dcterms:modified>
</cp:coreProperties>
</file>