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9"/>
  </p:notesMasterIdLst>
  <p:handoutMasterIdLst>
    <p:handoutMasterId r:id="rId40"/>
  </p:handoutMasterIdLst>
  <p:sldIdLst>
    <p:sldId id="257" r:id="rId3"/>
    <p:sldId id="585" r:id="rId4"/>
    <p:sldId id="598" r:id="rId5"/>
    <p:sldId id="586" r:id="rId6"/>
    <p:sldId id="589" r:id="rId7"/>
    <p:sldId id="590" r:id="rId8"/>
    <p:sldId id="593" r:id="rId9"/>
    <p:sldId id="594" r:id="rId10"/>
    <p:sldId id="595" r:id="rId11"/>
    <p:sldId id="596" r:id="rId12"/>
    <p:sldId id="597" r:id="rId13"/>
    <p:sldId id="575" r:id="rId14"/>
    <p:sldId id="569" r:id="rId15"/>
    <p:sldId id="570" r:id="rId16"/>
    <p:sldId id="599" r:id="rId17"/>
    <p:sldId id="579" r:id="rId18"/>
    <p:sldId id="449" r:id="rId19"/>
    <p:sldId id="498" r:id="rId20"/>
    <p:sldId id="479" r:id="rId21"/>
    <p:sldId id="565" r:id="rId22"/>
    <p:sldId id="560" r:id="rId23"/>
    <p:sldId id="534" r:id="rId24"/>
    <p:sldId id="533" r:id="rId25"/>
    <p:sldId id="562" r:id="rId26"/>
    <p:sldId id="563" r:id="rId27"/>
    <p:sldId id="425" r:id="rId28"/>
    <p:sldId id="581" r:id="rId29"/>
    <p:sldId id="582" r:id="rId30"/>
    <p:sldId id="583" r:id="rId31"/>
    <p:sldId id="584" r:id="rId32"/>
    <p:sldId id="591" r:id="rId33"/>
    <p:sldId id="528" r:id="rId34"/>
    <p:sldId id="580" r:id="rId35"/>
    <p:sldId id="509" r:id="rId36"/>
    <p:sldId id="600" r:id="rId37"/>
    <p:sldId id="295" r:id="rId38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66" autoAdjust="0"/>
  </p:normalViewPr>
  <p:slideViewPr>
    <p:cSldViewPr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67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441B9D72-AB0D-4DBF-8733-1668BD466593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41D4C4B3-8A02-4291-B459-138CBA87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7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5372EAF0-2B05-47B2-98F4-A6577BF33B87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C3DD50F6-B5BC-40E7-98E2-36F326E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769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37056" indent="-283483" defTabSz="930769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133932" indent="-226787" defTabSz="930769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87505" indent="-226787" defTabSz="930769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2041078" indent="-226787" defTabSz="930769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494651" indent="-226787" defTabSz="93076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948224" indent="-226787" defTabSz="93076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401797" indent="-226787" defTabSz="93076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855370" indent="-226787" defTabSz="93076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23A931F-4EFE-4C4A-BA7E-E64E6433F27D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3437" cy="3481387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398" y="4408735"/>
            <a:ext cx="5132907" cy="41787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39153" indent="-339153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2D128-A145-4269-B6F1-880239C307EC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21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2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D9576-3472-4DE6-AFB3-E7D7F62D73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70C0"/>
                </a:solidFill>
              </a:rPr>
              <a:t>Support of other applications: 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NOAA nautical charts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Used in defining the United States’ territorial limits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Coastal resource management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Storm surge and coastal flooding modeling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Coastal geomorphology studies</a:t>
            </a:r>
          </a:p>
          <a:p>
            <a:pPr lvl="1" eaLnBrk="1" hangingPunct="1">
              <a:defRPr/>
            </a:pPr>
            <a:r>
              <a:rPr lang="en-US" altLang="en-US" sz="800" dirty="0" smtClean="0">
                <a:solidFill>
                  <a:srgbClr val="0070C0"/>
                </a:solidFill>
              </a:rPr>
              <a:t>GIS analysis</a:t>
            </a:r>
          </a:p>
          <a:p>
            <a:pPr lvl="1" eaLnBrk="1" hangingPunct="1">
              <a:defRPr/>
            </a:pPr>
            <a:endParaRPr lang="en-US" altLang="en-US" sz="8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70C0"/>
                </a:solidFill>
              </a:rPr>
              <a:t>Coastal Intelligence, Resiliency and Place-Based Conservation Applications </a:t>
            </a:r>
          </a:p>
          <a:p>
            <a:pPr eaLnBrk="1" hangingPunct="1">
              <a:defRPr/>
            </a:pPr>
            <a:endParaRPr lang="en-US" altLang="en-US" sz="800" b="1" dirty="0" smtClean="0">
              <a:solidFill>
                <a:srgbClr val="0070C0"/>
              </a:solidFill>
            </a:endParaRPr>
          </a:p>
          <a:p>
            <a:pPr marL="342900" lvl="1" indent="-342900" algn="ctr" eaLnBrk="1" hangingPunct="1">
              <a:buFontTx/>
              <a:buChar char="•"/>
              <a:defRPr/>
            </a:pPr>
            <a:r>
              <a:rPr lang="en-US" altLang="en-US" sz="800" b="1" i="1" dirty="0" smtClean="0">
                <a:solidFill>
                  <a:srgbClr val="0070C0"/>
                </a:solidFill>
                <a:cs typeface="Arial" charset="0"/>
              </a:rPr>
              <a:t>Integrated Ocean and Coastal Mapping : ! Map Once-Use Many Times ! </a:t>
            </a:r>
            <a:endParaRPr lang="en-US" altLang="en-US" sz="800" b="1" dirty="0" smtClean="0">
              <a:solidFill>
                <a:srgbClr val="0070C0"/>
              </a:solidFill>
              <a:cs typeface="Arial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D583FF-7D90-45FC-B96D-D604ECC7AD0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32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C114E-DDDB-47D7-9341-A5FC9B561F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8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9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46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4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Vertical Datum Transformation (</a:t>
            </a:r>
            <a:r>
              <a:rPr lang="en-US" b="1" dirty="0" err="1" smtClean="0"/>
              <a:t>VDatum</a:t>
            </a:r>
            <a:r>
              <a:rPr lang="en-US" b="1" dirty="0" smtClean="0"/>
              <a:t>) is a free software tool under development jointly by NOAA's National Geodetic Survey (NGS), Office of Coast Survey (OCS) and Center for Operational Oceanographic Products and Services (CO-OPS). </a:t>
            </a:r>
            <a:r>
              <a:rPr lang="en-US" b="1" dirty="0" err="1" smtClean="0"/>
              <a:t>VDatum</a:t>
            </a:r>
            <a:r>
              <a:rPr lang="en-US" b="1" dirty="0" smtClean="0"/>
              <a:t> is designed to vertically transform geospatial data among a variety of tidal, </a:t>
            </a:r>
            <a:r>
              <a:rPr lang="en-US" b="1" dirty="0" err="1" smtClean="0"/>
              <a:t>orthometric</a:t>
            </a:r>
            <a:r>
              <a:rPr lang="en-US" b="1" dirty="0" smtClean="0"/>
              <a:t> and ellipsoidal vertical </a:t>
            </a:r>
            <a:r>
              <a:rPr lang="en-US" b="1" dirty="0" err="1" smtClean="0"/>
              <a:t>datums</a:t>
            </a:r>
            <a:r>
              <a:rPr lang="en-US" b="1" dirty="0" smtClean="0"/>
              <a:t> - allowing users to convert their data from different vertical references to a common system , enabling the fusion of diverse geospatial data onto a preferred vertical  datum. </a:t>
            </a: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9FB2F3-3216-4BB0-9F6A-D5C3A1B43243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6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7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OAA_logo_color_tran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6162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36188"/>
            <a:ext cx="9144000" cy="719846"/>
          </a:xfrm>
          <a:ln>
            <a:noFill/>
          </a:ln>
        </p:spPr>
        <p:txBody>
          <a:bodyPr tIns="0" rIns="18288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932808"/>
            <a:ext cx="9144000" cy="487430"/>
          </a:xfrm>
        </p:spPr>
        <p:txBody>
          <a:bodyPr lIns="0" rIns="18288"/>
          <a:lstStyle>
            <a:lvl1pPr marL="0" marR="45720" indent="0" algn="ctr">
              <a:buNone/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09613" y="2276475"/>
            <a:ext cx="3103562" cy="3589338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2">
                    <a:lumMod val="90000"/>
                  </a:schemeClr>
                </a:solidFill>
                <a:latin typeface="Calibri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2pPr>
            <a:lvl3pPr>
              <a:buFontTx/>
              <a:buNone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>
              <a:buFontTx/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45857637-58A8-4347-A698-00B2C631649F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6"/>
          </p:nvPr>
        </p:nvSpPr>
        <p:spPr>
          <a:xfrm>
            <a:off x="7696200" y="6324600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D1EAEE"/>
                </a:solidFill>
                <a:cs typeface="Arial" charset="0"/>
              </a:defRPr>
            </a:lvl1pPr>
          </a:lstStyle>
          <a:p>
            <a:pPr>
              <a:defRPr/>
            </a:pPr>
            <a:fld id="{2FACEFCA-4B59-4550-93DD-765F60315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61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616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6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439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614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03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1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11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1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3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41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90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8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a.white@noaa.gov" TargetMode="External"/><Relationship Id="rId2" Type="http://schemas.openxmlformats.org/officeDocument/2006/relationships/hyperlink" Target="http://vdatum.noaa.gov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23622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Coastal Mapping Program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VDatum</a:t>
            </a:r>
            <a:r>
              <a:rPr lang="en-US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NSRS Modernization</a:t>
            </a:r>
            <a:endParaRPr lang="en-US" sz="3200" b="1" i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</a:rPr>
              <a:t>Mike </a:t>
            </a:r>
            <a:r>
              <a:rPr lang="en-US" sz="2400" b="1" dirty="0" err="1" smtClean="0">
                <a:solidFill>
                  <a:srgbClr val="0070C0"/>
                </a:solidFill>
                <a:latin typeface="Calibri" pitchFamily="34" charset="0"/>
              </a:rPr>
              <a:t>Aslaksen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</a:rPr>
              <a:t> and Stephen White</a:t>
            </a:r>
            <a:endParaRPr lang="en-US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April 25, 2016</a:t>
            </a:r>
            <a:endParaRPr lang="en-US" sz="20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0"/>
            <a:ext cx="8229600" cy="8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70C0"/>
                </a:solidFill>
                <a:latin typeface="+mn-lt"/>
                <a:cs typeface="Times New Roman" charset="0"/>
              </a:rPr>
              <a:t>Puget Sound, WA</a:t>
            </a:r>
            <a:endParaRPr lang="en-US" sz="3200" b="1" dirty="0">
              <a:solidFill>
                <a:srgbClr val="0070C0"/>
              </a:solidFill>
              <a:latin typeface="+mn-lt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49" t="8351" r="7857" b="2272"/>
          <a:stretch/>
        </p:blipFill>
        <p:spPr>
          <a:xfrm>
            <a:off x="0" y="533400"/>
            <a:ext cx="9080003" cy="5440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10" y="634516"/>
            <a:ext cx="3033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Puget Sound Lidar Consortium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General Bare Earth Routine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70" t="8498" r="7778" b="2857"/>
          <a:stretch/>
        </p:blipFill>
        <p:spPr>
          <a:xfrm>
            <a:off x="0" y="533400"/>
            <a:ext cx="9173031" cy="5440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028" y="657014"/>
            <a:ext cx="3033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Puget Sound Lidar Consortium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NAD83 Ellipsoidal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4" y="175994"/>
            <a:ext cx="4369528" cy="56546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061018" y="2509253"/>
            <a:ext cx="189551" cy="986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5424" y="2121991"/>
            <a:ext cx="3545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80 meter offsets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25271" y="1937615"/>
            <a:ext cx="270239" cy="986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17694" y="1751736"/>
            <a:ext cx="546847" cy="44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82369" y="2438144"/>
            <a:ext cx="546847" cy="317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877"/>
            <a:ext cx="67056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 charset="0"/>
              </a:rPr>
              <a:t>Puget Sound, </a:t>
            </a:r>
            <a:r>
              <a:rPr lang="en-US" dirty="0" smtClean="0">
                <a:latin typeface="Times New Roman" charset="0"/>
                <a:cs typeface="Times New Roman" charset="0"/>
              </a:rPr>
              <a:t>WA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4" y="175994"/>
            <a:ext cx="4369528" cy="565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24" y="171117"/>
            <a:ext cx="4369528" cy="5654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60" y="166240"/>
            <a:ext cx="4361992" cy="5644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4" y="152400"/>
            <a:ext cx="4369528" cy="5654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4" y="158926"/>
            <a:ext cx="4369528" cy="56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310" t="9231" r="357" b="3077"/>
          <a:stretch/>
        </p:blipFill>
        <p:spPr>
          <a:xfrm>
            <a:off x="0" y="838200"/>
            <a:ext cx="9157596" cy="4924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081" t="9205" r="831" b="3345"/>
          <a:stretch/>
        </p:blipFill>
        <p:spPr>
          <a:xfrm>
            <a:off x="-24291" y="843951"/>
            <a:ext cx="9146901" cy="4918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627" t="9231" r="873" b="3077"/>
          <a:stretch/>
        </p:blipFill>
        <p:spPr>
          <a:xfrm>
            <a:off x="0" y="773884"/>
            <a:ext cx="9167446" cy="4976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4291" y="152400"/>
            <a:ext cx="915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Applying the new GEOID incorrectly: </a:t>
            </a:r>
            <a:r>
              <a:rPr lang="en-US" sz="2000" b="1" i="1" dirty="0" smtClean="0">
                <a:solidFill>
                  <a:srgbClr val="0070C0"/>
                </a:solidFill>
              </a:rPr>
              <a:t>Gridded Surfaces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667" t="9231" r="833" b="3077"/>
          <a:stretch/>
        </p:blipFill>
        <p:spPr>
          <a:xfrm>
            <a:off x="17584" y="838200"/>
            <a:ext cx="9126415" cy="4954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291" y="152400"/>
            <a:ext cx="915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Applying the new GEOID incorrectly: </a:t>
            </a:r>
            <a:r>
              <a:rPr lang="en-US" sz="2000" b="1" i="1" dirty="0" smtClean="0">
                <a:solidFill>
                  <a:srgbClr val="0070C0"/>
                </a:solidFill>
              </a:rPr>
              <a:t>Gridded Surfaces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588" t="9231" r="913" b="3077"/>
          <a:stretch/>
        </p:blipFill>
        <p:spPr>
          <a:xfrm>
            <a:off x="11723" y="838200"/>
            <a:ext cx="9126417" cy="4954340"/>
          </a:xfrm>
          <a:prstGeom prst="rect">
            <a:avLst/>
          </a:prstGeom>
        </p:spPr>
      </p:pic>
      <p:sp>
        <p:nvSpPr>
          <p:cNvPr id="5" name="Up-Down Arrow 4"/>
          <p:cNvSpPr/>
          <p:nvPr/>
        </p:nvSpPr>
        <p:spPr bwMode="auto">
          <a:xfrm>
            <a:off x="7467600" y="4724400"/>
            <a:ext cx="350519" cy="838200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5029200"/>
            <a:ext cx="28230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Greater than 1 meter discrepancy</a:t>
            </a:r>
            <a:endParaRPr lang="en-US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11" t="13656" r="8966" b="6168"/>
          <a:stretch/>
        </p:blipFill>
        <p:spPr>
          <a:xfrm>
            <a:off x="-1" y="823546"/>
            <a:ext cx="9134961" cy="461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0" t="12748" r="10000" b="5715"/>
          <a:stretch/>
        </p:blipFill>
        <p:spPr>
          <a:xfrm>
            <a:off x="-20763" y="823546"/>
            <a:ext cx="9144000" cy="4751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291" y="152400"/>
            <a:ext cx="915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Applying the new GEOID incorrectly: </a:t>
            </a:r>
            <a:r>
              <a:rPr lang="en-US" sz="2000" b="1" i="1" dirty="0" smtClean="0">
                <a:solidFill>
                  <a:srgbClr val="0070C0"/>
                </a:solidFill>
              </a:rPr>
              <a:t>Point Clouds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4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00" t="13846" r="50000" b="6154"/>
          <a:stretch/>
        </p:blipFill>
        <p:spPr>
          <a:xfrm>
            <a:off x="149470" y="1447800"/>
            <a:ext cx="4035669" cy="3886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52" t="14508" r="9068" b="6218"/>
          <a:stretch/>
        </p:blipFill>
        <p:spPr>
          <a:xfrm>
            <a:off x="3505200" y="819150"/>
            <a:ext cx="5562600" cy="27813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667" t="36923" r="4167" b="27692"/>
          <a:stretch/>
        </p:blipFill>
        <p:spPr>
          <a:xfrm>
            <a:off x="3283736" y="3581400"/>
            <a:ext cx="5794514" cy="25146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24291" y="152400"/>
            <a:ext cx="915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Point Cloud Discrepancies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77000" y="5334000"/>
            <a:ext cx="838200" cy="5334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48204" y="2743200"/>
            <a:ext cx="838200" cy="5334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590800" y="3276600"/>
            <a:ext cx="38862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72802" y="6096000"/>
            <a:ext cx="457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There should not be a crack in the bottom of pool !!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478482" cy="5795682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 bwMode="auto">
          <a:xfrm>
            <a:off x="6248400" y="4419600"/>
            <a:ext cx="762000" cy="198119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4617719"/>
            <a:ext cx="1008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18m Offset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71800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4-6 Degree sloping beach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4291" y="1205805"/>
            <a:ext cx="413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Applying the new GEOID incorrectly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44675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</a:rPr>
              <a:t>Development and Use of </a:t>
            </a:r>
            <a:r>
              <a:rPr lang="en-US" sz="2800" b="1" dirty="0" err="1" smtClean="0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12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			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792099" y="968315"/>
            <a:ext cx="3439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Mapping the Land-Sea </a:t>
            </a:r>
            <a:r>
              <a:rPr lang="en-US" sz="1400" b="1" i="1" dirty="0" smtClean="0">
                <a:solidFill>
                  <a:srgbClr val="0070C0"/>
                </a:solidFill>
              </a:rPr>
              <a:t>Interface: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VDatum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converts elevation data (heights and soundings) among different vertical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datums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230" y="46482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VDatum</a:t>
            </a:r>
            <a:r>
              <a:rPr lang="en-US" sz="1600" b="1" i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is a Java application developed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jointly by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</a:rPr>
              <a:t>:</a:t>
            </a:r>
          </a:p>
          <a:p>
            <a:pPr algn="ctr"/>
            <a:endParaRPr lang="en-US" sz="800" b="1" dirty="0">
              <a:solidFill>
                <a:srgbClr val="0070C0"/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Geodetic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(NGS)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Coast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(OCS)</a:t>
            </a:r>
          </a:p>
          <a:p>
            <a:pPr marL="285750" indent="-285750" algn="ctr">
              <a:buFont typeface="Arial" charset="0"/>
              <a:buChar char="•"/>
            </a:pPr>
            <a:endParaRPr lang="en-US" sz="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Operational Oceanographic </a:t>
            </a:r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Products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(CO-OPS)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6516" r="52687" b="4774"/>
          <a:stretch>
            <a:fillRect/>
          </a:stretch>
        </p:blipFill>
        <p:spPr bwMode="auto">
          <a:xfrm>
            <a:off x="6982867" y="1854501"/>
            <a:ext cx="2002910" cy="2590800"/>
          </a:xfrm>
          <a:prstGeom prst="rect">
            <a:avLst/>
          </a:prstGeom>
          <a:noFill/>
          <a:ln w="57150" cmpd="thinThick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286410" y="1488139"/>
            <a:ext cx="1133268" cy="145806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bath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36550" y="3376613"/>
            <a:ext cx="1084263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" y="46482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NOAA Bathymetry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2971800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USGS Topography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616075" y="224257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1616074" y="3400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340474" y="2794204"/>
            <a:ext cx="533401" cy="71139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522"/>
            <a:ext cx="3564250" cy="275441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 bwMode="auto">
          <a:xfrm>
            <a:off x="76200" y="228600"/>
            <a:ext cx="5867400" cy="3429000"/>
          </a:xfrm>
          <a:prstGeom prst="ellipse">
            <a:avLst/>
          </a:prstGeom>
          <a:solidFill>
            <a:srgbClr val="92D050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Foundational Data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Observations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(Geodetic and Tidal)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29000" y="228600"/>
            <a:ext cx="5638800" cy="3429000"/>
          </a:xfrm>
          <a:prstGeom prst="ellipse">
            <a:avLst/>
          </a:prstGeom>
          <a:solidFill>
            <a:srgbClr val="FF66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Modeling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(Hydrodynamic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               TSS)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and Uncertainty Development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124200" y="533400"/>
            <a:ext cx="3200400" cy="541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Software Development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 Outreach/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Training/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Coordination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352800" y="533400"/>
            <a:ext cx="2743200" cy="3048000"/>
          </a:xfrm>
          <a:prstGeom prst="ellipse">
            <a:avLst/>
          </a:prstGeom>
          <a:solidFill>
            <a:srgbClr val="FFC000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VDatum</a:t>
            </a:r>
          </a:p>
        </p:txBody>
      </p:sp>
    </p:spTree>
    <p:extLst>
      <p:ext uri="{BB962C8B-B14F-4D97-AF65-F5344CB8AC3E}">
        <p14:creationId xmlns:p14="http://schemas.microsoft.com/office/powerpoint/2010/main" val="19686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651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VDatum Website:  vdatum.noaa.gov</a:t>
            </a:r>
            <a:b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Version 3.6 Released, May 13, 2016)</a:t>
            </a:r>
            <a:endParaRPr lang="en-US" sz="16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5769" r="17708" b="4230"/>
          <a:stretch/>
        </p:blipFill>
        <p:spPr bwMode="auto">
          <a:xfrm>
            <a:off x="31748" y="1247538"/>
            <a:ext cx="5535933" cy="4086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54079"/>
            <a:ext cx="3572412" cy="276072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2399"/>
            <a:ext cx="4222532" cy="24168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09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-7938" y="122238"/>
            <a:ext cx="9144001" cy="71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70C0"/>
                </a:solidFill>
                <a:latin typeface="+mn-lt"/>
                <a:cs typeface="Arial" charset="0"/>
              </a:rPr>
              <a:t>The Coastal Mapping Program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219200"/>
            <a:ext cx="4724400" cy="42211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1" kern="0" dirty="0">
                <a:solidFill>
                  <a:srgbClr val="0070C0"/>
                </a:solidFill>
                <a:latin typeface="+mn-lt"/>
                <a:cs typeface="Arial" charset="0"/>
              </a:rPr>
              <a:t>A congressional mandate to conduct remote sensing surveys of coastal regions of the United States and its possessions for demarcating the nation’s legal coastline.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1" kern="0" dirty="0" smtClean="0">
                <a:solidFill>
                  <a:srgbClr val="0070C0"/>
                </a:solidFill>
                <a:latin typeface="+mn-lt"/>
                <a:cs typeface="Arial" charset="0"/>
              </a:rPr>
              <a:t>Goals:</a:t>
            </a:r>
            <a:r>
              <a:rPr lang="en-US" sz="1400" b="1" kern="0" dirty="0" smtClean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Provide </a:t>
            </a: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the Nation With Accurate, </a:t>
            </a: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   Consistent</a:t>
            </a:r>
            <a:r>
              <a:rPr lang="en-US" sz="1600" kern="0" dirty="0">
                <a:solidFill>
                  <a:srgbClr val="0070C0"/>
                </a:solidFill>
                <a:latin typeface="+mj-lt"/>
                <a:cs typeface="Arial" charset="0"/>
              </a:rPr>
              <a:t>, Up-to-Date </a:t>
            </a: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70C0"/>
                </a:solidFill>
                <a:latin typeface="+mj-lt"/>
                <a:cs typeface="Arial" charset="0"/>
              </a:rPr>
              <a:t>    National Shoreline</a:t>
            </a: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600" kern="0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Acquire Nearshore</a:t>
            </a: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Elevation Data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0070C0"/>
                </a:solidFill>
                <a:latin typeface="+mn-lt"/>
                <a:cs typeface="Arial" charset="0"/>
              </a:rPr>
              <a:t>Sources: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Lidar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Digital Cameras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500" b="1" kern="0" dirty="0">
                <a:solidFill>
                  <a:srgbClr val="0070C0"/>
                </a:solidFill>
                <a:latin typeface="+mn-lt"/>
                <a:cs typeface="Arial" charset="0"/>
              </a:rPr>
              <a:t>High Resolution Satellites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21077" r="2383" b="4750"/>
          <a:stretch>
            <a:fillRect/>
          </a:stretch>
        </p:blipFill>
        <p:spPr bwMode="auto">
          <a:xfrm>
            <a:off x="5008563" y="1014413"/>
            <a:ext cx="2967037" cy="2189162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4" descr="Wrangell_Col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3519" r="1062" b="1006"/>
          <a:stretch>
            <a:fillRect/>
          </a:stretch>
        </p:blipFill>
        <p:spPr bwMode="auto">
          <a:xfrm>
            <a:off x="3713163" y="3203575"/>
            <a:ext cx="2511425" cy="22923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5" descr="Wrangell_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3519" r="826" b="1006"/>
          <a:stretch>
            <a:fillRect/>
          </a:stretch>
        </p:blipFill>
        <p:spPr bwMode="auto">
          <a:xfrm>
            <a:off x="4932363" y="4727575"/>
            <a:ext cx="2057400" cy="18780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20343" r="6743" b="5135"/>
          <a:stretch>
            <a:fillRect/>
          </a:stretch>
        </p:blipFill>
        <p:spPr bwMode="auto">
          <a:xfrm>
            <a:off x="6227763" y="2746375"/>
            <a:ext cx="2590800" cy="2006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28" descr="Morro_3D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r="21385" b="32338"/>
          <a:stretch>
            <a:fillRect/>
          </a:stretch>
        </p:blipFill>
        <p:spPr bwMode="auto">
          <a:xfrm>
            <a:off x="6865938" y="4506913"/>
            <a:ext cx="2257425" cy="18970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87596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9525" y="0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2800" kern="0" dirty="0" smtClean="0">
                <a:solidFill>
                  <a:srgbClr val="0070C0"/>
                </a:solidFill>
              </a:rPr>
              <a:t>What’s Being Replaced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with the</a:t>
            </a:r>
            <a:r>
              <a:rPr lang="en-US" altLang="en-US" sz="2800" dirty="0" smtClean="0">
                <a:solidFill>
                  <a:srgbClr val="0070C0"/>
                </a:solidFill>
              </a:rPr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Modernization of Reference Frames</a:t>
            </a:r>
            <a:endParaRPr lang="en-US" sz="2800" kern="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1066800" y="1120775"/>
            <a:ext cx="68691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800" kern="0" dirty="0" smtClean="0"/>
              <a:t>	</a:t>
            </a:r>
            <a:r>
              <a:rPr lang="en-US" sz="2800" b="1" u="sng" kern="0" dirty="0" smtClean="0"/>
              <a:t>Horizontal</a:t>
            </a:r>
            <a:r>
              <a:rPr lang="en-US" sz="2800" kern="0" dirty="0" smtClean="0"/>
              <a:t>			</a:t>
            </a:r>
            <a:r>
              <a:rPr lang="en-US" sz="2800" b="1" u="sng" kern="0" dirty="0" smtClean="0"/>
              <a:t>Vertical</a:t>
            </a:r>
          </a:p>
          <a:p>
            <a:pPr lvl="1">
              <a:defRPr/>
            </a:pPr>
            <a:r>
              <a:rPr lang="en-US" sz="2400" kern="0" dirty="0" smtClean="0"/>
              <a:t>NAD 83(2011)</a:t>
            </a:r>
          </a:p>
          <a:p>
            <a:pPr lvl="1">
              <a:defRPr/>
            </a:pPr>
            <a:r>
              <a:rPr lang="en-US" sz="2400" kern="0" dirty="0" smtClean="0"/>
              <a:t>NAD 83(PA11) </a:t>
            </a:r>
          </a:p>
          <a:p>
            <a:pPr lvl="1">
              <a:defRPr/>
            </a:pPr>
            <a:r>
              <a:rPr lang="en-US" sz="2400" kern="0" dirty="0" smtClean="0"/>
              <a:t>NAD 83(MA11)</a:t>
            </a:r>
          </a:p>
          <a:p>
            <a:pPr lvl="1">
              <a:defRPr/>
            </a:pPr>
            <a:endParaRPr lang="en-US" sz="2400" kern="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36650" y="1600200"/>
            <a:ext cx="3282950" cy="1524000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12" y="2667000"/>
            <a:ext cx="2416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Latitude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Longitude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Ellipsoid Height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State Plane Coordinates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59425" y="1698625"/>
            <a:ext cx="1679575" cy="3025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8001000" y="28305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Heights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15200" y="3021013"/>
            <a:ext cx="760413" cy="1793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Content Placeholder 2"/>
          <p:cNvSpPr txBox="1">
            <a:spLocks/>
          </p:cNvSpPr>
          <p:nvPr/>
        </p:nvSpPr>
        <p:spPr bwMode="auto">
          <a:xfrm>
            <a:off x="5105400" y="1676400"/>
            <a:ext cx="3709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NAVD 88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PRVD 02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VIVD09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ASVD02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NMVD03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GUVD04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IGLD 85</a:t>
            </a:r>
            <a:endParaRPr lang="en-US" alt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3584" y="5257800"/>
            <a:ext cx="33632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b="1" dirty="0" smtClean="0"/>
              <a:t>Approximate </a:t>
            </a:r>
            <a:r>
              <a:rPr lang="en-US" sz="1200" b="1" dirty="0"/>
              <a:t>level of geoid mismatch known to exist in the NAVD 88 zero </a:t>
            </a:r>
            <a:r>
              <a:rPr lang="en-US" sz="1200" b="1" dirty="0" smtClean="0"/>
              <a:t>surface.</a:t>
            </a:r>
          </a:p>
          <a:p>
            <a:pPr marL="171450" indent="-171450">
              <a:buFont typeface="Arial" charset="0"/>
              <a:buChar char="•"/>
            </a:pPr>
            <a:endParaRPr lang="en-US" sz="800" b="1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200" b="1" dirty="0" smtClean="0"/>
              <a:t>Does </a:t>
            </a:r>
            <a:r>
              <a:rPr lang="en-US" sz="1200" b="1" dirty="0"/>
              <a:t>not include local subsidence issues</a:t>
            </a:r>
            <a:endParaRPr lang="en-US" sz="1200" dirty="0"/>
          </a:p>
          <a:p>
            <a:endParaRPr lang="en-US" dirty="0"/>
          </a:p>
        </p:txBody>
      </p:sp>
      <p:cxnSp>
        <p:nvCxnSpPr>
          <p:cNvPr id="13" name="Curved Connector 12"/>
          <p:cNvCxnSpPr/>
          <p:nvPr/>
        </p:nvCxnSpPr>
        <p:spPr bwMode="auto">
          <a:xfrm flipV="1">
            <a:off x="457200" y="2362200"/>
            <a:ext cx="533400" cy="381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3810000"/>
            <a:ext cx="3448049" cy="229869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75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37" name="Rectangle 6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Vertical Datum Transformation “Roadmap”</a:t>
            </a:r>
          </a:p>
        </p:txBody>
      </p:sp>
      <p:pic>
        <p:nvPicPr>
          <p:cNvPr id="12291" name="Picture 61"/>
          <p:cNvPicPr>
            <a:picLocks noChangeAspect="1" noChangeArrowheads="1"/>
          </p:cNvPicPr>
          <p:nvPr/>
        </p:nvPicPr>
        <p:blipFill>
          <a:blip r:embed="rId3" cstate="print"/>
          <a:srcRect l="8749" t="15334" r="8333"/>
          <a:stretch>
            <a:fillRect/>
          </a:stretch>
        </p:blipFill>
        <p:spPr bwMode="auto">
          <a:xfrm>
            <a:off x="0" y="1022350"/>
            <a:ext cx="91440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1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6200" y="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4000" b="1" dirty="0" smtClean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3600" b="1" i="1" dirty="0" smtClean="0">
                <a:solidFill>
                  <a:srgbClr val="0070C0"/>
                </a:solidFill>
                <a:latin typeface="Calibri" pitchFamily="34" charset="0"/>
              </a:rPr>
              <a:t>Updated NSRS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889" r="833" b="1111"/>
          <a:stretch/>
        </p:blipFill>
        <p:spPr>
          <a:xfrm>
            <a:off x="762000" y="990600"/>
            <a:ext cx="7611534" cy="4724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46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47179" r="60417" b="15215"/>
          <a:stretch>
            <a:fillRect/>
          </a:stretch>
        </p:blipFill>
        <p:spPr bwMode="auto">
          <a:xfrm>
            <a:off x="4572000" y="1294391"/>
            <a:ext cx="2133600" cy="20954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T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5460" r="6392" b="5460"/>
          <a:stretch>
            <a:fillRect/>
          </a:stretch>
        </p:blipFill>
        <p:spPr bwMode="auto">
          <a:xfrm>
            <a:off x="2590800" y="3505200"/>
            <a:ext cx="27432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IMG_0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8" y="1733149"/>
            <a:ext cx="2261134" cy="16958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itle 1"/>
          <p:cNvSpPr txBox="1">
            <a:spLocks/>
          </p:cNvSpPr>
          <p:nvPr/>
        </p:nvSpPr>
        <p:spPr bwMode="auto">
          <a:xfrm>
            <a:off x="0" y="3048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Future Enhancements: </a:t>
            </a:r>
            <a:r>
              <a:rPr lang="en-US" b="1" i="1" dirty="0" smtClean="0">
                <a:solidFill>
                  <a:srgbClr val="0070C0"/>
                </a:solidFill>
                <a:latin typeface="Calibri" pitchFamily="34" charset="0"/>
              </a:rPr>
              <a:t>Next </a:t>
            </a:r>
            <a:r>
              <a:rPr lang="en-US" b="1" i="1" dirty="0">
                <a:solidFill>
                  <a:srgbClr val="0070C0"/>
                </a:solidFill>
                <a:latin typeface="Calibri" pitchFamily="34" charset="0"/>
              </a:rPr>
              <a:t>Generation TSS Development</a:t>
            </a:r>
          </a:p>
        </p:txBody>
      </p:sp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381000" y="814062"/>
            <a:ext cx="243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A Must: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GPS Campaign on benchmarks to determine new relationships</a:t>
            </a:r>
          </a:p>
        </p:txBody>
      </p:sp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2438400" y="5471746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Satellite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Altimetry/Derived Products  to better understand offshore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TSS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3962400" y="781339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</a:rPr>
              <a:t>Wish List: 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GPS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tide buoys to be utilized for data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input and validation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2" descr="https://sentinel.esa.int/image/image_gallery?uuid=67e38ba2-9786-43a8-b9b0-f862956a9c9d&amp;groupId=247904&amp;t=13554954228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72408"/>
            <a:ext cx="2471887" cy="192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172200" y="5514827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Re-tracked coastal altimetry data to capture nearshore sea surface height signal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Geodetic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54" r="24583"/>
          <a:stretch/>
        </p:blipFill>
        <p:spPr>
          <a:xfrm>
            <a:off x="838199" y="628736"/>
            <a:ext cx="7772115" cy="523866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189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3505200"/>
            <a:ext cx="2946400" cy="22098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3200400" cy="24003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9569" b="12308"/>
          <a:stretch/>
        </p:blipFill>
        <p:spPr bwMode="auto">
          <a:xfrm>
            <a:off x="4191000" y="914400"/>
            <a:ext cx="4876800" cy="523944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40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Geodetic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Content Placeholder 3" descr="TSS_Altimetry_and_TS_Filtere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5788" r="7060" b="5960"/>
          <a:stretch>
            <a:fillRect/>
          </a:stretch>
        </p:blipFill>
        <p:spPr>
          <a:xfrm>
            <a:off x="76200" y="914400"/>
            <a:ext cx="5486400" cy="3429000"/>
          </a:xfrm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52399" y="4419600"/>
            <a:ext cx="46582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Refined TSS grid created using the derived TSS points at CNES MSS points (Gaussian filtered), and newly determined geodetic relationships at tide stations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Future Enhancements: Next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Generation TSS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7021" r="5628" b="7393"/>
          <a:stretch/>
        </p:blipFill>
        <p:spPr>
          <a:xfrm>
            <a:off x="4810675" y="3051776"/>
            <a:ext cx="4295179" cy="31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87363"/>
          </a:xfrm>
        </p:spPr>
        <p:txBody>
          <a:bodyPr/>
          <a:lstStyle/>
          <a:p>
            <a:pPr marR="0" eaLnBrk="1" hangingPunct="1">
              <a:defRPr/>
            </a:pPr>
            <a:r>
              <a:rPr lang="en-US" sz="4000" dirty="0" smtClean="0">
                <a:solidFill>
                  <a:srgbClr val="0070C0"/>
                </a:solidFill>
                <a:effectLst/>
              </a:rPr>
              <a:t>National Tidal Datum Epoch (NTDE)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0" y="1600200"/>
            <a:ext cx="83439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 defTabSz="97790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cs typeface="Arial" charset="0"/>
              </a:rPr>
              <a:t>Official time period of tidal observations that are used for primary datum calculations</a:t>
            </a:r>
            <a:endParaRPr lang="en-US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Time it takes the Earth, Moon, &amp; Sun to complete an epoch tidal cycle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19 year time period (Current NTDE is 1983-2001)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Considered for revision every ~20-25yrs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Includes the longest period tidal variations </a:t>
            </a: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(18.6 year node cycle)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Averages out seasonal fluctuations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Provides a nationally consistent tidal datum network by accounting for seasonal and apparent environmental trends in sea level that affect the accuracy of tidal </a:t>
            </a:r>
            <a:r>
              <a:rPr lang="en-US" sz="1200" dirty="0" err="1" smtClean="0">
                <a:solidFill>
                  <a:srgbClr val="0070C0"/>
                </a:solidFill>
                <a:cs typeface="Arial" charset="0"/>
              </a:rPr>
              <a:t>datums</a:t>
            </a:r>
            <a:endParaRPr lang="en-US" sz="12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45060" name="Picture 3" descr="tidal ep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4903" b="4019"/>
          <a:stretch>
            <a:fillRect/>
          </a:stretch>
        </p:blipFill>
        <p:spPr bwMode="auto">
          <a:xfrm>
            <a:off x="0" y="4314825"/>
            <a:ext cx="5308600" cy="25431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3481388" y="4408488"/>
            <a:ext cx="1108075" cy="1539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itchFamily="34" charset="0"/>
              </a:rPr>
              <a:t>1983-2001 EPOCH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2698" y="724525"/>
            <a:ext cx="9144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600"/>
              </a:spcBef>
              <a:buSzPct val="100000"/>
              <a:defRPr/>
            </a:pPr>
            <a:r>
              <a:rPr lang="en-US" sz="2000" b="1" dirty="0">
                <a:solidFill>
                  <a:srgbClr val="0070C0"/>
                </a:solidFill>
                <a:cs typeface="Arial" charset="0"/>
              </a:rPr>
              <a:t>Anticipated release 2022-2023 time frame</a:t>
            </a:r>
          </a:p>
          <a:p>
            <a:pPr lvl="1" algn="ctr">
              <a:spcBef>
                <a:spcPts val="600"/>
              </a:spcBef>
              <a:buSzPct val="100000"/>
              <a:defRPr/>
            </a:pPr>
            <a:r>
              <a:rPr lang="en-US" sz="1600" b="1" i="1" dirty="0" smtClean="0">
                <a:solidFill>
                  <a:srgbClr val="0070C0"/>
                </a:solidFill>
                <a:cs typeface="Arial" charset="0"/>
              </a:rPr>
              <a:t>Next </a:t>
            </a:r>
            <a:r>
              <a:rPr lang="en-US" sz="1600" b="1" i="1" dirty="0">
                <a:solidFill>
                  <a:srgbClr val="0070C0"/>
                </a:solidFill>
                <a:cs typeface="Arial" charset="0"/>
              </a:rPr>
              <a:t>NTDE will be computed on period of </a:t>
            </a:r>
            <a:r>
              <a:rPr lang="en-US" sz="1600" b="1" i="1" dirty="0" smtClean="0">
                <a:solidFill>
                  <a:srgbClr val="0070C0"/>
                </a:solidFill>
                <a:cs typeface="Arial" charset="0"/>
              </a:rPr>
              <a:t>(2002-2020)</a:t>
            </a:r>
            <a:endParaRPr lang="en-US" sz="1600" b="1" i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8" name="Picture 4" descr="Moko final Plot HH-LL 6-m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2362200" cy="12781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8723970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27" y="4715195"/>
            <a:ext cx="1841073" cy="138080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22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MSL NTDE </a:t>
            </a:r>
            <a:r>
              <a:rPr lang="en-US" sz="3200" b="1" dirty="0">
                <a:solidFill>
                  <a:srgbClr val="0070C0"/>
                </a:solidFill>
              </a:rPr>
              <a:t>Differences: </a:t>
            </a:r>
            <a:r>
              <a:rPr lang="en-US" sz="2400" b="1" dirty="0">
                <a:solidFill>
                  <a:srgbClr val="0070C0"/>
                </a:solidFill>
              </a:rPr>
              <a:t>(83-01 vs. 60-78)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/>
          <a:stretch/>
        </p:blipFill>
        <p:spPr>
          <a:xfrm>
            <a:off x="992045" y="685800"/>
            <a:ext cx="7085155" cy="51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MHW NTDE Differences: </a:t>
            </a:r>
            <a:r>
              <a:rPr lang="en-US" sz="2400" b="1" dirty="0" smtClean="0">
                <a:solidFill>
                  <a:srgbClr val="0070C0"/>
                </a:solidFill>
              </a:rPr>
              <a:t>(83-01 </a:t>
            </a:r>
            <a:r>
              <a:rPr lang="en-US" sz="2400" b="1" dirty="0">
                <a:solidFill>
                  <a:srgbClr val="0070C0"/>
                </a:solidFill>
              </a:rPr>
              <a:t>vs. 60-78)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1143000" y="712547"/>
            <a:ext cx="7104529" cy="51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8330"/>
            <a:ext cx="8915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Operational Impacts: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Base stations,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control/check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points, direct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georeferencing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 – consistency!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Proprietary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sensor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and exploitation software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utilized to process data will need to support new reference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frames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Shoreline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Product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Impacts: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Horizontal displacements – user dependent; minimal to charting (scale)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Tidal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Datums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 not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impacted,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only roadmap for how we get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it - currently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National Tidal Datum Epoch update (~2020)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will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compound NSRS impact 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shorelines going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forward – this needs to be detailed and educated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Transitioning issues - horizontal transformations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to shoreline will be needed if Nautical Charts are not updated to latest reference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frames, metadata, SOWs,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IOCM Products: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New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products will be tied to latest reference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frames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Older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products will need to be transformed by delivery mechanism or RS/GIS software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– ideally on-the-fly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Confusion of different reference frames and ensuring consistency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VDatum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27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Impact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of NSRS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Modernization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963" y="1600200"/>
            <a:ext cx="73194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Outreach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Education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MLLW NTDE </a:t>
            </a:r>
            <a:r>
              <a:rPr lang="en-US" sz="3200" b="1" dirty="0">
                <a:solidFill>
                  <a:srgbClr val="0070C0"/>
                </a:solidFill>
              </a:rPr>
              <a:t>Differences: </a:t>
            </a:r>
            <a:r>
              <a:rPr lang="en-US" sz="2400" b="1" dirty="0">
                <a:solidFill>
                  <a:srgbClr val="0070C0"/>
                </a:solidFill>
              </a:rPr>
              <a:t>(83-01 vs. 60-78)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914400" y="738140"/>
            <a:ext cx="7028329" cy="51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845820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Implementing new ellipsoidal to </a:t>
            </a:r>
            <a:r>
              <a:rPr lang="en-US" sz="3200" dirty="0" err="1" smtClean="0">
                <a:solidFill>
                  <a:srgbClr val="0070C0"/>
                </a:solidFill>
              </a:rPr>
              <a:t>orthometric</a:t>
            </a:r>
            <a:r>
              <a:rPr lang="en-US" sz="3200" dirty="0" smtClean="0">
                <a:solidFill>
                  <a:srgbClr val="0070C0"/>
                </a:solidFill>
              </a:rPr>
              <a:t> roadmap NGS develops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Development of Next Generation TSS</a:t>
            </a: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Modernizing of Tidal Datum Fields for NTDE update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Changes in </a:t>
            </a:r>
            <a:r>
              <a:rPr lang="en-US" sz="4000" b="1" dirty="0" err="1" smtClean="0">
                <a:solidFill>
                  <a:srgbClr val="0070C0"/>
                </a:solidFill>
              </a:rPr>
              <a:t>VDatum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84582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Assistance collecting GPS on 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  tidal benchmarks</a:t>
            </a: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Problems </a:t>
            </a:r>
            <a:r>
              <a:rPr lang="en-US" sz="2400" dirty="0" smtClean="0">
                <a:solidFill>
                  <a:srgbClr val="0070C0"/>
                </a:solidFill>
              </a:rPr>
              <a:t>(Software or Models) 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Enhancements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What we need from you</a:t>
            </a:r>
            <a:r>
              <a:rPr lang="en-US" sz="4000" b="1" dirty="0" smtClean="0">
                <a:solidFill>
                  <a:srgbClr val="0070C0"/>
                </a:solidFill>
              </a:rPr>
              <a:t>: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195" name="Picture 3" descr="C:\Users\Stephen.A.White\AppData\Local\Microsoft\Windows\Temporary Internet Files\Content.IE5\QE0SWTJX\600px-Emoticon_frown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06" y="2667000"/>
            <a:ext cx="1128594" cy="11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Stephen.A.White\AppData\Local\Microsoft\Windows\Temporary Internet Files\Content.IE5\TR4OS2T3\improvemen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22" y="3795594"/>
            <a:ext cx="2001956" cy="211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9569" b="12308"/>
          <a:stretch/>
        </p:blipFill>
        <p:spPr bwMode="auto">
          <a:xfrm>
            <a:off x="7086600" y="915368"/>
            <a:ext cx="1900688" cy="20420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1948458"/>
            <a:ext cx="845820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HTDP</a:t>
            </a:r>
          </a:p>
          <a:p>
            <a:endParaRPr lang="en-US" sz="2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NADCON5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IGLD85 Improvements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Spatially Varying Uncertainty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Other Enhancements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181600" y="1295400"/>
            <a:ext cx="3886200" cy="2819400"/>
            <a:chOff x="573088" y="1522413"/>
            <a:chExt cx="7173912" cy="518439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"/>
            <a:stretch>
              <a:fillRect/>
            </a:stretch>
          </p:blipFill>
          <p:spPr bwMode="auto">
            <a:xfrm>
              <a:off x="1558925" y="1522413"/>
              <a:ext cx="6188075" cy="518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949996" y="1522413"/>
              <a:ext cx="5613400" cy="509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rebuchet MS" pitchFamily="34" charset="0"/>
                </a:rPr>
                <a:t>Uncertainty in one standard derivation (m)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" t="2560" r="93660" b="70885"/>
            <a:stretch>
              <a:fillRect/>
            </a:stretch>
          </p:blipFill>
          <p:spPr bwMode="auto">
            <a:xfrm>
              <a:off x="573088" y="1522413"/>
              <a:ext cx="1421885" cy="5184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55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5573" r="18225"/>
          <a:stretch/>
        </p:blipFill>
        <p:spPr bwMode="auto">
          <a:xfrm>
            <a:off x="1513839" y="762000"/>
            <a:ext cx="641344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"/>
            <a:ext cx="9220200" cy="7315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kern="0" dirty="0" err="1" smtClean="0">
                <a:solidFill>
                  <a:srgbClr val="0070C0"/>
                </a:solidFill>
              </a:rPr>
              <a:t>VDatum</a:t>
            </a:r>
            <a:r>
              <a:rPr lang="en-US" sz="3600" kern="0" dirty="0" smtClean="0">
                <a:solidFill>
                  <a:srgbClr val="0070C0"/>
                </a:solidFill>
              </a:rPr>
              <a:t>: Contact Us</a:t>
            </a:r>
            <a:endParaRPr lang="en-US" sz="3600" kern="0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715000" y="13716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93" t="20443" r="5817" b="15134"/>
          <a:stretch/>
        </p:blipFill>
        <p:spPr>
          <a:xfrm>
            <a:off x="-1" y="1066800"/>
            <a:ext cx="9120189" cy="4091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20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Rip Current</a:t>
            </a:r>
          </a:p>
        </p:txBody>
      </p:sp>
      <p:sp>
        <p:nvSpPr>
          <p:cNvPr id="6" name="Left Arrow 5"/>
          <p:cNvSpPr/>
          <p:nvPr/>
        </p:nvSpPr>
        <p:spPr bwMode="auto">
          <a:xfrm>
            <a:off x="4495800" y="1295400"/>
            <a:ext cx="2895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Waves</a:t>
            </a:r>
          </a:p>
        </p:txBody>
      </p:sp>
      <p:sp>
        <p:nvSpPr>
          <p:cNvPr id="7" name="Left Arrow 6"/>
          <p:cNvSpPr/>
          <p:nvPr/>
        </p:nvSpPr>
        <p:spPr bwMode="auto">
          <a:xfrm>
            <a:off x="4343400" y="4038600"/>
            <a:ext cx="2895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Waves</a:t>
            </a:r>
          </a:p>
        </p:txBody>
      </p:sp>
      <p:sp>
        <p:nvSpPr>
          <p:cNvPr id="8" name="Bent Arrow 7"/>
          <p:cNvSpPr/>
          <p:nvPr/>
        </p:nvSpPr>
        <p:spPr bwMode="auto">
          <a:xfrm>
            <a:off x="4457700" y="2514600"/>
            <a:ext cx="2781300" cy="785501"/>
          </a:xfrm>
          <a:prstGeom prst="bentArrow">
            <a:avLst>
              <a:gd name="adj1" fmla="val 25000"/>
              <a:gd name="adj2" fmla="val 23542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Bent Arrow 9"/>
          <p:cNvSpPr/>
          <p:nvPr/>
        </p:nvSpPr>
        <p:spPr bwMode="auto">
          <a:xfrm>
            <a:off x="4495800" y="1676400"/>
            <a:ext cx="2895600" cy="685800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4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3240" y="112776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8000" y="2514600"/>
            <a:ext cx="9144000" cy="28194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70C0"/>
                </a:solidFill>
              </a:rPr>
              <a:t>Contact Information</a:t>
            </a:r>
            <a:r>
              <a:rPr lang="en-US" sz="2400" b="1" kern="0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 smtClean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Email: </a:t>
            </a:r>
            <a:r>
              <a:rPr lang="en-US" sz="1600" b="1" i="1" kern="0" dirty="0" smtClean="0">
                <a:solidFill>
                  <a:srgbClr val="0070C0"/>
                </a:solidFill>
              </a:rPr>
              <a:t>vdatum.info@noaa.gov</a:t>
            </a:r>
            <a:endParaRPr lang="en-US" sz="1600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Website: </a:t>
            </a:r>
            <a:r>
              <a:rPr lang="en-US" sz="1600" b="1" i="1" kern="0" dirty="0" smtClean="0">
                <a:solidFill>
                  <a:srgbClr val="0070C0"/>
                </a:solidFill>
                <a:hlinkClick r:id="rId2"/>
              </a:rPr>
              <a:t>http://vdatum.noaa.gov</a:t>
            </a:r>
            <a:endParaRPr lang="en-US" sz="1600" b="1" i="1" kern="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b="1" i="1" dirty="0">
                <a:solidFill>
                  <a:srgbClr val="0070C0"/>
                </a:solidFill>
              </a:rPr>
              <a:t>Stephen 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White</a:t>
            </a:r>
          </a:p>
          <a:p>
            <a:pPr algn="ctr">
              <a:lnSpc>
                <a:spcPct val="90000"/>
              </a:lnSpc>
            </a:pPr>
            <a:endParaRPr lang="en-US" altLang="en-US" sz="800" b="1" i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Email: </a:t>
            </a:r>
            <a:r>
              <a:rPr lang="en-US" altLang="en-US" sz="1600" dirty="0" smtClean="0">
                <a:solidFill>
                  <a:srgbClr val="0070C0"/>
                </a:solidFill>
                <a:hlinkClick r:id="rId3"/>
              </a:rPr>
              <a:t>stephen.a.white@noaa.gov</a:t>
            </a:r>
            <a:endParaRPr lang="en-US" altLang="en-US" sz="160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800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Phone: (301) 713-1428 x167</a:t>
            </a:r>
          </a:p>
          <a:p>
            <a:pPr algn="ctr">
              <a:lnSpc>
                <a:spcPct val="90000"/>
              </a:lnSpc>
            </a:pPr>
            <a:endParaRPr lang="en-US" altLang="en-US" sz="160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b="1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-11723" y="2791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Changes to the NSRS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en-US" b="1" i="1" dirty="0" smtClean="0">
                <a:solidFill>
                  <a:srgbClr val="0070C0"/>
                </a:solidFill>
              </a:rPr>
              <a:t>Horizontal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93341" cy="47244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57800" y="5715000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Seattle, WA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Easting Difference: 0.45 meters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Northing Difference: 1.33 meters</a:t>
            </a:r>
            <a:endParaRPr lang="en-US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-11723" y="2791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Changes to the NSRS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en-US" b="1" i="1" dirty="0" smtClean="0">
                <a:solidFill>
                  <a:srgbClr val="0070C0"/>
                </a:solidFill>
              </a:rPr>
              <a:t>Horizontal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5715000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Long Beach, CA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Easting Difference: 0.41 meters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Northing Difference: 1.29 meters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772400" cy="483580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599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-11723" y="2791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Changes to the NSRS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en-US" b="1" i="1" dirty="0" smtClean="0">
                <a:solidFill>
                  <a:srgbClr val="0070C0"/>
                </a:solidFill>
              </a:rPr>
              <a:t>Horizontal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5715000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Charleston, SC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Easting Difference: 0.75 meters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Northing Difference: 0.46 meters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399"/>
            <a:ext cx="7772400" cy="483580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62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096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836229" y="4572000"/>
            <a:ext cx="449942" cy="420915"/>
          </a:xfrm>
          <a:prstGeom prst="star5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865115" y="308427"/>
            <a:ext cx="449942" cy="420915"/>
          </a:xfrm>
          <a:prstGeom prst="star5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8963" y="681335"/>
            <a:ext cx="179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Puget Sound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8821" y="4857681"/>
            <a:ext cx="1663019" cy="461665"/>
          </a:xfrm>
          <a:prstGeom prst="rect">
            <a:avLst/>
          </a:prstGeom>
          <a:noFill/>
          <a:effectLst>
            <a:innerShdw blurRad="152400">
              <a:schemeClr val="tx1"/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 Beach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0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190" t="8498" r="556" b="2564"/>
          <a:stretch/>
        </p:blipFill>
        <p:spPr>
          <a:xfrm>
            <a:off x="-8385" y="719048"/>
            <a:ext cx="9152385" cy="4995952"/>
          </a:xfrm>
          <a:prstGeom prst="rect">
            <a:avLst/>
          </a:prstGeom>
        </p:spPr>
      </p:pic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36362"/>
            <a:ext cx="8229600" cy="8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70C0"/>
                </a:solidFill>
                <a:latin typeface="+mn-lt"/>
                <a:cs typeface="Times New Roman" charset="0"/>
              </a:rPr>
              <a:t>Palm Beach, FL</a:t>
            </a:r>
            <a:endParaRPr lang="en-US" sz="3600" b="1" dirty="0">
              <a:solidFill>
                <a:srgbClr val="0070C0"/>
              </a:solidFill>
              <a:latin typeface="+mn-lt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10" y="997446"/>
            <a:ext cx="2737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NGS/RSD Topobathy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General Bare Earth Routine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29" t="8645" r="634" b="2857"/>
          <a:stretch/>
        </p:blipFill>
        <p:spPr>
          <a:xfrm>
            <a:off x="-8386" y="719048"/>
            <a:ext cx="9152385" cy="4989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28" y="1009335"/>
            <a:ext cx="2084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NGS/RSD Topobathy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NAD83 Ellipsoidal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3" y="136380"/>
            <a:ext cx="7379931" cy="57026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0073" y="1774422"/>
            <a:ext cx="3754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6-10 meter offsets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1990058" y="1364065"/>
            <a:ext cx="546847" cy="44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72994" y="1335840"/>
            <a:ext cx="546847" cy="317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675" y="200254"/>
            <a:ext cx="6705600" cy="1143000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Times New Roman" charset="0"/>
              </a:rPr>
              <a:t>Palm Beach, FL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2" y="164726"/>
            <a:ext cx="7379931" cy="57026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3" y="164726"/>
            <a:ext cx="7379931" cy="5702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4" y="164726"/>
            <a:ext cx="7379930" cy="570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64726"/>
            <a:ext cx="7379931" cy="5702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380"/>
            <a:ext cx="7379931" cy="57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15495</TotalTime>
  <Words>1123</Words>
  <Application>Microsoft Office PowerPoint</Application>
  <PresentationFormat>On-screen Show (4:3)</PresentationFormat>
  <Paragraphs>231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Times</vt:lpstr>
      <vt:lpstr>Times New Roman</vt:lpstr>
      <vt:lpstr>Trebuchet MS</vt:lpstr>
      <vt:lpstr>Verdana</vt:lpstr>
      <vt:lpstr>Wingdings</vt:lpstr>
      <vt:lpstr>NGS2</vt:lpstr>
      <vt:lpstr>Custom Design</vt:lpstr>
      <vt:lpstr>PowerPoint Presentation</vt:lpstr>
      <vt:lpstr>PowerPoint Presentation</vt:lpstr>
      <vt:lpstr>PowerPoint Presentation</vt:lpstr>
      <vt:lpstr>Changes to the NSRS: Horizontal</vt:lpstr>
      <vt:lpstr>Changes to the NSRS: Horizontal</vt:lpstr>
      <vt:lpstr>Changes to the NSRS: Horizontal</vt:lpstr>
      <vt:lpstr>PowerPoint Presentation</vt:lpstr>
      <vt:lpstr>PowerPoint Presentation</vt:lpstr>
      <vt:lpstr>Palm Beach, FL</vt:lpstr>
      <vt:lpstr>PowerPoint Presentation</vt:lpstr>
      <vt:lpstr>Puget Sound, 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VDatum Website:  vdatum.noaa.gov (Version 3.6 Released, May 13,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A. White</dc:creator>
  <cp:lastModifiedBy>Mike Aslaksen</cp:lastModifiedBy>
  <cp:revision>214</cp:revision>
  <cp:lastPrinted>2013-03-19T12:53:26Z</cp:lastPrinted>
  <dcterms:created xsi:type="dcterms:W3CDTF">2012-01-17T13:24:53Z</dcterms:created>
  <dcterms:modified xsi:type="dcterms:W3CDTF">2017-04-25T12:42:19Z</dcterms:modified>
</cp:coreProperties>
</file>