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65"/>
  </p:notesMasterIdLst>
  <p:handoutMasterIdLst>
    <p:handoutMasterId r:id="rId66"/>
  </p:handoutMasterIdLst>
  <p:sldIdLst>
    <p:sldId id="257" r:id="rId3"/>
    <p:sldId id="555" r:id="rId4"/>
    <p:sldId id="474" r:id="rId5"/>
    <p:sldId id="475" r:id="rId6"/>
    <p:sldId id="449" r:id="rId7"/>
    <p:sldId id="498" r:id="rId8"/>
    <p:sldId id="406" r:id="rId9"/>
    <p:sldId id="261" r:id="rId10"/>
    <p:sldId id="452" r:id="rId11"/>
    <p:sldId id="409" r:id="rId12"/>
    <p:sldId id="413" r:id="rId13"/>
    <p:sldId id="441" r:id="rId14"/>
    <p:sldId id="417" r:id="rId15"/>
    <p:sldId id="556" r:id="rId16"/>
    <p:sldId id="557" r:id="rId17"/>
    <p:sldId id="559" r:id="rId18"/>
    <p:sldId id="561" r:id="rId19"/>
    <p:sldId id="562" r:id="rId20"/>
    <p:sldId id="564" r:id="rId21"/>
    <p:sldId id="566" r:id="rId22"/>
    <p:sldId id="567" r:id="rId23"/>
    <p:sldId id="577" r:id="rId24"/>
    <p:sldId id="535" r:id="rId25"/>
    <p:sldId id="536" r:id="rId26"/>
    <p:sldId id="537" r:id="rId27"/>
    <p:sldId id="508" r:id="rId28"/>
    <p:sldId id="490" r:id="rId29"/>
    <p:sldId id="491" r:id="rId30"/>
    <p:sldId id="492" r:id="rId31"/>
    <p:sldId id="494" r:id="rId32"/>
    <p:sldId id="485" r:id="rId33"/>
    <p:sldId id="493" r:id="rId34"/>
    <p:sldId id="397" r:id="rId35"/>
    <p:sldId id="398" r:id="rId36"/>
    <p:sldId id="506" r:id="rId37"/>
    <p:sldId id="578" r:id="rId38"/>
    <p:sldId id="579" r:id="rId39"/>
    <p:sldId id="581" r:id="rId40"/>
    <p:sldId id="582" r:id="rId41"/>
    <p:sldId id="580" r:id="rId42"/>
    <p:sldId id="584" r:id="rId43"/>
    <p:sldId id="517" r:id="rId44"/>
    <p:sldId id="519" r:id="rId45"/>
    <p:sldId id="527" r:id="rId46"/>
    <p:sldId id="525" r:id="rId47"/>
    <p:sldId id="526" r:id="rId48"/>
    <p:sldId id="573" r:id="rId49"/>
    <p:sldId id="533" r:id="rId50"/>
    <p:sldId id="500" r:id="rId51"/>
    <p:sldId id="575" r:id="rId52"/>
    <p:sldId id="503" r:id="rId53"/>
    <p:sldId id="516" r:id="rId54"/>
    <p:sldId id="542" r:id="rId55"/>
    <p:sldId id="543" r:id="rId56"/>
    <p:sldId id="544" r:id="rId57"/>
    <p:sldId id="571" r:id="rId58"/>
    <p:sldId id="572" r:id="rId59"/>
    <p:sldId id="539" r:id="rId60"/>
    <p:sldId id="549" r:id="rId61"/>
    <p:sldId id="512" r:id="rId62"/>
    <p:sldId id="509" r:id="rId63"/>
    <p:sldId id="295" r:id="rId6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286" autoAdjust="0"/>
  </p:normalViewPr>
  <p:slideViewPr>
    <p:cSldViewPr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28" y="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441B9D72-AB0D-4DBF-8733-1668BD466593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41D4C4B3-8A02-4291-B459-138CBA87E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57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5372EAF0-2B05-47B2-98F4-A6577BF33B87}" type="datetimeFigureOut">
              <a:rPr lang="en-US" smtClean="0"/>
              <a:t>1/9/2018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1" tIns="46586" rIns="93171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1" tIns="46586" rIns="93171" bIns="4658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C3DD50F6-B5BC-40E7-98E2-36F326E2BE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2165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1pPr>
            <a:lvl2pPr marL="738162" indent="-283908" defTabSz="932165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2pPr>
            <a:lvl3pPr marL="1135633" indent="-227127" defTabSz="932165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3pPr>
            <a:lvl4pPr marL="1589886" indent="-227127" defTabSz="932165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4pPr>
            <a:lvl5pPr marL="2044140" indent="-227127" defTabSz="932165" eaLnBrk="0" hangingPunct="0">
              <a:defRPr sz="2700">
                <a:solidFill>
                  <a:schemeClr val="tx1"/>
                </a:solidFill>
                <a:latin typeface="Verdana" pitchFamily="34" charset="0"/>
              </a:defRPr>
            </a:lvl5pPr>
            <a:lvl6pPr marL="2498393" indent="-227127" defTabSz="93216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34" charset="0"/>
              </a:defRPr>
            </a:lvl6pPr>
            <a:lvl7pPr marL="2952646" indent="-227127" defTabSz="93216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34" charset="0"/>
              </a:defRPr>
            </a:lvl7pPr>
            <a:lvl8pPr marL="3406900" indent="-227127" defTabSz="93216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34" charset="0"/>
              </a:defRPr>
            </a:lvl8pPr>
            <a:lvl9pPr marL="3861153" indent="-227127" defTabSz="932165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23A931F-4EFE-4C4A-BA7E-E64E6433F27D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9787" cy="34861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091" y="4414766"/>
            <a:ext cx="5142223" cy="41844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Older regions   ½ cell length</a:t>
            </a:r>
          </a:p>
          <a:p>
            <a:r>
              <a:rPr lang="en-US" smtClean="0"/>
              <a:t>Now working with NGS to extend 1-3 grid cells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512275-F1BB-42F6-A386-1874CB17F744}" type="slidenum">
              <a:rPr lang="en-US" smtClean="0"/>
              <a:pPr eaLnBrk="1" hangingPunct="1"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39662" indent="-339662"/>
            <a:endParaRPr lang="en-US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2D128-A145-4269-B6F1-880239C307EC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54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294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1D9576-3472-4DE6-AFB3-E7D7F62D73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78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NAD83 and the new GEOID on one side and NAD83 and the old GEOID on the other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772">
              <a:defRPr/>
            </a:pPr>
            <a:fld id="{C3DD50F6-B5BC-40E7-98E2-36F326E2BEDD}" type="slidenum">
              <a:rPr lang="en-US">
                <a:solidFill>
                  <a:prstClr val="black"/>
                </a:solidFill>
                <a:latin typeface="Calibri"/>
              </a:rPr>
              <a:pPr defTabSz="915772">
                <a:defRPr/>
              </a:pPr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008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NAD83 and the new GEOID on one side and NAD83 and the old GEOID on the other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5772">
              <a:defRPr/>
            </a:pPr>
            <a:fld id="{C3DD50F6-B5BC-40E7-98E2-36F326E2BEDD}" type="slidenum">
              <a:rPr lang="en-US">
                <a:solidFill>
                  <a:prstClr val="black"/>
                </a:solidFill>
                <a:latin typeface="Calibri"/>
              </a:rPr>
              <a:pPr defTabSz="915772">
                <a:defRPr/>
              </a:pPr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1325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50F6-B5BC-40E7-98E2-36F326E2BED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8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/>
              <a:t>Vertical Datum Transformation (</a:t>
            </a:r>
            <a:r>
              <a:rPr lang="en-US" b="1" dirty="0" err="1" smtClean="0"/>
              <a:t>VDatum</a:t>
            </a:r>
            <a:r>
              <a:rPr lang="en-US" b="1" dirty="0" smtClean="0"/>
              <a:t>) is a free software tool under development jointly by NOAA's National Geodetic Survey (NGS), Office of Coast Survey (OCS) and Center for Operational Oceanographic Products and Services (CO-OPS). </a:t>
            </a:r>
            <a:r>
              <a:rPr lang="en-US" b="1" dirty="0" err="1" smtClean="0"/>
              <a:t>VDatum</a:t>
            </a:r>
            <a:r>
              <a:rPr lang="en-US" b="1" dirty="0" smtClean="0"/>
              <a:t> is designed to vertically transform geospatial data among a variety of tidal, </a:t>
            </a:r>
            <a:r>
              <a:rPr lang="en-US" b="1" dirty="0" err="1" smtClean="0"/>
              <a:t>orthometric</a:t>
            </a:r>
            <a:r>
              <a:rPr lang="en-US" b="1" dirty="0" smtClean="0"/>
              <a:t> and ellipsoidal vertical </a:t>
            </a:r>
            <a:r>
              <a:rPr lang="en-US" b="1" dirty="0" err="1" smtClean="0"/>
              <a:t>datums</a:t>
            </a:r>
            <a:r>
              <a:rPr lang="en-US" b="1" dirty="0" smtClean="0"/>
              <a:t> - allowing users to convert their data from different vertical references to a common system , enabling the fusion of diverse geospatial data onto a preferred vertical  datum. </a:t>
            </a:r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9FB2F3-3216-4BB0-9F6A-D5C3A1B43243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39662" indent="-339662"/>
            <a:endParaRPr lang="en-US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22D128-A145-4269-B6F1-880239C307EC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8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The ellipsoid (in red) is a simplified mathematical surface that helps in positioning.  GPS </a:t>
            </a:r>
            <a:r>
              <a:rPr lang="en-US" smtClean="0"/>
              <a:t>positions are </a:t>
            </a:r>
            <a:r>
              <a:rPr lang="en-US" dirty="0" smtClean="0"/>
              <a:t>based on the ellipsoid. 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826EE6-D679-4123-BF84-69362B6A0C95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83D4DC-B0CD-442D-927E-183642CFCB89}" type="slidenum">
              <a:rPr lang="en-US" smtClean="0">
                <a:latin typeface="Times" pitchFamily="18" charset="0"/>
              </a:rPr>
              <a:pPr/>
              <a:t>13</a:t>
            </a:fld>
            <a:endParaRPr lang="en-US" smtClean="0">
              <a:latin typeface="Times" pitchFamily="18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90476" indent="-190476">
              <a:lnSpc>
                <a:spcPct val="80000"/>
              </a:lnSpc>
              <a:buFontTx/>
              <a:buChar char="•"/>
            </a:pPr>
            <a:r>
              <a:rPr lang="en-US" sz="800" dirty="0">
                <a:latin typeface="Times" pitchFamily="18" charset="0"/>
              </a:rPr>
              <a:t>These objectives of increasing intra- and interagency coordination and promoting multi-use of geospatial data are gaining a lot of traction.</a:t>
            </a:r>
          </a:p>
          <a:p>
            <a:pPr marL="190476" indent="-190476">
              <a:lnSpc>
                <a:spcPct val="80000"/>
              </a:lnSpc>
              <a:buFontTx/>
              <a:buChar char="•"/>
            </a:pPr>
            <a:r>
              <a:rPr lang="en-US" sz="800" dirty="0">
                <a:latin typeface="Times" pitchFamily="18" charset="0"/>
              </a:rPr>
              <a:t>One important driver was a 2004 National Research Council Report titled “A Geospatial Framework for the Coastal Zone: National Needs for Coastal Mapping and Charting.”</a:t>
            </a:r>
          </a:p>
          <a:p>
            <a:pPr marL="652380" lvl="1" indent="-190476">
              <a:lnSpc>
                <a:spcPct val="80000"/>
              </a:lnSpc>
              <a:buFontTx/>
              <a:buChar char="•"/>
            </a:pPr>
            <a:r>
              <a:rPr lang="en-US" sz="800" dirty="0">
                <a:latin typeface="Times" pitchFamily="18" charset="0"/>
              </a:rPr>
              <a:t>Key recommendation: increasing coordination and collaboration on ocean and coastal mapping across the federal </a:t>
            </a:r>
            <a:r>
              <a:rPr lang="en-US" sz="800" dirty="0" err="1">
                <a:latin typeface="Times" pitchFamily="18" charset="0"/>
              </a:rPr>
              <a:t>gov.</a:t>
            </a:r>
            <a:endParaRPr lang="en-US" sz="800" dirty="0">
              <a:latin typeface="Times" pitchFamily="18" charset="0"/>
            </a:endParaRPr>
          </a:p>
          <a:p>
            <a:pPr marL="190476" indent="-190476">
              <a:lnSpc>
                <a:spcPct val="80000"/>
              </a:lnSpc>
              <a:buFontTx/>
              <a:buChar char="•"/>
            </a:pPr>
            <a:r>
              <a:rPr lang="en-US" sz="800" dirty="0">
                <a:latin typeface="Times" pitchFamily="18" charset="0"/>
              </a:rPr>
              <a:t>Stimulated several other reports/initiatives, including the U.S. Ocean Action Plan.  It turn, that led to the creation of the Interagency Working Group on Ocean and Coastal Mapping (IWG-OCM).  </a:t>
            </a:r>
          </a:p>
          <a:p>
            <a:pPr marL="190476" indent="-190476">
              <a:lnSpc>
                <a:spcPct val="80000"/>
              </a:lnSpc>
            </a:pPr>
            <a:endParaRPr lang="en-US" sz="800" dirty="0">
              <a:latin typeface="Times" pitchFamily="18" charset="0"/>
            </a:endParaRPr>
          </a:p>
          <a:p>
            <a:pPr marL="190476" indent="-190476">
              <a:lnSpc>
                <a:spcPct val="80000"/>
              </a:lnSpc>
            </a:pPr>
            <a:r>
              <a:rPr lang="en-US" sz="800" dirty="0">
                <a:latin typeface="Times" pitchFamily="18" charset="0"/>
              </a:rPr>
              <a:t>NRC Report 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Consistent spatial framework for coastal data the allows a seamless transition from onshore to offshore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Increased collection and availability of data including land cover, shallow-water bathymetry, seafloor imagery, habitat distribution and classification standards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Easy access to up to date digital, geospatial data, imagery and mapping products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Compatibility among data formats – or standards and transformation protocols that allow each data exchange – and a means to evaluate data accuracy.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Increased inter- and intra-agency coordination, cooperation and communication.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endParaRPr lang="en-US" sz="800" dirty="0">
              <a:latin typeface="Times" pitchFamily="18" charset="0"/>
            </a:endParaRPr>
          </a:p>
          <a:p>
            <a:pPr marL="190476" indent="-190476">
              <a:lnSpc>
                <a:spcPct val="80000"/>
              </a:lnSpc>
            </a:pPr>
            <a:r>
              <a:rPr lang="en-US" sz="800" dirty="0">
                <a:latin typeface="Times" pitchFamily="18" charset="0"/>
              </a:rPr>
              <a:t>U.S Ocean Action Plan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Develop and annual inventory of federal, federally-funded, and non-federal governmental ocean and coastal mapping programs and operations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Assess and report on common and shared needs for development of coordinated programs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Coordinate and leverage resources and efforts across the federal sector with industry, academic, NGO and non-federal government entities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Set priorities for standards development and developing strategies for promulgation of standards for data acquisition, data, metadata, tools and products</a:t>
            </a:r>
          </a:p>
          <a:p>
            <a:pPr marL="190476" indent="-190476">
              <a:lnSpc>
                <a:spcPct val="80000"/>
              </a:lnSpc>
              <a:buFontTx/>
              <a:buChar char="-"/>
            </a:pPr>
            <a:r>
              <a:rPr lang="en-US" sz="800" dirty="0">
                <a:latin typeface="Times" pitchFamily="18" charset="0"/>
              </a:rPr>
              <a:t>Develop shared and standardized mechanisms for processing, archiving, and distributing geospatial data, tools, products and services</a:t>
            </a:r>
            <a:endParaRPr lang="en-US" dirty="0" smtClean="0">
              <a:latin typeface="Times" pitchFamily="18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E9E518-5064-4FC0-A5E2-B620339D041E}" type="slidenum">
              <a:rPr lang="en-US" smtClean="0">
                <a:latin typeface="Times" pitchFamily="18" charset="0"/>
              </a:rPr>
              <a:pPr/>
              <a:t>15</a:t>
            </a:fld>
            <a:endParaRPr lang="en-US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306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Merging data sets in coastal areas is important in a range of applications. VDatum enables spatial information from different environmental sectors to be mapped onto one uniform surface. </a:t>
            </a:r>
          </a:p>
          <a:p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4064" indent="-286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4715" indent="-228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2600" indent="-228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0486" indent="-228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8372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6258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144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2029" indent="-228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95884B-80D1-4E70-B4C6-10FC6303D298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790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16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6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1219200"/>
            <a:ext cx="1676400" cy="4267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1219200"/>
            <a:ext cx="4876800" cy="4267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9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638800" y="24384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38800" y="40386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37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NOAA_logo_color_tran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6162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0" y="136188"/>
            <a:ext cx="9144000" cy="719846"/>
          </a:xfrm>
          <a:ln>
            <a:noFill/>
          </a:ln>
        </p:spPr>
        <p:txBody>
          <a:bodyPr tIns="0" rIns="18288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ctr" rtl="0">
              <a:spcBef>
                <a:spcPct val="0"/>
              </a:spcBef>
              <a:buNone/>
              <a:defRPr sz="5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0" y="932808"/>
            <a:ext cx="9144000" cy="487430"/>
          </a:xfrm>
        </p:spPr>
        <p:txBody>
          <a:bodyPr lIns="0" rIns="18288"/>
          <a:lstStyle>
            <a:lvl1pPr marL="0" marR="45720" indent="0" algn="ctr">
              <a:buNone/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709613" y="2276475"/>
            <a:ext cx="3103562" cy="3589338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tx2">
                    <a:lumMod val="90000"/>
                  </a:schemeClr>
                </a:solidFill>
                <a:latin typeface="Calibri" pitchFamily="34" charset="0"/>
              </a:defRPr>
            </a:lvl1pPr>
            <a:lvl2pPr>
              <a:buFontTx/>
              <a:buNone/>
              <a:defRPr sz="1800">
                <a:solidFill>
                  <a:schemeClr val="bg1"/>
                </a:solidFill>
                <a:latin typeface="Calibri" pitchFamily="34" charset="0"/>
              </a:defRPr>
            </a:lvl2pPr>
            <a:lvl3pPr>
              <a:buFontTx/>
              <a:buNone/>
              <a:defRPr sz="1800">
                <a:solidFill>
                  <a:schemeClr val="tx1"/>
                </a:solidFill>
                <a:latin typeface="Calibri" pitchFamily="34" charset="0"/>
              </a:defRPr>
            </a:lvl3pPr>
            <a:lvl4pPr>
              <a:buFontTx/>
              <a:buNone/>
              <a:defRPr sz="180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fld id="{45857637-58A8-4347-A698-00B2C631649F}" type="datetimeFigureOut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5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6"/>
          </p:nvPr>
        </p:nvSpPr>
        <p:spPr>
          <a:xfrm>
            <a:off x="7696200" y="6324600"/>
            <a:ext cx="7620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D1EAEE"/>
                </a:solidFill>
                <a:cs typeface="Arial" charset="0"/>
              </a:defRPr>
            </a:lvl1pPr>
          </a:lstStyle>
          <a:p>
            <a:pPr>
              <a:defRPr/>
            </a:pPr>
            <a:fld id="{2FACEFCA-4B59-4550-93DD-765F60315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501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94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7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9616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7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79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68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8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4439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2614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035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75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1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11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1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60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47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13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441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090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19200"/>
            <a:ext cx="670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2438400"/>
            <a:ext cx="670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88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4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gs.noaa.gov/TOOLS/Navdgrav/navdgrav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en.a.white@noaa.gov" TargetMode="External"/><Relationship Id="rId2" Type="http://schemas.openxmlformats.org/officeDocument/2006/relationships/hyperlink" Target="http://vdatum.noaa.gov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2514600"/>
            <a:ext cx="914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000" dirty="0">
              <a:solidFill>
                <a:srgbClr val="0070C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endParaRPr lang="en-US" sz="5400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Vertical Datum Transformation Tool</a:t>
            </a:r>
            <a:endParaRPr lang="en-US" sz="36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</a:rPr>
              <a:t>Stephen A. White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0070C0"/>
                </a:solidFill>
                <a:latin typeface="Calibri" pitchFamily="34" charset="0"/>
              </a:rPr>
              <a:t>(Program Manager)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 smtClean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Calibri" pitchFamily="34" charset="0"/>
              </a:rPr>
              <a:t>January 11, 2018</a:t>
            </a:r>
            <a:endParaRPr lang="en-US" sz="2000" b="1" dirty="0">
              <a:solidFill>
                <a:srgbClr val="0070C0"/>
              </a:solidFill>
              <a:latin typeface="Calibri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70C0"/>
                </a:solidFill>
                <a:latin typeface="Calibri" pitchFamily="34" charset="0"/>
              </a:rPr>
              <a:t> </a:t>
            </a:r>
            <a:endParaRPr lang="en-US" sz="2400" b="1" dirty="0">
              <a:solidFill>
                <a:srgbClr val="0070C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smtClean="0">
                <a:solidFill>
                  <a:srgbClr val="0070C0"/>
                </a:solidFill>
              </a:rPr>
              <a:t>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143000" y="1447800"/>
            <a:ext cx="739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0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066800"/>
            <a:ext cx="4074707" cy="30560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3600" dirty="0" err="1" smtClean="0">
                <a:solidFill>
                  <a:srgbClr val="0070C0"/>
                </a:solidFill>
                <a:latin typeface="Calibri" pitchFamily="34" charset="0"/>
              </a:rPr>
              <a:t>Orthometric</a:t>
            </a:r>
            <a:r>
              <a:rPr lang="en-US" sz="3600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libri" pitchFamily="34" charset="0"/>
              </a:rPr>
              <a:t>Datums</a:t>
            </a:r>
            <a:r>
              <a:rPr lang="en-US" sz="3600" dirty="0" smtClean="0">
                <a:solidFill>
                  <a:srgbClr val="0070C0"/>
                </a:solidFill>
                <a:latin typeface="Calibri" pitchFamily="34" charset="0"/>
              </a:rPr>
              <a:t> and the GEOID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8949" y="1066800"/>
            <a:ext cx="4702651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NAVD88 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is based on an adopted elevation at Point Rimouski (Father's Point). It uses </a:t>
            </a:r>
            <a:r>
              <a:rPr lang="en-US" sz="1400" dirty="0" err="1">
                <a:solidFill>
                  <a:srgbClr val="0070C0"/>
                </a:solidFill>
                <a:latin typeface="Calibri" pitchFamily="34" charset="0"/>
              </a:rPr>
              <a:t>Helmert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Calibri" pitchFamily="34" charset="0"/>
              </a:rPr>
              <a:t>orthometric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 heights as an approximation to true </a:t>
            </a:r>
            <a:r>
              <a:rPr lang="en-US" sz="1400" dirty="0" err="1">
                <a:solidFill>
                  <a:srgbClr val="0070C0"/>
                </a:solidFill>
                <a:latin typeface="Calibri" pitchFamily="34" charset="0"/>
              </a:rPr>
              <a:t>orthometric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 heights. </a:t>
            </a:r>
            <a:endParaRPr lang="en-US" sz="1400" dirty="0" smtClean="0">
              <a:solidFill>
                <a:srgbClr val="0070C0"/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GEOID: “The </a:t>
            </a:r>
            <a:r>
              <a:rPr lang="en-US" sz="1400" i="1" dirty="0" smtClean="0">
                <a:solidFill>
                  <a:srgbClr val="0070C0"/>
                </a:solidFill>
                <a:latin typeface="Calibri" pitchFamily="34" charset="0"/>
              </a:rPr>
              <a:t>equipotential surface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 of the Earth’s gravity field which best fits, in the least squares sense, (global) mean sea level.”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Can’t see the surface or measure it directly.</a:t>
            </a: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Can be modeled from gravity data as they are mathematically related.</a:t>
            </a:r>
          </a:p>
        </p:txBody>
      </p:sp>
      <p:pic>
        <p:nvPicPr>
          <p:cNvPr id="124932" name="Picture 2" descr="usgg2003"/>
          <p:cNvPicPr>
            <a:picLocks noChangeAspect="1" noChangeArrowheads="1"/>
          </p:cNvPicPr>
          <p:nvPr/>
        </p:nvPicPr>
        <p:blipFill>
          <a:blip r:embed="rId4" cstate="print"/>
          <a:srcRect r="177"/>
          <a:stretch>
            <a:fillRect/>
          </a:stretch>
        </p:blipFill>
        <p:spPr bwMode="auto">
          <a:xfrm>
            <a:off x="3124200" y="3538435"/>
            <a:ext cx="3425984" cy="247086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452237" y="6550223"/>
            <a:ext cx="2691763" cy="307777"/>
          </a:xfrm>
          <a:prstGeom prst="rect">
            <a:avLst/>
          </a:prstGeom>
          <a:ln w="127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b="1" i="1" dirty="0">
                <a:solidFill>
                  <a:srgbClr val="0070C0"/>
                </a:solidFill>
              </a:rPr>
              <a:t>biquadratic interpolation</a:t>
            </a:r>
          </a:p>
        </p:txBody>
      </p:sp>
      <p:pic>
        <p:nvPicPr>
          <p:cNvPr id="124933" name="Picture 3" descr="ggm01_americ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0184" y="2994502"/>
            <a:ext cx="2495867" cy="249586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4935" name="Picture 2" descr="geoid_e_new"/>
          <p:cNvPicPr>
            <a:picLocks noChangeAspect="1" noChangeArrowheads="1"/>
          </p:cNvPicPr>
          <p:nvPr/>
        </p:nvPicPr>
        <p:blipFill>
          <a:blip r:embed="rId6" cstate="print"/>
          <a:srcRect l="18697" t="14873" r="18073" b="13954"/>
          <a:stretch>
            <a:fillRect/>
          </a:stretch>
        </p:blipFill>
        <p:spPr bwMode="auto">
          <a:xfrm>
            <a:off x="5942013" y="4840129"/>
            <a:ext cx="1758892" cy="15319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" descr="VERTCON_s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85008"/>
            <a:ext cx="2057400" cy="195881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85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solidFill>
                  <a:srgbClr val="0070C0"/>
                </a:solidFill>
                <a:latin typeface="Calibri" pitchFamily="34" charset="0"/>
              </a:rPr>
              <a:t>Topography of the Sea Surface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90800"/>
            <a:ext cx="3134360" cy="2743200"/>
          </a:xfrm>
        </p:spPr>
        <p:txBody>
          <a:bodyPr/>
          <a:lstStyle/>
          <a:p>
            <a:pPr eaLnBrk="1" hangingPunct="1"/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This grid provides compensation for the local variations between a mean sea level surface and the NAVD88 </a:t>
            </a:r>
            <a:r>
              <a:rPr lang="en-US" sz="1600" dirty="0" err="1" smtClean="0">
                <a:solidFill>
                  <a:srgbClr val="0070C0"/>
                </a:solidFill>
                <a:latin typeface="Calibri" pitchFamily="34" charset="0"/>
              </a:rPr>
              <a:t>geopotential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 surface.</a:t>
            </a:r>
          </a:p>
          <a:p>
            <a:pPr eaLnBrk="1" hangingPunct="1"/>
            <a:endParaRPr lang="en-US" sz="800" dirty="0" smtClean="0">
              <a:solidFill>
                <a:srgbClr val="0070C0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A positive value specifies that the NAVD88 reference value is further from the center of the Earth than the local mean sea level surface.</a:t>
            </a:r>
          </a:p>
        </p:txBody>
      </p:sp>
      <p:pic>
        <p:nvPicPr>
          <p:cNvPr id="129029" name="Picture 5" descr="va_nj_chk_bay_tss"/>
          <p:cNvPicPr>
            <a:picLocks noChangeAspect="1" noChangeArrowheads="1"/>
          </p:cNvPicPr>
          <p:nvPr/>
        </p:nvPicPr>
        <p:blipFill>
          <a:blip r:embed="rId3" cstate="print"/>
          <a:srcRect l="2408" t="1363" r="3050" b="1363"/>
          <a:stretch>
            <a:fillRect/>
          </a:stretch>
        </p:blipFill>
        <p:spPr bwMode="auto">
          <a:xfrm>
            <a:off x="6477000" y="1066800"/>
            <a:ext cx="2574304" cy="3429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9030" name="Picture 5" descr="n88_msl_conus_select.jpg"/>
          <p:cNvPicPr>
            <a:picLocks noChangeAspect="1"/>
          </p:cNvPicPr>
          <p:nvPr/>
        </p:nvPicPr>
        <p:blipFill>
          <a:blip r:embed="rId4" cstate="print"/>
          <a:srcRect l="1311" r="1024"/>
          <a:stretch>
            <a:fillRect/>
          </a:stretch>
        </p:blipFill>
        <p:spPr bwMode="auto">
          <a:xfrm>
            <a:off x="3200400" y="2590800"/>
            <a:ext cx="4333239" cy="342903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7151082" y="6519446"/>
            <a:ext cx="1992918" cy="338554"/>
          </a:xfrm>
          <a:prstGeom prst="rect">
            <a:avLst/>
          </a:prstGeom>
          <a:ln w="127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bilinear interpolation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424226"/>
            <a:ext cx="6172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itchFamily="34" charset="0"/>
              </a:rPr>
              <a:t>The Topography of the Sea Surface (TSS) </a:t>
            </a:r>
            <a:r>
              <a:rPr lang="en-US" sz="1600" dirty="0">
                <a:solidFill>
                  <a:srgbClr val="0070C0"/>
                </a:solidFill>
                <a:latin typeface="Calibri" pitchFamily="34" charset="0"/>
              </a:rPr>
              <a:t>is defined as the elevation of the North American Vertical Datum of 1988 (NAVD88) relative to local mean sea level (LMSL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).</a:t>
            </a:r>
            <a:endParaRPr lang="en-US" sz="1600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solidFill>
                  <a:srgbClr val="0070C0"/>
                </a:solidFill>
                <a:latin typeface="Calibri" pitchFamily="34" charset="0"/>
              </a:rPr>
              <a:t>Tidal </a:t>
            </a:r>
            <a:r>
              <a:rPr lang="en-US" sz="3600" dirty="0" err="1" smtClean="0">
                <a:solidFill>
                  <a:srgbClr val="0070C0"/>
                </a:solidFill>
                <a:latin typeface="Calibri" pitchFamily="34" charset="0"/>
              </a:rPr>
              <a:t>Datums</a:t>
            </a:r>
            <a:endParaRPr lang="en-US" sz="36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5200" y="990600"/>
            <a:ext cx="5562600" cy="2819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500" dirty="0" smtClean="0">
                <a:solidFill>
                  <a:srgbClr val="0070C0"/>
                </a:solidFill>
                <a:latin typeface="Calibri" pitchFamily="34" charset="0"/>
              </a:rPr>
              <a:t>A vertical datum is called a tidal datum when it is defined by a certain phase of the tide.</a:t>
            </a:r>
          </a:p>
          <a:p>
            <a:pPr eaLnBrk="1" hangingPunct="1">
              <a:lnSpc>
                <a:spcPct val="80000"/>
              </a:lnSpc>
            </a:pPr>
            <a:endParaRPr lang="en-US" sz="1500" dirty="0" smtClean="0">
              <a:solidFill>
                <a:srgbClr val="0070C0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500" dirty="0" smtClean="0">
                <a:solidFill>
                  <a:srgbClr val="0070C0"/>
                </a:solidFill>
                <a:latin typeface="Calibri" pitchFamily="34" charset="0"/>
              </a:rPr>
              <a:t>National Tidal Datum Epoch (NTDE): is a specific 19-year period that spans the longest periodic tidal variations resulting from astronomical tide-producing forces.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500" dirty="0" smtClean="0">
              <a:solidFill>
                <a:srgbClr val="0070C0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500" dirty="0" smtClean="0">
                <a:solidFill>
                  <a:srgbClr val="0070C0"/>
                </a:solidFill>
                <a:latin typeface="Calibri" pitchFamily="34" charset="0"/>
              </a:rPr>
              <a:t>The fundamental base from which most coastal and marine boundaries are determined.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500" dirty="0" smtClean="0">
              <a:solidFill>
                <a:srgbClr val="0070C0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500" dirty="0" smtClean="0">
                <a:solidFill>
                  <a:srgbClr val="0070C0"/>
                </a:solidFill>
                <a:latin typeface="Calibri" pitchFamily="34" charset="0"/>
              </a:rPr>
              <a:t>Also important for referencing soundings and depicting shorelines on nautical charts.</a:t>
            </a:r>
          </a:p>
        </p:txBody>
      </p:sp>
      <p:pic>
        <p:nvPicPr>
          <p:cNvPr id="1029" name="Picture 12"/>
          <p:cNvPicPr>
            <a:picLocks noChangeAspect="1" noChangeArrowheads="1"/>
          </p:cNvPicPr>
          <p:nvPr/>
        </p:nvPicPr>
        <p:blipFill>
          <a:blip r:embed="rId3" cstate="print"/>
          <a:srcRect l="28128" t="30879" r="30472" b="27003"/>
          <a:stretch>
            <a:fillRect/>
          </a:stretch>
        </p:blipFill>
        <p:spPr bwMode="auto">
          <a:xfrm>
            <a:off x="76200" y="914400"/>
            <a:ext cx="3429000" cy="26146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5" descr="tide-gau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086600" y="3581400"/>
            <a:ext cx="1828800" cy="2834095"/>
          </a:xfrm>
          <a:prstGeom prst="rect">
            <a:avLst/>
          </a:prstGeom>
          <a:solidFill>
            <a:srgbClr val="000000"/>
          </a:solidFill>
          <a:ln w="12700">
            <a:solidFill>
              <a:srgbClr val="003300"/>
            </a:solidFill>
          </a:ln>
          <a:effectLst>
            <a:outerShdw dist="107763" dir="2700000" algn="ctr" rotWithShape="0">
              <a:srgbClr val="000000"/>
            </a:outerShdw>
          </a:effectLst>
        </p:spPr>
      </p:pic>
      <p:pic>
        <p:nvPicPr>
          <p:cNvPr id="1031" name="Picture 3" descr="8723970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0933" y="3657601"/>
            <a:ext cx="2116667" cy="158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471476"/>
              </p:ext>
            </p:extLst>
          </p:nvPr>
        </p:nvGraphicFramePr>
        <p:xfrm>
          <a:off x="685800" y="3733800"/>
          <a:ext cx="41910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" name="CorelDRAW" r:id="rId6" imgW="9131400" imgH="6891840" progId="">
                  <p:embed/>
                </p:oleObj>
              </mc:Choice>
              <mc:Fallback>
                <p:oleObj name="CorelDRAW" r:id="rId6" imgW="9131400" imgH="68918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733800"/>
                        <a:ext cx="41910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1826307" y="3883351"/>
            <a:ext cx="342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>
              <a:defRPr/>
            </a:pPr>
            <a:r>
              <a:rPr lang="en-US" sz="1200" b="1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National Water Level Observation Network (NWLON)</a:t>
            </a:r>
          </a:p>
        </p:txBody>
      </p:sp>
      <p:sp>
        <p:nvSpPr>
          <p:cNvPr id="9" name="Rectangle 8"/>
          <p:cNvSpPr/>
          <p:nvPr/>
        </p:nvSpPr>
        <p:spPr>
          <a:xfrm>
            <a:off x="7151082" y="6519446"/>
            <a:ext cx="1992918" cy="338554"/>
          </a:xfrm>
          <a:prstGeom prst="rect">
            <a:avLst/>
          </a:prstGeom>
          <a:ln w="127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bilinear interpolation</a:t>
            </a:r>
          </a:p>
        </p:txBody>
      </p:sp>
    </p:spTree>
    <p:extLst>
      <p:ext uri="{BB962C8B-B14F-4D97-AF65-F5344CB8AC3E}">
        <p14:creationId xmlns:p14="http://schemas.microsoft.com/office/powerpoint/2010/main" val="319179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7924800" cy="12954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Conversions between IGLD 85 and NAVD 88 are provided based on the NAVD 88 gravity model (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hlinkClick r:id="rId3"/>
              </a:rPr>
              <a:t>http://www.ngs.noaa.gov/TOOLS/Navdgrav/navdgrav.html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) and the hydraulic corrector model. </a:t>
            </a:r>
          </a:p>
        </p:txBody>
      </p:sp>
      <p:sp>
        <p:nvSpPr>
          <p:cNvPr id="13824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VDatum</a:t>
            </a:r>
            <a:r>
              <a:rPr lang="en-US" dirty="0" smtClean="0">
                <a:solidFill>
                  <a:srgbClr val="0070C0"/>
                </a:solidFill>
              </a:rPr>
              <a:t>: IGLD85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29424" r="20312" b="23653"/>
          <a:stretch/>
        </p:blipFill>
        <p:spPr bwMode="auto">
          <a:xfrm>
            <a:off x="762000" y="2286000"/>
            <a:ext cx="7654354" cy="3276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9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812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70C0"/>
                </a:solidFill>
              </a:rPr>
              <a:t>VDatum</a:t>
            </a:r>
            <a:endParaRPr lang="en-US" sz="6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6000" b="1" dirty="0" smtClean="0">
                <a:solidFill>
                  <a:srgbClr val="0070C0"/>
                </a:solidFill>
              </a:rPr>
              <a:t>Applications</a:t>
            </a:r>
            <a:endParaRPr lang="en-US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idar_LAS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1563701" y="4114800"/>
            <a:ext cx="2209800" cy="1534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 l="59016"/>
          <a:stretch>
            <a:fillRect/>
          </a:stretch>
        </p:blipFill>
        <p:spPr bwMode="auto">
          <a:xfrm>
            <a:off x="1600200" y="1752600"/>
            <a:ext cx="1252764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mtClean="0">
                <a:solidFill>
                  <a:srgbClr val="0070C0"/>
                </a:solidFill>
              </a:rPr>
              <a:t>Integrated Ocean and Coastal Mapping (IOCM)</a:t>
            </a: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2895600" y="1066800"/>
            <a:ext cx="6248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0070C0"/>
                </a:solidFill>
              </a:rPr>
              <a:t>The practice of acquiring, managing, integrating and disseminating ocean and coastal geospatial mapping data in such a manner that permits these data and their derivative products to be easily accessed and used by and for the greatest range of users and purposes.</a:t>
            </a:r>
          </a:p>
          <a:p>
            <a:endParaRPr lang="en-US" sz="1600" b="1">
              <a:solidFill>
                <a:srgbClr val="0070C0"/>
              </a:solidFill>
            </a:endParaRPr>
          </a:p>
          <a:p>
            <a:r>
              <a:rPr lang="en-US" sz="1600" b="1">
                <a:solidFill>
                  <a:srgbClr val="0070C0"/>
                </a:solidFill>
              </a:rPr>
              <a:t>IOCM requires intra- and inter-agency coordination with a focus on streamlining operations, reducing redundancies, improving efficiencies, developing common standards, and stimulating innovation and technological development.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1357" t="2272" r="60559" b="2272"/>
          <a:stretch>
            <a:fillRect/>
          </a:stretch>
        </p:blipFill>
        <p:spPr bwMode="auto">
          <a:xfrm>
            <a:off x="152400" y="1144529"/>
            <a:ext cx="1447800" cy="2170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1" descr="RGB_orth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01" y="3657600"/>
            <a:ext cx="2213001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IR_orth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7701" y="4419600"/>
            <a:ext cx="2246299" cy="154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5" name="Picture 11" descr="ne_keys_eaarl"/>
          <p:cNvPicPr>
            <a:picLocks noChangeAspect="1" noChangeArrowheads="1"/>
          </p:cNvPicPr>
          <p:nvPr/>
        </p:nvPicPr>
        <p:blipFill>
          <a:blip r:embed="rId7" cstate="print"/>
          <a:srcRect l="2727" t="3177" r="2727" b="2942"/>
          <a:stretch>
            <a:fillRect/>
          </a:stretch>
        </p:blipFill>
        <p:spPr bwMode="auto">
          <a:xfrm>
            <a:off x="6496050" y="4622800"/>
            <a:ext cx="1905000" cy="14620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586" name="Picture 7"/>
          <p:cNvPicPr>
            <a:picLocks noChangeAspect="1" noChangeArrowheads="1"/>
          </p:cNvPicPr>
          <p:nvPr/>
        </p:nvPicPr>
        <p:blipFill>
          <a:blip r:embed="rId8" cstate="print"/>
          <a:srcRect l="667" t="10059" r="66675" b="7201"/>
          <a:stretch>
            <a:fillRect/>
          </a:stretch>
        </p:blipFill>
        <p:spPr bwMode="auto">
          <a:xfrm>
            <a:off x="5562600" y="4318000"/>
            <a:ext cx="1106488" cy="20431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587" name="Picture 2"/>
          <p:cNvPicPr>
            <a:picLocks noChangeAspect="1" noChangeArrowheads="1"/>
          </p:cNvPicPr>
          <p:nvPr/>
        </p:nvPicPr>
        <p:blipFill>
          <a:blip r:embed="rId9" cstate="print"/>
          <a:srcRect l="4462" t="47292" r="10760" b="3986"/>
          <a:stretch>
            <a:fillRect/>
          </a:stretch>
        </p:blipFill>
        <p:spPr bwMode="auto">
          <a:xfrm>
            <a:off x="7867650" y="4775200"/>
            <a:ext cx="1200150" cy="1930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66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3733800" cy="23336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rgbClr val="0070C0"/>
                </a:solidFill>
              </a:rPr>
              <a:t>TopoBathy Lidar</a:t>
            </a:r>
          </a:p>
        </p:txBody>
      </p:sp>
      <p:pic>
        <p:nvPicPr>
          <p:cNvPr id="1126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6" b="39519"/>
          <a:stretch>
            <a:fillRect/>
          </a:stretch>
        </p:blipFill>
        <p:spPr bwMode="auto">
          <a:xfrm>
            <a:off x="457200" y="4572000"/>
            <a:ext cx="5141913" cy="1143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12575" r="1401" b="11163"/>
          <a:stretch>
            <a:fillRect/>
          </a:stretch>
        </p:blipFill>
        <p:spPr bwMode="auto">
          <a:xfrm>
            <a:off x="3962400" y="1096963"/>
            <a:ext cx="3035300" cy="14938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5" t="25803" r="7690" b="10704"/>
          <a:stretch>
            <a:fillRect/>
          </a:stretch>
        </p:blipFill>
        <p:spPr bwMode="auto">
          <a:xfrm>
            <a:off x="5029200" y="2543175"/>
            <a:ext cx="3013075" cy="15605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94163"/>
            <a:ext cx="3003550" cy="23209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Rectangle 11"/>
          <p:cNvSpPr>
            <a:spLocks noChangeArrowheads="1"/>
          </p:cNvSpPr>
          <p:nvPr/>
        </p:nvSpPr>
        <p:spPr bwMode="auto">
          <a:xfrm>
            <a:off x="912813" y="3048000"/>
            <a:ext cx="228600" cy="76200"/>
          </a:xfrm>
          <a:prstGeom prst="rect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hangingPunct="0"/>
            <a:endParaRPr lang="en-US" altLang="en-US" sz="2800"/>
          </a:p>
        </p:txBody>
      </p:sp>
      <p:cxnSp>
        <p:nvCxnSpPr>
          <p:cNvPr id="11273" name="Straight Connector 13"/>
          <p:cNvCxnSpPr>
            <a:cxnSpLocks noChangeShapeType="1"/>
            <a:stCxn id="11272" idx="1"/>
          </p:cNvCxnSpPr>
          <p:nvPr/>
        </p:nvCxnSpPr>
        <p:spPr bwMode="auto">
          <a:xfrm flipH="1">
            <a:off x="457200" y="3086100"/>
            <a:ext cx="455613" cy="14859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1274" name="Straight Connector 14"/>
          <p:cNvCxnSpPr>
            <a:cxnSpLocks noChangeShapeType="1"/>
          </p:cNvCxnSpPr>
          <p:nvPr/>
        </p:nvCxnSpPr>
        <p:spPr bwMode="auto">
          <a:xfrm>
            <a:off x="1141413" y="3124200"/>
            <a:ext cx="4457700" cy="14478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9482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ideby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1406" r="52657" b="9032"/>
          <a:stretch>
            <a:fillRect/>
          </a:stretch>
        </p:blipFill>
        <p:spPr bwMode="auto">
          <a:xfrm>
            <a:off x="6659563" y="1489075"/>
            <a:ext cx="2179637" cy="2133600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478588" y="914400"/>
            <a:ext cx="2590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algn="ctr" defTabSz="449263" eaLnBrk="0" hangingPunct="0">
              <a:buClr>
                <a:srgbClr val="FFFF00"/>
              </a:buClr>
              <a:buSzPct val="100000"/>
              <a:buFont typeface="Times New Roman" pitchFamily="18" charset="0"/>
              <a:buNone/>
            </a:pPr>
            <a:r>
              <a:rPr lang="en-US" sz="1200" dirty="0" err="1" smtClean="0">
                <a:solidFill>
                  <a:srgbClr val="0070C0"/>
                </a:solidFill>
                <a:latin typeface="Arial Black" pitchFamily="34" charset="0"/>
              </a:rPr>
              <a:t>Topo</a:t>
            </a:r>
            <a:r>
              <a:rPr lang="en-US" sz="1200" dirty="0" smtClean="0">
                <a:solidFill>
                  <a:srgbClr val="0070C0"/>
                </a:solidFill>
                <a:latin typeface="Arial Black" pitchFamily="34" charset="0"/>
              </a:rPr>
              <a:t>/ Bathy</a:t>
            </a:r>
            <a:r>
              <a:rPr lang="en-US" sz="1200" dirty="0"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en-US" sz="1200" dirty="0">
                <a:solidFill>
                  <a:srgbClr val="0070C0"/>
                </a:solidFill>
                <a:latin typeface="Arial Black" pitchFamily="34" charset="0"/>
              </a:rPr>
            </a:br>
            <a:r>
              <a:rPr lang="en-US" sz="1200" dirty="0">
                <a:solidFill>
                  <a:srgbClr val="0070C0"/>
                </a:solidFill>
                <a:latin typeface="Arial Black" pitchFamily="34" charset="0"/>
              </a:rPr>
              <a:t>Digital Elevation Model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" r="2106" b="12422"/>
          <a:stretch>
            <a:fillRect/>
          </a:stretch>
        </p:blipFill>
        <p:spPr bwMode="auto">
          <a:xfrm>
            <a:off x="331788" y="1233488"/>
            <a:ext cx="1066800" cy="12192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bath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613" b="3963"/>
          <a:stretch>
            <a:fillRect/>
          </a:stretch>
        </p:blipFill>
        <p:spPr bwMode="auto">
          <a:xfrm>
            <a:off x="341313" y="2579688"/>
            <a:ext cx="1084262" cy="1271587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376363" y="2952750"/>
            <a:ext cx="14986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49263" eaLnBrk="0" hangingPunct="0">
              <a:buClr>
                <a:srgbClr val="FFFF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400" b="1" dirty="0">
                <a:solidFill>
                  <a:srgbClr val="0070C0"/>
                </a:solidFill>
                <a:latin typeface="Calibri" pitchFamily="34" charset="0"/>
              </a:rPr>
              <a:t>Bathymetry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24000" y="1184275"/>
            <a:ext cx="1258888" cy="454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49263" eaLnBrk="0" hangingPunct="0">
              <a:buClr>
                <a:srgbClr val="FFFF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400" b="1" dirty="0">
                <a:solidFill>
                  <a:srgbClr val="0070C0"/>
                </a:solidFill>
                <a:latin typeface="Calibri" pitchFamily="34" charset="0"/>
              </a:rPr>
              <a:t/>
            </a:r>
            <a:br>
              <a:rPr lang="en-US" sz="1400" b="1" dirty="0">
                <a:solidFill>
                  <a:srgbClr val="0070C0"/>
                </a:solidFill>
                <a:latin typeface="Calibri" pitchFamily="34" charset="0"/>
              </a:rPr>
            </a:br>
            <a:r>
              <a:rPr lang="en-US" sz="1400" b="1" dirty="0">
                <a:solidFill>
                  <a:srgbClr val="0070C0"/>
                </a:solidFill>
                <a:latin typeface="Calibri" pitchFamily="34" charset="0"/>
              </a:rPr>
              <a:t>Topography</a:t>
            </a:r>
          </a:p>
        </p:txBody>
      </p:sp>
      <p:sp>
        <p:nvSpPr>
          <p:cNvPr id="11272" name="AutoShape 9"/>
          <p:cNvSpPr>
            <a:spLocks noChangeArrowheads="1"/>
          </p:cNvSpPr>
          <p:nvPr/>
        </p:nvSpPr>
        <p:spPr bwMode="auto">
          <a:xfrm>
            <a:off x="1579563" y="1619250"/>
            <a:ext cx="1238250" cy="485775"/>
          </a:xfrm>
          <a:prstGeom prst="rightArrow">
            <a:avLst>
              <a:gd name="adj1" fmla="val 50000"/>
              <a:gd name="adj2" fmla="val 6372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70C0"/>
              </a:solidFill>
            </a:endParaRPr>
          </a:p>
        </p:txBody>
      </p:sp>
      <p:sp>
        <p:nvSpPr>
          <p:cNvPr id="11273" name="AutoShape 10"/>
          <p:cNvSpPr>
            <a:spLocks noChangeArrowheads="1"/>
          </p:cNvSpPr>
          <p:nvPr/>
        </p:nvSpPr>
        <p:spPr bwMode="auto">
          <a:xfrm>
            <a:off x="1522413" y="2581275"/>
            <a:ext cx="1295400" cy="485775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70C0"/>
              </a:solidFill>
            </a:endParaRPr>
          </a:p>
        </p:txBody>
      </p:sp>
      <p:sp>
        <p:nvSpPr>
          <p:cNvPr id="11274" name="AutoShape 11"/>
          <p:cNvSpPr>
            <a:spLocks noChangeArrowheads="1"/>
          </p:cNvSpPr>
          <p:nvPr/>
        </p:nvSpPr>
        <p:spPr bwMode="auto">
          <a:xfrm>
            <a:off x="5789613" y="1924050"/>
            <a:ext cx="762000" cy="914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1275" name="Rectangle 12"/>
          <p:cNvSpPr>
            <a:spLocks noChangeArrowheads="1"/>
          </p:cNvSpPr>
          <p:nvPr/>
        </p:nvSpPr>
        <p:spPr bwMode="auto">
          <a:xfrm>
            <a:off x="2362200" y="1058863"/>
            <a:ext cx="3810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49263" eaLnBrk="0" hangingPunct="0">
              <a:buClr>
                <a:srgbClr val="FFFF00"/>
              </a:buClr>
              <a:buSzPct val="100000"/>
              <a:buFont typeface="Times New Roman" pitchFamily="18" charset="0"/>
              <a:buNone/>
            </a:pPr>
            <a:r>
              <a:rPr lang="en-US" b="1">
                <a:solidFill>
                  <a:srgbClr val="0070C0"/>
                </a:solidFill>
              </a:rPr>
              <a:t>VDatum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0" y="5080"/>
            <a:ext cx="9144000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3200" b="1" dirty="0" smtClean="0">
                <a:solidFill>
                  <a:srgbClr val="0070C0"/>
                </a:solidFill>
                <a:latin typeface="Calibri" pitchFamily="34" charset="0"/>
              </a:rPr>
              <a:t>: </a:t>
            </a:r>
            <a:r>
              <a:rPr lang="en-US" sz="3200" b="1" dirty="0">
                <a:solidFill>
                  <a:srgbClr val="0070C0"/>
                </a:solidFill>
                <a:latin typeface="Calibri" pitchFamily="34" charset="0"/>
              </a:rPr>
              <a:t>Used to Create Digital Elevation Models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-14288" y="3974068"/>
            <a:ext cx="9158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b="1" dirty="0">
                <a:solidFill>
                  <a:srgbClr val="0070C0"/>
                </a:solidFill>
                <a:latin typeface="Calibri" pitchFamily="34" charset="0"/>
              </a:rPr>
              <a:t>Applications for Seamless Bathy/</a:t>
            </a:r>
            <a:r>
              <a:rPr lang="en-GB" b="1" dirty="0" err="1">
                <a:solidFill>
                  <a:srgbClr val="0070C0"/>
                </a:solidFill>
                <a:latin typeface="Calibri" pitchFamily="34" charset="0"/>
              </a:rPr>
              <a:t>Topo</a:t>
            </a:r>
            <a:r>
              <a:rPr lang="en-GB" b="1" dirty="0">
                <a:solidFill>
                  <a:srgbClr val="0070C0"/>
                </a:solidFill>
                <a:latin typeface="Calibri" pitchFamily="34" charset="0"/>
              </a:rPr>
              <a:t> Datasets:</a:t>
            </a:r>
            <a:endParaRPr lang="en-US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112" y="1573689"/>
            <a:ext cx="2710175" cy="210169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393049"/>
            <a:ext cx="54212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Inundation 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modeling from storm surge, tsunamis, and sea level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rise.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Erosion, accretion, </a:t>
            </a:r>
            <a:r>
              <a:rPr lang="en-US" sz="1400" dirty="0" err="1">
                <a:solidFill>
                  <a:srgbClr val="0070C0"/>
                </a:solidFill>
                <a:latin typeface="Calibri" pitchFamily="34" charset="0"/>
              </a:rPr>
              <a:t>renourishment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Analyzing storm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impacts</a:t>
            </a:r>
            <a:endParaRPr lang="en-US" sz="1400" dirty="0" smtClean="0"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Determining setback lines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Determining local, state, and national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boundaries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0" y="4393049"/>
            <a:ext cx="39013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Navigation products and services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Habitat restoration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Shoreline Change Analysis</a:t>
            </a:r>
            <a:endParaRPr lang="en-US" sz="1400" dirty="0" smtClean="0"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Analyzing environmental and natural resources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Permitting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2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575"/>
            <a:ext cx="9144000" cy="790575"/>
          </a:xfrm>
        </p:spPr>
        <p:txBody>
          <a:bodyPr/>
          <a:lstStyle/>
          <a:p>
            <a:pPr algn="ctr"/>
            <a:r>
              <a:rPr lang="en-US" sz="2200" dirty="0" smtClean="0">
                <a:solidFill>
                  <a:srgbClr val="0070C0"/>
                </a:solidFill>
                <a:latin typeface="Calibri" pitchFamily="34" charset="0"/>
              </a:rPr>
              <a:t>Utilizing </a:t>
            </a:r>
            <a:r>
              <a:rPr lang="en-US" sz="2200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2200" dirty="0" smtClean="0">
                <a:solidFill>
                  <a:srgbClr val="0070C0"/>
                </a:solidFill>
                <a:latin typeface="Calibri" pitchFamily="34" charset="0"/>
              </a:rPr>
              <a:t> for Digital Elevation Model Creation: </a:t>
            </a:r>
            <a:r>
              <a:rPr lang="en-US" sz="2000" dirty="0" smtClean="0">
                <a:solidFill>
                  <a:srgbClr val="0070C0"/>
                </a:solidFill>
                <a:latin typeface="Calibri" pitchFamily="34" charset="0"/>
              </a:rPr>
              <a:t>Tsunami Inundation</a:t>
            </a:r>
            <a:endParaRPr lang="en-US" sz="20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1" b="22155"/>
          <a:stretch/>
        </p:blipFill>
        <p:spPr bwMode="auto">
          <a:xfrm>
            <a:off x="76200" y="1295400"/>
            <a:ext cx="5583381" cy="24427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5776" r="35312" b="47112"/>
          <a:stretch/>
        </p:blipFill>
        <p:spPr bwMode="auto">
          <a:xfrm>
            <a:off x="5591653" y="1295400"/>
            <a:ext cx="2609216" cy="23299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9" t="60604" r="28646" b="2155"/>
          <a:stretch/>
        </p:blipFill>
        <p:spPr bwMode="auto">
          <a:xfrm>
            <a:off x="4765696" y="3581400"/>
            <a:ext cx="4261025" cy="2209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t="23621" r="3281" b="18966"/>
          <a:stretch/>
        </p:blipFill>
        <p:spPr bwMode="auto">
          <a:xfrm>
            <a:off x="252521" y="3581400"/>
            <a:ext cx="4513175" cy="16588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9" t="38864" r="50880" b="27293"/>
          <a:stretch/>
        </p:blipFill>
        <p:spPr bwMode="auto">
          <a:xfrm>
            <a:off x="3962400" y="1142555"/>
            <a:ext cx="1923139" cy="257479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8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b="3654"/>
          <a:stretch/>
        </p:blipFill>
        <p:spPr bwMode="auto">
          <a:xfrm>
            <a:off x="121920" y="792480"/>
            <a:ext cx="5974080" cy="290614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3847"/>
          <a:stretch/>
        </p:blipFill>
        <p:spPr bwMode="auto">
          <a:xfrm>
            <a:off x="3129280" y="3048000"/>
            <a:ext cx="5953760" cy="290245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Calibri" pitchFamily="34" charset="0"/>
              </a:rPr>
              <a:t>Sea Level Rise/Coastal Flooding</a:t>
            </a:r>
            <a:endParaRPr lang="en-US" sz="3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09600" y="1219200"/>
            <a:ext cx="457200" cy="22860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" y="32238"/>
            <a:ext cx="9141069" cy="729762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Outline: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219200"/>
            <a:ext cx="6705600" cy="3048000"/>
          </a:xfrm>
        </p:spPr>
        <p:txBody>
          <a:bodyPr/>
          <a:lstStyle/>
          <a:p>
            <a:pPr marL="0" indent="0">
              <a:buNone/>
            </a:pP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Brief Datum Tutorial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err="1" smtClean="0">
                <a:solidFill>
                  <a:srgbClr val="0070C0"/>
                </a:solidFill>
              </a:rPr>
              <a:t>VDatum</a:t>
            </a:r>
            <a:r>
              <a:rPr lang="en-US" sz="2000" b="1" dirty="0" smtClean="0">
                <a:solidFill>
                  <a:srgbClr val="0070C0"/>
                </a:solidFill>
              </a:rPr>
              <a:t> Applications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Obtaining and Utilizing </a:t>
            </a:r>
            <a:r>
              <a:rPr lang="en-US" sz="2000" b="1" dirty="0" err="1" smtClean="0">
                <a:solidFill>
                  <a:srgbClr val="0070C0"/>
                </a:solidFill>
              </a:rPr>
              <a:t>VDatum</a:t>
            </a:r>
            <a:r>
              <a:rPr lang="en-US" sz="2000" b="1" dirty="0" smtClean="0">
                <a:solidFill>
                  <a:srgbClr val="0070C0"/>
                </a:solidFill>
              </a:rPr>
              <a:t> Software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Enhancements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70C0"/>
                </a:solidFill>
              </a:rPr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15836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2" t="26813" r="22430" b="12234"/>
          <a:stretch>
            <a:fillRect/>
          </a:stretch>
        </p:blipFill>
        <p:spPr bwMode="auto">
          <a:xfrm>
            <a:off x="1066800" y="838200"/>
            <a:ext cx="720965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010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Calibri" pitchFamily="34" charset="0"/>
              </a:rPr>
              <a:t>Emergency Response</a:t>
            </a:r>
            <a:endParaRPr lang="en-US" sz="3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5189" y="5468481"/>
            <a:ext cx="1571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of USGS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8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Additional Applications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315283"/>
            <a:ext cx="9144000" cy="424731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Coastal </a:t>
            </a:r>
            <a:r>
              <a:rPr lang="en-US" dirty="0">
                <a:solidFill>
                  <a:srgbClr val="0070C0"/>
                </a:solidFill>
              </a:rPr>
              <a:t>Inundation/Sea Level Rise/Tsunami </a:t>
            </a:r>
            <a:r>
              <a:rPr lang="en-US" dirty="0" smtClean="0">
                <a:solidFill>
                  <a:srgbClr val="0070C0"/>
                </a:solidFill>
              </a:rPr>
              <a:t>Modeling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Erosion/Accretion/Shoreline </a:t>
            </a:r>
          </a:p>
          <a:p>
            <a:pPr marL="0" lvl="1" fontAlgn="base"/>
            <a:r>
              <a:rPr lang="en-US" dirty="0" smtClean="0">
                <a:solidFill>
                  <a:srgbClr val="0070C0"/>
                </a:solidFill>
              </a:rPr>
              <a:t>   Change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Habitat/Wetland Restoration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Dredging </a:t>
            </a:r>
            <a:r>
              <a:rPr lang="en-US" dirty="0">
                <a:solidFill>
                  <a:srgbClr val="0070C0"/>
                </a:solidFill>
              </a:rPr>
              <a:t>and Infrastructure Engineering (levees, </a:t>
            </a:r>
            <a:r>
              <a:rPr lang="en-US" dirty="0" smtClean="0">
                <a:solidFill>
                  <a:srgbClr val="0070C0"/>
                </a:solidFill>
              </a:rPr>
              <a:t>jetties)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Floodplain Mapping</a:t>
            </a:r>
            <a:endParaRPr lang="en-US" dirty="0">
              <a:solidFill>
                <a:srgbClr val="0070C0"/>
              </a:solidFill>
            </a:endParaRP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err="1" smtClean="0">
                <a:solidFill>
                  <a:srgbClr val="0070C0"/>
                </a:solidFill>
              </a:rPr>
              <a:t>Topobathy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DEM </a:t>
            </a:r>
            <a:r>
              <a:rPr lang="en-US" dirty="0" smtClean="0">
                <a:solidFill>
                  <a:srgbClr val="0070C0"/>
                </a:solidFill>
              </a:rPr>
              <a:t>Creation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Civil </a:t>
            </a:r>
            <a:r>
              <a:rPr lang="en-US" dirty="0">
                <a:solidFill>
                  <a:srgbClr val="0070C0"/>
                </a:solidFill>
              </a:rPr>
              <a:t>and Water Works </a:t>
            </a:r>
            <a:r>
              <a:rPr lang="en-US" dirty="0" smtClean="0">
                <a:solidFill>
                  <a:srgbClr val="0070C0"/>
                </a:solidFill>
              </a:rPr>
              <a:t>Projects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Easement </a:t>
            </a:r>
            <a:r>
              <a:rPr lang="en-US" dirty="0">
                <a:solidFill>
                  <a:srgbClr val="0070C0"/>
                </a:solidFill>
              </a:rPr>
              <a:t>and Setback </a:t>
            </a:r>
            <a:r>
              <a:rPr lang="en-US" dirty="0" smtClean="0">
                <a:solidFill>
                  <a:srgbClr val="0070C0"/>
                </a:solidFill>
              </a:rPr>
              <a:t>Planning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Marine Construction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Coastal Engineering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Coral </a:t>
            </a:r>
            <a:r>
              <a:rPr lang="en-US" dirty="0">
                <a:solidFill>
                  <a:srgbClr val="0070C0"/>
                </a:solidFill>
              </a:rPr>
              <a:t>Reef </a:t>
            </a:r>
            <a:r>
              <a:rPr lang="en-US" dirty="0" smtClean="0">
                <a:solidFill>
                  <a:srgbClr val="0070C0"/>
                </a:solidFill>
              </a:rPr>
              <a:t>Mapping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Analyzing </a:t>
            </a:r>
            <a:r>
              <a:rPr lang="en-US" dirty="0">
                <a:solidFill>
                  <a:srgbClr val="0070C0"/>
                </a:solidFill>
              </a:rPr>
              <a:t>Storm </a:t>
            </a:r>
            <a:r>
              <a:rPr lang="en-US" dirty="0" smtClean="0">
                <a:solidFill>
                  <a:srgbClr val="0070C0"/>
                </a:solidFill>
              </a:rPr>
              <a:t>Impacts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Real </a:t>
            </a:r>
            <a:r>
              <a:rPr lang="en-US" dirty="0">
                <a:solidFill>
                  <a:srgbClr val="0070C0"/>
                </a:solidFill>
              </a:rPr>
              <a:t>Estate </a:t>
            </a:r>
            <a:r>
              <a:rPr lang="en-US" dirty="0" smtClean="0">
                <a:solidFill>
                  <a:srgbClr val="0070C0"/>
                </a:solidFill>
              </a:rPr>
              <a:t>Mapping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Evacuation </a:t>
            </a:r>
            <a:r>
              <a:rPr lang="en-US" dirty="0">
                <a:solidFill>
                  <a:srgbClr val="0070C0"/>
                </a:solidFill>
              </a:rPr>
              <a:t>Route </a:t>
            </a:r>
            <a:r>
              <a:rPr lang="en-US" dirty="0" smtClean="0">
                <a:solidFill>
                  <a:srgbClr val="0070C0"/>
                </a:solidFill>
              </a:rPr>
              <a:t>Mapping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Site Management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Insurance Studies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Hazardous </a:t>
            </a:r>
            <a:r>
              <a:rPr lang="en-US" dirty="0">
                <a:solidFill>
                  <a:srgbClr val="0070C0"/>
                </a:solidFill>
              </a:rPr>
              <a:t>Waste Site </a:t>
            </a:r>
            <a:r>
              <a:rPr lang="en-US" dirty="0" smtClean="0">
                <a:solidFill>
                  <a:srgbClr val="0070C0"/>
                </a:solidFill>
              </a:rPr>
              <a:t>Studies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Groundwater </a:t>
            </a:r>
            <a:r>
              <a:rPr lang="en-US" dirty="0">
                <a:solidFill>
                  <a:srgbClr val="0070C0"/>
                </a:solidFill>
              </a:rPr>
              <a:t>mapping and </a:t>
            </a:r>
            <a:r>
              <a:rPr lang="en-US" dirty="0" smtClean="0">
                <a:solidFill>
                  <a:srgbClr val="0070C0"/>
                </a:solidFill>
              </a:rPr>
              <a:t>modeling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Feasibility </a:t>
            </a:r>
            <a:r>
              <a:rPr lang="en-US" dirty="0">
                <a:solidFill>
                  <a:srgbClr val="0070C0"/>
                </a:solidFill>
              </a:rPr>
              <a:t>Studies and </a:t>
            </a:r>
            <a:r>
              <a:rPr lang="en-US" dirty="0" smtClean="0">
                <a:solidFill>
                  <a:srgbClr val="0070C0"/>
                </a:solidFill>
              </a:rPr>
              <a:t>Planning,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Determining </a:t>
            </a:r>
            <a:r>
              <a:rPr lang="en-US" dirty="0">
                <a:solidFill>
                  <a:srgbClr val="0070C0"/>
                </a:solidFill>
              </a:rPr>
              <a:t>Local, State and National </a:t>
            </a:r>
            <a:r>
              <a:rPr lang="en-US" dirty="0" smtClean="0">
                <a:solidFill>
                  <a:srgbClr val="0070C0"/>
                </a:solidFill>
              </a:rPr>
              <a:t>Boundaries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Permitting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Analyzing </a:t>
            </a:r>
            <a:r>
              <a:rPr lang="en-US" dirty="0">
                <a:solidFill>
                  <a:srgbClr val="0070C0"/>
                </a:solidFill>
              </a:rPr>
              <a:t>Environmental and Natural </a:t>
            </a:r>
            <a:r>
              <a:rPr lang="en-US" dirty="0" smtClean="0">
                <a:solidFill>
                  <a:srgbClr val="0070C0"/>
                </a:solidFill>
              </a:rPr>
              <a:t>Resources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Emergency Response</a:t>
            </a:r>
          </a:p>
          <a:p>
            <a:pPr marL="285750" lvl="1" indent="-285750" fontAlgn="base">
              <a:buFont typeface="Arial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??? What Can You Imagine ???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812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</a:rPr>
              <a:t>Obtaining and Utilizing </a:t>
            </a:r>
            <a:r>
              <a:rPr lang="en-US" sz="6000" b="1" dirty="0" err="1" smtClean="0">
                <a:solidFill>
                  <a:srgbClr val="0070C0"/>
                </a:solidFill>
              </a:rPr>
              <a:t>VDatum</a:t>
            </a:r>
            <a:endParaRPr lang="en-US" sz="60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8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76200"/>
            <a:ext cx="9144000" cy="665163"/>
          </a:xfr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VDatum Website:  vdatum.noaa.gov</a:t>
            </a:r>
            <a:b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</a:br>
            <a:r>
              <a:rPr lang="en-US" sz="1600" b="1" dirty="0" smtClean="0">
                <a:solidFill>
                  <a:srgbClr val="0070C0"/>
                </a:solidFill>
                <a:latin typeface="Calibri" pitchFamily="34" charset="0"/>
              </a:rPr>
              <a:t>(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Version 3.7 Released, September 11, 2017)</a:t>
            </a:r>
            <a:endParaRPr lang="en-US" sz="1600" b="1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5769" r="17708" b="4230"/>
          <a:stretch/>
        </p:blipFill>
        <p:spPr bwMode="auto">
          <a:xfrm>
            <a:off x="31748" y="1247538"/>
            <a:ext cx="5535933" cy="408646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54079"/>
            <a:ext cx="3572412" cy="276072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62399"/>
            <a:ext cx="4222532" cy="24168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750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VDatum</a:t>
            </a:r>
            <a:r>
              <a:rPr lang="en-US" dirty="0" smtClean="0">
                <a:solidFill>
                  <a:srgbClr val="0070C0"/>
                </a:solidFill>
              </a:rPr>
              <a:t> Version 3.7 Release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33" t="17500" r="31042"/>
          <a:stretch/>
        </p:blipFill>
        <p:spPr>
          <a:xfrm>
            <a:off x="2209800" y="685800"/>
            <a:ext cx="4800600" cy="5280660"/>
          </a:xfrm>
          <a:prstGeom prst="rect">
            <a:avLst/>
          </a:prstGeom>
          <a:ln w="2540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46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166" t="6154" r="15833"/>
          <a:stretch/>
        </p:blipFill>
        <p:spPr>
          <a:xfrm>
            <a:off x="152400" y="1676400"/>
            <a:ext cx="5291447" cy="3842599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220200" cy="731520"/>
          </a:xfrm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VDatum</a:t>
            </a:r>
            <a:r>
              <a:rPr lang="en-US" sz="3600" dirty="0" smtClean="0">
                <a:solidFill>
                  <a:srgbClr val="0070C0"/>
                </a:solidFill>
              </a:rPr>
              <a:t>: Interfaces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60" y="779313"/>
            <a:ext cx="3393440" cy="262241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5577" r="25729" b="4231"/>
          <a:stretch/>
        </p:blipFill>
        <p:spPr bwMode="auto">
          <a:xfrm>
            <a:off x="5140960" y="3200400"/>
            <a:ext cx="3611946" cy="35814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8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/>
            <a:r>
              <a:rPr lang="en-US" sz="3600" dirty="0" err="1" smtClean="0">
                <a:solidFill>
                  <a:srgbClr val="0070C0"/>
                </a:solidFill>
              </a:rPr>
              <a:t>VDatum</a:t>
            </a:r>
            <a:r>
              <a:rPr lang="en-US" sz="3600" dirty="0" smtClean="0">
                <a:solidFill>
                  <a:srgbClr val="0070C0"/>
                </a:solidFill>
              </a:rPr>
              <a:t>: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Documentation and Support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t="5834" r="23368"/>
          <a:stretch/>
        </p:blipFill>
        <p:spPr bwMode="auto">
          <a:xfrm>
            <a:off x="25400" y="762000"/>
            <a:ext cx="5425440" cy="511958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4" t="22641" r="26069"/>
          <a:stretch/>
        </p:blipFill>
        <p:spPr bwMode="auto">
          <a:xfrm>
            <a:off x="5541461" y="3657600"/>
            <a:ext cx="3457843" cy="29718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0" t="23794" r="25757"/>
          <a:stretch/>
        </p:blipFill>
        <p:spPr bwMode="auto">
          <a:xfrm>
            <a:off x="5541460" y="685800"/>
            <a:ext cx="3457843" cy="28956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2976880" y="1407788"/>
            <a:ext cx="914400" cy="23813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8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69" y="723900"/>
            <a:ext cx="6852969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Utilizing </a:t>
            </a:r>
            <a:r>
              <a:rPr lang="en-US" sz="3600" b="1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: Horizontal</a:t>
            </a:r>
            <a:endParaRPr lang="en-US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609600" y="1143000"/>
            <a:ext cx="8153400" cy="16764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9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34" y="722530"/>
            <a:ext cx="6854741" cy="5297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Utilizing </a:t>
            </a:r>
            <a:r>
              <a:rPr lang="en-US" sz="3600" b="1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: Vertical</a:t>
            </a:r>
            <a:endParaRPr lang="en-US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066799" y="2438400"/>
            <a:ext cx="7315201" cy="17526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52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3900"/>
            <a:ext cx="6777038" cy="523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Utilizing </a:t>
            </a:r>
            <a:r>
              <a:rPr lang="en-US" sz="3600" b="1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: Input</a:t>
            </a:r>
            <a:endParaRPr lang="en-US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447800" y="3962400"/>
            <a:ext cx="1143000" cy="3556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What Vertical Datum is My Data in?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5" name="Picture 5" descr="C:\Vicki\Work\Presentations\GRAV-D images\MN12\BaseSt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r="11664"/>
          <a:stretch>
            <a:fillRect/>
          </a:stretch>
        </p:blipFill>
        <p:spPr bwMode="auto">
          <a:xfrm>
            <a:off x="2209800" y="2582651"/>
            <a:ext cx="1200003" cy="147235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2596352" y="4038458"/>
            <a:ext cx="433132" cy="276999"/>
          </a:xfrm>
          <a:prstGeom prst="rect">
            <a:avLst/>
          </a:prstGeom>
          <a:noFill/>
          <a:ln w="25400">
            <a:noFill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i="1" dirty="0" smtClean="0">
                <a:latin typeface="Calibri" pitchFamily="34" charset="0"/>
              </a:rPr>
              <a:t>GPS</a:t>
            </a:r>
            <a:endParaRPr lang="en-US" sz="1200" i="1" dirty="0">
              <a:latin typeface="Calibri" pitchFamily="34" charset="0"/>
            </a:endParaRPr>
          </a:p>
        </p:txBody>
      </p:sp>
      <p:pic>
        <p:nvPicPr>
          <p:cNvPr id="7" name="Picture 24" descr="GPShyd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968" y="1159240"/>
            <a:ext cx="1612430" cy="123222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6"/>
          <p:cNvSpPr txBox="1">
            <a:spLocks noChangeArrowheads="1"/>
          </p:cNvSpPr>
          <p:nvPr/>
        </p:nvSpPr>
        <p:spPr bwMode="auto">
          <a:xfrm>
            <a:off x="3590588" y="1159240"/>
            <a:ext cx="182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 i="1" dirty="0">
                <a:latin typeface="Calibri" pitchFamily="34" charset="0"/>
              </a:rPr>
              <a:t>RTK-GPS vertical referencing </a:t>
            </a:r>
          </a:p>
          <a:p>
            <a:r>
              <a:rPr lang="en-US" sz="1200" i="1" dirty="0">
                <a:latin typeface="Calibri" pitchFamily="34" charset="0"/>
              </a:rPr>
              <a:t>Hydrographic Surveys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" r="2106" b="1649"/>
          <a:stretch>
            <a:fillRect/>
          </a:stretch>
        </p:blipFill>
        <p:spPr bwMode="auto">
          <a:xfrm>
            <a:off x="5815013" y="1131303"/>
            <a:ext cx="1019175" cy="1311275"/>
          </a:xfrm>
          <a:prstGeom prst="rect">
            <a:avLst/>
          </a:prstGeom>
          <a:noFill/>
          <a:ln w="25400" cmpd="dbl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bathgr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613" b="3963"/>
          <a:stretch>
            <a:fillRect/>
          </a:stretch>
        </p:blipFill>
        <p:spPr bwMode="auto">
          <a:xfrm>
            <a:off x="3154384" y="4343400"/>
            <a:ext cx="1084263" cy="1271587"/>
          </a:xfrm>
          <a:prstGeom prst="rect">
            <a:avLst/>
          </a:prstGeom>
          <a:noFill/>
          <a:ln w="254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971800" y="5715000"/>
            <a:ext cx="1463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NOAA </a:t>
            </a:r>
            <a:r>
              <a:rPr lang="en-US" sz="1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Bathymetry (MLLW)</a:t>
            </a:r>
            <a:endParaRPr lang="en-US" sz="1200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699760" y="2442578"/>
            <a:ext cx="929640" cy="39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2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USGS </a:t>
            </a:r>
            <a:endParaRPr lang="en-US" sz="1200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 eaLnBrk="1" hangingPunct="1"/>
            <a:r>
              <a:rPr lang="en-US" sz="12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Topography</a:t>
            </a:r>
            <a:endParaRPr lang="en-US" sz="1200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81" y="4283535"/>
            <a:ext cx="2556436" cy="191732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5" name="Picture 2" descr="terra"/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31796"/>
            <a:ext cx="1716620" cy="116965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539905" y="766790"/>
            <a:ext cx="26040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err="1">
                <a:solidFill>
                  <a:srgbClr val="0070C0"/>
                </a:solidFill>
              </a:rPr>
              <a:t>Orthometric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err="1">
                <a:solidFill>
                  <a:srgbClr val="0070C0"/>
                </a:solidFill>
              </a:rPr>
              <a:t>Datums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419601" y="5715000"/>
            <a:ext cx="20024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70C0"/>
                </a:solidFill>
              </a:rPr>
              <a:t>Tidal </a:t>
            </a:r>
            <a:r>
              <a:rPr lang="en-US" sz="1600" b="1" dirty="0" err="1">
                <a:solidFill>
                  <a:srgbClr val="0070C0"/>
                </a:solidFill>
              </a:rPr>
              <a:t>Datums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6199" y="766790"/>
            <a:ext cx="2551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0070C0"/>
                </a:solidFill>
              </a:rPr>
              <a:t>Ellipsoidal </a:t>
            </a:r>
            <a:r>
              <a:rPr lang="en-US" sz="1600" b="1" dirty="0" err="1">
                <a:solidFill>
                  <a:srgbClr val="0070C0"/>
                </a:solidFill>
              </a:rPr>
              <a:t>Datums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16406" r="28125" b="10156"/>
          <a:stretch>
            <a:fillRect/>
          </a:stretch>
        </p:blipFill>
        <p:spPr bwMode="auto">
          <a:xfrm>
            <a:off x="7924800" y="2413794"/>
            <a:ext cx="1064606" cy="162480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e fig reduced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32" y="2515088"/>
            <a:ext cx="1892768" cy="243791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8723970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19600" y="4099880"/>
            <a:ext cx="1981200" cy="14859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" name="Picture 9" descr="IMG_020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012" y="1159240"/>
            <a:ext cx="1502776" cy="112708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64632" y="5047826"/>
            <a:ext cx="189276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12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Lidar</a:t>
            </a:r>
            <a:endParaRPr lang="en-US" sz="1200" i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14800" y="1947208"/>
            <a:ext cx="1127760" cy="1938992"/>
          </a:xfrm>
          <a:prstGeom prst="rect">
            <a:avLst/>
          </a:prstGeom>
          <a:noFill/>
          <a:effectLst>
            <a:glow rad="127000">
              <a:schemeClr val="accent1">
                <a:alpha val="25000"/>
              </a:schemeClr>
            </a:glow>
            <a:outerShdw blurRad="50800" dist="50800" dir="5400000" algn="ctr" rotWithShape="0">
              <a:srgbClr val="000000">
                <a:alpha val="29000"/>
              </a:srgbClr>
            </a:outerShdw>
            <a:reflection stA="25000" endPos="65000" dist="50800" dir="5400000" sy="-100000" algn="bl" rotWithShape="0"/>
            <a:softEdge rad="9398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?</a:t>
            </a:r>
            <a:endParaRPr lang="en-US" sz="12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170" name="Picture 2" descr="using digital leve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14600"/>
            <a:ext cx="1059174" cy="159674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35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3900"/>
            <a:ext cx="6777038" cy="523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Utilizing </a:t>
            </a:r>
            <a:r>
              <a:rPr lang="en-US" sz="3600" b="1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: Input</a:t>
            </a:r>
            <a:endParaRPr lang="en-US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590800" y="3997960"/>
            <a:ext cx="1371600" cy="3556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28600" y="4500771"/>
            <a:ext cx="89154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1775" indent="-2317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400" b="1" dirty="0">
                <a:solidFill>
                  <a:srgbClr val="0070C0"/>
                </a:solidFill>
              </a:rPr>
              <a:t>With exception of small buffer region near coastline, user-input points falling on “land” side of MHW shoreline are assigned a null value.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1400" b="1" dirty="0" err="1">
                <a:solidFill>
                  <a:srgbClr val="0070C0"/>
                </a:solidFill>
              </a:rPr>
              <a:t>Orthometric</a:t>
            </a:r>
            <a:r>
              <a:rPr lang="en-US" sz="1400" b="1" dirty="0">
                <a:solidFill>
                  <a:srgbClr val="0070C0"/>
                </a:solidFill>
              </a:rPr>
              <a:t> and ellipsoidal conversions may still be made at land points, as only conversions involving tidal </a:t>
            </a:r>
            <a:r>
              <a:rPr lang="en-US" sz="1400" b="1" dirty="0" err="1">
                <a:solidFill>
                  <a:srgbClr val="0070C0"/>
                </a:solidFill>
              </a:rPr>
              <a:t>datums</a:t>
            </a:r>
            <a:r>
              <a:rPr lang="en-US" sz="1400" b="1" dirty="0">
                <a:solidFill>
                  <a:srgbClr val="0070C0"/>
                </a:solidFill>
              </a:rPr>
              <a:t> will be invalid inland of the buffer zone along coastline.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152400"/>
            <a:ext cx="6526212" cy="42148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2971800" y="990600"/>
            <a:ext cx="304800" cy="304800"/>
          </a:xfrm>
          <a:prstGeom prst="flowChartSummingJunction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2819400" y="1905000"/>
            <a:ext cx="304800" cy="304800"/>
          </a:xfrm>
          <a:prstGeom prst="flowChartSummingJunction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133350" y="1066800"/>
            <a:ext cx="2133600" cy="708025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Returned null value = -999999.0</a:t>
            </a:r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133350" y="2428875"/>
            <a:ext cx="2133600" cy="708025"/>
          </a:xfrm>
          <a:prstGeom prst="rect">
            <a:avLst/>
          </a:prstGeom>
          <a:solidFill>
            <a:schemeClr val="tx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Returned a valid conversion value</a:t>
            </a:r>
          </a:p>
        </p:txBody>
      </p:sp>
      <p:sp>
        <p:nvSpPr>
          <p:cNvPr id="45064" name="Line 7"/>
          <p:cNvSpPr>
            <a:spLocks noChangeShapeType="1"/>
          </p:cNvSpPr>
          <p:nvPr/>
        </p:nvSpPr>
        <p:spPr bwMode="auto">
          <a:xfrm flipH="1">
            <a:off x="2133600" y="2133600"/>
            <a:ext cx="685800" cy="457200"/>
          </a:xfrm>
          <a:prstGeom prst="line">
            <a:avLst/>
          </a:prstGeom>
          <a:noFill/>
          <a:ln w="76200" cap="rnd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6"/>
          <p:cNvSpPr>
            <a:spLocks noChangeShapeType="1"/>
          </p:cNvSpPr>
          <p:nvPr/>
        </p:nvSpPr>
        <p:spPr bwMode="auto">
          <a:xfrm flipH="1">
            <a:off x="1905000" y="1143000"/>
            <a:ext cx="1066800" cy="152400"/>
          </a:xfrm>
          <a:prstGeom prst="line">
            <a:avLst/>
          </a:prstGeom>
          <a:noFill/>
          <a:ln w="76200" cap="rnd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3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5661195" cy="46053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Utilizing </a:t>
            </a:r>
            <a:r>
              <a:rPr lang="en-US" sz="3600" b="1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3600" b="1" dirty="0" smtClean="0">
                <a:solidFill>
                  <a:srgbClr val="0070C0"/>
                </a:solidFill>
                <a:latin typeface="Calibri" pitchFamily="34" charset="0"/>
              </a:rPr>
              <a:t>: Input</a:t>
            </a:r>
            <a:endParaRPr lang="en-US" sz="36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245360" y="3813509"/>
            <a:ext cx="1143000" cy="2794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9" t="8654" r="25886" b="2500"/>
          <a:stretch/>
        </p:blipFill>
        <p:spPr bwMode="auto">
          <a:xfrm>
            <a:off x="6000850" y="986490"/>
            <a:ext cx="3035202" cy="564291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05931" y="1932325"/>
            <a:ext cx="26334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File Name:	ARRA-LFTNE_Maine_2010_06454966_utm.las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File Size:	137,992 kb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File Date:	Thu Feb 21 10:57:06 2013</a:t>
            </a:r>
          </a:p>
          <a:p>
            <a:endParaRPr lang="en-US" sz="1000" b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File Type:	LAS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File Signature:	LASF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File Source ID:	0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Global Encoding:	0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LAS Version:	</a:t>
            </a:r>
            <a:r>
              <a:rPr lang="en-US" sz="1000" b="1" dirty="0" smtClean="0">
                <a:solidFill>
                  <a:schemeClr val="bg1"/>
                </a:solidFill>
                <a:latin typeface="Calibri" pitchFamily="34" charset="0"/>
              </a:rPr>
              <a:t>1.2</a:t>
            </a:r>
          </a:p>
          <a:p>
            <a:endParaRPr lang="en-US" sz="1000" b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System </a:t>
            </a:r>
            <a:r>
              <a:rPr lang="en-US" sz="1000" b="1" dirty="0" smtClean="0">
                <a:solidFill>
                  <a:schemeClr val="bg1"/>
                </a:solidFill>
                <a:latin typeface="Calibri" pitchFamily="34" charset="0"/>
              </a:rPr>
              <a:t>Identifier:  vdatum.noaa.gov</a:t>
            </a:r>
            <a:endParaRPr lang="en-US" sz="1000" b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Generating </a:t>
            </a:r>
            <a:r>
              <a:rPr lang="en-US" sz="1000" b="1" dirty="0" smtClean="0">
                <a:solidFill>
                  <a:schemeClr val="bg1"/>
                </a:solidFill>
                <a:latin typeface="Calibri" pitchFamily="34" charset="0"/>
              </a:rPr>
              <a:t>Software:  </a:t>
            </a:r>
            <a:r>
              <a:rPr lang="en-US" sz="1000" b="1" dirty="0" err="1" smtClean="0">
                <a:solidFill>
                  <a:schemeClr val="bg1"/>
                </a:solidFill>
                <a:latin typeface="Calibri" pitchFamily="34" charset="0"/>
              </a:rPr>
              <a:t>vdatum</a:t>
            </a:r>
            <a:r>
              <a:rPr lang="en-US" sz="10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3.2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File Creation </a:t>
            </a:r>
            <a:r>
              <a:rPr lang="en-US" sz="1000" b="1" dirty="0" smtClean="0">
                <a:solidFill>
                  <a:schemeClr val="bg1"/>
                </a:solidFill>
                <a:latin typeface="Calibri" pitchFamily="34" charset="0"/>
              </a:rPr>
              <a:t>Date:  February </a:t>
            </a:r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24, 2012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Per-point Time:	YES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Per-point RGB:	NO</a:t>
            </a:r>
          </a:p>
          <a:p>
            <a:endParaRPr lang="en-US" sz="1000" b="1" i="1" u="sng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1000" b="1" i="1" dirty="0" err="1">
                <a:solidFill>
                  <a:schemeClr val="bg1"/>
                </a:solidFill>
                <a:latin typeface="Calibri" pitchFamily="34" charset="0"/>
              </a:rPr>
              <a:t>Georegistration</a:t>
            </a:r>
            <a:endParaRPr lang="en-US" sz="1000" b="1" i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Coordinate </a:t>
            </a:r>
            <a:r>
              <a:rPr lang="en-US" sz="1000" b="1" dirty="0" smtClean="0">
                <a:solidFill>
                  <a:schemeClr val="bg1"/>
                </a:solidFill>
                <a:latin typeface="Calibri" pitchFamily="34" charset="0"/>
              </a:rPr>
              <a:t>System:  NAD83 </a:t>
            </a:r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/ UTM zone 19N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Vertical Citation:	</a:t>
            </a:r>
            <a:r>
              <a:rPr lang="en-US" sz="1000" b="1" dirty="0" err="1" smtClean="0">
                <a:solidFill>
                  <a:schemeClr val="bg1"/>
                </a:solidFill>
                <a:latin typeface="Calibri" pitchFamily="34" charset="0"/>
              </a:rPr>
              <a:t>vert</a:t>
            </a:r>
            <a:r>
              <a:rPr lang="en-US" sz="1000" b="1" dirty="0" smtClean="0">
                <a:solidFill>
                  <a:schemeClr val="bg1"/>
                </a:solidFill>
                <a:latin typeface="Calibri" pitchFamily="34" charset="0"/>
              </a:rPr>
              <a:t>: </a:t>
            </a:r>
            <a:r>
              <a:rPr lang="en-US" sz="1000" b="1" dirty="0" err="1" smtClean="0">
                <a:solidFill>
                  <a:schemeClr val="bg1"/>
                </a:solidFill>
                <a:latin typeface="Calibri" pitchFamily="34" charset="0"/>
              </a:rPr>
              <a:t>MHW:m:height</a:t>
            </a:r>
            <a:endParaRPr lang="en-US" sz="1000" b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Horizontal Units:	Meters</a:t>
            </a:r>
          </a:p>
          <a:p>
            <a:r>
              <a:rPr lang="en-US" sz="1000" b="1" dirty="0">
                <a:solidFill>
                  <a:schemeClr val="bg1"/>
                </a:solidFill>
                <a:latin typeface="Calibri" pitchFamily="34" charset="0"/>
              </a:rPr>
              <a:t>Vertical Units:	Meters</a:t>
            </a:r>
          </a:p>
        </p:txBody>
      </p:sp>
    </p:spTree>
    <p:extLst>
      <p:ext uri="{BB962C8B-B14F-4D97-AF65-F5344CB8AC3E}">
        <p14:creationId xmlns:p14="http://schemas.microsoft.com/office/powerpoint/2010/main" val="21193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0200" y="152400"/>
            <a:ext cx="9133800" cy="381000"/>
          </a:xfrm>
          <a:prstGeom prst="rect">
            <a:avLst/>
          </a:prstGeom>
        </p:spPr>
        <p:txBody>
          <a:bodyPr/>
          <a:lstStyle/>
          <a:p>
            <a:pPr algn="ctr" defTabSz="449263">
              <a:buClr>
                <a:srgbClr val="FFFF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Calibri" pitchFamily="34" charset="0"/>
                <a:ea typeface="+mj-ea"/>
                <a:cs typeface="Arial" pitchFamily="34" charset="0"/>
              </a:rPr>
              <a:t>VDatum</a:t>
            </a:r>
            <a:r>
              <a:rPr lang="en-US" sz="3600" b="1" kern="0" dirty="0">
                <a:solidFill>
                  <a:srgbClr val="0070C0"/>
                </a:solidFill>
                <a:latin typeface="Calibri" pitchFamily="34" charset="0"/>
                <a:ea typeface="+mj-ea"/>
                <a:cs typeface="Arial" pitchFamily="34" charset="0"/>
              </a:rPr>
              <a:t> Uncertainty Modeling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0" y="5029200"/>
            <a:ext cx="876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>
              <a:spcBef>
                <a:spcPts val="1800"/>
              </a:spcBef>
            </a:pPr>
            <a:r>
              <a:rPr lang="en-US" dirty="0">
                <a:solidFill>
                  <a:srgbClr val="0070C0"/>
                </a:solidFill>
              </a:rPr>
              <a:t>See: vdatum.noaa.gov/docs/est_uncertainties.html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2" y="795338"/>
            <a:ext cx="7568548" cy="4257309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9456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601"/>
            <a:ext cx="9144000" cy="8286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VDatum</a:t>
            </a:r>
            <a:r>
              <a:rPr lang="en-US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Uncertainty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Modeling (cm)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219450" y="4000500"/>
            <a:ext cx="5848350" cy="2019300"/>
            <a:chOff x="1485900" y="3810000"/>
            <a:chExt cx="6381750" cy="23622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40" t="61072" r="25054" b="25087"/>
            <a:stretch/>
          </p:blipFill>
          <p:spPr bwMode="auto">
            <a:xfrm>
              <a:off x="1485900" y="4648200"/>
              <a:ext cx="6381750" cy="1524000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40" t="32526" r="25054" b="59861"/>
            <a:stretch/>
          </p:blipFill>
          <p:spPr bwMode="auto">
            <a:xfrm>
              <a:off x="1485900" y="3810000"/>
              <a:ext cx="6381750" cy="838200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23825" y="1376149"/>
            <a:ext cx="5895975" cy="967001"/>
            <a:chOff x="457200" y="1494999"/>
            <a:chExt cx="6515100" cy="121010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1" t="69031" r="24874" b="24395"/>
            <a:stretch/>
          </p:blipFill>
          <p:spPr bwMode="auto">
            <a:xfrm>
              <a:off x="457200" y="1981200"/>
              <a:ext cx="6515100" cy="723900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40" t="22318" r="25054" b="73357"/>
            <a:stretch/>
          </p:blipFill>
          <p:spPr bwMode="auto">
            <a:xfrm>
              <a:off x="457200" y="1494999"/>
              <a:ext cx="6515100" cy="486201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47955" y="985637"/>
            <a:ext cx="5871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(</a:t>
            </a:r>
            <a:r>
              <a:rPr lang="en-US" sz="1400" dirty="0" err="1" smtClean="0">
                <a:solidFill>
                  <a:srgbClr val="0070C0"/>
                </a:solidFill>
                <a:latin typeface="Calibri" pitchFamily="34" charset="0"/>
              </a:rPr>
              <a:t>ITRFxx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 to the tidal datum, the transformation with the greatest uncertainty)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8" t="49406" r="8476" b="39250"/>
          <a:stretch>
            <a:fillRect/>
          </a:stretch>
        </p:blipFill>
        <p:spPr bwMode="auto">
          <a:xfrm>
            <a:off x="2252266" y="2900362"/>
            <a:ext cx="4417219" cy="83343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81200" y="2587823"/>
            <a:ext cx="5111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Uncertainties that are constant for all </a:t>
            </a:r>
            <a:r>
              <a:rPr lang="en-US" sz="1400" dirty="0" err="1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 regions of the U.S.</a:t>
            </a:r>
          </a:p>
        </p:txBody>
      </p:sp>
    </p:spTree>
    <p:extLst>
      <p:ext uri="{BB962C8B-B14F-4D97-AF65-F5344CB8AC3E}">
        <p14:creationId xmlns:p14="http://schemas.microsoft.com/office/powerpoint/2010/main" val="250140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6" t="12387" r="3580" b="32779"/>
          <a:stretch>
            <a:fillRect/>
          </a:stretch>
        </p:blipFill>
        <p:spPr bwMode="auto">
          <a:xfrm>
            <a:off x="247650" y="914400"/>
            <a:ext cx="54705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798" y="2667001"/>
            <a:ext cx="453577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/>
            <a:r>
              <a:rPr lang="en-US" altLang="en-US" sz="2800" smtClean="0">
                <a:solidFill>
                  <a:srgbClr val="0070C0"/>
                </a:solidFill>
              </a:rPr>
              <a:t>Operational: </a:t>
            </a:r>
            <a:r>
              <a:rPr lang="en-US" altLang="en-US" sz="2000" smtClean="0">
                <a:solidFill>
                  <a:srgbClr val="0070C0"/>
                </a:solidFill>
              </a:rPr>
              <a:t>Vertical Datum Transformation Uncertainty</a:t>
            </a:r>
          </a:p>
        </p:txBody>
      </p:sp>
      <p:sp>
        <p:nvSpPr>
          <p:cNvPr id="49157" name="Oval 1"/>
          <p:cNvSpPr>
            <a:spLocks noChangeArrowheads="1"/>
          </p:cNvSpPr>
          <p:nvPr/>
        </p:nvSpPr>
        <p:spPr bwMode="auto">
          <a:xfrm>
            <a:off x="7620000" y="5410200"/>
            <a:ext cx="1371600" cy="533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en-US" altLang="en-US" sz="2800">
              <a:latin typeface="Verdana" pitchFamily="34" charset="0"/>
            </a:endParaRP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>
            <a:off x="247650" y="2590800"/>
            <a:ext cx="2571750" cy="304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en-US" altLang="en-US" sz="28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812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rgbClr val="0070C0"/>
                </a:solidFill>
                <a:latin typeface="Verdana"/>
              </a:rPr>
              <a:t>VDatum</a:t>
            </a:r>
            <a:endParaRPr lang="en-US" sz="6000" b="1" dirty="0">
              <a:solidFill>
                <a:srgbClr val="0070C0"/>
              </a:solidFill>
              <a:latin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Enhancements</a:t>
            </a:r>
          </a:p>
        </p:txBody>
      </p:sp>
    </p:spTree>
    <p:extLst>
      <p:ext uri="{BB962C8B-B14F-4D97-AF65-F5344CB8AC3E}">
        <p14:creationId xmlns:p14="http://schemas.microsoft.com/office/powerpoint/2010/main" val="132221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54"/>
            <a:ext cx="9144000" cy="628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Online </a:t>
            </a:r>
            <a:r>
              <a:rPr lang="en-US" dirty="0" err="1" smtClean="0">
                <a:solidFill>
                  <a:srgbClr val="0070C0"/>
                </a:solidFill>
              </a:rPr>
              <a:t>VDatum</a:t>
            </a:r>
            <a:r>
              <a:rPr lang="en-US" dirty="0" smtClean="0">
                <a:solidFill>
                  <a:srgbClr val="0070C0"/>
                </a:solidFill>
              </a:rPr>
              <a:t> Application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01" t="7353" r="19485" b="3903"/>
          <a:stretch/>
        </p:blipFill>
        <p:spPr>
          <a:xfrm>
            <a:off x="1224298" y="609599"/>
            <a:ext cx="6700501" cy="546418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5486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54"/>
            <a:ext cx="9144000" cy="628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HTDP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500" t="6154" r="23333"/>
          <a:stretch/>
        </p:blipFill>
        <p:spPr>
          <a:xfrm>
            <a:off x="19987" y="622214"/>
            <a:ext cx="4939559" cy="463558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577" t="5822" r="22230" b="17084"/>
          <a:stretch/>
        </p:blipFill>
        <p:spPr>
          <a:xfrm>
            <a:off x="4343400" y="2133600"/>
            <a:ext cx="4707948" cy="369910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7875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54"/>
            <a:ext cx="9144000" cy="628075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xGEOID</a:t>
            </a:r>
            <a:r>
              <a:rPr lang="en-US" dirty="0" smtClean="0">
                <a:solidFill>
                  <a:srgbClr val="0070C0"/>
                </a:solidFill>
              </a:rPr>
              <a:t> Support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45659"/>
            <a:ext cx="6477000" cy="526898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4953000" y="3124200"/>
            <a:ext cx="1600200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rra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34" y="1183957"/>
            <a:ext cx="2078143" cy="141599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4038"/>
            <a:ext cx="4876800" cy="358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266700" y="1143000"/>
            <a:ext cx="5727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i="1" u="sng" dirty="0">
                <a:solidFill>
                  <a:srgbClr val="0070C0"/>
                </a:solidFill>
                <a:latin typeface="Calibri" pitchFamily="34" charset="0"/>
              </a:rPr>
              <a:t>BUT</a:t>
            </a:r>
            <a:r>
              <a:rPr lang="en-US" sz="2000" b="1" i="1" dirty="0">
                <a:solidFill>
                  <a:srgbClr val="0070C0"/>
                </a:solidFill>
                <a:latin typeface="Calibri" pitchFamily="34" charset="0"/>
              </a:rPr>
              <a:t>  there are a many different vertical </a:t>
            </a:r>
            <a:r>
              <a:rPr lang="en-US" sz="2000" b="1" i="1" dirty="0" err="1">
                <a:solidFill>
                  <a:srgbClr val="0070C0"/>
                </a:solidFill>
                <a:latin typeface="Calibri" pitchFamily="34" charset="0"/>
              </a:rPr>
              <a:t>datums</a:t>
            </a:r>
            <a:r>
              <a:rPr lang="en-US" sz="2000" b="1" i="1" dirty="0">
                <a:solidFill>
                  <a:srgbClr val="0070C0"/>
                </a:solidFill>
                <a:latin typeface="Calibri" pitchFamily="34" charset="0"/>
              </a:rPr>
              <a:t> in  use around the nation</a:t>
            </a: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6248400" y="730250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70C0"/>
                </a:solidFill>
              </a:rPr>
              <a:t>Ellipsoid </a:t>
            </a:r>
            <a:r>
              <a:rPr lang="en-US" b="1" dirty="0" err="1">
                <a:solidFill>
                  <a:srgbClr val="0070C0"/>
                </a:solidFill>
              </a:rPr>
              <a:t>Datums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128" name="Text Box 7"/>
          <p:cNvSpPr txBox="1">
            <a:spLocks noChangeArrowheads="1"/>
          </p:cNvSpPr>
          <p:nvPr/>
        </p:nvSpPr>
        <p:spPr bwMode="auto">
          <a:xfrm>
            <a:off x="6505575" y="294005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70C0"/>
                </a:solidFill>
              </a:rPr>
              <a:t>Orthometric Datums</a:t>
            </a:r>
          </a:p>
        </p:txBody>
      </p:sp>
      <p:sp>
        <p:nvSpPr>
          <p:cNvPr id="5129" name="Text Box 8"/>
          <p:cNvSpPr txBox="1">
            <a:spLocks noChangeArrowheads="1"/>
          </p:cNvSpPr>
          <p:nvPr/>
        </p:nvSpPr>
        <p:spPr bwMode="auto">
          <a:xfrm>
            <a:off x="6858000" y="5043487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70C0"/>
                </a:solidFill>
              </a:rPr>
              <a:t>Tidal Datums</a:t>
            </a:r>
          </a:p>
        </p:txBody>
      </p:sp>
      <p:sp>
        <p:nvSpPr>
          <p:cNvPr id="5130" name="AutoShape 9"/>
          <p:cNvSpPr>
            <a:spLocks noChangeArrowheads="1"/>
          </p:cNvSpPr>
          <p:nvPr/>
        </p:nvSpPr>
        <p:spPr bwMode="auto">
          <a:xfrm>
            <a:off x="5291138" y="18288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70C0"/>
              </a:solidFill>
            </a:endParaRPr>
          </a:p>
        </p:txBody>
      </p:sp>
      <p:sp>
        <p:nvSpPr>
          <p:cNvPr id="5131" name="AutoShape 10"/>
          <p:cNvSpPr>
            <a:spLocks noChangeArrowheads="1"/>
          </p:cNvSpPr>
          <p:nvPr/>
        </p:nvSpPr>
        <p:spPr bwMode="auto">
          <a:xfrm>
            <a:off x="5334000" y="36576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70C0"/>
              </a:solidFill>
            </a:endParaRPr>
          </a:p>
        </p:txBody>
      </p:sp>
      <p:sp>
        <p:nvSpPr>
          <p:cNvPr id="5132" name="AutoShape 11"/>
          <p:cNvSpPr>
            <a:spLocks noChangeArrowheads="1"/>
          </p:cNvSpPr>
          <p:nvPr/>
        </p:nvSpPr>
        <p:spPr bwMode="auto">
          <a:xfrm>
            <a:off x="5334000" y="5105400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gradFill rotWithShape="0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70C0"/>
              </a:solidFill>
            </a:endParaRPr>
          </a:p>
        </p:txBody>
      </p:sp>
      <p:sp>
        <p:nvSpPr>
          <p:cNvPr id="5133" name="Text Box 12"/>
          <p:cNvSpPr txBox="1">
            <a:spLocks noChangeArrowheads="1"/>
          </p:cNvSpPr>
          <p:nvPr/>
        </p:nvSpPr>
        <p:spPr bwMode="auto">
          <a:xfrm>
            <a:off x="5105400" y="5410200"/>
            <a:ext cx="1447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i="1">
                <a:solidFill>
                  <a:srgbClr val="0070C0"/>
                </a:solidFill>
              </a:rPr>
              <a:t>MHHW, MHW,  MTL, DTL, LMSL,       MLW, MLLW</a:t>
            </a:r>
          </a:p>
        </p:txBody>
      </p:sp>
      <p:sp>
        <p:nvSpPr>
          <p:cNvPr id="5134" name="Text Box 13"/>
          <p:cNvSpPr txBox="1">
            <a:spLocks noChangeArrowheads="1"/>
          </p:cNvSpPr>
          <p:nvPr/>
        </p:nvSpPr>
        <p:spPr bwMode="auto">
          <a:xfrm>
            <a:off x="5257800" y="3886200"/>
            <a:ext cx="10668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sz="1400" b="1" i="1">
                <a:solidFill>
                  <a:srgbClr val="0070C0"/>
                </a:solidFill>
              </a:rPr>
              <a:t>NAVD 88, NGVD 29</a:t>
            </a:r>
          </a:p>
        </p:txBody>
      </p:sp>
      <p:sp>
        <p:nvSpPr>
          <p:cNvPr id="5135" name="Text Box 14"/>
          <p:cNvSpPr txBox="1">
            <a:spLocks noChangeArrowheads="1"/>
          </p:cNvSpPr>
          <p:nvPr/>
        </p:nvSpPr>
        <p:spPr bwMode="auto">
          <a:xfrm>
            <a:off x="5105400" y="2133600"/>
            <a:ext cx="1371600" cy="72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400" b="1" i="1" dirty="0" smtClean="0">
                <a:solidFill>
                  <a:srgbClr val="0070C0"/>
                </a:solidFill>
              </a:rPr>
              <a:t>ITRF,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400" b="1" i="1" dirty="0" smtClean="0">
                <a:solidFill>
                  <a:srgbClr val="0070C0"/>
                </a:solidFill>
              </a:rPr>
              <a:t>WGS </a:t>
            </a:r>
            <a:r>
              <a:rPr lang="en-US" sz="1400" b="1" i="1" dirty="0">
                <a:solidFill>
                  <a:srgbClr val="0070C0"/>
                </a:solidFill>
              </a:rPr>
              <a:t>84, 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1400" b="1" i="1" dirty="0">
                <a:solidFill>
                  <a:srgbClr val="0070C0"/>
                </a:solidFill>
              </a:rPr>
              <a:t>NAD 83 </a:t>
            </a:r>
            <a:r>
              <a:rPr lang="en-US" sz="1100" b="1" i="1" dirty="0">
                <a:solidFill>
                  <a:srgbClr val="0070C0"/>
                </a:solidFill>
              </a:rPr>
              <a:t>(NSRS) </a:t>
            </a:r>
          </a:p>
        </p:txBody>
      </p:sp>
      <p:grpSp>
        <p:nvGrpSpPr>
          <p:cNvPr id="5137" name="Group 17"/>
          <p:cNvGrpSpPr>
            <a:grpSpLocks/>
          </p:cNvGrpSpPr>
          <p:nvPr/>
        </p:nvGrpSpPr>
        <p:grpSpPr bwMode="auto">
          <a:xfrm>
            <a:off x="1981200" y="3132138"/>
            <a:ext cx="1524000" cy="2044700"/>
            <a:chOff x="1296" y="2024"/>
            <a:chExt cx="960" cy="1288"/>
          </a:xfrm>
        </p:grpSpPr>
        <p:sp>
          <p:nvSpPr>
            <p:cNvPr id="5144" name="Rectangle 18"/>
            <p:cNvSpPr>
              <a:spLocks noChangeArrowheads="1"/>
            </p:cNvSpPr>
            <p:nvPr/>
          </p:nvSpPr>
          <p:spPr bwMode="auto">
            <a:xfrm>
              <a:off x="1296" y="2928"/>
              <a:ext cx="960" cy="384"/>
            </a:xfrm>
            <a:prstGeom prst="rect">
              <a:avLst/>
            </a:prstGeom>
            <a:solidFill>
              <a:srgbClr val="FFFF00">
                <a:alpha val="3215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5145" name="Rectangle 19"/>
            <p:cNvSpPr>
              <a:spLocks noChangeArrowheads="1"/>
            </p:cNvSpPr>
            <p:nvPr/>
          </p:nvSpPr>
          <p:spPr bwMode="auto">
            <a:xfrm>
              <a:off x="1296" y="2024"/>
              <a:ext cx="960" cy="384"/>
            </a:xfrm>
            <a:prstGeom prst="rect">
              <a:avLst/>
            </a:prstGeom>
            <a:solidFill>
              <a:srgbClr val="FFFF00">
                <a:alpha val="3215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70C0"/>
                </a:solidFill>
              </a:endParaRPr>
            </a:p>
          </p:txBody>
        </p:sp>
      </p:grpSp>
      <p:sp>
        <p:nvSpPr>
          <p:cNvPr id="5138" name="Rectangle 16"/>
          <p:cNvSpPr>
            <a:spLocks noChangeArrowheads="1"/>
          </p:cNvSpPr>
          <p:nvPr/>
        </p:nvSpPr>
        <p:spPr bwMode="auto">
          <a:xfrm>
            <a:off x="1981200" y="2522538"/>
            <a:ext cx="1524000" cy="609600"/>
          </a:xfrm>
          <a:prstGeom prst="rect">
            <a:avLst/>
          </a:prstGeom>
          <a:solidFill>
            <a:srgbClr val="CC00FF">
              <a:alpha val="25098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dirty="0">
                <a:solidFill>
                  <a:srgbClr val="0070C0"/>
                </a:solidFill>
              </a:rPr>
              <a:t>```</a:t>
            </a:r>
          </a:p>
        </p:txBody>
      </p:sp>
      <p:sp>
        <p:nvSpPr>
          <p:cNvPr id="5139" name="Rectangle 20"/>
          <p:cNvSpPr>
            <a:spLocks noChangeArrowheads="1"/>
          </p:cNvSpPr>
          <p:nvPr/>
        </p:nvSpPr>
        <p:spPr bwMode="auto">
          <a:xfrm>
            <a:off x="1981200" y="3757613"/>
            <a:ext cx="1524000" cy="838200"/>
          </a:xfrm>
          <a:prstGeom prst="rect">
            <a:avLst/>
          </a:prstGeom>
          <a:solidFill>
            <a:srgbClr val="006600">
              <a:alpha val="25098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70C0"/>
              </a:solidFill>
            </a:endParaRPr>
          </a:p>
        </p:txBody>
      </p:sp>
      <p:pic>
        <p:nvPicPr>
          <p:cNvPr id="5140" name="Picture 21" descr="PORTScartoon2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t="41721" r="74173" b="29846"/>
          <a:stretch>
            <a:fillRect/>
          </a:stretch>
        </p:blipFill>
        <p:spPr bwMode="auto">
          <a:xfrm>
            <a:off x="6725286" y="5415727"/>
            <a:ext cx="2113914" cy="136607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1" name="Text Box 22"/>
          <p:cNvSpPr txBox="1">
            <a:spLocks noChangeArrowheads="1"/>
          </p:cNvSpPr>
          <p:nvPr/>
        </p:nvSpPr>
        <p:spPr bwMode="auto">
          <a:xfrm>
            <a:off x="381000" y="5334000"/>
            <a:ext cx="4704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i="1" dirty="0">
                <a:solidFill>
                  <a:srgbClr val="0070C0"/>
                </a:solidFill>
                <a:latin typeface="Calibri" pitchFamily="34" charset="0"/>
              </a:rPr>
              <a:t>For elevation data sets to be blended together they must be referenced to </a:t>
            </a:r>
            <a:r>
              <a:rPr lang="en-US" sz="1400" b="1" i="1" u="sng" dirty="0">
                <a:solidFill>
                  <a:srgbClr val="0070C0"/>
                </a:solidFill>
                <a:latin typeface="Calibri" pitchFamily="34" charset="0"/>
              </a:rPr>
              <a:t>same</a:t>
            </a:r>
            <a:r>
              <a:rPr lang="en-US" sz="1400" b="1" i="1" dirty="0">
                <a:solidFill>
                  <a:srgbClr val="0070C0"/>
                </a:solidFill>
                <a:latin typeface="Calibri" pitchFamily="34" charset="0"/>
              </a:rPr>
              <a:t> vertical datum.</a:t>
            </a:r>
          </a:p>
        </p:txBody>
      </p:sp>
      <p:sp>
        <p:nvSpPr>
          <p:cNvPr id="5142" name="Text Box 23"/>
          <p:cNvSpPr txBox="1">
            <a:spLocks noChangeArrowheads="1"/>
          </p:cNvSpPr>
          <p:nvPr/>
        </p:nvSpPr>
        <p:spPr bwMode="auto">
          <a:xfrm>
            <a:off x="0" y="76200"/>
            <a:ext cx="9143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b="1" i="1" dirty="0">
                <a:solidFill>
                  <a:srgbClr val="0070C0"/>
                </a:solidFill>
                <a:latin typeface="Calibri" pitchFamily="34" charset="0"/>
              </a:rPr>
              <a:t>All elevation data is referenced to a vertical datum.</a:t>
            </a:r>
            <a:endParaRPr lang="en-US" sz="32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879725" y="3044826"/>
            <a:ext cx="692150" cy="317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9" descr="IMG_020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8" t="1030" r="728" b="1750"/>
          <a:stretch/>
        </p:blipFill>
        <p:spPr bwMode="auto">
          <a:xfrm>
            <a:off x="6676865" y="3306762"/>
            <a:ext cx="2093383" cy="152638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61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54"/>
            <a:ext cx="9144000" cy="628075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70C0"/>
                </a:solidFill>
              </a:rPr>
              <a:t>Geotiff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(Null Value Enhancement)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677031"/>
            <a:ext cx="6629400" cy="539296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8440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54"/>
            <a:ext cx="9144000" cy="628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LAS1.4, LAZ, and Classification Selection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53053"/>
            <a:ext cx="6781799" cy="5516941"/>
          </a:xfrm>
        </p:spPr>
      </p:pic>
    </p:spTree>
    <p:extLst>
      <p:ext uri="{BB962C8B-B14F-4D97-AF65-F5344CB8AC3E}">
        <p14:creationId xmlns:p14="http://schemas.microsoft.com/office/powerpoint/2010/main" val="353710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303615"/>
            <a:ext cx="8763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Reducing </a:t>
            </a:r>
            <a:r>
              <a:rPr lang="en-US" sz="2200" dirty="0">
                <a:solidFill>
                  <a:srgbClr val="0070C0"/>
                </a:solidFill>
              </a:rPr>
              <a:t>Regional Model Uncertainty to &lt;</a:t>
            </a:r>
            <a:r>
              <a:rPr lang="en-US" sz="2200" dirty="0" smtClean="0">
                <a:solidFill>
                  <a:srgbClr val="0070C0"/>
                </a:solidFill>
              </a:rPr>
              <a:t>10cm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Increasing Coverage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Next Generation TSS Model </a:t>
            </a:r>
            <a:r>
              <a:rPr lang="en-US" dirty="0">
                <a:solidFill>
                  <a:srgbClr val="0070C0"/>
                </a:solidFill>
              </a:rPr>
              <a:t>(utilizing gravimetric GEOID transformation roadmap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</a:p>
          <a:p>
            <a:pPr marL="742950" lvl="1" indent="-285750">
              <a:buFont typeface="Arial" charset="0"/>
              <a:buChar char="•"/>
            </a:pPr>
            <a:endParaRPr lang="en-US" sz="2200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Spatially </a:t>
            </a:r>
            <a:r>
              <a:rPr lang="en-US" sz="2200" dirty="0">
                <a:solidFill>
                  <a:srgbClr val="0070C0"/>
                </a:solidFill>
              </a:rPr>
              <a:t>Varying </a:t>
            </a:r>
            <a:r>
              <a:rPr lang="en-US" sz="2200" dirty="0" smtClean="0">
                <a:solidFill>
                  <a:srgbClr val="0070C0"/>
                </a:solidFill>
              </a:rPr>
              <a:t>Uncertainty</a:t>
            </a:r>
          </a:p>
          <a:p>
            <a:pPr lvl="1"/>
            <a:endParaRPr lang="en-US" sz="2200" dirty="0">
              <a:solidFill>
                <a:srgbClr val="0070C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Software </a:t>
            </a:r>
            <a:r>
              <a:rPr lang="en-US" sz="2200" dirty="0">
                <a:solidFill>
                  <a:srgbClr val="0070C0"/>
                </a:solidFill>
              </a:rPr>
              <a:t>Development</a:t>
            </a:r>
          </a:p>
          <a:p>
            <a:pPr lvl="2"/>
            <a:endParaRPr lang="en-US" sz="2200" dirty="0">
              <a:solidFill>
                <a:srgbClr val="0070C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>
                <a:solidFill>
                  <a:srgbClr val="0070C0"/>
                </a:solidFill>
              </a:rPr>
              <a:t>Communication </a:t>
            </a:r>
            <a:r>
              <a:rPr lang="en-US" sz="2200" dirty="0">
                <a:solidFill>
                  <a:srgbClr val="0070C0"/>
                </a:solidFill>
              </a:rPr>
              <a:t>and </a:t>
            </a:r>
            <a:r>
              <a:rPr lang="en-US" sz="2200" dirty="0" smtClean="0">
                <a:solidFill>
                  <a:srgbClr val="0070C0"/>
                </a:solidFill>
              </a:rPr>
              <a:t>Outreach</a:t>
            </a:r>
          </a:p>
          <a:p>
            <a:pPr marL="742950" lvl="1" indent="-285750">
              <a:buFont typeface="Arial" charset="0"/>
              <a:buChar char="•"/>
            </a:pPr>
            <a:endParaRPr lang="en-US" sz="1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7307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>
                <a:solidFill>
                  <a:srgbClr val="0070C0"/>
                </a:solidFill>
              </a:rPr>
              <a:t>What’s Next:  </a:t>
            </a:r>
            <a:r>
              <a:rPr lang="en-US" sz="2800" b="1" i="1" dirty="0" smtClean="0">
                <a:solidFill>
                  <a:srgbClr val="0070C0"/>
                </a:solidFill>
              </a:rPr>
              <a:t>Strategic Priorities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0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725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Vertical Datum Uncertainties By Region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07" y="547254"/>
            <a:ext cx="6884893" cy="5320146"/>
          </a:xfrm>
        </p:spPr>
      </p:pic>
    </p:spTree>
    <p:extLst>
      <p:ext uri="{BB962C8B-B14F-4D97-AF65-F5344CB8AC3E}">
        <p14:creationId xmlns:p14="http://schemas.microsoft.com/office/powerpoint/2010/main" val="336905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Foundational Data: </a:t>
            </a:r>
            <a:r>
              <a:rPr lang="en-US" sz="2800" b="1" dirty="0" smtClean="0">
                <a:solidFill>
                  <a:srgbClr val="0070C0"/>
                </a:solidFill>
              </a:rPr>
              <a:t>Tidal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6800"/>
            <a:ext cx="3810000" cy="4572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90600"/>
            <a:ext cx="4038600" cy="5638800"/>
          </a:xfrm>
          <a:prstGeom prst="rect">
            <a:avLst/>
          </a:prstGeom>
        </p:spPr>
      </p:pic>
      <p:pic>
        <p:nvPicPr>
          <p:cNvPr id="5" name="Picture 3" descr="8723970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362200"/>
            <a:ext cx="2844800" cy="21336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0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Foundational Data: </a:t>
            </a:r>
            <a:r>
              <a:rPr lang="en-US" sz="2800" b="1" dirty="0" smtClean="0">
                <a:solidFill>
                  <a:srgbClr val="0070C0"/>
                </a:solidFill>
              </a:rPr>
              <a:t>Geodetic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1"/>
          <a:stretch/>
        </p:blipFill>
        <p:spPr bwMode="auto">
          <a:xfrm>
            <a:off x="0" y="914400"/>
            <a:ext cx="9143279" cy="463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37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3505200"/>
            <a:ext cx="2946400" cy="22098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3200400" cy="24003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r="59569" b="12308"/>
          <a:stretch/>
        </p:blipFill>
        <p:spPr bwMode="auto">
          <a:xfrm>
            <a:off x="4191000" y="914400"/>
            <a:ext cx="4876800" cy="523944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6406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Foundational Data: </a:t>
            </a:r>
            <a:r>
              <a:rPr lang="en-US" sz="2800" b="1" dirty="0" smtClean="0">
                <a:solidFill>
                  <a:srgbClr val="0070C0"/>
                </a:solidFill>
              </a:rPr>
              <a:t>Geodetic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2" y="0"/>
            <a:ext cx="9132277" cy="762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Southeast Alaska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291" y="1133189"/>
            <a:ext cx="5236309" cy="3443231"/>
          </a:xfrm>
          <a:prstGeom prst="rect">
            <a:avLst/>
          </a:prstGeom>
        </p:spPr>
      </p:pic>
      <p:pic>
        <p:nvPicPr>
          <p:cNvPr id="5" name="Picture 2" descr="C:\Users\edward.myers\Downloads\SE_Alaska_domain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2221" r="7944" b="21529"/>
          <a:stretch>
            <a:fillRect/>
          </a:stretch>
        </p:blipFill>
        <p:spPr bwMode="auto">
          <a:xfrm>
            <a:off x="199292" y="1066800"/>
            <a:ext cx="3556000" cy="18142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1" t="1872" r="15871" b="5618"/>
          <a:stretch>
            <a:fillRect/>
          </a:stretch>
        </p:blipFill>
        <p:spPr bwMode="auto">
          <a:xfrm>
            <a:off x="356191" y="2881063"/>
            <a:ext cx="2447930" cy="248841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E_Alaska_Preliminary_Gr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21" y="2881063"/>
            <a:ext cx="2731827" cy="32043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7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47179" r="60417" b="15215"/>
          <a:stretch>
            <a:fillRect/>
          </a:stretch>
        </p:blipFill>
        <p:spPr bwMode="auto">
          <a:xfrm>
            <a:off x="609600" y="3695797"/>
            <a:ext cx="2133600" cy="209540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76200" y="725487"/>
            <a:ext cx="487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70C0"/>
                </a:solidFill>
                <a:latin typeface="Calibri" pitchFamily="34" charset="0"/>
              </a:rPr>
              <a:t>New Proposed Transformation Roadmap</a:t>
            </a:r>
          </a:p>
          <a:p>
            <a:pPr eaLnBrk="1" hangingPunct="1"/>
            <a:r>
              <a:rPr lang="en-US" sz="1800" b="1" dirty="0">
                <a:solidFill>
                  <a:srgbClr val="0070C0"/>
                </a:solidFill>
                <a:latin typeface="Calibri" pitchFamily="34" charset="0"/>
              </a:rPr>
              <a:t>based on a purely Gravimetric GEOID</a:t>
            </a:r>
          </a:p>
        </p:txBody>
      </p:sp>
      <p:pic>
        <p:nvPicPr>
          <p:cNvPr id="34822" name="Picture 6" descr="T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5460" r="6392" b="5460"/>
          <a:stretch>
            <a:fillRect/>
          </a:stretch>
        </p:blipFill>
        <p:spPr bwMode="auto">
          <a:xfrm>
            <a:off x="3200400" y="3657600"/>
            <a:ext cx="27432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9" descr="IMG_0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191" y="1757287"/>
            <a:ext cx="2261134" cy="16958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Title 1"/>
          <p:cNvSpPr txBox="1">
            <a:spLocks/>
          </p:cNvSpPr>
          <p:nvPr/>
        </p:nvSpPr>
        <p:spPr bwMode="auto">
          <a:xfrm>
            <a:off x="0" y="3048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70C0"/>
                </a:solidFill>
                <a:latin typeface="Calibri" pitchFamily="34" charset="0"/>
              </a:rPr>
              <a:t>Future Enhancements: Next 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</a:rPr>
              <a:t>Generation TSS Development</a:t>
            </a:r>
          </a:p>
        </p:txBody>
      </p:sp>
      <p:pic>
        <p:nvPicPr>
          <p:cNvPr id="34825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30875" r="23595" b="48541"/>
          <a:stretch>
            <a:fillRect/>
          </a:stretch>
        </p:blipFill>
        <p:spPr bwMode="auto">
          <a:xfrm>
            <a:off x="304800" y="1387475"/>
            <a:ext cx="4343400" cy="17367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6" name="TextBox 11"/>
          <p:cNvSpPr txBox="1">
            <a:spLocks noChangeArrowheads="1"/>
          </p:cNvSpPr>
          <p:nvPr/>
        </p:nvSpPr>
        <p:spPr bwMode="auto">
          <a:xfrm>
            <a:off x="6674303" y="838200"/>
            <a:ext cx="2438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70C0"/>
                </a:solidFill>
                <a:latin typeface="Calibri" pitchFamily="34" charset="0"/>
              </a:rPr>
              <a:t>A Must: </a:t>
            </a:r>
            <a:r>
              <a:rPr lang="en-US" sz="1600" dirty="0">
                <a:solidFill>
                  <a:srgbClr val="0070C0"/>
                </a:solidFill>
                <a:latin typeface="Calibri" pitchFamily="34" charset="0"/>
              </a:rPr>
              <a:t>GPS Campaign on 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bench marks </a:t>
            </a:r>
            <a:r>
              <a:rPr lang="en-US" sz="1600" dirty="0">
                <a:solidFill>
                  <a:srgbClr val="0070C0"/>
                </a:solidFill>
                <a:latin typeface="Calibri" pitchFamily="34" charset="0"/>
              </a:rPr>
              <a:t>to determine new relationships</a:t>
            </a:r>
          </a:p>
        </p:txBody>
      </p:sp>
      <p:sp>
        <p:nvSpPr>
          <p:cNvPr id="34827" name="TextBox 12"/>
          <p:cNvSpPr txBox="1">
            <a:spLocks noChangeArrowheads="1"/>
          </p:cNvSpPr>
          <p:nvPr/>
        </p:nvSpPr>
        <p:spPr bwMode="auto">
          <a:xfrm>
            <a:off x="3048000" y="5624146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Satellite 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Altimetry/Derived Products  to better understand offshore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TSS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4828" name="TextBox 13"/>
          <p:cNvSpPr txBox="1">
            <a:spLocks noChangeArrowheads="1"/>
          </p:cNvSpPr>
          <p:nvPr/>
        </p:nvSpPr>
        <p:spPr bwMode="auto">
          <a:xfrm>
            <a:off x="0" y="3182745"/>
            <a:ext cx="350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400" b="1" dirty="0" smtClean="0">
                <a:solidFill>
                  <a:srgbClr val="0070C0"/>
                </a:solidFill>
                <a:latin typeface="Calibri" pitchFamily="34" charset="0"/>
              </a:rPr>
              <a:t>Wish List: 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GPS 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</a:rPr>
              <a:t>tide buoys to be utilized for data </a:t>
            </a:r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input and validation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8" name="Picture 2" descr="https://sentinel.esa.int/image/image_gallery?uuid=67e38ba2-9786-43a8-b9b0-f862956a9c9d&amp;groupId=247904&amp;t=13554954228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2471887" cy="192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6248400" y="5600019"/>
            <a:ext cx="2819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70C0"/>
                </a:solidFill>
                <a:latin typeface="Calibri" pitchFamily="34" charset="0"/>
              </a:rPr>
              <a:t>Re-tracked coastal altimetry data to capture nearshore sea surface height signal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4572000" y="521800"/>
            <a:ext cx="21875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rgbClr val="0070C0"/>
                </a:solidFill>
                <a:latin typeface="Calibri" pitchFamily="34" charset="0"/>
              </a:rPr>
              <a:t>New GEOID</a:t>
            </a:r>
            <a:r>
              <a:rPr lang="en-US" sz="1600" dirty="0" smtClean="0">
                <a:solidFill>
                  <a:srgbClr val="0070C0"/>
                </a:solidFill>
                <a:latin typeface="Calibri" pitchFamily="34" charset="0"/>
              </a:rPr>
              <a:t>: Coastal gravity field improvement</a:t>
            </a:r>
            <a:endParaRPr lang="en-US" sz="16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6" t="26552" r="29270" b="36724"/>
          <a:stretch/>
        </p:blipFill>
        <p:spPr bwMode="auto">
          <a:xfrm>
            <a:off x="4876800" y="1449659"/>
            <a:ext cx="1524000" cy="197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91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0" y="162580"/>
            <a:ext cx="9144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600" b="1" dirty="0" smtClean="0">
                <a:solidFill>
                  <a:srgbClr val="0070C0"/>
                </a:solidFill>
                <a:cs typeface="Arial" charset="0"/>
              </a:rPr>
              <a:t>Spatially </a:t>
            </a:r>
            <a:r>
              <a:rPr lang="en-US" altLang="en-US" sz="2600" b="1" dirty="0">
                <a:solidFill>
                  <a:srgbClr val="0070C0"/>
                </a:solidFill>
                <a:cs typeface="Arial" charset="0"/>
              </a:rPr>
              <a:t>Varying </a:t>
            </a:r>
            <a:r>
              <a:rPr lang="en-US" altLang="en-US" sz="2600" b="1" dirty="0" smtClean="0">
                <a:solidFill>
                  <a:srgbClr val="0070C0"/>
                </a:solidFill>
                <a:cs typeface="Arial" charset="0"/>
              </a:rPr>
              <a:t>Uncertainty </a:t>
            </a:r>
            <a:r>
              <a:rPr lang="en-US" altLang="en-US" b="1" dirty="0" smtClean="0">
                <a:solidFill>
                  <a:srgbClr val="0070C0"/>
                </a:solidFill>
                <a:cs typeface="Arial" charset="0"/>
              </a:rPr>
              <a:t>(Transition to Operations)</a:t>
            </a:r>
            <a:endParaRPr lang="en-US" altLang="en-US" b="1" dirty="0">
              <a:solidFill>
                <a:srgbClr val="0070C0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066800"/>
            <a:ext cx="4970379" cy="1800493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pPr marL="169863" indent="-169863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cs typeface="Arial" charset="0"/>
              </a:rPr>
              <a:t>Statistical data assimilation is used to blend model results and data, also providing the associated uncertainty. </a:t>
            </a:r>
            <a:endParaRPr lang="en-US" sz="1600" dirty="0" smtClean="0">
              <a:solidFill>
                <a:srgbClr val="0070C0"/>
              </a:solidFill>
              <a:cs typeface="Arial" charset="0"/>
            </a:endParaRPr>
          </a:p>
          <a:p>
            <a:pPr marL="169863" indent="-169863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800" dirty="0">
              <a:solidFill>
                <a:srgbClr val="0070C0"/>
              </a:solidFill>
              <a:cs typeface="Arial" charset="0"/>
            </a:endParaRPr>
          </a:p>
          <a:p>
            <a:pPr marL="169863" indent="-169863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cs typeface="Arial" charset="0"/>
              </a:rPr>
              <a:t>Initial results for the Chesapeake Bay are shown below: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endParaRPr lang="en-US" sz="800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3733800" cy="2554158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803" y="2743200"/>
            <a:ext cx="3802997" cy="3291281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646208" y="2754399"/>
            <a:ext cx="3154392" cy="871538"/>
          </a:xfrm>
          <a:prstGeom prst="rect">
            <a:avLst/>
          </a:prstGeom>
          <a:ln w="25400"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altLang="en-US" sz="1800" b="0" kern="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Product (MHHW) spatial distribution after data assimilation</a:t>
            </a:r>
          </a:p>
        </p:txBody>
      </p:sp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/>
          <a:stretch>
            <a:fillRect/>
          </a:stretch>
        </p:blipFill>
        <p:spPr bwMode="auto">
          <a:xfrm>
            <a:off x="5029200" y="3303420"/>
            <a:ext cx="4022531" cy="347838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5902591" y="3316069"/>
            <a:ext cx="316520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Uncertainty in one standard derivation (m)</a:t>
            </a:r>
          </a:p>
        </p:txBody>
      </p:sp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t="2560" r="93660" b="70885"/>
          <a:stretch>
            <a:fillRect/>
          </a:stretch>
        </p:blipFill>
        <p:spPr bwMode="auto">
          <a:xfrm>
            <a:off x="5105400" y="3303420"/>
            <a:ext cx="872789" cy="3285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7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144675"/>
            <a:ext cx="9144000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70C0"/>
                </a:solidFill>
              </a:rPr>
              <a:t>Development and Use of </a:t>
            </a:r>
            <a:r>
              <a:rPr lang="en-US" sz="2800" b="1" dirty="0" err="1" smtClean="0">
                <a:solidFill>
                  <a:srgbClr val="0070C0"/>
                </a:solidFill>
              </a:rPr>
              <a:t>VDatum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endParaRPr lang="en-US" sz="1200" b="1" dirty="0">
              <a:solidFill>
                <a:srgbClr val="0070C0"/>
              </a:solidFill>
            </a:endParaRPr>
          </a:p>
          <a:p>
            <a:pPr algn="ctr"/>
            <a:r>
              <a:rPr lang="en-US" sz="2000" b="1" dirty="0">
                <a:solidFill>
                  <a:srgbClr val="0070C0"/>
                </a:solidFill>
              </a:rPr>
              <a:t>			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792099" y="968315"/>
            <a:ext cx="343915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400" b="1" i="1" dirty="0">
                <a:solidFill>
                  <a:srgbClr val="0070C0"/>
                </a:solidFill>
              </a:rPr>
              <a:t>Mapping the Land-Sea </a:t>
            </a:r>
            <a:r>
              <a:rPr lang="en-US" sz="1400" b="1" i="1" dirty="0" smtClean="0">
                <a:solidFill>
                  <a:srgbClr val="0070C0"/>
                </a:solidFill>
              </a:rPr>
              <a:t>Interface: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VDatum</a:t>
            </a:r>
            <a:r>
              <a:rPr lang="en-US" sz="1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converts elevation data (heights and soundings) among different vertical </a:t>
            </a:r>
            <a:r>
              <a:rPr lang="en-US" sz="1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datums</a:t>
            </a:r>
            <a:endParaRPr lang="en-US" sz="1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04230" y="46482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VDatum</a:t>
            </a:r>
            <a:r>
              <a:rPr lang="en-US" sz="1600" b="1" i="1" dirty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 is a Java application developed </a:t>
            </a:r>
            <a:r>
              <a:rPr lang="en-US" sz="1600" b="1" i="1" dirty="0" smtClean="0">
                <a:solidFill>
                  <a:srgbClr val="0070C0"/>
                </a:solidFill>
                <a:latin typeface="Calibri" pitchFamily="34" charset="0"/>
                <a:cs typeface="Times New Roman" pitchFamily="18" charset="0"/>
              </a:rPr>
              <a:t>jointly by </a:t>
            </a:r>
            <a:r>
              <a:rPr lang="en-US" sz="1600" b="1" i="1" dirty="0" smtClean="0">
                <a:solidFill>
                  <a:srgbClr val="0070C0"/>
                </a:solidFill>
                <a:latin typeface="Calibri" pitchFamily="34" charset="0"/>
              </a:rPr>
              <a:t>:</a:t>
            </a:r>
          </a:p>
          <a:p>
            <a:pPr algn="ctr"/>
            <a:endParaRPr lang="en-US" sz="800" b="1" dirty="0">
              <a:solidFill>
                <a:srgbClr val="0070C0"/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Geodetic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Survey (NGS)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US" sz="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Office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Coast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Survey (OCS)</a:t>
            </a:r>
          </a:p>
          <a:p>
            <a:pPr marL="285750" indent="-285750" algn="ctr">
              <a:buFont typeface="Arial" charset="0"/>
              <a:buChar char="•"/>
            </a:pPr>
            <a:endParaRPr lang="en-US" sz="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ctr">
              <a:buFont typeface="Arial" charset="0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Center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Operational Oceanographic </a:t>
            </a:r>
            <a:endParaRPr lang="en-US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Products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 </a:t>
            </a:r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Services (CO-OPS)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2" descr="sideby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16516" r="52687" b="4774"/>
          <a:stretch>
            <a:fillRect/>
          </a:stretch>
        </p:blipFill>
        <p:spPr bwMode="auto">
          <a:xfrm>
            <a:off x="6982867" y="1854501"/>
            <a:ext cx="2002910" cy="2590800"/>
          </a:xfrm>
          <a:prstGeom prst="rect">
            <a:avLst/>
          </a:prstGeom>
          <a:noFill/>
          <a:ln w="57150" cmpd="thinThick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" r="2106" b="1649"/>
          <a:stretch>
            <a:fillRect/>
          </a:stretch>
        </p:blipFill>
        <p:spPr bwMode="auto">
          <a:xfrm>
            <a:off x="286410" y="1488139"/>
            <a:ext cx="1133268" cy="1458068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bathgr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" t="613" b="3963"/>
          <a:stretch>
            <a:fillRect/>
          </a:stretch>
        </p:blipFill>
        <p:spPr bwMode="auto">
          <a:xfrm>
            <a:off x="336550" y="3376613"/>
            <a:ext cx="1084263" cy="1271587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2400" y="4648200"/>
            <a:ext cx="14636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NOAA Bathymetry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52400" y="2971800"/>
            <a:ext cx="1371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/>
            <a:r>
              <a:rPr lang="en-US" sz="1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USGS Topography</a:t>
            </a: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1616075" y="224257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1616074" y="3400425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6340474" y="2794204"/>
            <a:ext cx="533401" cy="71139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522"/>
            <a:ext cx="3564250" cy="275441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04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0070C0"/>
                </a:solidFill>
                <a:cs typeface="Arial" charset="0"/>
              </a:rPr>
              <a:t>Spatially Varying </a:t>
            </a:r>
            <a:r>
              <a:rPr lang="en-US" altLang="en-US" dirty="0" smtClean="0">
                <a:solidFill>
                  <a:srgbClr val="0070C0"/>
                </a:solidFill>
                <a:cs typeface="Arial" charset="0"/>
              </a:rPr>
              <a:t>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6632" y="990600"/>
            <a:ext cx="2438400" cy="820615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NY Bight/ LIS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Gulf of Mexico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" t="4769" r="4092" b="653"/>
          <a:stretch/>
        </p:blipFill>
        <p:spPr>
          <a:xfrm>
            <a:off x="37199" y="1083513"/>
            <a:ext cx="3687509" cy="28194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1" t="13655" r="1086" b="1526"/>
          <a:stretch/>
        </p:blipFill>
        <p:spPr>
          <a:xfrm>
            <a:off x="986053" y="2590800"/>
            <a:ext cx="3294405" cy="3168936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667" t="25384" r="759" b="16923"/>
          <a:stretch/>
        </p:blipFill>
        <p:spPr>
          <a:xfrm>
            <a:off x="3733800" y="1824063"/>
            <a:ext cx="5264064" cy="3128937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872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Software: </a:t>
            </a:r>
            <a:r>
              <a:rPr lang="en-US" sz="2800" b="1" dirty="0" smtClean="0">
                <a:solidFill>
                  <a:srgbClr val="0070C0"/>
                </a:solidFill>
              </a:rPr>
              <a:t>Future Enhancements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800" y="1022152"/>
            <a:ext cx="4800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2" indent="-285750">
              <a:buFont typeface="Arial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Bug Fixes</a:t>
            </a:r>
          </a:p>
          <a:p>
            <a:pPr marL="742950" lvl="2" indent="-285750">
              <a:buFont typeface="Arial" charset="0"/>
              <a:buChar char="•"/>
            </a:pPr>
            <a:endParaRPr lang="en-US" sz="1400" b="1" dirty="0" smtClean="0">
              <a:solidFill>
                <a:srgbClr val="0070C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Change Request </a:t>
            </a:r>
          </a:p>
          <a:p>
            <a:pPr marL="742950" lvl="2" indent="-285750">
              <a:buFont typeface="Arial" charset="0"/>
              <a:buChar char="•"/>
            </a:pPr>
            <a:endParaRPr lang="en-US" sz="1400" b="1" dirty="0" smtClean="0">
              <a:solidFill>
                <a:srgbClr val="0070C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SVU Implementation</a:t>
            </a:r>
          </a:p>
          <a:p>
            <a:pPr marL="742950" lvl="2" indent="-285750">
              <a:buFont typeface="Arial" charset="0"/>
              <a:buChar char="•"/>
            </a:pPr>
            <a:endParaRPr lang="en-US" sz="1400" b="1" dirty="0" smtClean="0">
              <a:solidFill>
                <a:srgbClr val="0070C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Directed </a:t>
            </a:r>
            <a:r>
              <a:rPr lang="en-US" sz="1400" b="1" dirty="0">
                <a:solidFill>
                  <a:srgbClr val="0070C0"/>
                </a:solidFill>
              </a:rPr>
              <a:t>Assistance for Datum Selection with enhanced </a:t>
            </a:r>
            <a:r>
              <a:rPr lang="en-US" sz="1400" b="1" dirty="0" smtClean="0">
                <a:solidFill>
                  <a:srgbClr val="0070C0"/>
                </a:solidFill>
              </a:rPr>
              <a:t>Logic/Validation</a:t>
            </a:r>
            <a:endParaRPr lang="en-US" sz="1400" b="1" dirty="0">
              <a:solidFill>
                <a:srgbClr val="0070C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endParaRPr lang="en-US" sz="1400" b="1" dirty="0" smtClean="0">
              <a:solidFill>
                <a:srgbClr val="0070C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GIS Format Support</a:t>
            </a:r>
          </a:p>
          <a:p>
            <a:pPr marL="1200150" lvl="3" indent="-285750">
              <a:buFont typeface="Arial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ERDAS Imagine (IMG)</a:t>
            </a:r>
          </a:p>
          <a:p>
            <a:pPr marL="457200" lvl="2"/>
            <a:endParaRPr lang="en-US" sz="1400" b="1" dirty="0" smtClean="0">
              <a:solidFill>
                <a:srgbClr val="0070C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NADCON5</a:t>
            </a:r>
            <a:endParaRPr lang="en-US" sz="1400" b="1" dirty="0">
              <a:solidFill>
                <a:srgbClr val="0070C0"/>
              </a:solidFill>
            </a:endParaRPr>
          </a:p>
          <a:p>
            <a:pPr marL="742950" lvl="2" indent="-285750">
              <a:buFont typeface="Arial" charset="0"/>
              <a:buChar char="•"/>
            </a:pPr>
            <a:endParaRPr lang="en-US" sz="1400" b="1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Columbia River Datum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70C0"/>
                </a:solidFill>
              </a:rPr>
              <a:t>Mississippi </a:t>
            </a:r>
            <a:r>
              <a:rPr lang="en-US" sz="1400" b="1" dirty="0" smtClean="0">
                <a:solidFill>
                  <a:srgbClr val="0070C0"/>
                </a:solidFill>
              </a:rPr>
              <a:t>Low Water Reference Plane 2007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70C0"/>
                </a:solidFill>
              </a:rPr>
              <a:t>Web </a:t>
            </a:r>
            <a:r>
              <a:rPr lang="en-US" sz="1400" b="1" dirty="0">
                <a:solidFill>
                  <a:srgbClr val="0070C0"/>
                </a:solidFill>
              </a:rPr>
              <a:t>Services (API</a:t>
            </a:r>
            <a:r>
              <a:rPr lang="en-US" sz="1400" b="1" dirty="0" smtClean="0">
                <a:solidFill>
                  <a:srgbClr val="0070C0"/>
                </a:solidFill>
              </a:rPr>
              <a:t>?)</a:t>
            </a:r>
            <a:endParaRPr lang="en-US" sz="1400" b="1" dirty="0">
              <a:solidFill>
                <a:srgbClr val="0070C0"/>
              </a:solidFill>
            </a:endParaRP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44" y="2088388"/>
            <a:ext cx="2516188" cy="1579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79" y="1017847"/>
            <a:ext cx="2735263" cy="155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" y="2514600"/>
            <a:ext cx="2066204" cy="2017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17761"/>
            <a:ext cx="2309812" cy="2205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63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3" y="0"/>
            <a:ext cx="887505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2" y="0"/>
            <a:ext cx="887505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1" y="0"/>
            <a:ext cx="887505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1" y="0"/>
            <a:ext cx="887505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2860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VDatum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Production and Maintenance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3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-9525" y="0"/>
            <a:ext cx="9144000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US" sz="2800" kern="0" dirty="0" smtClean="0">
                <a:solidFill>
                  <a:srgbClr val="0070C0"/>
                </a:solidFill>
              </a:rPr>
              <a:t>What’s Being Replaced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with the</a:t>
            </a:r>
            <a:r>
              <a:rPr lang="en-US" altLang="en-US" sz="2800" dirty="0" smtClean="0">
                <a:solidFill>
                  <a:srgbClr val="0070C0"/>
                </a:solidFill>
              </a:rPr>
              <a:t> </a:t>
            </a:r>
            <a:r>
              <a:rPr lang="en-US" altLang="en-US" sz="2800" dirty="0">
                <a:solidFill>
                  <a:srgbClr val="0070C0"/>
                </a:solidFill>
              </a:rPr>
              <a:t>Modernization of Reference Frames</a:t>
            </a:r>
            <a:endParaRPr lang="en-US" sz="2800" kern="0" dirty="0">
              <a:solidFill>
                <a:srgbClr val="0070C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gray">
          <a:xfrm>
            <a:off x="1066800" y="1120775"/>
            <a:ext cx="6869113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800" kern="0" dirty="0" smtClean="0"/>
              <a:t>	</a:t>
            </a:r>
            <a:r>
              <a:rPr lang="en-US" sz="2800" b="1" u="sng" kern="0" dirty="0" smtClean="0"/>
              <a:t>Horizontal</a:t>
            </a:r>
            <a:r>
              <a:rPr lang="en-US" sz="2800" kern="0" dirty="0" smtClean="0"/>
              <a:t>			</a:t>
            </a:r>
            <a:r>
              <a:rPr lang="en-US" sz="2800" b="1" u="sng" kern="0" dirty="0" smtClean="0"/>
              <a:t>Vertical</a:t>
            </a:r>
          </a:p>
          <a:p>
            <a:pPr lvl="1">
              <a:defRPr/>
            </a:pPr>
            <a:r>
              <a:rPr lang="en-US" sz="2400" kern="0" dirty="0" smtClean="0"/>
              <a:t>NAD 83(2011)</a:t>
            </a:r>
          </a:p>
          <a:p>
            <a:pPr lvl="1">
              <a:defRPr/>
            </a:pPr>
            <a:r>
              <a:rPr lang="en-US" sz="2400" kern="0" dirty="0" smtClean="0"/>
              <a:t>NAD 83(PA11) </a:t>
            </a:r>
          </a:p>
          <a:p>
            <a:pPr lvl="1">
              <a:defRPr/>
            </a:pPr>
            <a:r>
              <a:rPr lang="en-US" sz="2400" kern="0" dirty="0" smtClean="0"/>
              <a:t>NAD 83(MA11)</a:t>
            </a:r>
          </a:p>
          <a:p>
            <a:pPr lvl="1">
              <a:defRPr/>
            </a:pPr>
            <a:endParaRPr lang="en-US" sz="2400" kern="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136650" y="1600200"/>
            <a:ext cx="3282950" cy="1524000"/>
          </a:xfrm>
          <a:prstGeom prst="ellipse">
            <a:avLst/>
          </a:prstGeom>
          <a:noFill/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112" y="2667000"/>
            <a:ext cx="2416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</a:rPr>
              <a:t>Latitude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Longitude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Ellipsoid Height</a:t>
            </a:r>
          </a:p>
          <a:p>
            <a:r>
              <a:rPr lang="en-US" altLang="en-US" dirty="0">
                <a:solidFill>
                  <a:srgbClr val="0070C0"/>
                </a:solidFill>
              </a:rPr>
              <a:t>State Plane Coordinates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59425" y="1698625"/>
            <a:ext cx="1679575" cy="30257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flipH="1">
            <a:off x="8001000" y="2830513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</a:rPr>
              <a:t>Heights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15200" y="3021013"/>
            <a:ext cx="760413" cy="179387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0" name="Content Placeholder 2"/>
          <p:cNvSpPr txBox="1">
            <a:spLocks/>
          </p:cNvSpPr>
          <p:nvPr/>
        </p:nvSpPr>
        <p:spPr bwMode="auto">
          <a:xfrm>
            <a:off x="5105400" y="1676400"/>
            <a:ext cx="37099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NAVD 88</a:t>
            </a:r>
          </a:p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PRVD 02</a:t>
            </a:r>
          </a:p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VIVD09</a:t>
            </a:r>
          </a:p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ASVD02</a:t>
            </a:r>
          </a:p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NMVD03</a:t>
            </a:r>
          </a:p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GUVD04</a:t>
            </a:r>
          </a:p>
          <a:p>
            <a:pPr lvl="1" eaLnBrk="1" hangingPunct="1"/>
            <a:r>
              <a:rPr lang="en-US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IGLD 85</a:t>
            </a:r>
            <a:endParaRPr lang="en-US" alt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endParaRPr lang="en-US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3584" y="5257800"/>
            <a:ext cx="33632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b="1" dirty="0" smtClean="0"/>
              <a:t>Approximate </a:t>
            </a:r>
            <a:r>
              <a:rPr lang="en-US" sz="1200" b="1" dirty="0"/>
              <a:t>level of geoid mismatch known to exist in the NAVD 88 zero </a:t>
            </a:r>
            <a:r>
              <a:rPr lang="en-US" sz="1200" b="1" dirty="0" smtClean="0"/>
              <a:t>surface.</a:t>
            </a:r>
          </a:p>
          <a:p>
            <a:pPr marL="171450" indent="-171450">
              <a:buFont typeface="Arial" charset="0"/>
              <a:buChar char="•"/>
            </a:pPr>
            <a:endParaRPr lang="en-US" sz="800" b="1" dirty="0" smtClean="0"/>
          </a:p>
          <a:p>
            <a:pPr marL="171450" indent="-171450">
              <a:buFont typeface="Arial" charset="0"/>
              <a:buChar char="•"/>
            </a:pPr>
            <a:r>
              <a:rPr lang="en-US" sz="1200" b="1" dirty="0" smtClean="0"/>
              <a:t>Does </a:t>
            </a:r>
            <a:r>
              <a:rPr lang="en-US" sz="1200" b="1" dirty="0"/>
              <a:t>not include local subsidence issues</a:t>
            </a:r>
            <a:endParaRPr lang="en-US" sz="1200" dirty="0"/>
          </a:p>
          <a:p>
            <a:endParaRPr lang="en-US" dirty="0"/>
          </a:p>
        </p:txBody>
      </p:sp>
      <p:cxnSp>
        <p:nvCxnSpPr>
          <p:cNvPr id="13" name="Curved Connector 12"/>
          <p:cNvCxnSpPr/>
          <p:nvPr/>
        </p:nvCxnSpPr>
        <p:spPr bwMode="auto">
          <a:xfrm flipV="1">
            <a:off x="457200" y="2362200"/>
            <a:ext cx="533400" cy="3810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3810000"/>
            <a:ext cx="3448049" cy="2298699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331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37" name="Rectangle 65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2800" b="1" dirty="0">
                <a:solidFill>
                  <a:srgbClr val="0070C0"/>
                </a:solidFill>
              </a:rPr>
              <a:t>Vertical Datum Transformation “Roadmap”</a:t>
            </a:r>
          </a:p>
        </p:txBody>
      </p:sp>
      <p:pic>
        <p:nvPicPr>
          <p:cNvPr id="12291" name="Picture 61"/>
          <p:cNvPicPr>
            <a:picLocks noChangeAspect="1" noChangeArrowheads="1"/>
          </p:cNvPicPr>
          <p:nvPr/>
        </p:nvPicPr>
        <p:blipFill>
          <a:blip r:embed="rId3" cstate="print"/>
          <a:srcRect l="8749" t="15334" r="8333"/>
          <a:stretch>
            <a:fillRect/>
          </a:stretch>
        </p:blipFill>
        <p:spPr bwMode="auto">
          <a:xfrm>
            <a:off x="0" y="1022350"/>
            <a:ext cx="9144000" cy="583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00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76200" y="0"/>
            <a:ext cx="906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0" hangingPunct="0">
              <a:tabLst>
                <a:tab pos="0" algn="l"/>
                <a:tab pos="285750" algn="l"/>
                <a:tab pos="62865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dirty="0" err="1" smtClean="0">
                <a:solidFill>
                  <a:srgbClr val="0070C0"/>
                </a:solidFill>
                <a:latin typeface="Calibri" pitchFamily="34" charset="0"/>
              </a:rPr>
              <a:t>VDatum</a:t>
            </a:r>
            <a:r>
              <a:rPr lang="en-US" sz="4000" b="1" dirty="0" smtClean="0">
                <a:solidFill>
                  <a:srgbClr val="0070C0"/>
                </a:solidFill>
                <a:latin typeface="Calibri" pitchFamily="34" charset="0"/>
              </a:rPr>
              <a:t>: </a:t>
            </a:r>
            <a:r>
              <a:rPr lang="en-US" sz="3600" b="1" i="1" dirty="0" smtClean="0">
                <a:solidFill>
                  <a:srgbClr val="0070C0"/>
                </a:solidFill>
                <a:latin typeface="Calibri" pitchFamily="34" charset="0"/>
              </a:rPr>
              <a:t>Updated NSRS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8889" r="833" b="1111"/>
          <a:stretch/>
        </p:blipFill>
        <p:spPr>
          <a:xfrm>
            <a:off x="516466" y="762000"/>
            <a:ext cx="8225368" cy="5105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8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00" t="13846" r="50000" b="6154"/>
          <a:stretch/>
        </p:blipFill>
        <p:spPr>
          <a:xfrm>
            <a:off x="149470" y="1447800"/>
            <a:ext cx="4035669" cy="38862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052" t="14508" r="9068" b="6218"/>
          <a:stretch/>
        </p:blipFill>
        <p:spPr>
          <a:xfrm>
            <a:off x="3505200" y="819150"/>
            <a:ext cx="5562600" cy="27813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1667" t="36923" r="4167" b="27692"/>
          <a:stretch/>
        </p:blipFill>
        <p:spPr>
          <a:xfrm>
            <a:off x="3283736" y="3581400"/>
            <a:ext cx="5794514" cy="25146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24291" y="152400"/>
            <a:ext cx="9157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Point Cloud Discrepancies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477000" y="5334000"/>
            <a:ext cx="838200" cy="5334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748204" y="2743200"/>
            <a:ext cx="838200" cy="5334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590800" y="3276600"/>
            <a:ext cx="3886200" cy="205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572802" y="6096000"/>
            <a:ext cx="457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should not be a crack in the bottom of pool !!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0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4478482" cy="5795682"/>
          </a:xfrm>
          <a:prstGeom prst="rect">
            <a:avLst/>
          </a:prstGeom>
        </p:spPr>
      </p:pic>
      <p:sp>
        <p:nvSpPr>
          <p:cNvPr id="3" name="Left-Right Arrow 2"/>
          <p:cNvSpPr/>
          <p:nvPr/>
        </p:nvSpPr>
        <p:spPr bwMode="auto">
          <a:xfrm>
            <a:off x="6248400" y="4419600"/>
            <a:ext cx="762000" cy="198119"/>
          </a:xfrm>
          <a:prstGeom prst="left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4617719"/>
            <a:ext cx="1008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18m Offset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971800"/>
            <a:ext cx="317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4-6 Degree sloping beach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4291" y="1205805"/>
            <a:ext cx="4139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Applying the new GEOID incorrectly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9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955" y="2133600"/>
            <a:ext cx="4277845" cy="33528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425"/>
            <a:ext cx="9144000" cy="76542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Current/Future Activities (</a:t>
            </a:r>
            <a:r>
              <a:rPr lang="en-US" kern="12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NGS and </a:t>
            </a:r>
            <a:r>
              <a:rPr lang="en-US" kern="12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VDatum)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57200" y="481310"/>
            <a:ext cx="86868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NGS Geodetic Toolkit: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Several various independent tools/software (various computer languages)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VDatum has been translating particular tools from FORTRAN/Others to JAVA over numerous years.  (Can lead to discrepancies between tool results)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NGS Toolkit Modernization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NADCON5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Vertical Transformations off of NADCON5 ??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 smtClean="0">
                <a:solidFill>
                  <a:srgbClr val="FF0000"/>
                </a:solidFill>
              </a:rPr>
              <a:t>Others….(HTDP, IGLD85,…)</a:t>
            </a:r>
          </a:p>
          <a:p>
            <a:pPr marR="0" lvl="2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400" dirty="0" smtClean="0">
              <a:solidFill>
                <a:srgbClr val="0070C0"/>
              </a:solidFill>
            </a:endParaRP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cs typeface="Arial" charset="0"/>
              </a:rPr>
              <a:t>NGS plans to build transformation modules that</a:t>
            </a:r>
          </a:p>
          <a:p>
            <a:pPr marR="0" lvl="2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cs typeface="Arial" charset="0"/>
              </a:rPr>
              <a:t> are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cs typeface="Arial" charset="0"/>
              </a:rPr>
              <a:t> consistent and can be integrated into other </a:t>
            </a:r>
          </a:p>
          <a:p>
            <a:pPr marR="0" lvl="2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cs typeface="Arial" charset="0"/>
              </a:rPr>
              <a:t>software (tools, web services, source code)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cs typeface="Arial" charset="0"/>
            </a:endParaRP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aseline="0" dirty="0" smtClean="0">
                <a:solidFill>
                  <a:srgbClr val="0070C0"/>
                </a:solidFill>
              </a:rPr>
              <a:t>VDatum</a:t>
            </a:r>
            <a:r>
              <a:rPr lang="en-US" sz="1200" dirty="0" smtClean="0">
                <a:solidFill>
                  <a:srgbClr val="0070C0"/>
                </a:solidFill>
              </a:rPr>
              <a:t> will make available, the tidal version</a:t>
            </a:r>
          </a:p>
          <a:p>
            <a:pPr marR="0" lvl="2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smtClean="0">
                <a:solidFill>
                  <a:srgbClr val="0070C0"/>
                </a:solidFill>
              </a:rPr>
              <a:t>    of these modules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solidFill>
                <a:srgbClr val="0070C0"/>
              </a:solidFill>
            </a:endParaRP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>
                <a:solidFill>
                  <a:srgbClr val="0070C0"/>
                </a:solidFill>
              </a:rPr>
              <a:t>Strategically </a:t>
            </a:r>
            <a:r>
              <a:rPr lang="en-US" sz="1200" dirty="0">
                <a:solidFill>
                  <a:srgbClr val="0070C0"/>
                </a:solidFill>
              </a:rPr>
              <a:t>streamline above development </a:t>
            </a:r>
            <a:r>
              <a:rPr lang="en-US" sz="1200" dirty="0" smtClean="0">
                <a:solidFill>
                  <a:srgbClr val="0070C0"/>
                </a:solidFill>
              </a:rPr>
              <a:t>with</a:t>
            </a:r>
          </a:p>
          <a:p>
            <a:pPr marR="0" lvl="2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 </a:t>
            </a:r>
            <a:r>
              <a:rPr lang="en-US" sz="1200" dirty="0" smtClean="0">
                <a:solidFill>
                  <a:srgbClr val="0070C0"/>
                </a:solidFill>
              </a:rPr>
              <a:t>    </a:t>
            </a:r>
            <a:r>
              <a:rPr lang="en-US" sz="1200" dirty="0">
                <a:solidFill>
                  <a:srgbClr val="0070C0"/>
                </a:solidFill>
              </a:rPr>
              <a:t>NGS Toolkit and Spatial Reference Modernization</a:t>
            </a: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1200150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2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487363"/>
          </a:xfrm>
        </p:spPr>
        <p:txBody>
          <a:bodyPr/>
          <a:lstStyle/>
          <a:p>
            <a:pPr marR="0" eaLnBrk="1" hangingPunct="1">
              <a:defRPr/>
            </a:pPr>
            <a:r>
              <a:rPr lang="en-US" sz="4000" dirty="0" smtClean="0">
                <a:solidFill>
                  <a:srgbClr val="0070C0"/>
                </a:solidFill>
                <a:effectLst/>
              </a:rPr>
              <a:t>National Tidal Datum Epoch (NTDE)</a:t>
            </a:r>
          </a:p>
        </p:txBody>
      </p:sp>
      <p:sp>
        <p:nvSpPr>
          <p:cNvPr id="10" name="Text Placeholder 3"/>
          <p:cNvSpPr txBox="1">
            <a:spLocks/>
          </p:cNvSpPr>
          <p:nvPr/>
        </p:nvSpPr>
        <p:spPr bwMode="auto">
          <a:xfrm>
            <a:off x="0" y="1600200"/>
            <a:ext cx="83439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algn="ctr" defTabSz="977900">
              <a:spcBef>
                <a:spcPct val="2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  <a:cs typeface="Arial" charset="0"/>
              </a:rPr>
              <a:t>Official time period of tidal observations that are used for primary datum calculations</a:t>
            </a:r>
            <a:endParaRPr lang="en-US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730250" lvl="1" indent="-273050">
              <a:spcBef>
                <a:spcPts val="600"/>
              </a:spcBef>
              <a:buSzPct val="100000"/>
              <a:buFont typeface="Calibri" pitchFamily="34" charset="0"/>
              <a:buChar char="–"/>
              <a:defRPr/>
            </a:pPr>
            <a:r>
              <a:rPr lang="en-US" sz="1200" dirty="0">
                <a:solidFill>
                  <a:srgbClr val="0070C0"/>
                </a:solidFill>
                <a:cs typeface="Arial" charset="0"/>
              </a:rPr>
              <a:t>Time it takes the Earth, Moon, &amp; Sun to complete an epoch tidal cycle</a:t>
            </a:r>
          </a:p>
          <a:p>
            <a:pPr marL="730250" lvl="1" indent="-273050">
              <a:spcBef>
                <a:spcPts val="600"/>
              </a:spcBef>
              <a:buSzPct val="100000"/>
              <a:buFont typeface="Calibri" pitchFamily="34" charset="0"/>
              <a:buChar char="–"/>
              <a:defRPr/>
            </a:pPr>
            <a:r>
              <a:rPr lang="en-US" sz="1200" dirty="0">
                <a:solidFill>
                  <a:srgbClr val="0070C0"/>
                </a:solidFill>
                <a:cs typeface="Arial" charset="0"/>
              </a:rPr>
              <a:t>19 year time period (Current NTDE is 1983-2001)</a:t>
            </a:r>
          </a:p>
          <a:p>
            <a:pPr marL="730250" lvl="1" indent="-273050">
              <a:spcBef>
                <a:spcPts val="600"/>
              </a:spcBef>
              <a:buSzPct val="100000"/>
              <a:buFont typeface="Calibri" pitchFamily="34" charset="0"/>
              <a:buChar char="–"/>
              <a:defRPr/>
            </a:pPr>
            <a:r>
              <a:rPr lang="en-US" sz="1200" dirty="0">
                <a:solidFill>
                  <a:srgbClr val="0070C0"/>
                </a:solidFill>
                <a:cs typeface="Arial" charset="0"/>
              </a:rPr>
              <a:t>Considered for revision every ~20-25yrs</a:t>
            </a:r>
          </a:p>
          <a:p>
            <a:pPr marL="730250" lvl="1" indent="-273050">
              <a:spcBef>
                <a:spcPts val="600"/>
              </a:spcBef>
              <a:buSzPct val="100000"/>
              <a:buFont typeface="Calibri" pitchFamily="34" charset="0"/>
              <a:buChar char="–"/>
              <a:defRPr/>
            </a:pPr>
            <a:r>
              <a:rPr lang="en-US" sz="1200" dirty="0">
                <a:solidFill>
                  <a:srgbClr val="0070C0"/>
                </a:solidFill>
                <a:cs typeface="Arial" charset="0"/>
              </a:rPr>
              <a:t>Includes the longest period tidal variations </a:t>
            </a:r>
            <a:r>
              <a:rPr lang="en-US" sz="1200" i="1" dirty="0">
                <a:solidFill>
                  <a:srgbClr val="0070C0"/>
                </a:solidFill>
                <a:cs typeface="Arial" charset="0"/>
              </a:rPr>
              <a:t>(18.6 year node cycle)</a:t>
            </a:r>
          </a:p>
          <a:p>
            <a:pPr marL="730250" lvl="1" indent="-273050">
              <a:spcBef>
                <a:spcPts val="600"/>
              </a:spcBef>
              <a:buSzPct val="100000"/>
              <a:buFont typeface="Calibri" pitchFamily="34" charset="0"/>
              <a:buChar char="–"/>
              <a:defRPr/>
            </a:pPr>
            <a:r>
              <a:rPr lang="en-US" sz="1200" dirty="0">
                <a:solidFill>
                  <a:srgbClr val="0070C0"/>
                </a:solidFill>
                <a:cs typeface="Arial" charset="0"/>
              </a:rPr>
              <a:t>Averages out seasonal fluctuations</a:t>
            </a:r>
          </a:p>
          <a:p>
            <a:pPr marL="730250" lvl="1" indent="-273050">
              <a:spcBef>
                <a:spcPts val="600"/>
              </a:spcBef>
              <a:buSzPct val="100000"/>
              <a:buFont typeface="Calibri" pitchFamily="34" charset="0"/>
              <a:buChar char="–"/>
              <a:defRPr/>
            </a:pPr>
            <a:r>
              <a:rPr lang="en-US" sz="1200" dirty="0">
                <a:solidFill>
                  <a:srgbClr val="0070C0"/>
                </a:solidFill>
                <a:cs typeface="Arial" charset="0"/>
              </a:rPr>
              <a:t>Provides a nationally consistent tidal datum network by accounting for seasonal and apparent environmental trends in sea level that affect the accuracy of tidal </a:t>
            </a:r>
            <a:r>
              <a:rPr lang="en-US" sz="1200" dirty="0" err="1" smtClean="0">
                <a:solidFill>
                  <a:srgbClr val="0070C0"/>
                </a:solidFill>
                <a:cs typeface="Arial" charset="0"/>
              </a:rPr>
              <a:t>datums</a:t>
            </a:r>
            <a:endParaRPr lang="en-US" sz="1200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45060" name="Picture 3" descr="tidal ep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t="14903" b="4019"/>
          <a:stretch>
            <a:fillRect/>
          </a:stretch>
        </p:blipFill>
        <p:spPr bwMode="auto">
          <a:xfrm>
            <a:off x="0" y="4314825"/>
            <a:ext cx="5308600" cy="254317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3481388" y="4408488"/>
            <a:ext cx="1108075" cy="1539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latin typeface="Arial" pitchFamily="34" charset="0"/>
              </a:rPr>
              <a:t>1983-2001 EPOCH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2698" y="724525"/>
            <a:ext cx="91440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Bef>
                <a:spcPts val="600"/>
              </a:spcBef>
              <a:buSzPct val="100000"/>
              <a:defRPr/>
            </a:pPr>
            <a:r>
              <a:rPr lang="en-US" sz="2000" b="1" dirty="0">
                <a:solidFill>
                  <a:srgbClr val="0070C0"/>
                </a:solidFill>
                <a:cs typeface="Arial" charset="0"/>
              </a:rPr>
              <a:t>Anticipated release </a:t>
            </a:r>
            <a:r>
              <a:rPr lang="en-US" sz="2000" b="1" dirty="0" smtClean="0">
                <a:solidFill>
                  <a:srgbClr val="0070C0"/>
                </a:solidFill>
                <a:cs typeface="Arial" charset="0"/>
              </a:rPr>
              <a:t>2025 </a:t>
            </a:r>
            <a:r>
              <a:rPr lang="en-US" sz="2000" b="1" dirty="0">
                <a:solidFill>
                  <a:srgbClr val="0070C0"/>
                </a:solidFill>
                <a:cs typeface="Arial" charset="0"/>
              </a:rPr>
              <a:t>time frame</a:t>
            </a:r>
          </a:p>
          <a:p>
            <a:pPr lvl="1" algn="ctr">
              <a:spcBef>
                <a:spcPts val="600"/>
              </a:spcBef>
              <a:buSzPct val="100000"/>
              <a:defRPr/>
            </a:pPr>
            <a:r>
              <a:rPr lang="en-US" sz="1600" b="1" i="1" dirty="0" smtClean="0">
                <a:solidFill>
                  <a:srgbClr val="0070C0"/>
                </a:solidFill>
                <a:cs typeface="Arial" charset="0"/>
              </a:rPr>
              <a:t>Next </a:t>
            </a:r>
            <a:r>
              <a:rPr lang="en-US" sz="1600" b="1" i="1" dirty="0">
                <a:solidFill>
                  <a:srgbClr val="0070C0"/>
                </a:solidFill>
                <a:cs typeface="Arial" charset="0"/>
              </a:rPr>
              <a:t>NTDE will be computed on period of </a:t>
            </a:r>
            <a:r>
              <a:rPr lang="en-US" sz="1600" b="1" i="1" dirty="0" smtClean="0">
                <a:solidFill>
                  <a:srgbClr val="0070C0"/>
                </a:solidFill>
                <a:cs typeface="Arial" charset="0"/>
              </a:rPr>
              <a:t>(2002-2020)</a:t>
            </a:r>
            <a:endParaRPr lang="en-US" sz="1600" b="1" i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8" name="Picture 4" descr="Moko final Plot HH-LL 6-m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62400"/>
            <a:ext cx="2362200" cy="1278137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8723970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27" y="4715195"/>
            <a:ext cx="1841073" cy="138080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19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 bwMode="auto">
          <a:xfrm>
            <a:off x="76200" y="228600"/>
            <a:ext cx="5867400" cy="3429000"/>
          </a:xfrm>
          <a:prstGeom prst="ellipse">
            <a:avLst/>
          </a:prstGeom>
          <a:solidFill>
            <a:srgbClr val="92D050"/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Foundational Data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Observations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(Geodetic and Tidal)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429000" y="228600"/>
            <a:ext cx="5638800" cy="3429000"/>
          </a:xfrm>
          <a:prstGeom prst="ellipse">
            <a:avLst/>
          </a:prstGeom>
          <a:solidFill>
            <a:srgbClr val="FF6600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            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Modeling 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(Hydrodynamic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and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                           TSS) 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 </a:t>
            </a:r>
            <a:r>
              <a:rPr lang="en-US" sz="1600" dirty="0" smtClean="0"/>
              <a:t>     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and Uncertainty Development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124200" y="533400"/>
            <a:ext cx="3200400" cy="5410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08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Software Development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and Outreach/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Training/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Coordination 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3352800" y="533400"/>
            <a:ext cx="2743200" cy="3048000"/>
          </a:xfrm>
          <a:prstGeom prst="ellipse">
            <a:avLst/>
          </a:prstGeom>
          <a:solidFill>
            <a:srgbClr val="FFC000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7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VDatum</a:t>
            </a:r>
          </a:p>
        </p:txBody>
      </p:sp>
    </p:spTree>
    <p:extLst>
      <p:ext uri="{BB962C8B-B14F-4D97-AF65-F5344CB8AC3E}">
        <p14:creationId xmlns:p14="http://schemas.microsoft.com/office/powerpoint/2010/main" val="196862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224439"/>
            <a:ext cx="6705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The </a:t>
            </a:r>
            <a:r>
              <a:rPr lang="en-US" b="1" dirty="0" err="1">
                <a:solidFill>
                  <a:srgbClr val="0070C0"/>
                </a:solidFill>
              </a:rPr>
              <a:t>VDatum</a:t>
            </a:r>
            <a:r>
              <a:rPr lang="en-US" b="1" dirty="0">
                <a:solidFill>
                  <a:srgbClr val="0070C0"/>
                </a:solidFill>
              </a:rPr>
              <a:t> transformations tool from NOAA allows us to transform vertical datasets between ellipsoidal, </a:t>
            </a:r>
            <a:r>
              <a:rPr lang="en-US" b="1" dirty="0" err="1">
                <a:solidFill>
                  <a:srgbClr val="0070C0"/>
                </a:solidFill>
              </a:rPr>
              <a:t>orthometric</a:t>
            </a:r>
            <a:r>
              <a:rPr lang="en-US" b="1" dirty="0">
                <a:solidFill>
                  <a:srgbClr val="0070C0"/>
                </a:solidFill>
              </a:rPr>
              <a:t> and tidal </a:t>
            </a:r>
            <a:r>
              <a:rPr lang="en-US" b="1" dirty="0" err="1">
                <a:solidFill>
                  <a:srgbClr val="0070C0"/>
                </a:solidFill>
              </a:rPr>
              <a:t>datums</a:t>
            </a:r>
            <a:r>
              <a:rPr lang="en-US" b="1" dirty="0" smtClean="0">
                <a:solidFill>
                  <a:srgbClr val="0070C0"/>
                </a:solidFill>
              </a:rPr>
              <a:t>...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Assuring </a:t>
            </a:r>
            <a:r>
              <a:rPr lang="en-US" dirty="0">
                <a:solidFill>
                  <a:srgbClr val="0070C0"/>
                </a:solidFill>
              </a:rPr>
              <a:t>data is transformed </a:t>
            </a:r>
            <a:r>
              <a:rPr lang="en-US" dirty="0" smtClean="0">
                <a:solidFill>
                  <a:srgbClr val="0070C0"/>
                </a:solidFill>
              </a:rPr>
              <a:t>correctly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Enabling </a:t>
            </a:r>
            <a:r>
              <a:rPr lang="en-US" dirty="0">
                <a:solidFill>
                  <a:srgbClr val="0070C0"/>
                </a:solidFill>
              </a:rPr>
              <a:t>multiple uses for datasets across </a:t>
            </a:r>
            <a:r>
              <a:rPr lang="en-US" dirty="0" smtClean="0">
                <a:solidFill>
                  <a:srgbClr val="0070C0"/>
                </a:solidFill>
              </a:rPr>
              <a:t>applications </a:t>
            </a:r>
            <a:r>
              <a:rPr lang="en-US" sz="1600" dirty="0" smtClean="0">
                <a:solidFill>
                  <a:srgbClr val="0070C0"/>
                </a:solidFill>
              </a:rPr>
              <a:t>(Coastal Resilience, Intelligence, and place-based)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Permitting </a:t>
            </a:r>
            <a:r>
              <a:rPr lang="en-US" dirty="0">
                <a:solidFill>
                  <a:srgbClr val="0070C0"/>
                </a:solidFill>
              </a:rPr>
              <a:t>merging of disparate data sets to a common </a:t>
            </a:r>
            <a:r>
              <a:rPr lang="en-US" dirty="0" smtClean="0">
                <a:solidFill>
                  <a:srgbClr val="0070C0"/>
                </a:solidFill>
              </a:rPr>
              <a:t>reference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And </a:t>
            </a:r>
            <a:r>
              <a:rPr lang="en-US" dirty="0">
                <a:solidFill>
                  <a:srgbClr val="0070C0"/>
                </a:solidFill>
              </a:rPr>
              <a:t>providing transformation uncertainty </a:t>
            </a:r>
            <a:r>
              <a:rPr lang="en-US" dirty="0" smtClean="0">
                <a:solidFill>
                  <a:srgbClr val="0070C0"/>
                </a:solidFill>
              </a:rPr>
              <a:t>estimates      for </a:t>
            </a:r>
            <a:r>
              <a:rPr lang="en-US" dirty="0">
                <a:solidFill>
                  <a:srgbClr val="0070C0"/>
                </a:solidFill>
              </a:rPr>
              <a:t>intelligent decision-making and analysis.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4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Summary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6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5" t="5573" r="18225"/>
          <a:stretch/>
        </p:blipFill>
        <p:spPr bwMode="auto">
          <a:xfrm>
            <a:off x="1513839" y="762000"/>
            <a:ext cx="641344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0480"/>
            <a:ext cx="9220200" cy="7315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3600" kern="0" dirty="0" err="1" smtClean="0">
                <a:solidFill>
                  <a:srgbClr val="0070C0"/>
                </a:solidFill>
              </a:rPr>
              <a:t>VDatum</a:t>
            </a:r>
            <a:r>
              <a:rPr lang="en-US" sz="3600" kern="0" dirty="0" smtClean="0">
                <a:solidFill>
                  <a:srgbClr val="0070C0"/>
                </a:solidFill>
              </a:rPr>
              <a:t>: Contact Us</a:t>
            </a:r>
            <a:endParaRPr lang="en-US" sz="3600" kern="0" dirty="0">
              <a:solidFill>
                <a:srgbClr val="0070C0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715000" y="1371600"/>
            <a:ext cx="914400" cy="3048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33240" y="112776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0" dirty="0">
                <a:solidFill>
                  <a:srgbClr val="0070C0"/>
                </a:solidFill>
              </a:rPr>
              <a:t>Thank You!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-18000" y="2514600"/>
            <a:ext cx="9144000" cy="2819400"/>
          </a:xfrm>
          <a:prstGeom prst="rect">
            <a:avLst/>
          </a:prstGeom>
        </p:spPr>
        <p:txBody>
          <a:bodyPr/>
          <a:lstStyle/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70C0"/>
                </a:solidFill>
              </a:rPr>
              <a:t>Contact Information</a:t>
            </a:r>
            <a:r>
              <a:rPr lang="en-US" sz="2400" b="1" kern="0" dirty="0" smtClean="0">
                <a:solidFill>
                  <a:srgbClr val="0070C0"/>
                </a:solidFill>
              </a:rPr>
              <a:t>:</a:t>
            </a: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0" dirty="0" smtClean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0070C0"/>
                </a:solidFill>
              </a:rPr>
              <a:t>Email: </a:t>
            </a:r>
            <a:r>
              <a:rPr lang="en-US" sz="1600" b="1" i="1" kern="0" dirty="0" smtClean="0">
                <a:solidFill>
                  <a:srgbClr val="0070C0"/>
                </a:solidFill>
              </a:rPr>
              <a:t>vdatum.info@noaa.gov</a:t>
            </a:r>
            <a:endParaRPr lang="en-US" sz="1600" i="1" kern="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600" kern="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0070C0"/>
                </a:solidFill>
              </a:rPr>
              <a:t>Website: </a:t>
            </a:r>
            <a:r>
              <a:rPr lang="en-US" sz="1600" b="1" i="1" kern="0" dirty="0" smtClean="0">
                <a:solidFill>
                  <a:srgbClr val="0070C0"/>
                </a:solidFill>
                <a:hlinkClick r:id="rId2"/>
              </a:rPr>
              <a:t>http://vdatum.noaa.gov</a:t>
            </a:r>
            <a:endParaRPr lang="en-US" sz="1600" b="1" i="1" kern="0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endParaRPr lang="en-US" altLang="en-US" sz="1600" b="1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endParaRPr lang="en-US" altLang="en-US" sz="1600" b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en-US" sz="1600" b="1" i="1" dirty="0">
                <a:solidFill>
                  <a:srgbClr val="0070C0"/>
                </a:solidFill>
              </a:rPr>
              <a:t>Stephen </a:t>
            </a:r>
            <a:r>
              <a:rPr lang="en-US" altLang="en-US" sz="1600" b="1" i="1" dirty="0" smtClean="0">
                <a:solidFill>
                  <a:srgbClr val="0070C0"/>
                </a:solidFill>
              </a:rPr>
              <a:t>White</a:t>
            </a:r>
          </a:p>
          <a:p>
            <a:pPr algn="ctr">
              <a:lnSpc>
                <a:spcPct val="90000"/>
              </a:lnSpc>
            </a:pPr>
            <a:endParaRPr lang="en-US" altLang="en-US" sz="800" b="1" i="1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en-US" sz="1600" dirty="0">
                <a:solidFill>
                  <a:srgbClr val="0070C0"/>
                </a:solidFill>
              </a:rPr>
              <a:t>Email: </a:t>
            </a:r>
            <a:r>
              <a:rPr lang="en-US" altLang="en-US" sz="1600" dirty="0" smtClean="0">
                <a:solidFill>
                  <a:srgbClr val="0070C0"/>
                </a:solidFill>
                <a:hlinkClick r:id="rId3"/>
              </a:rPr>
              <a:t>stephen.a.white@noaa.gov</a:t>
            </a:r>
            <a:endParaRPr lang="en-US" altLang="en-US" sz="1600" dirty="0" smtClean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endParaRPr lang="en-US" altLang="en-US" sz="800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altLang="en-US" sz="1600" dirty="0">
                <a:solidFill>
                  <a:srgbClr val="0070C0"/>
                </a:solidFill>
              </a:rPr>
              <a:t>Phone</a:t>
            </a:r>
            <a:r>
              <a:rPr lang="en-US" altLang="en-US" sz="1600">
                <a:solidFill>
                  <a:srgbClr val="0070C0"/>
                </a:solidFill>
              </a:rPr>
              <a:t>: </a:t>
            </a:r>
            <a:r>
              <a:rPr lang="en-US" altLang="en-US" sz="1600" smtClean="0">
                <a:solidFill>
                  <a:srgbClr val="0070C0"/>
                </a:solidFill>
              </a:rPr>
              <a:t>(240) 533-9588</a:t>
            </a:r>
            <a:endParaRPr lang="en-US" altLang="en-US" sz="1600" dirty="0">
              <a:solidFill>
                <a:srgbClr val="0070C0"/>
              </a:solidFill>
            </a:endParaRPr>
          </a:p>
          <a:p>
            <a:pPr algn="ctr">
              <a:lnSpc>
                <a:spcPct val="90000"/>
              </a:lnSpc>
            </a:pPr>
            <a:endParaRPr lang="en-US" altLang="en-US" sz="160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600" b="1" i="1" kern="0" dirty="0">
              <a:solidFill>
                <a:srgbClr val="0070C0"/>
              </a:solidFill>
            </a:endParaRPr>
          </a:p>
          <a:p>
            <a:pPr marL="342900" indent="-3429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160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70C0"/>
                </a:solidFill>
              </a:rPr>
              <a:t>3 Categories of Vertical </a:t>
            </a:r>
            <a:r>
              <a:rPr lang="en-US" sz="3200" dirty="0" err="1" smtClean="0">
                <a:solidFill>
                  <a:srgbClr val="0070C0"/>
                </a:solidFill>
              </a:rPr>
              <a:t>Datums</a:t>
            </a:r>
            <a:r>
              <a:rPr lang="en-US" sz="3200" dirty="0" smtClean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620000" cy="4267200"/>
          </a:xfrm>
        </p:spPr>
        <p:txBody>
          <a:bodyPr/>
          <a:lstStyle/>
          <a:p>
            <a:r>
              <a:rPr lang="en-US" sz="2600" b="1" dirty="0" smtClean="0">
                <a:solidFill>
                  <a:srgbClr val="0070C0"/>
                </a:solidFill>
              </a:rPr>
              <a:t>3D/Ellipsoidal </a:t>
            </a:r>
            <a:r>
              <a:rPr lang="en-US" sz="2600" b="1" dirty="0" err="1" smtClean="0">
                <a:solidFill>
                  <a:srgbClr val="0070C0"/>
                </a:solidFill>
              </a:rPr>
              <a:t>Datums</a:t>
            </a:r>
            <a:r>
              <a:rPr lang="en-US" sz="2600" b="1" dirty="0" smtClean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Realized through space-based systems, such as GNSS/GPS</a:t>
            </a:r>
          </a:p>
          <a:p>
            <a:pPr lvl="1">
              <a:buFontTx/>
              <a:buNone/>
            </a:pP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600" b="1" dirty="0" err="1" smtClean="0">
                <a:solidFill>
                  <a:srgbClr val="0070C0"/>
                </a:solidFill>
              </a:rPr>
              <a:t>Orthometric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Datums</a:t>
            </a:r>
            <a:r>
              <a:rPr lang="en-US" sz="2600" b="1" dirty="0" smtClean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en-US" sz="2200" dirty="0" smtClean="0">
                <a:solidFill>
                  <a:srgbClr val="0070C0"/>
                </a:solidFill>
              </a:rPr>
              <a:t>Based on a form of mean sea level</a:t>
            </a:r>
          </a:p>
          <a:p>
            <a:pPr lvl="1">
              <a:buFontTx/>
              <a:buNone/>
            </a:pP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600" b="1" dirty="0" smtClean="0">
                <a:solidFill>
                  <a:srgbClr val="0070C0"/>
                </a:solidFill>
              </a:rPr>
              <a:t>Tidal </a:t>
            </a:r>
            <a:r>
              <a:rPr lang="en-US" sz="2600" b="1" dirty="0" err="1" smtClean="0">
                <a:solidFill>
                  <a:srgbClr val="0070C0"/>
                </a:solidFill>
              </a:rPr>
              <a:t>Datums</a:t>
            </a:r>
            <a:r>
              <a:rPr lang="en-US" sz="2600" b="1" dirty="0" smtClean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en-US" sz="2400" dirty="0">
                <a:solidFill>
                  <a:srgbClr val="0070C0"/>
                </a:solidFill>
              </a:rPr>
              <a:t>a standard elevation defined from water level observations during a specific phase of the tide</a:t>
            </a:r>
            <a:endParaRPr lang="en-US" sz="22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0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9228"/>
            <a:ext cx="9144000" cy="742772"/>
          </a:xfrm>
        </p:spPr>
        <p:txBody>
          <a:bodyPr/>
          <a:lstStyle/>
          <a:p>
            <a:pPr algn="ctr">
              <a:defRPr/>
            </a:pPr>
            <a:r>
              <a:rPr lang="en-US" sz="3600" dirty="0" smtClean="0">
                <a:solidFill>
                  <a:srgbClr val="0070C0"/>
                </a:solidFill>
                <a:latin typeface="Calibri" pitchFamily="34" charset="0"/>
              </a:rPr>
              <a:t>3D/Ellipsoid </a:t>
            </a:r>
            <a:r>
              <a:rPr lang="en-US" sz="3600" dirty="0" err="1" smtClean="0">
                <a:solidFill>
                  <a:srgbClr val="0070C0"/>
                </a:solidFill>
                <a:latin typeface="Calibri" pitchFamily="34" charset="0"/>
              </a:rPr>
              <a:t>Datums</a:t>
            </a:r>
            <a:endParaRPr lang="en-US" sz="3600" dirty="0" smtClean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953000" y="1302087"/>
            <a:ext cx="4114800" cy="46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Calculation 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of geographic position on this irregular surface is very complex. A simpler model is needed.</a:t>
            </a: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/>
            </a:pPr>
            <a:endParaRPr lang="en-US" dirty="0">
              <a:solidFill>
                <a:srgbClr val="0070C0"/>
              </a:solidFill>
              <a:latin typeface="Calibri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This simplified mathematical surface is the </a:t>
            </a:r>
            <a:r>
              <a:rPr lang="en-US" i="1" dirty="0">
                <a:solidFill>
                  <a:srgbClr val="0070C0"/>
                </a:solidFill>
                <a:latin typeface="Calibri" pitchFamily="34" charset="0"/>
              </a:rPr>
              <a:t>ellipsoid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.  </a:t>
            </a:r>
            <a:endParaRPr lang="en-US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•"/>
              <a:defRPr/>
            </a:pPr>
            <a:endParaRPr lang="en-US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273050" indent="-273050" eaLnBrk="0" hangingPunct="0"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•"/>
              <a:defRPr/>
            </a:pP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An ellipsoid approximates the shape of the earth, a datum defines the position of the ellipsoid relative to the center of the earth. A datum provides a frame of reference for measuring locations on the surface of the earth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</a:rPr>
              <a:t>.</a:t>
            </a:r>
            <a:endParaRPr lang="en-US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266" y="4648200"/>
            <a:ext cx="32693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The GRS80 ellipsoid’s origin is approximately 2m from WGS84 ellipsoid’s.  The Clarke 1866 ellipsoid’s origin is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approximately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236 m from WGS84 ellipsoid’s</a:t>
            </a:r>
          </a:p>
        </p:txBody>
      </p: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-1496" y="876299"/>
            <a:ext cx="4696331" cy="4153073"/>
            <a:chOff x="48" y="432"/>
            <a:chExt cx="4691" cy="3945"/>
          </a:xfrm>
        </p:grpSpPr>
        <p:graphicFrame>
          <p:nvGraphicFramePr>
            <p:cNvPr id="15" name="Object 2"/>
            <p:cNvGraphicFramePr>
              <a:graphicFrameLocks noChangeAspect="1"/>
            </p:cNvGraphicFramePr>
            <p:nvPr/>
          </p:nvGraphicFramePr>
          <p:xfrm>
            <a:off x="1329" y="816"/>
            <a:ext cx="3327" cy="30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65" name="Clip" r:id="rId4" imgW="1425240" imgH="1425240" progId="">
                    <p:embed/>
                  </p:oleObj>
                </mc:Choice>
                <mc:Fallback>
                  <p:oleObj name="Clip" r:id="rId4" imgW="1425240" imgH="14252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9" y="816"/>
                          <a:ext cx="3327" cy="30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1321" y="816"/>
              <a:ext cx="3327" cy="2961"/>
            </a:xfrm>
            <a:prstGeom prst="ellipse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2997" y="559"/>
              <a:ext cx="0" cy="3203"/>
            </a:xfrm>
            <a:prstGeom prst="line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1361" y="2254"/>
              <a:ext cx="3271" cy="0"/>
            </a:xfrm>
            <a:prstGeom prst="line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48" y="672"/>
              <a:ext cx="1071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NAD83</a:t>
              </a:r>
            </a:p>
            <a:p>
              <a:r>
                <a:rPr lang="en-US" b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(GRS 1980)</a:t>
              </a:r>
              <a:endParaRPr lang="en-US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4576" y="2929"/>
              <a:ext cx="56" cy="9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2022" y="2419"/>
              <a:ext cx="7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Earth Mass</a:t>
              </a:r>
            </a:p>
            <a:p>
              <a:r>
                <a:rPr lang="en-US" sz="1200" b="1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  Center</a:t>
              </a:r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rot="20694410" flipV="1">
              <a:off x="2682" y="2308"/>
              <a:ext cx="338" cy="126"/>
            </a:xfrm>
            <a:prstGeom prst="line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28"/>
            <p:cNvSpPr>
              <a:spLocks noChangeArrowheads="1"/>
            </p:cNvSpPr>
            <p:nvPr/>
          </p:nvSpPr>
          <p:spPr bwMode="auto">
            <a:xfrm>
              <a:off x="1305" y="832"/>
              <a:ext cx="3271" cy="3001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 flipV="1">
              <a:off x="2940" y="432"/>
              <a:ext cx="0" cy="340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>
              <a:off x="1305" y="2299"/>
              <a:ext cx="3271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 rot="19539543">
              <a:off x="1262" y="1170"/>
              <a:ext cx="146" cy="5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32"/>
            <p:cNvSpPr txBox="1">
              <a:spLocks noChangeArrowheads="1"/>
            </p:cNvSpPr>
            <p:nvPr/>
          </p:nvSpPr>
          <p:spPr bwMode="auto">
            <a:xfrm>
              <a:off x="1958" y="1479"/>
              <a:ext cx="83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Approximately</a:t>
              </a:r>
            </a:p>
            <a:p>
              <a:r>
                <a:rPr lang="en-US" sz="1400" b="1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   2 meters</a:t>
              </a:r>
              <a:endParaRPr lang="en-US" sz="120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 rot="-717385">
              <a:off x="2526" y="1736"/>
              <a:ext cx="386" cy="553"/>
            </a:xfrm>
            <a:prstGeom prst="line">
              <a:avLst/>
            </a:prstGeom>
            <a:noFill/>
            <a:ln w="38100">
              <a:solidFill>
                <a:srgbClr val="00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5"/>
            <p:cNvSpPr>
              <a:spLocks noChangeShapeType="1"/>
            </p:cNvSpPr>
            <p:nvPr/>
          </p:nvSpPr>
          <p:spPr bwMode="auto">
            <a:xfrm flipH="1" flipV="1">
              <a:off x="2771" y="906"/>
              <a:ext cx="226" cy="134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36"/>
            <p:cNvSpPr>
              <a:spLocks noChangeShapeType="1"/>
            </p:cNvSpPr>
            <p:nvPr/>
          </p:nvSpPr>
          <p:spPr bwMode="auto">
            <a:xfrm flipH="1" flipV="1">
              <a:off x="2771" y="934"/>
              <a:ext cx="145" cy="13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38"/>
            <p:cNvSpPr txBox="1">
              <a:spLocks noChangeArrowheads="1"/>
            </p:cNvSpPr>
            <p:nvPr/>
          </p:nvSpPr>
          <p:spPr bwMode="auto">
            <a:xfrm>
              <a:off x="3855" y="3859"/>
              <a:ext cx="884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WGS84</a:t>
              </a:r>
            </a:p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(WGS84)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6705576" y="6550223"/>
            <a:ext cx="2438424" cy="307777"/>
          </a:xfrm>
          <a:prstGeom prst="rect">
            <a:avLst/>
          </a:prstGeom>
          <a:ln w="127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70C0"/>
                </a:solidFill>
                <a:latin typeface="Times New Roman" pitchFamily="18" charset="0"/>
              </a:rPr>
              <a:t>14-parameter </a:t>
            </a:r>
            <a:r>
              <a:rPr lang="en-US" sz="1400" b="1" i="1" dirty="0">
                <a:solidFill>
                  <a:srgbClr val="0070C0"/>
                </a:solidFill>
                <a:latin typeface="Times New Roman" pitchFamily="18" charset="0"/>
              </a:rPr>
              <a:t>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51102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2">
  <a:themeElements>
    <a:clrScheme name="NGS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NGS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20584</TotalTime>
  <Words>2222</Words>
  <Application>Microsoft Office PowerPoint</Application>
  <PresentationFormat>On-screen Show (4:3)</PresentationFormat>
  <Paragraphs>406</Paragraphs>
  <Slides>62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5" baseType="lpstr">
      <vt:lpstr>Arial</vt:lpstr>
      <vt:lpstr>Arial Black</vt:lpstr>
      <vt:lpstr>Calibri</vt:lpstr>
      <vt:lpstr>Times</vt:lpstr>
      <vt:lpstr>Times New Roman</vt:lpstr>
      <vt:lpstr>Trebuchet MS</vt:lpstr>
      <vt:lpstr>Verdana</vt:lpstr>
      <vt:lpstr>Wingdings</vt:lpstr>
      <vt:lpstr>Wingdings 2</vt:lpstr>
      <vt:lpstr>NGS2</vt:lpstr>
      <vt:lpstr>Custom Design</vt:lpstr>
      <vt:lpstr>Clip</vt:lpstr>
      <vt:lpstr>CorelDRAW</vt:lpstr>
      <vt:lpstr>PowerPoint Presentation</vt:lpstr>
      <vt:lpstr>Outline:</vt:lpstr>
      <vt:lpstr>PowerPoint Presentation</vt:lpstr>
      <vt:lpstr>PowerPoint Presentation</vt:lpstr>
      <vt:lpstr>PowerPoint Presentation</vt:lpstr>
      <vt:lpstr>PowerPoint Presentation</vt:lpstr>
      <vt:lpstr>3 Categories of Vertical Datums:</vt:lpstr>
      <vt:lpstr>PowerPoint Presentation</vt:lpstr>
      <vt:lpstr>3D/Ellipsoid Datums</vt:lpstr>
      <vt:lpstr>Orthometric Datums and the GEOID</vt:lpstr>
      <vt:lpstr>Topography of the Sea Surface</vt:lpstr>
      <vt:lpstr>Tidal Datums</vt:lpstr>
      <vt:lpstr>VDatum: IGLD85</vt:lpstr>
      <vt:lpstr>PowerPoint Presentation</vt:lpstr>
      <vt:lpstr>Integrated Ocean and Coastal Mapping (IOCM)</vt:lpstr>
      <vt:lpstr>TopoBathy Lidar</vt:lpstr>
      <vt:lpstr>PowerPoint Presentation</vt:lpstr>
      <vt:lpstr>Utilizing VDatum for Digital Elevation Model Creation: Tsunami Inundation</vt:lpstr>
      <vt:lpstr>PowerPoint Presentation</vt:lpstr>
      <vt:lpstr>PowerPoint Presentation</vt:lpstr>
      <vt:lpstr>Additional Applications</vt:lpstr>
      <vt:lpstr>PowerPoint Presentation</vt:lpstr>
      <vt:lpstr>VDatum Website:  vdatum.noaa.gov (Version 3.7 Released, September 11, 2017)</vt:lpstr>
      <vt:lpstr>VDatum Version 3.7 Release</vt:lpstr>
      <vt:lpstr>VDatum: Interfaces</vt:lpstr>
      <vt:lpstr>VDatum: Documentation and Support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VDatum Uncertainty Modeling (cm)</vt:lpstr>
      <vt:lpstr>Operational: Vertical Datum Transformation Uncertainty</vt:lpstr>
      <vt:lpstr>PowerPoint Presentation</vt:lpstr>
      <vt:lpstr>Online VDatum Application</vt:lpstr>
      <vt:lpstr>HTDP</vt:lpstr>
      <vt:lpstr>xGEOID Support</vt:lpstr>
      <vt:lpstr>Geotiff (Null Value Enhancement)</vt:lpstr>
      <vt:lpstr>LAS1.4, LAZ, and Classification Selection</vt:lpstr>
      <vt:lpstr>PowerPoint Presentation</vt:lpstr>
      <vt:lpstr>Vertical Datum Uncertainties By Region</vt:lpstr>
      <vt:lpstr>PowerPoint Presentation</vt:lpstr>
      <vt:lpstr>PowerPoint Presentation</vt:lpstr>
      <vt:lpstr>PowerPoint Presentation</vt:lpstr>
      <vt:lpstr>Southeast Alaska</vt:lpstr>
      <vt:lpstr>PowerPoint Presentation</vt:lpstr>
      <vt:lpstr>PowerPoint Presentation</vt:lpstr>
      <vt:lpstr>Spatially Varying Uncertainty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Current/Future Activities (NGS and VDatum)</vt:lpstr>
      <vt:lpstr>PowerPoint Presentation</vt:lpstr>
      <vt:lpstr>PowerPoint Presentation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A. White</dc:creator>
  <cp:lastModifiedBy>Stephen A. White</cp:lastModifiedBy>
  <cp:revision>227</cp:revision>
  <cp:lastPrinted>2018-01-09T20:19:30Z</cp:lastPrinted>
  <dcterms:created xsi:type="dcterms:W3CDTF">2012-01-17T13:24:53Z</dcterms:created>
  <dcterms:modified xsi:type="dcterms:W3CDTF">2018-01-11T18:23:07Z</dcterms:modified>
</cp:coreProperties>
</file>