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61" r:id="rId3"/>
    <p:sldId id="262" r:id="rId4"/>
    <p:sldId id="263" r:id="rId5"/>
    <p:sldId id="264" r:id="rId6"/>
    <p:sldId id="266" r:id="rId7"/>
    <p:sldId id="268" r:id="rId8"/>
    <p:sldId id="272" r:id="rId9"/>
    <p:sldId id="270" r:id="rId10"/>
    <p:sldId id="269" r:id="rId11"/>
    <p:sldId id="271" r:id="rId12"/>
    <p:sldId id="274" r:id="rId13"/>
    <p:sldId id="273" r:id="rId14"/>
    <p:sldId id="267" r:id="rId1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vin Ahlgren" initials="KA" lastIdx="1" clrIdx="0">
    <p:extLst>
      <p:ext uri="{19B8F6BF-5375-455C-9EA6-DF929625EA0E}">
        <p15:presenceInfo xmlns:p15="http://schemas.microsoft.com/office/powerpoint/2012/main" userId="Kevin Ahlgr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318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71D2E-E941-435A-95DE-934E4FFEC538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103C0-DF21-42C3-9DA6-01B07F933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29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103C0-DF21-42C3-9DA6-01B07F9330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16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6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4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53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91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3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8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24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0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9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60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6A468-B10C-E94D-B4AE-FD48B5E66BC0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7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6A468-B10C-E94D-B4AE-FD48B5E66BC0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538F9-49A3-B84F-B36B-A7030CDE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96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beta.ngs.noaa.gov/GEOID/xGEOID20/computation.s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beta.ngs.noaa.gov/GEOID/xGEOID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yan.wang@noaa.gov" TargetMode="External"/><Relationship Id="rId4" Type="http://schemas.openxmlformats.org/officeDocument/2006/relationships/hyperlink" Target="mailto:ngs.geoid.team@noaa.go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403" y="1088490"/>
            <a:ext cx="8229600" cy="857250"/>
          </a:xfrm>
        </p:spPr>
        <p:txBody>
          <a:bodyPr>
            <a:noAutofit/>
          </a:bodyPr>
          <a:lstStyle/>
          <a:p>
            <a:r>
              <a:rPr lang="en-US" alt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NGS Experimental Geoid Models</a:t>
            </a:r>
            <a:endParaRPr lang="en-US" sz="3200" dirty="0">
              <a:latin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904" y="2175641"/>
            <a:ext cx="7772197" cy="237744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Wang YM, K </a:t>
            </a:r>
            <a:r>
              <a:rPr lang="en-US" alt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Ahlgren</a:t>
            </a:r>
            <a:r>
              <a:rPr lang="en-US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X Li, J Krcmaric </a:t>
            </a:r>
          </a:p>
          <a:p>
            <a:pPr marL="0" indent="0" algn="ctr">
              <a:buNone/>
            </a:pPr>
            <a:r>
              <a:rPr lang="en-US" alt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 R Hardy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National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Geodetic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Survey, NOAA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USA </a:t>
            </a:r>
          </a:p>
          <a:p>
            <a:pPr marL="0" indent="0" algn="ctr">
              <a:buNone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Geospatial Summit</a:t>
            </a:r>
          </a:p>
          <a:p>
            <a:pPr marL="0" indent="0" algn="ctr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Silver Spring, MD</a:t>
            </a:r>
          </a:p>
          <a:p>
            <a:pPr marL="0" indent="0" algn="ctr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May,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18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3304" y="423060"/>
            <a:ext cx="8229600" cy="416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61975" y="476250"/>
            <a:ext cx="792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 of GRAV-D to the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</a:t>
            </a: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074" name="Picture 2" descr="https://beta.ngs.noaa.gov/GEOID/xGEOID20/maps/xGeoid20_GRAVD_NorthWes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772" y="999470"/>
            <a:ext cx="6789683" cy="399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79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3304" y="423060"/>
            <a:ext cx="8229600" cy="416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61975" y="476250"/>
            <a:ext cx="792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 of GRAV-D to the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</a:t>
            </a: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524" y="999470"/>
            <a:ext cx="7010399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3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3304" y="423060"/>
            <a:ext cx="8229600" cy="416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61975" y="476250"/>
            <a:ext cx="792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 of GRAV-D to the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</a:t>
            </a: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91" y="999470"/>
            <a:ext cx="734673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6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3304" y="423060"/>
            <a:ext cx="8229600" cy="416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61975" y="476250"/>
            <a:ext cx="792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NGS </a:t>
            </a: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interactive computation</a:t>
            </a: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ubTitle" idx="1"/>
          </p:nvPr>
        </p:nvSpPr>
        <p:spPr>
          <a:xfrm>
            <a:off x="769554" y="1497506"/>
            <a:ext cx="7509641" cy="1841500"/>
          </a:xfrm>
        </p:spPr>
        <p:txBody>
          <a:bodyPr/>
          <a:lstStyle/>
          <a:p>
            <a:pPr marL="342900" indent="-342900" algn="l"/>
            <a:r>
              <a:rPr lang="en-US" alt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interested marks, the geoid and height changes can be computed at the NGS website:</a:t>
            </a:r>
          </a:p>
          <a:p>
            <a:pPr marL="342900" indent="-342900" algn="l"/>
            <a:endParaRPr lang="en-US" alt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marL="342900" indent="-342900" algn="l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beta.ngs.noaa.gov/GEOID/xGEOID20/computation.shtml</a:t>
            </a:r>
            <a:endParaRPr lang="en-US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/>
            <a:endParaRPr lang="en-US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82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3304" y="514350"/>
            <a:ext cx="8229600" cy="41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information 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00175" y="1148934"/>
            <a:ext cx="65341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More information can be found at NGS beta website</a:t>
            </a:r>
          </a:p>
          <a:p>
            <a:pPr marL="171450" indent="-171450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https://beta.ngs.noaa.gov/GEOID/xGEOID/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Questions? </a:t>
            </a:r>
          </a:p>
          <a:p>
            <a:pPr marL="171450" indent="-171450"/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  <a:p>
            <a:pPr marL="171450" indent="-171450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Geoid team:			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ngs.geoid.team@noaa.gov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/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Dr. Yan Ming Wang:		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yan.wang@noaa.gov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6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3304" y="423060"/>
            <a:ext cx="8229600" cy="416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Specifics of the experimental geoid 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2567" y="861548"/>
            <a:ext cx="64802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experimental geoid (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xGEOID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models have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been computed annually since 2014.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It will become GEOID2022 after completion of GRAV-D.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GRAV-D gravity data has been collected continuously since July 2008,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85.3% has been completed.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xGEOID20 is the first joint model of NGS/CGS/INEGI.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models covers three regions:</a:t>
            </a:r>
          </a:p>
          <a:p>
            <a:pPr marL="342900" indent="-342900">
              <a:buFont typeface="Arial" panose="020B0604020202020204" pitchFamily="34" charset="0"/>
              <a:buAutoNum type="alphaLcParenR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America-Pacific: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Lat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  <a:r>
              <a:rPr lang="el-GR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90</a:t>
            </a:r>
            <a:r>
              <a:rPr lang="el-GR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N,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Lon: 170</a:t>
            </a:r>
            <a:r>
              <a:rPr lang="el-G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 to 350</a:t>
            </a:r>
            <a:r>
              <a:rPr lang="el-G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AutoNum type="alphaLcParenR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Guam and CNMI: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Lat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l-GR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22</a:t>
            </a:r>
            <a:r>
              <a:rPr lang="el-GR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N, Lon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143</a:t>
            </a:r>
            <a:r>
              <a:rPr lang="el-G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 to 148</a:t>
            </a:r>
            <a:r>
              <a:rPr lang="el-G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AutoNum type="alphaLcParenR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American Samoa: 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Lat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l-GR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l-GR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S, 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Lon: 186</a:t>
            </a:r>
            <a:r>
              <a:rPr lang="el-G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 to 193</a:t>
            </a:r>
            <a:r>
              <a:rPr lang="el-GR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E)</a:t>
            </a:r>
          </a:p>
        </p:txBody>
      </p:sp>
    </p:spTree>
    <p:extLst>
      <p:ext uri="{BB962C8B-B14F-4D97-AF65-F5344CB8AC3E}">
        <p14:creationId xmlns:p14="http://schemas.microsoft.com/office/powerpoint/2010/main" val="422202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-58349" y="695407"/>
            <a:ext cx="33852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/>
              <a:t>Guam and Northern Marianas Islands</a:t>
            </a: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527878" y="2996993"/>
            <a:ext cx="18748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/>
              <a:t>American Samoa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180297" y="333611"/>
            <a:ext cx="86913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Coverage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NAPGD2022 Gravimetric Geoid Model (GEOID2022)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4280495" y="1054983"/>
            <a:ext cx="33852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 smtClean="0"/>
              <a:t>North America and Pacific</a:t>
            </a:r>
            <a:endParaRPr lang="en-US" altLang="en-US" sz="1600" b="1" dirty="0"/>
          </a:p>
        </p:txBody>
      </p:sp>
      <p:pic>
        <p:nvPicPr>
          <p:cNvPr id="13" name="Picture 2" descr="https://beta.ngs.noaa.gov/GEOID/xGEOID20/maps/xGeoid20_Webpag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771" y="1425345"/>
            <a:ext cx="580258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67" y="1050439"/>
            <a:ext cx="1450732" cy="1877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26" y="3335547"/>
            <a:ext cx="2167025" cy="152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1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3304" y="423060"/>
            <a:ext cx="8229600" cy="416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Fundamental parameters</a:t>
            </a: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0074" y="967959"/>
            <a:ext cx="791282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Reference ellipsoid: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GRS80 (Blueprint for 2022, part II)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Semi-major axis a = 6,378,137 m</a:t>
            </a:r>
          </a:p>
          <a:p>
            <a:pPr marL="800100" lvl="1" indent="-342900">
              <a:buFontTx/>
              <a:buChar char="-"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GM = 398,600,500,000,000 m</a:t>
            </a:r>
            <a:r>
              <a:rPr lang="en-US" alt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r>
              <a:rPr lang="en-US" alt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800100" lvl="1" indent="-342900">
              <a:buFontTx/>
              <a:buChar char="-"/>
            </a:pPr>
            <a:r>
              <a:rPr lang="en-US" alt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alt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= 108,263 x 10</a:t>
            </a:r>
            <a:r>
              <a:rPr lang="en-US" alt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</a:p>
          <a:p>
            <a:pPr marL="800100" lvl="1" indent="-342900">
              <a:buFontTx/>
              <a:buChar char="-"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ω = 7,292,115 x 10</a:t>
            </a:r>
            <a:r>
              <a:rPr lang="en-US" alt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-11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Reference frame: ITRF14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Tidal system: Non-tidal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alt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62,636,856.0 m</a:t>
            </a:r>
            <a:r>
              <a:rPr lang="en-US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r>
              <a:rPr lang="en-US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SGEOID2022 (xGEOID22) will be static. The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dynamic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geoid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DGEOID2022 by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Geoid Monitoring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Products: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SGEOID/DGEOID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grids (1’ x 1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’), gravity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grids (1’ x 1’), </a:t>
            </a:r>
          </a:p>
          <a:p>
            <a:pPr marL="342900" indent="-342900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    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  Geoid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accuracy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grids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(1’ x 1’)</a:t>
            </a:r>
          </a:p>
          <a:p>
            <a:pPr marL="342900" indent="-342900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    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  Deflection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the vertical 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grids (1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’ x 1’)</a:t>
            </a:r>
          </a:p>
          <a:p>
            <a:pPr marL="342900" indent="-342900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  Accuracy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deflection of the vertical (1’ x 1’)</a:t>
            </a: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37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3304" y="423060"/>
            <a:ext cx="8229600" cy="416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 quality control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2868" y="1073062"/>
            <a:ext cx="763003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Three GSVS lines in flat, medium and high rugged mountains (GSVS11, 14 and 17) are the prime independent data 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NGS lead the Colorado 1-cm geoid experiment participated by 14 groups from 13 countries. Results will be published in a Journal of Geodesy special issue in 2021.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xGEOID20 models agree with the most accurate GSVS data better than the GPS on the benchmarks in the experiment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GEOID2022 accuracies are expected to be 1-2 cm in flat areas, and 2-3 cm in mountainous region.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78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3304" y="423060"/>
            <a:ext cx="8229600" cy="416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88104" y="369352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Possible height changes from NAVD88 (CONUS)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946935"/>
            <a:ext cx="7353300" cy="402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0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3304" y="423060"/>
            <a:ext cx="8229600" cy="416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61975" y="476250"/>
            <a:ext cx="792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Possible height changes from NAVD88 </a:t>
            </a:r>
            <a:r>
              <a:rPr lang="en-US" altLang="en-US" sz="2800" b="1" dirty="0" smtClean="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(AK)</a:t>
            </a: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969884"/>
            <a:ext cx="7081150" cy="417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1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3304" y="423060"/>
            <a:ext cx="8229600" cy="416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61975" y="476250"/>
            <a:ext cx="792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 of GRAV-D to the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geoid(demo)</a:t>
            </a: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738" y="999470"/>
            <a:ext cx="6949440" cy="414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0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83304" y="423060"/>
            <a:ext cx="8229600" cy="4164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561975" y="476250"/>
            <a:ext cx="792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 of GRAV-D to the </a:t>
            </a:r>
            <a:r>
              <a:rPr lang="en-US" altLang="en-US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geoid</a:t>
            </a: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692" y="4750419"/>
            <a:ext cx="1016005" cy="1158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077" y="958995"/>
            <a:ext cx="6936826" cy="400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1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</TotalTime>
  <Words>535</Words>
  <Application>Microsoft Office PowerPoint</Application>
  <PresentationFormat>On-screen Show (16:9)</PresentationFormat>
  <Paragraphs>76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ＭＳ Ｐゴシック</vt:lpstr>
      <vt:lpstr>ＭＳ Ｐゴシック</vt:lpstr>
      <vt:lpstr>Arial</vt:lpstr>
      <vt:lpstr>Calibri</vt:lpstr>
      <vt:lpstr>Times New Roman</vt:lpstr>
      <vt:lpstr>Office Theme</vt:lpstr>
      <vt:lpstr>NGS Experimental Geoid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Simmons + Associates Graphic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Simmons</dc:creator>
  <cp:lastModifiedBy>Yan Wang</cp:lastModifiedBy>
  <cp:revision>41</cp:revision>
  <dcterms:created xsi:type="dcterms:W3CDTF">2017-02-03T22:38:58Z</dcterms:created>
  <dcterms:modified xsi:type="dcterms:W3CDTF">2021-04-19T18:42:22Z</dcterms:modified>
</cp:coreProperties>
</file>