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media/image64.jpg" ContentType="image/jpeg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media/image104.jpg" ContentType="image/jpeg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261" r:id="rId2"/>
    <p:sldId id="963" r:id="rId3"/>
    <p:sldId id="1269" r:id="rId4"/>
    <p:sldId id="1267" r:id="rId5"/>
    <p:sldId id="1170" r:id="rId6"/>
    <p:sldId id="1191" r:id="rId7"/>
    <p:sldId id="894" r:id="rId8"/>
    <p:sldId id="1297" r:id="rId9"/>
    <p:sldId id="1317" r:id="rId10"/>
    <p:sldId id="1316" r:id="rId11"/>
    <p:sldId id="1298" r:id="rId12"/>
    <p:sldId id="1158" r:id="rId13"/>
    <p:sldId id="1419" r:id="rId14"/>
    <p:sldId id="1415" r:id="rId15"/>
    <p:sldId id="1416" r:id="rId16"/>
    <p:sldId id="1420" r:id="rId17"/>
    <p:sldId id="1421" r:id="rId18"/>
    <p:sldId id="1422" r:id="rId19"/>
    <p:sldId id="1423" r:id="rId20"/>
    <p:sldId id="1418" r:id="rId21"/>
    <p:sldId id="1299" r:id="rId22"/>
    <p:sldId id="1160" r:id="rId23"/>
    <p:sldId id="1161" r:id="rId24"/>
    <p:sldId id="1301" r:id="rId25"/>
    <p:sldId id="1163" r:id="rId26"/>
    <p:sldId id="1302" r:id="rId27"/>
    <p:sldId id="925" r:id="rId28"/>
    <p:sldId id="926" r:id="rId29"/>
    <p:sldId id="1050" r:id="rId30"/>
    <p:sldId id="1303" r:id="rId31"/>
    <p:sldId id="1165" r:id="rId32"/>
    <p:sldId id="1166" r:id="rId33"/>
    <p:sldId id="1304" r:id="rId34"/>
    <p:sldId id="1125" r:id="rId35"/>
    <p:sldId id="1126" r:id="rId36"/>
    <p:sldId id="1305" r:id="rId37"/>
    <p:sldId id="1364" r:id="rId38"/>
    <p:sldId id="1365" r:id="rId39"/>
    <p:sldId id="1192" r:id="rId40"/>
    <p:sldId id="1306" r:id="rId41"/>
    <p:sldId id="1168" r:id="rId42"/>
    <p:sldId id="1307" r:id="rId43"/>
    <p:sldId id="1309" r:id="rId44"/>
    <p:sldId id="1308" r:id="rId45"/>
    <p:sldId id="944" r:id="rId46"/>
    <p:sldId id="1366" r:id="rId47"/>
    <p:sldId id="1367" r:id="rId48"/>
    <p:sldId id="1368" r:id="rId49"/>
    <p:sldId id="1369" r:id="rId50"/>
    <p:sldId id="1370" r:id="rId51"/>
    <p:sldId id="1199" r:id="rId52"/>
    <p:sldId id="1388" r:id="rId53"/>
    <p:sldId id="1389" r:id="rId54"/>
    <p:sldId id="1391" r:id="rId55"/>
    <p:sldId id="1390" r:id="rId56"/>
    <p:sldId id="1375" r:id="rId57"/>
    <p:sldId id="1376" r:id="rId58"/>
    <p:sldId id="1377" r:id="rId59"/>
    <p:sldId id="1378" r:id="rId60"/>
    <p:sldId id="1379" r:id="rId61"/>
    <p:sldId id="1380" r:id="rId62"/>
    <p:sldId id="1392" r:id="rId63"/>
    <p:sldId id="1382" r:id="rId64"/>
    <p:sldId id="1383" r:id="rId65"/>
    <p:sldId id="1384" r:id="rId66"/>
    <p:sldId id="1385" r:id="rId67"/>
    <p:sldId id="1386" r:id="rId68"/>
    <p:sldId id="1387" r:id="rId69"/>
    <p:sldId id="1200" r:id="rId70"/>
    <p:sldId id="1201" r:id="rId71"/>
    <p:sldId id="1362" r:id="rId72"/>
    <p:sldId id="1393" r:id="rId73"/>
    <p:sldId id="1394" r:id="rId74"/>
    <p:sldId id="1395" r:id="rId75"/>
    <p:sldId id="1397" r:id="rId76"/>
    <p:sldId id="1222" r:id="rId77"/>
    <p:sldId id="1401" r:id="rId78"/>
    <p:sldId id="1402" r:id="rId79"/>
    <p:sldId id="1403" r:id="rId80"/>
    <p:sldId id="1399" r:id="rId81"/>
    <p:sldId id="1413" r:id="rId82"/>
    <p:sldId id="1412" r:id="rId83"/>
    <p:sldId id="1425" r:id="rId84"/>
    <p:sldId id="1426" r:id="rId85"/>
    <p:sldId id="1414" r:id="rId86"/>
    <p:sldId id="1404" r:id="rId87"/>
    <p:sldId id="1411" r:id="rId88"/>
    <p:sldId id="1405" r:id="rId89"/>
    <p:sldId id="1406" r:id="rId90"/>
    <p:sldId id="1407" r:id="rId91"/>
    <p:sldId id="1408" r:id="rId92"/>
    <p:sldId id="1427" r:id="rId93"/>
    <p:sldId id="1409" r:id="rId94"/>
    <p:sldId id="1410" r:id="rId95"/>
    <p:sldId id="1270" r:id="rId96"/>
    <p:sldId id="1271" r:id="rId97"/>
    <p:sldId id="1398" r:id="rId98"/>
    <p:sldId id="1223" r:id="rId99"/>
    <p:sldId id="1224" r:id="rId100"/>
    <p:sldId id="1424" r:id="rId101"/>
    <p:sldId id="1284" r:id="rId102"/>
    <p:sldId id="1283" r:id="rId103"/>
    <p:sldId id="1286" r:id="rId104"/>
    <p:sldId id="851" r:id="rId105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F000"/>
    <a:srgbClr val="F6AB16"/>
    <a:srgbClr val="00B0F0"/>
    <a:srgbClr val="424242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88686" autoAdjust="0"/>
  </p:normalViewPr>
  <p:slideViewPr>
    <p:cSldViewPr snapToGrid="0" snapToObjects="1">
      <p:cViewPr varScale="1">
        <p:scale>
          <a:sx n="117" d="100"/>
          <a:sy n="117" d="100"/>
        </p:scale>
        <p:origin x="1068" y="84"/>
      </p:cViewPr>
      <p:guideLst>
        <p:guide orient="horz" pos="26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74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C6883DAC-523E-4974-AC29-DCB431DC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pPr>
              <a:defRPr/>
            </a:pPr>
            <a:fld id="{404DAA2B-7E61-4BA4-9603-AA753C73C6B0}" type="datetimeFigureOut">
              <a:rPr lang="en-US"/>
              <a:pPr>
                <a:defRPr/>
              </a:pPr>
              <a:t>02/25/2020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pPr>
              <a:defRPr/>
            </a:pPr>
            <a:fld id="{5BB99B5A-D3DB-4354-AA55-43E94BB02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9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548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10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399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6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07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03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92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84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37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49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6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7071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28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7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49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7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960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54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83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011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3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2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70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3644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3997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94890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414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488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86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131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06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1690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1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53470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97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041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79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585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181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580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085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98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76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298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267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022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725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286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014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154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535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190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90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0562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722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368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1012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448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7702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313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59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3CC1-7A26-42D1-84AD-5B9B02CCF39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140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479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6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299269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C87AE7-44F7-4F90-9A68-82DDD49D767A}" type="slidenum">
              <a:rPr lang="en-US" altLang="en-US" sz="13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en-US" sz="13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00811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74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99311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5447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DCBBEAC-3CAF-4680-A04E-67CF90CEDD82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eaLnBrk="1" hangingPunct="1"/>
              <a:t>77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60951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099A6-60B4-41FB-A114-53B18244B4F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385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099A6-60B4-41FB-A114-53B18244B4F7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6887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9FE69AA-37D3-40B2-A431-F031AC89A3FB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eaLnBrk="1" hangingPunct="1"/>
              <a:t>80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54612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B55EFB-BF66-43B2-861A-3539BDDB87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597486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231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76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532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4DF1773-BDF8-4D95-92F3-04AE35AB7412}" type="slidenum">
              <a:rPr lang="en-US" altLang="en-US">
                <a:solidFill>
                  <a:srgbClr val="000000"/>
                </a:solidFill>
                <a:ea typeface="ＭＳ Ｐゴシック" pitchFamily="34" charset="-128"/>
              </a:rPr>
              <a:pPr>
                <a:spcBef>
                  <a:spcPct val="0"/>
                </a:spcBef>
              </a:pPr>
              <a:t>85</a:t>
            </a:fld>
            <a:endParaRPr lang="en-US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72141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0948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Projects Manager Training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2013-08-07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5E8EAAE-3795-432A-A50E-7D2AD1F20DBE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305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Projects Manager Training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2013-08-07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5E8EAAE-3795-432A-A50E-7D2AD1F20DBE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388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Projects Manager Training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2013-08-07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5E8EAAE-3795-432A-A50E-7D2AD1F20DBE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85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OPUS Projects Manager Training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2013-08-07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5E8EAAE-3795-432A-A50E-7D2AD1F20DBE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487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3:notes"/>
          <p:cNvSpPr txBox="1">
            <a:spLocks noGrp="1"/>
          </p:cNvSpPr>
          <p:nvPr>
            <p:ph type="body" idx="1"/>
          </p:nvPr>
        </p:nvSpPr>
        <p:spPr>
          <a:xfrm>
            <a:off x="700087" y="4414837"/>
            <a:ext cx="5610225" cy="4186237"/>
          </a:xfrm>
          <a:prstGeom prst="rect">
            <a:avLst/>
          </a:prstGeom>
        </p:spPr>
        <p:txBody>
          <a:bodyPr spcFirstLastPara="1" wrap="square" lIns="94000" tIns="47000" rIns="94000" bIns="4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356742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41419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33309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83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4995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85260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3702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8496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84070-7A54-4724-87EA-E2CB999F1A6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662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4567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104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192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4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6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7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>
            <a:lvl1pPr marL="171450" indent="-171450">
              <a:buFont typeface="Arial"/>
              <a:buChar char="•"/>
              <a:defRPr sz="1500"/>
            </a:lvl1pPr>
            <a:lvl2pPr marL="342900" indent="-171450">
              <a:buFont typeface="Arial"/>
              <a:buChar char="•"/>
              <a:defRPr sz="1200"/>
            </a:lvl2pPr>
            <a:lvl3pPr marL="514350" indent="-171450">
              <a:buFont typeface="Arial"/>
              <a:buChar char="•"/>
              <a:defRPr/>
            </a:lvl3pPr>
            <a:lvl4pPr marL="685800" indent="-171450">
              <a:defRPr/>
            </a:lvl4pPr>
            <a:lvl5pPr marL="857250" indent="-1714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7860" y="6656388"/>
            <a:ext cx="1828800" cy="182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FE7DD-BFE8-4466-B837-BC66D83EA7C5}" type="datetime4">
              <a:rPr lang="en-US" altLang="en-US"/>
              <a:pPr>
                <a:defRPr/>
              </a:pPr>
              <a:t>25 February, 2020</a:t>
            </a:fld>
            <a:endParaRPr lang="en-US" alt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7861" y="6475413"/>
            <a:ext cx="364331" cy="182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2DB8B-DA84-4D8E-9C3D-ACFD8BC52A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700802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4648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907792" y="3067811"/>
            <a:ext cx="1179576" cy="269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950591" y="3094101"/>
            <a:ext cx="1093470" cy="177165"/>
          </a:xfrm>
          <a:custGeom>
            <a:avLst/>
            <a:gdLst/>
            <a:ahLst/>
            <a:cxnLst/>
            <a:rect l="l" t="t" r="r" b="b"/>
            <a:pathLst>
              <a:path w="1093470" h="177164">
                <a:moveTo>
                  <a:pt x="1093088" y="0"/>
                </a:moveTo>
                <a:lnTo>
                  <a:pt x="1051166" y="13205"/>
                </a:lnTo>
                <a:lnTo>
                  <a:pt x="1008178" y="25972"/>
                </a:lnTo>
                <a:lnTo>
                  <a:pt x="964173" y="38294"/>
                </a:lnTo>
                <a:lnTo>
                  <a:pt x="919201" y="50163"/>
                </a:lnTo>
                <a:lnTo>
                  <a:pt x="873309" y="61569"/>
                </a:lnTo>
                <a:lnTo>
                  <a:pt x="826548" y="72507"/>
                </a:lnTo>
                <a:lnTo>
                  <a:pt x="778966" y="82966"/>
                </a:lnTo>
                <a:lnTo>
                  <a:pt x="730611" y="92941"/>
                </a:lnTo>
                <a:lnTo>
                  <a:pt x="681534" y="102422"/>
                </a:lnTo>
                <a:lnTo>
                  <a:pt x="631782" y="111401"/>
                </a:lnTo>
                <a:lnTo>
                  <a:pt x="581406" y="119872"/>
                </a:lnTo>
                <a:lnTo>
                  <a:pt x="530453" y="127825"/>
                </a:lnTo>
                <a:lnTo>
                  <a:pt x="478972" y="135253"/>
                </a:lnTo>
                <a:lnTo>
                  <a:pt x="427014" y="142148"/>
                </a:lnTo>
                <a:lnTo>
                  <a:pt x="374626" y="148502"/>
                </a:lnTo>
                <a:lnTo>
                  <a:pt x="321857" y="154307"/>
                </a:lnTo>
                <a:lnTo>
                  <a:pt x="268758" y="159555"/>
                </a:lnTo>
                <a:lnTo>
                  <a:pt x="215375" y="164239"/>
                </a:lnTo>
                <a:lnTo>
                  <a:pt x="161759" y="168349"/>
                </a:lnTo>
                <a:lnTo>
                  <a:pt x="107959" y="171879"/>
                </a:lnTo>
                <a:lnTo>
                  <a:pt x="54022" y="174820"/>
                </a:lnTo>
                <a:lnTo>
                  <a:pt x="0" y="177164"/>
                </a:lnTo>
              </a:path>
            </a:pathLst>
          </a:custGeom>
          <a:ln w="634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907792" y="2967227"/>
            <a:ext cx="1179576" cy="268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950591" y="2992501"/>
            <a:ext cx="1093470" cy="177165"/>
          </a:xfrm>
          <a:custGeom>
            <a:avLst/>
            <a:gdLst/>
            <a:ahLst/>
            <a:cxnLst/>
            <a:rect l="l" t="t" r="r" b="b"/>
            <a:pathLst>
              <a:path w="1093470" h="177164">
                <a:moveTo>
                  <a:pt x="1093088" y="0"/>
                </a:moveTo>
                <a:lnTo>
                  <a:pt x="1051166" y="13205"/>
                </a:lnTo>
                <a:lnTo>
                  <a:pt x="1008178" y="25972"/>
                </a:lnTo>
                <a:lnTo>
                  <a:pt x="964173" y="38294"/>
                </a:lnTo>
                <a:lnTo>
                  <a:pt x="919201" y="50163"/>
                </a:lnTo>
                <a:lnTo>
                  <a:pt x="873309" y="61569"/>
                </a:lnTo>
                <a:lnTo>
                  <a:pt x="826548" y="72507"/>
                </a:lnTo>
                <a:lnTo>
                  <a:pt x="778966" y="82966"/>
                </a:lnTo>
                <a:lnTo>
                  <a:pt x="730611" y="92941"/>
                </a:lnTo>
                <a:lnTo>
                  <a:pt x="681534" y="102422"/>
                </a:lnTo>
                <a:lnTo>
                  <a:pt x="631782" y="111401"/>
                </a:lnTo>
                <a:lnTo>
                  <a:pt x="581406" y="119872"/>
                </a:lnTo>
                <a:lnTo>
                  <a:pt x="530453" y="127825"/>
                </a:lnTo>
                <a:lnTo>
                  <a:pt x="478972" y="135253"/>
                </a:lnTo>
                <a:lnTo>
                  <a:pt x="427014" y="142148"/>
                </a:lnTo>
                <a:lnTo>
                  <a:pt x="374626" y="148502"/>
                </a:lnTo>
                <a:lnTo>
                  <a:pt x="321857" y="154307"/>
                </a:lnTo>
                <a:lnTo>
                  <a:pt x="268758" y="159555"/>
                </a:lnTo>
                <a:lnTo>
                  <a:pt x="215375" y="164239"/>
                </a:lnTo>
                <a:lnTo>
                  <a:pt x="161759" y="168349"/>
                </a:lnTo>
                <a:lnTo>
                  <a:pt x="107959" y="171879"/>
                </a:lnTo>
                <a:lnTo>
                  <a:pt x="54022" y="174820"/>
                </a:lnTo>
                <a:lnTo>
                  <a:pt x="0" y="177164"/>
                </a:lnTo>
              </a:path>
            </a:pathLst>
          </a:custGeom>
          <a:ln w="634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93063" y="2173223"/>
            <a:ext cx="8250936" cy="2689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54145" y="2198623"/>
            <a:ext cx="8190230" cy="2559050"/>
          </a:xfrm>
          <a:custGeom>
            <a:avLst/>
            <a:gdLst/>
            <a:ahLst/>
            <a:cxnLst/>
            <a:rect l="l" t="t" r="r" b="b"/>
            <a:pathLst>
              <a:path w="8190230" h="2559050">
                <a:moveTo>
                  <a:pt x="659643" y="0"/>
                </a:moveTo>
                <a:lnTo>
                  <a:pt x="653569" y="73869"/>
                </a:lnTo>
                <a:lnTo>
                  <a:pt x="630244" y="145588"/>
                </a:lnTo>
                <a:lnTo>
                  <a:pt x="612969" y="180626"/>
                </a:lnTo>
                <a:lnTo>
                  <a:pt x="592408" y="215110"/>
                </a:lnTo>
                <a:lnTo>
                  <a:pt x="568903" y="249032"/>
                </a:lnTo>
                <a:lnTo>
                  <a:pt x="542798" y="282387"/>
                </a:lnTo>
                <a:lnTo>
                  <a:pt x="514434" y="315170"/>
                </a:lnTo>
                <a:lnTo>
                  <a:pt x="484153" y="347375"/>
                </a:lnTo>
                <a:lnTo>
                  <a:pt x="452299" y="378996"/>
                </a:lnTo>
                <a:lnTo>
                  <a:pt x="419213" y="410026"/>
                </a:lnTo>
                <a:lnTo>
                  <a:pt x="385237" y="440462"/>
                </a:lnTo>
                <a:lnTo>
                  <a:pt x="350714" y="470295"/>
                </a:lnTo>
                <a:lnTo>
                  <a:pt x="315987" y="499522"/>
                </a:lnTo>
                <a:lnTo>
                  <a:pt x="281397" y="528135"/>
                </a:lnTo>
                <a:lnTo>
                  <a:pt x="247287" y="556130"/>
                </a:lnTo>
                <a:lnTo>
                  <a:pt x="213999" y="583500"/>
                </a:lnTo>
                <a:lnTo>
                  <a:pt x="181876" y="610239"/>
                </a:lnTo>
                <a:lnTo>
                  <a:pt x="151259" y="636343"/>
                </a:lnTo>
                <a:lnTo>
                  <a:pt x="122492" y="661804"/>
                </a:lnTo>
                <a:lnTo>
                  <a:pt x="71874" y="710778"/>
                </a:lnTo>
                <a:lnTo>
                  <a:pt x="32760" y="757115"/>
                </a:lnTo>
                <a:lnTo>
                  <a:pt x="7889" y="800768"/>
                </a:lnTo>
                <a:lnTo>
                  <a:pt x="0" y="841691"/>
                </a:lnTo>
                <a:lnTo>
                  <a:pt x="3279" y="861114"/>
                </a:lnTo>
                <a:lnTo>
                  <a:pt x="25996" y="897855"/>
                </a:lnTo>
                <a:lnTo>
                  <a:pt x="65021" y="927369"/>
                </a:lnTo>
                <a:lnTo>
                  <a:pt x="111433" y="948847"/>
                </a:lnTo>
                <a:lnTo>
                  <a:pt x="168602" y="966714"/>
                </a:lnTo>
                <a:lnTo>
                  <a:pt x="235661" y="981338"/>
                </a:lnTo>
                <a:lnTo>
                  <a:pt x="311744" y="993084"/>
                </a:lnTo>
                <a:lnTo>
                  <a:pt x="352898" y="997992"/>
                </a:lnTo>
                <a:lnTo>
                  <a:pt x="395983" y="1002319"/>
                </a:lnTo>
                <a:lnTo>
                  <a:pt x="440890" y="1006110"/>
                </a:lnTo>
                <a:lnTo>
                  <a:pt x="487512" y="1009411"/>
                </a:lnTo>
                <a:lnTo>
                  <a:pt x="535739" y="1012268"/>
                </a:lnTo>
                <a:lnTo>
                  <a:pt x="585464" y="1014727"/>
                </a:lnTo>
                <a:lnTo>
                  <a:pt x="636578" y="1016833"/>
                </a:lnTo>
                <a:lnTo>
                  <a:pt x="688973" y="1018632"/>
                </a:lnTo>
                <a:lnTo>
                  <a:pt x="742540" y="1020171"/>
                </a:lnTo>
                <a:lnTo>
                  <a:pt x="797171" y="1021495"/>
                </a:lnTo>
                <a:lnTo>
                  <a:pt x="852758" y="1022650"/>
                </a:lnTo>
                <a:lnTo>
                  <a:pt x="909192" y="1023681"/>
                </a:lnTo>
                <a:lnTo>
                  <a:pt x="966366" y="1024636"/>
                </a:lnTo>
                <a:lnTo>
                  <a:pt x="1024170" y="1025558"/>
                </a:lnTo>
                <a:lnTo>
                  <a:pt x="1082497" y="1026495"/>
                </a:lnTo>
                <a:lnTo>
                  <a:pt x="1141238" y="1027493"/>
                </a:lnTo>
                <a:lnTo>
                  <a:pt x="1200284" y="1028596"/>
                </a:lnTo>
                <a:lnTo>
                  <a:pt x="1259528" y="1029851"/>
                </a:lnTo>
                <a:lnTo>
                  <a:pt x="1318861" y="1031305"/>
                </a:lnTo>
                <a:lnTo>
                  <a:pt x="1378175" y="1033001"/>
                </a:lnTo>
                <a:lnTo>
                  <a:pt x="1437361" y="1034988"/>
                </a:lnTo>
                <a:lnTo>
                  <a:pt x="1496311" y="1037309"/>
                </a:lnTo>
                <a:lnTo>
                  <a:pt x="1554917" y="1040012"/>
                </a:lnTo>
                <a:lnTo>
                  <a:pt x="1613070" y="1043142"/>
                </a:lnTo>
                <a:lnTo>
                  <a:pt x="1670663" y="1046745"/>
                </a:lnTo>
                <a:lnTo>
                  <a:pt x="1727586" y="1050866"/>
                </a:lnTo>
                <a:lnTo>
                  <a:pt x="1783731" y="1055552"/>
                </a:lnTo>
                <a:lnTo>
                  <a:pt x="1838990" y="1060849"/>
                </a:lnTo>
                <a:lnTo>
                  <a:pt x="1893255" y="1066802"/>
                </a:lnTo>
                <a:lnTo>
                  <a:pt x="1946418" y="1073457"/>
                </a:lnTo>
                <a:lnTo>
                  <a:pt x="1998369" y="1080860"/>
                </a:lnTo>
                <a:lnTo>
                  <a:pt x="2049001" y="1089057"/>
                </a:lnTo>
                <a:lnTo>
                  <a:pt x="2098206" y="1098093"/>
                </a:lnTo>
                <a:lnTo>
                  <a:pt x="2145874" y="1108016"/>
                </a:lnTo>
                <a:lnTo>
                  <a:pt x="2191898" y="1118870"/>
                </a:lnTo>
                <a:lnTo>
                  <a:pt x="2241186" y="1131856"/>
                </a:lnTo>
                <a:lnTo>
                  <a:pt x="2289730" y="1145862"/>
                </a:lnTo>
                <a:lnTo>
                  <a:pt x="2337577" y="1160834"/>
                </a:lnTo>
                <a:lnTo>
                  <a:pt x="2384770" y="1176721"/>
                </a:lnTo>
                <a:lnTo>
                  <a:pt x="2431353" y="1193469"/>
                </a:lnTo>
                <a:lnTo>
                  <a:pt x="2477371" y="1211026"/>
                </a:lnTo>
                <a:lnTo>
                  <a:pt x="2522866" y="1229338"/>
                </a:lnTo>
                <a:lnTo>
                  <a:pt x="2567884" y="1248354"/>
                </a:lnTo>
                <a:lnTo>
                  <a:pt x="2612469" y="1268019"/>
                </a:lnTo>
                <a:lnTo>
                  <a:pt x="2656665" y="1288282"/>
                </a:lnTo>
                <a:lnTo>
                  <a:pt x="2700515" y="1309089"/>
                </a:lnTo>
                <a:lnTo>
                  <a:pt x="2744065" y="1330387"/>
                </a:lnTo>
                <a:lnTo>
                  <a:pt x="2787357" y="1352125"/>
                </a:lnTo>
                <a:lnTo>
                  <a:pt x="2830437" y="1374249"/>
                </a:lnTo>
                <a:lnTo>
                  <a:pt x="2873347" y="1396706"/>
                </a:lnTo>
                <a:lnTo>
                  <a:pt x="2916134" y="1419443"/>
                </a:lnTo>
                <a:lnTo>
                  <a:pt x="2958839" y="1442408"/>
                </a:lnTo>
                <a:lnTo>
                  <a:pt x="3001509" y="1465548"/>
                </a:lnTo>
                <a:lnTo>
                  <a:pt x="3044186" y="1488810"/>
                </a:lnTo>
                <a:lnTo>
                  <a:pt x="3086915" y="1512141"/>
                </a:lnTo>
                <a:lnTo>
                  <a:pt x="3129740" y="1535488"/>
                </a:lnTo>
                <a:lnTo>
                  <a:pt x="3172705" y="1558800"/>
                </a:lnTo>
                <a:lnTo>
                  <a:pt x="3215854" y="1582022"/>
                </a:lnTo>
                <a:lnTo>
                  <a:pt x="3259232" y="1605102"/>
                </a:lnTo>
                <a:lnTo>
                  <a:pt x="3302882" y="1627987"/>
                </a:lnTo>
                <a:lnTo>
                  <a:pt x="3346848" y="1650625"/>
                </a:lnTo>
                <a:lnTo>
                  <a:pt x="3391175" y="1672962"/>
                </a:lnTo>
                <a:lnTo>
                  <a:pt x="3435907" y="1694946"/>
                </a:lnTo>
                <a:lnTo>
                  <a:pt x="3481088" y="1716524"/>
                </a:lnTo>
                <a:lnTo>
                  <a:pt x="3526762" y="1737643"/>
                </a:lnTo>
                <a:lnTo>
                  <a:pt x="3572973" y="1758251"/>
                </a:lnTo>
                <a:lnTo>
                  <a:pt x="3619765" y="1778294"/>
                </a:lnTo>
                <a:lnTo>
                  <a:pt x="3667182" y="1797720"/>
                </a:lnTo>
                <a:lnTo>
                  <a:pt x="3715269" y="1816476"/>
                </a:lnTo>
                <a:lnTo>
                  <a:pt x="3764069" y="1834509"/>
                </a:lnTo>
                <a:lnTo>
                  <a:pt x="3813627" y="1851767"/>
                </a:lnTo>
                <a:lnTo>
                  <a:pt x="3863987" y="1868196"/>
                </a:lnTo>
                <a:lnTo>
                  <a:pt x="3915192" y="1883744"/>
                </a:lnTo>
                <a:lnTo>
                  <a:pt x="3967288" y="1898358"/>
                </a:lnTo>
                <a:lnTo>
                  <a:pt x="4020317" y="1911984"/>
                </a:lnTo>
                <a:lnTo>
                  <a:pt x="4064395" y="1922430"/>
                </a:lnTo>
                <a:lnTo>
                  <a:pt x="4109240" y="1932380"/>
                </a:lnTo>
                <a:lnTo>
                  <a:pt x="4154820" y="1941852"/>
                </a:lnTo>
                <a:lnTo>
                  <a:pt x="4201101" y="1950865"/>
                </a:lnTo>
                <a:lnTo>
                  <a:pt x="4248051" y="1959435"/>
                </a:lnTo>
                <a:lnTo>
                  <a:pt x="4295636" y="1967580"/>
                </a:lnTo>
                <a:lnTo>
                  <a:pt x="4343822" y="1975319"/>
                </a:lnTo>
                <a:lnTo>
                  <a:pt x="4392578" y="1982668"/>
                </a:lnTo>
                <a:lnTo>
                  <a:pt x="4441870" y="1989646"/>
                </a:lnTo>
                <a:lnTo>
                  <a:pt x="4491664" y="1996271"/>
                </a:lnTo>
                <a:lnTo>
                  <a:pt x="4541928" y="2002560"/>
                </a:lnTo>
                <a:lnTo>
                  <a:pt x="4592629" y="2008530"/>
                </a:lnTo>
                <a:lnTo>
                  <a:pt x="4643733" y="2014200"/>
                </a:lnTo>
                <a:lnTo>
                  <a:pt x="4695208" y="2019587"/>
                </a:lnTo>
                <a:lnTo>
                  <a:pt x="4747020" y="2024709"/>
                </a:lnTo>
                <a:lnTo>
                  <a:pt x="4799136" y="2029584"/>
                </a:lnTo>
                <a:lnTo>
                  <a:pt x="4851523" y="2034230"/>
                </a:lnTo>
                <a:lnTo>
                  <a:pt x="4904148" y="2038663"/>
                </a:lnTo>
                <a:lnTo>
                  <a:pt x="4956978" y="2042903"/>
                </a:lnTo>
                <a:lnTo>
                  <a:pt x="5009980" y="2046966"/>
                </a:lnTo>
                <a:lnTo>
                  <a:pt x="5063120" y="2050871"/>
                </a:lnTo>
                <a:lnTo>
                  <a:pt x="5116366" y="2054634"/>
                </a:lnTo>
                <a:lnTo>
                  <a:pt x="5169684" y="2058275"/>
                </a:lnTo>
                <a:lnTo>
                  <a:pt x="5223042" y="2061810"/>
                </a:lnTo>
                <a:lnTo>
                  <a:pt x="5276406" y="2065257"/>
                </a:lnTo>
                <a:lnTo>
                  <a:pt x="5329743" y="2068634"/>
                </a:lnTo>
                <a:lnTo>
                  <a:pt x="5383020" y="2071959"/>
                </a:lnTo>
                <a:lnTo>
                  <a:pt x="5436204" y="2075249"/>
                </a:lnTo>
                <a:lnTo>
                  <a:pt x="5489262" y="2078523"/>
                </a:lnTo>
                <a:lnTo>
                  <a:pt x="5542160" y="2081798"/>
                </a:lnTo>
                <a:lnTo>
                  <a:pt x="5594866" y="2085091"/>
                </a:lnTo>
                <a:lnTo>
                  <a:pt x="5647347" y="2088420"/>
                </a:lnTo>
                <a:lnTo>
                  <a:pt x="5699569" y="2091804"/>
                </a:lnTo>
                <a:lnTo>
                  <a:pt x="5751499" y="2095259"/>
                </a:lnTo>
                <a:lnTo>
                  <a:pt x="5803105" y="2098804"/>
                </a:lnTo>
                <a:lnTo>
                  <a:pt x="5854353" y="2102456"/>
                </a:lnTo>
                <a:lnTo>
                  <a:pt x="5905209" y="2106234"/>
                </a:lnTo>
                <a:lnTo>
                  <a:pt x="5955642" y="2110153"/>
                </a:lnTo>
                <a:lnTo>
                  <a:pt x="6005617" y="2114234"/>
                </a:lnTo>
                <a:lnTo>
                  <a:pt x="6055102" y="2118492"/>
                </a:lnTo>
                <a:lnTo>
                  <a:pt x="6104064" y="2122947"/>
                </a:lnTo>
                <a:lnTo>
                  <a:pt x="6152469" y="2127615"/>
                </a:lnTo>
                <a:lnTo>
                  <a:pt x="6200284" y="2132514"/>
                </a:lnTo>
                <a:lnTo>
                  <a:pt x="6247477" y="2137663"/>
                </a:lnTo>
                <a:lnTo>
                  <a:pt x="6294014" y="2143078"/>
                </a:lnTo>
                <a:lnTo>
                  <a:pt x="6339862" y="2148778"/>
                </a:lnTo>
                <a:lnTo>
                  <a:pt x="6384988" y="2154780"/>
                </a:lnTo>
                <a:lnTo>
                  <a:pt x="6429359" y="2161103"/>
                </a:lnTo>
                <a:lnTo>
                  <a:pt x="6472941" y="2167763"/>
                </a:lnTo>
                <a:lnTo>
                  <a:pt x="6530964" y="2176902"/>
                </a:lnTo>
                <a:lnTo>
                  <a:pt x="6587549" y="2185762"/>
                </a:lnTo>
                <a:lnTo>
                  <a:pt x="6642780" y="2194377"/>
                </a:lnTo>
                <a:lnTo>
                  <a:pt x="6696740" y="2202786"/>
                </a:lnTo>
                <a:lnTo>
                  <a:pt x="6749513" y="2211024"/>
                </a:lnTo>
                <a:lnTo>
                  <a:pt x="6801182" y="2219128"/>
                </a:lnTo>
                <a:lnTo>
                  <a:pt x="6851830" y="2227134"/>
                </a:lnTo>
                <a:lnTo>
                  <a:pt x="6901542" y="2235079"/>
                </a:lnTo>
                <a:lnTo>
                  <a:pt x="6950400" y="2243000"/>
                </a:lnTo>
                <a:lnTo>
                  <a:pt x="6998488" y="2250933"/>
                </a:lnTo>
                <a:lnTo>
                  <a:pt x="7045889" y="2258915"/>
                </a:lnTo>
                <a:lnTo>
                  <a:pt x="7092687" y="2266982"/>
                </a:lnTo>
                <a:lnTo>
                  <a:pt x="7138966" y="2275172"/>
                </a:lnTo>
                <a:lnTo>
                  <a:pt x="7184808" y="2283519"/>
                </a:lnTo>
                <a:lnTo>
                  <a:pt x="7230297" y="2292062"/>
                </a:lnTo>
                <a:lnTo>
                  <a:pt x="7275517" y="2300836"/>
                </a:lnTo>
                <a:lnTo>
                  <a:pt x="7320550" y="2309879"/>
                </a:lnTo>
                <a:lnTo>
                  <a:pt x="7365482" y="2319226"/>
                </a:lnTo>
                <a:lnTo>
                  <a:pt x="7410394" y="2328914"/>
                </a:lnTo>
                <a:lnTo>
                  <a:pt x="7455370" y="2338981"/>
                </a:lnTo>
                <a:lnTo>
                  <a:pt x="7500494" y="2349462"/>
                </a:lnTo>
                <a:lnTo>
                  <a:pt x="7545850" y="2360394"/>
                </a:lnTo>
                <a:lnTo>
                  <a:pt x="7591520" y="2371813"/>
                </a:lnTo>
                <a:lnTo>
                  <a:pt x="7637588" y="2383757"/>
                </a:lnTo>
                <a:lnTo>
                  <a:pt x="7684138" y="2396261"/>
                </a:lnTo>
                <a:lnTo>
                  <a:pt x="7731252" y="2409363"/>
                </a:lnTo>
                <a:lnTo>
                  <a:pt x="7779015" y="2423098"/>
                </a:lnTo>
                <a:lnTo>
                  <a:pt x="7827510" y="2437504"/>
                </a:lnTo>
                <a:lnTo>
                  <a:pt x="7876821" y="2452617"/>
                </a:lnTo>
                <a:lnTo>
                  <a:pt x="7927030" y="2468473"/>
                </a:lnTo>
                <a:lnTo>
                  <a:pt x="7978221" y="2485110"/>
                </a:lnTo>
                <a:lnTo>
                  <a:pt x="8030478" y="2502563"/>
                </a:lnTo>
                <a:lnTo>
                  <a:pt x="8083884" y="2520870"/>
                </a:lnTo>
                <a:lnTo>
                  <a:pt x="8138522" y="2540066"/>
                </a:lnTo>
                <a:lnTo>
                  <a:pt x="8189854" y="2558526"/>
                </a:lnTo>
              </a:path>
            </a:pathLst>
          </a:custGeom>
          <a:ln w="38099">
            <a:solidFill>
              <a:srgbClr val="9328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2982467" y="4395215"/>
            <a:ext cx="3276600" cy="2156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178175" y="4591050"/>
            <a:ext cx="2687701" cy="15684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73125" y="5370512"/>
            <a:ext cx="742950" cy="3905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120775" y="6340475"/>
            <a:ext cx="531812" cy="355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31775" y="4797425"/>
            <a:ext cx="1420876" cy="8588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285750" y="6143625"/>
            <a:ext cx="1222375" cy="6016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208087" y="5149850"/>
            <a:ext cx="650875" cy="5127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796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12/08/2016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Understanding  the Online Positioning User Service - OPUS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charset="0"/>
              </a:defRPr>
            </a:lvl1pPr>
          </a:lstStyle>
          <a:p>
            <a:pPr>
              <a:defRPr/>
            </a:pPr>
            <a:fld id="{1F3E1BB9-6DAE-4335-ACA8-9BD9381BAD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635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CF4D0-6C00-456E-A0EC-102B9DA472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48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of 34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630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32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30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1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1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18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61" r:id="rId12"/>
    <p:sldLayoutId id="2147483862" r:id="rId13"/>
    <p:sldLayoutId id="2147483863" r:id="rId14"/>
    <p:sldLayoutId id="2147483864" r:id="rId15"/>
    <p:sldLayoutId id="2147483865" r:id="rId16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.maps.arcgis.com/apps/webappviewer/index.html?id=6093dd81e9e94f7a9062e2fe5fb2f7f5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beta.ngs.noaa.gov/cgi-bin/recvy_entry_www.prl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irports-gis.faa.gov/public/surveyorsIntro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a.gov/air_traffic/flight_info/aeronav/productcatalog/supplementalcharts/airportobstruction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datum.noaa.gov/welcome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ORS/Gpscal.s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eline.noaa.gov/data/datasheets/index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eline.noaa.gov/data/datasheets/cusp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BLINES/calibration.s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33" Type="http://schemas.openxmlformats.org/officeDocument/2006/relationships/image" Target="../media/image102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32" Type="http://schemas.openxmlformats.org/officeDocument/2006/relationships/image" Target="../media/image101.png"/><Relationship Id="rId5" Type="http://schemas.openxmlformats.org/officeDocument/2006/relationships/image" Target="../media/image74.png"/><Relationship Id="rId15" Type="http://schemas.openxmlformats.org/officeDocument/2006/relationships/image" Target="../media/image84.jp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31" Type="http://schemas.openxmlformats.org/officeDocument/2006/relationships/image" Target="../media/image100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0" y="1748312"/>
            <a:ext cx="91440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51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NGS Geoids, OPUS, NCAT, etc.</a:t>
            </a:r>
            <a:endParaRPr lang="en-US" sz="51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3903587"/>
            <a:ext cx="87072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GISP, CFS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Advisor</a:t>
            </a:r>
          </a:p>
          <a:p>
            <a:pPr algn="ctr"/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8365" y="2678785"/>
            <a:ext cx="8707271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6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WVSPS Annual Convention</a:t>
            </a:r>
            <a:endParaRPr lang="en-GB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February 2020</a:t>
            </a:r>
            <a:endParaRPr lang="en-GB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10018"/>
            <a:ext cx="9144000" cy="805079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Ecosystem and Climate Operations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41" y="1005612"/>
            <a:ext cx="7866918" cy="5807998"/>
          </a:xfrm>
        </p:spPr>
      </p:pic>
    </p:spTree>
    <p:extLst>
      <p:ext uri="{BB962C8B-B14F-4D97-AF65-F5344CB8AC3E}">
        <p14:creationId xmlns:p14="http://schemas.microsoft.com/office/powerpoint/2010/main" val="30764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255376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What happened to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GPSonBM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?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206478" y="1255653"/>
            <a:ext cx="8746454" cy="531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40" dirty="0" smtClean="0">
                <a:latin typeface="Cambria" panose="02040503050406030204" pitchFamily="18" charset="0"/>
                <a:cs typeface="Calibri"/>
              </a:rPr>
              <a:t>The program continues!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40" dirty="0" smtClean="0">
                <a:latin typeface="Cambria" panose="02040503050406030204" pitchFamily="18" charset="0"/>
                <a:cs typeface="Calibri"/>
              </a:rPr>
              <a:t>All submittals up until 31 Dec 2021 will be incorporated into the NAVD88</a:t>
            </a:r>
            <a:r>
              <a:rPr lang="en-US" sz="3200" spc="-40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NAPGD2022 Transformation Tool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40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How do I get a mark included?</a:t>
            </a:r>
          </a:p>
          <a:p>
            <a:pPr marL="738188" lvl="1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40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collect/submit 2+ OPUS Shared Solutions</a:t>
            </a:r>
            <a:endParaRPr lang="en-US" sz="3200" spc="-40" dirty="0" smtClean="0">
              <a:latin typeface="Cambria" panose="02040503050406030204" pitchFamily="18" charset="0"/>
              <a:cs typeface="Calibri"/>
            </a:endParaRP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40" dirty="0" smtClean="0">
                <a:latin typeface="Cambria" panose="02040503050406030204" pitchFamily="18" charset="0"/>
                <a:cs typeface="Calibri"/>
              </a:rPr>
              <a:t>T</a:t>
            </a:r>
            <a:r>
              <a:rPr lang="en-US" sz="3200" spc="-40" dirty="0">
                <a:latin typeface="Cambria" panose="02040503050406030204" pitchFamily="18" charset="0"/>
                <a:cs typeface="Calibri"/>
              </a:rPr>
              <a:t>r</a:t>
            </a:r>
            <a:r>
              <a:rPr lang="en-US" sz="3200" spc="-40" dirty="0" smtClean="0">
                <a:latin typeface="Cambria" panose="02040503050406030204" pitchFamily="18" charset="0"/>
                <a:cs typeface="Calibri"/>
              </a:rPr>
              <a:t>acking map (</a:t>
            </a:r>
            <a:r>
              <a:rPr lang="en-US" sz="3200" spc="-40" dirty="0" smtClean="0">
                <a:latin typeface="Cambria" panose="02040503050406030204" pitchFamily="18" charset="0"/>
                <a:cs typeface="Calibri"/>
                <a:hlinkClick r:id="rId3"/>
              </a:rPr>
              <a:t>AGOL</a:t>
            </a:r>
            <a:r>
              <a:rPr lang="en-US" sz="3200" spc="-40" dirty="0" smtClean="0">
                <a:latin typeface="Cambria" panose="02040503050406030204" pitchFamily="18" charset="0"/>
                <a:cs typeface="Calibri"/>
              </a:rPr>
              <a:t>)</a:t>
            </a:r>
          </a:p>
          <a:p>
            <a:pPr marL="738188" lvl="1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spc="-40" dirty="0" smtClean="0">
                <a:latin typeface="Cambria" panose="02040503050406030204" pitchFamily="18" charset="0"/>
                <a:cs typeface="Calibri"/>
              </a:rPr>
              <a:t>NGS committed to biweekly updates</a:t>
            </a:r>
          </a:p>
          <a:p>
            <a:pPr marL="738188" lvl="1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/>
          <a:lstStyle/>
          <a:p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265238"/>
            <a:ext cx="8782050" cy="5300663"/>
          </a:xfrm>
        </p:spPr>
        <p:txBody>
          <a:bodyPr/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use your smartphone to submit recovery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Any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major search engine: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	“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survey 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ecovery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beta.ngs.noaa.gov/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cgi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-bin/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recvy_entry_www.prl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Try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it out! Give us feedback!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NGS.Feedback@noaa.gov</a:t>
            </a:r>
          </a:p>
          <a:p>
            <a:pPr lvl="1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5144218"/>
            <a:ext cx="3200400" cy="167568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73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7708"/>
            <a:ext cx="9143999" cy="57109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8" y="963048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918" y="963047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7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0264"/>
            <a:ext cx="9144000" cy="5029197"/>
          </a:xfrm>
        </p:spPr>
        <p:txBody>
          <a:bodyPr/>
          <a:lstStyle/>
          <a:p>
            <a:pPr marL="228600" indent="0" algn="ctr">
              <a:buNone/>
            </a:pPr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www.ngs.noaa.gov</a:t>
            </a:r>
          </a:p>
          <a:p>
            <a:pPr marL="228600" indent="0" algn="ctr">
              <a:buNone/>
            </a:pP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0" algn="ctr">
              <a:buNone/>
            </a:pPr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beta.ngs.noaa.gov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257300" y="1771650"/>
            <a:ext cx="1171575" cy="198120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 txBox="1">
            <a:spLocks/>
          </p:cNvSpPr>
          <p:nvPr/>
        </p:nvSpPr>
        <p:spPr bwMode="auto">
          <a:xfrm>
            <a:off x="218365" y="1034890"/>
            <a:ext cx="8707271" cy="113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3"/>
              </a:rPr>
              <a:t>https://www.ngs.noaa.gov/ADVISORS/</a:t>
            </a:r>
            <a:endParaRPr lang="en-US" sz="32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-use any major search engine: “NGS advisors”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2792200"/>
            <a:ext cx="87072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GISP, CFS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/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  <a:endParaRPr lang="en-GB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553642" y="2929426"/>
            <a:ext cx="1544224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217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5813"/>
            <a:ext cx="8229600" cy="805079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Aeronautical Survey Program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62079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Interagency Program: FAA and NGS</a:t>
            </a:r>
          </a:p>
          <a:p>
            <a:pPr lvl="1"/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rimary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irport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ontrol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tation (PACS) and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econdary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irport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ontrol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tations (SACS)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Airports GIS (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AGIS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Airport Obstruction Charts (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AOC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 function of NGS is to serve as QA and subject-matter expert for ASP surveys that are contracted by airports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4365090" y="2929426"/>
            <a:ext cx="1721811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03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488812"/>
            <a:ext cx="6172200" cy="603809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NOAA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- online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35" y="1338033"/>
            <a:ext cx="8843129" cy="5063701"/>
          </a:xfrm>
        </p:spPr>
      </p:pic>
    </p:spTree>
    <p:extLst>
      <p:ext uri="{BB962C8B-B14F-4D97-AF65-F5344CB8AC3E}">
        <p14:creationId xmlns:p14="http://schemas.microsoft.com/office/powerpoint/2010/main" val="14169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672" y="543404"/>
            <a:ext cx="8229600" cy="603809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NOAA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- download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60" y="1348551"/>
            <a:ext cx="8652680" cy="5057385"/>
          </a:xfrm>
        </p:spPr>
      </p:pic>
    </p:spTree>
    <p:extLst>
      <p:ext uri="{BB962C8B-B14F-4D97-AF65-F5344CB8AC3E}">
        <p14:creationId xmlns:p14="http://schemas.microsoft.com/office/powerpoint/2010/main" val="27902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5815"/>
            <a:ext cx="8229600" cy="805079"/>
          </a:xfrm>
        </p:spPr>
        <p:txBody>
          <a:bodyPr/>
          <a:lstStyle/>
          <a:p>
            <a:r>
              <a:rPr lang="en-US" dirty="0" smtClean="0"/>
              <a:t>NOAA </a:t>
            </a:r>
            <a:r>
              <a:rPr lang="en-US" dirty="0" err="1" smtClean="0"/>
              <a:t>VDatum</a:t>
            </a:r>
            <a:r>
              <a:rPr lang="en-US" dirty="0" smtClean="0"/>
              <a:t> - download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78" y="-20132"/>
            <a:ext cx="8377644" cy="6868355"/>
          </a:xfrm>
        </p:spPr>
      </p:pic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9500" y="4445001"/>
            <a:ext cx="51435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9733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4" y="490194"/>
            <a:ext cx="9151284" cy="5843049"/>
          </a:xfrm>
        </p:spPr>
      </p:pic>
    </p:spTree>
    <p:extLst>
      <p:ext uri="{BB962C8B-B14F-4D97-AF65-F5344CB8AC3E}">
        <p14:creationId xmlns:p14="http://schemas.microsoft.com/office/powerpoint/2010/main" val="29088971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401"/>
            <a:ext cx="9144000" cy="5576085"/>
          </a:xfrm>
        </p:spPr>
      </p:pic>
    </p:spTree>
    <p:extLst>
      <p:ext uri="{BB962C8B-B14F-4D97-AF65-F5344CB8AC3E}">
        <p14:creationId xmlns:p14="http://schemas.microsoft.com/office/powerpoint/2010/main" val="20983464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04" y="141402"/>
            <a:ext cx="9173104" cy="5593833"/>
          </a:xfrm>
        </p:spPr>
      </p:pic>
    </p:spTree>
    <p:extLst>
      <p:ext uri="{BB962C8B-B14F-4D97-AF65-F5344CB8AC3E}">
        <p14:creationId xmlns:p14="http://schemas.microsoft.com/office/powerpoint/2010/main" val="29153874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869" y="1160585"/>
            <a:ext cx="8378759" cy="552157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Licensed Surveyor in OH, PA, 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WV (PS)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Certified GIS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Professional (GISP)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Certified Floodplain Surveyor (CFS)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BS in Surveying &amp; Mapping, Univ.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Akron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Came to NGS from USACE Pittsburgh District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 experience is engineering surveys, including structural deformation, hydrographic/bathymetric, terrestrial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GNSS control, local/legacy datum resolution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My Background	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 bwMode="auto">
          <a:xfrm>
            <a:off x="1485900" y="3096445"/>
            <a:ext cx="6172200" cy="60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vdatum.noaa.gov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1116611"/>
            <a:ext cx="6172200" cy="603809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NOAA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Website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0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6100199" y="2929426"/>
            <a:ext cx="1367401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84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802" y="1328604"/>
            <a:ext cx="8899556" cy="5198945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orbit analysis and computation is performed together with, and as a component of, the International GNSS Service (IGS)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IGS coordinates the collection of satellite tracking data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orbits are what give us post-processed accuracy</a:t>
            </a:r>
          </a:p>
          <a:p>
            <a:pPr>
              <a:spcBef>
                <a:spcPts val="36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Designated with this responsibility by the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Civil GPS Service Interface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Committee (CGSIC)</a:t>
            </a:r>
          </a:p>
          <a:p>
            <a:pPr>
              <a:spcBef>
                <a:spcPts val="36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If you’re using OPUS, it’s all behind-the-curtain!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Orbit Data aka Ephemerides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Image result for like">
            <a:extLst>
              <a:ext uri="{FF2B5EF4-FFF2-40B4-BE49-F238E27FC236}">
                <a16:creationId xmlns:a16="http://schemas.microsoft.com/office/drawing/2014/main" id="{67EE86E9-6291-4D0A-9E5C-9CB1F0A0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6540" y="6128692"/>
            <a:ext cx="718185" cy="61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5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0" y="6527549"/>
            <a:ext cx="20440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Link to NGS GPS Calendar</a:t>
            </a: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245" y="2952"/>
            <a:ext cx="5921810" cy="6852096"/>
          </a:xfrm>
        </p:spPr>
      </p:pic>
      <p:sp>
        <p:nvSpPr>
          <p:cNvPr id="2" name="TextBox 1"/>
          <p:cNvSpPr txBox="1"/>
          <p:nvPr/>
        </p:nvSpPr>
        <p:spPr bwMode="auto">
          <a:xfrm>
            <a:off x="76199" y="657225"/>
            <a:ext cx="18916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.sp3 file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553642" y="4129797"/>
            <a:ext cx="1505938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52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390" y="1283343"/>
            <a:ext cx="8664166" cy="125162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official shoreline for the Nation, in support of NOAA’s nautical charting mission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Available for download as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hapefile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in Mean High Water and Mean Lower Low Water datum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Organized by “Project Area” – the blue boxes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749" y="274638"/>
            <a:ext cx="8917663" cy="1143000"/>
          </a:xfrm>
        </p:spPr>
        <p:txBody>
          <a:bodyPr/>
          <a:lstStyle/>
          <a:p>
            <a:r>
              <a:rPr lang="en-US" sz="43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Shoreline</a:t>
            </a:r>
            <a:endParaRPr lang="en-US" sz="4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3059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hyperlink to the National Shoreline homepage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6063"/>
            <a:ext cx="9144000" cy="5319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" y="702415"/>
            <a:ext cx="9163438" cy="58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58278" y="4129797"/>
            <a:ext cx="1396720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92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" t="570" r="1604" b="2480"/>
          <a:stretch/>
        </p:blipFill>
        <p:spPr>
          <a:xfrm>
            <a:off x="24807" y="0"/>
            <a:ext cx="9093795" cy="6848764"/>
          </a:xfrm>
        </p:spPr>
      </p:pic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2367645" y="45620"/>
            <a:ext cx="6776357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800" spc="-7" dirty="0">
                <a:solidFill>
                  <a:schemeClr val="bg1"/>
                </a:solidFill>
                <a:latin typeface="Cambria" panose="02040503050406030204" pitchFamily="18" charset="0"/>
                <a:cs typeface="Calibri"/>
              </a:rPr>
              <a:t>https://www.ngs.noaa.gov/ADVISORS/</a:t>
            </a:r>
            <a:endParaRPr sz="2800" dirty="0">
              <a:solidFill>
                <a:schemeClr val="bg1"/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8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1034"/>
            <a:ext cx="8569106" cy="4525963"/>
          </a:xfrm>
        </p:spPr>
        <p:txBody>
          <a:bodyPr/>
          <a:lstStyle/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www.ngs.noaa.gov/ADVISORS/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query any major search engine: “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advisors”</a:t>
            </a:r>
          </a:p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48511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Regional Geodetic Advisor Program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556" y="2737656"/>
            <a:ext cx="4778995" cy="396667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92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39802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State Geodetic Coordinators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2549" y="1183748"/>
            <a:ext cx="8773758" cy="5437769"/>
          </a:xfrm>
        </p:spPr>
        <p:txBody>
          <a:bodyPr/>
          <a:lstStyle/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ot an NGS employee, rather:</a:t>
            </a:r>
          </a:p>
          <a:p>
            <a:pPr marL="627063" lvl="1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State/Commonwealth government</a:t>
            </a:r>
          </a:p>
          <a:p>
            <a:pPr marL="1027113" lvl="2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RTN (aka “VRS”) Manager</a:t>
            </a:r>
          </a:p>
          <a:p>
            <a:pPr marL="1027113" lvl="2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DOT survey lead</a:t>
            </a:r>
          </a:p>
          <a:p>
            <a:pPr marL="1027113" lvl="2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Geospatial Information Officer</a:t>
            </a:r>
          </a:p>
          <a:p>
            <a:pPr marL="627063" lvl="1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Academia</a:t>
            </a:r>
          </a:p>
          <a:p>
            <a:pPr marL="1027113" lvl="2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Professor or Program Director</a:t>
            </a:r>
          </a:p>
          <a:p>
            <a:pPr marL="627063" lvl="1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Professional society representative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Serves as a liaison between the State’s geospatial community and </a:t>
            </a:r>
            <a:r>
              <a:rPr lang="en-US" smtClean="0">
                <a:latin typeface="Cambria" panose="02040503050406030204" pitchFamily="18" charset="0"/>
                <a:ea typeface="Cambria" panose="02040503050406030204" pitchFamily="18" charset="0"/>
              </a:rPr>
              <a:t>the NGS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74638"/>
            <a:ext cx="90297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So much more to NSRS Modernization!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06504"/>
            <a:ext cx="8699500" cy="5397496"/>
          </a:xfrm>
        </p:spPr>
        <p:txBody>
          <a:bodyPr/>
          <a:lstStyle/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version of PAGES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Multi-Constellation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GPS, Galileo, GLONASS,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Beidou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QZSS, etc.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Target: 15 minute occupations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OPUS expansion plan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RTK/RTN: 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2020 rollout, already mentioned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Leveling,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Classical (Total Station),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Gravity: 2020-2025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Fully integrated (GPS projects with leveling and gravity?  No problem!)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Ease of submission to NGS for inclusion in the NSRS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Mark Recovery Tool</a:t>
            </a:r>
          </a:p>
          <a:p>
            <a:pPr lvl="1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mentioned earlier, search: “NGS mark recovery” and go to Beta </a:t>
            </a:r>
            <a:endParaRPr lang="en-US" sz="2200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Fully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integrated toolkit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NCAT and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454992" y="4129797"/>
            <a:ext cx="1517201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14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Mission of our Remote Sensing Division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Pre-Storm and Post-Storm photos are taken mostly along the coastal CONUS, and some other disasters natural or human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Supports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Dept. of Homeland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Security (DHS) 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other emergency management organizations (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FEMA, State, local, etc.)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Emergency Response Imagery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Emergency Response Imagery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41" y="1222219"/>
            <a:ext cx="8815897" cy="5593340"/>
          </a:xfrm>
        </p:spPr>
      </p:pic>
    </p:spTree>
    <p:extLst>
      <p:ext uri="{BB962C8B-B14F-4D97-AF65-F5344CB8AC3E}">
        <p14:creationId xmlns:p14="http://schemas.microsoft.com/office/powerpoint/2010/main" val="27081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70664" y="4129798"/>
            <a:ext cx="1544575" cy="142804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3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 - </a:t>
            </a:r>
            <a:r>
              <a:rPr lang="en-US" sz="4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conceptual</a:t>
            </a:r>
            <a:endParaRPr lang="en-US" sz="4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397004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6AB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Orange dot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mean point of signal reception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Blue dot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Antenna Reference Point (ARP)</a:t>
            </a: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 line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Phase Center Offset (PCO)</a:t>
            </a:r>
          </a:p>
        </p:txBody>
      </p:sp>
      <p:sp>
        <p:nvSpPr>
          <p:cNvPr id="6" name="object 5"/>
          <p:cNvSpPr/>
          <p:nvPr/>
        </p:nvSpPr>
        <p:spPr>
          <a:xfrm>
            <a:off x="61271" y="3499678"/>
            <a:ext cx="9082729" cy="2724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3355602" y="3725933"/>
            <a:ext cx="408723" cy="406996"/>
          </a:xfrm>
          <a:prstGeom prst="flowChartConnector">
            <a:avLst/>
          </a:prstGeom>
          <a:solidFill>
            <a:srgbClr val="F6AB16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03364" y="5955703"/>
            <a:ext cx="408723" cy="406996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3559963" y="3929431"/>
            <a:ext cx="347762" cy="2229770"/>
          </a:xfrm>
          <a:prstGeom prst="line">
            <a:avLst/>
          </a:prstGeom>
          <a:ln w="793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26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278666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PCO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is one reason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it is important to select the correct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antenna for OPUS upload!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1" y="2421666"/>
            <a:ext cx="7848600" cy="44290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1326944" y="4541918"/>
            <a:ext cx="1832486" cy="1328899"/>
            <a:chOff x="792480" y="4937207"/>
            <a:chExt cx="1832486" cy="1328899"/>
          </a:xfrm>
        </p:grpSpPr>
        <p:sp>
          <p:nvSpPr>
            <p:cNvPr id="6" name="Right Arrow 5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870861" y="5216935"/>
              <a:ext cx="146304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noProof="0" dirty="0" smtClean="0">
                  <a:solidFill>
                    <a:prstClr val="black"/>
                  </a:solidFill>
                </a:rPr>
                <a:t>choose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carefully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!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1062057" y="6055308"/>
            <a:ext cx="6862744" cy="5847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if you have questions… drop me a line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1553642" y="5503816"/>
            <a:ext cx="1505938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90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7" cy="4726966"/>
          </a:xfr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55080"/>
            <a:ext cx="9144001" cy="1739290"/>
          </a:xfrm>
        </p:spPr>
        <p:txBody>
          <a:bodyPr/>
          <a:lstStyle/>
          <a:p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NGS Coordinate Conversion </a:t>
            </a:r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Transformation </a:t>
            </a:r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Tool (NCAT)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8297" y="90854"/>
            <a:ext cx="1107830" cy="24618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hlinkClick r:id="rId3"/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5400"/>
            <a:ext cx="9131300" cy="475236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380197" y="59104"/>
            <a:ext cx="1107830" cy="24618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4855080"/>
            <a:ext cx="9144001" cy="17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5000" smtClean="0"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 (NCAT)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3773" y="3439235"/>
            <a:ext cx="8134066" cy="81886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7" y="1217825"/>
            <a:ext cx="6490709" cy="474101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6020" y="5273723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1606" y="5624963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70200" y="5674938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4298" y="5148554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6282" y="5158290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1868" y="5509529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0464" y="5559505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4560" y="5033120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1603" y="2179051"/>
            <a:ext cx="218008" cy="1981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15"/>
              </a:lnSpc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7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b="1" dirty="0">
                <a:latin typeface="Calibri"/>
                <a:cs typeface="Calibri"/>
              </a:rPr>
              <a:t>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53986" y="1897337"/>
            <a:ext cx="218008" cy="204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sz="750" b="1" dirty="0">
                <a:latin typeface="Calibri"/>
                <a:cs typeface="Calibri"/>
              </a:rPr>
              <a:t>USN</a:t>
            </a:r>
            <a:endParaRPr sz="750">
              <a:latin typeface="Calibri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750" b="1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7582" y="1396592"/>
            <a:ext cx="128240" cy="256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4833" y="1316846"/>
            <a:ext cx="338554" cy="174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latin typeface="Calibri"/>
                <a:cs typeface="Calibri"/>
              </a:rPr>
              <a:t>SP</a:t>
            </a:r>
            <a:endParaRPr sz="1200">
              <a:latin typeface="Calibri"/>
              <a:cs typeface="Calibri"/>
            </a:endParaRPr>
          </a:p>
          <a:p>
            <a:pPr marL="45720"/>
            <a:r>
              <a:rPr sz="1200" dirty="0">
                <a:latin typeface="Calibri"/>
                <a:cs typeface="Calibri"/>
              </a:rPr>
              <a:t>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8838" y="1710222"/>
            <a:ext cx="206082" cy="1809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66675" marR="5080" indent="-54610">
              <a:lnSpc>
                <a:spcPct val="103099"/>
              </a:lnSpc>
              <a:spcBef>
                <a:spcPts val="10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5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562755" y="1223365"/>
            <a:ext cx="402526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5" dirty="0">
                <a:solidFill>
                  <a:srgbClr val="000000"/>
                </a:solidFill>
                <a:latin typeface="Calibri"/>
                <a:cs typeface="Calibri"/>
              </a:rPr>
              <a:t>Coordinate </a:t>
            </a:r>
            <a:r>
              <a:rPr sz="2400" spc="-25" dirty="0">
                <a:solidFill>
                  <a:srgbClr val="000000"/>
                </a:solidFill>
                <a:latin typeface="Calibri"/>
                <a:cs typeface="Calibri"/>
              </a:rPr>
              <a:t>Transformation</a:t>
            </a:r>
            <a:r>
              <a:rPr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Tool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96129" y="1589125"/>
            <a:ext cx="2757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 dirty="0">
                <a:latin typeface="Calibri"/>
                <a:cs typeface="Calibri"/>
              </a:rPr>
              <a:t>(NCAT </a:t>
            </a:r>
            <a:r>
              <a:rPr sz="2400" b="1" dirty="0">
                <a:latin typeface="Calibri"/>
                <a:cs typeface="Calibri"/>
              </a:rPr>
              <a:t>/ </a:t>
            </a:r>
            <a:r>
              <a:rPr sz="2400" b="1" spc="-10" dirty="0">
                <a:latin typeface="Calibri"/>
                <a:cs typeface="Calibri"/>
              </a:rPr>
              <a:t>NADCON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5.0)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66656" y="1786085"/>
            <a:ext cx="32321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U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SSD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71178" y="3090115"/>
            <a:ext cx="44386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27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48520" y="4190119"/>
            <a:ext cx="8305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(1986)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93690" y="2259685"/>
            <a:ext cx="3229610" cy="1074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635" marR="539750" indent="-623570">
              <a:spcBef>
                <a:spcPts val="100"/>
              </a:spcBef>
            </a:pP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Relating coordinates: 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then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&amp;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now</a:t>
            </a:r>
            <a:endParaRPr sz="2400">
              <a:latin typeface="Calibri"/>
              <a:cs typeface="Calibri"/>
            </a:endParaRPr>
          </a:p>
          <a:p>
            <a:pPr marR="5080" algn="r">
              <a:spcBef>
                <a:spcPts val="1235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8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(2011)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14707" y="4022765"/>
            <a:ext cx="112014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2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(NSRS2007)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97456" y="4418146"/>
            <a:ext cx="7816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(FBN)</a:t>
            </a:r>
            <a:endParaRPr sz="1050">
              <a:latin typeface="Calibri"/>
              <a:cs typeface="Calibri"/>
            </a:endParaRPr>
          </a:p>
          <a:p>
            <a:pPr marL="297180" marR="320675" algn="ctr">
              <a:lnSpc>
                <a:spcPct val="103099"/>
              </a:lnSpc>
              <a:spcBef>
                <a:spcPts val="72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7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51528" y="4557897"/>
            <a:ext cx="88646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(HARN)</a:t>
            </a:r>
            <a:endParaRPr sz="1050">
              <a:latin typeface="Calibri"/>
              <a:cs typeface="Calibri"/>
            </a:endParaRPr>
          </a:p>
          <a:p>
            <a:pPr marL="246379" marR="529590" indent="-54610">
              <a:lnSpc>
                <a:spcPct val="103099"/>
              </a:lnSpc>
              <a:spcBef>
                <a:spcPts val="530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57758" y="1717810"/>
            <a:ext cx="2971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2022</a:t>
            </a:r>
            <a:endParaRPr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4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600204"/>
            <a:ext cx="8763000" cy="45259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Guidance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(such as pre-selected CORSs and assistance in locating marks in project areas)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Users will decide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control to hold fixed and what epochs they wish to set for the adjustment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“Preliminary coordinates”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submitted to NGS (aka “Shared”), we will harvest your raw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GNSS data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use it to compute Final Discrete coordinates</a:t>
            </a:r>
          </a:p>
        </p:txBody>
      </p:sp>
    </p:spTree>
    <p:extLst>
      <p:ext uri="{BB962C8B-B14F-4D97-AF65-F5344CB8AC3E}">
        <p14:creationId xmlns:p14="http://schemas.microsoft.com/office/powerpoint/2010/main" val="221094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27576" y="5503816"/>
            <a:ext cx="1446100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3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3343"/>
            <a:ext cx="8229600" cy="125162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Just as the name says… it’s dynamic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Available for download as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hapefiles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Developed by image interpretation and/or vertical modeling using water level stations (tide or lake gages)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Referenced to a computed Mean High Water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Continually Updated Shoreline Product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22388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hyperlink to the CUSP homepage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2617"/>
            <a:ext cx="9144000" cy="5346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27" y="0"/>
            <a:ext cx="7961087" cy="68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472596" y="5503816"/>
            <a:ext cx="1446100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5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CBL Map Viewer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hlinkClick r:id="rId3"/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7300"/>
            <a:ext cx="9144000" cy="4784518"/>
          </a:xfrm>
          <a:ln w="15875">
            <a:solidFill>
              <a:schemeClr val="tx1"/>
            </a:solidFill>
          </a:ln>
        </p:spPr>
      </p:pic>
      <p:sp>
        <p:nvSpPr>
          <p:cNvPr id="4" name="object 2"/>
          <p:cNvSpPr txBox="1">
            <a:spLocks/>
          </p:cNvSpPr>
          <p:nvPr/>
        </p:nvSpPr>
        <p:spPr bwMode="auto">
          <a:xfrm>
            <a:off x="1183821" y="6211382"/>
            <a:ext cx="6776357" cy="4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https://www.ngs.noaa.gov/CBLINES/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6220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14179" y="5537200"/>
            <a:ext cx="1628110" cy="130489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794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26115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Meteorology… why?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origin of the program was the National Weather Service, also a NOAA office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expanded to various NOAA missions, including 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642" y="383274"/>
            <a:ext cx="8971984" cy="1143000"/>
          </a:xfrm>
        </p:spPr>
        <p:txBody>
          <a:bodyPr/>
          <a:lstStyle/>
          <a:p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ooperative program for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perational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eteorology,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ducation, and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raining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51" y="1574933"/>
            <a:ext cx="8908609" cy="46900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Outreach &amp; Educational Resources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57" y="0"/>
            <a:ext cx="8670486" cy="67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297175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 smtClean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Geoids and Gravity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9707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558903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 smtClean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Geoids and Gravity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or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“Ramblings on the geoid”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397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1" y="1658873"/>
            <a:ext cx="8686800" cy="2987356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“Equipotential surface of the Earth’s gravity field that approximates Mean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S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ea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L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evel more closely.”</a:t>
            </a: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	</a:t>
            </a:r>
            <a:r>
              <a:rPr lang="en-US" sz="1500" dirty="0" smtClean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-</a:t>
            </a:r>
            <a:r>
              <a:rPr lang="en-US" sz="15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GPS </a:t>
            </a:r>
            <a:r>
              <a:rPr lang="en-US" sz="1500" i="1" dirty="0">
                <a:latin typeface="Cambria" panose="02040503050406030204" pitchFamily="18" charset="0"/>
                <a:ea typeface="Cambria" panose="02040503050406030204" pitchFamily="18" charset="0"/>
              </a:rPr>
              <a:t>for Land Surveyors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, by Jan Van Sickle, 4th ed., CRC Press, Taylor &amp; Francis Group, 2015, p. 314.</a:t>
            </a:r>
            <a:endParaRPr lang="en-US" sz="1500" dirty="0" smtClean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4114056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equi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-huh?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4717341"/>
            <a:ext cx="3887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ore closely than what?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5" dirty="0">
                <a:latin typeface="Cambria" panose="02040503050406030204" pitchFamily="18" charset="0"/>
                <a:ea typeface="Cambria" panose="02040503050406030204" pitchFamily="18" charset="0"/>
              </a:rPr>
              <a:t>One textbook geoid definition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6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33071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1" y="1658873"/>
            <a:ext cx="8229600" cy="4603183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“The 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equipotential surface of the Earth's gravity field which best fits, in a least squares sense, global M</a:t>
            </a: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ean Sea Level.”</a:t>
            </a:r>
          </a:p>
          <a:p>
            <a:pPr marL="12700" lvl="0"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-</a:t>
            </a:r>
            <a:r>
              <a:rPr lang="en-US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website of the National Geodetic Survey </a:t>
            </a:r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endParaRPr lang="en-US" altLang="en-US" sz="3600" i="1" dirty="0" smtClean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surface of constant geopotential.</a:t>
            </a:r>
          </a:p>
          <a:p>
            <a:pPr marL="12700" lvl="0"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-</a:t>
            </a:r>
            <a:r>
              <a:rPr lang="en-US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lecture notes of mine… </a:t>
            </a:r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endParaRPr lang="en-US" altLang="en-US" sz="3600" dirty="0" smtClean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5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Two more geoid definitions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2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4"/>
            <a:ext cx="8739769" cy="4851245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marL="114300" lvl="1">
              <a:spcBef>
                <a:spcPts val="670"/>
              </a:spcBef>
            </a:pPr>
            <a:r>
              <a:rPr lang="en-US" sz="32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“The </a:t>
            </a:r>
            <a:r>
              <a:rPr lang="en-US" sz="32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the equipotential surface that </a:t>
            </a:r>
            <a:r>
              <a:rPr lang="en-US" sz="32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most closely </a:t>
            </a:r>
            <a:r>
              <a:rPr lang="en-US" sz="32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coincides with the undisturbed mean sea level (and </a:t>
            </a:r>
            <a:r>
              <a:rPr lang="en-US" sz="32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its continuation </a:t>
            </a:r>
            <a:r>
              <a:rPr lang="en-US" sz="32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through the continents</a:t>
            </a:r>
            <a:r>
              <a:rPr lang="en-US" sz="32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).”</a:t>
            </a:r>
          </a:p>
          <a:p>
            <a:pPr marL="685800" lvl="2">
              <a:spcBef>
                <a:spcPts val="670"/>
              </a:spcBef>
            </a:pPr>
            <a:r>
              <a:rPr lang="en-US" i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- </a:t>
            </a:r>
            <a:r>
              <a:rPr lang="en-US" i="1" spc="-5" dirty="0" err="1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Sjöberg</a:t>
            </a:r>
            <a:r>
              <a:rPr lang="en-US" i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L. E., &amp; </a:t>
            </a:r>
            <a:r>
              <a:rPr lang="en-US" i="1" spc="-5" dirty="0" err="1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Bagherbandi</a:t>
            </a:r>
            <a:r>
              <a:rPr lang="en-US" i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M. (2017). Gravity Inversion and Integration, Theory and Applications in </a:t>
            </a:r>
            <a:r>
              <a:rPr lang="en-US" i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Geodesy and </a:t>
            </a:r>
            <a:r>
              <a:rPr lang="en-US" i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Geophysics. Springer.</a:t>
            </a: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equipotential – equal potential</a:t>
            </a: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potential – as in energy… or gravitational pull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My favorite </a:t>
            </a:r>
            <a:r>
              <a:rPr lang="en-US" sz="5400" spc="-7" dirty="0" err="1" smtClean="0">
                <a:latin typeface="Cambria" panose="02040503050406030204" pitchFamily="18" charset="0"/>
                <a:cs typeface="Calibri"/>
              </a:rPr>
              <a:t>verbage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4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1" y="1658873"/>
            <a:ext cx="8229600" cy="4603183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It is </a:t>
            </a:r>
            <a:r>
              <a: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not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uniform, both strength and direction vary.</a:t>
            </a: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Can be defined by a vector </a:t>
            </a: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-distance (from ellipsoid) and direction</a:t>
            </a: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Gravitational Pull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3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1" y="1658873"/>
            <a:ext cx="8229600" cy="5072542"/>
          </a:xfrm>
          <a:prstGeom prst="rect">
            <a:avLst/>
          </a:prstGeom>
        </p:spPr>
        <p:txBody>
          <a:bodyPr vert="horz" wrap="square" lIns="0" tIns="85725" rIns="0" bIns="0" rtlCol="0">
            <a:noAutofit/>
          </a:bodyPr>
          <a:lstStyle/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modeled surface to represent the location of equal gravitational force.</a:t>
            </a: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It’s an undulating </a:t>
            </a: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surface, 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ence 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 phrase “geoid undulation” often </a:t>
            </a: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used.</a:t>
            </a: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Gravity is acting perpendicular to every point on this surface.</a:t>
            </a: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Equipotential Surface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6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1" y="1658873"/>
            <a:ext cx="8229600" cy="5072542"/>
          </a:xfrm>
          <a:prstGeom prst="rect">
            <a:avLst/>
          </a:prstGeom>
        </p:spPr>
        <p:txBody>
          <a:bodyPr vert="horz" wrap="square" lIns="0" tIns="85725" rIns="0" bIns="0" rtlCol="0">
            <a:noAutofit/>
          </a:bodyPr>
          <a:lstStyle/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 coincides 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with the undisturbed mean sea </a:t>
            </a: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level…</a:t>
            </a: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Equipotential Surface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114828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1" y="1658873"/>
            <a:ext cx="8229600" cy="3410549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There are an infinite number of equipotential surfaces.</a:t>
            </a: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06363">
              <a:buSzPct val="45000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We use the term geoid to refer to one of those surfaces that </a:t>
            </a: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aligns 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 a best-known global mean sea level</a:t>
            </a:r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Equipotential Surface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0291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9" y="1257300"/>
            <a:ext cx="8839200" cy="472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0897" y="5981700"/>
            <a:ext cx="6183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-</a:t>
            </a:r>
            <a:r>
              <a:rPr lang="en-US" sz="1000" i="1" dirty="0"/>
              <a:t>GPS for Land Surveyors</a:t>
            </a:r>
            <a:r>
              <a:rPr lang="en-US" sz="1000" dirty="0"/>
              <a:t>, by Jan Van Sickle, 4th ed., CRC Press, Taylor &amp; Francis Group, 2015, p. </a:t>
            </a:r>
            <a:r>
              <a:rPr lang="en-US" sz="1000" dirty="0" smtClean="0"/>
              <a:t>180. (slightly edited)</a:t>
            </a:r>
            <a:endParaRPr lang="en-US" sz="1100" dirty="0"/>
          </a:p>
        </p:txBody>
      </p:sp>
      <p:sp>
        <p:nvSpPr>
          <p:cNvPr id="7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Equipotential Surface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7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899" y="1256714"/>
            <a:ext cx="5410200" cy="5574560"/>
          </a:xfrm>
          <a:prstGeom prst="rect">
            <a:avLst/>
          </a:prstGeom>
        </p:spPr>
      </p:pic>
      <p:sp>
        <p:nvSpPr>
          <p:cNvPr id="5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Geopotential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1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899" y="1276496"/>
            <a:ext cx="5410199" cy="5560483"/>
          </a:xfrm>
          <a:prstGeom prst="rect">
            <a:avLst/>
          </a:prstGeom>
        </p:spPr>
      </p:pic>
      <p:sp>
        <p:nvSpPr>
          <p:cNvPr id="5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Geopotential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18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899" y="1257165"/>
            <a:ext cx="5410199" cy="5574559"/>
          </a:xfrm>
          <a:prstGeom prst="rect">
            <a:avLst/>
          </a:prstGeom>
        </p:spPr>
      </p:pic>
      <p:sp>
        <p:nvSpPr>
          <p:cNvPr id="5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Geopotential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1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15237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</a:t>
            </a:r>
            <a:r>
              <a:rPr lang="en-US" sz="4800" i="1" spc="-40" dirty="0" smtClean="0">
                <a:latin typeface="Cambria" panose="02040503050406030204" pitchFamily="18" charset="0"/>
                <a:cs typeface="Calibri"/>
              </a:rPr>
              <a:t>just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24394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876300" y="3682822"/>
            <a:ext cx="7391400" cy="28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-OPUS enhancements/additions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types of coordinates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methods for establishing control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-streamlined Bluebooking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-retire the US Survey 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Foot</a:t>
            </a:r>
            <a:endParaRPr lang="en-US" sz="3600" spc="-4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6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1" y="1376400"/>
            <a:ext cx="2408129" cy="248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886" y="1384283"/>
            <a:ext cx="2414225" cy="2481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1376400"/>
            <a:ext cx="2408129" cy="24812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3704" y="4267200"/>
            <a:ext cx="87327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In all scenarios, 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 water 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only flows when it has </a:t>
            </a:r>
            <a:r>
              <a:rPr lang="en-US" sz="3400" b="1" dirty="0">
                <a:latin typeface="Cambria" panose="02040503050406030204" pitchFamily="18" charset="0"/>
                <a:ea typeface="Cambria" panose="02040503050406030204" pitchFamily="18" charset="0"/>
              </a:rPr>
              <a:t>a path to lower geopotential 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– this is always a combination of gravity </a:t>
            </a:r>
            <a:r>
              <a:rPr lang="en-US" sz="3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height.</a:t>
            </a:r>
            <a:endParaRPr lang="en-US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Geopotential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827146" y="5861537"/>
            <a:ext cx="13008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(-∫g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865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upload.wikimedia.org/wikipedia/commons/6/68/Geoid_height_red_blue_averageb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658471" y="1573311"/>
            <a:ext cx="13716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026459"/>
            <a:ext cx="8925260" cy="34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9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9" y="1257300"/>
            <a:ext cx="8839200" cy="472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0897" y="5981700"/>
            <a:ext cx="6183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-</a:t>
            </a:r>
            <a:r>
              <a:rPr lang="en-US" sz="1000" i="1" dirty="0"/>
              <a:t>GPS for Land Surveyors</a:t>
            </a:r>
            <a:r>
              <a:rPr lang="en-US" sz="1000" dirty="0"/>
              <a:t>, by Jan Van Sickle, 4th ed., CRC Press, Taylor &amp; Francis Group, 2015, p. </a:t>
            </a:r>
            <a:r>
              <a:rPr lang="en-US" sz="1000" dirty="0" smtClean="0"/>
              <a:t>180. (slightly edited)</a:t>
            </a:r>
            <a:endParaRPr lang="en-US" sz="1100" dirty="0"/>
          </a:p>
        </p:txBody>
      </p:sp>
      <p:sp>
        <p:nvSpPr>
          <p:cNvPr id="7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Orthometric Heights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4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4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66443"/>
            <a:ext cx="9143999" cy="5559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1447800"/>
            <a:ext cx="227017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4400" dirty="0" smtClean="0"/>
              <a:t> = h + 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Orthometric Heights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66443"/>
            <a:ext cx="9143999" cy="55595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4600" y="1447800"/>
            <a:ext cx="227017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4400" dirty="0" smtClean="0"/>
              <a:t> = h + 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Orthometric Heights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2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266442"/>
            <a:ext cx="9143998" cy="5559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6611779"/>
            <a:ext cx="6183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-</a:t>
            </a:r>
            <a:r>
              <a:rPr lang="en-US" sz="1000" i="1" dirty="0"/>
              <a:t>GPS for Land Surveyors</a:t>
            </a:r>
            <a:r>
              <a:rPr lang="en-US" sz="1000" dirty="0"/>
              <a:t>, by Jan Van Sickle, 4th ed., CRC Press, Taylor &amp; Francis Group, 2015, p. </a:t>
            </a:r>
            <a:r>
              <a:rPr lang="en-US" sz="1000" dirty="0" smtClean="0"/>
              <a:t>180. (slightly edited)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6324600" y="1447800"/>
            <a:ext cx="227017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4400" dirty="0" smtClean="0"/>
              <a:t> = h + 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039737" y="1473958"/>
            <a:ext cx="151263" cy="4705067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05200" y="1683225"/>
            <a:ext cx="1752600" cy="449580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3494381" y="1866721"/>
            <a:ext cx="1027478" cy="761999"/>
          </a:xfrm>
          <a:prstGeom prst="arc">
            <a:avLst>
              <a:gd name="adj1" fmla="val 13007262"/>
              <a:gd name="adj2" fmla="val 16511424"/>
            </a:avLst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6145" y="1253580"/>
            <a:ext cx="3241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Deflection of the Vertical</a:t>
            </a:r>
          </a:p>
          <a:p>
            <a:r>
              <a:rPr lang="en-US" sz="2200" dirty="0" err="1" smtClean="0"/>
              <a:t>DoV</a:t>
            </a:r>
            <a:r>
              <a:rPr lang="en-US" sz="2200" dirty="0"/>
              <a:t> </a:t>
            </a:r>
            <a:r>
              <a:rPr lang="en-US" sz="2200" dirty="0" smtClean="0"/>
              <a:t>(symbolized </a:t>
            </a:r>
            <a:r>
              <a:rPr lang="el-GR" sz="2200" dirty="0" smtClean="0"/>
              <a:t>ε</a:t>
            </a:r>
            <a:r>
              <a:rPr lang="en-US" sz="2200" dirty="0"/>
              <a:t>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74642" y="1663370"/>
            <a:ext cx="801322" cy="54084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>
            <a:off x="3837281" y="3905161"/>
            <a:ext cx="1027478" cy="761999"/>
          </a:xfrm>
          <a:prstGeom prst="arc">
            <a:avLst>
              <a:gd name="adj1" fmla="val 2638133"/>
              <a:gd name="adj2" fmla="val 7472274"/>
            </a:avLst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80416" y="1353808"/>
            <a:ext cx="372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ε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302041" y="4473937"/>
            <a:ext cx="372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ε</a:t>
            </a:r>
            <a:endParaRPr lang="en-US" sz="2000" dirty="0"/>
          </a:p>
        </p:txBody>
      </p:sp>
      <p:sp>
        <p:nvSpPr>
          <p:cNvPr id="15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Orthometric Heights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433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22"/>
            <a:ext cx="9144000" cy="682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3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" y="30044"/>
            <a:ext cx="9125720" cy="68279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30044"/>
            <a:ext cx="8762997" cy="586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created from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“scratch”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with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various types of gravity data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simply a gravimetric geoid </a:t>
            </a:r>
            <a:r>
              <a:rPr lang="en-US" sz="3000" u="sng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warped to fit some vertical datum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… like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NAVD88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775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72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494739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461972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06601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31614" y="3231307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677025" y="3231308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02437" y="3736134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 bwMode="auto">
          <a:xfrm>
            <a:off x="1042640" y="3764709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635987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 bwMode="auto">
          <a:xfrm>
            <a:off x="2776190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410076" y="3767447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550279" y="3796022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215936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 bwMode="auto">
          <a:xfrm>
            <a:off x="6356139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552733" y="1838521"/>
            <a:ext cx="4387752" cy="4525963"/>
          </a:xfrm>
        </p:spPr>
        <p:txBody>
          <a:bodyPr/>
          <a:lstStyle/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NAD83(2011)     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7800"/>
              </a:spcBef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NAD83(2007)     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NAD83(HARN/FBN)</a:t>
            </a:r>
          </a:p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NAD83(CORS96)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109675" y="1546674"/>
            <a:ext cx="3417379" cy="134175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GEOID18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GEOID12B</a:t>
            </a:r>
          </a:p>
        </p:txBody>
      </p:sp>
      <p:sp>
        <p:nvSpPr>
          <p:cNvPr id="4" name="Right Brace 3"/>
          <p:cNvSpPr/>
          <p:nvPr/>
        </p:nvSpPr>
        <p:spPr>
          <a:xfrm>
            <a:off x="4693139" y="5161902"/>
            <a:ext cx="364501" cy="1141267"/>
          </a:xfrm>
          <a:prstGeom prst="rightBrace">
            <a:avLst>
              <a:gd name="adj1" fmla="val 8333"/>
              <a:gd name="adj2" fmla="val 49259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10"/>
          <p:cNvSpPr txBox="1">
            <a:spLocks/>
          </p:cNvSpPr>
          <p:nvPr/>
        </p:nvSpPr>
        <p:spPr bwMode="auto">
          <a:xfrm>
            <a:off x="5109676" y="3087984"/>
            <a:ext cx="4038600" cy="13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GEOID09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GEOID06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(AK only)</a:t>
            </a:r>
          </a:p>
        </p:txBody>
      </p:sp>
      <p:sp>
        <p:nvSpPr>
          <p:cNvPr id="9" name="Content Placeholder 10"/>
          <p:cNvSpPr txBox="1">
            <a:spLocks/>
          </p:cNvSpPr>
          <p:nvPr/>
        </p:nvSpPr>
        <p:spPr bwMode="auto">
          <a:xfrm>
            <a:off x="5282823" y="4810990"/>
            <a:ext cx="2152650" cy="184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GEOID03</a:t>
            </a: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GEOID99</a:t>
            </a: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GEOID96</a:t>
            </a: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1" y="363028"/>
            <a:ext cx="9144000" cy="78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000" spc="-7" dirty="0">
                <a:latin typeface="Cambria" panose="02040503050406030204" pitchFamily="18" charset="0"/>
                <a:cs typeface="Calibri"/>
              </a:rPr>
              <a:t>Which NAD83 with which geoid?</a:t>
            </a:r>
            <a:endParaRPr lang="en-US" sz="50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5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54"/>
          <p:cNvSpPr/>
          <p:nvPr/>
        </p:nvSpPr>
        <p:spPr>
          <a:xfrm>
            <a:off x="601980" y="2127504"/>
            <a:ext cx="8542020" cy="2916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12216" y="4915915"/>
            <a:ext cx="6756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6CAAB4"/>
                </a:solidFill>
                <a:latin typeface="Franklin Gothic Heavy"/>
                <a:cs typeface="Franklin Gothic Heavy"/>
              </a:rPr>
              <a:t>GR</a:t>
            </a:r>
            <a:r>
              <a:rPr sz="1600" spc="-40" dirty="0">
                <a:solidFill>
                  <a:srgbClr val="6CAAB4"/>
                </a:solidFill>
                <a:latin typeface="Franklin Gothic Heavy"/>
                <a:cs typeface="Franklin Gothic Heavy"/>
              </a:rPr>
              <a:t>A</a:t>
            </a:r>
            <a:r>
              <a:rPr sz="1600" spc="-5" dirty="0">
                <a:solidFill>
                  <a:srgbClr val="6CAAB4"/>
                </a:solidFill>
                <a:latin typeface="Franklin Gothic Heavy"/>
                <a:cs typeface="Franklin Gothic Heavy"/>
              </a:rPr>
              <a:t>CE</a:t>
            </a:r>
            <a:endParaRPr sz="1600">
              <a:latin typeface="Franklin Gothic Heavy"/>
              <a:cs typeface="Franklin Gothic Heav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8445" y="6010147"/>
            <a:ext cx="550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6CAAB4"/>
                </a:solidFill>
                <a:latin typeface="Franklin Gothic Heavy"/>
                <a:cs typeface="Franklin Gothic Heavy"/>
              </a:rPr>
              <a:t>GO</a:t>
            </a:r>
            <a:r>
              <a:rPr sz="1600" dirty="0">
                <a:solidFill>
                  <a:srgbClr val="6CAAB4"/>
                </a:solidFill>
                <a:latin typeface="Franklin Gothic Heavy"/>
                <a:cs typeface="Franklin Gothic Heavy"/>
              </a:rPr>
              <a:t>C</a:t>
            </a:r>
            <a:r>
              <a:rPr sz="1600" spc="-5" dirty="0">
                <a:solidFill>
                  <a:srgbClr val="6CAAB4"/>
                </a:solidFill>
                <a:latin typeface="Franklin Gothic Heavy"/>
                <a:cs typeface="Franklin Gothic Heavy"/>
              </a:rPr>
              <a:t>E</a:t>
            </a:r>
            <a:endParaRPr sz="1600">
              <a:latin typeface="Franklin Gothic Heavy"/>
              <a:cs typeface="Franklin Gothic Heavy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02023" y="2964179"/>
            <a:ext cx="91439" cy="19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48125" y="2984500"/>
            <a:ext cx="0" cy="107950"/>
          </a:xfrm>
          <a:custGeom>
            <a:avLst/>
            <a:gdLst/>
            <a:ahLst/>
            <a:cxnLst/>
            <a:rect l="l" t="t" r="r" b="b"/>
            <a:pathLst>
              <a:path h="107950">
                <a:moveTo>
                  <a:pt x="0" y="0"/>
                </a:moveTo>
                <a:lnTo>
                  <a:pt x="0" y="107950"/>
                </a:lnTo>
              </a:path>
            </a:pathLst>
          </a:custGeom>
          <a:ln w="6350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15155" y="1903476"/>
            <a:ext cx="2365248" cy="1757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10101" y="2098675"/>
            <a:ext cx="1778000" cy="1168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72656" y="1903476"/>
            <a:ext cx="2368296" cy="1758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67601" y="2098738"/>
            <a:ext cx="1781175" cy="11699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473321" y="1787728"/>
            <a:ext cx="3990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75585" algn="l"/>
              </a:tabLst>
            </a:pPr>
            <a:r>
              <a:rPr sz="1600" spc="-15" dirty="0">
                <a:latin typeface="Franklin Gothic Heavy"/>
                <a:cs typeface="Franklin Gothic Heavy"/>
              </a:rPr>
              <a:t>U</a:t>
            </a:r>
            <a:r>
              <a:rPr sz="1600" spc="-10" dirty="0">
                <a:latin typeface="Franklin Gothic Heavy"/>
                <a:cs typeface="Franklin Gothic Heavy"/>
              </a:rPr>
              <a:t>SGG2</a:t>
            </a:r>
            <a:r>
              <a:rPr sz="1600" spc="-45" dirty="0">
                <a:latin typeface="Franklin Gothic Heavy"/>
                <a:cs typeface="Franklin Gothic Heavy"/>
              </a:rPr>
              <a:t>0</a:t>
            </a:r>
            <a:r>
              <a:rPr sz="1600" dirty="0">
                <a:latin typeface="Franklin Gothic Heavy"/>
                <a:cs typeface="Franklin Gothic Heavy"/>
              </a:rPr>
              <a:t>1</a:t>
            </a:r>
            <a:r>
              <a:rPr sz="1600" spc="-5" dirty="0">
                <a:latin typeface="Franklin Gothic Heavy"/>
                <a:cs typeface="Franklin Gothic Heavy"/>
              </a:rPr>
              <a:t>2</a:t>
            </a:r>
            <a:r>
              <a:rPr sz="1600" dirty="0">
                <a:latin typeface="Franklin Gothic Heavy"/>
                <a:cs typeface="Franklin Gothic Heavy"/>
              </a:rPr>
              <a:t>	</a:t>
            </a:r>
            <a:r>
              <a:rPr sz="1600" spc="-5" dirty="0">
                <a:solidFill>
                  <a:srgbClr val="7E7E7E"/>
                </a:solidFill>
                <a:latin typeface="Franklin Gothic Heavy"/>
                <a:cs typeface="Franklin Gothic Heavy"/>
              </a:rPr>
              <a:t>G</a:t>
            </a:r>
            <a:r>
              <a:rPr sz="1600" spc="-15" dirty="0">
                <a:solidFill>
                  <a:srgbClr val="7E7E7E"/>
                </a:solidFill>
                <a:latin typeface="Franklin Gothic Heavy"/>
                <a:cs typeface="Franklin Gothic Heavy"/>
              </a:rPr>
              <a:t>E</a:t>
            </a:r>
            <a:r>
              <a:rPr sz="1600" spc="-5" dirty="0">
                <a:solidFill>
                  <a:srgbClr val="7E7E7E"/>
                </a:solidFill>
                <a:latin typeface="Franklin Gothic Heavy"/>
                <a:cs typeface="Franklin Gothic Heavy"/>
              </a:rPr>
              <a:t>OID</a:t>
            </a:r>
            <a:r>
              <a:rPr sz="1600" dirty="0">
                <a:solidFill>
                  <a:srgbClr val="7E7E7E"/>
                </a:solidFill>
                <a:latin typeface="Franklin Gothic Heavy"/>
                <a:cs typeface="Franklin Gothic Heavy"/>
              </a:rPr>
              <a:t>1</a:t>
            </a:r>
            <a:r>
              <a:rPr sz="1600" spc="-10" dirty="0">
                <a:solidFill>
                  <a:srgbClr val="7E7E7E"/>
                </a:solidFill>
                <a:latin typeface="Franklin Gothic Heavy"/>
                <a:cs typeface="Franklin Gothic Heavy"/>
              </a:rPr>
              <a:t>2A/B</a:t>
            </a:r>
            <a:endParaRPr sz="1600" dirty="0">
              <a:latin typeface="Franklin Gothic Heavy"/>
              <a:cs typeface="Franklin Gothic Heavy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21095" y="2632392"/>
            <a:ext cx="749109" cy="7489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44540" y="2517648"/>
            <a:ext cx="1219200" cy="298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86703" y="2557526"/>
            <a:ext cx="1057275" cy="193675"/>
          </a:xfrm>
          <a:custGeom>
            <a:avLst/>
            <a:gdLst/>
            <a:ahLst/>
            <a:cxnLst/>
            <a:rect l="l" t="t" r="r" b="b"/>
            <a:pathLst>
              <a:path w="1057275" h="193675">
                <a:moveTo>
                  <a:pt x="267328" y="9398"/>
                </a:moveTo>
                <a:lnTo>
                  <a:pt x="184276" y="9398"/>
                </a:lnTo>
                <a:lnTo>
                  <a:pt x="202057" y="9778"/>
                </a:lnTo>
                <a:lnTo>
                  <a:pt x="220725" y="11175"/>
                </a:lnTo>
                <a:lnTo>
                  <a:pt x="260350" y="17525"/>
                </a:lnTo>
                <a:lnTo>
                  <a:pt x="303911" y="31369"/>
                </a:lnTo>
                <a:lnTo>
                  <a:pt x="352044" y="53594"/>
                </a:lnTo>
                <a:lnTo>
                  <a:pt x="403479" y="81279"/>
                </a:lnTo>
                <a:lnTo>
                  <a:pt x="457073" y="111125"/>
                </a:lnTo>
                <a:lnTo>
                  <a:pt x="484378" y="125984"/>
                </a:lnTo>
                <a:lnTo>
                  <a:pt x="539242" y="153670"/>
                </a:lnTo>
                <a:lnTo>
                  <a:pt x="593598" y="176149"/>
                </a:lnTo>
                <a:lnTo>
                  <a:pt x="633729" y="187706"/>
                </a:lnTo>
                <a:lnTo>
                  <a:pt x="672719" y="193294"/>
                </a:lnTo>
                <a:lnTo>
                  <a:pt x="685292" y="193548"/>
                </a:lnTo>
                <a:lnTo>
                  <a:pt x="697865" y="193294"/>
                </a:lnTo>
                <a:lnTo>
                  <a:pt x="710311" y="192277"/>
                </a:lnTo>
                <a:lnTo>
                  <a:pt x="722629" y="190626"/>
                </a:lnTo>
                <a:lnTo>
                  <a:pt x="747014" y="185674"/>
                </a:lnTo>
                <a:lnTo>
                  <a:pt x="752687" y="184023"/>
                </a:lnTo>
                <a:lnTo>
                  <a:pt x="685546" y="184023"/>
                </a:lnTo>
                <a:lnTo>
                  <a:pt x="673480" y="183769"/>
                </a:lnTo>
                <a:lnTo>
                  <a:pt x="623189" y="175260"/>
                </a:lnTo>
                <a:lnTo>
                  <a:pt x="570357" y="156972"/>
                </a:lnTo>
                <a:lnTo>
                  <a:pt x="516255" y="131825"/>
                </a:lnTo>
                <a:lnTo>
                  <a:pt x="461772" y="102870"/>
                </a:lnTo>
                <a:lnTo>
                  <a:pt x="408050" y="72898"/>
                </a:lnTo>
                <a:lnTo>
                  <a:pt x="381762" y="58547"/>
                </a:lnTo>
                <a:lnTo>
                  <a:pt x="331343" y="33020"/>
                </a:lnTo>
                <a:lnTo>
                  <a:pt x="295656" y="18034"/>
                </a:lnTo>
                <a:lnTo>
                  <a:pt x="273050" y="10795"/>
                </a:lnTo>
                <a:lnTo>
                  <a:pt x="267328" y="9398"/>
                </a:lnTo>
                <a:close/>
              </a:path>
              <a:path w="1057275" h="193675">
                <a:moveTo>
                  <a:pt x="982348" y="72824"/>
                </a:moveTo>
                <a:lnTo>
                  <a:pt x="931926" y="94487"/>
                </a:lnTo>
                <a:lnTo>
                  <a:pt x="861314" y="129539"/>
                </a:lnTo>
                <a:lnTo>
                  <a:pt x="838200" y="140843"/>
                </a:lnTo>
                <a:lnTo>
                  <a:pt x="791718" y="161289"/>
                </a:lnTo>
                <a:lnTo>
                  <a:pt x="745109" y="176275"/>
                </a:lnTo>
                <a:lnTo>
                  <a:pt x="697611" y="183769"/>
                </a:lnTo>
                <a:lnTo>
                  <a:pt x="685546" y="184023"/>
                </a:lnTo>
                <a:lnTo>
                  <a:pt x="752687" y="184023"/>
                </a:lnTo>
                <a:lnTo>
                  <a:pt x="795020" y="170307"/>
                </a:lnTo>
                <a:lnTo>
                  <a:pt x="842137" y="149478"/>
                </a:lnTo>
                <a:lnTo>
                  <a:pt x="936117" y="102997"/>
                </a:lnTo>
                <a:lnTo>
                  <a:pt x="959866" y="92201"/>
                </a:lnTo>
                <a:lnTo>
                  <a:pt x="983996" y="82296"/>
                </a:lnTo>
                <a:lnTo>
                  <a:pt x="984927" y="82027"/>
                </a:lnTo>
                <a:lnTo>
                  <a:pt x="982348" y="72824"/>
                </a:lnTo>
                <a:close/>
              </a:path>
              <a:path w="1057275" h="193675">
                <a:moveTo>
                  <a:pt x="1043056" y="69341"/>
                </a:moveTo>
                <a:lnTo>
                  <a:pt x="994537" y="69341"/>
                </a:lnTo>
                <a:lnTo>
                  <a:pt x="997203" y="78486"/>
                </a:lnTo>
                <a:lnTo>
                  <a:pt x="984927" y="82027"/>
                </a:lnTo>
                <a:lnTo>
                  <a:pt x="993901" y="114046"/>
                </a:lnTo>
                <a:lnTo>
                  <a:pt x="1043056" y="69341"/>
                </a:lnTo>
                <a:close/>
              </a:path>
              <a:path w="1057275" h="193675">
                <a:moveTo>
                  <a:pt x="994537" y="69341"/>
                </a:moveTo>
                <a:lnTo>
                  <a:pt x="982348" y="72824"/>
                </a:lnTo>
                <a:lnTo>
                  <a:pt x="984927" y="82027"/>
                </a:lnTo>
                <a:lnTo>
                  <a:pt x="997203" y="78486"/>
                </a:lnTo>
                <a:lnTo>
                  <a:pt x="994537" y="69341"/>
                </a:lnTo>
                <a:close/>
              </a:path>
              <a:path w="1057275" h="193675">
                <a:moveTo>
                  <a:pt x="973327" y="40639"/>
                </a:moveTo>
                <a:lnTo>
                  <a:pt x="982348" y="72824"/>
                </a:lnTo>
                <a:lnTo>
                  <a:pt x="994537" y="69341"/>
                </a:lnTo>
                <a:lnTo>
                  <a:pt x="1043056" y="69341"/>
                </a:lnTo>
                <a:lnTo>
                  <a:pt x="1057021" y="56641"/>
                </a:lnTo>
                <a:lnTo>
                  <a:pt x="973327" y="40639"/>
                </a:lnTo>
                <a:close/>
              </a:path>
              <a:path w="1057275" h="193675">
                <a:moveTo>
                  <a:pt x="183896" y="0"/>
                </a:moveTo>
                <a:lnTo>
                  <a:pt x="132715" y="4445"/>
                </a:lnTo>
                <a:lnTo>
                  <a:pt x="86106" y="14604"/>
                </a:lnTo>
                <a:lnTo>
                  <a:pt x="28448" y="31496"/>
                </a:lnTo>
                <a:lnTo>
                  <a:pt x="0" y="39624"/>
                </a:lnTo>
                <a:lnTo>
                  <a:pt x="2667" y="48768"/>
                </a:lnTo>
                <a:lnTo>
                  <a:pt x="31115" y="40766"/>
                </a:lnTo>
                <a:lnTo>
                  <a:pt x="59562" y="32131"/>
                </a:lnTo>
                <a:lnTo>
                  <a:pt x="88646" y="23749"/>
                </a:lnTo>
                <a:lnTo>
                  <a:pt x="134366" y="13843"/>
                </a:lnTo>
                <a:lnTo>
                  <a:pt x="184276" y="9398"/>
                </a:lnTo>
                <a:lnTo>
                  <a:pt x="267328" y="9398"/>
                </a:lnTo>
                <a:lnTo>
                  <a:pt x="262128" y="8127"/>
                </a:lnTo>
                <a:lnTo>
                  <a:pt x="241300" y="4318"/>
                </a:lnTo>
                <a:lnTo>
                  <a:pt x="221361" y="1650"/>
                </a:lnTo>
                <a:lnTo>
                  <a:pt x="202311" y="381"/>
                </a:lnTo>
                <a:lnTo>
                  <a:pt x="1838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75476" y="2479548"/>
            <a:ext cx="234696" cy="2255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24688" y="2498661"/>
            <a:ext cx="136525" cy="138175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37503" y="2421635"/>
            <a:ext cx="272796" cy="1752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94463" y="2441638"/>
            <a:ext cx="158750" cy="88900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26504" y="2970810"/>
            <a:ext cx="462389" cy="1466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733548" y="2862833"/>
            <a:ext cx="4978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97B0D0"/>
                </a:solidFill>
                <a:latin typeface="Franklin Gothic Heavy"/>
                <a:cs typeface="Franklin Gothic Heavy"/>
              </a:rPr>
              <a:t>2</a:t>
            </a:r>
            <a:r>
              <a:rPr sz="1600" spc="-45" dirty="0">
                <a:solidFill>
                  <a:srgbClr val="97B0D0"/>
                </a:solidFill>
                <a:latin typeface="Franklin Gothic Heavy"/>
                <a:cs typeface="Franklin Gothic Heavy"/>
              </a:rPr>
              <a:t>0</a:t>
            </a:r>
            <a:r>
              <a:rPr sz="1600" spc="0" dirty="0">
                <a:solidFill>
                  <a:srgbClr val="97B0D0"/>
                </a:solidFill>
                <a:latin typeface="Franklin Gothic Heavy"/>
                <a:cs typeface="Franklin Gothic Heavy"/>
              </a:rPr>
              <a:t>1</a:t>
            </a:r>
            <a:r>
              <a:rPr sz="1600" spc="-5" dirty="0">
                <a:solidFill>
                  <a:srgbClr val="97B0D0"/>
                </a:solidFill>
                <a:latin typeface="Franklin Gothic Heavy"/>
                <a:cs typeface="Franklin Gothic Heavy"/>
              </a:rPr>
              <a:t>2</a:t>
            </a:r>
            <a:endParaRPr sz="1600">
              <a:latin typeface="Franklin Gothic Heavy"/>
              <a:cs typeface="Franklin Gothic Heavy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090" y="2413507"/>
            <a:ext cx="5010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7B0D0"/>
                </a:solidFill>
                <a:latin typeface="Franklin Gothic Heavy"/>
                <a:cs typeface="Franklin Gothic Heavy"/>
              </a:rPr>
              <a:t>2008</a:t>
            </a:r>
            <a:endParaRPr sz="1600">
              <a:latin typeface="Franklin Gothic Heavy"/>
              <a:cs typeface="Franklin Gothic Heavy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48911" y="4875276"/>
            <a:ext cx="3680460" cy="18455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45000" y="5070475"/>
            <a:ext cx="3090926" cy="12573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49467" y="5193790"/>
            <a:ext cx="3494532" cy="16642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45175" y="5389562"/>
            <a:ext cx="3084449" cy="12477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468748" y="3604386"/>
            <a:ext cx="498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97B0D0"/>
                </a:solidFill>
                <a:latin typeface="Franklin Gothic Heavy"/>
                <a:cs typeface="Franklin Gothic Heavy"/>
              </a:rPr>
              <a:t>2</a:t>
            </a:r>
            <a:r>
              <a:rPr sz="1600" spc="-40" dirty="0">
                <a:solidFill>
                  <a:srgbClr val="97B0D0"/>
                </a:solidFill>
                <a:latin typeface="Franklin Gothic Heavy"/>
                <a:cs typeface="Franklin Gothic Heavy"/>
              </a:rPr>
              <a:t>0</a:t>
            </a:r>
            <a:r>
              <a:rPr sz="1600" spc="0" dirty="0">
                <a:solidFill>
                  <a:srgbClr val="97B0D0"/>
                </a:solidFill>
                <a:latin typeface="Franklin Gothic Heavy"/>
                <a:cs typeface="Franklin Gothic Heavy"/>
              </a:rPr>
              <a:t>1</a:t>
            </a:r>
            <a:r>
              <a:rPr sz="1600" spc="-5" dirty="0">
                <a:solidFill>
                  <a:srgbClr val="97B0D0"/>
                </a:solidFill>
                <a:latin typeface="Franklin Gothic Heavy"/>
                <a:cs typeface="Franklin Gothic Heavy"/>
              </a:rPr>
              <a:t>4</a:t>
            </a:r>
            <a:endParaRPr sz="1600">
              <a:latin typeface="Franklin Gothic Heavy"/>
              <a:cs typeface="Franklin Gothic Heavy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46852" y="3872865"/>
            <a:ext cx="498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97B0D0"/>
                </a:solidFill>
                <a:latin typeface="Franklin Gothic Heavy"/>
                <a:cs typeface="Franklin Gothic Heavy"/>
              </a:rPr>
              <a:t>2</a:t>
            </a:r>
            <a:r>
              <a:rPr sz="1600" spc="-40" dirty="0">
                <a:solidFill>
                  <a:srgbClr val="97B0D0"/>
                </a:solidFill>
                <a:latin typeface="Franklin Gothic Heavy"/>
                <a:cs typeface="Franklin Gothic Heavy"/>
              </a:rPr>
              <a:t>0</a:t>
            </a:r>
            <a:r>
              <a:rPr sz="1600" spc="0" dirty="0">
                <a:solidFill>
                  <a:srgbClr val="97B0D0"/>
                </a:solidFill>
                <a:latin typeface="Franklin Gothic Heavy"/>
                <a:cs typeface="Franklin Gothic Heavy"/>
              </a:rPr>
              <a:t>1</a:t>
            </a:r>
            <a:r>
              <a:rPr sz="1600" spc="-5" dirty="0">
                <a:solidFill>
                  <a:srgbClr val="97B0D0"/>
                </a:solidFill>
                <a:latin typeface="Franklin Gothic Heavy"/>
                <a:cs typeface="Franklin Gothic Heavy"/>
              </a:rPr>
              <a:t>5</a:t>
            </a:r>
            <a:endParaRPr sz="1600">
              <a:latin typeface="Franklin Gothic Heavy"/>
              <a:cs typeface="Franklin Gothic Heavy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56856" y="3937761"/>
            <a:ext cx="495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97B0D0"/>
                </a:solidFill>
                <a:latin typeface="Franklin Gothic Heavy"/>
                <a:cs typeface="Franklin Gothic Heavy"/>
              </a:rPr>
              <a:t>2</a:t>
            </a:r>
            <a:r>
              <a:rPr sz="1600" spc="-45" dirty="0">
                <a:solidFill>
                  <a:srgbClr val="97B0D0"/>
                </a:solidFill>
                <a:latin typeface="Franklin Gothic Heavy"/>
                <a:cs typeface="Franklin Gothic Heavy"/>
              </a:rPr>
              <a:t>0</a:t>
            </a:r>
            <a:r>
              <a:rPr sz="1600" spc="-20" dirty="0">
                <a:solidFill>
                  <a:srgbClr val="97B0D0"/>
                </a:solidFill>
                <a:latin typeface="Franklin Gothic Heavy"/>
                <a:cs typeface="Franklin Gothic Heavy"/>
              </a:rPr>
              <a:t>1</a:t>
            </a:r>
            <a:r>
              <a:rPr sz="1600" spc="-5" dirty="0">
                <a:solidFill>
                  <a:srgbClr val="97B0D0"/>
                </a:solidFill>
                <a:latin typeface="Franklin Gothic Heavy"/>
                <a:cs typeface="Franklin Gothic Heavy"/>
              </a:rPr>
              <a:t>6</a:t>
            </a:r>
            <a:endParaRPr sz="1600">
              <a:latin typeface="Franklin Gothic Heavy"/>
              <a:cs typeface="Franklin Gothic Heavy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01980" y="2127504"/>
            <a:ext cx="8542020" cy="25770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9287" y="2147951"/>
            <a:ext cx="8495030" cy="2466340"/>
          </a:xfrm>
          <a:custGeom>
            <a:avLst/>
            <a:gdLst/>
            <a:ahLst/>
            <a:cxnLst/>
            <a:rect l="l" t="t" r="r" b="b"/>
            <a:pathLst>
              <a:path w="8495030" h="2466340">
                <a:moveTo>
                  <a:pt x="0" y="0"/>
                </a:moveTo>
                <a:lnTo>
                  <a:pt x="3857" y="43800"/>
                </a:lnTo>
                <a:lnTo>
                  <a:pt x="8001" y="87515"/>
                </a:lnTo>
                <a:lnTo>
                  <a:pt x="12715" y="131059"/>
                </a:lnTo>
                <a:lnTo>
                  <a:pt x="18288" y="174345"/>
                </a:lnTo>
                <a:lnTo>
                  <a:pt x="25003" y="217289"/>
                </a:lnTo>
                <a:lnTo>
                  <a:pt x="33147" y="259803"/>
                </a:lnTo>
                <a:lnTo>
                  <a:pt x="43005" y="301804"/>
                </a:lnTo>
                <a:lnTo>
                  <a:pt x="54864" y="343204"/>
                </a:lnTo>
                <a:lnTo>
                  <a:pt x="69008" y="383919"/>
                </a:lnTo>
                <a:lnTo>
                  <a:pt x="85725" y="423862"/>
                </a:lnTo>
                <a:lnTo>
                  <a:pt x="105298" y="462948"/>
                </a:lnTo>
                <a:lnTo>
                  <a:pt x="128016" y="501091"/>
                </a:lnTo>
                <a:lnTo>
                  <a:pt x="154162" y="538205"/>
                </a:lnTo>
                <a:lnTo>
                  <a:pt x="184023" y="574205"/>
                </a:lnTo>
                <a:lnTo>
                  <a:pt x="217884" y="609004"/>
                </a:lnTo>
                <a:lnTo>
                  <a:pt x="256032" y="642518"/>
                </a:lnTo>
                <a:lnTo>
                  <a:pt x="298751" y="674660"/>
                </a:lnTo>
                <a:lnTo>
                  <a:pt x="346329" y="705345"/>
                </a:lnTo>
                <a:lnTo>
                  <a:pt x="399049" y="734487"/>
                </a:lnTo>
                <a:lnTo>
                  <a:pt x="457200" y="762000"/>
                </a:lnTo>
                <a:lnTo>
                  <a:pt x="522015" y="786930"/>
                </a:lnTo>
                <a:lnTo>
                  <a:pt x="594112" y="808627"/>
                </a:lnTo>
                <a:lnTo>
                  <a:pt x="632700" y="818378"/>
                </a:lnTo>
                <a:lnTo>
                  <a:pt x="672879" y="827459"/>
                </a:lnTo>
                <a:lnTo>
                  <a:pt x="714572" y="835916"/>
                </a:lnTo>
                <a:lnTo>
                  <a:pt x="757702" y="843796"/>
                </a:lnTo>
                <a:lnTo>
                  <a:pt x="802194" y="851143"/>
                </a:lnTo>
                <a:lnTo>
                  <a:pt x="847970" y="858006"/>
                </a:lnTo>
                <a:lnTo>
                  <a:pt x="894953" y="864428"/>
                </a:lnTo>
                <a:lnTo>
                  <a:pt x="943068" y="870458"/>
                </a:lnTo>
                <a:lnTo>
                  <a:pt x="992237" y="876140"/>
                </a:lnTo>
                <a:lnTo>
                  <a:pt x="1042384" y="881521"/>
                </a:lnTo>
                <a:lnTo>
                  <a:pt x="1093432" y="886647"/>
                </a:lnTo>
                <a:lnTo>
                  <a:pt x="1145305" y="891564"/>
                </a:lnTo>
                <a:lnTo>
                  <a:pt x="1197926" y="896318"/>
                </a:lnTo>
                <a:lnTo>
                  <a:pt x="1251218" y="900956"/>
                </a:lnTo>
                <a:lnTo>
                  <a:pt x="1305105" y="905523"/>
                </a:lnTo>
                <a:lnTo>
                  <a:pt x="1359511" y="910066"/>
                </a:lnTo>
                <a:lnTo>
                  <a:pt x="1414358" y="914630"/>
                </a:lnTo>
                <a:lnTo>
                  <a:pt x="1469570" y="919262"/>
                </a:lnTo>
                <a:lnTo>
                  <a:pt x="1525070" y="924008"/>
                </a:lnTo>
                <a:lnTo>
                  <a:pt x="1580782" y="928914"/>
                </a:lnTo>
                <a:lnTo>
                  <a:pt x="1636630" y="934026"/>
                </a:lnTo>
                <a:lnTo>
                  <a:pt x="1692535" y="939391"/>
                </a:lnTo>
                <a:lnTo>
                  <a:pt x="1748423" y="945053"/>
                </a:lnTo>
                <a:lnTo>
                  <a:pt x="1804216" y="951060"/>
                </a:lnTo>
                <a:lnTo>
                  <a:pt x="1859838" y="957458"/>
                </a:lnTo>
                <a:lnTo>
                  <a:pt x="1915212" y="964293"/>
                </a:lnTo>
                <a:lnTo>
                  <a:pt x="1970262" y="971610"/>
                </a:lnTo>
                <a:lnTo>
                  <a:pt x="2024910" y="979456"/>
                </a:lnTo>
                <a:lnTo>
                  <a:pt x="2079080" y="987877"/>
                </a:lnTo>
                <a:lnTo>
                  <a:pt x="2132697" y="996919"/>
                </a:lnTo>
                <a:lnTo>
                  <a:pt x="2185682" y="1006629"/>
                </a:lnTo>
                <a:lnTo>
                  <a:pt x="2237960" y="1017052"/>
                </a:lnTo>
                <a:lnTo>
                  <a:pt x="2289453" y="1028234"/>
                </a:lnTo>
                <a:lnTo>
                  <a:pt x="2340086" y="1040222"/>
                </a:lnTo>
                <a:lnTo>
                  <a:pt x="2389782" y="1053062"/>
                </a:lnTo>
                <a:lnTo>
                  <a:pt x="2438463" y="1066800"/>
                </a:lnTo>
                <a:lnTo>
                  <a:pt x="2485182" y="1081128"/>
                </a:lnTo>
                <a:lnTo>
                  <a:pt x="2531432" y="1096389"/>
                </a:lnTo>
                <a:lnTo>
                  <a:pt x="2577242" y="1112534"/>
                </a:lnTo>
                <a:lnTo>
                  <a:pt x="2622647" y="1129514"/>
                </a:lnTo>
                <a:lnTo>
                  <a:pt x="2667676" y="1147279"/>
                </a:lnTo>
                <a:lnTo>
                  <a:pt x="2712364" y="1165782"/>
                </a:lnTo>
                <a:lnTo>
                  <a:pt x="2756740" y="1184973"/>
                </a:lnTo>
                <a:lnTo>
                  <a:pt x="2800838" y="1204803"/>
                </a:lnTo>
                <a:lnTo>
                  <a:pt x="2844689" y="1225224"/>
                </a:lnTo>
                <a:lnTo>
                  <a:pt x="2888326" y="1246186"/>
                </a:lnTo>
                <a:lnTo>
                  <a:pt x="2931779" y="1267641"/>
                </a:lnTo>
                <a:lnTo>
                  <a:pt x="2975082" y="1289539"/>
                </a:lnTo>
                <a:lnTo>
                  <a:pt x="3018266" y="1311833"/>
                </a:lnTo>
                <a:lnTo>
                  <a:pt x="3061363" y="1334473"/>
                </a:lnTo>
                <a:lnTo>
                  <a:pt x="3104404" y="1357410"/>
                </a:lnTo>
                <a:lnTo>
                  <a:pt x="3147423" y="1380595"/>
                </a:lnTo>
                <a:lnTo>
                  <a:pt x="3190450" y="1403980"/>
                </a:lnTo>
                <a:lnTo>
                  <a:pt x="3233518" y="1427516"/>
                </a:lnTo>
                <a:lnTo>
                  <a:pt x="3276659" y="1451153"/>
                </a:lnTo>
                <a:lnTo>
                  <a:pt x="3319904" y="1474844"/>
                </a:lnTo>
                <a:lnTo>
                  <a:pt x="3363286" y="1498538"/>
                </a:lnTo>
                <a:lnTo>
                  <a:pt x="3406836" y="1522187"/>
                </a:lnTo>
                <a:lnTo>
                  <a:pt x="3450587" y="1545743"/>
                </a:lnTo>
                <a:lnTo>
                  <a:pt x="3494570" y="1569156"/>
                </a:lnTo>
                <a:lnTo>
                  <a:pt x="3538818" y="1592378"/>
                </a:lnTo>
                <a:lnTo>
                  <a:pt x="3583362" y="1615360"/>
                </a:lnTo>
                <a:lnTo>
                  <a:pt x="3628234" y="1638052"/>
                </a:lnTo>
                <a:lnTo>
                  <a:pt x="3673466" y="1660406"/>
                </a:lnTo>
                <a:lnTo>
                  <a:pt x="3719090" y="1682373"/>
                </a:lnTo>
                <a:lnTo>
                  <a:pt x="3765139" y="1703905"/>
                </a:lnTo>
                <a:lnTo>
                  <a:pt x="3811643" y="1724952"/>
                </a:lnTo>
                <a:lnTo>
                  <a:pt x="3858635" y="1745465"/>
                </a:lnTo>
                <a:lnTo>
                  <a:pt x="3906147" y="1765396"/>
                </a:lnTo>
                <a:lnTo>
                  <a:pt x="3954211" y="1784696"/>
                </a:lnTo>
                <a:lnTo>
                  <a:pt x="4002859" y="1803316"/>
                </a:lnTo>
                <a:lnTo>
                  <a:pt x="4052122" y="1821206"/>
                </a:lnTo>
                <a:lnTo>
                  <a:pt x="4102033" y="1838319"/>
                </a:lnTo>
                <a:lnTo>
                  <a:pt x="4152624" y="1854605"/>
                </a:lnTo>
                <a:lnTo>
                  <a:pt x="4203926" y="1870016"/>
                </a:lnTo>
                <a:lnTo>
                  <a:pt x="4255971" y="1884502"/>
                </a:lnTo>
                <a:lnTo>
                  <a:pt x="4308792" y="1898015"/>
                </a:lnTo>
                <a:lnTo>
                  <a:pt x="4352825" y="1908423"/>
                </a:lnTo>
                <a:lnTo>
                  <a:pt x="4397622" y="1918325"/>
                </a:lnTo>
                <a:lnTo>
                  <a:pt x="4443150" y="1927738"/>
                </a:lnTo>
                <a:lnTo>
                  <a:pt x="4489377" y="1936678"/>
                </a:lnTo>
                <a:lnTo>
                  <a:pt x="4536269" y="1945162"/>
                </a:lnTo>
                <a:lnTo>
                  <a:pt x="4583795" y="1953208"/>
                </a:lnTo>
                <a:lnTo>
                  <a:pt x="4631920" y="1960834"/>
                </a:lnTo>
                <a:lnTo>
                  <a:pt x="4680612" y="1968055"/>
                </a:lnTo>
                <a:lnTo>
                  <a:pt x="4729838" y="1974889"/>
                </a:lnTo>
                <a:lnTo>
                  <a:pt x="4779566" y="1981354"/>
                </a:lnTo>
                <a:lnTo>
                  <a:pt x="4829762" y="1987466"/>
                </a:lnTo>
                <a:lnTo>
                  <a:pt x="4880394" y="1993243"/>
                </a:lnTo>
                <a:lnTo>
                  <a:pt x="4931428" y="1998701"/>
                </a:lnTo>
                <a:lnTo>
                  <a:pt x="4982833" y="2003859"/>
                </a:lnTo>
                <a:lnTo>
                  <a:pt x="5034574" y="2008732"/>
                </a:lnTo>
                <a:lnTo>
                  <a:pt x="5086620" y="2013339"/>
                </a:lnTo>
                <a:lnTo>
                  <a:pt x="5138937" y="2017696"/>
                </a:lnTo>
                <a:lnTo>
                  <a:pt x="5191492" y="2021820"/>
                </a:lnTo>
                <a:lnTo>
                  <a:pt x="5244253" y="2025729"/>
                </a:lnTo>
                <a:lnTo>
                  <a:pt x="5297187" y="2029440"/>
                </a:lnTo>
                <a:lnTo>
                  <a:pt x="5350261" y="2032970"/>
                </a:lnTo>
                <a:lnTo>
                  <a:pt x="5403442" y="2036336"/>
                </a:lnTo>
                <a:lnTo>
                  <a:pt x="5456697" y="2039554"/>
                </a:lnTo>
                <a:lnTo>
                  <a:pt x="5509993" y="2042644"/>
                </a:lnTo>
                <a:lnTo>
                  <a:pt x="5563298" y="2045620"/>
                </a:lnTo>
                <a:lnTo>
                  <a:pt x="5616578" y="2048501"/>
                </a:lnTo>
                <a:lnTo>
                  <a:pt x="5669802" y="2051304"/>
                </a:lnTo>
                <a:lnTo>
                  <a:pt x="5722935" y="2054046"/>
                </a:lnTo>
                <a:lnTo>
                  <a:pt x="5775945" y="2056744"/>
                </a:lnTo>
                <a:lnTo>
                  <a:pt x="5828799" y="2059415"/>
                </a:lnTo>
                <a:lnTo>
                  <a:pt x="5881465" y="2062077"/>
                </a:lnTo>
                <a:lnTo>
                  <a:pt x="5933909" y="2064745"/>
                </a:lnTo>
                <a:lnTo>
                  <a:pt x="5986099" y="2067439"/>
                </a:lnTo>
                <a:lnTo>
                  <a:pt x="6038001" y="2070174"/>
                </a:lnTo>
                <a:lnTo>
                  <a:pt x="6089583" y="2072968"/>
                </a:lnTo>
                <a:lnTo>
                  <a:pt x="6140813" y="2075838"/>
                </a:lnTo>
                <a:lnTo>
                  <a:pt x="6191656" y="2078801"/>
                </a:lnTo>
                <a:lnTo>
                  <a:pt x="6242081" y="2081875"/>
                </a:lnTo>
                <a:lnTo>
                  <a:pt x="6292055" y="2085076"/>
                </a:lnTo>
                <a:lnTo>
                  <a:pt x="6341544" y="2088421"/>
                </a:lnTo>
                <a:lnTo>
                  <a:pt x="6390516" y="2091928"/>
                </a:lnTo>
                <a:lnTo>
                  <a:pt x="6438937" y="2095614"/>
                </a:lnTo>
                <a:lnTo>
                  <a:pt x="6486776" y="2099496"/>
                </a:lnTo>
                <a:lnTo>
                  <a:pt x="6533999" y="2103592"/>
                </a:lnTo>
                <a:lnTo>
                  <a:pt x="6580573" y="2107917"/>
                </a:lnTo>
                <a:lnTo>
                  <a:pt x="6626466" y="2112490"/>
                </a:lnTo>
                <a:lnTo>
                  <a:pt x="6671644" y="2117328"/>
                </a:lnTo>
                <a:lnTo>
                  <a:pt x="6716075" y="2122447"/>
                </a:lnTo>
                <a:lnTo>
                  <a:pt x="6759726" y="2127865"/>
                </a:lnTo>
                <a:lnTo>
                  <a:pt x="6802564" y="2133600"/>
                </a:lnTo>
                <a:lnTo>
                  <a:pt x="6862543" y="2141851"/>
                </a:lnTo>
                <a:lnTo>
                  <a:pt x="6921297" y="2149801"/>
                </a:lnTo>
                <a:lnTo>
                  <a:pt x="6978882" y="2157486"/>
                </a:lnTo>
                <a:lnTo>
                  <a:pt x="7035357" y="2164944"/>
                </a:lnTo>
                <a:lnTo>
                  <a:pt x="7090780" y="2172213"/>
                </a:lnTo>
                <a:lnTo>
                  <a:pt x="7145208" y="2179329"/>
                </a:lnTo>
                <a:lnTo>
                  <a:pt x="7198699" y="2186331"/>
                </a:lnTo>
                <a:lnTo>
                  <a:pt x="7251312" y="2193255"/>
                </a:lnTo>
                <a:lnTo>
                  <a:pt x="7303104" y="2200138"/>
                </a:lnTo>
                <a:lnTo>
                  <a:pt x="7354134" y="2207019"/>
                </a:lnTo>
                <a:lnTo>
                  <a:pt x="7404458" y="2213934"/>
                </a:lnTo>
                <a:lnTo>
                  <a:pt x="7454135" y="2220920"/>
                </a:lnTo>
                <a:lnTo>
                  <a:pt x="7503222" y="2228016"/>
                </a:lnTo>
                <a:lnTo>
                  <a:pt x="7551779" y="2235258"/>
                </a:lnTo>
                <a:lnTo>
                  <a:pt x="7599861" y="2242684"/>
                </a:lnTo>
                <a:lnTo>
                  <a:pt x="7647529" y="2250331"/>
                </a:lnTo>
                <a:lnTo>
                  <a:pt x="7694838" y="2258237"/>
                </a:lnTo>
                <a:lnTo>
                  <a:pt x="7741848" y="2266438"/>
                </a:lnTo>
                <a:lnTo>
                  <a:pt x="7788616" y="2274972"/>
                </a:lnTo>
                <a:lnTo>
                  <a:pt x="7835199" y="2283877"/>
                </a:lnTo>
                <a:lnTo>
                  <a:pt x="7881657" y="2293190"/>
                </a:lnTo>
                <a:lnTo>
                  <a:pt x="7928046" y="2302947"/>
                </a:lnTo>
                <a:lnTo>
                  <a:pt x="7974424" y="2313188"/>
                </a:lnTo>
                <a:lnTo>
                  <a:pt x="8020851" y="2323948"/>
                </a:lnTo>
                <a:lnTo>
                  <a:pt x="8067382" y="2335265"/>
                </a:lnTo>
                <a:lnTo>
                  <a:pt x="8114077" y="2347176"/>
                </a:lnTo>
                <a:lnTo>
                  <a:pt x="8160993" y="2359720"/>
                </a:lnTo>
                <a:lnTo>
                  <a:pt x="8208188" y="2372933"/>
                </a:lnTo>
                <a:lnTo>
                  <a:pt x="8255720" y="2386852"/>
                </a:lnTo>
                <a:lnTo>
                  <a:pt x="8303646" y="2401515"/>
                </a:lnTo>
                <a:lnTo>
                  <a:pt x="8352026" y="2416959"/>
                </a:lnTo>
                <a:lnTo>
                  <a:pt x="8400915" y="2433222"/>
                </a:lnTo>
                <a:lnTo>
                  <a:pt x="8450374" y="2450340"/>
                </a:lnTo>
                <a:lnTo>
                  <a:pt x="8494712" y="2466286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78966" y="1560525"/>
            <a:ext cx="901750" cy="90175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06467" y="4370832"/>
            <a:ext cx="99060" cy="27431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52950" y="4394200"/>
            <a:ext cx="6350" cy="189230"/>
          </a:xfrm>
          <a:custGeom>
            <a:avLst/>
            <a:gdLst/>
            <a:ahLst/>
            <a:cxnLst/>
            <a:rect l="l" t="t" r="r" b="b"/>
            <a:pathLst>
              <a:path w="6350" h="189229">
                <a:moveTo>
                  <a:pt x="0" y="0"/>
                </a:moveTo>
                <a:lnTo>
                  <a:pt x="6350" y="188849"/>
                </a:lnTo>
              </a:path>
            </a:pathLst>
          </a:custGeom>
          <a:ln w="635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96228" y="4605528"/>
            <a:ext cx="99060" cy="3063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42075" y="4627626"/>
            <a:ext cx="8255" cy="222250"/>
          </a:xfrm>
          <a:custGeom>
            <a:avLst/>
            <a:gdLst/>
            <a:ahLst/>
            <a:cxnLst/>
            <a:rect l="l" t="t" r="r" b="b"/>
            <a:pathLst>
              <a:path w="8254" h="222250">
                <a:moveTo>
                  <a:pt x="0" y="0"/>
                </a:moveTo>
                <a:lnTo>
                  <a:pt x="8000" y="222250"/>
                </a:lnTo>
              </a:path>
            </a:pathLst>
          </a:custGeom>
          <a:ln w="635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79664" y="4924044"/>
            <a:ext cx="96011" cy="26974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24876" y="4946650"/>
            <a:ext cx="5080" cy="184150"/>
          </a:xfrm>
          <a:custGeom>
            <a:avLst/>
            <a:gdLst/>
            <a:ahLst/>
            <a:cxnLst/>
            <a:rect l="l" t="t" r="r" b="b"/>
            <a:pathLst>
              <a:path w="5079" h="184150">
                <a:moveTo>
                  <a:pt x="4699" y="0"/>
                </a:moveTo>
                <a:lnTo>
                  <a:pt x="0" y="184150"/>
                </a:lnTo>
              </a:path>
            </a:pathLst>
          </a:custGeom>
          <a:ln w="635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412997" y="4387037"/>
            <a:ext cx="10655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Franklin Gothic Heavy"/>
                <a:cs typeface="Franklin Gothic Heavy"/>
              </a:rPr>
              <a:t>xGeoid14B</a:t>
            </a:r>
            <a:endParaRPr sz="1600">
              <a:latin typeface="Franklin Gothic Heavy"/>
              <a:cs typeface="Franklin Gothic Heavy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86729" y="4833365"/>
            <a:ext cx="10648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Franklin Gothic Heavy"/>
                <a:cs typeface="Franklin Gothic Heavy"/>
              </a:rPr>
              <a:t>xGeoid15B</a:t>
            </a:r>
            <a:endParaRPr sz="1600">
              <a:latin typeface="Franklin Gothic Heavy"/>
              <a:cs typeface="Franklin Gothic Heavy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291831" y="5139944"/>
            <a:ext cx="10623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Franklin Gothic Heavy"/>
                <a:cs typeface="Franklin Gothic Heavy"/>
              </a:rPr>
              <a:t>xGeoid16B</a:t>
            </a:r>
            <a:endParaRPr sz="1600">
              <a:latin typeface="Franklin Gothic Heavy"/>
              <a:cs typeface="Franklin Gothic Heavy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40739" y="5666333"/>
            <a:ext cx="2286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6CAAB4"/>
                </a:solidFill>
                <a:latin typeface="Calibri"/>
                <a:cs typeface="Calibri"/>
              </a:rPr>
              <a:t>+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0" y="1304861"/>
            <a:ext cx="1122362" cy="118903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650619" y="2154681"/>
            <a:ext cx="7486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32824"/>
                </a:solidFill>
                <a:latin typeface="Franklin Gothic Heavy"/>
                <a:cs typeface="Franklin Gothic Heavy"/>
              </a:rPr>
              <a:t>GR</a:t>
            </a:r>
            <a:r>
              <a:rPr sz="1600" spc="-65" dirty="0">
                <a:solidFill>
                  <a:srgbClr val="932824"/>
                </a:solidFill>
                <a:latin typeface="Franklin Gothic Heavy"/>
                <a:cs typeface="Franklin Gothic Heavy"/>
              </a:rPr>
              <a:t>A</a:t>
            </a:r>
            <a:r>
              <a:rPr sz="1600" spc="-20" dirty="0">
                <a:solidFill>
                  <a:srgbClr val="932824"/>
                </a:solidFill>
                <a:latin typeface="Franklin Gothic Heavy"/>
                <a:cs typeface="Franklin Gothic Heavy"/>
              </a:rPr>
              <a:t>V</a:t>
            </a:r>
            <a:r>
              <a:rPr sz="1600" dirty="0">
                <a:solidFill>
                  <a:srgbClr val="932824"/>
                </a:solidFill>
                <a:latin typeface="Franklin Gothic Heavy"/>
                <a:cs typeface="Franklin Gothic Heavy"/>
              </a:rPr>
              <a:t>-</a:t>
            </a:r>
            <a:r>
              <a:rPr sz="1600" spc="-5" dirty="0">
                <a:solidFill>
                  <a:srgbClr val="932824"/>
                </a:solidFill>
                <a:latin typeface="Franklin Gothic Heavy"/>
                <a:cs typeface="Franklin Gothic Heavy"/>
              </a:rPr>
              <a:t>D</a:t>
            </a:r>
            <a:endParaRPr sz="1600">
              <a:latin typeface="Franklin Gothic Heavy"/>
              <a:cs typeface="Franklin Gothic Heavy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215895" y="3400044"/>
            <a:ext cx="6928104" cy="15666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274951" y="3438652"/>
            <a:ext cx="6869430" cy="1417955"/>
          </a:xfrm>
          <a:custGeom>
            <a:avLst/>
            <a:gdLst/>
            <a:ahLst/>
            <a:cxnLst/>
            <a:rect l="l" t="t" r="r" b="b"/>
            <a:pathLst>
              <a:path w="6869430" h="1417954">
                <a:moveTo>
                  <a:pt x="0" y="701802"/>
                </a:moveTo>
                <a:lnTo>
                  <a:pt x="22717" y="658073"/>
                </a:lnTo>
                <a:lnTo>
                  <a:pt x="45974" y="614903"/>
                </a:lnTo>
                <a:lnTo>
                  <a:pt x="69823" y="572391"/>
                </a:lnTo>
                <a:lnTo>
                  <a:pt x="94317" y="530633"/>
                </a:lnTo>
                <a:lnTo>
                  <a:pt x="119508" y="489727"/>
                </a:lnTo>
                <a:lnTo>
                  <a:pt x="145447" y="449770"/>
                </a:lnTo>
                <a:lnTo>
                  <a:pt x="172187" y="410860"/>
                </a:lnTo>
                <a:lnTo>
                  <a:pt x="199780" y="373094"/>
                </a:lnTo>
                <a:lnTo>
                  <a:pt x="228278" y="336569"/>
                </a:lnTo>
                <a:lnTo>
                  <a:pt x="257733" y="301384"/>
                </a:lnTo>
                <a:lnTo>
                  <a:pt x="288197" y="267635"/>
                </a:lnTo>
                <a:lnTo>
                  <a:pt x="319722" y="235419"/>
                </a:lnTo>
                <a:lnTo>
                  <a:pt x="352361" y="204835"/>
                </a:lnTo>
                <a:lnTo>
                  <a:pt x="386165" y="175979"/>
                </a:lnTo>
                <a:lnTo>
                  <a:pt x="421187" y="148949"/>
                </a:lnTo>
                <a:lnTo>
                  <a:pt x="457479" y="123843"/>
                </a:lnTo>
                <a:lnTo>
                  <a:pt x="495093" y="100757"/>
                </a:lnTo>
                <a:lnTo>
                  <a:pt x="534081" y="79790"/>
                </a:lnTo>
                <a:lnTo>
                  <a:pt x="574494" y="61038"/>
                </a:lnTo>
                <a:lnTo>
                  <a:pt x="616387" y="44600"/>
                </a:lnTo>
                <a:lnTo>
                  <a:pt x="659809" y="30572"/>
                </a:lnTo>
                <a:lnTo>
                  <a:pt x="704814" y="19052"/>
                </a:lnTo>
                <a:lnTo>
                  <a:pt x="751453" y="10137"/>
                </a:lnTo>
                <a:lnTo>
                  <a:pt x="799779" y="3925"/>
                </a:lnTo>
                <a:lnTo>
                  <a:pt x="849844" y="514"/>
                </a:lnTo>
                <a:lnTo>
                  <a:pt x="901700" y="0"/>
                </a:lnTo>
                <a:lnTo>
                  <a:pt x="935547" y="1622"/>
                </a:lnTo>
                <a:lnTo>
                  <a:pt x="1005500" y="10607"/>
                </a:lnTo>
                <a:lnTo>
                  <a:pt x="1078360" y="26680"/>
                </a:lnTo>
                <a:lnTo>
                  <a:pt x="1115840" y="37162"/>
                </a:lnTo>
                <a:lnTo>
                  <a:pt x="1154000" y="49161"/>
                </a:lnTo>
                <a:lnTo>
                  <a:pt x="1192825" y="62592"/>
                </a:lnTo>
                <a:lnTo>
                  <a:pt x="1232297" y="77369"/>
                </a:lnTo>
                <a:lnTo>
                  <a:pt x="1272402" y="93408"/>
                </a:lnTo>
                <a:lnTo>
                  <a:pt x="1313123" y="110624"/>
                </a:lnTo>
                <a:lnTo>
                  <a:pt x="1354446" y="128931"/>
                </a:lnTo>
                <a:lnTo>
                  <a:pt x="1396354" y="148245"/>
                </a:lnTo>
                <a:lnTo>
                  <a:pt x="1438832" y="168480"/>
                </a:lnTo>
                <a:lnTo>
                  <a:pt x="1481864" y="189551"/>
                </a:lnTo>
                <a:lnTo>
                  <a:pt x="1525434" y="211374"/>
                </a:lnTo>
                <a:lnTo>
                  <a:pt x="1569526" y="233863"/>
                </a:lnTo>
                <a:lnTo>
                  <a:pt x="1614126" y="256934"/>
                </a:lnTo>
                <a:lnTo>
                  <a:pt x="1659217" y="280500"/>
                </a:lnTo>
                <a:lnTo>
                  <a:pt x="1704783" y="304478"/>
                </a:lnTo>
                <a:lnTo>
                  <a:pt x="1750809" y="328782"/>
                </a:lnTo>
                <a:lnTo>
                  <a:pt x="1797279" y="353327"/>
                </a:lnTo>
                <a:lnTo>
                  <a:pt x="1844177" y="378028"/>
                </a:lnTo>
                <a:lnTo>
                  <a:pt x="1891489" y="402799"/>
                </a:lnTo>
                <a:lnTo>
                  <a:pt x="1939197" y="427557"/>
                </a:lnTo>
                <a:lnTo>
                  <a:pt x="1987286" y="452215"/>
                </a:lnTo>
                <a:lnTo>
                  <a:pt x="2035741" y="476689"/>
                </a:lnTo>
                <a:lnTo>
                  <a:pt x="2084546" y="500894"/>
                </a:lnTo>
                <a:lnTo>
                  <a:pt x="2133685" y="524744"/>
                </a:lnTo>
                <a:lnTo>
                  <a:pt x="2183143" y="548155"/>
                </a:lnTo>
                <a:lnTo>
                  <a:pt x="2232903" y="571042"/>
                </a:lnTo>
                <a:lnTo>
                  <a:pt x="2282951" y="593318"/>
                </a:lnTo>
                <a:lnTo>
                  <a:pt x="2333270" y="614901"/>
                </a:lnTo>
                <a:lnTo>
                  <a:pt x="2383844" y="635703"/>
                </a:lnTo>
                <a:lnTo>
                  <a:pt x="2434659" y="655641"/>
                </a:lnTo>
                <a:lnTo>
                  <a:pt x="2485698" y="674630"/>
                </a:lnTo>
                <a:lnTo>
                  <a:pt x="2536946" y="692583"/>
                </a:lnTo>
                <a:lnTo>
                  <a:pt x="2588386" y="709417"/>
                </a:lnTo>
                <a:lnTo>
                  <a:pt x="2640004" y="725045"/>
                </a:lnTo>
                <a:lnTo>
                  <a:pt x="2691783" y="739384"/>
                </a:lnTo>
                <a:lnTo>
                  <a:pt x="2743708" y="752348"/>
                </a:lnTo>
                <a:lnTo>
                  <a:pt x="2788497" y="762554"/>
                </a:lnTo>
                <a:lnTo>
                  <a:pt x="2834039" y="772263"/>
                </a:lnTo>
                <a:lnTo>
                  <a:pt x="2880299" y="781493"/>
                </a:lnTo>
                <a:lnTo>
                  <a:pt x="2927245" y="790263"/>
                </a:lnTo>
                <a:lnTo>
                  <a:pt x="2974843" y="798592"/>
                </a:lnTo>
                <a:lnTo>
                  <a:pt x="3023059" y="806497"/>
                </a:lnTo>
                <a:lnTo>
                  <a:pt x="3071860" y="813999"/>
                </a:lnTo>
                <a:lnTo>
                  <a:pt x="3121214" y="821114"/>
                </a:lnTo>
                <a:lnTo>
                  <a:pt x="3171086" y="827864"/>
                </a:lnTo>
                <a:lnTo>
                  <a:pt x="3221443" y="834265"/>
                </a:lnTo>
                <a:lnTo>
                  <a:pt x="3272251" y="840336"/>
                </a:lnTo>
                <a:lnTo>
                  <a:pt x="3323478" y="846097"/>
                </a:lnTo>
                <a:lnTo>
                  <a:pt x="3375090" y="851566"/>
                </a:lnTo>
                <a:lnTo>
                  <a:pt x="3427054" y="856762"/>
                </a:lnTo>
                <a:lnTo>
                  <a:pt x="3479336" y="861703"/>
                </a:lnTo>
                <a:lnTo>
                  <a:pt x="3531902" y="866408"/>
                </a:lnTo>
                <a:lnTo>
                  <a:pt x="3584721" y="870895"/>
                </a:lnTo>
                <a:lnTo>
                  <a:pt x="3637757" y="875184"/>
                </a:lnTo>
                <a:lnTo>
                  <a:pt x="3690978" y="879293"/>
                </a:lnTo>
                <a:lnTo>
                  <a:pt x="3744350" y="883241"/>
                </a:lnTo>
                <a:lnTo>
                  <a:pt x="3797840" y="887047"/>
                </a:lnTo>
                <a:lnTo>
                  <a:pt x="3851415" y="890728"/>
                </a:lnTo>
                <a:lnTo>
                  <a:pt x="3905041" y="894304"/>
                </a:lnTo>
                <a:lnTo>
                  <a:pt x="3958685" y="897794"/>
                </a:lnTo>
                <a:lnTo>
                  <a:pt x="4012313" y="901216"/>
                </a:lnTo>
                <a:lnTo>
                  <a:pt x="4065892" y="904589"/>
                </a:lnTo>
                <a:lnTo>
                  <a:pt x="4119389" y="907932"/>
                </a:lnTo>
                <a:lnTo>
                  <a:pt x="4172771" y="911262"/>
                </a:lnTo>
                <a:lnTo>
                  <a:pt x="4226003" y="914600"/>
                </a:lnTo>
                <a:lnTo>
                  <a:pt x="4279053" y="917963"/>
                </a:lnTo>
                <a:lnTo>
                  <a:pt x="4331887" y="921371"/>
                </a:lnTo>
                <a:lnTo>
                  <a:pt x="4384472" y="924842"/>
                </a:lnTo>
                <a:lnTo>
                  <a:pt x="4436775" y="928394"/>
                </a:lnTo>
                <a:lnTo>
                  <a:pt x="4488761" y="932047"/>
                </a:lnTo>
                <a:lnTo>
                  <a:pt x="4540398" y="935819"/>
                </a:lnTo>
                <a:lnTo>
                  <a:pt x="4591653" y="939728"/>
                </a:lnTo>
                <a:lnTo>
                  <a:pt x="4642491" y="943794"/>
                </a:lnTo>
                <a:lnTo>
                  <a:pt x="4692880" y="948035"/>
                </a:lnTo>
                <a:lnTo>
                  <a:pt x="4742786" y="952470"/>
                </a:lnTo>
                <a:lnTo>
                  <a:pt x="4792176" y="957117"/>
                </a:lnTo>
                <a:lnTo>
                  <a:pt x="4841017" y="961996"/>
                </a:lnTo>
                <a:lnTo>
                  <a:pt x="4889274" y="967124"/>
                </a:lnTo>
                <a:lnTo>
                  <a:pt x="4936915" y="972521"/>
                </a:lnTo>
                <a:lnTo>
                  <a:pt x="4983907" y="978206"/>
                </a:lnTo>
                <a:lnTo>
                  <a:pt x="5030215" y="984196"/>
                </a:lnTo>
                <a:lnTo>
                  <a:pt x="5075807" y="990510"/>
                </a:lnTo>
                <a:lnTo>
                  <a:pt x="5120650" y="997168"/>
                </a:lnTo>
                <a:lnTo>
                  <a:pt x="5164708" y="1004189"/>
                </a:lnTo>
                <a:lnTo>
                  <a:pt x="5221966" y="1013541"/>
                </a:lnTo>
                <a:lnTo>
                  <a:pt x="5277423" y="1022417"/>
                </a:lnTo>
                <a:lnTo>
                  <a:pt x="5331197" y="1030872"/>
                </a:lnTo>
                <a:lnTo>
                  <a:pt x="5383406" y="1038964"/>
                </a:lnTo>
                <a:lnTo>
                  <a:pt x="5434168" y="1046749"/>
                </a:lnTo>
                <a:lnTo>
                  <a:pt x="5483601" y="1054284"/>
                </a:lnTo>
                <a:lnTo>
                  <a:pt x="5531823" y="1061625"/>
                </a:lnTo>
                <a:lnTo>
                  <a:pt x="5578953" y="1068829"/>
                </a:lnTo>
                <a:lnTo>
                  <a:pt x="5625107" y="1075951"/>
                </a:lnTo>
                <a:lnTo>
                  <a:pt x="5670405" y="1083050"/>
                </a:lnTo>
                <a:lnTo>
                  <a:pt x="5714965" y="1090181"/>
                </a:lnTo>
                <a:lnTo>
                  <a:pt x="5758904" y="1097402"/>
                </a:lnTo>
                <a:lnTo>
                  <a:pt x="5802340" y="1104768"/>
                </a:lnTo>
                <a:lnTo>
                  <a:pt x="5845392" y="1112336"/>
                </a:lnTo>
                <a:lnTo>
                  <a:pt x="5888178" y="1120163"/>
                </a:lnTo>
                <a:lnTo>
                  <a:pt x="5930815" y="1128305"/>
                </a:lnTo>
                <a:lnTo>
                  <a:pt x="5973422" y="1136819"/>
                </a:lnTo>
                <a:lnTo>
                  <a:pt x="6016117" y="1145762"/>
                </a:lnTo>
                <a:lnTo>
                  <a:pt x="6059017" y="1155189"/>
                </a:lnTo>
                <a:lnTo>
                  <a:pt x="6102241" y="1165159"/>
                </a:lnTo>
                <a:lnTo>
                  <a:pt x="6145907" y="1175726"/>
                </a:lnTo>
                <a:lnTo>
                  <a:pt x="6190133" y="1186949"/>
                </a:lnTo>
                <a:lnTo>
                  <a:pt x="6235037" y="1198883"/>
                </a:lnTo>
                <a:lnTo>
                  <a:pt x="6280737" y="1211584"/>
                </a:lnTo>
                <a:lnTo>
                  <a:pt x="6327352" y="1225110"/>
                </a:lnTo>
                <a:lnTo>
                  <a:pt x="6374998" y="1239518"/>
                </a:lnTo>
                <a:lnTo>
                  <a:pt x="6423794" y="1254863"/>
                </a:lnTo>
                <a:lnTo>
                  <a:pt x="6473859" y="1271202"/>
                </a:lnTo>
                <a:lnTo>
                  <a:pt x="6525310" y="1288592"/>
                </a:lnTo>
                <a:lnTo>
                  <a:pt x="6578266" y="1307089"/>
                </a:lnTo>
                <a:lnTo>
                  <a:pt x="6632843" y="1326751"/>
                </a:lnTo>
                <a:lnTo>
                  <a:pt x="6689161" y="1347633"/>
                </a:lnTo>
                <a:lnTo>
                  <a:pt x="6747338" y="1369792"/>
                </a:lnTo>
                <a:lnTo>
                  <a:pt x="6807491" y="1393285"/>
                </a:lnTo>
                <a:lnTo>
                  <a:pt x="6869048" y="1417892"/>
                </a:lnTo>
              </a:path>
            </a:pathLst>
          </a:custGeom>
          <a:ln w="38099">
            <a:solidFill>
              <a:srgbClr val="6CAA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45635" y="3764279"/>
            <a:ext cx="659891" cy="88391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90847" y="3789045"/>
            <a:ext cx="568960" cy="796925"/>
          </a:xfrm>
          <a:custGeom>
            <a:avLst/>
            <a:gdLst/>
            <a:ahLst/>
            <a:cxnLst/>
            <a:rect l="l" t="t" r="r" b="b"/>
            <a:pathLst>
              <a:path w="568960" h="796925">
                <a:moveTo>
                  <a:pt x="568960" y="796797"/>
                </a:moveTo>
                <a:lnTo>
                  <a:pt x="552785" y="721355"/>
                </a:lnTo>
                <a:lnTo>
                  <a:pt x="540582" y="682266"/>
                </a:lnTo>
                <a:lnTo>
                  <a:pt x="525747" y="642424"/>
                </a:lnTo>
                <a:lnTo>
                  <a:pt x="508367" y="601950"/>
                </a:lnTo>
                <a:lnTo>
                  <a:pt x="488525" y="560961"/>
                </a:lnTo>
                <a:lnTo>
                  <a:pt x="466309" y="519578"/>
                </a:lnTo>
                <a:lnTo>
                  <a:pt x="441801" y="477920"/>
                </a:lnTo>
                <a:lnTo>
                  <a:pt x="415088" y="436106"/>
                </a:lnTo>
                <a:lnTo>
                  <a:pt x="386254" y="394255"/>
                </a:lnTo>
                <a:lnTo>
                  <a:pt x="355385" y="352487"/>
                </a:lnTo>
                <a:lnTo>
                  <a:pt x="322565" y="310922"/>
                </a:lnTo>
                <a:lnTo>
                  <a:pt x="287880" y="269678"/>
                </a:lnTo>
                <a:lnTo>
                  <a:pt x="251415" y="228875"/>
                </a:lnTo>
                <a:lnTo>
                  <a:pt x="213254" y="188632"/>
                </a:lnTo>
                <a:lnTo>
                  <a:pt x="173484" y="149069"/>
                </a:lnTo>
                <a:lnTo>
                  <a:pt x="132188" y="110305"/>
                </a:lnTo>
                <a:lnTo>
                  <a:pt x="89452" y="72459"/>
                </a:lnTo>
                <a:lnTo>
                  <a:pt x="45361" y="35651"/>
                </a:lnTo>
                <a:lnTo>
                  <a:pt x="0" y="0"/>
                </a:lnTo>
              </a:path>
            </a:pathLst>
          </a:custGeom>
          <a:ln w="635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45635" y="3608832"/>
            <a:ext cx="653796" cy="85039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90594" y="3633470"/>
            <a:ext cx="563245" cy="762635"/>
          </a:xfrm>
          <a:custGeom>
            <a:avLst/>
            <a:gdLst/>
            <a:ahLst/>
            <a:cxnLst/>
            <a:rect l="l" t="t" r="r" b="b"/>
            <a:pathLst>
              <a:path w="563245" h="762635">
                <a:moveTo>
                  <a:pt x="562990" y="762634"/>
                </a:moveTo>
                <a:lnTo>
                  <a:pt x="553623" y="724180"/>
                </a:lnTo>
                <a:lnTo>
                  <a:pt x="541501" y="684856"/>
                </a:lnTo>
                <a:lnTo>
                  <a:pt x="526713" y="644783"/>
                </a:lnTo>
                <a:lnTo>
                  <a:pt x="509348" y="604081"/>
                </a:lnTo>
                <a:lnTo>
                  <a:pt x="489495" y="562870"/>
                </a:lnTo>
                <a:lnTo>
                  <a:pt x="467242" y="521272"/>
                </a:lnTo>
                <a:lnTo>
                  <a:pt x="442679" y="479407"/>
                </a:lnTo>
                <a:lnTo>
                  <a:pt x="415894" y="437395"/>
                </a:lnTo>
                <a:lnTo>
                  <a:pt x="386976" y="395356"/>
                </a:lnTo>
                <a:lnTo>
                  <a:pt x="356013" y="353410"/>
                </a:lnTo>
                <a:lnTo>
                  <a:pt x="323095" y="311680"/>
                </a:lnTo>
                <a:lnTo>
                  <a:pt x="288310" y="270284"/>
                </a:lnTo>
                <a:lnTo>
                  <a:pt x="251747" y="229343"/>
                </a:lnTo>
                <a:lnTo>
                  <a:pt x="213494" y="188977"/>
                </a:lnTo>
                <a:lnTo>
                  <a:pt x="173641" y="149308"/>
                </a:lnTo>
                <a:lnTo>
                  <a:pt x="132277" y="110455"/>
                </a:lnTo>
                <a:lnTo>
                  <a:pt x="89489" y="72539"/>
                </a:lnTo>
                <a:lnTo>
                  <a:pt x="45367" y="35681"/>
                </a:lnTo>
                <a:lnTo>
                  <a:pt x="0" y="0"/>
                </a:lnTo>
              </a:path>
            </a:pathLst>
          </a:custGeom>
          <a:ln w="635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38883" y="3628644"/>
            <a:ext cx="1133055" cy="104800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2480" y="4273296"/>
            <a:ext cx="1479803" cy="62788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54075" y="4302125"/>
            <a:ext cx="1358900" cy="530225"/>
          </a:xfrm>
          <a:custGeom>
            <a:avLst/>
            <a:gdLst/>
            <a:ahLst/>
            <a:cxnLst/>
            <a:rect l="l" t="t" r="r" b="b"/>
            <a:pathLst>
              <a:path w="1358900" h="530225">
                <a:moveTo>
                  <a:pt x="0" y="530225"/>
                </a:moveTo>
                <a:lnTo>
                  <a:pt x="19825" y="464948"/>
                </a:lnTo>
                <a:lnTo>
                  <a:pt x="50783" y="411249"/>
                </a:lnTo>
                <a:lnTo>
                  <a:pt x="91824" y="367932"/>
                </a:lnTo>
                <a:lnTo>
                  <a:pt x="141898" y="333802"/>
                </a:lnTo>
                <a:lnTo>
                  <a:pt x="199958" y="307661"/>
                </a:lnTo>
                <a:lnTo>
                  <a:pt x="264954" y="288314"/>
                </a:lnTo>
                <a:lnTo>
                  <a:pt x="335836" y="274564"/>
                </a:lnTo>
                <a:lnTo>
                  <a:pt x="411557" y="265216"/>
                </a:lnTo>
                <a:lnTo>
                  <a:pt x="450904" y="261819"/>
                </a:lnTo>
                <a:lnTo>
                  <a:pt x="491067" y="259074"/>
                </a:lnTo>
                <a:lnTo>
                  <a:pt x="531915" y="256831"/>
                </a:lnTo>
                <a:lnTo>
                  <a:pt x="573317" y="254940"/>
                </a:lnTo>
                <a:lnTo>
                  <a:pt x="615141" y="253253"/>
                </a:lnTo>
                <a:lnTo>
                  <a:pt x="657258" y="251620"/>
                </a:lnTo>
                <a:lnTo>
                  <a:pt x="699535" y="249891"/>
                </a:lnTo>
                <a:lnTo>
                  <a:pt x="741841" y="247917"/>
                </a:lnTo>
                <a:lnTo>
                  <a:pt x="784045" y="245548"/>
                </a:lnTo>
                <a:lnTo>
                  <a:pt x="826017" y="242635"/>
                </a:lnTo>
                <a:lnTo>
                  <a:pt x="867625" y="239028"/>
                </a:lnTo>
                <a:lnTo>
                  <a:pt x="908737" y="234578"/>
                </a:lnTo>
                <a:lnTo>
                  <a:pt x="949224" y="229135"/>
                </a:lnTo>
                <a:lnTo>
                  <a:pt x="988953" y="222549"/>
                </a:lnTo>
                <a:lnTo>
                  <a:pt x="1027793" y="214672"/>
                </a:lnTo>
                <a:lnTo>
                  <a:pt x="1065614" y="205354"/>
                </a:lnTo>
                <a:lnTo>
                  <a:pt x="1102284" y="194444"/>
                </a:lnTo>
                <a:lnTo>
                  <a:pt x="1171648" y="167254"/>
                </a:lnTo>
                <a:lnTo>
                  <a:pt x="1234836" y="131907"/>
                </a:lnTo>
                <a:lnTo>
                  <a:pt x="1290798" y="87206"/>
                </a:lnTo>
                <a:lnTo>
                  <a:pt x="1338486" y="31955"/>
                </a:lnTo>
                <a:lnTo>
                  <a:pt x="1358900" y="0"/>
                </a:lnTo>
              </a:path>
            </a:pathLst>
          </a:custGeom>
          <a:ln w="38100">
            <a:solidFill>
              <a:srgbClr val="6CAA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772850" y="3912489"/>
            <a:ext cx="9334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D0D0D"/>
                </a:solidFill>
                <a:latin typeface="Franklin Gothic Heavy"/>
                <a:cs typeface="Franklin Gothic Heavy"/>
              </a:rPr>
              <a:t>GOCO03s  GO</a:t>
            </a:r>
            <a:r>
              <a:rPr sz="1600" dirty="0">
                <a:solidFill>
                  <a:srgbClr val="0D0D0D"/>
                </a:solidFill>
                <a:latin typeface="Franklin Gothic Heavy"/>
                <a:cs typeface="Franklin Gothic Heavy"/>
              </a:rPr>
              <a:t>C</a:t>
            </a:r>
            <a:r>
              <a:rPr sz="1600" spc="-5" dirty="0">
                <a:solidFill>
                  <a:srgbClr val="0D0D0D"/>
                </a:solidFill>
                <a:latin typeface="Franklin Gothic Heavy"/>
                <a:cs typeface="Franklin Gothic Heavy"/>
              </a:rPr>
              <a:t>O05S</a:t>
            </a:r>
            <a:endParaRPr sz="1600" dirty="0">
              <a:latin typeface="Franklin Gothic Heavy"/>
              <a:cs typeface="Franklin Gothic Heavy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84229" y="3776598"/>
            <a:ext cx="715962" cy="19685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49287" y="2147951"/>
            <a:ext cx="8495030" cy="2806700"/>
          </a:xfrm>
          <a:custGeom>
            <a:avLst/>
            <a:gdLst/>
            <a:ahLst/>
            <a:cxnLst/>
            <a:rect l="l" t="t" r="r" b="b"/>
            <a:pathLst>
              <a:path w="8495030" h="2806700">
                <a:moveTo>
                  <a:pt x="0" y="0"/>
                </a:moveTo>
                <a:lnTo>
                  <a:pt x="3499" y="43907"/>
                </a:lnTo>
                <a:lnTo>
                  <a:pt x="7213" y="87746"/>
                </a:lnTo>
                <a:lnTo>
                  <a:pt x="11357" y="131443"/>
                </a:lnTo>
                <a:lnTo>
                  <a:pt x="16144" y="174929"/>
                </a:lnTo>
                <a:lnTo>
                  <a:pt x="21791" y="218132"/>
                </a:lnTo>
                <a:lnTo>
                  <a:pt x="28511" y="260980"/>
                </a:lnTo>
                <a:lnTo>
                  <a:pt x="36519" y="303404"/>
                </a:lnTo>
                <a:lnTo>
                  <a:pt x="46030" y="345331"/>
                </a:lnTo>
                <a:lnTo>
                  <a:pt x="57259" y="386691"/>
                </a:lnTo>
                <a:lnTo>
                  <a:pt x="70420" y="427412"/>
                </a:lnTo>
                <a:lnTo>
                  <a:pt x="85728" y="467423"/>
                </a:lnTo>
                <a:lnTo>
                  <a:pt x="103397" y="506653"/>
                </a:lnTo>
                <a:lnTo>
                  <a:pt x="123644" y="545032"/>
                </a:lnTo>
                <a:lnTo>
                  <a:pt x="146681" y="582487"/>
                </a:lnTo>
                <a:lnTo>
                  <a:pt x="172724" y="618948"/>
                </a:lnTo>
                <a:lnTo>
                  <a:pt x="201988" y="654343"/>
                </a:lnTo>
                <a:lnTo>
                  <a:pt x="234687" y="688602"/>
                </a:lnTo>
                <a:lnTo>
                  <a:pt x="271036" y="721653"/>
                </a:lnTo>
                <a:lnTo>
                  <a:pt x="311249" y="753426"/>
                </a:lnTo>
                <a:lnTo>
                  <a:pt x="355542" y="783848"/>
                </a:lnTo>
                <a:lnTo>
                  <a:pt x="404129" y="812849"/>
                </a:lnTo>
                <a:lnTo>
                  <a:pt x="457225" y="840359"/>
                </a:lnTo>
                <a:lnTo>
                  <a:pt x="520367" y="867227"/>
                </a:lnTo>
                <a:lnTo>
                  <a:pt x="590457" y="890693"/>
                </a:lnTo>
                <a:lnTo>
                  <a:pt x="627930" y="901267"/>
                </a:lnTo>
                <a:lnTo>
                  <a:pt x="666926" y="911133"/>
                </a:lnTo>
                <a:lnTo>
                  <a:pt x="707374" y="920337"/>
                </a:lnTo>
                <a:lnTo>
                  <a:pt x="749203" y="928926"/>
                </a:lnTo>
                <a:lnTo>
                  <a:pt x="792342" y="936948"/>
                </a:lnTo>
                <a:lnTo>
                  <a:pt x="836720" y="944449"/>
                </a:lnTo>
                <a:lnTo>
                  <a:pt x="882266" y="951478"/>
                </a:lnTo>
                <a:lnTo>
                  <a:pt x="928908" y="958080"/>
                </a:lnTo>
                <a:lnTo>
                  <a:pt x="976575" y="964304"/>
                </a:lnTo>
                <a:lnTo>
                  <a:pt x="1025197" y="970197"/>
                </a:lnTo>
                <a:lnTo>
                  <a:pt x="1074701" y="975805"/>
                </a:lnTo>
                <a:lnTo>
                  <a:pt x="1125017" y="981176"/>
                </a:lnTo>
                <a:lnTo>
                  <a:pt x="1176074" y="986358"/>
                </a:lnTo>
                <a:lnTo>
                  <a:pt x="1227800" y="991397"/>
                </a:lnTo>
                <a:lnTo>
                  <a:pt x="1280125" y="996341"/>
                </a:lnTo>
                <a:lnTo>
                  <a:pt x="1332976" y="1001236"/>
                </a:lnTo>
                <a:lnTo>
                  <a:pt x="1386284" y="1006131"/>
                </a:lnTo>
                <a:lnTo>
                  <a:pt x="1439976" y="1011071"/>
                </a:lnTo>
                <a:lnTo>
                  <a:pt x="1493982" y="1016106"/>
                </a:lnTo>
                <a:lnTo>
                  <a:pt x="1548230" y="1021281"/>
                </a:lnTo>
                <a:lnTo>
                  <a:pt x="1602650" y="1026644"/>
                </a:lnTo>
                <a:lnTo>
                  <a:pt x="1657170" y="1032242"/>
                </a:lnTo>
                <a:lnTo>
                  <a:pt x="1711719" y="1038122"/>
                </a:lnTo>
                <a:lnTo>
                  <a:pt x="1766225" y="1044332"/>
                </a:lnTo>
                <a:lnTo>
                  <a:pt x="1820618" y="1050918"/>
                </a:lnTo>
                <a:lnTo>
                  <a:pt x="1874827" y="1057929"/>
                </a:lnTo>
                <a:lnTo>
                  <a:pt x="1928780" y="1065411"/>
                </a:lnTo>
                <a:lnTo>
                  <a:pt x="1982406" y="1073411"/>
                </a:lnTo>
                <a:lnTo>
                  <a:pt x="2035634" y="1081976"/>
                </a:lnTo>
                <a:lnTo>
                  <a:pt x="2088393" y="1091155"/>
                </a:lnTo>
                <a:lnTo>
                  <a:pt x="2140612" y="1100993"/>
                </a:lnTo>
                <a:lnTo>
                  <a:pt x="2192219" y="1111539"/>
                </a:lnTo>
                <a:lnTo>
                  <a:pt x="2243143" y="1122839"/>
                </a:lnTo>
                <a:lnTo>
                  <a:pt x="2293313" y="1134941"/>
                </a:lnTo>
                <a:lnTo>
                  <a:pt x="2342659" y="1147891"/>
                </a:lnTo>
                <a:lnTo>
                  <a:pt x="2391108" y="1161738"/>
                </a:lnTo>
                <a:lnTo>
                  <a:pt x="2438590" y="1176527"/>
                </a:lnTo>
                <a:lnTo>
                  <a:pt x="2484211" y="1191957"/>
                </a:lnTo>
                <a:lnTo>
                  <a:pt x="2529383" y="1208367"/>
                </a:lnTo>
                <a:lnTo>
                  <a:pt x="2574134" y="1225708"/>
                </a:lnTo>
                <a:lnTo>
                  <a:pt x="2618496" y="1243928"/>
                </a:lnTo>
                <a:lnTo>
                  <a:pt x="2662497" y="1262979"/>
                </a:lnTo>
                <a:lnTo>
                  <a:pt x="2706167" y="1282811"/>
                </a:lnTo>
                <a:lnTo>
                  <a:pt x="2749536" y="1303372"/>
                </a:lnTo>
                <a:lnTo>
                  <a:pt x="2792634" y="1324613"/>
                </a:lnTo>
                <a:lnTo>
                  <a:pt x="2835491" y="1346483"/>
                </a:lnTo>
                <a:lnTo>
                  <a:pt x="2878135" y="1368934"/>
                </a:lnTo>
                <a:lnTo>
                  <a:pt x="2920598" y="1391913"/>
                </a:lnTo>
                <a:lnTo>
                  <a:pt x="2962909" y="1415373"/>
                </a:lnTo>
                <a:lnTo>
                  <a:pt x="3005097" y="1439261"/>
                </a:lnTo>
                <a:lnTo>
                  <a:pt x="3047193" y="1463529"/>
                </a:lnTo>
                <a:lnTo>
                  <a:pt x="3089225" y="1488125"/>
                </a:lnTo>
                <a:lnTo>
                  <a:pt x="3131225" y="1513001"/>
                </a:lnTo>
                <a:lnTo>
                  <a:pt x="3173221" y="1538105"/>
                </a:lnTo>
                <a:lnTo>
                  <a:pt x="3215244" y="1563388"/>
                </a:lnTo>
                <a:lnTo>
                  <a:pt x="3257322" y="1588799"/>
                </a:lnTo>
                <a:lnTo>
                  <a:pt x="3299486" y="1614289"/>
                </a:lnTo>
                <a:lnTo>
                  <a:pt x="3341766" y="1639808"/>
                </a:lnTo>
                <a:lnTo>
                  <a:pt x="3384192" y="1665304"/>
                </a:lnTo>
                <a:lnTo>
                  <a:pt x="3426792" y="1690728"/>
                </a:lnTo>
                <a:lnTo>
                  <a:pt x="3469597" y="1716031"/>
                </a:lnTo>
                <a:lnTo>
                  <a:pt x="3512637" y="1741161"/>
                </a:lnTo>
                <a:lnTo>
                  <a:pt x="3555942" y="1766069"/>
                </a:lnTo>
                <a:lnTo>
                  <a:pt x="3599540" y="1790705"/>
                </a:lnTo>
                <a:lnTo>
                  <a:pt x="3643463" y="1815018"/>
                </a:lnTo>
                <a:lnTo>
                  <a:pt x="3687738" y="1838958"/>
                </a:lnTo>
                <a:lnTo>
                  <a:pt x="3732398" y="1862476"/>
                </a:lnTo>
                <a:lnTo>
                  <a:pt x="3777470" y="1885520"/>
                </a:lnTo>
                <a:lnTo>
                  <a:pt x="3822986" y="1908042"/>
                </a:lnTo>
                <a:lnTo>
                  <a:pt x="3868974" y="1929991"/>
                </a:lnTo>
                <a:lnTo>
                  <a:pt x="3915464" y="1951316"/>
                </a:lnTo>
                <a:lnTo>
                  <a:pt x="3962487" y="1971968"/>
                </a:lnTo>
                <a:lnTo>
                  <a:pt x="4010072" y="1991896"/>
                </a:lnTo>
                <a:lnTo>
                  <a:pt x="4058248" y="2011051"/>
                </a:lnTo>
                <a:lnTo>
                  <a:pt x="4107046" y="2029382"/>
                </a:lnTo>
                <a:lnTo>
                  <a:pt x="4156495" y="2046840"/>
                </a:lnTo>
                <a:lnTo>
                  <a:pt x="4206624" y="2063373"/>
                </a:lnTo>
                <a:lnTo>
                  <a:pt x="4257465" y="2078932"/>
                </a:lnTo>
                <a:lnTo>
                  <a:pt x="4309046" y="2093468"/>
                </a:lnTo>
                <a:lnTo>
                  <a:pt x="4353089" y="2104931"/>
                </a:lnTo>
                <a:lnTo>
                  <a:pt x="4397902" y="2115803"/>
                </a:lnTo>
                <a:lnTo>
                  <a:pt x="4443450" y="2126106"/>
                </a:lnTo>
                <a:lnTo>
                  <a:pt x="4489702" y="2135860"/>
                </a:lnTo>
                <a:lnTo>
                  <a:pt x="4536623" y="2145087"/>
                </a:lnTo>
                <a:lnTo>
                  <a:pt x="4584181" y="2153806"/>
                </a:lnTo>
                <a:lnTo>
                  <a:pt x="4632342" y="2162040"/>
                </a:lnTo>
                <a:lnTo>
                  <a:pt x="4681074" y="2169809"/>
                </a:lnTo>
                <a:lnTo>
                  <a:pt x="4730342" y="2177133"/>
                </a:lnTo>
                <a:lnTo>
                  <a:pt x="4780114" y="2184035"/>
                </a:lnTo>
                <a:lnTo>
                  <a:pt x="4830357" y="2190534"/>
                </a:lnTo>
                <a:lnTo>
                  <a:pt x="4881038" y="2196652"/>
                </a:lnTo>
                <a:lnTo>
                  <a:pt x="4932122" y="2202409"/>
                </a:lnTo>
                <a:lnTo>
                  <a:pt x="4983578" y="2207827"/>
                </a:lnTo>
                <a:lnTo>
                  <a:pt x="5035371" y="2212926"/>
                </a:lnTo>
                <a:lnTo>
                  <a:pt x="5087469" y="2217727"/>
                </a:lnTo>
                <a:lnTo>
                  <a:pt x="5139839" y="2222252"/>
                </a:lnTo>
                <a:lnTo>
                  <a:pt x="5192446" y="2226521"/>
                </a:lnTo>
                <a:lnTo>
                  <a:pt x="5245259" y="2230555"/>
                </a:lnTo>
                <a:lnTo>
                  <a:pt x="5298244" y="2234375"/>
                </a:lnTo>
                <a:lnTo>
                  <a:pt x="5351367" y="2238001"/>
                </a:lnTo>
                <a:lnTo>
                  <a:pt x="5404596" y="2241456"/>
                </a:lnTo>
                <a:lnTo>
                  <a:pt x="5457897" y="2244759"/>
                </a:lnTo>
                <a:lnTo>
                  <a:pt x="5511238" y="2247932"/>
                </a:lnTo>
                <a:lnTo>
                  <a:pt x="5564584" y="2250995"/>
                </a:lnTo>
                <a:lnTo>
                  <a:pt x="5617903" y="2253970"/>
                </a:lnTo>
                <a:lnTo>
                  <a:pt x="5671161" y="2256877"/>
                </a:lnTo>
                <a:lnTo>
                  <a:pt x="5724326" y="2259738"/>
                </a:lnTo>
                <a:lnTo>
                  <a:pt x="5777364" y="2262572"/>
                </a:lnTo>
                <a:lnTo>
                  <a:pt x="5830242" y="2265402"/>
                </a:lnTo>
                <a:lnTo>
                  <a:pt x="5882926" y="2268248"/>
                </a:lnTo>
                <a:lnTo>
                  <a:pt x="5935385" y="2271131"/>
                </a:lnTo>
                <a:lnTo>
                  <a:pt x="5987583" y="2274071"/>
                </a:lnTo>
                <a:lnTo>
                  <a:pt x="6039489" y="2277091"/>
                </a:lnTo>
                <a:lnTo>
                  <a:pt x="6091069" y="2280210"/>
                </a:lnTo>
                <a:lnTo>
                  <a:pt x="6142289" y="2283450"/>
                </a:lnTo>
                <a:lnTo>
                  <a:pt x="6193117" y="2286831"/>
                </a:lnTo>
                <a:lnTo>
                  <a:pt x="6243520" y="2290375"/>
                </a:lnTo>
                <a:lnTo>
                  <a:pt x="6293464" y="2294102"/>
                </a:lnTo>
                <a:lnTo>
                  <a:pt x="6342915" y="2298033"/>
                </a:lnTo>
                <a:lnTo>
                  <a:pt x="6391842" y="2302190"/>
                </a:lnTo>
                <a:lnTo>
                  <a:pt x="6440210" y="2306592"/>
                </a:lnTo>
                <a:lnTo>
                  <a:pt x="6487987" y="2311262"/>
                </a:lnTo>
                <a:lnTo>
                  <a:pt x="6535139" y="2316219"/>
                </a:lnTo>
                <a:lnTo>
                  <a:pt x="6581633" y="2321486"/>
                </a:lnTo>
                <a:lnTo>
                  <a:pt x="6627436" y="2327082"/>
                </a:lnTo>
                <a:lnTo>
                  <a:pt x="6672514" y="2333029"/>
                </a:lnTo>
                <a:lnTo>
                  <a:pt x="6716835" y="2339347"/>
                </a:lnTo>
                <a:lnTo>
                  <a:pt x="6760366" y="2346058"/>
                </a:lnTo>
                <a:lnTo>
                  <a:pt x="6803072" y="2353183"/>
                </a:lnTo>
                <a:lnTo>
                  <a:pt x="6861115" y="2363204"/>
                </a:lnTo>
                <a:lnTo>
                  <a:pt x="6917835" y="2372915"/>
                </a:lnTo>
                <a:lnTo>
                  <a:pt x="6973300" y="2382357"/>
                </a:lnTo>
                <a:lnTo>
                  <a:pt x="7027575" y="2391575"/>
                </a:lnTo>
                <a:lnTo>
                  <a:pt x="7080728" y="2400612"/>
                </a:lnTo>
                <a:lnTo>
                  <a:pt x="7132827" y="2409511"/>
                </a:lnTo>
                <a:lnTo>
                  <a:pt x="7183938" y="2418315"/>
                </a:lnTo>
                <a:lnTo>
                  <a:pt x="7234127" y="2427069"/>
                </a:lnTo>
                <a:lnTo>
                  <a:pt x="7283463" y="2435814"/>
                </a:lnTo>
                <a:lnTo>
                  <a:pt x="7332013" y="2444595"/>
                </a:lnTo>
                <a:lnTo>
                  <a:pt x="7379842" y="2453454"/>
                </a:lnTo>
                <a:lnTo>
                  <a:pt x="7427018" y="2462435"/>
                </a:lnTo>
                <a:lnTo>
                  <a:pt x="7473609" y="2471582"/>
                </a:lnTo>
                <a:lnTo>
                  <a:pt x="7519681" y="2480938"/>
                </a:lnTo>
                <a:lnTo>
                  <a:pt x="7565301" y="2490546"/>
                </a:lnTo>
                <a:lnTo>
                  <a:pt x="7610536" y="2500449"/>
                </a:lnTo>
                <a:lnTo>
                  <a:pt x="7655454" y="2510691"/>
                </a:lnTo>
                <a:lnTo>
                  <a:pt x="7700121" y="2521315"/>
                </a:lnTo>
                <a:lnTo>
                  <a:pt x="7744604" y="2532364"/>
                </a:lnTo>
                <a:lnTo>
                  <a:pt x="7788970" y="2543882"/>
                </a:lnTo>
                <a:lnTo>
                  <a:pt x="7833287" y="2555912"/>
                </a:lnTo>
                <a:lnTo>
                  <a:pt x="7877621" y="2568498"/>
                </a:lnTo>
                <a:lnTo>
                  <a:pt x="7922039" y="2581682"/>
                </a:lnTo>
                <a:lnTo>
                  <a:pt x="7966608" y="2595508"/>
                </a:lnTo>
                <a:lnTo>
                  <a:pt x="8011396" y="2610019"/>
                </a:lnTo>
                <a:lnTo>
                  <a:pt x="8056469" y="2625260"/>
                </a:lnTo>
                <a:lnTo>
                  <a:pt x="8101895" y="2641272"/>
                </a:lnTo>
                <a:lnTo>
                  <a:pt x="8147740" y="2658100"/>
                </a:lnTo>
                <a:lnTo>
                  <a:pt x="8194071" y="2675786"/>
                </a:lnTo>
                <a:lnTo>
                  <a:pt x="8240956" y="2694374"/>
                </a:lnTo>
                <a:lnTo>
                  <a:pt x="8288461" y="2713908"/>
                </a:lnTo>
                <a:lnTo>
                  <a:pt x="8336654" y="2734431"/>
                </a:lnTo>
                <a:lnTo>
                  <a:pt x="8385601" y="2755985"/>
                </a:lnTo>
                <a:lnTo>
                  <a:pt x="8435369" y="2778615"/>
                </a:lnTo>
                <a:lnTo>
                  <a:pt x="8486026" y="2802363"/>
                </a:lnTo>
                <a:lnTo>
                  <a:pt x="8494712" y="2806555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083552" y="4433315"/>
            <a:ext cx="986027" cy="7665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126351" y="4459351"/>
            <a:ext cx="897890" cy="676910"/>
          </a:xfrm>
          <a:custGeom>
            <a:avLst/>
            <a:gdLst/>
            <a:ahLst/>
            <a:cxnLst/>
            <a:rect l="l" t="t" r="r" b="b"/>
            <a:pathLst>
              <a:path w="897890" h="676910">
                <a:moveTo>
                  <a:pt x="897381" y="676401"/>
                </a:moveTo>
                <a:lnTo>
                  <a:pt x="887068" y="638634"/>
                </a:lnTo>
                <a:lnTo>
                  <a:pt x="873900" y="601213"/>
                </a:lnTo>
                <a:lnTo>
                  <a:pt x="857971" y="564210"/>
                </a:lnTo>
                <a:lnTo>
                  <a:pt x="839376" y="527697"/>
                </a:lnTo>
                <a:lnTo>
                  <a:pt x="818209" y="491744"/>
                </a:lnTo>
                <a:lnTo>
                  <a:pt x="794564" y="456422"/>
                </a:lnTo>
                <a:lnTo>
                  <a:pt x="768536" y="421803"/>
                </a:lnTo>
                <a:lnTo>
                  <a:pt x="740219" y="387958"/>
                </a:lnTo>
                <a:lnTo>
                  <a:pt x="709707" y="354958"/>
                </a:lnTo>
                <a:lnTo>
                  <a:pt x="677094" y="322874"/>
                </a:lnTo>
                <a:lnTo>
                  <a:pt x="642476" y="291778"/>
                </a:lnTo>
                <a:lnTo>
                  <a:pt x="605946" y="261741"/>
                </a:lnTo>
                <a:lnTo>
                  <a:pt x="567598" y="232834"/>
                </a:lnTo>
                <a:lnTo>
                  <a:pt x="527528" y="205127"/>
                </a:lnTo>
                <a:lnTo>
                  <a:pt x="485828" y="178694"/>
                </a:lnTo>
                <a:lnTo>
                  <a:pt x="442594" y="153603"/>
                </a:lnTo>
                <a:lnTo>
                  <a:pt x="397920" y="129928"/>
                </a:lnTo>
                <a:lnTo>
                  <a:pt x="351900" y="107738"/>
                </a:lnTo>
                <a:lnTo>
                  <a:pt x="304629" y="87106"/>
                </a:lnTo>
                <a:lnTo>
                  <a:pt x="256200" y="68102"/>
                </a:lnTo>
                <a:lnTo>
                  <a:pt x="206709" y="50798"/>
                </a:lnTo>
                <a:lnTo>
                  <a:pt x="156248" y="35264"/>
                </a:lnTo>
                <a:lnTo>
                  <a:pt x="104914" y="21572"/>
                </a:lnTo>
                <a:lnTo>
                  <a:pt x="52800" y="9794"/>
                </a:lnTo>
                <a:lnTo>
                  <a:pt x="0" y="0"/>
                </a:lnTo>
              </a:path>
            </a:pathLst>
          </a:custGeom>
          <a:ln w="635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083552" y="4221479"/>
            <a:ext cx="992124" cy="79400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126351" y="4246498"/>
            <a:ext cx="903605" cy="706120"/>
          </a:xfrm>
          <a:custGeom>
            <a:avLst/>
            <a:gdLst/>
            <a:ahLst/>
            <a:cxnLst/>
            <a:rect l="l" t="t" r="r" b="b"/>
            <a:pathLst>
              <a:path w="903604" h="706120">
                <a:moveTo>
                  <a:pt x="903351" y="705612"/>
                </a:moveTo>
                <a:lnTo>
                  <a:pt x="895090" y="666682"/>
                </a:lnTo>
                <a:lnTo>
                  <a:pt x="883725" y="628035"/>
                </a:lnTo>
                <a:lnTo>
                  <a:pt x="869360" y="589751"/>
                </a:lnTo>
                <a:lnTo>
                  <a:pt x="852094" y="551908"/>
                </a:lnTo>
                <a:lnTo>
                  <a:pt x="832030" y="514587"/>
                </a:lnTo>
                <a:lnTo>
                  <a:pt x="809271" y="477867"/>
                </a:lnTo>
                <a:lnTo>
                  <a:pt x="783917" y="441827"/>
                </a:lnTo>
                <a:lnTo>
                  <a:pt x="756070" y="406547"/>
                </a:lnTo>
                <a:lnTo>
                  <a:pt x="725833" y="372106"/>
                </a:lnTo>
                <a:lnTo>
                  <a:pt x="693307" y="338584"/>
                </a:lnTo>
                <a:lnTo>
                  <a:pt x="658594" y="306059"/>
                </a:lnTo>
                <a:lnTo>
                  <a:pt x="621795" y="274612"/>
                </a:lnTo>
                <a:lnTo>
                  <a:pt x="583014" y="244322"/>
                </a:lnTo>
                <a:lnTo>
                  <a:pt x="542351" y="215269"/>
                </a:lnTo>
                <a:lnTo>
                  <a:pt x="499908" y="187531"/>
                </a:lnTo>
                <a:lnTo>
                  <a:pt x="455787" y="161188"/>
                </a:lnTo>
                <a:lnTo>
                  <a:pt x="410091" y="136320"/>
                </a:lnTo>
                <a:lnTo>
                  <a:pt x="362920" y="113007"/>
                </a:lnTo>
                <a:lnTo>
                  <a:pt x="314377" y="91326"/>
                </a:lnTo>
                <a:lnTo>
                  <a:pt x="264563" y="71359"/>
                </a:lnTo>
                <a:lnTo>
                  <a:pt x="213580" y="53185"/>
                </a:lnTo>
                <a:lnTo>
                  <a:pt x="161531" y="36882"/>
                </a:lnTo>
                <a:lnTo>
                  <a:pt x="108516" y="22530"/>
                </a:lnTo>
                <a:lnTo>
                  <a:pt x="54639" y="10210"/>
                </a:lnTo>
                <a:lnTo>
                  <a:pt x="0" y="0"/>
                </a:lnTo>
              </a:path>
            </a:pathLst>
          </a:custGeom>
          <a:ln w="635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02223" y="4335779"/>
            <a:ext cx="893063" cy="57911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645784" y="4360798"/>
            <a:ext cx="804545" cy="490220"/>
          </a:xfrm>
          <a:custGeom>
            <a:avLst/>
            <a:gdLst/>
            <a:ahLst/>
            <a:cxnLst/>
            <a:rect l="l" t="t" r="r" b="b"/>
            <a:pathLst>
              <a:path w="804545" h="490220">
                <a:moveTo>
                  <a:pt x="804290" y="490219"/>
                </a:moveTo>
                <a:lnTo>
                  <a:pt x="782844" y="458417"/>
                </a:lnTo>
                <a:lnTo>
                  <a:pt x="758337" y="426829"/>
                </a:lnTo>
                <a:lnTo>
                  <a:pt x="730900" y="395535"/>
                </a:lnTo>
                <a:lnTo>
                  <a:pt x="700663" y="364616"/>
                </a:lnTo>
                <a:lnTo>
                  <a:pt x="667757" y="334152"/>
                </a:lnTo>
                <a:lnTo>
                  <a:pt x="632313" y="304221"/>
                </a:lnTo>
                <a:lnTo>
                  <a:pt x="594461" y="274903"/>
                </a:lnTo>
                <a:lnTo>
                  <a:pt x="554333" y="246280"/>
                </a:lnTo>
                <a:lnTo>
                  <a:pt x="512058" y="218429"/>
                </a:lnTo>
                <a:lnTo>
                  <a:pt x="467767" y="191432"/>
                </a:lnTo>
                <a:lnTo>
                  <a:pt x="421591" y="165367"/>
                </a:lnTo>
                <a:lnTo>
                  <a:pt x="373661" y="140315"/>
                </a:lnTo>
                <a:lnTo>
                  <a:pt x="324107" y="116355"/>
                </a:lnTo>
                <a:lnTo>
                  <a:pt x="273059" y="93567"/>
                </a:lnTo>
                <a:lnTo>
                  <a:pt x="220650" y="72030"/>
                </a:lnTo>
                <a:lnTo>
                  <a:pt x="167008" y="51826"/>
                </a:lnTo>
                <a:lnTo>
                  <a:pt x="112266" y="33033"/>
                </a:lnTo>
                <a:lnTo>
                  <a:pt x="56553" y="15731"/>
                </a:lnTo>
                <a:lnTo>
                  <a:pt x="0" y="0"/>
                </a:lnTo>
              </a:path>
            </a:pathLst>
          </a:custGeom>
          <a:ln w="635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564123" y="4119371"/>
            <a:ext cx="923544" cy="57759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608192" y="4145026"/>
            <a:ext cx="833755" cy="487045"/>
          </a:xfrm>
          <a:custGeom>
            <a:avLst/>
            <a:gdLst/>
            <a:ahLst/>
            <a:cxnLst/>
            <a:rect l="l" t="t" r="r" b="b"/>
            <a:pathLst>
              <a:path w="833754" h="487045">
                <a:moveTo>
                  <a:pt x="833755" y="486918"/>
                </a:moveTo>
                <a:lnTo>
                  <a:pt x="787123" y="425730"/>
                </a:lnTo>
                <a:lnTo>
                  <a:pt x="759731" y="395586"/>
                </a:lnTo>
                <a:lnTo>
                  <a:pt x="729780" y="365833"/>
                </a:lnTo>
                <a:lnTo>
                  <a:pt x="697390" y="336542"/>
                </a:lnTo>
                <a:lnTo>
                  <a:pt x="662681" y="307782"/>
                </a:lnTo>
                <a:lnTo>
                  <a:pt x="625770" y="279624"/>
                </a:lnTo>
                <a:lnTo>
                  <a:pt x="586779" y="252136"/>
                </a:lnTo>
                <a:lnTo>
                  <a:pt x="545826" y="225389"/>
                </a:lnTo>
                <a:lnTo>
                  <a:pt x="503031" y="199453"/>
                </a:lnTo>
                <a:lnTo>
                  <a:pt x="458512" y="174397"/>
                </a:lnTo>
                <a:lnTo>
                  <a:pt x="412390" y="150290"/>
                </a:lnTo>
                <a:lnTo>
                  <a:pt x="364783" y="127203"/>
                </a:lnTo>
                <a:lnTo>
                  <a:pt x="315812" y="105206"/>
                </a:lnTo>
                <a:lnTo>
                  <a:pt x="265594" y="84367"/>
                </a:lnTo>
                <a:lnTo>
                  <a:pt x="214251" y="64757"/>
                </a:lnTo>
                <a:lnTo>
                  <a:pt x="161900" y="46446"/>
                </a:lnTo>
                <a:lnTo>
                  <a:pt x="108662" y="29503"/>
                </a:lnTo>
                <a:lnTo>
                  <a:pt x="54655" y="13997"/>
                </a:lnTo>
                <a:lnTo>
                  <a:pt x="0" y="0"/>
                </a:lnTo>
              </a:path>
            </a:pathLst>
          </a:custGeom>
          <a:ln w="635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96113" y="1158787"/>
            <a:ext cx="85892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spc="-10" dirty="0" smtClean="0">
                <a:latin typeface="Franklin Gothic Heavy"/>
                <a:cs typeface="Franklin Gothic Heavy"/>
              </a:rPr>
              <a:t>EGM08</a:t>
            </a:r>
            <a:endParaRPr sz="1600" dirty="0">
              <a:latin typeface="Franklin Gothic Heavy"/>
              <a:cs typeface="Franklin Gothic Heavy"/>
            </a:endParaRPr>
          </a:p>
        </p:txBody>
      </p:sp>
      <p:sp>
        <p:nvSpPr>
          <p:cNvPr id="65" name="object 2"/>
          <p:cNvSpPr txBox="1">
            <a:spLocks/>
          </p:cNvSpPr>
          <p:nvPr/>
        </p:nvSpPr>
        <p:spPr bwMode="auto">
          <a:xfrm>
            <a:off x="1" y="409194"/>
            <a:ext cx="9144000" cy="6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Evolution of recent NGS geoid models</a:t>
            </a:r>
            <a:endParaRPr lang="en-US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5505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vimeter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9335" y="0"/>
            <a:ext cx="9966415" cy="647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415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090259" y="2929426"/>
            <a:ext cx="1281392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726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" y="364865"/>
            <a:ext cx="89154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Online Positioning User Service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079"/>
            <a:ext cx="8229600" cy="5361905"/>
          </a:xfrm>
        </p:spPr>
        <p:txBody>
          <a:bodyPr/>
          <a:lstStyle/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Rapid Static  (OPUS-RS)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ual frequency receiver data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static sessions only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30 seconds epoch rate (aka recording interval)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15 minutes to 2 hours of GPS data</a:t>
            </a:r>
          </a:p>
          <a:p>
            <a:pPr marL="457200" lvl="1" indent="0">
              <a:spcBef>
                <a:spcPts val="180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Static  (OPUS-S)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ame requirements as above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 to 48 hours of GPS data</a:t>
            </a:r>
          </a:p>
          <a:p>
            <a:pPr marL="457200" lvl="1" indent="0">
              <a:spcBef>
                <a:spcPts val="180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  (OP)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also Beta OPUS Projects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adds session processing and network adjustment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training by NGS required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12 hours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upload to OPUS with a “Project ID” keyed in Options</a:t>
            </a:r>
          </a:p>
        </p:txBody>
      </p:sp>
      <p:sp>
        <p:nvSpPr>
          <p:cNvPr id="4" name="Curved Right Arrow 3"/>
          <p:cNvSpPr/>
          <p:nvPr/>
        </p:nvSpPr>
        <p:spPr>
          <a:xfrm>
            <a:off x="369009" y="3718560"/>
            <a:ext cx="533400" cy="1684020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00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238" y="1228309"/>
            <a:ext cx="6931152" cy="57759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66083" y="1850818"/>
            <a:ext cx="4255875" cy="3558437"/>
            <a:chOff x="2466083" y="1850818"/>
            <a:chExt cx="4255875" cy="355843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75867" y="1850818"/>
              <a:ext cx="0" cy="1595336"/>
            </a:xfrm>
            <a:prstGeom prst="line">
              <a:avLst/>
            </a:prstGeom>
            <a:ln w="165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204443" y="4650498"/>
              <a:ext cx="1517515" cy="75875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466083" y="4650498"/>
              <a:ext cx="1517515" cy="75875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30 seconds epoch rate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0" y="1828800"/>
            <a:ext cx="0" cy="1595336"/>
          </a:xfrm>
          <a:prstGeom prst="line">
            <a:avLst/>
          </a:prstGeom>
          <a:ln w="76200">
            <a:solidFill>
              <a:srgbClr val="B0F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88213" y="5016230"/>
            <a:ext cx="0" cy="1595336"/>
          </a:xfrm>
          <a:prstGeom prst="line">
            <a:avLst/>
          </a:prstGeom>
          <a:ln w="76200">
            <a:solidFill>
              <a:srgbClr val="B0F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27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Cj04347380000[1]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239966"/>
            <a:ext cx="9144000" cy="4618037"/>
          </a:xfrm>
        </p:spPr>
      </p:pic>
      <p:sp>
        <p:nvSpPr>
          <p:cNvPr id="61443" name="AutoShape 3"/>
          <p:cNvSpPr>
            <a:spLocks noChangeArrowheads="1"/>
          </p:cNvSpPr>
          <p:nvPr/>
        </p:nvSpPr>
        <p:spPr bwMode="auto">
          <a:xfrm rot="1035962">
            <a:off x="4733925" y="3914778"/>
            <a:ext cx="522288" cy="195263"/>
          </a:xfrm>
          <a:prstGeom prst="triangle">
            <a:avLst>
              <a:gd name="adj" fmla="val 76056"/>
            </a:avLst>
          </a:prstGeom>
          <a:solidFill>
            <a:srgbClr val="FFFF00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 flipH="1" flipV="1">
            <a:off x="5038726" y="4056064"/>
            <a:ext cx="1263650" cy="960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4243390" y="2443163"/>
            <a:ext cx="803275" cy="1568451"/>
          </a:xfrm>
          <a:prstGeom prst="line">
            <a:avLst/>
          </a:prstGeom>
          <a:noFill/>
          <a:ln w="31750" cap="rnd">
            <a:solidFill>
              <a:srgbClr val="CCFFCC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6" name="Text Box 12"/>
          <p:cNvSpPr txBox="1">
            <a:spLocks noChangeArrowheads="1"/>
          </p:cNvSpPr>
          <p:nvPr/>
        </p:nvSpPr>
        <p:spPr bwMode="auto">
          <a:xfrm>
            <a:off x="-1048803" y="-1700830"/>
            <a:ext cx="87026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charset="0"/>
              </a:rPr>
              <a:t>Rapid-static</a:t>
            </a:r>
            <a:r>
              <a:rPr lang="en-US" altLang="en-US" dirty="0">
                <a:latin typeface="Arial" charset="0"/>
              </a:rPr>
              <a:t>: </a:t>
            </a:r>
            <a:r>
              <a:rPr lang="en-US" altLang="en-US" sz="2400" dirty="0">
                <a:latin typeface="Arial" charset="0"/>
              </a:rPr>
              <a:t>OPUS first creates an atmospheric delay model from surrounding CORS data.</a:t>
            </a:r>
          </a:p>
        </p:txBody>
      </p:sp>
      <p:sp>
        <p:nvSpPr>
          <p:cNvPr id="80924" name="Oval 28"/>
          <p:cNvSpPr>
            <a:spLocks noChangeArrowheads="1"/>
          </p:cNvSpPr>
          <p:nvPr/>
        </p:nvSpPr>
        <p:spPr bwMode="auto">
          <a:xfrm>
            <a:off x="1419228" y="3265489"/>
            <a:ext cx="6613525" cy="2513012"/>
          </a:xfrm>
          <a:prstGeom prst="ellipse">
            <a:avLst/>
          </a:prstGeom>
          <a:noFill/>
          <a:ln w="4762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0925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1951" y="1153478"/>
            <a:ext cx="3066141" cy="19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26" name="Line 30"/>
          <p:cNvSpPr>
            <a:spLocks noChangeShapeType="1"/>
          </p:cNvSpPr>
          <p:nvPr/>
        </p:nvSpPr>
        <p:spPr bwMode="auto">
          <a:xfrm flipH="1" flipV="1">
            <a:off x="5035551" y="4052888"/>
            <a:ext cx="1231900" cy="584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7" name="Line 31"/>
          <p:cNvSpPr>
            <a:spLocks noChangeShapeType="1"/>
          </p:cNvSpPr>
          <p:nvPr/>
        </p:nvSpPr>
        <p:spPr bwMode="auto">
          <a:xfrm flipH="1">
            <a:off x="5091113" y="3892552"/>
            <a:ext cx="1638300" cy="150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8" name="Line 32"/>
          <p:cNvSpPr>
            <a:spLocks noChangeShapeType="1"/>
          </p:cNvSpPr>
          <p:nvPr/>
        </p:nvSpPr>
        <p:spPr bwMode="auto">
          <a:xfrm flipH="1">
            <a:off x="5062540" y="3644900"/>
            <a:ext cx="954087" cy="369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9" name="Line 33"/>
          <p:cNvSpPr>
            <a:spLocks noChangeShapeType="1"/>
          </p:cNvSpPr>
          <p:nvPr/>
        </p:nvSpPr>
        <p:spPr bwMode="auto">
          <a:xfrm>
            <a:off x="3703638" y="3609977"/>
            <a:ext cx="1308100" cy="411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0" name="Line 34"/>
          <p:cNvSpPr>
            <a:spLocks noChangeShapeType="1"/>
          </p:cNvSpPr>
          <p:nvPr/>
        </p:nvSpPr>
        <p:spPr bwMode="auto">
          <a:xfrm flipV="1">
            <a:off x="1739900" y="4049716"/>
            <a:ext cx="3308350" cy="771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1" name="Line 35"/>
          <p:cNvSpPr>
            <a:spLocks noChangeShapeType="1"/>
          </p:cNvSpPr>
          <p:nvPr/>
        </p:nvSpPr>
        <p:spPr bwMode="auto">
          <a:xfrm flipV="1">
            <a:off x="4106864" y="4040192"/>
            <a:ext cx="900112" cy="3635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2" name="Line 36"/>
          <p:cNvSpPr>
            <a:spLocks noChangeShapeType="1"/>
          </p:cNvSpPr>
          <p:nvPr/>
        </p:nvSpPr>
        <p:spPr bwMode="auto">
          <a:xfrm flipV="1">
            <a:off x="3662366" y="4052891"/>
            <a:ext cx="1341437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3" name="Line 37"/>
          <p:cNvSpPr>
            <a:spLocks noChangeShapeType="1"/>
          </p:cNvSpPr>
          <p:nvPr/>
        </p:nvSpPr>
        <p:spPr bwMode="auto">
          <a:xfrm flipH="1" flipV="1">
            <a:off x="5016502" y="4041777"/>
            <a:ext cx="47625" cy="1565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5" name="Line 39"/>
          <p:cNvSpPr>
            <a:spLocks noChangeShapeType="1"/>
          </p:cNvSpPr>
          <p:nvPr/>
        </p:nvSpPr>
        <p:spPr bwMode="auto">
          <a:xfrm flipV="1">
            <a:off x="1754188" y="3622675"/>
            <a:ext cx="1960562" cy="11636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6" name="Line 40"/>
          <p:cNvSpPr>
            <a:spLocks noChangeShapeType="1"/>
          </p:cNvSpPr>
          <p:nvPr/>
        </p:nvSpPr>
        <p:spPr bwMode="auto">
          <a:xfrm>
            <a:off x="1727203" y="4808540"/>
            <a:ext cx="1935163" cy="314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7" name="Line 41"/>
          <p:cNvSpPr>
            <a:spLocks noChangeShapeType="1"/>
          </p:cNvSpPr>
          <p:nvPr/>
        </p:nvSpPr>
        <p:spPr bwMode="auto">
          <a:xfrm>
            <a:off x="3638553" y="5143504"/>
            <a:ext cx="1438275" cy="4683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8" name="Line 42"/>
          <p:cNvSpPr>
            <a:spLocks noChangeShapeType="1"/>
          </p:cNvSpPr>
          <p:nvPr/>
        </p:nvSpPr>
        <p:spPr bwMode="auto">
          <a:xfrm flipV="1">
            <a:off x="3662363" y="4411666"/>
            <a:ext cx="449262" cy="739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39" name="Line 43"/>
          <p:cNvSpPr>
            <a:spLocks noChangeShapeType="1"/>
          </p:cNvSpPr>
          <p:nvPr/>
        </p:nvSpPr>
        <p:spPr bwMode="auto">
          <a:xfrm flipH="1" flipV="1">
            <a:off x="3744913" y="3611563"/>
            <a:ext cx="341312" cy="812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0" name="Line 44"/>
          <p:cNvSpPr>
            <a:spLocks noChangeShapeType="1"/>
          </p:cNvSpPr>
          <p:nvPr/>
        </p:nvSpPr>
        <p:spPr bwMode="auto">
          <a:xfrm flipH="1" flipV="1">
            <a:off x="3727453" y="3619503"/>
            <a:ext cx="2276475" cy="30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1" name="Line 45"/>
          <p:cNvSpPr>
            <a:spLocks noChangeShapeType="1"/>
          </p:cNvSpPr>
          <p:nvPr/>
        </p:nvSpPr>
        <p:spPr bwMode="auto">
          <a:xfrm flipV="1">
            <a:off x="6249991" y="3905249"/>
            <a:ext cx="466725" cy="78105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2" name="Line 46"/>
          <p:cNvSpPr>
            <a:spLocks noChangeShapeType="1"/>
          </p:cNvSpPr>
          <p:nvPr/>
        </p:nvSpPr>
        <p:spPr bwMode="auto">
          <a:xfrm flipV="1">
            <a:off x="5057776" y="4991100"/>
            <a:ext cx="1241425" cy="6175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3" name="Line 47"/>
          <p:cNvSpPr>
            <a:spLocks noChangeShapeType="1"/>
          </p:cNvSpPr>
          <p:nvPr/>
        </p:nvSpPr>
        <p:spPr bwMode="auto">
          <a:xfrm flipH="1" flipV="1">
            <a:off x="6275391" y="4664075"/>
            <a:ext cx="15875" cy="3317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4" name="Line 48"/>
          <p:cNvSpPr>
            <a:spLocks noChangeShapeType="1"/>
          </p:cNvSpPr>
          <p:nvPr/>
        </p:nvSpPr>
        <p:spPr bwMode="auto">
          <a:xfrm flipV="1">
            <a:off x="5040314" y="3644900"/>
            <a:ext cx="973137" cy="195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5" name="Line 49"/>
          <p:cNvSpPr>
            <a:spLocks noChangeShapeType="1"/>
          </p:cNvSpPr>
          <p:nvPr/>
        </p:nvSpPr>
        <p:spPr bwMode="auto">
          <a:xfrm flipH="1" flipV="1">
            <a:off x="4103688" y="4403729"/>
            <a:ext cx="946150" cy="1196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6" name="Line 50"/>
          <p:cNvSpPr>
            <a:spLocks noChangeShapeType="1"/>
          </p:cNvSpPr>
          <p:nvPr/>
        </p:nvSpPr>
        <p:spPr bwMode="auto">
          <a:xfrm flipH="1">
            <a:off x="4113216" y="3894141"/>
            <a:ext cx="2586037" cy="509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7" name="Line 51"/>
          <p:cNvSpPr>
            <a:spLocks noChangeShapeType="1"/>
          </p:cNvSpPr>
          <p:nvPr/>
        </p:nvSpPr>
        <p:spPr bwMode="auto">
          <a:xfrm>
            <a:off x="4111625" y="4398963"/>
            <a:ext cx="2179638" cy="6016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8" name="Line 52"/>
          <p:cNvSpPr>
            <a:spLocks noChangeShapeType="1"/>
          </p:cNvSpPr>
          <p:nvPr/>
        </p:nvSpPr>
        <p:spPr bwMode="auto">
          <a:xfrm flipH="1" flipV="1">
            <a:off x="5997576" y="3652839"/>
            <a:ext cx="692150" cy="2492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9" name="Line 53"/>
          <p:cNvSpPr>
            <a:spLocks noChangeShapeType="1"/>
          </p:cNvSpPr>
          <p:nvPr/>
        </p:nvSpPr>
        <p:spPr bwMode="auto">
          <a:xfrm>
            <a:off x="6029328" y="3648076"/>
            <a:ext cx="238125" cy="1000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1" name="AutoShape 5"/>
          <p:cNvSpPr>
            <a:spLocks noChangeArrowheads="1"/>
          </p:cNvSpPr>
          <p:nvPr/>
        </p:nvSpPr>
        <p:spPr bwMode="auto">
          <a:xfrm rot="19908062">
            <a:off x="1416051" y="4665666"/>
            <a:ext cx="623888" cy="274637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0902" name="AutoShape 6"/>
          <p:cNvSpPr>
            <a:spLocks noChangeArrowheads="1"/>
          </p:cNvSpPr>
          <p:nvPr/>
        </p:nvSpPr>
        <p:spPr bwMode="auto">
          <a:xfrm rot="1342443">
            <a:off x="5983291" y="4816475"/>
            <a:ext cx="623887" cy="376239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 rot="1097357">
            <a:off x="6396041" y="3824292"/>
            <a:ext cx="623887" cy="174625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0910" name="AutoShape 14"/>
          <p:cNvSpPr>
            <a:spLocks noChangeArrowheads="1"/>
          </p:cNvSpPr>
          <p:nvPr/>
        </p:nvSpPr>
        <p:spPr bwMode="auto">
          <a:xfrm rot="825589">
            <a:off x="5961066" y="4524375"/>
            <a:ext cx="623887" cy="279400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0911" name="AutoShape 15"/>
          <p:cNvSpPr>
            <a:spLocks noChangeArrowheads="1"/>
          </p:cNvSpPr>
          <p:nvPr/>
        </p:nvSpPr>
        <p:spPr bwMode="auto">
          <a:xfrm rot="354089">
            <a:off x="5705476" y="3586163"/>
            <a:ext cx="623888" cy="144463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0912" name="AutoShape 16"/>
          <p:cNvSpPr>
            <a:spLocks noChangeArrowheads="1"/>
          </p:cNvSpPr>
          <p:nvPr/>
        </p:nvSpPr>
        <p:spPr bwMode="auto">
          <a:xfrm rot="21398126">
            <a:off x="3792541" y="4240216"/>
            <a:ext cx="623887" cy="339725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0913" name="AutoShape 17"/>
          <p:cNvSpPr>
            <a:spLocks noChangeArrowheads="1"/>
          </p:cNvSpPr>
          <p:nvPr/>
        </p:nvSpPr>
        <p:spPr bwMode="auto">
          <a:xfrm rot="21466737">
            <a:off x="3409951" y="3549654"/>
            <a:ext cx="623888" cy="155575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0914" name="AutoShape 18"/>
          <p:cNvSpPr>
            <a:spLocks noChangeArrowheads="1"/>
          </p:cNvSpPr>
          <p:nvPr/>
        </p:nvSpPr>
        <p:spPr bwMode="auto">
          <a:xfrm rot="278583">
            <a:off x="4741866" y="5389565"/>
            <a:ext cx="623887" cy="433387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0915" name="AutoShape 19"/>
          <p:cNvSpPr>
            <a:spLocks noChangeArrowheads="1"/>
          </p:cNvSpPr>
          <p:nvPr/>
        </p:nvSpPr>
        <p:spPr bwMode="auto">
          <a:xfrm rot="21039266">
            <a:off x="3332166" y="4919666"/>
            <a:ext cx="623887" cy="415925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 flipH="1">
            <a:off x="1735139" y="2446338"/>
            <a:ext cx="2508250" cy="2354263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>
            <a:off x="4237041" y="2446339"/>
            <a:ext cx="2460625" cy="1460500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6" name="Line 20"/>
          <p:cNvSpPr>
            <a:spLocks noChangeShapeType="1"/>
          </p:cNvSpPr>
          <p:nvPr/>
        </p:nvSpPr>
        <p:spPr bwMode="auto">
          <a:xfrm flipH="1">
            <a:off x="4108450" y="2444751"/>
            <a:ext cx="133350" cy="1944688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7" name="Line 21"/>
          <p:cNvSpPr>
            <a:spLocks noChangeShapeType="1"/>
          </p:cNvSpPr>
          <p:nvPr/>
        </p:nvSpPr>
        <p:spPr bwMode="auto">
          <a:xfrm flipH="1">
            <a:off x="3697288" y="2443165"/>
            <a:ext cx="531812" cy="1184275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8" name="Line 22"/>
          <p:cNvSpPr>
            <a:spLocks noChangeShapeType="1"/>
          </p:cNvSpPr>
          <p:nvPr/>
        </p:nvSpPr>
        <p:spPr bwMode="auto">
          <a:xfrm>
            <a:off x="4238626" y="2439992"/>
            <a:ext cx="1758950" cy="1201737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9" name="Line 23"/>
          <p:cNvSpPr>
            <a:spLocks noChangeShapeType="1"/>
          </p:cNvSpPr>
          <p:nvPr/>
        </p:nvSpPr>
        <p:spPr bwMode="auto">
          <a:xfrm>
            <a:off x="4238628" y="2443165"/>
            <a:ext cx="2041525" cy="2206625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0" name="Line 24"/>
          <p:cNvSpPr>
            <a:spLocks noChangeShapeType="1"/>
          </p:cNvSpPr>
          <p:nvPr/>
        </p:nvSpPr>
        <p:spPr bwMode="auto">
          <a:xfrm>
            <a:off x="4241802" y="2444752"/>
            <a:ext cx="811213" cy="3159125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1" name="Line 25"/>
          <p:cNvSpPr>
            <a:spLocks noChangeShapeType="1"/>
          </p:cNvSpPr>
          <p:nvPr/>
        </p:nvSpPr>
        <p:spPr bwMode="auto">
          <a:xfrm flipH="1">
            <a:off x="3662365" y="2443163"/>
            <a:ext cx="573087" cy="2667000"/>
          </a:xfrm>
          <a:prstGeom prst="line">
            <a:avLst/>
          </a:prstGeom>
          <a:noFill/>
          <a:ln w="3492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2" name="Line 26"/>
          <p:cNvSpPr>
            <a:spLocks noChangeShapeType="1"/>
          </p:cNvSpPr>
          <p:nvPr/>
        </p:nvSpPr>
        <p:spPr bwMode="auto">
          <a:xfrm>
            <a:off x="4237041" y="2443166"/>
            <a:ext cx="2071687" cy="2560637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0934" name="Picture 38" descr="MCj04348570000[1]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2227">
            <a:off x="3721100" y="1878017"/>
            <a:ext cx="827088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AutoShape 5"/>
          <p:cNvSpPr>
            <a:spLocks noChangeArrowheads="1"/>
          </p:cNvSpPr>
          <p:nvPr/>
        </p:nvSpPr>
        <p:spPr bwMode="auto">
          <a:xfrm rot="19324793">
            <a:off x="1568450" y="5527675"/>
            <a:ext cx="623888" cy="274639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AutoShape 5"/>
          <p:cNvSpPr>
            <a:spLocks noChangeArrowheads="1"/>
          </p:cNvSpPr>
          <p:nvPr/>
        </p:nvSpPr>
        <p:spPr bwMode="auto">
          <a:xfrm rot="767916">
            <a:off x="6364289" y="6005517"/>
            <a:ext cx="623887" cy="454025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6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OPUS-RS – 15 min to 2 hours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Content Placeholder 1"/>
          <p:cNvSpPr txBox="1">
            <a:spLocks/>
          </p:cNvSpPr>
          <p:nvPr/>
        </p:nvSpPr>
        <p:spPr bwMode="auto">
          <a:xfrm>
            <a:off x="701422" y="1177880"/>
            <a:ext cx="3926342" cy="5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-Atmospheric model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6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500"/>
                                        <p:tgtEl>
                                          <p:spTgt spid="80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0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0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0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8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8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8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8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  <p:bldP spid="80905" grpId="0" animBg="1"/>
      <p:bldP spid="80924" grpId="0" animBg="1"/>
      <p:bldP spid="80924" grpId="1" animBg="1"/>
      <p:bldP spid="80926" grpId="0" animBg="1"/>
      <p:bldP spid="80927" grpId="0" animBg="1"/>
      <p:bldP spid="80928" grpId="0" animBg="1"/>
      <p:bldP spid="80929" grpId="0" animBg="1"/>
      <p:bldP spid="80930" grpId="0" animBg="1"/>
      <p:bldP spid="80931" grpId="0" animBg="1"/>
      <p:bldP spid="80932" grpId="0" animBg="1"/>
      <p:bldP spid="80933" grpId="0" animBg="1"/>
      <p:bldP spid="80935" grpId="0" animBg="1"/>
      <p:bldP spid="80936" grpId="0" animBg="1"/>
      <p:bldP spid="80937" grpId="0" animBg="1"/>
      <p:bldP spid="80938" grpId="0" animBg="1"/>
      <p:bldP spid="80939" grpId="0" animBg="1"/>
      <p:bldP spid="80940" grpId="0" animBg="1"/>
      <p:bldP spid="80941" grpId="0" animBg="1"/>
      <p:bldP spid="80942" grpId="0" animBg="1"/>
      <p:bldP spid="80943" grpId="0" animBg="1"/>
      <p:bldP spid="80944" grpId="0" animBg="1"/>
      <p:bldP spid="80945" grpId="0" animBg="1"/>
      <p:bldP spid="80946" grpId="0" animBg="1"/>
      <p:bldP spid="80947" grpId="0" animBg="1"/>
      <p:bldP spid="80948" grpId="0" animBg="1"/>
      <p:bldP spid="80949" grpId="0" animBg="1"/>
      <p:bldP spid="80904" grpId="0" animBg="1"/>
      <p:bldP spid="80906" grpId="0" animBg="1"/>
      <p:bldP spid="80916" grpId="0" animBg="1"/>
      <p:bldP spid="80917" grpId="0" animBg="1"/>
      <p:bldP spid="80918" grpId="0" animBg="1"/>
      <p:bldP spid="80919" grpId="0" animBg="1"/>
      <p:bldP spid="80920" grpId="0" animBg="1"/>
      <p:bldP spid="80921" grpId="0" animBg="1"/>
      <p:bldP spid="8092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1189041"/>
            <a:ext cx="8656638" cy="526297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920750" indent="-4635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elects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three to nine “best” CORS based upon: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Having common satellite visibility with the user data.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50 &lt; distance &lt;250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km from the user's mark.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Orientation relative to the user's mark.</a:t>
            </a:r>
          </a:p>
          <a:p>
            <a:pPr eaLnBrk="1" hangingPunct="1"/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 star represents the user’s </a:t>
            </a:r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mark; the triangles are CORS. </a:t>
            </a:r>
            <a:endParaRPr lang="en-US" alt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No CORS farther than 250 km </a:t>
            </a:r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from the user's mark will be </a:t>
            </a:r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included. </a:t>
            </a:r>
            <a:endParaRPr lang="en-US" alt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minimum of three, and</a:t>
            </a:r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no more than nine CORS are used.</a:t>
            </a:r>
          </a:p>
        </p:txBody>
      </p:sp>
      <p:grpSp>
        <p:nvGrpSpPr>
          <p:cNvPr id="62467" name="Group 40"/>
          <p:cNvGrpSpPr>
            <a:grpSpLocks/>
          </p:cNvGrpSpPr>
          <p:nvPr/>
        </p:nvGrpSpPr>
        <p:grpSpPr bwMode="auto">
          <a:xfrm>
            <a:off x="5121275" y="3108325"/>
            <a:ext cx="3352800" cy="3048000"/>
            <a:chOff x="5867400" y="3810000"/>
            <a:chExt cx="3352800" cy="3048000"/>
          </a:xfrm>
        </p:grpSpPr>
        <p:sp>
          <p:nvSpPr>
            <p:cNvPr id="62471" name="AutoShape 6"/>
            <p:cNvSpPr>
              <a:spLocks noChangeArrowheads="1"/>
            </p:cNvSpPr>
            <p:nvPr/>
          </p:nvSpPr>
          <p:spPr bwMode="auto">
            <a:xfrm>
              <a:off x="5867400" y="4126211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w Cen MT" pitchFamily="34" charset="0"/>
              </a:endParaRPr>
            </a:p>
          </p:txBody>
        </p:sp>
        <p:sp>
          <p:nvSpPr>
            <p:cNvPr id="62472" name="AutoShape 7"/>
            <p:cNvSpPr>
              <a:spLocks noChangeArrowheads="1"/>
            </p:cNvSpPr>
            <p:nvPr/>
          </p:nvSpPr>
          <p:spPr bwMode="auto">
            <a:xfrm>
              <a:off x="8424530" y="5351446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hlink"/>
                </a:solidFill>
                <a:latin typeface="Tw Cen MT" pitchFamily="34" charset="0"/>
              </a:endParaRPr>
            </a:p>
          </p:txBody>
        </p:sp>
        <p:sp>
          <p:nvSpPr>
            <p:cNvPr id="62473" name="AutoShape 8"/>
            <p:cNvSpPr>
              <a:spLocks noChangeArrowheads="1"/>
            </p:cNvSpPr>
            <p:nvPr/>
          </p:nvSpPr>
          <p:spPr bwMode="auto">
            <a:xfrm>
              <a:off x="7309884" y="3810000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w Cen MT" pitchFamily="34" charset="0"/>
              </a:endParaRPr>
            </a:p>
          </p:txBody>
        </p:sp>
        <p:sp>
          <p:nvSpPr>
            <p:cNvPr id="62474" name="AutoShape 9"/>
            <p:cNvSpPr>
              <a:spLocks noChangeArrowheads="1"/>
            </p:cNvSpPr>
            <p:nvPr/>
          </p:nvSpPr>
          <p:spPr bwMode="auto">
            <a:xfrm>
              <a:off x="6605934" y="6236706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w Cen MT" pitchFamily="34" charset="0"/>
              </a:endParaRPr>
            </a:p>
          </p:txBody>
        </p:sp>
        <p:sp>
          <p:nvSpPr>
            <p:cNvPr id="62475" name="Line 12"/>
            <p:cNvSpPr>
              <a:spLocks noChangeShapeType="1"/>
            </p:cNvSpPr>
            <p:nvPr/>
          </p:nvSpPr>
          <p:spPr bwMode="auto">
            <a:xfrm flipH="1">
              <a:off x="6719776" y="3962400"/>
              <a:ext cx="747823" cy="244660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6" name="Line 15"/>
            <p:cNvSpPr>
              <a:spLocks noChangeShapeType="1"/>
            </p:cNvSpPr>
            <p:nvPr/>
          </p:nvSpPr>
          <p:spPr bwMode="auto">
            <a:xfrm>
              <a:off x="7441019" y="3953912"/>
              <a:ext cx="1114647" cy="155399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7" name="Line 16"/>
            <p:cNvSpPr>
              <a:spLocks noChangeShapeType="1"/>
            </p:cNvSpPr>
            <p:nvPr/>
          </p:nvSpPr>
          <p:spPr bwMode="auto">
            <a:xfrm flipV="1">
              <a:off x="6719777" y="5507902"/>
              <a:ext cx="1835888" cy="90110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019800" y="3810000"/>
              <a:ext cx="3200400" cy="3048000"/>
            </a:xfrm>
            <a:prstGeom prst="ellipse">
              <a:avLst/>
            </a:prstGeom>
            <a:solidFill>
              <a:schemeClr val="accent1">
                <a:alpha val="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s</a:t>
              </a:r>
            </a:p>
          </p:txBody>
        </p:sp>
        <p:sp>
          <p:nvSpPr>
            <p:cNvPr id="39" name="AutoShape 21"/>
            <p:cNvSpPr>
              <a:spLocks noChangeArrowheads="1"/>
            </p:cNvSpPr>
            <p:nvPr/>
          </p:nvSpPr>
          <p:spPr bwMode="auto">
            <a:xfrm>
              <a:off x="7507288" y="5154613"/>
              <a:ext cx="392112" cy="301625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ＭＳ Ｐゴシック" charset="0"/>
              </a:endParaRPr>
            </a:p>
          </p:txBody>
        </p:sp>
        <p:cxnSp>
          <p:nvCxnSpPr>
            <p:cNvPr id="40" name="Straight Connector 39"/>
            <p:cNvCxnSpPr>
              <a:stCxn id="38" idx="2"/>
            </p:cNvCxnSpPr>
            <p:nvPr/>
          </p:nvCxnSpPr>
          <p:spPr>
            <a:xfrm rot="10800000" flipH="1">
              <a:off x="6019800" y="5334000"/>
              <a:ext cx="1676400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81" name="TextBox 35"/>
            <p:cNvSpPr txBox="1">
              <a:spLocks noChangeArrowheads="1"/>
            </p:cNvSpPr>
            <p:nvPr/>
          </p:nvSpPr>
          <p:spPr bwMode="auto">
            <a:xfrm>
              <a:off x="6256668" y="5081695"/>
              <a:ext cx="7521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w Cen MT" pitchFamily="34" charset="0"/>
                </a:rPr>
                <a:t>250km</a:t>
              </a:r>
            </a:p>
          </p:txBody>
        </p:sp>
        <p:cxnSp>
          <p:nvCxnSpPr>
            <p:cNvPr id="42" name="Straight Connector 41"/>
            <p:cNvCxnSpPr>
              <a:stCxn id="62471" idx="4"/>
            </p:cNvCxnSpPr>
            <p:nvPr/>
          </p:nvCxnSpPr>
          <p:spPr>
            <a:xfrm rot="16200000" flipH="1">
              <a:off x="6429375" y="4067176"/>
              <a:ext cx="966787" cy="1566862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83" name="TextBox 39"/>
            <p:cNvSpPr txBox="1">
              <a:spLocks noChangeArrowheads="1"/>
            </p:cNvSpPr>
            <p:nvPr/>
          </p:nvSpPr>
          <p:spPr bwMode="auto">
            <a:xfrm rot="1891440">
              <a:off x="6344579" y="4505848"/>
              <a:ext cx="8883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w Cen MT" pitchFamily="34" charset="0"/>
                </a:rPr>
                <a:t>&gt;250km</a:t>
              </a:r>
            </a:p>
          </p:txBody>
        </p:sp>
      </p:grp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does OPUS-RS work?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0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6"/>
          <p:cNvSpPr txBox="1">
            <a:spLocks noChangeArrowheads="1"/>
          </p:cNvSpPr>
          <p:nvPr/>
        </p:nvSpPr>
        <p:spPr bwMode="auto">
          <a:xfrm>
            <a:off x="228600" y="1189039"/>
            <a:ext cx="86566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50" indent="-6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 addition, user's mark must be no more than 50 km from the (convex) polygon created by the selected CORS.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 user’s mark is more than 50 km outside this </a:t>
            </a:r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polygon, alternate CORS will be considered. </a:t>
            </a:r>
            <a:endParaRPr lang="en-US" alt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none can be found, the processing will abort.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"/>
          <a:stretch/>
        </p:blipFill>
        <p:spPr bwMode="auto">
          <a:xfrm>
            <a:off x="3310661" y="3885791"/>
            <a:ext cx="5833339" cy="283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does OPUS-RS work?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836140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818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0" descr="MCj04347380000[1]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239966"/>
            <a:ext cx="9144000" cy="4618037"/>
          </a:xfrm>
          <a:noFill/>
        </p:spPr>
      </p:pic>
      <p:pic>
        <p:nvPicPr>
          <p:cNvPr id="55301" name="Picture 20" descr="MCj04347380000[1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39966"/>
            <a:ext cx="9144000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rc 31"/>
          <p:cNvSpPr/>
          <p:nvPr/>
        </p:nvSpPr>
        <p:spPr>
          <a:xfrm>
            <a:off x="-701674" y="3108327"/>
            <a:ext cx="10642600" cy="6588125"/>
          </a:xfrm>
          <a:prstGeom prst="arc">
            <a:avLst>
              <a:gd name="adj1" fmla="val 11829667"/>
              <a:gd name="adj2" fmla="val 20473190"/>
            </a:avLst>
          </a:prstGeom>
          <a:ln w="177800">
            <a:solidFill>
              <a:srgbClr val="C2E9FA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AutoShape 5"/>
          <p:cNvSpPr>
            <a:spLocks noChangeArrowheads="1"/>
          </p:cNvSpPr>
          <p:nvPr/>
        </p:nvSpPr>
        <p:spPr bwMode="auto">
          <a:xfrm rot="767916">
            <a:off x="5930901" y="3359153"/>
            <a:ext cx="339725" cy="117475"/>
          </a:xfrm>
          <a:prstGeom prst="star5">
            <a:avLst/>
          </a:prstGeom>
          <a:solidFill>
            <a:schemeClr val="tx1"/>
          </a:solidFill>
          <a:ln w="9525">
            <a:solidFill>
              <a:srgbClr val="A27B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305" name="AutoShape 3"/>
          <p:cNvSpPr>
            <a:spLocks noChangeArrowheads="1"/>
          </p:cNvSpPr>
          <p:nvPr/>
        </p:nvSpPr>
        <p:spPr bwMode="auto">
          <a:xfrm rot="1035962">
            <a:off x="4733925" y="3914778"/>
            <a:ext cx="522288" cy="195263"/>
          </a:xfrm>
          <a:prstGeom prst="triangle">
            <a:avLst>
              <a:gd name="adj" fmla="val 76056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" name="Line 4"/>
          <p:cNvSpPr>
            <a:spLocks noChangeShapeType="1"/>
          </p:cNvSpPr>
          <p:nvPr/>
        </p:nvSpPr>
        <p:spPr bwMode="auto">
          <a:xfrm flipV="1">
            <a:off x="1803401" y="4041775"/>
            <a:ext cx="3221038" cy="744539"/>
          </a:xfrm>
          <a:prstGeom prst="line">
            <a:avLst/>
          </a:prstGeom>
          <a:noFill/>
          <a:ln w="158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5"/>
          <p:cNvSpPr>
            <a:spLocks noChangeShapeType="1"/>
          </p:cNvSpPr>
          <p:nvPr/>
        </p:nvSpPr>
        <p:spPr bwMode="auto">
          <a:xfrm flipH="1">
            <a:off x="5040313" y="3887792"/>
            <a:ext cx="1674812" cy="149225"/>
          </a:xfrm>
          <a:prstGeom prst="line">
            <a:avLst/>
          </a:prstGeom>
          <a:noFill/>
          <a:ln w="15875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6"/>
          <p:cNvSpPr>
            <a:spLocks noChangeShapeType="1"/>
          </p:cNvSpPr>
          <p:nvPr/>
        </p:nvSpPr>
        <p:spPr bwMode="auto">
          <a:xfrm flipH="1" flipV="1">
            <a:off x="5038726" y="4056064"/>
            <a:ext cx="1263650" cy="9604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AutoShape 7"/>
          <p:cNvSpPr>
            <a:spLocks noChangeArrowheads="1"/>
          </p:cNvSpPr>
          <p:nvPr/>
        </p:nvSpPr>
        <p:spPr bwMode="auto">
          <a:xfrm rot="19908062">
            <a:off x="1416051" y="4665666"/>
            <a:ext cx="623888" cy="274637"/>
          </a:xfrm>
          <a:prstGeom prst="star5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AutoShape 8"/>
          <p:cNvSpPr>
            <a:spLocks noChangeArrowheads="1"/>
          </p:cNvSpPr>
          <p:nvPr/>
        </p:nvSpPr>
        <p:spPr bwMode="auto">
          <a:xfrm rot="798520">
            <a:off x="5983291" y="4816475"/>
            <a:ext cx="623887" cy="376239"/>
          </a:xfrm>
          <a:prstGeom prst="star5">
            <a:avLst/>
          </a:prstGeom>
          <a:solidFill>
            <a:schemeClr val="tx1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AutoShape 9"/>
          <p:cNvSpPr>
            <a:spLocks noChangeArrowheads="1"/>
          </p:cNvSpPr>
          <p:nvPr/>
        </p:nvSpPr>
        <p:spPr bwMode="auto">
          <a:xfrm rot="1097357">
            <a:off x="6396041" y="3824292"/>
            <a:ext cx="623887" cy="174625"/>
          </a:xfrm>
          <a:prstGeom prst="star5">
            <a:avLst/>
          </a:prstGeom>
          <a:solidFill>
            <a:schemeClr val="tx1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Line 10"/>
          <p:cNvSpPr>
            <a:spLocks noChangeShapeType="1"/>
          </p:cNvSpPr>
          <p:nvPr/>
        </p:nvSpPr>
        <p:spPr bwMode="auto">
          <a:xfrm flipH="1">
            <a:off x="1735138" y="2460626"/>
            <a:ext cx="2513012" cy="2339975"/>
          </a:xfrm>
          <a:prstGeom prst="line">
            <a:avLst/>
          </a:prstGeom>
          <a:noFill/>
          <a:ln w="34925" cap="rnd">
            <a:solidFill>
              <a:srgbClr val="C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11"/>
          <p:cNvSpPr>
            <a:spLocks noChangeShapeType="1"/>
          </p:cNvSpPr>
          <p:nvPr/>
        </p:nvSpPr>
        <p:spPr bwMode="auto">
          <a:xfrm>
            <a:off x="4233864" y="2438403"/>
            <a:ext cx="812800" cy="1573213"/>
          </a:xfrm>
          <a:prstGeom prst="line">
            <a:avLst/>
          </a:prstGeom>
          <a:noFill/>
          <a:ln w="31750" cap="rnd">
            <a:solidFill>
              <a:srgbClr val="C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>
            <a:off x="4237041" y="2443166"/>
            <a:ext cx="2071687" cy="2560637"/>
          </a:xfrm>
          <a:prstGeom prst="line">
            <a:avLst/>
          </a:prstGeom>
          <a:noFill/>
          <a:ln w="38100" cap="rnd">
            <a:solidFill>
              <a:srgbClr val="008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13"/>
          <p:cNvSpPr>
            <a:spLocks noChangeShapeType="1"/>
          </p:cNvSpPr>
          <p:nvPr/>
        </p:nvSpPr>
        <p:spPr bwMode="auto">
          <a:xfrm>
            <a:off x="4229103" y="2446339"/>
            <a:ext cx="2468563" cy="1460500"/>
          </a:xfrm>
          <a:prstGeom prst="line">
            <a:avLst/>
          </a:prstGeom>
          <a:noFill/>
          <a:ln w="34925" cap="rnd">
            <a:solidFill>
              <a:srgbClr val="7030A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Text Box 14"/>
          <p:cNvSpPr txBox="1">
            <a:spLocks noChangeArrowheads="1"/>
          </p:cNvSpPr>
          <p:nvPr/>
        </p:nvSpPr>
        <p:spPr bwMode="auto">
          <a:xfrm rot="20820000">
            <a:off x="2012944" y="4328905"/>
            <a:ext cx="1117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C00000"/>
                </a:solidFill>
                <a:latin typeface="Arial" charset="0"/>
              </a:rPr>
              <a:t>baseline 1</a:t>
            </a:r>
          </a:p>
        </p:txBody>
      </p:sp>
      <p:sp>
        <p:nvSpPr>
          <p:cNvPr id="68" name="Text Box 15"/>
          <p:cNvSpPr txBox="1">
            <a:spLocks noChangeArrowheads="1"/>
          </p:cNvSpPr>
          <p:nvPr/>
        </p:nvSpPr>
        <p:spPr bwMode="auto">
          <a:xfrm rot="2310538">
            <a:off x="5054600" y="4243183"/>
            <a:ext cx="1276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  <a:latin typeface="Arial" charset="0"/>
              </a:rPr>
              <a:t>baseline 3</a:t>
            </a:r>
          </a:p>
        </p:txBody>
      </p:sp>
      <p:sp>
        <p:nvSpPr>
          <p:cNvPr id="69" name="Text Box 16"/>
          <p:cNvSpPr txBox="1">
            <a:spLocks noChangeArrowheads="1"/>
          </p:cNvSpPr>
          <p:nvPr/>
        </p:nvSpPr>
        <p:spPr bwMode="auto">
          <a:xfrm rot="21300000">
            <a:off x="5417112" y="3698977"/>
            <a:ext cx="10005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7030A0"/>
                </a:solidFill>
                <a:latin typeface="Arial" charset="0"/>
              </a:rPr>
              <a:t>baseline 4</a:t>
            </a:r>
          </a:p>
        </p:txBody>
      </p:sp>
      <p:sp>
        <p:nvSpPr>
          <p:cNvPr id="70" name="Line 4"/>
          <p:cNvSpPr>
            <a:spLocks noChangeShapeType="1"/>
          </p:cNvSpPr>
          <p:nvPr/>
        </p:nvSpPr>
        <p:spPr bwMode="auto">
          <a:xfrm flipV="1">
            <a:off x="1881190" y="4105278"/>
            <a:ext cx="3114675" cy="1558925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 rot="19883534">
            <a:off x="1991512" y="5295692"/>
            <a:ext cx="1117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E1E20"/>
                </a:solidFill>
                <a:latin typeface="Arial" charset="0"/>
              </a:rPr>
              <a:t>baseline 2</a:t>
            </a:r>
          </a:p>
        </p:txBody>
      </p:sp>
      <p:sp>
        <p:nvSpPr>
          <p:cNvPr id="72" name="Line 6"/>
          <p:cNvSpPr>
            <a:spLocks noChangeShapeType="1"/>
          </p:cNvSpPr>
          <p:nvPr/>
        </p:nvSpPr>
        <p:spPr bwMode="auto">
          <a:xfrm flipH="1">
            <a:off x="5046666" y="3392488"/>
            <a:ext cx="1030287" cy="649287"/>
          </a:xfrm>
          <a:prstGeom prst="line">
            <a:avLst/>
          </a:prstGeom>
          <a:noFill/>
          <a:ln w="12700">
            <a:solidFill>
              <a:srgbClr val="A27B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Text Box 15"/>
          <p:cNvSpPr txBox="1">
            <a:spLocks noChangeArrowheads="1"/>
          </p:cNvSpPr>
          <p:nvPr/>
        </p:nvSpPr>
        <p:spPr bwMode="auto">
          <a:xfrm rot="19860734">
            <a:off x="5084310" y="3486560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A27B00"/>
                </a:solidFill>
                <a:latin typeface="Arial" charset="0"/>
              </a:rPr>
              <a:t>baseline 5</a:t>
            </a:r>
          </a:p>
        </p:txBody>
      </p:sp>
      <p:sp>
        <p:nvSpPr>
          <p:cNvPr id="74" name="AutoShape 5"/>
          <p:cNvSpPr>
            <a:spLocks noChangeArrowheads="1"/>
          </p:cNvSpPr>
          <p:nvPr/>
        </p:nvSpPr>
        <p:spPr bwMode="auto">
          <a:xfrm rot="19324793">
            <a:off x="1568450" y="5527675"/>
            <a:ext cx="623888" cy="274639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Line 12"/>
          <p:cNvSpPr>
            <a:spLocks noChangeShapeType="1"/>
          </p:cNvSpPr>
          <p:nvPr/>
        </p:nvSpPr>
        <p:spPr bwMode="auto">
          <a:xfrm flipH="1">
            <a:off x="1881189" y="2460628"/>
            <a:ext cx="2355850" cy="3205163"/>
          </a:xfrm>
          <a:prstGeom prst="line">
            <a:avLst/>
          </a:prstGeom>
          <a:noFill/>
          <a:ln w="38100" cap="rnd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12"/>
          <p:cNvSpPr>
            <a:spLocks noChangeShapeType="1"/>
          </p:cNvSpPr>
          <p:nvPr/>
        </p:nvSpPr>
        <p:spPr bwMode="auto">
          <a:xfrm>
            <a:off x="4248150" y="2460629"/>
            <a:ext cx="1828800" cy="931863"/>
          </a:xfrm>
          <a:prstGeom prst="line">
            <a:avLst/>
          </a:prstGeom>
          <a:noFill/>
          <a:ln w="25400" cap="rnd">
            <a:solidFill>
              <a:srgbClr val="A27B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Line 11"/>
          <p:cNvSpPr>
            <a:spLocks noChangeShapeType="1"/>
          </p:cNvSpPr>
          <p:nvPr/>
        </p:nvSpPr>
        <p:spPr bwMode="auto">
          <a:xfrm>
            <a:off x="4216400" y="2413003"/>
            <a:ext cx="812800" cy="1573213"/>
          </a:xfrm>
          <a:prstGeom prst="line">
            <a:avLst/>
          </a:prstGeom>
          <a:noFill/>
          <a:ln w="31750" cap="rnd">
            <a:solidFill>
              <a:srgbClr val="008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Line 11"/>
          <p:cNvSpPr>
            <a:spLocks noChangeShapeType="1"/>
          </p:cNvSpPr>
          <p:nvPr/>
        </p:nvSpPr>
        <p:spPr bwMode="auto">
          <a:xfrm>
            <a:off x="4200525" y="2405063"/>
            <a:ext cx="812800" cy="1573212"/>
          </a:xfrm>
          <a:prstGeom prst="line">
            <a:avLst/>
          </a:prstGeom>
          <a:noFill/>
          <a:ln w="31750" cap="rnd">
            <a:solidFill>
              <a:schemeClr val="accent6">
                <a:lumMod val="75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Line 11"/>
          <p:cNvSpPr>
            <a:spLocks noChangeShapeType="1"/>
          </p:cNvSpPr>
          <p:nvPr/>
        </p:nvSpPr>
        <p:spPr bwMode="auto">
          <a:xfrm>
            <a:off x="4208463" y="2438403"/>
            <a:ext cx="812800" cy="1573213"/>
          </a:xfrm>
          <a:prstGeom prst="line">
            <a:avLst/>
          </a:prstGeom>
          <a:noFill/>
          <a:ln w="31750" cap="rnd">
            <a:solidFill>
              <a:srgbClr val="A27B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Line 11"/>
          <p:cNvSpPr>
            <a:spLocks noChangeShapeType="1"/>
          </p:cNvSpPr>
          <p:nvPr/>
        </p:nvSpPr>
        <p:spPr bwMode="auto">
          <a:xfrm>
            <a:off x="4275138" y="2493963"/>
            <a:ext cx="812800" cy="1573212"/>
          </a:xfrm>
          <a:prstGeom prst="line">
            <a:avLst/>
          </a:prstGeom>
          <a:noFill/>
          <a:ln w="31750" cap="rnd">
            <a:solidFill>
              <a:srgbClr val="008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" name="Picture 17" descr="MCj04348570000[1]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2227">
            <a:off x="3752850" y="1920875"/>
            <a:ext cx="82708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OPUS-S – 2 to 48 hours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Content Placeholder 1"/>
          <p:cNvSpPr txBox="1">
            <a:spLocks/>
          </p:cNvSpPr>
          <p:nvPr/>
        </p:nvSpPr>
        <p:spPr bwMode="auto">
          <a:xfrm>
            <a:off x="5273423" y="1177880"/>
            <a:ext cx="3926342" cy="5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-Best 3 of 5 baselines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73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8" grpId="1" animBg="1"/>
      <p:bldP spid="59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/>
      <p:bldP spid="68" grpId="0"/>
      <p:bldP spid="69" grpId="0"/>
      <p:bldP spid="69" grpId="1"/>
      <p:bldP spid="70" grpId="0" animBg="1"/>
      <p:bldP spid="70" grpId="1" animBg="1"/>
      <p:bldP spid="71" grpId="0"/>
      <p:bldP spid="71" grpId="1"/>
      <p:bldP spid="72" grpId="0" animBg="1"/>
      <p:bldP spid="73" grpId="0"/>
      <p:bldP spid="74" grpId="0" animBg="1"/>
      <p:bldP spid="75" grpId="0" animBg="1"/>
      <p:bldP spid="75" grpId="1" animBg="1"/>
      <p:bldP spid="76" grpId="0" animBg="1"/>
      <p:bldP spid="77" grpId="0" animBg="1"/>
      <p:bldP spid="79" grpId="0" animBg="1"/>
      <p:bldP spid="8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15"/>
          <p:cNvSpPr>
            <a:spLocks noChangeArrowheads="1"/>
          </p:cNvSpPr>
          <p:nvPr/>
        </p:nvSpPr>
        <p:spPr bwMode="auto">
          <a:xfrm>
            <a:off x="-4763" y="-11113"/>
            <a:ext cx="3544888" cy="86042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9325" algn="l"/>
                <a:tab pos="2619375" algn="l"/>
                <a:tab pos="4470400" algn="l"/>
              </a:tabLst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ourier New" panose="02070309020205020404" pitchFamily="49" charset="0"/>
              </a:rPr>
              <a:t>“peak to peak” error ranges, explained: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9325" algn="l"/>
                <a:tab pos="2619375" algn="l"/>
                <a:tab pos="4470400" algn="l"/>
              </a:tabLst>
              <a:defRPr/>
            </a:pP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  LAT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:   59 42 33.45847      </a:t>
            </a: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0.003</a:t>
            </a: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(m)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9325" algn="l"/>
                <a:tab pos="2619375" algn="l"/>
                <a:tab pos="4470400" algn="l"/>
              </a:tabLst>
              <a:defRPr/>
            </a:pP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W LON:  151 27 27.92482      </a:t>
            </a: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0.007</a:t>
            </a: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(m)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9325" algn="l"/>
                <a:tab pos="2619375" algn="l"/>
                <a:tab pos="4470400" algn="l"/>
              </a:tabLst>
              <a:defRPr/>
            </a:pP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EL HGT:          503.684(m)   </a:t>
            </a: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0.032</a:t>
            </a: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(m)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9325" algn="l"/>
                <a:tab pos="2619375" algn="l"/>
                <a:tab pos="4470400" algn="l"/>
              </a:tabLst>
              <a:defRPr/>
            </a:pP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ORTHO HGT:          494.346(m)   </a:t>
            </a: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0.055</a:t>
            </a:r>
            <a:r>
              <a:rPr kumimoji="0" lang="en-US" alt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(m)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 rot="660000" flipH="1">
            <a:off x="4181475" y="965200"/>
            <a:ext cx="2390775" cy="1828800"/>
          </a:xfrm>
          <a:prstGeom prst="parallelogram">
            <a:avLst>
              <a:gd name="adj" fmla="val 20137"/>
            </a:avLst>
          </a:prstGeom>
          <a:solidFill>
            <a:srgbClr val="92D050">
              <a:alpha val="10000"/>
            </a:srgbClr>
          </a:soli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 rot="5400000" flipH="1">
            <a:off x="2357438" y="1220788"/>
            <a:ext cx="2493962" cy="1554162"/>
          </a:xfrm>
          <a:prstGeom prst="parallelogram">
            <a:avLst>
              <a:gd name="adj" fmla="val 39768"/>
            </a:avLst>
          </a:prstGeom>
          <a:solidFill>
            <a:srgbClr val="FF0000">
              <a:alpha val="5098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65" name="AutoShape 17"/>
          <p:cNvSpPr>
            <a:spLocks noChangeArrowheads="1"/>
          </p:cNvSpPr>
          <p:nvPr/>
        </p:nvSpPr>
        <p:spPr bwMode="auto">
          <a:xfrm rot="828896">
            <a:off x="4230688" y="2219325"/>
            <a:ext cx="531812" cy="133350"/>
          </a:xfrm>
          <a:prstGeom prst="triangle">
            <a:avLst>
              <a:gd name="adj" fmla="val 76056"/>
            </a:avLst>
          </a:prstGeom>
          <a:solidFill>
            <a:srgbClr val="FFFF0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AutoShape 13"/>
          <p:cNvSpPr>
            <a:spLocks noChangeAspect="1" noChangeArrowheads="1"/>
          </p:cNvSpPr>
          <p:nvPr/>
        </p:nvSpPr>
        <p:spPr bwMode="auto">
          <a:xfrm rot="660000">
            <a:off x="2890838" y="3121025"/>
            <a:ext cx="3429000" cy="911225"/>
          </a:xfrm>
          <a:prstGeom prst="parallelogram">
            <a:avLst>
              <a:gd name="adj" fmla="val 154965"/>
            </a:avLst>
          </a:prstGeom>
          <a:solidFill>
            <a:srgbClr val="008000">
              <a:alpha val="10196"/>
            </a:srgbClr>
          </a:solidFill>
          <a:ln w="9525">
            <a:solidFill>
              <a:srgbClr val="008000">
                <a:alpha val="50195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AutoShape 13"/>
          <p:cNvSpPr>
            <a:spLocks noChangeAspect="1" noChangeArrowheads="1"/>
          </p:cNvSpPr>
          <p:nvPr/>
        </p:nvSpPr>
        <p:spPr bwMode="auto">
          <a:xfrm rot="660000">
            <a:off x="2887663" y="2671763"/>
            <a:ext cx="3425825" cy="914400"/>
          </a:xfrm>
          <a:prstGeom prst="parallelogram">
            <a:avLst>
              <a:gd name="adj" fmla="val 154995"/>
            </a:avLst>
          </a:prstGeom>
          <a:solidFill>
            <a:srgbClr val="008000">
              <a:alpha val="2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 rot="-1317495">
            <a:off x="4838700" y="2287588"/>
            <a:ext cx="1489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 range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243638" y="2963863"/>
            <a:ext cx="3694112" cy="2836862"/>
            <a:chOff x="6611967" y="2963550"/>
            <a:chExt cx="3693672" cy="1456608"/>
          </a:xfrm>
        </p:grpSpPr>
        <p:sp>
          <p:nvSpPr>
            <p:cNvPr id="57392" name="Text Box 16"/>
            <p:cNvSpPr txBox="1">
              <a:spLocks noChangeArrowheads="1"/>
            </p:cNvSpPr>
            <p:nvPr/>
          </p:nvSpPr>
          <p:spPr bwMode="auto">
            <a:xfrm rot="2363506">
              <a:off x="6653460" y="3445985"/>
              <a:ext cx="2271903" cy="205456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baseline 3          </a:t>
              </a:r>
            </a:p>
          </p:txBody>
        </p:sp>
        <p:sp>
          <p:nvSpPr>
            <p:cNvPr id="57393" name="AutoShape 29"/>
            <p:cNvSpPr>
              <a:spLocks noChangeArrowheads="1"/>
            </p:cNvSpPr>
            <p:nvPr/>
          </p:nvSpPr>
          <p:spPr bwMode="auto">
            <a:xfrm>
              <a:off x="6611967" y="2963550"/>
              <a:ext cx="228551" cy="46964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94" name="Line 15"/>
            <p:cNvSpPr>
              <a:spLocks noChangeShapeType="1"/>
            </p:cNvSpPr>
            <p:nvPr/>
          </p:nvSpPr>
          <p:spPr bwMode="auto">
            <a:xfrm flipH="1" flipV="1">
              <a:off x="6710806" y="2976116"/>
              <a:ext cx="3594833" cy="144404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78872" name="AutoShape 24"/>
          <p:cNvCxnSpPr>
            <a:cxnSpLocks noChangeShapeType="1"/>
          </p:cNvCxnSpPr>
          <p:nvPr/>
        </p:nvCxnSpPr>
        <p:spPr bwMode="auto">
          <a:xfrm flipV="1">
            <a:off x="4783138" y="2219325"/>
            <a:ext cx="1577975" cy="623888"/>
          </a:xfrm>
          <a:prstGeom prst="straightConnector1">
            <a:avLst/>
          </a:prstGeom>
          <a:noFill/>
          <a:ln w="38100">
            <a:solidFill>
              <a:srgbClr val="F86B02"/>
            </a:solidFill>
            <a:prstDash val="sysDot"/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79" name="Text Box 31"/>
          <p:cNvSpPr txBox="1">
            <a:spLocks noChangeArrowheads="1"/>
          </p:cNvSpPr>
          <p:nvPr/>
        </p:nvSpPr>
        <p:spPr bwMode="auto">
          <a:xfrm rot="671501">
            <a:off x="4848225" y="1843088"/>
            <a:ext cx="1671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LON range</a:t>
            </a:r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F86B0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8876" name="AutoShape 28"/>
          <p:cNvCxnSpPr>
            <a:cxnSpLocks noChangeShapeType="1"/>
          </p:cNvCxnSpPr>
          <p:nvPr/>
        </p:nvCxnSpPr>
        <p:spPr bwMode="auto">
          <a:xfrm flipH="1" flipV="1">
            <a:off x="4375150" y="1809750"/>
            <a:ext cx="1982788" cy="409575"/>
          </a:xfrm>
          <a:prstGeom prst="straightConnector1">
            <a:avLst/>
          </a:prstGeom>
          <a:noFill/>
          <a:ln w="38100">
            <a:solidFill>
              <a:srgbClr val="F86B02"/>
            </a:solidFill>
            <a:prstDash val="sysDot"/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/>
          <p:nvPr/>
        </p:nvCxnSpPr>
        <p:spPr>
          <a:xfrm>
            <a:off x="4784725" y="1770063"/>
            <a:ext cx="0" cy="18557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-88900" y="2387600"/>
            <a:ext cx="2978150" cy="849313"/>
            <a:chOff x="966788" y="3003550"/>
            <a:chExt cx="3224009" cy="849313"/>
          </a:xfrm>
        </p:grpSpPr>
        <p:sp>
          <p:nvSpPr>
            <p:cNvPr id="57387" name="Text Box 9"/>
            <p:cNvSpPr txBox="1">
              <a:spLocks noChangeArrowheads="1"/>
            </p:cNvSpPr>
            <p:nvPr/>
          </p:nvSpPr>
          <p:spPr bwMode="auto">
            <a:xfrm rot="-784006">
              <a:off x="1489229" y="3335338"/>
              <a:ext cx="2345827" cy="400050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CORS baseline 1</a:t>
              </a:r>
            </a:p>
          </p:txBody>
        </p:sp>
        <p:sp>
          <p:nvSpPr>
            <p:cNvPr id="57388" name="Line 8"/>
            <p:cNvSpPr>
              <a:spLocks noChangeAspect="1" noChangeShapeType="1"/>
            </p:cNvSpPr>
            <p:nvPr/>
          </p:nvSpPr>
          <p:spPr bwMode="auto">
            <a:xfrm flipV="1">
              <a:off x="1265817" y="3049588"/>
              <a:ext cx="2856238" cy="66040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89" name="AutoShape 30"/>
            <p:cNvSpPr>
              <a:spLocks noChangeArrowheads="1"/>
            </p:cNvSpPr>
            <p:nvPr/>
          </p:nvSpPr>
          <p:spPr bwMode="auto">
            <a:xfrm>
              <a:off x="3943350" y="3003550"/>
              <a:ext cx="247447" cy="92075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90" name="TextBox 31"/>
            <p:cNvSpPr txBox="1">
              <a:spLocks noChangeArrowheads="1"/>
            </p:cNvSpPr>
            <p:nvPr/>
          </p:nvSpPr>
          <p:spPr bwMode="auto">
            <a:xfrm rot="-3950553">
              <a:off x="1542517" y="3395379"/>
              <a:ext cx="319318" cy="399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78854" name="AutoShape 6"/>
            <p:cNvSpPr>
              <a:spLocks noChangeArrowheads="1"/>
            </p:cNvSpPr>
            <p:nvPr/>
          </p:nvSpPr>
          <p:spPr bwMode="auto">
            <a:xfrm rot="19908062">
              <a:off x="966788" y="3578225"/>
              <a:ext cx="623836" cy="274638"/>
            </a:xfrm>
            <a:prstGeom prst="star5">
              <a:avLst/>
            </a:prstGeom>
            <a:solidFill>
              <a:schemeClr val="accent5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7360" name="AutoShape 39" descr="Image result for stack of dimes"/>
          <p:cNvSpPr>
            <a:spLocks noChangeAspect="1" noChangeArrowheads="1"/>
          </p:cNvSpPr>
          <p:nvPr/>
        </p:nvSpPr>
        <p:spPr bwMode="auto">
          <a:xfrm>
            <a:off x="-23495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61" name="AutoShape 41" descr="Image result for stack of dimes"/>
          <p:cNvSpPr>
            <a:spLocks noChangeAspect="1" noChangeArrowheads="1"/>
          </p:cNvSpPr>
          <p:nvPr/>
        </p:nvSpPr>
        <p:spPr bwMode="auto">
          <a:xfrm>
            <a:off x="-8255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62" name="AutoShape 43" descr="Image result for stack of dimes"/>
          <p:cNvSpPr>
            <a:spLocks noChangeAspect="1" noChangeArrowheads="1"/>
          </p:cNvSpPr>
          <p:nvPr/>
        </p:nvSpPr>
        <p:spPr bwMode="auto">
          <a:xfrm>
            <a:off x="69850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63" name="TextBox 14"/>
          <p:cNvSpPr txBox="1">
            <a:spLocks noChangeArrowheads="1"/>
          </p:cNvSpPr>
          <p:nvPr/>
        </p:nvSpPr>
        <p:spPr bwMode="auto">
          <a:xfrm>
            <a:off x="7821613" y="6338888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JGE, 2015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6369050" y="1154113"/>
            <a:ext cx="0" cy="1828800"/>
          </a:xfrm>
          <a:prstGeom prst="line">
            <a:avLst/>
          </a:prstGeom>
          <a:ln w="952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92" name="Text Box 9"/>
          <p:cNvSpPr txBox="1">
            <a:spLocks noChangeArrowheads="1"/>
          </p:cNvSpPr>
          <p:nvPr/>
        </p:nvSpPr>
        <p:spPr bwMode="auto">
          <a:xfrm>
            <a:off x="2984500" y="6407150"/>
            <a:ext cx="4125913" cy="400050"/>
          </a:xfrm>
          <a:prstGeom prst="rect">
            <a:avLst/>
          </a:prstGeom>
          <a:solidFill>
            <a:srgbClr val="FAFCA2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outermost baselines are ignored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123113" y="5915025"/>
            <a:ext cx="2043112" cy="515938"/>
            <a:chOff x="7123514" y="5915605"/>
            <a:chExt cx="2042711" cy="515651"/>
          </a:xfrm>
        </p:grpSpPr>
        <p:sp>
          <p:nvSpPr>
            <p:cNvPr id="57384" name="AutoShape 30"/>
            <p:cNvSpPr>
              <a:spLocks noChangeArrowheads="1"/>
            </p:cNvSpPr>
            <p:nvPr/>
          </p:nvSpPr>
          <p:spPr bwMode="auto">
            <a:xfrm>
              <a:off x="7123514" y="6339170"/>
              <a:ext cx="228561" cy="92086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 flipH="1">
              <a:off x="7237792" y="6163117"/>
              <a:ext cx="1906213" cy="207847"/>
            </a:xfrm>
            <a:prstGeom prst="line">
              <a:avLst/>
            </a:prstGeom>
            <a:noFill/>
            <a:ln w="19050">
              <a:solidFill>
                <a:schemeClr val="accent5">
                  <a:lumMod val="10000"/>
                </a:schemeClr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386" name="Text Box 16"/>
            <p:cNvSpPr txBox="1">
              <a:spLocks noChangeArrowheads="1"/>
            </p:cNvSpPr>
            <p:nvPr/>
          </p:nvSpPr>
          <p:spPr bwMode="auto">
            <a:xfrm rot="-300000">
              <a:off x="8164466" y="5915605"/>
              <a:ext cx="1001759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baseline 4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08175" y="4965700"/>
            <a:ext cx="3743325" cy="1968500"/>
            <a:chOff x="1908175" y="4965700"/>
            <a:chExt cx="3743078" cy="1968500"/>
          </a:xfrm>
        </p:grpSpPr>
        <p:sp>
          <p:nvSpPr>
            <p:cNvPr id="38" name="Line 8"/>
            <p:cNvSpPr>
              <a:spLocks noChangeShapeType="1"/>
            </p:cNvSpPr>
            <p:nvPr/>
          </p:nvSpPr>
          <p:spPr bwMode="auto">
            <a:xfrm flipV="1">
              <a:off x="2057390" y="5011738"/>
              <a:ext cx="3514493" cy="1922462"/>
            </a:xfrm>
            <a:prstGeom prst="line">
              <a:avLst/>
            </a:prstGeom>
            <a:noFill/>
            <a:ln w="19050">
              <a:solidFill>
                <a:schemeClr val="accent5">
                  <a:lumMod val="10000"/>
                </a:schemeClr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382" name="AutoShape 30"/>
            <p:cNvSpPr>
              <a:spLocks noChangeArrowheads="1"/>
            </p:cNvSpPr>
            <p:nvPr/>
          </p:nvSpPr>
          <p:spPr bwMode="auto">
            <a:xfrm>
              <a:off x="5422691" y="4965700"/>
              <a:ext cx="228562" cy="92086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83" name="Text Box 14"/>
            <p:cNvSpPr txBox="1">
              <a:spLocks noChangeArrowheads="1"/>
            </p:cNvSpPr>
            <p:nvPr/>
          </p:nvSpPr>
          <p:spPr bwMode="auto">
            <a:xfrm rot="-1716466">
              <a:off x="1908175" y="6340390"/>
              <a:ext cx="1119239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E1E2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baseline 2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162550" y="-106363"/>
            <a:ext cx="3302000" cy="1477963"/>
            <a:chOff x="5162173" y="-106156"/>
            <a:chExt cx="3302022" cy="147838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 rot="196964">
              <a:off x="5162173" y="-106156"/>
              <a:ext cx="3302022" cy="1478382"/>
              <a:chOff x="5815527" y="-155482"/>
              <a:chExt cx="1561178" cy="1478699"/>
            </a:xfrm>
            <a:noFill/>
          </p:grpSpPr>
          <p:sp>
            <p:nvSpPr>
              <p:cNvPr id="70685" name="AutoShape 20"/>
              <p:cNvSpPr>
                <a:spLocks noChangeArrowheads="1"/>
              </p:cNvSpPr>
              <p:nvPr/>
            </p:nvSpPr>
            <p:spPr bwMode="auto">
              <a:xfrm>
                <a:off x="5815527" y="1231900"/>
                <a:ext cx="108064" cy="91317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A27B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8859" name="Text Box 11"/>
              <p:cNvSpPr txBox="1">
                <a:spLocks noChangeArrowheads="1"/>
              </p:cNvSpPr>
              <p:nvPr/>
            </p:nvSpPr>
            <p:spPr bwMode="auto">
              <a:xfrm rot="19953604">
                <a:off x="6425974" y="78301"/>
                <a:ext cx="950731" cy="40037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A27B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baseline 5</a:t>
                </a:r>
              </a:p>
            </p:txBody>
          </p:sp>
          <p:sp>
            <p:nvSpPr>
              <p:cNvPr id="78858" name="Line 10"/>
              <p:cNvSpPr>
                <a:spLocks noChangeShapeType="1"/>
              </p:cNvSpPr>
              <p:nvPr/>
            </p:nvSpPr>
            <p:spPr bwMode="auto">
              <a:xfrm flipH="1">
                <a:off x="5889141" y="-155482"/>
                <a:ext cx="1244934" cy="1415564"/>
              </a:xfrm>
              <a:prstGeom prst="line">
                <a:avLst/>
              </a:prstGeom>
              <a:grpFill/>
              <a:ln w="19050">
                <a:solidFill>
                  <a:srgbClr val="A27B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27B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7380" name="AutoShape 30"/>
            <p:cNvSpPr>
              <a:spLocks noChangeArrowheads="1"/>
            </p:cNvSpPr>
            <p:nvPr/>
          </p:nvSpPr>
          <p:spPr bwMode="auto">
            <a:xfrm>
              <a:off x="5167332" y="1176326"/>
              <a:ext cx="228561" cy="92086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8866" name="AutoShape 18"/>
          <p:cNvSpPr>
            <a:spLocks/>
          </p:cNvSpPr>
          <p:nvPr/>
        </p:nvSpPr>
        <p:spPr bwMode="auto">
          <a:xfrm>
            <a:off x="152400" y="879475"/>
            <a:ext cx="2373313" cy="1271588"/>
          </a:xfrm>
          <a:prstGeom prst="borderCallout2">
            <a:avLst>
              <a:gd name="adj1" fmla="val 74255"/>
              <a:gd name="adj2" fmla="val 99708"/>
              <a:gd name="adj3" fmla="val 84069"/>
              <a:gd name="adj4" fmla="val 130139"/>
              <a:gd name="adj5" fmla="val 112995"/>
              <a:gd name="adj6" fmla="val 186616"/>
            </a:avLst>
          </a:prstGeom>
          <a:solidFill>
            <a:srgbClr val="FFFF99"/>
          </a:solidFill>
          <a:ln w="25400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position</a:t>
            </a: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b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averaged from the 3 most coherent baselines</a:t>
            </a:r>
          </a:p>
        </p:txBody>
      </p:sp>
      <p:sp>
        <p:nvSpPr>
          <p:cNvPr id="36" name="AutoShape 13"/>
          <p:cNvSpPr>
            <a:spLocks noChangeAspect="1" noChangeArrowheads="1"/>
          </p:cNvSpPr>
          <p:nvPr/>
        </p:nvSpPr>
        <p:spPr bwMode="auto">
          <a:xfrm rot="660000">
            <a:off x="2874963" y="804863"/>
            <a:ext cx="3429000" cy="906462"/>
          </a:xfrm>
          <a:prstGeom prst="parallelogram">
            <a:avLst>
              <a:gd name="adj" fmla="val 156988"/>
            </a:avLst>
          </a:prstGeom>
          <a:solidFill>
            <a:srgbClr val="A27B00">
              <a:alpha val="25098"/>
            </a:srgbClr>
          </a:solidFill>
          <a:ln w="12700">
            <a:solidFill>
              <a:srgbClr val="A27B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AutoShape 13"/>
          <p:cNvSpPr>
            <a:spLocks noChangeAspect="1" noChangeArrowheads="1"/>
          </p:cNvSpPr>
          <p:nvPr/>
        </p:nvSpPr>
        <p:spPr bwMode="auto">
          <a:xfrm rot="660000">
            <a:off x="2879725" y="290513"/>
            <a:ext cx="3441700" cy="914400"/>
          </a:xfrm>
          <a:prstGeom prst="parallelogram">
            <a:avLst>
              <a:gd name="adj" fmla="val 154999"/>
            </a:avLst>
          </a:prstGeom>
          <a:solidFill>
            <a:srgbClr val="A27B00">
              <a:alpha val="10196"/>
            </a:srgbClr>
          </a:solidFill>
          <a:ln w="9525">
            <a:solidFill>
              <a:srgbClr val="A27B00">
                <a:alpha val="50195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Text Box 32"/>
          <p:cNvSpPr txBox="1">
            <a:spLocks noChangeArrowheads="1"/>
          </p:cNvSpPr>
          <p:nvPr/>
        </p:nvSpPr>
        <p:spPr bwMode="auto">
          <a:xfrm rot="-5400000">
            <a:off x="3239294" y="2501106"/>
            <a:ext cx="1584325" cy="277813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ORTHO HGT range</a:t>
            </a:r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F86B0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3" name="AutoShape 27"/>
          <p:cNvCxnSpPr>
            <a:cxnSpLocks noChangeShapeType="1"/>
          </p:cNvCxnSpPr>
          <p:nvPr/>
        </p:nvCxnSpPr>
        <p:spPr bwMode="auto">
          <a:xfrm flipV="1">
            <a:off x="3924300" y="1066800"/>
            <a:ext cx="0" cy="2846388"/>
          </a:xfrm>
          <a:prstGeom prst="straightConnector1">
            <a:avLst/>
          </a:prstGeom>
          <a:noFill/>
          <a:ln w="38100">
            <a:solidFill>
              <a:srgbClr val="F86B02"/>
            </a:solidFill>
            <a:prstDash val="sysDot"/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ounded Rectangle 16"/>
          <p:cNvSpPr/>
          <p:nvPr/>
        </p:nvSpPr>
        <p:spPr>
          <a:xfrm>
            <a:off x="6486525" y="889000"/>
            <a:ext cx="2379663" cy="1184275"/>
          </a:xfrm>
          <a:prstGeom prst="roundRect">
            <a:avLst/>
          </a:prstGeom>
          <a:solidFill>
            <a:srgbClr val="A27B00">
              <a:alpha val="20000"/>
            </a:srgbClr>
          </a:solidFill>
          <a:ln cmpd="sng">
            <a:solidFill>
              <a:srgbClr val="F86B0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ranges: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bounding box enclosing 3 most coherent baselines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86B0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34163" y="2090738"/>
            <a:ext cx="1973262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6605588" y="2081213"/>
            <a:ext cx="2139950" cy="376237"/>
          </a:xfrm>
          <a:prstGeom prst="roundRect">
            <a:avLst/>
          </a:prstGeom>
          <a:solidFill>
            <a:srgbClr val="A27B00">
              <a:alpha val="20000"/>
            </a:srgbClr>
          </a:solidFill>
          <a:ln cmpd="sng">
            <a:solidFill>
              <a:srgbClr val="F86B0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ORTHO HGT, geoid model uncertainty is added</a:t>
            </a:r>
          </a:p>
        </p:txBody>
      </p:sp>
      <p:sp>
        <p:nvSpPr>
          <p:cNvPr id="78880" name="Text Box 32"/>
          <p:cNvSpPr txBox="1">
            <a:spLocks noChangeArrowheads="1"/>
          </p:cNvSpPr>
          <p:nvPr/>
        </p:nvSpPr>
        <p:spPr bwMode="auto">
          <a:xfrm rot="-5400000">
            <a:off x="2951957" y="2586831"/>
            <a:ext cx="1263650" cy="277813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HGT range</a:t>
            </a:r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F86B0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8875" name="AutoShape 27"/>
          <p:cNvCxnSpPr>
            <a:cxnSpLocks noChangeShapeType="1"/>
          </p:cNvCxnSpPr>
          <p:nvPr/>
        </p:nvCxnSpPr>
        <p:spPr bwMode="auto">
          <a:xfrm flipH="1" flipV="1">
            <a:off x="3705225" y="1565275"/>
            <a:ext cx="9525" cy="1865313"/>
          </a:xfrm>
          <a:prstGeom prst="straightConnector1">
            <a:avLst/>
          </a:prstGeom>
          <a:noFill/>
          <a:ln w="38100">
            <a:solidFill>
              <a:srgbClr val="F86B02"/>
            </a:solidFill>
            <a:prstDash val="sysDot"/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73575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8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25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78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78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8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78853" grpId="0" animBg="1"/>
      <p:bldP spid="78852" grpId="0" animBg="1"/>
      <p:bldP spid="78865" grpId="0" animBg="1" autoUpdateAnimBg="0"/>
      <p:bldP spid="61" grpId="0" animBg="1"/>
      <p:bldP spid="48" grpId="0" animBg="1"/>
      <p:bldP spid="78851" grpId="0"/>
      <p:bldP spid="78879" grpId="0"/>
      <p:bldP spid="70692" grpId="0" animBg="1"/>
      <p:bldP spid="78866" grpId="0" animBg="1" autoUpdateAnimBg="0"/>
      <p:bldP spid="36" grpId="0" animBg="1"/>
      <p:bldP spid="60" grpId="0" animBg="1"/>
      <p:bldP spid="64" grpId="0" animBg="1"/>
      <p:bldP spid="17" grpId="0" animBg="1"/>
      <p:bldP spid="19" grpId="0" animBg="1"/>
      <p:bldP spid="65" grpId="0" animBg="1"/>
      <p:bldP spid="7888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69" name="Group 6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699992"/>
              </p:ext>
            </p:extLst>
          </p:nvPr>
        </p:nvGraphicFramePr>
        <p:xfrm>
          <a:off x="0" y="1338943"/>
          <a:ext cx="9144001" cy="5192485"/>
        </p:xfrm>
        <a:graphic>
          <a:graphicData uri="http://schemas.openxmlformats.org/drawingml/2006/table">
            <a:tbl>
              <a:tblPr/>
              <a:tblGrid>
                <a:gridCol w="304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6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Static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Rapid Static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Input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2-48 hours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88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15 minutes-2 hours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0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Output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normal, extended, XML 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Shared, Projects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normal, extended, XML</a:t>
                      </a:r>
                      <a:b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Accuracy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(95%confidence)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 cm horizontal</a:t>
                      </a:r>
                      <a:b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3-6 cm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ellipsoidal height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 cm horizontal</a:t>
                      </a:r>
                      <a:b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4-8 cm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ellipsoidal height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Network Geometry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CORS, preferably </a:t>
                      </a:r>
                      <a:b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within 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1000 km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of rover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3-9 CORS,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surrounding &amp;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within 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250 km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of rover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Availability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global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90% of CONUS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(subject to geometry, above)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E1BB9-6DAE-4335-ACA8-9BD9381BADED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Static vs. Rapid Static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0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E1BB9-6DAE-4335-ACA8-9BD9381BADED}" type="slidenum">
              <a:rPr lang="en-US" altLang="en-US" smtClean="0"/>
              <a:pPr>
                <a:defRPr/>
              </a:pPr>
              <a:t>83</a:t>
            </a:fld>
            <a:endParaRPr lang="en-US" alt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RMSE of Horizontal Results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Google Shape;742;p95" descr="OPUS accuracy vs session duration"/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47"/>
          <a:stretch/>
        </p:blipFill>
        <p:spPr bwMode="auto">
          <a:xfrm>
            <a:off x="0" y="1326058"/>
            <a:ext cx="9144000" cy="4878233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8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E1BB9-6DAE-4335-ACA8-9BD9381BADED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RMSE of Vertical Results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Google Shape;742;p95" descr="OPUS accuracy vs session duration"/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590"/>
          <a:stretch/>
        </p:blipFill>
        <p:spPr bwMode="auto">
          <a:xfrm>
            <a:off x="0" y="1326058"/>
            <a:ext cx="9144000" cy="502053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25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0" descr="MCj04347380000[1]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239966"/>
            <a:ext cx="9144000" cy="4618037"/>
          </a:xfrm>
          <a:noFill/>
        </p:spPr>
      </p:pic>
      <p:sp>
        <p:nvSpPr>
          <p:cNvPr id="2" name="Isosceles Triangle 1"/>
          <p:cNvSpPr/>
          <p:nvPr/>
        </p:nvSpPr>
        <p:spPr>
          <a:xfrm rot="161245">
            <a:off x="4046539" y="3722689"/>
            <a:ext cx="2132012" cy="768351"/>
          </a:xfrm>
          <a:prstGeom prst="triangle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540" name="AutoShape 3"/>
          <p:cNvSpPr>
            <a:spLocks noChangeArrowheads="1"/>
          </p:cNvSpPr>
          <p:nvPr/>
        </p:nvSpPr>
        <p:spPr bwMode="auto">
          <a:xfrm rot="1035962">
            <a:off x="4733925" y="3914778"/>
            <a:ext cx="522288" cy="195263"/>
          </a:xfrm>
          <a:prstGeom prst="triangle">
            <a:avLst>
              <a:gd name="adj" fmla="val 76056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V="1">
            <a:off x="1803403" y="4413254"/>
            <a:ext cx="2360613" cy="373063"/>
          </a:xfrm>
          <a:prstGeom prst="line">
            <a:avLst/>
          </a:prstGeom>
          <a:noFill/>
          <a:ln w="19050">
            <a:solidFill>
              <a:schemeClr val="accent5">
                <a:lumMod val="1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flipH="1" flipV="1">
            <a:off x="5148264" y="3810001"/>
            <a:ext cx="1566862" cy="77788"/>
          </a:xfrm>
          <a:prstGeom prst="line">
            <a:avLst/>
          </a:prstGeom>
          <a:noFill/>
          <a:ln w="19050">
            <a:solidFill>
              <a:schemeClr val="accent5">
                <a:lumMod val="1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 flipH="1" flipV="1">
            <a:off x="5994403" y="4533900"/>
            <a:ext cx="307975" cy="482600"/>
          </a:xfrm>
          <a:prstGeom prst="line">
            <a:avLst/>
          </a:prstGeom>
          <a:noFill/>
          <a:ln w="19050">
            <a:solidFill>
              <a:schemeClr val="accent5">
                <a:lumMod val="1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85001" name="AutoShape 9"/>
          <p:cNvSpPr>
            <a:spLocks noChangeArrowheads="1"/>
          </p:cNvSpPr>
          <p:nvPr/>
        </p:nvSpPr>
        <p:spPr bwMode="auto">
          <a:xfrm rot="1097357">
            <a:off x="6396041" y="3824292"/>
            <a:ext cx="623887" cy="174625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5000" name="AutoShape 8"/>
          <p:cNvSpPr>
            <a:spLocks noChangeArrowheads="1"/>
          </p:cNvSpPr>
          <p:nvPr/>
        </p:nvSpPr>
        <p:spPr bwMode="auto">
          <a:xfrm rot="798520">
            <a:off x="5983291" y="4816475"/>
            <a:ext cx="623887" cy="376239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4999" name="AutoShape 7"/>
          <p:cNvSpPr>
            <a:spLocks noChangeArrowheads="1"/>
          </p:cNvSpPr>
          <p:nvPr/>
        </p:nvSpPr>
        <p:spPr bwMode="auto">
          <a:xfrm rot="-1691938">
            <a:off x="1416051" y="4665666"/>
            <a:ext cx="623888" cy="274637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 rot="1035962">
            <a:off x="4886325" y="4227514"/>
            <a:ext cx="522288" cy="195263"/>
          </a:xfrm>
          <a:prstGeom prst="triangle">
            <a:avLst>
              <a:gd name="adj" fmla="val 76056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sp>
        <p:nvSpPr>
          <p:cNvPr id="35" name="AutoShape 3"/>
          <p:cNvSpPr>
            <a:spLocks noChangeArrowheads="1"/>
          </p:cNvSpPr>
          <p:nvPr/>
        </p:nvSpPr>
        <p:spPr bwMode="auto">
          <a:xfrm rot="1035962">
            <a:off x="3903666" y="4303714"/>
            <a:ext cx="522287" cy="195263"/>
          </a:xfrm>
          <a:prstGeom prst="triangle">
            <a:avLst>
              <a:gd name="adj" fmla="val 76056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sp>
        <p:nvSpPr>
          <p:cNvPr id="36" name="AutoShape 3"/>
          <p:cNvSpPr>
            <a:spLocks noChangeArrowheads="1"/>
          </p:cNvSpPr>
          <p:nvPr/>
        </p:nvSpPr>
        <p:spPr bwMode="auto">
          <a:xfrm rot="1035962">
            <a:off x="4886325" y="3617914"/>
            <a:ext cx="522288" cy="195263"/>
          </a:xfrm>
          <a:prstGeom prst="triangle">
            <a:avLst>
              <a:gd name="adj" fmla="val 76056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sp>
        <p:nvSpPr>
          <p:cNvPr id="37" name="AutoShape 3"/>
          <p:cNvSpPr>
            <a:spLocks noChangeArrowheads="1"/>
          </p:cNvSpPr>
          <p:nvPr/>
        </p:nvSpPr>
        <p:spPr bwMode="auto">
          <a:xfrm rot="1035962">
            <a:off x="5708650" y="4379914"/>
            <a:ext cx="522288" cy="195263"/>
          </a:xfrm>
          <a:prstGeom prst="triangle">
            <a:avLst>
              <a:gd name="adj" fmla="val 76056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ea typeface="+mn-ea"/>
              <a:cs typeface="Arial" pitchFamily="34" charset="0"/>
            </a:endParaRPr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 – 2 to 48 hours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Content Placeholder 1"/>
          <p:cNvSpPr txBox="1">
            <a:spLocks/>
          </p:cNvSpPr>
          <p:nvPr/>
        </p:nvSpPr>
        <p:spPr bwMode="auto">
          <a:xfrm>
            <a:off x="4716715" y="1177880"/>
            <a:ext cx="4483050" cy="55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Font typeface="Arial" pitchFamily="34" charset="0"/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-Control network via OPUS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1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380316"/>
            <a:ext cx="8500188" cy="5440362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Web-based access, nothing to download</a:t>
            </a:r>
          </a:p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Visualize/map your OPUS Solutions</a:t>
            </a:r>
          </a:p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Manage multiple Projects at once</a:t>
            </a:r>
          </a:p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Processing for multiple marks and multiple occupations, or repeat occupations of single mark</a:t>
            </a:r>
          </a:p>
          <a:p>
            <a:pPr marL="3175" indent="-3175">
              <a:spcBef>
                <a:spcPts val="1800"/>
              </a:spcBef>
              <a:buFont typeface="Arial" pitchFamily="34" charset="0"/>
              <a:buNone/>
              <a:defRPr/>
            </a:pP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Advantages include: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Data uploading through OPUS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Process using PAGES… without learning PAGES (GUI)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Graphic visualization versus text Solution Reports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upport for Bluebooking!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75" y="345815"/>
            <a:ext cx="8896350" cy="805079"/>
          </a:xfrm>
        </p:spPr>
        <p:txBody>
          <a:bodyPr/>
          <a:lstStyle/>
          <a:p>
            <a:r>
              <a:rPr lang="en-US" sz="46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 – enter a Project ID</a:t>
            </a:r>
            <a:endParaRPr lang="en-US" sz="4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48" y="1148492"/>
            <a:ext cx="7920704" cy="5709508"/>
          </a:xfrm>
        </p:spPr>
      </p:pic>
      <p:sp>
        <p:nvSpPr>
          <p:cNvPr id="6" name="Rounded Rectangle 5"/>
          <p:cNvSpPr/>
          <p:nvPr/>
        </p:nvSpPr>
        <p:spPr>
          <a:xfrm>
            <a:off x="2779414" y="5062215"/>
            <a:ext cx="2408222" cy="380245"/>
          </a:xfrm>
          <a:prstGeom prst="roundRect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92480" y="4575259"/>
            <a:ext cx="1832486" cy="1328899"/>
            <a:chOff x="792480" y="4937207"/>
            <a:chExt cx="1832486" cy="1328899"/>
          </a:xfrm>
        </p:grpSpPr>
        <p:sp>
          <p:nvSpPr>
            <p:cNvPr id="10" name="Right Arrow 9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823236" y="5257798"/>
              <a:ext cx="146304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Project ID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for OP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2624966" y="2819400"/>
            <a:ext cx="765934" cy="428625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2066306" y="2125686"/>
            <a:ext cx="2303816" cy="1674437"/>
            <a:chOff x="1983151" y="2776188"/>
            <a:chExt cx="2345619" cy="1652693"/>
          </a:xfrm>
          <a:solidFill>
            <a:schemeClr val="bg1">
              <a:lumMod val="5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2587694" y="4001369"/>
              <a:ext cx="475493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3096966" y="2786822"/>
              <a:ext cx="1242437" cy="1221170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H="1">
              <a:off x="1915835" y="3359227"/>
              <a:ext cx="714993" cy="58036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2294793" y="3414042"/>
              <a:ext cx="1043273" cy="197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4"/>
          <p:cNvGrpSpPr/>
          <p:nvPr/>
        </p:nvGrpSpPr>
        <p:grpSpPr>
          <a:xfrm>
            <a:off x="4381996" y="2018804"/>
            <a:ext cx="3550721" cy="1769442"/>
            <a:chOff x="1082387" y="2682416"/>
            <a:chExt cx="3615148" cy="1746465"/>
          </a:xfrm>
          <a:solidFill>
            <a:schemeClr val="bg1">
              <a:lumMod val="50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2577591" y="4001369"/>
              <a:ext cx="451414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0800000" flipV="1">
              <a:off x="3077367" y="2682416"/>
              <a:ext cx="1620168" cy="137137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082387" y="2811350"/>
              <a:ext cx="1487169" cy="1242437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32049" y="3653283"/>
              <a:ext cx="562711" cy="406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5038" y="3119438"/>
            <a:ext cx="214312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solution HATFIELD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78463" y="3117850"/>
            <a:ext cx="176195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solution MCCOY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921827" y="1109354"/>
            <a:ext cx="5151856" cy="461665"/>
            <a:chOff x="1921827" y="1109354"/>
            <a:chExt cx="5151856" cy="461665"/>
          </a:xfrm>
        </p:grpSpPr>
        <p:grpSp>
          <p:nvGrpSpPr>
            <p:cNvPr id="58" name="Group 57"/>
            <p:cNvGrpSpPr/>
            <p:nvPr/>
          </p:nvGrpSpPr>
          <p:grpSpPr>
            <a:xfrm>
              <a:off x="1921827" y="1109354"/>
              <a:ext cx="1138436" cy="461665"/>
              <a:chOff x="568040" y="1140031"/>
              <a:chExt cx="1138436" cy="461665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568040" y="1269922"/>
                <a:ext cx="190006" cy="20188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5649" y="1140031"/>
                <a:ext cx="9108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OPUS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3418121" y="1109354"/>
              <a:ext cx="1401328" cy="461665"/>
              <a:chOff x="568040" y="1909948"/>
              <a:chExt cx="1401328" cy="461665"/>
            </a:xfrm>
          </p:grpSpPr>
          <p:sp>
            <p:nvSpPr>
              <p:cNvPr id="47" name="Diamond 46"/>
              <p:cNvSpPr/>
              <p:nvPr/>
            </p:nvSpPr>
            <p:spPr>
              <a:xfrm>
                <a:off x="568040" y="2039839"/>
                <a:ext cx="190006" cy="201882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5649" y="1909948"/>
                <a:ext cx="11737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Session</a:t>
                </a:r>
                <a:endParaRPr lang="en-US" sz="24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5128168" y="1109354"/>
              <a:ext cx="1945515" cy="461665"/>
              <a:chOff x="568040" y="2739241"/>
              <a:chExt cx="1945515" cy="46166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68040" y="2869132"/>
                <a:ext cx="190006" cy="201882"/>
              </a:xfrm>
              <a:prstGeom prst="rect">
                <a:avLst/>
              </a:prstGeom>
              <a:solidFill>
                <a:srgbClr val="00C000"/>
              </a:solidFill>
              <a:ln>
                <a:solidFill>
                  <a:srgbClr val="00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5649" y="2739241"/>
                <a:ext cx="17179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C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Adjustment</a:t>
                </a:r>
                <a:endParaRPr lang="en-US" sz="2400" dirty="0">
                  <a:solidFill>
                    <a:srgbClr val="00C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1389413" y="2339439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373086" y="1957450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CORS2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79273" y="1824843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CORS3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587341" y="2404755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CORS4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521040" y="17377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CORS5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7200" y="69367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Why complicate OPUS?</a:t>
            </a:r>
          </a:p>
        </p:txBody>
      </p:sp>
    </p:spTree>
    <p:extLst>
      <p:ext uri="{BB962C8B-B14F-4D97-AF65-F5344CB8AC3E}">
        <p14:creationId xmlns:p14="http://schemas.microsoft.com/office/powerpoint/2010/main" val="25213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2066306" y="2125686"/>
            <a:ext cx="2303816" cy="1674437"/>
            <a:chOff x="1983151" y="2776188"/>
            <a:chExt cx="2345619" cy="1652693"/>
          </a:xfrm>
          <a:solidFill>
            <a:schemeClr val="bg1">
              <a:lumMod val="5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2587694" y="4001369"/>
              <a:ext cx="475493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3096966" y="2786822"/>
              <a:ext cx="1242437" cy="1221170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H="1">
              <a:off x="1915835" y="3359227"/>
              <a:ext cx="714993" cy="58036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2294793" y="3414042"/>
              <a:ext cx="1043273" cy="197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4"/>
          <p:cNvGrpSpPr/>
          <p:nvPr/>
        </p:nvGrpSpPr>
        <p:grpSpPr>
          <a:xfrm>
            <a:off x="4381996" y="2018804"/>
            <a:ext cx="3550721" cy="1769442"/>
            <a:chOff x="1082387" y="2682416"/>
            <a:chExt cx="3615148" cy="1746465"/>
          </a:xfrm>
          <a:solidFill>
            <a:schemeClr val="bg1">
              <a:lumMod val="50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2577591" y="4001369"/>
              <a:ext cx="451414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0800000" flipV="1">
              <a:off x="3077367" y="2682416"/>
              <a:ext cx="1620168" cy="137137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082387" y="2811350"/>
              <a:ext cx="1487169" cy="1242437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32049" y="3653283"/>
              <a:ext cx="562711" cy="406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V="1">
            <a:off x="3122613" y="3575050"/>
            <a:ext cx="2743200" cy="0"/>
          </a:xfrm>
          <a:prstGeom prst="straightConnector1">
            <a:avLst/>
          </a:prstGeom>
          <a:ln w="381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iamond 51"/>
          <p:cNvSpPr/>
          <p:nvPr/>
        </p:nvSpPr>
        <p:spPr>
          <a:xfrm>
            <a:off x="2776476" y="3455223"/>
            <a:ext cx="241857" cy="264797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Diamond 52"/>
          <p:cNvSpPr/>
          <p:nvPr/>
        </p:nvSpPr>
        <p:spPr>
          <a:xfrm>
            <a:off x="5957064" y="3442587"/>
            <a:ext cx="241856" cy="262514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95275" y="3382963"/>
            <a:ext cx="1345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session 001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35038" y="3119438"/>
            <a:ext cx="214312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solution HATFIELD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78463" y="3117850"/>
            <a:ext cx="176195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solution MCCOY</a:t>
            </a:r>
          </a:p>
        </p:txBody>
      </p:sp>
      <p:grpSp>
        <p:nvGrpSpPr>
          <p:cNvPr id="14" name="Group 60"/>
          <p:cNvGrpSpPr/>
          <p:nvPr/>
        </p:nvGrpSpPr>
        <p:grpSpPr>
          <a:xfrm>
            <a:off x="1921827" y="1109354"/>
            <a:ext cx="5151856" cy="461665"/>
            <a:chOff x="1921827" y="1109354"/>
            <a:chExt cx="5151856" cy="461665"/>
          </a:xfrm>
        </p:grpSpPr>
        <p:grpSp>
          <p:nvGrpSpPr>
            <p:cNvPr id="15" name="Group 57"/>
            <p:cNvGrpSpPr/>
            <p:nvPr/>
          </p:nvGrpSpPr>
          <p:grpSpPr>
            <a:xfrm>
              <a:off x="1921827" y="1109354"/>
              <a:ext cx="1138436" cy="461665"/>
              <a:chOff x="568040" y="1140031"/>
              <a:chExt cx="1138436" cy="461665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568040" y="1269922"/>
                <a:ext cx="190006" cy="20188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5649" y="1140031"/>
                <a:ext cx="9108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OPUS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0" name="Group 58"/>
            <p:cNvGrpSpPr/>
            <p:nvPr/>
          </p:nvGrpSpPr>
          <p:grpSpPr>
            <a:xfrm>
              <a:off x="3418121" y="1109354"/>
              <a:ext cx="1401328" cy="461665"/>
              <a:chOff x="568040" y="1909948"/>
              <a:chExt cx="1401328" cy="461665"/>
            </a:xfrm>
          </p:grpSpPr>
          <p:sp>
            <p:nvSpPr>
              <p:cNvPr id="47" name="Diamond 46"/>
              <p:cNvSpPr/>
              <p:nvPr/>
            </p:nvSpPr>
            <p:spPr>
              <a:xfrm>
                <a:off x="568040" y="2039839"/>
                <a:ext cx="190006" cy="201882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5649" y="1909948"/>
                <a:ext cx="11737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Session</a:t>
                </a:r>
                <a:endParaRPr lang="en-US" sz="24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" name="Group 59"/>
            <p:cNvGrpSpPr/>
            <p:nvPr/>
          </p:nvGrpSpPr>
          <p:grpSpPr>
            <a:xfrm>
              <a:off x="5128168" y="1109354"/>
              <a:ext cx="1945515" cy="461665"/>
              <a:chOff x="568040" y="2739241"/>
              <a:chExt cx="1945515" cy="46166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68040" y="2869132"/>
                <a:ext cx="190006" cy="201882"/>
              </a:xfrm>
              <a:prstGeom prst="rect">
                <a:avLst/>
              </a:prstGeom>
              <a:solidFill>
                <a:srgbClr val="00C000"/>
              </a:solidFill>
              <a:ln>
                <a:solidFill>
                  <a:srgbClr val="00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5649" y="2739241"/>
                <a:ext cx="17179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C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Adjustment</a:t>
                </a:r>
                <a:endParaRPr lang="en-US" sz="2400" dirty="0">
                  <a:solidFill>
                    <a:srgbClr val="00C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1389413" y="2339439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373086" y="1957450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CORS2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79273" y="1824843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CORS3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587341" y="2404755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CORS4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521040" y="17377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CORS5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69367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Why complicate OPUS?</a:t>
            </a:r>
          </a:p>
        </p:txBody>
      </p:sp>
    </p:spTree>
    <p:extLst>
      <p:ext uri="{BB962C8B-B14F-4D97-AF65-F5344CB8AC3E}">
        <p14:creationId xmlns:p14="http://schemas.microsoft.com/office/powerpoint/2010/main" val="39738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89" y="1354263"/>
            <a:ext cx="8727822" cy="4626959"/>
          </a:xfr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210018"/>
            <a:ext cx="9144000" cy="805079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Ecosystem and Climate Operations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2066306" y="2125686"/>
            <a:ext cx="2303816" cy="1674437"/>
            <a:chOff x="1983151" y="2776188"/>
            <a:chExt cx="2345619" cy="1652693"/>
          </a:xfrm>
          <a:solidFill>
            <a:schemeClr val="bg1">
              <a:lumMod val="5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2587694" y="4001369"/>
              <a:ext cx="475493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3096966" y="2786822"/>
              <a:ext cx="1242437" cy="1221170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H="1">
              <a:off x="1915835" y="3359227"/>
              <a:ext cx="714993" cy="58036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2294793" y="3414042"/>
              <a:ext cx="1043273" cy="197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4"/>
          <p:cNvGrpSpPr/>
          <p:nvPr/>
        </p:nvGrpSpPr>
        <p:grpSpPr>
          <a:xfrm>
            <a:off x="4381996" y="2018804"/>
            <a:ext cx="3550721" cy="1769442"/>
            <a:chOff x="1082387" y="2682416"/>
            <a:chExt cx="3615148" cy="1746465"/>
          </a:xfrm>
          <a:solidFill>
            <a:schemeClr val="bg1">
              <a:lumMod val="50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2577591" y="4001369"/>
              <a:ext cx="451414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0800000" flipV="1">
              <a:off x="3077367" y="2682416"/>
              <a:ext cx="1620168" cy="137137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082387" y="2811350"/>
              <a:ext cx="1487169" cy="1242437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32049" y="3653283"/>
              <a:ext cx="562711" cy="406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V="1">
            <a:off x="3122613" y="3575050"/>
            <a:ext cx="2743200" cy="0"/>
          </a:xfrm>
          <a:prstGeom prst="straightConnector1">
            <a:avLst/>
          </a:prstGeom>
          <a:ln w="381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iamond 51"/>
          <p:cNvSpPr/>
          <p:nvPr/>
        </p:nvSpPr>
        <p:spPr>
          <a:xfrm>
            <a:off x="2776476" y="3455223"/>
            <a:ext cx="241857" cy="264797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Diamond 52"/>
          <p:cNvSpPr/>
          <p:nvPr/>
        </p:nvSpPr>
        <p:spPr>
          <a:xfrm>
            <a:off x="5957064" y="3442587"/>
            <a:ext cx="241856" cy="262514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95275" y="3382963"/>
            <a:ext cx="1345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session 001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35038" y="3119438"/>
            <a:ext cx="214312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solution HATFIELD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78463" y="3117850"/>
            <a:ext cx="176195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solution MCCOY</a:t>
            </a:r>
          </a:p>
        </p:txBody>
      </p:sp>
      <p:grpSp>
        <p:nvGrpSpPr>
          <p:cNvPr id="8" name="Group 97"/>
          <p:cNvGrpSpPr>
            <a:grpSpLocks/>
          </p:cNvGrpSpPr>
          <p:nvPr/>
        </p:nvGrpSpPr>
        <p:grpSpPr bwMode="auto">
          <a:xfrm>
            <a:off x="2744025" y="4120743"/>
            <a:ext cx="5461823" cy="292309"/>
            <a:chOff x="2743941" y="4120794"/>
            <a:chExt cx="5461564" cy="292988"/>
          </a:xfrm>
        </p:grpSpPr>
        <p:grpSp>
          <p:nvGrpSpPr>
            <p:cNvPr id="11" name="Group 53"/>
            <p:cNvGrpSpPr>
              <a:grpSpLocks/>
            </p:cNvGrpSpPr>
            <p:nvPr/>
          </p:nvGrpSpPr>
          <p:grpSpPr bwMode="auto">
            <a:xfrm>
              <a:off x="2743941" y="4135117"/>
              <a:ext cx="5132907" cy="278665"/>
              <a:chOff x="2743940" y="4135122"/>
              <a:chExt cx="5132906" cy="278665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3122510" y="4276267"/>
                <a:ext cx="4754336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25"/>
              <p:cNvSpPr/>
              <p:nvPr/>
            </p:nvSpPr>
            <p:spPr>
              <a:xfrm>
                <a:off x="2743940" y="4135123"/>
                <a:ext cx="281036" cy="278664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5944188" y="4135122"/>
                <a:ext cx="281036" cy="278664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9" name="Isosceles Triangle 88"/>
            <p:cNvSpPr/>
            <p:nvPr/>
          </p:nvSpPr>
          <p:spPr>
            <a:xfrm>
              <a:off x="7924469" y="4120794"/>
              <a:ext cx="281036" cy="278664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01"/>
          <p:cNvGrpSpPr>
            <a:grpSpLocks/>
          </p:cNvGrpSpPr>
          <p:nvPr/>
        </p:nvGrpSpPr>
        <p:grpSpPr bwMode="auto">
          <a:xfrm>
            <a:off x="5965826" y="5365216"/>
            <a:ext cx="2272845" cy="328284"/>
            <a:chOff x="5965747" y="4843260"/>
            <a:chExt cx="2272956" cy="327792"/>
          </a:xfrm>
        </p:grpSpPr>
        <p:sp>
          <p:nvSpPr>
            <p:cNvPr id="99" name="Isosceles Triangle 98"/>
            <p:cNvSpPr/>
            <p:nvPr/>
          </p:nvSpPr>
          <p:spPr>
            <a:xfrm>
              <a:off x="5965747" y="4857528"/>
              <a:ext cx="304361" cy="313524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Isosceles Triangle 99"/>
            <p:cNvSpPr/>
            <p:nvPr/>
          </p:nvSpPr>
          <p:spPr>
            <a:xfrm>
              <a:off x="7934342" y="4843260"/>
              <a:ext cx="304361" cy="313526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>
              <a:off x="6327715" y="4997753"/>
              <a:ext cx="1479622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60"/>
          <p:cNvGrpSpPr/>
          <p:nvPr/>
        </p:nvGrpSpPr>
        <p:grpSpPr>
          <a:xfrm>
            <a:off x="1921827" y="1109354"/>
            <a:ext cx="5151856" cy="461665"/>
            <a:chOff x="1921827" y="1109354"/>
            <a:chExt cx="5151856" cy="461665"/>
          </a:xfrm>
        </p:grpSpPr>
        <p:grpSp>
          <p:nvGrpSpPr>
            <p:cNvPr id="15" name="Group 57"/>
            <p:cNvGrpSpPr/>
            <p:nvPr/>
          </p:nvGrpSpPr>
          <p:grpSpPr>
            <a:xfrm>
              <a:off x="1921827" y="1109354"/>
              <a:ext cx="1138436" cy="461665"/>
              <a:chOff x="568040" y="1140031"/>
              <a:chExt cx="1138436" cy="461665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568040" y="1269922"/>
                <a:ext cx="190006" cy="20188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5649" y="1140031"/>
                <a:ext cx="9108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OPUS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0" name="Group 58"/>
            <p:cNvGrpSpPr/>
            <p:nvPr/>
          </p:nvGrpSpPr>
          <p:grpSpPr>
            <a:xfrm>
              <a:off x="3418121" y="1109354"/>
              <a:ext cx="1401328" cy="461665"/>
              <a:chOff x="568040" y="1909948"/>
              <a:chExt cx="1401328" cy="461665"/>
            </a:xfrm>
          </p:grpSpPr>
          <p:sp>
            <p:nvSpPr>
              <p:cNvPr id="47" name="Diamond 46"/>
              <p:cNvSpPr/>
              <p:nvPr/>
            </p:nvSpPr>
            <p:spPr>
              <a:xfrm>
                <a:off x="568040" y="2039839"/>
                <a:ext cx="190006" cy="201882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5649" y="1909948"/>
                <a:ext cx="11737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Session</a:t>
                </a:r>
                <a:endParaRPr lang="en-US" sz="24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" name="Group 59"/>
            <p:cNvGrpSpPr/>
            <p:nvPr/>
          </p:nvGrpSpPr>
          <p:grpSpPr>
            <a:xfrm>
              <a:off x="5128168" y="1109354"/>
              <a:ext cx="1945515" cy="461665"/>
              <a:chOff x="568040" y="2739241"/>
              <a:chExt cx="1945515" cy="46166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68040" y="2869132"/>
                <a:ext cx="190006" cy="201882"/>
              </a:xfrm>
              <a:prstGeom prst="rect">
                <a:avLst/>
              </a:prstGeom>
              <a:solidFill>
                <a:srgbClr val="00C000"/>
              </a:solidFill>
              <a:ln>
                <a:solidFill>
                  <a:srgbClr val="00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5649" y="2739241"/>
                <a:ext cx="17179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C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Adjustment</a:t>
                </a:r>
                <a:endParaRPr lang="en-US" sz="2400" dirty="0">
                  <a:solidFill>
                    <a:srgbClr val="00C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1389413" y="2339439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373086" y="1957450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CORS2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79273" y="1824843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CORS3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587341" y="2404755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CORS4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521040" y="17377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CORS5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295275" y="4081628"/>
            <a:ext cx="1345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session </a:t>
            </a:r>
            <a:r>
              <a:rPr lang="en-US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002</a:t>
            </a:r>
            <a:endParaRPr lang="en-US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295275" y="5290934"/>
            <a:ext cx="1117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session </a:t>
            </a:r>
            <a:r>
              <a:rPr lang="en-US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6068291" y="4916385"/>
            <a:ext cx="71252" cy="154379"/>
          </a:xfrm>
          <a:prstGeom prst="rect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3" name="Parallelogram 232"/>
          <p:cNvSpPr/>
          <p:nvPr/>
        </p:nvSpPr>
        <p:spPr>
          <a:xfrm rot="5400000" flipH="1">
            <a:off x="8003968" y="4916385"/>
            <a:ext cx="166255" cy="71251"/>
          </a:xfrm>
          <a:prstGeom prst="parallelogram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4" name="Parallelogram 233"/>
          <p:cNvSpPr/>
          <p:nvPr/>
        </p:nvSpPr>
        <p:spPr>
          <a:xfrm rot="16200000">
            <a:off x="2812472" y="4938156"/>
            <a:ext cx="166255" cy="71251"/>
          </a:xfrm>
          <a:prstGeom prst="parallelogram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31"/>
          <p:cNvGrpSpPr/>
          <p:nvPr/>
        </p:nvGrpSpPr>
        <p:grpSpPr>
          <a:xfrm>
            <a:off x="1043033" y="4799547"/>
            <a:ext cx="7584849" cy="301042"/>
            <a:chOff x="1043033" y="4799547"/>
            <a:chExt cx="7584849" cy="301042"/>
          </a:xfrm>
        </p:grpSpPr>
        <p:grpSp>
          <p:nvGrpSpPr>
            <p:cNvPr id="24" name="Group 127"/>
            <p:cNvGrpSpPr/>
            <p:nvPr/>
          </p:nvGrpSpPr>
          <p:grpSpPr>
            <a:xfrm>
              <a:off x="1045008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145"/>
            <p:cNvGrpSpPr/>
            <p:nvPr/>
          </p:nvGrpSpPr>
          <p:grpSpPr>
            <a:xfrm>
              <a:off x="3584349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47" name="Straight Connector 146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162"/>
            <p:cNvGrpSpPr/>
            <p:nvPr/>
          </p:nvGrpSpPr>
          <p:grpSpPr>
            <a:xfrm>
              <a:off x="6111816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179"/>
            <p:cNvGrpSpPr/>
            <p:nvPr/>
          </p:nvGrpSpPr>
          <p:grpSpPr>
            <a:xfrm>
              <a:off x="1043033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181" name="Straight Connector 180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196"/>
            <p:cNvGrpSpPr/>
            <p:nvPr/>
          </p:nvGrpSpPr>
          <p:grpSpPr>
            <a:xfrm>
              <a:off x="3582374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198" name="Straight Connector 197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13"/>
            <p:cNvGrpSpPr/>
            <p:nvPr/>
          </p:nvGrpSpPr>
          <p:grpSpPr>
            <a:xfrm>
              <a:off x="6109841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215" name="Straight Connector 214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3" name="Title 1"/>
          <p:cNvSpPr>
            <a:spLocks noGrp="1"/>
          </p:cNvSpPr>
          <p:nvPr>
            <p:ph type="title"/>
          </p:nvPr>
        </p:nvSpPr>
        <p:spPr>
          <a:xfrm>
            <a:off x="457200" y="69367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Why complicate OPUS?</a:t>
            </a:r>
          </a:p>
        </p:txBody>
      </p:sp>
    </p:spTree>
    <p:extLst>
      <p:ext uri="{BB962C8B-B14F-4D97-AF65-F5344CB8AC3E}">
        <p14:creationId xmlns:p14="http://schemas.microsoft.com/office/powerpoint/2010/main" val="2072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Straight Arrow Connector 92"/>
          <p:cNvCxnSpPr/>
          <p:nvPr/>
        </p:nvCxnSpPr>
        <p:spPr>
          <a:xfrm rot="16200000" flipH="1">
            <a:off x="7186867" y="5243698"/>
            <a:ext cx="1749312" cy="4237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6200000" flipH="1">
            <a:off x="4922013" y="4898262"/>
            <a:ext cx="2365354" cy="45956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H="1">
            <a:off x="1717881" y="4924218"/>
            <a:ext cx="2362942" cy="20205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457200" y="69367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Why complicate OPUS?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2066306" y="2125686"/>
            <a:ext cx="2303816" cy="1674437"/>
            <a:chOff x="1983151" y="2776188"/>
            <a:chExt cx="2345619" cy="1652693"/>
          </a:xfrm>
          <a:solidFill>
            <a:schemeClr val="bg1">
              <a:lumMod val="5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2587694" y="4001369"/>
              <a:ext cx="475493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3096966" y="2786822"/>
              <a:ext cx="1242437" cy="1221170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H="1">
              <a:off x="1915835" y="3359227"/>
              <a:ext cx="714993" cy="58036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2294793" y="3414042"/>
              <a:ext cx="1043273" cy="197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4"/>
          <p:cNvGrpSpPr/>
          <p:nvPr/>
        </p:nvGrpSpPr>
        <p:grpSpPr>
          <a:xfrm>
            <a:off x="4381996" y="2018804"/>
            <a:ext cx="3550721" cy="1769442"/>
            <a:chOff x="1082387" y="2682416"/>
            <a:chExt cx="3615148" cy="1746465"/>
          </a:xfrm>
          <a:solidFill>
            <a:schemeClr val="bg1">
              <a:lumMod val="50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2577591" y="4001369"/>
              <a:ext cx="451414" cy="427512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0800000" flipV="1">
              <a:off x="3077367" y="2682416"/>
              <a:ext cx="1620168" cy="1371372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082387" y="2811350"/>
              <a:ext cx="1487169" cy="1242437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32049" y="3653283"/>
              <a:ext cx="562711" cy="4069"/>
            </a:xfrm>
            <a:prstGeom prst="straightConnector1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V="1">
            <a:off x="3122613" y="3575050"/>
            <a:ext cx="2743200" cy="0"/>
          </a:xfrm>
          <a:prstGeom prst="straightConnector1">
            <a:avLst/>
          </a:prstGeom>
          <a:ln w="381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iamond 51"/>
          <p:cNvSpPr/>
          <p:nvPr/>
        </p:nvSpPr>
        <p:spPr>
          <a:xfrm>
            <a:off x="2776476" y="3455223"/>
            <a:ext cx="241857" cy="264797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Diamond 52"/>
          <p:cNvSpPr/>
          <p:nvPr/>
        </p:nvSpPr>
        <p:spPr>
          <a:xfrm>
            <a:off x="5957064" y="3442587"/>
            <a:ext cx="241856" cy="262514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825812" y="6163294"/>
            <a:ext cx="178645" cy="154981"/>
          </a:xfrm>
          <a:prstGeom prst="rect">
            <a:avLst/>
          </a:prstGeom>
          <a:solidFill>
            <a:srgbClr val="00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042087" y="6163294"/>
            <a:ext cx="168707" cy="151806"/>
          </a:xfrm>
          <a:prstGeom prst="rect">
            <a:avLst/>
          </a:prstGeom>
          <a:solidFill>
            <a:srgbClr val="00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315913" y="6088088"/>
            <a:ext cx="2224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network adjustment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95275" y="3382963"/>
            <a:ext cx="1345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session 001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35038" y="3119438"/>
            <a:ext cx="2143125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solution HATFIELD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78463" y="3117850"/>
            <a:ext cx="176195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solution MCCOY</a:t>
            </a:r>
          </a:p>
        </p:txBody>
      </p:sp>
      <p:grpSp>
        <p:nvGrpSpPr>
          <p:cNvPr id="8" name="Group 97"/>
          <p:cNvGrpSpPr>
            <a:grpSpLocks/>
          </p:cNvGrpSpPr>
          <p:nvPr/>
        </p:nvGrpSpPr>
        <p:grpSpPr bwMode="auto">
          <a:xfrm>
            <a:off x="2758092" y="4120743"/>
            <a:ext cx="5447755" cy="292309"/>
            <a:chOff x="2758008" y="4120794"/>
            <a:chExt cx="5447497" cy="292988"/>
          </a:xfrm>
        </p:grpSpPr>
        <p:grpSp>
          <p:nvGrpSpPr>
            <p:cNvPr id="11" name="Group 53"/>
            <p:cNvGrpSpPr>
              <a:grpSpLocks/>
            </p:cNvGrpSpPr>
            <p:nvPr/>
          </p:nvGrpSpPr>
          <p:grpSpPr bwMode="auto">
            <a:xfrm>
              <a:off x="2758008" y="4135117"/>
              <a:ext cx="5118840" cy="278665"/>
              <a:chOff x="2758007" y="4135122"/>
              <a:chExt cx="5118839" cy="278665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3122510" y="4276267"/>
                <a:ext cx="4754336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25"/>
              <p:cNvSpPr/>
              <p:nvPr/>
            </p:nvSpPr>
            <p:spPr>
              <a:xfrm>
                <a:off x="2758007" y="4135123"/>
                <a:ext cx="281036" cy="278664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5944188" y="4135122"/>
                <a:ext cx="281036" cy="278664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9" name="Isosceles Triangle 88"/>
            <p:cNvSpPr/>
            <p:nvPr/>
          </p:nvSpPr>
          <p:spPr>
            <a:xfrm>
              <a:off x="7924469" y="4120794"/>
              <a:ext cx="281036" cy="278664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5" name="Rectangle 94"/>
          <p:cNvSpPr/>
          <p:nvPr/>
        </p:nvSpPr>
        <p:spPr>
          <a:xfrm>
            <a:off x="7984039" y="6187044"/>
            <a:ext cx="169924" cy="139169"/>
          </a:xfrm>
          <a:prstGeom prst="rect">
            <a:avLst/>
          </a:prstGeom>
          <a:solidFill>
            <a:srgbClr val="00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01"/>
          <p:cNvGrpSpPr>
            <a:grpSpLocks/>
          </p:cNvGrpSpPr>
          <p:nvPr/>
        </p:nvGrpSpPr>
        <p:grpSpPr bwMode="auto">
          <a:xfrm>
            <a:off x="5965826" y="5365216"/>
            <a:ext cx="2272845" cy="328284"/>
            <a:chOff x="5965747" y="4843260"/>
            <a:chExt cx="2272956" cy="327792"/>
          </a:xfrm>
        </p:grpSpPr>
        <p:sp>
          <p:nvSpPr>
            <p:cNvPr id="99" name="Isosceles Triangle 98"/>
            <p:cNvSpPr/>
            <p:nvPr/>
          </p:nvSpPr>
          <p:spPr>
            <a:xfrm>
              <a:off x="5965747" y="4857528"/>
              <a:ext cx="304361" cy="313524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Isosceles Triangle 99"/>
            <p:cNvSpPr/>
            <p:nvPr/>
          </p:nvSpPr>
          <p:spPr>
            <a:xfrm>
              <a:off x="7934342" y="4843260"/>
              <a:ext cx="304361" cy="313526"/>
            </a:xfrm>
            <a:prstGeom prst="diamon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>
              <a:off x="6327715" y="4997753"/>
              <a:ext cx="1479622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60"/>
          <p:cNvGrpSpPr/>
          <p:nvPr/>
        </p:nvGrpSpPr>
        <p:grpSpPr>
          <a:xfrm>
            <a:off x="1921827" y="1109354"/>
            <a:ext cx="5151856" cy="461665"/>
            <a:chOff x="1921827" y="1109354"/>
            <a:chExt cx="5151856" cy="461665"/>
          </a:xfrm>
        </p:grpSpPr>
        <p:grpSp>
          <p:nvGrpSpPr>
            <p:cNvPr id="15" name="Group 57"/>
            <p:cNvGrpSpPr/>
            <p:nvPr/>
          </p:nvGrpSpPr>
          <p:grpSpPr>
            <a:xfrm>
              <a:off x="1921827" y="1109354"/>
              <a:ext cx="1138436" cy="461665"/>
              <a:chOff x="568040" y="1140031"/>
              <a:chExt cx="1138436" cy="461665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568040" y="1269922"/>
                <a:ext cx="190006" cy="20188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5649" y="1140031"/>
                <a:ext cx="9108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OPUS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0" name="Group 58"/>
            <p:cNvGrpSpPr/>
            <p:nvPr/>
          </p:nvGrpSpPr>
          <p:grpSpPr>
            <a:xfrm>
              <a:off x="3418121" y="1109354"/>
              <a:ext cx="1401328" cy="461665"/>
              <a:chOff x="568040" y="1909948"/>
              <a:chExt cx="1401328" cy="461665"/>
            </a:xfrm>
          </p:grpSpPr>
          <p:sp>
            <p:nvSpPr>
              <p:cNvPr id="47" name="Diamond 46"/>
              <p:cNvSpPr/>
              <p:nvPr/>
            </p:nvSpPr>
            <p:spPr>
              <a:xfrm>
                <a:off x="568040" y="2039839"/>
                <a:ext cx="190006" cy="201882"/>
              </a:xfrm>
              <a:prstGeom prst="diamond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95649" y="1909948"/>
                <a:ext cx="11737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Session</a:t>
                </a:r>
                <a:endParaRPr lang="en-US" sz="24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" name="Group 59"/>
            <p:cNvGrpSpPr/>
            <p:nvPr/>
          </p:nvGrpSpPr>
          <p:grpSpPr>
            <a:xfrm>
              <a:off x="5128168" y="1109354"/>
              <a:ext cx="1945515" cy="461665"/>
              <a:chOff x="568040" y="2739241"/>
              <a:chExt cx="1945515" cy="46166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68040" y="2869132"/>
                <a:ext cx="190006" cy="201882"/>
              </a:xfrm>
              <a:prstGeom prst="rect">
                <a:avLst/>
              </a:prstGeom>
              <a:solidFill>
                <a:srgbClr val="00C000"/>
              </a:solidFill>
              <a:ln>
                <a:solidFill>
                  <a:srgbClr val="00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5649" y="2739241"/>
                <a:ext cx="17179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C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Adjustment</a:t>
                </a:r>
                <a:endParaRPr lang="en-US" sz="2400" dirty="0">
                  <a:solidFill>
                    <a:srgbClr val="00C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1389413" y="2339439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373086" y="1957450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CORS2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79273" y="1824843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CORS3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587341" y="2404755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CORS4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521040" y="17377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CORS5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295275" y="4081628"/>
            <a:ext cx="1345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session </a:t>
            </a:r>
            <a:r>
              <a:rPr lang="en-US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002</a:t>
            </a:r>
            <a:endParaRPr lang="en-US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295275" y="5290934"/>
            <a:ext cx="1117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session </a:t>
            </a:r>
            <a:r>
              <a:rPr lang="en-US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 bwMode="auto">
          <a:xfrm flipV="1">
            <a:off x="3108758" y="6245176"/>
            <a:ext cx="4754562" cy="0"/>
          </a:xfrm>
          <a:prstGeom prst="straightConnector1">
            <a:avLst/>
          </a:prstGeom>
          <a:ln w="38100">
            <a:solidFill>
              <a:srgbClr val="00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Rectangle 230"/>
          <p:cNvSpPr/>
          <p:nvPr/>
        </p:nvSpPr>
        <p:spPr>
          <a:xfrm>
            <a:off x="6068291" y="4916385"/>
            <a:ext cx="71252" cy="154379"/>
          </a:xfrm>
          <a:prstGeom prst="rect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3" name="Parallelogram 232"/>
          <p:cNvSpPr/>
          <p:nvPr/>
        </p:nvSpPr>
        <p:spPr>
          <a:xfrm rot="5400000" flipH="1">
            <a:off x="8003968" y="4916385"/>
            <a:ext cx="166255" cy="71251"/>
          </a:xfrm>
          <a:prstGeom prst="parallelogram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4" name="Parallelogram 233"/>
          <p:cNvSpPr/>
          <p:nvPr/>
        </p:nvSpPr>
        <p:spPr>
          <a:xfrm rot="16200000">
            <a:off x="2812472" y="4938156"/>
            <a:ext cx="166255" cy="71251"/>
          </a:xfrm>
          <a:prstGeom prst="parallelogram">
            <a:avLst/>
          </a:prstGeom>
          <a:solidFill>
            <a:srgbClr val="F7FDFF"/>
          </a:solidFill>
          <a:ln>
            <a:solidFill>
              <a:srgbClr val="F7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31"/>
          <p:cNvGrpSpPr/>
          <p:nvPr/>
        </p:nvGrpSpPr>
        <p:grpSpPr>
          <a:xfrm>
            <a:off x="1043033" y="4799547"/>
            <a:ext cx="7584849" cy="301042"/>
            <a:chOff x="1043033" y="4799547"/>
            <a:chExt cx="7584849" cy="301042"/>
          </a:xfrm>
        </p:grpSpPr>
        <p:grpSp>
          <p:nvGrpSpPr>
            <p:cNvPr id="24" name="Group 127"/>
            <p:cNvGrpSpPr/>
            <p:nvPr/>
          </p:nvGrpSpPr>
          <p:grpSpPr>
            <a:xfrm>
              <a:off x="1045008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145"/>
            <p:cNvGrpSpPr/>
            <p:nvPr/>
          </p:nvGrpSpPr>
          <p:grpSpPr>
            <a:xfrm>
              <a:off x="3584349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47" name="Straight Connector 146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162"/>
            <p:cNvGrpSpPr/>
            <p:nvPr/>
          </p:nvGrpSpPr>
          <p:grpSpPr>
            <a:xfrm>
              <a:off x="6111816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179"/>
            <p:cNvGrpSpPr/>
            <p:nvPr/>
          </p:nvGrpSpPr>
          <p:grpSpPr>
            <a:xfrm>
              <a:off x="1043033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181" name="Straight Connector 180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196"/>
            <p:cNvGrpSpPr/>
            <p:nvPr/>
          </p:nvGrpSpPr>
          <p:grpSpPr>
            <a:xfrm>
              <a:off x="3582374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198" name="Straight Connector 197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13"/>
            <p:cNvGrpSpPr/>
            <p:nvPr/>
          </p:nvGrpSpPr>
          <p:grpSpPr>
            <a:xfrm>
              <a:off x="6109841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215" name="Straight Connector 214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921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00"/>
          <p:cNvSpPr txBox="1">
            <a:spLocks noGrp="1"/>
          </p:cNvSpPr>
          <p:nvPr>
            <p:ph type="body" idx="1"/>
          </p:nvPr>
        </p:nvSpPr>
        <p:spPr>
          <a:xfrm>
            <a:off x="82550" y="1535112"/>
            <a:ext cx="5561012" cy="4659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"</a:t>
            </a:r>
            <a:r>
              <a:rPr lang="en-US" sz="2600" b="0" i="0" u="none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Hub” design recommended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Hub </a:t>
            </a:r>
            <a:r>
              <a:rPr lang="en-US" sz="2600" b="0" i="0" u="none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CORS to marks </a:t>
            </a:r>
            <a:r>
              <a:rPr lang="en-US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≤</a:t>
            </a:r>
            <a:r>
              <a:rPr lang="en-US" sz="2600" b="0" i="0" u="none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 </a:t>
            </a: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~100 km 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Use multiple CORS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b="0" i="0" u="none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Add </a:t>
            </a: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one very long baseline from </a:t>
            </a:r>
            <a:r>
              <a:rPr lang="en-US" sz="2600" b="0" i="0" u="none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Hub </a:t>
            </a: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to </a:t>
            </a:r>
            <a:r>
              <a:rPr lang="en-US" sz="2600" b="0" i="0" u="none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CORS, to improve </a:t>
            </a: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tropospheric </a:t>
            </a:r>
            <a:r>
              <a:rPr lang="en-US" sz="2600" b="0" i="0" u="none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modeling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OPUS-Projects does session baseline </a:t>
            </a:r>
            <a:r>
              <a:rPr lang="en-US" sz="2600" b="0" i="0" u="none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processing</a:t>
            </a:r>
            <a:endParaRPr sz="2600" b="0" i="0" u="none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  <a:sym typeface="Verdana"/>
            </a:endParaRPr>
          </a:p>
        </p:txBody>
      </p:sp>
      <p:sp>
        <p:nvSpPr>
          <p:cNvPr id="787" name="Google Shape;787;p100"/>
          <p:cNvSpPr/>
          <p:nvPr/>
        </p:nvSpPr>
        <p:spPr>
          <a:xfrm>
            <a:off x="8559800" y="1173162"/>
            <a:ext cx="254000" cy="2095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100"/>
          <p:cNvSpPr/>
          <p:nvPr/>
        </p:nvSpPr>
        <p:spPr>
          <a:xfrm>
            <a:off x="8101012" y="6089650"/>
            <a:ext cx="252412" cy="2095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100"/>
          <p:cNvSpPr/>
          <p:nvPr/>
        </p:nvSpPr>
        <p:spPr>
          <a:xfrm>
            <a:off x="5480050" y="3130550"/>
            <a:ext cx="252412" cy="2095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100"/>
          <p:cNvSpPr/>
          <p:nvPr/>
        </p:nvSpPr>
        <p:spPr>
          <a:xfrm>
            <a:off x="6043612" y="1498600"/>
            <a:ext cx="252412" cy="2095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100"/>
          <p:cNvSpPr/>
          <p:nvPr/>
        </p:nvSpPr>
        <p:spPr>
          <a:xfrm>
            <a:off x="7515225" y="3535362"/>
            <a:ext cx="187325" cy="19685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100"/>
          <p:cNvSpPr/>
          <p:nvPr/>
        </p:nvSpPr>
        <p:spPr>
          <a:xfrm>
            <a:off x="7934325" y="3481387"/>
            <a:ext cx="187325" cy="195262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100"/>
          <p:cNvSpPr/>
          <p:nvPr/>
        </p:nvSpPr>
        <p:spPr>
          <a:xfrm>
            <a:off x="6873875" y="3808412"/>
            <a:ext cx="187325" cy="195262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100"/>
          <p:cNvSpPr/>
          <p:nvPr/>
        </p:nvSpPr>
        <p:spPr>
          <a:xfrm>
            <a:off x="7913687" y="2903537"/>
            <a:ext cx="187325" cy="19685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5" name="Google Shape;795;p100"/>
          <p:cNvCxnSpPr/>
          <p:nvPr/>
        </p:nvCxnSpPr>
        <p:spPr>
          <a:xfrm>
            <a:off x="6170612" y="1708150"/>
            <a:ext cx="952500" cy="1173162"/>
          </a:xfrm>
          <a:prstGeom prst="straightConnector1">
            <a:avLst/>
          </a:prstGeom>
          <a:noFill/>
          <a:ln w="19050" cap="flat" cmpd="sng">
            <a:solidFill>
              <a:srgbClr val="BE4B48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96" name="Google Shape;796;p100"/>
          <p:cNvCxnSpPr/>
          <p:nvPr/>
        </p:nvCxnSpPr>
        <p:spPr>
          <a:xfrm>
            <a:off x="7186612" y="2986087"/>
            <a:ext cx="977900" cy="3208337"/>
          </a:xfrm>
          <a:prstGeom prst="straightConnector1">
            <a:avLst/>
          </a:prstGeom>
          <a:noFill/>
          <a:ln w="19050" cap="flat" cmpd="sng">
            <a:solidFill>
              <a:srgbClr val="BE4B48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97" name="Google Shape;797;p100"/>
          <p:cNvCxnSpPr/>
          <p:nvPr/>
        </p:nvCxnSpPr>
        <p:spPr>
          <a:xfrm flipH="1">
            <a:off x="7250112" y="1382712"/>
            <a:ext cx="1417637" cy="1498600"/>
          </a:xfrm>
          <a:prstGeom prst="straightConnector1">
            <a:avLst/>
          </a:prstGeom>
          <a:noFill/>
          <a:ln w="19050" cap="flat" cmpd="sng">
            <a:solidFill>
              <a:srgbClr val="BE4B48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98" name="Google Shape;798;p100"/>
          <p:cNvCxnSpPr/>
          <p:nvPr/>
        </p:nvCxnSpPr>
        <p:spPr>
          <a:xfrm rot="10800000" flipH="1">
            <a:off x="5697537" y="2986087"/>
            <a:ext cx="1363662" cy="234950"/>
          </a:xfrm>
          <a:prstGeom prst="straightConnector1">
            <a:avLst/>
          </a:prstGeom>
          <a:noFill/>
          <a:ln w="19050" cap="flat" cmpd="sng">
            <a:solidFill>
              <a:srgbClr val="BE4B48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99" name="Google Shape;799;p100"/>
          <p:cNvCxnSpPr/>
          <p:nvPr/>
        </p:nvCxnSpPr>
        <p:spPr>
          <a:xfrm flipH="1">
            <a:off x="6967537" y="2986087"/>
            <a:ext cx="219075" cy="822325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00" name="Google Shape;800;p100"/>
          <p:cNvCxnSpPr/>
          <p:nvPr/>
        </p:nvCxnSpPr>
        <p:spPr>
          <a:xfrm>
            <a:off x="7186612" y="2986087"/>
            <a:ext cx="355600" cy="5778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01" name="Google Shape;801;p100"/>
          <p:cNvCxnSpPr/>
          <p:nvPr/>
        </p:nvCxnSpPr>
        <p:spPr>
          <a:xfrm rot="10800000">
            <a:off x="7313612" y="2986087"/>
            <a:ext cx="593725" cy="190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02" name="Google Shape;802;p100"/>
          <p:cNvCxnSpPr/>
          <p:nvPr/>
        </p:nvCxnSpPr>
        <p:spPr>
          <a:xfrm>
            <a:off x="7186612" y="2986087"/>
            <a:ext cx="741362" cy="5651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803" name="Google Shape;803;p100"/>
          <p:cNvSpPr txBox="1"/>
          <p:nvPr/>
        </p:nvSpPr>
        <p:spPr>
          <a:xfrm>
            <a:off x="6929437" y="2398712"/>
            <a:ext cx="6413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Hub</a:t>
            </a:r>
            <a:endParaRPr/>
          </a:p>
        </p:txBody>
      </p:sp>
      <p:sp>
        <p:nvSpPr>
          <p:cNvPr id="804" name="Google Shape;804;p100"/>
          <p:cNvSpPr/>
          <p:nvPr/>
        </p:nvSpPr>
        <p:spPr>
          <a:xfrm>
            <a:off x="7107237" y="2865437"/>
            <a:ext cx="187325" cy="196850"/>
          </a:xfrm>
          <a:prstGeom prst="ellipse">
            <a:avLst/>
          </a:prstGeom>
          <a:solidFill>
            <a:srgbClr val="8064A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100"/>
          <p:cNvSpPr txBox="1"/>
          <p:nvPr/>
        </p:nvSpPr>
        <p:spPr>
          <a:xfrm>
            <a:off x="8145462" y="803275"/>
            <a:ext cx="84931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CORS</a:t>
            </a:r>
            <a:endParaRPr/>
          </a:p>
        </p:txBody>
      </p:sp>
      <p:sp>
        <p:nvSpPr>
          <p:cNvPr id="806" name="Google Shape;806;p100"/>
          <p:cNvSpPr txBox="1"/>
          <p:nvPr/>
        </p:nvSpPr>
        <p:spPr>
          <a:xfrm>
            <a:off x="5160962" y="3351212"/>
            <a:ext cx="84931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CORS</a:t>
            </a:r>
            <a:endParaRPr/>
          </a:p>
        </p:txBody>
      </p:sp>
      <p:sp>
        <p:nvSpPr>
          <p:cNvPr id="807" name="Google Shape;807;p100"/>
          <p:cNvSpPr txBox="1"/>
          <p:nvPr/>
        </p:nvSpPr>
        <p:spPr>
          <a:xfrm>
            <a:off x="5732462" y="1127125"/>
            <a:ext cx="84931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CORS</a:t>
            </a:r>
            <a:endParaRPr/>
          </a:p>
        </p:txBody>
      </p:sp>
      <p:sp>
        <p:nvSpPr>
          <p:cNvPr id="808" name="Google Shape;808;p100"/>
          <p:cNvSpPr txBox="1"/>
          <p:nvPr/>
        </p:nvSpPr>
        <p:spPr>
          <a:xfrm>
            <a:off x="7802562" y="6345237"/>
            <a:ext cx="849312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CORS</a:t>
            </a:r>
            <a:endParaRPr/>
          </a:p>
        </p:txBody>
      </p:sp>
      <p:sp>
        <p:nvSpPr>
          <p:cNvPr id="809" name="Google Shape;809;p100"/>
          <p:cNvSpPr txBox="1"/>
          <p:nvPr/>
        </p:nvSpPr>
        <p:spPr>
          <a:xfrm>
            <a:off x="7943850" y="4781550"/>
            <a:ext cx="7604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24hr</a:t>
            </a:r>
            <a:endParaRPr/>
          </a:p>
        </p:txBody>
      </p:sp>
      <p:sp>
        <p:nvSpPr>
          <p:cNvPr id="810" name="Google Shape;810;p100"/>
          <p:cNvSpPr txBox="1"/>
          <p:nvPr/>
        </p:nvSpPr>
        <p:spPr>
          <a:xfrm>
            <a:off x="5903912" y="2751137"/>
            <a:ext cx="7604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24hr</a:t>
            </a:r>
            <a:endParaRPr/>
          </a:p>
        </p:txBody>
      </p:sp>
      <p:sp>
        <p:nvSpPr>
          <p:cNvPr id="811" name="Google Shape;811;p100"/>
          <p:cNvSpPr txBox="1"/>
          <p:nvPr/>
        </p:nvSpPr>
        <p:spPr>
          <a:xfrm>
            <a:off x="8107362" y="1928812"/>
            <a:ext cx="7604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24hr</a:t>
            </a:r>
            <a:endParaRPr/>
          </a:p>
        </p:txBody>
      </p:sp>
      <p:sp>
        <p:nvSpPr>
          <p:cNvPr id="812" name="Google Shape;812;p100"/>
          <p:cNvSpPr txBox="1"/>
          <p:nvPr/>
        </p:nvSpPr>
        <p:spPr>
          <a:xfrm>
            <a:off x="6611937" y="4003675"/>
            <a:ext cx="6794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&gt;2hr</a:t>
            </a:r>
            <a:endParaRPr/>
          </a:p>
        </p:txBody>
      </p:sp>
      <p:sp>
        <p:nvSpPr>
          <p:cNvPr id="813" name="Google Shape;813;p100"/>
          <p:cNvSpPr txBox="1"/>
          <p:nvPr/>
        </p:nvSpPr>
        <p:spPr>
          <a:xfrm>
            <a:off x="8123237" y="3429000"/>
            <a:ext cx="6794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&gt;2hr</a:t>
            </a:r>
            <a:endParaRPr/>
          </a:p>
        </p:txBody>
      </p:sp>
      <p:cxnSp>
        <p:nvCxnSpPr>
          <p:cNvPr id="814" name="Google Shape;814;p100"/>
          <p:cNvCxnSpPr/>
          <p:nvPr/>
        </p:nvCxnSpPr>
        <p:spPr>
          <a:xfrm rot="10800000" flipH="1">
            <a:off x="7675562" y="4835525"/>
            <a:ext cx="231775" cy="952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15" name="Google Shape;815;p100"/>
          <p:cNvCxnSpPr/>
          <p:nvPr/>
        </p:nvCxnSpPr>
        <p:spPr>
          <a:xfrm rot="10800000" flipH="1">
            <a:off x="7672387" y="4940300"/>
            <a:ext cx="231775" cy="936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16" name="Google Shape;816;p100"/>
          <p:cNvCxnSpPr/>
          <p:nvPr/>
        </p:nvCxnSpPr>
        <p:spPr>
          <a:xfrm>
            <a:off x="7904162" y="1993900"/>
            <a:ext cx="196850" cy="1317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17" name="Google Shape;817;p100"/>
          <p:cNvCxnSpPr/>
          <p:nvPr/>
        </p:nvCxnSpPr>
        <p:spPr>
          <a:xfrm rot="10800000" flipH="1">
            <a:off x="6472237" y="2119312"/>
            <a:ext cx="192087" cy="1111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18" name="Google Shape;818;p100"/>
          <p:cNvCxnSpPr/>
          <p:nvPr/>
        </p:nvCxnSpPr>
        <p:spPr>
          <a:xfrm rot="10800000">
            <a:off x="6170612" y="3062287"/>
            <a:ext cx="90487" cy="2127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19" name="Google Shape;819;p100"/>
          <p:cNvCxnSpPr/>
          <p:nvPr/>
        </p:nvCxnSpPr>
        <p:spPr>
          <a:xfrm rot="10800000">
            <a:off x="6251575" y="3035300"/>
            <a:ext cx="90487" cy="2127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20" name="Google Shape;820;p100"/>
          <p:cNvCxnSpPr/>
          <p:nvPr/>
        </p:nvCxnSpPr>
        <p:spPr>
          <a:xfrm>
            <a:off x="7883525" y="2074862"/>
            <a:ext cx="196850" cy="1333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21" name="Google Shape;821;p100"/>
          <p:cNvCxnSpPr/>
          <p:nvPr/>
        </p:nvCxnSpPr>
        <p:spPr>
          <a:xfrm rot="10800000" flipH="1">
            <a:off x="6516687" y="2184400"/>
            <a:ext cx="192087" cy="1111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7200" y="6936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Typical OP Network Diagram</a:t>
            </a:r>
          </a:p>
        </p:txBody>
      </p:sp>
    </p:spTree>
    <p:extLst>
      <p:ext uri="{BB962C8B-B14F-4D97-AF65-F5344CB8AC3E}">
        <p14:creationId xmlns:p14="http://schemas.microsoft.com/office/powerpoint/2010/main" val="427528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82" y="1125151"/>
            <a:ext cx="8847118" cy="2520578"/>
          </a:xfrm>
        </p:spPr>
        <p:txBody>
          <a:bodyPr/>
          <a:lstStyle/>
          <a:p>
            <a:pPr marL="2862263" indent="-2279650" eaLnBrk="1" hangingPunct="1">
              <a:buNone/>
              <a:tabLst>
                <a:tab pos="2624138" algn="l"/>
              </a:tabLst>
              <a:defRPr/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OPUS solutions	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pretty good… but each 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treated as independent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assumes “perfect” CORS</a:t>
            </a:r>
          </a:p>
          <a:p>
            <a:pPr marL="2862263" indent="-2279650" eaLnBrk="1" hangingPunct="1">
              <a:buNone/>
              <a:tabLst>
                <a:tab pos="2624138" algn="l"/>
              </a:tabLst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Sessions	</a:t>
            </a:r>
            <a:r>
              <a:rPr lang="en-US" sz="24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simultaneously-observed marks </a:t>
            </a:r>
            <a:r>
              <a:rPr lang="en-US" sz="24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processed together in sessions </a:t>
            </a:r>
            <a:r>
              <a:rPr lang="en-US" sz="24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increases consistency </a:t>
            </a:r>
          </a:p>
          <a:p>
            <a:pPr marL="2862263" indent="-2279650" eaLnBrk="1" hangingPunct="1">
              <a:buNone/>
              <a:tabLst>
                <a:tab pos="2624138" algn="l"/>
              </a:tabLst>
              <a:defRPr/>
            </a:pPr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Adjustments</a:t>
            </a:r>
            <a:r>
              <a:rPr lang="en-US" sz="2400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= interlinking sessions through least squares </a:t>
            </a:r>
            <a:r>
              <a:rPr lang="en-US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increases accuracy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457200" y="181333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What’s in it for you?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163774" y="3693226"/>
            <a:ext cx="6911447" cy="2766951"/>
            <a:chOff x="1199392" y="3693226"/>
            <a:chExt cx="6911447" cy="2766951"/>
          </a:xfrm>
        </p:grpSpPr>
        <p:pic>
          <p:nvPicPr>
            <p:cNvPr id="46" name="Picture 4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392" y="3693226"/>
              <a:ext cx="2743200" cy="2707574"/>
            </a:xfrm>
            <a:prstGeom prst="rect">
              <a:avLst/>
            </a:prstGeom>
            <a:noFill/>
          </p:spPr>
        </p:pic>
        <p:pic>
          <p:nvPicPr>
            <p:cNvPr id="47" name="Picture 4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391" y="3693226"/>
              <a:ext cx="3671448" cy="2766951"/>
            </a:xfrm>
            <a:prstGeom prst="rect">
              <a:avLst/>
            </a:prstGeom>
            <a:noFill/>
          </p:spPr>
        </p:pic>
      </p:grpSp>
      <p:sp>
        <p:nvSpPr>
          <p:cNvPr id="49" name="Oval 48"/>
          <p:cNvSpPr/>
          <p:nvPr/>
        </p:nvSpPr>
        <p:spPr>
          <a:xfrm>
            <a:off x="568040" y="1246911"/>
            <a:ext cx="190006" cy="2018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Diamond 53"/>
          <p:cNvSpPr/>
          <p:nvPr/>
        </p:nvSpPr>
        <p:spPr>
          <a:xfrm>
            <a:off x="568040" y="2064329"/>
            <a:ext cx="190006" cy="201882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68040" y="2857996"/>
            <a:ext cx="190006" cy="201882"/>
          </a:xfrm>
          <a:prstGeom prst="rect">
            <a:avLst/>
          </a:prstGeom>
          <a:solidFill>
            <a:srgbClr val="00C000"/>
          </a:solidFill>
          <a:ln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3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/>
        </p:nvSpPr>
        <p:spPr>
          <a:xfrm>
            <a:off x="81975" y="367522"/>
            <a:ext cx="89754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98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US" sz="4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OPUS-Projects can’t </a:t>
            </a:r>
            <a:r>
              <a:rPr lang="en-US" sz="48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work magic.</a:t>
            </a:r>
            <a:endParaRPr lang="en-US" sz="48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-698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81975" y="1514385"/>
            <a:ext cx="8975400" cy="500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66725" lvl="1" indent="-3810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a project plan obsolete.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field logs obsolete.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mark descriptions obsolete.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mark photos obsolete.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</a:t>
            </a:r>
            <a:r>
              <a:rPr lang="en-US" sz="28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remove sky obstructions.</a:t>
            </a:r>
            <a:endParaRPr lang="en-US" sz="28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bad data good.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processing decisions as well as you.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quality control processing results as well as </a:t>
            </a:r>
            <a:r>
              <a:rPr lang="en-US" sz="28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you, the Professional Surveyor</a:t>
            </a:r>
            <a:endParaRPr lang="en-US" sz="28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94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62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2242475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GPS survey 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data files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photos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descriptions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etc.</a:t>
            </a:r>
          </a:p>
        </p:txBody>
      </p:sp>
      <p:sp>
        <p:nvSpPr>
          <p:cNvPr id="330" name="Shape 330"/>
          <p:cNvSpPr/>
          <p:nvPr/>
        </p:nvSpPr>
        <p:spPr>
          <a:xfrm>
            <a:off x="4047100" y="1141350"/>
            <a:ext cx="1596300" cy="1902300"/>
          </a:xfrm>
          <a:prstGeom prst="rect">
            <a:avLst/>
          </a:prstGeom>
          <a:solidFill>
            <a:srgbClr val="FFF2CC"/>
          </a:solidFill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Process data using vendor software or PAGE-NT.</a:t>
            </a:r>
          </a:p>
        </p:txBody>
      </p:sp>
      <p:sp>
        <p:nvSpPr>
          <p:cNvPr id="331" name="Shape 331"/>
          <p:cNvSpPr/>
          <p:nvPr/>
        </p:nvSpPr>
        <p:spPr>
          <a:xfrm>
            <a:off x="5851725" y="1141350"/>
            <a:ext cx="1596300" cy="1902300"/>
          </a:xfrm>
          <a:prstGeom prst="rect">
            <a:avLst/>
          </a:prstGeom>
          <a:solidFill>
            <a:srgbClr val="FFF2CC"/>
          </a:solidFill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Construct bluebook files using software and editor.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Run ADJUST.</a:t>
            </a:r>
          </a:p>
        </p:txBody>
      </p:sp>
      <p:sp>
        <p:nvSpPr>
          <p:cNvPr id="332" name="Shape 332"/>
          <p:cNvSpPr/>
          <p:nvPr/>
        </p:nvSpPr>
        <p:spPr>
          <a:xfrm>
            <a:off x="437850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geodesy.noaa.gov/ project_tracking/</a:t>
            </a:r>
          </a:p>
        </p:txBody>
      </p:sp>
      <p:sp>
        <p:nvSpPr>
          <p:cNvPr id="333" name="Shape 333"/>
          <p:cNvSpPr/>
          <p:nvPr/>
        </p:nvSpPr>
        <p:spPr>
          <a:xfrm>
            <a:off x="7784575" y="2802500"/>
            <a:ext cx="10131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review and publish to IDB</a:t>
            </a:r>
          </a:p>
        </p:txBody>
      </p:sp>
      <p:cxnSp>
        <p:nvCxnSpPr>
          <p:cNvPr id="334" name="Shape 334"/>
          <p:cNvCxnSpPr>
            <a:stCxn id="329" idx="3"/>
            <a:endCxn id="330" idx="1"/>
          </p:cNvCxnSpPr>
          <p:nvPr/>
        </p:nvCxnSpPr>
        <p:spPr>
          <a:xfrm>
            <a:off x="3838775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5" name="Shape 335"/>
          <p:cNvCxnSpPr>
            <a:stCxn id="332" idx="3"/>
            <a:endCxn id="329" idx="1"/>
          </p:cNvCxnSpPr>
          <p:nvPr/>
        </p:nvCxnSpPr>
        <p:spPr>
          <a:xfrm>
            <a:off x="203415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6" name="Shape 336"/>
          <p:cNvCxnSpPr>
            <a:stCxn id="330" idx="3"/>
            <a:endCxn id="331" idx="1"/>
          </p:cNvCxnSpPr>
          <p:nvPr/>
        </p:nvCxnSpPr>
        <p:spPr>
          <a:xfrm>
            <a:off x="564340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7" name="Shape 337"/>
          <p:cNvCxnSpPr>
            <a:stCxn id="331" idx="2"/>
            <a:endCxn id="333" idx="1"/>
          </p:cNvCxnSpPr>
          <p:nvPr/>
        </p:nvCxnSpPr>
        <p:spPr>
          <a:xfrm>
            <a:off x="6649875" y="3043650"/>
            <a:ext cx="1134600" cy="710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38" name="Shape 338"/>
          <p:cNvSpPr txBox="1"/>
          <p:nvPr/>
        </p:nvSpPr>
        <p:spPr>
          <a:xfrm>
            <a:off x="0" y="330200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Bluebooking a Project now</a:t>
            </a:r>
            <a:endParaRPr lang="en-US" sz="36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95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/>
        </p:nvSpPr>
        <p:spPr>
          <a:xfrm>
            <a:off x="7784575" y="2802500"/>
            <a:ext cx="10131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review and publish to IDB</a:t>
            </a:r>
          </a:p>
        </p:txBody>
      </p:sp>
      <p:sp>
        <p:nvSpPr>
          <p:cNvPr id="345" name="Shape 345"/>
          <p:cNvSpPr/>
          <p:nvPr/>
        </p:nvSpPr>
        <p:spPr>
          <a:xfrm>
            <a:off x="4047100" y="4494150"/>
            <a:ext cx="1596300" cy="19023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Upload to OPUS-Projects</a:t>
            </a:r>
          </a:p>
        </p:txBody>
      </p:sp>
      <p:cxnSp>
        <p:nvCxnSpPr>
          <p:cNvPr id="346" name="Shape 346"/>
          <p:cNvCxnSpPr>
            <a:stCxn id="347" idx="2"/>
            <a:endCxn id="345" idx="0"/>
          </p:cNvCxnSpPr>
          <p:nvPr/>
        </p:nvCxnSpPr>
        <p:spPr>
          <a:xfrm>
            <a:off x="3040625" y="3043650"/>
            <a:ext cx="1804500" cy="1450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48" name="Shape 348"/>
          <p:cNvCxnSpPr>
            <a:stCxn id="345" idx="3"/>
            <a:endCxn id="349" idx="1"/>
          </p:cNvCxnSpPr>
          <p:nvPr/>
        </p:nvCxnSpPr>
        <p:spPr>
          <a:xfrm>
            <a:off x="5643400" y="54453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0" name="Shape 350"/>
          <p:cNvCxnSpPr>
            <a:stCxn id="349" idx="0"/>
            <a:endCxn id="344" idx="1"/>
          </p:cNvCxnSpPr>
          <p:nvPr/>
        </p:nvCxnSpPr>
        <p:spPr>
          <a:xfrm rot="10800000" flipH="1">
            <a:off x="6649874" y="3753750"/>
            <a:ext cx="1134600" cy="740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49" name="Shape 349"/>
          <p:cNvSpPr/>
          <p:nvPr/>
        </p:nvSpPr>
        <p:spPr>
          <a:xfrm>
            <a:off x="5851724" y="4494150"/>
            <a:ext cx="1596300" cy="19023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Process in OPUS-Projects</a:t>
            </a:r>
          </a:p>
        </p:txBody>
      </p:sp>
      <p:sp>
        <p:nvSpPr>
          <p:cNvPr id="347" name="Shape 347"/>
          <p:cNvSpPr/>
          <p:nvPr/>
        </p:nvSpPr>
        <p:spPr>
          <a:xfrm>
            <a:off x="2242475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GPS </a:t>
            </a:r>
            <a:r>
              <a:rPr lang="en-US" dirty="0" smtClean="0"/>
              <a:t>survey</a:t>
            </a:r>
            <a:endParaRPr lang="en-US" dirty="0"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data files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photos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descriptions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etc.</a:t>
            </a:r>
          </a:p>
        </p:txBody>
      </p:sp>
      <p:sp>
        <p:nvSpPr>
          <p:cNvPr id="351" name="Shape 351"/>
          <p:cNvSpPr/>
          <p:nvPr/>
        </p:nvSpPr>
        <p:spPr>
          <a:xfrm>
            <a:off x="4047100" y="1141350"/>
            <a:ext cx="1596300" cy="19023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-US" dirty="0">
                <a:solidFill>
                  <a:srgbClr val="CCCCCC"/>
                </a:solidFill>
              </a:rPr>
              <a:t>Process data using vendor software or PAGE-NT.</a:t>
            </a:r>
          </a:p>
        </p:txBody>
      </p:sp>
      <p:sp>
        <p:nvSpPr>
          <p:cNvPr id="352" name="Shape 352"/>
          <p:cNvSpPr/>
          <p:nvPr/>
        </p:nvSpPr>
        <p:spPr>
          <a:xfrm>
            <a:off x="5851725" y="1141350"/>
            <a:ext cx="1596300" cy="19023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CCCCCC"/>
                </a:solidFill>
              </a:rPr>
              <a:t>Construct bluebook files using software and editor.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CCCCCC"/>
                </a:solidFill>
              </a:rPr>
              <a:t>Run ADJUST.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53" name="Shape 353"/>
          <p:cNvSpPr/>
          <p:nvPr/>
        </p:nvSpPr>
        <p:spPr>
          <a:xfrm>
            <a:off x="437850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geodesy.noaa.gov/ project_tracking/</a:t>
            </a:r>
          </a:p>
        </p:txBody>
      </p:sp>
      <p:cxnSp>
        <p:nvCxnSpPr>
          <p:cNvPr id="354" name="Shape 354"/>
          <p:cNvCxnSpPr>
            <a:stCxn id="347" idx="3"/>
            <a:endCxn id="351" idx="1"/>
          </p:cNvCxnSpPr>
          <p:nvPr/>
        </p:nvCxnSpPr>
        <p:spPr>
          <a:xfrm>
            <a:off x="3838775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5" name="Shape 355"/>
          <p:cNvCxnSpPr>
            <a:stCxn id="353" idx="3"/>
            <a:endCxn id="347" idx="1"/>
          </p:cNvCxnSpPr>
          <p:nvPr/>
        </p:nvCxnSpPr>
        <p:spPr>
          <a:xfrm>
            <a:off x="203415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6" name="Shape 356"/>
          <p:cNvCxnSpPr>
            <a:stCxn id="351" idx="3"/>
            <a:endCxn id="352" idx="1"/>
          </p:cNvCxnSpPr>
          <p:nvPr/>
        </p:nvCxnSpPr>
        <p:spPr>
          <a:xfrm>
            <a:off x="564340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7" name="Shape 357"/>
          <p:cNvCxnSpPr>
            <a:stCxn id="352" idx="2"/>
          </p:cNvCxnSpPr>
          <p:nvPr/>
        </p:nvCxnSpPr>
        <p:spPr>
          <a:xfrm>
            <a:off x="6649875" y="3043650"/>
            <a:ext cx="1134600" cy="7101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96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338"/>
          <p:cNvSpPr txBox="1"/>
          <p:nvPr/>
        </p:nvSpPr>
        <p:spPr>
          <a:xfrm>
            <a:off x="0" y="330200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Bluebooking with OPUS Projects in the future</a:t>
            </a:r>
            <a:endParaRPr lang="en-US" sz="36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19" name="Shape 338"/>
          <p:cNvSpPr txBox="1"/>
          <p:nvPr/>
        </p:nvSpPr>
        <p:spPr>
          <a:xfrm>
            <a:off x="0" y="4312500"/>
            <a:ext cx="4046975" cy="1132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200" i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Available now!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2400" i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(with certain caveats)</a:t>
            </a:r>
            <a:endParaRPr lang="en-US" sz="2400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68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2158449"/>
            <a:ext cx="9144000" cy="232542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But wait… there’s more!</a:t>
            </a: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endParaRPr kumimoji="0" lang="en-US" sz="50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Coming soon…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31367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1042818"/>
            <a:ext cx="91440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 dirty="0"/>
              <a:t>Hybrid </a:t>
            </a:r>
            <a:r>
              <a:rPr lang="en-US" altLang="en-US" sz="3200" dirty="0" smtClean="0"/>
              <a:t>Control Networks = </a:t>
            </a:r>
            <a:r>
              <a:rPr lang="en-US" altLang="en-US" sz="3200" dirty="0"/>
              <a:t>Static + </a:t>
            </a:r>
            <a:r>
              <a:rPr lang="en-US" altLang="en-US" sz="3200" dirty="0" smtClean="0"/>
              <a:t>RTK/RTN </a:t>
            </a:r>
            <a:endParaRPr lang="en-US" alt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342857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OPUS 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for 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RTK/RTN-GNSS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416" y="1796527"/>
            <a:ext cx="9122827" cy="4616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8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342857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OPUS 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for 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RTK/RTN-GNSS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6999" y="1812681"/>
            <a:ext cx="9017001" cy="4910504"/>
          </a:xfrm>
        </p:spPr>
        <p:txBody>
          <a:bodyPr/>
          <a:lstStyle/>
          <a:p>
            <a:pPr marL="228600" indent="-228600"/>
            <a:r>
              <a:rPr lang="en-US" altLang="en-US" sz="3200" dirty="0"/>
              <a:t>Run least squares adjustment(s) of the combined </a:t>
            </a:r>
            <a:r>
              <a:rPr lang="en-US" altLang="en-US" sz="3200" dirty="0" smtClean="0"/>
              <a:t>Static and </a:t>
            </a:r>
            <a:r>
              <a:rPr lang="en-US" altLang="en-US" sz="3200" dirty="0"/>
              <a:t>RTN vectors </a:t>
            </a:r>
            <a:endParaRPr lang="en-US" altLang="en-US" sz="3200" dirty="0" smtClean="0"/>
          </a:p>
          <a:p>
            <a:pPr marL="228600" indent="-228600"/>
            <a:r>
              <a:rPr lang="en-US" altLang="en-US" sz="3200" dirty="0" smtClean="0"/>
              <a:t>Hold NCN CORS </a:t>
            </a:r>
            <a:r>
              <a:rPr lang="en-US" altLang="en-US" sz="3200" dirty="0"/>
              <a:t>(and possibly other published </a:t>
            </a:r>
            <a:r>
              <a:rPr lang="en-US" altLang="en-US" sz="3200" dirty="0" smtClean="0"/>
              <a:t>coordinates) </a:t>
            </a:r>
            <a:r>
              <a:rPr lang="en-US" altLang="en-US" sz="3200" dirty="0"/>
              <a:t>in </a:t>
            </a:r>
            <a:r>
              <a:rPr lang="en-US" altLang="en-US" sz="3200" dirty="0" smtClean="0"/>
              <a:t>adjustments</a:t>
            </a:r>
            <a:endParaRPr lang="en-US" altLang="en-US" sz="3200" dirty="0"/>
          </a:p>
          <a:p>
            <a:pPr marL="228600" indent="-228600"/>
            <a:r>
              <a:rPr lang="en-US" altLang="en-US" sz="3200" dirty="0"/>
              <a:t>Check quality of results</a:t>
            </a:r>
          </a:p>
          <a:p>
            <a:pPr marL="228600" indent="-228600"/>
            <a:r>
              <a:rPr lang="en-US" altLang="en-US" sz="3200" dirty="0"/>
              <a:t>Submit survey project to NGS for review and publication in national </a:t>
            </a:r>
            <a:r>
              <a:rPr lang="en-US" altLang="en-US" sz="3200" dirty="0" smtClean="0"/>
              <a:t>database</a:t>
            </a:r>
            <a:endParaRPr lang="en-US" altLang="en-US" sz="32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042818"/>
            <a:ext cx="91440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 i="1" dirty="0" smtClean="0"/>
              <a:t>“What’s the benefit?”</a:t>
            </a:r>
            <a:r>
              <a:rPr lang="en-US" altLang="en-US" sz="3200" dirty="0" smtClean="0"/>
              <a:t> they say…</a:t>
            </a:r>
            <a:endParaRPr lang="en-US" alt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26999" y="4536769"/>
            <a:ext cx="8877301" cy="11528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-6351" y="590301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…you’ll be able to Bluebook RTK/RTN data!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0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58827</TotalTime>
  <Words>3143</Words>
  <Application>Microsoft Office PowerPoint</Application>
  <PresentationFormat>On-screen Show (4:3)</PresentationFormat>
  <Paragraphs>874</Paragraphs>
  <Slides>104</Slides>
  <Notes>95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22" baseType="lpstr">
      <vt:lpstr>ＭＳ Ｐゴシック</vt:lpstr>
      <vt:lpstr>Arial</vt:lpstr>
      <vt:lpstr>Arial Black</vt:lpstr>
      <vt:lpstr>Bradley Hand ITC</vt:lpstr>
      <vt:lpstr>Calibri</vt:lpstr>
      <vt:lpstr>Cambria</vt:lpstr>
      <vt:lpstr>Courier New</vt:lpstr>
      <vt:lpstr>Franklin Gothic Heavy</vt:lpstr>
      <vt:lpstr>Gill Sans</vt:lpstr>
      <vt:lpstr>Gill Sans MT</vt:lpstr>
      <vt:lpstr>Palatino</vt:lpstr>
      <vt:lpstr>Symbol</vt:lpstr>
      <vt:lpstr>Tahoma</vt:lpstr>
      <vt:lpstr>Times New Roman</vt:lpstr>
      <vt:lpstr>Tw Cen MT</vt:lpstr>
      <vt:lpstr>Verdana</vt:lpstr>
      <vt:lpstr>Wingdings</vt:lpstr>
      <vt:lpstr>NGS PowerPoint Template-geodesy.noaa.gov</vt:lpstr>
      <vt:lpstr>PowerPoint Presentation</vt:lpstr>
      <vt:lpstr>My Background </vt:lpstr>
      <vt:lpstr>So much more to NSRS Modernization!</vt:lpstr>
      <vt:lpstr>Using the modernized NSRS</vt:lpstr>
      <vt:lpstr>NGS Mission</vt:lpstr>
      <vt:lpstr>Not just new datums…</vt:lpstr>
      <vt:lpstr>NGS Overview</vt:lpstr>
      <vt:lpstr>NGS Overview</vt:lpstr>
      <vt:lpstr>Ecosystem and Climate Operations</vt:lpstr>
      <vt:lpstr>Ecosystem and Climate Operations</vt:lpstr>
      <vt:lpstr>NGS Overview</vt:lpstr>
      <vt:lpstr>Aeronautical Survey Program</vt:lpstr>
      <vt:lpstr>NGS Overview</vt:lpstr>
      <vt:lpstr>NOAA VDatum - online</vt:lpstr>
      <vt:lpstr>NOAA VDatum - download</vt:lpstr>
      <vt:lpstr>NOAA VDatum - download</vt:lpstr>
      <vt:lpstr>PowerPoint Presentation</vt:lpstr>
      <vt:lpstr>PowerPoint Presentation</vt:lpstr>
      <vt:lpstr>PowerPoint Presentation</vt:lpstr>
      <vt:lpstr>NOAA VDatum Website</vt:lpstr>
      <vt:lpstr>NGS Overview</vt:lpstr>
      <vt:lpstr>GPS Orbit Data aka Ephemerides</vt:lpstr>
      <vt:lpstr>PowerPoint Presentation</vt:lpstr>
      <vt:lpstr>NGS Overview</vt:lpstr>
      <vt:lpstr>National Shoreline</vt:lpstr>
      <vt:lpstr>NGS Overview</vt:lpstr>
      <vt:lpstr>https://www.ngs.noaa.gov/ADVISORS/</vt:lpstr>
      <vt:lpstr>Regional Geodetic Advisor Program</vt:lpstr>
      <vt:lpstr>State Geodetic Coordinators</vt:lpstr>
      <vt:lpstr>NGS Overview</vt:lpstr>
      <vt:lpstr>Emergency Response Imagery</vt:lpstr>
      <vt:lpstr>Emergency Response Imagery</vt:lpstr>
      <vt:lpstr>NGS Overview</vt:lpstr>
      <vt:lpstr>Phase Center Offset - conceptual</vt:lpstr>
      <vt:lpstr>Phase Center Offset</vt:lpstr>
      <vt:lpstr>NGS Overview</vt:lpstr>
      <vt:lpstr>NGS Coordinate Conversion And Transformation Tool (NCAT)</vt:lpstr>
      <vt:lpstr>PowerPoint Presentation</vt:lpstr>
      <vt:lpstr>Coordinate Transformation Tool</vt:lpstr>
      <vt:lpstr>NGS Overview</vt:lpstr>
      <vt:lpstr>Continually Updated Shoreline Product</vt:lpstr>
      <vt:lpstr>NGS Overview</vt:lpstr>
      <vt:lpstr>Beta CBL Map Viewer</vt:lpstr>
      <vt:lpstr>NGS Overview</vt:lpstr>
      <vt:lpstr>Cooperative program for Operational Meteorology, Education, and Training</vt:lpstr>
      <vt:lpstr>Outreach &amp; Educational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EGM08</vt:lpstr>
      <vt:lpstr>PowerPoint Presentation</vt:lpstr>
      <vt:lpstr>NGS Overview</vt:lpstr>
      <vt:lpstr>Online Positioning User Service</vt:lpstr>
      <vt:lpstr>30 seconds epoch rate</vt:lpstr>
      <vt:lpstr>OPUS-RS – 15 min to 2 hours</vt:lpstr>
      <vt:lpstr>How does OPUS-RS work?</vt:lpstr>
      <vt:lpstr>How does OPUS-RS work?</vt:lpstr>
      <vt:lpstr>OPUS-S – 2 to 48 hours</vt:lpstr>
      <vt:lpstr>PowerPoint Presentation</vt:lpstr>
      <vt:lpstr>Static vs. Rapid Static</vt:lpstr>
      <vt:lpstr>RMSE of Horizontal Results</vt:lpstr>
      <vt:lpstr>RMSE of Vertical Results</vt:lpstr>
      <vt:lpstr>OPUS Projects – 2 to 48 hours</vt:lpstr>
      <vt:lpstr>OPUS Projects</vt:lpstr>
      <vt:lpstr>OPUS Projects – enter a Project ID</vt:lpstr>
      <vt:lpstr>Why complicate OPUS?</vt:lpstr>
      <vt:lpstr>Why complicate OPUS?</vt:lpstr>
      <vt:lpstr>Why complicate OPUS?</vt:lpstr>
      <vt:lpstr>Why complicate OPUS?</vt:lpstr>
      <vt:lpstr>Typical OP Network Diagram</vt:lpstr>
      <vt:lpstr>What’s in it for you?</vt:lpstr>
      <vt:lpstr>PowerPoint Presentation</vt:lpstr>
      <vt:lpstr>PowerPoint Presentation</vt:lpstr>
      <vt:lpstr>PowerPoint Presentation</vt:lpstr>
      <vt:lpstr>PowerPoint Presentation</vt:lpstr>
      <vt:lpstr>Hybrid Control Networks = Static + RTK/RTN </vt:lpstr>
      <vt:lpstr>“What’s the benefit?” they say…</vt:lpstr>
      <vt:lpstr>What happened to GPSonBM?</vt:lpstr>
      <vt:lpstr>Mark Recovery – mobile browser compatible</vt:lpstr>
      <vt:lpstr>Mark Recovery – mobile browser compatible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Jalbrzikowski</dc:creator>
  <cp:lastModifiedBy>Jeff Jalbrzikowski</cp:lastModifiedBy>
  <cp:revision>1363</cp:revision>
  <cp:lastPrinted>2013-01-23T17:44:58Z</cp:lastPrinted>
  <dcterms:created xsi:type="dcterms:W3CDTF">2012-09-06T12:10:23Z</dcterms:created>
  <dcterms:modified xsi:type="dcterms:W3CDTF">2020-02-25T19:36:07Z</dcterms:modified>
</cp:coreProperties>
</file>