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928" r:id="rId2"/>
    <p:sldMasterId id="2147483940" r:id="rId3"/>
    <p:sldMasterId id="2147483952" r:id="rId4"/>
  </p:sldMasterIdLst>
  <p:notesMasterIdLst>
    <p:notesMasterId r:id="rId70"/>
  </p:notesMasterIdLst>
  <p:handoutMasterIdLst>
    <p:handoutMasterId r:id="rId71"/>
  </p:handoutMasterIdLst>
  <p:sldIdLst>
    <p:sldId id="367" r:id="rId5"/>
    <p:sldId id="368" r:id="rId6"/>
    <p:sldId id="401" r:id="rId7"/>
    <p:sldId id="371" r:id="rId8"/>
    <p:sldId id="373" r:id="rId9"/>
    <p:sldId id="374" r:id="rId10"/>
    <p:sldId id="372" r:id="rId11"/>
    <p:sldId id="376" r:id="rId12"/>
    <p:sldId id="375" r:id="rId13"/>
    <p:sldId id="378" r:id="rId14"/>
    <p:sldId id="370" r:id="rId15"/>
    <p:sldId id="311" r:id="rId16"/>
    <p:sldId id="365" r:id="rId17"/>
    <p:sldId id="364" r:id="rId18"/>
    <p:sldId id="402" r:id="rId19"/>
    <p:sldId id="275" r:id="rId20"/>
    <p:sldId id="321" r:id="rId21"/>
    <p:sldId id="322" r:id="rId22"/>
    <p:sldId id="323" r:id="rId23"/>
    <p:sldId id="303" r:id="rId24"/>
    <p:sldId id="304" r:id="rId25"/>
    <p:sldId id="293" r:id="rId26"/>
    <p:sldId id="277" r:id="rId27"/>
    <p:sldId id="326" r:id="rId28"/>
    <p:sldId id="278" r:id="rId29"/>
    <p:sldId id="447" r:id="rId30"/>
    <p:sldId id="436" r:id="rId31"/>
    <p:sldId id="433" r:id="rId32"/>
    <p:sldId id="446" r:id="rId33"/>
    <p:sldId id="441" r:id="rId34"/>
    <p:sldId id="404" r:id="rId35"/>
    <p:sldId id="405" r:id="rId36"/>
    <p:sldId id="406" r:id="rId37"/>
    <p:sldId id="407" r:id="rId38"/>
    <p:sldId id="438" r:id="rId39"/>
    <p:sldId id="448" r:id="rId40"/>
    <p:sldId id="408" r:id="rId41"/>
    <p:sldId id="423" r:id="rId42"/>
    <p:sldId id="424" r:id="rId43"/>
    <p:sldId id="384" r:id="rId44"/>
    <p:sldId id="413" r:id="rId45"/>
    <p:sldId id="414" r:id="rId46"/>
    <p:sldId id="409" r:id="rId47"/>
    <p:sldId id="410" r:id="rId48"/>
    <p:sldId id="415" r:id="rId49"/>
    <p:sldId id="416" r:id="rId50"/>
    <p:sldId id="411" r:id="rId51"/>
    <p:sldId id="412" r:id="rId52"/>
    <p:sldId id="382" r:id="rId53"/>
    <p:sldId id="383" r:id="rId54"/>
    <p:sldId id="417" r:id="rId55"/>
    <p:sldId id="419" r:id="rId56"/>
    <p:sldId id="422" r:id="rId57"/>
    <p:sldId id="420" r:id="rId58"/>
    <p:sldId id="429" r:id="rId59"/>
    <p:sldId id="389" r:id="rId60"/>
    <p:sldId id="443" r:id="rId61"/>
    <p:sldId id="442" r:id="rId62"/>
    <p:sldId id="391" r:id="rId63"/>
    <p:sldId id="430" r:id="rId64"/>
    <p:sldId id="431" r:id="rId65"/>
    <p:sldId id="426" r:id="rId66"/>
    <p:sldId id="418" r:id="rId67"/>
    <p:sldId id="427" r:id="rId68"/>
    <p:sldId id="428" r:id="rId69"/>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0000FF"/>
    <a:srgbClr val="006600"/>
    <a:srgbClr val="339933"/>
    <a:srgbClr val="0066FF"/>
    <a:srgbClr val="CC00FF"/>
    <a:srgbClr val="9933FF"/>
    <a:srgbClr val="FF9900"/>
    <a:srgbClr val="00CC00"/>
    <a:srgbClr val="C0C0C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6" autoAdjust="0"/>
    <p:restoredTop sz="81616" autoAdjust="0"/>
  </p:normalViewPr>
  <p:slideViewPr>
    <p:cSldViewPr snapToObjects="1">
      <p:cViewPr varScale="1">
        <p:scale>
          <a:sx n="104" d="100"/>
          <a:sy n="104" d="100"/>
        </p:scale>
        <p:origin x="-174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112" d="100"/>
          <a:sy n="112" d="100"/>
        </p:scale>
        <p:origin x="-498" y="-90"/>
      </p:cViewPr>
      <p:guideLst>
        <p:guide orient="horz" pos="2208"/>
        <p:guide pos="2928"/>
      </p:guideLst>
    </p:cSldViewPr>
  </p:notesViewPr>
  <p:gridSpacing cx="37453888" cy="3745388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335" cy="350204"/>
          </a:xfrm>
          <a:prstGeom prst="rect">
            <a:avLst/>
          </a:prstGeom>
        </p:spPr>
        <p:txBody>
          <a:bodyPr vert="horz" lIns="92298" tIns="46149" rIns="92298" bIns="46149" rtlCol="0"/>
          <a:lstStyle>
            <a:lvl1pPr algn="l">
              <a:defRPr sz="1200">
                <a:latin typeface="Arial" pitchFamily="34" charset="0"/>
              </a:defRPr>
            </a:lvl1pPr>
          </a:lstStyle>
          <a:p>
            <a:pPr>
              <a:defRPr/>
            </a:pPr>
            <a:endParaRPr lang="en-US"/>
          </a:p>
        </p:txBody>
      </p:sp>
      <p:sp>
        <p:nvSpPr>
          <p:cNvPr id="3" name="Date Placeholder 2"/>
          <p:cNvSpPr>
            <a:spLocks noGrp="1"/>
          </p:cNvSpPr>
          <p:nvPr>
            <p:ph type="dt" sz="quarter" idx="1"/>
          </p:nvPr>
        </p:nvSpPr>
        <p:spPr>
          <a:xfrm>
            <a:off x="5266480" y="0"/>
            <a:ext cx="4028335" cy="350204"/>
          </a:xfrm>
          <a:prstGeom prst="rect">
            <a:avLst/>
          </a:prstGeom>
        </p:spPr>
        <p:txBody>
          <a:bodyPr vert="horz" lIns="92298" tIns="46149" rIns="92298" bIns="46149" rtlCol="0"/>
          <a:lstStyle>
            <a:lvl1pPr algn="r">
              <a:defRPr sz="1200">
                <a:latin typeface="Arial" pitchFamily="34" charset="0"/>
              </a:defRPr>
            </a:lvl1pPr>
          </a:lstStyle>
          <a:p>
            <a:pPr>
              <a:defRPr/>
            </a:pPr>
            <a:fld id="{72832739-9E5B-40C5-9BD9-58CEBF3E6782}" type="datetimeFigureOut">
              <a:rPr lang="en-US"/>
              <a:pPr>
                <a:defRPr/>
              </a:pPr>
              <a:t>7/26/2011</a:t>
            </a:fld>
            <a:endParaRPr lang="en-US"/>
          </a:p>
        </p:txBody>
      </p:sp>
      <p:sp>
        <p:nvSpPr>
          <p:cNvPr id="4" name="Footer Placeholder 3"/>
          <p:cNvSpPr>
            <a:spLocks noGrp="1"/>
          </p:cNvSpPr>
          <p:nvPr>
            <p:ph type="ftr" sz="quarter" idx="2"/>
          </p:nvPr>
        </p:nvSpPr>
        <p:spPr>
          <a:xfrm>
            <a:off x="0" y="6658612"/>
            <a:ext cx="4028335" cy="350204"/>
          </a:xfrm>
          <a:prstGeom prst="rect">
            <a:avLst/>
          </a:prstGeom>
        </p:spPr>
        <p:txBody>
          <a:bodyPr vert="horz" lIns="92298" tIns="46149" rIns="92298" bIns="46149" rtlCol="0" anchor="b"/>
          <a:lstStyle>
            <a:lvl1pPr algn="l">
              <a:defRPr sz="1200">
                <a:latin typeface="Arial" pitchFamily="34" charset="0"/>
              </a:defRPr>
            </a:lvl1pPr>
          </a:lstStyle>
          <a:p>
            <a:pPr>
              <a:defRPr/>
            </a:pPr>
            <a:endParaRPr lang="en-US"/>
          </a:p>
        </p:txBody>
      </p:sp>
      <p:sp>
        <p:nvSpPr>
          <p:cNvPr id="5" name="Slide Number Placeholder 4"/>
          <p:cNvSpPr>
            <a:spLocks noGrp="1"/>
          </p:cNvSpPr>
          <p:nvPr>
            <p:ph type="sldNum" sz="quarter" idx="3"/>
          </p:nvPr>
        </p:nvSpPr>
        <p:spPr>
          <a:xfrm>
            <a:off x="5266480" y="6658612"/>
            <a:ext cx="4028335" cy="350204"/>
          </a:xfrm>
          <a:prstGeom prst="rect">
            <a:avLst/>
          </a:prstGeom>
        </p:spPr>
        <p:txBody>
          <a:bodyPr vert="horz" lIns="92298" tIns="46149" rIns="92298" bIns="46149" rtlCol="0" anchor="b"/>
          <a:lstStyle>
            <a:lvl1pPr algn="r">
              <a:defRPr sz="1200">
                <a:latin typeface="Arial" pitchFamily="34" charset="0"/>
              </a:defRPr>
            </a:lvl1pPr>
          </a:lstStyle>
          <a:p>
            <a:pPr>
              <a:defRPr/>
            </a:pPr>
            <a:fld id="{821E33E0-1CF0-4E8B-9F26-A0CB8F459FC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335" cy="350204"/>
          </a:xfrm>
          <a:prstGeom prst="rect">
            <a:avLst/>
          </a:prstGeom>
        </p:spPr>
        <p:txBody>
          <a:bodyPr vert="horz" lIns="93175" tIns="46587" rIns="93175" bIns="46587"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5266480" y="0"/>
            <a:ext cx="4028335" cy="350204"/>
          </a:xfrm>
          <a:prstGeom prst="rect">
            <a:avLst/>
          </a:prstGeom>
        </p:spPr>
        <p:txBody>
          <a:bodyPr vert="horz" lIns="93175" tIns="46587" rIns="93175" bIns="46587" rtlCol="0"/>
          <a:lstStyle>
            <a:lvl1pPr algn="r">
              <a:defRPr sz="1200">
                <a:latin typeface="Arial" charset="0"/>
              </a:defRPr>
            </a:lvl1pPr>
          </a:lstStyle>
          <a:p>
            <a:pPr>
              <a:defRPr/>
            </a:pPr>
            <a:fld id="{4671244E-9903-4DEE-89C8-6A7D06F6591C}" type="datetimeFigureOut">
              <a:rPr lang="en-US"/>
              <a:pPr>
                <a:defRPr/>
              </a:pPr>
              <a:t>7/26/2011</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5" tIns="46587" rIns="93175" bIns="46587" rtlCol="0" anchor="ctr"/>
          <a:lstStyle/>
          <a:p>
            <a:pPr lvl="0"/>
            <a:endParaRPr lang="en-US" noProof="0"/>
          </a:p>
        </p:txBody>
      </p:sp>
      <p:sp>
        <p:nvSpPr>
          <p:cNvPr id="5" name="Notes Placeholder 4"/>
          <p:cNvSpPr>
            <a:spLocks noGrp="1"/>
          </p:cNvSpPr>
          <p:nvPr>
            <p:ph type="body" sz="quarter" idx="3"/>
          </p:nvPr>
        </p:nvSpPr>
        <p:spPr>
          <a:xfrm>
            <a:off x="930592" y="3330891"/>
            <a:ext cx="7435218" cy="3153412"/>
          </a:xfrm>
          <a:prstGeom prst="rect">
            <a:avLst/>
          </a:prstGeom>
        </p:spPr>
        <p:txBody>
          <a:bodyPr vert="horz" lIns="93175" tIns="46587" rIns="93175" bIns="4658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658612"/>
            <a:ext cx="4028335" cy="350204"/>
          </a:xfrm>
          <a:prstGeom prst="rect">
            <a:avLst/>
          </a:prstGeom>
        </p:spPr>
        <p:txBody>
          <a:bodyPr vert="horz" lIns="93175" tIns="46587" rIns="93175" bIns="46587"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5266480" y="6658612"/>
            <a:ext cx="4028335" cy="350204"/>
          </a:xfrm>
          <a:prstGeom prst="rect">
            <a:avLst/>
          </a:prstGeom>
        </p:spPr>
        <p:txBody>
          <a:bodyPr vert="horz" lIns="93175" tIns="46587" rIns="93175" bIns="46587" rtlCol="0" anchor="b"/>
          <a:lstStyle>
            <a:lvl1pPr algn="r">
              <a:defRPr sz="1200">
                <a:latin typeface="Arial" charset="0"/>
              </a:defRPr>
            </a:lvl1pPr>
          </a:lstStyle>
          <a:p>
            <a:pPr>
              <a:defRPr/>
            </a:pPr>
            <a:fld id="{5024AC95-4C0A-4F4B-9795-56189BA909B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400" b="1" dirty="0" smtClean="0"/>
              <a:t>This is the first of 6 slides that provide background</a:t>
            </a:r>
            <a:r>
              <a:rPr lang="en-US" sz="1400" b="1" baseline="0" dirty="0" smtClean="0"/>
              <a:t> on datum as a lead into a more detailed discussion of </a:t>
            </a:r>
            <a:r>
              <a:rPr lang="en-US" sz="1400" b="1" baseline="0" dirty="0" err="1" smtClean="0"/>
              <a:t>VDatum</a:t>
            </a:r>
            <a:r>
              <a:rPr lang="en-US" sz="1400" b="1" baseline="0" dirty="0" smtClean="0"/>
              <a:t>… </a:t>
            </a:r>
          </a:p>
          <a:p>
            <a:endParaRPr lang="en-US" sz="1400" b="1" baseline="0" dirty="0" smtClean="0"/>
          </a:p>
          <a:p>
            <a:r>
              <a:rPr lang="en-US" sz="1400" b="1" dirty="0" smtClean="0"/>
              <a:t>Most of the transformations offered by the </a:t>
            </a:r>
            <a:r>
              <a:rPr lang="en-US" sz="1400" b="1" dirty="0" err="1" smtClean="0"/>
              <a:t>VDatum</a:t>
            </a:r>
            <a:r>
              <a:rPr lang="en-US" sz="1400" b="1" dirty="0" smtClean="0"/>
              <a:t> tool are for vertical </a:t>
            </a:r>
            <a:r>
              <a:rPr lang="en-US" sz="1400" b="1" dirty="0" err="1" smtClean="0"/>
              <a:t>datums</a:t>
            </a:r>
            <a:r>
              <a:rPr lang="en-US" sz="1400" dirty="0" smtClean="0"/>
              <a:t>. </a:t>
            </a:r>
          </a:p>
          <a:p>
            <a:endParaRPr lang="en-US" sz="1400" dirty="0" smtClean="0"/>
          </a:p>
          <a:p>
            <a:r>
              <a:rPr lang="en-US" sz="1400" b="1" dirty="0" smtClean="0"/>
              <a:t>A vertical datum is a level surface to which elevations are referred, usually, MSL but may also include MLLW for charting purposes, MHW for shoreline delineation, or any arbitrary surface. </a:t>
            </a:r>
          </a:p>
          <a:p>
            <a:endParaRPr lang="en-US" sz="1400" b="1" dirty="0" smtClean="0"/>
          </a:p>
          <a:p>
            <a:r>
              <a:rPr lang="en-US" sz="1400" b="1" dirty="0" smtClean="0"/>
              <a:t>Tidal </a:t>
            </a:r>
            <a:r>
              <a:rPr lang="en-US" sz="1400" b="1" dirty="0" err="1" smtClean="0"/>
              <a:t>datums</a:t>
            </a:r>
            <a:r>
              <a:rPr lang="en-US" sz="1400" b="1" dirty="0" smtClean="0"/>
              <a:t> are defined by the observation of tides over a 19 year period.  MLLW and MSL are tidal </a:t>
            </a:r>
            <a:r>
              <a:rPr lang="en-US" sz="1400" b="1" dirty="0" err="1" smtClean="0"/>
              <a:t>datums</a:t>
            </a:r>
            <a:r>
              <a:rPr lang="en-US" sz="1400" b="1" dirty="0" smtClean="0"/>
              <a:t>.</a:t>
            </a:r>
          </a:p>
          <a:p>
            <a:endParaRPr lang="en-US" sz="1400" b="1" dirty="0" smtClean="0"/>
          </a:p>
          <a:p>
            <a:r>
              <a:rPr lang="en-US" sz="1400" b="1" dirty="0" err="1" smtClean="0"/>
              <a:t>Orthometric</a:t>
            </a:r>
            <a:r>
              <a:rPr lang="en-US" sz="1400" b="1" dirty="0" smtClean="0"/>
              <a:t> </a:t>
            </a:r>
            <a:r>
              <a:rPr lang="en-US" sz="1400" b="1" dirty="0" err="1" smtClean="0"/>
              <a:t>datums</a:t>
            </a:r>
            <a:r>
              <a:rPr lang="en-US" sz="1400" b="1" dirty="0" smtClean="0"/>
              <a:t> are associated with the </a:t>
            </a:r>
            <a:r>
              <a:rPr lang="en-US" sz="1400" b="1" dirty="0" err="1" smtClean="0"/>
              <a:t>geoid</a:t>
            </a:r>
            <a:r>
              <a:rPr lang="en-US" sz="1400" b="1" dirty="0" smtClean="0"/>
              <a:t> model of the Earth and traditionally acquired by differential leveling.  NAVD 88 is an </a:t>
            </a:r>
            <a:r>
              <a:rPr lang="en-US" sz="1400" b="1" dirty="0" err="1" smtClean="0"/>
              <a:t>orthometric</a:t>
            </a:r>
            <a:r>
              <a:rPr lang="en-US" sz="1400" b="1" dirty="0" smtClean="0"/>
              <a:t> datum. </a:t>
            </a:r>
          </a:p>
          <a:p>
            <a:endParaRPr lang="en-US" sz="1400" b="1" dirty="0" smtClean="0"/>
          </a:p>
          <a:p>
            <a:r>
              <a:rPr lang="en-US" sz="1400" b="1" dirty="0" smtClean="0"/>
              <a:t>Ellipsoidal </a:t>
            </a:r>
            <a:r>
              <a:rPr lang="en-US" sz="1400" b="1" dirty="0" err="1" smtClean="0"/>
              <a:t>datums</a:t>
            </a:r>
            <a:r>
              <a:rPr lang="en-US" sz="1400" b="1" dirty="0" smtClean="0"/>
              <a:t> are related to the ellipsoidal model of the Earth with heights derived from GPS. NAD 83 is an ellipsoidal datum. </a:t>
            </a:r>
          </a:p>
          <a:p>
            <a:endParaRPr lang="en-US" b="1" baseline="0" dirty="0" smtClean="0"/>
          </a:p>
          <a:p>
            <a:r>
              <a:rPr lang="en-US" b="1" baseline="0" dirty="0" smtClean="0"/>
              <a:t>The slide illustrates examples of each type of datum. </a:t>
            </a:r>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p:txBody>
          <a:bodyPr/>
          <a:lstStyle/>
          <a:p>
            <a:pPr>
              <a:defRPr/>
            </a:pPr>
            <a:fld id="{8573E84A-D4FE-4503-8689-3F38B5D876AF}" type="slidenum">
              <a:rPr lang="en-US" smtClean="0"/>
              <a:pPr>
                <a:defRPr/>
              </a:pPr>
              <a:t>15</a:t>
            </a:fld>
            <a:endParaRPr lang="en-US" smtClean="0"/>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xfrm>
            <a:off x="1239520" y="3329940"/>
            <a:ext cx="6817360" cy="3154680"/>
          </a:xfrm>
          <a:noFill/>
        </p:spPr>
        <p:txBody>
          <a:bodyPr wrap="square" numCol="1" anchor="t" anchorCtr="0" compatLnSpc="1">
            <a:prstTxWarp prst="textNoShape">
              <a:avLst/>
            </a:prstTxWarp>
          </a:bodyPr>
          <a:lstStyle/>
          <a:p>
            <a:pPr eaLnBrk="1" hangingPunct="1"/>
            <a:r>
              <a:rPr lang="en-US" smtClean="0"/>
              <a:t>There are many ways to describe heights.  Here are illustrated different “elevations” for the exact same point dependent on the measurement type and reference datum.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351" indent="-342351"/>
            <a:r>
              <a:rPr lang="en-US" sz="1400" b="1" dirty="0" smtClean="0"/>
              <a:t>This is the </a:t>
            </a:r>
            <a:r>
              <a:rPr lang="en-US" sz="1400" b="1" dirty="0" err="1" smtClean="0"/>
              <a:t>VDatum</a:t>
            </a:r>
            <a:r>
              <a:rPr lang="en-US" sz="1400" b="1" dirty="0" smtClean="0"/>
              <a:t> “roadmap”, which illustrates how different </a:t>
            </a:r>
            <a:r>
              <a:rPr lang="en-US" sz="1400" b="1" dirty="0" err="1" smtClean="0"/>
              <a:t>datums</a:t>
            </a:r>
            <a:r>
              <a:rPr lang="en-US" sz="1400" b="1" dirty="0" smtClean="0"/>
              <a:t> are transformed from one to another. </a:t>
            </a:r>
          </a:p>
          <a:p>
            <a:pPr marL="342351" indent="-342351"/>
            <a:endParaRPr lang="en-US" sz="1400" b="1" dirty="0" smtClean="0"/>
          </a:p>
          <a:p>
            <a:pPr marL="342351" indent="-342351"/>
            <a:r>
              <a:rPr lang="en-US" sz="1400" b="1" dirty="0" err="1" smtClean="0"/>
              <a:t>Helmert</a:t>
            </a:r>
            <a:r>
              <a:rPr lang="en-US" sz="1400" b="1" dirty="0" smtClean="0"/>
              <a:t> Transformations are used to transform between 3D ellipsoidal </a:t>
            </a:r>
            <a:r>
              <a:rPr lang="en-US" sz="1400" b="1" dirty="0" err="1" smtClean="0"/>
              <a:t>datums</a:t>
            </a:r>
            <a:r>
              <a:rPr lang="en-US" sz="1400" b="1" dirty="0" smtClean="0"/>
              <a:t>. </a:t>
            </a:r>
          </a:p>
          <a:p>
            <a:pPr marL="342351" indent="-342351"/>
            <a:endParaRPr lang="en-US" sz="1400" b="1" dirty="0" smtClean="0"/>
          </a:p>
          <a:p>
            <a:pPr marL="342351" indent="-342351"/>
            <a:r>
              <a:rPr lang="en-US" sz="1400" b="1" dirty="0" smtClean="0"/>
              <a:t>A GEOID model is used to transform data on NAD83 to an </a:t>
            </a:r>
            <a:r>
              <a:rPr lang="en-US" sz="1400" b="1" dirty="0" err="1" smtClean="0"/>
              <a:t>orthometric</a:t>
            </a:r>
            <a:r>
              <a:rPr lang="en-US" sz="1400" b="1" dirty="0" smtClean="0"/>
              <a:t> datum like NAVD 88. </a:t>
            </a:r>
          </a:p>
          <a:p>
            <a:pPr marL="342351" indent="-342351"/>
            <a:endParaRPr lang="en-US" sz="1400" b="1" dirty="0" smtClean="0"/>
          </a:p>
          <a:p>
            <a:pPr marL="342351" indent="-342351"/>
            <a:r>
              <a:rPr lang="en-US" sz="1400" b="1" dirty="0" smtClean="0"/>
              <a:t>A model of the “Topography of the Sea Surface” is used to transform NAVD 88 to LMSL. </a:t>
            </a:r>
          </a:p>
          <a:p>
            <a:pPr marL="342351" indent="-342351"/>
            <a:r>
              <a:rPr lang="en-US" sz="1400" b="1" dirty="0" smtClean="0"/>
              <a:t> </a:t>
            </a:r>
          </a:p>
          <a:p>
            <a:pPr marL="342351" indent="-342351"/>
            <a:r>
              <a:rPr lang="en-US" sz="1400" b="1" dirty="0" smtClean="0"/>
              <a:t>A corrected tide model is used to transform from LMSL to a variety of other tidal </a:t>
            </a:r>
            <a:r>
              <a:rPr lang="en-US" sz="1400" b="1" dirty="0" err="1" smtClean="0"/>
              <a:t>datums</a:t>
            </a:r>
            <a:r>
              <a:rPr lang="en-US" sz="1400" b="1" dirty="0" smtClean="0"/>
              <a:t>. </a:t>
            </a:r>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9ECD42-A899-4B61-A3A3-D5985F78D377}" type="slidenum">
              <a:rPr lang="en-US" smtClean="0"/>
              <a:pPr/>
              <a:t>16</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400" b="1" dirty="0" smtClean="0"/>
              <a:t>Merging data sets in coastal areas is important in a range of applications, which are shown at the bottom of the slide. </a:t>
            </a:r>
          </a:p>
          <a:p>
            <a:endParaRPr lang="en-US" sz="1400" b="1" dirty="0" smtClean="0"/>
          </a:p>
          <a:p>
            <a:r>
              <a:rPr lang="en-US" sz="1400" b="1" dirty="0" err="1" smtClean="0"/>
              <a:t>VDatum</a:t>
            </a:r>
            <a:r>
              <a:rPr lang="en-US" sz="1400" b="1" dirty="0" smtClean="0"/>
              <a:t> enables spatial information from different environmental sectors such as topographic and bathymetric data to be mapped onto one uniform surface. </a:t>
            </a:r>
          </a:p>
          <a:p>
            <a:endParaRPr lang="en-US" sz="1400" b="1" dirty="0" smtClean="0"/>
          </a:p>
          <a:p>
            <a:r>
              <a:rPr lang="en-US" sz="1400" b="1" dirty="0" smtClean="0"/>
              <a:t>This is why </a:t>
            </a:r>
            <a:r>
              <a:rPr lang="en-US" sz="1400" b="1" dirty="0" err="1" smtClean="0"/>
              <a:t>VDatum</a:t>
            </a:r>
            <a:r>
              <a:rPr lang="en-US" sz="1400" b="1" dirty="0" smtClean="0"/>
              <a:t> is considered an enabler of IOCM. </a:t>
            </a:r>
          </a:p>
          <a:p>
            <a:endParaRPr lang="en-US" dirty="0" smtClean="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7B69D7-61C0-4025-9C67-824F5D044569}" type="slidenum">
              <a:rPr lang="en-US" smtClean="0"/>
              <a:pPr/>
              <a:t>17</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400" b="1" dirty="0" smtClean="0">
                <a:latin typeface="Times" pitchFamily="18" charset="0"/>
              </a:rPr>
              <a:t>This is an example of where </a:t>
            </a:r>
            <a:r>
              <a:rPr lang="en-US" sz="1400" b="1" dirty="0" err="1" smtClean="0">
                <a:latin typeface="Times" pitchFamily="18" charset="0"/>
              </a:rPr>
              <a:t>VDatum</a:t>
            </a:r>
            <a:r>
              <a:rPr lang="en-US" sz="1400" b="1" dirty="0" smtClean="0">
                <a:latin typeface="Times" pitchFamily="18" charset="0"/>
              </a:rPr>
              <a:t> was used to merge existing spatial datasets including NOAA bathymetry &amp; FEMA </a:t>
            </a:r>
            <a:r>
              <a:rPr lang="en-US" sz="1400" b="1" dirty="0" err="1" smtClean="0">
                <a:latin typeface="Times" pitchFamily="18" charset="0"/>
              </a:rPr>
              <a:t>Lidar</a:t>
            </a:r>
            <a:r>
              <a:rPr lang="en-US" sz="1400" b="1" dirty="0" smtClean="0">
                <a:latin typeface="Times" pitchFamily="18" charset="0"/>
              </a:rPr>
              <a:t> along the NC coast. </a:t>
            </a:r>
          </a:p>
          <a:p>
            <a:endParaRPr lang="en-US" sz="1400" b="1" dirty="0" smtClean="0">
              <a:latin typeface="Times" pitchFamily="18" charset="0"/>
            </a:endParaRPr>
          </a:p>
          <a:p>
            <a:r>
              <a:rPr lang="en-US" sz="1400" b="1" dirty="0" smtClean="0">
                <a:latin typeface="Times" pitchFamily="18" charset="0"/>
              </a:rPr>
              <a:t>The </a:t>
            </a:r>
            <a:r>
              <a:rPr lang="en-US" sz="1400" b="1" dirty="0" err="1" smtClean="0">
                <a:latin typeface="Times" pitchFamily="18" charset="0"/>
              </a:rPr>
              <a:t>VDatum</a:t>
            </a:r>
            <a:r>
              <a:rPr lang="en-US" sz="1400" b="1" dirty="0" smtClean="0">
                <a:latin typeface="Times" pitchFamily="18" charset="0"/>
              </a:rPr>
              <a:t> tool allowed the vertical datum issues to be resolved and for the creation of a seamless model of topography and bathymetry. </a:t>
            </a:r>
          </a:p>
          <a:p>
            <a:endParaRPr lang="en-US" sz="1400" b="1" dirty="0" smtClean="0">
              <a:latin typeface="Times" pitchFamily="18" charset="0"/>
            </a:endParaRPr>
          </a:p>
          <a:p>
            <a:r>
              <a:rPr lang="en-US" sz="1400" b="1" dirty="0" smtClean="0">
                <a:latin typeface="Times" pitchFamily="18" charset="0"/>
              </a:rPr>
              <a:t>Using this model, sea level rise scenarios can be analyzed.</a:t>
            </a:r>
            <a:endParaRPr lang="en-US" sz="1400" b="1" dirty="0" smtClean="0"/>
          </a:p>
          <a:p>
            <a:endParaRPr lang="en-US" dirty="0" smtClean="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6BD2A3-B1C8-4722-872E-C546646D3957}" type="slidenum">
              <a:rPr lang="en-US" smtClean="0"/>
              <a:pPr/>
              <a:t>18</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Surveying on the Ellipsoid is an important application of </a:t>
            </a:r>
            <a:r>
              <a:rPr lang="en-US" sz="1400" b="1" dirty="0" err="1" smtClean="0"/>
              <a:t>VDatum</a:t>
            </a:r>
            <a:r>
              <a:rPr lang="en-US" sz="1400" b="1" dirty="0" smtClean="0"/>
              <a:t> for NOAA, the Corps of Engineers and other hydro surveying organizations. </a:t>
            </a:r>
          </a:p>
          <a:p>
            <a:r>
              <a:rPr lang="en-US" sz="1400" b="1" dirty="0" smtClean="0"/>
              <a:t>	</a:t>
            </a:r>
          </a:p>
          <a:p>
            <a:r>
              <a:rPr lang="en-US" sz="1400" b="1" dirty="0" smtClean="0"/>
              <a:t>It holds the promise of acquiring hydrographic survey depths using kinematic GPS for vertical referencing. </a:t>
            </a:r>
          </a:p>
          <a:p>
            <a:endParaRPr lang="en-US" sz="1400" b="1" dirty="0" smtClean="0"/>
          </a:p>
          <a:p>
            <a:r>
              <a:rPr lang="en-US" sz="1400" b="1" dirty="0" smtClean="0"/>
              <a:t>In other words, it will allow hydrographic surveyors to determine the water depths related to a charted tidal datum directly from GPS observations, without having to determine the chart datum from measuring discrete tides.</a:t>
            </a:r>
          </a:p>
          <a:p>
            <a:endParaRPr lang="en-US" sz="1400" b="1" dirty="0" smtClean="0"/>
          </a:p>
          <a:p>
            <a:r>
              <a:rPr lang="en-US" sz="1400" b="1" dirty="0" smtClean="0"/>
              <a:t>By surveying on the ellipsoid,  uncertainties resulting from vessel heave and dynamic draft can also be accounted for.</a:t>
            </a:r>
            <a:endParaRPr lang="en-US" sz="1400" b="1"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b="1" dirty="0" smtClean="0"/>
              <a:t>This is the first of several slides devoted</a:t>
            </a:r>
            <a:r>
              <a:rPr lang="en-US" sz="1400" b="1" baseline="0" dirty="0" smtClean="0"/>
              <a:t> to production of a </a:t>
            </a:r>
            <a:r>
              <a:rPr lang="en-US" sz="1400" b="1" baseline="0" dirty="0" err="1" smtClean="0"/>
              <a:t>VDatum</a:t>
            </a:r>
            <a:r>
              <a:rPr lang="en-US" sz="1400" b="1" baseline="0" dirty="0" smtClean="0"/>
              <a:t> model…</a:t>
            </a:r>
          </a:p>
          <a:p>
            <a:endParaRPr lang="en-US" sz="1400" b="1" baseline="0" dirty="0" smtClean="0"/>
          </a:p>
          <a:p>
            <a:r>
              <a:rPr lang="en-US" sz="1400" b="1" dirty="0" smtClean="0"/>
              <a:t>Developing a </a:t>
            </a:r>
            <a:r>
              <a:rPr lang="en-US" sz="1400" b="1" dirty="0" err="1" smtClean="0"/>
              <a:t>VDatum</a:t>
            </a:r>
            <a:r>
              <a:rPr lang="en-US" sz="1400" b="1" dirty="0" smtClean="0"/>
              <a:t> model is NOT an easy process. </a:t>
            </a:r>
          </a:p>
          <a:p>
            <a:endParaRPr lang="en-US" sz="1400" b="1" dirty="0" smtClean="0"/>
          </a:p>
          <a:p>
            <a:r>
              <a:rPr lang="en-US" sz="1400" b="1" dirty="0" smtClean="0"/>
              <a:t>It starts with assessing the tidal and geodetic needs for developing a </a:t>
            </a:r>
            <a:r>
              <a:rPr lang="en-US" sz="1400" b="1" dirty="0" err="1" smtClean="0"/>
              <a:t>VDatum</a:t>
            </a:r>
            <a:r>
              <a:rPr lang="en-US" sz="1400" b="1" dirty="0" smtClean="0"/>
              <a:t> model of</a:t>
            </a:r>
            <a:r>
              <a:rPr lang="en-US" sz="1400" b="1" baseline="0" dirty="0" smtClean="0"/>
              <a:t> a specific region.</a:t>
            </a:r>
            <a:endParaRPr lang="en-US" sz="1400" b="1" dirty="0" smtClean="0"/>
          </a:p>
          <a:p>
            <a:endParaRPr lang="en-US" sz="1400" b="1" dirty="0" smtClean="0"/>
          </a:p>
          <a:p>
            <a:r>
              <a:rPr lang="en-US" sz="1400" b="1" dirty="0" smtClean="0"/>
              <a:t>Based on the assessment, observational data are collected. </a:t>
            </a:r>
          </a:p>
          <a:p>
            <a:endParaRPr lang="en-US" sz="1400" b="1" dirty="0" smtClean="0"/>
          </a:p>
          <a:p>
            <a:r>
              <a:rPr lang="en-US" sz="1400" b="1" dirty="0" smtClean="0"/>
              <a:t>This includes tide </a:t>
            </a:r>
            <a:r>
              <a:rPr lang="en-US" sz="1400" b="1" dirty="0" err="1" smtClean="0"/>
              <a:t>guage</a:t>
            </a:r>
            <a:r>
              <a:rPr lang="en-US" sz="1400" b="1" dirty="0" smtClean="0"/>
              <a:t> data over a period of at least a month </a:t>
            </a:r>
          </a:p>
          <a:p>
            <a:endParaRPr lang="en-US" sz="1400" b="1" dirty="0" smtClean="0"/>
          </a:p>
          <a:p>
            <a:r>
              <a:rPr lang="en-US" sz="1400" b="1" dirty="0" smtClean="0"/>
              <a:t>… and GPS observations of BMs tied to the tide </a:t>
            </a:r>
            <a:r>
              <a:rPr lang="en-US" sz="1400" b="1" dirty="0" err="1" smtClean="0"/>
              <a:t>guages</a:t>
            </a:r>
            <a:r>
              <a:rPr lang="en-US" sz="1400" b="1" dirty="0" smtClean="0"/>
              <a:t>, </a:t>
            </a:r>
          </a:p>
          <a:p>
            <a:endParaRPr lang="en-US" sz="1400" b="1" dirty="0" smtClean="0"/>
          </a:p>
          <a:p>
            <a:r>
              <a:rPr lang="en-US" sz="1400" b="1" dirty="0" smtClean="0"/>
              <a:t>… and updates to the </a:t>
            </a:r>
            <a:r>
              <a:rPr lang="en-US" sz="1400" b="1" dirty="0" err="1" smtClean="0"/>
              <a:t>geoid</a:t>
            </a:r>
            <a:r>
              <a:rPr lang="en-US" sz="1400" b="1" dirty="0" smtClean="0"/>
              <a:t> model based on any GRAV-D data available.  </a:t>
            </a:r>
          </a:p>
          <a:p>
            <a:endParaRPr lang="en-US" sz="140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This illustrates the base observational data and the manner in which it</a:t>
            </a:r>
            <a:r>
              <a:rPr lang="en-US" sz="1400" b="1" baseline="0" dirty="0" smtClean="0"/>
              <a:t> is collected</a:t>
            </a:r>
            <a:endParaRPr lang="en-US" sz="1400" b="1" dirty="0" smtClean="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wrap="square" lIns="91617" tIns="45809" rIns="91617" bIns="45809" numCol="1" anchorCtr="0" compatLnSpc="1">
            <a:prstTxWarp prst="textNoShape">
              <a:avLst/>
            </a:prstTxWarp>
          </a:bodyPr>
          <a:lstStyle/>
          <a:p>
            <a:fld id="{B965D299-9B51-4B09-9B00-02214ADB3DA4}" type="slidenum">
              <a:rPr lang="en-US" smtClean="0"/>
              <a:pPr/>
              <a:t>22</a:t>
            </a:fld>
            <a:endParaRPr lang="en-US"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xfrm>
            <a:off x="1223879" y="3277014"/>
            <a:ext cx="7076931" cy="2945825"/>
          </a:xfrm>
          <a:noFill/>
        </p:spPr>
        <p:txBody>
          <a:bodyPr wrap="square" numCol="1" anchor="t" anchorCtr="0" compatLnSpc="1">
            <a:prstTxWarp prst="textNoShape">
              <a:avLst/>
            </a:prstTxWarp>
            <a:normAutofit fontScale="92500" lnSpcReduction="10000"/>
          </a:bodyPr>
          <a:lstStyle/>
          <a:p>
            <a:r>
              <a:rPr lang="en-US" sz="1500" b="1" dirty="0" smtClean="0"/>
              <a:t>The next step in the production process is computing tidal</a:t>
            </a:r>
            <a:r>
              <a:rPr lang="en-US" sz="1500" b="1" baseline="0" dirty="0" smtClean="0"/>
              <a:t> datum variations. </a:t>
            </a:r>
          </a:p>
          <a:p>
            <a:endParaRPr lang="en-US" sz="1500" b="1" baseline="0" dirty="0" smtClean="0"/>
          </a:p>
          <a:p>
            <a:r>
              <a:rPr lang="en-US" sz="1500" b="1" dirty="0" smtClean="0"/>
              <a:t>Tidal datum</a:t>
            </a:r>
            <a:r>
              <a:rPr lang="en-US" sz="1500" b="1" baseline="0" dirty="0" smtClean="0"/>
              <a:t> variations </a:t>
            </a:r>
            <a:r>
              <a:rPr lang="en-US" sz="1500" b="1" dirty="0" smtClean="0"/>
              <a:t>can be modeled using two basic approaches:  </a:t>
            </a:r>
          </a:p>
          <a:p>
            <a:endParaRPr lang="en-US" sz="1400" b="1" dirty="0" smtClean="0"/>
          </a:p>
          <a:p>
            <a:pPr marL="228234" indent="-228234">
              <a:buAutoNum type="arabicParenBoth"/>
            </a:pPr>
            <a:r>
              <a:rPr lang="en-US" sz="1400" b="1" dirty="0" smtClean="0"/>
              <a:t>Using hydrodynamic models to simulate a time series of water levels from which high and low waters can be extracted. </a:t>
            </a:r>
          </a:p>
          <a:p>
            <a:pPr marL="228234" indent="-228234">
              <a:buFont typeface="Arial" pitchFamily="34" charset="0"/>
              <a:buChar char="•"/>
            </a:pPr>
            <a:r>
              <a:rPr lang="en-US" sz="1400" b="1" dirty="0" smtClean="0"/>
              <a:t>Mean values of the highs and lows can then used to create a 2-dimensional field of any particular tidal datum. </a:t>
            </a:r>
          </a:p>
          <a:p>
            <a:pPr marL="228234" indent="-228234">
              <a:buFont typeface="Arial" pitchFamily="34" charset="0"/>
              <a:buChar char="•"/>
            </a:pPr>
            <a:r>
              <a:rPr lang="en-US" sz="1400" b="1" dirty="0" smtClean="0"/>
              <a:t>Hydrodynamic models can be used across a wide variety of tidal ranges but are computationally intensive. </a:t>
            </a:r>
          </a:p>
          <a:p>
            <a:pPr marL="228234" indent="-228234">
              <a:buFont typeface="Arial" pitchFamily="34" charset="0"/>
              <a:buChar char="•"/>
            </a:pPr>
            <a:endParaRPr lang="en-US" sz="1400" b="1" dirty="0" smtClean="0"/>
          </a:p>
          <a:p>
            <a:r>
              <a:rPr lang="en-US" sz="1400" b="1" dirty="0" smtClean="0"/>
              <a:t>(2) The 2</a:t>
            </a:r>
            <a:r>
              <a:rPr lang="en-US" sz="1400" b="1" baseline="30000" dirty="0" smtClean="0"/>
              <a:t>nd</a:t>
            </a:r>
            <a:r>
              <a:rPr lang="en-US" sz="1400" b="1" dirty="0" smtClean="0"/>
              <a:t> approach is using the Tidal Corrector Application software (TCARI) , which simply interpolates </a:t>
            </a:r>
            <a:r>
              <a:rPr lang="en-US" sz="1400" b="1" dirty="0" err="1" smtClean="0"/>
              <a:t>datums</a:t>
            </a:r>
            <a:r>
              <a:rPr lang="en-US" sz="1400" b="1" dirty="0" smtClean="0"/>
              <a:t> between locations of tide stations to create a 2-dimensional field. </a:t>
            </a:r>
          </a:p>
          <a:p>
            <a:pPr>
              <a:buFont typeface="Arial" pitchFamily="34" charset="0"/>
              <a:buChar char="•"/>
            </a:pPr>
            <a:r>
              <a:rPr lang="en-US" sz="1400" b="1" dirty="0" smtClean="0"/>
              <a:t>    TICARI works best in long, narrow </a:t>
            </a:r>
            <a:r>
              <a:rPr lang="en-US" sz="1400" b="1" dirty="0" err="1" smtClean="0"/>
              <a:t>embayments</a:t>
            </a:r>
            <a:r>
              <a:rPr lang="en-US" sz="1400" b="1" dirty="0" smtClean="0"/>
              <a:t> where there are many tide stations in the area, like Delaware Bay. </a:t>
            </a:r>
          </a:p>
          <a:p>
            <a:endParaRPr lang="en-US" b="1" dirty="0" smtClean="0"/>
          </a:p>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bwMode="auto">
          <a:xfrm>
            <a:off x="2857500" y="517525"/>
            <a:ext cx="3524250" cy="2643188"/>
          </a:xfrm>
          <a:solidFill>
            <a:srgbClr val="FFFFFF"/>
          </a:solidFill>
          <a:ln>
            <a:solidFill>
              <a:srgbClr val="000000"/>
            </a:solidFill>
            <a:miter lim="800000"/>
            <a:headEnd/>
            <a:tailEnd/>
          </a:ln>
        </p:spPr>
      </p:sp>
      <p:sp>
        <p:nvSpPr>
          <p:cNvPr id="59395" name="Rectangle 2"/>
          <p:cNvSpPr>
            <a:spLocks noGrp="1" noChangeArrowheads="1"/>
          </p:cNvSpPr>
          <p:nvPr>
            <p:ph type="body" idx="1"/>
          </p:nvPr>
        </p:nvSpPr>
        <p:spPr bwMode="auto">
          <a:xfrm>
            <a:off x="1214366" y="3733388"/>
            <a:ext cx="6793158" cy="2281866"/>
          </a:xfrm>
          <a:noFill/>
        </p:spPr>
        <p:txBody>
          <a:bodyPr wrap="none" lIns="91520" tIns="45762" rIns="91520" bIns="45762" numCol="1" anchor="ctr" anchorCtr="0" compatLnSpc="1">
            <a:prstTxWarp prst="textNoShape">
              <a:avLst/>
            </a:prstTxWarp>
            <a:normAutofit lnSpcReduction="10000"/>
          </a:bodyPr>
          <a:lstStyle/>
          <a:p>
            <a:pPr eaLnBrk="1" hangingPunct="1">
              <a:spcBef>
                <a:spcPct val="0"/>
              </a:spcBef>
            </a:pPr>
            <a:r>
              <a:rPr lang="en-US" sz="1400" b="1" dirty="0" smtClean="0"/>
              <a:t>The generation of the tidal datum fields (e.g., MHW, MLW, and MLLW) is currently </a:t>
            </a:r>
          </a:p>
          <a:p>
            <a:pPr eaLnBrk="1" hangingPunct="1">
              <a:spcBef>
                <a:spcPct val="0"/>
              </a:spcBef>
            </a:pPr>
            <a:r>
              <a:rPr lang="en-US" sz="1400" b="1" dirty="0" smtClean="0"/>
              <a:t>done through a </a:t>
            </a:r>
            <a:r>
              <a:rPr lang="en-US" sz="1400" b="1" u="sng" dirty="0" smtClean="0"/>
              <a:t>blended</a:t>
            </a:r>
            <a:r>
              <a:rPr lang="en-US" sz="1400" b="1" dirty="0" smtClean="0"/>
              <a:t> approach, using a hydrodynamic model referred to as “ADCIRC” </a:t>
            </a:r>
          </a:p>
          <a:p>
            <a:pPr eaLnBrk="1" hangingPunct="1">
              <a:spcBef>
                <a:spcPct val="0"/>
              </a:spcBef>
            </a:pPr>
            <a:r>
              <a:rPr lang="en-US" sz="1400" b="1" dirty="0" smtClean="0"/>
              <a:t>and the TCARI program. </a:t>
            </a:r>
          </a:p>
          <a:p>
            <a:pPr eaLnBrk="1" hangingPunct="1">
              <a:spcBef>
                <a:spcPct val="0"/>
              </a:spcBef>
            </a:pPr>
            <a:endParaRPr lang="en-US" sz="1400" b="1" dirty="0" smtClean="0"/>
          </a:p>
          <a:p>
            <a:pPr eaLnBrk="1" hangingPunct="1">
              <a:spcBef>
                <a:spcPct val="0"/>
              </a:spcBef>
            </a:pPr>
            <a:r>
              <a:rPr lang="en-US" sz="1400" b="1" dirty="0" smtClean="0"/>
              <a:t>The ADCIRC model is used to generate a time series of the tides at each point in the</a:t>
            </a:r>
            <a:r>
              <a:rPr lang="en-US" sz="1400" b="1" baseline="0" dirty="0" smtClean="0"/>
              <a:t> field</a:t>
            </a:r>
            <a:r>
              <a:rPr lang="en-US" sz="1400" b="1" dirty="0" smtClean="0"/>
              <a:t>.  </a:t>
            </a:r>
          </a:p>
          <a:p>
            <a:pPr eaLnBrk="1" hangingPunct="1">
              <a:spcBef>
                <a:spcPct val="0"/>
              </a:spcBef>
            </a:pPr>
            <a:endParaRPr lang="en-US" sz="1400" b="1" dirty="0" smtClean="0"/>
          </a:p>
          <a:p>
            <a:pPr eaLnBrk="1" hangingPunct="1">
              <a:spcBef>
                <a:spcPct val="0"/>
              </a:spcBef>
            </a:pPr>
            <a:r>
              <a:rPr lang="en-US" sz="1400" b="1" dirty="0" smtClean="0"/>
              <a:t>… and</a:t>
            </a:r>
            <a:r>
              <a:rPr lang="en-US" sz="1400" b="1" baseline="0" dirty="0" smtClean="0"/>
              <a:t> ti</a:t>
            </a:r>
            <a:r>
              <a:rPr lang="en-US" sz="1400" b="1" dirty="0" smtClean="0"/>
              <a:t>dal </a:t>
            </a:r>
            <a:r>
              <a:rPr lang="en-US" sz="1400" b="1" dirty="0" err="1" smtClean="0"/>
              <a:t>datums</a:t>
            </a:r>
            <a:r>
              <a:rPr lang="en-US" sz="1400" b="1" dirty="0" smtClean="0"/>
              <a:t> are computed from the time series at each point. </a:t>
            </a:r>
          </a:p>
          <a:p>
            <a:pPr eaLnBrk="1" hangingPunct="1">
              <a:spcBef>
                <a:spcPct val="0"/>
              </a:spcBef>
            </a:pPr>
            <a:endParaRPr lang="en-US" sz="1400" b="1" dirty="0" smtClean="0"/>
          </a:p>
          <a:p>
            <a:pPr eaLnBrk="1" hangingPunct="1">
              <a:spcBef>
                <a:spcPct val="0"/>
              </a:spcBef>
            </a:pPr>
            <a:r>
              <a:rPr lang="en-US" sz="1400" b="1" dirty="0" smtClean="0"/>
              <a:t>Discrepancies between the model results and </a:t>
            </a:r>
            <a:r>
              <a:rPr lang="en-US" sz="1400" b="1" dirty="0" err="1" smtClean="0"/>
              <a:t>datums</a:t>
            </a:r>
            <a:r>
              <a:rPr lang="en-US" sz="1400" b="1" dirty="0" smtClean="0"/>
              <a:t> derived from CO-OPS tide </a:t>
            </a:r>
            <a:r>
              <a:rPr lang="en-US" sz="1400" b="1" dirty="0" err="1" smtClean="0"/>
              <a:t>guage</a:t>
            </a:r>
            <a:endParaRPr lang="en-US" sz="1400" b="1" dirty="0" smtClean="0"/>
          </a:p>
          <a:p>
            <a:pPr eaLnBrk="1" hangingPunct="1">
              <a:spcBef>
                <a:spcPct val="0"/>
              </a:spcBef>
            </a:pPr>
            <a:r>
              <a:rPr lang="en-US" sz="1400" b="1" dirty="0" smtClean="0"/>
              <a:t>observations  are interpolated with TCARI and applied to the model results to achieve </a:t>
            </a:r>
          </a:p>
          <a:p>
            <a:pPr eaLnBrk="1" hangingPunct="1">
              <a:spcBef>
                <a:spcPct val="0"/>
              </a:spcBef>
            </a:pPr>
            <a:r>
              <a:rPr lang="en-US" sz="1400" b="1" dirty="0" smtClean="0"/>
              <a:t>error corrected tidal </a:t>
            </a:r>
            <a:r>
              <a:rPr lang="en-US" sz="1400" b="1" dirty="0" err="1" smtClean="0"/>
              <a:t>datums</a:t>
            </a:r>
            <a:r>
              <a:rPr lang="en-US" sz="1400" b="1" dirty="0" smtClean="0"/>
              <a:t>.</a:t>
            </a:r>
          </a:p>
          <a:p>
            <a:pPr eaLnBrk="1" hangingPunct="1">
              <a:spcBef>
                <a:spcPct val="0"/>
              </a:spcBef>
            </a:pPr>
            <a:endParaRPr lang="en-US" b="1"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400" b="1" dirty="0" smtClean="0"/>
              <a:t>Developing  the Topography of the Sea Surface (TSS) is the next step. </a:t>
            </a:r>
          </a:p>
          <a:p>
            <a:endParaRPr lang="en-US" sz="1400" b="1" dirty="0" smtClean="0"/>
          </a:p>
          <a:p>
            <a:r>
              <a:rPr lang="en-US" sz="1400" b="1" dirty="0" smtClean="0"/>
              <a:t>It is defined as the elevation of the North American Vertical Datum of 1988 (NAVD88) relative to local mean sea level (LMSL).  </a:t>
            </a:r>
          </a:p>
          <a:p>
            <a:endParaRPr lang="en-US" sz="1400" b="1" dirty="0" smtClean="0"/>
          </a:p>
          <a:p>
            <a:r>
              <a:rPr lang="en-US" sz="1400" b="1" dirty="0" smtClean="0"/>
              <a:t>In the </a:t>
            </a:r>
            <a:r>
              <a:rPr lang="en-US" sz="1400" b="1" dirty="0" err="1" smtClean="0"/>
              <a:t>VDatum</a:t>
            </a:r>
            <a:r>
              <a:rPr lang="en-US" sz="1400" b="1" dirty="0" smtClean="0"/>
              <a:t> Road Map, this grid allows for the transformation of NAVD 88 based data to LMSL over the region.  </a:t>
            </a:r>
          </a:p>
          <a:p>
            <a:endParaRPr lang="en-US" sz="1400" b="1" dirty="0" smtClean="0"/>
          </a:p>
          <a:p>
            <a:r>
              <a:rPr lang="en-US" sz="1400" b="1" dirty="0" smtClean="0"/>
              <a:t>A positive value specifies that the NAVD88 reference value is further from the center of the Earth than the local mean sea level surface.  </a:t>
            </a:r>
          </a:p>
          <a:p>
            <a:endParaRPr lang="en-US" b="1" dirty="0"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335296-7ADF-4A31-8AA6-8915B03AFFA8}" type="slidenum">
              <a:rPr lang="en-US" smtClean="0"/>
              <a:pPr/>
              <a:t>24</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Referring back to the Road Map… everything except </a:t>
            </a:r>
            <a:r>
              <a:rPr lang="en-US" sz="1400" b="1" dirty="0" err="1" smtClean="0"/>
              <a:t>Helmert</a:t>
            </a:r>
            <a:r>
              <a:rPr lang="en-US" sz="1400" b="1" dirty="0" smtClean="0"/>
              <a:t> transformations (between ellipsoid 3-D reference systems) are put on a grid -&gt; </a:t>
            </a:r>
          </a:p>
          <a:p>
            <a:endParaRPr lang="en-US" sz="1400" b="1" dirty="0" smtClean="0"/>
          </a:p>
          <a:p>
            <a:r>
              <a:rPr lang="en-US" sz="1400" b="1" dirty="0" smtClean="0"/>
              <a:t>The </a:t>
            </a:r>
            <a:r>
              <a:rPr lang="en-US" sz="1400" b="1" dirty="0" err="1" smtClean="0"/>
              <a:t>orthometric</a:t>
            </a:r>
            <a:r>
              <a:rPr lang="en-US" sz="1400" b="1" dirty="0" smtClean="0"/>
              <a:t> and tidal </a:t>
            </a:r>
            <a:r>
              <a:rPr lang="en-US" sz="1400" b="1" dirty="0" err="1" smtClean="0"/>
              <a:t>datums</a:t>
            </a:r>
            <a:r>
              <a:rPr lang="en-US" sz="1400" b="1" dirty="0" smtClean="0"/>
              <a:t> are transformed on regularly structured grids as illustrated by on the right. </a:t>
            </a:r>
          </a:p>
          <a:p>
            <a:endParaRPr lang="en-US" sz="1400" b="1" dirty="0" smtClean="0"/>
          </a:p>
          <a:p>
            <a:r>
              <a:rPr lang="en-US" sz="1400" b="1" dirty="0" smtClean="0"/>
              <a:t>The modeled tidal </a:t>
            </a:r>
            <a:r>
              <a:rPr lang="en-US" sz="1400" b="1" dirty="0" err="1" smtClean="0"/>
              <a:t>datums</a:t>
            </a:r>
            <a:r>
              <a:rPr lang="en-US" sz="1400" b="1" dirty="0" smtClean="0"/>
              <a:t> and TSS are placed on a marine grid or “null” mask.  The null areas are where the land appears on the marine grid and used to denote where transformations of these </a:t>
            </a:r>
            <a:r>
              <a:rPr lang="en-US" sz="1400" b="1" dirty="0" err="1" smtClean="0"/>
              <a:t>datums</a:t>
            </a:r>
            <a:r>
              <a:rPr lang="en-US" sz="1400" b="1" dirty="0" smtClean="0"/>
              <a:t> are not allowed.</a:t>
            </a:r>
          </a:p>
          <a:p>
            <a:endParaRPr lang="en-US" sz="1400" dirty="0" smtClean="0"/>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7E9DE5-7D9F-4A43-8D71-C9BA1F670FD0}" type="slidenum">
              <a:rPr lang="en-US" smtClean="0"/>
              <a:pPr/>
              <a:t>25</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This map illustrates where we have </a:t>
            </a:r>
            <a:r>
              <a:rPr lang="en-US" sz="1400" b="1" dirty="0" err="1" smtClean="0"/>
              <a:t>VDatum</a:t>
            </a:r>
            <a:r>
              <a:rPr lang="en-US" sz="1400" b="1" dirty="0" smtClean="0"/>
              <a:t> coverage at present. </a:t>
            </a:r>
          </a:p>
          <a:p>
            <a:endParaRPr lang="en-US" sz="1400" b="1" dirty="0" smtClean="0"/>
          </a:p>
          <a:p>
            <a:r>
              <a:rPr lang="en-US" sz="1400" b="1" dirty="0" smtClean="0"/>
              <a:t>The  model of the Texas coast is scheduled for release not later than March. </a:t>
            </a:r>
          </a:p>
          <a:p>
            <a:endParaRPr lang="en-US" sz="1400" b="1" dirty="0" smtClean="0"/>
          </a:p>
          <a:p>
            <a:r>
              <a:rPr lang="en-US" sz="1400" b="1" dirty="0" smtClean="0"/>
              <a:t>The model for Northern New England is scheduled for release not later than June. </a:t>
            </a:r>
          </a:p>
          <a:p>
            <a:endParaRPr lang="en-US" sz="1400" b="1" dirty="0" smtClean="0"/>
          </a:p>
          <a:p>
            <a:r>
              <a:rPr lang="en-US" sz="1400" b="1" dirty="0" smtClean="0"/>
              <a:t>Another model that is in development will cover PR and VI, scheduled for release in the Q1 of FY12. </a:t>
            </a:r>
          </a:p>
          <a:p>
            <a:endParaRPr lang="en-US" sz="1400" b="1" dirty="0" smtClean="0"/>
          </a:p>
          <a:p>
            <a:r>
              <a:rPr lang="en-US" sz="1400" b="1" dirty="0" smtClean="0"/>
              <a:t>Transformations to IGLD 85 are available  on the </a:t>
            </a:r>
            <a:r>
              <a:rPr lang="en-US" sz="1400" b="1" dirty="0" err="1" smtClean="0"/>
              <a:t>VDatum</a:t>
            </a:r>
            <a:r>
              <a:rPr lang="en-US" sz="1400" b="1" dirty="0" smtClean="0"/>
              <a:t> Website. </a:t>
            </a:r>
          </a:p>
          <a:p>
            <a:endParaRPr lang="en-US" b="1" baseline="0" dirty="0" smtClean="0"/>
          </a:p>
          <a:p>
            <a:r>
              <a:rPr lang="en-US" b="1" baseline="0" dirty="0" smtClean="0"/>
              <a:t> </a:t>
            </a:r>
            <a:endParaRPr lang="en-US" b="1"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sz="1300" b="1" dirty="0" smtClean="0"/>
              <a:t>Users of </a:t>
            </a:r>
            <a:r>
              <a:rPr lang="en-US" sz="1300" b="1" dirty="0" err="1" smtClean="0"/>
              <a:t>VDatum</a:t>
            </a:r>
            <a:r>
              <a:rPr lang="en-US" sz="1300" b="1" dirty="0" smtClean="0"/>
              <a:t> must be aware of the uncertainties, or errors, in computed heights in the models. </a:t>
            </a:r>
          </a:p>
          <a:p>
            <a:pPr>
              <a:defRPr/>
            </a:pPr>
            <a:endParaRPr lang="en-US" sz="1300" b="1" dirty="0" smtClean="0"/>
          </a:p>
          <a:p>
            <a:pPr>
              <a:defRPr/>
            </a:pPr>
            <a:r>
              <a:rPr lang="en-US" sz="1300" b="1" dirty="0" smtClean="0"/>
              <a:t>Errors in </a:t>
            </a:r>
            <a:r>
              <a:rPr lang="en-US" sz="1300" b="1" dirty="0" err="1" smtClean="0"/>
              <a:t>VDatum</a:t>
            </a:r>
            <a:r>
              <a:rPr lang="en-US" sz="1300" b="1" dirty="0" smtClean="0"/>
              <a:t> may arise from inaccuracies in either the gridded fields used in the datum transformations, such as GEOID03 , or the MSL to MHHW tidal transformation, </a:t>
            </a:r>
          </a:p>
          <a:p>
            <a:pPr>
              <a:defRPr/>
            </a:pPr>
            <a:endParaRPr lang="en-US" sz="1300" b="1" dirty="0" smtClean="0"/>
          </a:p>
          <a:p>
            <a:pPr>
              <a:defRPr/>
            </a:pPr>
            <a:r>
              <a:rPr lang="en-US" sz="1300" b="1" dirty="0" smtClean="0"/>
              <a:t>… or inaccuracies may result from the source observational data used to create </a:t>
            </a:r>
            <a:r>
              <a:rPr lang="en-US" sz="1300" b="1" dirty="0" err="1" smtClean="0"/>
              <a:t>VDatum</a:t>
            </a:r>
            <a:r>
              <a:rPr lang="en-US" sz="1300" b="1" dirty="0" smtClean="0"/>
              <a:t>, such as the elevation of the tidal </a:t>
            </a:r>
            <a:r>
              <a:rPr lang="en-US" sz="1300" b="1" dirty="0" err="1" smtClean="0"/>
              <a:t>datums</a:t>
            </a:r>
            <a:r>
              <a:rPr lang="en-US" sz="1300" b="1" dirty="0" smtClean="0"/>
              <a:t> or the height of the North American Vertical Datum of 1988 (NAVD 88). </a:t>
            </a:r>
          </a:p>
          <a:p>
            <a:pPr>
              <a:defRPr/>
            </a:pPr>
            <a:endParaRPr lang="en-US" sz="1300" b="1" dirty="0" smtClean="0"/>
          </a:p>
          <a:p>
            <a:pPr>
              <a:defRPr/>
            </a:pPr>
            <a:r>
              <a:rPr lang="en-US" sz="1300" b="1" dirty="0" smtClean="0"/>
              <a:t>The standard deviation (Greek letter sigma) is used to quantify the uncertainty in both the vertical </a:t>
            </a:r>
            <a:r>
              <a:rPr lang="en-US" sz="1300" b="1" dirty="0" err="1" smtClean="0"/>
              <a:t>datums</a:t>
            </a:r>
            <a:r>
              <a:rPr lang="en-US" sz="1300" b="1" dirty="0" smtClean="0"/>
              <a:t> and the transformations between them.    </a:t>
            </a:r>
            <a:r>
              <a:rPr lang="en-US" b="1" i="1" dirty="0" smtClean="0"/>
              <a:t>Standard deviation is a simple measure of the average size of the errors in a data set (when errors are normally distributed)</a:t>
            </a:r>
          </a:p>
          <a:p>
            <a:pPr>
              <a:defRPr/>
            </a:pPr>
            <a:endParaRPr lang="en-US" dirty="0" smtClean="0"/>
          </a:p>
          <a:p>
            <a:pPr>
              <a:defRPr/>
            </a:pPr>
            <a:endParaRPr lang="en-US" dirty="0" smtClean="0"/>
          </a:p>
          <a:p>
            <a:pPr>
              <a:defRPr/>
            </a:pPr>
            <a:endParaRPr lang="en-US"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142676-EC56-4A1C-92BB-68A32D5437B2}" type="slidenum">
              <a:rPr lang="en-US" smtClean="0"/>
              <a:pPr/>
              <a:t>28</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This illustrates the </a:t>
            </a:r>
            <a:r>
              <a:rPr lang="en-US" sz="1400" b="1" dirty="0" err="1" smtClean="0"/>
              <a:t>VDatum</a:t>
            </a:r>
            <a:r>
              <a:rPr lang="en-US" sz="1400" b="1" dirty="0" smtClean="0"/>
              <a:t> project area for Chesapeake Bay. </a:t>
            </a:r>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E19691-0A31-4D84-AA09-D57B1E29032E}" type="slidenum">
              <a:rPr lang="en-US" smtClean="0"/>
              <a:pPr/>
              <a:t>35</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This is the user interface for doing transformations of data from one datum to another! </a:t>
            </a:r>
          </a:p>
          <a:p>
            <a:endParaRPr lang="en-US" sz="1400" b="1" dirty="0" smtClean="0"/>
          </a:p>
          <a:p>
            <a:r>
              <a:rPr lang="en-US" sz="1400" b="1" dirty="0" smtClean="0"/>
              <a:t>The user selects the horizontal datum, chooses a </a:t>
            </a:r>
            <a:r>
              <a:rPr lang="en-US" sz="1400" b="1" dirty="0" err="1" smtClean="0"/>
              <a:t>geoid</a:t>
            </a:r>
            <a:r>
              <a:rPr lang="en-US" sz="1400" b="1" dirty="0" smtClean="0"/>
              <a:t> model and then clicks on the input and output vertical </a:t>
            </a:r>
            <a:r>
              <a:rPr lang="en-US" sz="1400" b="1" dirty="0" err="1" smtClean="0"/>
              <a:t>datums</a:t>
            </a:r>
            <a:r>
              <a:rPr lang="en-US" sz="1400" b="1" dirty="0" smtClean="0"/>
              <a:t>. </a:t>
            </a:r>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0B19BE-B8A5-40E2-A18C-02C0565562FC}" type="slidenum">
              <a:rPr lang="en-US" smtClean="0"/>
              <a:pPr/>
              <a:t>36</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sz="1300" b="1" dirty="0" smtClean="0"/>
              <a:t>This is the </a:t>
            </a:r>
            <a:r>
              <a:rPr lang="en-US" sz="1300" b="1" dirty="0" err="1" smtClean="0"/>
              <a:t>VDatum</a:t>
            </a:r>
            <a:r>
              <a:rPr lang="en-US" sz="1300" b="1" dirty="0" smtClean="0"/>
              <a:t> Model Development Schedule for the near future. </a:t>
            </a:r>
          </a:p>
          <a:p>
            <a:pPr>
              <a:defRPr/>
            </a:pPr>
            <a:endParaRPr lang="en-US" sz="1300" b="1" dirty="0" smtClean="0"/>
          </a:p>
          <a:p>
            <a:pPr>
              <a:defRPr/>
            </a:pPr>
            <a:r>
              <a:rPr lang="en-US" sz="1300" b="1" dirty="0" smtClean="0"/>
              <a:t>It includes some updates to existing models with GPS surveys of tidal bench marks in GA (completed) and NC.  This new geodetic information will be “</a:t>
            </a:r>
            <a:r>
              <a:rPr lang="en-US" sz="1300" b="1" dirty="0" err="1" smtClean="0"/>
              <a:t>backfitted</a:t>
            </a:r>
            <a:r>
              <a:rPr lang="en-US" sz="1300" b="1" dirty="0" smtClean="0"/>
              <a:t>” into new versions of the models. </a:t>
            </a:r>
          </a:p>
          <a:p>
            <a:pPr>
              <a:defRPr/>
            </a:pPr>
            <a:endParaRPr lang="en-US" sz="1300" b="1" dirty="0" smtClean="0"/>
          </a:p>
          <a:p>
            <a:pPr>
              <a:defRPr/>
            </a:pPr>
            <a:r>
              <a:rPr lang="en-US" sz="1300" b="1" dirty="0" smtClean="0"/>
              <a:t>The </a:t>
            </a:r>
            <a:r>
              <a:rPr lang="en-US" sz="1300" b="1" dirty="0" err="1" smtClean="0"/>
              <a:t>VDatum</a:t>
            </a:r>
            <a:r>
              <a:rPr lang="en-US" sz="1300" b="1" dirty="0" smtClean="0"/>
              <a:t> Team is wrapping up a requirements analysis, and based on the results, it will determine the schedule for maintenance of models over the next 5 years and how soon we develop initial models for Alaska, HI and the Pacific territories.</a:t>
            </a:r>
          </a:p>
          <a:p>
            <a:pPr>
              <a:defRPr/>
            </a:pPr>
            <a:endParaRPr lang="en-US" b="1" baseline="0" dirty="0" smtClean="0"/>
          </a:p>
          <a:p>
            <a:pPr>
              <a:defRPr/>
            </a:pPr>
            <a:endParaRPr lang="en-US" b="1" baseline="0" dirty="0" smtClean="0"/>
          </a:p>
          <a:p>
            <a:pPr>
              <a:defRPr/>
            </a:pPr>
            <a:endParaRPr lang="en-US" b="1" dirty="0" smtClean="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92594E-188F-462D-A242-6103B060376E}" type="slidenum">
              <a:rPr lang="en-US" smtClean="0"/>
              <a:pPr/>
              <a:t>38</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Aft>
                <a:spcPts val="599"/>
              </a:spcAft>
            </a:pPr>
            <a:r>
              <a:rPr lang="en-US" sz="1400" b="1" dirty="0" smtClean="0"/>
              <a:t>These are some planned improvements toward making </a:t>
            </a:r>
            <a:r>
              <a:rPr lang="en-US" sz="1400" b="1" dirty="0" err="1" smtClean="0"/>
              <a:t>VDatum</a:t>
            </a:r>
            <a:r>
              <a:rPr lang="en-US" sz="1400" b="1" dirty="0" smtClean="0"/>
              <a:t> fully operational: </a:t>
            </a:r>
          </a:p>
          <a:p>
            <a:pPr eaLnBrk="1" hangingPunct="1">
              <a:buFont typeface="Arial" pitchFamily="34" charset="0"/>
              <a:buChar char="•"/>
            </a:pPr>
            <a:r>
              <a:rPr lang="en-US" sz="1400" b="1" dirty="0" smtClean="0"/>
              <a:t> The first bullet is further evaluation of errors connected to transformations and to source data (e.g., NAVD 88) with GPS buoys as a platform for investigating these errors -- a focus during FY11.</a:t>
            </a:r>
          </a:p>
          <a:p>
            <a:pPr eaLnBrk="1" hangingPunct="1">
              <a:buFont typeface="Arial" pitchFamily="34" charset="0"/>
              <a:buChar char="•"/>
            </a:pPr>
            <a:r>
              <a:rPr lang="en-US" sz="1400" b="1" dirty="0" smtClean="0"/>
              <a:t> The second bullet is to extend uncertainty estimates away from the tide stations. The idea being to provide users with standard deviations and methods to compute uncertainty for transformations in the </a:t>
            </a:r>
            <a:r>
              <a:rPr lang="en-US" sz="1400" b="1" u="sng" dirty="0" smtClean="0"/>
              <a:t>offshore</a:t>
            </a:r>
            <a:r>
              <a:rPr lang="en-US" sz="1400" b="1" dirty="0" smtClean="0"/>
              <a:t> area of the model. </a:t>
            </a:r>
          </a:p>
          <a:p>
            <a:pPr>
              <a:buFontTx/>
              <a:buChar char="•"/>
            </a:pPr>
            <a:r>
              <a:rPr lang="en-US" sz="1400" b="1" dirty="0" smtClean="0"/>
              <a:t> The third bullet is to consider extending </a:t>
            </a:r>
            <a:r>
              <a:rPr lang="en-US" sz="1400" b="1" dirty="0" err="1" smtClean="0"/>
              <a:t>VDatum</a:t>
            </a:r>
            <a:r>
              <a:rPr lang="en-US" sz="1400" b="1" dirty="0" smtClean="0"/>
              <a:t> tidal models further inland.  A focus for FY12. </a:t>
            </a:r>
          </a:p>
          <a:p>
            <a:pPr>
              <a:buFontTx/>
              <a:buChar char="•"/>
            </a:pPr>
            <a:r>
              <a:rPr lang="en-US" sz="1400" b="1" dirty="0" smtClean="0"/>
              <a:t> The next bullet is to develop maintenance procedures to ensure </a:t>
            </a:r>
            <a:r>
              <a:rPr lang="en-US" sz="1400" b="1" dirty="0" err="1" smtClean="0"/>
              <a:t>VDatum</a:t>
            </a:r>
            <a:r>
              <a:rPr lang="en-US" sz="1400" b="1" dirty="0" smtClean="0"/>
              <a:t> models are accurate and current. </a:t>
            </a:r>
          </a:p>
          <a:p>
            <a:pPr>
              <a:buFontTx/>
              <a:buChar char="•"/>
            </a:pPr>
            <a:r>
              <a:rPr lang="en-US" sz="1400" b="1" dirty="0" smtClean="0"/>
              <a:t> Other improvements in the future include: </a:t>
            </a:r>
          </a:p>
          <a:p>
            <a:pPr lvl="2">
              <a:buFont typeface="Courier New" pitchFamily="49" charset="0"/>
              <a:buChar char="o"/>
            </a:pPr>
            <a:r>
              <a:rPr lang="en-US" sz="1400" b="1" dirty="0" smtClean="0"/>
              <a:t> Developing GIS compatible output (with CSC assist), </a:t>
            </a:r>
          </a:p>
          <a:p>
            <a:pPr lvl="2">
              <a:buFont typeface="Courier New" pitchFamily="49" charset="0"/>
              <a:buChar char="o"/>
            </a:pPr>
            <a:r>
              <a:rPr lang="en-US" sz="1400" b="1" dirty="0" smtClean="0"/>
              <a:t> Designing improved an Web interface </a:t>
            </a:r>
          </a:p>
          <a:p>
            <a:pPr lvl="2">
              <a:buFont typeface="Courier New" pitchFamily="49" charset="0"/>
              <a:buChar char="o"/>
            </a:pPr>
            <a:r>
              <a:rPr lang="en-US" sz="1400" b="1" dirty="0" smtClean="0"/>
              <a:t> Implementing automatic QC measures </a:t>
            </a:r>
          </a:p>
          <a:p>
            <a:pPr lvl="2">
              <a:buFont typeface="Courier New" pitchFamily="49" charset="0"/>
              <a:buChar char="o"/>
            </a:pPr>
            <a:r>
              <a:rPr lang="en-US" sz="1400" b="1" dirty="0" smtClean="0"/>
              <a:t> Incorporating the new GRAV-D derived gravimetric based </a:t>
            </a:r>
            <a:r>
              <a:rPr lang="en-US" sz="1400" b="1" dirty="0" err="1" smtClean="0"/>
              <a:t>geoid</a:t>
            </a:r>
            <a:r>
              <a:rPr lang="en-US" sz="1400" b="1" dirty="0" smtClean="0"/>
              <a:t> in all </a:t>
            </a:r>
            <a:r>
              <a:rPr lang="en-US" sz="1400" b="1" dirty="0" err="1" smtClean="0"/>
              <a:t>VDatum</a:t>
            </a:r>
            <a:r>
              <a:rPr lang="en-US" sz="1400" b="1" dirty="0" smtClean="0"/>
              <a:t> calculations </a:t>
            </a:r>
          </a:p>
          <a:p>
            <a:pPr eaLnBrk="1" hangingPunct="1">
              <a:buFont typeface="Courier New" pitchFamily="49" charset="0"/>
              <a:buChar char="o"/>
            </a:pPr>
            <a:endParaRPr lang="en-US" sz="1400" dirty="0" smtClean="0"/>
          </a:p>
          <a:p>
            <a:endParaRPr lang="en-US" dirty="0" smtClean="0"/>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A5F3BA-0689-4122-919B-E5D9D5AC5BE1}" type="slidenum">
              <a:rPr lang="en-US" smtClean="0"/>
              <a:pPr/>
              <a:t>39</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857E1E-1674-4EB7-A122-0D5DADD9F8EB}" type="slidenum">
              <a:rPr lang="en-US" smtClean="0"/>
              <a:pPr/>
              <a:t>42</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p:txBody>
          <a:bodyPr/>
          <a:lstStyle/>
          <a:p>
            <a:pPr>
              <a:defRPr/>
            </a:pPr>
            <a:fld id="{22F6EAEA-D721-4B71-B05C-5967A9B3ECE6}" type="slidenum">
              <a:rPr lang="en-US" smtClean="0"/>
              <a:pPr>
                <a:defRPr/>
              </a:pPr>
              <a:t>43</a:t>
            </a:fld>
            <a:endParaRPr lang="en-US" smtClean="0"/>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Leveling; a very simple form of surveying.  Transferring elevation through the use of an observing instrument and calibrated rods with a backsight and a foresight measurement.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p:txBody>
          <a:bodyPr/>
          <a:lstStyle/>
          <a:p>
            <a:pPr>
              <a:defRPr/>
            </a:pPr>
            <a:fld id="{DDBF60D5-A656-4C21-9B2A-977A06EC8BC3}" type="slidenum">
              <a:rPr lang="en-US" smtClean="0"/>
              <a:pPr>
                <a:defRPr/>
              </a:pPr>
              <a:t>3</a:t>
            </a:fld>
            <a:endParaRPr lang="en-US"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An example of the need for height modernization.  Several states, along with North Carolina, have launched major efforts to update vertical positions with height modernization. On September 15, 1999, Hurricane Floyd dropped 21 inches of rain on North Carolina, damaging more than 67,000 homes and destroying nearly 8,000. Many of the homeowners did not have flood insurance, because their residences were built on land that had not been designated as flood prone on the Federal Emergency Management Agency’s (FEMA) Flood Insurance Rate Maps (FIRMs).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p:txBody>
          <a:bodyPr/>
          <a:lstStyle/>
          <a:p>
            <a:pPr>
              <a:defRPr/>
            </a:pPr>
            <a:fld id="{F88E0D3E-B816-40F7-B1B2-E64EBC827649}" type="slidenum">
              <a:rPr lang="en-US" smtClean="0"/>
              <a:pPr>
                <a:defRPr/>
              </a:pPr>
              <a:t>44</a:t>
            </a:fld>
            <a:endParaRPr lang="en-US" smtClean="0"/>
          </a:p>
        </p:txBody>
      </p:sp>
      <p:sp>
        <p:nvSpPr>
          <p:cNvPr id="56323" name="Rectangle 2"/>
          <p:cNvSpPr>
            <a:spLocks noGrp="1" noRot="1" noChangeAspect="1" noChangeArrowheads="1" noTextEdit="1"/>
          </p:cNvSpPr>
          <p:nvPr>
            <p:ph type="sldImg"/>
          </p:nvPr>
        </p:nvSpPr>
        <p:spPr bwMode="auto">
          <a:xfrm>
            <a:off x="2897188" y="525463"/>
            <a:ext cx="3505200" cy="2628900"/>
          </a:xfrm>
          <a:noFill/>
          <a:ln>
            <a:solidFill>
              <a:srgbClr val="000000"/>
            </a:solidFill>
            <a:miter lim="800000"/>
            <a:headEnd/>
            <a:tailEnd/>
          </a:ln>
        </p:spPr>
      </p:sp>
      <p:sp>
        <p:nvSpPr>
          <p:cNvPr id="56324" name="Rectangle 3"/>
          <p:cNvSpPr>
            <a:spLocks noGrp="1" noChangeArrowheads="1"/>
          </p:cNvSpPr>
          <p:nvPr>
            <p:ph type="body" idx="1"/>
          </p:nvPr>
        </p:nvSpPr>
        <p:spPr bwMode="auto">
          <a:xfrm>
            <a:off x="1239520" y="3328724"/>
            <a:ext cx="6817360" cy="3155897"/>
          </a:xfrm>
          <a:noFill/>
        </p:spPr>
        <p:txBody>
          <a:bodyPr wrap="square" numCol="1" anchor="t" anchorCtr="0" compatLnSpc="1">
            <a:prstTxWarp prst="textNoShape">
              <a:avLst/>
            </a:prstTxWarp>
          </a:bodyPr>
          <a:lstStyle/>
          <a:p>
            <a:pPr eaLnBrk="1" hangingPunct="1"/>
            <a:r>
              <a:rPr lang="en-US" dirty="0" smtClean="0"/>
              <a:t>Leveling is a very “simple” survey practice - determining elevation differences through use of conventional leveling procedures – through </a:t>
            </a:r>
            <a:r>
              <a:rPr lang="en-US" dirty="0" err="1" smtClean="0"/>
              <a:t>backsight</a:t>
            </a:r>
            <a:r>
              <a:rPr lang="en-US" dirty="0" smtClean="0"/>
              <a:t> minus foresight measurements between points A to B and B to C.  </a:t>
            </a:r>
          </a:p>
          <a:p>
            <a:pPr eaLnBrk="1" hangingPunct="1"/>
            <a:endParaRPr lang="en-US" dirty="0" smtClean="0"/>
          </a:p>
          <a:p>
            <a:pPr eaLnBrk="1" hangingPunct="1"/>
            <a:r>
              <a:rPr lang="en-US" dirty="0" smtClean="0"/>
              <a:t>Differential leveling surveys, being a “piecewise” metric measurement technique, accumulate local height differences (dh).  </a:t>
            </a:r>
          </a:p>
          <a:p>
            <a:pPr eaLnBrk="1" hangingPunct="1"/>
            <a:endParaRPr lang="en-US" dirty="0" smtClean="0"/>
          </a:p>
          <a:p>
            <a:pPr eaLnBrk="1" hangingPunct="1"/>
            <a:r>
              <a:rPr lang="en-US" dirty="0" smtClean="0"/>
              <a:t>But, being a piecewise metric measurement system, we must also be aware and account for factors affecting our understanding and use of height interpretations.</a:t>
            </a:r>
          </a:p>
          <a:p>
            <a:pPr eaLnBrk="1" hangingPunct="1"/>
            <a:endParaRPr lang="en-US" dirty="0" smtClean="0"/>
          </a:p>
          <a:p>
            <a:pPr eaLnBrk="1" hangingPunct="1"/>
            <a:r>
              <a:rPr lang="en-US" dirty="0" smtClean="0"/>
              <a:t>Traditionally, orthometric heights can be considered as a distance (elevation difference) above a reference surface or datum.  </a:t>
            </a:r>
          </a:p>
          <a:p>
            <a:pPr eaLnBrk="1" hangingPunct="1"/>
            <a:endParaRPr lang="en-US" dirty="0" smtClean="0"/>
          </a:p>
          <a:p>
            <a:pPr eaLnBrk="1" hangingPunct="1"/>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p:txBody>
          <a:bodyPr/>
          <a:lstStyle/>
          <a:p>
            <a:pPr>
              <a:defRPr/>
            </a:pPr>
            <a:fld id="{ED30500A-D186-4F30-B266-B28676C97ABB}" type="slidenum">
              <a:rPr lang="en-US" smtClean="0"/>
              <a:pPr>
                <a:defRPr/>
              </a:pPr>
              <a:t>47</a:t>
            </a:fld>
            <a:endParaRPr lang="en-US"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To fully appreciate the reasoning for many of strict requirements for geodetic leveling we must begin with understanding what are orthometric heights.</a:t>
            </a:r>
          </a:p>
          <a:p>
            <a:pPr eaLnBrk="1" hangingPunct="1"/>
            <a:endParaRPr lang="en-US" smtClean="0"/>
          </a:p>
          <a:p>
            <a:pPr eaLnBrk="1" hangingPunct="1"/>
            <a:r>
              <a:rPr lang="en-US" smtClean="0"/>
              <a:t>A realistic “view” of our very irregular shaped Earth as depicted in this gravity model determined from space borne gravity measurements by GRACE, gravity recovery and climate experiment.</a:t>
            </a:r>
          </a:p>
          <a:p>
            <a:pPr eaLnBrk="1" hangingPunct="1"/>
            <a:endParaRPr lang="en-US" smtClean="0"/>
          </a:p>
          <a:p>
            <a:pPr eaLnBrk="1" hangingPunct="1"/>
            <a:r>
              <a:rPr lang="en-US" smtClean="0"/>
              <a:t>Every time we set up and plumb our level equipment we are then determining our horizon through the optics of the instrument perpendicular to the attraction of gravity at that point.  Now, envision about 26 setups per mile and hundreds and thousands of setups over distances covering a County, each perpendicular to the attraction at that point on our irregular shaped, curved Earth and you can begin to get the feeling that leveling must be much more than a “simple” routine of backsights minus foresights.</a:t>
            </a:r>
          </a:p>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p:txBody>
          <a:bodyPr/>
          <a:lstStyle/>
          <a:p>
            <a:pPr>
              <a:defRPr/>
            </a:pPr>
            <a:fld id="{031DEED2-7FC2-40BF-97BD-0BD1ACDD8B84}" type="slidenum">
              <a:rPr lang="en-US" smtClean="0"/>
              <a:pPr>
                <a:defRPr/>
              </a:pPr>
              <a:t>48</a:t>
            </a:fld>
            <a:endParaRPr lang="en-US" smtClean="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Looking at a side view of the irregular shaped Earth and the relationships between  surfaces of equal potential (equipotential or geopotential surfaces), perpendicular to the attraction of gravity at that point.  Note these geopotential surfaces are not geometrically parallel due to the variations in the earth’s irregular gravity field. Also, the geopotential surfaces converge (become closer together) at the poles due in large part to Earth’s rotation.</a:t>
            </a:r>
          </a:p>
          <a:p>
            <a:pPr eaLnBrk="1" hangingPunct="1"/>
            <a:endParaRPr lang="en-US" smtClean="0"/>
          </a:p>
          <a:p>
            <a:pPr eaLnBrk="1" hangingPunct="1"/>
            <a:r>
              <a:rPr lang="en-US" smtClean="0"/>
              <a:t>As you run levels across theses surfaces the equipment is plumbed per the attraction of gravity at that point.   Our assumption is that our horizontal field of view can be corrected for a nice consistent Earth curvature when in fact a correction for conditions affecting us at a particular point must be accounted for. </a:t>
            </a:r>
          </a:p>
          <a:p>
            <a:pPr eaLnBrk="1" hangingPunct="1"/>
            <a:endParaRPr lang="en-US" smtClean="0"/>
          </a:p>
          <a:p>
            <a:pPr eaLnBrk="1" hangingPunct="1"/>
            <a:r>
              <a:rPr lang="en-US" smtClean="0"/>
              <a:t>Running levels north and south require more correction for the convergence of the geopotential surfaces than when running levels east and west.</a:t>
            </a:r>
          </a:p>
          <a:p>
            <a:pPr eaLnBrk="1" hangingPunct="1"/>
            <a:endParaRPr lang="en-US" smtClean="0"/>
          </a:p>
          <a:p>
            <a:pPr eaLnBrk="1" hangingPunct="1"/>
            <a:r>
              <a:rPr lang="en-US" smtClean="0"/>
              <a:t>The red oval illustrates the reference ellipsoid for our space based coordinate system and, though a close approximation of the size and shape of the Earth, is an entire, unrelated reference surface when determining GPS-derived ellipsoid heights.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52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58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59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35298B-07CA-4479-8FDD-058C09E1BDA4}" type="slidenum">
              <a:rPr lang="en-US" smtClean="0"/>
              <a:pPr/>
              <a:t>60</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328158-06FA-4FA2-A3AA-58F28B3EB180}" type="slidenum">
              <a:rPr lang="en-US" smtClean="0"/>
              <a:pPr/>
              <a:t>61</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Elevation only has meaning when referenced to a starting point.  </a:t>
            </a:r>
          </a:p>
          <a:p>
            <a:endParaRPr lang="en-US" sz="1400" b="1" dirty="0" smtClean="0"/>
          </a:p>
          <a:p>
            <a:r>
              <a:rPr lang="en-US" sz="1400" b="1" dirty="0" smtClean="0"/>
              <a:t>In this case, the starting point is LMSL for the elevation value at the top of the hill. </a:t>
            </a:r>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FB860D-CFD2-4786-813E-647A595651F3}" type="slidenum">
              <a:rPr lang="en-US" smtClean="0"/>
              <a:pPr/>
              <a:t>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Elevation only has meaning when referenced to a starting point.  </a:t>
            </a:r>
          </a:p>
          <a:p>
            <a:endParaRPr lang="en-US" sz="1400" b="1" dirty="0" smtClean="0"/>
          </a:p>
          <a:p>
            <a:r>
              <a:rPr lang="en-US" sz="1400" b="1" dirty="0" smtClean="0"/>
              <a:t>In this case, the starting point is LMSL for the elevation value at the top of the hill. </a:t>
            </a:r>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FB860D-CFD2-4786-813E-647A595651F3}" type="slidenum">
              <a:rPr lang="en-US" smtClean="0"/>
              <a:pPr/>
              <a:t>10</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400" b="1" dirty="0" smtClean="0"/>
              <a:t>Vertical Datum Transformation (</a:t>
            </a:r>
            <a:r>
              <a:rPr lang="en-US" sz="1400" b="1" dirty="0" err="1" smtClean="0"/>
              <a:t>VDatum</a:t>
            </a:r>
            <a:r>
              <a:rPr lang="en-US" sz="1400" b="1" dirty="0" smtClean="0"/>
              <a:t>) is a free software tool under development jointly by NOAA's National Geodetic Survey (NGS), Office of Coast Survey (OCS) and Center for Operational Oceanographic Products and Services (CO-OPS). </a:t>
            </a:r>
          </a:p>
          <a:p>
            <a:endParaRPr lang="en-US" sz="1400" b="1" dirty="0" smtClean="0"/>
          </a:p>
          <a:p>
            <a:r>
              <a:rPr lang="en-US" sz="1400" b="1" dirty="0" err="1" smtClean="0"/>
              <a:t>VDatum</a:t>
            </a:r>
            <a:r>
              <a:rPr lang="en-US" sz="1400" b="1" dirty="0" smtClean="0"/>
              <a:t> is designed to transform geospatial data among a variety of tidal, </a:t>
            </a:r>
            <a:r>
              <a:rPr lang="en-US" sz="1400" b="1" dirty="0" err="1" smtClean="0"/>
              <a:t>orthometric</a:t>
            </a:r>
            <a:r>
              <a:rPr lang="en-US" sz="1400" b="1" dirty="0" smtClean="0"/>
              <a:t> and ellipsoidal </a:t>
            </a:r>
            <a:r>
              <a:rPr lang="en-US" sz="1400" b="1" dirty="0" err="1" smtClean="0"/>
              <a:t>datums</a:t>
            </a:r>
            <a:r>
              <a:rPr lang="en-US" sz="1400" b="1" dirty="0" smtClean="0"/>
              <a:t> - allowing users to convert their data from different references to a common system , </a:t>
            </a:r>
          </a:p>
          <a:p>
            <a:endParaRPr lang="en-US" sz="1400" b="1" dirty="0" smtClean="0"/>
          </a:p>
          <a:p>
            <a:r>
              <a:rPr lang="en-US" sz="1400" b="1" dirty="0" smtClean="0"/>
              <a:t>This helps to enable the fusion of a diversity of geospatial data onto a preferred vertical  datum. </a:t>
            </a:r>
            <a:endParaRPr lang="en-US" sz="1400" dirty="0" smtClean="0"/>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A9212A6-BE6A-4299-823D-82CD139A0EEC}" type="slidenum">
              <a:rPr lang="en-US" smtClean="0"/>
              <a:pPr/>
              <a:t>12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The slide shows the people from each office</a:t>
            </a:r>
            <a:r>
              <a:rPr lang="en-US" sz="1400" b="1" baseline="0" dirty="0" smtClean="0"/>
              <a:t> who are in some way involved in the </a:t>
            </a:r>
            <a:r>
              <a:rPr lang="en-US" sz="1400" b="1" baseline="0" dirty="0" err="1" smtClean="0"/>
              <a:t>VDatum</a:t>
            </a:r>
            <a:r>
              <a:rPr lang="en-US" sz="1400" b="1" baseline="0" dirty="0" smtClean="0"/>
              <a:t> Program (as of January 2011). </a:t>
            </a:r>
          </a:p>
          <a:p>
            <a:endParaRPr lang="en-US" sz="1400" b="1" baseline="0" dirty="0" smtClean="0"/>
          </a:p>
          <a:p>
            <a:endParaRPr lang="en-US" sz="1400" b="1" baseline="0" dirty="0" smtClean="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9"/>
          <p:cNvSpPr>
            <a:spLocks noGrp="1"/>
          </p:cNvSpPr>
          <p:nvPr>
            <p:ph type="dt" sz="half" idx="10"/>
          </p:nvPr>
        </p:nvSpPr>
        <p:spPr/>
        <p:txBody>
          <a:bodyPr/>
          <a:lstStyle>
            <a:lvl1pPr>
              <a:defRPr/>
            </a:lvl1pPr>
          </a:lstStyle>
          <a:p>
            <a:pPr>
              <a:defRPr/>
            </a:pPr>
            <a:fld id="{C9646C4D-CD7C-4428-84B9-66E20ECFDB0B}" type="datetimeFigureOut">
              <a:rPr lang="en-US"/>
              <a:pPr>
                <a:defRPr/>
              </a:pPr>
              <a:t>7/26/2011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10CD05D-A253-4742-95DE-42F2AE8132F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ECD50B83-1C5D-425D-BC19-356E16F3B902}" type="datetimeFigureOut">
              <a:rPr lang="en-US"/>
              <a:pPr>
                <a:defRPr/>
              </a:pPr>
              <a:t>7/26/2011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15A4E9C-14EC-4367-B6BB-095FF0C46E5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8ECDA26C-CB19-4DA3-B933-32982CBB9C04}" type="datetimeFigureOut">
              <a:rPr lang="en-US"/>
              <a:pPr>
                <a:defRPr/>
              </a:pPr>
              <a:t>7/26/2011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14B7D19-994B-4742-B0C2-BAC7DE7E4C8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2F74702-A9D2-D142-A2AF-02EB7BC1A7B0}" type="datetimeFigureOut">
              <a:rPr lang="en-US">
                <a:solidFill>
                  <a:prstClr val="black">
                    <a:tint val="75000"/>
                  </a:prstClr>
                </a:solidFill>
              </a:rPr>
              <a:pPr>
                <a:defRPr/>
              </a:pPr>
              <a:t>7/26/2011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704671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D2E1C5-9BFE-6A49-B726-6C7F6AC4D0D3}" type="datetimeFigureOut">
              <a:rPr lang="en-US">
                <a:solidFill>
                  <a:prstClr val="black">
                    <a:tint val="75000"/>
                  </a:prstClr>
                </a:solidFill>
              </a:rPr>
              <a:pPr>
                <a:defRPr/>
              </a:pPr>
              <a:t>7/26/2011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263655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6588FAE-7584-1D43-B106-69084F6C3D60}" type="datetimeFigureOut">
              <a:rPr lang="en-US">
                <a:solidFill>
                  <a:prstClr val="black">
                    <a:tint val="75000"/>
                  </a:prstClr>
                </a:solidFill>
              </a:rPr>
              <a:pPr>
                <a:defRPr/>
              </a:pPr>
              <a:t>7/26/2011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346858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D7422AA-180E-B24C-A2DD-5B797D7B4338}" type="datetimeFigureOut">
              <a:rPr lang="en-US">
                <a:solidFill>
                  <a:prstClr val="black">
                    <a:tint val="75000"/>
                  </a:prstClr>
                </a:solidFill>
              </a:rPr>
              <a:pPr>
                <a:defRPr/>
              </a:pPr>
              <a:t>7/26/2011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3294783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01537CD-3F2F-1C42-8CC8-D98653E46D5E}" type="datetimeFigureOut">
              <a:rPr lang="en-US">
                <a:solidFill>
                  <a:prstClr val="black">
                    <a:tint val="75000"/>
                  </a:prstClr>
                </a:solidFill>
              </a:rPr>
              <a:pPr>
                <a:defRPr/>
              </a:pPr>
              <a:t>7/26/2011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6219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AD4A722-2514-2E44-A2D1-75902F2251E6}" type="datetimeFigureOut">
              <a:rPr lang="en-US">
                <a:solidFill>
                  <a:prstClr val="black">
                    <a:tint val="75000"/>
                  </a:prstClr>
                </a:solidFill>
              </a:rPr>
              <a:pPr>
                <a:defRPr/>
              </a:pPr>
              <a:t>7/26/2011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134775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BC6B44-5FDE-D646-B187-047D5567924B}" type="datetimeFigureOut">
              <a:rPr lang="en-US">
                <a:solidFill>
                  <a:prstClr val="black">
                    <a:tint val="75000"/>
                  </a:prstClr>
                </a:solidFill>
              </a:rPr>
              <a:pPr>
                <a:defRPr/>
              </a:pPr>
              <a:t>7/26/2011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252226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3AE24F3-D793-8044-A42C-6F67C6B893B3}" type="datetimeFigureOut">
              <a:rPr lang="en-US">
                <a:solidFill>
                  <a:prstClr val="black">
                    <a:tint val="75000"/>
                  </a:prstClr>
                </a:solidFill>
              </a:rPr>
              <a:pPr>
                <a:defRPr/>
              </a:pPr>
              <a:t>7/26/2011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899856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CEDAAC6-5D2A-465C-8483-B6024AFB6B79}" type="datetimeFigureOut">
              <a:rPr lang="en-US"/>
              <a:pPr>
                <a:defRPr/>
              </a:pPr>
              <a:t>7/26/2011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28D9AD1B-38E8-46D0-B0C3-752CBABBBF8D}"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B937D2-7827-8748-9D63-2F251C75A548}" type="datetimeFigureOut">
              <a:rPr lang="en-US">
                <a:solidFill>
                  <a:prstClr val="black">
                    <a:tint val="75000"/>
                  </a:prstClr>
                </a:solidFill>
              </a:rPr>
              <a:pPr>
                <a:defRPr/>
              </a:pPr>
              <a:t>7/26/2011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654043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B2D9D6-2EED-314A-B5A7-B8AA87D0E9E4}" type="datetimeFigureOut">
              <a:rPr lang="en-US">
                <a:solidFill>
                  <a:prstClr val="black">
                    <a:tint val="75000"/>
                  </a:prstClr>
                </a:solidFill>
              </a:rPr>
              <a:pPr>
                <a:defRPr/>
              </a:pPr>
              <a:t>7/26/2011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435776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0ABBAB-D36F-9146-BB7A-2DB9ADAC5A9C}" type="datetimeFigureOut">
              <a:rPr lang="en-US">
                <a:solidFill>
                  <a:prstClr val="black">
                    <a:tint val="75000"/>
                  </a:prstClr>
                </a:solidFill>
              </a:rPr>
              <a:pPr>
                <a:defRPr/>
              </a:pPr>
              <a:t>7/26/2011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692083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7927F32-1136-498D-B6FA-52981BA80472}" type="datetimeFigureOut">
              <a:rPr lang="en-US" smtClean="0">
                <a:solidFill>
                  <a:prstClr val="black">
                    <a:tint val="75000"/>
                  </a:prstClr>
                </a:solidFill>
              </a:rPr>
              <a:pPr/>
              <a:t>7/26/2011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727BA30-C214-422B-8646-6AE0A63A245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7927F32-1136-498D-B6FA-52981BA80472}" type="datetimeFigureOut">
              <a:rPr lang="en-US" smtClean="0">
                <a:solidFill>
                  <a:prstClr val="black">
                    <a:tint val="75000"/>
                  </a:prstClr>
                </a:solidFill>
              </a:rPr>
              <a:pPr/>
              <a:t>7/26/2011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727BA30-C214-422B-8646-6AE0A63A245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7927F32-1136-498D-B6FA-52981BA80472}" type="datetimeFigureOut">
              <a:rPr lang="en-US" smtClean="0">
                <a:solidFill>
                  <a:prstClr val="black">
                    <a:tint val="75000"/>
                  </a:prstClr>
                </a:solidFill>
              </a:rPr>
              <a:pPr/>
              <a:t>7/26/2011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727BA30-C214-422B-8646-6AE0A63A245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37927F32-1136-498D-B6FA-52981BA80472}" type="datetimeFigureOut">
              <a:rPr lang="en-US" smtClean="0">
                <a:solidFill>
                  <a:prstClr val="black">
                    <a:tint val="75000"/>
                  </a:prstClr>
                </a:solidFill>
              </a:rPr>
              <a:pPr/>
              <a:t>7/26/2011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727BA30-C214-422B-8646-6AE0A63A245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7927F32-1136-498D-B6FA-52981BA80472}" type="datetimeFigureOut">
              <a:rPr lang="en-US" smtClean="0">
                <a:solidFill>
                  <a:prstClr val="black">
                    <a:tint val="75000"/>
                  </a:prstClr>
                </a:solidFill>
              </a:rPr>
              <a:pPr/>
              <a:t>7/26/2011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4727BA30-C214-422B-8646-6AE0A63A245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7927F32-1136-498D-B6FA-52981BA80472}" type="datetimeFigureOut">
              <a:rPr lang="en-US" smtClean="0">
                <a:solidFill>
                  <a:prstClr val="black">
                    <a:tint val="75000"/>
                  </a:prstClr>
                </a:solidFill>
              </a:rPr>
              <a:pPr/>
              <a:t>7/26/2011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727BA30-C214-422B-8646-6AE0A63A245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7927F32-1136-498D-B6FA-52981BA80472}" type="datetimeFigureOut">
              <a:rPr lang="en-US" smtClean="0">
                <a:solidFill>
                  <a:prstClr val="black">
                    <a:tint val="75000"/>
                  </a:prstClr>
                </a:solidFill>
              </a:rPr>
              <a:pPr/>
              <a:t>7/26/2011</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4727BA30-C214-422B-8646-6AE0A63A245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9"/>
          <p:cNvSpPr>
            <a:spLocks noGrp="1"/>
          </p:cNvSpPr>
          <p:nvPr>
            <p:ph type="dt" sz="half" idx="10"/>
          </p:nvPr>
        </p:nvSpPr>
        <p:spPr/>
        <p:txBody>
          <a:bodyPr/>
          <a:lstStyle>
            <a:lvl1pPr>
              <a:defRPr/>
            </a:lvl1pPr>
          </a:lstStyle>
          <a:p>
            <a:pPr>
              <a:defRPr/>
            </a:pPr>
            <a:fld id="{DA263C63-F45B-49A0-B7D7-ABE7A4BC615B}" type="datetimeFigureOut">
              <a:rPr lang="en-US"/>
              <a:pPr>
                <a:defRPr/>
              </a:pPr>
              <a:t>7/26/2011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B35D2B4-8953-42C4-A3F0-CA0D7DE55E5B}"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7927F32-1136-498D-B6FA-52981BA80472}" type="datetimeFigureOut">
              <a:rPr lang="en-US" smtClean="0">
                <a:solidFill>
                  <a:prstClr val="black">
                    <a:tint val="75000"/>
                  </a:prstClr>
                </a:solidFill>
              </a:rPr>
              <a:pPr/>
              <a:t>7/26/2011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727BA30-C214-422B-8646-6AE0A63A245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7927F32-1136-498D-B6FA-52981BA80472}" type="datetimeFigureOut">
              <a:rPr lang="en-US" smtClean="0">
                <a:solidFill>
                  <a:prstClr val="black">
                    <a:tint val="75000"/>
                  </a:prstClr>
                </a:solidFill>
              </a:rPr>
              <a:pPr/>
              <a:t>7/26/2011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727BA30-C214-422B-8646-6AE0A63A245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7927F32-1136-498D-B6FA-52981BA80472}" type="datetimeFigureOut">
              <a:rPr lang="en-US" smtClean="0">
                <a:solidFill>
                  <a:prstClr val="black">
                    <a:tint val="75000"/>
                  </a:prstClr>
                </a:solidFill>
              </a:rPr>
              <a:pPr/>
              <a:t>7/26/2011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727BA30-C214-422B-8646-6AE0A63A245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7927F32-1136-498D-B6FA-52981BA80472}" type="datetimeFigureOut">
              <a:rPr lang="en-US" smtClean="0">
                <a:solidFill>
                  <a:prstClr val="black">
                    <a:tint val="75000"/>
                  </a:prstClr>
                </a:solidFill>
              </a:rPr>
              <a:pPr/>
              <a:t>7/26/2011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727BA30-C214-422B-8646-6AE0A63A245E}"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spd="med">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0B4630-DD74-43D5-BF7A-D4A8709C560D}"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F6EBFE9-79BB-431F-AEDF-EF334E7ED36B}"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434D276-2EBF-488A-8F62-A20F57E6179E}"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B33EEF-DFCF-4914-8D02-439C78478151}"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E7B84CC-0CF7-4CCF-AD9F-51BCC6DE2618}"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521C175-7EF2-4F00-94D5-418B427E826E}"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9FD2E80B-93C0-498E-BA40-A5EA740E6E51}" type="datetimeFigureOut">
              <a:rPr lang="en-US"/>
              <a:pPr>
                <a:defRPr/>
              </a:pPr>
              <a:t>7/26/2011</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D00428C7-480E-448E-B4BC-5CF582F6DD94}"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F78EF0-46D9-49D1-A73D-CC3C5E0924CA}"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B6796C0-5616-4671-916D-78672A9E748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D17CFBE-1EA4-41CC-A931-B7F6B27399B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9E07D8C-FDDC-46E0-838C-D3F51F3C713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27CBAB-5408-4D97-B991-B3AE1B0ABD24}"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DC7F13AD-AE3B-45A1-8EF4-92D01EA264D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B9317F09-66E2-450A-AC64-C72D54F9014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14E05210-6BDA-47F5-9DDE-535CA5988A0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F1C6A18C-E9A6-47C1-A0F9-77874924C97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3F2B2E6A-2A77-476D-B551-F7579687B9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76AD2376-3B59-48F0-BA8F-8D43B6D0C44C}" type="datetimeFigureOut">
              <a:rPr lang="en-US"/>
              <a:pPr>
                <a:defRPr/>
              </a:pPr>
              <a:t>7/26/2011</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72190646-6C94-4821-AD64-8761CC681A95}"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33797625-C674-4683-8293-1C704BE551E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3965BE42-E9F5-4D2B-8957-A8D1945E7D9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B98C77C9-DD67-43DD-84A5-C449A9A0A5B7}" type="datetimeFigureOut">
              <a:rPr lang="en-US"/>
              <a:pPr>
                <a:defRPr/>
              </a:pPr>
              <a:t>7/26/2011</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3F51DBD8-7133-4F0D-8D49-2058BF5A78F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639AEF08-80C7-47DD-B298-63453B1AB754}" type="datetimeFigureOut">
              <a:rPr lang="en-US"/>
              <a:pPr>
                <a:defRPr/>
              </a:pPr>
              <a:t>7/26/2011</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88602EB1-224F-4322-A635-094C066D29E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F924C5FE-AA2E-4187-8352-05698928893C}" type="datetimeFigureOut">
              <a:rPr lang="en-US"/>
              <a:pPr>
                <a:defRPr/>
              </a:pPr>
              <a:t>7/26/2011</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2E600E00-97DE-45A6-9F32-8E7AEAFB399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2A15ADF7-21FA-4D04-BBB4-A0CBBD5E57DB}" type="datetimeFigureOut">
              <a:rPr lang="en-US"/>
              <a:pPr>
                <a:defRPr/>
              </a:pPr>
              <a:t>7/26/2011</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A04A80AB-D1B5-4073-92A9-8BC2653B29C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3.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fld id="{C1CA722A-5CF5-4B79-9403-F962B1EF6D1D}" type="datetimeFigureOut">
              <a:rPr lang="en-US"/>
              <a:pPr>
                <a:defRPr/>
              </a:pPr>
              <a:t>7/26/2011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defRPr>
            </a:lvl1pPr>
          </a:lstStyle>
          <a:p>
            <a:pPr>
              <a:defRPr/>
            </a:pPr>
            <a:fld id="{A7CF81C5-22B6-43DE-954E-A24E6A228398}"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dk1" tx1="lt1" bg2="dk2" tx2="lt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7" r:id="rId9"/>
    <p:sldLayoutId id="2147483925" r:id="rId10"/>
    <p:sldLayoutId id="2147483926"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6E047118-9D73-D940-849A-E2266DCC4429}" type="datetimeFigureOut">
              <a:rPr lang="en-US">
                <a:solidFill>
                  <a:prstClr val="black">
                    <a:tint val="75000"/>
                  </a:prstClr>
                </a:solidFill>
              </a:rPr>
              <a:pPr defTabSz="457200">
                <a:defRPr/>
              </a:pPr>
              <a:t>7/26/2011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9A489CAA-BEB4-0749-9B3B-E5A1D0F9B1D8}" type="slidenum">
              <a:rPr lang="en-US">
                <a:solidFill>
                  <a:prstClr val="black">
                    <a:tint val="75000"/>
                  </a:prstClr>
                </a:solidFill>
              </a:rPr>
              <a:pPr defTabSz="457200">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fld id="{37927F32-1136-498D-B6FA-52981BA80472}" type="datetimeFigureOut">
              <a:rPr lang="en-US" smtClean="0">
                <a:solidFill>
                  <a:prstClr val="black">
                    <a:tint val="75000"/>
                  </a:prstClr>
                </a:solidFill>
              </a:rPr>
              <a:pPr/>
              <a:t>7/26/2011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fld id="{4727BA30-C214-422B-8646-6AE0A63A245E}"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ransition spd="med">
    <p:fade thruBlk="1"/>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20"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endParaRPr lang="en-US" b="1">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b="1">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D0F6734-3762-42A7-936F-6CB6153703F4}" type="slidenum">
              <a:rPr lang="en-US" b="1">
                <a:solidFill>
                  <a:prstClr val="black">
                    <a:tint val="75000"/>
                  </a:prstClr>
                </a:solidFill>
                <a:cs typeface="Arial" charset="0"/>
              </a:rPr>
              <a:pPr>
                <a:defRPr/>
              </a:pPr>
              <a:t>‹#›</a:t>
            </a:fld>
            <a:endParaRPr lang="en-US" b="1">
              <a:solidFill>
                <a:prstClr val="black">
                  <a:tint val="75000"/>
                </a:prstClr>
              </a:solidFill>
              <a:cs typeface="Arial" charset="0"/>
            </a:endParaRPr>
          </a:p>
        </p:txBody>
      </p:sp>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5.pn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314" name="Title 1"/>
          <p:cNvSpPr txBox="1">
            <a:spLocks/>
          </p:cNvSpPr>
          <p:nvPr/>
        </p:nvSpPr>
        <p:spPr bwMode="auto">
          <a:xfrm>
            <a:off x="0" y="1197864"/>
            <a:ext cx="9144000" cy="1608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4800" b="1" dirty="0" smtClean="0">
                <a:solidFill>
                  <a:prstClr val="black"/>
                </a:solidFill>
                <a:latin typeface="Times New Roman" charset="0"/>
                <a:cs typeface="Times New Roman" charset="0"/>
              </a:rPr>
              <a:t>Achieving great heights</a:t>
            </a:r>
            <a:br>
              <a:rPr lang="en-US" sz="4800" b="1" dirty="0" smtClean="0">
                <a:solidFill>
                  <a:prstClr val="black"/>
                </a:solidFill>
                <a:latin typeface="Times New Roman" charset="0"/>
                <a:cs typeface="Times New Roman" charset="0"/>
              </a:rPr>
            </a:br>
            <a:r>
              <a:rPr lang="en-US" sz="4800" b="1" dirty="0" smtClean="0">
                <a:solidFill>
                  <a:prstClr val="black"/>
                </a:solidFill>
                <a:latin typeface="Times New Roman" charset="0"/>
                <a:cs typeface="Times New Roman" charset="0"/>
              </a:rPr>
              <a:t>with NOAA tools</a:t>
            </a:r>
            <a:endParaRPr lang="en-US" sz="4800" b="1" dirty="0">
              <a:solidFill>
                <a:prstClr val="black"/>
              </a:solidFill>
              <a:latin typeface="Times New Roman" charset="0"/>
              <a:cs typeface="Times New Roman" charset="0"/>
            </a:endParaRPr>
          </a:p>
        </p:txBody>
      </p:sp>
      <p:sp>
        <p:nvSpPr>
          <p:cNvPr id="13315" name="Content Placeholder 2"/>
          <p:cNvSpPr txBox="1">
            <a:spLocks/>
          </p:cNvSpPr>
          <p:nvPr/>
        </p:nvSpPr>
        <p:spPr bwMode="auto">
          <a:xfrm>
            <a:off x="-109728" y="2806846"/>
            <a:ext cx="9253728" cy="1796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spcBef>
                <a:spcPct val="20000"/>
              </a:spcBef>
              <a:buFont typeface="Arial" charset="0"/>
              <a:buNone/>
            </a:pPr>
            <a:r>
              <a:rPr lang="en-US" sz="2800" b="1" dirty="0" err="1" smtClean="0">
                <a:solidFill>
                  <a:prstClr val="black"/>
                </a:solidFill>
                <a:latin typeface="Arial" pitchFamily="34" charset="0"/>
                <a:cs typeface="Arial" pitchFamily="34" charset="0"/>
              </a:rPr>
              <a:t>VDatum</a:t>
            </a:r>
            <a:r>
              <a:rPr lang="en-US" sz="2800" b="1" dirty="0" smtClean="0">
                <a:solidFill>
                  <a:prstClr val="black"/>
                </a:solidFill>
                <a:latin typeface="Arial" pitchFamily="34" charset="0"/>
                <a:cs typeface="Arial" pitchFamily="34" charset="0"/>
              </a:rPr>
              <a:t>: </a:t>
            </a:r>
            <a:r>
              <a:rPr lang="en-US" dirty="0" smtClean="0">
                <a:solidFill>
                  <a:prstClr val="black"/>
                </a:solidFill>
                <a:latin typeface="Arial" pitchFamily="34" charset="0"/>
                <a:cs typeface="Arial" pitchFamily="34" charset="0"/>
              </a:rPr>
              <a:t>Vertical Datum Transformation Tool</a:t>
            </a:r>
            <a:br>
              <a:rPr lang="en-US" dirty="0" smtClean="0">
                <a:solidFill>
                  <a:prstClr val="black"/>
                </a:solidFill>
                <a:latin typeface="Arial" pitchFamily="34" charset="0"/>
                <a:cs typeface="Arial" pitchFamily="34" charset="0"/>
              </a:rPr>
            </a:br>
            <a:r>
              <a:rPr lang="en-US" sz="2800" i="1" dirty="0" smtClean="0">
                <a:solidFill>
                  <a:prstClr val="black"/>
                </a:solidFill>
                <a:latin typeface="Arial" pitchFamily="34" charset="0"/>
                <a:cs typeface="Arial" pitchFamily="34" charset="0"/>
              </a:rPr>
              <a:t>and</a:t>
            </a:r>
            <a:br>
              <a:rPr lang="en-US" sz="2800" i="1" dirty="0" smtClean="0">
                <a:solidFill>
                  <a:prstClr val="black"/>
                </a:solidFill>
                <a:latin typeface="Arial" pitchFamily="34" charset="0"/>
                <a:cs typeface="Arial" pitchFamily="34" charset="0"/>
              </a:rPr>
            </a:br>
            <a:r>
              <a:rPr lang="en-US" sz="2800" b="1" dirty="0" smtClean="0">
                <a:solidFill>
                  <a:prstClr val="black"/>
                </a:solidFill>
                <a:latin typeface="Arial" pitchFamily="34" charset="0"/>
                <a:cs typeface="Arial" pitchFamily="34" charset="0"/>
              </a:rPr>
              <a:t>LOCUS: </a:t>
            </a:r>
            <a:r>
              <a:rPr lang="en-US" dirty="0" smtClean="0">
                <a:solidFill>
                  <a:prstClr val="black"/>
                </a:solidFill>
                <a:latin typeface="Arial" pitchFamily="34" charset="0"/>
                <a:cs typeface="Arial" pitchFamily="34" charset="0"/>
              </a:rPr>
              <a:t>Leveling Online Calculations User Service</a:t>
            </a:r>
            <a:endParaRPr lang="en-US" dirty="0">
              <a:solidFill>
                <a:prstClr val="black"/>
              </a:solidFill>
              <a:latin typeface="Arial" pitchFamily="34" charset="0"/>
              <a:cs typeface="Arial" pitchFamily="34" charset="0"/>
            </a:endParaRPr>
          </a:p>
        </p:txBody>
      </p:sp>
      <p:sp>
        <p:nvSpPr>
          <p:cNvPr id="4" name="TextBox 3"/>
          <p:cNvSpPr txBox="1"/>
          <p:nvPr/>
        </p:nvSpPr>
        <p:spPr>
          <a:xfrm>
            <a:off x="109728" y="5550408"/>
            <a:ext cx="4718304" cy="1200329"/>
          </a:xfrm>
          <a:prstGeom prst="rect">
            <a:avLst/>
          </a:prstGeom>
          <a:noFill/>
        </p:spPr>
        <p:txBody>
          <a:bodyPr wrap="square" rtlCol="0">
            <a:spAutoFit/>
          </a:bodyPr>
          <a:lstStyle/>
          <a:p>
            <a:r>
              <a:rPr lang="en-US" sz="2400" b="1" dirty="0" smtClean="0">
                <a:solidFill>
                  <a:srgbClr val="006600"/>
                </a:solidFill>
              </a:rPr>
              <a:t>SURVEY SUMMIT</a:t>
            </a:r>
            <a:r>
              <a:rPr lang="en-US" b="1" dirty="0" smtClean="0">
                <a:solidFill>
                  <a:srgbClr val="C00000"/>
                </a:solidFill>
              </a:rPr>
              <a:t/>
            </a:r>
            <a:br>
              <a:rPr lang="en-US" b="1" dirty="0" smtClean="0">
                <a:solidFill>
                  <a:srgbClr val="C00000"/>
                </a:solidFill>
              </a:rPr>
            </a:br>
            <a:r>
              <a:rPr lang="en-US" sz="1600" b="1" dirty="0" smtClean="0">
                <a:solidFill>
                  <a:schemeClr val="tx1">
                    <a:lumMod val="75000"/>
                    <a:lumOff val="25000"/>
                  </a:schemeClr>
                </a:solidFill>
              </a:rPr>
              <a:t>The ACSM Annual Conference </a:t>
            </a:r>
            <a:br>
              <a:rPr lang="en-US" sz="1600" b="1" dirty="0" smtClean="0">
                <a:solidFill>
                  <a:schemeClr val="tx1">
                    <a:lumMod val="75000"/>
                    <a:lumOff val="25000"/>
                  </a:schemeClr>
                </a:solidFill>
              </a:rPr>
            </a:br>
            <a:r>
              <a:rPr lang="en-US" sz="1600" b="1" dirty="0" smtClean="0">
                <a:solidFill>
                  <a:schemeClr val="tx1">
                    <a:lumMod val="75000"/>
                    <a:lumOff val="25000"/>
                  </a:schemeClr>
                </a:solidFill>
              </a:rPr>
              <a:t>July 7-12, 2011 ●  San Diego, CA</a:t>
            </a:r>
          </a:p>
          <a:p>
            <a:r>
              <a:rPr lang="en-US" sz="1600" b="1" dirty="0" smtClean="0">
                <a:solidFill>
                  <a:schemeClr val="tx1">
                    <a:lumMod val="75000"/>
                    <a:lumOff val="25000"/>
                  </a:schemeClr>
                </a:solidFill>
              </a:rPr>
              <a:t>San Diego Convention Center</a:t>
            </a:r>
            <a:endParaRPr lang="en-US" sz="1600" b="1" dirty="0">
              <a:solidFill>
                <a:schemeClr val="tx1">
                  <a:lumMod val="75000"/>
                  <a:lumOff val="25000"/>
                </a:schemeClr>
              </a:solidFill>
            </a:endParaRPr>
          </a:p>
        </p:txBody>
      </p:sp>
      <p:sp>
        <p:nvSpPr>
          <p:cNvPr id="5" name="TextBox 4"/>
          <p:cNvSpPr txBox="1"/>
          <p:nvPr/>
        </p:nvSpPr>
        <p:spPr>
          <a:xfrm>
            <a:off x="0" y="4489704"/>
            <a:ext cx="9144000" cy="677108"/>
          </a:xfrm>
          <a:prstGeom prst="rect">
            <a:avLst/>
          </a:prstGeom>
          <a:noFill/>
        </p:spPr>
        <p:txBody>
          <a:bodyPr wrap="square" rtlCol="0">
            <a:spAutoFit/>
          </a:bodyPr>
          <a:lstStyle/>
          <a:p>
            <a:pPr algn="ctr"/>
            <a:r>
              <a:rPr lang="en-US" sz="2000" b="1" dirty="0" smtClean="0"/>
              <a:t>Michael L. Dennis, RLS, PE</a:t>
            </a:r>
            <a:r>
              <a:rPr lang="en-US" b="1" dirty="0" smtClean="0"/>
              <a:t/>
            </a:r>
            <a:br>
              <a:rPr lang="en-US" b="1" dirty="0" smtClean="0"/>
            </a:br>
            <a:r>
              <a:rPr lang="en-US" b="1" dirty="0" smtClean="0">
                <a:solidFill>
                  <a:srgbClr val="0000FF"/>
                </a:solidFill>
              </a:rPr>
              <a:t>michael.dennis@noaa.gov</a:t>
            </a:r>
            <a:endParaRPr lang="en-US" b="1" dirty="0">
              <a:solidFill>
                <a:srgbClr val="0000FF"/>
              </a:solidFill>
            </a:endParaRPr>
          </a:p>
        </p:txBody>
      </p:sp>
      <p:grpSp>
        <p:nvGrpSpPr>
          <p:cNvPr id="11" name="Group 10"/>
          <p:cNvGrpSpPr/>
          <p:nvPr/>
        </p:nvGrpSpPr>
        <p:grpSpPr>
          <a:xfrm>
            <a:off x="5376672" y="5586984"/>
            <a:ext cx="950976" cy="1207008"/>
            <a:chOff x="4791456" y="5586984"/>
            <a:chExt cx="950976" cy="1207008"/>
          </a:xfrm>
        </p:grpSpPr>
        <p:pic>
          <p:nvPicPr>
            <p:cNvPr id="9219" name="Picture 3" descr="C:\Presentations\ACSM logo.jpg"/>
            <p:cNvPicPr>
              <a:picLocks noChangeAspect="1" noChangeArrowheads="1"/>
            </p:cNvPicPr>
            <p:nvPr/>
          </p:nvPicPr>
          <p:blipFill>
            <a:blip r:embed="rId4" cstate="print"/>
            <a:srcRect/>
            <a:stretch>
              <a:fillRect/>
            </a:stretch>
          </p:blipFill>
          <p:spPr bwMode="auto">
            <a:xfrm>
              <a:off x="4828032" y="5586984"/>
              <a:ext cx="876300" cy="876300"/>
            </a:xfrm>
            <a:prstGeom prst="rect">
              <a:avLst/>
            </a:prstGeom>
            <a:noFill/>
          </p:spPr>
        </p:pic>
        <p:sp>
          <p:nvSpPr>
            <p:cNvPr id="8" name="TextBox 7"/>
            <p:cNvSpPr txBox="1"/>
            <p:nvPr/>
          </p:nvSpPr>
          <p:spPr>
            <a:xfrm>
              <a:off x="4791456" y="6428232"/>
              <a:ext cx="950976" cy="365760"/>
            </a:xfrm>
            <a:prstGeom prst="rect">
              <a:avLst/>
            </a:prstGeom>
            <a:noFill/>
          </p:spPr>
          <p:txBody>
            <a:bodyPr wrap="square" rtlCol="0">
              <a:spAutoFit/>
            </a:bodyPr>
            <a:lstStyle/>
            <a:p>
              <a:pPr algn="ctr"/>
              <a:r>
                <a:rPr lang="en-US" b="1" dirty="0" smtClean="0"/>
                <a:t>ACSM</a:t>
              </a:r>
              <a:endParaRPr lang="en-US" b="1" dirty="0"/>
            </a:p>
          </p:txBody>
        </p:sp>
      </p:grpSp>
      <p:grpSp>
        <p:nvGrpSpPr>
          <p:cNvPr id="10" name="Group 9"/>
          <p:cNvGrpSpPr/>
          <p:nvPr/>
        </p:nvGrpSpPr>
        <p:grpSpPr>
          <a:xfrm>
            <a:off x="6693408" y="5623560"/>
            <a:ext cx="2304288" cy="768084"/>
            <a:chOff x="6437376" y="5769864"/>
            <a:chExt cx="2304288" cy="768084"/>
          </a:xfrm>
        </p:grpSpPr>
        <p:pic>
          <p:nvPicPr>
            <p:cNvPr id="9218" name="Picture 2"/>
            <p:cNvPicPr>
              <a:picLocks noChangeAspect="1" noChangeArrowheads="1"/>
            </p:cNvPicPr>
            <p:nvPr/>
          </p:nvPicPr>
          <p:blipFill>
            <a:blip r:embed="rId5" cstate="print"/>
            <a:srcRect l="15400" t="39041" r="37400" b="33343"/>
            <a:stretch>
              <a:fillRect/>
            </a:stretch>
          </p:blipFill>
          <p:spPr bwMode="auto">
            <a:xfrm>
              <a:off x="6437376" y="5769864"/>
              <a:ext cx="2157984" cy="768084"/>
            </a:xfrm>
            <a:prstGeom prst="rect">
              <a:avLst/>
            </a:prstGeom>
            <a:noFill/>
            <a:ln w="9525">
              <a:noFill/>
              <a:miter lim="800000"/>
              <a:headEnd/>
              <a:tailEnd/>
            </a:ln>
          </p:spPr>
        </p:pic>
        <p:sp>
          <p:nvSpPr>
            <p:cNvPr id="9" name="TextBox 8"/>
            <p:cNvSpPr txBox="1"/>
            <p:nvPr/>
          </p:nvSpPr>
          <p:spPr>
            <a:xfrm>
              <a:off x="8412480" y="5879592"/>
              <a:ext cx="329184" cy="338554"/>
            </a:xfrm>
            <a:prstGeom prst="rect">
              <a:avLst/>
            </a:prstGeom>
            <a:noFill/>
          </p:spPr>
          <p:txBody>
            <a:bodyPr wrap="square" rtlCol="0">
              <a:spAutoFit/>
            </a:bodyPr>
            <a:lstStyle/>
            <a:p>
              <a:r>
                <a:rPr lang="en-US" sz="1600" dirty="0" smtClean="0"/>
                <a:t>®</a:t>
              </a:r>
              <a:endParaRPr lang="en-US" sz="1600" dirty="0"/>
            </a:p>
          </p:txBody>
        </p:sp>
      </p:gr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1"/>
          <p:cNvSpPr>
            <a:spLocks noGrp="1"/>
          </p:cNvSpPr>
          <p:nvPr>
            <p:ph type="title"/>
          </p:nvPr>
        </p:nvSpPr>
        <p:spPr bwMode="auto">
          <a:xfrm>
            <a:off x="609600" y="164592"/>
            <a:ext cx="8305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rPr>
              <a:t>Maritime Boundaries</a:t>
            </a:r>
            <a:endParaRPr kumimoji="0" lang="en-US" sz="40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endParaRPr>
          </a:p>
        </p:txBody>
      </p:sp>
      <p:grpSp>
        <p:nvGrpSpPr>
          <p:cNvPr id="79" name="Group 78"/>
          <p:cNvGrpSpPr>
            <a:grpSpLocks/>
          </p:cNvGrpSpPr>
          <p:nvPr/>
        </p:nvGrpSpPr>
        <p:grpSpPr bwMode="auto">
          <a:xfrm>
            <a:off x="0" y="1219200"/>
            <a:ext cx="9144000" cy="5638800"/>
            <a:chOff x="0" y="1219200"/>
            <a:chExt cx="9144000" cy="5638800"/>
          </a:xfrm>
        </p:grpSpPr>
        <p:sp>
          <p:nvSpPr>
            <p:cNvPr id="80" name="AutoShape 2"/>
            <p:cNvSpPr>
              <a:spLocks noChangeArrowheads="1"/>
            </p:cNvSpPr>
            <p:nvPr/>
          </p:nvSpPr>
          <p:spPr bwMode="auto">
            <a:xfrm flipH="1" flipV="1">
              <a:off x="1981200" y="4495800"/>
              <a:ext cx="7162800" cy="2362200"/>
            </a:xfrm>
            <a:prstGeom prst="rtTriangle">
              <a:avLst/>
            </a:prstGeom>
            <a:solidFill>
              <a:srgbClr val="3399FF"/>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81" name="Line 3"/>
            <p:cNvSpPr>
              <a:spLocks noChangeShapeType="1"/>
            </p:cNvSpPr>
            <p:nvPr/>
          </p:nvSpPr>
          <p:spPr bwMode="auto">
            <a:xfrm>
              <a:off x="1143000" y="4191000"/>
              <a:ext cx="0" cy="1981200"/>
            </a:xfrm>
            <a:prstGeom prst="line">
              <a:avLst/>
            </a:prstGeom>
            <a:noFill/>
            <a:ln w="19050">
              <a:solidFill>
                <a:sysClr val="windowText" lastClr="000000"/>
              </a:solidFill>
              <a:prstDash val="lg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82" name="Line 4"/>
            <p:cNvSpPr>
              <a:spLocks noChangeShapeType="1"/>
            </p:cNvSpPr>
            <p:nvPr/>
          </p:nvSpPr>
          <p:spPr bwMode="auto">
            <a:xfrm>
              <a:off x="1143000" y="4191000"/>
              <a:ext cx="685800" cy="0"/>
            </a:xfrm>
            <a:prstGeom prst="line">
              <a:avLst/>
            </a:prstGeom>
            <a:noFill/>
            <a:ln w="9525">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83" name="Line 5"/>
            <p:cNvSpPr>
              <a:spLocks noChangeShapeType="1"/>
            </p:cNvSpPr>
            <p:nvPr/>
          </p:nvSpPr>
          <p:spPr bwMode="auto">
            <a:xfrm>
              <a:off x="3657600" y="3505200"/>
              <a:ext cx="0" cy="2895600"/>
            </a:xfrm>
            <a:prstGeom prst="line">
              <a:avLst/>
            </a:prstGeom>
            <a:noFill/>
            <a:ln w="19050">
              <a:solidFill>
                <a:sysClr val="windowText" lastClr="000000"/>
              </a:solidFill>
              <a:prstDash val="lg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84" name="Line 6"/>
            <p:cNvSpPr>
              <a:spLocks noChangeShapeType="1"/>
            </p:cNvSpPr>
            <p:nvPr/>
          </p:nvSpPr>
          <p:spPr bwMode="auto">
            <a:xfrm>
              <a:off x="3657600" y="5029200"/>
              <a:ext cx="5486400" cy="0"/>
            </a:xfrm>
            <a:prstGeom prst="line">
              <a:avLst/>
            </a:prstGeom>
            <a:noFill/>
            <a:ln w="9525">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85" name="Line 7"/>
            <p:cNvSpPr>
              <a:spLocks noChangeShapeType="1"/>
            </p:cNvSpPr>
            <p:nvPr/>
          </p:nvSpPr>
          <p:spPr bwMode="auto">
            <a:xfrm>
              <a:off x="1981200" y="1828800"/>
              <a:ext cx="0" cy="2667000"/>
            </a:xfrm>
            <a:prstGeom prst="line">
              <a:avLst/>
            </a:prstGeom>
            <a:noFill/>
            <a:ln w="19050">
              <a:solidFill>
                <a:sysClr val="windowText" lastClr="000000"/>
              </a:solidFill>
              <a:prstDash val="lg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86" name="Line 8"/>
            <p:cNvSpPr>
              <a:spLocks noChangeShapeType="1"/>
            </p:cNvSpPr>
            <p:nvPr/>
          </p:nvSpPr>
          <p:spPr bwMode="auto">
            <a:xfrm>
              <a:off x="1981200" y="4495800"/>
              <a:ext cx="7162800" cy="0"/>
            </a:xfrm>
            <a:prstGeom prst="line">
              <a:avLst/>
            </a:prstGeom>
            <a:noFill/>
            <a:ln w="12700">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87" name="Line 9"/>
            <p:cNvSpPr>
              <a:spLocks noChangeShapeType="1"/>
            </p:cNvSpPr>
            <p:nvPr/>
          </p:nvSpPr>
          <p:spPr bwMode="auto">
            <a:xfrm flipV="1">
              <a:off x="3657600" y="1524000"/>
              <a:ext cx="0" cy="1219200"/>
            </a:xfrm>
            <a:prstGeom prst="line">
              <a:avLst/>
            </a:prstGeom>
            <a:noFill/>
            <a:ln w="19050">
              <a:solidFill>
                <a:sysClr val="windowText" lastClr="000000"/>
              </a:solidFill>
              <a:prstDash val="lg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88" name="Line 10"/>
            <p:cNvSpPr>
              <a:spLocks noChangeShapeType="1"/>
            </p:cNvSpPr>
            <p:nvPr/>
          </p:nvSpPr>
          <p:spPr bwMode="auto">
            <a:xfrm flipV="1">
              <a:off x="4419600" y="1981200"/>
              <a:ext cx="0" cy="1752600"/>
            </a:xfrm>
            <a:prstGeom prst="line">
              <a:avLst/>
            </a:prstGeom>
            <a:noFill/>
            <a:ln w="19050">
              <a:solidFill>
                <a:sysClr val="windowText" lastClr="000000"/>
              </a:solidFill>
              <a:prstDash val="lg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89" name="Line 11"/>
            <p:cNvSpPr>
              <a:spLocks noChangeShapeType="1"/>
            </p:cNvSpPr>
            <p:nvPr/>
          </p:nvSpPr>
          <p:spPr bwMode="auto">
            <a:xfrm flipV="1">
              <a:off x="5181600" y="3429000"/>
              <a:ext cx="0" cy="685800"/>
            </a:xfrm>
            <a:prstGeom prst="line">
              <a:avLst/>
            </a:prstGeom>
            <a:noFill/>
            <a:ln w="19050">
              <a:solidFill>
                <a:sysClr val="windowText" lastClr="000000"/>
              </a:solidFill>
              <a:prstDash val="lg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90" name="Line 12"/>
            <p:cNvSpPr>
              <a:spLocks noChangeShapeType="1"/>
            </p:cNvSpPr>
            <p:nvPr/>
          </p:nvSpPr>
          <p:spPr bwMode="auto">
            <a:xfrm flipV="1">
              <a:off x="5181600" y="1524000"/>
              <a:ext cx="0" cy="1524000"/>
            </a:xfrm>
            <a:prstGeom prst="line">
              <a:avLst/>
            </a:prstGeom>
            <a:noFill/>
            <a:ln w="19050">
              <a:solidFill>
                <a:sysClr val="windowText" lastClr="000000"/>
              </a:solidFill>
              <a:prstDash val="lg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91" name="Line 13"/>
            <p:cNvSpPr>
              <a:spLocks noChangeShapeType="1"/>
            </p:cNvSpPr>
            <p:nvPr/>
          </p:nvSpPr>
          <p:spPr bwMode="auto">
            <a:xfrm flipV="1">
              <a:off x="8153400" y="3657600"/>
              <a:ext cx="0" cy="685800"/>
            </a:xfrm>
            <a:prstGeom prst="line">
              <a:avLst/>
            </a:prstGeom>
            <a:noFill/>
            <a:ln w="19050">
              <a:solidFill>
                <a:sysClr val="windowText" lastClr="000000"/>
              </a:solidFill>
              <a:prstDash val="lg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92" name="Line 14"/>
            <p:cNvSpPr>
              <a:spLocks noChangeShapeType="1"/>
            </p:cNvSpPr>
            <p:nvPr/>
          </p:nvSpPr>
          <p:spPr bwMode="auto">
            <a:xfrm flipV="1">
              <a:off x="8153400" y="1524000"/>
              <a:ext cx="0" cy="1524000"/>
            </a:xfrm>
            <a:prstGeom prst="line">
              <a:avLst/>
            </a:prstGeom>
            <a:noFill/>
            <a:ln w="19050">
              <a:solidFill>
                <a:sysClr val="windowText" lastClr="000000"/>
              </a:solidFill>
              <a:prstDash val="lg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93" name="Line 15"/>
            <p:cNvSpPr>
              <a:spLocks noChangeShapeType="1"/>
            </p:cNvSpPr>
            <p:nvPr/>
          </p:nvSpPr>
          <p:spPr bwMode="auto">
            <a:xfrm>
              <a:off x="228600" y="2057400"/>
              <a:ext cx="1752600" cy="0"/>
            </a:xfrm>
            <a:prstGeom prst="line">
              <a:avLst/>
            </a:prstGeom>
            <a:noFill/>
            <a:ln w="28575">
              <a:solidFill>
                <a:sysClr val="windowText" lastClr="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94" name="Line 16"/>
            <p:cNvSpPr>
              <a:spLocks noChangeShapeType="1"/>
            </p:cNvSpPr>
            <p:nvPr/>
          </p:nvSpPr>
          <p:spPr bwMode="auto">
            <a:xfrm>
              <a:off x="1981200" y="2057400"/>
              <a:ext cx="1676400" cy="0"/>
            </a:xfrm>
            <a:prstGeom prst="line">
              <a:avLst/>
            </a:prstGeom>
            <a:noFill/>
            <a:ln w="28575">
              <a:solidFill>
                <a:sysClr val="windowText" lastClr="000000"/>
              </a:solidFill>
              <a:round/>
              <a:headEnd type="triangle" w="med" len="me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95" name="Line 17"/>
            <p:cNvSpPr>
              <a:spLocks noChangeShapeType="1"/>
            </p:cNvSpPr>
            <p:nvPr/>
          </p:nvSpPr>
          <p:spPr bwMode="auto">
            <a:xfrm>
              <a:off x="1981200" y="3048000"/>
              <a:ext cx="2438400" cy="0"/>
            </a:xfrm>
            <a:prstGeom prst="line">
              <a:avLst/>
            </a:prstGeom>
            <a:noFill/>
            <a:ln w="28575">
              <a:solidFill>
                <a:sysClr val="windowText" lastClr="000000"/>
              </a:solidFill>
              <a:round/>
              <a:headEnd type="triangle" w="med" len="me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96" name="Line 18"/>
            <p:cNvSpPr>
              <a:spLocks noChangeShapeType="1"/>
            </p:cNvSpPr>
            <p:nvPr/>
          </p:nvSpPr>
          <p:spPr bwMode="auto">
            <a:xfrm>
              <a:off x="3657600" y="3657600"/>
              <a:ext cx="762000" cy="0"/>
            </a:xfrm>
            <a:prstGeom prst="line">
              <a:avLst/>
            </a:prstGeom>
            <a:noFill/>
            <a:ln w="28575">
              <a:solidFill>
                <a:sysClr val="windowText" lastClr="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97" name="Line 19"/>
            <p:cNvSpPr>
              <a:spLocks noChangeShapeType="1"/>
            </p:cNvSpPr>
            <p:nvPr/>
          </p:nvSpPr>
          <p:spPr bwMode="auto">
            <a:xfrm>
              <a:off x="3657600" y="1676400"/>
              <a:ext cx="1524000" cy="0"/>
            </a:xfrm>
            <a:prstGeom prst="line">
              <a:avLst/>
            </a:prstGeom>
            <a:noFill/>
            <a:ln w="28575">
              <a:solidFill>
                <a:sysClr val="windowText" lastClr="000000"/>
              </a:solidFill>
              <a:round/>
              <a:headEnd type="triangle" w="med" len="me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98" name="Line 20"/>
            <p:cNvSpPr>
              <a:spLocks noChangeShapeType="1"/>
            </p:cNvSpPr>
            <p:nvPr/>
          </p:nvSpPr>
          <p:spPr bwMode="auto">
            <a:xfrm>
              <a:off x="5181600" y="2133600"/>
              <a:ext cx="1447800" cy="0"/>
            </a:xfrm>
            <a:prstGeom prst="line">
              <a:avLst/>
            </a:prstGeom>
            <a:noFill/>
            <a:ln w="28575">
              <a:solidFill>
                <a:sysClr val="windowText" lastClr="000000"/>
              </a:solidFill>
              <a:round/>
              <a:headEnd type="triangle" w="med" len="me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99" name="Line 21"/>
            <p:cNvSpPr>
              <a:spLocks noChangeShapeType="1"/>
            </p:cNvSpPr>
            <p:nvPr/>
          </p:nvSpPr>
          <p:spPr bwMode="auto">
            <a:xfrm>
              <a:off x="5181600" y="2895600"/>
              <a:ext cx="2971800" cy="0"/>
            </a:xfrm>
            <a:prstGeom prst="line">
              <a:avLst/>
            </a:prstGeom>
            <a:noFill/>
            <a:ln w="28575">
              <a:solidFill>
                <a:sysClr val="windowText" lastClr="000000"/>
              </a:solidFill>
              <a:round/>
              <a:headEnd type="triangle" w="med" len="me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00" name="Line 22"/>
            <p:cNvSpPr>
              <a:spLocks noChangeShapeType="1"/>
            </p:cNvSpPr>
            <p:nvPr/>
          </p:nvSpPr>
          <p:spPr bwMode="auto">
            <a:xfrm flipH="1">
              <a:off x="4419600" y="3352800"/>
              <a:ext cx="4343400" cy="0"/>
            </a:xfrm>
            <a:prstGeom prst="line">
              <a:avLst/>
            </a:prstGeom>
            <a:noFill/>
            <a:ln w="28575">
              <a:solidFill>
                <a:sysClr val="windowText" lastClr="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01" name="Line 23"/>
            <p:cNvSpPr>
              <a:spLocks noChangeShapeType="1"/>
            </p:cNvSpPr>
            <p:nvPr/>
          </p:nvSpPr>
          <p:spPr bwMode="auto">
            <a:xfrm flipH="1">
              <a:off x="8153400" y="3657600"/>
              <a:ext cx="838200" cy="0"/>
            </a:xfrm>
            <a:prstGeom prst="line">
              <a:avLst/>
            </a:prstGeom>
            <a:noFill/>
            <a:ln w="28575">
              <a:solidFill>
                <a:sysClr val="windowText" lastClr="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02" name="Line 24"/>
            <p:cNvSpPr>
              <a:spLocks noChangeShapeType="1"/>
            </p:cNvSpPr>
            <p:nvPr/>
          </p:nvSpPr>
          <p:spPr bwMode="auto">
            <a:xfrm>
              <a:off x="3657600" y="3886200"/>
              <a:ext cx="1524000" cy="0"/>
            </a:xfrm>
            <a:prstGeom prst="line">
              <a:avLst/>
            </a:prstGeom>
            <a:noFill/>
            <a:ln w="28575">
              <a:solidFill>
                <a:sysClr val="windowText" lastClr="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03" name="Line 25"/>
            <p:cNvSpPr>
              <a:spLocks noChangeShapeType="1"/>
            </p:cNvSpPr>
            <p:nvPr/>
          </p:nvSpPr>
          <p:spPr bwMode="auto">
            <a:xfrm>
              <a:off x="3657600" y="4343400"/>
              <a:ext cx="4495800" cy="0"/>
            </a:xfrm>
            <a:prstGeom prst="line">
              <a:avLst/>
            </a:prstGeom>
            <a:noFill/>
            <a:ln w="28575">
              <a:solidFill>
                <a:sysClr val="windowText" lastClr="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04" name="Text Box 26"/>
            <p:cNvSpPr txBox="1">
              <a:spLocks noChangeArrowheads="1"/>
            </p:cNvSpPr>
            <p:nvPr/>
          </p:nvSpPr>
          <p:spPr bwMode="auto">
            <a:xfrm>
              <a:off x="609600" y="1219200"/>
              <a:ext cx="2971800" cy="523875"/>
            </a:xfrm>
            <a:prstGeom prst="rect">
              <a:avLst/>
            </a:prstGeom>
            <a:noFill/>
            <a:ln w="9525">
              <a:noFill/>
              <a:miter lim="800000"/>
              <a:headEnd/>
              <a:tailEnd/>
            </a:ln>
          </p:spPr>
          <p:txBody>
            <a:bodyPr lIns="91438" tIns="45719" rIns="91438" bIns="45719">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rPr>
                <a:t>AL, AK, CA, CT, FL, GA, MD, MS, NJ, NY, NC, NH, OR, RI, SC, WA</a:t>
              </a:r>
            </a:p>
          </p:txBody>
        </p:sp>
        <p:sp>
          <p:nvSpPr>
            <p:cNvPr id="105" name="Text Box 27"/>
            <p:cNvSpPr txBox="1">
              <a:spLocks noChangeArrowheads="1"/>
            </p:cNvSpPr>
            <p:nvPr/>
          </p:nvSpPr>
          <p:spPr bwMode="auto">
            <a:xfrm>
              <a:off x="76200" y="1752600"/>
              <a:ext cx="1752600" cy="630940"/>
            </a:xfrm>
            <a:prstGeom prst="rect">
              <a:avLst/>
            </a:prstGeom>
            <a:noFill/>
            <a:ln w="9525">
              <a:noFill/>
              <a:miter lim="800000"/>
              <a:headEnd/>
              <a:tailEnd/>
            </a:ln>
          </p:spPr>
          <p:txBody>
            <a:bodyPr lIns="91438" tIns="45719" rIns="91438" bIns="45719">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Privately Owned</a:t>
              </a: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Uplands</a:t>
              </a:r>
            </a:p>
          </p:txBody>
        </p:sp>
        <p:sp>
          <p:nvSpPr>
            <p:cNvPr id="106" name="Rectangle 28"/>
            <p:cNvSpPr>
              <a:spLocks noChangeArrowheads="1"/>
            </p:cNvSpPr>
            <p:nvPr/>
          </p:nvSpPr>
          <p:spPr bwMode="auto">
            <a:xfrm>
              <a:off x="2190513" y="1754188"/>
              <a:ext cx="1165700" cy="630940"/>
            </a:xfrm>
            <a:prstGeom prst="rect">
              <a:avLst/>
            </a:prstGeom>
            <a:noFill/>
            <a:ln w="9525">
              <a:noFill/>
              <a:miter lim="800000"/>
              <a:headEnd/>
              <a:tailEnd/>
            </a:ln>
          </p:spPr>
          <p:txBody>
            <a:bodyPr wrap="none" lIns="91438" tIns="45719" rIns="91438" bIns="45719">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State Owned</a:t>
              </a:r>
            </a:p>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Tidelands</a:t>
              </a:r>
            </a:p>
          </p:txBody>
        </p:sp>
        <p:sp>
          <p:nvSpPr>
            <p:cNvPr id="107" name="Rectangle 29"/>
            <p:cNvSpPr>
              <a:spLocks noChangeArrowheads="1"/>
            </p:cNvSpPr>
            <p:nvPr/>
          </p:nvSpPr>
          <p:spPr bwMode="auto">
            <a:xfrm>
              <a:off x="3733800" y="1371600"/>
              <a:ext cx="1311124" cy="307775"/>
            </a:xfrm>
            <a:prstGeom prst="rect">
              <a:avLst/>
            </a:prstGeom>
            <a:noFill/>
            <a:ln w="9525">
              <a:noFill/>
              <a:miter lim="800000"/>
              <a:headEnd/>
              <a:tailEnd/>
            </a:ln>
          </p:spPr>
          <p:txBody>
            <a:bodyPr wrap="none" lIns="91438" tIns="45719" rIns="91438" bIns="45719">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Territorial Sea</a:t>
              </a:r>
            </a:p>
          </p:txBody>
        </p:sp>
        <p:sp>
          <p:nvSpPr>
            <p:cNvPr id="108" name="Rectangle 30"/>
            <p:cNvSpPr>
              <a:spLocks noChangeArrowheads="1"/>
            </p:cNvSpPr>
            <p:nvPr/>
          </p:nvSpPr>
          <p:spPr bwMode="auto">
            <a:xfrm>
              <a:off x="2362200" y="2743200"/>
              <a:ext cx="2018497" cy="307775"/>
            </a:xfrm>
            <a:prstGeom prst="rect">
              <a:avLst/>
            </a:prstGeom>
            <a:noFill/>
            <a:ln w="9525">
              <a:noFill/>
              <a:miter lim="800000"/>
              <a:headEnd/>
              <a:tailEnd/>
            </a:ln>
          </p:spPr>
          <p:txBody>
            <a:bodyPr wrap="none" lIns="91438" tIns="45719" rIns="91438" bIns="45719">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State Submerged Lands</a:t>
              </a:r>
            </a:p>
          </p:txBody>
        </p:sp>
        <p:sp>
          <p:nvSpPr>
            <p:cNvPr id="109" name="Rectangle 31"/>
            <p:cNvSpPr>
              <a:spLocks noChangeArrowheads="1"/>
            </p:cNvSpPr>
            <p:nvPr/>
          </p:nvSpPr>
          <p:spPr bwMode="auto">
            <a:xfrm>
              <a:off x="5181600" y="1828800"/>
              <a:ext cx="1495918" cy="307775"/>
            </a:xfrm>
            <a:prstGeom prst="rect">
              <a:avLst/>
            </a:prstGeom>
            <a:noFill/>
            <a:ln w="9525">
              <a:noFill/>
              <a:miter lim="800000"/>
              <a:headEnd/>
              <a:tailEnd/>
            </a:ln>
          </p:spPr>
          <p:txBody>
            <a:bodyPr wrap="none" lIns="91438" tIns="45719" rIns="91438" bIns="45719">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Contiguous Zone</a:t>
              </a:r>
            </a:p>
          </p:txBody>
        </p:sp>
        <p:sp>
          <p:nvSpPr>
            <p:cNvPr id="110" name="Rectangle 33"/>
            <p:cNvSpPr>
              <a:spLocks noChangeArrowheads="1"/>
            </p:cNvSpPr>
            <p:nvPr/>
          </p:nvSpPr>
          <p:spPr bwMode="auto">
            <a:xfrm>
              <a:off x="5410200" y="3048000"/>
              <a:ext cx="2023242" cy="307775"/>
            </a:xfrm>
            <a:prstGeom prst="rect">
              <a:avLst/>
            </a:prstGeom>
            <a:noFill/>
            <a:ln w="9525">
              <a:noFill/>
              <a:miter lim="800000"/>
              <a:headEnd/>
              <a:tailEnd/>
            </a:ln>
          </p:spPr>
          <p:txBody>
            <a:bodyPr wrap="none" lIns="91438" tIns="45719" rIns="91438" bIns="45719">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Outer Continental Shelf</a:t>
              </a:r>
            </a:p>
          </p:txBody>
        </p:sp>
        <p:sp>
          <p:nvSpPr>
            <p:cNvPr id="111" name="Rectangle 34"/>
            <p:cNvSpPr>
              <a:spLocks noChangeArrowheads="1"/>
            </p:cNvSpPr>
            <p:nvPr/>
          </p:nvSpPr>
          <p:spPr bwMode="auto">
            <a:xfrm>
              <a:off x="8077200" y="3352800"/>
              <a:ext cx="947691" cy="307775"/>
            </a:xfrm>
            <a:prstGeom prst="rect">
              <a:avLst/>
            </a:prstGeom>
            <a:noFill/>
            <a:ln w="9525">
              <a:noFill/>
              <a:miter lim="800000"/>
              <a:headEnd/>
              <a:tailEnd/>
            </a:ln>
          </p:spPr>
          <p:txBody>
            <a:bodyPr wrap="none" lIns="91438" tIns="45719" rIns="91438" bIns="45719">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High Seas</a:t>
              </a:r>
            </a:p>
          </p:txBody>
        </p:sp>
        <p:sp>
          <p:nvSpPr>
            <p:cNvPr id="112" name="Rectangle 35"/>
            <p:cNvSpPr>
              <a:spLocks noChangeArrowheads="1"/>
            </p:cNvSpPr>
            <p:nvPr/>
          </p:nvSpPr>
          <p:spPr bwMode="auto">
            <a:xfrm>
              <a:off x="304800" y="5716588"/>
              <a:ext cx="881969" cy="523218"/>
            </a:xfrm>
            <a:prstGeom prst="rect">
              <a:avLst/>
            </a:prstGeom>
            <a:noFill/>
            <a:ln w="9525">
              <a:noFill/>
              <a:miter lim="800000"/>
              <a:headEnd/>
              <a:tailEnd/>
            </a:ln>
          </p:spPr>
          <p:txBody>
            <a:bodyPr wrap="none" lIns="91438" tIns="45719" rIns="91438" bIns="45719">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Privately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 Owned</a:t>
              </a:r>
            </a:p>
          </p:txBody>
        </p:sp>
        <p:sp>
          <p:nvSpPr>
            <p:cNvPr id="113" name="Rectangle 36"/>
            <p:cNvSpPr>
              <a:spLocks noChangeArrowheads="1"/>
            </p:cNvSpPr>
            <p:nvPr/>
          </p:nvSpPr>
          <p:spPr bwMode="auto">
            <a:xfrm>
              <a:off x="1063676" y="5716588"/>
              <a:ext cx="777773" cy="523218"/>
            </a:xfrm>
            <a:prstGeom prst="rect">
              <a:avLst/>
            </a:prstGeom>
            <a:noFill/>
            <a:ln w="9525">
              <a:noFill/>
              <a:miter lim="800000"/>
              <a:headEnd/>
              <a:tailEnd/>
            </a:ln>
          </p:spPr>
          <p:txBody>
            <a:bodyPr wrap="none" lIns="91438" tIns="45719" rIns="91438" bIns="45719">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State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 Owned</a:t>
              </a:r>
            </a:p>
          </p:txBody>
        </p:sp>
        <p:sp>
          <p:nvSpPr>
            <p:cNvPr id="114" name="Rectangle 37"/>
            <p:cNvSpPr>
              <a:spLocks noChangeArrowheads="1"/>
            </p:cNvSpPr>
            <p:nvPr/>
          </p:nvSpPr>
          <p:spPr bwMode="auto">
            <a:xfrm>
              <a:off x="609600" y="6248400"/>
              <a:ext cx="1109663" cy="304800"/>
            </a:xfrm>
            <a:prstGeom prst="rect">
              <a:avLst/>
            </a:prstGeom>
            <a:noFill/>
            <a:ln w="9525">
              <a:noFill/>
              <a:miter lim="800000"/>
              <a:headEnd/>
              <a:tailEnd/>
            </a:ln>
          </p:spPr>
          <p:txBody>
            <a:bodyPr wrap="none" lIns="91438" tIns="45719" rIns="91438" bIns="45719">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HI,  LA, TX</a:t>
              </a:r>
            </a:p>
          </p:txBody>
        </p:sp>
        <p:sp>
          <p:nvSpPr>
            <p:cNvPr id="115" name="Rectangle 38"/>
            <p:cNvSpPr>
              <a:spLocks noChangeArrowheads="1"/>
            </p:cNvSpPr>
            <p:nvPr/>
          </p:nvSpPr>
          <p:spPr bwMode="auto">
            <a:xfrm>
              <a:off x="3657600" y="3378200"/>
              <a:ext cx="776170" cy="276997"/>
            </a:xfrm>
            <a:prstGeom prst="rect">
              <a:avLst/>
            </a:prstGeom>
            <a:noFill/>
            <a:ln w="9525">
              <a:noFill/>
              <a:miter lim="800000"/>
              <a:headEnd/>
              <a:tailEnd/>
            </a:ln>
          </p:spPr>
          <p:txBody>
            <a:bodyPr wrap="none" lIns="91438" tIns="45719" rIns="91438" bIns="45719">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3 n. mi.*</a:t>
              </a:r>
            </a:p>
          </p:txBody>
        </p:sp>
        <p:sp>
          <p:nvSpPr>
            <p:cNvPr id="116" name="Rectangle 39"/>
            <p:cNvSpPr>
              <a:spLocks noChangeArrowheads="1"/>
            </p:cNvSpPr>
            <p:nvPr/>
          </p:nvSpPr>
          <p:spPr bwMode="auto">
            <a:xfrm>
              <a:off x="4495800" y="3581400"/>
              <a:ext cx="748919" cy="276997"/>
            </a:xfrm>
            <a:prstGeom prst="rect">
              <a:avLst/>
            </a:prstGeom>
            <a:noFill/>
            <a:ln w="9525">
              <a:noFill/>
              <a:miter lim="800000"/>
              <a:headEnd/>
              <a:tailEnd/>
            </a:ln>
          </p:spPr>
          <p:txBody>
            <a:bodyPr wrap="none" lIns="91438" tIns="45719" rIns="91438" bIns="45719">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12 n. mi.</a:t>
              </a:r>
            </a:p>
          </p:txBody>
        </p:sp>
        <p:sp>
          <p:nvSpPr>
            <p:cNvPr id="117" name="Rectangle 40"/>
            <p:cNvSpPr>
              <a:spLocks noChangeArrowheads="1"/>
            </p:cNvSpPr>
            <p:nvPr/>
          </p:nvSpPr>
          <p:spPr bwMode="auto">
            <a:xfrm>
              <a:off x="7315200" y="4038600"/>
              <a:ext cx="825863" cy="276997"/>
            </a:xfrm>
            <a:prstGeom prst="rect">
              <a:avLst/>
            </a:prstGeom>
            <a:noFill/>
            <a:ln w="9525">
              <a:noFill/>
              <a:miter lim="800000"/>
              <a:headEnd/>
              <a:tailEnd/>
            </a:ln>
          </p:spPr>
          <p:txBody>
            <a:bodyPr wrap="none" lIns="91438" tIns="45719" rIns="91438" bIns="45719">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200 n. mi.</a:t>
              </a:r>
            </a:p>
          </p:txBody>
        </p:sp>
        <p:sp>
          <p:nvSpPr>
            <p:cNvPr id="118" name="Rectangle 41"/>
            <p:cNvSpPr>
              <a:spLocks noChangeArrowheads="1"/>
            </p:cNvSpPr>
            <p:nvPr/>
          </p:nvSpPr>
          <p:spPr bwMode="auto">
            <a:xfrm>
              <a:off x="2782888" y="5945188"/>
              <a:ext cx="881969" cy="523218"/>
            </a:xfrm>
            <a:prstGeom prst="rect">
              <a:avLst/>
            </a:prstGeom>
            <a:noFill/>
            <a:ln w="9525">
              <a:noFill/>
              <a:miter lim="800000"/>
              <a:headEnd/>
              <a:tailEnd/>
            </a:ln>
          </p:spPr>
          <p:txBody>
            <a:bodyPr wrap="none" lIns="91438" tIns="45719" rIns="91438" bIns="45719">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Privately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 Owned</a:t>
              </a:r>
            </a:p>
          </p:txBody>
        </p:sp>
        <p:sp>
          <p:nvSpPr>
            <p:cNvPr id="119" name="Rectangle 42"/>
            <p:cNvSpPr>
              <a:spLocks noChangeArrowheads="1"/>
            </p:cNvSpPr>
            <p:nvPr/>
          </p:nvSpPr>
          <p:spPr bwMode="auto">
            <a:xfrm>
              <a:off x="3578276" y="5945188"/>
              <a:ext cx="777773" cy="523218"/>
            </a:xfrm>
            <a:prstGeom prst="rect">
              <a:avLst/>
            </a:prstGeom>
            <a:noFill/>
            <a:ln w="9525">
              <a:noFill/>
              <a:miter lim="800000"/>
              <a:headEnd/>
              <a:tailEnd/>
            </a:ln>
          </p:spPr>
          <p:txBody>
            <a:bodyPr wrap="none" lIns="91438" tIns="45719" rIns="91438" bIns="45719">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State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 Owned</a:t>
              </a:r>
            </a:p>
          </p:txBody>
        </p:sp>
        <p:sp>
          <p:nvSpPr>
            <p:cNvPr id="120" name="Rectangle 43"/>
            <p:cNvSpPr>
              <a:spLocks noChangeArrowheads="1"/>
            </p:cNvSpPr>
            <p:nvPr/>
          </p:nvSpPr>
          <p:spPr bwMode="auto">
            <a:xfrm>
              <a:off x="2579688" y="6478588"/>
              <a:ext cx="1843087" cy="307975"/>
            </a:xfrm>
            <a:prstGeom prst="rect">
              <a:avLst/>
            </a:prstGeom>
            <a:noFill/>
            <a:ln w="9525">
              <a:noFill/>
              <a:miter lim="800000"/>
              <a:headEnd/>
              <a:tailEnd/>
            </a:ln>
          </p:spPr>
          <p:txBody>
            <a:bodyPr wrap="none" lIns="91438" tIns="45719" rIns="91438" bIns="45719">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DE, MA, ME, PA, VA</a:t>
              </a:r>
            </a:p>
          </p:txBody>
        </p:sp>
        <p:sp>
          <p:nvSpPr>
            <p:cNvPr id="121" name="Rectangle 44"/>
            <p:cNvSpPr>
              <a:spLocks noChangeArrowheads="1"/>
            </p:cNvSpPr>
            <p:nvPr/>
          </p:nvSpPr>
          <p:spPr bwMode="auto">
            <a:xfrm>
              <a:off x="1073150" y="3886200"/>
              <a:ext cx="928455" cy="369330"/>
            </a:xfrm>
            <a:prstGeom prst="rect">
              <a:avLst/>
            </a:prstGeom>
            <a:noFill/>
            <a:ln w="9525">
              <a:noFill/>
              <a:miter lim="800000"/>
              <a:headEnd/>
              <a:tailEnd/>
            </a:ln>
          </p:spPr>
          <p:txBody>
            <a:bodyPr wrap="none" lIns="91438" tIns="45719" rIns="91438" bIns="45719">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smtClean="0">
                  <a:ln>
                    <a:noFill/>
                  </a:ln>
                  <a:solidFill>
                    <a:prstClr val="black"/>
                  </a:solidFill>
                  <a:effectLst/>
                  <a:uLnTx/>
                  <a:uFillTx/>
                </a:rPr>
                <a:t>MHHW</a:t>
              </a:r>
            </a:p>
          </p:txBody>
        </p:sp>
        <p:sp>
          <p:nvSpPr>
            <p:cNvPr id="122" name="Rectangle 45"/>
            <p:cNvSpPr>
              <a:spLocks noChangeArrowheads="1"/>
            </p:cNvSpPr>
            <p:nvPr/>
          </p:nvSpPr>
          <p:spPr bwMode="auto">
            <a:xfrm>
              <a:off x="1981200" y="4167188"/>
              <a:ext cx="761743" cy="369330"/>
            </a:xfrm>
            <a:prstGeom prst="rect">
              <a:avLst/>
            </a:prstGeom>
            <a:noFill/>
            <a:ln w="9525">
              <a:noFill/>
              <a:miter lim="800000"/>
              <a:headEnd/>
              <a:tailEnd/>
            </a:ln>
          </p:spPr>
          <p:txBody>
            <a:bodyPr wrap="none" lIns="91438" tIns="45719" rIns="91438" bIns="45719">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smtClean="0">
                  <a:ln>
                    <a:noFill/>
                  </a:ln>
                  <a:solidFill>
                    <a:prstClr val="black"/>
                  </a:solidFill>
                  <a:effectLst/>
                  <a:uLnTx/>
                  <a:uFillTx/>
                </a:rPr>
                <a:t>MHW</a:t>
              </a:r>
            </a:p>
          </p:txBody>
        </p:sp>
        <p:sp>
          <p:nvSpPr>
            <p:cNvPr id="123" name="Rectangle 46"/>
            <p:cNvSpPr>
              <a:spLocks noChangeArrowheads="1"/>
            </p:cNvSpPr>
            <p:nvPr/>
          </p:nvSpPr>
          <p:spPr bwMode="auto">
            <a:xfrm>
              <a:off x="3646488" y="4700588"/>
              <a:ext cx="864400" cy="369330"/>
            </a:xfrm>
            <a:prstGeom prst="rect">
              <a:avLst/>
            </a:prstGeom>
            <a:noFill/>
            <a:ln w="9525">
              <a:noFill/>
              <a:miter lim="800000"/>
              <a:headEnd/>
              <a:tailEnd/>
            </a:ln>
          </p:spPr>
          <p:txBody>
            <a:bodyPr wrap="none" lIns="91438" tIns="45719" rIns="91438" bIns="45719">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smtClean="0">
                  <a:ln>
                    <a:noFill/>
                  </a:ln>
                  <a:solidFill>
                    <a:prstClr val="black"/>
                  </a:solidFill>
                  <a:effectLst/>
                  <a:uLnTx/>
                  <a:uFillTx/>
                </a:rPr>
                <a:t>MLLW</a:t>
              </a:r>
            </a:p>
          </p:txBody>
        </p:sp>
        <p:sp>
          <p:nvSpPr>
            <p:cNvPr id="124" name="Rectangle 49"/>
            <p:cNvSpPr>
              <a:spLocks noChangeArrowheads="1"/>
            </p:cNvSpPr>
            <p:nvPr/>
          </p:nvSpPr>
          <p:spPr bwMode="auto">
            <a:xfrm>
              <a:off x="5486400" y="4724400"/>
              <a:ext cx="1415768" cy="338552"/>
            </a:xfrm>
            <a:prstGeom prst="rect">
              <a:avLst/>
            </a:prstGeom>
            <a:noFill/>
            <a:ln w="9525">
              <a:noFill/>
              <a:miter lim="800000"/>
              <a:headEnd/>
              <a:tailEnd/>
            </a:ln>
          </p:spPr>
          <p:txBody>
            <a:bodyPr wrap="none" lIns="91438" tIns="45719" rIns="91438" bIns="45719">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smtClean="0">
                  <a:ln>
                    <a:noFill/>
                  </a:ln>
                  <a:solidFill>
                    <a:prstClr val="black"/>
                  </a:solidFill>
                  <a:effectLst/>
                  <a:uLnTx/>
                  <a:uFillTx/>
                </a:rPr>
                <a:t>Chart Datum</a:t>
              </a:r>
            </a:p>
          </p:txBody>
        </p:sp>
        <p:sp>
          <p:nvSpPr>
            <p:cNvPr id="125" name="Line 50"/>
            <p:cNvSpPr>
              <a:spLocks noChangeShapeType="1"/>
            </p:cNvSpPr>
            <p:nvPr/>
          </p:nvSpPr>
          <p:spPr bwMode="auto">
            <a:xfrm flipH="1" flipV="1">
              <a:off x="0" y="3810000"/>
              <a:ext cx="1981200" cy="685800"/>
            </a:xfrm>
            <a:prstGeom prst="line">
              <a:avLst/>
            </a:prstGeom>
            <a:noFill/>
            <a:ln w="9525">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26" name="AutoShape 51"/>
            <p:cNvSpPr>
              <a:spLocks noChangeArrowheads="1"/>
            </p:cNvSpPr>
            <p:nvPr/>
          </p:nvSpPr>
          <p:spPr bwMode="auto">
            <a:xfrm flipH="1" flipV="1">
              <a:off x="3657600" y="5029200"/>
              <a:ext cx="5486400" cy="1828800"/>
            </a:xfrm>
            <a:prstGeom prst="rtTriangle">
              <a:avLst/>
            </a:prstGeom>
            <a:solidFill>
              <a:srgbClr val="0033CC"/>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127" name="Line 53"/>
            <p:cNvSpPr>
              <a:spLocks noChangeShapeType="1"/>
            </p:cNvSpPr>
            <p:nvPr/>
          </p:nvSpPr>
          <p:spPr bwMode="auto">
            <a:xfrm>
              <a:off x="3657600" y="4114800"/>
              <a:ext cx="2971800" cy="0"/>
            </a:xfrm>
            <a:prstGeom prst="line">
              <a:avLst/>
            </a:prstGeom>
            <a:noFill/>
            <a:ln w="28575">
              <a:solidFill>
                <a:sysClr val="windowText" lastClr="000000"/>
              </a:solidFill>
              <a:round/>
              <a:headEnd/>
              <a:tailEnd type="triangle" w="med" len="me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28" name="Rectangle 54"/>
            <p:cNvSpPr>
              <a:spLocks noChangeArrowheads="1"/>
            </p:cNvSpPr>
            <p:nvPr/>
          </p:nvSpPr>
          <p:spPr bwMode="auto">
            <a:xfrm>
              <a:off x="5715000" y="3810000"/>
              <a:ext cx="748919" cy="276997"/>
            </a:xfrm>
            <a:prstGeom prst="rect">
              <a:avLst/>
            </a:prstGeom>
            <a:noFill/>
            <a:ln w="9525">
              <a:noFill/>
              <a:miter lim="800000"/>
              <a:headEnd/>
              <a:tailEnd/>
            </a:ln>
          </p:spPr>
          <p:txBody>
            <a:bodyPr wrap="none" lIns="91438" tIns="45719" rIns="91438" bIns="45719">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24 n. mi.</a:t>
              </a:r>
            </a:p>
          </p:txBody>
        </p:sp>
        <p:sp>
          <p:nvSpPr>
            <p:cNvPr id="129" name="Line 55"/>
            <p:cNvSpPr>
              <a:spLocks noChangeShapeType="1"/>
            </p:cNvSpPr>
            <p:nvPr/>
          </p:nvSpPr>
          <p:spPr bwMode="auto">
            <a:xfrm flipV="1">
              <a:off x="6629400" y="3429000"/>
              <a:ext cx="0" cy="685800"/>
            </a:xfrm>
            <a:prstGeom prst="line">
              <a:avLst/>
            </a:prstGeom>
            <a:noFill/>
            <a:ln w="19050">
              <a:solidFill>
                <a:sysClr val="windowText" lastClr="000000"/>
              </a:solidFill>
              <a:prstDash val="lg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30" name="Line 56"/>
            <p:cNvSpPr>
              <a:spLocks noChangeShapeType="1"/>
            </p:cNvSpPr>
            <p:nvPr/>
          </p:nvSpPr>
          <p:spPr bwMode="auto">
            <a:xfrm flipV="1">
              <a:off x="6629400" y="1600200"/>
              <a:ext cx="0" cy="914400"/>
            </a:xfrm>
            <a:prstGeom prst="line">
              <a:avLst/>
            </a:prstGeom>
            <a:noFill/>
            <a:ln w="19050">
              <a:solidFill>
                <a:sysClr val="windowText" lastClr="000000"/>
              </a:solidFill>
              <a:prstDash val="lg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31" name="Line 57"/>
            <p:cNvSpPr>
              <a:spLocks noChangeShapeType="1"/>
            </p:cNvSpPr>
            <p:nvPr/>
          </p:nvSpPr>
          <p:spPr bwMode="auto">
            <a:xfrm flipH="1">
              <a:off x="4419600" y="2895600"/>
              <a:ext cx="685800" cy="0"/>
            </a:xfrm>
            <a:prstGeom prst="line">
              <a:avLst/>
            </a:prstGeom>
            <a:noFill/>
            <a:ln w="28575">
              <a:solidFill>
                <a:sysClr val="windowText" lastClr="000000"/>
              </a:solidFill>
              <a:prstDash val="dash"/>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endParaRPr>
            </a:p>
          </p:txBody>
        </p:sp>
        <p:sp>
          <p:nvSpPr>
            <p:cNvPr id="132" name="Text Box 60"/>
            <p:cNvSpPr txBox="1">
              <a:spLocks noChangeArrowheads="1"/>
            </p:cNvSpPr>
            <p:nvPr/>
          </p:nvSpPr>
          <p:spPr bwMode="auto">
            <a:xfrm>
              <a:off x="4864608" y="6145240"/>
              <a:ext cx="2450592" cy="646331"/>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TX, the Gulf Coast of FL, and Puerto Rico claim submerged lands to 3 marine leagues or 9 n. mi</a:t>
              </a:r>
            </a:p>
          </p:txBody>
        </p:sp>
        <p:sp>
          <p:nvSpPr>
            <p:cNvPr id="133" name="Rectangle 61"/>
            <p:cNvSpPr>
              <a:spLocks noChangeArrowheads="1"/>
            </p:cNvSpPr>
            <p:nvPr/>
          </p:nvSpPr>
          <p:spPr bwMode="auto">
            <a:xfrm>
              <a:off x="5181600" y="2514600"/>
              <a:ext cx="3276600" cy="307775"/>
            </a:xfrm>
            <a:prstGeom prst="rect">
              <a:avLst/>
            </a:prstGeom>
            <a:noFill/>
            <a:ln w="9525">
              <a:noFill/>
              <a:miter lim="800000"/>
              <a:headEnd/>
              <a:tailEnd/>
            </a:ln>
          </p:spPr>
          <p:txBody>
            <a:bodyPr lIns="91438" tIns="45719" rIns="91438" bIns="45719">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Exclusive Economic Zone </a:t>
              </a:r>
              <a:r>
                <a:rPr kumimoji="0" lang="en-US" sz="11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(international)</a:t>
              </a:r>
            </a:p>
          </p:txBody>
        </p:sp>
        <p:sp>
          <p:nvSpPr>
            <p:cNvPr id="134" name="Rectangle 62"/>
            <p:cNvSpPr>
              <a:spLocks noChangeArrowheads="1"/>
            </p:cNvSpPr>
            <p:nvPr/>
          </p:nvSpPr>
          <p:spPr bwMode="auto">
            <a:xfrm>
              <a:off x="4366916" y="2360141"/>
              <a:ext cx="942883" cy="523218"/>
            </a:xfrm>
            <a:prstGeom prst="rect">
              <a:avLst/>
            </a:prstGeom>
            <a:noFill/>
            <a:ln w="9525">
              <a:noFill/>
              <a:miter lim="800000"/>
              <a:headEnd/>
              <a:tailEnd/>
            </a:ln>
          </p:spPr>
          <p:txBody>
            <a:bodyPr wrap="none" lIns="91438" tIns="45719" rIns="91438" bIns="45719">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US EEZ</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prstClr val="black"/>
                  </a:solidFill>
                  <a:effectLst/>
                  <a:uLnTx/>
                  <a:uFillTx/>
                  <a:latin typeface="Times New Roman" pitchFamily="18" charset="0"/>
                  <a:cs typeface="Times New Roman" pitchFamily="18" charset="0"/>
                </a:rPr>
                <a:t>(fisheries)</a:t>
              </a:r>
            </a:p>
          </p:txBody>
        </p:sp>
      </p:grpSp>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Bringing it all together</a:t>
            </a:r>
            <a:endParaRPr lang="en-US" dirty="0"/>
          </a:p>
        </p:txBody>
      </p:sp>
      <p:sp>
        <p:nvSpPr>
          <p:cNvPr id="3" name="Content Placeholder 2"/>
          <p:cNvSpPr>
            <a:spLocks noGrp="1"/>
          </p:cNvSpPr>
          <p:nvPr>
            <p:ph idx="1"/>
          </p:nvPr>
        </p:nvSpPr>
        <p:spPr>
          <a:xfrm>
            <a:off x="343877" y="1417638"/>
            <a:ext cx="8653819" cy="5217624"/>
          </a:xfrm>
        </p:spPr>
        <p:txBody>
          <a:bodyPr/>
          <a:lstStyle/>
          <a:p>
            <a:r>
              <a:rPr lang="en-US" dirty="0" smtClean="0"/>
              <a:t>How are all these different heights related?</a:t>
            </a:r>
          </a:p>
          <a:p>
            <a:pPr lvl="1"/>
            <a:r>
              <a:rPr lang="en-US" dirty="0" smtClean="0"/>
              <a:t>Physical, tidal, geoid, and ellipsoid (geometric) heights</a:t>
            </a:r>
          </a:p>
          <a:p>
            <a:pPr lvl="1"/>
            <a:r>
              <a:rPr lang="en-US" dirty="0" smtClean="0"/>
              <a:t>Ellipsoid ht = Orthometric ht + Geoid ht</a:t>
            </a:r>
          </a:p>
          <a:p>
            <a:pPr lvl="1"/>
            <a:r>
              <a:rPr lang="en-US" dirty="0" smtClean="0"/>
              <a:t>Global MSL = Geoid surface (geoid ht = 0)</a:t>
            </a:r>
          </a:p>
          <a:p>
            <a:pPr lvl="1"/>
            <a:r>
              <a:rPr lang="en-US" dirty="0" smtClean="0"/>
              <a:t>Local MSL = Global MSL + Topography of the Sea Surface (TSS)</a:t>
            </a:r>
          </a:p>
          <a:p>
            <a:pPr lvl="1"/>
            <a:r>
              <a:rPr lang="en-US" dirty="0" smtClean="0"/>
              <a:t>Tidal datums = Local MSL + Tide models</a:t>
            </a:r>
          </a:p>
          <a:p>
            <a:r>
              <a:rPr lang="en-US" dirty="0" smtClean="0"/>
              <a:t>Models are used to relate these heights</a:t>
            </a: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725488" y="971550"/>
            <a:ext cx="8001000" cy="2833688"/>
          </a:xfrm>
          <a:prstGeom prst="rect">
            <a:avLst/>
          </a:prstGeom>
          <a:noFill/>
          <a:ln w="9525">
            <a:noFill/>
            <a:miter lim="800000"/>
            <a:headEnd/>
            <a:tailEnd/>
          </a:ln>
        </p:spPr>
        <p:txBody>
          <a:bodyPr lIns="90000" tIns="46800" rIns="90000" bIns="46800" anchor="ctr">
            <a:spAutoFit/>
          </a:bodyPr>
          <a:lstStyle/>
          <a:p>
            <a:pPr eaLnBrk="0" hangingPunct="0">
              <a:tabLst>
                <a:tab pos="0" algn="l"/>
                <a:tab pos="285750" algn="l"/>
                <a:tab pos="628650" algn="l"/>
                <a:tab pos="1828800" algn="l"/>
                <a:tab pos="2743200" algn="l"/>
                <a:tab pos="3657600" algn="l"/>
                <a:tab pos="4572000" algn="l"/>
                <a:tab pos="5486400" algn="l"/>
                <a:tab pos="6400800" algn="l"/>
                <a:tab pos="7315200" algn="l"/>
                <a:tab pos="8229600" algn="l"/>
                <a:tab pos="9144000" algn="l"/>
                <a:tab pos="10058400" algn="l"/>
              </a:tabLst>
            </a:pPr>
            <a:r>
              <a:rPr lang="en-US" sz="2800" b="1" dirty="0">
                <a:solidFill>
                  <a:schemeClr val="tx2"/>
                </a:solidFill>
              </a:rPr>
              <a:t>Development and Use of </a:t>
            </a:r>
            <a:r>
              <a:rPr lang="en-US" sz="2800" b="1" dirty="0" err="1">
                <a:solidFill>
                  <a:schemeClr val="tx2"/>
                </a:solidFill>
              </a:rPr>
              <a:t>VDatum</a:t>
            </a:r>
            <a:r>
              <a:rPr lang="en-US" sz="2800" b="1" dirty="0">
                <a:solidFill>
                  <a:schemeClr val="tx2"/>
                </a:solidFill>
              </a:rPr>
              <a:t> -</a:t>
            </a:r>
            <a:r>
              <a:rPr lang="en-US" b="1" dirty="0">
                <a:solidFill>
                  <a:schemeClr val="tx2"/>
                </a:solidFill>
              </a:rPr>
              <a:t> </a:t>
            </a:r>
          </a:p>
          <a:p>
            <a:pPr eaLnBrk="0" hangingPunct="0">
              <a:tabLst>
                <a:tab pos="0" algn="l"/>
                <a:tab pos="285750" algn="l"/>
                <a:tab pos="628650" algn="l"/>
                <a:tab pos="1828800" algn="l"/>
                <a:tab pos="2743200" algn="l"/>
                <a:tab pos="3657600" algn="l"/>
                <a:tab pos="4572000" algn="l"/>
                <a:tab pos="5486400" algn="l"/>
                <a:tab pos="6400800" algn="l"/>
                <a:tab pos="7315200" algn="l"/>
                <a:tab pos="8229600" algn="l"/>
                <a:tab pos="9144000" algn="l"/>
                <a:tab pos="10058400" algn="l"/>
              </a:tabLst>
            </a:pPr>
            <a:r>
              <a:rPr lang="en-US" b="1" dirty="0">
                <a:solidFill>
                  <a:schemeClr val="tx2"/>
                </a:solidFill>
              </a:rPr>
              <a:t>		a Vertical Datum Transformation Tool</a:t>
            </a:r>
            <a:r>
              <a:rPr lang="en-US" b="1" dirty="0"/>
              <a:t/>
            </a:r>
            <a:br>
              <a:rPr lang="en-US" b="1" dirty="0"/>
            </a:br>
            <a:endParaRPr lang="en-US" sz="1200" b="1" dirty="0"/>
          </a:p>
          <a:p>
            <a:pPr eaLnBrk="0" hangingPunct="0">
              <a:tabLst>
                <a:tab pos="0" algn="l"/>
                <a:tab pos="285750" algn="l"/>
                <a:tab pos="628650" algn="l"/>
                <a:tab pos="1828800" algn="l"/>
                <a:tab pos="2743200" algn="l"/>
                <a:tab pos="3657600" algn="l"/>
                <a:tab pos="4572000" algn="l"/>
                <a:tab pos="5486400" algn="l"/>
                <a:tab pos="6400800" algn="l"/>
                <a:tab pos="7315200" algn="l"/>
                <a:tab pos="8229600" algn="l"/>
                <a:tab pos="9144000" algn="l"/>
                <a:tab pos="10058400" algn="l"/>
              </a:tabLst>
            </a:pPr>
            <a:r>
              <a:rPr lang="en-US" sz="2000" b="1" dirty="0"/>
              <a:t>	</a:t>
            </a:r>
            <a:r>
              <a:rPr lang="en-US" sz="2000" b="1" dirty="0">
                <a:solidFill>
                  <a:srgbClr val="FFFF00"/>
                </a:solidFill>
              </a:rPr>
              <a:t>NOAA’s</a:t>
            </a:r>
          </a:p>
          <a:p>
            <a:pPr eaLnBrk="0" hangingPunct="0">
              <a:tabLst>
                <a:tab pos="0" algn="l"/>
                <a:tab pos="285750" algn="l"/>
                <a:tab pos="628650" algn="l"/>
                <a:tab pos="1828800" algn="l"/>
                <a:tab pos="2743200" algn="l"/>
                <a:tab pos="3657600" algn="l"/>
                <a:tab pos="4572000" algn="l"/>
                <a:tab pos="5486400" algn="l"/>
                <a:tab pos="6400800" algn="l"/>
                <a:tab pos="7315200" algn="l"/>
                <a:tab pos="8229600" algn="l"/>
                <a:tab pos="9144000" algn="l"/>
                <a:tab pos="10058400" algn="l"/>
              </a:tabLst>
            </a:pPr>
            <a:r>
              <a:rPr lang="en-US" sz="2000" b="1" dirty="0">
                <a:solidFill>
                  <a:srgbClr val="FFFF00"/>
                </a:solidFill>
              </a:rPr>
              <a:t>		National Geodetic Survey </a:t>
            </a:r>
          </a:p>
          <a:p>
            <a:pPr eaLnBrk="0" hangingPunct="0">
              <a:tabLst>
                <a:tab pos="0" algn="l"/>
                <a:tab pos="285750" algn="l"/>
                <a:tab pos="628650" algn="l"/>
                <a:tab pos="1828800" algn="l"/>
                <a:tab pos="2743200" algn="l"/>
                <a:tab pos="3657600" algn="l"/>
                <a:tab pos="4572000" algn="l"/>
                <a:tab pos="5486400" algn="l"/>
                <a:tab pos="6400800" algn="l"/>
                <a:tab pos="7315200" algn="l"/>
                <a:tab pos="8229600" algn="l"/>
                <a:tab pos="9144000" algn="l"/>
                <a:tab pos="10058400" algn="l"/>
              </a:tabLst>
            </a:pPr>
            <a:r>
              <a:rPr lang="en-US" sz="2000" b="1" dirty="0">
                <a:solidFill>
                  <a:srgbClr val="FFFF00"/>
                </a:solidFill>
              </a:rPr>
              <a:t>		Office of Coast Survey</a:t>
            </a:r>
          </a:p>
          <a:p>
            <a:pPr eaLnBrk="0" hangingPunct="0">
              <a:tabLst>
                <a:tab pos="0" algn="l"/>
                <a:tab pos="285750" algn="l"/>
                <a:tab pos="628650" algn="l"/>
                <a:tab pos="1828800" algn="l"/>
                <a:tab pos="2743200" algn="l"/>
                <a:tab pos="3657600" algn="l"/>
                <a:tab pos="4572000" algn="l"/>
                <a:tab pos="5486400" algn="l"/>
                <a:tab pos="6400800" algn="l"/>
                <a:tab pos="7315200" algn="l"/>
                <a:tab pos="8229600" algn="l"/>
                <a:tab pos="9144000" algn="l"/>
                <a:tab pos="10058400" algn="l"/>
              </a:tabLst>
            </a:pPr>
            <a:r>
              <a:rPr lang="en-US" sz="2000" b="1" dirty="0">
                <a:solidFill>
                  <a:srgbClr val="FFFF00"/>
                </a:solidFill>
              </a:rPr>
              <a:t>    Center for Operational Oceanographic Products &amp; Services</a:t>
            </a:r>
          </a:p>
          <a:p>
            <a:pPr eaLnBrk="0" hangingPunct="0">
              <a:tabLst>
                <a:tab pos="0" algn="l"/>
                <a:tab pos="285750" algn="l"/>
                <a:tab pos="628650" algn="l"/>
                <a:tab pos="1828800" algn="l"/>
                <a:tab pos="2743200" algn="l"/>
                <a:tab pos="3657600" algn="l"/>
                <a:tab pos="4572000" algn="l"/>
                <a:tab pos="5486400" algn="l"/>
                <a:tab pos="6400800" algn="l"/>
                <a:tab pos="7315200" algn="l"/>
                <a:tab pos="8229600" algn="l"/>
                <a:tab pos="9144000" algn="l"/>
                <a:tab pos="10058400" algn="l"/>
              </a:tabLst>
            </a:pPr>
            <a:r>
              <a:rPr lang="en-US" sz="2000" b="1" dirty="0">
                <a:solidFill>
                  <a:srgbClr val="FFFF00"/>
                </a:solidFill>
              </a:rPr>
              <a:t>		</a:t>
            </a:r>
          </a:p>
          <a:p>
            <a:pPr eaLnBrk="0" hangingPunct="0">
              <a:tabLst>
                <a:tab pos="0" algn="l"/>
                <a:tab pos="285750" algn="l"/>
                <a:tab pos="628650" algn="l"/>
                <a:tab pos="1828800" algn="l"/>
                <a:tab pos="2743200" algn="l"/>
                <a:tab pos="3657600" algn="l"/>
                <a:tab pos="4572000" algn="l"/>
                <a:tab pos="5486400" algn="l"/>
                <a:tab pos="6400800" algn="l"/>
                <a:tab pos="7315200" algn="l"/>
                <a:tab pos="8229600" algn="l"/>
                <a:tab pos="9144000" algn="l"/>
                <a:tab pos="10058400" algn="l"/>
              </a:tabLst>
            </a:pPr>
            <a:r>
              <a:rPr lang="en-US" sz="2000" b="1" dirty="0">
                <a:solidFill>
                  <a:srgbClr val="FFFF00"/>
                </a:solidFill>
              </a:rPr>
              <a:t>		</a:t>
            </a:r>
          </a:p>
        </p:txBody>
      </p:sp>
      <p:pic>
        <p:nvPicPr>
          <p:cNvPr id="3075" name="Picture 4" descr="nowater"/>
          <p:cNvPicPr>
            <a:picLocks noChangeAspect="1" noChangeArrowheads="1"/>
          </p:cNvPicPr>
          <p:nvPr/>
        </p:nvPicPr>
        <p:blipFill>
          <a:blip r:embed="rId3" cstate="print"/>
          <a:srcRect/>
          <a:stretch>
            <a:fillRect/>
          </a:stretch>
        </p:blipFill>
        <p:spPr bwMode="auto">
          <a:xfrm>
            <a:off x="4657725" y="3711575"/>
            <a:ext cx="4017963" cy="2716213"/>
          </a:xfrm>
          <a:prstGeom prst="rect">
            <a:avLst/>
          </a:prstGeom>
          <a:noFill/>
          <a:ln w="9525">
            <a:noFill/>
            <a:miter lim="800000"/>
            <a:headEnd/>
            <a:tailEnd/>
          </a:ln>
        </p:spPr>
      </p:pic>
      <p:sp>
        <p:nvSpPr>
          <p:cNvPr id="3076" name="Text Box 5"/>
          <p:cNvSpPr txBox="1">
            <a:spLocks noChangeArrowheads="1"/>
          </p:cNvSpPr>
          <p:nvPr/>
        </p:nvSpPr>
        <p:spPr bwMode="auto">
          <a:xfrm>
            <a:off x="0" y="3759200"/>
            <a:ext cx="4648200" cy="366713"/>
          </a:xfrm>
          <a:prstGeom prst="rect">
            <a:avLst/>
          </a:prstGeom>
          <a:noFill/>
          <a:ln w="9525">
            <a:noFill/>
            <a:miter lim="800000"/>
            <a:headEnd/>
            <a:tailEnd/>
          </a:ln>
        </p:spPr>
        <p:txBody>
          <a:bodyPr>
            <a:spAutoFit/>
          </a:bodyPr>
          <a:lstStyle/>
          <a:p>
            <a:pPr algn="ctr" eaLnBrk="0" hangingPunct="0"/>
            <a:r>
              <a:rPr lang="en-US" i="1">
                <a:solidFill>
                  <a:srgbClr val="66FFCC"/>
                </a:solidFill>
              </a:rPr>
              <a:t>Mapping the Land-Sea Interface</a:t>
            </a:r>
          </a:p>
        </p:txBody>
      </p:sp>
      <p:sp>
        <p:nvSpPr>
          <p:cNvPr id="3077" name="Line 7"/>
          <p:cNvSpPr>
            <a:spLocks noChangeShapeType="1"/>
          </p:cNvSpPr>
          <p:nvPr/>
        </p:nvSpPr>
        <p:spPr bwMode="auto">
          <a:xfrm>
            <a:off x="750888" y="808038"/>
            <a:ext cx="7543800" cy="0"/>
          </a:xfrm>
          <a:prstGeom prst="line">
            <a:avLst/>
          </a:prstGeom>
          <a:noFill/>
          <a:ln w="38100">
            <a:solidFill>
              <a:srgbClr val="FFFF00"/>
            </a:solidFill>
            <a:round/>
            <a:headEnd/>
            <a:tailEnd/>
          </a:ln>
        </p:spPr>
        <p:txBody>
          <a:bodyPr/>
          <a:lstStyle/>
          <a:p>
            <a:endParaRPr lang="en-US"/>
          </a:p>
        </p:txBody>
      </p:sp>
      <p:sp>
        <p:nvSpPr>
          <p:cNvPr id="3078" name="Line 9"/>
          <p:cNvSpPr>
            <a:spLocks noChangeShapeType="1"/>
          </p:cNvSpPr>
          <p:nvPr/>
        </p:nvSpPr>
        <p:spPr bwMode="auto">
          <a:xfrm>
            <a:off x="750888" y="3398838"/>
            <a:ext cx="7543800" cy="0"/>
          </a:xfrm>
          <a:prstGeom prst="line">
            <a:avLst/>
          </a:prstGeom>
          <a:noFill/>
          <a:ln w="38100">
            <a:solidFill>
              <a:srgbClr val="FFFF00"/>
            </a:solidFill>
            <a:round/>
            <a:headEnd/>
            <a:tailEnd/>
          </a:ln>
        </p:spPr>
        <p:txBody>
          <a:bodyPr/>
          <a:lstStyle/>
          <a:p>
            <a:endParaRPr lang="en-US"/>
          </a:p>
        </p:txBody>
      </p:sp>
      <p:sp>
        <p:nvSpPr>
          <p:cNvPr id="3079" name="Line 11"/>
          <p:cNvSpPr>
            <a:spLocks noChangeShapeType="1"/>
          </p:cNvSpPr>
          <p:nvPr/>
        </p:nvSpPr>
        <p:spPr bwMode="auto">
          <a:xfrm flipH="1">
            <a:off x="381000" y="3703638"/>
            <a:ext cx="4267200" cy="0"/>
          </a:xfrm>
          <a:prstGeom prst="line">
            <a:avLst/>
          </a:prstGeom>
          <a:noFill/>
          <a:ln w="3175">
            <a:solidFill>
              <a:srgbClr val="00FFCC"/>
            </a:solidFill>
            <a:round/>
            <a:headEnd/>
            <a:tailEnd/>
          </a:ln>
        </p:spPr>
        <p:txBody>
          <a:bodyPr/>
          <a:lstStyle/>
          <a:p>
            <a:endParaRPr lang="en-US"/>
          </a:p>
        </p:txBody>
      </p:sp>
      <p:sp>
        <p:nvSpPr>
          <p:cNvPr id="3080" name="Line 12"/>
          <p:cNvSpPr>
            <a:spLocks noChangeShapeType="1"/>
          </p:cNvSpPr>
          <p:nvPr/>
        </p:nvSpPr>
        <p:spPr bwMode="auto">
          <a:xfrm>
            <a:off x="381000" y="3703638"/>
            <a:ext cx="0" cy="533400"/>
          </a:xfrm>
          <a:prstGeom prst="line">
            <a:avLst/>
          </a:prstGeom>
          <a:noFill/>
          <a:ln w="3175">
            <a:solidFill>
              <a:srgbClr val="00FFCC"/>
            </a:solidFill>
            <a:round/>
            <a:headEnd/>
            <a:tailEnd/>
          </a:ln>
        </p:spPr>
        <p:txBody>
          <a:bodyPr/>
          <a:lstStyle/>
          <a:p>
            <a:endParaRPr lang="en-US"/>
          </a:p>
        </p:txBody>
      </p:sp>
      <p:sp>
        <p:nvSpPr>
          <p:cNvPr id="3081" name="Line 14"/>
          <p:cNvSpPr>
            <a:spLocks noChangeShapeType="1"/>
          </p:cNvSpPr>
          <p:nvPr/>
        </p:nvSpPr>
        <p:spPr bwMode="auto">
          <a:xfrm>
            <a:off x="4276725" y="6423025"/>
            <a:ext cx="381000" cy="0"/>
          </a:xfrm>
          <a:prstGeom prst="line">
            <a:avLst/>
          </a:prstGeom>
          <a:noFill/>
          <a:ln w="3175">
            <a:solidFill>
              <a:srgbClr val="00FFCC"/>
            </a:solidFill>
            <a:round/>
            <a:headEnd/>
            <a:tailEnd/>
          </a:ln>
        </p:spPr>
        <p:txBody>
          <a:bodyPr/>
          <a:lstStyle/>
          <a:p>
            <a:endParaRPr lang="en-US"/>
          </a:p>
        </p:txBody>
      </p:sp>
      <p:pic>
        <p:nvPicPr>
          <p:cNvPr id="11" name="Picture 3"/>
          <p:cNvPicPr>
            <a:picLocks noChangeAspect="1" noChangeArrowheads="1"/>
          </p:cNvPicPr>
          <p:nvPr/>
        </p:nvPicPr>
        <p:blipFill>
          <a:blip r:embed="rId4" cstate="print"/>
          <a:srcRect/>
          <a:stretch>
            <a:fillRect/>
          </a:stretch>
        </p:blipFill>
        <p:spPr bwMode="auto">
          <a:xfrm>
            <a:off x="380998" y="4125913"/>
            <a:ext cx="3902869" cy="2540794"/>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29184" y="916632"/>
            <a:ext cx="4169664" cy="5941368"/>
          </a:xfrm>
        </p:spPr>
        <p:txBody>
          <a:bodyPr>
            <a:normAutofit/>
          </a:bodyPr>
          <a:lstStyle/>
          <a:p>
            <a:pPr marL="0" lvl="0" indent="0" algn="ctr" eaLnBrk="0" fontAlgn="base" hangingPunct="0">
              <a:spcBef>
                <a:spcPct val="0"/>
              </a:spcBef>
              <a:spcAft>
                <a:spcPts val="400"/>
              </a:spcAft>
              <a:buNone/>
            </a:pPr>
            <a:r>
              <a:rPr lang="en-US" sz="2000" b="1" u="sng" dirty="0" smtClean="0">
                <a:solidFill>
                  <a:schemeClr val="bg2">
                    <a:lumMod val="40000"/>
                    <a:lumOff val="60000"/>
                  </a:schemeClr>
                </a:solidFill>
                <a:effectLst>
                  <a:outerShdw blurRad="38100" dist="38100" dir="2700000" algn="tl">
                    <a:srgbClr val="000000">
                      <a:alpha val="43137"/>
                    </a:srgbClr>
                  </a:outerShdw>
                </a:effectLst>
                <a:latin typeface="Arial Unicode MS" pitchFamily="34" charset="-128"/>
                <a:ea typeface="Times New Roman" pitchFamily="18" charset="0"/>
                <a:cs typeface="Courier New" pitchFamily="49" charset="0"/>
              </a:rPr>
              <a:t>NGS</a:t>
            </a:r>
          </a:p>
          <a:p>
            <a:pPr marL="0" lvl="0" indent="0" eaLnBrk="0" fontAlgn="base" hangingPunct="0">
              <a:lnSpc>
                <a:spcPct val="120000"/>
              </a:lnSpc>
              <a:spcBef>
                <a:spcPct val="0"/>
              </a:spcBef>
              <a:spcAft>
                <a:spcPct val="0"/>
              </a:spcAft>
              <a:buNone/>
            </a:pPr>
            <a:r>
              <a:rPr lang="en-US" sz="1600" b="1" dirty="0" smtClean="0">
                <a:latin typeface="Arial Unicode MS" pitchFamily="34" charset="-128"/>
                <a:ea typeface="Times New Roman" pitchFamily="18" charset="0"/>
                <a:cs typeface="Courier New" pitchFamily="49" charset="0"/>
              </a:rPr>
              <a:t>Doug Brown- Program Manager</a:t>
            </a:r>
          </a:p>
          <a:p>
            <a:pPr marL="0" lvl="0" indent="0" eaLnBrk="0" fontAlgn="base" hangingPunct="0">
              <a:lnSpc>
                <a:spcPct val="120000"/>
              </a:lnSpc>
              <a:spcBef>
                <a:spcPct val="0"/>
              </a:spcBef>
              <a:spcAft>
                <a:spcPct val="0"/>
              </a:spcAft>
              <a:buNone/>
            </a:pPr>
            <a:r>
              <a:rPr lang="en-US" sz="1600" b="1" dirty="0" smtClean="0">
                <a:latin typeface="Arial Unicode MS" pitchFamily="34" charset="-128"/>
                <a:ea typeface="Times New Roman" pitchFamily="18" charset="0"/>
                <a:cs typeface="Courier New" pitchFamily="49" charset="0"/>
              </a:rPr>
              <a:t>Eric Berkowitz</a:t>
            </a:r>
            <a:r>
              <a:rPr lang="en-US" sz="1600" dirty="0" smtClean="0">
                <a:latin typeface="Arial Unicode MS" pitchFamily="34" charset="-128"/>
                <a:ea typeface="Times New Roman" pitchFamily="18" charset="0"/>
                <a:cs typeface="Courier New" pitchFamily="49" charset="0"/>
              </a:rPr>
              <a:t> (Development)</a:t>
            </a:r>
          </a:p>
          <a:p>
            <a:pPr marL="0" lvl="0" indent="0" eaLnBrk="0" fontAlgn="base" hangingPunct="0">
              <a:lnSpc>
                <a:spcPct val="120000"/>
              </a:lnSpc>
              <a:spcBef>
                <a:spcPct val="0"/>
              </a:spcBef>
              <a:spcAft>
                <a:spcPct val="0"/>
              </a:spcAft>
              <a:buNone/>
            </a:pPr>
            <a:r>
              <a:rPr lang="en-US" sz="1600" b="1" dirty="0" smtClean="0">
                <a:latin typeface="Arial Unicode MS" pitchFamily="34" charset="-128"/>
                <a:ea typeface="Times New Roman" pitchFamily="18" charset="0"/>
                <a:cs typeface="Courier New" pitchFamily="49" charset="0"/>
              </a:rPr>
              <a:t>Steve Randall </a:t>
            </a:r>
            <a:r>
              <a:rPr lang="en-US" sz="1600" dirty="0" smtClean="0">
                <a:latin typeface="Arial Unicode MS" pitchFamily="34" charset="-128"/>
                <a:ea typeface="Times New Roman" pitchFamily="18" charset="0"/>
                <a:cs typeface="Courier New" pitchFamily="49" charset="0"/>
              </a:rPr>
              <a:t>(Development &amp; Operations)</a:t>
            </a:r>
          </a:p>
          <a:p>
            <a:pPr marL="0" lvl="0" indent="0" eaLnBrk="0" fontAlgn="base" hangingPunct="0">
              <a:lnSpc>
                <a:spcPct val="120000"/>
              </a:lnSpc>
              <a:spcBef>
                <a:spcPct val="0"/>
              </a:spcBef>
              <a:spcAft>
                <a:spcPct val="0"/>
              </a:spcAft>
              <a:buNone/>
            </a:pPr>
            <a:r>
              <a:rPr lang="en-US" sz="1600" b="1" dirty="0" smtClean="0">
                <a:latin typeface="Arial Unicode MS" pitchFamily="34" charset="-128"/>
                <a:ea typeface="Times New Roman" pitchFamily="18" charset="0"/>
                <a:cs typeface="Courier New" pitchFamily="49" charset="0"/>
              </a:rPr>
              <a:t>Stephen White </a:t>
            </a:r>
            <a:r>
              <a:rPr lang="en-US" sz="1600" dirty="0" smtClean="0">
                <a:latin typeface="Arial Unicode MS" pitchFamily="34" charset="-128"/>
                <a:ea typeface="Times New Roman" pitchFamily="18" charset="0"/>
                <a:cs typeface="Courier New" pitchFamily="49" charset="0"/>
              </a:rPr>
              <a:t>(Development)</a:t>
            </a:r>
          </a:p>
          <a:p>
            <a:pPr marL="0" lvl="0" indent="0" eaLnBrk="0" fontAlgn="base" hangingPunct="0">
              <a:lnSpc>
                <a:spcPct val="120000"/>
              </a:lnSpc>
              <a:spcBef>
                <a:spcPct val="0"/>
              </a:spcBef>
              <a:spcAft>
                <a:spcPct val="0"/>
              </a:spcAft>
              <a:buNone/>
            </a:pPr>
            <a:r>
              <a:rPr lang="en-US" sz="1600" b="1" dirty="0" smtClean="0">
                <a:latin typeface="Arial Unicode MS" pitchFamily="34" charset="-128"/>
                <a:ea typeface="Times New Roman" pitchFamily="18" charset="0"/>
                <a:cs typeface="Courier New" pitchFamily="49" charset="0"/>
              </a:rPr>
              <a:t>Chris Parrish </a:t>
            </a:r>
            <a:r>
              <a:rPr lang="en-US" sz="1600" dirty="0" smtClean="0">
                <a:latin typeface="Arial Unicode MS" pitchFamily="34" charset="-128"/>
                <a:ea typeface="Times New Roman" pitchFamily="18" charset="0"/>
                <a:cs typeface="Courier New" pitchFamily="49" charset="0"/>
              </a:rPr>
              <a:t>(Development)</a:t>
            </a:r>
          </a:p>
          <a:p>
            <a:pPr marL="0" lvl="0" indent="0" eaLnBrk="0" fontAlgn="base" hangingPunct="0">
              <a:lnSpc>
                <a:spcPct val="120000"/>
              </a:lnSpc>
              <a:spcBef>
                <a:spcPct val="0"/>
              </a:spcBef>
              <a:spcAft>
                <a:spcPct val="0"/>
              </a:spcAft>
              <a:buNone/>
            </a:pPr>
            <a:r>
              <a:rPr lang="en-US" sz="1600" b="1" dirty="0" smtClean="0">
                <a:latin typeface="Arial Unicode MS" pitchFamily="34" charset="-128"/>
                <a:ea typeface="Times New Roman" pitchFamily="18" charset="0"/>
                <a:cs typeface="Courier New" pitchFamily="49" charset="0"/>
              </a:rPr>
              <a:t>Tom </a:t>
            </a:r>
            <a:r>
              <a:rPr lang="en-US" sz="1600" b="1" dirty="0" err="1" smtClean="0">
                <a:latin typeface="Arial Unicode MS" pitchFamily="34" charset="-128"/>
                <a:ea typeface="Times New Roman" pitchFamily="18" charset="0"/>
                <a:cs typeface="Courier New" pitchFamily="49" charset="0"/>
              </a:rPr>
              <a:t>Soler</a:t>
            </a:r>
            <a:r>
              <a:rPr lang="en-US" sz="1600" b="1" dirty="0" smtClean="0">
                <a:latin typeface="Arial Unicode MS" pitchFamily="34" charset="-128"/>
                <a:ea typeface="Times New Roman" pitchFamily="18" charset="0"/>
                <a:cs typeface="Courier New" pitchFamily="49" charset="0"/>
              </a:rPr>
              <a:t> </a:t>
            </a:r>
            <a:r>
              <a:rPr lang="en-US" sz="1600" dirty="0" smtClean="0">
                <a:latin typeface="Arial Unicode MS" pitchFamily="34" charset="-128"/>
                <a:ea typeface="Times New Roman" pitchFamily="18" charset="0"/>
                <a:cs typeface="Courier New" pitchFamily="49" charset="0"/>
              </a:rPr>
              <a:t>(Development)</a:t>
            </a:r>
          </a:p>
          <a:p>
            <a:pPr marL="0" lvl="0" indent="0" eaLnBrk="0" fontAlgn="base" hangingPunct="0">
              <a:lnSpc>
                <a:spcPct val="120000"/>
              </a:lnSpc>
              <a:spcBef>
                <a:spcPct val="0"/>
              </a:spcBef>
              <a:spcAft>
                <a:spcPct val="0"/>
              </a:spcAft>
              <a:buNone/>
            </a:pPr>
            <a:r>
              <a:rPr lang="en-US" sz="1600" b="1" dirty="0" smtClean="0">
                <a:latin typeface="Arial Unicode MS" pitchFamily="34" charset="-128"/>
                <a:ea typeface="Times New Roman" pitchFamily="18" charset="0"/>
                <a:cs typeface="Courier New" pitchFamily="49" charset="0"/>
              </a:rPr>
              <a:t>Bang Le </a:t>
            </a:r>
            <a:r>
              <a:rPr lang="en-US" sz="1600" dirty="0" smtClean="0">
                <a:latin typeface="Arial Unicode MS" pitchFamily="34" charset="-128"/>
                <a:ea typeface="Times New Roman" pitchFamily="18" charset="0"/>
                <a:cs typeface="Courier New" pitchFamily="49" charset="0"/>
              </a:rPr>
              <a:t>(Development &amp; Operations)</a:t>
            </a:r>
          </a:p>
          <a:p>
            <a:pPr marL="0" lvl="0" indent="0" eaLnBrk="0" fontAlgn="base" hangingPunct="0">
              <a:lnSpc>
                <a:spcPct val="120000"/>
              </a:lnSpc>
              <a:spcBef>
                <a:spcPct val="0"/>
              </a:spcBef>
              <a:buNone/>
            </a:pPr>
            <a:r>
              <a:rPr lang="en-US" sz="1600" b="1" dirty="0" smtClean="0">
                <a:latin typeface="Arial Unicode MS" pitchFamily="34" charset="-128"/>
                <a:ea typeface="Times New Roman" pitchFamily="18" charset="0"/>
                <a:cs typeface="Courier New" pitchFamily="49" charset="0"/>
              </a:rPr>
              <a:t>Joe </a:t>
            </a:r>
            <a:r>
              <a:rPr lang="en-US" sz="1600" b="1" dirty="0" err="1" smtClean="0">
                <a:latin typeface="Arial Unicode MS" pitchFamily="34" charset="-128"/>
                <a:ea typeface="Times New Roman" pitchFamily="18" charset="0"/>
                <a:cs typeface="Courier New" pitchFamily="49" charset="0"/>
              </a:rPr>
              <a:t>Evjen</a:t>
            </a:r>
            <a:r>
              <a:rPr lang="en-US" sz="1600" b="1" dirty="0" smtClean="0">
                <a:latin typeface="Arial Unicode MS" pitchFamily="34" charset="-128"/>
                <a:ea typeface="Times New Roman" pitchFamily="18" charset="0"/>
                <a:cs typeface="Courier New" pitchFamily="49" charset="0"/>
              </a:rPr>
              <a:t> </a:t>
            </a:r>
            <a:r>
              <a:rPr lang="en-US" sz="1600" dirty="0" smtClean="0">
                <a:latin typeface="Arial Unicode MS" pitchFamily="34" charset="-128"/>
                <a:ea typeface="Times New Roman" pitchFamily="18" charset="0"/>
                <a:cs typeface="Courier New" pitchFamily="49" charset="0"/>
              </a:rPr>
              <a:t>(Operations)</a:t>
            </a:r>
          </a:p>
          <a:p>
            <a:pPr marL="0" lvl="0" indent="0" eaLnBrk="0" fontAlgn="base" hangingPunct="0">
              <a:lnSpc>
                <a:spcPct val="120000"/>
              </a:lnSpc>
              <a:spcBef>
                <a:spcPct val="0"/>
              </a:spcBef>
              <a:buNone/>
            </a:pPr>
            <a:r>
              <a:rPr lang="en-US" sz="1600" b="1" dirty="0" err="1" smtClean="0">
                <a:latin typeface="Arial Unicode MS" pitchFamily="34" charset="-128"/>
                <a:ea typeface="Times New Roman" pitchFamily="18" charset="0"/>
                <a:cs typeface="Courier New" pitchFamily="49" charset="0"/>
              </a:rPr>
              <a:t>Inseong</a:t>
            </a:r>
            <a:r>
              <a:rPr lang="en-US" sz="1600" b="1" dirty="0" smtClean="0">
                <a:latin typeface="Arial Unicode MS" pitchFamily="34" charset="-128"/>
                <a:ea typeface="Times New Roman" pitchFamily="18" charset="0"/>
                <a:cs typeface="Courier New" pitchFamily="49" charset="0"/>
              </a:rPr>
              <a:t> </a:t>
            </a:r>
            <a:r>
              <a:rPr lang="en-US" sz="1600" b="1" dirty="0" err="1" smtClean="0">
                <a:latin typeface="Arial Unicode MS" pitchFamily="34" charset="-128"/>
                <a:ea typeface="Times New Roman" pitchFamily="18" charset="0"/>
                <a:cs typeface="Courier New" pitchFamily="49" charset="0"/>
              </a:rPr>
              <a:t>Jeong</a:t>
            </a:r>
            <a:r>
              <a:rPr lang="en-US" sz="1600" b="1" dirty="0" smtClean="0">
                <a:latin typeface="Arial Unicode MS" pitchFamily="34" charset="-128"/>
                <a:ea typeface="Times New Roman" pitchFamily="18" charset="0"/>
                <a:cs typeface="Courier New" pitchFamily="49" charset="0"/>
              </a:rPr>
              <a:t> </a:t>
            </a:r>
            <a:r>
              <a:rPr lang="en-US" sz="1600" dirty="0" smtClean="0">
                <a:latin typeface="Arial Unicode MS" pitchFamily="34" charset="-128"/>
                <a:ea typeface="Times New Roman" pitchFamily="18" charset="0"/>
                <a:cs typeface="Courier New" pitchFamily="49" charset="0"/>
              </a:rPr>
              <a:t>(Development)</a:t>
            </a:r>
          </a:p>
          <a:p>
            <a:pPr marL="0" lvl="0" indent="0" eaLnBrk="0" fontAlgn="base" hangingPunct="0">
              <a:lnSpc>
                <a:spcPct val="120000"/>
              </a:lnSpc>
              <a:spcBef>
                <a:spcPct val="0"/>
              </a:spcBef>
              <a:buNone/>
            </a:pPr>
            <a:endParaRPr lang="en-US" sz="1600" dirty="0" smtClean="0">
              <a:latin typeface="Arial Unicode MS" pitchFamily="34" charset="-128"/>
              <a:ea typeface="Times New Roman" pitchFamily="18" charset="0"/>
              <a:cs typeface="Courier New" pitchFamily="49" charset="0"/>
            </a:endParaRPr>
          </a:p>
          <a:p>
            <a:pPr marL="0" lvl="0" indent="0" algn="ctr">
              <a:spcBef>
                <a:spcPct val="0"/>
              </a:spcBef>
              <a:spcAft>
                <a:spcPts val="400"/>
              </a:spcAft>
              <a:buNone/>
              <a:defRPr/>
            </a:pPr>
            <a:r>
              <a:rPr lang="en-US" sz="2000" b="1" u="sng" dirty="0" smtClean="0">
                <a:solidFill>
                  <a:schemeClr val="bg2">
                    <a:lumMod val="40000"/>
                    <a:lumOff val="60000"/>
                  </a:schemeClr>
                </a:solidFill>
                <a:effectLst>
                  <a:outerShdw blurRad="38100" dist="38100" dir="2700000" algn="tl">
                    <a:srgbClr val="000000">
                      <a:alpha val="43137"/>
                    </a:srgbClr>
                  </a:outerShdw>
                </a:effectLst>
                <a:latin typeface="Arial Unicode MS" pitchFamily="34" charset="-128"/>
                <a:ea typeface="Times New Roman" pitchFamily="18" charset="0"/>
                <a:cs typeface="Courier New" pitchFamily="49" charset="0"/>
              </a:rPr>
              <a:t>OCS</a:t>
            </a:r>
          </a:p>
          <a:p>
            <a:pPr marL="0" lvl="0" indent="0">
              <a:lnSpc>
                <a:spcPct val="120000"/>
              </a:lnSpc>
              <a:spcBef>
                <a:spcPct val="0"/>
              </a:spcBef>
              <a:buNone/>
              <a:defRPr/>
            </a:pPr>
            <a:r>
              <a:rPr lang="en-US" sz="1600" b="1" dirty="0" smtClean="0">
                <a:latin typeface="Arial Unicode MS" pitchFamily="34" charset="-128"/>
                <a:ea typeface="Times New Roman" pitchFamily="18" charset="0"/>
                <a:cs typeface="Courier New" pitchFamily="49" charset="0"/>
              </a:rPr>
              <a:t>Maureen Kenny </a:t>
            </a:r>
            <a:r>
              <a:rPr lang="en-US" sz="1600" b="1" dirty="0" smtClean="0">
                <a:latin typeface="Arial"/>
                <a:ea typeface="Times New Roman" pitchFamily="18" charset="0"/>
                <a:cs typeface="Courier New" pitchFamily="49" charset="0"/>
              </a:rPr>
              <a:t>–</a:t>
            </a:r>
            <a:r>
              <a:rPr lang="en-US" sz="1600" b="1" dirty="0" smtClean="0">
                <a:latin typeface="Arial Unicode MS" pitchFamily="34" charset="-128"/>
                <a:ea typeface="Times New Roman" pitchFamily="18" charset="0"/>
                <a:cs typeface="Courier New" pitchFamily="49" charset="0"/>
              </a:rPr>
              <a:t> Development Team Lead</a:t>
            </a:r>
          </a:p>
          <a:p>
            <a:pPr marL="0" lvl="0" indent="0">
              <a:lnSpc>
                <a:spcPct val="120000"/>
              </a:lnSpc>
              <a:spcBef>
                <a:spcPct val="0"/>
              </a:spcBef>
              <a:buNone/>
              <a:defRPr/>
            </a:pPr>
            <a:r>
              <a:rPr lang="en-US" sz="1600" b="1" dirty="0" smtClean="0">
                <a:latin typeface="Arial Unicode MS" pitchFamily="34" charset="-128"/>
                <a:ea typeface="Times New Roman" pitchFamily="18" charset="0"/>
                <a:cs typeface="Courier New" pitchFamily="49" charset="0"/>
              </a:rPr>
              <a:t>Ed Myers   </a:t>
            </a:r>
            <a:r>
              <a:rPr lang="en-US" sz="1600" dirty="0" smtClean="0">
                <a:latin typeface="Arial Unicode MS" pitchFamily="34" charset="-128"/>
                <a:ea typeface="Times New Roman" pitchFamily="18" charset="0"/>
                <a:cs typeface="Courier New" pitchFamily="49" charset="0"/>
              </a:rPr>
              <a:t>(Development)</a:t>
            </a:r>
          </a:p>
          <a:p>
            <a:pPr marL="0" lvl="0" indent="0">
              <a:lnSpc>
                <a:spcPct val="120000"/>
              </a:lnSpc>
              <a:spcBef>
                <a:spcPct val="0"/>
              </a:spcBef>
              <a:buNone/>
              <a:defRPr/>
            </a:pPr>
            <a:r>
              <a:rPr lang="en-US" sz="1600" b="1" dirty="0" smtClean="0">
                <a:latin typeface="Arial Unicode MS" pitchFamily="34" charset="-128"/>
                <a:ea typeface="Times New Roman" pitchFamily="18" charset="0"/>
                <a:cs typeface="Courier New" pitchFamily="49" charset="0"/>
              </a:rPr>
              <a:t>Kurt Hess  </a:t>
            </a:r>
            <a:r>
              <a:rPr lang="en-US" sz="1600" dirty="0" smtClean="0">
                <a:latin typeface="Arial Unicode MS" pitchFamily="34" charset="-128"/>
                <a:ea typeface="Times New Roman" pitchFamily="18" charset="0"/>
                <a:cs typeface="Courier New" pitchFamily="49" charset="0"/>
              </a:rPr>
              <a:t>(Development)</a:t>
            </a:r>
          </a:p>
          <a:p>
            <a:pPr marL="0" lvl="0" indent="0">
              <a:lnSpc>
                <a:spcPct val="120000"/>
              </a:lnSpc>
              <a:spcBef>
                <a:spcPct val="0"/>
              </a:spcBef>
              <a:buNone/>
              <a:defRPr/>
            </a:pPr>
            <a:r>
              <a:rPr lang="en-US" sz="1600" b="1" dirty="0" smtClean="0">
                <a:latin typeface="Arial Unicode MS" pitchFamily="34" charset="-128"/>
                <a:ea typeface="Times New Roman" pitchFamily="18" charset="0"/>
                <a:cs typeface="Courier New" pitchFamily="49" charset="0"/>
              </a:rPr>
              <a:t>Corey Allen  </a:t>
            </a:r>
            <a:r>
              <a:rPr lang="en-US" sz="1600" dirty="0" smtClean="0">
                <a:latin typeface="Arial Unicode MS" pitchFamily="34" charset="-128"/>
                <a:ea typeface="Times New Roman" pitchFamily="18" charset="0"/>
                <a:cs typeface="Courier New" pitchFamily="49" charset="0"/>
              </a:rPr>
              <a:t>(Operations)</a:t>
            </a:r>
          </a:p>
          <a:p>
            <a:pPr marL="0" lvl="0" indent="0">
              <a:lnSpc>
                <a:spcPct val="120000"/>
              </a:lnSpc>
              <a:spcBef>
                <a:spcPct val="0"/>
              </a:spcBef>
              <a:buNone/>
              <a:defRPr/>
            </a:pPr>
            <a:r>
              <a:rPr lang="en-US" sz="1600" b="1" dirty="0" smtClean="0">
                <a:latin typeface="Arial Unicode MS" pitchFamily="34" charset="-128"/>
                <a:ea typeface="Times New Roman" pitchFamily="18" charset="0"/>
                <a:cs typeface="Courier New" pitchFamily="49" charset="0"/>
              </a:rPr>
              <a:t>Julia </a:t>
            </a:r>
            <a:r>
              <a:rPr lang="en-US" sz="1600" b="1" dirty="0" err="1" smtClean="0">
                <a:latin typeface="Arial Unicode MS" pitchFamily="34" charset="-128"/>
                <a:ea typeface="Times New Roman" pitchFamily="18" charset="0"/>
                <a:cs typeface="Courier New" pitchFamily="49" charset="0"/>
              </a:rPr>
              <a:t>Skory</a:t>
            </a:r>
            <a:r>
              <a:rPr lang="en-US" sz="1600" b="1" dirty="0" smtClean="0">
                <a:latin typeface="Arial Unicode MS" pitchFamily="34" charset="-128"/>
                <a:ea typeface="Times New Roman" pitchFamily="18" charset="0"/>
                <a:cs typeface="Courier New" pitchFamily="49" charset="0"/>
              </a:rPr>
              <a:t>  </a:t>
            </a:r>
            <a:r>
              <a:rPr lang="en-US" sz="1600" dirty="0" smtClean="0">
                <a:latin typeface="Arial Unicode MS" pitchFamily="34" charset="-128"/>
                <a:ea typeface="Times New Roman" pitchFamily="18" charset="0"/>
                <a:cs typeface="Courier New" pitchFamily="49" charset="0"/>
              </a:rPr>
              <a:t>(Development)</a:t>
            </a:r>
          </a:p>
          <a:p>
            <a:pPr lvl="0">
              <a:buNone/>
              <a:defRPr/>
            </a:pPr>
            <a:r>
              <a:rPr lang="en-US" sz="1600" b="1" dirty="0" err="1" smtClean="0">
                <a:latin typeface="Arial Unicode MS" pitchFamily="34" charset="-128"/>
                <a:ea typeface="Times New Roman" pitchFamily="18" charset="0"/>
                <a:cs typeface="Courier New" pitchFamily="49" charset="0"/>
              </a:rPr>
              <a:t>Jiangtao</a:t>
            </a:r>
            <a:r>
              <a:rPr lang="en-US" sz="1600" b="1" dirty="0" smtClean="0">
                <a:latin typeface="Arial Unicode MS" pitchFamily="34" charset="-128"/>
                <a:ea typeface="Times New Roman" pitchFamily="18" charset="0"/>
                <a:cs typeface="Courier New" pitchFamily="49" charset="0"/>
              </a:rPr>
              <a:t> </a:t>
            </a:r>
            <a:r>
              <a:rPr lang="en-US" sz="1600" b="1" dirty="0" err="1" smtClean="0">
                <a:latin typeface="Arial Unicode MS" pitchFamily="34" charset="-128"/>
                <a:ea typeface="Times New Roman" pitchFamily="18" charset="0"/>
                <a:cs typeface="Courier New" pitchFamily="49" charset="0"/>
              </a:rPr>
              <a:t>Xu</a:t>
            </a:r>
            <a:r>
              <a:rPr lang="en-US" sz="1600" b="1" dirty="0" smtClean="0">
                <a:latin typeface="Arial Unicode MS" pitchFamily="34" charset="-128"/>
                <a:ea typeface="Times New Roman" pitchFamily="18" charset="0"/>
                <a:cs typeface="Courier New" pitchFamily="49" charset="0"/>
              </a:rPr>
              <a:t>  </a:t>
            </a:r>
            <a:r>
              <a:rPr lang="en-US" sz="1600" dirty="0" smtClean="0">
                <a:latin typeface="Arial Unicode MS" pitchFamily="34" charset="-128"/>
                <a:ea typeface="Times New Roman" pitchFamily="18" charset="0"/>
                <a:cs typeface="Courier New" pitchFamily="49" charset="0"/>
              </a:rPr>
              <a:t>(Development)</a:t>
            </a:r>
          </a:p>
          <a:p>
            <a:pPr lvl="0">
              <a:buNone/>
              <a:defRPr/>
            </a:pPr>
            <a:r>
              <a:rPr lang="en-US" sz="1600" b="1" dirty="0" err="1" smtClean="0">
                <a:latin typeface="Arial Unicode MS" pitchFamily="34" charset="-128"/>
                <a:ea typeface="Times New Roman" pitchFamily="18" charset="0"/>
                <a:cs typeface="Courier New" pitchFamily="49" charset="0"/>
              </a:rPr>
              <a:t>Zizang</a:t>
            </a:r>
            <a:r>
              <a:rPr lang="en-US" sz="1600" b="1" dirty="0" smtClean="0">
                <a:latin typeface="Arial Unicode MS" pitchFamily="34" charset="-128"/>
                <a:ea typeface="Times New Roman" pitchFamily="18" charset="0"/>
                <a:cs typeface="Courier New" pitchFamily="49" charset="0"/>
              </a:rPr>
              <a:t> Yang  </a:t>
            </a:r>
            <a:r>
              <a:rPr lang="en-US" sz="1600" dirty="0" smtClean="0">
                <a:latin typeface="Arial Unicode MS" pitchFamily="34" charset="-128"/>
                <a:ea typeface="Times New Roman" pitchFamily="18" charset="0"/>
                <a:cs typeface="Courier New" pitchFamily="49" charset="0"/>
              </a:rPr>
              <a:t>(Development)</a:t>
            </a:r>
          </a:p>
          <a:p>
            <a:pPr marL="0" lvl="0" indent="0" eaLnBrk="0" fontAlgn="base" hangingPunct="0">
              <a:lnSpc>
                <a:spcPct val="120000"/>
              </a:lnSpc>
              <a:spcBef>
                <a:spcPct val="0"/>
              </a:spcBef>
              <a:buNone/>
            </a:pPr>
            <a:endParaRPr lang="en-US" sz="1600" dirty="0" smtClean="0">
              <a:latin typeface="Arial Unicode MS" pitchFamily="34" charset="-128"/>
              <a:ea typeface="Times New Roman" pitchFamily="18" charset="0"/>
              <a:cs typeface="Courier New" pitchFamily="49" charset="0"/>
            </a:endParaRPr>
          </a:p>
          <a:p>
            <a:pPr marL="0" lvl="0" indent="0" eaLnBrk="0" fontAlgn="base" hangingPunct="0">
              <a:lnSpc>
                <a:spcPct val="120000"/>
              </a:lnSpc>
              <a:spcBef>
                <a:spcPct val="0"/>
              </a:spcBef>
              <a:buNone/>
            </a:pPr>
            <a:endParaRPr lang="en-US" sz="1600" dirty="0" smtClean="0">
              <a:latin typeface="Arial Unicode MS" pitchFamily="34" charset="-128"/>
              <a:ea typeface="Times New Roman" pitchFamily="18" charset="0"/>
              <a:cs typeface="Courier New" pitchFamily="49" charset="0"/>
            </a:endParaRPr>
          </a:p>
          <a:p>
            <a:pPr marL="0" lvl="0" indent="0" eaLnBrk="0" fontAlgn="base" hangingPunct="0">
              <a:lnSpc>
                <a:spcPct val="120000"/>
              </a:lnSpc>
              <a:spcBef>
                <a:spcPct val="0"/>
              </a:spcBef>
              <a:buNone/>
            </a:pPr>
            <a:endParaRPr lang="en-US" sz="1600" dirty="0" smtClean="0">
              <a:latin typeface="Arial Unicode MS" pitchFamily="34" charset="-128"/>
              <a:ea typeface="Times New Roman" pitchFamily="18" charset="0"/>
              <a:cs typeface="Courier New" pitchFamily="49" charset="0"/>
            </a:endParaRPr>
          </a:p>
          <a:p>
            <a:pPr marL="0" lvl="0" indent="0" eaLnBrk="0" fontAlgn="base" hangingPunct="0">
              <a:lnSpc>
                <a:spcPct val="120000"/>
              </a:lnSpc>
              <a:spcBef>
                <a:spcPct val="0"/>
              </a:spcBef>
              <a:buNone/>
            </a:pPr>
            <a:endParaRPr lang="en-US" sz="1600" dirty="0" smtClean="0">
              <a:latin typeface="Arial Unicode MS" pitchFamily="34" charset="-128"/>
              <a:ea typeface="Times New Roman" pitchFamily="18" charset="0"/>
              <a:cs typeface="Courier New" pitchFamily="49" charset="0"/>
            </a:endParaRPr>
          </a:p>
          <a:p>
            <a:pPr marL="0" lvl="0" indent="0" eaLnBrk="0" fontAlgn="base" hangingPunct="0">
              <a:lnSpc>
                <a:spcPct val="120000"/>
              </a:lnSpc>
              <a:spcBef>
                <a:spcPct val="0"/>
              </a:spcBef>
              <a:buNone/>
            </a:pPr>
            <a:endParaRPr lang="en-US" sz="1600" dirty="0" smtClean="0">
              <a:latin typeface="Arial Unicode MS" pitchFamily="34" charset="-128"/>
              <a:ea typeface="Times New Roman" pitchFamily="18" charset="0"/>
              <a:cs typeface="Courier New" pitchFamily="49" charset="0"/>
            </a:endParaRPr>
          </a:p>
          <a:p>
            <a:pPr marL="0" lvl="0" indent="0" eaLnBrk="0" fontAlgn="base" hangingPunct="0">
              <a:lnSpc>
                <a:spcPct val="120000"/>
              </a:lnSpc>
              <a:spcBef>
                <a:spcPct val="0"/>
              </a:spcBef>
              <a:buNone/>
            </a:pPr>
            <a:endParaRPr lang="en-US" sz="1600" dirty="0" smtClean="0">
              <a:latin typeface="Arial Unicode MS" pitchFamily="34" charset="-128"/>
              <a:ea typeface="Times New Roman" pitchFamily="18" charset="0"/>
              <a:cs typeface="Courier New" pitchFamily="49" charset="0"/>
            </a:endParaRPr>
          </a:p>
          <a:p>
            <a:pPr marL="0" lvl="0" indent="0" eaLnBrk="0" fontAlgn="base" hangingPunct="0">
              <a:lnSpc>
                <a:spcPct val="120000"/>
              </a:lnSpc>
              <a:spcBef>
                <a:spcPct val="0"/>
              </a:spcBef>
              <a:buNone/>
            </a:pPr>
            <a:endParaRPr lang="en-US" sz="1600" dirty="0" smtClean="0">
              <a:latin typeface="Arial Unicode MS" pitchFamily="34" charset="-128"/>
              <a:ea typeface="Times New Roman" pitchFamily="18" charset="0"/>
              <a:cs typeface="Courier New" pitchFamily="49" charset="0"/>
            </a:endParaRPr>
          </a:p>
          <a:p>
            <a:pPr marL="0" lvl="0" indent="0" eaLnBrk="0" fontAlgn="base" hangingPunct="0">
              <a:lnSpc>
                <a:spcPct val="120000"/>
              </a:lnSpc>
              <a:spcBef>
                <a:spcPct val="0"/>
              </a:spcBef>
              <a:buNone/>
            </a:pPr>
            <a:endParaRPr lang="en-US" sz="1600" dirty="0" smtClean="0">
              <a:latin typeface="Arial Unicode MS" pitchFamily="34" charset="-128"/>
              <a:ea typeface="Times New Roman" pitchFamily="18" charset="0"/>
              <a:cs typeface="Courier New" pitchFamily="49" charset="0"/>
            </a:endParaRPr>
          </a:p>
          <a:p>
            <a:pPr marL="0" lvl="0" indent="0" eaLnBrk="0" fontAlgn="base" hangingPunct="0">
              <a:lnSpc>
                <a:spcPct val="120000"/>
              </a:lnSpc>
              <a:spcBef>
                <a:spcPct val="0"/>
              </a:spcBef>
              <a:buNone/>
            </a:pPr>
            <a:endParaRPr lang="en-US" sz="1600" dirty="0" smtClean="0">
              <a:latin typeface="Arial Unicode MS" pitchFamily="34" charset="-128"/>
              <a:ea typeface="Times New Roman" pitchFamily="18" charset="0"/>
              <a:cs typeface="Courier New" pitchFamily="49" charset="0"/>
            </a:endParaRPr>
          </a:p>
          <a:p>
            <a:pPr marL="0" lvl="0" indent="0" algn="ctr" eaLnBrk="0" fontAlgn="base" hangingPunct="0">
              <a:lnSpc>
                <a:spcPct val="120000"/>
              </a:lnSpc>
              <a:spcBef>
                <a:spcPct val="0"/>
              </a:spcBef>
              <a:buNone/>
            </a:pPr>
            <a:endParaRPr lang="en-US" u="sng" dirty="0" smtClean="0">
              <a:latin typeface="Arial Unicode MS" pitchFamily="34" charset="-128"/>
              <a:ea typeface="Times New Roman" pitchFamily="18" charset="0"/>
              <a:cs typeface="Courier New" pitchFamily="49" charset="0"/>
            </a:endParaRPr>
          </a:p>
          <a:p>
            <a:pPr>
              <a:buNone/>
            </a:pPr>
            <a:endParaRPr lang="en-US" sz="2800" dirty="0" smtClean="0">
              <a:latin typeface="Arial Unicode MS" pitchFamily="34" charset="-128"/>
              <a:ea typeface="Times New Roman" pitchFamily="18" charset="0"/>
              <a:cs typeface="Courier New" pitchFamily="49" charset="0"/>
            </a:endParaRPr>
          </a:p>
          <a:p>
            <a:pPr lvl="0">
              <a:buNone/>
            </a:pPr>
            <a:endParaRPr lang="en-US" dirty="0" smtClean="0">
              <a:latin typeface="Arial Unicode MS" pitchFamily="34" charset="-128"/>
              <a:ea typeface="Times New Roman" pitchFamily="18" charset="0"/>
              <a:cs typeface="Courier New" pitchFamily="49" charset="0"/>
            </a:endParaRPr>
          </a:p>
          <a:p>
            <a:pPr>
              <a:buNone/>
            </a:pPr>
            <a:endParaRPr lang="en-US" dirty="0"/>
          </a:p>
        </p:txBody>
      </p:sp>
      <p:sp>
        <p:nvSpPr>
          <p:cNvPr id="5" name="TextBox 4"/>
          <p:cNvSpPr txBox="1"/>
          <p:nvPr/>
        </p:nvSpPr>
        <p:spPr>
          <a:xfrm>
            <a:off x="0" y="454967"/>
            <a:ext cx="9143999" cy="461665"/>
          </a:xfrm>
          <a:prstGeom prst="rect">
            <a:avLst/>
          </a:prstGeom>
          <a:noFill/>
        </p:spPr>
        <p:txBody>
          <a:bodyPr wrap="square" rtlCol="0">
            <a:spAutoFit/>
          </a:bodyPr>
          <a:lstStyle/>
          <a:p>
            <a:pPr algn="ctr"/>
            <a:r>
              <a:rPr lang="en-US" sz="2400" b="1" dirty="0" smtClean="0">
                <a:solidFill>
                  <a:srgbClr val="FFFF00"/>
                </a:solidFill>
                <a:effectLst>
                  <a:outerShdw blurRad="38100" dist="38100" dir="2700000" algn="tl">
                    <a:srgbClr val="000000">
                      <a:alpha val="43137"/>
                    </a:srgbClr>
                  </a:outerShdw>
                </a:effectLst>
              </a:rPr>
              <a:t>Tri-Office </a:t>
            </a:r>
            <a:r>
              <a:rPr lang="en-US" sz="2400" b="1" dirty="0" err="1" smtClean="0">
                <a:solidFill>
                  <a:srgbClr val="FFFF00"/>
                </a:solidFill>
                <a:effectLst>
                  <a:outerShdw blurRad="38100" dist="38100" dir="2700000" algn="tl">
                    <a:srgbClr val="000000">
                      <a:alpha val="43137"/>
                    </a:srgbClr>
                  </a:outerShdw>
                </a:effectLst>
              </a:rPr>
              <a:t>VDatum</a:t>
            </a:r>
            <a:r>
              <a:rPr lang="en-US" sz="2400" b="1" dirty="0" smtClean="0">
                <a:solidFill>
                  <a:srgbClr val="FFFF00"/>
                </a:solidFill>
                <a:effectLst>
                  <a:outerShdw blurRad="38100" dist="38100" dir="2700000" algn="tl">
                    <a:srgbClr val="000000">
                      <a:alpha val="43137"/>
                    </a:srgbClr>
                  </a:outerShdw>
                </a:effectLst>
              </a:rPr>
              <a:t> Team</a:t>
            </a:r>
            <a:endParaRPr lang="en-US" b="1" dirty="0">
              <a:solidFill>
                <a:srgbClr val="FFFF00"/>
              </a:solidFill>
              <a:effectLst>
                <a:outerShdw blurRad="38100" dist="38100" dir="2700000" algn="tl">
                  <a:srgbClr val="000000">
                    <a:alpha val="43137"/>
                  </a:srgbClr>
                </a:outerShdw>
              </a:effectLst>
            </a:endParaRPr>
          </a:p>
        </p:txBody>
      </p:sp>
      <p:sp>
        <p:nvSpPr>
          <p:cNvPr id="6" name="Content Placeholder 2"/>
          <p:cNvSpPr txBox="1">
            <a:spLocks/>
          </p:cNvSpPr>
          <p:nvPr/>
        </p:nvSpPr>
        <p:spPr bwMode="auto">
          <a:xfrm>
            <a:off x="1645920" y="4197096"/>
            <a:ext cx="4206241" cy="26609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defRPr/>
            </a:pPr>
            <a:endParaRPr lang="en-US" sz="2800" dirty="0" smtClean="0">
              <a:latin typeface="Arial Unicode MS" pitchFamily="34" charset="-128"/>
              <a:ea typeface="Times New Roman" pitchFamily="18" charset="0"/>
              <a:cs typeface="Courier New" pitchFamily="49" charset="0"/>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defRPr/>
            </a:pPr>
            <a:endParaRPr kumimoji="0" lang="en-US" sz="28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defRPr/>
            </a:pPr>
            <a:endParaRPr lang="en-US" sz="2800" dirty="0" smtClean="0">
              <a:latin typeface="Arial Unicode MS" pitchFamily="34" charset="-128"/>
              <a:ea typeface="Times New Roman" pitchFamily="18" charset="0"/>
              <a:cs typeface="Courier New" pitchFamily="49" charset="0"/>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defRPr/>
            </a:pPr>
            <a:endParaRPr kumimoji="0" lang="en-US" sz="28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defRPr/>
            </a:pPr>
            <a:endParaRPr lang="en-US" sz="2800" dirty="0" smtClean="0">
              <a:latin typeface="Arial Unicode MS" pitchFamily="34" charset="-128"/>
              <a:ea typeface="Times New Roman" pitchFamily="18" charset="0"/>
              <a:cs typeface="Courier New" pitchFamily="49" charset="0"/>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defRPr/>
            </a:pPr>
            <a:endParaRPr kumimoji="0" lang="en-US" sz="28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defRPr/>
            </a:pPr>
            <a:endParaRPr kumimoji="0" lang="en-US" sz="28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defRPr/>
            </a:pPr>
            <a:endParaRPr kumimoji="0" lang="en-US" sz="28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defRPr/>
            </a:pPr>
            <a:endParaRPr kumimoji="0" lang="en-US" sz="28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defRPr/>
            </a:pPr>
            <a:endParaRPr kumimoji="0" lang="en-US" sz="26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2"/>
          <p:cNvSpPr txBox="1">
            <a:spLocks/>
          </p:cNvSpPr>
          <p:nvPr/>
        </p:nvSpPr>
        <p:spPr bwMode="auto">
          <a:xfrm>
            <a:off x="4828032" y="916632"/>
            <a:ext cx="4315968" cy="4404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ts val="400"/>
              </a:spcAft>
              <a:buClr>
                <a:srgbClr val="0BD0D9"/>
              </a:buClr>
              <a:buSzPct val="95000"/>
              <a:buFont typeface="Wingdings 2" pitchFamily="18" charset="2"/>
              <a:buNone/>
              <a:tabLst/>
              <a:defRPr/>
            </a:pPr>
            <a:r>
              <a:rPr kumimoji="0" lang="en-US" sz="2000" b="1" i="0" u="sng" strike="noStrike" kern="1200" cap="none" spc="0" normalizeH="0" baseline="0" noProof="0" dirty="0" smtClean="0">
                <a:ln>
                  <a:noFill/>
                </a:ln>
                <a:solidFill>
                  <a:schemeClr val="bg2">
                    <a:lumMod val="40000"/>
                    <a:lumOff val="60000"/>
                  </a:schemeClr>
                </a:solidFill>
                <a:effectLst>
                  <a:outerShdw blurRad="38100" dist="38100" dir="2700000" algn="tl">
                    <a:srgbClr val="000000">
                      <a:alpha val="43137"/>
                    </a:srgbClr>
                  </a:outerShdw>
                </a:effectLst>
                <a:uLnTx/>
                <a:uFillTx/>
                <a:latin typeface="Arial Unicode MS" pitchFamily="34" charset="-128"/>
                <a:ea typeface="Times New Roman" pitchFamily="18" charset="0"/>
                <a:cs typeface="Courier New" pitchFamily="49" charset="0"/>
              </a:rPr>
              <a:t>CO-OPS</a:t>
            </a:r>
          </a:p>
          <a:p>
            <a:pPr marL="0" marR="0" lvl="0" indent="0" algn="l" defTabSz="914400" rtl="0" eaLnBrk="0" fontAlgn="base" latinLnBrk="0" hangingPunct="0">
              <a:lnSpc>
                <a:spcPct val="120000"/>
              </a:lnSpc>
              <a:spcBef>
                <a:spcPct val="0"/>
              </a:spcBef>
              <a:spcAft>
                <a:spcPct val="0"/>
              </a:spcAft>
              <a:buClr>
                <a:srgbClr val="0BD0D9"/>
              </a:buClr>
              <a:buSzPct val="95000"/>
              <a:buFont typeface="Wingdings 2" pitchFamily="18" charset="2"/>
              <a:buNone/>
              <a:tabLst/>
              <a:defRPr/>
            </a:pPr>
            <a:r>
              <a:rPr kumimoji="0" lang="en-US" sz="1600" b="1" i="0" u="none" strike="noStrike" kern="1200" cap="none" spc="0" normalizeH="0" baseline="0" noProof="0" dirty="0" err="1" smtClean="0">
                <a:ln>
                  <a:noFill/>
                </a:ln>
                <a:solidFill>
                  <a:schemeClr val="tx1"/>
                </a:solidFill>
                <a:effectLst/>
                <a:uLnTx/>
                <a:uFillTx/>
                <a:latin typeface="Arial Unicode MS" pitchFamily="34" charset="-128"/>
                <a:ea typeface="Times New Roman" pitchFamily="18" charset="0"/>
                <a:cs typeface="Courier New" pitchFamily="49" charset="0"/>
              </a:rPr>
              <a:t>Manoj</a:t>
            </a:r>
            <a:r>
              <a:rPr kumimoji="0" lang="en-US" sz="1600" b="1"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 </a:t>
            </a:r>
            <a:r>
              <a:rPr kumimoji="0" lang="en-US" sz="1600" b="1" i="0" u="none" strike="noStrike" kern="1200" cap="none" spc="0" normalizeH="0" baseline="0" noProof="0" dirty="0" err="1" smtClean="0">
                <a:ln>
                  <a:noFill/>
                </a:ln>
                <a:solidFill>
                  <a:schemeClr val="tx1"/>
                </a:solidFill>
                <a:effectLst/>
                <a:uLnTx/>
                <a:uFillTx/>
                <a:latin typeface="Arial Unicode MS" pitchFamily="34" charset="-128"/>
                <a:ea typeface="Times New Roman" pitchFamily="18" charset="0"/>
                <a:cs typeface="Courier New" pitchFamily="49" charset="0"/>
              </a:rPr>
              <a:t>Samant</a:t>
            </a:r>
            <a:r>
              <a:rPr kumimoji="0" lang="en-US" sz="1600" b="1"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 </a:t>
            </a:r>
            <a:r>
              <a:rPr kumimoji="0" lang="en-US" sz="1600" b="1" i="0" u="none" strike="noStrike" kern="1200" cap="none" spc="0" normalizeH="0" baseline="0" noProof="0" dirty="0" smtClean="0">
                <a:ln>
                  <a:noFill/>
                </a:ln>
                <a:solidFill>
                  <a:schemeClr val="tx1"/>
                </a:solidFill>
                <a:effectLst/>
                <a:uLnTx/>
                <a:uFillTx/>
                <a:latin typeface="Arial"/>
                <a:ea typeface="Times New Roman" pitchFamily="18" charset="0"/>
                <a:cs typeface="Courier New" pitchFamily="49" charset="0"/>
              </a:rPr>
              <a:t>–</a:t>
            </a:r>
            <a:r>
              <a:rPr kumimoji="0" lang="en-US" sz="1600" b="1"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 Operations Team Lead</a:t>
            </a:r>
          </a:p>
          <a:p>
            <a:pPr marL="0" marR="0" lvl="0" indent="0" algn="l" defTabSz="914400" rtl="0" eaLnBrk="0" fontAlgn="base" latinLnBrk="0" hangingPunct="0">
              <a:lnSpc>
                <a:spcPct val="120000"/>
              </a:lnSpc>
              <a:spcBef>
                <a:spcPct val="0"/>
              </a:spcBef>
              <a:spcAft>
                <a:spcPct val="0"/>
              </a:spcAft>
              <a:buClr>
                <a:srgbClr val="0BD0D9"/>
              </a:buClr>
              <a:buSzPct val="95000"/>
              <a:buFont typeface="Wingdings 2" pitchFamily="18" charset="2"/>
              <a:buNone/>
              <a:tabLst/>
              <a:defRPr/>
            </a:pPr>
            <a:r>
              <a:rPr kumimoji="0" lang="en-US" sz="1600" b="1"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Steve Gill </a:t>
            </a:r>
            <a:r>
              <a:rPr kumimoji="0" lang="en-US" sz="16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(Development)</a:t>
            </a:r>
          </a:p>
          <a:p>
            <a:pPr marL="0" marR="0" lvl="0" indent="0" algn="l" defTabSz="914400" rtl="0" eaLnBrk="0" fontAlgn="base" latinLnBrk="0" hangingPunct="0">
              <a:lnSpc>
                <a:spcPct val="120000"/>
              </a:lnSpc>
              <a:spcBef>
                <a:spcPct val="0"/>
              </a:spcBef>
              <a:spcAft>
                <a:spcPct val="0"/>
              </a:spcAft>
              <a:buClr>
                <a:srgbClr val="0BD0D9"/>
              </a:buClr>
              <a:buSzPct val="95000"/>
              <a:buFont typeface="Wingdings 2" pitchFamily="18" charset="2"/>
              <a:buNone/>
              <a:tabLst/>
              <a:defRPr/>
            </a:pPr>
            <a:r>
              <a:rPr kumimoji="0" lang="en-US" sz="1600" b="1"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Jerry </a:t>
            </a:r>
            <a:r>
              <a:rPr kumimoji="0" lang="en-US" sz="1600" b="1" i="0" u="none" strike="noStrike" kern="1200" cap="none" spc="0" normalizeH="0" baseline="0" noProof="0" dirty="0" err="1" smtClean="0">
                <a:ln>
                  <a:noFill/>
                </a:ln>
                <a:solidFill>
                  <a:schemeClr val="tx1"/>
                </a:solidFill>
                <a:effectLst/>
                <a:uLnTx/>
                <a:uFillTx/>
                <a:latin typeface="Arial Unicode MS" pitchFamily="34" charset="-128"/>
                <a:ea typeface="Times New Roman" pitchFamily="18" charset="0"/>
                <a:cs typeface="Courier New" pitchFamily="49" charset="0"/>
              </a:rPr>
              <a:t>Hovis</a:t>
            </a:r>
            <a:r>
              <a:rPr kumimoji="0" lang="en-US" sz="1600" b="1"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 </a:t>
            </a:r>
            <a:r>
              <a:rPr kumimoji="0" lang="en-US" sz="16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(Development &amp; Operations)</a:t>
            </a:r>
          </a:p>
          <a:p>
            <a:pPr marL="0" marR="0" lvl="0" indent="0" algn="l" defTabSz="914400" rtl="0" eaLnBrk="0" fontAlgn="base" latinLnBrk="0" hangingPunct="0">
              <a:lnSpc>
                <a:spcPct val="120000"/>
              </a:lnSpc>
              <a:spcBef>
                <a:spcPct val="0"/>
              </a:spcBef>
              <a:spcAft>
                <a:spcPct val="0"/>
              </a:spcAft>
              <a:buClr>
                <a:srgbClr val="0BD0D9"/>
              </a:buClr>
              <a:buSzPct val="95000"/>
              <a:buFont typeface="Wingdings 2" pitchFamily="18" charset="2"/>
              <a:buNone/>
              <a:tabLst/>
              <a:defRPr/>
            </a:pPr>
            <a:r>
              <a:rPr kumimoji="0" lang="en-US" sz="1600" b="1"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Lijuan Huang</a:t>
            </a:r>
            <a:r>
              <a:rPr kumimoji="0" lang="en-US" sz="16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 (Operations)</a:t>
            </a:r>
          </a:p>
          <a:p>
            <a:pPr marL="0" marR="0" lvl="0" indent="0" algn="l" defTabSz="914400" rtl="0" eaLnBrk="0" fontAlgn="base" latinLnBrk="0" hangingPunct="0">
              <a:lnSpc>
                <a:spcPct val="120000"/>
              </a:lnSpc>
              <a:spcBef>
                <a:spcPct val="0"/>
              </a:spcBef>
              <a:spcAft>
                <a:spcPct val="0"/>
              </a:spcAft>
              <a:buClr>
                <a:srgbClr val="0BD0D9"/>
              </a:buClr>
              <a:buSzPct val="95000"/>
              <a:buFont typeface="Wingdings 2" pitchFamily="18" charset="2"/>
              <a:buNone/>
              <a:tabLst/>
              <a:defRPr/>
            </a:pPr>
            <a:r>
              <a:rPr kumimoji="0" lang="en-US" sz="1600" b="1"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David </a:t>
            </a:r>
            <a:r>
              <a:rPr kumimoji="0" lang="en-US" sz="1600" b="1" i="0" u="none" strike="noStrike" kern="1200" cap="none" spc="0" normalizeH="0" baseline="0" noProof="0" dirty="0" err="1" smtClean="0">
                <a:ln>
                  <a:noFill/>
                </a:ln>
                <a:solidFill>
                  <a:schemeClr val="tx1"/>
                </a:solidFill>
                <a:effectLst/>
                <a:uLnTx/>
                <a:uFillTx/>
                <a:latin typeface="Arial Unicode MS" pitchFamily="34" charset="-128"/>
                <a:ea typeface="Times New Roman" pitchFamily="18" charset="0"/>
                <a:cs typeface="Courier New" pitchFamily="49" charset="0"/>
              </a:rPr>
              <a:t>MacFarland</a:t>
            </a:r>
            <a:r>
              <a:rPr kumimoji="0" lang="en-US" sz="1600" b="1"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 </a:t>
            </a:r>
            <a:r>
              <a:rPr kumimoji="0" lang="en-US" sz="16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(Operations)</a:t>
            </a:r>
          </a:p>
          <a:p>
            <a:pPr marL="0" marR="0" lvl="0" indent="0" algn="l" defTabSz="914400" rtl="0" eaLnBrk="0" fontAlgn="base" latinLnBrk="0" hangingPunct="0">
              <a:lnSpc>
                <a:spcPct val="120000"/>
              </a:lnSpc>
              <a:spcBef>
                <a:spcPct val="0"/>
              </a:spcBef>
              <a:spcAft>
                <a:spcPct val="0"/>
              </a:spcAft>
              <a:buClr>
                <a:srgbClr val="0BD0D9"/>
              </a:buClr>
              <a:buSzPct val="95000"/>
              <a:buFont typeface="Wingdings 2" pitchFamily="18" charset="2"/>
              <a:buNone/>
              <a:tabLst/>
              <a:defRPr/>
            </a:pPr>
            <a:r>
              <a:rPr kumimoji="0" lang="en-US" sz="1600" b="1"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Mike </a:t>
            </a:r>
            <a:r>
              <a:rPr kumimoji="0" lang="en-US" sz="1600" b="1" i="0" u="none" strike="noStrike" kern="1200" cap="none" spc="0" normalizeH="0" baseline="0" noProof="0" dirty="0" err="1" smtClean="0">
                <a:ln>
                  <a:noFill/>
                </a:ln>
                <a:solidFill>
                  <a:schemeClr val="tx1"/>
                </a:solidFill>
                <a:effectLst/>
                <a:uLnTx/>
                <a:uFillTx/>
                <a:latin typeface="Arial Unicode MS" pitchFamily="34" charset="-128"/>
                <a:ea typeface="Times New Roman" pitchFamily="18" charset="0"/>
                <a:cs typeface="Courier New" pitchFamily="49" charset="0"/>
              </a:rPr>
              <a:t>Michalski</a:t>
            </a:r>
            <a:r>
              <a:rPr kumimoji="0" lang="en-US" sz="1600" b="1"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 </a:t>
            </a:r>
            <a:r>
              <a:rPr kumimoji="0" lang="en-US" sz="16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(Development &amp; Operations)</a:t>
            </a:r>
          </a:p>
          <a:p>
            <a:pPr marL="0" marR="0" lvl="0" indent="0" algn="l" defTabSz="914400" rtl="0" eaLnBrk="0" fontAlgn="base" latinLnBrk="0" hangingPunct="0">
              <a:lnSpc>
                <a:spcPct val="120000"/>
              </a:lnSpc>
              <a:spcBef>
                <a:spcPct val="0"/>
              </a:spcBef>
              <a:spcAft>
                <a:spcPct val="0"/>
              </a:spcAft>
              <a:buClr>
                <a:srgbClr val="0BD0D9"/>
              </a:buClr>
              <a:buSzPct val="95000"/>
              <a:buFont typeface="Wingdings 2" pitchFamily="18" charset="2"/>
              <a:buNone/>
              <a:tabLst/>
              <a:defRPr/>
            </a:pPr>
            <a:r>
              <a:rPr kumimoji="0" lang="en-US" sz="1600" b="1"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Laura Rear-McLaughlin </a:t>
            </a:r>
            <a:r>
              <a:rPr kumimoji="0" lang="en-US" sz="16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(Operations)</a:t>
            </a:r>
          </a:p>
          <a:p>
            <a:pPr marL="0" marR="0" lvl="0" indent="0" algn="l" defTabSz="914400" rtl="0" eaLnBrk="0" fontAlgn="base" latinLnBrk="0" hangingPunct="0">
              <a:lnSpc>
                <a:spcPct val="120000"/>
              </a:lnSpc>
              <a:spcBef>
                <a:spcPct val="0"/>
              </a:spcBef>
              <a:spcAft>
                <a:spcPct val="0"/>
              </a:spcAft>
              <a:buClr>
                <a:srgbClr val="0BD0D9"/>
              </a:buClr>
              <a:buSzPct val="95000"/>
              <a:buFont typeface="Wingdings 2" pitchFamily="18" charset="2"/>
              <a:buNone/>
              <a:tabLst/>
              <a:defRPr/>
            </a:pPr>
            <a:r>
              <a:rPr kumimoji="0" lang="en-US" sz="1600" b="1" i="0" u="none" strike="noStrike" kern="1200" cap="none" spc="0" normalizeH="0" baseline="0" noProof="0" dirty="0" err="1" smtClean="0">
                <a:ln>
                  <a:noFill/>
                </a:ln>
                <a:solidFill>
                  <a:schemeClr val="tx1"/>
                </a:solidFill>
                <a:effectLst/>
                <a:uLnTx/>
                <a:uFillTx/>
                <a:latin typeface="Arial Unicode MS" pitchFamily="34" charset="-128"/>
                <a:ea typeface="Times New Roman" pitchFamily="18" charset="0"/>
                <a:cs typeface="Courier New" pitchFamily="49" charset="0"/>
              </a:rPr>
              <a:t>Hua</a:t>
            </a:r>
            <a:r>
              <a:rPr kumimoji="0" lang="en-US" sz="1600" b="1"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 Yang</a:t>
            </a:r>
            <a:r>
              <a:rPr kumimoji="0" lang="en-US" sz="16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 (Operations)</a:t>
            </a:r>
          </a:p>
          <a:p>
            <a:pPr marL="0" marR="0" lvl="0" indent="0" algn="l" defTabSz="914400" rtl="0" eaLnBrk="0" fontAlgn="base" latinLnBrk="0" hangingPunct="0">
              <a:lnSpc>
                <a:spcPct val="120000"/>
              </a:lnSpc>
              <a:spcBef>
                <a:spcPct val="0"/>
              </a:spcBef>
              <a:spcAft>
                <a:spcPct val="0"/>
              </a:spcAft>
              <a:buClr>
                <a:srgbClr val="0BD0D9"/>
              </a:buClr>
              <a:buSzPct val="95000"/>
              <a:buFont typeface="Wingdings 2" pitchFamily="18" charset="2"/>
              <a:buNone/>
              <a:tabLst/>
              <a:defRPr/>
            </a:pPr>
            <a:r>
              <a:rPr kumimoji="0" lang="en-US" sz="1600" b="1"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David Wolcott </a:t>
            </a:r>
            <a:r>
              <a:rPr kumimoji="0" lang="en-US" sz="16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(Production)</a:t>
            </a:r>
          </a:p>
          <a:p>
            <a:pPr marL="0" marR="0" lvl="0" indent="0" algn="l" defTabSz="914400" rtl="0" eaLnBrk="0" fontAlgn="base" latinLnBrk="0" hangingPunct="0">
              <a:lnSpc>
                <a:spcPct val="120000"/>
              </a:lnSpc>
              <a:spcBef>
                <a:spcPct val="0"/>
              </a:spcBef>
              <a:spcAft>
                <a:spcPct val="0"/>
              </a:spcAft>
              <a:buClr>
                <a:srgbClr val="0BD0D9"/>
              </a:buClr>
              <a:buSzPct val="95000"/>
              <a:buFont typeface="Wingdings 2" pitchFamily="18" charset="2"/>
              <a:buNone/>
              <a:tabLst/>
              <a:defRPr/>
            </a:pPr>
            <a:r>
              <a:rPr kumimoji="0" lang="en-US" sz="1600" b="1"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James Taylor </a:t>
            </a:r>
            <a:r>
              <a:rPr kumimoji="0" lang="en-US" sz="16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rPr>
              <a:t>(Production)</a:t>
            </a: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defRPr/>
            </a:pPr>
            <a:endParaRPr kumimoji="0" lang="en-US" sz="28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defRPr/>
            </a:pPr>
            <a:endParaRPr kumimoji="0" lang="en-US" sz="2600" b="0" i="0" u="none" strike="noStrike" kern="1200" cap="none" spc="0" normalizeH="0" baseline="0" noProof="0" dirty="0" smtClean="0">
              <a:ln>
                <a:noFill/>
              </a:ln>
              <a:solidFill>
                <a:schemeClr val="tx1"/>
              </a:solidFill>
              <a:effectLst/>
              <a:uLnTx/>
              <a:uFillTx/>
              <a:latin typeface="Arial Unicode MS" pitchFamily="34" charset="-128"/>
              <a:ea typeface="Times New Roman" pitchFamily="18" charset="0"/>
              <a:cs typeface="Courier New" pitchFamily="49" charset="0"/>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57400" y="381000"/>
            <a:ext cx="6629400" cy="1143000"/>
          </a:xfrm>
        </p:spPr>
        <p:txBody>
          <a:bodyPr/>
          <a:lstStyle/>
          <a:p>
            <a:pPr algn="ctr" eaLnBrk="1" hangingPunct="1"/>
            <a:r>
              <a:rPr lang="en-US" sz="3200" b="1" dirty="0" smtClean="0"/>
              <a:t>Vertical Datums - 3 height systems</a:t>
            </a:r>
            <a:r>
              <a:rPr lang="en-US" sz="4800" b="1" dirty="0" smtClean="0"/>
              <a:t/>
            </a:r>
            <a:br>
              <a:rPr lang="en-US" sz="4800" b="1" dirty="0" smtClean="0"/>
            </a:br>
            <a:r>
              <a:rPr lang="en-US" sz="1800" b="1" dirty="0" smtClean="0"/>
              <a:t>A surface to which heights are referred.</a:t>
            </a:r>
            <a:r>
              <a:rPr lang="en-US" sz="1600" b="1" dirty="0" smtClean="0"/>
              <a:t/>
            </a:r>
            <a:br>
              <a:rPr lang="en-US" sz="1600" b="1" dirty="0" smtClean="0"/>
            </a:br>
            <a:endParaRPr lang="en-US" sz="1600" b="1" dirty="0" smtClean="0"/>
          </a:p>
        </p:txBody>
      </p:sp>
      <p:sp>
        <p:nvSpPr>
          <p:cNvPr id="5" name="Rectangle 3"/>
          <p:cNvSpPr txBox="1">
            <a:spLocks noChangeArrowheads="1"/>
          </p:cNvSpPr>
          <p:nvPr/>
        </p:nvSpPr>
        <p:spPr bwMode="auto">
          <a:xfrm>
            <a:off x="2971800" y="1676400"/>
            <a:ext cx="5486400" cy="4642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marR="0" lvl="0" indent="-273050" algn="l" defTabSz="914400" rtl="0" eaLnBrk="1" fontAlgn="base" latinLnBrk="0" hangingPunct="1">
              <a:lnSpc>
                <a:spcPct val="100000"/>
              </a:lnSpc>
              <a:spcBef>
                <a:spcPct val="20000"/>
              </a:spcBef>
              <a:spcAft>
                <a:spcPct val="0"/>
              </a:spcAft>
              <a:buClr>
                <a:srgbClr val="0BD0D9"/>
              </a:buClr>
              <a:buSzPct val="95000"/>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Tidal </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Datums</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800" b="0" i="1" u="none" strike="noStrike" kern="1200" cap="none" spc="0" normalizeH="0" baseline="0" noProof="0" dirty="0" smtClean="0">
                <a:ln>
                  <a:noFill/>
                </a:ln>
                <a:solidFill>
                  <a:schemeClr val="tx1"/>
                </a:solidFill>
                <a:effectLst/>
                <a:uLnTx/>
                <a:uFillTx/>
                <a:latin typeface="+mn-lt"/>
                <a:ea typeface="+mn-ea"/>
                <a:cs typeface="+mn-cs"/>
              </a:rPr>
              <a:t>Tide Stations</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a:t>
            </a:r>
          </a:p>
          <a:p>
            <a:pPr marL="639763" marR="0" lvl="1" indent="-246063" algn="l" defTabSz="914400" rtl="0" eaLnBrk="1" fontAlgn="base" latinLnBrk="0" hangingPunct="1">
              <a:lnSpc>
                <a:spcPct val="100000"/>
              </a:lnSpc>
              <a:spcBef>
                <a:spcPct val="20000"/>
              </a:spcBef>
              <a:spcAft>
                <a:spcPct val="0"/>
              </a:spcAft>
              <a:buClr>
                <a:schemeClr val="accent1"/>
              </a:buClr>
              <a:buSzPct val="85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Defined by observation of tidal variations over a specified epoch of time</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914400" marR="0" lvl="2" indent="-246063" algn="l" defTabSz="914400" rtl="0" eaLnBrk="1" fontAlgn="base" latinLnBrk="0" hangingPunct="1">
              <a:lnSpc>
                <a:spcPct val="100000"/>
              </a:lnSpc>
              <a:spcBef>
                <a:spcPct val="20000"/>
              </a:spcBef>
              <a:spcAft>
                <a:spcPct val="0"/>
              </a:spcAft>
              <a:buClr>
                <a:schemeClr val="accent2"/>
              </a:buClr>
              <a:buSzPct val="70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Mean Lower Low Water  (MLLW)</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914400" marR="0" lvl="2" indent="-246063" algn="l" defTabSz="914400" rtl="0" eaLnBrk="1" fontAlgn="base" latinLnBrk="0" hangingPunct="1">
              <a:lnSpc>
                <a:spcPct val="100000"/>
              </a:lnSpc>
              <a:spcBef>
                <a:spcPct val="20000"/>
              </a:spcBef>
              <a:spcAft>
                <a:spcPct val="0"/>
              </a:spcAft>
              <a:buClr>
                <a:schemeClr val="accent2"/>
              </a:buClr>
              <a:buSzPct val="70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Mean Sea Level  (MSL)</a:t>
            </a:r>
          </a:p>
          <a:p>
            <a:pPr marL="273050" marR="0" lvl="0" indent="-273050" algn="l" defTabSz="914400" rtl="0" eaLnBrk="1" fontAlgn="base" latinLnBrk="0" hangingPunct="1">
              <a:lnSpc>
                <a:spcPct val="100000"/>
              </a:lnSpc>
              <a:spcBef>
                <a:spcPct val="20000"/>
              </a:spcBef>
              <a:spcAft>
                <a:spcPct val="0"/>
              </a:spcAft>
              <a:buClr>
                <a:srgbClr val="0BD0D9"/>
              </a:buClr>
              <a:buSzPct val="95000"/>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273050" marR="0" lvl="0" indent="-273050" algn="l" defTabSz="914400" rtl="0" eaLnBrk="1" fontAlgn="base" latinLnBrk="0" hangingPunct="1">
              <a:lnSpc>
                <a:spcPct val="100000"/>
              </a:lnSpc>
              <a:spcBef>
                <a:spcPct val="20000"/>
              </a:spcBef>
              <a:spcAft>
                <a:spcPct val="0"/>
              </a:spcAft>
              <a:buClr>
                <a:srgbClr val="0BD0D9"/>
              </a:buClr>
              <a:buSzPct val="95000"/>
              <a:tabLst/>
              <a:defRPr/>
            </a:pP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Orthometric</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Datums</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800" b="0" i="1" u="none" strike="noStrike" kern="1200" cap="none" spc="0" normalizeH="0" baseline="0" noProof="0" dirty="0" smtClean="0">
                <a:ln>
                  <a:noFill/>
                </a:ln>
                <a:solidFill>
                  <a:schemeClr val="tx1"/>
                </a:solidFill>
                <a:effectLst/>
                <a:uLnTx/>
                <a:uFillTx/>
                <a:latin typeface="+mn-lt"/>
                <a:ea typeface="+mn-ea"/>
                <a:cs typeface="+mn-cs"/>
              </a:rPr>
              <a:t>Leveling</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639763" marR="0" lvl="1" indent="-246063" algn="l" defTabSz="914400" rtl="0" eaLnBrk="1" fontAlgn="base" latinLnBrk="0" hangingPunct="1">
              <a:lnSpc>
                <a:spcPct val="100000"/>
              </a:lnSpc>
              <a:spcBef>
                <a:spcPct val="20000"/>
              </a:spcBef>
              <a:spcAft>
                <a:spcPct val="0"/>
              </a:spcAft>
              <a:buClr>
                <a:schemeClr val="accent1"/>
              </a:buClr>
              <a:buSzPct val="85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Related to the geoid</a:t>
            </a:r>
          </a:p>
          <a:p>
            <a:pPr marL="639763" marR="0" lvl="1" indent="-246063" algn="l" defTabSz="914400" rtl="0" eaLnBrk="1" fontAlgn="base" latinLnBrk="0" hangingPunct="1">
              <a:lnSpc>
                <a:spcPct val="100000"/>
              </a:lnSpc>
              <a:spcBef>
                <a:spcPct val="20000"/>
              </a:spcBef>
              <a:spcAft>
                <a:spcPct val="0"/>
              </a:spcAft>
              <a:buClr>
                <a:schemeClr val="accent1"/>
              </a:buClr>
              <a:buSzPct val="85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Heights from differential leveling</a:t>
            </a:r>
          </a:p>
          <a:p>
            <a:pPr marL="914400" marR="0" lvl="2" indent="-246063" algn="l" defTabSz="914400" rtl="0" eaLnBrk="1" fontAlgn="base" latinLnBrk="0" hangingPunct="1">
              <a:lnSpc>
                <a:spcPct val="100000"/>
              </a:lnSpc>
              <a:spcBef>
                <a:spcPct val="20000"/>
              </a:spcBef>
              <a:spcAft>
                <a:spcPct val="0"/>
              </a:spcAft>
              <a:buClr>
                <a:schemeClr val="accent2"/>
              </a:buClr>
              <a:buSzPct val="70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North American Vertical Datum 1988  (NAVD 88)</a:t>
            </a:r>
          </a:p>
          <a:p>
            <a:pPr marL="914400" marR="0" lvl="2" indent="-246063" algn="l" defTabSz="914400" rtl="0" eaLnBrk="1" fontAlgn="base" latinLnBrk="0" hangingPunct="1">
              <a:lnSpc>
                <a:spcPct val="100000"/>
              </a:lnSpc>
              <a:spcBef>
                <a:spcPct val="20000"/>
              </a:spcBef>
              <a:spcAft>
                <a:spcPct val="0"/>
              </a:spcAft>
              <a:buClr>
                <a:schemeClr val="accent2"/>
              </a:buClr>
              <a:buSzPct val="70000"/>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273050" marR="0" lvl="0" indent="-273050" algn="l" defTabSz="914400" rtl="0" eaLnBrk="1" fontAlgn="base" latinLnBrk="0" hangingPunct="1">
              <a:lnSpc>
                <a:spcPct val="100000"/>
              </a:lnSpc>
              <a:spcBef>
                <a:spcPct val="20000"/>
              </a:spcBef>
              <a:spcAft>
                <a:spcPct val="0"/>
              </a:spcAft>
              <a:buClr>
                <a:srgbClr val="0BD0D9"/>
              </a:buClr>
              <a:buSzPct val="95000"/>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Ellipsoidal (3-D) </a:t>
            </a:r>
            <a:r>
              <a:rPr kumimoji="0" lang="en-US" sz="1800" b="0" i="0" u="none" strike="noStrike" kern="1200" cap="none" spc="0" normalizeH="0" baseline="0" noProof="0" dirty="0" err="1" smtClean="0">
                <a:ln>
                  <a:noFill/>
                </a:ln>
                <a:solidFill>
                  <a:schemeClr val="tx1"/>
                </a:solidFill>
                <a:effectLst/>
                <a:uLnTx/>
                <a:uFillTx/>
                <a:latin typeface="+mn-lt"/>
                <a:ea typeface="+mn-ea"/>
                <a:cs typeface="+mn-cs"/>
              </a:rPr>
              <a:t>Datums</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800" b="0" i="1" u="none" strike="noStrike" kern="1200" cap="none" spc="0" normalizeH="0" baseline="0" noProof="0" dirty="0" smtClean="0">
                <a:ln>
                  <a:noFill/>
                </a:ln>
                <a:solidFill>
                  <a:schemeClr val="tx1"/>
                </a:solidFill>
                <a:effectLst/>
                <a:uLnTx/>
                <a:uFillTx/>
                <a:latin typeface="+mn-lt"/>
                <a:ea typeface="+mn-ea"/>
                <a:cs typeface="+mn-cs"/>
              </a:rPr>
              <a:t>GPS</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639763" marR="0" lvl="1" indent="-246063" algn="l" defTabSz="914400" rtl="0" eaLnBrk="1" fontAlgn="base" latinLnBrk="0" hangingPunct="1">
              <a:lnSpc>
                <a:spcPct val="100000"/>
              </a:lnSpc>
              <a:spcBef>
                <a:spcPct val="20000"/>
              </a:spcBef>
              <a:spcAft>
                <a:spcPct val="0"/>
              </a:spcAft>
              <a:buClr>
                <a:schemeClr val="accent1"/>
              </a:buClr>
              <a:buSzPct val="85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Related to an ellipsoidal model of the Earth</a:t>
            </a:r>
          </a:p>
          <a:p>
            <a:pPr marL="639763" marR="0" lvl="1" indent="-246063" algn="l" defTabSz="914400" rtl="0" eaLnBrk="1" fontAlgn="base" latinLnBrk="0" hangingPunct="1">
              <a:lnSpc>
                <a:spcPct val="100000"/>
              </a:lnSpc>
              <a:spcBef>
                <a:spcPct val="20000"/>
              </a:spcBef>
              <a:spcAft>
                <a:spcPct val="0"/>
              </a:spcAft>
              <a:buClr>
                <a:schemeClr val="accent1"/>
              </a:buClr>
              <a:buSzPct val="85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Heights directly from GPS</a:t>
            </a:r>
          </a:p>
          <a:p>
            <a:pPr marL="914400" marR="0" lvl="2" indent="-246063" algn="l" defTabSz="914400" rtl="0" eaLnBrk="1" fontAlgn="base" latinLnBrk="0" hangingPunct="1">
              <a:lnSpc>
                <a:spcPct val="100000"/>
              </a:lnSpc>
              <a:spcBef>
                <a:spcPct val="20000"/>
              </a:spcBef>
              <a:spcAft>
                <a:spcPct val="0"/>
              </a:spcAft>
              <a:buClr>
                <a:schemeClr val="accent2"/>
              </a:buClr>
              <a:buSzPct val="70000"/>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North American Datum 1983 (NAD 83)</a:t>
            </a:r>
          </a:p>
        </p:txBody>
      </p:sp>
      <p:pic>
        <p:nvPicPr>
          <p:cNvPr id="6" name="Picture 4" descr="station2"/>
          <p:cNvPicPr>
            <a:picLocks noChangeAspect="1" noChangeArrowheads="1"/>
          </p:cNvPicPr>
          <p:nvPr/>
        </p:nvPicPr>
        <p:blipFill>
          <a:blip r:embed="rId3" cstate="print">
            <a:lum contrast="6000"/>
          </a:blip>
          <a:srcRect/>
          <a:stretch>
            <a:fillRect/>
          </a:stretch>
        </p:blipFill>
        <p:spPr bwMode="auto">
          <a:xfrm>
            <a:off x="0" y="723900"/>
            <a:ext cx="1905000" cy="1720850"/>
          </a:xfrm>
          <a:prstGeom prst="rect">
            <a:avLst/>
          </a:prstGeom>
          <a:noFill/>
          <a:ln w="12700">
            <a:solidFill>
              <a:schemeClr val="bg2"/>
            </a:solidFill>
            <a:miter lim="800000"/>
            <a:headEnd/>
            <a:tailEnd/>
          </a:ln>
        </p:spPr>
      </p:pic>
      <p:pic>
        <p:nvPicPr>
          <p:cNvPr id="7" name="Picture 5"/>
          <p:cNvPicPr>
            <a:picLocks noChangeAspect="1" noChangeArrowheads="1"/>
          </p:cNvPicPr>
          <p:nvPr/>
        </p:nvPicPr>
        <p:blipFill>
          <a:blip r:embed="rId4" cstate="print"/>
          <a:srcRect l="38150" t="25174" r="21611" b="31477"/>
          <a:stretch>
            <a:fillRect/>
          </a:stretch>
        </p:blipFill>
        <p:spPr bwMode="auto">
          <a:xfrm>
            <a:off x="0" y="3771900"/>
            <a:ext cx="1905000" cy="1384300"/>
          </a:xfrm>
          <a:prstGeom prst="rect">
            <a:avLst/>
          </a:prstGeom>
          <a:noFill/>
          <a:ln w="9525">
            <a:noFill/>
            <a:miter lim="800000"/>
            <a:headEnd/>
            <a:tailEnd/>
          </a:ln>
        </p:spPr>
      </p:pic>
      <p:pic>
        <p:nvPicPr>
          <p:cNvPr id="8" name="Picture 6" descr="honduras_7"/>
          <p:cNvPicPr>
            <a:picLocks noChangeAspect="1" noChangeArrowheads="1"/>
          </p:cNvPicPr>
          <p:nvPr/>
        </p:nvPicPr>
        <p:blipFill>
          <a:blip r:embed="rId5" cstate="print"/>
          <a:srcRect/>
          <a:stretch>
            <a:fillRect/>
          </a:stretch>
        </p:blipFill>
        <p:spPr bwMode="auto">
          <a:xfrm>
            <a:off x="0" y="5143500"/>
            <a:ext cx="1930400" cy="1447800"/>
          </a:xfrm>
          <a:prstGeom prst="rect">
            <a:avLst/>
          </a:prstGeom>
          <a:noFill/>
          <a:ln w="9525">
            <a:noFill/>
            <a:miter lim="800000"/>
            <a:headEnd/>
            <a:tailEnd/>
          </a:ln>
        </p:spPr>
      </p:pic>
      <p:pic>
        <p:nvPicPr>
          <p:cNvPr id="9" name="Picture 11" descr="AH7469"/>
          <p:cNvPicPr>
            <a:picLocks noChangeAspect="1" noChangeArrowheads="1"/>
          </p:cNvPicPr>
          <p:nvPr/>
        </p:nvPicPr>
        <p:blipFill>
          <a:blip r:embed="rId6" cstate="print"/>
          <a:srcRect/>
          <a:stretch>
            <a:fillRect/>
          </a:stretch>
        </p:blipFill>
        <p:spPr bwMode="auto">
          <a:xfrm>
            <a:off x="0" y="2400300"/>
            <a:ext cx="1905000" cy="1428750"/>
          </a:xfrm>
          <a:prstGeom prst="rect">
            <a:avLst/>
          </a:prstGeom>
          <a:noFill/>
          <a:ln w="9525">
            <a:noFill/>
            <a:miter lim="800000"/>
            <a:headEnd/>
            <a:tailEnd/>
          </a:ln>
        </p:spPr>
      </p:pic>
      <p:sp>
        <p:nvSpPr>
          <p:cNvPr id="10" name="Line 8"/>
          <p:cNvSpPr>
            <a:spLocks noChangeShapeType="1"/>
          </p:cNvSpPr>
          <p:nvPr/>
        </p:nvSpPr>
        <p:spPr bwMode="auto">
          <a:xfrm flipH="1" flipV="1">
            <a:off x="1981200" y="1676400"/>
            <a:ext cx="990600" cy="152400"/>
          </a:xfrm>
          <a:prstGeom prst="line">
            <a:avLst/>
          </a:prstGeom>
          <a:noFill/>
          <a:ln w="57150">
            <a:solidFill>
              <a:srgbClr val="FF9900"/>
            </a:solidFill>
            <a:round/>
            <a:headEnd/>
            <a:tailEnd type="triangle" w="med" len="med"/>
          </a:ln>
        </p:spPr>
        <p:txBody>
          <a:bodyPr/>
          <a:lstStyle/>
          <a:p>
            <a:endParaRPr lang="en-US"/>
          </a:p>
        </p:txBody>
      </p:sp>
      <p:sp>
        <p:nvSpPr>
          <p:cNvPr id="11" name="Line 8"/>
          <p:cNvSpPr>
            <a:spLocks noChangeShapeType="1"/>
          </p:cNvSpPr>
          <p:nvPr/>
        </p:nvSpPr>
        <p:spPr bwMode="auto">
          <a:xfrm flipH="1">
            <a:off x="1981200" y="3657600"/>
            <a:ext cx="990600" cy="762000"/>
          </a:xfrm>
          <a:prstGeom prst="line">
            <a:avLst/>
          </a:prstGeom>
          <a:noFill/>
          <a:ln w="57150">
            <a:solidFill>
              <a:srgbClr val="FF9900"/>
            </a:solidFill>
            <a:round/>
            <a:headEnd/>
            <a:tailEnd type="triangle" w="med" len="med"/>
          </a:ln>
        </p:spPr>
        <p:txBody>
          <a:bodyPr/>
          <a:lstStyle/>
          <a:p>
            <a:endParaRPr lang="en-US"/>
          </a:p>
        </p:txBody>
      </p:sp>
      <p:sp>
        <p:nvSpPr>
          <p:cNvPr id="12" name="Line 8"/>
          <p:cNvSpPr>
            <a:spLocks noChangeShapeType="1"/>
          </p:cNvSpPr>
          <p:nvPr/>
        </p:nvSpPr>
        <p:spPr bwMode="auto">
          <a:xfrm flipH="1">
            <a:off x="1981200" y="5440680"/>
            <a:ext cx="1066800" cy="274320"/>
          </a:xfrm>
          <a:prstGeom prst="line">
            <a:avLst/>
          </a:prstGeom>
          <a:noFill/>
          <a:ln w="57150">
            <a:solidFill>
              <a:srgbClr val="FF9900"/>
            </a:solidFill>
            <a:round/>
            <a:headEnd/>
            <a:tailEnd type="triangle" w="med" len="med"/>
          </a:ln>
        </p:spPr>
        <p:txBody>
          <a:bodyPr/>
          <a:lstStyle/>
          <a:p>
            <a:endParaRPr lang="en-US"/>
          </a:p>
        </p:txBody>
      </p:sp>
      <p:sp>
        <p:nvSpPr>
          <p:cNvPr id="13" name="Line 8"/>
          <p:cNvSpPr>
            <a:spLocks noChangeShapeType="1"/>
          </p:cNvSpPr>
          <p:nvPr/>
        </p:nvSpPr>
        <p:spPr bwMode="auto">
          <a:xfrm flipH="1" flipV="1">
            <a:off x="1981200" y="3276600"/>
            <a:ext cx="990600" cy="304800"/>
          </a:xfrm>
          <a:prstGeom prst="line">
            <a:avLst/>
          </a:prstGeom>
          <a:noFill/>
          <a:ln w="57150">
            <a:solidFill>
              <a:srgbClr val="FF9900"/>
            </a:solidFill>
            <a:round/>
            <a:headEnd/>
            <a:tailEnd type="triangle" w="med" len="med"/>
          </a:ln>
        </p:spPr>
        <p:txBody>
          <a:bodyPr/>
          <a:lstStyle/>
          <a:p>
            <a:endParaRPr lang="en-US"/>
          </a:p>
        </p:txBody>
      </p:sp>
      <p:sp>
        <p:nvSpPr>
          <p:cNvPr id="14" name="Line 8"/>
          <p:cNvSpPr>
            <a:spLocks noChangeShapeType="1"/>
          </p:cNvSpPr>
          <p:nvPr/>
        </p:nvSpPr>
        <p:spPr bwMode="auto">
          <a:xfrm flipH="1">
            <a:off x="1981200" y="1905000"/>
            <a:ext cx="1066800" cy="762000"/>
          </a:xfrm>
          <a:prstGeom prst="line">
            <a:avLst/>
          </a:prstGeom>
          <a:noFill/>
          <a:ln w="57150">
            <a:solidFill>
              <a:srgbClr val="FF9900"/>
            </a:solidFill>
            <a:round/>
            <a:headEnd/>
            <a:tailEnd type="triangle" w="med" len="med"/>
          </a:ln>
        </p:spPr>
        <p:txBody>
          <a:bodyPr/>
          <a:lstStyle/>
          <a:p>
            <a:endParaRPr lang="en-US"/>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165100" y="1765300"/>
            <a:ext cx="4876800" cy="3586163"/>
          </a:xfrm>
          <a:prstGeom prst="rect">
            <a:avLst/>
          </a:prstGeom>
          <a:noFill/>
          <a:ln w="9525">
            <a:noFill/>
            <a:miter lim="800000"/>
            <a:headEnd/>
            <a:tailEnd/>
          </a:ln>
        </p:spPr>
      </p:pic>
      <p:sp>
        <p:nvSpPr>
          <p:cNvPr id="11267" name="Text Box 3"/>
          <p:cNvSpPr txBox="1">
            <a:spLocks noChangeArrowheads="1"/>
          </p:cNvSpPr>
          <p:nvPr/>
        </p:nvSpPr>
        <p:spPr bwMode="auto">
          <a:xfrm>
            <a:off x="0" y="152400"/>
            <a:ext cx="9144000" cy="762000"/>
          </a:xfrm>
          <a:prstGeom prst="rect">
            <a:avLst/>
          </a:prstGeom>
          <a:noFill/>
          <a:ln w="9525">
            <a:noFill/>
            <a:miter lim="800000"/>
            <a:headEnd/>
            <a:tailEnd/>
          </a:ln>
        </p:spPr>
        <p:txBody>
          <a:bodyPr>
            <a:spAutoFit/>
          </a:bodyPr>
          <a:lstStyle/>
          <a:p>
            <a:pPr algn="ctr" eaLnBrk="0" hangingPunct="0">
              <a:spcBef>
                <a:spcPct val="50000"/>
              </a:spcBef>
            </a:pPr>
            <a:r>
              <a:rPr lang="en-US" sz="4400" b="1" dirty="0">
                <a:solidFill>
                  <a:srgbClr val="FFFF00"/>
                </a:solidFill>
              </a:rPr>
              <a:t>Vertical Datum Relationships</a:t>
            </a:r>
          </a:p>
        </p:txBody>
      </p:sp>
      <p:grpSp>
        <p:nvGrpSpPr>
          <p:cNvPr id="2" name="Group 4"/>
          <p:cNvGrpSpPr>
            <a:grpSpLocks/>
          </p:cNvGrpSpPr>
          <p:nvPr/>
        </p:nvGrpSpPr>
        <p:grpSpPr bwMode="auto">
          <a:xfrm>
            <a:off x="5156200" y="4787900"/>
            <a:ext cx="990600" cy="1689100"/>
            <a:chOff x="3408" y="2880"/>
            <a:chExt cx="624" cy="1064"/>
          </a:xfrm>
        </p:grpSpPr>
        <p:sp>
          <p:nvSpPr>
            <p:cNvPr id="11286" name="AutoShape 5"/>
            <p:cNvSpPr>
              <a:spLocks noChangeArrowheads="1"/>
            </p:cNvSpPr>
            <p:nvPr/>
          </p:nvSpPr>
          <p:spPr bwMode="auto">
            <a:xfrm>
              <a:off x="3408" y="2880"/>
              <a:ext cx="624" cy="192"/>
            </a:xfrm>
            <a:prstGeom prst="rightArrow">
              <a:avLst>
                <a:gd name="adj1" fmla="val 50000"/>
                <a:gd name="adj2" fmla="val 81250"/>
              </a:avLst>
            </a:prstGeom>
            <a:gradFill rotWithShape="0">
              <a:gsLst>
                <a:gs pos="0">
                  <a:srgbClr val="FFFF99"/>
                </a:gs>
                <a:gs pos="100000">
                  <a:schemeClr val="bg1"/>
                </a:gs>
              </a:gsLst>
              <a:lin ang="5400000" scaled="1"/>
            </a:gradFill>
            <a:ln w="9525">
              <a:solidFill>
                <a:schemeClr val="bg2"/>
              </a:solidFill>
              <a:miter lim="800000"/>
              <a:headEnd/>
              <a:tailEnd/>
            </a:ln>
          </p:spPr>
          <p:txBody>
            <a:bodyPr wrap="none" anchor="ctr"/>
            <a:lstStyle/>
            <a:p>
              <a:endParaRPr lang="en-US"/>
            </a:p>
          </p:txBody>
        </p:sp>
        <p:sp>
          <p:nvSpPr>
            <p:cNvPr id="11287" name="Text Box 6"/>
            <p:cNvSpPr txBox="1">
              <a:spLocks noChangeArrowheads="1"/>
            </p:cNvSpPr>
            <p:nvPr/>
          </p:nvSpPr>
          <p:spPr bwMode="auto">
            <a:xfrm>
              <a:off x="3408" y="3072"/>
              <a:ext cx="528" cy="872"/>
            </a:xfrm>
            <a:prstGeom prst="rect">
              <a:avLst/>
            </a:prstGeom>
            <a:noFill/>
            <a:ln w="9525">
              <a:noFill/>
              <a:miter lim="800000"/>
              <a:headEnd/>
              <a:tailEnd/>
            </a:ln>
          </p:spPr>
          <p:txBody>
            <a:bodyPr>
              <a:spAutoFit/>
            </a:bodyPr>
            <a:lstStyle/>
            <a:p>
              <a:pPr eaLnBrk="0" hangingPunct="0">
                <a:spcBef>
                  <a:spcPct val="50000"/>
                </a:spcBef>
              </a:pPr>
              <a:r>
                <a:rPr lang="en-US" sz="1400" b="1" i="1" dirty="0">
                  <a:solidFill>
                    <a:srgbClr val="FFFF00"/>
                  </a:solidFill>
                  <a:effectLst>
                    <a:outerShdw blurRad="38100" dist="38100" dir="2700000" algn="tl">
                      <a:srgbClr val="000000">
                        <a:alpha val="43137"/>
                      </a:srgbClr>
                    </a:outerShdw>
                  </a:effectLst>
                </a:rPr>
                <a:t>MHHW,MHW, MTL, DTL, MLW, MLLW</a:t>
              </a:r>
              <a:r>
                <a:rPr lang="en-US" sz="1400" b="1" i="1" dirty="0">
                  <a:solidFill>
                    <a:srgbClr val="FFFF00"/>
                  </a:solidFill>
                </a:rPr>
                <a:t> </a:t>
              </a:r>
            </a:p>
          </p:txBody>
        </p:sp>
      </p:grpSp>
      <p:grpSp>
        <p:nvGrpSpPr>
          <p:cNvPr id="3" name="Group 7"/>
          <p:cNvGrpSpPr>
            <a:grpSpLocks/>
          </p:cNvGrpSpPr>
          <p:nvPr/>
        </p:nvGrpSpPr>
        <p:grpSpPr bwMode="auto">
          <a:xfrm>
            <a:off x="5114544" y="3200400"/>
            <a:ext cx="1066800" cy="904875"/>
            <a:chOff x="3360" y="2016"/>
            <a:chExt cx="672" cy="570"/>
          </a:xfrm>
        </p:grpSpPr>
        <p:sp>
          <p:nvSpPr>
            <p:cNvPr id="11284" name="AutoShape 8"/>
            <p:cNvSpPr>
              <a:spLocks noChangeArrowheads="1"/>
            </p:cNvSpPr>
            <p:nvPr/>
          </p:nvSpPr>
          <p:spPr bwMode="auto">
            <a:xfrm>
              <a:off x="3408" y="2016"/>
              <a:ext cx="624" cy="192"/>
            </a:xfrm>
            <a:prstGeom prst="rightArrow">
              <a:avLst>
                <a:gd name="adj1" fmla="val 50000"/>
                <a:gd name="adj2" fmla="val 81250"/>
              </a:avLst>
            </a:prstGeom>
            <a:gradFill rotWithShape="0">
              <a:gsLst>
                <a:gs pos="0">
                  <a:srgbClr val="FFFF99"/>
                </a:gs>
                <a:gs pos="100000">
                  <a:schemeClr val="bg1"/>
                </a:gs>
              </a:gsLst>
              <a:lin ang="5400000" scaled="1"/>
            </a:gradFill>
            <a:ln w="9525">
              <a:solidFill>
                <a:schemeClr val="bg2"/>
              </a:solidFill>
              <a:miter lim="800000"/>
              <a:headEnd/>
              <a:tailEnd/>
            </a:ln>
          </p:spPr>
          <p:txBody>
            <a:bodyPr wrap="none" anchor="ctr"/>
            <a:lstStyle/>
            <a:p>
              <a:endParaRPr lang="en-US"/>
            </a:p>
          </p:txBody>
        </p:sp>
        <p:sp>
          <p:nvSpPr>
            <p:cNvPr id="11285" name="Text Box 9"/>
            <p:cNvSpPr txBox="1">
              <a:spLocks noChangeArrowheads="1"/>
            </p:cNvSpPr>
            <p:nvPr/>
          </p:nvSpPr>
          <p:spPr bwMode="auto">
            <a:xfrm>
              <a:off x="3360" y="2256"/>
              <a:ext cx="672" cy="330"/>
            </a:xfrm>
            <a:prstGeom prst="rect">
              <a:avLst/>
            </a:prstGeom>
            <a:noFill/>
            <a:ln w="9525">
              <a:noFill/>
              <a:miter lim="800000"/>
              <a:headEnd/>
              <a:tailEnd/>
            </a:ln>
          </p:spPr>
          <p:txBody>
            <a:bodyPr>
              <a:spAutoFit/>
            </a:bodyPr>
            <a:lstStyle/>
            <a:p>
              <a:pPr eaLnBrk="0" hangingPunct="0">
                <a:spcBef>
                  <a:spcPct val="50000"/>
                </a:spcBef>
              </a:pPr>
              <a:r>
                <a:rPr lang="en-US" sz="1400" b="1" i="1" dirty="0">
                  <a:solidFill>
                    <a:srgbClr val="FFFF00"/>
                  </a:solidFill>
                  <a:effectLst>
                    <a:outerShdw blurRad="38100" dist="38100" dir="2700000" algn="tl">
                      <a:srgbClr val="000000">
                        <a:alpha val="43137"/>
                      </a:srgbClr>
                    </a:outerShdw>
                  </a:effectLst>
                </a:rPr>
                <a:t>NAVD 88, NGVD 29</a:t>
              </a:r>
            </a:p>
          </p:txBody>
        </p:sp>
      </p:grpSp>
      <p:grpSp>
        <p:nvGrpSpPr>
          <p:cNvPr id="4" name="Group 10"/>
          <p:cNvGrpSpPr>
            <a:grpSpLocks/>
          </p:cNvGrpSpPr>
          <p:nvPr/>
        </p:nvGrpSpPr>
        <p:grpSpPr bwMode="auto">
          <a:xfrm>
            <a:off x="5108448" y="1307592"/>
            <a:ext cx="1219200" cy="1206505"/>
            <a:chOff x="3360" y="993"/>
            <a:chExt cx="768" cy="760"/>
          </a:xfrm>
        </p:grpSpPr>
        <p:sp>
          <p:nvSpPr>
            <p:cNvPr id="11282" name="AutoShape 11"/>
            <p:cNvSpPr>
              <a:spLocks noChangeArrowheads="1"/>
            </p:cNvSpPr>
            <p:nvPr/>
          </p:nvSpPr>
          <p:spPr bwMode="auto">
            <a:xfrm>
              <a:off x="3408" y="993"/>
              <a:ext cx="624" cy="192"/>
            </a:xfrm>
            <a:prstGeom prst="rightArrow">
              <a:avLst>
                <a:gd name="adj1" fmla="val 50000"/>
                <a:gd name="adj2" fmla="val 81250"/>
              </a:avLst>
            </a:prstGeom>
            <a:gradFill rotWithShape="0">
              <a:gsLst>
                <a:gs pos="0">
                  <a:srgbClr val="FFFF99"/>
                </a:gs>
                <a:gs pos="100000">
                  <a:schemeClr val="bg1"/>
                </a:gs>
              </a:gsLst>
              <a:lin ang="5400000" scaled="1"/>
            </a:gradFill>
            <a:ln w="9525">
              <a:solidFill>
                <a:schemeClr val="bg2"/>
              </a:solidFill>
              <a:miter lim="800000"/>
              <a:headEnd/>
              <a:tailEnd/>
            </a:ln>
          </p:spPr>
          <p:txBody>
            <a:bodyPr wrap="none" anchor="ctr"/>
            <a:lstStyle/>
            <a:p>
              <a:endParaRPr lang="en-US"/>
            </a:p>
          </p:txBody>
        </p:sp>
        <p:sp>
          <p:nvSpPr>
            <p:cNvPr id="11283" name="Text Box 12"/>
            <p:cNvSpPr txBox="1">
              <a:spLocks noChangeArrowheads="1"/>
            </p:cNvSpPr>
            <p:nvPr/>
          </p:nvSpPr>
          <p:spPr bwMode="auto">
            <a:xfrm>
              <a:off x="3360" y="1152"/>
              <a:ext cx="768" cy="601"/>
            </a:xfrm>
            <a:prstGeom prst="rect">
              <a:avLst/>
            </a:prstGeom>
            <a:noFill/>
            <a:ln w="9525">
              <a:noFill/>
              <a:miter lim="800000"/>
              <a:headEnd/>
              <a:tailEnd/>
            </a:ln>
          </p:spPr>
          <p:txBody>
            <a:bodyPr>
              <a:spAutoFit/>
            </a:bodyPr>
            <a:lstStyle/>
            <a:p>
              <a:pPr eaLnBrk="0" hangingPunct="0">
                <a:spcBef>
                  <a:spcPct val="50000"/>
                </a:spcBef>
              </a:pPr>
              <a:r>
                <a:rPr lang="en-US" sz="1400" b="1" i="1" dirty="0" smtClean="0">
                  <a:solidFill>
                    <a:srgbClr val="FFFF00"/>
                  </a:solidFill>
                  <a:effectLst>
                    <a:outerShdw blurRad="38100" dist="38100" dir="2700000" algn="tl">
                      <a:srgbClr val="000000">
                        <a:alpha val="43137"/>
                      </a:srgbClr>
                    </a:outerShdw>
                  </a:effectLst>
                </a:rPr>
                <a:t>NAD 83, ITRF xx, </a:t>
              </a:r>
              <a:r>
                <a:rPr lang="en-US" sz="1400" b="1" i="1" dirty="0" err="1" smtClean="0">
                  <a:solidFill>
                    <a:srgbClr val="FFFF00"/>
                  </a:solidFill>
                  <a:effectLst>
                    <a:outerShdw blurRad="38100" dist="38100" dir="2700000" algn="tl">
                      <a:srgbClr val="000000">
                        <a:alpha val="43137"/>
                      </a:srgbClr>
                    </a:outerShdw>
                  </a:effectLst>
                </a:rPr>
                <a:t>IGSxx</a:t>
              </a:r>
              <a:r>
                <a:rPr lang="en-US" sz="1400" b="1" i="1" dirty="0" smtClean="0">
                  <a:solidFill>
                    <a:srgbClr val="FFFF00"/>
                  </a:solidFill>
                  <a:effectLst>
                    <a:outerShdw blurRad="38100" dist="38100" dir="2700000" algn="tl">
                      <a:srgbClr val="000000">
                        <a:alpha val="43137"/>
                      </a:srgbClr>
                    </a:outerShdw>
                  </a:effectLst>
                </a:rPr>
                <a:t>, “WGS 84”</a:t>
              </a:r>
              <a:endParaRPr lang="en-US" sz="1400" b="1" i="1" dirty="0">
                <a:solidFill>
                  <a:srgbClr val="FFFF00"/>
                </a:solidFill>
                <a:effectLst>
                  <a:outerShdw blurRad="38100" dist="38100" dir="2700000" algn="tl">
                    <a:srgbClr val="000000">
                      <a:alpha val="43137"/>
                    </a:srgbClr>
                  </a:outerShdw>
                </a:effectLst>
              </a:endParaRPr>
            </a:p>
          </p:txBody>
        </p:sp>
      </p:grpSp>
      <p:sp>
        <p:nvSpPr>
          <p:cNvPr id="1208333" name="Rectangle 13"/>
          <p:cNvSpPr>
            <a:spLocks noChangeArrowheads="1"/>
          </p:cNvSpPr>
          <p:nvPr/>
        </p:nvSpPr>
        <p:spPr bwMode="auto">
          <a:xfrm>
            <a:off x="1841500" y="2374900"/>
            <a:ext cx="1524000" cy="609600"/>
          </a:xfrm>
          <a:prstGeom prst="rect">
            <a:avLst/>
          </a:prstGeom>
          <a:solidFill>
            <a:srgbClr val="CC00FF">
              <a:alpha val="50195"/>
            </a:srgbClr>
          </a:solidFill>
          <a:ln w="9525">
            <a:solidFill>
              <a:schemeClr val="bg2"/>
            </a:solidFill>
            <a:miter lim="800000"/>
            <a:headEnd/>
            <a:tailEnd/>
          </a:ln>
        </p:spPr>
        <p:txBody>
          <a:bodyPr wrap="none" anchor="ctr"/>
          <a:lstStyle/>
          <a:p>
            <a:endParaRPr lang="en-US"/>
          </a:p>
        </p:txBody>
      </p:sp>
      <p:sp>
        <p:nvSpPr>
          <p:cNvPr id="1208334" name="Rectangle 14"/>
          <p:cNvSpPr>
            <a:spLocks noChangeArrowheads="1"/>
          </p:cNvSpPr>
          <p:nvPr/>
        </p:nvSpPr>
        <p:spPr bwMode="auto">
          <a:xfrm>
            <a:off x="1841500" y="4432300"/>
            <a:ext cx="1524000" cy="609600"/>
          </a:xfrm>
          <a:prstGeom prst="rect">
            <a:avLst/>
          </a:prstGeom>
          <a:solidFill>
            <a:srgbClr val="FFFF99">
              <a:alpha val="50195"/>
            </a:srgbClr>
          </a:solidFill>
          <a:ln w="9525">
            <a:solidFill>
              <a:srgbClr val="FFFF66"/>
            </a:solidFill>
            <a:miter lim="800000"/>
            <a:headEnd/>
            <a:tailEnd/>
          </a:ln>
        </p:spPr>
        <p:txBody>
          <a:bodyPr wrap="none" anchor="ctr"/>
          <a:lstStyle/>
          <a:p>
            <a:endParaRPr lang="en-US"/>
          </a:p>
        </p:txBody>
      </p:sp>
      <p:sp>
        <p:nvSpPr>
          <p:cNvPr id="1208335" name="Rectangle 15"/>
          <p:cNvSpPr>
            <a:spLocks noChangeArrowheads="1"/>
          </p:cNvSpPr>
          <p:nvPr/>
        </p:nvSpPr>
        <p:spPr bwMode="auto">
          <a:xfrm>
            <a:off x="1841500" y="2984500"/>
            <a:ext cx="1524000" cy="609600"/>
          </a:xfrm>
          <a:prstGeom prst="rect">
            <a:avLst/>
          </a:prstGeom>
          <a:solidFill>
            <a:srgbClr val="FFFF99">
              <a:alpha val="50195"/>
            </a:srgbClr>
          </a:solidFill>
          <a:ln w="9525">
            <a:solidFill>
              <a:srgbClr val="FFFF99"/>
            </a:solidFill>
            <a:miter lim="800000"/>
            <a:headEnd/>
            <a:tailEnd/>
          </a:ln>
        </p:spPr>
        <p:txBody>
          <a:bodyPr wrap="none" anchor="ctr"/>
          <a:lstStyle/>
          <a:p>
            <a:endParaRPr lang="en-US"/>
          </a:p>
        </p:txBody>
      </p:sp>
      <p:sp>
        <p:nvSpPr>
          <p:cNvPr id="1208336" name="Rectangle 16"/>
          <p:cNvSpPr>
            <a:spLocks noChangeArrowheads="1"/>
          </p:cNvSpPr>
          <p:nvPr/>
        </p:nvSpPr>
        <p:spPr bwMode="auto">
          <a:xfrm>
            <a:off x="1841500" y="3594100"/>
            <a:ext cx="1524000" cy="838200"/>
          </a:xfrm>
          <a:prstGeom prst="rect">
            <a:avLst/>
          </a:prstGeom>
          <a:solidFill>
            <a:srgbClr val="006600">
              <a:alpha val="50195"/>
            </a:srgbClr>
          </a:solidFill>
          <a:ln w="9525">
            <a:solidFill>
              <a:schemeClr val="bg2"/>
            </a:solidFill>
            <a:miter lim="800000"/>
            <a:headEnd/>
            <a:tailEnd/>
          </a:ln>
        </p:spPr>
        <p:txBody>
          <a:bodyPr wrap="none" anchor="ctr"/>
          <a:lstStyle/>
          <a:p>
            <a:endParaRPr lang="en-US"/>
          </a:p>
        </p:txBody>
      </p:sp>
      <p:grpSp>
        <p:nvGrpSpPr>
          <p:cNvPr id="5" name="Group 17"/>
          <p:cNvGrpSpPr>
            <a:grpSpLocks/>
          </p:cNvGrpSpPr>
          <p:nvPr/>
        </p:nvGrpSpPr>
        <p:grpSpPr bwMode="auto">
          <a:xfrm>
            <a:off x="6324600" y="4711700"/>
            <a:ext cx="2660650" cy="1979613"/>
            <a:chOff x="4064" y="2896"/>
            <a:chExt cx="1580" cy="1015"/>
          </a:xfrm>
        </p:grpSpPr>
        <p:pic>
          <p:nvPicPr>
            <p:cNvPr id="11280" name="Picture 18" descr="PORTScartoon2"/>
            <p:cNvPicPr>
              <a:picLocks noChangeAspect="1" noChangeArrowheads="1"/>
            </p:cNvPicPr>
            <p:nvPr/>
          </p:nvPicPr>
          <p:blipFill>
            <a:blip r:embed="rId4" cstate="print"/>
            <a:srcRect l="7170" t="41721" r="74173" b="29846"/>
            <a:stretch>
              <a:fillRect/>
            </a:stretch>
          </p:blipFill>
          <p:spPr bwMode="auto">
            <a:xfrm>
              <a:off x="4073" y="2896"/>
              <a:ext cx="1571" cy="1015"/>
            </a:xfrm>
            <a:prstGeom prst="rect">
              <a:avLst/>
            </a:prstGeom>
            <a:noFill/>
            <a:ln w="9525">
              <a:noFill/>
              <a:miter lim="800000"/>
              <a:headEnd/>
              <a:tailEnd/>
            </a:ln>
          </p:spPr>
        </p:pic>
        <p:sp>
          <p:nvSpPr>
            <p:cNvPr id="11281" name="Text Box 19"/>
            <p:cNvSpPr txBox="1">
              <a:spLocks noChangeArrowheads="1"/>
            </p:cNvSpPr>
            <p:nvPr/>
          </p:nvSpPr>
          <p:spPr bwMode="auto">
            <a:xfrm>
              <a:off x="4064" y="3720"/>
              <a:ext cx="888" cy="158"/>
            </a:xfrm>
            <a:prstGeom prst="rect">
              <a:avLst/>
            </a:prstGeom>
            <a:noFill/>
            <a:ln w="9525">
              <a:noFill/>
              <a:miter lim="800000"/>
              <a:headEnd/>
              <a:tailEnd/>
            </a:ln>
          </p:spPr>
          <p:txBody>
            <a:bodyPr>
              <a:spAutoFit/>
            </a:bodyPr>
            <a:lstStyle/>
            <a:p>
              <a:pPr eaLnBrk="0" hangingPunct="0">
                <a:spcBef>
                  <a:spcPct val="50000"/>
                </a:spcBef>
              </a:pPr>
              <a:r>
                <a:rPr lang="en-US" sz="1400" b="1" dirty="0">
                  <a:solidFill>
                    <a:schemeClr val="bg1"/>
                  </a:solidFill>
                </a:rPr>
                <a:t>Tidal Datums</a:t>
              </a:r>
            </a:p>
          </p:txBody>
        </p:sp>
      </p:grpSp>
      <p:pic>
        <p:nvPicPr>
          <p:cNvPr id="11276" name="Picture 20" descr="GPS"/>
          <p:cNvPicPr>
            <a:picLocks noChangeAspect="1" noChangeArrowheads="1"/>
          </p:cNvPicPr>
          <p:nvPr/>
        </p:nvPicPr>
        <p:blipFill>
          <a:blip r:embed="rId5" cstate="print"/>
          <a:srcRect/>
          <a:stretch>
            <a:fillRect/>
          </a:stretch>
        </p:blipFill>
        <p:spPr bwMode="auto">
          <a:xfrm>
            <a:off x="6362700" y="895350"/>
            <a:ext cx="2628900" cy="1971675"/>
          </a:xfrm>
          <a:prstGeom prst="rect">
            <a:avLst/>
          </a:prstGeom>
          <a:noFill/>
          <a:ln w="9525">
            <a:noFill/>
            <a:miter lim="800000"/>
            <a:headEnd/>
            <a:tailEnd/>
          </a:ln>
        </p:spPr>
      </p:pic>
      <p:sp>
        <p:nvSpPr>
          <p:cNvPr id="11277" name="Text Box 21"/>
          <p:cNvSpPr txBox="1">
            <a:spLocks noChangeArrowheads="1"/>
          </p:cNvSpPr>
          <p:nvPr/>
        </p:nvSpPr>
        <p:spPr bwMode="auto">
          <a:xfrm>
            <a:off x="6362700" y="914400"/>
            <a:ext cx="1206500" cy="304800"/>
          </a:xfrm>
          <a:prstGeom prst="rect">
            <a:avLst/>
          </a:prstGeom>
          <a:noFill/>
          <a:ln w="9525">
            <a:noFill/>
            <a:miter lim="800000"/>
            <a:headEnd/>
            <a:tailEnd/>
          </a:ln>
        </p:spPr>
        <p:txBody>
          <a:bodyPr>
            <a:spAutoFit/>
          </a:bodyPr>
          <a:lstStyle/>
          <a:p>
            <a:pPr eaLnBrk="0" hangingPunct="0">
              <a:spcBef>
                <a:spcPct val="50000"/>
              </a:spcBef>
            </a:pPr>
            <a:r>
              <a:rPr lang="en-US" sz="1400" b="1">
                <a:solidFill>
                  <a:schemeClr val="bg1"/>
                </a:solidFill>
              </a:rPr>
              <a:t>3-D Datums</a:t>
            </a:r>
          </a:p>
        </p:txBody>
      </p:sp>
      <p:pic>
        <p:nvPicPr>
          <p:cNvPr id="11278" name="Picture 22"/>
          <p:cNvPicPr>
            <a:picLocks noChangeAspect="1" noChangeArrowheads="1"/>
          </p:cNvPicPr>
          <p:nvPr/>
        </p:nvPicPr>
        <p:blipFill>
          <a:blip r:embed="rId6" cstate="print"/>
          <a:srcRect l="36848" t="26971" r="18750" b="32220"/>
          <a:stretch>
            <a:fillRect/>
          </a:stretch>
        </p:blipFill>
        <p:spPr bwMode="auto">
          <a:xfrm>
            <a:off x="6335713" y="2921000"/>
            <a:ext cx="2643187" cy="1765300"/>
          </a:xfrm>
          <a:prstGeom prst="rect">
            <a:avLst/>
          </a:prstGeom>
          <a:noFill/>
          <a:ln w="9525">
            <a:noFill/>
            <a:miter lim="800000"/>
            <a:headEnd/>
            <a:tailEnd/>
          </a:ln>
        </p:spPr>
      </p:pic>
      <p:sp>
        <p:nvSpPr>
          <p:cNvPr id="11279" name="Text Box 23"/>
          <p:cNvSpPr txBox="1">
            <a:spLocks noChangeArrowheads="1"/>
          </p:cNvSpPr>
          <p:nvPr/>
        </p:nvSpPr>
        <p:spPr bwMode="auto">
          <a:xfrm>
            <a:off x="6337300" y="4318000"/>
            <a:ext cx="1905000" cy="304800"/>
          </a:xfrm>
          <a:prstGeom prst="rect">
            <a:avLst/>
          </a:prstGeom>
          <a:noFill/>
          <a:ln w="9525">
            <a:noFill/>
            <a:miter lim="800000"/>
            <a:headEnd/>
            <a:tailEnd/>
          </a:ln>
        </p:spPr>
        <p:txBody>
          <a:bodyPr>
            <a:spAutoFit/>
          </a:bodyPr>
          <a:lstStyle/>
          <a:p>
            <a:pPr algn="ctr" eaLnBrk="0" hangingPunct="0">
              <a:spcBef>
                <a:spcPct val="50000"/>
              </a:spcBef>
            </a:pPr>
            <a:r>
              <a:rPr lang="en-US" sz="1400" b="1" dirty="0">
                <a:solidFill>
                  <a:srgbClr val="FFFF00"/>
                </a:solidFill>
                <a:effectLst>
                  <a:outerShdw blurRad="38100" dist="38100" dir="2700000" algn="tl">
                    <a:srgbClr val="000000">
                      <a:alpha val="43137"/>
                    </a:srgbClr>
                  </a:outerShdw>
                </a:effectLst>
              </a:rPr>
              <a:t>Orthometric Datums</a:t>
            </a:r>
          </a:p>
        </p:txBody>
      </p:sp>
      <p:sp>
        <p:nvSpPr>
          <p:cNvPr id="24" name="Text Box 22"/>
          <p:cNvSpPr txBox="1">
            <a:spLocks noChangeArrowheads="1"/>
          </p:cNvSpPr>
          <p:nvPr/>
        </p:nvSpPr>
        <p:spPr bwMode="auto">
          <a:xfrm>
            <a:off x="273050" y="5616576"/>
            <a:ext cx="4572000" cy="1006475"/>
          </a:xfrm>
          <a:prstGeom prst="rect">
            <a:avLst/>
          </a:prstGeom>
          <a:noFill/>
          <a:ln w="9525">
            <a:noFill/>
            <a:miter lim="800000"/>
            <a:headEnd/>
            <a:tailEnd/>
          </a:ln>
        </p:spPr>
        <p:txBody>
          <a:bodyPr>
            <a:spAutoFit/>
          </a:bodyPr>
          <a:lstStyle/>
          <a:p>
            <a:pPr eaLnBrk="0" hangingPunct="0">
              <a:spcBef>
                <a:spcPct val="50000"/>
              </a:spcBef>
            </a:pPr>
            <a:r>
              <a:rPr lang="en-US" sz="2000" b="1" i="1" dirty="0">
                <a:solidFill>
                  <a:srgbClr val="FFFF00"/>
                </a:solidFill>
                <a:effectLst>
                  <a:outerShdw blurRad="38100" dist="38100" dir="2700000" algn="tl">
                    <a:srgbClr val="000000">
                      <a:alpha val="43137"/>
                    </a:srgbClr>
                  </a:outerShdw>
                </a:effectLst>
              </a:rPr>
              <a:t>For </a:t>
            </a:r>
            <a:r>
              <a:rPr lang="en-US" sz="2000" b="1" i="1" dirty="0" smtClean="0">
                <a:solidFill>
                  <a:srgbClr val="FFFF00"/>
                </a:solidFill>
                <a:effectLst>
                  <a:outerShdw blurRad="38100" dist="38100" dir="2700000" algn="tl">
                    <a:srgbClr val="000000">
                      <a:alpha val="43137"/>
                    </a:srgbClr>
                  </a:outerShdw>
                </a:effectLst>
              </a:rPr>
              <a:t>height datasets </a:t>
            </a:r>
            <a:r>
              <a:rPr lang="en-US" sz="2000" b="1" i="1" dirty="0">
                <a:solidFill>
                  <a:srgbClr val="FFFF00"/>
                </a:solidFill>
                <a:effectLst>
                  <a:outerShdw blurRad="38100" dist="38100" dir="2700000" algn="tl">
                    <a:srgbClr val="000000">
                      <a:alpha val="43137"/>
                    </a:srgbClr>
                  </a:outerShdw>
                </a:effectLst>
              </a:rPr>
              <a:t>to be blended together they must be referenced to </a:t>
            </a:r>
            <a:r>
              <a:rPr lang="en-US" sz="2000" b="1" i="1" u="sng" dirty="0">
                <a:solidFill>
                  <a:srgbClr val="FFFF00"/>
                </a:solidFill>
                <a:effectLst>
                  <a:outerShdw blurRad="38100" dist="38100" dir="2700000" algn="tl">
                    <a:srgbClr val="000000">
                      <a:alpha val="43137"/>
                    </a:srgbClr>
                  </a:outerShdw>
                </a:effectLst>
              </a:rPr>
              <a:t>same</a:t>
            </a:r>
            <a:r>
              <a:rPr lang="en-US" sz="2000" b="1" i="1" dirty="0">
                <a:solidFill>
                  <a:srgbClr val="FFFF00"/>
                </a:solidFill>
                <a:effectLst>
                  <a:outerShdw blurRad="38100" dist="38100" dir="2700000" algn="tl">
                    <a:srgbClr val="000000">
                      <a:alpha val="43137"/>
                    </a:srgbClr>
                  </a:outerShdw>
                </a:effectLst>
              </a:rPr>
              <a:t> vertical datum.</a:t>
            </a:r>
          </a:p>
        </p:txBody>
      </p:sp>
      <p:sp>
        <p:nvSpPr>
          <p:cNvPr id="25" name="Text Box 23"/>
          <p:cNvSpPr txBox="1">
            <a:spLocks noChangeArrowheads="1"/>
          </p:cNvSpPr>
          <p:nvPr/>
        </p:nvSpPr>
        <p:spPr bwMode="auto">
          <a:xfrm>
            <a:off x="6291072" y="2282952"/>
            <a:ext cx="1905000" cy="304800"/>
          </a:xfrm>
          <a:prstGeom prst="rect">
            <a:avLst/>
          </a:prstGeom>
          <a:noFill/>
          <a:ln w="9525">
            <a:noFill/>
            <a:miter lim="800000"/>
            <a:headEnd/>
            <a:tailEnd/>
          </a:ln>
        </p:spPr>
        <p:txBody>
          <a:bodyPr>
            <a:spAutoFit/>
          </a:bodyPr>
          <a:lstStyle/>
          <a:p>
            <a:pPr algn="ctr" eaLnBrk="0" hangingPunct="0">
              <a:spcBef>
                <a:spcPct val="50000"/>
              </a:spcBef>
            </a:pPr>
            <a:r>
              <a:rPr lang="en-US" sz="1400" b="1" dirty="0" smtClean="0">
                <a:solidFill>
                  <a:srgbClr val="FFFF00"/>
                </a:solidFill>
                <a:effectLst>
                  <a:outerShdw blurRad="38100" dist="38100" dir="2700000" algn="tl">
                    <a:srgbClr val="000000">
                      <a:alpha val="43137"/>
                    </a:srgbClr>
                  </a:outerShdw>
                </a:effectLst>
              </a:rPr>
              <a:t>Ellipsoidal </a:t>
            </a:r>
            <a:r>
              <a:rPr lang="en-US" sz="1400" b="1" dirty="0">
                <a:solidFill>
                  <a:srgbClr val="FFFF00"/>
                </a:solidFill>
                <a:effectLst>
                  <a:outerShdw blurRad="38100" dist="38100" dir="2700000" algn="tl">
                    <a:srgbClr val="000000">
                      <a:alpha val="43137"/>
                    </a:srgbClr>
                  </a:outerShdw>
                </a:effectLst>
              </a:rPr>
              <a:t>Datums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08333"/>
                                        </p:tgtEl>
                                        <p:attrNameLst>
                                          <p:attrName>style.visibility</p:attrName>
                                        </p:attrNameLst>
                                      </p:cBhvr>
                                      <p:to>
                                        <p:strVal val="visible"/>
                                      </p:to>
                                    </p:set>
                                    <p:animEffect transition="in" filter="dissolve">
                                      <p:cBhvr>
                                        <p:cTn id="7" dur="500"/>
                                        <p:tgtEl>
                                          <p:spTgt spid="1208333"/>
                                        </p:tgtEl>
                                      </p:cBhvr>
                                    </p:animEffect>
                                  </p:childTnLst>
                                  <p:subTnLst>
                                    <p:set>
                                      <p:cBhvr override="childStyle">
                                        <p:cTn dur="1" fill="hold" display="0" masterRel="nextClick" afterEffect="1"/>
                                        <p:tgtEl>
                                          <p:spTgt spid="120833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08336"/>
                                        </p:tgtEl>
                                        <p:attrNameLst>
                                          <p:attrName>style.visibility</p:attrName>
                                        </p:attrNameLst>
                                      </p:cBhvr>
                                      <p:to>
                                        <p:strVal val="visible"/>
                                      </p:to>
                                    </p:set>
                                    <p:animEffect transition="in" filter="dissolve">
                                      <p:cBhvr>
                                        <p:cTn id="12" dur="500"/>
                                        <p:tgtEl>
                                          <p:spTgt spid="1208336"/>
                                        </p:tgtEl>
                                      </p:cBhvr>
                                    </p:animEffect>
                                  </p:childTnLst>
                                  <p:subTnLst>
                                    <p:set>
                                      <p:cBhvr override="childStyle">
                                        <p:cTn dur="1" fill="hold" display="0" masterRel="nextClick" afterEffect="1"/>
                                        <p:tgtEl>
                                          <p:spTgt spid="120833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08335"/>
                                        </p:tgtEl>
                                        <p:attrNameLst>
                                          <p:attrName>style.visibility</p:attrName>
                                        </p:attrNameLst>
                                      </p:cBhvr>
                                      <p:to>
                                        <p:strVal val="visible"/>
                                      </p:to>
                                    </p:set>
                                    <p:animEffect transition="in" filter="dissolve">
                                      <p:cBhvr>
                                        <p:cTn id="17" dur="500"/>
                                        <p:tgtEl>
                                          <p:spTgt spid="120833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208334"/>
                                        </p:tgtEl>
                                        <p:attrNameLst>
                                          <p:attrName>style.visibility</p:attrName>
                                        </p:attrNameLst>
                                      </p:cBhvr>
                                      <p:to>
                                        <p:strVal val="visible"/>
                                      </p:to>
                                    </p:set>
                                    <p:animEffect transition="in" filter="dissolve">
                                      <p:cBhvr>
                                        <p:cTn id="20" dur="500"/>
                                        <p:tgtEl>
                                          <p:spTgt spid="1208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33" grpId="0" animBg="1"/>
      <p:bldP spid="1208334" grpId="0" animBg="1"/>
      <p:bldP spid="1208335" grpId="0" animBg="1"/>
      <p:bldP spid="12083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64"/>
          <p:cNvGrpSpPr>
            <a:grpSpLocks/>
          </p:cNvGrpSpPr>
          <p:nvPr/>
        </p:nvGrpSpPr>
        <p:grpSpPr bwMode="auto">
          <a:xfrm>
            <a:off x="509588" y="1371600"/>
            <a:ext cx="8634412" cy="5170488"/>
            <a:chOff x="480" y="1230"/>
            <a:chExt cx="4944" cy="2898"/>
          </a:xfrm>
        </p:grpSpPr>
        <p:sp>
          <p:nvSpPr>
            <p:cNvPr id="9220" name="AutoShape 5"/>
            <p:cNvSpPr>
              <a:spLocks noChangeAspect="1" noChangeArrowheads="1"/>
            </p:cNvSpPr>
            <p:nvPr/>
          </p:nvSpPr>
          <p:spPr bwMode="auto">
            <a:xfrm>
              <a:off x="480" y="1230"/>
              <a:ext cx="4944" cy="2898"/>
            </a:xfrm>
            <a:prstGeom prst="rect">
              <a:avLst/>
            </a:prstGeom>
            <a:noFill/>
            <a:ln w="9525">
              <a:noFill/>
              <a:miter lim="800000"/>
              <a:headEnd/>
              <a:tailEnd/>
            </a:ln>
          </p:spPr>
          <p:txBody>
            <a:bodyPr/>
            <a:lstStyle/>
            <a:p>
              <a:endParaRPr lang="en-US"/>
            </a:p>
          </p:txBody>
        </p:sp>
        <p:sp>
          <p:nvSpPr>
            <p:cNvPr id="9221" name="AutoShape 6"/>
            <p:cNvSpPr>
              <a:spLocks noChangeArrowheads="1"/>
            </p:cNvSpPr>
            <p:nvPr/>
          </p:nvSpPr>
          <p:spPr bwMode="auto">
            <a:xfrm>
              <a:off x="480" y="1230"/>
              <a:ext cx="4774" cy="2898"/>
            </a:xfrm>
            <a:prstGeom prst="roundRect">
              <a:avLst>
                <a:gd name="adj" fmla="val 16667"/>
              </a:avLst>
            </a:prstGeom>
            <a:solidFill>
              <a:srgbClr val="00CCFF"/>
            </a:solidFill>
            <a:ln w="9525">
              <a:solidFill>
                <a:srgbClr val="000000"/>
              </a:solidFill>
              <a:round/>
              <a:headEnd/>
              <a:tailEnd/>
            </a:ln>
          </p:spPr>
          <p:txBody>
            <a:bodyPr lIns="56693" tIns="28346" rIns="56693" bIns="28346" anchor="ctr"/>
            <a:lstStyle/>
            <a:p>
              <a:pPr algn="ctr"/>
              <a:endParaRPr lang="en-US"/>
            </a:p>
          </p:txBody>
        </p:sp>
        <p:sp>
          <p:nvSpPr>
            <p:cNvPr id="9222" name="Rectangle 7"/>
            <p:cNvSpPr>
              <a:spLocks noChangeArrowheads="1"/>
            </p:cNvSpPr>
            <p:nvPr/>
          </p:nvSpPr>
          <p:spPr bwMode="auto">
            <a:xfrm>
              <a:off x="2836" y="1230"/>
              <a:ext cx="826" cy="2891"/>
            </a:xfrm>
            <a:prstGeom prst="rect">
              <a:avLst/>
            </a:prstGeom>
            <a:solidFill>
              <a:srgbClr val="00CC99"/>
            </a:solidFill>
            <a:ln w="9525">
              <a:noFill/>
              <a:miter lim="800000"/>
              <a:headEnd/>
              <a:tailEnd/>
            </a:ln>
          </p:spPr>
          <p:txBody>
            <a:bodyPr anchor="ctr"/>
            <a:lstStyle/>
            <a:p>
              <a:endParaRPr lang="en-US"/>
            </a:p>
          </p:txBody>
        </p:sp>
        <p:sp>
          <p:nvSpPr>
            <p:cNvPr id="9223" name="Line 8"/>
            <p:cNvSpPr>
              <a:spLocks noChangeShapeType="1"/>
            </p:cNvSpPr>
            <p:nvPr/>
          </p:nvSpPr>
          <p:spPr bwMode="auto">
            <a:xfrm>
              <a:off x="3241" y="2094"/>
              <a:ext cx="0" cy="459"/>
            </a:xfrm>
            <a:prstGeom prst="line">
              <a:avLst/>
            </a:prstGeom>
            <a:noFill/>
            <a:ln w="9525">
              <a:solidFill>
                <a:srgbClr val="FFFFFF"/>
              </a:solidFill>
              <a:round/>
              <a:headEnd/>
              <a:tailEnd/>
            </a:ln>
          </p:spPr>
          <p:txBody>
            <a:bodyPr/>
            <a:lstStyle/>
            <a:p>
              <a:endParaRPr lang="en-US"/>
            </a:p>
          </p:txBody>
        </p:sp>
        <p:sp>
          <p:nvSpPr>
            <p:cNvPr id="9224" name="Line 9"/>
            <p:cNvSpPr>
              <a:spLocks noChangeShapeType="1"/>
            </p:cNvSpPr>
            <p:nvPr/>
          </p:nvSpPr>
          <p:spPr bwMode="auto">
            <a:xfrm>
              <a:off x="1560" y="2679"/>
              <a:ext cx="232" cy="6"/>
            </a:xfrm>
            <a:prstGeom prst="line">
              <a:avLst/>
            </a:prstGeom>
            <a:noFill/>
            <a:ln w="9525">
              <a:solidFill>
                <a:srgbClr val="FFFFFF"/>
              </a:solidFill>
              <a:round/>
              <a:headEnd/>
              <a:tailEnd/>
            </a:ln>
          </p:spPr>
          <p:txBody>
            <a:bodyPr/>
            <a:lstStyle/>
            <a:p>
              <a:endParaRPr lang="en-US"/>
            </a:p>
          </p:txBody>
        </p:sp>
        <p:sp>
          <p:nvSpPr>
            <p:cNvPr id="9225" name="Oval 10"/>
            <p:cNvSpPr>
              <a:spLocks noChangeArrowheads="1"/>
            </p:cNvSpPr>
            <p:nvPr/>
          </p:nvSpPr>
          <p:spPr bwMode="auto">
            <a:xfrm>
              <a:off x="2870" y="2529"/>
              <a:ext cx="742" cy="301"/>
            </a:xfrm>
            <a:prstGeom prst="ellipse">
              <a:avLst/>
            </a:prstGeom>
            <a:solidFill>
              <a:srgbClr val="0033CC"/>
            </a:solidFill>
            <a:ln w="9525">
              <a:solidFill>
                <a:srgbClr val="808080"/>
              </a:solidFill>
              <a:round/>
              <a:headEnd/>
              <a:tailEnd/>
            </a:ln>
          </p:spPr>
          <p:txBody>
            <a:bodyPr anchor="ctr"/>
            <a:lstStyle/>
            <a:p>
              <a:endParaRPr lang="en-US"/>
            </a:p>
          </p:txBody>
        </p:sp>
        <p:sp>
          <p:nvSpPr>
            <p:cNvPr id="9226" name="Oval 11"/>
            <p:cNvSpPr>
              <a:spLocks noChangeArrowheads="1"/>
            </p:cNvSpPr>
            <p:nvPr/>
          </p:nvSpPr>
          <p:spPr bwMode="auto">
            <a:xfrm>
              <a:off x="3759" y="2528"/>
              <a:ext cx="663" cy="302"/>
            </a:xfrm>
            <a:prstGeom prst="ellipse">
              <a:avLst/>
            </a:prstGeom>
            <a:solidFill>
              <a:srgbClr val="0033CC"/>
            </a:solidFill>
            <a:ln w="9525">
              <a:solidFill>
                <a:srgbClr val="808080"/>
              </a:solidFill>
              <a:round/>
              <a:headEnd/>
              <a:tailEnd/>
            </a:ln>
          </p:spPr>
          <p:txBody>
            <a:bodyPr anchor="ctr"/>
            <a:lstStyle/>
            <a:p>
              <a:endParaRPr lang="en-US"/>
            </a:p>
          </p:txBody>
        </p:sp>
        <p:sp>
          <p:nvSpPr>
            <p:cNvPr id="9227" name="Oval 12"/>
            <p:cNvSpPr>
              <a:spLocks noChangeArrowheads="1"/>
            </p:cNvSpPr>
            <p:nvPr/>
          </p:nvSpPr>
          <p:spPr bwMode="auto">
            <a:xfrm>
              <a:off x="1781" y="2529"/>
              <a:ext cx="976" cy="301"/>
            </a:xfrm>
            <a:prstGeom prst="ellipse">
              <a:avLst/>
            </a:prstGeom>
            <a:solidFill>
              <a:srgbClr val="0033CC"/>
            </a:solidFill>
            <a:ln w="9525">
              <a:solidFill>
                <a:srgbClr val="808080"/>
              </a:solidFill>
              <a:round/>
              <a:headEnd/>
              <a:tailEnd/>
            </a:ln>
          </p:spPr>
          <p:txBody>
            <a:bodyPr anchor="ctr"/>
            <a:lstStyle/>
            <a:p>
              <a:endParaRPr lang="en-US"/>
            </a:p>
          </p:txBody>
        </p:sp>
        <p:sp>
          <p:nvSpPr>
            <p:cNvPr id="9228" name="Text Box 13"/>
            <p:cNvSpPr txBox="1">
              <a:spLocks noChangeArrowheads="1"/>
            </p:cNvSpPr>
            <p:nvPr/>
          </p:nvSpPr>
          <p:spPr bwMode="auto">
            <a:xfrm>
              <a:off x="1791" y="2581"/>
              <a:ext cx="1076" cy="204"/>
            </a:xfrm>
            <a:prstGeom prst="rect">
              <a:avLst/>
            </a:prstGeom>
            <a:noFill/>
            <a:ln w="9525">
              <a:noFill/>
              <a:miter lim="800000"/>
              <a:headEnd/>
              <a:tailEnd/>
            </a:ln>
          </p:spPr>
          <p:txBody>
            <a:bodyPr lIns="56693" tIns="28346" rIns="56693" bIns="28346"/>
            <a:lstStyle/>
            <a:p>
              <a:r>
                <a:rPr lang="en-US" sz="1600" b="1">
                  <a:solidFill>
                    <a:srgbClr val="FF9900"/>
                  </a:solidFill>
                  <a:latin typeface="Swis721 Ex BT" pitchFamily="34" charset="0"/>
                </a:rPr>
                <a:t>NAD83 </a:t>
              </a:r>
              <a:r>
                <a:rPr lang="en-US" sz="1400" b="1">
                  <a:solidFill>
                    <a:srgbClr val="FF9900"/>
                  </a:solidFill>
                  <a:latin typeface="Swis721 Ex BT" pitchFamily="34" charset="0"/>
                </a:rPr>
                <a:t>(CORS96)</a:t>
              </a:r>
              <a:endParaRPr lang="en-US" sz="1400"/>
            </a:p>
          </p:txBody>
        </p:sp>
        <p:sp>
          <p:nvSpPr>
            <p:cNvPr id="9229" name="Text Box 14"/>
            <p:cNvSpPr txBox="1">
              <a:spLocks noChangeArrowheads="1"/>
            </p:cNvSpPr>
            <p:nvPr/>
          </p:nvSpPr>
          <p:spPr bwMode="auto">
            <a:xfrm>
              <a:off x="2937" y="2597"/>
              <a:ext cx="737" cy="204"/>
            </a:xfrm>
            <a:prstGeom prst="rect">
              <a:avLst/>
            </a:prstGeom>
            <a:noFill/>
            <a:ln w="9525">
              <a:noFill/>
              <a:miter lim="800000"/>
              <a:headEnd/>
              <a:tailEnd/>
            </a:ln>
          </p:spPr>
          <p:txBody>
            <a:bodyPr lIns="56693" tIns="28346" rIns="56693" bIns="28346"/>
            <a:lstStyle/>
            <a:p>
              <a:r>
                <a:rPr lang="en-US" sz="1600" b="1">
                  <a:solidFill>
                    <a:srgbClr val="FF9900"/>
                  </a:solidFill>
                  <a:latin typeface="Swis721 Ex BT" pitchFamily="34" charset="0"/>
                </a:rPr>
                <a:t> NAVD 88</a:t>
              </a:r>
              <a:endParaRPr lang="en-US" sz="1600"/>
            </a:p>
          </p:txBody>
        </p:sp>
        <p:sp>
          <p:nvSpPr>
            <p:cNvPr id="9230" name="Text Box 15"/>
            <p:cNvSpPr txBox="1">
              <a:spLocks noChangeArrowheads="1"/>
            </p:cNvSpPr>
            <p:nvPr/>
          </p:nvSpPr>
          <p:spPr bwMode="auto">
            <a:xfrm>
              <a:off x="3897" y="2597"/>
              <a:ext cx="447" cy="204"/>
            </a:xfrm>
            <a:prstGeom prst="rect">
              <a:avLst/>
            </a:prstGeom>
            <a:noFill/>
            <a:ln w="9525">
              <a:noFill/>
              <a:miter lim="800000"/>
              <a:headEnd/>
              <a:tailEnd/>
            </a:ln>
          </p:spPr>
          <p:txBody>
            <a:bodyPr lIns="56693" tIns="28346" rIns="56693" bIns="28346"/>
            <a:lstStyle/>
            <a:p>
              <a:r>
                <a:rPr lang="en-US" sz="1600" b="1">
                  <a:solidFill>
                    <a:srgbClr val="FF9900"/>
                  </a:solidFill>
                  <a:latin typeface="Swis721 Ex BT" pitchFamily="34" charset="0"/>
                </a:rPr>
                <a:t>LMSL</a:t>
              </a:r>
              <a:endParaRPr lang="en-US" sz="1600"/>
            </a:p>
          </p:txBody>
        </p:sp>
        <p:sp>
          <p:nvSpPr>
            <p:cNvPr id="9231" name="Text Box 17"/>
            <p:cNvSpPr txBox="1">
              <a:spLocks noChangeArrowheads="1"/>
            </p:cNvSpPr>
            <p:nvPr/>
          </p:nvSpPr>
          <p:spPr bwMode="auto">
            <a:xfrm>
              <a:off x="4572" y="2042"/>
              <a:ext cx="559"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MHHW</a:t>
              </a:r>
              <a:endParaRPr lang="en-US" sz="1600"/>
            </a:p>
          </p:txBody>
        </p:sp>
        <p:sp>
          <p:nvSpPr>
            <p:cNvPr id="9232" name="Text Box 18"/>
            <p:cNvSpPr txBox="1">
              <a:spLocks noChangeArrowheads="1"/>
            </p:cNvSpPr>
            <p:nvPr/>
          </p:nvSpPr>
          <p:spPr bwMode="auto">
            <a:xfrm>
              <a:off x="4572" y="2286"/>
              <a:ext cx="715"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MHW</a:t>
              </a:r>
              <a:endParaRPr lang="en-US" sz="1600"/>
            </a:p>
          </p:txBody>
        </p:sp>
        <p:sp>
          <p:nvSpPr>
            <p:cNvPr id="9233" name="Text Box 19"/>
            <p:cNvSpPr txBox="1">
              <a:spLocks noChangeArrowheads="1"/>
            </p:cNvSpPr>
            <p:nvPr/>
          </p:nvSpPr>
          <p:spPr bwMode="auto">
            <a:xfrm>
              <a:off x="4572" y="2531"/>
              <a:ext cx="418"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MTL</a:t>
              </a:r>
              <a:endParaRPr lang="en-US" sz="1600"/>
            </a:p>
          </p:txBody>
        </p:sp>
        <p:sp>
          <p:nvSpPr>
            <p:cNvPr id="9234" name="Text Box 20"/>
            <p:cNvSpPr txBox="1">
              <a:spLocks noChangeArrowheads="1"/>
            </p:cNvSpPr>
            <p:nvPr/>
          </p:nvSpPr>
          <p:spPr bwMode="auto">
            <a:xfrm>
              <a:off x="4572" y="2777"/>
              <a:ext cx="405"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DTL</a:t>
              </a:r>
              <a:endParaRPr lang="en-US" sz="1600"/>
            </a:p>
          </p:txBody>
        </p:sp>
        <p:sp>
          <p:nvSpPr>
            <p:cNvPr id="9235" name="Text Box 21"/>
            <p:cNvSpPr txBox="1">
              <a:spLocks noChangeArrowheads="1"/>
            </p:cNvSpPr>
            <p:nvPr/>
          </p:nvSpPr>
          <p:spPr bwMode="auto">
            <a:xfrm>
              <a:off x="4572" y="3019"/>
              <a:ext cx="696"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MLW</a:t>
              </a:r>
              <a:endParaRPr lang="en-US" sz="1600"/>
            </a:p>
          </p:txBody>
        </p:sp>
        <p:sp>
          <p:nvSpPr>
            <p:cNvPr id="9236" name="Text Box 22"/>
            <p:cNvSpPr txBox="1">
              <a:spLocks noChangeArrowheads="1"/>
            </p:cNvSpPr>
            <p:nvPr/>
          </p:nvSpPr>
          <p:spPr bwMode="auto">
            <a:xfrm>
              <a:off x="4572" y="3264"/>
              <a:ext cx="531"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MLLW</a:t>
              </a:r>
              <a:endParaRPr lang="en-US" sz="1600"/>
            </a:p>
          </p:txBody>
        </p:sp>
        <p:sp>
          <p:nvSpPr>
            <p:cNvPr id="9237" name="Line 23"/>
            <p:cNvSpPr>
              <a:spLocks noChangeShapeType="1"/>
            </p:cNvSpPr>
            <p:nvPr/>
          </p:nvSpPr>
          <p:spPr bwMode="auto">
            <a:xfrm>
              <a:off x="2757" y="2682"/>
              <a:ext cx="113" cy="0"/>
            </a:xfrm>
            <a:prstGeom prst="line">
              <a:avLst/>
            </a:prstGeom>
            <a:noFill/>
            <a:ln w="9525">
              <a:solidFill>
                <a:srgbClr val="FFFFFF"/>
              </a:solidFill>
              <a:round/>
              <a:headEnd/>
              <a:tailEnd/>
            </a:ln>
          </p:spPr>
          <p:txBody>
            <a:bodyPr/>
            <a:lstStyle/>
            <a:p>
              <a:endParaRPr lang="en-US"/>
            </a:p>
          </p:txBody>
        </p:sp>
        <p:sp>
          <p:nvSpPr>
            <p:cNvPr id="9238" name="Line 24"/>
            <p:cNvSpPr>
              <a:spLocks noChangeShapeType="1"/>
            </p:cNvSpPr>
            <p:nvPr/>
          </p:nvSpPr>
          <p:spPr bwMode="auto">
            <a:xfrm>
              <a:off x="3615" y="2680"/>
              <a:ext cx="141" cy="0"/>
            </a:xfrm>
            <a:prstGeom prst="line">
              <a:avLst/>
            </a:prstGeom>
            <a:noFill/>
            <a:ln w="9525">
              <a:solidFill>
                <a:srgbClr val="FFFFFF"/>
              </a:solidFill>
              <a:round/>
              <a:headEnd/>
              <a:tailEnd/>
            </a:ln>
          </p:spPr>
          <p:txBody>
            <a:bodyPr/>
            <a:lstStyle/>
            <a:p>
              <a:endParaRPr lang="en-US"/>
            </a:p>
          </p:txBody>
        </p:sp>
        <p:sp>
          <p:nvSpPr>
            <p:cNvPr id="9239" name="Text Box 25"/>
            <p:cNvSpPr txBox="1">
              <a:spLocks noChangeArrowheads="1"/>
            </p:cNvSpPr>
            <p:nvPr/>
          </p:nvSpPr>
          <p:spPr bwMode="auto">
            <a:xfrm>
              <a:off x="2897" y="1900"/>
              <a:ext cx="769" cy="274"/>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NGVD 29</a:t>
              </a:r>
              <a:endParaRPr lang="en-US" sz="1600"/>
            </a:p>
          </p:txBody>
        </p:sp>
        <p:sp>
          <p:nvSpPr>
            <p:cNvPr id="9240" name="Text Box 26"/>
            <p:cNvSpPr txBox="1">
              <a:spLocks noChangeArrowheads="1"/>
            </p:cNvSpPr>
            <p:nvPr/>
          </p:nvSpPr>
          <p:spPr bwMode="auto">
            <a:xfrm>
              <a:off x="1991" y="3219"/>
              <a:ext cx="711" cy="438"/>
            </a:xfrm>
            <a:prstGeom prst="rect">
              <a:avLst/>
            </a:prstGeom>
            <a:noFill/>
            <a:ln w="19050">
              <a:solidFill>
                <a:srgbClr val="000000"/>
              </a:solidFill>
              <a:miter lim="800000"/>
              <a:headEnd/>
              <a:tailEnd/>
            </a:ln>
          </p:spPr>
          <p:txBody>
            <a:bodyPr lIns="56693" tIns="28346" rIns="56693" bIns="28346"/>
            <a:lstStyle/>
            <a:p>
              <a:r>
                <a:rPr lang="en-US" sz="1600" b="1"/>
                <a:t>GEOID99,</a:t>
              </a:r>
            </a:p>
            <a:p>
              <a:r>
                <a:rPr lang="en-US" sz="1600" b="1"/>
                <a:t>GEOID03,</a:t>
              </a:r>
            </a:p>
            <a:p>
              <a:r>
                <a:rPr lang="en-US" sz="1600" b="1"/>
                <a:t>GEOID09</a:t>
              </a:r>
              <a:endParaRPr lang="en-US" sz="1600"/>
            </a:p>
          </p:txBody>
        </p:sp>
        <p:sp>
          <p:nvSpPr>
            <p:cNvPr id="9241" name="Text Box 27"/>
            <p:cNvSpPr txBox="1">
              <a:spLocks noChangeArrowheads="1"/>
            </p:cNvSpPr>
            <p:nvPr/>
          </p:nvSpPr>
          <p:spPr bwMode="auto">
            <a:xfrm>
              <a:off x="3089" y="3338"/>
              <a:ext cx="1099" cy="501"/>
            </a:xfrm>
            <a:prstGeom prst="rect">
              <a:avLst/>
            </a:prstGeom>
            <a:noFill/>
            <a:ln w="19050">
              <a:solidFill>
                <a:srgbClr val="000000"/>
              </a:solidFill>
              <a:miter lim="800000"/>
              <a:headEnd/>
              <a:tailEnd/>
            </a:ln>
          </p:spPr>
          <p:txBody>
            <a:bodyPr lIns="56693" tIns="28346" rIns="56693" bIns="28346"/>
            <a:lstStyle/>
            <a:p>
              <a:pPr algn="ctr"/>
              <a:r>
                <a:rPr lang="en-US" sz="1600" b="1" dirty="0"/>
                <a:t>TSS</a:t>
              </a:r>
            </a:p>
            <a:p>
              <a:pPr algn="ctr"/>
              <a:r>
                <a:rPr lang="en-US" sz="1600" b="1" dirty="0"/>
                <a:t>(Topography of the Sea Surface)</a:t>
              </a:r>
              <a:endParaRPr lang="en-US" sz="1600" dirty="0"/>
            </a:p>
          </p:txBody>
        </p:sp>
        <p:sp>
          <p:nvSpPr>
            <p:cNvPr id="9242" name="Line 28"/>
            <p:cNvSpPr>
              <a:spLocks noChangeShapeType="1"/>
            </p:cNvSpPr>
            <p:nvPr/>
          </p:nvSpPr>
          <p:spPr bwMode="auto">
            <a:xfrm flipV="1">
              <a:off x="2445" y="2691"/>
              <a:ext cx="393" cy="506"/>
            </a:xfrm>
            <a:prstGeom prst="line">
              <a:avLst/>
            </a:prstGeom>
            <a:noFill/>
            <a:ln w="9525">
              <a:solidFill>
                <a:srgbClr val="000000"/>
              </a:solidFill>
              <a:round/>
              <a:headEnd/>
              <a:tailEnd/>
            </a:ln>
          </p:spPr>
          <p:txBody>
            <a:bodyPr/>
            <a:lstStyle/>
            <a:p>
              <a:endParaRPr lang="en-US"/>
            </a:p>
          </p:txBody>
        </p:sp>
        <p:sp>
          <p:nvSpPr>
            <p:cNvPr id="9243" name="Line 29"/>
            <p:cNvSpPr>
              <a:spLocks noChangeShapeType="1"/>
            </p:cNvSpPr>
            <p:nvPr/>
          </p:nvSpPr>
          <p:spPr bwMode="auto">
            <a:xfrm flipH="1" flipV="1">
              <a:off x="3688" y="2691"/>
              <a:ext cx="170" cy="647"/>
            </a:xfrm>
            <a:prstGeom prst="line">
              <a:avLst/>
            </a:prstGeom>
            <a:noFill/>
            <a:ln w="9525">
              <a:solidFill>
                <a:srgbClr val="000000"/>
              </a:solidFill>
              <a:round/>
              <a:headEnd/>
              <a:tailEnd/>
            </a:ln>
          </p:spPr>
          <p:txBody>
            <a:bodyPr/>
            <a:lstStyle/>
            <a:p>
              <a:endParaRPr lang="en-US"/>
            </a:p>
          </p:txBody>
        </p:sp>
        <p:sp>
          <p:nvSpPr>
            <p:cNvPr id="9244" name="Text Box 31"/>
            <p:cNvSpPr txBox="1">
              <a:spLocks noChangeArrowheads="1"/>
            </p:cNvSpPr>
            <p:nvPr/>
          </p:nvSpPr>
          <p:spPr bwMode="auto">
            <a:xfrm>
              <a:off x="774" y="1913"/>
              <a:ext cx="1042"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WGS 84 (G873)</a:t>
              </a:r>
              <a:endParaRPr lang="en-US" sz="1000" b="1"/>
            </a:p>
          </p:txBody>
        </p:sp>
        <p:sp>
          <p:nvSpPr>
            <p:cNvPr id="9245" name="Text Box 32"/>
            <p:cNvSpPr txBox="1">
              <a:spLocks noChangeArrowheads="1"/>
            </p:cNvSpPr>
            <p:nvPr/>
          </p:nvSpPr>
          <p:spPr bwMode="auto">
            <a:xfrm>
              <a:off x="774" y="2041"/>
              <a:ext cx="1042"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WGS 84 (G730)</a:t>
              </a:r>
              <a:endParaRPr lang="en-US" sz="1000" b="1"/>
            </a:p>
          </p:txBody>
        </p:sp>
        <p:sp>
          <p:nvSpPr>
            <p:cNvPr id="9246" name="Text Box 33"/>
            <p:cNvSpPr txBox="1">
              <a:spLocks noChangeArrowheads="1"/>
            </p:cNvSpPr>
            <p:nvPr/>
          </p:nvSpPr>
          <p:spPr bwMode="auto">
            <a:xfrm>
              <a:off x="774" y="2168"/>
              <a:ext cx="1008"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WGS 84 (orig.)</a:t>
              </a:r>
              <a:endParaRPr lang="en-US" sz="1000" b="1"/>
            </a:p>
          </p:txBody>
        </p:sp>
        <p:sp>
          <p:nvSpPr>
            <p:cNvPr id="9247" name="Text Box 34"/>
            <p:cNvSpPr txBox="1">
              <a:spLocks noChangeArrowheads="1"/>
            </p:cNvSpPr>
            <p:nvPr/>
          </p:nvSpPr>
          <p:spPr bwMode="auto">
            <a:xfrm>
              <a:off x="774" y="2424"/>
              <a:ext cx="555"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ITRF97</a:t>
              </a:r>
              <a:endParaRPr lang="en-US" sz="1000" b="1"/>
            </a:p>
          </p:txBody>
        </p:sp>
        <p:sp>
          <p:nvSpPr>
            <p:cNvPr id="9248" name="Text Box 35"/>
            <p:cNvSpPr txBox="1">
              <a:spLocks noChangeArrowheads="1"/>
            </p:cNvSpPr>
            <p:nvPr/>
          </p:nvSpPr>
          <p:spPr bwMode="auto">
            <a:xfrm>
              <a:off x="774" y="2680"/>
              <a:ext cx="5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ITRF94</a:t>
              </a:r>
              <a:endParaRPr lang="en-US" sz="1000" b="1"/>
            </a:p>
          </p:txBody>
        </p:sp>
        <p:sp>
          <p:nvSpPr>
            <p:cNvPr id="9249" name="Text Box 36"/>
            <p:cNvSpPr txBox="1">
              <a:spLocks noChangeArrowheads="1"/>
            </p:cNvSpPr>
            <p:nvPr/>
          </p:nvSpPr>
          <p:spPr bwMode="auto">
            <a:xfrm>
              <a:off x="774" y="2552"/>
              <a:ext cx="5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ITRF96</a:t>
              </a:r>
              <a:endParaRPr lang="en-US" sz="1000" b="1"/>
            </a:p>
          </p:txBody>
        </p:sp>
        <p:sp>
          <p:nvSpPr>
            <p:cNvPr id="9250" name="Text Box 37"/>
            <p:cNvSpPr txBox="1">
              <a:spLocks noChangeArrowheads="1"/>
            </p:cNvSpPr>
            <p:nvPr/>
          </p:nvSpPr>
          <p:spPr bwMode="auto">
            <a:xfrm>
              <a:off x="774" y="2808"/>
              <a:ext cx="5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ITRF93</a:t>
              </a:r>
              <a:endParaRPr lang="en-US" sz="1000" b="1"/>
            </a:p>
          </p:txBody>
        </p:sp>
        <p:sp>
          <p:nvSpPr>
            <p:cNvPr id="9251" name="Text Box 38"/>
            <p:cNvSpPr txBox="1">
              <a:spLocks noChangeArrowheads="1"/>
            </p:cNvSpPr>
            <p:nvPr/>
          </p:nvSpPr>
          <p:spPr bwMode="auto">
            <a:xfrm>
              <a:off x="774" y="2936"/>
              <a:ext cx="5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ITRF92</a:t>
              </a:r>
              <a:endParaRPr lang="en-US" sz="1000" b="1"/>
            </a:p>
          </p:txBody>
        </p:sp>
        <p:sp>
          <p:nvSpPr>
            <p:cNvPr id="9252" name="Text Box 39"/>
            <p:cNvSpPr txBox="1">
              <a:spLocks noChangeArrowheads="1"/>
            </p:cNvSpPr>
            <p:nvPr/>
          </p:nvSpPr>
          <p:spPr bwMode="auto">
            <a:xfrm>
              <a:off x="774" y="3065"/>
              <a:ext cx="5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ITRF91</a:t>
              </a:r>
              <a:endParaRPr lang="en-US" sz="1000" b="1"/>
            </a:p>
          </p:txBody>
        </p:sp>
        <p:sp>
          <p:nvSpPr>
            <p:cNvPr id="9253" name="Text Box 40"/>
            <p:cNvSpPr txBox="1">
              <a:spLocks noChangeArrowheads="1"/>
            </p:cNvSpPr>
            <p:nvPr/>
          </p:nvSpPr>
          <p:spPr bwMode="auto">
            <a:xfrm>
              <a:off x="774" y="3192"/>
              <a:ext cx="555"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ITRF90</a:t>
              </a:r>
              <a:endParaRPr lang="en-US" sz="1000" b="1"/>
            </a:p>
          </p:txBody>
        </p:sp>
        <p:sp>
          <p:nvSpPr>
            <p:cNvPr id="9254" name="Text Box 41"/>
            <p:cNvSpPr txBox="1">
              <a:spLocks noChangeArrowheads="1"/>
            </p:cNvSpPr>
            <p:nvPr/>
          </p:nvSpPr>
          <p:spPr bwMode="auto">
            <a:xfrm>
              <a:off x="774" y="3319"/>
              <a:ext cx="555"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ITRF89</a:t>
              </a:r>
              <a:endParaRPr lang="en-US" sz="1000" b="1"/>
            </a:p>
          </p:txBody>
        </p:sp>
        <p:sp>
          <p:nvSpPr>
            <p:cNvPr id="9255" name="Text Box 42"/>
            <p:cNvSpPr txBox="1">
              <a:spLocks noChangeArrowheads="1"/>
            </p:cNvSpPr>
            <p:nvPr/>
          </p:nvSpPr>
          <p:spPr bwMode="auto">
            <a:xfrm>
              <a:off x="774" y="3448"/>
              <a:ext cx="555"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ITRF88</a:t>
              </a:r>
              <a:endParaRPr lang="en-US" sz="1000" b="1"/>
            </a:p>
          </p:txBody>
        </p:sp>
        <p:sp>
          <p:nvSpPr>
            <p:cNvPr id="9256" name="Text Box 43"/>
            <p:cNvSpPr txBox="1">
              <a:spLocks noChangeArrowheads="1"/>
            </p:cNvSpPr>
            <p:nvPr/>
          </p:nvSpPr>
          <p:spPr bwMode="auto">
            <a:xfrm>
              <a:off x="774" y="3575"/>
              <a:ext cx="781"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SIO/MIT 92</a:t>
              </a:r>
              <a:endParaRPr lang="en-US" sz="1000" b="1"/>
            </a:p>
          </p:txBody>
        </p:sp>
        <p:sp>
          <p:nvSpPr>
            <p:cNvPr id="9257" name="Text Box 44"/>
            <p:cNvSpPr txBox="1">
              <a:spLocks noChangeArrowheads="1"/>
            </p:cNvSpPr>
            <p:nvPr/>
          </p:nvSpPr>
          <p:spPr bwMode="auto">
            <a:xfrm>
              <a:off x="774" y="3703"/>
              <a:ext cx="670"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NEOS 90</a:t>
              </a:r>
              <a:endParaRPr lang="en-US" sz="1000" b="1"/>
            </a:p>
          </p:txBody>
        </p:sp>
        <p:sp>
          <p:nvSpPr>
            <p:cNvPr id="9258" name="Text Box 45"/>
            <p:cNvSpPr txBox="1">
              <a:spLocks noChangeArrowheads="1"/>
            </p:cNvSpPr>
            <p:nvPr/>
          </p:nvSpPr>
          <p:spPr bwMode="auto">
            <a:xfrm>
              <a:off x="768" y="3832"/>
              <a:ext cx="7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PNEOS 90</a:t>
              </a:r>
              <a:endParaRPr lang="en-US" sz="1000" b="1"/>
            </a:p>
          </p:txBody>
        </p:sp>
        <p:sp>
          <p:nvSpPr>
            <p:cNvPr id="9259" name="Text Box 46"/>
            <p:cNvSpPr txBox="1">
              <a:spLocks noChangeArrowheads="1"/>
            </p:cNvSpPr>
            <p:nvPr/>
          </p:nvSpPr>
          <p:spPr bwMode="auto">
            <a:xfrm>
              <a:off x="774" y="1785"/>
              <a:ext cx="1146" cy="182"/>
            </a:xfrm>
            <a:prstGeom prst="rect">
              <a:avLst/>
            </a:prstGeom>
            <a:noFill/>
            <a:ln w="9525">
              <a:noFill/>
              <a:miter lim="800000"/>
              <a:headEnd/>
              <a:tailEnd/>
            </a:ln>
          </p:spPr>
          <p:txBody>
            <a:bodyPr lIns="56693" tIns="28346" rIns="56693" bIns="28346"/>
            <a:lstStyle/>
            <a:p>
              <a:r>
                <a:rPr lang="en-US" sz="1000" b="1">
                  <a:solidFill>
                    <a:srgbClr val="FFFFFF"/>
                  </a:solidFill>
                </a:rPr>
                <a:t> WGS 84 (G1150)</a:t>
              </a:r>
              <a:endParaRPr lang="en-US" sz="1000" b="1"/>
            </a:p>
          </p:txBody>
        </p:sp>
        <p:sp>
          <p:nvSpPr>
            <p:cNvPr id="9260" name="Text Box 47"/>
            <p:cNvSpPr txBox="1">
              <a:spLocks noChangeArrowheads="1"/>
            </p:cNvSpPr>
            <p:nvPr/>
          </p:nvSpPr>
          <p:spPr bwMode="auto">
            <a:xfrm>
              <a:off x="774" y="2296"/>
              <a:ext cx="696"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ITRF2000</a:t>
              </a:r>
              <a:endParaRPr lang="en-US" sz="1000" b="1"/>
            </a:p>
          </p:txBody>
        </p:sp>
        <p:sp>
          <p:nvSpPr>
            <p:cNvPr id="9261" name="AutoShape 48"/>
            <p:cNvSpPr>
              <a:spLocks noChangeArrowheads="1"/>
            </p:cNvSpPr>
            <p:nvPr/>
          </p:nvSpPr>
          <p:spPr bwMode="auto">
            <a:xfrm>
              <a:off x="667" y="1741"/>
              <a:ext cx="893" cy="2273"/>
            </a:xfrm>
            <a:prstGeom prst="roundRect">
              <a:avLst>
                <a:gd name="adj" fmla="val 16667"/>
              </a:avLst>
            </a:prstGeom>
            <a:noFill/>
            <a:ln w="9525">
              <a:solidFill>
                <a:srgbClr val="FFFFFF"/>
              </a:solidFill>
              <a:round/>
              <a:headEnd/>
              <a:tailEnd/>
            </a:ln>
          </p:spPr>
          <p:txBody>
            <a:bodyPr anchor="ctr"/>
            <a:lstStyle/>
            <a:p>
              <a:endParaRPr lang="en-US"/>
            </a:p>
          </p:txBody>
        </p:sp>
        <p:sp>
          <p:nvSpPr>
            <p:cNvPr id="9262" name="Text Box 49"/>
            <p:cNvSpPr txBox="1">
              <a:spLocks noChangeArrowheads="1"/>
            </p:cNvSpPr>
            <p:nvPr/>
          </p:nvSpPr>
          <p:spPr bwMode="auto">
            <a:xfrm>
              <a:off x="858" y="1344"/>
              <a:ext cx="1780" cy="227"/>
            </a:xfrm>
            <a:prstGeom prst="rect">
              <a:avLst/>
            </a:prstGeom>
            <a:noFill/>
            <a:ln w="9525">
              <a:noFill/>
              <a:miter lim="800000"/>
              <a:headEnd/>
              <a:tailEnd/>
            </a:ln>
          </p:spPr>
          <p:txBody>
            <a:bodyPr lIns="56693" tIns="28346" rIns="56693" bIns="28346"/>
            <a:lstStyle/>
            <a:p>
              <a:r>
                <a:rPr lang="en-US" sz="1600" b="1" dirty="0" smtClean="0"/>
                <a:t>Ellipsoidal (geometric) datums</a:t>
              </a:r>
              <a:endParaRPr lang="en-US" sz="1600" dirty="0"/>
            </a:p>
          </p:txBody>
        </p:sp>
        <p:sp>
          <p:nvSpPr>
            <p:cNvPr id="9263" name="Text Box 50"/>
            <p:cNvSpPr txBox="1">
              <a:spLocks noChangeArrowheads="1"/>
            </p:cNvSpPr>
            <p:nvPr/>
          </p:nvSpPr>
          <p:spPr bwMode="auto">
            <a:xfrm>
              <a:off x="3950" y="1344"/>
              <a:ext cx="1474" cy="227"/>
            </a:xfrm>
            <a:prstGeom prst="rect">
              <a:avLst/>
            </a:prstGeom>
            <a:noFill/>
            <a:ln w="9525">
              <a:noFill/>
              <a:miter lim="800000"/>
              <a:headEnd/>
              <a:tailEnd/>
            </a:ln>
          </p:spPr>
          <p:txBody>
            <a:bodyPr lIns="56693" tIns="28346" rIns="56693" bIns="28346"/>
            <a:lstStyle/>
            <a:p>
              <a:r>
                <a:rPr lang="en-US" sz="1600" b="1" dirty="0"/>
                <a:t>Tidal </a:t>
              </a:r>
              <a:r>
                <a:rPr lang="en-US" sz="1600" b="1" dirty="0" smtClean="0"/>
                <a:t>datums</a:t>
              </a:r>
              <a:endParaRPr lang="en-US" sz="1600" dirty="0"/>
            </a:p>
          </p:txBody>
        </p:sp>
        <p:sp>
          <p:nvSpPr>
            <p:cNvPr id="9264" name="Text Box 51"/>
            <p:cNvSpPr txBox="1">
              <a:spLocks noChangeArrowheads="1"/>
            </p:cNvSpPr>
            <p:nvPr/>
          </p:nvSpPr>
          <p:spPr bwMode="auto">
            <a:xfrm>
              <a:off x="2763" y="1230"/>
              <a:ext cx="957" cy="386"/>
            </a:xfrm>
            <a:prstGeom prst="rect">
              <a:avLst/>
            </a:prstGeom>
            <a:noFill/>
            <a:ln w="9525">
              <a:noFill/>
              <a:miter lim="800000"/>
              <a:headEnd/>
              <a:tailEnd/>
            </a:ln>
          </p:spPr>
          <p:txBody>
            <a:bodyPr lIns="56693" tIns="28346" rIns="56693" bIns="28346"/>
            <a:lstStyle/>
            <a:p>
              <a:pPr algn="ctr"/>
              <a:r>
                <a:rPr lang="en-US" sz="1600" b="1" dirty="0"/>
                <a:t>Orthometric </a:t>
              </a:r>
              <a:r>
                <a:rPr lang="en-US" sz="1600" b="1" dirty="0" smtClean="0"/>
                <a:t>datums</a:t>
              </a:r>
              <a:endParaRPr lang="en-US" sz="1600" dirty="0"/>
            </a:p>
          </p:txBody>
        </p:sp>
        <p:sp>
          <p:nvSpPr>
            <p:cNvPr id="9265" name="Text Box 52"/>
            <p:cNvSpPr txBox="1">
              <a:spLocks noChangeArrowheads="1"/>
            </p:cNvSpPr>
            <p:nvPr/>
          </p:nvSpPr>
          <p:spPr bwMode="auto">
            <a:xfrm>
              <a:off x="2403" y="2264"/>
              <a:ext cx="724" cy="202"/>
            </a:xfrm>
            <a:prstGeom prst="rect">
              <a:avLst/>
            </a:prstGeom>
            <a:noFill/>
            <a:ln w="9525">
              <a:solidFill>
                <a:srgbClr val="000000"/>
              </a:solidFill>
              <a:miter lim="800000"/>
              <a:headEnd/>
              <a:tailEnd/>
            </a:ln>
          </p:spPr>
          <p:txBody>
            <a:bodyPr lIns="56693" tIns="28346" rIns="56693" bIns="28346"/>
            <a:lstStyle/>
            <a:p>
              <a:r>
                <a:rPr lang="en-US" sz="1600" b="1"/>
                <a:t>VERTCON</a:t>
              </a:r>
              <a:endParaRPr lang="en-US" sz="1600"/>
            </a:p>
          </p:txBody>
        </p:sp>
        <p:sp>
          <p:nvSpPr>
            <p:cNvPr id="9266" name="AutoShape 53"/>
            <p:cNvSpPr>
              <a:spLocks noChangeArrowheads="1"/>
            </p:cNvSpPr>
            <p:nvPr/>
          </p:nvSpPr>
          <p:spPr bwMode="auto">
            <a:xfrm>
              <a:off x="2914" y="1912"/>
              <a:ext cx="578" cy="182"/>
            </a:xfrm>
            <a:prstGeom prst="roundRect">
              <a:avLst>
                <a:gd name="adj" fmla="val 16667"/>
              </a:avLst>
            </a:prstGeom>
            <a:noFill/>
            <a:ln w="9525">
              <a:solidFill>
                <a:srgbClr val="FFFFFF"/>
              </a:solidFill>
              <a:round/>
              <a:headEnd/>
              <a:tailEnd/>
            </a:ln>
          </p:spPr>
          <p:txBody>
            <a:bodyPr anchor="ctr"/>
            <a:lstStyle/>
            <a:p>
              <a:endParaRPr lang="en-US"/>
            </a:p>
          </p:txBody>
        </p:sp>
        <p:sp>
          <p:nvSpPr>
            <p:cNvPr id="9267" name="Line 54"/>
            <p:cNvSpPr>
              <a:spLocks noChangeShapeType="1"/>
            </p:cNvSpPr>
            <p:nvPr/>
          </p:nvSpPr>
          <p:spPr bwMode="auto">
            <a:xfrm>
              <a:off x="3136" y="2349"/>
              <a:ext cx="101" cy="0"/>
            </a:xfrm>
            <a:prstGeom prst="line">
              <a:avLst/>
            </a:prstGeom>
            <a:noFill/>
            <a:ln w="9525">
              <a:solidFill>
                <a:srgbClr val="000000"/>
              </a:solidFill>
              <a:round/>
              <a:headEnd/>
              <a:tailEnd/>
            </a:ln>
          </p:spPr>
          <p:txBody>
            <a:bodyPr/>
            <a:lstStyle/>
            <a:p>
              <a:endParaRPr lang="en-US"/>
            </a:p>
          </p:txBody>
        </p:sp>
        <p:sp>
          <p:nvSpPr>
            <p:cNvPr id="9268" name="AutoShape 55"/>
            <p:cNvSpPr>
              <a:spLocks noChangeArrowheads="1"/>
            </p:cNvSpPr>
            <p:nvPr/>
          </p:nvSpPr>
          <p:spPr bwMode="auto">
            <a:xfrm>
              <a:off x="4572" y="1968"/>
              <a:ext cx="625" cy="1534"/>
            </a:xfrm>
            <a:prstGeom prst="roundRect">
              <a:avLst>
                <a:gd name="adj" fmla="val 16667"/>
              </a:avLst>
            </a:prstGeom>
            <a:noFill/>
            <a:ln w="9525">
              <a:solidFill>
                <a:srgbClr val="FFFFFF"/>
              </a:solidFill>
              <a:round/>
              <a:headEnd/>
              <a:tailEnd/>
            </a:ln>
          </p:spPr>
          <p:txBody>
            <a:bodyPr anchor="ctr"/>
            <a:lstStyle/>
            <a:p>
              <a:endParaRPr lang="en-US"/>
            </a:p>
          </p:txBody>
        </p:sp>
        <p:sp>
          <p:nvSpPr>
            <p:cNvPr id="9269" name="Line 56"/>
            <p:cNvSpPr>
              <a:spLocks noChangeShapeType="1"/>
            </p:cNvSpPr>
            <p:nvPr/>
          </p:nvSpPr>
          <p:spPr bwMode="auto">
            <a:xfrm>
              <a:off x="480" y="1637"/>
              <a:ext cx="4774" cy="0"/>
            </a:xfrm>
            <a:prstGeom prst="line">
              <a:avLst/>
            </a:prstGeom>
            <a:noFill/>
            <a:ln w="9525">
              <a:solidFill>
                <a:srgbClr val="000000"/>
              </a:solidFill>
              <a:round/>
              <a:headEnd/>
              <a:tailEnd/>
            </a:ln>
          </p:spPr>
          <p:txBody>
            <a:bodyPr/>
            <a:lstStyle/>
            <a:p>
              <a:endParaRPr lang="en-US"/>
            </a:p>
          </p:txBody>
        </p:sp>
        <p:sp>
          <p:nvSpPr>
            <p:cNvPr id="9270" name="Line 57"/>
            <p:cNvSpPr>
              <a:spLocks noChangeShapeType="1"/>
            </p:cNvSpPr>
            <p:nvPr/>
          </p:nvSpPr>
          <p:spPr bwMode="auto">
            <a:xfrm>
              <a:off x="2842" y="1230"/>
              <a:ext cx="0" cy="407"/>
            </a:xfrm>
            <a:prstGeom prst="line">
              <a:avLst/>
            </a:prstGeom>
            <a:noFill/>
            <a:ln w="9525">
              <a:solidFill>
                <a:srgbClr val="000000"/>
              </a:solidFill>
              <a:round/>
              <a:headEnd/>
              <a:tailEnd/>
            </a:ln>
          </p:spPr>
          <p:txBody>
            <a:bodyPr/>
            <a:lstStyle/>
            <a:p>
              <a:endParaRPr lang="en-US"/>
            </a:p>
          </p:txBody>
        </p:sp>
        <p:sp>
          <p:nvSpPr>
            <p:cNvPr id="9271" name="Line 58"/>
            <p:cNvSpPr>
              <a:spLocks noChangeShapeType="1"/>
            </p:cNvSpPr>
            <p:nvPr/>
          </p:nvSpPr>
          <p:spPr bwMode="auto">
            <a:xfrm>
              <a:off x="3662" y="1230"/>
              <a:ext cx="0" cy="407"/>
            </a:xfrm>
            <a:prstGeom prst="line">
              <a:avLst/>
            </a:prstGeom>
            <a:noFill/>
            <a:ln w="9525">
              <a:solidFill>
                <a:srgbClr val="000000"/>
              </a:solidFill>
              <a:round/>
              <a:headEnd/>
              <a:tailEnd/>
            </a:ln>
          </p:spPr>
          <p:txBody>
            <a:bodyPr/>
            <a:lstStyle/>
            <a:p>
              <a:endParaRPr lang="en-US"/>
            </a:p>
          </p:txBody>
        </p:sp>
        <p:sp>
          <p:nvSpPr>
            <p:cNvPr id="9272" name="Line 59"/>
            <p:cNvSpPr>
              <a:spLocks noChangeShapeType="1"/>
            </p:cNvSpPr>
            <p:nvPr/>
          </p:nvSpPr>
          <p:spPr bwMode="auto">
            <a:xfrm>
              <a:off x="4411" y="2654"/>
              <a:ext cx="163" cy="0"/>
            </a:xfrm>
            <a:prstGeom prst="line">
              <a:avLst/>
            </a:prstGeom>
            <a:noFill/>
            <a:ln w="9525">
              <a:solidFill>
                <a:srgbClr val="FFFFFF"/>
              </a:solidFill>
              <a:round/>
              <a:headEnd/>
              <a:tailEnd/>
            </a:ln>
          </p:spPr>
          <p:txBody>
            <a:bodyPr/>
            <a:lstStyle/>
            <a:p>
              <a:endParaRPr lang="en-US"/>
            </a:p>
          </p:txBody>
        </p:sp>
        <p:sp>
          <p:nvSpPr>
            <p:cNvPr id="9273" name="Text Box 60"/>
            <p:cNvSpPr txBox="1">
              <a:spLocks noChangeArrowheads="1"/>
            </p:cNvSpPr>
            <p:nvPr/>
          </p:nvSpPr>
          <p:spPr bwMode="auto">
            <a:xfrm>
              <a:off x="3687" y="1999"/>
              <a:ext cx="827" cy="247"/>
            </a:xfrm>
            <a:prstGeom prst="rect">
              <a:avLst/>
            </a:prstGeom>
            <a:noFill/>
            <a:ln w="9525">
              <a:solidFill>
                <a:srgbClr val="000000"/>
              </a:solidFill>
              <a:miter lim="800000"/>
              <a:headEnd/>
              <a:tailEnd/>
            </a:ln>
          </p:spPr>
          <p:txBody>
            <a:bodyPr lIns="56693" tIns="28346" rIns="56693" bIns="28346"/>
            <a:lstStyle/>
            <a:p>
              <a:r>
                <a:rPr lang="en-US" sz="1600" b="1"/>
                <a:t>Tide Models</a:t>
              </a:r>
              <a:endParaRPr lang="en-US" sz="1600"/>
            </a:p>
          </p:txBody>
        </p:sp>
        <p:sp>
          <p:nvSpPr>
            <p:cNvPr id="9274" name="Line 61"/>
            <p:cNvSpPr>
              <a:spLocks noChangeShapeType="1"/>
            </p:cNvSpPr>
            <p:nvPr/>
          </p:nvSpPr>
          <p:spPr bwMode="auto">
            <a:xfrm>
              <a:off x="4117" y="2248"/>
              <a:ext cx="374" cy="406"/>
            </a:xfrm>
            <a:prstGeom prst="line">
              <a:avLst/>
            </a:prstGeom>
            <a:noFill/>
            <a:ln w="9525">
              <a:solidFill>
                <a:srgbClr val="000000"/>
              </a:solidFill>
              <a:round/>
              <a:headEnd/>
              <a:tailEnd/>
            </a:ln>
          </p:spPr>
          <p:txBody>
            <a:bodyPr/>
            <a:lstStyle/>
            <a:p>
              <a:endParaRPr lang="en-US"/>
            </a:p>
          </p:txBody>
        </p:sp>
        <p:sp>
          <p:nvSpPr>
            <p:cNvPr id="9275" name="Text Box 62"/>
            <p:cNvSpPr txBox="1">
              <a:spLocks noChangeArrowheads="1"/>
            </p:cNvSpPr>
            <p:nvPr/>
          </p:nvSpPr>
          <p:spPr bwMode="auto">
            <a:xfrm>
              <a:off x="1697" y="1779"/>
              <a:ext cx="1118" cy="352"/>
            </a:xfrm>
            <a:prstGeom prst="rect">
              <a:avLst/>
            </a:prstGeom>
            <a:noFill/>
            <a:ln w="9525">
              <a:solidFill>
                <a:srgbClr val="000000"/>
              </a:solidFill>
              <a:miter lim="800000"/>
              <a:headEnd/>
              <a:tailEnd/>
            </a:ln>
          </p:spPr>
          <p:txBody>
            <a:bodyPr lIns="56693" tIns="28346" rIns="56693" bIns="28346"/>
            <a:lstStyle/>
            <a:p>
              <a:pPr algn="ctr"/>
              <a:r>
                <a:rPr lang="en-US" sz="1300" b="1"/>
                <a:t>Calibrated Helmert Transformations</a:t>
              </a:r>
              <a:endParaRPr lang="en-US" sz="1300"/>
            </a:p>
          </p:txBody>
        </p:sp>
        <p:sp>
          <p:nvSpPr>
            <p:cNvPr id="9276" name="Line 63"/>
            <p:cNvSpPr>
              <a:spLocks noChangeShapeType="1"/>
            </p:cNvSpPr>
            <p:nvPr/>
          </p:nvSpPr>
          <p:spPr bwMode="auto">
            <a:xfrm flipV="1">
              <a:off x="1697" y="2153"/>
              <a:ext cx="224" cy="525"/>
            </a:xfrm>
            <a:prstGeom prst="line">
              <a:avLst/>
            </a:prstGeom>
            <a:noFill/>
            <a:ln w="9525">
              <a:solidFill>
                <a:srgbClr val="000000"/>
              </a:solidFill>
              <a:round/>
              <a:headEnd/>
              <a:tailEnd/>
            </a:ln>
          </p:spPr>
          <p:txBody>
            <a:bodyPr/>
            <a:lstStyle/>
            <a:p>
              <a:endParaRPr lang="en-US"/>
            </a:p>
          </p:txBody>
        </p:sp>
      </p:grpSp>
      <p:sp>
        <p:nvSpPr>
          <p:cNvPr id="131137" name="Rectangle 65"/>
          <p:cNvSpPr>
            <a:spLocks noChangeArrowheads="1"/>
          </p:cNvSpPr>
          <p:nvPr/>
        </p:nvSpPr>
        <p:spPr bwMode="auto">
          <a:xfrm>
            <a:off x="1371600" y="762000"/>
            <a:ext cx="6553200" cy="609600"/>
          </a:xfrm>
          <a:prstGeom prst="rect">
            <a:avLst/>
          </a:prstGeom>
          <a:noFill/>
          <a:ln w="9525">
            <a:noFill/>
            <a:miter lim="800000"/>
            <a:headEnd/>
            <a:tailEnd/>
          </a:ln>
          <a:effectLst/>
        </p:spPr>
        <p:txBody>
          <a:bodyPr anchor="ctr"/>
          <a:lstStyle/>
          <a:p>
            <a:pPr algn="ctr" defTabSz="449263">
              <a:buClr>
                <a:srgbClr val="FFFF00"/>
              </a:buClr>
              <a:buSzPct val="100000"/>
              <a:buFont typeface="Times New Roman" pitchFamily="18" charset="0"/>
              <a:buNone/>
              <a:defRPr/>
            </a:pPr>
            <a:r>
              <a:rPr lang="en-US" sz="2800" b="1" dirty="0">
                <a:solidFill>
                  <a:schemeClr val="tx2"/>
                </a:solidFill>
                <a:latin typeface="+mj-lt"/>
              </a:rPr>
              <a:t>Vertical Datum Transformation “Roadmap”</a:t>
            </a:r>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idebyside"/>
          <p:cNvPicPr>
            <a:picLocks noChangeAspect="1" noChangeArrowheads="1"/>
          </p:cNvPicPr>
          <p:nvPr/>
        </p:nvPicPr>
        <p:blipFill>
          <a:blip r:embed="rId3" cstate="print"/>
          <a:srcRect l="3125" t="31406" r="52657" b="9032"/>
          <a:stretch>
            <a:fillRect/>
          </a:stretch>
        </p:blipFill>
        <p:spPr bwMode="auto">
          <a:xfrm>
            <a:off x="6744907" y="1600200"/>
            <a:ext cx="2179637" cy="2133600"/>
          </a:xfrm>
          <a:prstGeom prst="rect">
            <a:avLst/>
          </a:prstGeom>
          <a:noFill/>
          <a:ln w="57150" cmpd="thinThick">
            <a:solidFill>
              <a:schemeClr val="tx1"/>
            </a:solidFill>
            <a:miter lim="800000"/>
            <a:headEnd/>
            <a:tailEnd/>
          </a:ln>
        </p:spPr>
      </p:pic>
      <p:sp>
        <p:nvSpPr>
          <p:cNvPr id="10243" name="Rectangle 3"/>
          <p:cNvSpPr>
            <a:spLocks noChangeArrowheads="1"/>
          </p:cNvSpPr>
          <p:nvPr/>
        </p:nvSpPr>
        <p:spPr bwMode="auto">
          <a:xfrm>
            <a:off x="6478588" y="1025525"/>
            <a:ext cx="2590800" cy="636588"/>
          </a:xfrm>
          <a:prstGeom prst="rect">
            <a:avLst/>
          </a:prstGeom>
          <a:noFill/>
          <a:ln w="9525">
            <a:noFill/>
            <a:miter lim="800000"/>
            <a:headEnd/>
            <a:tailEnd/>
          </a:ln>
        </p:spPr>
        <p:txBody>
          <a:bodyPr lIns="90000" tIns="46800" rIns="90000" bIns="46800" anchor="ctr"/>
          <a:lstStyle/>
          <a:p>
            <a:pPr algn="ctr" defTabSz="449263" eaLnBrk="0" hangingPunct="0">
              <a:buClr>
                <a:srgbClr val="FFFF00"/>
              </a:buClr>
              <a:buSzPct val="100000"/>
              <a:buFont typeface="Times New Roman" pitchFamily="18" charset="0"/>
              <a:buNone/>
            </a:pPr>
            <a:r>
              <a:rPr lang="en-US" sz="1200">
                <a:latin typeface="Arial Black" pitchFamily="34" charset="0"/>
              </a:rPr>
              <a:t>Bathy/Topo </a:t>
            </a:r>
            <a:br>
              <a:rPr lang="en-US" sz="1200">
                <a:latin typeface="Arial Black" pitchFamily="34" charset="0"/>
              </a:rPr>
            </a:br>
            <a:r>
              <a:rPr lang="en-US" sz="1200">
                <a:latin typeface="Arial Black" pitchFamily="34" charset="0"/>
              </a:rPr>
              <a:t>Digital Elevation Model</a:t>
            </a:r>
          </a:p>
        </p:txBody>
      </p:sp>
      <p:pic>
        <p:nvPicPr>
          <p:cNvPr id="10244" name="Picture 4"/>
          <p:cNvPicPr>
            <a:picLocks noChangeAspect="1" noChangeArrowheads="1"/>
          </p:cNvPicPr>
          <p:nvPr/>
        </p:nvPicPr>
        <p:blipFill>
          <a:blip r:embed="rId4" cstate="print"/>
          <a:srcRect t="1399" r="2106" b="12422"/>
          <a:stretch>
            <a:fillRect/>
          </a:stretch>
        </p:blipFill>
        <p:spPr bwMode="auto">
          <a:xfrm>
            <a:off x="219456" y="1169988"/>
            <a:ext cx="1066800" cy="1219200"/>
          </a:xfrm>
          <a:prstGeom prst="rect">
            <a:avLst/>
          </a:prstGeom>
          <a:noFill/>
          <a:ln w="38100" cmpd="dbl">
            <a:solidFill>
              <a:schemeClr val="tx1"/>
            </a:solidFill>
            <a:miter lim="800000"/>
            <a:headEnd/>
            <a:tailEnd/>
          </a:ln>
        </p:spPr>
      </p:pic>
      <p:pic>
        <p:nvPicPr>
          <p:cNvPr id="10245" name="Picture 5" descr="bathgrid"/>
          <p:cNvPicPr>
            <a:picLocks noChangeAspect="1" noChangeArrowheads="1"/>
          </p:cNvPicPr>
          <p:nvPr/>
        </p:nvPicPr>
        <p:blipFill>
          <a:blip r:embed="rId5" cstate="print"/>
          <a:srcRect l="2213" t="613" b="3963"/>
          <a:stretch>
            <a:fillRect/>
          </a:stretch>
        </p:blipFill>
        <p:spPr bwMode="auto">
          <a:xfrm>
            <a:off x="228981" y="2516188"/>
            <a:ext cx="1084262" cy="1271587"/>
          </a:xfrm>
          <a:prstGeom prst="rect">
            <a:avLst/>
          </a:prstGeom>
          <a:noFill/>
          <a:ln w="38100" cmpd="dbl">
            <a:solidFill>
              <a:srgbClr val="000000"/>
            </a:solidFill>
            <a:miter lim="800000"/>
            <a:headEnd/>
            <a:tailEnd/>
          </a:ln>
        </p:spPr>
      </p:pic>
      <p:sp>
        <p:nvSpPr>
          <p:cNvPr id="8" name="Rectangle 6"/>
          <p:cNvSpPr>
            <a:spLocks noChangeArrowheads="1"/>
          </p:cNvSpPr>
          <p:nvPr/>
        </p:nvSpPr>
        <p:spPr bwMode="auto">
          <a:xfrm>
            <a:off x="1167828" y="3063875"/>
            <a:ext cx="1498600" cy="454025"/>
          </a:xfrm>
          <a:prstGeom prst="rect">
            <a:avLst/>
          </a:prstGeom>
          <a:noFill/>
          <a:ln w="9525">
            <a:noFill/>
            <a:miter lim="800000"/>
            <a:headEnd/>
            <a:tailEnd/>
          </a:ln>
        </p:spPr>
        <p:txBody>
          <a:bodyPr anchor="ctr"/>
          <a:lstStyle/>
          <a:p>
            <a:pPr algn="ctr" defTabSz="449263" eaLnBrk="0" hangingPunct="0">
              <a:buClr>
                <a:srgbClr val="FFFF00"/>
              </a:buClr>
              <a:buSzPct val="100000"/>
              <a:buFont typeface="Times New Roman" pitchFamily="18" charset="0"/>
              <a:buNone/>
              <a:defRPr/>
            </a:pPr>
            <a:r>
              <a:rPr lang="en-US" sz="1400" b="1" dirty="0">
                <a:solidFill>
                  <a:schemeClr val="bg2">
                    <a:lumMod val="40000"/>
                    <a:lumOff val="60000"/>
                  </a:schemeClr>
                </a:solidFill>
              </a:rPr>
              <a:t>Bathymetry</a:t>
            </a:r>
          </a:p>
        </p:txBody>
      </p:sp>
      <p:sp>
        <p:nvSpPr>
          <p:cNvPr id="9" name="Rectangle 7"/>
          <p:cNvSpPr>
            <a:spLocks noChangeArrowheads="1"/>
          </p:cNvSpPr>
          <p:nvPr/>
        </p:nvSpPr>
        <p:spPr bwMode="auto">
          <a:xfrm>
            <a:off x="1314132" y="1295400"/>
            <a:ext cx="1258888" cy="454025"/>
          </a:xfrm>
          <a:prstGeom prst="rect">
            <a:avLst/>
          </a:prstGeom>
          <a:noFill/>
          <a:ln w="19050">
            <a:noFill/>
            <a:miter lim="800000"/>
            <a:headEnd/>
            <a:tailEnd/>
          </a:ln>
        </p:spPr>
        <p:txBody>
          <a:bodyPr anchor="ctr"/>
          <a:lstStyle/>
          <a:p>
            <a:pPr algn="ctr" defTabSz="449263" eaLnBrk="0" hangingPunct="0">
              <a:buClr>
                <a:srgbClr val="FFFF00"/>
              </a:buClr>
              <a:buSzPct val="100000"/>
              <a:buFont typeface="Times New Roman" pitchFamily="18" charset="0"/>
              <a:buNone/>
              <a:defRPr/>
            </a:pPr>
            <a:r>
              <a:rPr lang="en-US" sz="1400" b="1" dirty="0">
                <a:solidFill>
                  <a:schemeClr val="bg1"/>
                </a:solidFill>
              </a:rPr>
              <a:t/>
            </a:r>
            <a:br>
              <a:rPr lang="en-US" sz="1400" b="1" dirty="0">
                <a:solidFill>
                  <a:schemeClr val="bg1"/>
                </a:solidFill>
              </a:rPr>
            </a:br>
            <a:r>
              <a:rPr lang="en-US" sz="1400" b="1" dirty="0">
                <a:solidFill>
                  <a:schemeClr val="accent4">
                    <a:lumMod val="60000"/>
                    <a:lumOff val="40000"/>
                  </a:schemeClr>
                </a:solidFill>
              </a:rPr>
              <a:t>Topography</a:t>
            </a:r>
          </a:p>
        </p:txBody>
      </p:sp>
      <p:sp>
        <p:nvSpPr>
          <p:cNvPr id="10248" name="AutoShape 9"/>
          <p:cNvSpPr>
            <a:spLocks noChangeArrowheads="1"/>
          </p:cNvSpPr>
          <p:nvPr/>
        </p:nvSpPr>
        <p:spPr bwMode="auto">
          <a:xfrm>
            <a:off x="1467231" y="1730375"/>
            <a:ext cx="1053909" cy="485775"/>
          </a:xfrm>
          <a:prstGeom prst="rightArrow">
            <a:avLst>
              <a:gd name="adj1" fmla="val 50000"/>
              <a:gd name="adj2" fmla="val 63725"/>
            </a:avLst>
          </a:prstGeom>
          <a:solidFill>
            <a:srgbClr val="FFFF99"/>
          </a:solidFill>
          <a:ln w="9525">
            <a:solidFill>
              <a:schemeClr val="tx1"/>
            </a:solidFill>
            <a:miter lim="800000"/>
            <a:headEnd/>
            <a:tailEnd/>
          </a:ln>
        </p:spPr>
        <p:txBody>
          <a:bodyPr wrap="none" anchor="ctr"/>
          <a:lstStyle/>
          <a:p>
            <a:pPr eaLnBrk="0" hangingPunct="0"/>
            <a:endParaRPr lang="en-US"/>
          </a:p>
        </p:txBody>
      </p:sp>
      <p:sp>
        <p:nvSpPr>
          <p:cNvPr id="10249" name="AutoShape 10"/>
          <p:cNvSpPr>
            <a:spLocks noChangeArrowheads="1"/>
          </p:cNvSpPr>
          <p:nvPr/>
        </p:nvSpPr>
        <p:spPr bwMode="auto">
          <a:xfrm>
            <a:off x="1470025" y="2692400"/>
            <a:ext cx="1051115" cy="485775"/>
          </a:xfrm>
          <a:prstGeom prst="rightArrow">
            <a:avLst>
              <a:gd name="adj1" fmla="val 50000"/>
              <a:gd name="adj2" fmla="val 66667"/>
            </a:avLst>
          </a:prstGeom>
          <a:solidFill>
            <a:srgbClr val="FFFF99"/>
          </a:solidFill>
          <a:ln w="9525">
            <a:solidFill>
              <a:schemeClr val="tx1"/>
            </a:solidFill>
            <a:miter lim="800000"/>
            <a:headEnd/>
            <a:tailEnd/>
          </a:ln>
        </p:spPr>
        <p:txBody>
          <a:bodyPr wrap="none" anchor="ctr"/>
          <a:lstStyle/>
          <a:p>
            <a:pPr eaLnBrk="0" hangingPunct="0"/>
            <a:endParaRPr lang="en-US"/>
          </a:p>
        </p:txBody>
      </p:sp>
      <p:sp>
        <p:nvSpPr>
          <p:cNvPr id="10250" name="AutoShape 11"/>
          <p:cNvSpPr>
            <a:spLocks noChangeArrowheads="1"/>
          </p:cNvSpPr>
          <p:nvPr/>
        </p:nvSpPr>
        <p:spPr bwMode="auto">
          <a:xfrm>
            <a:off x="6035040" y="2035175"/>
            <a:ext cx="673101"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99"/>
          </a:solidFill>
          <a:ln w="9525">
            <a:solidFill>
              <a:schemeClr val="tx1"/>
            </a:solidFill>
            <a:miter lim="800000"/>
            <a:headEnd/>
            <a:tailEnd/>
          </a:ln>
        </p:spPr>
        <p:txBody>
          <a:bodyPr wrap="none" anchor="ctr"/>
          <a:lstStyle/>
          <a:p>
            <a:endParaRPr lang="en-US"/>
          </a:p>
        </p:txBody>
      </p:sp>
      <p:sp>
        <p:nvSpPr>
          <p:cNvPr id="10251" name="Rectangle 12"/>
          <p:cNvSpPr>
            <a:spLocks noChangeArrowheads="1"/>
          </p:cNvSpPr>
          <p:nvPr/>
        </p:nvSpPr>
        <p:spPr bwMode="auto">
          <a:xfrm>
            <a:off x="2362200" y="832104"/>
            <a:ext cx="3810000" cy="685800"/>
          </a:xfrm>
          <a:prstGeom prst="rect">
            <a:avLst/>
          </a:prstGeom>
          <a:noFill/>
          <a:ln w="9525">
            <a:noFill/>
            <a:miter lim="800000"/>
            <a:headEnd/>
            <a:tailEnd/>
          </a:ln>
        </p:spPr>
        <p:txBody>
          <a:bodyPr anchor="ctr"/>
          <a:lstStyle/>
          <a:p>
            <a:pPr algn="ctr" defTabSz="449263" eaLnBrk="0" hangingPunct="0">
              <a:buClr>
                <a:srgbClr val="FFFF00"/>
              </a:buClr>
              <a:buSzPct val="100000"/>
              <a:buFont typeface="Times New Roman" pitchFamily="18" charset="0"/>
              <a:buNone/>
            </a:pPr>
            <a:r>
              <a:rPr lang="en-US" b="1" dirty="0" err="1">
                <a:solidFill>
                  <a:srgbClr val="FFFF00"/>
                </a:solidFill>
              </a:rPr>
              <a:t>VDatum</a:t>
            </a:r>
            <a:r>
              <a:rPr lang="en-US" b="1" dirty="0">
                <a:solidFill>
                  <a:srgbClr val="FFFF00"/>
                </a:solidFill>
              </a:rPr>
              <a:t> </a:t>
            </a:r>
          </a:p>
        </p:txBody>
      </p:sp>
      <p:sp>
        <p:nvSpPr>
          <p:cNvPr id="14" name="Text Box 13"/>
          <p:cNvSpPr txBox="1">
            <a:spLocks noChangeArrowheads="1"/>
          </p:cNvSpPr>
          <p:nvPr/>
        </p:nvSpPr>
        <p:spPr bwMode="auto">
          <a:xfrm>
            <a:off x="914400" y="228600"/>
            <a:ext cx="7772400" cy="523875"/>
          </a:xfrm>
          <a:prstGeom prst="rect">
            <a:avLst/>
          </a:prstGeom>
          <a:noFill/>
          <a:ln w="9525">
            <a:noFill/>
            <a:miter lim="800000"/>
            <a:headEnd/>
            <a:tailEnd/>
          </a:ln>
        </p:spPr>
        <p:txBody>
          <a:bodyPr lIns="92075" tIns="46038" rIns="92075" bIns="46038">
            <a:spAutoFit/>
          </a:bodyPr>
          <a:lstStyle/>
          <a:p>
            <a:pPr algn="ctr" eaLnBrk="0" hangingPunct="0">
              <a:spcBef>
                <a:spcPct val="50000"/>
              </a:spcBef>
              <a:defRPr/>
            </a:pPr>
            <a:r>
              <a:rPr lang="en-US" sz="2800" b="1" dirty="0">
                <a:solidFill>
                  <a:schemeClr val="tx2"/>
                </a:solidFill>
                <a:latin typeface="+mj-lt"/>
              </a:rPr>
              <a:t>VDatum Used to Create Digital Elevation Models</a:t>
            </a:r>
          </a:p>
        </p:txBody>
      </p:sp>
      <p:sp>
        <p:nvSpPr>
          <p:cNvPr id="10253" name="Rectangle 14"/>
          <p:cNvSpPr>
            <a:spLocks noChangeArrowheads="1"/>
          </p:cNvSpPr>
          <p:nvPr/>
        </p:nvSpPr>
        <p:spPr bwMode="auto">
          <a:xfrm>
            <a:off x="-14288" y="4265613"/>
            <a:ext cx="5691188" cy="2362200"/>
          </a:xfrm>
          <a:prstGeom prst="rect">
            <a:avLst/>
          </a:prstGeom>
          <a:noFill/>
          <a:ln w="9525">
            <a:noFill/>
            <a:miter lim="800000"/>
            <a:headEnd/>
            <a:tailEnd/>
          </a:ln>
        </p:spPr>
        <p:txBody>
          <a:bodyPr/>
          <a:lstStyle/>
          <a:p>
            <a:pPr marL="233363" indent="-233363" eaLnBrk="0" hangingPunct="0">
              <a:spcBef>
                <a:spcPts val="688"/>
              </a:spcBef>
              <a:buClr>
                <a:srgbClr val="FFFFFF"/>
              </a:buClr>
              <a:buSzPct val="100000"/>
              <a:buFontTx/>
              <a:buChar char="•"/>
            </a:pPr>
            <a:r>
              <a:rPr lang="en-US" sz="2000">
                <a:solidFill>
                  <a:schemeClr val="bg1"/>
                </a:solidFill>
              </a:rPr>
              <a:t>Inundation modeling from storm surge, tsunamis, and sea level rise.</a:t>
            </a:r>
          </a:p>
          <a:p>
            <a:pPr marL="233363" indent="-233363" eaLnBrk="0" hangingPunct="0">
              <a:spcBef>
                <a:spcPts val="688"/>
              </a:spcBef>
              <a:buClr>
                <a:srgbClr val="FFFFFF"/>
              </a:buClr>
              <a:buSzPct val="100000"/>
              <a:buFontTx/>
              <a:buChar char="•"/>
            </a:pPr>
            <a:r>
              <a:rPr lang="en-US" sz="2000">
                <a:solidFill>
                  <a:schemeClr val="bg1"/>
                </a:solidFill>
              </a:rPr>
              <a:t>Erosion, accretion, renourishment</a:t>
            </a:r>
          </a:p>
          <a:p>
            <a:pPr marL="233363" indent="-233363" eaLnBrk="0" hangingPunct="0">
              <a:spcBef>
                <a:spcPts val="688"/>
              </a:spcBef>
              <a:buClr>
                <a:srgbClr val="FFFFFF"/>
              </a:buClr>
              <a:buSzPct val="100000"/>
              <a:buFontTx/>
              <a:buChar char="•"/>
            </a:pPr>
            <a:r>
              <a:rPr lang="en-US" sz="2000">
                <a:solidFill>
                  <a:schemeClr val="bg1"/>
                </a:solidFill>
              </a:rPr>
              <a:t>Analyzing storm impacts</a:t>
            </a:r>
          </a:p>
          <a:p>
            <a:pPr marL="233363" indent="-233363" eaLnBrk="0" hangingPunct="0">
              <a:spcBef>
                <a:spcPts val="688"/>
              </a:spcBef>
              <a:buClr>
                <a:srgbClr val="FFFFFF"/>
              </a:buClr>
              <a:buSzPct val="100000"/>
              <a:buFontTx/>
              <a:buChar char="•"/>
            </a:pPr>
            <a:r>
              <a:rPr lang="en-US" sz="2000">
                <a:solidFill>
                  <a:schemeClr val="bg1"/>
                </a:solidFill>
              </a:rPr>
              <a:t>Determining setback lines</a:t>
            </a:r>
          </a:p>
          <a:p>
            <a:pPr marL="233363" indent="-233363" eaLnBrk="0" hangingPunct="0">
              <a:spcBef>
                <a:spcPts val="688"/>
              </a:spcBef>
              <a:buClr>
                <a:srgbClr val="FFFFFF"/>
              </a:buClr>
              <a:buSzPct val="100000"/>
              <a:buFontTx/>
              <a:buChar char="•"/>
            </a:pPr>
            <a:r>
              <a:rPr lang="en-US" sz="2000">
                <a:solidFill>
                  <a:schemeClr val="bg1"/>
                </a:solidFill>
              </a:rPr>
              <a:t>Determining local, state, and national boundaries</a:t>
            </a:r>
          </a:p>
        </p:txBody>
      </p:sp>
      <p:sp>
        <p:nvSpPr>
          <p:cNvPr id="10254" name="Text Box 15"/>
          <p:cNvSpPr txBox="1">
            <a:spLocks noChangeArrowheads="1"/>
          </p:cNvSpPr>
          <p:nvPr/>
        </p:nvSpPr>
        <p:spPr bwMode="auto">
          <a:xfrm>
            <a:off x="5091113" y="4257675"/>
            <a:ext cx="4038600" cy="2605088"/>
          </a:xfrm>
          <a:prstGeom prst="rect">
            <a:avLst/>
          </a:prstGeom>
          <a:noFill/>
          <a:ln w="9525">
            <a:noFill/>
            <a:miter lim="800000"/>
            <a:headEnd/>
            <a:tailEnd/>
          </a:ln>
        </p:spPr>
        <p:txBody>
          <a:bodyPr>
            <a:spAutoFit/>
          </a:bodyPr>
          <a:lstStyle/>
          <a:p>
            <a:pPr marL="233363" indent="-233363" eaLnBrk="0" hangingPunct="0">
              <a:spcBef>
                <a:spcPts val="700"/>
              </a:spcBef>
              <a:buFontTx/>
              <a:buChar char="•"/>
            </a:pPr>
            <a:r>
              <a:rPr lang="en-US" sz="2000" dirty="0">
                <a:solidFill>
                  <a:schemeClr val="bg1"/>
                </a:solidFill>
              </a:rPr>
              <a:t>Navigation products and </a:t>
            </a:r>
            <a:r>
              <a:rPr lang="en-US" sz="2000" dirty="0" smtClean="0">
                <a:solidFill>
                  <a:schemeClr val="bg1"/>
                </a:solidFill>
              </a:rPr>
              <a:t>services</a:t>
            </a:r>
            <a:endParaRPr lang="en-US" sz="2000" dirty="0">
              <a:solidFill>
                <a:schemeClr val="bg1"/>
              </a:solidFill>
            </a:endParaRPr>
          </a:p>
          <a:p>
            <a:pPr marL="233363" indent="-233363" eaLnBrk="0" hangingPunct="0">
              <a:spcBef>
                <a:spcPts val="700"/>
              </a:spcBef>
              <a:buFontTx/>
              <a:buChar char="•"/>
            </a:pPr>
            <a:r>
              <a:rPr lang="en-US" sz="2000" dirty="0">
                <a:solidFill>
                  <a:schemeClr val="bg1"/>
                </a:solidFill>
              </a:rPr>
              <a:t>Habitat restoration	</a:t>
            </a:r>
          </a:p>
          <a:p>
            <a:pPr marL="233363" indent="-233363" eaLnBrk="0" hangingPunct="0">
              <a:spcBef>
                <a:spcPts val="700"/>
              </a:spcBef>
              <a:buFontTx/>
              <a:buChar char="•"/>
            </a:pPr>
            <a:r>
              <a:rPr lang="en-US" sz="2000" dirty="0">
                <a:solidFill>
                  <a:schemeClr val="bg1"/>
                </a:solidFill>
              </a:rPr>
              <a:t>Shoreline change analysis</a:t>
            </a:r>
          </a:p>
          <a:p>
            <a:pPr marL="233363" indent="-233363" eaLnBrk="0" hangingPunct="0">
              <a:spcBef>
                <a:spcPts val="700"/>
              </a:spcBef>
              <a:buFontTx/>
              <a:buChar char="•"/>
            </a:pPr>
            <a:r>
              <a:rPr lang="en-US" sz="2000" dirty="0">
                <a:solidFill>
                  <a:schemeClr val="bg1"/>
                </a:solidFill>
              </a:rPr>
              <a:t>Analyzing environmental and natural resources</a:t>
            </a:r>
          </a:p>
          <a:p>
            <a:pPr marL="233363" indent="-233363" eaLnBrk="0" hangingPunct="0">
              <a:spcBef>
                <a:spcPts val="700"/>
              </a:spcBef>
              <a:buFontTx/>
              <a:buChar char="•"/>
            </a:pPr>
            <a:r>
              <a:rPr lang="en-US" sz="2000" dirty="0">
                <a:solidFill>
                  <a:schemeClr val="bg1"/>
                </a:solidFill>
              </a:rPr>
              <a:t>Permitting</a:t>
            </a:r>
            <a:endParaRPr lang="en-US" sz="2000" dirty="0"/>
          </a:p>
        </p:txBody>
      </p:sp>
      <p:sp>
        <p:nvSpPr>
          <p:cNvPr id="17" name="Text Box 16"/>
          <p:cNvSpPr txBox="1">
            <a:spLocks noChangeArrowheads="1"/>
          </p:cNvSpPr>
          <p:nvPr/>
        </p:nvSpPr>
        <p:spPr bwMode="auto">
          <a:xfrm>
            <a:off x="1470025" y="3805238"/>
            <a:ext cx="6705600" cy="461962"/>
          </a:xfrm>
          <a:prstGeom prst="rect">
            <a:avLst/>
          </a:prstGeom>
          <a:noFill/>
          <a:ln w="9525">
            <a:noFill/>
            <a:miter lim="800000"/>
            <a:headEnd/>
            <a:tailEnd/>
          </a:ln>
        </p:spPr>
        <p:txBody>
          <a:bodyPr>
            <a:spAutoFit/>
          </a:bodyPr>
          <a:lstStyle/>
          <a:p>
            <a:pPr eaLnBrk="0" hangingPunct="0">
              <a:spcBef>
                <a:spcPct val="50000"/>
              </a:spcBef>
              <a:defRPr/>
            </a:pPr>
            <a:r>
              <a:rPr lang="en-GB" sz="2400" b="1" dirty="0">
                <a:solidFill>
                  <a:srgbClr val="FFFF00"/>
                </a:solidFill>
                <a:latin typeface="+mj-lt"/>
              </a:rPr>
              <a:t>Applications for Seamless Bathy/</a:t>
            </a:r>
            <a:r>
              <a:rPr lang="en-GB" sz="2400" b="1" dirty="0" err="1">
                <a:solidFill>
                  <a:srgbClr val="FFFF00"/>
                </a:solidFill>
                <a:latin typeface="+mj-lt"/>
              </a:rPr>
              <a:t>Topo</a:t>
            </a:r>
            <a:r>
              <a:rPr lang="en-GB" sz="2400" b="1" dirty="0">
                <a:solidFill>
                  <a:srgbClr val="FFFF00"/>
                </a:solidFill>
                <a:latin typeface="+mj-lt"/>
              </a:rPr>
              <a:t> Datasets:</a:t>
            </a:r>
            <a:endParaRPr lang="en-US" sz="2400" b="1" dirty="0">
              <a:solidFill>
                <a:srgbClr val="FFFF00"/>
              </a:solidFill>
              <a:latin typeface="+mj-lt"/>
            </a:endParaRPr>
          </a:p>
        </p:txBody>
      </p:sp>
      <p:pic>
        <p:nvPicPr>
          <p:cNvPr id="7171" name="Picture 3"/>
          <p:cNvPicPr>
            <a:picLocks noChangeAspect="1" noChangeArrowheads="1"/>
          </p:cNvPicPr>
          <p:nvPr/>
        </p:nvPicPr>
        <p:blipFill>
          <a:blip r:embed="rId6" cstate="print"/>
          <a:srcRect/>
          <a:stretch>
            <a:fillRect/>
          </a:stretch>
        </p:blipFill>
        <p:spPr bwMode="auto">
          <a:xfrm>
            <a:off x="2523744" y="1380744"/>
            <a:ext cx="3548063" cy="230981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990600" y="152400"/>
            <a:ext cx="7772400" cy="838200"/>
          </a:xfrm>
          <a:prstGeom prst="rect">
            <a:avLst/>
          </a:prstGeom>
        </p:spPr>
        <p:txBody>
          <a:bodyPr/>
          <a:lstStyle/>
          <a:p>
            <a:pPr defTabSz="449263">
              <a:buClr>
                <a:srgbClr val="FFFF00"/>
              </a:buClr>
              <a:buSzPct val="100000"/>
              <a:buFont typeface="Times New Roman" pitchFamily="18" charset="0"/>
              <a:buNone/>
              <a:defRPr/>
            </a:pPr>
            <a:r>
              <a:rPr lang="en-US" sz="3200" b="1" kern="0" dirty="0">
                <a:solidFill>
                  <a:srgbClr val="FFFF00"/>
                </a:solidFill>
                <a:latin typeface="+mj-lt"/>
                <a:ea typeface="+mj-ea"/>
                <a:cs typeface="+mj-cs"/>
              </a:rPr>
              <a:t>North Carolina Sea Level Rise Project – </a:t>
            </a:r>
          </a:p>
          <a:p>
            <a:pPr defTabSz="449263">
              <a:buClr>
                <a:srgbClr val="FFFF00"/>
              </a:buClr>
              <a:buSzPct val="100000"/>
              <a:buFont typeface="Times New Roman" pitchFamily="18" charset="0"/>
              <a:buNone/>
              <a:defRPr/>
            </a:pPr>
            <a:r>
              <a:rPr lang="en-US" sz="3200" b="1" kern="0" dirty="0">
                <a:solidFill>
                  <a:srgbClr val="FFFF00"/>
                </a:solidFill>
                <a:latin typeface="+mj-lt"/>
                <a:ea typeface="+mj-ea"/>
                <a:cs typeface="+mj-cs"/>
              </a:rPr>
              <a:t>	a </a:t>
            </a:r>
            <a:r>
              <a:rPr lang="en-US" sz="3200" b="1" kern="0" dirty="0" err="1">
                <a:solidFill>
                  <a:srgbClr val="FFFF00"/>
                </a:solidFill>
                <a:latin typeface="+mj-lt"/>
                <a:ea typeface="+mj-ea"/>
                <a:cs typeface="+mj-cs"/>
              </a:rPr>
              <a:t>VDatum</a:t>
            </a:r>
            <a:r>
              <a:rPr lang="en-US" sz="3200" b="1" kern="0" dirty="0">
                <a:solidFill>
                  <a:srgbClr val="FFFF00"/>
                </a:solidFill>
                <a:latin typeface="+mj-lt"/>
                <a:ea typeface="+mj-ea"/>
                <a:cs typeface="+mj-cs"/>
              </a:rPr>
              <a:t> application</a:t>
            </a:r>
          </a:p>
        </p:txBody>
      </p:sp>
      <p:pic>
        <p:nvPicPr>
          <p:cNvPr id="13316" name="Picture 4" descr="beaufortbath_rot"/>
          <p:cNvPicPr>
            <a:picLocks noChangeAspect="1" noChangeArrowheads="1"/>
          </p:cNvPicPr>
          <p:nvPr/>
        </p:nvPicPr>
        <p:blipFill>
          <a:blip r:embed="rId3" cstate="print"/>
          <a:srcRect l="2727" t="3529" r="20909" b="8235"/>
          <a:stretch>
            <a:fillRect/>
          </a:stretch>
        </p:blipFill>
        <p:spPr bwMode="auto">
          <a:xfrm>
            <a:off x="157163" y="1524000"/>
            <a:ext cx="2178050" cy="2209800"/>
          </a:xfrm>
          <a:prstGeom prst="rect">
            <a:avLst/>
          </a:prstGeom>
          <a:ln>
            <a:noFill/>
          </a:ln>
          <a:effectLst>
            <a:outerShdw blurRad="292100" dist="139700" dir="2700000" algn="tl" rotWithShape="0">
              <a:srgbClr val="333333">
                <a:alpha val="65000"/>
              </a:srgbClr>
            </a:outerShdw>
          </a:effectLst>
        </p:spPr>
      </p:pic>
      <p:pic>
        <p:nvPicPr>
          <p:cNvPr id="13317" name="Picture 5"/>
          <p:cNvPicPr>
            <a:picLocks noChangeAspect="1" noChangeArrowheads="1"/>
          </p:cNvPicPr>
          <p:nvPr/>
        </p:nvPicPr>
        <p:blipFill>
          <a:blip r:embed="rId4" cstate="print"/>
          <a:srcRect l="28125" t="16406" r="28125" b="10156"/>
          <a:stretch>
            <a:fillRect/>
          </a:stretch>
        </p:blipFill>
        <p:spPr bwMode="auto">
          <a:xfrm>
            <a:off x="1600200" y="3124200"/>
            <a:ext cx="1946275" cy="2970213"/>
          </a:xfrm>
          <a:prstGeom prst="rect">
            <a:avLst/>
          </a:prstGeom>
          <a:ln>
            <a:noFill/>
          </a:ln>
          <a:effectLst>
            <a:outerShdw blurRad="292100" dist="139700" dir="2700000" algn="tl" rotWithShape="0">
              <a:srgbClr val="333333">
                <a:alpha val="65000"/>
              </a:srgbClr>
            </a:outerShdw>
          </a:effectLst>
        </p:spPr>
      </p:pic>
      <p:pic>
        <p:nvPicPr>
          <p:cNvPr id="13318" name="Picture 6" descr="Slide2"/>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rot="20430399">
            <a:off x="3124200" y="1252538"/>
            <a:ext cx="3048000" cy="2598737"/>
          </a:xfrm>
          <a:prstGeom prst="rect">
            <a:avLst/>
          </a:prstGeom>
          <a:ln>
            <a:noFill/>
          </a:ln>
          <a:effectLst>
            <a:outerShdw blurRad="292100" dist="139700" dir="2700000" algn="tl" rotWithShape="0">
              <a:srgbClr val="333333">
                <a:alpha val="65000"/>
              </a:srgbClr>
            </a:outerShdw>
          </a:effectLst>
        </p:spPr>
      </p:pic>
      <p:sp>
        <p:nvSpPr>
          <p:cNvPr id="11270" name="Line 7"/>
          <p:cNvSpPr>
            <a:spLocks noChangeShapeType="1"/>
          </p:cNvSpPr>
          <p:nvPr/>
        </p:nvSpPr>
        <p:spPr bwMode="auto">
          <a:xfrm flipV="1">
            <a:off x="3581400" y="3352800"/>
            <a:ext cx="685800" cy="990600"/>
          </a:xfrm>
          <a:prstGeom prst="line">
            <a:avLst/>
          </a:prstGeom>
          <a:noFill/>
          <a:ln w="57150">
            <a:solidFill>
              <a:srgbClr val="FF9900"/>
            </a:solidFill>
            <a:round/>
            <a:headEnd/>
            <a:tailEnd type="triangle" w="med" len="med"/>
          </a:ln>
        </p:spPr>
        <p:txBody>
          <a:bodyPr/>
          <a:lstStyle/>
          <a:p>
            <a:endParaRPr lang="en-US"/>
          </a:p>
        </p:txBody>
      </p:sp>
      <p:sp>
        <p:nvSpPr>
          <p:cNvPr id="11271" name="Line 8"/>
          <p:cNvSpPr>
            <a:spLocks noChangeShapeType="1"/>
          </p:cNvSpPr>
          <p:nvPr/>
        </p:nvSpPr>
        <p:spPr bwMode="auto">
          <a:xfrm flipV="1">
            <a:off x="2362200" y="2209800"/>
            <a:ext cx="1371600" cy="304800"/>
          </a:xfrm>
          <a:prstGeom prst="line">
            <a:avLst/>
          </a:prstGeom>
          <a:noFill/>
          <a:ln w="57150">
            <a:solidFill>
              <a:srgbClr val="FF9900"/>
            </a:solidFill>
            <a:round/>
            <a:headEnd/>
            <a:tailEnd type="triangle" w="med" len="med"/>
          </a:ln>
        </p:spPr>
        <p:txBody>
          <a:bodyPr/>
          <a:lstStyle/>
          <a:p>
            <a:endParaRPr lang="en-US"/>
          </a:p>
        </p:txBody>
      </p:sp>
      <p:sp>
        <p:nvSpPr>
          <p:cNvPr id="11272" name="Text Box 9"/>
          <p:cNvSpPr txBox="1">
            <a:spLocks noChangeArrowheads="1"/>
          </p:cNvSpPr>
          <p:nvPr/>
        </p:nvSpPr>
        <p:spPr bwMode="auto">
          <a:xfrm>
            <a:off x="152400" y="3657600"/>
            <a:ext cx="1301750" cy="581025"/>
          </a:xfrm>
          <a:prstGeom prst="rect">
            <a:avLst/>
          </a:prstGeom>
          <a:noFill/>
          <a:ln w="9525">
            <a:noFill/>
            <a:miter lim="800000"/>
            <a:headEnd/>
            <a:tailEnd/>
          </a:ln>
        </p:spPr>
        <p:txBody>
          <a:bodyPr wrap="none">
            <a:spAutoFit/>
          </a:bodyPr>
          <a:lstStyle/>
          <a:p>
            <a:r>
              <a:rPr lang="en-US" sz="1600" b="1">
                <a:solidFill>
                  <a:srgbClr val="FFFF00"/>
                </a:solidFill>
              </a:rPr>
              <a:t>NOAA</a:t>
            </a:r>
          </a:p>
          <a:p>
            <a:r>
              <a:rPr lang="en-US" sz="1600" b="1">
                <a:solidFill>
                  <a:srgbClr val="FFFF00"/>
                </a:solidFill>
              </a:rPr>
              <a:t>Bathymetry</a:t>
            </a:r>
          </a:p>
        </p:txBody>
      </p:sp>
      <p:sp>
        <p:nvSpPr>
          <p:cNvPr id="11273" name="Text Box 10"/>
          <p:cNvSpPr txBox="1">
            <a:spLocks noChangeArrowheads="1"/>
          </p:cNvSpPr>
          <p:nvPr/>
        </p:nvSpPr>
        <p:spPr bwMode="auto">
          <a:xfrm>
            <a:off x="838200" y="5867400"/>
            <a:ext cx="1277938" cy="615950"/>
          </a:xfrm>
          <a:prstGeom prst="rect">
            <a:avLst/>
          </a:prstGeom>
          <a:noFill/>
          <a:ln w="9525">
            <a:noFill/>
            <a:miter lim="800000"/>
            <a:headEnd/>
            <a:tailEnd/>
          </a:ln>
        </p:spPr>
        <p:txBody>
          <a:bodyPr wrap="none">
            <a:spAutoFit/>
          </a:bodyPr>
          <a:lstStyle/>
          <a:p>
            <a:r>
              <a:rPr lang="en-US" sz="1700" b="1">
                <a:solidFill>
                  <a:srgbClr val="FFFF00"/>
                </a:solidFill>
              </a:rPr>
              <a:t>Land </a:t>
            </a:r>
          </a:p>
          <a:p>
            <a:r>
              <a:rPr lang="en-US" sz="1700" b="1">
                <a:solidFill>
                  <a:srgbClr val="FFFF00"/>
                </a:solidFill>
              </a:rPr>
              <a:t>Elevations</a:t>
            </a:r>
          </a:p>
        </p:txBody>
      </p:sp>
      <p:sp>
        <p:nvSpPr>
          <p:cNvPr id="11274" name="Text Box 12"/>
          <p:cNvSpPr txBox="1">
            <a:spLocks noChangeArrowheads="1"/>
          </p:cNvSpPr>
          <p:nvPr/>
        </p:nvSpPr>
        <p:spPr bwMode="auto">
          <a:xfrm>
            <a:off x="5867400" y="1905000"/>
            <a:ext cx="3276600" cy="1016000"/>
          </a:xfrm>
          <a:prstGeom prst="rect">
            <a:avLst/>
          </a:prstGeom>
          <a:noFill/>
          <a:ln w="9525">
            <a:noFill/>
            <a:miter lim="800000"/>
            <a:headEnd/>
            <a:tailEnd/>
          </a:ln>
        </p:spPr>
        <p:txBody>
          <a:bodyPr>
            <a:spAutoFit/>
          </a:bodyPr>
          <a:lstStyle/>
          <a:p>
            <a:r>
              <a:rPr lang="en-US" sz="2000" b="1" i="1"/>
              <a:t>Create an integrated bathy/topo DEM</a:t>
            </a:r>
          </a:p>
          <a:p>
            <a:r>
              <a:rPr lang="en-US" sz="2000" b="1" i="1"/>
              <a:t>to assess sea level rise</a:t>
            </a:r>
          </a:p>
        </p:txBody>
      </p:sp>
      <p:pic>
        <p:nvPicPr>
          <p:cNvPr id="13327" name="Picture 15"/>
          <p:cNvPicPr>
            <a:picLocks noChangeAspect="1" noChangeArrowheads="1"/>
          </p:cNvPicPr>
          <p:nvPr/>
        </p:nvPicPr>
        <p:blipFill>
          <a:blip r:embed="rId6" cstate="print"/>
          <a:srcRect l="600" t="7033" r="600" b="29723"/>
          <a:stretch>
            <a:fillRect/>
          </a:stretch>
        </p:blipFill>
        <p:spPr bwMode="auto">
          <a:xfrm>
            <a:off x="4267200" y="4267200"/>
            <a:ext cx="4651375" cy="2379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276" name="Text Box 16"/>
          <p:cNvSpPr txBox="1">
            <a:spLocks noChangeArrowheads="1"/>
          </p:cNvSpPr>
          <p:nvPr/>
        </p:nvSpPr>
        <p:spPr bwMode="auto">
          <a:xfrm>
            <a:off x="6707188" y="5867400"/>
            <a:ext cx="1787525" cy="581025"/>
          </a:xfrm>
          <a:prstGeom prst="rect">
            <a:avLst/>
          </a:prstGeom>
          <a:noFill/>
          <a:ln w="9525">
            <a:noFill/>
            <a:miter lim="800000"/>
            <a:headEnd/>
            <a:tailEnd/>
          </a:ln>
        </p:spPr>
        <p:txBody>
          <a:bodyPr wrap="none">
            <a:spAutoFit/>
          </a:bodyPr>
          <a:lstStyle/>
          <a:p>
            <a:r>
              <a:rPr lang="en-US" sz="1600">
                <a:solidFill>
                  <a:schemeClr val="bg1"/>
                </a:solidFill>
              </a:rPr>
              <a:t>Areas inundated</a:t>
            </a:r>
          </a:p>
          <a:p>
            <a:r>
              <a:rPr lang="en-US" sz="1600">
                <a:solidFill>
                  <a:schemeClr val="bg1"/>
                </a:solidFill>
              </a:rPr>
              <a:t> with a 1.0 m SLR</a:t>
            </a: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45"/>
          <p:cNvSpPr>
            <a:spLocks noChangeArrowheads="1"/>
          </p:cNvSpPr>
          <p:nvPr/>
        </p:nvSpPr>
        <p:spPr bwMode="auto">
          <a:xfrm>
            <a:off x="5254625" y="228600"/>
            <a:ext cx="3354388" cy="457200"/>
          </a:xfrm>
          <a:prstGeom prst="rect">
            <a:avLst/>
          </a:prstGeom>
          <a:solidFill>
            <a:srgbClr val="000000"/>
          </a:solidFill>
          <a:ln w="9525">
            <a:noFill/>
            <a:miter lim="800000"/>
            <a:headEnd/>
            <a:tailEnd/>
          </a:ln>
        </p:spPr>
        <p:txBody>
          <a:bodyPr wrap="none" anchor="ctr"/>
          <a:lstStyle/>
          <a:p>
            <a:pPr eaLnBrk="0" hangingPunct="0"/>
            <a:endParaRPr lang="en-US"/>
          </a:p>
        </p:txBody>
      </p:sp>
      <p:sp>
        <p:nvSpPr>
          <p:cNvPr id="12291" name="Rectangle 36"/>
          <p:cNvSpPr>
            <a:spLocks noChangeArrowheads="1"/>
          </p:cNvSpPr>
          <p:nvPr/>
        </p:nvSpPr>
        <p:spPr bwMode="auto">
          <a:xfrm>
            <a:off x="5257800" y="654050"/>
            <a:ext cx="3348038" cy="1371600"/>
          </a:xfrm>
          <a:prstGeom prst="rect">
            <a:avLst/>
          </a:prstGeom>
          <a:gradFill rotWithShape="1">
            <a:gsLst>
              <a:gs pos="0">
                <a:schemeClr val="bg1"/>
              </a:gs>
              <a:gs pos="100000">
                <a:srgbClr val="71859B"/>
              </a:gs>
            </a:gsLst>
            <a:lin ang="5400000" scaled="1"/>
          </a:gradFill>
          <a:ln w="9525">
            <a:noFill/>
            <a:miter lim="800000"/>
            <a:headEnd/>
            <a:tailEnd/>
          </a:ln>
        </p:spPr>
        <p:txBody>
          <a:bodyPr wrap="none" anchor="ctr"/>
          <a:lstStyle/>
          <a:p>
            <a:pPr eaLnBrk="0" hangingPunct="0"/>
            <a:endParaRPr lang="en-US"/>
          </a:p>
        </p:txBody>
      </p:sp>
      <p:sp>
        <p:nvSpPr>
          <p:cNvPr id="12292" name="Rectangle 2"/>
          <p:cNvSpPr>
            <a:spLocks noGrp="1" noChangeArrowheads="1"/>
          </p:cNvSpPr>
          <p:nvPr>
            <p:ph type="title"/>
          </p:nvPr>
        </p:nvSpPr>
        <p:spPr>
          <a:xfrm>
            <a:off x="609600" y="457200"/>
            <a:ext cx="3352800" cy="1143000"/>
          </a:xfrm>
        </p:spPr>
        <p:txBody>
          <a:bodyPr/>
          <a:lstStyle/>
          <a:p>
            <a:r>
              <a:rPr lang="en-US" sz="3600" b="1" smtClean="0"/>
              <a:t>Surveying on the Ellipsoid</a:t>
            </a:r>
          </a:p>
        </p:txBody>
      </p:sp>
      <p:sp>
        <p:nvSpPr>
          <p:cNvPr id="7" name="Rectangle 3"/>
          <p:cNvSpPr txBox="1">
            <a:spLocks noChangeArrowheads="1"/>
          </p:cNvSpPr>
          <p:nvPr/>
        </p:nvSpPr>
        <p:spPr bwMode="auto">
          <a:xfrm>
            <a:off x="381000" y="2057400"/>
            <a:ext cx="4419600" cy="3505200"/>
          </a:xfrm>
          <a:prstGeom prst="rect">
            <a:avLst/>
          </a:prstGeom>
          <a:noFill/>
          <a:ln w="28575">
            <a:solidFill>
              <a:schemeClr val="bg1"/>
            </a:solidFill>
            <a:miter lim="800000"/>
            <a:headEnd/>
            <a:tailEnd/>
          </a:ln>
        </p:spPr>
        <p:txBody>
          <a:bodyPr/>
          <a:lstStyle/>
          <a:p>
            <a:pPr marL="273050" indent="-273050" eaLnBrk="0" hangingPunct="0">
              <a:lnSpc>
                <a:spcPct val="80000"/>
              </a:lnSpc>
              <a:spcBef>
                <a:spcPct val="20000"/>
              </a:spcBef>
              <a:buClr>
                <a:schemeClr val="accent3"/>
              </a:buClr>
              <a:buSzPct val="95000"/>
              <a:buFont typeface="Wingdings 2" pitchFamily="18" charset="2"/>
              <a:buChar char=""/>
              <a:defRPr/>
            </a:pPr>
            <a:endParaRPr lang="en-US" sz="2400" dirty="0">
              <a:latin typeface="+mn-lt"/>
            </a:endParaRPr>
          </a:p>
          <a:p>
            <a:pPr marL="273050" indent="-273050" eaLnBrk="0" hangingPunct="0">
              <a:lnSpc>
                <a:spcPct val="80000"/>
              </a:lnSpc>
              <a:spcBef>
                <a:spcPct val="20000"/>
              </a:spcBef>
              <a:buClr>
                <a:schemeClr val="accent3"/>
              </a:buClr>
              <a:buSzPct val="95000"/>
              <a:buFont typeface="Monotype Sorts" pitchFamily="2" charset="2"/>
              <a:buNone/>
              <a:defRPr/>
            </a:pPr>
            <a:r>
              <a:rPr lang="en-US" sz="2500" dirty="0">
                <a:latin typeface="+mn-lt"/>
              </a:rPr>
              <a:t>Advantages</a:t>
            </a:r>
          </a:p>
          <a:p>
            <a:pPr marL="639763" lvl="1" indent="-246063" eaLnBrk="0" hangingPunct="0">
              <a:lnSpc>
                <a:spcPct val="80000"/>
              </a:lnSpc>
              <a:spcBef>
                <a:spcPct val="20000"/>
              </a:spcBef>
              <a:buClr>
                <a:schemeClr val="accent3"/>
              </a:buClr>
              <a:buSzPct val="85000"/>
              <a:buFont typeface="Wingdings 2" pitchFamily="18" charset="2"/>
              <a:buChar char=""/>
              <a:defRPr/>
            </a:pPr>
            <a:endParaRPr lang="en-US" sz="2200" dirty="0">
              <a:latin typeface="+mn-lt"/>
            </a:endParaRPr>
          </a:p>
          <a:p>
            <a:pPr marL="639763" lvl="1" indent="-246063" eaLnBrk="0" hangingPunct="0">
              <a:lnSpc>
                <a:spcPct val="80000"/>
              </a:lnSpc>
              <a:spcBef>
                <a:spcPct val="20000"/>
              </a:spcBef>
              <a:buClr>
                <a:schemeClr val="accent3"/>
              </a:buClr>
              <a:buSzPct val="85000"/>
              <a:buFont typeface="Wingdings 2" pitchFamily="18" charset="2"/>
              <a:buChar char=""/>
              <a:defRPr/>
            </a:pPr>
            <a:r>
              <a:rPr lang="en-US" sz="2200" dirty="0" smtClean="0">
                <a:latin typeface="+mn-lt"/>
              </a:rPr>
              <a:t>Eliminate labor intensive tidal zoning</a:t>
            </a:r>
            <a:endParaRPr lang="en-US" sz="2200" dirty="0">
              <a:latin typeface="+mn-lt"/>
            </a:endParaRPr>
          </a:p>
          <a:p>
            <a:pPr marL="639763" lvl="1" indent="-246063" eaLnBrk="0" hangingPunct="0">
              <a:lnSpc>
                <a:spcPct val="80000"/>
              </a:lnSpc>
              <a:spcBef>
                <a:spcPct val="20000"/>
              </a:spcBef>
              <a:buClr>
                <a:schemeClr val="accent3"/>
              </a:buClr>
              <a:buSzPct val="85000"/>
              <a:buFont typeface="Wingdings 2" pitchFamily="18" charset="2"/>
              <a:buChar char=""/>
              <a:defRPr/>
            </a:pPr>
            <a:endParaRPr lang="en-US" sz="2200" dirty="0">
              <a:latin typeface="+mn-lt"/>
            </a:endParaRPr>
          </a:p>
          <a:p>
            <a:pPr marL="639763" lvl="1" indent="-246063" eaLnBrk="0" hangingPunct="0">
              <a:lnSpc>
                <a:spcPct val="80000"/>
              </a:lnSpc>
              <a:spcBef>
                <a:spcPct val="20000"/>
              </a:spcBef>
              <a:buClr>
                <a:schemeClr val="accent3"/>
              </a:buClr>
              <a:buSzPct val="85000"/>
              <a:buFont typeface="Wingdings 2" pitchFamily="18" charset="2"/>
              <a:buChar char=""/>
              <a:defRPr/>
            </a:pPr>
            <a:r>
              <a:rPr lang="en-US" sz="2200" dirty="0">
                <a:latin typeface="+mn-lt"/>
              </a:rPr>
              <a:t>Reduce  vertical uncertainty from heave, dynamic draft</a:t>
            </a:r>
          </a:p>
          <a:p>
            <a:pPr marL="639763" lvl="1" indent="-246063" eaLnBrk="0" hangingPunct="0">
              <a:lnSpc>
                <a:spcPct val="80000"/>
              </a:lnSpc>
              <a:spcBef>
                <a:spcPct val="20000"/>
              </a:spcBef>
              <a:buClr>
                <a:schemeClr val="accent3"/>
              </a:buClr>
              <a:buSzPct val="85000"/>
              <a:defRPr/>
            </a:pPr>
            <a:endParaRPr lang="en-US" sz="2200" dirty="0">
              <a:latin typeface="+mn-lt"/>
            </a:endParaRPr>
          </a:p>
        </p:txBody>
      </p:sp>
      <p:pic>
        <p:nvPicPr>
          <p:cNvPr id="12294" name="Picture 5" descr="WH11"/>
          <p:cNvPicPr>
            <a:picLocks noChangeAspect="1" noChangeArrowheads="1"/>
          </p:cNvPicPr>
          <p:nvPr/>
        </p:nvPicPr>
        <p:blipFill>
          <a:blip r:embed="rId3" cstate="print"/>
          <a:srcRect l="16394" t="13127" r="11475" b="25615"/>
          <a:stretch>
            <a:fillRect/>
          </a:stretch>
        </p:blipFill>
        <p:spPr bwMode="auto">
          <a:xfrm>
            <a:off x="5257800" y="3294063"/>
            <a:ext cx="3352800" cy="2133600"/>
          </a:xfrm>
          <a:prstGeom prst="rect">
            <a:avLst/>
          </a:prstGeom>
          <a:noFill/>
          <a:ln w="9525">
            <a:noFill/>
            <a:miter lim="800000"/>
            <a:headEnd/>
            <a:tailEnd/>
          </a:ln>
        </p:spPr>
      </p:pic>
      <p:sp>
        <p:nvSpPr>
          <p:cNvPr id="12295" name="Line 8"/>
          <p:cNvSpPr>
            <a:spLocks noChangeShapeType="1"/>
          </p:cNvSpPr>
          <p:nvPr/>
        </p:nvSpPr>
        <p:spPr bwMode="auto">
          <a:xfrm flipV="1">
            <a:off x="5257800" y="5275263"/>
            <a:ext cx="0" cy="1143000"/>
          </a:xfrm>
          <a:prstGeom prst="line">
            <a:avLst/>
          </a:prstGeom>
          <a:noFill/>
          <a:ln w="9525">
            <a:solidFill>
              <a:schemeClr val="tx1"/>
            </a:solidFill>
            <a:round/>
            <a:headEnd/>
            <a:tailEnd/>
          </a:ln>
        </p:spPr>
        <p:txBody>
          <a:bodyPr/>
          <a:lstStyle/>
          <a:p>
            <a:endParaRPr lang="en-US"/>
          </a:p>
        </p:txBody>
      </p:sp>
      <p:sp>
        <p:nvSpPr>
          <p:cNvPr id="12296" name="Line 9"/>
          <p:cNvSpPr>
            <a:spLocks noChangeShapeType="1"/>
          </p:cNvSpPr>
          <p:nvPr/>
        </p:nvSpPr>
        <p:spPr bwMode="auto">
          <a:xfrm flipV="1">
            <a:off x="8610600" y="5427663"/>
            <a:ext cx="0" cy="914400"/>
          </a:xfrm>
          <a:prstGeom prst="line">
            <a:avLst/>
          </a:prstGeom>
          <a:noFill/>
          <a:ln w="9525">
            <a:solidFill>
              <a:schemeClr val="tx1"/>
            </a:solidFill>
            <a:round/>
            <a:headEnd/>
            <a:tailEnd/>
          </a:ln>
        </p:spPr>
        <p:txBody>
          <a:bodyPr/>
          <a:lstStyle/>
          <a:p>
            <a:endParaRPr lang="en-US"/>
          </a:p>
        </p:txBody>
      </p:sp>
      <p:pic>
        <p:nvPicPr>
          <p:cNvPr id="12297" name="Picture 10" descr="WH11"/>
          <p:cNvPicPr>
            <a:picLocks noChangeAspect="1" noChangeArrowheads="1"/>
          </p:cNvPicPr>
          <p:nvPr/>
        </p:nvPicPr>
        <p:blipFill>
          <a:blip r:embed="rId4" cstate="print"/>
          <a:srcRect b="74385"/>
          <a:stretch>
            <a:fillRect/>
          </a:stretch>
        </p:blipFill>
        <p:spPr bwMode="auto">
          <a:xfrm>
            <a:off x="5260975" y="5380038"/>
            <a:ext cx="3349625" cy="1190625"/>
          </a:xfrm>
          <a:prstGeom prst="rect">
            <a:avLst/>
          </a:prstGeom>
          <a:noFill/>
          <a:ln w="9525">
            <a:noFill/>
            <a:miter lim="800000"/>
            <a:headEnd/>
            <a:tailEnd/>
          </a:ln>
        </p:spPr>
      </p:pic>
      <p:sp>
        <p:nvSpPr>
          <p:cNvPr id="12298" name="Freeform 7" descr="Cork"/>
          <p:cNvSpPr>
            <a:spLocks/>
          </p:cNvSpPr>
          <p:nvPr/>
        </p:nvSpPr>
        <p:spPr bwMode="auto">
          <a:xfrm>
            <a:off x="5238750" y="6234113"/>
            <a:ext cx="3371850" cy="412750"/>
          </a:xfrm>
          <a:custGeom>
            <a:avLst/>
            <a:gdLst>
              <a:gd name="T0" fmla="*/ 0 w 2112"/>
              <a:gd name="T1" fmla="*/ 2147483647 h 260"/>
              <a:gd name="T2" fmla="*/ 2147483647 w 2112"/>
              <a:gd name="T3" fmla="*/ 2147483647 h 260"/>
              <a:gd name="T4" fmla="*/ 2147483647 w 2112"/>
              <a:gd name="T5" fmla="*/ 2147483647 h 260"/>
              <a:gd name="T6" fmla="*/ 2147483647 w 2112"/>
              <a:gd name="T7" fmla="*/ 2147483647 h 260"/>
              <a:gd name="T8" fmla="*/ 2147483647 w 2112"/>
              <a:gd name="T9" fmla="*/ 2147483647 h 260"/>
              <a:gd name="T10" fmla="*/ 2147483647 w 2112"/>
              <a:gd name="T11" fmla="*/ 2147483647 h 260"/>
              <a:gd name="T12" fmla="*/ 2147483647 w 2112"/>
              <a:gd name="T13" fmla="*/ 2147483647 h 260"/>
              <a:gd name="T14" fmla="*/ 2147483647 w 2112"/>
              <a:gd name="T15" fmla="*/ 2147483647 h 260"/>
              <a:gd name="T16" fmla="*/ 2147483647 w 2112"/>
              <a:gd name="T17" fmla="*/ 2147483647 h 260"/>
              <a:gd name="T18" fmla="*/ 2147483647 w 2112"/>
              <a:gd name="T19" fmla="*/ 2147483647 h 260"/>
              <a:gd name="T20" fmla="*/ 2147483647 w 2112"/>
              <a:gd name="T21" fmla="*/ 2147483647 h 260"/>
              <a:gd name="T22" fmla="*/ 2147483647 w 2112"/>
              <a:gd name="T23" fmla="*/ 2147483647 h 260"/>
              <a:gd name="T24" fmla="*/ 2147483647 w 2112"/>
              <a:gd name="T25" fmla="*/ 2147483647 h 260"/>
              <a:gd name="T26" fmla="*/ 2147483647 w 2112"/>
              <a:gd name="T27" fmla="*/ 2147483647 h 260"/>
              <a:gd name="T28" fmla="*/ 2147483647 w 2112"/>
              <a:gd name="T29" fmla="*/ 2147483647 h 260"/>
              <a:gd name="T30" fmla="*/ 2147483647 w 2112"/>
              <a:gd name="T31" fmla="*/ 2147483647 h 260"/>
              <a:gd name="T32" fmla="*/ 2147483647 w 2112"/>
              <a:gd name="T33" fmla="*/ 2147483647 h 260"/>
              <a:gd name="T34" fmla="*/ 2147483647 w 2112"/>
              <a:gd name="T35" fmla="*/ 2147483647 h 260"/>
              <a:gd name="T36" fmla="*/ 2147483647 w 2112"/>
              <a:gd name="T37" fmla="*/ 2147483647 h 260"/>
              <a:gd name="T38" fmla="*/ 2147483647 w 2112"/>
              <a:gd name="T39" fmla="*/ 2147483647 h 260"/>
              <a:gd name="T40" fmla="*/ 2147483647 w 2112"/>
              <a:gd name="T41" fmla="*/ 2147483647 h 260"/>
              <a:gd name="T42" fmla="*/ 2147483647 w 2112"/>
              <a:gd name="T43" fmla="*/ 2147483647 h 260"/>
              <a:gd name="T44" fmla="*/ 2147483647 w 2112"/>
              <a:gd name="T45" fmla="*/ 0 h 260"/>
              <a:gd name="T46" fmla="*/ 2147483647 w 2112"/>
              <a:gd name="T47" fmla="*/ 2147483647 h 260"/>
              <a:gd name="T48" fmla="*/ 2147483647 w 2112"/>
              <a:gd name="T49" fmla="*/ 2147483647 h 260"/>
              <a:gd name="T50" fmla="*/ 2147483647 w 2112"/>
              <a:gd name="T51" fmla="*/ 2147483647 h 260"/>
              <a:gd name="T52" fmla="*/ 2147483647 w 2112"/>
              <a:gd name="T53" fmla="*/ 2147483647 h 260"/>
              <a:gd name="T54" fmla="*/ 0 w 2112"/>
              <a:gd name="T55" fmla="*/ 2147483647 h 2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12"/>
              <a:gd name="T85" fmla="*/ 0 h 260"/>
              <a:gd name="T86" fmla="*/ 2112 w 2112"/>
              <a:gd name="T87" fmla="*/ 260 h 2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12" h="260">
                <a:moveTo>
                  <a:pt x="0" y="260"/>
                </a:moveTo>
                <a:lnTo>
                  <a:pt x="2112" y="260"/>
                </a:lnTo>
                <a:lnTo>
                  <a:pt x="2112" y="68"/>
                </a:lnTo>
                <a:cubicBezTo>
                  <a:pt x="2073" y="51"/>
                  <a:pt x="2057" y="55"/>
                  <a:pt x="2020" y="71"/>
                </a:cubicBezTo>
                <a:cubicBezTo>
                  <a:pt x="2009" y="76"/>
                  <a:pt x="1997" y="79"/>
                  <a:pt x="1985" y="83"/>
                </a:cubicBezTo>
                <a:cubicBezTo>
                  <a:pt x="1979" y="85"/>
                  <a:pt x="1967" y="89"/>
                  <a:pt x="1967" y="89"/>
                </a:cubicBezTo>
                <a:cubicBezTo>
                  <a:pt x="1947" y="109"/>
                  <a:pt x="1936" y="118"/>
                  <a:pt x="1908" y="125"/>
                </a:cubicBezTo>
                <a:cubicBezTo>
                  <a:pt x="1880" y="120"/>
                  <a:pt x="1851" y="120"/>
                  <a:pt x="1824" y="113"/>
                </a:cubicBezTo>
                <a:cubicBezTo>
                  <a:pt x="1810" y="109"/>
                  <a:pt x="1797" y="100"/>
                  <a:pt x="1783" y="95"/>
                </a:cubicBezTo>
                <a:cubicBezTo>
                  <a:pt x="1711" y="104"/>
                  <a:pt x="1655" y="103"/>
                  <a:pt x="1581" y="95"/>
                </a:cubicBezTo>
                <a:cubicBezTo>
                  <a:pt x="1546" y="72"/>
                  <a:pt x="1556" y="73"/>
                  <a:pt x="1528" y="66"/>
                </a:cubicBezTo>
                <a:cubicBezTo>
                  <a:pt x="1512" y="62"/>
                  <a:pt x="1480" y="54"/>
                  <a:pt x="1480" y="54"/>
                </a:cubicBezTo>
                <a:cubicBezTo>
                  <a:pt x="1446" y="56"/>
                  <a:pt x="1413" y="57"/>
                  <a:pt x="1379" y="60"/>
                </a:cubicBezTo>
                <a:cubicBezTo>
                  <a:pt x="1359" y="62"/>
                  <a:pt x="1346" y="79"/>
                  <a:pt x="1326" y="83"/>
                </a:cubicBezTo>
                <a:cubicBezTo>
                  <a:pt x="1295" y="89"/>
                  <a:pt x="1266" y="91"/>
                  <a:pt x="1237" y="101"/>
                </a:cubicBezTo>
                <a:cubicBezTo>
                  <a:pt x="1227" y="131"/>
                  <a:pt x="1190" y="157"/>
                  <a:pt x="1159" y="166"/>
                </a:cubicBezTo>
                <a:cubicBezTo>
                  <a:pt x="1105" y="224"/>
                  <a:pt x="1042" y="187"/>
                  <a:pt x="952" y="184"/>
                </a:cubicBezTo>
                <a:cubicBezTo>
                  <a:pt x="930" y="178"/>
                  <a:pt x="908" y="172"/>
                  <a:pt x="886" y="166"/>
                </a:cubicBezTo>
                <a:cubicBezTo>
                  <a:pt x="880" y="162"/>
                  <a:pt x="872" y="161"/>
                  <a:pt x="868" y="155"/>
                </a:cubicBezTo>
                <a:cubicBezTo>
                  <a:pt x="864" y="150"/>
                  <a:pt x="867" y="141"/>
                  <a:pt x="863" y="137"/>
                </a:cubicBezTo>
                <a:cubicBezTo>
                  <a:pt x="848" y="121"/>
                  <a:pt x="784" y="95"/>
                  <a:pt x="762" y="89"/>
                </a:cubicBezTo>
                <a:cubicBezTo>
                  <a:pt x="736" y="72"/>
                  <a:pt x="726" y="44"/>
                  <a:pt x="702" y="24"/>
                </a:cubicBezTo>
                <a:cubicBezTo>
                  <a:pt x="687" y="12"/>
                  <a:pt x="649" y="0"/>
                  <a:pt x="649" y="0"/>
                </a:cubicBezTo>
                <a:cubicBezTo>
                  <a:pt x="576" y="12"/>
                  <a:pt x="508" y="33"/>
                  <a:pt x="435" y="42"/>
                </a:cubicBezTo>
                <a:cubicBezTo>
                  <a:pt x="375" y="62"/>
                  <a:pt x="392" y="119"/>
                  <a:pt x="322" y="137"/>
                </a:cubicBezTo>
                <a:cubicBezTo>
                  <a:pt x="219" y="131"/>
                  <a:pt x="148" y="125"/>
                  <a:pt x="37" y="125"/>
                </a:cubicBezTo>
                <a:cubicBezTo>
                  <a:pt x="27" y="125"/>
                  <a:pt x="7" y="131"/>
                  <a:pt x="7" y="131"/>
                </a:cubicBezTo>
                <a:lnTo>
                  <a:pt x="0" y="260"/>
                </a:lnTo>
                <a:close/>
              </a:path>
            </a:pathLst>
          </a:custGeom>
          <a:blipFill dpi="0" rotWithShape="1">
            <a:blip r:embed="rId5" cstate="print"/>
            <a:srcRect/>
            <a:tile tx="0" ty="0" sx="100000" sy="100000" flip="none" algn="tl"/>
          </a:blipFill>
          <a:ln w="9525">
            <a:solidFill>
              <a:schemeClr val="tx1"/>
            </a:solidFill>
            <a:round/>
            <a:headEnd/>
            <a:tailEnd/>
          </a:ln>
        </p:spPr>
        <p:txBody>
          <a:bodyPr/>
          <a:lstStyle/>
          <a:p>
            <a:endParaRPr lang="en-US"/>
          </a:p>
        </p:txBody>
      </p:sp>
      <p:sp>
        <p:nvSpPr>
          <p:cNvPr id="12299" name="Line 11"/>
          <p:cNvSpPr>
            <a:spLocks noChangeShapeType="1"/>
          </p:cNvSpPr>
          <p:nvPr/>
        </p:nvSpPr>
        <p:spPr bwMode="auto">
          <a:xfrm>
            <a:off x="5257800" y="5351463"/>
            <a:ext cx="3352800" cy="0"/>
          </a:xfrm>
          <a:prstGeom prst="line">
            <a:avLst/>
          </a:prstGeom>
          <a:noFill/>
          <a:ln w="28575">
            <a:solidFill>
              <a:srgbClr val="333333"/>
            </a:solidFill>
            <a:round/>
            <a:headEnd/>
            <a:tailEnd/>
          </a:ln>
        </p:spPr>
        <p:txBody>
          <a:bodyPr/>
          <a:lstStyle/>
          <a:p>
            <a:endParaRPr lang="en-US"/>
          </a:p>
        </p:txBody>
      </p:sp>
      <p:pic>
        <p:nvPicPr>
          <p:cNvPr id="12300" name="Picture 12" descr="WH11"/>
          <p:cNvPicPr>
            <a:picLocks noChangeAspect="1" noChangeArrowheads="1"/>
          </p:cNvPicPr>
          <p:nvPr/>
        </p:nvPicPr>
        <p:blipFill>
          <a:blip r:embed="rId3" cstate="print"/>
          <a:srcRect b="85417"/>
          <a:stretch>
            <a:fillRect/>
          </a:stretch>
        </p:blipFill>
        <p:spPr bwMode="auto">
          <a:xfrm>
            <a:off x="5257800" y="1998663"/>
            <a:ext cx="3352800" cy="1295400"/>
          </a:xfrm>
          <a:prstGeom prst="rect">
            <a:avLst/>
          </a:prstGeom>
          <a:noFill/>
          <a:ln w="9525">
            <a:noFill/>
            <a:miter lim="800000"/>
            <a:headEnd/>
            <a:tailEnd/>
          </a:ln>
        </p:spPr>
      </p:pic>
      <p:sp>
        <p:nvSpPr>
          <p:cNvPr id="12301" name="AutoShape 13"/>
          <p:cNvSpPr>
            <a:spLocks noChangeArrowheads="1"/>
          </p:cNvSpPr>
          <p:nvPr/>
        </p:nvSpPr>
        <p:spPr bwMode="auto">
          <a:xfrm rot="1829144">
            <a:off x="5562600" y="457200"/>
            <a:ext cx="304800" cy="457200"/>
          </a:xfrm>
          <a:prstGeom prst="can">
            <a:avLst>
              <a:gd name="adj" fmla="val 37500"/>
            </a:avLst>
          </a:prstGeom>
          <a:solidFill>
            <a:srgbClr val="FF9933"/>
          </a:solidFill>
          <a:ln w="9525">
            <a:solidFill>
              <a:schemeClr val="tx1"/>
            </a:solidFill>
            <a:round/>
            <a:headEnd/>
            <a:tailEnd/>
          </a:ln>
        </p:spPr>
        <p:txBody>
          <a:bodyPr wrap="none" anchor="ctr"/>
          <a:lstStyle/>
          <a:p>
            <a:pPr eaLnBrk="0" hangingPunct="0"/>
            <a:endParaRPr lang="en-US"/>
          </a:p>
        </p:txBody>
      </p:sp>
      <p:sp>
        <p:nvSpPr>
          <p:cNvPr id="12302" name="Line 14"/>
          <p:cNvSpPr>
            <a:spLocks noChangeShapeType="1"/>
          </p:cNvSpPr>
          <p:nvPr/>
        </p:nvSpPr>
        <p:spPr bwMode="auto">
          <a:xfrm>
            <a:off x="5715000" y="838200"/>
            <a:ext cx="152400" cy="152400"/>
          </a:xfrm>
          <a:prstGeom prst="line">
            <a:avLst/>
          </a:prstGeom>
          <a:noFill/>
          <a:ln w="9525">
            <a:solidFill>
              <a:srgbClr val="DDDDDD"/>
            </a:solidFill>
            <a:round/>
            <a:headEnd/>
            <a:tailEnd/>
          </a:ln>
        </p:spPr>
        <p:txBody>
          <a:bodyPr/>
          <a:lstStyle/>
          <a:p>
            <a:endParaRPr lang="en-US"/>
          </a:p>
        </p:txBody>
      </p:sp>
      <p:sp>
        <p:nvSpPr>
          <p:cNvPr id="12303" name="Line 15"/>
          <p:cNvSpPr>
            <a:spLocks noChangeShapeType="1"/>
          </p:cNvSpPr>
          <p:nvPr/>
        </p:nvSpPr>
        <p:spPr bwMode="auto">
          <a:xfrm>
            <a:off x="5791200" y="685800"/>
            <a:ext cx="152400" cy="152400"/>
          </a:xfrm>
          <a:prstGeom prst="line">
            <a:avLst/>
          </a:prstGeom>
          <a:noFill/>
          <a:ln w="9525">
            <a:solidFill>
              <a:srgbClr val="DDDDDD"/>
            </a:solidFill>
            <a:round/>
            <a:headEnd/>
            <a:tailEnd/>
          </a:ln>
        </p:spPr>
        <p:txBody>
          <a:bodyPr/>
          <a:lstStyle/>
          <a:p>
            <a:endParaRPr lang="en-US"/>
          </a:p>
        </p:txBody>
      </p:sp>
      <p:sp>
        <p:nvSpPr>
          <p:cNvPr id="12304" name="Line 16"/>
          <p:cNvSpPr>
            <a:spLocks noChangeShapeType="1"/>
          </p:cNvSpPr>
          <p:nvPr/>
        </p:nvSpPr>
        <p:spPr bwMode="auto">
          <a:xfrm>
            <a:off x="5486400" y="609600"/>
            <a:ext cx="152400" cy="152400"/>
          </a:xfrm>
          <a:prstGeom prst="line">
            <a:avLst/>
          </a:prstGeom>
          <a:noFill/>
          <a:ln w="9525">
            <a:solidFill>
              <a:srgbClr val="DDDDDD"/>
            </a:solidFill>
            <a:round/>
            <a:headEnd/>
            <a:tailEnd/>
          </a:ln>
        </p:spPr>
        <p:txBody>
          <a:bodyPr/>
          <a:lstStyle/>
          <a:p>
            <a:endParaRPr lang="en-US"/>
          </a:p>
        </p:txBody>
      </p:sp>
      <p:sp>
        <p:nvSpPr>
          <p:cNvPr id="12305" name="Line 17"/>
          <p:cNvSpPr>
            <a:spLocks noChangeShapeType="1"/>
          </p:cNvSpPr>
          <p:nvPr/>
        </p:nvSpPr>
        <p:spPr bwMode="auto">
          <a:xfrm>
            <a:off x="5867400" y="685800"/>
            <a:ext cx="152400" cy="152400"/>
          </a:xfrm>
          <a:prstGeom prst="line">
            <a:avLst/>
          </a:prstGeom>
          <a:noFill/>
          <a:ln w="9525">
            <a:solidFill>
              <a:srgbClr val="DDDDDD"/>
            </a:solidFill>
            <a:round/>
            <a:headEnd/>
            <a:tailEnd/>
          </a:ln>
        </p:spPr>
        <p:txBody>
          <a:bodyPr/>
          <a:lstStyle/>
          <a:p>
            <a:endParaRPr lang="en-US"/>
          </a:p>
        </p:txBody>
      </p:sp>
      <p:sp>
        <p:nvSpPr>
          <p:cNvPr id="12306" name="Line 18"/>
          <p:cNvSpPr>
            <a:spLocks noChangeShapeType="1"/>
          </p:cNvSpPr>
          <p:nvPr/>
        </p:nvSpPr>
        <p:spPr bwMode="auto">
          <a:xfrm>
            <a:off x="5486400" y="457200"/>
            <a:ext cx="152400" cy="152400"/>
          </a:xfrm>
          <a:prstGeom prst="line">
            <a:avLst/>
          </a:prstGeom>
          <a:noFill/>
          <a:ln w="9525">
            <a:solidFill>
              <a:srgbClr val="DDDDDD"/>
            </a:solidFill>
            <a:round/>
            <a:headEnd/>
            <a:tailEnd/>
          </a:ln>
        </p:spPr>
        <p:txBody>
          <a:bodyPr/>
          <a:lstStyle/>
          <a:p>
            <a:endParaRPr lang="en-US"/>
          </a:p>
        </p:txBody>
      </p:sp>
      <p:sp>
        <p:nvSpPr>
          <p:cNvPr id="12307" name="Line 19"/>
          <p:cNvSpPr>
            <a:spLocks noChangeShapeType="1"/>
          </p:cNvSpPr>
          <p:nvPr/>
        </p:nvSpPr>
        <p:spPr bwMode="auto">
          <a:xfrm>
            <a:off x="6934200" y="5275263"/>
            <a:ext cx="0" cy="1295400"/>
          </a:xfrm>
          <a:prstGeom prst="line">
            <a:avLst/>
          </a:prstGeom>
          <a:noFill/>
          <a:ln w="38100">
            <a:solidFill>
              <a:srgbClr val="FFC000"/>
            </a:solidFill>
            <a:prstDash val="sysDot"/>
            <a:round/>
            <a:headEnd/>
            <a:tailEnd/>
          </a:ln>
        </p:spPr>
        <p:txBody>
          <a:bodyPr/>
          <a:lstStyle/>
          <a:p>
            <a:endParaRPr lang="en-US"/>
          </a:p>
        </p:txBody>
      </p:sp>
      <p:sp>
        <p:nvSpPr>
          <p:cNvPr id="12308" name="Line 20"/>
          <p:cNvSpPr>
            <a:spLocks noChangeShapeType="1"/>
          </p:cNvSpPr>
          <p:nvPr/>
        </p:nvSpPr>
        <p:spPr bwMode="auto">
          <a:xfrm>
            <a:off x="5334000" y="2532063"/>
            <a:ext cx="0" cy="2971800"/>
          </a:xfrm>
          <a:prstGeom prst="line">
            <a:avLst/>
          </a:prstGeom>
          <a:noFill/>
          <a:ln w="38100">
            <a:solidFill>
              <a:schemeClr val="bg1"/>
            </a:solidFill>
            <a:round/>
            <a:headEnd/>
            <a:tailEnd/>
          </a:ln>
        </p:spPr>
        <p:txBody>
          <a:bodyPr/>
          <a:lstStyle/>
          <a:p>
            <a:endParaRPr lang="en-US"/>
          </a:p>
        </p:txBody>
      </p:sp>
      <p:sp>
        <p:nvSpPr>
          <p:cNvPr id="12309" name="Line 21"/>
          <p:cNvSpPr>
            <a:spLocks noChangeShapeType="1"/>
          </p:cNvSpPr>
          <p:nvPr/>
        </p:nvSpPr>
        <p:spPr bwMode="auto">
          <a:xfrm flipH="1">
            <a:off x="7010400" y="2563813"/>
            <a:ext cx="9525" cy="882650"/>
          </a:xfrm>
          <a:prstGeom prst="line">
            <a:avLst/>
          </a:prstGeom>
          <a:noFill/>
          <a:ln w="38100">
            <a:solidFill>
              <a:srgbClr val="FFCC66"/>
            </a:solidFill>
            <a:prstDash val="sysDot"/>
            <a:round/>
            <a:headEnd/>
            <a:tailEnd/>
          </a:ln>
        </p:spPr>
        <p:txBody>
          <a:bodyPr/>
          <a:lstStyle/>
          <a:p>
            <a:endParaRPr lang="en-US"/>
          </a:p>
        </p:txBody>
      </p:sp>
      <p:sp>
        <p:nvSpPr>
          <p:cNvPr id="12310" name="Text Box 22"/>
          <p:cNvSpPr txBox="1">
            <a:spLocks noChangeArrowheads="1"/>
          </p:cNvSpPr>
          <p:nvPr/>
        </p:nvSpPr>
        <p:spPr bwMode="auto">
          <a:xfrm>
            <a:off x="5467350" y="5313363"/>
            <a:ext cx="869950" cy="366712"/>
          </a:xfrm>
          <a:prstGeom prst="rect">
            <a:avLst/>
          </a:prstGeom>
          <a:noFill/>
          <a:ln w="9525">
            <a:noFill/>
            <a:miter lim="800000"/>
            <a:headEnd/>
            <a:tailEnd/>
          </a:ln>
        </p:spPr>
        <p:txBody>
          <a:bodyPr wrap="none">
            <a:spAutoFit/>
          </a:bodyPr>
          <a:lstStyle/>
          <a:p>
            <a:pPr eaLnBrk="0" hangingPunct="0"/>
            <a:r>
              <a:rPr lang="en-US" b="1" i="1">
                <a:solidFill>
                  <a:schemeClr val="tx2"/>
                </a:solidFill>
              </a:rPr>
              <a:t>MLLW</a:t>
            </a:r>
          </a:p>
        </p:txBody>
      </p:sp>
      <p:sp>
        <p:nvSpPr>
          <p:cNvPr id="12311" name="Line 23"/>
          <p:cNvSpPr>
            <a:spLocks noChangeShapeType="1"/>
          </p:cNvSpPr>
          <p:nvPr/>
        </p:nvSpPr>
        <p:spPr bwMode="auto">
          <a:xfrm>
            <a:off x="5334000" y="5503863"/>
            <a:ext cx="152400" cy="0"/>
          </a:xfrm>
          <a:prstGeom prst="line">
            <a:avLst/>
          </a:prstGeom>
          <a:noFill/>
          <a:ln w="38100">
            <a:solidFill>
              <a:schemeClr val="bg1"/>
            </a:solidFill>
            <a:round/>
            <a:headEnd/>
            <a:tailEnd/>
          </a:ln>
        </p:spPr>
        <p:txBody>
          <a:bodyPr/>
          <a:lstStyle/>
          <a:p>
            <a:endParaRPr lang="en-US"/>
          </a:p>
        </p:txBody>
      </p:sp>
      <p:sp>
        <p:nvSpPr>
          <p:cNvPr id="12312" name="Arc 25"/>
          <p:cNvSpPr>
            <a:spLocks/>
          </p:cNvSpPr>
          <p:nvPr/>
        </p:nvSpPr>
        <p:spPr bwMode="auto">
          <a:xfrm>
            <a:off x="5138738" y="2532063"/>
            <a:ext cx="3548062" cy="228600"/>
          </a:xfrm>
          <a:custGeom>
            <a:avLst/>
            <a:gdLst>
              <a:gd name="T0" fmla="*/ 0 w 18300"/>
              <a:gd name="T1" fmla="*/ 2147483647 h 21600"/>
              <a:gd name="T2" fmla="*/ 2147483647 w 18300"/>
              <a:gd name="T3" fmla="*/ 2147483647 h 21600"/>
              <a:gd name="T4" fmla="*/ 2147483647 w 18300"/>
              <a:gd name="T5" fmla="*/ 2147483647 h 21600"/>
              <a:gd name="T6" fmla="*/ 0 60000 65536"/>
              <a:gd name="T7" fmla="*/ 0 60000 65536"/>
              <a:gd name="T8" fmla="*/ 0 60000 65536"/>
              <a:gd name="T9" fmla="*/ 0 w 18300"/>
              <a:gd name="T10" fmla="*/ 0 h 21600"/>
              <a:gd name="T11" fmla="*/ 18300 w 18300"/>
              <a:gd name="T12" fmla="*/ 21600 h 21600"/>
            </a:gdLst>
            <a:ahLst/>
            <a:cxnLst>
              <a:cxn ang="T6">
                <a:pos x="T0" y="T1"/>
              </a:cxn>
              <a:cxn ang="T7">
                <a:pos x="T2" y="T3"/>
              </a:cxn>
              <a:cxn ang="T8">
                <a:pos x="T4" y="T5"/>
              </a:cxn>
            </a:cxnLst>
            <a:rect l="T9" t="T10" r="T11" b="T12"/>
            <a:pathLst>
              <a:path w="18300" h="21600" fill="none" extrusionOk="0">
                <a:moveTo>
                  <a:pt x="-1" y="1"/>
                </a:moveTo>
                <a:cubicBezTo>
                  <a:pt x="89" y="0"/>
                  <a:pt x="179" y="-1"/>
                  <a:pt x="270" y="0"/>
                </a:cubicBezTo>
                <a:cubicBezTo>
                  <a:pt x="7528" y="0"/>
                  <a:pt x="14302" y="3646"/>
                  <a:pt x="18299" y="9705"/>
                </a:cubicBezTo>
              </a:path>
              <a:path w="18300" h="21600" stroke="0" extrusionOk="0">
                <a:moveTo>
                  <a:pt x="-1" y="1"/>
                </a:moveTo>
                <a:cubicBezTo>
                  <a:pt x="89" y="0"/>
                  <a:pt x="179" y="-1"/>
                  <a:pt x="270" y="0"/>
                </a:cubicBezTo>
                <a:cubicBezTo>
                  <a:pt x="7528" y="0"/>
                  <a:pt x="14302" y="3646"/>
                  <a:pt x="18299" y="9705"/>
                </a:cubicBezTo>
                <a:lnTo>
                  <a:pt x="270" y="21600"/>
                </a:lnTo>
                <a:close/>
              </a:path>
            </a:pathLst>
          </a:custGeom>
          <a:noFill/>
          <a:ln w="38100">
            <a:solidFill>
              <a:schemeClr val="bg1"/>
            </a:solidFill>
            <a:round/>
            <a:headEnd/>
            <a:tailEnd/>
          </a:ln>
        </p:spPr>
        <p:txBody>
          <a:bodyPr wrap="none" anchor="ctr"/>
          <a:lstStyle/>
          <a:p>
            <a:endParaRPr lang="en-US"/>
          </a:p>
        </p:txBody>
      </p:sp>
      <p:sp>
        <p:nvSpPr>
          <p:cNvPr id="12313" name="Text Box 26"/>
          <p:cNvSpPr txBox="1">
            <a:spLocks noChangeArrowheads="1"/>
          </p:cNvSpPr>
          <p:nvPr/>
        </p:nvSpPr>
        <p:spPr bwMode="auto">
          <a:xfrm>
            <a:off x="7010400" y="2913063"/>
            <a:ext cx="1343025" cy="336550"/>
          </a:xfrm>
          <a:prstGeom prst="rect">
            <a:avLst/>
          </a:prstGeom>
          <a:noFill/>
          <a:ln w="9525">
            <a:noFill/>
            <a:miter lim="800000"/>
            <a:headEnd/>
            <a:tailEnd/>
          </a:ln>
        </p:spPr>
        <p:txBody>
          <a:bodyPr wrap="none">
            <a:spAutoFit/>
          </a:bodyPr>
          <a:lstStyle/>
          <a:p>
            <a:pPr eaLnBrk="0" hangingPunct="0"/>
            <a:r>
              <a:rPr lang="en-US" sz="1600" b="1">
                <a:solidFill>
                  <a:schemeClr val="tx2"/>
                </a:solidFill>
              </a:rPr>
              <a:t>MEASURED</a:t>
            </a:r>
          </a:p>
        </p:txBody>
      </p:sp>
      <p:sp>
        <p:nvSpPr>
          <p:cNvPr id="12314" name="Text Box 27"/>
          <p:cNvSpPr txBox="1">
            <a:spLocks noChangeArrowheads="1"/>
          </p:cNvSpPr>
          <p:nvPr/>
        </p:nvSpPr>
        <p:spPr bwMode="auto">
          <a:xfrm>
            <a:off x="6916738" y="5638800"/>
            <a:ext cx="1343025" cy="336550"/>
          </a:xfrm>
          <a:prstGeom prst="rect">
            <a:avLst/>
          </a:prstGeom>
          <a:noFill/>
          <a:ln w="9525">
            <a:noFill/>
            <a:miter lim="800000"/>
            <a:headEnd/>
            <a:tailEnd/>
          </a:ln>
        </p:spPr>
        <p:txBody>
          <a:bodyPr wrap="none">
            <a:spAutoFit/>
          </a:bodyPr>
          <a:lstStyle/>
          <a:p>
            <a:pPr eaLnBrk="0" hangingPunct="0"/>
            <a:r>
              <a:rPr lang="en-US" sz="1600" b="1">
                <a:solidFill>
                  <a:schemeClr val="tx2"/>
                </a:solidFill>
              </a:rPr>
              <a:t>MEASURED</a:t>
            </a:r>
          </a:p>
        </p:txBody>
      </p:sp>
      <p:sp>
        <p:nvSpPr>
          <p:cNvPr id="12315" name="Text Box 28"/>
          <p:cNvSpPr txBox="1">
            <a:spLocks noChangeArrowheads="1"/>
          </p:cNvSpPr>
          <p:nvPr/>
        </p:nvSpPr>
        <p:spPr bwMode="auto">
          <a:xfrm>
            <a:off x="5286375" y="5727700"/>
            <a:ext cx="1539875" cy="581025"/>
          </a:xfrm>
          <a:prstGeom prst="rect">
            <a:avLst/>
          </a:prstGeom>
          <a:noFill/>
          <a:ln w="9525">
            <a:noFill/>
            <a:miter lim="800000"/>
            <a:headEnd/>
            <a:tailEnd/>
          </a:ln>
        </p:spPr>
        <p:txBody>
          <a:bodyPr wrap="none">
            <a:spAutoFit/>
          </a:bodyPr>
          <a:lstStyle/>
          <a:p>
            <a:pPr eaLnBrk="0" hangingPunct="0"/>
            <a:r>
              <a:rPr lang="en-US" sz="1600" b="1">
                <a:solidFill>
                  <a:srgbClr val="FFFF00"/>
                </a:solidFill>
              </a:rPr>
              <a:t>COMPUTED</a:t>
            </a:r>
          </a:p>
          <a:p>
            <a:pPr eaLnBrk="0" hangingPunct="0"/>
            <a:r>
              <a:rPr lang="en-US" sz="1600" b="1">
                <a:solidFill>
                  <a:srgbClr val="FFFF00"/>
                </a:solidFill>
              </a:rPr>
              <a:t>(depth MLLW)</a:t>
            </a:r>
          </a:p>
        </p:txBody>
      </p:sp>
      <p:sp>
        <p:nvSpPr>
          <p:cNvPr id="12316" name="Text Box 29"/>
          <p:cNvSpPr txBox="1">
            <a:spLocks noChangeArrowheads="1"/>
          </p:cNvSpPr>
          <p:nvPr/>
        </p:nvSpPr>
        <p:spPr bwMode="auto">
          <a:xfrm>
            <a:off x="5313363" y="3065463"/>
            <a:ext cx="973137" cy="825500"/>
          </a:xfrm>
          <a:prstGeom prst="rect">
            <a:avLst/>
          </a:prstGeom>
          <a:noFill/>
          <a:ln w="9525">
            <a:noFill/>
            <a:miter lim="800000"/>
            <a:headEnd/>
            <a:tailEnd/>
          </a:ln>
        </p:spPr>
        <p:txBody>
          <a:bodyPr wrap="none">
            <a:spAutoFit/>
          </a:bodyPr>
          <a:lstStyle/>
          <a:p>
            <a:pPr algn="ctr" eaLnBrk="0" hangingPunct="0"/>
            <a:r>
              <a:rPr lang="en-US" sz="1600" b="1">
                <a:solidFill>
                  <a:schemeClr val="bg1"/>
                </a:solidFill>
              </a:rPr>
              <a:t>KNOWN</a:t>
            </a:r>
          </a:p>
          <a:p>
            <a:pPr algn="ctr" eaLnBrk="0" hangingPunct="0"/>
            <a:r>
              <a:rPr lang="en-US" sz="1600" b="1">
                <a:solidFill>
                  <a:schemeClr val="bg1"/>
                </a:solidFill>
              </a:rPr>
              <a:t>using</a:t>
            </a:r>
          </a:p>
          <a:p>
            <a:pPr algn="ctr" eaLnBrk="0" hangingPunct="0"/>
            <a:r>
              <a:rPr lang="en-US" sz="1600" b="1">
                <a:solidFill>
                  <a:schemeClr val="bg1"/>
                </a:solidFill>
              </a:rPr>
              <a:t>VDatum</a:t>
            </a:r>
          </a:p>
        </p:txBody>
      </p:sp>
      <p:sp>
        <p:nvSpPr>
          <p:cNvPr id="12317" name="Text Box 30"/>
          <p:cNvSpPr txBox="1">
            <a:spLocks noChangeArrowheads="1"/>
          </p:cNvSpPr>
          <p:nvPr/>
        </p:nvSpPr>
        <p:spPr bwMode="auto">
          <a:xfrm>
            <a:off x="7239000" y="2227263"/>
            <a:ext cx="1035050" cy="366712"/>
          </a:xfrm>
          <a:prstGeom prst="rect">
            <a:avLst/>
          </a:prstGeom>
          <a:noFill/>
          <a:ln w="9525">
            <a:noFill/>
            <a:miter lim="800000"/>
            <a:headEnd/>
            <a:tailEnd/>
          </a:ln>
        </p:spPr>
        <p:txBody>
          <a:bodyPr wrap="none">
            <a:spAutoFit/>
          </a:bodyPr>
          <a:lstStyle/>
          <a:p>
            <a:pPr eaLnBrk="0" hangingPunct="0"/>
            <a:r>
              <a:rPr lang="en-US" i="1"/>
              <a:t>Ellipsoid</a:t>
            </a:r>
          </a:p>
        </p:txBody>
      </p:sp>
      <p:sp>
        <p:nvSpPr>
          <p:cNvPr id="12318" name="Line 31"/>
          <p:cNvSpPr>
            <a:spLocks noChangeShapeType="1"/>
          </p:cNvSpPr>
          <p:nvPr/>
        </p:nvSpPr>
        <p:spPr bwMode="auto">
          <a:xfrm>
            <a:off x="5334000" y="5580063"/>
            <a:ext cx="0" cy="896937"/>
          </a:xfrm>
          <a:prstGeom prst="line">
            <a:avLst/>
          </a:prstGeom>
          <a:noFill/>
          <a:ln w="38100" cap="rnd">
            <a:solidFill>
              <a:srgbClr val="FFFF00"/>
            </a:solidFill>
            <a:prstDash val="sysDot"/>
            <a:round/>
            <a:headEnd/>
            <a:tailEnd/>
          </a:ln>
        </p:spPr>
        <p:txBody>
          <a:bodyPr/>
          <a:lstStyle/>
          <a:p>
            <a:endParaRPr lang="en-US"/>
          </a:p>
        </p:txBody>
      </p:sp>
      <p:sp>
        <p:nvSpPr>
          <p:cNvPr id="12319" name="Line 32"/>
          <p:cNvSpPr>
            <a:spLocks noChangeShapeType="1"/>
          </p:cNvSpPr>
          <p:nvPr/>
        </p:nvSpPr>
        <p:spPr bwMode="auto">
          <a:xfrm>
            <a:off x="8382000" y="3352800"/>
            <a:ext cx="0" cy="1905000"/>
          </a:xfrm>
          <a:prstGeom prst="line">
            <a:avLst/>
          </a:prstGeom>
          <a:noFill/>
          <a:ln w="38100">
            <a:solidFill>
              <a:schemeClr val="bg1"/>
            </a:solidFill>
            <a:round/>
            <a:headEnd/>
            <a:tailEnd/>
          </a:ln>
        </p:spPr>
        <p:txBody>
          <a:bodyPr/>
          <a:lstStyle/>
          <a:p>
            <a:endParaRPr lang="en-US"/>
          </a:p>
        </p:txBody>
      </p:sp>
      <p:sp>
        <p:nvSpPr>
          <p:cNvPr id="12320" name="Line 33"/>
          <p:cNvSpPr>
            <a:spLocks noChangeShapeType="1"/>
          </p:cNvSpPr>
          <p:nvPr/>
        </p:nvSpPr>
        <p:spPr bwMode="auto">
          <a:xfrm>
            <a:off x="8229600" y="3370263"/>
            <a:ext cx="152400" cy="0"/>
          </a:xfrm>
          <a:prstGeom prst="line">
            <a:avLst/>
          </a:prstGeom>
          <a:noFill/>
          <a:ln w="38100">
            <a:solidFill>
              <a:schemeClr val="bg1"/>
            </a:solidFill>
            <a:round/>
            <a:headEnd/>
            <a:tailEnd/>
          </a:ln>
        </p:spPr>
        <p:txBody>
          <a:bodyPr/>
          <a:lstStyle/>
          <a:p>
            <a:endParaRPr lang="en-US"/>
          </a:p>
        </p:txBody>
      </p:sp>
      <p:sp>
        <p:nvSpPr>
          <p:cNvPr id="12321" name="Line 34"/>
          <p:cNvSpPr>
            <a:spLocks noChangeShapeType="1"/>
          </p:cNvSpPr>
          <p:nvPr/>
        </p:nvSpPr>
        <p:spPr bwMode="auto">
          <a:xfrm>
            <a:off x="8247063" y="5249863"/>
            <a:ext cx="152400" cy="0"/>
          </a:xfrm>
          <a:prstGeom prst="line">
            <a:avLst/>
          </a:prstGeom>
          <a:noFill/>
          <a:ln w="38100">
            <a:solidFill>
              <a:schemeClr val="bg1"/>
            </a:solidFill>
            <a:round/>
            <a:headEnd/>
            <a:tailEnd/>
          </a:ln>
        </p:spPr>
        <p:txBody>
          <a:bodyPr/>
          <a:lstStyle/>
          <a:p>
            <a:endParaRPr lang="en-US"/>
          </a:p>
        </p:txBody>
      </p:sp>
      <p:sp>
        <p:nvSpPr>
          <p:cNvPr id="12322" name="Text Box 35"/>
          <p:cNvSpPr txBox="1">
            <a:spLocks noChangeArrowheads="1"/>
          </p:cNvSpPr>
          <p:nvPr/>
        </p:nvSpPr>
        <p:spPr bwMode="auto">
          <a:xfrm>
            <a:off x="7391400" y="3598863"/>
            <a:ext cx="973138" cy="336550"/>
          </a:xfrm>
          <a:prstGeom prst="rect">
            <a:avLst/>
          </a:prstGeom>
          <a:noFill/>
          <a:ln w="9525">
            <a:noFill/>
            <a:miter lim="800000"/>
            <a:headEnd/>
            <a:tailEnd/>
          </a:ln>
        </p:spPr>
        <p:txBody>
          <a:bodyPr wrap="none">
            <a:spAutoFit/>
          </a:bodyPr>
          <a:lstStyle/>
          <a:p>
            <a:pPr eaLnBrk="0" hangingPunct="0"/>
            <a:r>
              <a:rPr lang="en-US" sz="1600" b="1">
                <a:solidFill>
                  <a:schemeClr val="bg1"/>
                </a:solidFill>
              </a:rPr>
              <a:t>KNOWN</a:t>
            </a:r>
          </a:p>
        </p:txBody>
      </p:sp>
      <p:sp>
        <p:nvSpPr>
          <p:cNvPr id="12323" name="AutoShape 37"/>
          <p:cNvSpPr>
            <a:spLocks noChangeArrowheads="1"/>
          </p:cNvSpPr>
          <p:nvPr/>
        </p:nvSpPr>
        <p:spPr bwMode="auto">
          <a:xfrm rot="1829144">
            <a:off x="8001000" y="914400"/>
            <a:ext cx="304800" cy="457200"/>
          </a:xfrm>
          <a:prstGeom prst="can">
            <a:avLst>
              <a:gd name="adj" fmla="val 37500"/>
            </a:avLst>
          </a:prstGeom>
          <a:solidFill>
            <a:srgbClr val="FF9933"/>
          </a:solidFill>
          <a:ln w="9525">
            <a:solidFill>
              <a:schemeClr val="tx1"/>
            </a:solidFill>
            <a:round/>
            <a:headEnd/>
            <a:tailEnd/>
          </a:ln>
        </p:spPr>
        <p:txBody>
          <a:bodyPr wrap="none" anchor="ctr"/>
          <a:lstStyle/>
          <a:p>
            <a:pPr eaLnBrk="0" hangingPunct="0"/>
            <a:endParaRPr lang="en-US"/>
          </a:p>
        </p:txBody>
      </p:sp>
      <p:sp>
        <p:nvSpPr>
          <p:cNvPr id="12324" name="Line 38"/>
          <p:cNvSpPr>
            <a:spLocks noChangeShapeType="1"/>
          </p:cNvSpPr>
          <p:nvPr/>
        </p:nvSpPr>
        <p:spPr bwMode="auto">
          <a:xfrm>
            <a:off x="8153400" y="1295400"/>
            <a:ext cx="152400" cy="152400"/>
          </a:xfrm>
          <a:prstGeom prst="line">
            <a:avLst/>
          </a:prstGeom>
          <a:noFill/>
          <a:ln w="9525">
            <a:solidFill>
              <a:srgbClr val="DDDDDD"/>
            </a:solidFill>
            <a:round/>
            <a:headEnd/>
            <a:tailEnd/>
          </a:ln>
        </p:spPr>
        <p:txBody>
          <a:bodyPr/>
          <a:lstStyle/>
          <a:p>
            <a:endParaRPr lang="en-US"/>
          </a:p>
        </p:txBody>
      </p:sp>
      <p:sp>
        <p:nvSpPr>
          <p:cNvPr id="12325" name="Line 39"/>
          <p:cNvSpPr>
            <a:spLocks noChangeShapeType="1"/>
          </p:cNvSpPr>
          <p:nvPr/>
        </p:nvSpPr>
        <p:spPr bwMode="auto">
          <a:xfrm>
            <a:off x="8229600" y="1143000"/>
            <a:ext cx="152400" cy="152400"/>
          </a:xfrm>
          <a:prstGeom prst="line">
            <a:avLst/>
          </a:prstGeom>
          <a:noFill/>
          <a:ln w="9525">
            <a:solidFill>
              <a:srgbClr val="DDDDDD"/>
            </a:solidFill>
            <a:round/>
            <a:headEnd/>
            <a:tailEnd/>
          </a:ln>
        </p:spPr>
        <p:txBody>
          <a:bodyPr/>
          <a:lstStyle/>
          <a:p>
            <a:endParaRPr lang="en-US"/>
          </a:p>
        </p:txBody>
      </p:sp>
      <p:sp>
        <p:nvSpPr>
          <p:cNvPr id="12326" name="Line 40"/>
          <p:cNvSpPr>
            <a:spLocks noChangeShapeType="1"/>
          </p:cNvSpPr>
          <p:nvPr/>
        </p:nvSpPr>
        <p:spPr bwMode="auto">
          <a:xfrm>
            <a:off x="7924800" y="1066800"/>
            <a:ext cx="152400" cy="152400"/>
          </a:xfrm>
          <a:prstGeom prst="line">
            <a:avLst/>
          </a:prstGeom>
          <a:noFill/>
          <a:ln w="9525">
            <a:solidFill>
              <a:srgbClr val="DDDDDD"/>
            </a:solidFill>
            <a:round/>
            <a:headEnd/>
            <a:tailEnd/>
          </a:ln>
        </p:spPr>
        <p:txBody>
          <a:bodyPr/>
          <a:lstStyle/>
          <a:p>
            <a:endParaRPr lang="en-US"/>
          </a:p>
        </p:txBody>
      </p:sp>
      <p:sp>
        <p:nvSpPr>
          <p:cNvPr id="12327" name="Line 41"/>
          <p:cNvSpPr>
            <a:spLocks noChangeShapeType="1"/>
          </p:cNvSpPr>
          <p:nvPr/>
        </p:nvSpPr>
        <p:spPr bwMode="auto">
          <a:xfrm>
            <a:off x="8305800" y="1143000"/>
            <a:ext cx="152400" cy="152400"/>
          </a:xfrm>
          <a:prstGeom prst="line">
            <a:avLst/>
          </a:prstGeom>
          <a:noFill/>
          <a:ln w="9525">
            <a:solidFill>
              <a:srgbClr val="DDDDDD"/>
            </a:solidFill>
            <a:round/>
            <a:headEnd/>
            <a:tailEnd/>
          </a:ln>
        </p:spPr>
        <p:txBody>
          <a:bodyPr/>
          <a:lstStyle/>
          <a:p>
            <a:endParaRPr lang="en-US"/>
          </a:p>
        </p:txBody>
      </p:sp>
      <p:sp>
        <p:nvSpPr>
          <p:cNvPr id="12328" name="Line 42"/>
          <p:cNvSpPr>
            <a:spLocks noChangeShapeType="1"/>
          </p:cNvSpPr>
          <p:nvPr/>
        </p:nvSpPr>
        <p:spPr bwMode="auto">
          <a:xfrm>
            <a:off x="7924800" y="914400"/>
            <a:ext cx="152400" cy="152400"/>
          </a:xfrm>
          <a:prstGeom prst="line">
            <a:avLst/>
          </a:prstGeom>
          <a:noFill/>
          <a:ln w="9525">
            <a:solidFill>
              <a:srgbClr val="DDDDDD"/>
            </a:solidFill>
            <a:round/>
            <a:headEnd/>
            <a:tailEnd/>
          </a:ln>
        </p:spPr>
        <p:txBody>
          <a:bodyPr/>
          <a:lstStyle/>
          <a:p>
            <a:endParaRPr lang="en-US"/>
          </a:p>
        </p:txBody>
      </p:sp>
      <p:sp>
        <p:nvSpPr>
          <p:cNvPr id="12329" name="Line 43"/>
          <p:cNvSpPr>
            <a:spLocks noChangeShapeType="1"/>
          </p:cNvSpPr>
          <p:nvPr/>
        </p:nvSpPr>
        <p:spPr bwMode="auto">
          <a:xfrm>
            <a:off x="5791200" y="762000"/>
            <a:ext cx="1219200" cy="2684463"/>
          </a:xfrm>
          <a:prstGeom prst="line">
            <a:avLst/>
          </a:prstGeom>
          <a:noFill/>
          <a:ln w="9525">
            <a:solidFill>
              <a:srgbClr val="FFCC66"/>
            </a:solidFill>
            <a:prstDash val="dash"/>
            <a:round/>
            <a:headEnd/>
            <a:tailEnd/>
          </a:ln>
        </p:spPr>
        <p:txBody>
          <a:bodyPr/>
          <a:lstStyle/>
          <a:p>
            <a:endParaRPr lang="en-US"/>
          </a:p>
        </p:txBody>
      </p:sp>
      <p:sp>
        <p:nvSpPr>
          <p:cNvPr id="12330" name="Line 44"/>
          <p:cNvSpPr>
            <a:spLocks noChangeShapeType="1"/>
          </p:cNvSpPr>
          <p:nvPr/>
        </p:nvSpPr>
        <p:spPr bwMode="auto">
          <a:xfrm flipH="1">
            <a:off x="7010400" y="1371600"/>
            <a:ext cx="990600" cy="2074863"/>
          </a:xfrm>
          <a:prstGeom prst="line">
            <a:avLst/>
          </a:prstGeom>
          <a:noFill/>
          <a:ln w="9525">
            <a:solidFill>
              <a:srgbClr val="FFCC66"/>
            </a:solidFill>
            <a:prstDash val="dash"/>
            <a:round/>
            <a:headEnd/>
            <a:tailEnd/>
          </a:ln>
        </p:spPr>
        <p:txBody>
          <a:bodyPr/>
          <a:lstStyle/>
          <a:p>
            <a:endParaRPr lang="en-US"/>
          </a:p>
        </p:txBody>
      </p:sp>
      <p:sp>
        <p:nvSpPr>
          <p:cNvPr id="12331" name="AutoShape 46"/>
          <p:cNvSpPr>
            <a:spLocks noChangeArrowheads="1"/>
          </p:cNvSpPr>
          <p:nvPr/>
        </p:nvSpPr>
        <p:spPr bwMode="auto">
          <a:xfrm rot="1829144">
            <a:off x="7204075" y="427038"/>
            <a:ext cx="214313" cy="300037"/>
          </a:xfrm>
          <a:prstGeom prst="can">
            <a:avLst>
              <a:gd name="adj" fmla="val 35000"/>
            </a:avLst>
          </a:prstGeom>
          <a:solidFill>
            <a:srgbClr val="FF9933"/>
          </a:solidFill>
          <a:ln w="9525">
            <a:solidFill>
              <a:schemeClr val="tx1"/>
            </a:solidFill>
            <a:round/>
            <a:headEnd/>
            <a:tailEnd/>
          </a:ln>
        </p:spPr>
        <p:txBody>
          <a:bodyPr wrap="none" anchor="ctr"/>
          <a:lstStyle/>
          <a:p>
            <a:pPr eaLnBrk="0" hangingPunct="0"/>
            <a:endParaRPr lang="en-US"/>
          </a:p>
        </p:txBody>
      </p:sp>
      <p:sp>
        <p:nvSpPr>
          <p:cNvPr id="12332" name="Line 47"/>
          <p:cNvSpPr>
            <a:spLocks noChangeShapeType="1"/>
          </p:cNvSpPr>
          <p:nvPr/>
        </p:nvSpPr>
        <p:spPr bwMode="auto">
          <a:xfrm>
            <a:off x="7280275" y="660400"/>
            <a:ext cx="74613" cy="122238"/>
          </a:xfrm>
          <a:prstGeom prst="line">
            <a:avLst/>
          </a:prstGeom>
          <a:noFill/>
          <a:ln w="9525">
            <a:solidFill>
              <a:srgbClr val="DDDDDD"/>
            </a:solidFill>
            <a:round/>
            <a:headEnd/>
            <a:tailEnd/>
          </a:ln>
        </p:spPr>
        <p:txBody>
          <a:bodyPr/>
          <a:lstStyle/>
          <a:p>
            <a:endParaRPr lang="en-US"/>
          </a:p>
        </p:txBody>
      </p:sp>
      <p:sp>
        <p:nvSpPr>
          <p:cNvPr id="12333" name="Line 48"/>
          <p:cNvSpPr>
            <a:spLocks noChangeShapeType="1"/>
          </p:cNvSpPr>
          <p:nvPr/>
        </p:nvSpPr>
        <p:spPr bwMode="auto">
          <a:xfrm>
            <a:off x="7329488" y="573088"/>
            <a:ext cx="74612" cy="122237"/>
          </a:xfrm>
          <a:prstGeom prst="line">
            <a:avLst/>
          </a:prstGeom>
          <a:noFill/>
          <a:ln w="9525">
            <a:solidFill>
              <a:srgbClr val="DDDDDD"/>
            </a:solidFill>
            <a:round/>
            <a:headEnd/>
            <a:tailEnd/>
          </a:ln>
        </p:spPr>
        <p:txBody>
          <a:bodyPr/>
          <a:lstStyle/>
          <a:p>
            <a:endParaRPr lang="en-US"/>
          </a:p>
        </p:txBody>
      </p:sp>
      <p:sp>
        <p:nvSpPr>
          <p:cNvPr id="12334" name="Line 49"/>
          <p:cNvSpPr>
            <a:spLocks noChangeShapeType="1"/>
          </p:cNvSpPr>
          <p:nvPr/>
        </p:nvSpPr>
        <p:spPr bwMode="auto">
          <a:xfrm>
            <a:off x="7162800" y="487363"/>
            <a:ext cx="74613" cy="122237"/>
          </a:xfrm>
          <a:prstGeom prst="line">
            <a:avLst/>
          </a:prstGeom>
          <a:noFill/>
          <a:ln w="9525">
            <a:solidFill>
              <a:srgbClr val="DDDDDD"/>
            </a:solidFill>
            <a:round/>
            <a:headEnd/>
            <a:tailEnd/>
          </a:ln>
        </p:spPr>
        <p:txBody>
          <a:bodyPr/>
          <a:lstStyle/>
          <a:p>
            <a:endParaRPr lang="en-US"/>
          </a:p>
        </p:txBody>
      </p:sp>
      <p:sp>
        <p:nvSpPr>
          <p:cNvPr id="12335" name="Line 50"/>
          <p:cNvSpPr>
            <a:spLocks noChangeShapeType="1"/>
          </p:cNvSpPr>
          <p:nvPr/>
        </p:nvSpPr>
        <p:spPr bwMode="auto">
          <a:xfrm>
            <a:off x="7394575" y="544513"/>
            <a:ext cx="74613" cy="122237"/>
          </a:xfrm>
          <a:prstGeom prst="line">
            <a:avLst/>
          </a:prstGeom>
          <a:noFill/>
          <a:ln w="9525">
            <a:solidFill>
              <a:srgbClr val="DDDDDD"/>
            </a:solidFill>
            <a:round/>
            <a:headEnd/>
            <a:tailEnd/>
          </a:ln>
        </p:spPr>
        <p:txBody>
          <a:bodyPr/>
          <a:lstStyle/>
          <a:p>
            <a:endParaRPr lang="en-US"/>
          </a:p>
        </p:txBody>
      </p:sp>
      <p:sp>
        <p:nvSpPr>
          <p:cNvPr id="12336" name="Line 51"/>
          <p:cNvSpPr>
            <a:spLocks noChangeShapeType="1"/>
          </p:cNvSpPr>
          <p:nvPr/>
        </p:nvSpPr>
        <p:spPr bwMode="auto">
          <a:xfrm>
            <a:off x="7162800" y="334963"/>
            <a:ext cx="74613" cy="122237"/>
          </a:xfrm>
          <a:prstGeom prst="line">
            <a:avLst/>
          </a:prstGeom>
          <a:noFill/>
          <a:ln w="9525">
            <a:solidFill>
              <a:srgbClr val="DDDDDD"/>
            </a:solidFill>
            <a:round/>
            <a:headEnd/>
            <a:tailEnd/>
          </a:ln>
        </p:spPr>
        <p:txBody>
          <a:bodyPr/>
          <a:lstStyle/>
          <a:p>
            <a:endParaRPr lang="en-US"/>
          </a:p>
        </p:txBody>
      </p:sp>
      <p:sp>
        <p:nvSpPr>
          <p:cNvPr id="12337" name="Line 52"/>
          <p:cNvSpPr>
            <a:spLocks noChangeShapeType="1"/>
          </p:cNvSpPr>
          <p:nvPr/>
        </p:nvSpPr>
        <p:spPr bwMode="auto">
          <a:xfrm flipH="1">
            <a:off x="7010400" y="685800"/>
            <a:ext cx="304800" cy="2743200"/>
          </a:xfrm>
          <a:prstGeom prst="line">
            <a:avLst/>
          </a:prstGeom>
          <a:noFill/>
          <a:ln w="9525">
            <a:solidFill>
              <a:srgbClr val="FFCC66"/>
            </a:solidFill>
            <a:prstDash val="dash"/>
            <a:round/>
            <a:headEnd/>
            <a:tailEnd/>
          </a:ln>
        </p:spPr>
        <p:txBody>
          <a:bodyPr/>
          <a:lstStyle/>
          <a:p>
            <a:endParaRPr lang="en-US"/>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gradFill flip="none" rotWithShape="1">
            <a:gsLst>
              <a:gs pos="0">
                <a:srgbClr val="8488C4"/>
              </a:gs>
              <a:gs pos="53000">
                <a:srgbClr val="D4DEFF"/>
              </a:gs>
              <a:gs pos="83000">
                <a:srgbClr val="D4DEFF"/>
              </a:gs>
              <a:gs pos="100000">
                <a:srgbClr val="96AB94"/>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0" y="0"/>
            <a:ext cx="9144000" cy="6858000"/>
          </a:xfrm>
          <a:prstGeom prst="rect">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WordArt 27"/>
          <p:cNvSpPr>
            <a:spLocks noChangeArrowheads="1" noChangeShapeType="1" noTextEdit="1"/>
          </p:cNvSpPr>
          <p:nvPr/>
        </p:nvSpPr>
        <p:spPr bwMode="auto">
          <a:xfrm>
            <a:off x="152400" y="1295400"/>
            <a:ext cx="8991600" cy="4876800"/>
          </a:xfrm>
          <a:prstGeom prst="rect">
            <a:avLst/>
          </a:prstGeom>
          <a:noFill/>
          <a:ln>
            <a:noFill/>
          </a:ln>
        </p:spPr>
        <p:txBody>
          <a:bodyPr wrap="none" fromWordArt="1">
            <a:prstTxWarp prst="textFadeUp">
              <a:avLst>
                <a:gd name="adj" fmla="val 14857"/>
              </a:avLst>
            </a:prstTxWarp>
            <a:scene3d>
              <a:camera prst="orthographicFront"/>
              <a:lightRig rig="threePt" dir="t"/>
            </a:scene3d>
            <a:sp3d extrusionH="57150" prstMaterial="metal">
              <a:bevelT w="254000" h="228600" prst="coolSlant"/>
              <a:bevelB w="0" h="0" prst="coolSlant"/>
            </a:sp3d>
          </a:bodyPr>
          <a:lstStyle/>
          <a:p>
            <a:r>
              <a:rPr lang="en-US" sz="3600" kern="10" dirty="0" smtClean="0">
                <a:ln w="12700">
                  <a:solidFill>
                    <a:schemeClr val="tx1"/>
                  </a:solidFill>
                  <a:round/>
                  <a:headEnd/>
                  <a:tailEnd/>
                </a:ln>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60007" dist="38100" dir="15000000" sy="30000" kx="-1800000" algn="bl" rotWithShape="0">
                    <a:prstClr val="black">
                      <a:alpha val="40000"/>
                    </a:prstClr>
                  </a:outerShdw>
                </a:effectLst>
                <a:latin typeface="Arial Black"/>
              </a:rPr>
              <a:t>HEIGHTS</a:t>
            </a:r>
            <a:endParaRPr lang="en-US" sz="3600" kern="10" dirty="0">
              <a:ln w="12700">
                <a:solidFill>
                  <a:schemeClr val="tx1"/>
                </a:solidFill>
                <a:round/>
                <a:headEnd/>
                <a:tailEnd/>
              </a:ln>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60007" dist="38100" dir="15000000" sy="30000" kx="-1800000" algn="bl" rotWithShape="0">
                  <a:prstClr val="black">
                    <a:alpha val="40000"/>
                  </a:prstClr>
                </a:outerShdw>
              </a:effectLst>
              <a:latin typeface="Arial Black"/>
            </a:endParaRPr>
          </a:p>
        </p:txBody>
      </p:sp>
      <p:sp>
        <p:nvSpPr>
          <p:cNvPr id="2" name="Title 1"/>
          <p:cNvSpPr>
            <a:spLocks noGrp="1"/>
          </p:cNvSpPr>
          <p:nvPr>
            <p:ph type="title"/>
          </p:nvPr>
        </p:nvSpPr>
        <p:spPr>
          <a:xfrm>
            <a:off x="0" y="0"/>
            <a:ext cx="9144000" cy="1143000"/>
          </a:xfrm>
        </p:spPr>
        <p:txBody>
          <a:bodyPr/>
          <a:lstStyle/>
          <a:p>
            <a:r>
              <a:rPr lang="en-US" b="1" i="1" dirty="0" smtClean="0">
                <a:solidFill>
                  <a:srgbClr val="CC00FF"/>
                </a:solidFill>
                <a:effectLst>
                  <a:outerShdw blurRad="38100" dist="38100" dir="2700000" algn="tl">
                    <a:srgbClr val="000000">
                      <a:alpha val="70000"/>
                    </a:srgbClr>
                  </a:outerShdw>
                </a:effectLst>
              </a:rPr>
              <a:t>The beauty and the mystery of…</a:t>
            </a:r>
            <a:endParaRPr lang="en-US" b="1" i="1" dirty="0">
              <a:solidFill>
                <a:srgbClr val="CC00FF"/>
              </a:solidFill>
              <a:effectLst>
                <a:outerShdw blurRad="38100" dist="38100" dir="2700000" algn="tl">
                  <a:srgbClr val="000000">
                    <a:alpha val="70000"/>
                  </a:srgbClr>
                </a:outerShd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01 2001 - A Space Odessey_ Also Spra_short.wav"/>
                                        </p:tgtEl>
                                      </p:cMediaNode>
                                    </p:audio>
                                  </p:subTnLst>
                                </p:cTn>
                              </p:par>
                              <p:par>
                                <p:cTn id="8" presetID="10" presetClass="entr" presetSubtype="0" fill="hold" grpId="1"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2" presetClass="entr" presetSubtype="4" decel="50000" fill="hold" grpId="1" nodeType="withEffect">
                                  <p:stCondLst>
                                    <p:cond delay="1000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0" fill="hold"/>
                                        <p:tgtEl>
                                          <p:spTgt spid="9"/>
                                        </p:tgtEl>
                                        <p:attrNameLst>
                                          <p:attrName>ppt_x</p:attrName>
                                        </p:attrNameLst>
                                      </p:cBhvr>
                                      <p:tavLst>
                                        <p:tav tm="0">
                                          <p:val>
                                            <p:strVal val="#ppt_x"/>
                                          </p:val>
                                        </p:tav>
                                        <p:tav tm="100000">
                                          <p:val>
                                            <p:strVal val="#ppt_x"/>
                                          </p:val>
                                        </p:tav>
                                      </p:tavLst>
                                    </p:anim>
                                    <p:anim calcmode="lin" valueType="num">
                                      <p:cBhvr additive="base">
                                        <p:cTn id="14" dur="5000" fill="hold"/>
                                        <p:tgtEl>
                                          <p:spTgt spid="9"/>
                                        </p:tgtEl>
                                        <p:attrNameLst>
                                          <p:attrName>ppt_y</p:attrName>
                                        </p:attrNameLst>
                                      </p:cBhvr>
                                      <p:tavLst>
                                        <p:tav tm="0">
                                          <p:val>
                                            <p:strVal val="1+#ppt_h/2"/>
                                          </p:val>
                                        </p:tav>
                                        <p:tav tm="100000">
                                          <p:val>
                                            <p:strVal val="#ppt_y"/>
                                          </p:val>
                                        </p:tav>
                                      </p:tavLst>
                                    </p:anim>
                                  </p:childTnLst>
                                </p:cTn>
                              </p:par>
                              <p:par>
                                <p:cTn id="15" presetID="10" presetClass="exit" presetSubtype="0" fill="hold" grpId="0" nodeType="withEffect">
                                  <p:stCondLst>
                                    <p:cond delay="12000"/>
                                  </p:stCondLst>
                                  <p:childTnLst>
                                    <p:animEffect transition="out" filter="fade">
                                      <p:cBhvr>
                                        <p:cTn id="16" dur="5000"/>
                                        <p:tgtEl>
                                          <p:spTgt spid="11"/>
                                        </p:tgtEl>
                                      </p:cBhvr>
                                    </p:animEffect>
                                    <p:set>
                                      <p:cBhvr>
                                        <p:cTn id="17" dur="1" fill="hold">
                                          <p:stCondLst>
                                            <p:cond delay="4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1"/>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z="4000" b="1" dirty="0" smtClean="0"/>
              <a:t>Steps to </a:t>
            </a:r>
            <a:r>
              <a:rPr lang="en-US" sz="4000" b="1" dirty="0" err="1" smtClean="0"/>
              <a:t>VDatum</a:t>
            </a:r>
            <a:endParaRPr lang="en-US" sz="4000" b="1" dirty="0" smtClean="0"/>
          </a:p>
        </p:txBody>
      </p:sp>
      <p:sp>
        <p:nvSpPr>
          <p:cNvPr id="16387" name="Content Placeholder 2"/>
          <p:cNvSpPr>
            <a:spLocks noGrp="1"/>
          </p:cNvSpPr>
          <p:nvPr>
            <p:ph idx="1"/>
          </p:nvPr>
        </p:nvSpPr>
        <p:spPr>
          <a:xfrm>
            <a:off x="685800" y="2209800"/>
            <a:ext cx="8229600" cy="3170238"/>
          </a:xfrm>
        </p:spPr>
        <p:txBody>
          <a:bodyPr/>
          <a:lstStyle/>
          <a:p>
            <a:r>
              <a:rPr lang="en-US" sz="2800" dirty="0" smtClean="0"/>
              <a:t>Assess tidal &amp; geodetic needs (CO-OPS)</a:t>
            </a:r>
          </a:p>
          <a:p>
            <a:r>
              <a:rPr lang="en-US" sz="2800" dirty="0" smtClean="0"/>
              <a:t>Acquire base observational data (Tri-Office)</a:t>
            </a:r>
          </a:p>
          <a:p>
            <a:r>
              <a:rPr lang="en-US" sz="2800" dirty="0" smtClean="0"/>
              <a:t>Model tidal datum variations across region (OCS)</a:t>
            </a:r>
          </a:p>
          <a:p>
            <a:r>
              <a:rPr lang="en-US" sz="2800" dirty="0" smtClean="0"/>
              <a:t>Build topography of the sea surface (NGS)</a:t>
            </a:r>
          </a:p>
          <a:p>
            <a:r>
              <a:rPr lang="en-US" sz="2800" dirty="0" smtClean="0"/>
              <a:t>Build grid of all transformations (OCS + NGS)</a:t>
            </a:r>
          </a:p>
          <a:p>
            <a:r>
              <a:rPr lang="en-US" sz="2800" dirty="0" smtClean="0"/>
              <a:t>Determine uncertainty of model (OCS + NGS)</a:t>
            </a:r>
          </a:p>
        </p:txBody>
      </p:sp>
      <p:grpSp>
        <p:nvGrpSpPr>
          <p:cNvPr id="16388" name="Group 38"/>
          <p:cNvGrpSpPr>
            <a:grpSpLocks/>
          </p:cNvGrpSpPr>
          <p:nvPr/>
        </p:nvGrpSpPr>
        <p:grpSpPr bwMode="auto">
          <a:xfrm>
            <a:off x="6096000" y="381000"/>
            <a:ext cx="2209800" cy="1506538"/>
            <a:chOff x="4032" y="3408"/>
            <a:chExt cx="1056" cy="720"/>
          </a:xfrm>
        </p:grpSpPr>
        <p:sp>
          <p:nvSpPr>
            <p:cNvPr id="16390" name="AutoShape 39"/>
            <p:cNvSpPr>
              <a:spLocks noChangeArrowheads="1"/>
            </p:cNvSpPr>
            <p:nvPr/>
          </p:nvSpPr>
          <p:spPr bwMode="auto">
            <a:xfrm>
              <a:off x="4032" y="3408"/>
              <a:ext cx="528" cy="528"/>
            </a:xfrm>
            <a:prstGeom prst="cube">
              <a:avLst>
                <a:gd name="adj" fmla="val 25000"/>
              </a:avLst>
            </a:prstGeom>
            <a:solidFill>
              <a:srgbClr val="CCFFCC"/>
            </a:solidFill>
            <a:ln w="9525">
              <a:solidFill>
                <a:schemeClr val="tx1"/>
              </a:solidFill>
              <a:miter lim="800000"/>
              <a:headEnd/>
              <a:tailEnd/>
            </a:ln>
          </p:spPr>
          <p:txBody>
            <a:bodyPr wrap="none" anchor="ctr"/>
            <a:lstStyle/>
            <a:p>
              <a:endParaRPr lang="en-US" sz="1200"/>
            </a:p>
          </p:txBody>
        </p:sp>
        <p:sp>
          <p:nvSpPr>
            <p:cNvPr id="16391" name="AutoShape 40"/>
            <p:cNvSpPr>
              <a:spLocks noChangeArrowheads="1"/>
            </p:cNvSpPr>
            <p:nvPr/>
          </p:nvSpPr>
          <p:spPr bwMode="auto">
            <a:xfrm>
              <a:off x="4608" y="3456"/>
              <a:ext cx="480" cy="480"/>
            </a:xfrm>
            <a:prstGeom prst="cube">
              <a:avLst>
                <a:gd name="adj" fmla="val 25000"/>
              </a:avLst>
            </a:prstGeom>
            <a:solidFill>
              <a:srgbClr val="FF6600"/>
            </a:solidFill>
            <a:ln w="9525">
              <a:solidFill>
                <a:schemeClr val="tx1"/>
              </a:solidFill>
              <a:miter lim="800000"/>
              <a:headEnd/>
              <a:tailEnd/>
            </a:ln>
          </p:spPr>
          <p:txBody>
            <a:bodyPr wrap="none" anchor="ctr"/>
            <a:lstStyle/>
            <a:p>
              <a:endParaRPr lang="en-US"/>
            </a:p>
          </p:txBody>
        </p:sp>
        <p:pic>
          <p:nvPicPr>
            <p:cNvPr id="16392" name="Picture 41" descr="D:\GRAPHICS\VERT_MAP\AHP\H_10744\3DSCOWER.BMP"/>
            <p:cNvPicPr>
              <a:picLocks noChangeAspect="1" noChangeArrowheads="1"/>
            </p:cNvPicPr>
            <p:nvPr/>
          </p:nvPicPr>
          <p:blipFill>
            <a:blip r:embed="rId3" cstate="print"/>
            <a:srcRect/>
            <a:stretch>
              <a:fillRect/>
            </a:stretch>
          </p:blipFill>
          <p:spPr bwMode="auto">
            <a:xfrm>
              <a:off x="4080" y="3552"/>
              <a:ext cx="336" cy="381"/>
            </a:xfrm>
            <a:prstGeom prst="rect">
              <a:avLst/>
            </a:prstGeom>
            <a:noFill/>
            <a:ln w="9525">
              <a:noFill/>
              <a:miter lim="800000"/>
              <a:headEnd/>
              <a:tailEnd/>
            </a:ln>
          </p:spPr>
        </p:pic>
        <p:pic>
          <p:nvPicPr>
            <p:cNvPr id="16393" name="Picture 42" descr="D:\GRAPHICS\VERT_MAP\RU\763CHART.TIF"/>
            <p:cNvPicPr>
              <a:picLocks noChangeAspect="1" noChangeArrowheads="1"/>
            </p:cNvPicPr>
            <p:nvPr/>
          </p:nvPicPr>
          <p:blipFill>
            <a:blip r:embed="rId4" cstate="print"/>
            <a:srcRect l="11562" t="20033" r="38885" b="29216"/>
            <a:stretch>
              <a:fillRect/>
            </a:stretch>
          </p:blipFill>
          <p:spPr bwMode="auto">
            <a:xfrm>
              <a:off x="4608" y="3600"/>
              <a:ext cx="336" cy="336"/>
            </a:xfrm>
            <a:prstGeom prst="rect">
              <a:avLst/>
            </a:prstGeom>
            <a:noFill/>
            <a:ln w="9525">
              <a:noFill/>
              <a:miter lim="800000"/>
              <a:headEnd/>
              <a:tailEnd/>
            </a:ln>
          </p:spPr>
        </p:pic>
        <p:sp>
          <p:nvSpPr>
            <p:cNvPr id="16394" name="AutoShape 43"/>
            <p:cNvSpPr>
              <a:spLocks noChangeArrowheads="1"/>
            </p:cNvSpPr>
            <p:nvPr/>
          </p:nvSpPr>
          <p:spPr bwMode="auto">
            <a:xfrm>
              <a:off x="4210" y="3600"/>
              <a:ext cx="528" cy="528"/>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grpSp>
      <p:pic>
        <p:nvPicPr>
          <p:cNvPr id="16389" name="Picture 11" descr="shorttimeseries"/>
          <p:cNvPicPr>
            <a:picLocks noChangeAspect="1" noChangeArrowheads="1"/>
          </p:cNvPicPr>
          <p:nvPr/>
        </p:nvPicPr>
        <p:blipFill>
          <a:blip r:embed="rId5" cstate="print"/>
          <a:srcRect/>
          <a:stretch>
            <a:fillRect/>
          </a:stretch>
        </p:blipFill>
        <p:spPr bwMode="auto">
          <a:xfrm>
            <a:off x="6503988" y="1114425"/>
            <a:ext cx="731837" cy="638175"/>
          </a:xfrm>
          <a:prstGeom prst="rect">
            <a:avLst/>
          </a:prstGeom>
          <a:noFill/>
          <a:ln w="38100">
            <a:noFill/>
            <a:miter lim="800000"/>
            <a:headEnd/>
            <a:tailEnd/>
          </a:ln>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4191000" y="1676400"/>
            <a:ext cx="1523216" cy="2057400"/>
          </a:xfrm>
          <a:prstGeom prst="rect">
            <a:avLst/>
          </a:prstGeom>
          <a:ln>
            <a:noFill/>
          </a:ln>
          <a:effectLst>
            <a:outerShdw blurRad="292100" dist="139700" dir="2700000" algn="tl" rotWithShape="0">
              <a:srgbClr val="333333">
                <a:alpha val="65000"/>
              </a:srgbClr>
            </a:outerShdw>
          </a:effectLst>
        </p:spPr>
      </p:pic>
      <p:sp>
        <p:nvSpPr>
          <p:cNvPr id="17411" name="Title 1"/>
          <p:cNvSpPr>
            <a:spLocks noGrp="1"/>
          </p:cNvSpPr>
          <p:nvPr>
            <p:ph type="title"/>
          </p:nvPr>
        </p:nvSpPr>
        <p:spPr>
          <a:xfrm>
            <a:off x="1066800" y="609600"/>
            <a:ext cx="6096000" cy="685800"/>
          </a:xfrm>
        </p:spPr>
        <p:txBody>
          <a:bodyPr/>
          <a:lstStyle/>
          <a:p>
            <a:pPr algn="ctr"/>
            <a:r>
              <a:rPr lang="en-US" sz="3600" b="1" dirty="0" smtClean="0"/>
              <a:t>Base Observational Data</a:t>
            </a:r>
          </a:p>
        </p:txBody>
      </p:sp>
      <p:sp>
        <p:nvSpPr>
          <p:cNvPr id="17412" name="Content Placeholder 2"/>
          <p:cNvSpPr>
            <a:spLocks noGrp="1"/>
          </p:cNvSpPr>
          <p:nvPr>
            <p:ph idx="1"/>
          </p:nvPr>
        </p:nvSpPr>
        <p:spPr>
          <a:xfrm>
            <a:off x="609600" y="2209800"/>
            <a:ext cx="4419600" cy="3581400"/>
          </a:xfrm>
        </p:spPr>
        <p:txBody>
          <a:bodyPr/>
          <a:lstStyle/>
          <a:p>
            <a:r>
              <a:rPr lang="en-US" sz="2800" dirty="0" smtClean="0"/>
              <a:t>GPS observations </a:t>
            </a:r>
          </a:p>
          <a:p>
            <a:pPr>
              <a:buNone/>
            </a:pPr>
            <a:endParaRPr lang="en-US" sz="2800" dirty="0" smtClean="0"/>
          </a:p>
          <a:p>
            <a:r>
              <a:rPr lang="en-US" sz="2800" dirty="0" smtClean="0"/>
              <a:t>Leveling data</a:t>
            </a:r>
          </a:p>
          <a:p>
            <a:endParaRPr lang="en-US" sz="2800" dirty="0" smtClean="0"/>
          </a:p>
          <a:p>
            <a:r>
              <a:rPr lang="en-US" sz="2800" dirty="0" smtClean="0"/>
              <a:t>Gravity data</a:t>
            </a:r>
          </a:p>
          <a:p>
            <a:endParaRPr lang="en-US" sz="2800" dirty="0" smtClean="0"/>
          </a:p>
          <a:p>
            <a:r>
              <a:rPr lang="en-US" sz="2800" dirty="0" smtClean="0"/>
              <a:t>Water level data</a:t>
            </a:r>
          </a:p>
        </p:txBody>
      </p:sp>
      <p:pic>
        <p:nvPicPr>
          <p:cNvPr id="4" name="Picture 5" descr="E:\Images\Equipment\S Pass.jpg"/>
          <p:cNvPicPr>
            <a:picLocks noChangeAspect="1" noChangeArrowheads="1"/>
          </p:cNvPicPr>
          <p:nvPr/>
        </p:nvPicPr>
        <p:blipFill>
          <a:blip r:embed="rId4" cstate="print"/>
          <a:srcRect/>
          <a:stretch>
            <a:fillRect/>
          </a:stretch>
        </p:blipFill>
        <p:spPr>
          <a:xfrm>
            <a:off x="5715000" y="4114800"/>
            <a:ext cx="1497477" cy="2082800"/>
          </a:xfrm>
          <a:prstGeom prst="rect">
            <a:avLst/>
          </a:prstGeom>
          <a:ln>
            <a:noFill/>
          </a:ln>
          <a:effectLst>
            <a:outerShdw blurRad="292100" dist="139700" dir="2700000" algn="tl" rotWithShape="0">
              <a:srgbClr val="333333">
                <a:alpha val="65000"/>
              </a:srgbClr>
            </a:outerShdw>
          </a:effectLst>
        </p:spPr>
      </p:pic>
      <p:pic>
        <p:nvPicPr>
          <p:cNvPr id="44036" name="Picture 4" descr="http://www.ngs.noaa.gov/GRAV-D/images/citation_working_on_coast2.png"/>
          <p:cNvPicPr>
            <a:picLocks noChangeAspect="1" noChangeArrowheads="1"/>
          </p:cNvPicPr>
          <p:nvPr/>
        </p:nvPicPr>
        <p:blipFill>
          <a:blip r:embed="rId5" cstate="print"/>
          <a:srcRect/>
          <a:stretch>
            <a:fillRect/>
          </a:stretch>
        </p:blipFill>
        <p:spPr bwMode="auto">
          <a:xfrm>
            <a:off x="3657600" y="3733800"/>
            <a:ext cx="2108200" cy="1409700"/>
          </a:xfrm>
          <a:prstGeom prst="rect">
            <a:avLst/>
          </a:prstGeom>
          <a:ln>
            <a:noFill/>
          </a:ln>
          <a:effectLst>
            <a:outerShdw blurRad="292100" dist="139700" dir="2700000" algn="tl" rotWithShape="0">
              <a:srgbClr val="333333">
                <a:alpha val="65000"/>
              </a:srgbClr>
            </a:outerShdw>
          </a:effectLst>
        </p:spPr>
      </p:pic>
      <p:pic>
        <p:nvPicPr>
          <p:cNvPr id="7" name="Picture 5"/>
          <p:cNvPicPr>
            <a:picLocks noChangeAspect="1" noChangeArrowheads="1"/>
          </p:cNvPicPr>
          <p:nvPr/>
        </p:nvPicPr>
        <p:blipFill>
          <a:blip r:embed="rId6" cstate="print"/>
          <a:srcRect l="38150" t="25174" r="21611" b="31477"/>
          <a:stretch>
            <a:fillRect/>
          </a:stretch>
        </p:blipFill>
        <p:spPr bwMode="auto">
          <a:xfrm>
            <a:off x="5562600" y="2895600"/>
            <a:ext cx="1905000" cy="13843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27" descr="G:\FTP\idl.jpg"/>
          <p:cNvPicPr>
            <a:picLocks noChangeAspect="1" noChangeArrowheads="1"/>
          </p:cNvPicPr>
          <p:nvPr/>
        </p:nvPicPr>
        <p:blipFill>
          <a:blip r:embed="rId3" cstate="print"/>
          <a:srcRect l="1663" t="3334" r="4990" b="1111"/>
          <a:stretch>
            <a:fillRect/>
          </a:stretch>
        </p:blipFill>
        <p:spPr bwMode="auto">
          <a:xfrm>
            <a:off x="5903913" y="1304925"/>
            <a:ext cx="2506662" cy="3840163"/>
          </a:xfrm>
          <a:prstGeom prst="rect">
            <a:avLst/>
          </a:prstGeom>
          <a:noFill/>
          <a:ln w="9525">
            <a:noFill/>
            <a:miter lim="800000"/>
            <a:headEnd/>
            <a:tailEnd/>
          </a:ln>
        </p:spPr>
      </p:pic>
      <p:sp>
        <p:nvSpPr>
          <p:cNvPr id="18435" name="Text Box 1028"/>
          <p:cNvSpPr txBox="1">
            <a:spLocks noChangeArrowheads="1"/>
          </p:cNvSpPr>
          <p:nvPr/>
        </p:nvSpPr>
        <p:spPr bwMode="auto">
          <a:xfrm>
            <a:off x="1219200" y="638175"/>
            <a:ext cx="2838450" cy="368300"/>
          </a:xfrm>
          <a:prstGeom prst="rect">
            <a:avLst/>
          </a:prstGeom>
          <a:noFill/>
          <a:ln w="9525">
            <a:noFill/>
            <a:miter lim="800000"/>
            <a:headEnd/>
            <a:tailEnd/>
          </a:ln>
        </p:spPr>
        <p:txBody>
          <a:bodyPr wrap="none">
            <a:spAutoFit/>
          </a:bodyPr>
          <a:lstStyle/>
          <a:p>
            <a:r>
              <a:rPr lang="en-US" b="1" dirty="0"/>
              <a:t>1.  Hydrodynamic Model</a:t>
            </a:r>
          </a:p>
        </p:txBody>
      </p:sp>
      <p:sp>
        <p:nvSpPr>
          <p:cNvPr id="18436" name="Text Box 1029"/>
          <p:cNvSpPr txBox="1">
            <a:spLocks noChangeArrowheads="1"/>
          </p:cNvSpPr>
          <p:nvPr/>
        </p:nvSpPr>
        <p:spPr bwMode="auto">
          <a:xfrm>
            <a:off x="5124450" y="569913"/>
            <a:ext cx="3736975" cy="812800"/>
          </a:xfrm>
          <a:prstGeom prst="rect">
            <a:avLst/>
          </a:prstGeom>
          <a:noFill/>
          <a:ln w="9525">
            <a:noFill/>
            <a:miter lim="800000"/>
            <a:headEnd/>
            <a:tailEnd/>
          </a:ln>
        </p:spPr>
        <p:txBody>
          <a:bodyPr anchor="ctr"/>
          <a:lstStyle/>
          <a:p>
            <a:pPr algn="ctr"/>
            <a:r>
              <a:rPr lang="en-US" b="1"/>
              <a:t>2.  TCARI: Tidal Constituent </a:t>
            </a:r>
            <a:br>
              <a:rPr lang="en-US" b="1"/>
            </a:br>
            <a:r>
              <a:rPr lang="en-US" b="1"/>
              <a:t>         And Residual Interpolation</a:t>
            </a:r>
          </a:p>
        </p:txBody>
      </p:sp>
      <p:sp>
        <p:nvSpPr>
          <p:cNvPr id="18437" name="Text Box 1030"/>
          <p:cNvSpPr txBox="1">
            <a:spLocks noChangeArrowheads="1"/>
          </p:cNvSpPr>
          <p:nvPr/>
        </p:nvSpPr>
        <p:spPr bwMode="auto">
          <a:xfrm>
            <a:off x="7218363" y="1514475"/>
            <a:ext cx="1250950" cy="822325"/>
          </a:xfrm>
          <a:prstGeom prst="rect">
            <a:avLst/>
          </a:prstGeom>
          <a:noFill/>
          <a:ln w="9525">
            <a:noFill/>
            <a:miter lim="800000"/>
            <a:headEnd/>
            <a:tailEnd/>
          </a:ln>
        </p:spPr>
        <p:txBody>
          <a:bodyPr wrap="none">
            <a:spAutoFit/>
          </a:bodyPr>
          <a:lstStyle/>
          <a:p>
            <a:r>
              <a:rPr lang="en-US" b="1"/>
              <a:t>MSL to </a:t>
            </a:r>
          </a:p>
          <a:p>
            <a:r>
              <a:rPr lang="en-US" b="1"/>
              <a:t>MLLW</a:t>
            </a:r>
          </a:p>
        </p:txBody>
      </p:sp>
      <p:pic>
        <p:nvPicPr>
          <p:cNvPr id="18438" name="Picture 1032" descr="R:\Kurt.Hess\PROJECTS\Bathy-Topo-Datums\North Carolina\grid_state.jpg"/>
          <p:cNvPicPr>
            <a:picLocks noChangeAspect="1" noChangeArrowheads="1"/>
          </p:cNvPicPr>
          <p:nvPr/>
        </p:nvPicPr>
        <p:blipFill>
          <a:blip r:embed="rId4" cstate="print"/>
          <a:srcRect l="1552" t="3914" r="3879" b="1566"/>
          <a:stretch>
            <a:fillRect/>
          </a:stretch>
        </p:blipFill>
        <p:spPr bwMode="auto">
          <a:xfrm>
            <a:off x="2220913" y="2714625"/>
            <a:ext cx="2476500" cy="2452688"/>
          </a:xfrm>
          <a:prstGeom prst="rect">
            <a:avLst/>
          </a:prstGeom>
          <a:noFill/>
          <a:ln w="9525">
            <a:noFill/>
            <a:miter lim="800000"/>
            <a:headEnd/>
            <a:tailEnd/>
          </a:ln>
        </p:spPr>
      </p:pic>
      <p:sp>
        <p:nvSpPr>
          <p:cNvPr id="18439" name="Text Box 1034"/>
          <p:cNvSpPr txBox="1">
            <a:spLocks noChangeArrowheads="1"/>
          </p:cNvSpPr>
          <p:nvPr/>
        </p:nvSpPr>
        <p:spPr bwMode="auto">
          <a:xfrm>
            <a:off x="5294313" y="5183188"/>
            <a:ext cx="3860800" cy="877163"/>
          </a:xfrm>
          <a:prstGeom prst="rect">
            <a:avLst/>
          </a:prstGeom>
          <a:noFill/>
          <a:ln w="9525">
            <a:noFill/>
            <a:miter lim="800000"/>
            <a:headEnd/>
            <a:tailEnd/>
          </a:ln>
        </p:spPr>
        <p:txBody>
          <a:bodyPr>
            <a:spAutoFit/>
          </a:bodyPr>
          <a:lstStyle/>
          <a:p>
            <a:pPr algn="ctr"/>
            <a:r>
              <a:rPr lang="en-US" sz="1700" i="1" dirty="0">
                <a:solidFill>
                  <a:srgbClr val="FFFF00"/>
                </a:solidFill>
              </a:rPr>
              <a:t>Spatial interpolation</a:t>
            </a:r>
            <a:r>
              <a:rPr lang="en-US" sz="1700" dirty="0">
                <a:solidFill>
                  <a:srgbClr val="FFFF00"/>
                </a:solidFill>
              </a:rPr>
              <a:t> –</a:t>
            </a:r>
          </a:p>
          <a:p>
            <a:pPr algn="ctr"/>
            <a:r>
              <a:rPr lang="en-US" sz="1700" dirty="0">
                <a:solidFill>
                  <a:srgbClr val="FFFF00"/>
                </a:solidFill>
              </a:rPr>
              <a:t>used when historical tide </a:t>
            </a:r>
            <a:endParaRPr lang="en-US" sz="1700" dirty="0" smtClean="0">
              <a:solidFill>
                <a:srgbClr val="FFFF00"/>
              </a:solidFill>
            </a:endParaRPr>
          </a:p>
          <a:p>
            <a:pPr algn="ctr"/>
            <a:r>
              <a:rPr lang="en-US" sz="1700" dirty="0" smtClean="0">
                <a:solidFill>
                  <a:srgbClr val="FFFF00"/>
                </a:solidFill>
              </a:rPr>
              <a:t>information </a:t>
            </a:r>
            <a:r>
              <a:rPr lang="en-US" sz="1700" dirty="0">
                <a:solidFill>
                  <a:srgbClr val="FFFF00"/>
                </a:solidFill>
              </a:rPr>
              <a:t>is dense</a:t>
            </a:r>
          </a:p>
        </p:txBody>
      </p:sp>
      <p:sp>
        <p:nvSpPr>
          <p:cNvPr id="18440" name="Text Box 1035"/>
          <p:cNvSpPr txBox="1">
            <a:spLocks noChangeArrowheads="1"/>
          </p:cNvSpPr>
          <p:nvPr/>
        </p:nvSpPr>
        <p:spPr bwMode="auto">
          <a:xfrm>
            <a:off x="-1588" y="5194300"/>
            <a:ext cx="4951413" cy="615553"/>
          </a:xfrm>
          <a:prstGeom prst="rect">
            <a:avLst/>
          </a:prstGeom>
          <a:noFill/>
          <a:ln w="9525">
            <a:noFill/>
            <a:miter lim="800000"/>
            <a:headEnd/>
            <a:tailEnd/>
          </a:ln>
        </p:spPr>
        <p:txBody>
          <a:bodyPr>
            <a:spAutoFit/>
          </a:bodyPr>
          <a:lstStyle/>
          <a:p>
            <a:pPr algn="ctr"/>
            <a:r>
              <a:rPr lang="en-US" sz="1700" i="1" dirty="0">
                <a:solidFill>
                  <a:srgbClr val="FFFF00"/>
                </a:solidFill>
              </a:rPr>
              <a:t>Solves dynamic equations of water flow</a:t>
            </a:r>
            <a:r>
              <a:rPr lang="en-US" sz="1700" dirty="0">
                <a:solidFill>
                  <a:srgbClr val="FFFF00"/>
                </a:solidFill>
              </a:rPr>
              <a:t> - used when tide information is sparse (more accurate) </a:t>
            </a:r>
          </a:p>
        </p:txBody>
      </p:sp>
      <p:sp>
        <p:nvSpPr>
          <p:cNvPr id="18441" name="Line 1036"/>
          <p:cNvSpPr>
            <a:spLocks noChangeShapeType="1"/>
          </p:cNvSpPr>
          <p:nvPr/>
        </p:nvSpPr>
        <p:spPr bwMode="auto">
          <a:xfrm flipH="1">
            <a:off x="5000625" y="552450"/>
            <a:ext cx="0" cy="5622925"/>
          </a:xfrm>
          <a:prstGeom prst="line">
            <a:avLst/>
          </a:prstGeom>
          <a:noFill/>
          <a:ln w="9525">
            <a:solidFill>
              <a:schemeClr val="bg1"/>
            </a:solidFill>
            <a:round/>
            <a:headEnd/>
            <a:tailEnd/>
          </a:ln>
        </p:spPr>
        <p:txBody>
          <a:bodyPr/>
          <a:lstStyle/>
          <a:p>
            <a:endParaRPr lang="en-US"/>
          </a:p>
        </p:txBody>
      </p:sp>
      <p:pic>
        <p:nvPicPr>
          <p:cNvPr id="18442" name="Picture 1031" descr="R:\Kurt.Hess\PROJECTS\Bathy-Topo-Datums\North Carolina\SLR TAC\Workshop\mhhw2.jpg"/>
          <p:cNvPicPr>
            <a:picLocks noChangeAspect="1" noChangeArrowheads="1"/>
          </p:cNvPicPr>
          <p:nvPr/>
        </p:nvPicPr>
        <p:blipFill>
          <a:blip r:embed="rId5" cstate="print"/>
          <a:srcRect l="1552" t="4663" r="4034" b="1727"/>
          <a:stretch>
            <a:fillRect/>
          </a:stretch>
        </p:blipFill>
        <p:spPr bwMode="auto">
          <a:xfrm>
            <a:off x="176213" y="1128713"/>
            <a:ext cx="2895600" cy="2579687"/>
          </a:xfrm>
          <a:prstGeom prst="rect">
            <a:avLst/>
          </a:prstGeom>
          <a:noFill/>
          <a:ln w="9525">
            <a:solidFill>
              <a:schemeClr val="tx1"/>
            </a:solidFill>
            <a:miter lim="800000"/>
            <a:headEnd/>
            <a:tailEnd/>
          </a:ln>
        </p:spPr>
      </p:pic>
      <p:sp>
        <p:nvSpPr>
          <p:cNvPr id="18443" name="Text Box 1033"/>
          <p:cNvSpPr txBox="1">
            <a:spLocks noChangeArrowheads="1"/>
          </p:cNvSpPr>
          <p:nvPr/>
        </p:nvSpPr>
        <p:spPr bwMode="auto">
          <a:xfrm>
            <a:off x="265113" y="1233488"/>
            <a:ext cx="1274762" cy="646112"/>
          </a:xfrm>
          <a:prstGeom prst="rect">
            <a:avLst/>
          </a:prstGeom>
          <a:noFill/>
          <a:ln w="9525">
            <a:noFill/>
            <a:miter lim="800000"/>
            <a:headEnd/>
            <a:tailEnd/>
          </a:ln>
        </p:spPr>
        <p:txBody>
          <a:bodyPr>
            <a:spAutoFit/>
          </a:bodyPr>
          <a:lstStyle/>
          <a:p>
            <a:r>
              <a:rPr lang="en-US" b="1"/>
              <a:t>MSL to MHHW</a:t>
            </a:r>
          </a:p>
        </p:txBody>
      </p:sp>
      <p:sp>
        <p:nvSpPr>
          <p:cNvPr id="18444" name="Line 1036"/>
          <p:cNvSpPr>
            <a:spLocks noChangeShapeType="1"/>
          </p:cNvSpPr>
          <p:nvPr/>
        </p:nvSpPr>
        <p:spPr bwMode="auto">
          <a:xfrm flipH="1">
            <a:off x="-57150" y="6172200"/>
            <a:ext cx="9201150" cy="3175"/>
          </a:xfrm>
          <a:prstGeom prst="line">
            <a:avLst/>
          </a:prstGeom>
          <a:noFill/>
          <a:ln w="9525">
            <a:solidFill>
              <a:schemeClr val="bg1"/>
            </a:solidFill>
            <a:round/>
            <a:headEnd/>
            <a:tailEnd/>
          </a:ln>
        </p:spPr>
        <p:txBody>
          <a:bodyPr/>
          <a:lstStyle/>
          <a:p>
            <a:endParaRPr lang="en-US"/>
          </a:p>
        </p:txBody>
      </p:sp>
      <p:sp>
        <p:nvSpPr>
          <p:cNvPr id="18446" name="TextBox 13"/>
          <p:cNvSpPr txBox="1">
            <a:spLocks noChangeArrowheads="1"/>
          </p:cNvSpPr>
          <p:nvPr/>
        </p:nvSpPr>
        <p:spPr bwMode="auto">
          <a:xfrm>
            <a:off x="-1588" y="-14288"/>
            <a:ext cx="9145588" cy="523876"/>
          </a:xfrm>
          <a:prstGeom prst="rect">
            <a:avLst/>
          </a:prstGeom>
          <a:noFill/>
          <a:ln w="9525">
            <a:noFill/>
            <a:miter lim="800000"/>
            <a:headEnd/>
            <a:tailEnd/>
          </a:ln>
        </p:spPr>
        <p:txBody>
          <a:bodyPr wrap="square">
            <a:spAutoFit/>
          </a:bodyPr>
          <a:lstStyle/>
          <a:p>
            <a:pPr algn="ctr"/>
            <a:r>
              <a:rPr lang="en-US" sz="2800" dirty="0"/>
              <a:t>Computing Tidal Datum </a:t>
            </a:r>
            <a:r>
              <a:rPr lang="en-US" sz="2800" dirty="0" smtClean="0"/>
              <a:t>Variations and Datum Fields</a:t>
            </a:r>
            <a:endParaRPr lang="en-US" sz="2800" dirty="0"/>
          </a:p>
        </p:txBody>
      </p:sp>
      <p:sp>
        <p:nvSpPr>
          <p:cNvPr id="18447" name="Line 1036"/>
          <p:cNvSpPr>
            <a:spLocks noChangeShapeType="1"/>
          </p:cNvSpPr>
          <p:nvPr/>
        </p:nvSpPr>
        <p:spPr bwMode="auto">
          <a:xfrm flipH="1">
            <a:off x="-57150" y="533400"/>
            <a:ext cx="9201150" cy="3175"/>
          </a:xfrm>
          <a:prstGeom prst="line">
            <a:avLst/>
          </a:prstGeom>
          <a:noFill/>
          <a:ln w="9525">
            <a:solidFill>
              <a:schemeClr val="bg1"/>
            </a:solidFill>
            <a:round/>
            <a:headEnd/>
            <a:tailEnd/>
          </a:ln>
        </p:spPr>
        <p:txBody>
          <a:bodyPr/>
          <a:lstStyle/>
          <a:p>
            <a:endParaRPr lang="en-US"/>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1506" name="Group 30"/>
          <p:cNvGrpSpPr>
            <a:grpSpLocks/>
          </p:cNvGrpSpPr>
          <p:nvPr/>
        </p:nvGrpSpPr>
        <p:grpSpPr bwMode="auto">
          <a:xfrm>
            <a:off x="185738" y="5100638"/>
            <a:ext cx="2176462" cy="1681162"/>
            <a:chOff x="3861" y="3165"/>
            <a:chExt cx="1371" cy="1059"/>
          </a:xfrm>
        </p:grpSpPr>
        <p:pic>
          <p:nvPicPr>
            <p:cNvPr id="21517" name="Picture 11" descr="shorttimeseries"/>
            <p:cNvPicPr>
              <a:picLocks noChangeAspect="1" noChangeArrowheads="1"/>
            </p:cNvPicPr>
            <p:nvPr/>
          </p:nvPicPr>
          <p:blipFill>
            <a:blip r:embed="rId3" cstate="print"/>
            <a:srcRect/>
            <a:stretch>
              <a:fillRect/>
            </a:stretch>
          </p:blipFill>
          <p:spPr bwMode="auto">
            <a:xfrm>
              <a:off x="3959" y="3165"/>
              <a:ext cx="1273" cy="1059"/>
            </a:xfrm>
            <a:prstGeom prst="rect">
              <a:avLst/>
            </a:prstGeom>
            <a:noFill/>
            <a:ln w="38100">
              <a:solidFill>
                <a:srgbClr val="00FF00"/>
              </a:solidFill>
              <a:miter lim="800000"/>
              <a:headEnd/>
              <a:tailEnd/>
            </a:ln>
          </p:spPr>
        </p:pic>
        <p:sp>
          <p:nvSpPr>
            <p:cNvPr id="21518" name="Text Box 16"/>
            <p:cNvSpPr txBox="1">
              <a:spLocks noChangeArrowheads="1"/>
            </p:cNvSpPr>
            <p:nvPr/>
          </p:nvSpPr>
          <p:spPr bwMode="auto">
            <a:xfrm>
              <a:off x="3861" y="3173"/>
              <a:ext cx="709" cy="252"/>
            </a:xfrm>
            <a:prstGeom prst="rect">
              <a:avLst/>
            </a:prstGeom>
            <a:noFill/>
            <a:ln w="9525">
              <a:noFill/>
              <a:miter lim="800000"/>
              <a:headEnd/>
              <a:tailEnd/>
            </a:ln>
          </p:spPr>
          <p:txBody>
            <a:bodyPr lIns="92075" tIns="46038" rIns="92075" bIns="46038">
              <a:spAutoFit/>
            </a:bodyPr>
            <a:lstStyle/>
            <a:p>
              <a:pPr algn="ctr">
                <a:spcBef>
                  <a:spcPct val="50000"/>
                </a:spcBef>
              </a:pPr>
              <a:r>
                <a:rPr lang="en-US" sz="1000" b="1">
                  <a:solidFill>
                    <a:schemeClr val="bg1"/>
                  </a:solidFill>
                </a:rPr>
                <a:t>Higher High Water</a:t>
              </a:r>
            </a:p>
          </p:txBody>
        </p:sp>
        <p:sp>
          <p:nvSpPr>
            <p:cNvPr id="21519" name="Text Box 17"/>
            <p:cNvSpPr txBox="1">
              <a:spLocks noChangeArrowheads="1"/>
            </p:cNvSpPr>
            <p:nvPr/>
          </p:nvSpPr>
          <p:spPr bwMode="auto">
            <a:xfrm>
              <a:off x="4310" y="3300"/>
              <a:ext cx="527" cy="252"/>
            </a:xfrm>
            <a:prstGeom prst="rect">
              <a:avLst/>
            </a:prstGeom>
            <a:noFill/>
            <a:ln w="9525">
              <a:noFill/>
              <a:miter lim="800000"/>
              <a:headEnd/>
              <a:tailEnd/>
            </a:ln>
          </p:spPr>
          <p:txBody>
            <a:bodyPr lIns="92075" tIns="46038" rIns="92075" bIns="46038">
              <a:spAutoFit/>
            </a:bodyPr>
            <a:lstStyle/>
            <a:p>
              <a:pPr algn="ctr">
                <a:spcBef>
                  <a:spcPct val="50000"/>
                </a:spcBef>
              </a:pPr>
              <a:r>
                <a:rPr lang="en-US" sz="1000" b="1">
                  <a:solidFill>
                    <a:schemeClr val="bg1"/>
                  </a:solidFill>
                </a:rPr>
                <a:t>High Water</a:t>
              </a:r>
            </a:p>
          </p:txBody>
        </p:sp>
        <p:sp>
          <p:nvSpPr>
            <p:cNvPr id="21520" name="Text Box 18"/>
            <p:cNvSpPr txBox="1">
              <a:spLocks noChangeArrowheads="1"/>
            </p:cNvSpPr>
            <p:nvPr/>
          </p:nvSpPr>
          <p:spPr bwMode="auto">
            <a:xfrm>
              <a:off x="3913" y="3969"/>
              <a:ext cx="526" cy="252"/>
            </a:xfrm>
            <a:prstGeom prst="rect">
              <a:avLst/>
            </a:prstGeom>
            <a:noFill/>
            <a:ln w="9525">
              <a:noFill/>
              <a:miter lim="800000"/>
              <a:headEnd/>
              <a:tailEnd/>
            </a:ln>
          </p:spPr>
          <p:txBody>
            <a:bodyPr lIns="92075" tIns="46038" rIns="92075" bIns="46038">
              <a:spAutoFit/>
            </a:bodyPr>
            <a:lstStyle/>
            <a:p>
              <a:pPr algn="ctr">
                <a:spcBef>
                  <a:spcPct val="50000"/>
                </a:spcBef>
              </a:pPr>
              <a:r>
                <a:rPr lang="en-US" sz="1000" b="1">
                  <a:solidFill>
                    <a:schemeClr val="bg1"/>
                  </a:solidFill>
                </a:rPr>
                <a:t>Lower Low Water</a:t>
              </a:r>
            </a:p>
          </p:txBody>
        </p:sp>
        <p:sp>
          <p:nvSpPr>
            <p:cNvPr id="21521" name="Text Box 19"/>
            <p:cNvSpPr txBox="1">
              <a:spLocks noChangeArrowheads="1"/>
            </p:cNvSpPr>
            <p:nvPr/>
          </p:nvSpPr>
          <p:spPr bwMode="auto">
            <a:xfrm>
              <a:off x="4542" y="3704"/>
              <a:ext cx="368" cy="252"/>
            </a:xfrm>
            <a:prstGeom prst="rect">
              <a:avLst/>
            </a:prstGeom>
            <a:noFill/>
            <a:ln w="9525">
              <a:noFill/>
              <a:miter lim="800000"/>
              <a:headEnd/>
              <a:tailEnd/>
            </a:ln>
          </p:spPr>
          <p:txBody>
            <a:bodyPr lIns="92075" tIns="46038" rIns="92075" bIns="46038">
              <a:spAutoFit/>
            </a:bodyPr>
            <a:lstStyle/>
            <a:p>
              <a:pPr algn="ctr">
                <a:spcBef>
                  <a:spcPct val="50000"/>
                </a:spcBef>
              </a:pPr>
              <a:r>
                <a:rPr lang="en-US" sz="1000" b="1">
                  <a:solidFill>
                    <a:schemeClr val="bg1"/>
                  </a:solidFill>
                </a:rPr>
                <a:t>Low Water</a:t>
              </a:r>
            </a:p>
          </p:txBody>
        </p:sp>
      </p:grpSp>
      <p:sp>
        <p:nvSpPr>
          <p:cNvPr id="12314" name="Text Box 26"/>
          <p:cNvSpPr txBox="1">
            <a:spLocks noChangeArrowheads="1"/>
          </p:cNvSpPr>
          <p:nvPr/>
        </p:nvSpPr>
        <p:spPr bwMode="auto">
          <a:xfrm>
            <a:off x="1143000" y="223838"/>
            <a:ext cx="6858000" cy="585787"/>
          </a:xfrm>
          <a:prstGeom prst="rect">
            <a:avLst/>
          </a:prstGeom>
          <a:noFill/>
          <a:ln w="9525">
            <a:noFill/>
            <a:miter lim="800000"/>
            <a:headEnd/>
            <a:tailEnd/>
          </a:ln>
          <a:effectLst/>
        </p:spPr>
        <p:txBody>
          <a:bodyPr lIns="92075" tIns="46038" rIns="92075" bIns="46038">
            <a:spAutoFit/>
          </a:bodyPr>
          <a:lstStyle/>
          <a:p>
            <a:pPr algn="ctr">
              <a:spcBef>
                <a:spcPct val="50000"/>
              </a:spcBef>
              <a:defRPr/>
            </a:pPr>
            <a:r>
              <a:rPr lang="en-US" sz="3200" b="1" dirty="0">
                <a:solidFill>
                  <a:schemeClr val="tx2"/>
                </a:solidFill>
                <a:latin typeface="+mj-lt"/>
              </a:rPr>
              <a:t>Generation of Tidal Datum Fields</a:t>
            </a:r>
          </a:p>
        </p:txBody>
      </p:sp>
      <p:pic>
        <p:nvPicPr>
          <p:cNvPr id="21508" name="Picture 28"/>
          <p:cNvPicPr>
            <a:picLocks noChangeAspect="1" noChangeArrowheads="1"/>
          </p:cNvPicPr>
          <p:nvPr/>
        </p:nvPicPr>
        <p:blipFill>
          <a:blip r:embed="rId4" cstate="print"/>
          <a:srcRect l="10437"/>
          <a:stretch>
            <a:fillRect/>
          </a:stretch>
        </p:blipFill>
        <p:spPr bwMode="auto">
          <a:xfrm>
            <a:off x="304800" y="990600"/>
            <a:ext cx="3124200" cy="2982913"/>
          </a:xfrm>
          <a:prstGeom prst="rect">
            <a:avLst/>
          </a:prstGeom>
          <a:noFill/>
          <a:ln w="9525">
            <a:noFill/>
            <a:miter lim="800000"/>
            <a:headEnd/>
            <a:tailEnd/>
          </a:ln>
        </p:spPr>
      </p:pic>
      <p:pic>
        <p:nvPicPr>
          <p:cNvPr id="21509" name="Picture 29"/>
          <p:cNvPicPr>
            <a:picLocks noChangeAspect="1" noChangeArrowheads="1"/>
          </p:cNvPicPr>
          <p:nvPr/>
        </p:nvPicPr>
        <p:blipFill>
          <a:blip r:embed="rId5" cstate="print"/>
          <a:srcRect l="2347" t="2234" r="7512" b="1675"/>
          <a:stretch>
            <a:fillRect/>
          </a:stretch>
        </p:blipFill>
        <p:spPr bwMode="auto">
          <a:xfrm>
            <a:off x="4267200" y="990600"/>
            <a:ext cx="3581400" cy="3200400"/>
          </a:xfrm>
          <a:prstGeom prst="rect">
            <a:avLst/>
          </a:prstGeom>
          <a:noFill/>
          <a:ln w="9525">
            <a:noFill/>
            <a:miter lim="800000"/>
            <a:headEnd/>
            <a:tailEnd/>
          </a:ln>
        </p:spPr>
      </p:pic>
      <p:sp>
        <p:nvSpPr>
          <p:cNvPr id="21510" name="Text Box 31"/>
          <p:cNvSpPr txBox="1">
            <a:spLocks noChangeArrowheads="1"/>
          </p:cNvSpPr>
          <p:nvPr/>
        </p:nvSpPr>
        <p:spPr bwMode="auto">
          <a:xfrm>
            <a:off x="533400" y="4114800"/>
            <a:ext cx="2895600" cy="835025"/>
          </a:xfrm>
          <a:prstGeom prst="rect">
            <a:avLst/>
          </a:prstGeom>
          <a:noFill/>
          <a:ln w="9525">
            <a:solidFill>
              <a:srgbClr val="FFFF00"/>
            </a:solidFill>
            <a:miter lim="800000"/>
            <a:headEnd/>
            <a:tailEnd/>
          </a:ln>
        </p:spPr>
        <p:txBody>
          <a:bodyPr>
            <a:spAutoFit/>
          </a:bodyPr>
          <a:lstStyle/>
          <a:p>
            <a:pPr>
              <a:spcBef>
                <a:spcPct val="50000"/>
              </a:spcBef>
            </a:pPr>
            <a:r>
              <a:rPr lang="en-US" sz="1600" b="1"/>
              <a:t>ADCIRC model is used to generate time series of the tides at each grid point.</a:t>
            </a:r>
          </a:p>
        </p:txBody>
      </p:sp>
      <p:sp>
        <p:nvSpPr>
          <p:cNvPr id="21511" name="Line 32"/>
          <p:cNvSpPr>
            <a:spLocks noChangeShapeType="1"/>
          </p:cNvSpPr>
          <p:nvPr/>
        </p:nvSpPr>
        <p:spPr bwMode="auto">
          <a:xfrm>
            <a:off x="381000" y="3962400"/>
            <a:ext cx="0" cy="1066800"/>
          </a:xfrm>
          <a:prstGeom prst="line">
            <a:avLst/>
          </a:prstGeom>
          <a:noFill/>
          <a:ln w="57150">
            <a:solidFill>
              <a:srgbClr val="FFFF00"/>
            </a:solidFill>
            <a:round/>
            <a:headEnd/>
            <a:tailEnd type="triangle" w="med" len="med"/>
          </a:ln>
        </p:spPr>
        <p:txBody>
          <a:bodyPr/>
          <a:lstStyle/>
          <a:p>
            <a:endParaRPr lang="en-US"/>
          </a:p>
        </p:txBody>
      </p:sp>
      <p:sp>
        <p:nvSpPr>
          <p:cNvPr id="21512" name="Arc 34"/>
          <p:cNvSpPr>
            <a:spLocks/>
          </p:cNvSpPr>
          <p:nvPr/>
        </p:nvSpPr>
        <p:spPr bwMode="auto">
          <a:xfrm flipV="1">
            <a:off x="2438400" y="4267200"/>
            <a:ext cx="2133600" cy="1981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rgbClr val="FFFF00"/>
            </a:solidFill>
            <a:round/>
            <a:headEnd/>
            <a:tailEnd type="arrow" w="med" len="med"/>
          </a:ln>
        </p:spPr>
        <p:txBody>
          <a:bodyPr wrap="none" anchor="ctr"/>
          <a:lstStyle/>
          <a:p>
            <a:endParaRPr lang="en-US"/>
          </a:p>
        </p:txBody>
      </p:sp>
      <p:sp>
        <p:nvSpPr>
          <p:cNvPr id="21513" name="Text Box 35"/>
          <p:cNvSpPr txBox="1">
            <a:spLocks noChangeArrowheads="1"/>
          </p:cNvSpPr>
          <p:nvPr/>
        </p:nvSpPr>
        <p:spPr bwMode="auto">
          <a:xfrm>
            <a:off x="2819400" y="5108575"/>
            <a:ext cx="2743200" cy="835025"/>
          </a:xfrm>
          <a:prstGeom prst="rect">
            <a:avLst/>
          </a:prstGeom>
          <a:solidFill>
            <a:srgbClr val="00B050"/>
          </a:solidFill>
          <a:ln w="9525">
            <a:solidFill>
              <a:srgbClr val="FFFF00"/>
            </a:solidFill>
            <a:miter lim="800000"/>
            <a:headEnd/>
            <a:tailEnd/>
          </a:ln>
        </p:spPr>
        <p:txBody>
          <a:bodyPr>
            <a:spAutoFit/>
          </a:bodyPr>
          <a:lstStyle/>
          <a:p>
            <a:pPr>
              <a:spcBef>
                <a:spcPct val="50000"/>
              </a:spcBef>
            </a:pPr>
            <a:r>
              <a:rPr lang="en-US" sz="1600" b="1"/>
              <a:t>Tidal datums are computed from the time series at each grid point.</a:t>
            </a:r>
          </a:p>
        </p:txBody>
      </p:sp>
      <p:sp>
        <p:nvSpPr>
          <p:cNvPr id="21514" name="Text Box 36"/>
          <p:cNvSpPr txBox="1">
            <a:spLocks noChangeArrowheads="1"/>
          </p:cNvSpPr>
          <p:nvPr/>
        </p:nvSpPr>
        <p:spPr bwMode="auto">
          <a:xfrm>
            <a:off x="5943600" y="4572000"/>
            <a:ext cx="3200400" cy="2179638"/>
          </a:xfrm>
          <a:prstGeom prst="rect">
            <a:avLst/>
          </a:prstGeom>
          <a:noFill/>
          <a:ln w="9525">
            <a:solidFill>
              <a:srgbClr val="FFFF00"/>
            </a:solidFill>
            <a:miter lim="800000"/>
            <a:headEnd/>
            <a:tailEnd/>
          </a:ln>
        </p:spPr>
        <p:txBody>
          <a:bodyPr>
            <a:spAutoFit/>
          </a:bodyPr>
          <a:lstStyle/>
          <a:p>
            <a:pPr marL="114300" indent="-114300">
              <a:spcBef>
                <a:spcPct val="50000"/>
              </a:spcBef>
              <a:buFontTx/>
              <a:buChar char="•"/>
            </a:pPr>
            <a:r>
              <a:rPr lang="en-US" sz="1600" b="1">
                <a:solidFill>
                  <a:srgbClr val="FFFF00"/>
                </a:solidFill>
              </a:rPr>
              <a:t>Final tidal datum fields are corrected to match observations at CO-OPS water level stations.</a:t>
            </a:r>
          </a:p>
          <a:p>
            <a:pPr marL="114300" indent="-114300">
              <a:spcBef>
                <a:spcPct val="50000"/>
              </a:spcBef>
              <a:buFontTx/>
              <a:buChar char="•"/>
            </a:pPr>
            <a:r>
              <a:rPr lang="en-US" sz="1600" b="1"/>
              <a:t>Corrections are made using TCARI, an interpolation tool based on solution of Laplace’s equation.</a:t>
            </a:r>
          </a:p>
        </p:txBody>
      </p:sp>
      <p:sp>
        <p:nvSpPr>
          <p:cNvPr id="21515" name="Arc 37"/>
          <p:cNvSpPr>
            <a:spLocks/>
          </p:cNvSpPr>
          <p:nvPr/>
        </p:nvSpPr>
        <p:spPr bwMode="auto">
          <a:xfrm>
            <a:off x="7924800" y="3733800"/>
            <a:ext cx="762000" cy="838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rgbClr val="FFFF00"/>
            </a:solidFill>
            <a:round/>
            <a:headEnd/>
            <a:tailEnd type="arrow" w="med" len="med"/>
          </a:ln>
        </p:spPr>
        <p:txBody>
          <a:bodyPr wrap="none" anchor="ctr"/>
          <a:lstStyle/>
          <a:p>
            <a:endParaRPr lang="en-US"/>
          </a:p>
        </p:txBody>
      </p:sp>
      <p:sp>
        <p:nvSpPr>
          <p:cNvPr id="21516" name="Line 38"/>
          <p:cNvSpPr>
            <a:spLocks noChangeShapeType="1"/>
          </p:cNvSpPr>
          <p:nvPr/>
        </p:nvSpPr>
        <p:spPr bwMode="auto">
          <a:xfrm>
            <a:off x="381000" y="4114800"/>
            <a:ext cx="228600" cy="0"/>
          </a:xfrm>
          <a:prstGeom prst="line">
            <a:avLst/>
          </a:prstGeom>
          <a:noFill/>
          <a:ln w="9525">
            <a:solidFill>
              <a:srgbClr val="FFFF00"/>
            </a:solidFill>
            <a:round/>
            <a:headEnd/>
            <a:tailEnd/>
          </a:ln>
        </p:spPr>
        <p:txBody>
          <a:bodyPr/>
          <a:lstStyle/>
          <a:p>
            <a:endParaRPr lang="en-US"/>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va_nj_tbm_tg"/>
          <p:cNvPicPr>
            <a:picLocks noChangeAspect="1" noChangeArrowheads="1"/>
          </p:cNvPicPr>
          <p:nvPr/>
        </p:nvPicPr>
        <p:blipFill>
          <a:blip r:embed="rId3" cstate="print"/>
          <a:srcRect l="2568" t="1488" r="2888" b="1486"/>
          <a:stretch>
            <a:fillRect/>
          </a:stretch>
        </p:blipFill>
        <p:spPr bwMode="auto">
          <a:xfrm>
            <a:off x="412750" y="1905000"/>
            <a:ext cx="3565525" cy="4800600"/>
          </a:xfrm>
          <a:prstGeom prst="rect">
            <a:avLst/>
          </a:prstGeom>
          <a:noFill/>
          <a:ln w="9525">
            <a:noFill/>
            <a:miter lim="800000"/>
            <a:headEnd/>
            <a:tailEnd/>
          </a:ln>
          <a:effectLst>
            <a:softEdge rad="63500"/>
          </a:effectLst>
        </p:spPr>
      </p:pic>
      <p:pic>
        <p:nvPicPr>
          <p:cNvPr id="5" name="Picture 6" descr="va_nj_chk_bay_tss"/>
          <p:cNvPicPr>
            <a:picLocks noChangeAspect="1" noChangeArrowheads="1"/>
          </p:cNvPicPr>
          <p:nvPr/>
        </p:nvPicPr>
        <p:blipFill>
          <a:blip r:embed="rId4" cstate="print"/>
          <a:srcRect l="2470" t="1364" r="3059" b="1364"/>
          <a:stretch>
            <a:fillRect/>
          </a:stretch>
        </p:blipFill>
        <p:spPr bwMode="auto">
          <a:xfrm>
            <a:off x="5137150" y="1905000"/>
            <a:ext cx="3625850" cy="4800600"/>
          </a:xfrm>
          <a:prstGeom prst="rect">
            <a:avLst/>
          </a:prstGeom>
          <a:noFill/>
          <a:ln w="9525">
            <a:noFill/>
            <a:miter lim="800000"/>
            <a:headEnd/>
            <a:tailEnd/>
          </a:ln>
          <a:effectLst>
            <a:softEdge rad="63500"/>
          </a:effectLst>
        </p:spPr>
      </p:pic>
      <p:sp>
        <p:nvSpPr>
          <p:cNvPr id="6" name="Line 7"/>
          <p:cNvSpPr>
            <a:spLocks noChangeShapeType="1"/>
          </p:cNvSpPr>
          <p:nvPr/>
        </p:nvSpPr>
        <p:spPr bwMode="auto">
          <a:xfrm>
            <a:off x="3994150" y="4267200"/>
            <a:ext cx="1143000" cy="0"/>
          </a:xfrm>
          <a:prstGeom prst="line">
            <a:avLst/>
          </a:prstGeom>
          <a:noFill/>
          <a:ln w="38100">
            <a:solidFill>
              <a:srgbClr val="FFFF00"/>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22533" name="Text Box 8"/>
          <p:cNvSpPr txBox="1">
            <a:spLocks noChangeArrowheads="1"/>
          </p:cNvSpPr>
          <p:nvPr/>
        </p:nvSpPr>
        <p:spPr bwMode="auto">
          <a:xfrm>
            <a:off x="685800" y="152400"/>
            <a:ext cx="7391400" cy="519113"/>
          </a:xfrm>
          <a:prstGeom prst="rect">
            <a:avLst/>
          </a:prstGeom>
          <a:noFill/>
          <a:ln w="9525">
            <a:noFill/>
            <a:miter lim="800000"/>
            <a:headEnd/>
            <a:tailEnd/>
          </a:ln>
        </p:spPr>
        <p:txBody>
          <a:bodyPr lIns="92075" tIns="46038" rIns="92075" bIns="46038">
            <a:spAutoFit/>
          </a:bodyPr>
          <a:lstStyle/>
          <a:p>
            <a:pPr algn="ctr" eaLnBrk="0" hangingPunct="0">
              <a:spcBef>
                <a:spcPct val="50000"/>
              </a:spcBef>
            </a:pPr>
            <a:r>
              <a:rPr lang="en-US" sz="2800" b="1">
                <a:solidFill>
                  <a:schemeClr val="tx2"/>
                </a:solidFill>
                <a:cs typeface="Arial" charset="0"/>
              </a:rPr>
              <a:t>Topography of the Sea Surface</a:t>
            </a:r>
          </a:p>
        </p:txBody>
      </p:sp>
      <p:sp>
        <p:nvSpPr>
          <p:cNvPr id="22534" name="Text Box 9"/>
          <p:cNvSpPr txBox="1">
            <a:spLocks noChangeArrowheads="1"/>
          </p:cNvSpPr>
          <p:nvPr/>
        </p:nvSpPr>
        <p:spPr bwMode="auto">
          <a:xfrm>
            <a:off x="533400" y="685800"/>
            <a:ext cx="8153400" cy="1116013"/>
          </a:xfrm>
          <a:prstGeom prst="rect">
            <a:avLst/>
          </a:prstGeom>
          <a:noFill/>
          <a:ln w="9525">
            <a:noFill/>
            <a:miter lim="800000"/>
            <a:headEnd/>
            <a:tailEnd/>
          </a:ln>
        </p:spPr>
        <p:txBody>
          <a:bodyPr>
            <a:spAutoFit/>
          </a:bodyPr>
          <a:lstStyle/>
          <a:p>
            <a:pPr marL="171450" indent="-171450" eaLnBrk="0" hangingPunct="0">
              <a:spcBef>
                <a:spcPct val="50000"/>
              </a:spcBef>
              <a:buFontTx/>
              <a:buChar char="•"/>
            </a:pPr>
            <a:r>
              <a:rPr lang="en-US" sz="1900">
                <a:solidFill>
                  <a:schemeClr val="tx2"/>
                </a:solidFill>
              </a:rPr>
              <a:t>Defined as the difference between </a:t>
            </a:r>
            <a:r>
              <a:rPr lang="en-US" sz="1900" b="1">
                <a:solidFill>
                  <a:srgbClr val="FFFF00"/>
                </a:solidFill>
              </a:rPr>
              <a:t>NAVD 88 and local mean sea level</a:t>
            </a:r>
          </a:p>
          <a:p>
            <a:pPr marL="171450" indent="-171450" eaLnBrk="0" hangingPunct="0">
              <a:spcBef>
                <a:spcPct val="50000"/>
              </a:spcBef>
              <a:buFontTx/>
              <a:buChar char="•"/>
            </a:pPr>
            <a:r>
              <a:rPr lang="en-US" sz="1900">
                <a:solidFill>
                  <a:schemeClr val="tx2"/>
                </a:solidFill>
              </a:rPr>
              <a:t>Observed NAVD88-MSL differences at benchmark locations are spatially interpolated using a minimum curvature algorithm</a:t>
            </a:r>
            <a:endParaRPr lang="en-US" sz="1900">
              <a:solidFill>
                <a:schemeClr val="bg1"/>
              </a:solidFill>
            </a:endParaRPr>
          </a:p>
        </p:txBody>
      </p:sp>
      <p:pic>
        <p:nvPicPr>
          <p:cNvPr id="7" name="Picture 6" descr="va_nj_chk_bay_tss"/>
          <p:cNvPicPr>
            <a:picLocks noChangeAspect="1" noChangeArrowheads="1"/>
          </p:cNvPicPr>
          <p:nvPr/>
        </p:nvPicPr>
        <p:blipFill>
          <a:blip r:embed="rId4" cstate="print"/>
          <a:srcRect l="3624" t="2345" r="70620" b="86284"/>
          <a:stretch>
            <a:fillRect/>
          </a:stretch>
        </p:blipFill>
        <p:spPr bwMode="auto">
          <a:xfrm>
            <a:off x="4535488" y="1841500"/>
            <a:ext cx="1976437" cy="1122363"/>
          </a:xfrm>
          <a:prstGeom prst="rect">
            <a:avLst/>
          </a:prstGeom>
          <a:ln>
            <a:noFill/>
          </a:ln>
          <a:effectLst>
            <a:outerShdw blurRad="292100" dist="139700" dir="2700000" algn="tl" rotWithShape="0">
              <a:srgbClr val="333333">
                <a:alpha val="65000"/>
              </a:srgbClr>
            </a:outerShdw>
          </a:effectLst>
        </p:spPr>
      </p:pic>
      <p:pic>
        <p:nvPicPr>
          <p:cNvPr id="8" name="Picture 5" descr="va_nj_tbm_tg"/>
          <p:cNvPicPr>
            <a:picLocks noChangeAspect="1" noChangeArrowheads="1"/>
          </p:cNvPicPr>
          <p:nvPr/>
        </p:nvPicPr>
        <p:blipFill>
          <a:blip r:embed="rId3" cstate="print"/>
          <a:srcRect l="3965" t="2371" r="71133" b="91505"/>
          <a:stretch>
            <a:fillRect/>
          </a:stretch>
        </p:blipFill>
        <p:spPr bwMode="auto">
          <a:xfrm>
            <a:off x="171450" y="1854200"/>
            <a:ext cx="1990725" cy="6413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217488" y="1130300"/>
            <a:ext cx="3276600" cy="2895600"/>
            <a:chOff x="912" y="672"/>
            <a:chExt cx="3888" cy="3492"/>
          </a:xfrm>
        </p:grpSpPr>
        <p:pic>
          <p:nvPicPr>
            <p:cNvPr id="23563" name="Picture 3"/>
            <p:cNvPicPr>
              <a:picLocks noChangeAspect="1" noChangeArrowheads="1"/>
            </p:cNvPicPr>
            <p:nvPr/>
          </p:nvPicPr>
          <p:blipFill>
            <a:blip r:embed="rId3" cstate="print"/>
            <a:srcRect l="16800" t="4294" r="16800" b="4294"/>
            <a:stretch>
              <a:fillRect/>
            </a:stretch>
          </p:blipFill>
          <p:spPr bwMode="auto">
            <a:xfrm>
              <a:off x="912" y="672"/>
              <a:ext cx="3888" cy="3492"/>
            </a:xfrm>
            <a:prstGeom prst="rect">
              <a:avLst/>
            </a:prstGeom>
            <a:noFill/>
            <a:ln w="9525">
              <a:noFill/>
              <a:miter lim="800000"/>
              <a:headEnd/>
              <a:tailEnd/>
            </a:ln>
          </p:spPr>
        </p:pic>
        <p:pic>
          <p:nvPicPr>
            <p:cNvPr id="23564" name="Picture 4"/>
            <p:cNvPicPr>
              <a:picLocks noChangeAspect="1" noChangeArrowheads="1"/>
            </p:cNvPicPr>
            <p:nvPr/>
          </p:nvPicPr>
          <p:blipFill>
            <a:blip r:embed="rId4" cstate="print"/>
            <a:srcRect r="89603" b="34351"/>
            <a:stretch>
              <a:fillRect/>
            </a:stretch>
          </p:blipFill>
          <p:spPr bwMode="auto">
            <a:xfrm>
              <a:off x="960" y="720"/>
              <a:ext cx="551" cy="2269"/>
            </a:xfrm>
            <a:prstGeom prst="rect">
              <a:avLst/>
            </a:prstGeom>
            <a:noFill/>
            <a:ln w="9525">
              <a:noFill/>
              <a:miter lim="800000"/>
              <a:headEnd/>
              <a:tailEnd/>
            </a:ln>
          </p:spPr>
        </p:pic>
      </p:grpSp>
      <p:pic>
        <p:nvPicPr>
          <p:cNvPr id="23555" name="Picture 5"/>
          <p:cNvPicPr>
            <a:picLocks noChangeAspect="1" noChangeArrowheads="1"/>
          </p:cNvPicPr>
          <p:nvPr/>
        </p:nvPicPr>
        <p:blipFill>
          <a:blip r:embed="rId5" cstate="print"/>
          <a:srcRect/>
          <a:stretch>
            <a:fillRect/>
          </a:stretch>
        </p:blipFill>
        <p:spPr bwMode="auto">
          <a:xfrm>
            <a:off x="4522788" y="1130300"/>
            <a:ext cx="4533900" cy="2927350"/>
          </a:xfrm>
          <a:prstGeom prst="rect">
            <a:avLst/>
          </a:prstGeom>
          <a:noFill/>
          <a:ln w="9525">
            <a:noFill/>
            <a:miter lim="800000"/>
            <a:headEnd/>
            <a:tailEnd/>
          </a:ln>
        </p:spPr>
      </p:pic>
      <p:sp>
        <p:nvSpPr>
          <p:cNvPr id="23556" name="Text Box 6"/>
          <p:cNvSpPr txBox="1">
            <a:spLocks noChangeArrowheads="1"/>
          </p:cNvSpPr>
          <p:nvPr/>
        </p:nvSpPr>
        <p:spPr bwMode="auto">
          <a:xfrm>
            <a:off x="5551488" y="733425"/>
            <a:ext cx="3048000" cy="396875"/>
          </a:xfrm>
          <a:prstGeom prst="rect">
            <a:avLst/>
          </a:prstGeom>
          <a:noFill/>
          <a:ln w="9525">
            <a:noFill/>
            <a:miter lim="800000"/>
            <a:headEnd/>
            <a:tailEnd/>
          </a:ln>
        </p:spPr>
        <p:txBody>
          <a:bodyPr>
            <a:spAutoFit/>
          </a:bodyPr>
          <a:lstStyle/>
          <a:p>
            <a:pPr>
              <a:spcBef>
                <a:spcPct val="50000"/>
              </a:spcBef>
            </a:pPr>
            <a:r>
              <a:rPr lang="en-US" sz="2000"/>
              <a:t>VDatum Marine Grid</a:t>
            </a:r>
          </a:p>
        </p:txBody>
      </p:sp>
      <p:sp>
        <p:nvSpPr>
          <p:cNvPr id="23557" name="Text Box 7"/>
          <p:cNvSpPr txBox="1">
            <a:spLocks noChangeArrowheads="1"/>
          </p:cNvSpPr>
          <p:nvPr/>
        </p:nvSpPr>
        <p:spPr bwMode="auto">
          <a:xfrm>
            <a:off x="141288" y="733425"/>
            <a:ext cx="3352800" cy="396875"/>
          </a:xfrm>
          <a:prstGeom prst="rect">
            <a:avLst/>
          </a:prstGeom>
          <a:noFill/>
          <a:ln w="9525">
            <a:noFill/>
            <a:miter lim="800000"/>
            <a:headEnd/>
            <a:tailEnd/>
          </a:ln>
        </p:spPr>
        <p:txBody>
          <a:bodyPr>
            <a:spAutoFit/>
          </a:bodyPr>
          <a:lstStyle/>
          <a:p>
            <a:pPr>
              <a:spcBef>
                <a:spcPct val="50000"/>
              </a:spcBef>
            </a:pPr>
            <a:r>
              <a:rPr lang="en-US" sz="2000"/>
              <a:t>Modeled Tidal Datum Fields</a:t>
            </a:r>
          </a:p>
        </p:txBody>
      </p:sp>
      <p:sp>
        <p:nvSpPr>
          <p:cNvPr id="130056" name="Text Box 8"/>
          <p:cNvSpPr txBox="1">
            <a:spLocks noChangeArrowheads="1"/>
          </p:cNvSpPr>
          <p:nvPr/>
        </p:nvSpPr>
        <p:spPr bwMode="auto">
          <a:xfrm>
            <a:off x="762000" y="0"/>
            <a:ext cx="7391400" cy="523862"/>
          </a:xfrm>
          <a:prstGeom prst="rect">
            <a:avLst/>
          </a:prstGeom>
          <a:noFill/>
          <a:ln w="9525">
            <a:noFill/>
            <a:miter lim="800000"/>
            <a:headEnd/>
            <a:tailEnd/>
          </a:ln>
          <a:effectLst/>
        </p:spPr>
        <p:txBody>
          <a:bodyPr lIns="92075" tIns="46038" rIns="92075" bIns="46038">
            <a:spAutoFit/>
          </a:bodyPr>
          <a:lstStyle/>
          <a:p>
            <a:pPr algn="ctr">
              <a:spcBef>
                <a:spcPts val="0"/>
              </a:spcBef>
              <a:defRPr/>
            </a:pPr>
            <a:r>
              <a:rPr lang="en-US" sz="2800" dirty="0" smtClean="0">
                <a:solidFill>
                  <a:schemeClr val="tx2"/>
                </a:solidFill>
                <a:latin typeface="+mj-lt"/>
              </a:rPr>
              <a:t>Building a grid of all transformations</a:t>
            </a:r>
            <a:endParaRPr lang="en-US" sz="2800" dirty="0">
              <a:solidFill>
                <a:schemeClr val="tx2"/>
              </a:solidFill>
              <a:latin typeface="+mj-lt"/>
            </a:endParaRPr>
          </a:p>
        </p:txBody>
      </p:sp>
      <p:sp>
        <p:nvSpPr>
          <p:cNvPr id="23559" name="AutoShape 9"/>
          <p:cNvSpPr>
            <a:spLocks noChangeArrowheads="1"/>
          </p:cNvSpPr>
          <p:nvPr/>
        </p:nvSpPr>
        <p:spPr bwMode="auto">
          <a:xfrm>
            <a:off x="3646488" y="2273300"/>
            <a:ext cx="762000" cy="304800"/>
          </a:xfrm>
          <a:prstGeom prst="rightArrow">
            <a:avLst>
              <a:gd name="adj1" fmla="val 50000"/>
              <a:gd name="adj2" fmla="val 62500"/>
            </a:avLst>
          </a:prstGeom>
          <a:solidFill>
            <a:srgbClr val="00B8FF"/>
          </a:solidFill>
          <a:ln w="9525">
            <a:solidFill>
              <a:schemeClr val="tx1"/>
            </a:solidFill>
            <a:miter lim="800000"/>
            <a:headEnd/>
            <a:tailEnd/>
          </a:ln>
        </p:spPr>
        <p:txBody>
          <a:bodyPr wrap="none" anchor="ctr"/>
          <a:lstStyle/>
          <a:p>
            <a:endParaRPr lang="en-US"/>
          </a:p>
        </p:txBody>
      </p:sp>
      <p:sp>
        <p:nvSpPr>
          <p:cNvPr id="23560" name="Text Box 10"/>
          <p:cNvSpPr txBox="1">
            <a:spLocks noChangeArrowheads="1"/>
          </p:cNvSpPr>
          <p:nvPr/>
        </p:nvSpPr>
        <p:spPr bwMode="auto">
          <a:xfrm>
            <a:off x="76200" y="4402138"/>
            <a:ext cx="9067800" cy="384175"/>
          </a:xfrm>
          <a:prstGeom prst="rect">
            <a:avLst/>
          </a:prstGeom>
          <a:noFill/>
          <a:ln w="9525">
            <a:noFill/>
            <a:miter lim="800000"/>
            <a:headEnd/>
            <a:tailEnd/>
          </a:ln>
        </p:spPr>
        <p:txBody>
          <a:bodyPr>
            <a:spAutoFit/>
          </a:bodyPr>
          <a:lstStyle/>
          <a:p>
            <a:pPr>
              <a:spcBef>
                <a:spcPct val="50000"/>
              </a:spcBef>
            </a:pPr>
            <a:r>
              <a:rPr lang="en-US" sz="1900" b="1" i="1">
                <a:solidFill>
                  <a:srgbClr val="FFFF00"/>
                </a:solidFill>
              </a:rPr>
              <a:t>Datum transformations provided on regularly structured grids to VDatum:</a:t>
            </a:r>
          </a:p>
        </p:txBody>
      </p:sp>
      <p:sp>
        <p:nvSpPr>
          <p:cNvPr id="23561" name="Text Box 11"/>
          <p:cNvSpPr txBox="1">
            <a:spLocks noChangeArrowheads="1"/>
          </p:cNvSpPr>
          <p:nvPr/>
        </p:nvSpPr>
        <p:spPr bwMode="auto">
          <a:xfrm>
            <a:off x="381000" y="4783138"/>
            <a:ext cx="8839200" cy="2087562"/>
          </a:xfrm>
          <a:prstGeom prst="rect">
            <a:avLst/>
          </a:prstGeom>
          <a:noFill/>
          <a:ln w="9525">
            <a:noFill/>
            <a:miter lim="800000"/>
            <a:headEnd/>
            <a:tailEnd/>
          </a:ln>
        </p:spPr>
        <p:txBody>
          <a:bodyPr>
            <a:spAutoFit/>
          </a:bodyPr>
          <a:lstStyle/>
          <a:p>
            <a:pPr marL="292100" indent="-292100">
              <a:spcBef>
                <a:spcPct val="30000"/>
              </a:spcBef>
              <a:buFontTx/>
              <a:buChar char="•"/>
            </a:pPr>
            <a:r>
              <a:rPr lang="en-US" b="1" dirty="0"/>
              <a:t>Modeled tidal datum fields</a:t>
            </a:r>
          </a:p>
          <a:p>
            <a:pPr marL="292100" indent="-292100">
              <a:spcBef>
                <a:spcPct val="30000"/>
              </a:spcBef>
              <a:buFontTx/>
              <a:buChar char="•"/>
            </a:pPr>
            <a:r>
              <a:rPr lang="en-US" b="1" dirty="0"/>
              <a:t>Topography of the Sea Surface (</a:t>
            </a:r>
            <a:r>
              <a:rPr lang="en-US" b="1" dirty="0" smtClean="0"/>
              <a:t>NAVD 88 </a:t>
            </a:r>
            <a:r>
              <a:rPr lang="en-US" b="1" dirty="0"/>
              <a:t>– to – LMSL field): spatially interpolated using benchmark data and a minimum curvature algorithm</a:t>
            </a:r>
          </a:p>
          <a:p>
            <a:pPr marL="292100" indent="-292100">
              <a:spcBef>
                <a:spcPct val="30000"/>
              </a:spcBef>
              <a:buFontTx/>
              <a:buChar char="•"/>
            </a:pPr>
            <a:r>
              <a:rPr lang="en-US" b="1" dirty="0"/>
              <a:t>VERTCON transformations between </a:t>
            </a:r>
            <a:r>
              <a:rPr lang="en-US" b="1" dirty="0" smtClean="0"/>
              <a:t>NAVD 88 </a:t>
            </a:r>
            <a:r>
              <a:rPr lang="en-US" b="1" dirty="0"/>
              <a:t>and </a:t>
            </a:r>
            <a:r>
              <a:rPr lang="en-US" b="1" dirty="0" smtClean="0"/>
              <a:t>NGVD 29</a:t>
            </a:r>
            <a:endParaRPr lang="en-US" b="1" dirty="0"/>
          </a:p>
          <a:p>
            <a:pPr marL="292100" indent="-292100">
              <a:spcBef>
                <a:spcPct val="30000"/>
              </a:spcBef>
              <a:buFontTx/>
              <a:buChar char="•"/>
            </a:pPr>
            <a:r>
              <a:rPr lang="en-US" b="1" dirty="0" smtClean="0"/>
              <a:t>Geoid </a:t>
            </a:r>
            <a:r>
              <a:rPr lang="en-US" b="1" dirty="0"/>
              <a:t>models</a:t>
            </a:r>
          </a:p>
          <a:p>
            <a:pPr marL="292100" indent="-292100">
              <a:spcBef>
                <a:spcPct val="30000"/>
              </a:spcBef>
              <a:buFontTx/>
              <a:buChar char="•"/>
            </a:pPr>
            <a:r>
              <a:rPr lang="en-US" b="1" dirty="0" smtClean="0"/>
              <a:t>NADCON horizontal </a:t>
            </a:r>
            <a:r>
              <a:rPr lang="en-US" b="1" dirty="0"/>
              <a:t>datum transformations</a:t>
            </a:r>
          </a:p>
        </p:txBody>
      </p:sp>
      <p:sp>
        <p:nvSpPr>
          <p:cNvPr id="23562" name="Rectangle 12"/>
          <p:cNvSpPr>
            <a:spLocks noChangeArrowheads="1"/>
          </p:cNvSpPr>
          <p:nvPr/>
        </p:nvSpPr>
        <p:spPr bwMode="auto">
          <a:xfrm>
            <a:off x="76200" y="4402138"/>
            <a:ext cx="8991600" cy="2405062"/>
          </a:xfrm>
          <a:prstGeom prst="rect">
            <a:avLst/>
          </a:prstGeom>
          <a:noFill/>
          <a:ln w="19050">
            <a:solidFill>
              <a:srgbClr val="FFFF00"/>
            </a:solidFill>
            <a:miter lim="800000"/>
            <a:headEnd/>
            <a:tailEnd/>
          </a:ln>
        </p:spPr>
        <p:txBody>
          <a:bodyPr wrap="none" anchor="ctr"/>
          <a:lstStyle/>
          <a:p>
            <a:endParaRPr lang="en-US"/>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l="11924" t="47569" r="11643" b="15203"/>
          <a:stretch>
            <a:fillRect/>
          </a:stretch>
        </p:blipFill>
        <p:spPr bwMode="auto">
          <a:xfrm>
            <a:off x="0" y="1307592"/>
            <a:ext cx="9144000" cy="3950208"/>
          </a:xfrm>
          <a:prstGeom prst="rect">
            <a:avLst/>
          </a:prstGeom>
          <a:noFill/>
          <a:ln w="9525">
            <a:noFill/>
            <a:miter lim="800000"/>
            <a:headEnd/>
            <a:tailEnd/>
          </a:ln>
        </p:spPr>
      </p:pic>
      <p:sp>
        <p:nvSpPr>
          <p:cNvPr id="3" name="Title 1"/>
          <p:cNvSpPr txBox="1">
            <a:spLocks/>
          </p:cNvSpPr>
          <p:nvPr/>
        </p:nvSpPr>
        <p:spPr>
          <a:xfrm>
            <a:off x="2006600" y="450850"/>
            <a:ext cx="5486400" cy="552450"/>
          </a:xfrm>
          <a:prstGeom prst="rect">
            <a:avLst/>
          </a:prstGeom>
        </p:spPr>
        <p:txBody>
          <a:bodyPr/>
          <a:lstStyle/>
          <a:p>
            <a:pPr>
              <a:defRPr/>
            </a:pPr>
            <a:r>
              <a:rPr lang="en-US" sz="3600" dirty="0">
                <a:solidFill>
                  <a:srgbClr val="FFFF00"/>
                </a:solidFill>
                <a:effectLst>
                  <a:outerShdw blurRad="38100" dist="38100" dir="2700000" algn="tl">
                    <a:srgbClr val="000000">
                      <a:alpha val="43137"/>
                    </a:srgbClr>
                  </a:outerShdw>
                </a:effectLst>
                <a:latin typeface="+mj-lt"/>
                <a:ea typeface="+mj-ea"/>
                <a:cs typeface="+mj-cs"/>
              </a:rPr>
              <a:t>Current </a:t>
            </a:r>
            <a:r>
              <a:rPr lang="en-US" sz="3600" dirty="0" err="1">
                <a:solidFill>
                  <a:srgbClr val="FFFF00"/>
                </a:solidFill>
                <a:effectLst>
                  <a:outerShdw blurRad="38100" dist="38100" dir="2700000" algn="tl">
                    <a:srgbClr val="000000">
                      <a:alpha val="43137"/>
                    </a:srgbClr>
                  </a:outerShdw>
                </a:effectLst>
                <a:latin typeface="+mj-lt"/>
                <a:ea typeface="+mj-ea"/>
                <a:cs typeface="+mj-cs"/>
              </a:rPr>
              <a:t>VDatum</a:t>
            </a:r>
            <a:r>
              <a:rPr lang="en-US" sz="3600" dirty="0">
                <a:solidFill>
                  <a:srgbClr val="FFFF00"/>
                </a:solidFill>
                <a:effectLst>
                  <a:outerShdw blurRad="38100" dist="38100" dir="2700000" algn="tl">
                    <a:srgbClr val="000000">
                      <a:alpha val="43137"/>
                    </a:srgbClr>
                  </a:outerShdw>
                </a:effectLst>
                <a:latin typeface="+mj-lt"/>
                <a:ea typeface="+mj-ea"/>
                <a:cs typeface="+mj-cs"/>
              </a:rPr>
              <a:t> Availability</a:t>
            </a:r>
          </a:p>
        </p:txBody>
      </p:sp>
      <p:pic>
        <p:nvPicPr>
          <p:cNvPr id="32771" name="Picture 3"/>
          <p:cNvPicPr>
            <a:picLocks noChangeAspect="1" noChangeArrowheads="1"/>
          </p:cNvPicPr>
          <p:nvPr/>
        </p:nvPicPr>
        <p:blipFill>
          <a:blip r:embed="rId4" cstate="print"/>
          <a:srcRect l="13387" t="68906" r="78375" b="25313"/>
          <a:stretch>
            <a:fillRect/>
          </a:stretch>
        </p:blipFill>
        <p:spPr bwMode="auto">
          <a:xfrm>
            <a:off x="395188" y="5660167"/>
            <a:ext cx="3013131" cy="845784"/>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822198"/>
          </a:xfrm>
        </p:spPr>
        <p:txBody>
          <a:bodyPr/>
          <a:lstStyle/>
          <a:p>
            <a:pPr algn="ctr"/>
            <a:r>
              <a:rPr lang="en-US" dirty="0" smtClean="0">
                <a:effectLst>
                  <a:outerShdw blurRad="38100" dist="38100" dir="2700000" algn="tl">
                    <a:srgbClr val="000000">
                      <a:alpha val="43137"/>
                    </a:srgbClr>
                  </a:outerShdw>
                </a:effectLst>
              </a:rPr>
              <a:t>How accurate is </a:t>
            </a:r>
            <a:r>
              <a:rPr lang="en-US" dirty="0" err="1" smtClean="0">
                <a:effectLst>
                  <a:outerShdw blurRad="38100" dist="38100" dir="2700000" algn="tl">
                    <a:srgbClr val="000000">
                      <a:alpha val="43137"/>
                    </a:srgbClr>
                  </a:outerShdw>
                </a:effectLst>
              </a:rPr>
              <a:t>VDatum</a:t>
            </a:r>
            <a:r>
              <a:rPr lang="en-US"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746505"/>
            <a:ext cx="8394192" cy="5111496"/>
          </a:xfrm>
        </p:spPr>
        <p:txBody>
          <a:bodyPr>
            <a:normAutofit/>
          </a:bodyPr>
          <a:lstStyle/>
          <a:p>
            <a:r>
              <a:rPr lang="en-US" dirty="0" smtClean="0">
                <a:solidFill>
                  <a:srgbClr val="FFFF00"/>
                </a:solidFill>
                <a:effectLst>
                  <a:outerShdw blurRad="38100" dist="38100" dir="2700000" algn="tl">
                    <a:srgbClr val="000000">
                      <a:alpha val="43137"/>
                    </a:srgbClr>
                  </a:outerShdw>
                </a:effectLst>
              </a:rPr>
              <a:t>A very important question for </a:t>
            </a:r>
            <a:r>
              <a:rPr lang="en-US" b="1" i="1" dirty="0" smtClean="0">
                <a:solidFill>
                  <a:srgbClr val="FFFF00"/>
                </a:solidFill>
                <a:effectLst>
                  <a:outerShdw blurRad="38100" dist="38100" dir="2700000" algn="tl">
                    <a:srgbClr val="000000">
                      <a:alpha val="43137"/>
                    </a:srgbClr>
                  </a:outerShdw>
                </a:effectLst>
              </a:rPr>
              <a:t>ALL</a:t>
            </a:r>
            <a:r>
              <a:rPr lang="en-US" dirty="0" smtClean="0">
                <a:solidFill>
                  <a:srgbClr val="FFFF00"/>
                </a:solidFill>
                <a:effectLst>
                  <a:outerShdw blurRad="38100" dist="38100" dir="2700000" algn="tl">
                    <a:srgbClr val="000000">
                      <a:alpha val="43137"/>
                    </a:srgbClr>
                  </a:outerShdw>
                </a:effectLst>
              </a:rPr>
              <a:t> transformations!</a:t>
            </a:r>
          </a:p>
          <a:p>
            <a:pPr lvl="1"/>
            <a:r>
              <a:rPr lang="en-US" dirty="0" smtClean="0">
                <a:solidFill>
                  <a:srgbClr val="FFFF00"/>
                </a:solidFill>
                <a:effectLst>
                  <a:outerShdw blurRad="38100" dist="38100" dir="2700000" algn="tl">
                    <a:srgbClr val="000000">
                      <a:alpha val="43137"/>
                    </a:srgbClr>
                  </a:outerShdw>
                </a:effectLst>
              </a:rPr>
              <a:t>Answer:  It depends…</a:t>
            </a:r>
          </a:p>
          <a:p>
            <a:r>
              <a:rPr lang="en-US" dirty="0" smtClean="0">
                <a:solidFill>
                  <a:srgbClr val="FFFF00"/>
                </a:solidFill>
                <a:effectLst>
                  <a:outerShdw blurRad="38100" dist="38100" dir="2700000" algn="tl">
                    <a:srgbClr val="000000">
                      <a:alpha val="43137"/>
                    </a:srgbClr>
                  </a:outerShdw>
                </a:effectLst>
              </a:rPr>
              <a:t>Accuracy analysis separated into 3 components:</a:t>
            </a:r>
          </a:p>
          <a:p>
            <a:pPr lvl="1"/>
            <a:r>
              <a:rPr lang="en-US" dirty="0" smtClean="0">
                <a:solidFill>
                  <a:srgbClr val="FFFF00"/>
                </a:solidFill>
                <a:effectLst>
                  <a:outerShdw blurRad="38100" dist="38100" dir="2700000" algn="tl">
                    <a:srgbClr val="000000">
                      <a:alpha val="43137"/>
                    </a:srgbClr>
                  </a:outerShdw>
                </a:effectLst>
              </a:rPr>
              <a:t>Ellipsoidal (geometric) transformations</a:t>
            </a:r>
          </a:p>
          <a:p>
            <a:pPr lvl="2"/>
            <a:r>
              <a:rPr lang="en-US" dirty="0" smtClean="0">
                <a:solidFill>
                  <a:srgbClr val="FFFF00"/>
                </a:solidFill>
                <a:effectLst>
                  <a:outerShdw blurRad="38100" dist="38100" dir="2700000" algn="tl">
                    <a:srgbClr val="000000">
                      <a:alpha val="43137"/>
                    </a:srgbClr>
                  </a:outerShdw>
                </a:effectLst>
              </a:rPr>
              <a:t>E.g., NAD 83 </a:t>
            </a:r>
            <a:r>
              <a:rPr lang="en-US" dirty="0" smtClean="0">
                <a:solidFill>
                  <a:srgbClr val="FFFF00"/>
                </a:solidFill>
                <a:effectLst>
                  <a:outerShdw blurRad="38100" dist="38100" dir="2700000" algn="tl">
                    <a:srgbClr val="000000">
                      <a:alpha val="43137"/>
                    </a:srgbClr>
                  </a:outerShdw>
                </a:effectLst>
                <a:sym typeface="Wingdings" pitchFamily="2" charset="2"/>
              </a:rPr>
              <a:t> “WGS 84” (aka ITRF, IGS)</a:t>
            </a:r>
            <a:endParaRPr lang="en-US" dirty="0" smtClean="0">
              <a:solidFill>
                <a:srgbClr val="FFFF00"/>
              </a:solidFill>
              <a:effectLst>
                <a:outerShdw blurRad="38100" dist="38100" dir="2700000" algn="tl">
                  <a:srgbClr val="000000">
                    <a:alpha val="43137"/>
                  </a:srgbClr>
                </a:outerShdw>
              </a:effectLst>
            </a:endParaRPr>
          </a:p>
          <a:p>
            <a:pPr lvl="1"/>
            <a:r>
              <a:rPr lang="en-US" dirty="0" smtClean="0">
                <a:solidFill>
                  <a:srgbClr val="FFFF00"/>
                </a:solidFill>
                <a:effectLst>
                  <a:outerShdw blurRad="38100" dist="38100" dir="2700000" algn="tl">
                    <a:srgbClr val="000000">
                      <a:alpha val="43137"/>
                    </a:srgbClr>
                  </a:outerShdw>
                </a:effectLst>
              </a:rPr>
              <a:t>Vertical datum transformations</a:t>
            </a:r>
          </a:p>
          <a:p>
            <a:pPr lvl="2"/>
            <a:r>
              <a:rPr lang="en-US" dirty="0" smtClean="0">
                <a:solidFill>
                  <a:srgbClr val="FFFF00"/>
                </a:solidFill>
                <a:effectLst>
                  <a:outerShdw blurRad="38100" dist="38100" dir="2700000" algn="tl">
                    <a:srgbClr val="000000">
                      <a:alpha val="43137"/>
                    </a:srgbClr>
                  </a:outerShdw>
                </a:effectLst>
              </a:rPr>
              <a:t>E.g., NAVD 88 </a:t>
            </a:r>
            <a:r>
              <a:rPr lang="en-US" dirty="0" smtClean="0">
                <a:solidFill>
                  <a:srgbClr val="FFFF00"/>
                </a:solidFill>
                <a:effectLst>
                  <a:outerShdw blurRad="38100" dist="38100" dir="2700000" algn="tl">
                    <a:srgbClr val="000000">
                      <a:alpha val="43137"/>
                    </a:srgbClr>
                  </a:outerShdw>
                </a:effectLst>
                <a:sym typeface="Wingdings" pitchFamily="2" charset="2"/>
              </a:rPr>
              <a:t> NGVD 29, NAD 83 </a:t>
            </a:r>
            <a:r>
              <a:rPr lang="en-US" i="1" dirty="0" smtClean="0">
                <a:solidFill>
                  <a:srgbClr val="FFFF00"/>
                </a:solidFill>
                <a:effectLst>
                  <a:outerShdw blurRad="38100" dist="38100" dir="2700000" algn="tl">
                    <a:srgbClr val="000000">
                      <a:alpha val="43137"/>
                    </a:srgbClr>
                  </a:outerShdw>
                </a:effectLst>
                <a:sym typeface="Wingdings" pitchFamily="2" charset="2"/>
              </a:rPr>
              <a:t>h</a:t>
            </a:r>
            <a:r>
              <a:rPr lang="en-US" dirty="0" smtClean="0">
                <a:solidFill>
                  <a:srgbClr val="FFFF00"/>
                </a:solidFill>
                <a:effectLst>
                  <a:outerShdw blurRad="38100" dist="38100" dir="2700000" algn="tl">
                    <a:srgbClr val="000000">
                      <a:alpha val="43137"/>
                    </a:srgbClr>
                  </a:outerShdw>
                </a:effectLst>
                <a:sym typeface="Wingdings" pitchFamily="2" charset="2"/>
              </a:rPr>
              <a:t>  NAVD 88 </a:t>
            </a:r>
            <a:r>
              <a:rPr lang="en-US" i="1" dirty="0" smtClean="0">
                <a:solidFill>
                  <a:srgbClr val="FFFF00"/>
                </a:solidFill>
                <a:effectLst>
                  <a:outerShdw blurRad="38100" dist="38100" dir="2700000" algn="tl">
                    <a:srgbClr val="000000">
                      <a:alpha val="43137"/>
                    </a:srgbClr>
                  </a:outerShdw>
                </a:effectLst>
                <a:sym typeface="Wingdings" pitchFamily="2" charset="2"/>
              </a:rPr>
              <a:t>H</a:t>
            </a:r>
            <a:endParaRPr lang="en-US" i="1" dirty="0" smtClean="0">
              <a:solidFill>
                <a:srgbClr val="FFFF00"/>
              </a:solidFill>
              <a:effectLst>
                <a:outerShdw blurRad="38100" dist="38100" dir="2700000" algn="tl">
                  <a:srgbClr val="000000">
                    <a:alpha val="43137"/>
                  </a:srgbClr>
                </a:outerShdw>
              </a:effectLst>
            </a:endParaRPr>
          </a:p>
          <a:p>
            <a:pPr lvl="1"/>
            <a:r>
              <a:rPr lang="en-US" dirty="0" smtClean="0">
                <a:solidFill>
                  <a:srgbClr val="FFFF00"/>
                </a:solidFill>
                <a:effectLst>
                  <a:outerShdw blurRad="38100" dist="38100" dir="2700000" algn="tl">
                    <a:srgbClr val="000000">
                      <a:alpha val="43137"/>
                    </a:srgbClr>
                  </a:outerShdw>
                </a:effectLst>
              </a:rPr>
              <a:t>Tidal datum transformations</a:t>
            </a:r>
          </a:p>
          <a:p>
            <a:pPr lvl="2"/>
            <a:r>
              <a:rPr lang="en-US" dirty="0" smtClean="0">
                <a:solidFill>
                  <a:srgbClr val="FFFF00"/>
                </a:solidFill>
                <a:effectLst>
                  <a:outerShdw blurRad="38100" dist="38100" dir="2700000" algn="tl">
                    <a:srgbClr val="000000">
                      <a:alpha val="43137"/>
                    </a:srgbClr>
                  </a:outerShdw>
                </a:effectLst>
              </a:rPr>
              <a:t>E.g., NAVD 88 </a:t>
            </a:r>
            <a:r>
              <a:rPr lang="en-US" dirty="0" smtClean="0">
                <a:solidFill>
                  <a:srgbClr val="FFFF00"/>
                </a:solidFill>
                <a:effectLst>
                  <a:outerShdw blurRad="38100" dist="38100" dir="2700000" algn="tl">
                    <a:srgbClr val="000000">
                      <a:alpha val="43137"/>
                    </a:srgbClr>
                  </a:outerShdw>
                </a:effectLst>
                <a:sym typeface="Wingdings" pitchFamily="2" charset="2"/>
              </a:rPr>
              <a:t> Local MSL</a:t>
            </a:r>
          </a:p>
          <a:p>
            <a:pPr lvl="2"/>
            <a:r>
              <a:rPr lang="en-US" dirty="0" smtClean="0">
                <a:solidFill>
                  <a:srgbClr val="FFFF00"/>
                </a:solidFill>
                <a:effectLst>
                  <a:outerShdw blurRad="38100" dist="38100" dir="2700000" algn="tl">
                    <a:srgbClr val="000000">
                      <a:alpha val="43137"/>
                    </a:srgbClr>
                  </a:outerShdw>
                </a:effectLst>
                <a:sym typeface="Wingdings" pitchFamily="2" charset="2"/>
              </a:rPr>
              <a:t>E.g., Local MSL  MHHW, MHW, MLW, MLLW, DTL, etc.</a:t>
            </a:r>
            <a:endParaRPr lang="en-US" dirty="0" smtClean="0">
              <a:solidFill>
                <a:srgbClr val="FFFF00"/>
              </a:solidFill>
              <a:effectLst>
                <a:outerShdw blurRad="38100" dist="38100" dir="2700000" algn="tl">
                  <a:srgbClr val="000000">
                    <a:alpha val="43137"/>
                  </a:srgbClr>
                </a:outerShdw>
              </a:effectLst>
            </a:endParaRPr>
          </a:p>
          <a:p>
            <a:r>
              <a:rPr lang="en-US" dirty="0" smtClean="0">
                <a:solidFill>
                  <a:srgbClr val="FFFF00"/>
                </a:solidFill>
                <a:effectLst>
                  <a:outerShdw blurRad="38100" dist="38100" dir="2700000" algn="tl">
                    <a:srgbClr val="000000">
                      <a:alpha val="43137"/>
                    </a:srgbClr>
                  </a:outerShdw>
                </a:effectLst>
              </a:rPr>
              <a:t>Uncertainties in geodetic and tidal datums, TSS models</a:t>
            </a:r>
          </a:p>
          <a:p>
            <a:endParaRPr lang="en-US"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457200" y="381000"/>
            <a:ext cx="8229600" cy="4525963"/>
          </a:xfrm>
        </p:spPr>
        <p:txBody>
          <a:bodyPr/>
          <a:lstStyle/>
          <a:p>
            <a:pPr algn="ctr">
              <a:buFont typeface="Arial" charset="0"/>
              <a:buNone/>
            </a:pPr>
            <a:r>
              <a:rPr lang="en-US" sz="3200" i="1" dirty="0" smtClean="0"/>
              <a:t>Uncertainty has been calculated for </a:t>
            </a:r>
          </a:p>
          <a:p>
            <a:pPr algn="ctr">
              <a:buFont typeface="Arial" charset="0"/>
              <a:buNone/>
            </a:pPr>
            <a:r>
              <a:rPr lang="en-US" sz="3200" i="1" dirty="0" smtClean="0"/>
              <a:t>transformations across the full process (at 1</a:t>
            </a:r>
            <a:r>
              <a:rPr lang="el-GR" sz="3200" i="1" dirty="0" smtClean="0"/>
              <a:t>σ</a:t>
            </a:r>
            <a:r>
              <a:rPr lang="en-US" sz="3200" i="1" dirty="0" smtClean="0"/>
              <a:t>)</a:t>
            </a:r>
          </a:p>
          <a:p>
            <a:endParaRPr lang="en-US" i="1" dirty="0" smtClean="0"/>
          </a:p>
        </p:txBody>
      </p:sp>
      <p:pic>
        <p:nvPicPr>
          <p:cNvPr id="1026" name="Picture 2"/>
          <p:cNvPicPr>
            <a:picLocks noChangeAspect="1" noChangeArrowheads="1"/>
          </p:cNvPicPr>
          <p:nvPr/>
        </p:nvPicPr>
        <p:blipFill>
          <a:blip r:embed="rId3" cstate="print"/>
          <a:srcRect l="9886" t="29261" r="62841" b="37500"/>
          <a:stretch>
            <a:fillRect/>
          </a:stretch>
        </p:blipFill>
        <p:spPr bwMode="auto">
          <a:xfrm>
            <a:off x="152400" y="1600200"/>
            <a:ext cx="8853488" cy="4316413"/>
          </a:xfrm>
          <a:prstGeom prst="rect">
            <a:avLst/>
          </a:prstGeom>
          <a:ln>
            <a:noFill/>
          </a:ln>
          <a:effectLst>
            <a:outerShdw blurRad="292100" dist="139700" dir="2700000" algn="tl" rotWithShape="0">
              <a:srgbClr val="333333">
                <a:alpha val="65000"/>
              </a:srgbClr>
            </a:outerShdw>
          </a:effectLst>
        </p:spPr>
      </p:pic>
      <p:sp>
        <p:nvSpPr>
          <p:cNvPr id="24580" name="TextBox 4"/>
          <p:cNvSpPr txBox="1">
            <a:spLocks noChangeArrowheads="1"/>
          </p:cNvSpPr>
          <p:nvPr/>
        </p:nvSpPr>
        <p:spPr bwMode="auto">
          <a:xfrm>
            <a:off x="800100" y="6134100"/>
            <a:ext cx="1430338" cy="523875"/>
          </a:xfrm>
          <a:prstGeom prst="rect">
            <a:avLst/>
          </a:prstGeom>
          <a:noFill/>
          <a:ln w="9525">
            <a:noFill/>
            <a:miter lim="800000"/>
            <a:headEnd/>
            <a:tailEnd/>
          </a:ln>
        </p:spPr>
        <p:txBody>
          <a:bodyPr wrap="none">
            <a:spAutoFit/>
          </a:bodyPr>
          <a:lstStyle/>
          <a:p>
            <a:r>
              <a:rPr lang="en-US" sz="2800" b="1">
                <a:solidFill>
                  <a:srgbClr val="0000FF"/>
                </a:solidFill>
                <a:latin typeface="Calibri" pitchFamily="34" charset="0"/>
              </a:rPr>
              <a:t>Ellipsoid</a:t>
            </a:r>
          </a:p>
        </p:txBody>
      </p:sp>
      <p:sp>
        <p:nvSpPr>
          <p:cNvPr id="24581" name="TextBox 5"/>
          <p:cNvSpPr txBox="1">
            <a:spLocks noChangeArrowheads="1"/>
          </p:cNvSpPr>
          <p:nvPr/>
        </p:nvSpPr>
        <p:spPr bwMode="auto">
          <a:xfrm>
            <a:off x="3648075" y="6115050"/>
            <a:ext cx="2027238" cy="523875"/>
          </a:xfrm>
          <a:prstGeom prst="rect">
            <a:avLst/>
          </a:prstGeom>
          <a:noFill/>
          <a:ln w="9525">
            <a:noFill/>
            <a:miter lim="800000"/>
            <a:headEnd/>
            <a:tailEnd/>
          </a:ln>
        </p:spPr>
        <p:txBody>
          <a:bodyPr wrap="none">
            <a:spAutoFit/>
          </a:bodyPr>
          <a:lstStyle/>
          <a:p>
            <a:r>
              <a:rPr lang="en-US" sz="2800" b="1">
                <a:solidFill>
                  <a:srgbClr val="0000FF"/>
                </a:solidFill>
                <a:latin typeface="Calibri" pitchFamily="34" charset="0"/>
              </a:rPr>
              <a:t>Orthometric</a:t>
            </a:r>
          </a:p>
        </p:txBody>
      </p:sp>
      <p:sp>
        <p:nvSpPr>
          <p:cNvPr id="24582" name="TextBox 6"/>
          <p:cNvSpPr txBox="1">
            <a:spLocks noChangeArrowheads="1"/>
          </p:cNvSpPr>
          <p:nvPr/>
        </p:nvSpPr>
        <p:spPr bwMode="auto">
          <a:xfrm>
            <a:off x="7038975" y="6096000"/>
            <a:ext cx="909638" cy="523875"/>
          </a:xfrm>
          <a:prstGeom prst="rect">
            <a:avLst/>
          </a:prstGeom>
          <a:noFill/>
          <a:ln w="9525">
            <a:noFill/>
            <a:miter lim="800000"/>
            <a:headEnd/>
            <a:tailEnd/>
          </a:ln>
        </p:spPr>
        <p:txBody>
          <a:bodyPr wrap="none">
            <a:spAutoFit/>
          </a:bodyPr>
          <a:lstStyle/>
          <a:p>
            <a:r>
              <a:rPr lang="en-US" sz="2800" b="1">
                <a:solidFill>
                  <a:srgbClr val="0000FF"/>
                </a:solidFill>
                <a:latin typeface="Calibri" pitchFamily="34" charset="0"/>
              </a:rPr>
              <a:t>Tidal</a:t>
            </a:r>
          </a:p>
        </p:txBody>
      </p:sp>
      <p:sp>
        <p:nvSpPr>
          <p:cNvPr id="24583" name="TextBox 6"/>
          <p:cNvSpPr txBox="1">
            <a:spLocks noChangeArrowheads="1"/>
          </p:cNvSpPr>
          <p:nvPr/>
        </p:nvSpPr>
        <p:spPr bwMode="auto">
          <a:xfrm>
            <a:off x="3001963" y="1855788"/>
            <a:ext cx="3200400" cy="400050"/>
          </a:xfrm>
          <a:prstGeom prst="rect">
            <a:avLst/>
          </a:prstGeom>
          <a:noFill/>
          <a:ln w="9525">
            <a:noFill/>
            <a:miter lim="800000"/>
            <a:headEnd/>
            <a:tailEnd/>
          </a:ln>
        </p:spPr>
        <p:txBody>
          <a:bodyPr>
            <a:spAutoFit/>
          </a:bodyPr>
          <a:lstStyle/>
          <a:p>
            <a:r>
              <a:rPr lang="en-US" sz="2000" i="1">
                <a:solidFill>
                  <a:srgbClr val="FF0000"/>
                </a:solidFill>
              </a:rPr>
              <a:t>Chesapeake Bay Region</a:t>
            </a: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p:cNvSpPr/>
          <p:nvPr/>
        </p:nvSpPr>
        <p:spPr>
          <a:xfrm>
            <a:off x="0" y="0"/>
            <a:ext cx="9144000" cy="6858000"/>
          </a:xfrm>
          <a:prstGeom prst="rect">
            <a:avLst/>
          </a:prstGeom>
          <a:gradFill flip="none" rotWithShape="1">
            <a:gsLst>
              <a:gs pos="0">
                <a:srgbClr val="5E9EFF"/>
              </a:gs>
              <a:gs pos="39999">
                <a:srgbClr val="85C2FF"/>
              </a:gs>
              <a:gs pos="70000">
                <a:srgbClr val="C4D6EB"/>
              </a:gs>
              <a:gs pos="100000">
                <a:srgbClr val="FFEBFA"/>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70"/>
          <p:cNvGrpSpPr>
            <a:grpSpLocks/>
          </p:cNvGrpSpPr>
          <p:nvPr/>
        </p:nvGrpSpPr>
        <p:grpSpPr bwMode="auto">
          <a:xfrm>
            <a:off x="522288" y="5237163"/>
            <a:ext cx="2184400" cy="457200"/>
            <a:chOff x="0" y="1810885"/>
            <a:chExt cx="1763712" cy="457200"/>
          </a:xfrm>
        </p:grpSpPr>
        <p:sp>
          <p:nvSpPr>
            <p:cNvPr id="4" name="Oval 3"/>
            <p:cNvSpPr/>
            <p:nvPr/>
          </p:nvSpPr>
          <p:spPr>
            <a:xfrm>
              <a:off x="0" y="1810885"/>
              <a:ext cx="1763712" cy="457200"/>
            </a:xfrm>
            <a:prstGeom prst="ellipse">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78" name="TextBox 4"/>
            <p:cNvSpPr txBox="1">
              <a:spLocks noChangeArrowheads="1"/>
            </p:cNvSpPr>
            <p:nvPr/>
          </p:nvSpPr>
          <p:spPr bwMode="auto">
            <a:xfrm>
              <a:off x="0" y="1853974"/>
              <a:ext cx="1692275" cy="369887"/>
            </a:xfrm>
            <a:prstGeom prst="rect">
              <a:avLst/>
            </a:prstGeom>
            <a:noFill/>
            <a:ln w="9525">
              <a:noFill/>
              <a:miter lim="800000"/>
              <a:headEnd/>
              <a:tailEnd/>
            </a:ln>
          </p:spPr>
          <p:txBody>
            <a:bodyPr>
              <a:spAutoFit/>
            </a:bodyPr>
            <a:lstStyle/>
            <a:p>
              <a:pPr algn="ctr"/>
              <a:r>
                <a:rPr lang="en-US">
                  <a:solidFill>
                    <a:srgbClr val="007434"/>
                  </a:solidFill>
                  <a:latin typeface="Calibri" pitchFamily="34" charset="0"/>
                </a:rPr>
                <a:t>Rapid Static 1hr</a:t>
              </a:r>
            </a:p>
          </p:txBody>
        </p:sp>
      </p:grpSp>
      <p:grpSp>
        <p:nvGrpSpPr>
          <p:cNvPr id="3" name="Group 29"/>
          <p:cNvGrpSpPr>
            <a:grpSpLocks/>
          </p:cNvGrpSpPr>
          <p:nvPr/>
        </p:nvGrpSpPr>
        <p:grpSpPr bwMode="auto">
          <a:xfrm>
            <a:off x="1335088" y="2424113"/>
            <a:ext cx="1233487" cy="522287"/>
            <a:chOff x="769257" y="1422400"/>
            <a:chExt cx="1233714" cy="522514"/>
          </a:xfrm>
        </p:grpSpPr>
        <p:sp>
          <p:nvSpPr>
            <p:cNvPr id="6" name="Rectangle 5"/>
            <p:cNvSpPr/>
            <p:nvPr/>
          </p:nvSpPr>
          <p:spPr>
            <a:xfrm>
              <a:off x="769257" y="1422400"/>
              <a:ext cx="1233714" cy="52251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76" name="TextBox 6"/>
            <p:cNvSpPr txBox="1">
              <a:spLocks noChangeArrowheads="1"/>
            </p:cNvSpPr>
            <p:nvPr/>
          </p:nvSpPr>
          <p:spPr bwMode="auto">
            <a:xfrm>
              <a:off x="899886" y="1509486"/>
              <a:ext cx="986971" cy="369332"/>
            </a:xfrm>
            <a:prstGeom prst="rect">
              <a:avLst/>
            </a:prstGeom>
            <a:noFill/>
            <a:ln w="9525">
              <a:noFill/>
              <a:miter lim="800000"/>
              <a:headEnd/>
              <a:tailEnd/>
            </a:ln>
          </p:spPr>
          <p:txBody>
            <a:bodyPr>
              <a:spAutoFit/>
            </a:bodyPr>
            <a:lstStyle/>
            <a:p>
              <a:r>
                <a:rPr lang="en-US">
                  <a:latin typeface="Calibri" pitchFamily="34" charset="0"/>
                </a:rPr>
                <a:t>ITRF_XX</a:t>
              </a:r>
            </a:p>
          </p:txBody>
        </p:sp>
      </p:grpSp>
      <p:grpSp>
        <p:nvGrpSpPr>
          <p:cNvPr id="5" name="Group 28"/>
          <p:cNvGrpSpPr>
            <a:grpSpLocks/>
          </p:cNvGrpSpPr>
          <p:nvPr/>
        </p:nvGrpSpPr>
        <p:grpSpPr bwMode="auto">
          <a:xfrm>
            <a:off x="3497263" y="2206625"/>
            <a:ext cx="944562" cy="942975"/>
            <a:chOff x="2743200" y="2235200"/>
            <a:chExt cx="943429" cy="943429"/>
          </a:xfrm>
        </p:grpSpPr>
        <p:sp>
          <p:nvSpPr>
            <p:cNvPr id="8" name="Oval 7"/>
            <p:cNvSpPr/>
            <p:nvPr/>
          </p:nvSpPr>
          <p:spPr>
            <a:xfrm>
              <a:off x="2743200" y="2235200"/>
              <a:ext cx="943429" cy="94342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74" name="TextBox 8"/>
            <p:cNvSpPr txBox="1">
              <a:spLocks noChangeArrowheads="1"/>
            </p:cNvSpPr>
            <p:nvPr/>
          </p:nvSpPr>
          <p:spPr bwMode="auto">
            <a:xfrm>
              <a:off x="2801257" y="2496457"/>
              <a:ext cx="856343" cy="377372"/>
            </a:xfrm>
            <a:prstGeom prst="rect">
              <a:avLst/>
            </a:prstGeom>
            <a:noFill/>
            <a:ln w="9525">
              <a:noFill/>
              <a:miter lim="800000"/>
              <a:headEnd/>
              <a:tailEnd/>
            </a:ln>
          </p:spPr>
          <p:txBody>
            <a:bodyPr>
              <a:spAutoFit/>
            </a:bodyPr>
            <a:lstStyle/>
            <a:p>
              <a:r>
                <a:rPr lang="en-US">
                  <a:latin typeface="Calibri" pitchFamily="34" charset="0"/>
                </a:rPr>
                <a:t>NAD83</a:t>
              </a:r>
            </a:p>
          </p:txBody>
        </p:sp>
      </p:grpSp>
      <p:grpSp>
        <p:nvGrpSpPr>
          <p:cNvPr id="7" name="Group 25"/>
          <p:cNvGrpSpPr>
            <a:grpSpLocks/>
          </p:cNvGrpSpPr>
          <p:nvPr/>
        </p:nvGrpSpPr>
        <p:grpSpPr bwMode="auto">
          <a:xfrm>
            <a:off x="5297488" y="2198688"/>
            <a:ext cx="1146175" cy="942975"/>
            <a:chOff x="3483719" y="2402114"/>
            <a:chExt cx="1145811" cy="943429"/>
          </a:xfrm>
        </p:grpSpPr>
        <p:sp>
          <p:nvSpPr>
            <p:cNvPr id="10" name="Oval 9"/>
            <p:cNvSpPr/>
            <p:nvPr/>
          </p:nvSpPr>
          <p:spPr>
            <a:xfrm>
              <a:off x="3563069" y="2402114"/>
              <a:ext cx="944262" cy="94342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10" name="TextBox 10"/>
            <p:cNvSpPr txBox="1">
              <a:spLocks noChangeArrowheads="1"/>
            </p:cNvSpPr>
            <p:nvPr/>
          </p:nvSpPr>
          <p:spPr bwMode="auto">
            <a:xfrm>
              <a:off x="3483719" y="2692766"/>
              <a:ext cx="1145811" cy="370066"/>
            </a:xfrm>
            <a:prstGeom prst="rect">
              <a:avLst/>
            </a:prstGeom>
            <a:noFill/>
            <a:ln w="9525">
              <a:noFill/>
              <a:miter lim="800000"/>
              <a:headEnd/>
              <a:tailEnd/>
            </a:ln>
          </p:spPr>
          <p:txBody>
            <a:bodyPr>
              <a:spAutoFit/>
            </a:bodyPr>
            <a:lstStyle/>
            <a:p>
              <a:pPr algn="ctr">
                <a:defRPr/>
              </a:pPr>
              <a:r>
                <a:rPr lang="en-US" dirty="0">
                  <a:solidFill>
                    <a:schemeClr val="accent4">
                      <a:lumMod val="75000"/>
                    </a:schemeClr>
                  </a:solidFill>
                  <a:latin typeface="Calibri" pitchFamily="34" charset="0"/>
                </a:rPr>
                <a:t>NAVD88*</a:t>
              </a:r>
            </a:p>
          </p:txBody>
        </p:sp>
      </p:grpSp>
      <p:grpSp>
        <p:nvGrpSpPr>
          <p:cNvPr id="9" name="Group 27"/>
          <p:cNvGrpSpPr>
            <a:grpSpLocks/>
          </p:cNvGrpSpPr>
          <p:nvPr/>
        </p:nvGrpSpPr>
        <p:grpSpPr bwMode="auto">
          <a:xfrm>
            <a:off x="7242175" y="2192338"/>
            <a:ext cx="942975" cy="942975"/>
            <a:chOff x="7460341" y="2017484"/>
            <a:chExt cx="943429" cy="943429"/>
          </a:xfrm>
        </p:grpSpPr>
        <p:sp>
          <p:nvSpPr>
            <p:cNvPr id="12" name="Oval 11"/>
            <p:cNvSpPr/>
            <p:nvPr/>
          </p:nvSpPr>
          <p:spPr>
            <a:xfrm>
              <a:off x="7460341" y="2017484"/>
              <a:ext cx="943429" cy="94342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70" name="TextBox 12"/>
            <p:cNvSpPr txBox="1">
              <a:spLocks noChangeArrowheads="1"/>
            </p:cNvSpPr>
            <p:nvPr/>
          </p:nvSpPr>
          <p:spPr bwMode="auto">
            <a:xfrm>
              <a:off x="7503886" y="2278743"/>
              <a:ext cx="870857" cy="369332"/>
            </a:xfrm>
            <a:prstGeom prst="rect">
              <a:avLst/>
            </a:prstGeom>
            <a:noFill/>
            <a:ln w="9525">
              <a:noFill/>
              <a:miter lim="800000"/>
              <a:headEnd/>
              <a:tailEnd/>
            </a:ln>
          </p:spPr>
          <p:txBody>
            <a:bodyPr>
              <a:spAutoFit/>
            </a:bodyPr>
            <a:lstStyle/>
            <a:p>
              <a:pPr algn="ctr"/>
              <a:r>
                <a:rPr lang="en-US">
                  <a:latin typeface="Calibri" pitchFamily="34" charset="0"/>
                </a:rPr>
                <a:t>LMSL</a:t>
              </a:r>
            </a:p>
          </p:txBody>
        </p:sp>
      </p:grpSp>
      <p:grpSp>
        <p:nvGrpSpPr>
          <p:cNvPr id="11" name="Group 92"/>
          <p:cNvGrpSpPr>
            <a:grpSpLocks/>
          </p:cNvGrpSpPr>
          <p:nvPr/>
        </p:nvGrpSpPr>
        <p:grpSpPr bwMode="auto">
          <a:xfrm>
            <a:off x="6067425" y="4100513"/>
            <a:ext cx="1292225" cy="703262"/>
            <a:chOff x="6066745" y="4100740"/>
            <a:chExt cx="1292225" cy="703263"/>
          </a:xfrm>
        </p:grpSpPr>
        <p:sp>
          <p:nvSpPr>
            <p:cNvPr id="14" name="Rectangle 13"/>
            <p:cNvSpPr/>
            <p:nvPr/>
          </p:nvSpPr>
          <p:spPr>
            <a:xfrm>
              <a:off x="6087383" y="4100740"/>
              <a:ext cx="1235075" cy="70326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68" name="TextBox 14"/>
            <p:cNvSpPr txBox="1">
              <a:spLocks noChangeArrowheads="1"/>
            </p:cNvSpPr>
            <p:nvPr/>
          </p:nvSpPr>
          <p:spPr bwMode="auto">
            <a:xfrm>
              <a:off x="6066745" y="4121831"/>
              <a:ext cx="1292225" cy="646112"/>
            </a:xfrm>
            <a:prstGeom prst="rect">
              <a:avLst/>
            </a:prstGeom>
            <a:noFill/>
            <a:ln w="9525">
              <a:noFill/>
              <a:miter lim="800000"/>
              <a:headEnd/>
              <a:tailEnd/>
            </a:ln>
          </p:spPr>
          <p:txBody>
            <a:bodyPr>
              <a:spAutoFit/>
            </a:bodyPr>
            <a:lstStyle/>
            <a:p>
              <a:r>
                <a:rPr lang="en-US">
                  <a:latin typeface="Calibri" pitchFamily="34" charset="0"/>
                </a:rPr>
                <a:t>Other tidal datums</a:t>
              </a:r>
            </a:p>
          </p:txBody>
        </p:sp>
      </p:grpSp>
      <p:cxnSp>
        <p:nvCxnSpPr>
          <p:cNvPr id="17" name="Straight Arrow Connector 16"/>
          <p:cNvCxnSpPr>
            <a:stCxn id="4" idx="6"/>
            <a:endCxn id="8" idx="3"/>
          </p:cNvCxnSpPr>
          <p:nvPr/>
        </p:nvCxnSpPr>
        <p:spPr>
          <a:xfrm flipV="1">
            <a:off x="2706688" y="3011488"/>
            <a:ext cx="928687" cy="245427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568575" y="2678113"/>
            <a:ext cx="928688" cy="63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441825" y="2673350"/>
            <a:ext cx="884238" cy="47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3"/>
            <a:endCxn id="4168" idx="0"/>
          </p:cNvCxnSpPr>
          <p:nvPr/>
        </p:nvCxnSpPr>
        <p:spPr>
          <a:xfrm rot="5400000">
            <a:off x="6484938" y="3225800"/>
            <a:ext cx="1123950" cy="6667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33"/>
          <p:cNvGrpSpPr>
            <a:grpSpLocks/>
          </p:cNvGrpSpPr>
          <p:nvPr/>
        </p:nvGrpSpPr>
        <p:grpSpPr bwMode="auto">
          <a:xfrm>
            <a:off x="508000" y="4386263"/>
            <a:ext cx="2293938" cy="457200"/>
            <a:chOff x="217719" y="1977572"/>
            <a:chExt cx="2293252" cy="457200"/>
          </a:xfrm>
        </p:grpSpPr>
        <p:sp>
          <p:nvSpPr>
            <p:cNvPr id="33" name="Oval 32"/>
            <p:cNvSpPr/>
            <p:nvPr/>
          </p:nvSpPr>
          <p:spPr>
            <a:xfrm>
              <a:off x="246285" y="1977572"/>
              <a:ext cx="2264686" cy="457200"/>
            </a:xfrm>
            <a:prstGeom prst="ellipse">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66" name="TextBox 31"/>
            <p:cNvSpPr txBox="1">
              <a:spLocks noChangeArrowheads="1"/>
            </p:cNvSpPr>
            <p:nvPr/>
          </p:nvSpPr>
          <p:spPr bwMode="auto">
            <a:xfrm>
              <a:off x="217719" y="2021114"/>
              <a:ext cx="2293252" cy="369332"/>
            </a:xfrm>
            <a:prstGeom prst="rect">
              <a:avLst/>
            </a:prstGeom>
            <a:noFill/>
            <a:ln w="9525">
              <a:noFill/>
              <a:miter lim="800000"/>
              <a:headEnd/>
              <a:tailEnd/>
            </a:ln>
          </p:spPr>
          <p:txBody>
            <a:bodyPr>
              <a:spAutoFit/>
            </a:bodyPr>
            <a:lstStyle/>
            <a:p>
              <a:pPr algn="ctr"/>
              <a:r>
                <a:rPr lang="en-US">
                  <a:solidFill>
                    <a:srgbClr val="007434"/>
                  </a:solidFill>
                  <a:latin typeface="Calibri" pitchFamily="34" charset="0"/>
                </a:rPr>
                <a:t>Rapid Static 15m</a:t>
              </a:r>
            </a:p>
          </p:txBody>
        </p:sp>
      </p:grpSp>
      <p:cxnSp>
        <p:nvCxnSpPr>
          <p:cNvPr id="37" name="Straight Arrow Connector 36"/>
          <p:cNvCxnSpPr>
            <a:stCxn id="4166" idx="3"/>
            <a:endCxn id="8" idx="3"/>
          </p:cNvCxnSpPr>
          <p:nvPr/>
        </p:nvCxnSpPr>
        <p:spPr>
          <a:xfrm flipV="1">
            <a:off x="2801938" y="3011488"/>
            <a:ext cx="833437" cy="160337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41"/>
          <p:cNvGrpSpPr>
            <a:grpSpLocks/>
          </p:cNvGrpSpPr>
          <p:nvPr/>
        </p:nvGrpSpPr>
        <p:grpSpPr bwMode="auto">
          <a:xfrm>
            <a:off x="2495550" y="5649913"/>
            <a:ext cx="1763713" cy="457200"/>
            <a:chOff x="493486" y="3951515"/>
            <a:chExt cx="1763486" cy="457200"/>
          </a:xfrm>
        </p:grpSpPr>
        <p:sp>
          <p:nvSpPr>
            <p:cNvPr id="39" name="Oval 38"/>
            <p:cNvSpPr/>
            <p:nvPr/>
          </p:nvSpPr>
          <p:spPr>
            <a:xfrm>
              <a:off x="493486" y="3951515"/>
              <a:ext cx="1763486" cy="457200"/>
            </a:xfrm>
            <a:prstGeom prst="ellipse">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64" name="TextBox 37"/>
            <p:cNvSpPr txBox="1">
              <a:spLocks noChangeArrowheads="1"/>
            </p:cNvSpPr>
            <p:nvPr/>
          </p:nvSpPr>
          <p:spPr bwMode="auto">
            <a:xfrm>
              <a:off x="522519" y="3995057"/>
              <a:ext cx="1690913" cy="369332"/>
            </a:xfrm>
            <a:prstGeom prst="rect">
              <a:avLst/>
            </a:prstGeom>
            <a:noFill/>
            <a:ln w="9525">
              <a:noFill/>
              <a:miter lim="800000"/>
              <a:headEnd/>
              <a:tailEnd/>
            </a:ln>
          </p:spPr>
          <p:txBody>
            <a:bodyPr>
              <a:spAutoFit/>
            </a:bodyPr>
            <a:lstStyle/>
            <a:p>
              <a:pPr algn="ctr"/>
              <a:r>
                <a:rPr lang="en-US">
                  <a:solidFill>
                    <a:srgbClr val="007434"/>
                  </a:solidFill>
                  <a:latin typeface="Calibri" pitchFamily="34" charset="0"/>
                </a:rPr>
                <a:t>Static 4hr</a:t>
              </a:r>
            </a:p>
          </p:txBody>
        </p:sp>
      </p:grpSp>
      <p:cxnSp>
        <p:nvCxnSpPr>
          <p:cNvPr id="49" name="Straight Arrow Connector 48"/>
          <p:cNvCxnSpPr>
            <a:stCxn id="39" idx="0"/>
            <a:endCxn id="8" idx="3"/>
          </p:cNvCxnSpPr>
          <p:nvPr/>
        </p:nvCxnSpPr>
        <p:spPr>
          <a:xfrm rot="5400000" flipH="1" flipV="1">
            <a:off x="2187575" y="4202113"/>
            <a:ext cx="2638425" cy="25717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112" name="TextBox 63"/>
          <p:cNvSpPr txBox="1">
            <a:spLocks noChangeArrowheads="1"/>
          </p:cNvSpPr>
          <p:nvPr/>
        </p:nvSpPr>
        <p:spPr bwMode="auto">
          <a:xfrm>
            <a:off x="2379663" y="4005263"/>
            <a:ext cx="741362" cy="369887"/>
          </a:xfrm>
          <a:prstGeom prst="rect">
            <a:avLst/>
          </a:prstGeom>
          <a:noFill/>
          <a:ln w="9525">
            <a:noFill/>
            <a:miter lim="800000"/>
            <a:headEnd/>
            <a:tailEnd/>
          </a:ln>
        </p:spPr>
        <p:txBody>
          <a:bodyPr>
            <a:spAutoFit/>
          </a:bodyPr>
          <a:lstStyle/>
          <a:p>
            <a:r>
              <a:rPr lang="en-US">
                <a:solidFill>
                  <a:srgbClr val="007434"/>
                </a:solidFill>
                <a:latin typeface="Calibri" pitchFamily="34" charset="0"/>
              </a:rPr>
              <a:t>7 cm</a:t>
            </a:r>
          </a:p>
        </p:txBody>
      </p:sp>
      <p:sp>
        <p:nvSpPr>
          <p:cNvPr id="4113" name="TextBox 64"/>
          <p:cNvSpPr txBox="1">
            <a:spLocks noChangeArrowheads="1"/>
          </p:cNvSpPr>
          <p:nvPr/>
        </p:nvSpPr>
        <p:spPr bwMode="auto">
          <a:xfrm>
            <a:off x="2228850" y="4884738"/>
            <a:ext cx="928688" cy="369887"/>
          </a:xfrm>
          <a:prstGeom prst="rect">
            <a:avLst/>
          </a:prstGeom>
          <a:noFill/>
          <a:ln w="9525">
            <a:noFill/>
            <a:miter lim="800000"/>
            <a:headEnd/>
            <a:tailEnd/>
          </a:ln>
        </p:spPr>
        <p:txBody>
          <a:bodyPr>
            <a:spAutoFit/>
          </a:bodyPr>
          <a:lstStyle/>
          <a:p>
            <a:r>
              <a:rPr lang="en-US">
                <a:solidFill>
                  <a:srgbClr val="007434"/>
                </a:solidFill>
                <a:latin typeface="Calibri" pitchFamily="34" charset="0"/>
              </a:rPr>
              <a:t>4 cm</a:t>
            </a:r>
          </a:p>
        </p:txBody>
      </p:sp>
      <p:sp>
        <p:nvSpPr>
          <p:cNvPr id="4114" name="TextBox 65"/>
          <p:cNvSpPr txBox="1">
            <a:spLocks noChangeArrowheads="1"/>
          </p:cNvSpPr>
          <p:nvPr/>
        </p:nvSpPr>
        <p:spPr bwMode="auto">
          <a:xfrm>
            <a:off x="0" y="6502400"/>
            <a:ext cx="9144000" cy="369888"/>
          </a:xfrm>
          <a:prstGeom prst="rect">
            <a:avLst/>
          </a:prstGeom>
          <a:noFill/>
          <a:ln w="9525">
            <a:noFill/>
            <a:miter lim="800000"/>
            <a:headEnd/>
            <a:tailEnd/>
          </a:ln>
        </p:spPr>
        <p:txBody>
          <a:bodyPr>
            <a:spAutoFit/>
          </a:bodyPr>
          <a:lstStyle/>
          <a:p>
            <a:pPr algn="ctr"/>
            <a:r>
              <a:rPr lang="en-US" b="1">
                <a:latin typeface="Calibri" pitchFamily="34" charset="0"/>
              </a:rPr>
              <a:t>Error Estimates for Datum transformations (2 </a:t>
            </a:r>
            <a:r>
              <a:rPr lang="el-GR" b="1">
                <a:latin typeface="Calibri" pitchFamily="34" charset="0"/>
              </a:rPr>
              <a:t>σ</a:t>
            </a:r>
            <a:r>
              <a:rPr lang="en-US" b="1">
                <a:latin typeface="Calibri" pitchFamily="34" charset="0"/>
              </a:rPr>
              <a:t>)</a:t>
            </a:r>
          </a:p>
        </p:txBody>
      </p:sp>
      <p:sp>
        <p:nvSpPr>
          <p:cNvPr id="4115" name="TextBox 66"/>
          <p:cNvSpPr txBox="1">
            <a:spLocks noChangeArrowheads="1"/>
          </p:cNvSpPr>
          <p:nvPr/>
        </p:nvSpPr>
        <p:spPr bwMode="auto">
          <a:xfrm>
            <a:off x="2590800" y="2271713"/>
            <a:ext cx="928688" cy="369887"/>
          </a:xfrm>
          <a:prstGeom prst="rect">
            <a:avLst/>
          </a:prstGeom>
          <a:noFill/>
          <a:ln w="9525">
            <a:noFill/>
            <a:miter lim="800000"/>
            <a:headEnd/>
            <a:tailEnd/>
          </a:ln>
        </p:spPr>
        <p:txBody>
          <a:bodyPr>
            <a:spAutoFit/>
          </a:bodyPr>
          <a:lstStyle/>
          <a:p>
            <a:r>
              <a:rPr lang="en-US" dirty="0">
                <a:latin typeface="Calibri" pitchFamily="34" charset="0"/>
              </a:rPr>
              <a:t>4 cm</a:t>
            </a:r>
          </a:p>
        </p:txBody>
      </p:sp>
      <p:grpSp>
        <p:nvGrpSpPr>
          <p:cNvPr id="16" name="Group 70"/>
          <p:cNvGrpSpPr>
            <a:grpSpLocks/>
          </p:cNvGrpSpPr>
          <p:nvPr/>
        </p:nvGrpSpPr>
        <p:grpSpPr bwMode="auto">
          <a:xfrm>
            <a:off x="4151313" y="3629025"/>
            <a:ext cx="930275" cy="928688"/>
            <a:chOff x="3904343" y="3657600"/>
            <a:chExt cx="928914" cy="928914"/>
          </a:xfrm>
        </p:grpSpPr>
        <p:sp>
          <p:nvSpPr>
            <p:cNvPr id="69" name="Oval 68"/>
            <p:cNvSpPr/>
            <p:nvPr/>
          </p:nvSpPr>
          <p:spPr>
            <a:xfrm>
              <a:off x="3904343" y="3657600"/>
              <a:ext cx="928914" cy="928914"/>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27" name="TextBox 69"/>
            <p:cNvSpPr txBox="1">
              <a:spLocks noChangeArrowheads="1"/>
            </p:cNvSpPr>
            <p:nvPr/>
          </p:nvSpPr>
          <p:spPr bwMode="auto">
            <a:xfrm>
              <a:off x="3962994" y="3948184"/>
              <a:ext cx="841730" cy="368390"/>
            </a:xfrm>
            <a:prstGeom prst="rect">
              <a:avLst/>
            </a:prstGeom>
            <a:noFill/>
            <a:ln w="9525">
              <a:noFill/>
              <a:miter lim="800000"/>
              <a:headEnd/>
              <a:tailEnd/>
            </a:ln>
          </p:spPr>
          <p:txBody>
            <a:bodyPr>
              <a:spAutoFit/>
            </a:bodyPr>
            <a:lstStyle/>
            <a:p>
              <a:pPr algn="ctr">
                <a:defRPr/>
              </a:pPr>
              <a:r>
                <a:rPr lang="en-US" b="1" dirty="0" err="1">
                  <a:solidFill>
                    <a:schemeClr val="bg2">
                      <a:lumMod val="25000"/>
                    </a:schemeClr>
                  </a:solidFill>
                  <a:latin typeface="Calibri" pitchFamily="34" charset="0"/>
                </a:rPr>
                <a:t>Geoid</a:t>
              </a:r>
              <a:endParaRPr lang="en-US" b="1" dirty="0">
                <a:solidFill>
                  <a:schemeClr val="bg2">
                    <a:lumMod val="25000"/>
                  </a:schemeClr>
                </a:solidFill>
                <a:latin typeface="Calibri" pitchFamily="34" charset="0"/>
              </a:endParaRPr>
            </a:p>
          </p:txBody>
        </p:sp>
      </p:grpSp>
      <p:sp>
        <p:nvSpPr>
          <p:cNvPr id="73" name="Freeform 72"/>
          <p:cNvSpPr/>
          <p:nvPr/>
        </p:nvSpPr>
        <p:spPr>
          <a:xfrm>
            <a:off x="4614863" y="2728913"/>
            <a:ext cx="725487" cy="885825"/>
          </a:xfrm>
          <a:custGeom>
            <a:avLst/>
            <a:gdLst>
              <a:gd name="connsiteX0" fmla="*/ 0 w 1059543"/>
              <a:gd name="connsiteY0" fmla="*/ 972457 h 972457"/>
              <a:gd name="connsiteX1" fmla="*/ 290286 w 1059543"/>
              <a:gd name="connsiteY1" fmla="*/ 319314 h 972457"/>
              <a:gd name="connsiteX2" fmla="*/ 1059543 w 1059543"/>
              <a:gd name="connsiteY2" fmla="*/ 0 h 972457"/>
              <a:gd name="connsiteX0" fmla="*/ 0 w 1262743"/>
              <a:gd name="connsiteY0" fmla="*/ 943429 h 943429"/>
              <a:gd name="connsiteX1" fmla="*/ 493486 w 1262743"/>
              <a:gd name="connsiteY1" fmla="*/ 319314 h 943429"/>
              <a:gd name="connsiteX2" fmla="*/ 1262743 w 1262743"/>
              <a:gd name="connsiteY2" fmla="*/ 0 h 943429"/>
            </a:gdLst>
            <a:ahLst/>
            <a:cxnLst>
              <a:cxn ang="0">
                <a:pos x="connsiteX0" y="connsiteY0"/>
              </a:cxn>
              <a:cxn ang="0">
                <a:pos x="connsiteX1" y="connsiteY1"/>
              </a:cxn>
              <a:cxn ang="0">
                <a:pos x="connsiteX2" y="connsiteY2"/>
              </a:cxn>
            </a:cxnLst>
            <a:rect l="l" t="t" r="r" b="b"/>
            <a:pathLst>
              <a:path w="1262743" h="943429">
                <a:moveTo>
                  <a:pt x="0" y="943429"/>
                </a:moveTo>
                <a:cubicBezTo>
                  <a:pt x="56848" y="697895"/>
                  <a:pt x="283029" y="476552"/>
                  <a:pt x="493486" y="319314"/>
                </a:cubicBezTo>
                <a:cubicBezTo>
                  <a:pt x="703943" y="162076"/>
                  <a:pt x="966410" y="78619"/>
                  <a:pt x="1262743" y="0"/>
                </a:cubicBezTo>
              </a:path>
            </a:pathLst>
          </a:custGeom>
          <a:ln w="28575">
            <a:solidFill>
              <a:schemeClr val="bg2">
                <a:lumMod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118" name="TextBox 73"/>
          <p:cNvSpPr txBox="1">
            <a:spLocks noChangeArrowheads="1"/>
          </p:cNvSpPr>
          <p:nvPr/>
        </p:nvSpPr>
        <p:spPr bwMode="auto">
          <a:xfrm>
            <a:off x="6364288" y="2227263"/>
            <a:ext cx="928687" cy="369887"/>
          </a:xfrm>
          <a:prstGeom prst="rect">
            <a:avLst/>
          </a:prstGeom>
          <a:noFill/>
          <a:ln w="9525">
            <a:noFill/>
            <a:miter lim="800000"/>
            <a:headEnd/>
            <a:tailEnd/>
          </a:ln>
        </p:spPr>
        <p:txBody>
          <a:bodyPr>
            <a:spAutoFit/>
          </a:bodyPr>
          <a:lstStyle/>
          <a:p>
            <a:r>
              <a:rPr lang="en-US">
                <a:latin typeface="Calibri" pitchFamily="34" charset="0"/>
              </a:rPr>
              <a:t>11.2 cm</a:t>
            </a:r>
          </a:p>
        </p:txBody>
      </p:sp>
      <p:sp>
        <p:nvSpPr>
          <p:cNvPr id="4119" name="TextBox 74"/>
          <p:cNvSpPr txBox="1">
            <a:spLocks noChangeArrowheads="1"/>
          </p:cNvSpPr>
          <p:nvPr/>
        </p:nvSpPr>
        <p:spPr bwMode="auto">
          <a:xfrm>
            <a:off x="6227763" y="3440113"/>
            <a:ext cx="927100" cy="369887"/>
          </a:xfrm>
          <a:prstGeom prst="rect">
            <a:avLst/>
          </a:prstGeom>
          <a:noFill/>
          <a:ln w="9525">
            <a:noFill/>
            <a:miter lim="800000"/>
            <a:headEnd/>
            <a:tailEnd/>
          </a:ln>
        </p:spPr>
        <p:txBody>
          <a:bodyPr>
            <a:spAutoFit/>
          </a:bodyPr>
          <a:lstStyle/>
          <a:p>
            <a:r>
              <a:rPr lang="en-US">
                <a:latin typeface="Calibri" pitchFamily="34" charset="0"/>
              </a:rPr>
              <a:t>6.2 cm</a:t>
            </a:r>
          </a:p>
        </p:txBody>
      </p:sp>
      <p:sp>
        <p:nvSpPr>
          <p:cNvPr id="4120" name="TextBox 64"/>
          <p:cNvSpPr txBox="1">
            <a:spLocks noChangeArrowheads="1"/>
          </p:cNvSpPr>
          <p:nvPr/>
        </p:nvSpPr>
        <p:spPr bwMode="auto">
          <a:xfrm>
            <a:off x="3482975" y="4935538"/>
            <a:ext cx="928688" cy="369887"/>
          </a:xfrm>
          <a:prstGeom prst="rect">
            <a:avLst/>
          </a:prstGeom>
          <a:noFill/>
          <a:ln w="9525">
            <a:noFill/>
            <a:miter lim="800000"/>
            <a:headEnd/>
            <a:tailEnd/>
          </a:ln>
        </p:spPr>
        <p:txBody>
          <a:bodyPr>
            <a:spAutoFit/>
          </a:bodyPr>
          <a:lstStyle/>
          <a:p>
            <a:r>
              <a:rPr lang="en-US">
                <a:solidFill>
                  <a:srgbClr val="007434"/>
                </a:solidFill>
                <a:latin typeface="Calibri" pitchFamily="34" charset="0"/>
              </a:rPr>
              <a:t>2 cm</a:t>
            </a:r>
          </a:p>
        </p:txBody>
      </p:sp>
      <p:sp>
        <p:nvSpPr>
          <p:cNvPr id="48" name="TextBox 64"/>
          <p:cNvSpPr txBox="1">
            <a:spLocks noChangeArrowheads="1"/>
          </p:cNvSpPr>
          <p:nvPr/>
        </p:nvSpPr>
        <p:spPr bwMode="auto">
          <a:xfrm>
            <a:off x="6575425" y="1566863"/>
            <a:ext cx="928688" cy="369887"/>
          </a:xfrm>
          <a:prstGeom prst="rect">
            <a:avLst/>
          </a:prstGeom>
          <a:noFill/>
          <a:ln w="9525">
            <a:noFill/>
            <a:miter lim="800000"/>
            <a:headEnd/>
            <a:tailEnd/>
          </a:ln>
        </p:spPr>
        <p:txBody>
          <a:bodyPr>
            <a:spAutoFit/>
          </a:bodyPr>
          <a:lstStyle/>
          <a:p>
            <a:pPr>
              <a:defRPr/>
            </a:pPr>
            <a:r>
              <a:rPr lang="en-US" dirty="0">
                <a:solidFill>
                  <a:schemeClr val="accent6">
                    <a:lumMod val="50000"/>
                  </a:schemeClr>
                </a:solidFill>
                <a:latin typeface="Calibri" pitchFamily="34" charset="0"/>
              </a:rPr>
              <a:t>4 cm</a:t>
            </a:r>
          </a:p>
        </p:txBody>
      </p:sp>
      <p:grpSp>
        <p:nvGrpSpPr>
          <p:cNvPr id="20" name="Group 33"/>
          <p:cNvGrpSpPr>
            <a:grpSpLocks/>
          </p:cNvGrpSpPr>
          <p:nvPr/>
        </p:nvGrpSpPr>
        <p:grpSpPr bwMode="auto">
          <a:xfrm>
            <a:off x="5972175" y="242888"/>
            <a:ext cx="2663825" cy="457200"/>
            <a:chOff x="217719" y="1977572"/>
            <a:chExt cx="2293252" cy="457200"/>
          </a:xfrm>
        </p:grpSpPr>
        <p:sp>
          <p:nvSpPr>
            <p:cNvPr id="51" name="Oval 50"/>
            <p:cNvSpPr/>
            <p:nvPr/>
          </p:nvSpPr>
          <p:spPr>
            <a:xfrm>
              <a:off x="246419" y="1977572"/>
              <a:ext cx="2264552" cy="457200"/>
            </a:xfrm>
            <a:prstGeom prst="ellipse">
              <a:avLst/>
            </a:prstGeom>
            <a:solidFill>
              <a:schemeClr val="bg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TextBox 31"/>
            <p:cNvSpPr txBox="1">
              <a:spLocks noChangeArrowheads="1"/>
            </p:cNvSpPr>
            <p:nvPr/>
          </p:nvSpPr>
          <p:spPr bwMode="auto">
            <a:xfrm>
              <a:off x="217719" y="2020434"/>
              <a:ext cx="2293252" cy="369888"/>
            </a:xfrm>
            <a:prstGeom prst="rect">
              <a:avLst/>
            </a:prstGeom>
            <a:noFill/>
            <a:ln w="9525">
              <a:noFill/>
              <a:miter lim="800000"/>
              <a:headEnd/>
              <a:tailEnd/>
            </a:ln>
          </p:spPr>
          <p:txBody>
            <a:bodyPr>
              <a:spAutoFit/>
            </a:bodyPr>
            <a:lstStyle/>
            <a:p>
              <a:pPr algn="ctr">
                <a:defRPr/>
              </a:pPr>
              <a:r>
                <a:rPr lang="en-US" dirty="0">
                  <a:solidFill>
                    <a:schemeClr val="accent6">
                      <a:lumMod val="50000"/>
                    </a:schemeClr>
                  </a:solidFill>
                  <a:latin typeface="Calibri" pitchFamily="34" charset="0"/>
                </a:rPr>
                <a:t>Second Order leveling*</a:t>
              </a:r>
            </a:p>
          </p:txBody>
        </p:sp>
      </p:grpSp>
      <p:grpSp>
        <p:nvGrpSpPr>
          <p:cNvPr id="21" name="Group 33"/>
          <p:cNvGrpSpPr>
            <a:grpSpLocks/>
          </p:cNvGrpSpPr>
          <p:nvPr/>
        </p:nvGrpSpPr>
        <p:grpSpPr bwMode="auto">
          <a:xfrm>
            <a:off x="6502400" y="1092200"/>
            <a:ext cx="2452688" cy="457200"/>
            <a:chOff x="217719" y="1977572"/>
            <a:chExt cx="2293252" cy="457200"/>
          </a:xfrm>
        </p:grpSpPr>
        <p:sp>
          <p:nvSpPr>
            <p:cNvPr id="54" name="Oval 53"/>
            <p:cNvSpPr/>
            <p:nvPr/>
          </p:nvSpPr>
          <p:spPr>
            <a:xfrm>
              <a:off x="245921" y="1977572"/>
              <a:ext cx="2265050" cy="457200"/>
            </a:xfrm>
            <a:prstGeom prst="ellipse">
              <a:avLst/>
            </a:prstGeom>
            <a:solidFill>
              <a:schemeClr val="bg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TextBox 31"/>
            <p:cNvSpPr txBox="1">
              <a:spLocks noChangeArrowheads="1"/>
            </p:cNvSpPr>
            <p:nvPr/>
          </p:nvSpPr>
          <p:spPr bwMode="auto">
            <a:xfrm>
              <a:off x="217719" y="2020435"/>
              <a:ext cx="2293252" cy="369887"/>
            </a:xfrm>
            <a:prstGeom prst="rect">
              <a:avLst/>
            </a:prstGeom>
            <a:noFill/>
            <a:ln w="9525">
              <a:noFill/>
              <a:miter lim="800000"/>
              <a:headEnd/>
              <a:tailEnd/>
            </a:ln>
          </p:spPr>
          <p:txBody>
            <a:bodyPr>
              <a:spAutoFit/>
            </a:bodyPr>
            <a:lstStyle/>
            <a:p>
              <a:pPr algn="ctr">
                <a:defRPr/>
              </a:pPr>
              <a:r>
                <a:rPr lang="en-US" dirty="0">
                  <a:solidFill>
                    <a:schemeClr val="accent6">
                      <a:lumMod val="50000"/>
                    </a:schemeClr>
                  </a:solidFill>
                  <a:latin typeface="Calibri" pitchFamily="34" charset="0"/>
                </a:rPr>
                <a:t>Third Order leveling*</a:t>
              </a:r>
            </a:p>
          </p:txBody>
        </p:sp>
      </p:grpSp>
      <p:grpSp>
        <p:nvGrpSpPr>
          <p:cNvPr id="22" name="Group 33"/>
          <p:cNvGrpSpPr>
            <a:grpSpLocks/>
          </p:cNvGrpSpPr>
          <p:nvPr/>
        </p:nvGrpSpPr>
        <p:grpSpPr bwMode="auto">
          <a:xfrm>
            <a:off x="3460750" y="214313"/>
            <a:ext cx="2293938" cy="457200"/>
            <a:chOff x="217719" y="1977572"/>
            <a:chExt cx="2293252" cy="457200"/>
          </a:xfrm>
        </p:grpSpPr>
        <p:sp>
          <p:nvSpPr>
            <p:cNvPr id="57" name="Oval 56"/>
            <p:cNvSpPr/>
            <p:nvPr/>
          </p:nvSpPr>
          <p:spPr>
            <a:xfrm>
              <a:off x="246285" y="1977572"/>
              <a:ext cx="2264686" cy="457200"/>
            </a:xfrm>
            <a:prstGeom prst="ellipse">
              <a:avLst/>
            </a:prstGeom>
            <a:solidFill>
              <a:schemeClr val="bg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TextBox 31"/>
            <p:cNvSpPr txBox="1">
              <a:spLocks noChangeArrowheads="1"/>
            </p:cNvSpPr>
            <p:nvPr/>
          </p:nvSpPr>
          <p:spPr bwMode="auto">
            <a:xfrm>
              <a:off x="217719" y="2020434"/>
              <a:ext cx="2293252" cy="369888"/>
            </a:xfrm>
            <a:prstGeom prst="rect">
              <a:avLst/>
            </a:prstGeom>
            <a:noFill/>
            <a:ln w="9525">
              <a:noFill/>
              <a:miter lim="800000"/>
              <a:headEnd/>
              <a:tailEnd/>
            </a:ln>
          </p:spPr>
          <p:txBody>
            <a:bodyPr>
              <a:spAutoFit/>
            </a:bodyPr>
            <a:lstStyle/>
            <a:p>
              <a:pPr algn="ctr">
                <a:defRPr/>
              </a:pPr>
              <a:r>
                <a:rPr lang="en-US" dirty="0">
                  <a:solidFill>
                    <a:schemeClr val="accent6">
                      <a:lumMod val="50000"/>
                    </a:schemeClr>
                  </a:solidFill>
                  <a:latin typeface="Calibri" pitchFamily="34" charset="0"/>
                </a:rPr>
                <a:t>First Order leveling*</a:t>
              </a:r>
            </a:p>
          </p:txBody>
        </p:sp>
      </p:grpSp>
      <p:cxnSp>
        <p:nvCxnSpPr>
          <p:cNvPr id="60" name="Straight Arrow Connector 59"/>
          <p:cNvCxnSpPr>
            <a:stCxn id="57" idx="4"/>
            <a:endCxn id="10" idx="0"/>
          </p:cNvCxnSpPr>
          <p:nvPr/>
        </p:nvCxnSpPr>
        <p:spPr>
          <a:xfrm rot="16200000" flipH="1">
            <a:off x="4472781" y="821532"/>
            <a:ext cx="1527175" cy="1227138"/>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54" idx="2"/>
            <a:endCxn id="10" idx="0"/>
          </p:cNvCxnSpPr>
          <p:nvPr/>
        </p:nvCxnSpPr>
        <p:spPr>
          <a:xfrm rot="10800000" flipV="1">
            <a:off x="5849938" y="1320800"/>
            <a:ext cx="682625" cy="877888"/>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52" idx="1"/>
            <a:endCxn id="10" idx="0"/>
          </p:cNvCxnSpPr>
          <p:nvPr/>
        </p:nvCxnSpPr>
        <p:spPr>
          <a:xfrm rot="10800000" flipV="1">
            <a:off x="5849938" y="471488"/>
            <a:ext cx="122237" cy="172720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33"/>
          <p:cNvGrpSpPr>
            <a:grpSpLocks/>
          </p:cNvGrpSpPr>
          <p:nvPr/>
        </p:nvGrpSpPr>
        <p:grpSpPr bwMode="auto">
          <a:xfrm>
            <a:off x="471488" y="3494088"/>
            <a:ext cx="2293937" cy="457200"/>
            <a:chOff x="217719" y="1977572"/>
            <a:chExt cx="2293252" cy="457200"/>
          </a:xfrm>
        </p:grpSpPr>
        <p:sp>
          <p:nvSpPr>
            <p:cNvPr id="74" name="Oval 73"/>
            <p:cNvSpPr/>
            <p:nvPr/>
          </p:nvSpPr>
          <p:spPr>
            <a:xfrm>
              <a:off x="246285" y="1977572"/>
              <a:ext cx="2264686" cy="457200"/>
            </a:xfrm>
            <a:prstGeom prst="ellipse">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54" name="TextBox 31"/>
            <p:cNvSpPr txBox="1">
              <a:spLocks noChangeArrowheads="1"/>
            </p:cNvSpPr>
            <p:nvPr/>
          </p:nvSpPr>
          <p:spPr bwMode="auto">
            <a:xfrm>
              <a:off x="217719" y="2021114"/>
              <a:ext cx="2293252" cy="369332"/>
            </a:xfrm>
            <a:prstGeom prst="rect">
              <a:avLst/>
            </a:prstGeom>
            <a:noFill/>
            <a:ln w="9525">
              <a:noFill/>
              <a:miter lim="800000"/>
              <a:headEnd/>
              <a:tailEnd/>
            </a:ln>
          </p:spPr>
          <p:txBody>
            <a:bodyPr>
              <a:spAutoFit/>
            </a:bodyPr>
            <a:lstStyle/>
            <a:p>
              <a:pPr algn="ctr"/>
              <a:r>
                <a:rPr lang="en-US">
                  <a:solidFill>
                    <a:srgbClr val="007434"/>
                  </a:solidFill>
                  <a:latin typeface="Calibri" pitchFamily="34" charset="0"/>
                </a:rPr>
                <a:t>Real-Time GNSS</a:t>
              </a:r>
            </a:p>
          </p:txBody>
        </p:sp>
      </p:grpSp>
      <p:cxnSp>
        <p:nvCxnSpPr>
          <p:cNvPr id="79" name="Straight Arrow Connector 78"/>
          <p:cNvCxnSpPr>
            <a:stCxn id="4154" idx="3"/>
            <a:endCxn id="8" idx="3"/>
          </p:cNvCxnSpPr>
          <p:nvPr/>
        </p:nvCxnSpPr>
        <p:spPr>
          <a:xfrm flipV="1">
            <a:off x="2765425" y="3011488"/>
            <a:ext cx="869950" cy="71120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130" name="TextBox 63"/>
          <p:cNvSpPr txBox="1">
            <a:spLocks noChangeArrowheads="1"/>
          </p:cNvSpPr>
          <p:nvPr/>
        </p:nvSpPr>
        <p:spPr bwMode="auto">
          <a:xfrm>
            <a:off x="2459038" y="3200400"/>
            <a:ext cx="835025" cy="369888"/>
          </a:xfrm>
          <a:prstGeom prst="rect">
            <a:avLst/>
          </a:prstGeom>
          <a:noFill/>
          <a:ln w="9525">
            <a:noFill/>
            <a:miter lim="800000"/>
            <a:headEnd/>
            <a:tailEnd/>
          </a:ln>
        </p:spPr>
        <p:txBody>
          <a:bodyPr>
            <a:spAutoFit/>
          </a:bodyPr>
          <a:lstStyle/>
          <a:p>
            <a:r>
              <a:rPr lang="en-US">
                <a:solidFill>
                  <a:srgbClr val="007434"/>
                </a:solidFill>
                <a:latin typeface="Calibri" pitchFamily="34" charset="0"/>
              </a:rPr>
              <a:t>4 cm*</a:t>
            </a:r>
          </a:p>
        </p:txBody>
      </p:sp>
      <p:sp>
        <p:nvSpPr>
          <p:cNvPr id="81" name="TextBox 64"/>
          <p:cNvSpPr txBox="1">
            <a:spLocks noChangeArrowheads="1"/>
          </p:cNvSpPr>
          <p:nvPr/>
        </p:nvSpPr>
        <p:spPr bwMode="auto">
          <a:xfrm>
            <a:off x="6030913" y="847725"/>
            <a:ext cx="928687" cy="369888"/>
          </a:xfrm>
          <a:prstGeom prst="rect">
            <a:avLst/>
          </a:prstGeom>
          <a:noFill/>
          <a:ln w="9525">
            <a:noFill/>
            <a:miter lim="800000"/>
            <a:headEnd/>
            <a:tailEnd/>
          </a:ln>
        </p:spPr>
        <p:txBody>
          <a:bodyPr>
            <a:spAutoFit/>
          </a:bodyPr>
          <a:lstStyle/>
          <a:p>
            <a:pPr>
              <a:defRPr/>
            </a:pPr>
            <a:r>
              <a:rPr lang="en-US" dirty="0">
                <a:solidFill>
                  <a:schemeClr val="accent6">
                    <a:lumMod val="50000"/>
                  </a:schemeClr>
                </a:solidFill>
                <a:latin typeface="Calibri" pitchFamily="34" charset="0"/>
              </a:rPr>
              <a:t>2 cm</a:t>
            </a:r>
          </a:p>
        </p:txBody>
      </p:sp>
      <p:sp>
        <p:nvSpPr>
          <p:cNvPr id="82" name="TextBox 64"/>
          <p:cNvSpPr txBox="1">
            <a:spLocks noChangeArrowheads="1"/>
          </p:cNvSpPr>
          <p:nvPr/>
        </p:nvSpPr>
        <p:spPr bwMode="auto">
          <a:xfrm>
            <a:off x="4135438" y="827088"/>
            <a:ext cx="928687" cy="369887"/>
          </a:xfrm>
          <a:prstGeom prst="rect">
            <a:avLst/>
          </a:prstGeom>
          <a:noFill/>
          <a:ln w="9525">
            <a:noFill/>
            <a:miter lim="800000"/>
            <a:headEnd/>
            <a:tailEnd/>
          </a:ln>
        </p:spPr>
        <p:txBody>
          <a:bodyPr>
            <a:spAutoFit/>
          </a:bodyPr>
          <a:lstStyle/>
          <a:p>
            <a:pPr>
              <a:defRPr/>
            </a:pPr>
            <a:r>
              <a:rPr lang="en-US" dirty="0">
                <a:solidFill>
                  <a:schemeClr val="accent6">
                    <a:lumMod val="50000"/>
                  </a:schemeClr>
                </a:solidFill>
                <a:latin typeface="Calibri" pitchFamily="34" charset="0"/>
              </a:rPr>
              <a:t>1.4 cm</a:t>
            </a:r>
          </a:p>
        </p:txBody>
      </p:sp>
      <p:sp>
        <p:nvSpPr>
          <p:cNvPr id="100" name="TextBox 99"/>
          <p:cNvSpPr txBox="1"/>
          <p:nvPr/>
        </p:nvSpPr>
        <p:spPr>
          <a:xfrm>
            <a:off x="6807200" y="6254750"/>
            <a:ext cx="2133600" cy="369888"/>
          </a:xfrm>
          <a:prstGeom prst="rect">
            <a:avLst/>
          </a:prstGeom>
          <a:noFill/>
        </p:spPr>
        <p:txBody>
          <a:bodyPr>
            <a:spAutoFit/>
          </a:bodyPr>
          <a:lstStyle/>
          <a:p>
            <a:pPr>
              <a:defRPr/>
            </a:pPr>
            <a:r>
              <a:rPr lang="en-US" dirty="0">
                <a:solidFill>
                  <a:schemeClr val="accent4">
                    <a:lumMod val="75000"/>
                  </a:schemeClr>
                </a:solidFill>
                <a:latin typeface="+mj-lt"/>
              </a:rPr>
              <a:t>* Local accuracy</a:t>
            </a:r>
          </a:p>
        </p:txBody>
      </p:sp>
      <p:sp>
        <p:nvSpPr>
          <p:cNvPr id="70" name="Rectangle 69"/>
          <p:cNvSpPr/>
          <p:nvPr/>
        </p:nvSpPr>
        <p:spPr>
          <a:xfrm>
            <a:off x="1176338" y="1944688"/>
            <a:ext cx="7112000" cy="127793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35" name="TextBox 70"/>
          <p:cNvSpPr txBox="1">
            <a:spLocks noChangeArrowheads="1"/>
          </p:cNvSpPr>
          <p:nvPr/>
        </p:nvSpPr>
        <p:spPr bwMode="auto">
          <a:xfrm>
            <a:off x="1292225" y="1944688"/>
            <a:ext cx="2119313" cy="369887"/>
          </a:xfrm>
          <a:prstGeom prst="rect">
            <a:avLst/>
          </a:prstGeom>
          <a:noFill/>
          <a:ln w="9525">
            <a:noFill/>
            <a:miter lim="800000"/>
            <a:headEnd/>
            <a:tailEnd/>
          </a:ln>
        </p:spPr>
        <p:txBody>
          <a:bodyPr>
            <a:spAutoFit/>
          </a:bodyPr>
          <a:lstStyle/>
          <a:p>
            <a:r>
              <a:rPr lang="en-US"/>
              <a:t>Vdatum Tool</a:t>
            </a:r>
          </a:p>
        </p:txBody>
      </p:sp>
      <p:sp>
        <p:nvSpPr>
          <p:cNvPr id="72" name="TextBox 71"/>
          <p:cNvSpPr txBox="1"/>
          <p:nvPr/>
        </p:nvSpPr>
        <p:spPr>
          <a:xfrm>
            <a:off x="508000" y="1335088"/>
            <a:ext cx="4716463" cy="461962"/>
          </a:xfrm>
          <a:prstGeom prst="rect">
            <a:avLst/>
          </a:prstGeom>
          <a:noFill/>
        </p:spPr>
        <p:txBody>
          <a:bodyPr>
            <a:spAutoFit/>
          </a:bodyPr>
          <a:lstStyle/>
          <a:p>
            <a:pPr>
              <a:defRPr/>
            </a:pPr>
            <a:r>
              <a:rPr lang="en-US" sz="2400" dirty="0" err="1" smtClean="0">
                <a:latin typeface="+mj-lt"/>
              </a:rPr>
              <a:t>VDatum</a:t>
            </a:r>
            <a:r>
              <a:rPr lang="en-US" sz="2400" dirty="0" smtClean="0">
                <a:latin typeface="+mj-lt"/>
              </a:rPr>
              <a:t> </a:t>
            </a:r>
            <a:r>
              <a:rPr lang="en-US" sz="2400" dirty="0">
                <a:latin typeface="+mj-lt"/>
              </a:rPr>
              <a:t>Example: Chesapeake Bay</a:t>
            </a:r>
          </a:p>
        </p:txBody>
      </p:sp>
      <p:sp>
        <p:nvSpPr>
          <p:cNvPr id="75" name="TextBox 74"/>
          <p:cNvSpPr txBox="1"/>
          <p:nvPr/>
        </p:nvSpPr>
        <p:spPr>
          <a:xfrm>
            <a:off x="377825" y="6240463"/>
            <a:ext cx="2946400" cy="339725"/>
          </a:xfrm>
          <a:prstGeom prst="rect">
            <a:avLst/>
          </a:prstGeom>
          <a:noFill/>
        </p:spPr>
        <p:txBody>
          <a:bodyPr>
            <a:spAutoFit/>
          </a:bodyPr>
          <a:lstStyle/>
          <a:p>
            <a:pPr>
              <a:defRPr/>
            </a:pPr>
            <a:r>
              <a:rPr lang="en-US" sz="1600" dirty="0">
                <a:solidFill>
                  <a:srgbClr val="007434"/>
                </a:solidFill>
                <a:latin typeface="+mj-lt"/>
              </a:rPr>
              <a:t>*Assuming no error in base</a:t>
            </a:r>
          </a:p>
        </p:txBody>
      </p:sp>
      <p:sp>
        <p:nvSpPr>
          <p:cNvPr id="76" name="TextBox 75"/>
          <p:cNvSpPr txBox="1"/>
          <p:nvPr/>
        </p:nvSpPr>
        <p:spPr>
          <a:xfrm>
            <a:off x="4746625" y="3279775"/>
            <a:ext cx="900113" cy="369888"/>
          </a:xfrm>
          <a:prstGeom prst="rect">
            <a:avLst/>
          </a:prstGeom>
          <a:noFill/>
        </p:spPr>
        <p:txBody>
          <a:bodyPr>
            <a:spAutoFit/>
          </a:bodyPr>
          <a:lstStyle/>
          <a:p>
            <a:pPr>
              <a:defRPr/>
            </a:pPr>
            <a:r>
              <a:rPr lang="en-US" b="1" dirty="0">
                <a:solidFill>
                  <a:schemeClr val="bg2">
                    <a:lumMod val="25000"/>
                  </a:schemeClr>
                </a:solidFill>
                <a:latin typeface="+mj-lt"/>
              </a:rPr>
              <a:t>6.3 cm</a:t>
            </a:r>
          </a:p>
        </p:txBody>
      </p:sp>
      <p:cxnSp>
        <p:nvCxnSpPr>
          <p:cNvPr id="86" name="Straight Arrow Connector 85"/>
          <p:cNvCxnSpPr>
            <a:stCxn id="10" idx="6"/>
            <a:endCxn id="12" idx="2"/>
          </p:cNvCxnSpPr>
          <p:nvPr/>
        </p:nvCxnSpPr>
        <p:spPr>
          <a:xfrm flipV="1">
            <a:off x="6321425" y="2663825"/>
            <a:ext cx="920750" cy="63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 95"/>
          <p:cNvGrpSpPr>
            <a:grpSpLocks/>
          </p:cNvGrpSpPr>
          <p:nvPr/>
        </p:nvGrpSpPr>
        <p:grpSpPr bwMode="auto">
          <a:xfrm>
            <a:off x="7459663" y="3541713"/>
            <a:ext cx="1458912" cy="944562"/>
            <a:chOff x="6066745" y="4100740"/>
            <a:chExt cx="1292225" cy="944421"/>
          </a:xfrm>
        </p:grpSpPr>
        <p:sp>
          <p:nvSpPr>
            <p:cNvPr id="97" name="Rectangle 96"/>
            <p:cNvSpPr/>
            <p:nvPr/>
          </p:nvSpPr>
          <p:spPr>
            <a:xfrm>
              <a:off x="6087836" y="4100740"/>
              <a:ext cx="1235981" cy="703157"/>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52" name="TextBox 14"/>
            <p:cNvSpPr txBox="1">
              <a:spLocks noChangeArrowheads="1"/>
            </p:cNvSpPr>
            <p:nvPr/>
          </p:nvSpPr>
          <p:spPr bwMode="auto">
            <a:xfrm>
              <a:off x="6066745" y="4121831"/>
              <a:ext cx="1292225" cy="923330"/>
            </a:xfrm>
            <a:prstGeom prst="rect">
              <a:avLst/>
            </a:prstGeom>
            <a:noFill/>
            <a:ln w="9525">
              <a:noFill/>
              <a:miter lim="800000"/>
              <a:headEnd/>
              <a:tailEnd/>
            </a:ln>
          </p:spPr>
          <p:txBody>
            <a:bodyPr>
              <a:spAutoFit/>
            </a:bodyPr>
            <a:lstStyle/>
            <a:p>
              <a:r>
                <a:rPr lang="en-US">
                  <a:latin typeface="Calibri" pitchFamily="34" charset="0"/>
                </a:rPr>
                <a:t>Tidal Observations</a:t>
              </a:r>
            </a:p>
          </p:txBody>
        </p:sp>
      </p:grpSp>
      <p:sp>
        <p:nvSpPr>
          <p:cNvPr id="99" name="Freeform 98"/>
          <p:cNvSpPr/>
          <p:nvPr/>
        </p:nvSpPr>
        <p:spPr>
          <a:xfrm>
            <a:off x="8113713" y="2655888"/>
            <a:ext cx="768350" cy="885825"/>
          </a:xfrm>
          <a:custGeom>
            <a:avLst/>
            <a:gdLst>
              <a:gd name="connsiteX0" fmla="*/ 0 w 769257"/>
              <a:gd name="connsiteY0" fmla="*/ 885372 h 885372"/>
              <a:gd name="connsiteX1" fmla="*/ 754743 w 769257"/>
              <a:gd name="connsiteY1" fmla="*/ 174172 h 885372"/>
              <a:gd name="connsiteX2" fmla="*/ 87085 w 769257"/>
              <a:gd name="connsiteY2" fmla="*/ 0 h 885372"/>
            </a:gdLst>
            <a:ahLst/>
            <a:cxnLst>
              <a:cxn ang="0">
                <a:pos x="connsiteX0" y="connsiteY0"/>
              </a:cxn>
              <a:cxn ang="0">
                <a:pos x="connsiteX1" y="connsiteY1"/>
              </a:cxn>
              <a:cxn ang="0">
                <a:pos x="connsiteX2" y="connsiteY2"/>
              </a:cxn>
            </a:cxnLst>
            <a:rect l="l" t="t" r="r" b="b"/>
            <a:pathLst>
              <a:path w="769257" h="885372">
                <a:moveTo>
                  <a:pt x="0" y="885372"/>
                </a:moveTo>
                <a:cubicBezTo>
                  <a:pt x="370114" y="603553"/>
                  <a:pt x="740229" y="321734"/>
                  <a:pt x="754743" y="174172"/>
                </a:cubicBezTo>
                <a:cubicBezTo>
                  <a:pt x="769257" y="26610"/>
                  <a:pt x="428171" y="13305"/>
                  <a:pt x="87085" y="0"/>
                </a:cubicBezTo>
              </a:path>
            </a:pathLst>
          </a:cu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42" name="TextBox 74"/>
          <p:cNvSpPr txBox="1">
            <a:spLocks noChangeArrowheads="1"/>
          </p:cNvSpPr>
          <p:nvPr/>
        </p:nvSpPr>
        <p:spPr bwMode="auto">
          <a:xfrm>
            <a:off x="8237538" y="2300288"/>
            <a:ext cx="906462" cy="369887"/>
          </a:xfrm>
          <a:prstGeom prst="rect">
            <a:avLst/>
          </a:prstGeom>
          <a:noFill/>
          <a:ln w="9525">
            <a:noFill/>
            <a:miter lim="800000"/>
            <a:headEnd/>
            <a:tailEnd/>
          </a:ln>
        </p:spPr>
        <p:txBody>
          <a:bodyPr>
            <a:spAutoFit/>
          </a:bodyPr>
          <a:lstStyle/>
          <a:p>
            <a:r>
              <a:rPr lang="en-US">
                <a:latin typeface="Calibri" pitchFamily="34" charset="0"/>
              </a:rPr>
              <a:t>3.6 cm</a:t>
            </a:r>
          </a:p>
        </p:txBody>
      </p:sp>
      <p:grpSp>
        <p:nvGrpSpPr>
          <p:cNvPr id="26" name="Group 84"/>
          <p:cNvGrpSpPr>
            <a:grpSpLocks/>
          </p:cNvGrpSpPr>
          <p:nvPr/>
        </p:nvGrpSpPr>
        <p:grpSpPr bwMode="auto">
          <a:xfrm>
            <a:off x="6596063" y="1493838"/>
            <a:ext cx="2293937" cy="2292350"/>
            <a:chOff x="6596743" y="1996440"/>
            <a:chExt cx="2293257" cy="2293257"/>
          </a:xfrm>
        </p:grpSpPr>
        <p:sp>
          <p:nvSpPr>
            <p:cNvPr id="102" name="Oval 101"/>
            <p:cNvSpPr/>
            <p:nvPr/>
          </p:nvSpPr>
          <p:spPr>
            <a:xfrm>
              <a:off x="6596743" y="1996440"/>
              <a:ext cx="2293257" cy="229325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 name="TextBox 102"/>
            <p:cNvSpPr txBox="1"/>
            <p:nvPr/>
          </p:nvSpPr>
          <p:spPr>
            <a:xfrm>
              <a:off x="6947476" y="2264833"/>
              <a:ext cx="1698121" cy="768654"/>
            </a:xfrm>
            <a:prstGeom prst="rect">
              <a:avLst/>
            </a:prstGeom>
            <a:noFill/>
          </p:spPr>
          <p:txBody>
            <a:bodyPr>
              <a:spAutoFit/>
            </a:bodyPr>
            <a:lstStyle/>
            <a:p>
              <a:pPr algn="ctr">
                <a:defRPr/>
              </a:pPr>
              <a:r>
                <a:rPr lang="en-US" sz="4400" dirty="0">
                  <a:latin typeface="+mj-lt"/>
                </a:rPr>
                <a:t>LMSL</a:t>
              </a:r>
            </a:p>
          </p:txBody>
        </p:sp>
        <p:sp>
          <p:nvSpPr>
            <p:cNvPr id="4150" name="TextBox 83"/>
            <p:cNvSpPr txBox="1">
              <a:spLocks noChangeArrowheads="1"/>
            </p:cNvSpPr>
            <p:nvPr/>
          </p:nvSpPr>
          <p:spPr bwMode="auto">
            <a:xfrm>
              <a:off x="6598920" y="3002280"/>
              <a:ext cx="2270760" cy="646331"/>
            </a:xfrm>
            <a:prstGeom prst="rect">
              <a:avLst/>
            </a:prstGeom>
            <a:noFill/>
            <a:ln w="9525">
              <a:noFill/>
              <a:miter lim="800000"/>
              <a:headEnd/>
              <a:tailEnd/>
            </a:ln>
          </p:spPr>
          <p:txBody>
            <a:bodyPr>
              <a:spAutoFit/>
            </a:bodyPr>
            <a:lstStyle/>
            <a:p>
              <a:pPr algn="ctr"/>
              <a:r>
                <a:rPr lang="en-US" sz="3600"/>
                <a:t>11.8 cm</a:t>
              </a:r>
            </a:p>
          </p:txBody>
        </p:sp>
      </p:grpSp>
      <p:grpSp>
        <p:nvGrpSpPr>
          <p:cNvPr id="27" name="Group 33"/>
          <p:cNvGrpSpPr>
            <a:grpSpLocks noChangeAspect="1"/>
          </p:cNvGrpSpPr>
          <p:nvPr/>
        </p:nvGrpSpPr>
        <p:grpSpPr bwMode="auto">
          <a:xfrm>
            <a:off x="1666875" y="133350"/>
            <a:ext cx="5327650" cy="914400"/>
            <a:chOff x="217719" y="2044247"/>
            <a:chExt cx="2293252" cy="457200"/>
          </a:xfrm>
        </p:grpSpPr>
        <p:sp>
          <p:nvSpPr>
            <p:cNvPr id="87" name="Oval 86"/>
            <p:cNvSpPr/>
            <p:nvPr/>
          </p:nvSpPr>
          <p:spPr>
            <a:xfrm>
              <a:off x="246419" y="2044247"/>
              <a:ext cx="2264552" cy="457200"/>
            </a:xfrm>
            <a:prstGeom prst="ellipse">
              <a:avLst/>
            </a:prstGeom>
            <a:solidFill>
              <a:schemeClr val="bg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 name="TextBox 31"/>
            <p:cNvSpPr txBox="1">
              <a:spLocks noChangeArrowheads="1"/>
            </p:cNvSpPr>
            <p:nvPr/>
          </p:nvSpPr>
          <p:spPr bwMode="auto">
            <a:xfrm>
              <a:off x="217719" y="2125210"/>
              <a:ext cx="2293252" cy="323057"/>
            </a:xfrm>
            <a:prstGeom prst="rect">
              <a:avLst/>
            </a:prstGeom>
            <a:noFill/>
            <a:ln w="9525">
              <a:noFill/>
              <a:miter lim="800000"/>
              <a:headEnd/>
              <a:tailEnd/>
            </a:ln>
          </p:spPr>
          <p:txBody>
            <a:bodyPr>
              <a:spAutoFit/>
            </a:bodyPr>
            <a:lstStyle/>
            <a:p>
              <a:pPr algn="ctr">
                <a:defRPr/>
              </a:pPr>
              <a:r>
                <a:rPr lang="en-US" sz="3600" dirty="0">
                  <a:solidFill>
                    <a:schemeClr val="accent6">
                      <a:lumMod val="50000"/>
                    </a:schemeClr>
                  </a:solidFill>
                  <a:latin typeface="Calibri" pitchFamily="34" charset="0"/>
                </a:rPr>
                <a:t>First Order leveling*</a:t>
              </a:r>
            </a:p>
          </p:txBody>
        </p:sp>
      </p:grpSp>
      <p:sp>
        <p:nvSpPr>
          <p:cNvPr id="89" name="TextBox 64"/>
          <p:cNvSpPr txBox="1">
            <a:spLocks noChangeArrowheads="1"/>
          </p:cNvSpPr>
          <p:nvPr/>
        </p:nvSpPr>
        <p:spPr bwMode="auto">
          <a:xfrm>
            <a:off x="3606800" y="923925"/>
            <a:ext cx="1468438" cy="646113"/>
          </a:xfrm>
          <a:prstGeom prst="rect">
            <a:avLst/>
          </a:prstGeom>
          <a:noFill/>
          <a:ln w="9525">
            <a:noFill/>
            <a:miter lim="800000"/>
            <a:headEnd/>
            <a:tailEnd/>
          </a:ln>
        </p:spPr>
        <p:txBody>
          <a:bodyPr>
            <a:spAutoFit/>
          </a:bodyPr>
          <a:lstStyle/>
          <a:p>
            <a:pPr>
              <a:defRPr/>
            </a:pPr>
            <a:r>
              <a:rPr lang="en-US" sz="3600" dirty="0">
                <a:solidFill>
                  <a:schemeClr val="accent6">
                    <a:lumMod val="50000"/>
                  </a:schemeClr>
                </a:solidFill>
                <a:latin typeface="Calibri" pitchFamily="34" charset="0"/>
              </a:rPr>
              <a:t>1.4 cm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1" presetClass="exit"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hidden"/>
                                      </p:to>
                                    </p:set>
                                  </p:childTnLst>
                                </p:cTn>
                              </p:par>
                              <p:par>
                                <p:cTn id="11" presetID="23" presetClass="entr" presetSubtype="16" fill="hold" grpId="0" nodeType="withEffect">
                                  <p:stCondLst>
                                    <p:cond delay="0"/>
                                  </p:stCondLst>
                                  <p:childTnLst>
                                    <p:set>
                                      <p:cBhvr>
                                        <p:cTn id="12" dur="1" fill="hold">
                                          <p:stCondLst>
                                            <p:cond delay="0"/>
                                          </p:stCondLst>
                                        </p:cTn>
                                        <p:tgtEl>
                                          <p:spTgt spid="89"/>
                                        </p:tgtEl>
                                        <p:attrNameLst>
                                          <p:attrName>style.visibility</p:attrName>
                                        </p:attrNameLst>
                                      </p:cBhvr>
                                      <p:to>
                                        <p:strVal val="visible"/>
                                      </p:to>
                                    </p:set>
                                    <p:anim calcmode="lin" valueType="num">
                                      <p:cBhvr>
                                        <p:cTn id="13" dur="500" fill="hold"/>
                                        <p:tgtEl>
                                          <p:spTgt spid="89"/>
                                        </p:tgtEl>
                                        <p:attrNameLst>
                                          <p:attrName>ppt_w</p:attrName>
                                        </p:attrNameLst>
                                      </p:cBhvr>
                                      <p:tavLst>
                                        <p:tav tm="0">
                                          <p:val>
                                            <p:fltVal val="0"/>
                                          </p:val>
                                        </p:tav>
                                        <p:tav tm="100000">
                                          <p:val>
                                            <p:strVal val="#ppt_w"/>
                                          </p:val>
                                        </p:tav>
                                      </p:tavLst>
                                    </p:anim>
                                    <p:anim calcmode="lin" valueType="num">
                                      <p:cBhvr>
                                        <p:cTn id="14" dur="500" fill="hold"/>
                                        <p:tgtEl>
                                          <p:spTgt spid="8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NGS\Presentations\2011\ESRI-ACSM_2011\VDatum and LOCUS\Heights matter.jpg"/>
          <p:cNvPicPr>
            <a:picLocks noChangeAspect="1" noChangeArrowheads="1"/>
          </p:cNvPicPr>
          <p:nvPr/>
        </p:nvPicPr>
        <p:blipFill>
          <a:blip r:embed="rId3" cstate="print"/>
          <a:srcRect/>
          <a:stretch>
            <a:fillRect/>
          </a:stretch>
        </p:blipFill>
        <p:spPr bwMode="auto">
          <a:xfrm>
            <a:off x="950976" y="1051560"/>
            <a:ext cx="7339012" cy="5510213"/>
          </a:xfrm>
          <a:prstGeom prst="rect">
            <a:avLst/>
          </a:prstGeom>
          <a:noFill/>
          <a:ln w="12700">
            <a:noFill/>
          </a:ln>
          <a:effectLst>
            <a:outerShdw blurRad="50800" dist="63500" dir="2700000" algn="tl" rotWithShape="0">
              <a:prstClr val="black">
                <a:alpha val="40000"/>
              </a:prstClr>
            </a:outerShdw>
          </a:effectLst>
        </p:spPr>
      </p:pic>
      <p:sp>
        <p:nvSpPr>
          <p:cNvPr id="1027" name="Text Box 3"/>
          <p:cNvSpPr txBox="1">
            <a:spLocks noChangeArrowheads="1"/>
          </p:cNvSpPr>
          <p:nvPr/>
        </p:nvSpPr>
        <p:spPr bwMode="auto">
          <a:xfrm>
            <a:off x="3950208" y="5588000"/>
            <a:ext cx="4291559" cy="769441"/>
          </a:xfrm>
          <a:prstGeom prst="rect">
            <a:avLst/>
          </a:prstGeom>
          <a:noFill/>
          <a:ln w="9525">
            <a:noFill/>
            <a:miter lim="800000"/>
            <a:headEnd/>
            <a:tailEnd/>
          </a:ln>
        </p:spPr>
        <p:txBody>
          <a:bodyPr wrap="none">
            <a:spAutoFit/>
          </a:bodyPr>
          <a:lstStyle/>
          <a:p>
            <a:r>
              <a:rPr lang="en-US" sz="4400" b="1" dirty="0">
                <a:solidFill>
                  <a:srgbClr val="FFFF00"/>
                </a:solidFill>
                <a:effectLst>
                  <a:outerShdw blurRad="38100" dist="38100" dir="2700000" algn="tl">
                    <a:srgbClr val="000000">
                      <a:alpha val="75000"/>
                    </a:srgbClr>
                  </a:outerShdw>
                </a:effectLst>
              </a:rPr>
              <a:t>Heights Matter!</a:t>
            </a:r>
          </a:p>
        </p:txBody>
      </p:sp>
      <p:sp>
        <p:nvSpPr>
          <p:cNvPr id="4" name="Text Box 3"/>
          <p:cNvSpPr txBox="1">
            <a:spLocks noChangeArrowheads="1"/>
          </p:cNvSpPr>
          <p:nvPr/>
        </p:nvSpPr>
        <p:spPr bwMode="auto">
          <a:xfrm>
            <a:off x="1463040" y="5588000"/>
            <a:ext cx="2476960" cy="769441"/>
          </a:xfrm>
          <a:prstGeom prst="rect">
            <a:avLst/>
          </a:prstGeom>
          <a:noFill/>
          <a:ln w="9525">
            <a:noFill/>
            <a:miter lim="800000"/>
            <a:headEnd/>
            <a:tailEnd/>
          </a:ln>
        </p:spPr>
        <p:txBody>
          <a:bodyPr wrap="none">
            <a:spAutoFit/>
          </a:bodyPr>
          <a:lstStyle/>
          <a:p>
            <a:r>
              <a:rPr lang="en-US" sz="4400" b="1" i="1" dirty="0" smtClean="0">
                <a:solidFill>
                  <a:srgbClr val="FFFF00"/>
                </a:solidFill>
                <a:effectLst>
                  <a:outerShdw blurRad="38100" dist="38100" dir="2700000" algn="tl">
                    <a:srgbClr val="000000">
                      <a:alpha val="75000"/>
                    </a:srgbClr>
                  </a:outerShdw>
                </a:effectLst>
              </a:rPr>
              <a:t>Physical</a:t>
            </a:r>
            <a:endParaRPr lang="en-US" sz="4400" b="1" i="1" dirty="0">
              <a:solidFill>
                <a:srgbClr val="FFFF00"/>
              </a:solidFill>
              <a:effectLst>
                <a:outerShdw blurRad="38100" dist="38100" dir="2700000" algn="tl">
                  <a:srgbClr val="000000">
                    <a:alpha val="75000"/>
                  </a:srgbClr>
                </a:outerShdw>
              </a:effectLst>
            </a:endParaRPr>
          </a:p>
        </p:txBody>
      </p:sp>
      <p:sp>
        <p:nvSpPr>
          <p:cNvPr id="5" name="Text Box 3"/>
          <p:cNvSpPr txBox="1">
            <a:spLocks noChangeArrowheads="1"/>
          </p:cNvSpPr>
          <p:nvPr/>
        </p:nvSpPr>
        <p:spPr bwMode="auto">
          <a:xfrm>
            <a:off x="298344" y="466785"/>
            <a:ext cx="8223864" cy="584775"/>
          </a:xfrm>
          <a:prstGeom prst="rect">
            <a:avLst/>
          </a:prstGeom>
          <a:noFill/>
          <a:ln w="9525">
            <a:noFill/>
            <a:miter lim="800000"/>
            <a:headEnd/>
            <a:tailEnd/>
          </a:ln>
        </p:spPr>
        <p:txBody>
          <a:bodyPr wrap="square">
            <a:spAutoFit/>
          </a:bodyPr>
          <a:lstStyle/>
          <a:p>
            <a:r>
              <a:rPr lang="en-US" sz="3200" b="1" dirty="0" smtClean="0">
                <a:solidFill>
                  <a:schemeClr val="tx2"/>
                </a:solidFill>
              </a:rPr>
              <a:t>Heights are not merely fascinating…</a:t>
            </a:r>
            <a:endParaRPr lang="en-US" sz="3200" b="1" dirty="0">
              <a:solidFill>
                <a:schemeClr val="tx2"/>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descr="C:\NGS\Presentations\2011\ACSM-Esri_2011\VDatum and LOCUS\Graph percent states meeting accuracy requirements GPS and Leveling.jpg"/>
          <p:cNvPicPr>
            <a:picLocks noChangeAspect="1" noChangeArrowheads="1"/>
          </p:cNvPicPr>
          <p:nvPr/>
        </p:nvPicPr>
        <p:blipFill>
          <a:blip r:embed="rId2" cstate="print"/>
          <a:srcRect l="10182" t="9619" r="9818" b="10381"/>
          <a:stretch>
            <a:fillRect/>
          </a:stretch>
        </p:blipFill>
        <p:spPr bwMode="auto">
          <a:xfrm>
            <a:off x="0" y="0"/>
            <a:ext cx="9144003" cy="6858000"/>
          </a:xfrm>
          <a:prstGeom prst="rect">
            <a:avLst/>
          </a:prstGeom>
          <a:noFill/>
        </p:spPr>
      </p:pic>
      <p:sp>
        <p:nvSpPr>
          <p:cNvPr id="5" name="TextBox 4"/>
          <p:cNvSpPr txBox="1"/>
          <p:nvPr/>
        </p:nvSpPr>
        <p:spPr>
          <a:xfrm>
            <a:off x="6071616" y="1563624"/>
            <a:ext cx="804672" cy="369332"/>
          </a:xfrm>
          <a:prstGeom prst="rect">
            <a:avLst/>
          </a:prstGeom>
          <a:noFill/>
        </p:spPr>
        <p:txBody>
          <a:bodyPr wrap="square" rtlCol="0">
            <a:spAutoFit/>
          </a:bodyPr>
          <a:lstStyle/>
          <a:p>
            <a:r>
              <a:rPr lang="en-US" b="1" dirty="0" smtClean="0">
                <a:solidFill>
                  <a:schemeClr val="bg1"/>
                </a:solidFill>
              </a:rPr>
              <a:t>0.5 m</a:t>
            </a:r>
            <a:endParaRPr lang="en-US" b="1" dirty="0">
              <a:solidFill>
                <a:schemeClr val="bg1"/>
              </a:solidFill>
            </a:endParaRPr>
          </a:p>
        </p:txBody>
      </p:sp>
      <p:sp>
        <p:nvSpPr>
          <p:cNvPr id="6" name="TextBox 5"/>
          <p:cNvSpPr txBox="1"/>
          <p:nvPr/>
        </p:nvSpPr>
        <p:spPr>
          <a:xfrm>
            <a:off x="3730752" y="5076706"/>
            <a:ext cx="1097280" cy="369332"/>
          </a:xfrm>
          <a:prstGeom prst="rect">
            <a:avLst/>
          </a:prstGeom>
          <a:noFill/>
        </p:spPr>
        <p:txBody>
          <a:bodyPr wrap="square" rtlCol="0">
            <a:spAutoFit/>
          </a:bodyPr>
          <a:lstStyle/>
          <a:p>
            <a:r>
              <a:rPr lang="en-US" b="1" dirty="0" smtClean="0">
                <a:solidFill>
                  <a:schemeClr val="bg1"/>
                </a:solidFill>
              </a:rPr>
              <a:t>0.03 m</a:t>
            </a:r>
            <a:endParaRPr lang="en-US" b="1" dirty="0">
              <a:solidFill>
                <a:schemeClr val="bg1"/>
              </a:solidFill>
            </a:endParaRPr>
          </a:p>
        </p:txBody>
      </p:sp>
      <p:cxnSp>
        <p:nvCxnSpPr>
          <p:cNvPr id="10" name="Straight Arrow Connector 9"/>
          <p:cNvCxnSpPr/>
          <p:nvPr/>
        </p:nvCxnSpPr>
        <p:spPr>
          <a:xfrm rot="5400000" flipH="1" flipV="1">
            <a:off x="6238887" y="1358983"/>
            <a:ext cx="396184" cy="794"/>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4040357" y="4947400"/>
            <a:ext cx="257818" cy="794"/>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19072" y="2807208"/>
            <a:ext cx="6144768" cy="1200329"/>
          </a:xfrm>
          <a:prstGeom prst="rect">
            <a:avLst/>
          </a:prstGeom>
          <a:noFill/>
        </p:spPr>
        <p:txBody>
          <a:bodyPr wrap="square" rtlCol="0">
            <a:spAutoFit/>
          </a:bodyPr>
          <a:lstStyle/>
          <a:p>
            <a:r>
              <a:rPr lang="en-US" sz="3600" b="1" dirty="0" err="1" smtClean="0">
                <a:solidFill>
                  <a:srgbClr val="FFFF00"/>
                </a:solidFill>
                <a:effectLst>
                  <a:outerShdw blurRad="38100" dist="38100" dir="2700000" algn="tl">
                    <a:srgbClr val="000000">
                      <a:alpha val="43137"/>
                    </a:srgbClr>
                  </a:outerShdw>
                </a:effectLst>
              </a:rPr>
              <a:t>VDatum</a:t>
            </a:r>
            <a:r>
              <a:rPr lang="en-US" sz="3600" b="1" dirty="0" smtClean="0">
                <a:solidFill>
                  <a:srgbClr val="FFFF00"/>
                </a:solidFill>
                <a:effectLst>
                  <a:outerShdw blurRad="38100" dist="38100" dir="2700000" algn="tl">
                    <a:srgbClr val="000000">
                      <a:alpha val="43137"/>
                    </a:srgbClr>
                  </a:outerShdw>
                </a:effectLst>
              </a:rPr>
              <a:t> is cool! </a:t>
            </a:r>
            <a:br>
              <a:rPr lang="en-US" sz="3600" b="1" dirty="0" smtClean="0">
                <a:solidFill>
                  <a:srgbClr val="FFFF00"/>
                </a:solidFill>
                <a:effectLst>
                  <a:outerShdw blurRad="38100" dist="38100" dir="2700000" algn="tl">
                    <a:srgbClr val="000000">
                      <a:alpha val="43137"/>
                    </a:srgbClr>
                  </a:outerShdw>
                </a:effectLst>
              </a:rPr>
            </a:br>
            <a:r>
              <a:rPr lang="en-US" sz="3600" b="1" dirty="0" smtClean="0">
                <a:solidFill>
                  <a:srgbClr val="FFFF00"/>
                </a:solidFill>
                <a:effectLst>
                  <a:outerShdw blurRad="38100" dist="38100" dir="2700000" algn="tl">
                    <a:srgbClr val="000000">
                      <a:alpha val="43137"/>
                    </a:srgbClr>
                  </a:outerShdw>
                </a:effectLst>
              </a:rPr>
              <a:t>Where and how do I get it?</a:t>
            </a:r>
            <a:endParaRPr lang="en-US" sz="3600" b="1" dirty="0">
              <a:solidFill>
                <a:srgbClr val="FFFF00"/>
              </a:solidFill>
              <a:effectLst>
                <a:outerShdw blurRad="38100" dist="38100" dir="2700000" algn="tl">
                  <a:srgbClr val="000000">
                    <a:alpha val="43137"/>
                  </a:srgbClr>
                </a:outerShdw>
              </a:effectLst>
            </a:endParaRPr>
          </a:p>
        </p:txBody>
      </p:sp>
      <p:pic>
        <p:nvPicPr>
          <p:cNvPr id="3080" name="Picture 8"/>
          <p:cNvPicPr>
            <a:picLocks noChangeAspect="1" noChangeArrowheads="1"/>
          </p:cNvPicPr>
          <p:nvPr/>
        </p:nvPicPr>
        <p:blipFill>
          <a:blip r:embed="rId2" cstate="print"/>
          <a:srcRect l="4586" t="12496" r="6115" b="11978"/>
          <a:stretch>
            <a:fillRect/>
          </a:stretch>
        </p:blipFill>
        <p:spPr bwMode="auto">
          <a:xfrm>
            <a:off x="0" y="-1319"/>
            <a:ext cx="9144000" cy="6859319"/>
          </a:xfrm>
          <a:prstGeom prst="rect">
            <a:avLst/>
          </a:prstGeom>
          <a:noFill/>
          <a:ln w="9525">
            <a:noFill/>
            <a:miter lim="800000"/>
            <a:headEnd/>
            <a:tailEnd/>
          </a:ln>
        </p:spPr>
      </p:pic>
      <p:sp>
        <p:nvSpPr>
          <p:cNvPr id="10" name="TextBox 9"/>
          <p:cNvSpPr txBox="1"/>
          <p:nvPr/>
        </p:nvSpPr>
        <p:spPr>
          <a:xfrm>
            <a:off x="512064" y="576072"/>
            <a:ext cx="5120640" cy="584775"/>
          </a:xfrm>
          <a:prstGeom prst="rect">
            <a:avLst/>
          </a:prstGeom>
          <a:noFill/>
        </p:spPr>
        <p:txBody>
          <a:bodyPr wrap="square" rtlCol="0">
            <a:spAutoFit/>
          </a:bodyPr>
          <a:lstStyle/>
          <a:p>
            <a:r>
              <a:rPr lang="en-US" sz="3200" b="1" dirty="0" smtClean="0">
                <a:solidFill>
                  <a:srgbClr val="FFC000"/>
                </a:solidFill>
                <a:effectLst>
                  <a:outerShdw blurRad="38100" dist="63500" dir="2700000" algn="tl">
                    <a:srgbClr val="000000">
                      <a:alpha val="75000"/>
                    </a:srgbClr>
                  </a:outerShdw>
                </a:effectLst>
              </a:rPr>
              <a:t>geodesy.noaa.gov</a:t>
            </a:r>
            <a:endParaRPr lang="en-US" sz="3200" b="1" dirty="0">
              <a:solidFill>
                <a:srgbClr val="FFC000"/>
              </a:solidFill>
              <a:effectLst>
                <a:outerShdw blurRad="38100" dist="38100" dir="2700000" algn="tl">
                  <a:srgbClr val="000000">
                    <a:alpha val="75000"/>
                  </a:srgbClr>
                </a:outerShd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80"/>
                                        </p:tgtEl>
                                        <p:attrNameLst>
                                          <p:attrName>style.visibility</p:attrName>
                                        </p:attrNameLst>
                                      </p:cBhvr>
                                      <p:to>
                                        <p:strVal val="visible"/>
                                      </p:to>
                                    </p:set>
                                    <p:anim calcmode="lin" valueType="num">
                                      <p:cBhvr additive="base">
                                        <p:cTn id="13" dur="1000" fill="hold"/>
                                        <p:tgtEl>
                                          <p:spTgt spid="3080"/>
                                        </p:tgtEl>
                                        <p:attrNameLst>
                                          <p:attrName>ppt_x</p:attrName>
                                        </p:attrNameLst>
                                      </p:cBhvr>
                                      <p:tavLst>
                                        <p:tav tm="0">
                                          <p:val>
                                            <p:strVal val="#ppt_x"/>
                                          </p:val>
                                        </p:tav>
                                        <p:tav tm="100000">
                                          <p:val>
                                            <p:strVal val="#ppt_x"/>
                                          </p:val>
                                        </p:tav>
                                      </p:tavLst>
                                    </p:anim>
                                    <p:anim calcmode="lin" valueType="num">
                                      <p:cBhvr additive="base">
                                        <p:cTn id="14" dur="1000" fill="hold"/>
                                        <p:tgtEl>
                                          <p:spTgt spid="30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6879" t="11117" r="8408" b="17235"/>
          <a:stretch>
            <a:fillRect/>
          </a:stretch>
        </p:blipFill>
        <p:spPr bwMode="auto">
          <a:xfrm>
            <a:off x="0" y="0"/>
            <a:ext cx="9144000" cy="6859451"/>
          </a:xfrm>
          <a:prstGeom prst="rect">
            <a:avLst/>
          </a:prstGeom>
          <a:noFill/>
          <a:ln w="9525">
            <a:noFill/>
            <a:miter lim="800000"/>
            <a:headEnd/>
            <a:tailEnd/>
          </a:ln>
        </p:spPr>
      </p:pic>
      <p:sp>
        <p:nvSpPr>
          <p:cNvPr id="4" name="TextBox 3"/>
          <p:cNvSpPr txBox="1"/>
          <p:nvPr/>
        </p:nvSpPr>
        <p:spPr>
          <a:xfrm>
            <a:off x="438912" y="502920"/>
            <a:ext cx="5120640" cy="584775"/>
          </a:xfrm>
          <a:prstGeom prst="rect">
            <a:avLst/>
          </a:prstGeom>
          <a:noFill/>
        </p:spPr>
        <p:txBody>
          <a:bodyPr wrap="square" rtlCol="0">
            <a:spAutoFit/>
          </a:bodyPr>
          <a:lstStyle/>
          <a:p>
            <a:r>
              <a:rPr lang="en-US" sz="3200" b="1" dirty="0" smtClean="0">
                <a:solidFill>
                  <a:srgbClr val="FFC000"/>
                </a:solidFill>
                <a:effectLst>
                  <a:outerShdw blurRad="38100" dist="63500" dir="2700000" algn="tl">
                    <a:srgbClr val="000000">
                      <a:alpha val="75000"/>
                    </a:srgbClr>
                  </a:outerShdw>
                </a:effectLst>
              </a:rPr>
              <a:t>vdatum.noaa.gov</a:t>
            </a:r>
            <a:endParaRPr lang="en-US" sz="3200" b="1" dirty="0">
              <a:solidFill>
                <a:srgbClr val="FFC000"/>
              </a:solidFill>
              <a:effectLst>
                <a:outerShdw blurRad="38100" dist="38100" dir="2700000" algn="tl">
                  <a:srgbClr val="000000">
                    <a:alpha val="75000"/>
                  </a:srgbClr>
                </a:outerShd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l="6879" t="10984" r="8408" b="17383"/>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841248" y="4855464"/>
            <a:ext cx="2048256" cy="923330"/>
          </a:xfrm>
          <a:prstGeom prst="rect">
            <a:avLst/>
          </a:prstGeom>
          <a:noFill/>
        </p:spPr>
        <p:txBody>
          <a:bodyPr wrap="square" rtlCol="0">
            <a:spAutoFit/>
          </a:bodyPr>
          <a:lstStyle/>
          <a:p>
            <a:r>
              <a:rPr lang="en-US" b="1" i="1" dirty="0" smtClean="0">
                <a:solidFill>
                  <a:srgbClr val="C00000"/>
                </a:solidFill>
              </a:rPr>
              <a:t>Beta version 3.0 now available for downloading</a:t>
            </a:r>
            <a:endParaRPr lang="en-US" b="1" i="1" dirty="0">
              <a:solidFill>
                <a:srgbClr val="C000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6879" t="10984" r="8408" b="17383"/>
          <a:stretch>
            <a:fillRect/>
          </a:stretch>
        </p:blipFill>
        <p:spPr bwMode="auto">
          <a:xfrm>
            <a:off x="0" y="0"/>
            <a:ext cx="9144000" cy="6858000"/>
          </a:xfrm>
          <a:prstGeom prst="rect">
            <a:avLst/>
          </a:prstGeom>
          <a:noFill/>
          <a:ln w="9525">
            <a:noFill/>
            <a:miter lim="800000"/>
            <a:headEnd/>
            <a:tailEnd/>
          </a:ln>
        </p:spPr>
      </p:pic>
      <p:sp>
        <p:nvSpPr>
          <p:cNvPr id="3" name="Left Arrow 2"/>
          <p:cNvSpPr>
            <a:spLocks noChangeArrowheads="1"/>
          </p:cNvSpPr>
          <p:nvPr/>
        </p:nvSpPr>
        <p:spPr bwMode="auto">
          <a:xfrm rot="5400000">
            <a:off x="388620" y="1613916"/>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4" name="TextBox 3"/>
          <p:cNvSpPr txBox="1"/>
          <p:nvPr/>
        </p:nvSpPr>
        <p:spPr>
          <a:xfrm>
            <a:off x="1133856" y="1371814"/>
            <a:ext cx="2048256" cy="923330"/>
          </a:xfrm>
          <a:prstGeom prst="rect">
            <a:avLst/>
          </a:prstGeom>
          <a:noFill/>
        </p:spPr>
        <p:txBody>
          <a:bodyPr wrap="square" rtlCol="0">
            <a:spAutoFit/>
          </a:bodyPr>
          <a:lstStyle/>
          <a:p>
            <a:r>
              <a:rPr lang="en-US" b="1" dirty="0" smtClean="0">
                <a:solidFill>
                  <a:srgbClr val="C00000"/>
                </a:solidFill>
              </a:rPr>
              <a:t>Need this for tidal datum transformations</a:t>
            </a:r>
            <a:endParaRPr lang="en-US" b="1" dirty="0">
              <a:solidFill>
                <a:srgbClr val="C00000"/>
              </a:solidFill>
            </a:endParaRPr>
          </a:p>
        </p:txBody>
      </p:sp>
      <p:sp>
        <p:nvSpPr>
          <p:cNvPr id="5" name="Left Arrow 4"/>
          <p:cNvSpPr>
            <a:spLocks noChangeArrowheads="1"/>
          </p:cNvSpPr>
          <p:nvPr/>
        </p:nvSpPr>
        <p:spPr bwMode="auto">
          <a:xfrm rot="16200000">
            <a:off x="388620" y="4503420"/>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6" name="TextBox 5"/>
          <p:cNvSpPr txBox="1"/>
          <p:nvPr/>
        </p:nvSpPr>
        <p:spPr>
          <a:xfrm>
            <a:off x="1133856" y="4224742"/>
            <a:ext cx="2048256" cy="923330"/>
          </a:xfrm>
          <a:prstGeom prst="rect">
            <a:avLst/>
          </a:prstGeom>
          <a:noFill/>
        </p:spPr>
        <p:txBody>
          <a:bodyPr wrap="square" rtlCol="0">
            <a:spAutoFit/>
          </a:bodyPr>
          <a:lstStyle/>
          <a:p>
            <a:r>
              <a:rPr lang="en-US" b="1" dirty="0" smtClean="0">
                <a:solidFill>
                  <a:srgbClr val="C00000"/>
                </a:solidFill>
              </a:rPr>
              <a:t>Need this geoid, NADCON, and VERTCON grids</a:t>
            </a:r>
            <a:endParaRPr lang="en-US" b="1" dirty="0">
              <a:solidFill>
                <a:srgbClr val="C00000"/>
              </a:solidFill>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endParaRPr lang="en-US" smtClean="0"/>
          </a:p>
        </p:txBody>
      </p:sp>
      <p:sp>
        <p:nvSpPr>
          <p:cNvPr id="40963" name="Content Placeholder 2"/>
          <p:cNvSpPr>
            <a:spLocks noGrp="1"/>
          </p:cNvSpPr>
          <p:nvPr>
            <p:ph idx="1"/>
          </p:nvPr>
        </p:nvSpPr>
        <p:spPr/>
        <p:txBody>
          <a:bodyPr/>
          <a:lstStyle/>
          <a:p>
            <a:endParaRPr lang="en-US" smtClean="0"/>
          </a:p>
        </p:txBody>
      </p:sp>
      <p:pic>
        <p:nvPicPr>
          <p:cNvPr id="43012" name="Picture 2"/>
          <p:cNvPicPr>
            <a:picLocks noChangeAspect="1" noChangeArrowheads="1"/>
          </p:cNvPicPr>
          <p:nvPr/>
        </p:nvPicPr>
        <p:blipFill>
          <a:blip r:embed="rId3" cstate="print"/>
          <a:srcRect l="12956" t="12685" r="58759" b="34769"/>
          <a:stretch>
            <a:fillRect/>
          </a:stretch>
        </p:blipFill>
        <p:spPr bwMode="auto">
          <a:xfrm>
            <a:off x="228600" y="217488"/>
            <a:ext cx="8655050" cy="6430962"/>
          </a:xfrm>
          <a:prstGeom prst="rect">
            <a:avLst/>
          </a:prstGeom>
          <a:noFill/>
          <a:ln w="9525">
            <a:noFill/>
            <a:miter lim="800000"/>
            <a:headEnd/>
            <a:tailEnd/>
          </a:ln>
          <a:effectLst>
            <a:softEdge rad="63500"/>
          </a:effectLst>
        </p:spPr>
      </p:pic>
      <p:sp>
        <p:nvSpPr>
          <p:cNvPr id="8" name="Rectangle 7"/>
          <p:cNvSpPr/>
          <p:nvPr/>
        </p:nvSpPr>
        <p:spPr>
          <a:xfrm>
            <a:off x="304800" y="3810000"/>
            <a:ext cx="4267200" cy="457200"/>
          </a:xfrm>
          <a:prstGeom prst="rect">
            <a:avLst/>
          </a:prstGeom>
          <a:solidFill>
            <a:schemeClr val="accent3">
              <a:alpha val="18039"/>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02" name="Picture 6" descr="http://vdatum.noaa.gov/images/areas/MDVA_chb01.gif"/>
          <p:cNvPicPr>
            <a:picLocks noChangeAspect="1" noChangeArrowheads="1"/>
          </p:cNvPicPr>
          <p:nvPr/>
        </p:nvPicPr>
        <p:blipFill>
          <a:blip r:embed="rId4" cstate="print"/>
          <a:srcRect/>
          <a:stretch>
            <a:fillRect/>
          </a:stretch>
        </p:blipFill>
        <p:spPr bwMode="auto">
          <a:xfrm>
            <a:off x="4662488" y="109538"/>
            <a:ext cx="4356100" cy="54451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0" y="17463"/>
            <a:ext cx="7096125" cy="461962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1990" name="Text Box 14"/>
          <p:cNvSpPr txBox="1">
            <a:spLocks noChangeArrowheads="1"/>
          </p:cNvSpPr>
          <p:nvPr/>
        </p:nvSpPr>
        <p:spPr bwMode="auto">
          <a:xfrm>
            <a:off x="152400" y="5148072"/>
            <a:ext cx="3733800" cy="369888"/>
          </a:xfrm>
          <a:prstGeom prst="rect">
            <a:avLst/>
          </a:prstGeom>
          <a:solidFill>
            <a:srgbClr val="92D050">
              <a:alpha val="56078"/>
            </a:srgbClr>
          </a:solidFill>
          <a:ln w="9525">
            <a:noFill/>
            <a:miter lim="800000"/>
            <a:headEnd/>
            <a:tailEnd/>
          </a:ln>
        </p:spPr>
        <p:txBody>
          <a:bodyPr>
            <a:spAutoFit/>
          </a:bodyPr>
          <a:lstStyle/>
          <a:p>
            <a:pPr>
              <a:spcBef>
                <a:spcPct val="50000"/>
              </a:spcBef>
            </a:pPr>
            <a:r>
              <a:rPr lang="en-US" b="1" dirty="0"/>
              <a:t>Choose a horizontal datum</a:t>
            </a:r>
          </a:p>
        </p:txBody>
      </p:sp>
      <p:sp>
        <p:nvSpPr>
          <p:cNvPr id="41991" name="Line 15"/>
          <p:cNvSpPr>
            <a:spLocks noChangeShapeType="1"/>
          </p:cNvSpPr>
          <p:nvPr/>
        </p:nvSpPr>
        <p:spPr bwMode="auto">
          <a:xfrm flipV="1">
            <a:off x="152400" y="1636776"/>
            <a:ext cx="1237488" cy="3543744"/>
          </a:xfrm>
          <a:prstGeom prst="line">
            <a:avLst/>
          </a:prstGeom>
          <a:noFill/>
          <a:ln w="47625" cap="rnd">
            <a:solidFill>
              <a:srgbClr val="FF0000"/>
            </a:solidFill>
            <a:prstDash val="sysDot"/>
            <a:round/>
            <a:headEnd/>
            <a:tailEnd/>
          </a:ln>
        </p:spPr>
        <p:txBody>
          <a:bodyPr/>
          <a:lstStyle/>
          <a:p>
            <a:endParaRPr lang="en-US"/>
          </a:p>
        </p:txBody>
      </p:sp>
      <p:sp>
        <p:nvSpPr>
          <p:cNvPr id="41992" name="Text Box 16"/>
          <p:cNvSpPr txBox="1">
            <a:spLocks noChangeArrowheads="1"/>
          </p:cNvSpPr>
          <p:nvPr/>
        </p:nvSpPr>
        <p:spPr bwMode="auto">
          <a:xfrm>
            <a:off x="3511296" y="4631880"/>
            <a:ext cx="3048000" cy="369888"/>
          </a:xfrm>
          <a:prstGeom prst="rect">
            <a:avLst/>
          </a:prstGeom>
          <a:solidFill>
            <a:srgbClr val="92D050">
              <a:alpha val="56078"/>
            </a:srgbClr>
          </a:solidFill>
          <a:ln w="9525">
            <a:noFill/>
            <a:miter lim="800000"/>
            <a:headEnd/>
            <a:tailEnd/>
          </a:ln>
        </p:spPr>
        <p:txBody>
          <a:bodyPr>
            <a:spAutoFit/>
          </a:bodyPr>
          <a:lstStyle/>
          <a:p>
            <a:pPr>
              <a:spcBef>
                <a:spcPct val="50000"/>
              </a:spcBef>
            </a:pPr>
            <a:r>
              <a:rPr lang="en-US" b="1" dirty="0"/>
              <a:t>Choose a geoid model</a:t>
            </a:r>
          </a:p>
        </p:txBody>
      </p:sp>
      <p:sp>
        <p:nvSpPr>
          <p:cNvPr id="41993" name="Line 17"/>
          <p:cNvSpPr>
            <a:spLocks noChangeShapeType="1"/>
          </p:cNvSpPr>
          <p:nvPr/>
        </p:nvSpPr>
        <p:spPr bwMode="auto">
          <a:xfrm flipH="1" flipV="1">
            <a:off x="2514600" y="2819400"/>
            <a:ext cx="996696" cy="1812480"/>
          </a:xfrm>
          <a:prstGeom prst="line">
            <a:avLst/>
          </a:prstGeom>
          <a:noFill/>
          <a:ln w="47625" cap="rnd">
            <a:solidFill>
              <a:srgbClr val="FF0000"/>
            </a:solidFill>
            <a:prstDash val="sysDot"/>
            <a:round/>
            <a:headEnd/>
            <a:tailEnd/>
          </a:ln>
        </p:spPr>
        <p:txBody>
          <a:bodyPr/>
          <a:lstStyle/>
          <a:p>
            <a:endParaRPr lang="en-US"/>
          </a:p>
        </p:txBody>
      </p:sp>
      <p:sp>
        <p:nvSpPr>
          <p:cNvPr id="41994" name="Text Box 18"/>
          <p:cNvSpPr txBox="1">
            <a:spLocks noChangeArrowheads="1"/>
          </p:cNvSpPr>
          <p:nvPr/>
        </p:nvSpPr>
        <p:spPr bwMode="auto">
          <a:xfrm>
            <a:off x="6705600" y="523875"/>
            <a:ext cx="2362200" cy="923925"/>
          </a:xfrm>
          <a:prstGeom prst="rect">
            <a:avLst/>
          </a:prstGeom>
          <a:solidFill>
            <a:srgbClr val="92D050">
              <a:alpha val="56078"/>
            </a:srgbClr>
          </a:solidFill>
          <a:ln w="9525">
            <a:noFill/>
            <a:miter lim="800000"/>
            <a:headEnd/>
            <a:tailEnd/>
          </a:ln>
        </p:spPr>
        <p:txBody>
          <a:bodyPr>
            <a:spAutoFit/>
          </a:bodyPr>
          <a:lstStyle/>
          <a:p>
            <a:pPr algn="r">
              <a:spcBef>
                <a:spcPct val="50000"/>
              </a:spcBef>
            </a:pPr>
            <a:r>
              <a:rPr lang="en-US" b="1"/>
              <a:t>Choose input and output vertical datums:</a:t>
            </a:r>
          </a:p>
        </p:txBody>
      </p:sp>
      <p:sp>
        <p:nvSpPr>
          <p:cNvPr id="41995" name="Line 19"/>
          <p:cNvSpPr>
            <a:spLocks noChangeShapeType="1"/>
          </p:cNvSpPr>
          <p:nvPr/>
        </p:nvSpPr>
        <p:spPr bwMode="auto">
          <a:xfrm flipV="1">
            <a:off x="2971800" y="1447800"/>
            <a:ext cx="3810000" cy="457200"/>
          </a:xfrm>
          <a:prstGeom prst="line">
            <a:avLst/>
          </a:prstGeom>
          <a:noFill/>
          <a:ln w="47625" cap="rnd">
            <a:solidFill>
              <a:srgbClr val="FF0000"/>
            </a:solidFill>
            <a:prstDash val="sysDot"/>
            <a:round/>
            <a:headEnd/>
            <a:tailEnd/>
          </a:ln>
        </p:spPr>
        <p:txBody>
          <a:bodyPr/>
          <a:lstStyle/>
          <a:p>
            <a:endParaRPr lang="en-US"/>
          </a:p>
        </p:txBody>
      </p:sp>
      <p:sp>
        <p:nvSpPr>
          <p:cNvPr id="41996" name="Line 20"/>
          <p:cNvSpPr>
            <a:spLocks noChangeShapeType="1"/>
          </p:cNvSpPr>
          <p:nvPr/>
        </p:nvSpPr>
        <p:spPr bwMode="auto">
          <a:xfrm flipV="1">
            <a:off x="2971800" y="1447800"/>
            <a:ext cx="3810000" cy="993648"/>
          </a:xfrm>
          <a:prstGeom prst="line">
            <a:avLst/>
          </a:prstGeom>
          <a:noFill/>
          <a:ln w="47625" cap="rnd">
            <a:solidFill>
              <a:srgbClr val="FF0000"/>
            </a:solidFill>
            <a:prstDash val="sysDot"/>
            <a:round/>
            <a:headEnd/>
            <a:tailEnd/>
          </a:ln>
        </p:spPr>
        <p:txBody>
          <a:bodyPr/>
          <a:lstStyle/>
          <a:p>
            <a:endParaRPr lang="en-US"/>
          </a:p>
        </p:txBody>
      </p:sp>
      <p:sp>
        <p:nvSpPr>
          <p:cNvPr id="41997" name="TextBox 20"/>
          <p:cNvSpPr txBox="1">
            <a:spLocks noChangeArrowheads="1"/>
          </p:cNvSpPr>
          <p:nvPr/>
        </p:nvSpPr>
        <p:spPr bwMode="auto">
          <a:xfrm>
            <a:off x="3048000" y="6411024"/>
            <a:ext cx="6019800" cy="354013"/>
          </a:xfrm>
          <a:prstGeom prst="rect">
            <a:avLst/>
          </a:prstGeom>
          <a:noFill/>
          <a:ln w="9525">
            <a:noFill/>
            <a:miter lim="800000"/>
            <a:headEnd/>
            <a:tailEnd/>
          </a:ln>
        </p:spPr>
        <p:txBody>
          <a:bodyPr>
            <a:spAutoFit/>
          </a:bodyPr>
          <a:lstStyle/>
          <a:p>
            <a:pPr algn="r"/>
            <a:r>
              <a:rPr lang="en-US" sz="1700" b="1" i="1" dirty="0">
                <a:solidFill>
                  <a:schemeClr val="tx2"/>
                </a:solidFill>
              </a:rPr>
              <a:t>Run as single point, batch, or insert into programming</a:t>
            </a:r>
          </a:p>
        </p:txBody>
      </p:sp>
      <p:pic>
        <p:nvPicPr>
          <p:cNvPr id="8196" name="Picture 4"/>
          <p:cNvPicPr>
            <a:picLocks noChangeAspect="1" noChangeArrowheads="1"/>
          </p:cNvPicPr>
          <p:nvPr/>
        </p:nvPicPr>
        <p:blipFill>
          <a:blip r:embed="rId4" cstate="print"/>
          <a:srcRect t="25456" r="56443" b="54750"/>
          <a:stretch>
            <a:fillRect/>
          </a:stretch>
        </p:blipFill>
        <p:spPr bwMode="auto">
          <a:xfrm>
            <a:off x="115888" y="5496624"/>
            <a:ext cx="3090862" cy="914400"/>
          </a:xfrm>
          <a:prstGeom prst="rect">
            <a:avLst/>
          </a:prstGeom>
          <a:noFill/>
          <a:ln w="9525">
            <a:solidFill>
              <a:schemeClr val="bg1"/>
            </a:solidFill>
            <a:miter lim="800000"/>
            <a:headEnd/>
            <a:tailEnd/>
          </a:ln>
          <a:effectLst>
            <a:outerShdw blurRad="50800" dist="38100" dir="2700000" algn="tl" rotWithShape="0">
              <a:prstClr val="black">
                <a:alpha val="40000"/>
              </a:prstClr>
            </a:outerShdw>
          </a:effectLst>
        </p:spPr>
      </p:pic>
      <p:pic>
        <p:nvPicPr>
          <p:cNvPr id="8197" name="Picture 5"/>
          <p:cNvPicPr>
            <a:picLocks noChangeAspect="1" noChangeArrowheads="1"/>
          </p:cNvPicPr>
          <p:nvPr/>
        </p:nvPicPr>
        <p:blipFill>
          <a:blip r:embed="rId5" cstate="print"/>
          <a:srcRect l="18558" t="55542" r="57216" b="23849"/>
          <a:stretch>
            <a:fillRect/>
          </a:stretch>
        </p:blipFill>
        <p:spPr bwMode="auto">
          <a:xfrm>
            <a:off x="4840224" y="5001768"/>
            <a:ext cx="1719072" cy="952056"/>
          </a:xfrm>
          <a:prstGeom prst="rect">
            <a:avLst/>
          </a:prstGeom>
          <a:noFill/>
          <a:ln w="9525">
            <a:solidFill>
              <a:schemeClr val="bg1"/>
            </a:solidFill>
            <a:miter lim="800000"/>
            <a:headEnd/>
            <a:tailEnd/>
          </a:ln>
          <a:effectLst>
            <a:outerShdw blurRad="50800" dist="38100" dir="2700000" algn="tl" rotWithShape="0">
              <a:prstClr val="black">
                <a:alpha val="40000"/>
              </a:prstClr>
            </a:outerShdw>
          </a:effectLst>
        </p:spPr>
      </p:pic>
      <p:pic>
        <p:nvPicPr>
          <p:cNvPr id="8198" name="Picture 6"/>
          <p:cNvPicPr>
            <a:picLocks noChangeAspect="1" noChangeArrowheads="1"/>
          </p:cNvPicPr>
          <p:nvPr/>
        </p:nvPicPr>
        <p:blipFill>
          <a:blip r:embed="rId6" cstate="print"/>
          <a:srcRect l="1289" t="34165" r="57216" b="23849"/>
          <a:stretch>
            <a:fillRect/>
          </a:stretch>
        </p:blipFill>
        <p:spPr bwMode="auto">
          <a:xfrm>
            <a:off x="6199473" y="1636776"/>
            <a:ext cx="2944527" cy="1939608"/>
          </a:xfrm>
          <a:prstGeom prst="rect">
            <a:avLst/>
          </a:prstGeom>
          <a:noFill/>
          <a:ln w="9525">
            <a:solidFill>
              <a:schemeClr val="bg1"/>
            </a:solidFill>
            <a:miter lim="800000"/>
            <a:headEnd/>
            <a:tailEnd/>
          </a:ln>
          <a:effectLst>
            <a:outerShdw blurRad="50800" dist="38100" dir="2700000" algn="tl" rotWithShape="0">
              <a:prstClr val="black">
                <a:alpha val="40000"/>
              </a:prstClr>
            </a:outerShdw>
          </a:effectLst>
        </p:spPr>
      </p:pic>
      <p:pic>
        <p:nvPicPr>
          <p:cNvPr id="9219" name="Picture 3"/>
          <p:cNvPicPr>
            <a:picLocks noChangeAspect="1" noChangeArrowheads="1"/>
          </p:cNvPicPr>
          <p:nvPr/>
        </p:nvPicPr>
        <p:blipFill>
          <a:blip r:embed="rId7" cstate="print"/>
          <a:srcRect/>
          <a:stretch>
            <a:fillRect/>
          </a:stretch>
        </p:blipFill>
        <p:spPr bwMode="auto">
          <a:xfrm>
            <a:off x="731520" y="649224"/>
            <a:ext cx="7732395" cy="5615940"/>
          </a:xfrm>
          <a:prstGeom prst="rect">
            <a:avLst/>
          </a:prstGeom>
          <a:noFill/>
          <a:ln w="19050">
            <a:solidFill>
              <a:schemeClr val="bg1"/>
            </a:solidFill>
            <a:miter lim="800000"/>
            <a:headEnd/>
            <a:tailEnd/>
          </a:ln>
          <a:effectLst>
            <a:outerShdw blurRad="50800" dist="63500" dir="2700000" algn="tl" rotWithShape="0">
              <a:prstClr val="black">
                <a:alpha val="40000"/>
              </a:prst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6879" t="11117" r="8408" b="17235"/>
          <a:stretch>
            <a:fillRect/>
          </a:stretch>
        </p:blipFill>
        <p:spPr bwMode="auto">
          <a:xfrm>
            <a:off x="0" y="0"/>
            <a:ext cx="9144000" cy="6859365"/>
          </a:xfrm>
          <a:prstGeom prst="rect">
            <a:avLst/>
          </a:prstGeom>
          <a:noFill/>
          <a:ln w="9525">
            <a:noFill/>
            <a:miter lim="800000"/>
            <a:headEnd/>
            <a:tailEnd/>
          </a:ln>
        </p:spPr>
      </p:pic>
      <p:pic>
        <p:nvPicPr>
          <p:cNvPr id="4" name="Picture 4" descr="C:\Documents and Settings\Maureen.Kenny\My Documents\My Pictures\Microsoft Clip Organizer\j0424748.wmf"/>
          <p:cNvPicPr>
            <a:picLocks noChangeAspect="1" noChangeArrowheads="1"/>
          </p:cNvPicPr>
          <p:nvPr/>
        </p:nvPicPr>
        <p:blipFill>
          <a:blip r:embed="rId3" cstate="print"/>
          <a:srcRect/>
          <a:stretch>
            <a:fillRect/>
          </a:stretch>
        </p:blipFill>
        <p:spPr bwMode="auto">
          <a:xfrm rot="-1283464">
            <a:off x="4184650" y="-39688"/>
            <a:ext cx="1927225" cy="995363"/>
          </a:xfrm>
          <a:prstGeom prst="rect">
            <a:avLst/>
          </a:prstGeom>
          <a:noFill/>
          <a:ln w="9525">
            <a:noFill/>
            <a:miter lim="800000"/>
            <a:headEnd/>
            <a:tailEnd/>
          </a:ln>
        </p:spPr>
      </p:pic>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5"/>
          <p:cNvSpPr txBox="1">
            <a:spLocks noChangeArrowheads="1"/>
          </p:cNvSpPr>
          <p:nvPr/>
        </p:nvSpPr>
        <p:spPr bwMode="auto">
          <a:xfrm>
            <a:off x="2362200" y="685800"/>
            <a:ext cx="4244975" cy="554038"/>
          </a:xfrm>
          <a:prstGeom prst="rect">
            <a:avLst/>
          </a:prstGeom>
          <a:noFill/>
          <a:ln w="9525">
            <a:noFill/>
            <a:miter lim="800000"/>
            <a:headEnd/>
            <a:tailEnd/>
          </a:ln>
        </p:spPr>
        <p:txBody>
          <a:bodyPr wrap="none">
            <a:spAutoFit/>
          </a:bodyPr>
          <a:lstStyle/>
          <a:p>
            <a:r>
              <a:rPr lang="en-US" sz="3000" b="1">
                <a:solidFill>
                  <a:schemeClr val="tx2"/>
                </a:solidFill>
                <a:cs typeface="Arial" charset="0"/>
              </a:rPr>
              <a:t>VDatum Program Plan</a:t>
            </a:r>
          </a:p>
        </p:txBody>
      </p:sp>
      <p:sp>
        <p:nvSpPr>
          <p:cNvPr id="33795" name="Rectangle 4"/>
          <p:cNvSpPr>
            <a:spLocks noChangeArrowheads="1"/>
          </p:cNvSpPr>
          <p:nvPr/>
        </p:nvSpPr>
        <p:spPr bwMode="auto">
          <a:xfrm>
            <a:off x="381000" y="1676400"/>
            <a:ext cx="8077200" cy="3293209"/>
          </a:xfrm>
          <a:prstGeom prst="rect">
            <a:avLst/>
          </a:prstGeom>
          <a:noFill/>
          <a:ln w="9525">
            <a:noFill/>
            <a:miter lim="800000"/>
            <a:headEnd/>
            <a:tailEnd/>
          </a:ln>
        </p:spPr>
        <p:txBody>
          <a:bodyPr wrap="square">
            <a:spAutoFit/>
          </a:bodyPr>
          <a:lstStyle/>
          <a:p>
            <a:pPr lvl="1"/>
            <a:endParaRPr lang="en-US" sz="2400" b="1" dirty="0">
              <a:solidFill>
                <a:schemeClr val="tx2"/>
              </a:solidFill>
            </a:endParaRPr>
          </a:p>
          <a:p>
            <a:pPr lvl="1">
              <a:buFont typeface="Arial" pitchFamily="34" charset="0"/>
              <a:buChar char="•"/>
            </a:pPr>
            <a:r>
              <a:rPr lang="en-US" sz="2400" b="1" dirty="0" smtClean="0">
                <a:solidFill>
                  <a:schemeClr val="tx2"/>
                </a:solidFill>
              </a:rPr>
              <a:t> </a:t>
            </a:r>
            <a:r>
              <a:rPr lang="en-US" sz="2000" b="1" dirty="0">
                <a:solidFill>
                  <a:schemeClr val="tx2"/>
                </a:solidFill>
              </a:rPr>
              <a:t>2011 – Texas &amp; </a:t>
            </a:r>
            <a:r>
              <a:rPr lang="en-US" sz="2000" b="1" dirty="0" smtClean="0">
                <a:solidFill>
                  <a:schemeClr val="tx2"/>
                </a:solidFill>
              </a:rPr>
              <a:t>New England </a:t>
            </a:r>
            <a:r>
              <a:rPr lang="en-US" sz="2000" b="1" dirty="0">
                <a:solidFill>
                  <a:schemeClr val="tx2"/>
                </a:solidFill>
              </a:rPr>
              <a:t>(MA     </a:t>
            </a:r>
            <a:r>
              <a:rPr lang="en-US" sz="2000" b="1" dirty="0" smtClean="0">
                <a:solidFill>
                  <a:schemeClr val="tx2"/>
                </a:solidFill>
              </a:rPr>
              <a:t> ME</a:t>
            </a:r>
            <a:r>
              <a:rPr lang="en-US" sz="2000" b="1" dirty="0">
                <a:solidFill>
                  <a:schemeClr val="tx2"/>
                </a:solidFill>
              </a:rPr>
              <a:t>) Models</a:t>
            </a:r>
          </a:p>
          <a:p>
            <a:pPr lvl="1"/>
            <a:endParaRPr lang="en-US" sz="2000" b="1" dirty="0">
              <a:solidFill>
                <a:schemeClr val="tx2"/>
              </a:solidFill>
            </a:endParaRPr>
          </a:p>
          <a:p>
            <a:pPr lvl="1">
              <a:buFont typeface="Arial" charset="0"/>
              <a:buChar char="•"/>
            </a:pPr>
            <a:r>
              <a:rPr lang="en-US" sz="2000" b="1" dirty="0">
                <a:solidFill>
                  <a:schemeClr val="tx2"/>
                </a:solidFill>
              </a:rPr>
              <a:t> 2011 </a:t>
            </a:r>
            <a:r>
              <a:rPr lang="en-US" sz="2000" b="1" dirty="0" smtClean="0">
                <a:solidFill>
                  <a:schemeClr val="tx2"/>
                </a:solidFill>
              </a:rPr>
              <a:t>–  </a:t>
            </a:r>
            <a:r>
              <a:rPr lang="en-US" sz="2000" b="1" dirty="0">
                <a:solidFill>
                  <a:schemeClr val="tx2"/>
                </a:solidFill>
              </a:rPr>
              <a:t>Updates to existing models (GA &amp; NC)</a:t>
            </a:r>
          </a:p>
          <a:p>
            <a:pPr lvl="1"/>
            <a:endParaRPr lang="en-US" sz="2000" b="1" dirty="0">
              <a:solidFill>
                <a:schemeClr val="tx2"/>
              </a:solidFill>
            </a:endParaRPr>
          </a:p>
          <a:p>
            <a:pPr lvl="1">
              <a:buFont typeface="Arial" charset="0"/>
              <a:buChar char="•"/>
            </a:pPr>
            <a:r>
              <a:rPr lang="en-US" sz="2000" b="1" dirty="0">
                <a:solidFill>
                  <a:schemeClr val="tx2"/>
                </a:solidFill>
              </a:rPr>
              <a:t> 2012 – Puerto Rico/Virgin Islands </a:t>
            </a:r>
            <a:r>
              <a:rPr lang="en-US" sz="2000" b="1" dirty="0" smtClean="0">
                <a:solidFill>
                  <a:schemeClr val="tx2"/>
                </a:solidFill>
              </a:rPr>
              <a:t>Model </a:t>
            </a:r>
          </a:p>
          <a:p>
            <a:pPr lvl="1">
              <a:buFont typeface="Arial" charset="0"/>
              <a:buChar char="•"/>
            </a:pPr>
            <a:endParaRPr lang="en-US" sz="2000" b="1" dirty="0" smtClean="0">
              <a:solidFill>
                <a:schemeClr val="tx2"/>
              </a:solidFill>
            </a:endParaRPr>
          </a:p>
          <a:p>
            <a:pPr lvl="1">
              <a:buFont typeface="Arial" pitchFamily="34" charset="0"/>
              <a:buChar char="•"/>
            </a:pPr>
            <a:r>
              <a:rPr lang="en-US" sz="2000" b="1" dirty="0" smtClean="0">
                <a:solidFill>
                  <a:schemeClr val="tx2"/>
                </a:solidFill>
              </a:rPr>
              <a:t> Requirements analysis to determine maintenance schedule</a:t>
            </a:r>
            <a:endParaRPr lang="en-US" sz="2000" b="1" dirty="0">
              <a:solidFill>
                <a:schemeClr val="tx2"/>
              </a:solidFill>
            </a:endParaRPr>
          </a:p>
          <a:p>
            <a:pPr lvl="1"/>
            <a:endParaRPr lang="en-US" sz="2000" b="1" dirty="0">
              <a:solidFill>
                <a:schemeClr val="tx2"/>
              </a:solidFill>
            </a:endParaRPr>
          </a:p>
          <a:p>
            <a:pPr lvl="1">
              <a:buFont typeface="Arial" charset="0"/>
              <a:buChar char="•"/>
            </a:pPr>
            <a:r>
              <a:rPr lang="en-US" sz="2000" b="1" dirty="0">
                <a:solidFill>
                  <a:schemeClr val="tx2"/>
                </a:solidFill>
              </a:rPr>
              <a:t> Insufficient base data in </a:t>
            </a:r>
            <a:r>
              <a:rPr lang="en-US" sz="2000" b="1" dirty="0" smtClean="0">
                <a:solidFill>
                  <a:schemeClr val="tx2"/>
                </a:solidFill>
              </a:rPr>
              <a:t>AK &amp; HI for </a:t>
            </a:r>
            <a:r>
              <a:rPr lang="en-US" sz="2000" b="1" dirty="0">
                <a:solidFill>
                  <a:schemeClr val="tx2"/>
                </a:solidFill>
              </a:rPr>
              <a:t>model development</a:t>
            </a:r>
          </a:p>
        </p:txBody>
      </p:sp>
      <p:sp>
        <p:nvSpPr>
          <p:cNvPr id="6" name="Striped Right Arrow 5"/>
          <p:cNvSpPr/>
          <p:nvPr/>
        </p:nvSpPr>
        <p:spPr>
          <a:xfrm>
            <a:off x="5181600" y="2209800"/>
            <a:ext cx="304800" cy="152400"/>
          </a:xfrm>
          <a:prstGeom prst="stripedRightArrow">
            <a:avLst>
              <a:gd name="adj1" fmla="val 50000"/>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1219200" y="304800"/>
            <a:ext cx="6246813" cy="685800"/>
          </a:xfrm>
          <a:prstGeom prst="rect">
            <a:avLst/>
          </a:prstGeom>
          <a:noFill/>
          <a:ln w="9525">
            <a:noFill/>
            <a:miter lim="800000"/>
            <a:headEnd/>
            <a:tailEnd/>
          </a:ln>
        </p:spPr>
        <p:txBody>
          <a:bodyPr lIns="90000" tIns="46800" rIns="90000" bIns="46800">
            <a:spAutoFit/>
          </a:bodyPr>
          <a:lstStyle/>
          <a:p>
            <a:pPr algn="ctr">
              <a:lnSpc>
                <a:spcPct val="96000"/>
              </a:lnSpc>
              <a:spcBef>
                <a:spcPts val="1800"/>
              </a:spcBef>
              <a:buClr>
                <a:srgbClr val="FFFF00"/>
              </a:buClr>
              <a:buSzPct val="12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dirty="0">
                <a:solidFill>
                  <a:schemeClr val="tx2"/>
                </a:solidFill>
                <a:cs typeface="Arial" charset="0"/>
              </a:rPr>
              <a:t>Improvements to </a:t>
            </a:r>
            <a:r>
              <a:rPr lang="en-GB" sz="3200" b="1" dirty="0" err="1">
                <a:solidFill>
                  <a:schemeClr val="tx2"/>
                </a:solidFill>
                <a:cs typeface="Arial" charset="0"/>
              </a:rPr>
              <a:t>VDatum</a:t>
            </a:r>
            <a:r>
              <a:rPr lang="en-GB" sz="4000" b="1" dirty="0">
                <a:latin typeface="Calibri" pitchFamily="34" charset="0"/>
              </a:rPr>
              <a:t> </a:t>
            </a:r>
          </a:p>
        </p:txBody>
      </p:sp>
      <p:sp>
        <p:nvSpPr>
          <p:cNvPr id="5123" name="Rectangle 5"/>
          <p:cNvSpPr>
            <a:spLocks noChangeArrowheads="1"/>
          </p:cNvSpPr>
          <p:nvPr/>
        </p:nvSpPr>
        <p:spPr bwMode="auto">
          <a:xfrm>
            <a:off x="381000" y="1676400"/>
            <a:ext cx="8281988" cy="2590800"/>
          </a:xfrm>
          <a:prstGeom prst="rect">
            <a:avLst/>
          </a:prstGeom>
          <a:noFill/>
          <a:ln w="9525">
            <a:noFill/>
            <a:miter lim="800000"/>
            <a:headEnd/>
            <a:tailEnd/>
          </a:ln>
        </p:spPr>
        <p:txBody>
          <a:bodyPr/>
          <a:lstStyle/>
          <a:p>
            <a:pPr marL="342900" indent="-342900">
              <a:spcBef>
                <a:spcPts val="1000"/>
              </a:spcBef>
              <a:buClr>
                <a:srgbClr val="33CCCC"/>
              </a:buClr>
              <a:buSzPct val="100000"/>
              <a:buFontTx/>
              <a:buChar char="•"/>
              <a:defRPr/>
            </a:pPr>
            <a:r>
              <a:rPr lang="en-US" b="1" dirty="0">
                <a:latin typeface="Arial" pitchFamily="34" charset="0"/>
                <a:cs typeface="Arial" pitchFamily="34" charset="0"/>
              </a:rPr>
              <a:t>Methods to validate </a:t>
            </a:r>
            <a:r>
              <a:rPr lang="en-US" b="1" dirty="0" err="1">
                <a:latin typeface="Arial" pitchFamily="34" charset="0"/>
                <a:cs typeface="Arial" pitchFamily="34" charset="0"/>
              </a:rPr>
              <a:t>VDatum</a:t>
            </a:r>
            <a:r>
              <a:rPr lang="en-US" b="1" dirty="0">
                <a:latin typeface="Arial" pitchFamily="34" charset="0"/>
                <a:cs typeface="Arial" pitchFamily="34" charset="0"/>
              </a:rPr>
              <a:t> </a:t>
            </a:r>
            <a:r>
              <a:rPr lang="en-US" b="1" dirty="0" smtClean="0">
                <a:latin typeface="Arial" pitchFamily="34" charset="0"/>
                <a:cs typeface="Arial" pitchFamily="34" charset="0"/>
              </a:rPr>
              <a:t>uncertainties (e.g., GPS buoys)</a:t>
            </a:r>
            <a:endParaRPr lang="en-US" b="1" dirty="0">
              <a:latin typeface="Arial" pitchFamily="34" charset="0"/>
              <a:cs typeface="Arial" pitchFamily="34" charset="0"/>
            </a:endParaRPr>
          </a:p>
          <a:p>
            <a:pPr marL="342900" indent="-342900">
              <a:spcBef>
                <a:spcPts val="1000"/>
              </a:spcBef>
              <a:buClr>
                <a:srgbClr val="33CCCC"/>
              </a:buClr>
              <a:buSzPct val="100000"/>
              <a:buFontTx/>
              <a:buChar char="•"/>
              <a:defRPr/>
            </a:pPr>
            <a:r>
              <a:rPr lang="en-US" b="1" dirty="0">
                <a:latin typeface="Arial" pitchFamily="34" charset="0"/>
                <a:cs typeface="Arial" pitchFamily="34" charset="0"/>
              </a:rPr>
              <a:t>Methods to extend uncertainty away from stations</a:t>
            </a:r>
          </a:p>
          <a:p>
            <a:pPr marL="342900" indent="-342900">
              <a:spcBef>
                <a:spcPts val="1000"/>
              </a:spcBef>
              <a:buClr>
                <a:srgbClr val="33CCCC"/>
              </a:buClr>
              <a:buSzPct val="100000"/>
              <a:buFontTx/>
              <a:buChar char="•"/>
              <a:defRPr/>
            </a:pPr>
            <a:r>
              <a:rPr lang="en-US" b="1" dirty="0">
                <a:latin typeface="Arial" pitchFamily="34" charset="0"/>
                <a:cs typeface="Arial" pitchFamily="34" charset="0"/>
              </a:rPr>
              <a:t>Evaluating extending </a:t>
            </a:r>
            <a:r>
              <a:rPr lang="en-US" b="1" dirty="0" err="1">
                <a:latin typeface="Arial" pitchFamily="34" charset="0"/>
                <a:cs typeface="Arial" pitchFamily="34" charset="0"/>
              </a:rPr>
              <a:t>VDatum</a:t>
            </a:r>
            <a:r>
              <a:rPr lang="en-US" b="1" dirty="0">
                <a:latin typeface="Arial" pitchFamily="34" charset="0"/>
                <a:cs typeface="Arial" pitchFamily="34" charset="0"/>
              </a:rPr>
              <a:t> tidal </a:t>
            </a:r>
            <a:r>
              <a:rPr lang="en-US" b="1" dirty="0" err="1">
                <a:latin typeface="Arial" pitchFamily="34" charset="0"/>
                <a:cs typeface="Arial" pitchFamily="34" charset="0"/>
              </a:rPr>
              <a:t>datums</a:t>
            </a:r>
            <a:r>
              <a:rPr lang="en-US" b="1" dirty="0">
                <a:latin typeface="Arial" pitchFamily="34" charset="0"/>
                <a:cs typeface="Arial" pitchFamily="34" charset="0"/>
              </a:rPr>
              <a:t> further inland</a:t>
            </a:r>
          </a:p>
          <a:p>
            <a:pPr marL="342900" indent="-342900">
              <a:spcBef>
                <a:spcPts val="1000"/>
              </a:spcBef>
              <a:buClr>
                <a:srgbClr val="33CCCC"/>
              </a:buClr>
              <a:buSzPct val="100000"/>
              <a:buFontTx/>
              <a:buChar char="•"/>
              <a:defRPr/>
            </a:pPr>
            <a:r>
              <a:rPr lang="en-US" b="1" dirty="0">
                <a:latin typeface="Arial" pitchFamily="34" charset="0"/>
                <a:cs typeface="Arial" pitchFamily="34" charset="0"/>
              </a:rPr>
              <a:t>Maintenance for tidal datum epoch; </a:t>
            </a:r>
            <a:r>
              <a:rPr lang="en-US" b="1" dirty="0" err="1">
                <a:latin typeface="Arial" pitchFamily="34" charset="0"/>
                <a:cs typeface="Arial" pitchFamily="34" charset="0"/>
              </a:rPr>
              <a:t>geoid</a:t>
            </a:r>
            <a:r>
              <a:rPr lang="en-US" b="1" dirty="0">
                <a:latin typeface="Arial" pitchFamily="34" charset="0"/>
                <a:cs typeface="Arial" pitchFamily="34" charset="0"/>
              </a:rPr>
              <a:t> and ellipsoid updates</a:t>
            </a:r>
          </a:p>
          <a:p>
            <a:pPr marL="342900" indent="-342900">
              <a:spcBef>
                <a:spcPts val="1000"/>
              </a:spcBef>
              <a:buClr>
                <a:srgbClr val="33CCCC"/>
              </a:buClr>
              <a:buSzPct val="100000"/>
              <a:buFontTx/>
              <a:buChar char="•"/>
              <a:defRPr/>
            </a:pPr>
            <a:r>
              <a:rPr lang="en-US" b="1" dirty="0">
                <a:latin typeface="Arial" pitchFamily="34" charset="0"/>
                <a:cs typeface="Arial" pitchFamily="34" charset="0"/>
              </a:rPr>
              <a:t>Outreach and training </a:t>
            </a:r>
            <a:r>
              <a:rPr lang="en-US" b="1" i="1" dirty="0">
                <a:latin typeface="Arial" pitchFamily="34" charset="0"/>
                <a:cs typeface="Arial" pitchFamily="34" charset="0"/>
              </a:rPr>
              <a:t>(training ongoing with USACE)</a:t>
            </a:r>
          </a:p>
          <a:p>
            <a:pPr marL="342900" indent="-342900">
              <a:spcBef>
                <a:spcPts val="1000"/>
              </a:spcBef>
              <a:buClr>
                <a:srgbClr val="33CCCC"/>
              </a:buClr>
              <a:buSzPct val="100000"/>
              <a:buFontTx/>
              <a:buChar char="•"/>
              <a:defRPr/>
            </a:pPr>
            <a:r>
              <a:rPr lang="en-US" b="1" dirty="0">
                <a:latin typeface="Arial" pitchFamily="34" charset="0"/>
                <a:cs typeface="Arial" pitchFamily="34" charset="0"/>
              </a:rPr>
              <a:t>Metadata</a:t>
            </a:r>
            <a:endParaRPr lang="en-US" sz="2000" b="1" dirty="0">
              <a:latin typeface="Arial" pitchFamily="34" charset="0"/>
              <a:cs typeface="Arial" pitchFamily="34" charset="0"/>
            </a:endParaRPr>
          </a:p>
          <a:p>
            <a:pPr marL="342900" indent="-342900">
              <a:spcBef>
                <a:spcPts val="1000"/>
              </a:spcBef>
              <a:buClr>
                <a:srgbClr val="33CCCC"/>
              </a:buClr>
              <a:buSzPct val="100000"/>
              <a:buFontTx/>
              <a:buChar char="•"/>
              <a:defRPr/>
            </a:pPr>
            <a:endParaRPr lang="en-US" sz="2200" i="1" dirty="0">
              <a:latin typeface="+mn-lt"/>
            </a:endParaRPr>
          </a:p>
        </p:txBody>
      </p:sp>
      <p:sp>
        <p:nvSpPr>
          <p:cNvPr id="34820" name="Text Box 7"/>
          <p:cNvSpPr txBox="1">
            <a:spLocks noChangeArrowheads="1"/>
          </p:cNvSpPr>
          <p:nvPr/>
        </p:nvSpPr>
        <p:spPr bwMode="auto">
          <a:xfrm>
            <a:off x="457200" y="4953000"/>
            <a:ext cx="7832725" cy="1677382"/>
          </a:xfrm>
          <a:prstGeom prst="rect">
            <a:avLst/>
          </a:prstGeom>
          <a:noFill/>
          <a:ln w="9525">
            <a:noFill/>
            <a:miter lim="800000"/>
            <a:headEnd/>
            <a:tailEnd/>
          </a:ln>
        </p:spPr>
        <p:txBody>
          <a:bodyPr>
            <a:spAutoFit/>
          </a:bodyPr>
          <a:lstStyle/>
          <a:p>
            <a:pPr>
              <a:spcBef>
                <a:spcPts val="1000"/>
              </a:spcBef>
              <a:buClr>
                <a:srgbClr val="33CCCC"/>
              </a:buClr>
              <a:buSzPct val="100000"/>
              <a:buFontTx/>
              <a:buChar char="•"/>
            </a:pPr>
            <a:r>
              <a:rPr lang="en-US" sz="2400" dirty="0">
                <a:latin typeface="Constantia" pitchFamily="18" charset="0"/>
              </a:rPr>
              <a:t>  </a:t>
            </a:r>
            <a:r>
              <a:rPr lang="en-US" b="1" dirty="0">
                <a:cs typeface="Arial" charset="0"/>
              </a:rPr>
              <a:t>New web-based tools for interacting with </a:t>
            </a:r>
            <a:r>
              <a:rPr lang="en-US" b="1" dirty="0" err="1">
                <a:cs typeface="Arial" charset="0"/>
              </a:rPr>
              <a:t>VDatum</a:t>
            </a:r>
            <a:r>
              <a:rPr lang="en-US" b="1" dirty="0">
                <a:cs typeface="Arial" charset="0"/>
              </a:rPr>
              <a:t> results</a:t>
            </a:r>
          </a:p>
          <a:p>
            <a:pPr>
              <a:spcBef>
                <a:spcPts val="1000"/>
              </a:spcBef>
              <a:buClr>
                <a:srgbClr val="33CCCC"/>
              </a:buClr>
              <a:buSzPct val="100000"/>
              <a:buFontTx/>
              <a:buChar char="•"/>
            </a:pPr>
            <a:r>
              <a:rPr lang="en-US" b="1" dirty="0">
                <a:cs typeface="Arial" charset="0"/>
              </a:rPr>
              <a:t>  Improvements to downloadable </a:t>
            </a:r>
            <a:r>
              <a:rPr lang="en-US" b="1" dirty="0" smtClean="0">
                <a:cs typeface="Arial" charset="0"/>
              </a:rPr>
              <a:t>software</a:t>
            </a:r>
          </a:p>
          <a:p>
            <a:pPr>
              <a:spcBef>
                <a:spcPts val="1000"/>
              </a:spcBef>
              <a:buClr>
                <a:srgbClr val="33CCCC"/>
              </a:buClr>
              <a:buSzPct val="100000"/>
              <a:buFontTx/>
              <a:buChar char="•"/>
            </a:pPr>
            <a:r>
              <a:rPr lang="en-US" b="1" dirty="0">
                <a:cs typeface="Arial" charset="0"/>
              </a:rPr>
              <a:t>  </a:t>
            </a:r>
            <a:r>
              <a:rPr lang="en-US" b="1" dirty="0" smtClean="0">
                <a:cs typeface="Arial" charset="0"/>
              </a:rPr>
              <a:t>New gravimetric geoid for North America</a:t>
            </a:r>
          </a:p>
          <a:p>
            <a:pPr marL="173038" indent="-173038">
              <a:spcBef>
                <a:spcPts val="1000"/>
              </a:spcBef>
              <a:buClr>
                <a:srgbClr val="33CCCC"/>
              </a:buClr>
              <a:buSzPct val="100000"/>
              <a:buFontTx/>
              <a:buChar char="•"/>
            </a:pPr>
            <a:r>
              <a:rPr lang="en-US" b="1" dirty="0" smtClean="0">
                <a:cs typeface="Arial" charset="0"/>
              </a:rPr>
              <a:t>Addition of 3-D ellipsoidal datum transformations</a:t>
            </a:r>
            <a:endParaRPr lang="en-US" b="1" dirty="0">
              <a:cs typeface="Arial" charset="0"/>
            </a:endParaRPr>
          </a:p>
        </p:txBody>
      </p:sp>
      <p:sp>
        <p:nvSpPr>
          <p:cNvPr id="34821" name="Text Box 8"/>
          <p:cNvSpPr txBox="1">
            <a:spLocks noChangeArrowheads="1"/>
          </p:cNvSpPr>
          <p:nvPr/>
        </p:nvSpPr>
        <p:spPr bwMode="auto">
          <a:xfrm>
            <a:off x="304800" y="4419600"/>
            <a:ext cx="6246813" cy="522288"/>
          </a:xfrm>
          <a:prstGeom prst="rect">
            <a:avLst/>
          </a:prstGeom>
          <a:noFill/>
          <a:ln w="9525">
            <a:noFill/>
            <a:miter lim="800000"/>
            <a:headEnd/>
            <a:tailEnd/>
          </a:ln>
        </p:spPr>
        <p:txBody>
          <a:bodyPr lIns="90000" tIns="46800" rIns="90000" bIns="46800">
            <a:spAutoFit/>
          </a:bodyPr>
          <a:lstStyle/>
          <a:p>
            <a:pPr>
              <a:lnSpc>
                <a:spcPct val="96000"/>
              </a:lnSpc>
              <a:spcBef>
                <a:spcPts val="1800"/>
              </a:spcBef>
              <a:buClr>
                <a:srgbClr val="FFFF00"/>
              </a:buClr>
              <a:buSzPct val="12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i="1" dirty="0">
                <a:solidFill>
                  <a:srgbClr val="FFFF00"/>
                </a:solidFill>
                <a:cs typeface="Arial" charset="0"/>
              </a:rPr>
              <a:t>Future Developments</a:t>
            </a:r>
          </a:p>
        </p:txBody>
      </p:sp>
      <p:sp>
        <p:nvSpPr>
          <p:cNvPr id="34822" name="Text Box 8"/>
          <p:cNvSpPr txBox="1">
            <a:spLocks noChangeArrowheads="1"/>
          </p:cNvSpPr>
          <p:nvPr/>
        </p:nvSpPr>
        <p:spPr bwMode="auto">
          <a:xfrm>
            <a:off x="228601" y="1066800"/>
            <a:ext cx="4724400" cy="522288"/>
          </a:xfrm>
          <a:prstGeom prst="rect">
            <a:avLst/>
          </a:prstGeom>
          <a:noFill/>
          <a:ln w="9525">
            <a:noFill/>
            <a:miter lim="800000"/>
            <a:headEnd/>
            <a:tailEnd/>
          </a:ln>
        </p:spPr>
        <p:txBody>
          <a:bodyPr wrap="square" lIns="90000" tIns="46800" rIns="90000" bIns="46800">
            <a:spAutoFit/>
          </a:bodyPr>
          <a:lstStyle/>
          <a:p>
            <a:pPr>
              <a:lnSpc>
                <a:spcPct val="96000"/>
              </a:lnSpc>
              <a:spcBef>
                <a:spcPts val="1800"/>
              </a:spcBef>
              <a:buClr>
                <a:srgbClr val="FFFF00"/>
              </a:buClr>
              <a:buSzPct val="12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i="1" dirty="0">
                <a:solidFill>
                  <a:srgbClr val="FFFF00"/>
                </a:solidFill>
                <a:cs typeface="Arial" charset="0"/>
              </a:rPr>
              <a:t>Currently in Development</a:t>
            </a:r>
          </a:p>
        </p:txBody>
      </p:sp>
      <p:pic>
        <p:nvPicPr>
          <p:cNvPr id="34823" name="Picture 5"/>
          <p:cNvPicPr>
            <a:picLocks noChangeAspect="1" noChangeArrowheads="1"/>
          </p:cNvPicPr>
          <p:nvPr/>
        </p:nvPicPr>
        <p:blipFill>
          <a:blip r:embed="rId3" cstate="print">
            <a:clrChange>
              <a:clrFrom>
                <a:srgbClr val="FFFFFF"/>
              </a:clrFrom>
              <a:clrTo>
                <a:srgbClr val="FFFFFF">
                  <a:alpha val="0"/>
                </a:srgbClr>
              </a:clrTo>
            </a:clrChange>
          </a:blip>
          <a:srcRect l="17447" t="4053" r="18117" b="1326"/>
          <a:stretch>
            <a:fillRect/>
          </a:stretch>
        </p:blipFill>
        <p:spPr bwMode="auto">
          <a:xfrm>
            <a:off x="7010400" y="533400"/>
            <a:ext cx="1933575" cy="28575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Heights are complicated</a:t>
            </a:r>
            <a:endParaRPr lang="en-US" dirty="0"/>
          </a:p>
        </p:txBody>
      </p:sp>
      <p:sp>
        <p:nvSpPr>
          <p:cNvPr id="3" name="Content Placeholder 2"/>
          <p:cNvSpPr>
            <a:spLocks noGrp="1"/>
          </p:cNvSpPr>
          <p:nvPr>
            <p:ph idx="1"/>
          </p:nvPr>
        </p:nvSpPr>
        <p:spPr>
          <a:xfrm>
            <a:off x="343877" y="1417638"/>
            <a:ext cx="8470939" cy="5217624"/>
          </a:xfrm>
        </p:spPr>
        <p:txBody>
          <a:bodyPr>
            <a:normAutofit fontScale="92500" lnSpcReduction="20000"/>
          </a:bodyPr>
          <a:lstStyle/>
          <a:p>
            <a:r>
              <a:rPr lang="en-US" dirty="0" smtClean="0"/>
              <a:t>Heights to suit your every need (and mood)!</a:t>
            </a:r>
          </a:p>
          <a:p>
            <a:pPr lvl="1"/>
            <a:r>
              <a:rPr lang="en-US" dirty="0" smtClean="0"/>
              <a:t>Ellipsoid, geoid, orthometric, dynamic, normal, tidal, leveled, etc.</a:t>
            </a:r>
          </a:p>
          <a:p>
            <a:r>
              <a:rPr lang="en-US" dirty="0" err="1" smtClean="0"/>
              <a:t>VDatum</a:t>
            </a:r>
            <a:endParaRPr lang="en-US" dirty="0" smtClean="0"/>
          </a:p>
          <a:p>
            <a:pPr lvl="1"/>
            <a:r>
              <a:rPr lang="en-US" dirty="0" smtClean="0"/>
              <a:t>Converting between height types and datums</a:t>
            </a:r>
          </a:p>
          <a:p>
            <a:r>
              <a:rPr lang="en-US" dirty="0" smtClean="0"/>
              <a:t>LOCUS</a:t>
            </a:r>
          </a:p>
          <a:p>
            <a:pPr lvl="1"/>
            <a:r>
              <a:rPr lang="en-US" dirty="0" smtClean="0"/>
              <a:t>Heights from correction and adjustment of leveling data</a:t>
            </a:r>
          </a:p>
          <a:p>
            <a:r>
              <a:rPr lang="en-US" dirty="0" smtClean="0"/>
              <a:t>What we’re going to talk about</a:t>
            </a:r>
          </a:p>
          <a:p>
            <a:pPr lvl="1"/>
            <a:r>
              <a:rPr lang="en-US" i="1" dirty="0" smtClean="0"/>
              <a:t>Why </a:t>
            </a:r>
            <a:r>
              <a:rPr lang="en-US" dirty="0" smtClean="0"/>
              <a:t>these tools were made</a:t>
            </a:r>
          </a:p>
          <a:p>
            <a:pPr lvl="1"/>
            <a:r>
              <a:rPr lang="en-US" i="1" dirty="0" smtClean="0"/>
              <a:t>What </a:t>
            </a:r>
            <a:r>
              <a:rPr lang="en-US" dirty="0" smtClean="0"/>
              <a:t>they do</a:t>
            </a:r>
          </a:p>
          <a:p>
            <a:pPr lvl="1"/>
            <a:r>
              <a:rPr lang="en-US" i="1" dirty="0" smtClean="0"/>
              <a:t>Where </a:t>
            </a:r>
            <a:r>
              <a:rPr lang="en-US" dirty="0" smtClean="0"/>
              <a:t>to find them</a:t>
            </a:r>
          </a:p>
          <a:p>
            <a:pPr lvl="1"/>
            <a:r>
              <a:rPr lang="en-US" dirty="0" smtClean="0"/>
              <a:t>…but not so much on </a:t>
            </a:r>
            <a:r>
              <a:rPr lang="en-US" i="1" dirty="0" smtClean="0"/>
              <a:t>How</a:t>
            </a:r>
            <a:r>
              <a:rPr lang="en-US" dirty="0" smtClean="0"/>
              <a:t> to use them</a:t>
            </a:r>
            <a:endParaRPr lang="en-US" i="1" dirty="0" smtClean="0"/>
          </a:p>
          <a:p>
            <a:endParaRPr lang="en-US" dirty="0" smtClean="0"/>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632"/>
            <a:ext cx="8229600" cy="1143000"/>
          </a:xfrm>
        </p:spPr>
        <p:txBody>
          <a:bodyPr/>
          <a:lstStyle/>
          <a:p>
            <a:r>
              <a:rPr lang="en-US" b="1" i="1" dirty="0" smtClean="0"/>
              <a:t>And now for something completely different…</a:t>
            </a:r>
            <a:endParaRPr lang="en-US" b="1" i="1" dirty="0"/>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0" y="914400"/>
            <a:ext cx="9144000" cy="1143000"/>
          </a:xfrm>
          <a:prstGeom prst="rect">
            <a:avLst/>
          </a:prstGeom>
          <a:noFill/>
          <a:ln>
            <a:miter lim="800000"/>
            <a:headEnd/>
            <a:tailEnd/>
          </a:ln>
        </p:spPr>
        <p:txBody>
          <a:bodyPr/>
          <a:lstStyle/>
          <a:p>
            <a:pPr algn="ctr" eaLnBrk="1" hangingPunct="1">
              <a:defRPr/>
            </a:pPr>
            <a:r>
              <a:rPr lang="en-US" sz="3600" b="1" kern="0" dirty="0">
                <a:solidFill>
                  <a:schemeClr val="tx2"/>
                </a:solidFill>
                <a:latin typeface="Comic Sans MS" pitchFamily="66" charset="0"/>
                <a:ea typeface="+mj-ea"/>
                <a:cs typeface="+mj-cs"/>
              </a:rPr>
              <a:t>LOCUS</a:t>
            </a:r>
            <a:r>
              <a:rPr lang="en-US" sz="2400" b="1" kern="0" dirty="0">
                <a:solidFill>
                  <a:schemeClr val="tx2"/>
                </a:solidFill>
                <a:latin typeface="Comic Sans MS" pitchFamily="66" charset="0"/>
                <a:ea typeface="+mj-ea"/>
                <a:cs typeface="+mj-cs"/>
              </a:rPr>
              <a:t/>
            </a:r>
            <a:br>
              <a:rPr lang="en-US" sz="2400" b="1" kern="0" dirty="0">
                <a:solidFill>
                  <a:schemeClr val="tx2"/>
                </a:solidFill>
                <a:latin typeface="Comic Sans MS" pitchFamily="66" charset="0"/>
                <a:ea typeface="+mj-ea"/>
                <a:cs typeface="+mj-cs"/>
              </a:rPr>
            </a:br>
            <a:r>
              <a:rPr lang="en-US" sz="2800" b="1" kern="0" dirty="0">
                <a:solidFill>
                  <a:schemeClr val="tx2"/>
                </a:solidFill>
                <a:latin typeface="Comic Sans MS" pitchFamily="66" charset="0"/>
                <a:ea typeface="+mj-ea"/>
                <a:cs typeface="+mj-cs"/>
              </a:rPr>
              <a:t>Leveling Online Calculations User Service</a:t>
            </a:r>
            <a:endParaRPr lang="en-US" sz="2800" b="1" i="1" kern="0" dirty="0">
              <a:solidFill>
                <a:schemeClr val="tx2"/>
              </a:solidFill>
              <a:latin typeface="Comic Sans MS" pitchFamily="66" charset="0"/>
              <a:ea typeface="+mj-ea"/>
              <a:cs typeface="+mj-cs"/>
            </a:endParaRPr>
          </a:p>
        </p:txBody>
      </p:sp>
      <p:pic>
        <p:nvPicPr>
          <p:cNvPr id="5" name="Picture 33"/>
          <p:cNvPicPr>
            <a:picLocks noChangeAspect="1" noChangeArrowheads="1"/>
          </p:cNvPicPr>
          <p:nvPr/>
        </p:nvPicPr>
        <p:blipFill>
          <a:blip r:embed="rId2" cstate="print"/>
          <a:srcRect/>
          <a:stretch>
            <a:fillRect/>
          </a:stretch>
        </p:blipFill>
        <p:spPr bwMode="auto">
          <a:xfrm>
            <a:off x="2157984" y="2331720"/>
            <a:ext cx="4876800" cy="3657600"/>
          </a:xfrm>
          <a:prstGeom prst="roundRect">
            <a:avLst>
              <a:gd name="adj" fmla="val 4167"/>
            </a:avLst>
          </a:prstGeom>
          <a:solidFill>
            <a:srgbClr val="FFFFFF"/>
          </a:solidFill>
          <a:ln w="76200" cap="sq">
            <a:solidFill>
              <a:srgbClr val="EAEAEA"/>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576072"/>
            <a:ext cx="8229600" cy="841566"/>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dirty="0" smtClean="0">
                <a:latin typeface="Palatino Linotype (Headings)"/>
              </a:rPr>
              <a:t>What is LOCUS?</a:t>
            </a:r>
          </a:p>
        </p:txBody>
      </p:sp>
      <p:sp>
        <p:nvSpPr>
          <p:cNvPr id="4099" name="Rectangle 3"/>
          <p:cNvSpPr>
            <a:spLocks noGrp="1" noChangeArrowheads="1"/>
          </p:cNvSpPr>
          <p:nvPr>
            <p:ph type="body" idx="1"/>
          </p:nvPr>
        </p:nvSpPr>
        <p:spPr bwMode="auto">
          <a:xfrm>
            <a:off x="914400" y="1600200"/>
            <a:ext cx="3810000" cy="4572000"/>
          </a:xfrm>
          <a:noFill/>
          <a:ln>
            <a:miter lim="800000"/>
            <a:headEnd/>
            <a:tailEnd/>
          </a:ln>
        </p:spPr>
        <p:txBody>
          <a:bodyPr vert="horz" wrap="square" lIns="91440" tIns="45720" rIns="91440" bIns="45720" numCol="1" anchor="t" anchorCtr="0" compatLnSpc="1">
            <a:prstTxWarp prst="textNoShape">
              <a:avLst/>
            </a:prstTxWarp>
          </a:bodyPr>
          <a:lstStyle/>
          <a:p>
            <a:pPr marL="0">
              <a:spcBef>
                <a:spcPct val="0"/>
              </a:spcBef>
              <a:buFontTx/>
              <a:buNone/>
            </a:pPr>
            <a:r>
              <a:rPr lang="en-US" sz="2400" b="1" dirty="0" smtClean="0">
                <a:latin typeface="Arial" pitchFamily="34" charset="0"/>
                <a:cs typeface="Arial" pitchFamily="34" charset="0"/>
              </a:rPr>
              <a:t>LOCUS </a:t>
            </a:r>
            <a:r>
              <a:rPr lang="en-US" sz="2400" dirty="0" smtClean="0">
                <a:latin typeface="Arial" pitchFamily="34" charset="0"/>
                <a:cs typeface="Arial" pitchFamily="34" charset="0"/>
              </a:rPr>
              <a:t>(</a:t>
            </a:r>
            <a:r>
              <a:rPr lang="en-US" sz="2400" b="1" dirty="0" smtClean="0">
                <a:latin typeface="Arial" pitchFamily="34" charset="0"/>
                <a:cs typeface="Arial" pitchFamily="34" charset="0"/>
              </a:rPr>
              <a:t>L</a:t>
            </a:r>
            <a:r>
              <a:rPr lang="en-US" sz="2400" dirty="0" smtClean="0">
                <a:latin typeface="Arial" pitchFamily="34" charset="0"/>
                <a:cs typeface="Arial" pitchFamily="34" charset="0"/>
              </a:rPr>
              <a:t>eveling</a:t>
            </a:r>
            <a:r>
              <a:rPr lang="en-US" sz="2400" b="1" dirty="0" smtClean="0">
                <a:latin typeface="Arial" pitchFamily="34" charset="0"/>
                <a:cs typeface="Arial" pitchFamily="34" charset="0"/>
              </a:rPr>
              <a:t> O</a:t>
            </a:r>
            <a:r>
              <a:rPr lang="en-US" sz="2400" dirty="0" smtClean="0">
                <a:latin typeface="Arial" pitchFamily="34" charset="0"/>
                <a:cs typeface="Arial" pitchFamily="34" charset="0"/>
              </a:rPr>
              <a:t>nline</a:t>
            </a:r>
            <a:r>
              <a:rPr lang="en-US" sz="2400" b="1" dirty="0" smtClean="0">
                <a:latin typeface="Arial" pitchFamily="34" charset="0"/>
                <a:cs typeface="Arial" pitchFamily="34" charset="0"/>
              </a:rPr>
              <a:t> C</a:t>
            </a:r>
            <a:r>
              <a:rPr lang="en-US" sz="2400" dirty="0" smtClean="0">
                <a:latin typeface="Arial" pitchFamily="34" charset="0"/>
                <a:cs typeface="Arial" pitchFamily="34" charset="0"/>
              </a:rPr>
              <a:t>alculations</a:t>
            </a:r>
            <a:r>
              <a:rPr lang="en-US" sz="2400" b="1" dirty="0" smtClean="0">
                <a:latin typeface="Arial" pitchFamily="34" charset="0"/>
                <a:cs typeface="Arial" pitchFamily="34" charset="0"/>
              </a:rPr>
              <a:t> U</a:t>
            </a:r>
            <a:r>
              <a:rPr lang="en-US" sz="2400" dirty="0" smtClean="0">
                <a:latin typeface="Arial" pitchFamily="34" charset="0"/>
                <a:cs typeface="Arial" pitchFamily="34" charset="0"/>
              </a:rPr>
              <a:t>ser</a:t>
            </a:r>
            <a:r>
              <a:rPr lang="en-US" sz="2400" b="1" dirty="0" smtClean="0">
                <a:latin typeface="Arial" pitchFamily="34" charset="0"/>
                <a:cs typeface="Arial" pitchFamily="34" charset="0"/>
              </a:rPr>
              <a:t> S</a:t>
            </a:r>
            <a:r>
              <a:rPr lang="en-US" sz="2400" dirty="0" smtClean="0">
                <a:latin typeface="Arial" pitchFamily="34" charset="0"/>
                <a:cs typeface="Arial" pitchFamily="34" charset="0"/>
              </a:rPr>
              <a:t>ervice)</a:t>
            </a:r>
            <a:r>
              <a:rPr lang="en-US" sz="2400" b="1" dirty="0" smtClean="0">
                <a:latin typeface="Palatino Linotype" pitchFamily="18" charset="0"/>
              </a:rPr>
              <a:t> </a:t>
            </a:r>
          </a:p>
          <a:p>
            <a:pPr marL="0">
              <a:spcBef>
                <a:spcPct val="0"/>
              </a:spcBef>
              <a:buFontTx/>
              <a:buNone/>
            </a:pPr>
            <a:endParaRPr lang="en-US" sz="2000" dirty="0" smtClean="0">
              <a:latin typeface="Arial" pitchFamily="34" charset="0"/>
              <a:cs typeface="Arial" pitchFamily="34" charset="0"/>
            </a:endParaRPr>
          </a:p>
          <a:p>
            <a:pPr marL="0">
              <a:spcBef>
                <a:spcPct val="0"/>
              </a:spcBef>
              <a:buFontTx/>
              <a:buNone/>
            </a:pPr>
            <a:r>
              <a:rPr lang="en-US" sz="2000" dirty="0" smtClean="0">
                <a:latin typeface="Arial" pitchFamily="34" charset="0"/>
                <a:cs typeface="Arial" pitchFamily="34" charset="0"/>
              </a:rPr>
              <a:t>Provides tools for users to submit vertical observation data, either from an optical or digital instrument, perform the necessary reductions, apply the needed constraints, and compute heights through a standard least squares adjustment process.</a:t>
            </a:r>
          </a:p>
        </p:txBody>
      </p:sp>
      <p:pic>
        <p:nvPicPr>
          <p:cNvPr id="4" name="Picture 4" descr="Above Coast1"/>
          <p:cNvPicPr>
            <a:picLocks noChangeAspect="1" noChangeArrowheads="1"/>
          </p:cNvPicPr>
          <p:nvPr/>
        </p:nvPicPr>
        <p:blipFill>
          <a:blip r:embed="rId3" cstate="print"/>
          <a:stretch>
            <a:fillRect/>
          </a:stretch>
        </p:blipFill>
        <p:spPr bwMode="auto">
          <a:xfrm>
            <a:off x="5334000" y="1676401"/>
            <a:ext cx="3020671" cy="4572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Line 2"/>
          <p:cNvSpPr>
            <a:spLocks noChangeShapeType="1"/>
          </p:cNvSpPr>
          <p:nvPr/>
        </p:nvSpPr>
        <p:spPr bwMode="auto">
          <a:xfrm>
            <a:off x="1714500" y="3378200"/>
            <a:ext cx="5397500" cy="0"/>
          </a:xfrm>
          <a:prstGeom prst="line">
            <a:avLst/>
          </a:prstGeom>
          <a:noFill/>
          <a:ln w="28575">
            <a:solidFill>
              <a:schemeClr val="tx1"/>
            </a:solidFill>
            <a:round/>
            <a:headEnd/>
            <a:tailEnd/>
          </a:ln>
        </p:spPr>
        <p:txBody>
          <a:bodyPr/>
          <a:lstStyle/>
          <a:p>
            <a:endParaRPr lang="en-US"/>
          </a:p>
        </p:txBody>
      </p:sp>
      <p:sp>
        <p:nvSpPr>
          <p:cNvPr id="53251" name="Line 3"/>
          <p:cNvSpPr>
            <a:spLocks noChangeShapeType="1"/>
          </p:cNvSpPr>
          <p:nvPr/>
        </p:nvSpPr>
        <p:spPr bwMode="auto">
          <a:xfrm>
            <a:off x="7165975" y="5767388"/>
            <a:ext cx="0" cy="508000"/>
          </a:xfrm>
          <a:prstGeom prst="line">
            <a:avLst/>
          </a:prstGeom>
          <a:noFill/>
          <a:ln w="19050">
            <a:solidFill>
              <a:schemeClr val="tx1"/>
            </a:solidFill>
            <a:round/>
            <a:headEnd/>
            <a:tailEnd/>
          </a:ln>
        </p:spPr>
        <p:txBody>
          <a:bodyPr/>
          <a:lstStyle/>
          <a:p>
            <a:endParaRPr lang="en-US"/>
          </a:p>
        </p:txBody>
      </p:sp>
      <p:sp>
        <p:nvSpPr>
          <p:cNvPr id="53252" name="Text Box 4"/>
          <p:cNvSpPr txBox="1">
            <a:spLocks noChangeArrowheads="1"/>
          </p:cNvSpPr>
          <p:nvPr/>
        </p:nvSpPr>
        <p:spPr bwMode="auto">
          <a:xfrm>
            <a:off x="771525" y="1323975"/>
            <a:ext cx="823913" cy="366712"/>
          </a:xfrm>
          <a:prstGeom prst="rect">
            <a:avLst/>
          </a:prstGeom>
          <a:noFill/>
          <a:ln w="9525">
            <a:noFill/>
            <a:miter lim="800000"/>
            <a:headEnd/>
            <a:tailEnd/>
          </a:ln>
        </p:spPr>
        <p:txBody>
          <a:bodyPr wrap="none">
            <a:spAutoFit/>
          </a:bodyPr>
          <a:lstStyle/>
          <a:p>
            <a:r>
              <a:rPr lang="en-US" b="1" dirty="0">
                <a:latin typeface="Comic Sans MS" pitchFamily="66" charset="0"/>
              </a:rPr>
              <a:t>Rod 1</a:t>
            </a:r>
          </a:p>
        </p:txBody>
      </p:sp>
      <p:sp>
        <p:nvSpPr>
          <p:cNvPr id="53253" name="Text Box 5"/>
          <p:cNvSpPr txBox="1">
            <a:spLocks noChangeArrowheads="1"/>
          </p:cNvSpPr>
          <p:nvPr/>
        </p:nvSpPr>
        <p:spPr bwMode="auto">
          <a:xfrm>
            <a:off x="7213601" y="2025650"/>
            <a:ext cx="823913" cy="366712"/>
          </a:xfrm>
          <a:prstGeom prst="rect">
            <a:avLst/>
          </a:prstGeom>
          <a:noFill/>
          <a:ln w="9525">
            <a:noFill/>
            <a:miter lim="800000"/>
            <a:headEnd/>
            <a:tailEnd/>
          </a:ln>
        </p:spPr>
        <p:txBody>
          <a:bodyPr wrap="none">
            <a:spAutoFit/>
          </a:bodyPr>
          <a:lstStyle/>
          <a:p>
            <a:r>
              <a:rPr lang="en-US" b="1" dirty="0">
                <a:latin typeface="Comic Sans MS" pitchFamily="66" charset="0"/>
              </a:rPr>
              <a:t>Rod 2</a:t>
            </a:r>
          </a:p>
        </p:txBody>
      </p:sp>
      <p:grpSp>
        <p:nvGrpSpPr>
          <p:cNvPr id="2" name="Group 6"/>
          <p:cNvGrpSpPr>
            <a:grpSpLocks/>
          </p:cNvGrpSpPr>
          <p:nvPr/>
        </p:nvGrpSpPr>
        <p:grpSpPr bwMode="auto">
          <a:xfrm>
            <a:off x="1595438" y="1323975"/>
            <a:ext cx="114300" cy="3663950"/>
            <a:chOff x="1005" y="834"/>
            <a:chExt cx="72" cy="2308"/>
          </a:xfrm>
        </p:grpSpPr>
        <p:sp>
          <p:nvSpPr>
            <p:cNvPr id="53301" name="Rectangle 7"/>
            <p:cNvSpPr>
              <a:spLocks noChangeArrowheads="1"/>
            </p:cNvSpPr>
            <p:nvPr/>
          </p:nvSpPr>
          <p:spPr bwMode="auto">
            <a:xfrm>
              <a:off x="1005" y="834"/>
              <a:ext cx="72" cy="2037"/>
            </a:xfrm>
            <a:prstGeom prst="rect">
              <a:avLst/>
            </a:prstGeom>
            <a:solidFill>
              <a:srgbClr val="CC00CC"/>
            </a:solidFill>
            <a:ln w="9525">
              <a:solidFill>
                <a:schemeClr val="tx1"/>
              </a:solidFill>
              <a:miter lim="800000"/>
              <a:headEnd/>
              <a:tailEnd/>
            </a:ln>
          </p:spPr>
          <p:txBody>
            <a:bodyPr wrap="none" anchor="ctr"/>
            <a:lstStyle/>
            <a:p>
              <a:endParaRPr lang="en-US"/>
            </a:p>
          </p:txBody>
        </p:sp>
        <p:sp>
          <p:nvSpPr>
            <p:cNvPr id="53302" name="Freeform 8"/>
            <p:cNvSpPr>
              <a:spLocks/>
            </p:cNvSpPr>
            <p:nvPr/>
          </p:nvSpPr>
          <p:spPr bwMode="auto">
            <a:xfrm>
              <a:off x="1011" y="2874"/>
              <a:ext cx="57" cy="268"/>
            </a:xfrm>
            <a:custGeom>
              <a:avLst/>
              <a:gdLst>
                <a:gd name="T0" fmla="*/ 400437 w 38"/>
                <a:gd name="T1" fmla="*/ 35254942 h 164"/>
                <a:gd name="T2" fmla="*/ 0 w 38"/>
                <a:gd name="T3" fmla="*/ 3410755 h 164"/>
                <a:gd name="T4" fmla="*/ 299410 w 38"/>
                <a:gd name="T5" fmla="*/ 3410755 h 164"/>
                <a:gd name="T6" fmla="*/ 299410 w 38"/>
                <a:gd name="T7" fmla="*/ 0 h 164"/>
                <a:gd name="T8" fmla="*/ 646666 w 38"/>
                <a:gd name="T9" fmla="*/ 0 h 164"/>
                <a:gd name="T10" fmla="*/ 646666 w 38"/>
                <a:gd name="T11" fmla="*/ 3410755 h 164"/>
                <a:gd name="T12" fmla="*/ 948246 w 38"/>
                <a:gd name="T13" fmla="*/ 3410755 h 164"/>
                <a:gd name="T14" fmla="*/ 400437 w 38"/>
                <a:gd name="T15" fmla="*/ 35254942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grpSp>
      <p:grpSp>
        <p:nvGrpSpPr>
          <p:cNvPr id="3" name="Group 9"/>
          <p:cNvGrpSpPr>
            <a:grpSpLocks/>
          </p:cNvGrpSpPr>
          <p:nvPr/>
        </p:nvGrpSpPr>
        <p:grpSpPr bwMode="auto">
          <a:xfrm>
            <a:off x="7113588" y="2025650"/>
            <a:ext cx="114300" cy="3668713"/>
            <a:chOff x="4481" y="1276"/>
            <a:chExt cx="72" cy="2311"/>
          </a:xfrm>
        </p:grpSpPr>
        <p:sp>
          <p:nvSpPr>
            <p:cNvPr id="53299" name="Rectangle 10"/>
            <p:cNvSpPr>
              <a:spLocks noChangeArrowheads="1"/>
            </p:cNvSpPr>
            <p:nvPr/>
          </p:nvSpPr>
          <p:spPr bwMode="auto">
            <a:xfrm>
              <a:off x="4481" y="1276"/>
              <a:ext cx="72" cy="2037"/>
            </a:xfrm>
            <a:prstGeom prst="rect">
              <a:avLst/>
            </a:prstGeom>
            <a:solidFill>
              <a:srgbClr val="CC00CC"/>
            </a:solidFill>
            <a:ln w="19050">
              <a:solidFill>
                <a:schemeClr val="tx1"/>
              </a:solidFill>
              <a:miter lim="800000"/>
              <a:headEnd/>
              <a:tailEnd/>
            </a:ln>
          </p:spPr>
          <p:txBody>
            <a:bodyPr wrap="none" anchor="ctr"/>
            <a:lstStyle/>
            <a:p>
              <a:endParaRPr lang="en-US"/>
            </a:p>
          </p:txBody>
        </p:sp>
        <p:sp>
          <p:nvSpPr>
            <p:cNvPr id="53300" name="Freeform 11"/>
            <p:cNvSpPr>
              <a:spLocks/>
            </p:cNvSpPr>
            <p:nvPr/>
          </p:nvSpPr>
          <p:spPr bwMode="auto">
            <a:xfrm>
              <a:off x="4487" y="3319"/>
              <a:ext cx="57" cy="268"/>
            </a:xfrm>
            <a:custGeom>
              <a:avLst/>
              <a:gdLst>
                <a:gd name="T0" fmla="*/ 400437 w 38"/>
                <a:gd name="T1" fmla="*/ 35254942 h 164"/>
                <a:gd name="T2" fmla="*/ 0 w 38"/>
                <a:gd name="T3" fmla="*/ 3410755 h 164"/>
                <a:gd name="T4" fmla="*/ 299410 w 38"/>
                <a:gd name="T5" fmla="*/ 3410755 h 164"/>
                <a:gd name="T6" fmla="*/ 299410 w 38"/>
                <a:gd name="T7" fmla="*/ 0 h 164"/>
                <a:gd name="T8" fmla="*/ 646666 w 38"/>
                <a:gd name="T9" fmla="*/ 0 h 164"/>
                <a:gd name="T10" fmla="*/ 646666 w 38"/>
                <a:gd name="T11" fmla="*/ 3410755 h 164"/>
                <a:gd name="T12" fmla="*/ 948246 w 38"/>
                <a:gd name="T13" fmla="*/ 3410755 h 164"/>
                <a:gd name="T14" fmla="*/ 400437 w 38"/>
                <a:gd name="T15" fmla="*/ 35254942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grpSp>
      <p:grpSp>
        <p:nvGrpSpPr>
          <p:cNvPr id="4" name="Group 12"/>
          <p:cNvGrpSpPr>
            <a:grpSpLocks/>
          </p:cNvGrpSpPr>
          <p:nvPr/>
        </p:nvGrpSpPr>
        <p:grpSpPr bwMode="auto">
          <a:xfrm>
            <a:off x="3702050" y="3314700"/>
            <a:ext cx="1362075" cy="2125663"/>
            <a:chOff x="2332" y="2088"/>
            <a:chExt cx="858" cy="1339"/>
          </a:xfrm>
        </p:grpSpPr>
        <p:grpSp>
          <p:nvGrpSpPr>
            <p:cNvPr id="5" name="Group 13"/>
            <p:cNvGrpSpPr>
              <a:grpSpLocks/>
            </p:cNvGrpSpPr>
            <p:nvPr/>
          </p:nvGrpSpPr>
          <p:grpSpPr bwMode="auto">
            <a:xfrm>
              <a:off x="2332" y="2088"/>
              <a:ext cx="858" cy="1339"/>
              <a:chOff x="3576" y="648"/>
              <a:chExt cx="576" cy="820"/>
            </a:xfrm>
          </p:grpSpPr>
          <p:sp>
            <p:nvSpPr>
              <p:cNvPr id="53289" name="Line 14"/>
              <p:cNvSpPr>
                <a:spLocks noChangeShapeType="1"/>
              </p:cNvSpPr>
              <p:nvPr/>
            </p:nvSpPr>
            <p:spPr bwMode="auto">
              <a:xfrm flipH="1">
                <a:off x="3576" y="724"/>
                <a:ext cx="264" cy="574"/>
              </a:xfrm>
              <a:prstGeom prst="line">
                <a:avLst/>
              </a:prstGeom>
              <a:noFill/>
              <a:ln w="28575">
                <a:solidFill>
                  <a:srgbClr val="996633"/>
                </a:solidFill>
                <a:round/>
                <a:headEnd/>
                <a:tailEnd/>
              </a:ln>
            </p:spPr>
            <p:txBody>
              <a:bodyPr/>
              <a:lstStyle/>
              <a:p>
                <a:endParaRPr lang="en-US"/>
              </a:p>
            </p:txBody>
          </p:sp>
          <p:sp>
            <p:nvSpPr>
              <p:cNvPr id="53290" name="Line 15"/>
              <p:cNvSpPr>
                <a:spLocks noChangeShapeType="1"/>
              </p:cNvSpPr>
              <p:nvPr/>
            </p:nvSpPr>
            <p:spPr bwMode="auto">
              <a:xfrm flipV="1">
                <a:off x="3578" y="718"/>
                <a:ext cx="280" cy="580"/>
              </a:xfrm>
              <a:prstGeom prst="line">
                <a:avLst/>
              </a:prstGeom>
              <a:noFill/>
              <a:ln w="28575">
                <a:solidFill>
                  <a:srgbClr val="996633"/>
                </a:solidFill>
                <a:round/>
                <a:headEnd/>
                <a:tailEnd/>
              </a:ln>
            </p:spPr>
            <p:txBody>
              <a:bodyPr/>
              <a:lstStyle/>
              <a:p>
                <a:endParaRPr lang="en-US"/>
              </a:p>
            </p:txBody>
          </p:sp>
          <p:sp>
            <p:nvSpPr>
              <p:cNvPr id="53291" name="Line 16"/>
              <p:cNvSpPr>
                <a:spLocks noChangeShapeType="1"/>
              </p:cNvSpPr>
              <p:nvPr/>
            </p:nvSpPr>
            <p:spPr bwMode="auto">
              <a:xfrm>
                <a:off x="3854" y="722"/>
                <a:ext cx="8" cy="744"/>
              </a:xfrm>
              <a:prstGeom prst="line">
                <a:avLst/>
              </a:prstGeom>
              <a:noFill/>
              <a:ln w="28575">
                <a:solidFill>
                  <a:srgbClr val="996633"/>
                </a:solidFill>
                <a:round/>
                <a:headEnd/>
                <a:tailEnd/>
              </a:ln>
            </p:spPr>
            <p:txBody>
              <a:bodyPr/>
              <a:lstStyle/>
              <a:p>
                <a:endParaRPr lang="en-US"/>
              </a:p>
            </p:txBody>
          </p:sp>
          <p:sp>
            <p:nvSpPr>
              <p:cNvPr id="53292" name="Line 17"/>
              <p:cNvSpPr>
                <a:spLocks noChangeShapeType="1"/>
              </p:cNvSpPr>
              <p:nvPr/>
            </p:nvSpPr>
            <p:spPr bwMode="auto">
              <a:xfrm flipV="1">
                <a:off x="3864" y="722"/>
                <a:ext cx="8" cy="746"/>
              </a:xfrm>
              <a:prstGeom prst="line">
                <a:avLst/>
              </a:prstGeom>
              <a:noFill/>
              <a:ln w="28575">
                <a:solidFill>
                  <a:srgbClr val="996633"/>
                </a:solidFill>
                <a:round/>
                <a:headEnd/>
                <a:tailEnd/>
              </a:ln>
            </p:spPr>
            <p:txBody>
              <a:bodyPr/>
              <a:lstStyle/>
              <a:p>
                <a:endParaRPr lang="en-US"/>
              </a:p>
            </p:txBody>
          </p:sp>
          <p:sp>
            <p:nvSpPr>
              <p:cNvPr id="53293" name="Line 18"/>
              <p:cNvSpPr>
                <a:spLocks noChangeShapeType="1"/>
              </p:cNvSpPr>
              <p:nvPr/>
            </p:nvSpPr>
            <p:spPr bwMode="auto">
              <a:xfrm>
                <a:off x="3872" y="726"/>
                <a:ext cx="280" cy="572"/>
              </a:xfrm>
              <a:prstGeom prst="line">
                <a:avLst/>
              </a:prstGeom>
              <a:noFill/>
              <a:ln w="28575">
                <a:solidFill>
                  <a:srgbClr val="996633"/>
                </a:solidFill>
                <a:round/>
                <a:headEnd/>
                <a:tailEnd/>
              </a:ln>
            </p:spPr>
            <p:txBody>
              <a:bodyPr/>
              <a:lstStyle/>
              <a:p>
                <a:endParaRPr lang="en-US"/>
              </a:p>
            </p:txBody>
          </p:sp>
          <p:sp>
            <p:nvSpPr>
              <p:cNvPr id="53294" name="Line 19"/>
              <p:cNvSpPr>
                <a:spLocks noChangeShapeType="1"/>
              </p:cNvSpPr>
              <p:nvPr/>
            </p:nvSpPr>
            <p:spPr bwMode="auto">
              <a:xfrm flipH="1" flipV="1">
                <a:off x="3884" y="724"/>
                <a:ext cx="268" cy="574"/>
              </a:xfrm>
              <a:prstGeom prst="line">
                <a:avLst/>
              </a:prstGeom>
              <a:noFill/>
              <a:ln w="28575">
                <a:solidFill>
                  <a:srgbClr val="996633"/>
                </a:solidFill>
                <a:round/>
                <a:headEnd/>
                <a:tailEnd/>
              </a:ln>
            </p:spPr>
            <p:txBody>
              <a:bodyPr/>
              <a:lstStyle/>
              <a:p>
                <a:endParaRPr lang="en-US"/>
              </a:p>
            </p:txBody>
          </p:sp>
          <p:sp>
            <p:nvSpPr>
              <p:cNvPr id="53295" name="Rectangle 20"/>
              <p:cNvSpPr>
                <a:spLocks noChangeArrowheads="1"/>
              </p:cNvSpPr>
              <p:nvPr/>
            </p:nvSpPr>
            <p:spPr bwMode="auto">
              <a:xfrm>
                <a:off x="3794" y="648"/>
                <a:ext cx="144" cy="58"/>
              </a:xfrm>
              <a:prstGeom prst="rect">
                <a:avLst/>
              </a:prstGeom>
              <a:solidFill>
                <a:schemeClr val="accent1"/>
              </a:solidFill>
              <a:ln w="28575">
                <a:solidFill>
                  <a:schemeClr val="tx1"/>
                </a:solidFill>
                <a:miter lim="800000"/>
                <a:headEnd/>
                <a:tailEnd/>
              </a:ln>
            </p:spPr>
            <p:txBody>
              <a:bodyPr wrap="none" anchor="ctr"/>
              <a:lstStyle/>
              <a:p>
                <a:endParaRPr lang="en-US"/>
              </a:p>
            </p:txBody>
          </p:sp>
          <p:sp>
            <p:nvSpPr>
              <p:cNvPr id="53296" name="Line 21"/>
              <p:cNvSpPr>
                <a:spLocks noChangeShapeType="1"/>
              </p:cNvSpPr>
              <p:nvPr/>
            </p:nvSpPr>
            <p:spPr bwMode="auto">
              <a:xfrm>
                <a:off x="3828" y="718"/>
                <a:ext cx="74" cy="2"/>
              </a:xfrm>
              <a:prstGeom prst="line">
                <a:avLst/>
              </a:prstGeom>
              <a:noFill/>
              <a:ln w="57150">
                <a:solidFill>
                  <a:schemeClr val="tx1"/>
                </a:solidFill>
                <a:round/>
                <a:headEnd/>
                <a:tailEnd/>
              </a:ln>
            </p:spPr>
            <p:txBody>
              <a:bodyPr/>
              <a:lstStyle/>
              <a:p>
                <a:endParaRPr lang="en-US"/>
              </a:p>
            </p:txBody>
          </p:sp>
          <p:sp>
            <p:nvSpPr>
              <p:cNvPr id="53297" name="Rectangle 22"/>
              <p:cNvSpPr>
                <a:spLocks noChangeArrowheads="1"/>
              </p:cNvSpPr>
              <p:nvPr/>
            </p:nvSpPr>
            <p:spPr bwMode="auto">
              <a:xfrm>
                <a:off x="3752" y="662"/>
                <a:ext cx="36" cy="2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3298" name="Rectangle 23"/>
              <p:cNvSpPr>
                <a:spLocks noChangeArrowheads="1"/>
              </p:cNvSpPr>
              <p:nvPr/>
            </p:nvSpPr>
            <p:spPr bwMode="auto">
              <a:xfrm>
                <a:off x="3930" y="662"/>
                <a:ext cx="27" cy="29"/>
              </a:xfrm>
              <a:prstGeom prst="rect">
                <a:avLst/>
              </a:prstGeom>
              <a:solidFill>
                <a:schemeClr val="tx1"/>
              </a:solidFill>
              <a:ln w="9525">
                <a:solidFill>
                  <a:schemeClr val="tx1"/>
                </a:solidFill>
                <a:miter lim="800000"/>
                <a:headEnd/>
                <a:tailEnd/>
              </a:ln>
            </p:spPr>
            <p:txBody>
              <a:bodyPr wrap="none" anchor="ctr"/>
              <a:lstStyle/>
              <a:p>
                <a:endParaRPr lang="en-US"/>
              </a:p>
            </p:txBody>
          </p:sp>
        </p:grpSp>
        <p:grpSp>
          <p:nvGrpSpPr>
            <p:cNvPr id="6" name="Group 24"/>
            <p:cNvGrpSpPr>
              <a:grpSpLocks/>
            </p:cNvGrpSpPr>
            <p:nvPr/>
          </p:nvGrpSpPr>
          <p:grpSpPr bwMode="auto">
            <a:xfrm>
              <a:off x="2688" y="2384"/>
              <a:ext cx="142" cy="676"/>
              <a:chOff x="2680" y="2440"/>
              <a:chExt cx="142" cy="676"/>
            </a:xfrm>
          </p:grpSpPr>
          <p:sp>
            <p:nvSpPr>
              <p:cNvPr id="53282" name="Rectangle 25"/>
              <p:cNvSpPr>
                <a:spLocks noChangeArrowheads="1"/>
              </p:cNvSpPr>
              <p:nvPr/>
            </p:nvSpPr>
            <p:spPr bwMode="auto">
              <a:xfrm>
                <a:off x="2682" y="2440"/>
                <a:ext cx="140" cy="3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3283" name="Rectangle 26"/>
              <p:cNvSpPr>
                <a:spLocks noChangeArrowheads="1"/>
              </p:cNvSpPr>
              <p:nvPr/>
            </p:nvSpPr>
            <p:spPr bwMode="auto">
              <a:xfrm>
                <a:off x="2716" y="2530"/>
                <a:ext cx="70" cy="26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3284" name="Rectangle 27"/>
              <p:cNvSpPr>
                <a:spLocks noChangeArrowheads="1"/>
              </p:cNvSpPr>
              <p:nvPr/>
            </p:nvSpPr>
            <p:spPr bwMode="auto">
              <a:xfrm>
                <a:off x="2680" y="3082"/>
                <a:ext cx="140" cy="3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3285" name="Line 28"/>
              <p:cNvSpPr>
                <a:spLocks noChangeShapeType="1"/>
              </p:cNvSpPr>
              <p:nvPr/>
            </p:nvSpPr>
            <p:spPr bwMode="auto">
              <a:xfrm>
                <a:off x="2716" y="2698"/>
                <a:ext cx="68" cy="0"/>
              </a:xfrm>
              <a:prstGeom prst="line">
                <a:avLst/>
              </a:prstGeom>
              <a:noFill/>
              <a:ln w="9525">
                <a:solidFill>
                  <a:schemeClr val="tx1"/>
                </a:solidFill>
                <a:round/>
                <a:headEnd/>
                <a:tailEnd/>
              </a:ln>
            </p:spPr>
            <p:txBody>
              <a:bodyPr/>
              <a:lstStyle/>
              <a:p>
                <a:endParaRPr lang="en-US"/>
              </a:p>
            </p:txBody>
          </p:sp>
          <p:sp>
            <p:nvSpPr>
              <p:cNvPr id="53286" name="Line 29"/>
              <p:cNvSpPr>
                <a:spLocks noChangeShapeType="1"/>
              </p:cNvSpPr>
              <p:nvPr/>
            </p:nvSpPr>
            <p:spPr bwMode="auto">
              <a:xfrm>
                <a:off x="2718" y="2576"/>
                <a:ext cx="64" cy="0"/>
              </a:xfrm>
              <a:prstGeom prst="line">
                <a:avLst/>
              </a:prstGeom>
              <a:noFill/>
              <a:ln w="9525">
                <a:solidFill>
                  <a:schemeClr val="tx1"/>
                </a:solidFill>
                <a:round/>
                <a:headEnd/>
                <a:tailEnd/>
              </a:ln>
            </p:spPr>
            <p:txBody>
              <a:bodyPr/>
              <a:lstStyle/>
              <a:p>
                <a:endParaRPr lang="en-US"/>
              </a:p>
            </p:txBody>
          </p:sp>
          <p:sp>
            <p:nvSpPr>
              <p:cNvPr id="53287" name="Rectangle 30"/>
              <p:cNvSpPr>
                <a:spLocks noChangeArrowheads="1"/>
              </p:cNvSpPr>
              <p:nvPr/>
            </p:nvSpPr>
            <p:spPr bwMode="auto">
              <a:xfrm>
                <a:off x="2728" y="2588"/>
                <a:ext cx="46" cy="44"/>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3288" name="Rectangle 31"/>
              <p:cNvSpPr>
                <a:spLocks noChangeArrowheads="1"/>
              </p:cNvSpPr>
              <p:nvPr/>
            </p:nvSpPr>
            <p:spPr bwMode="auto">
              <a:xfrm>
                <a:off x="2738" y="2540"/>
                <a:ext cx="27" cy="27"/>
              </a:xfrm>
              <a:prstGeom prst="rect">
                <a:avLst/>
              </a:prstGeom>
              <a:solidFill>
                <a:schemeClr val="tx1"/>
              </a:solidFill>
              <a:ln w="9525">
                <a:solidFill>
                  <a:schemeClr val="tx1"/>
                </a:solidFill>
                <a:miter lim="800000"/>
                <a:headEnd/>
                <a:tailEnd/>
              </a:ln>
            </p:spPr>
            <p:txBody>
              <a:bodyPr wrap="none" anchor="ctr"/>
              <a:lstStyle/>
              <a:p>
                <a:endParaRPr lang="en-US"/>
              </a:p>
            </p:txBody>
          </p:sp>
        </p:grpSp>
      </p:grpSp>
      <p:sp>
        <p:nvSpPr>
          <p:cNvPr id="53257" name="Freeform 32"/>
          <p:cNvSpPr>
            <a:spLocks/>
          </p:cNvSpPr>
          <p:nvPr/>
        </p:nvSpPr>
        <p:spPr bwMode="auto">
          <a:xfrm>
            <a:off x="381000" y="4432300"/>
            <a:ext cx="8166100" cy="990600"/>
          </a:xfrm>
          <a:custGeom>
            <a:avLst/>
            <a:gdLst>
              <a:gd name="T0" fmla="*/ 0 w 5144"/>
              <a:gd name="T1" fmla="*/ 0 h 624"/>
              <a:gd name="T2" fmla="*/ 2147483647 w 5144"/>
              <a:gd name="T3" fmla="*/ 2147483647 h 624"/>
              <a:gd name="T4" fmla="*/ 2147483647 w 5144"/>
              <a:gd name="T5" fmla="*/ 2147483647 h 624"/>
              <a:gd name="T6" fmla="*/ 2147483647 w 5144"/>
              <a:gd name="T7" fmla="*/ 2147483647 h 624"/>
              <a:gd name="T8" fmla="*/ 2147483647 w 5144"/>
              <a:gd name="T9" fmla="*/ 2147483647 h 624"/>
              <a:gd name="T10" fmla="*/ 2147483647 w 5144"/>
              <a:gd name="T11" fmla="*/ 2147483647 h 624"/>
              <a:gd name="T12" fmla="*/ 2147483647 w 5144"/>
              <a:gd name="T13" fmla="*/ 2147483647 h 624"/>
              <a:gd name="T14" fmla="*/ 2147483647 w 5144"/>
              <a:gd name="T15" fmla="*/ 2147483647 h 624"/>
              <a:gd name="T16" fmla="*/ 2147483647 w 5144"/>
              <a:gd name="T17" fmla="*/ 2147483647 h 624"/>
              <a:gd name="T18" fmla="*/ 2147483647 w 5144"/>
              <a:gd name="T19" fmla="*/ 2147483647 h 624"/>
              <a:gd name="T20" fmla="*/ 2147483647 w 5144"/>
              <a:gd name="T21" fmla="*/ 2147483647 h 624"/>
              <a:gd name="T22" fmla="*/ 2147483647 w 5144"/>
              <a:gd name="T23" fmla="*/ 2147483647 h 624"/>
              <a:gd name="T24" fmla="*/ 2147483647 w 5144"/>
              <a:gd name="T25" fmla="*/ 2147483647 h 624"/>
              <a:gd name="T26" fmla="*/ 2147483647 w 5144"/>
              <a:gd name="T27" fmla="*/ 2147483647 h 624"/>
              <a:gd name="T28" fmla="*/ 2147483647 w 5144"/>
              <a:gd name="T29" fmla="*/ 2147483647 h 624"/>
              <a:gd name="T30" fmla="*/ 2147483647 w 5144"/>
              <a:gd name="T31" fmla="*/ 2147483647 h 624"/>
              <a:gd name="T32" fmla="*/ 2147483647 w 5144"/>
              <a:gd name="T33" fmla="*/ 2147483647 h 624"/>
              <a:gd name="T34" fmla="*/ 2147483647 w 5144"/>
              <a:gd name="T35" fmla="*/ 2147483647 h 624"/>
              <a:gd name="T36" fmla="*/ 2147483647 w 5144"/>
              <a:gd name="T37" fmla="*/ 2147483647 h 624"/>
              <a:gd name="T38" fmla="*/ 2147483647 w 5144"/>
              <a:gd name="T39" fmla="*/ 2147483647 h 624"/>
              <a:gd name="T40" fmla="*/ 2147483647 w 5144"/>
              <a:gd name="T41" fmla="*/ 2147483647 h 6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44"/>
              <a:gd name="T64" fmla="*/ 0 h 624"/>
              <a:gd name="T65" fmla="*/ 5144 w 5144"/>
              <a:gd name="T66" fmla="*/ 624 h 6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44" h="624">
                <a:moveTo>
                  <a:pt x="0" y="0"/>
                </a:moveTo>
                <a:cubicBezTo>
                  <a:pt x="79" y="7"/>
                  <a:pt x="145" y="18"/>
                  <a:pt x="224" y="24"/>
                </a:cubicBezTo>
                <a:cubicBezTo>
                  <a:pt x="263" y="34"/>
                  <a:pt x="295" y="42"/>
                  <a:pt x="336" y="48"/>
                </a:cubicBezTo>
                <a:cubicBezTo>
                  <a:pt x="476" y="141"/>
                  <a:pt x="659" y="179"/>
                  <a:pt x="824" y="192"/>
                </a:cubicBezTo>
                <a:cubicBezTo>
                  <a:pt x="913" y="207"/>
                  <a:pt x="988" y="236"/>
                  <a:pt x="1072" y="264"/>
                </a:cubicBezTo>
                <a:cubicBezTo>
                  <a:pt x="1219" y="313"/>
                  <a:pt x="1399" y="326"/>
                  <a:pt x="1552" y="336"/>
                </a:cubicBezTo>
                <a:cubicBezTo>
                  <a:pt x="1621" y="350"/>
                  <a:pt x="1691" y="346"/>
                  <a:pt x="1760" y="360"/>
                </a:cubicBezTo>
                <a:cubicBezTo>
                  <a:pt x="2050" y="355"/>
                  <a:pt x="2127" y="355"/>
                  <a:pt x="2344" y="328"/>
                </a:cubicBezTo>
                <a:cubicBezTo>
                  <a:pt x="2461" y="289"/>
                  <a:pt x="2585" y="325"/>
                  <a:pt x="2704" y="336"/>
                </a:cubicBezTo>
                <a:cubicBezTo>
                  <a:pt x="2779" y="343"/>
                  <a:pt x="2928" y="352"/>
                  <a:pt x="2928" y="352"/>
                </a:cubicBezTo>
                <a:cubicBezTo>
                  <a:pt x="3002" y="367"/>
                  <a:pt x="3077" y="373"/>
                  <a:pt x="3152" y="384"/>
                </a:cubicBezTo>
                <a:cubicBezTo>
                  <a:pt x="3207" y="402"/>
                  <a:pt x="3263" y="409"/>
                  <a:pt x="3320" y="416"/>
                </a:cubicBezTo>
                <a:cubicBezTo>
                  <a:pt x="3371" y="431"/>
                  <a:pt x="3374" y="434"/>
                  <a:pt x="3424" y="440"/>
                </a:cubicBezTo>
                <a:cubicBezTo>
                  <a:pt x="3472" y="446"/>
                  <a:pt x="3568" y="456"/>
                  <a:pt x="3568" y="456"/>
                </a:cubicBezTo>
                <a:cubicBezTo>
                  <a:pt x="3613" y="471"/>
                  <a:pt x="3658" y="477"/>
                  <a:pt x="3704" y="488"/>
                </a:cubicBezTo>
                <a:cubicBezTo>
                  <a:pt x="3776" y="505"/>
                  <a:pt x="3846" y="525"/>
                  <a:pt x="3920" y="536"/>
                </a:cubicBezTo>
                <a:cubicBezTo>
                  <a:pt x="4073" y="587"/>
                  <a:pt x="4241" y="598"/>
                  <a:pt x="4400" y="624"/>
                </a:cubicBezTo>
                <a:cubicBezTo>
                  <a:pt x="4483" y="621"/>
                  <a:pt x="4565" y="621"/>
                  <a:pt x="4648" y="616"/>
                </a:cubicBezTo>
                <a:cubicBezTo>
                  <a:pt x="4685" y="614"/>
                  <a:pt x="4724" y="587"/>
                  <a:pt x="4760" y="584"/>
                </a:cubicBezTo>
                <a:cubicBezTo>
                  <a:pt x="4795" y="581"/>
                  <a:pt x="4829" y="579"/>
                  <a:pt x="4864" y="576"/>
                </a:cubicBezTo>
                <a:cubicBezTo>
                  <a:pt x="4969" y="541"/>
                  <a:pt x="4880" y="568"/>
                  <a:pt x="5144" y="568"/>
                </a:cubicBezTo>
              </a:path>
            </a:pathLst>
          </a:custGeom>
          <a:noFill/>
          <a:ln w="9525">
            <a:solidFill>
              <a:srgbClr val="996633"/>
            </a:solidFill>
            <a:round/>
            <a:headEnd/>
            <a:tailEnd/>
          </a:ln>
        </p:spPr>
        <p:txBody>
          <a:bodyPr/>
          <a:lstStyle/>
          <a:p>
            <a:endParaRPr lang="en-US"/>
          </a:p>
        </p:txBody>
      </p:sp>
      <p:sp>
        <p:nvSpPr>
          <p:cNvPr id="53258" name="AutoShape 33"/>
          <p:cNvSpPr>
            <a:spLocks noChangeArrowheads="1"/>
          </p:cNvSpPr>
          <p:nvPr/>
        </p:nvSpPr>
        <p:spPr bwMode="auto">
          <a:xfrm>
            <a:off x="4229100" y="2971800"/>
            <a:ext cx="279400" cy="228600"/>
          </a:xfrm>
          <a:prstGeom prst="curvedRightArrow">
            <a:avLst>
              <a:gd name="adj1" fmla="val 20000"/>
              <a:gd name="adj2" fmla="val 40000"/>
              <a:gd name="adj3" fmla="val 40741"/>
            </a:avLst>
          </a:prstGeom>
          <a:solidFill>
            <a:schemeClr val="tx1"/>
          </a:solidFill>
          <a:ln w="9525">
            <a:solidFill>
              <a:schemeClr val="tx1"/>
            </a:solidFill>
            <a:miter lim="800000"/>
            <a:headEnd/>
            <a:tailEnd/>
          </a:ln>
        </p:spPr>
        <p:txBody>
          <a:bodyPr wrap="none" anchor="ctr"/>
          <a:lstStyle/>
          <a:p>
            <a:endParaRPr lang="en-US"/>
          </a:p>
        </p:txBody>
      </p:sp>
      <p:sp>
        <p:nvSpPr>
          <p:cNvPr id="53259" name="Line 34"/>
          <p:cNvSpPr>
            <a:spLocks noChangeShapeType="1"/>
          </p:cNvSpPr>
          <p:nvPr/>
        </p:nvSpPr>
        <p:spPr bwMode="auto">
          <a:xfrm flipV="1">
            <a:off x="1701800" y="4546600"/>
            <a:ext cx="5422900" cy="0"/>
          </a:xfrm>
          <a:prstGeom prst="line">
            <a:avLst/>
          </a:prstGeom>
          <a:noFill/>
          <a:ln w="19050">
            <a:solidFill>
              <a:schemeClr val="tx1"/>
            </a:solidFill>
            <a:prstDash val="lgDash"/>
            <a:round/>
            <a:headEnd/>
            <a:tailEnd/>
          </a:ln>
        </p:spPr>
        <p:txBody>
          <a:bodyPr/>
          <a:lstStyle/>
          <a:p>
            <a:endParaRPr lang="en-US"/>
          </a:p>
        </p:txBody>
      </p:sp>
      <p:sp>
        <p:nvSpPr>
          <p:cNvPr id="53260" name="AutoShape 35"/>
          <p:cNvSpPr>
            <a:spLocks/>
          </p:cNvSpPr>
          <p:nvPr/>
        </p:nvSpPr>
        <p:spPr bwMode="auto">
          <a:xfrm>
            <a:off x="1219200" y="3378200"/>
            <a:ext cx="254000" cy="1181100"/>
          </a:xfrm>
          <a:prstGeom prst="leftBrace">
            <a:avLst>
              <a:gd name="adj1" fmla="val 38750"/>
              <a:gd name="adj2" fmla="val 50000"/>
            </a:avLst>
          </a:prstGeom>
          <a:noFill/>
          <a:ln w="19050">
            <a:solidFill>
              <a:schemeClr val="tx1"/>
            </a:solidFill>
            <a:round/>
            <a:headEnd/>
            <a:tailEnd/>
          </a:ln>
        </p:spPr>
        <p:txBody>
          <a:bodyPr wrap="none" anchor="ctr"/>
          <a:lstStyle/>
          <a:p>
            <a:endParaRPr lang="en-US"/>
          </a:p>
        </p:txBody>
      </p:sp>
      <p:sp>
        <p:nvSpPr>
          <p:cNvPr id="53261" name="Text Box 36"/>
          <p:cNvSpPr txBox="1">
            <a:spLocks noChangeArrowheads="1"/>
          </p:cNvSpPr>
          <p:nvPr/>
        </p:nvSpPr>
        <p:spPr bwMode="auto">
          <a:xfrm>
            <a:off x="885825" y="3787775"/>
            <a:ext cx="328613" cy="366713"/>
          </a:xfrm>
          <a:prstGeom prst="rect">
            <a:avLst/>
          </a:prstGeom>
          <a:noFill/>
          <a:ln w="9525">
            <a:noFill/>
            <a:miter lim="800000"/>
            <a:headEnd/>
            <a:tailEnd/>
          </a:ln>
        </p:spPr>
        <p:txBody>
          <a:bodyPr wrap="none">
            <a:spAutoFit/>
          </a:bodyPr>
          <a:lstStyle/>
          <a:p>
            <a:r>
              <a:rPr lang="en-US" b="1">
                <a:latin typeface="Comic Sans MS" pitchFamily="66" charset="0"/>
              </a:rPr>
              <a:t>B</a:t>
            </a:r>
          </a:p>
        </p:txBody>
      </p:sp>
      <p:sp>
        <p:nvSpPr>
          <p:cNvPr id="53262" name="Text Box 37"/>
          <p:cNvSpPr txBox="1">
            <a:spLocks noChangeArrowheads="1"/>
          </p:cNvSpPr>
          <p:nvPr/>
        </p:nvSpPr>
        <p:spPr bwMode="auto">
          <a:xfrm>
            <a:off x="2320925" y="2949575"/>
            <a:ext cx="1231900" cy="366713"/>
          </a:xfrm>
          <a:prstGeom prst="rect">
            <a:avLst/>
          </a:prstGeom>
          <a:noFill/>
          <a:ln w="9525">
            <a:noFill/>
            <a:miter lim="800000"/>
            <a:headEnd/>
            <a:tailEnd/>
          </a:ln>
        </p:spPr>
        <p:txBody>
          <a:bodyPr wrap="none">
            <a:spAutoFit/>
          </a:bodyPr>
          <a:lstStyle/>
          <a:p>
            <a:r>
              <a:rPr lang="en-US" b="1">
                <a:latin typeface="Comic Sans MS" pitchFamily="66" charset="0"/>
              </a:rPr>
              <a:t>Backsight</a:t>
            </a:r>
          </a:p>
        </p:txBody>
      </p:sp>
      <p:sp>
        <p:nvSpPr>
          <p:cNvPr id="53263" name="Text Box 38"/>
          <p:cNvSpPr txBox="1">
            <a:spLocks noChangeArrowheads="1"/>
          </p:cNvSpPr>
          <p:nvPr/>
        </p:nvSpPr>
        <p:spPr bwMode="auto">
          <a:xfrm>
            <a:off x="5114925" y="2924175"/>
            <a:ext cx="1216025" cy="366713"/>
          </a:xfrm>
          <a:prstGeom prst="rect">
            <a:avLst/>
          </a:prstGeom>
          <a:noFill/>
          <a:ln w="9525">
            <a:noFill/>
            <a:miter lim="800000"/>
            <a:headEnd/>
            <a:tailEnd/>
          </a:ln>
        </p:spPr>
        <p:txBody>
          <a:bodyPr wrap="none">
            <a:spAutoFit/>
          </a:bodyPr>
          <a:lstStyle/>
          <a:p>
            <a:r>
              <a:rPr lang="en-US" b="1">
                <a:latin typeface="Comic Sans MS" pitchFamily="66" charset="0"/>
              </a:rPr>
              <a:t>Foresight</a:t>
            </a:r>
          </a:p>
        </p:txBody>
      </p:sp>
      <p:sp>
        <p:nvSpPr>
          <p:cNvPr id="53264" name="Line 39"/>
          <p:cNvSpPr>
            <a:spLocks noChangeShapeType="1"/>
          </p:cNvSpPr>
          <p:nvPr/>
        </p:nvSpPr>
        <p:spPr bwMode="auto">
          <a:xfrm>
            <a:off x="7340600" y="5257800"/>
            <a:ext cx="584200" cy="0"/>
          </a:xfrm>
          <a:prstGeom prst="line">
            <a:avLst/>
          </a:prstGeom>
          <a:noFill/>
          <a:ln w="19050">
            <a:solidFill>
              <a:schemeClr val="tx1"/>
            </a:solidFill>
            <a:round/>
            <a:headEnd/>
            <a:tailEnd/>
          </a:ln>
        </p:spPr>
        <p:txBody>
          <a:bodyPr/>
          <a:lstStyle/>
          <a:p>
            <a:endParaRPr lang="en-US"/>
          </a:p>
        </p:txBody>
      </p:sp>
      <p:sp>
        <p:nvSpPr>
          <p:cNvPr id="53265" name="Text Box 40"/>
          <p:cNvSpPr txBox="1">
            <a:spLocks noChangeArrowheads="1"/>
          </p:cNvSpPr>
          <p:nvPr/>
        </p:nvSpPr>
        <p:spPr bwMode="auto">
          <a:xfrm>
            <a:off x="7654925" y="3711575"/>
            <a:ext cx="322263" cy="366713"/>
          </a:xfrm>
          <a:prstGeom prst="rect">
            <a:avLst/>
          </a:prstGeom>
          <a:noFill/>
          <a:ln w="9525">
            <a:noFill/>
            <a:miter lim="800000"/>
            <a:headEnd/>
            <a:tailEnd/>
          </a:ln>
        </p:spPr>
        <p:txBody>
          <a:bodyPr wrap="none">
            <a:spAutoFit/>
          </a:bodyPr>
          <a:lstStyle/>
          <a:p>
            <a:r>
              <a:rPr lang="en-US" b="1">
                <a:latin typeface="Comic Sans MS" pitchFamily="66" charset="0"/>
              </a:rPr>
              <a:t>F</a:t>
            </a:r>
          </a:p>
        </p:txBody>
      </p:sp>
      <p:sp>
        <p:nvSpPr>
          <p:cNvPr id="53266" name="Line 41"/>
          <p:cNvSpPr>
            <a:spLocks noChangeShapeType="1"/>
          </p:cNvSpPr>
          <p:nvPr/>
        </p:nvSpPr>
        <p:spPr bwMode="auto">
          <a:xfrm>
            <a:off x="7340600" y="4546600"/>
            <a:ext cx="584200" cy="0"/>
          </a:xfrm>
          <a:prstGeom prst="line">
            <a:avLst/>
          </a:prstGeom>
          <a:noFill/>
          <a:ln w="19050">
            <a:solidFill>
              <a:schemeClr val="tx1"/>
            </a:solidFill>
            <a:round/>
            <a:headEnd/>
            <a:tailEnd/>
          </a:ln>
        </p:spPr>
        <p:txBody>
          <a:bodyPr/>
          <a:lstStyle/>
          <a:p>
            <a:endParaRPr lang="en-US"/>
          </a:p>
        </p:txBody>
      </p:sp>
      <p:sp>
        <p:nvSpPr>
          <p:cNvPr id="53267" name="Rectangle 42"/>
          <p:cNvSpPr>
            <a:spLocks noChangeArrowheads="1"/>
          </p:cNvSpPr>
          <p:nvPr/>
        </p:nvSpPr>
        <p:spPr bwMode="auto">
          <a:xfrm>
            <a:off x="7404100" y="4508500"/>
            <a:ext cx="152400" cy="88900"/>
          </a:xfrm>
          <a:prstGeom prst="rect">
            <a:avLst/>
          </a:prstGeom>
          <a:solidFill>
            <a:schemeClr val="bg1"/>
          </a:solidFill>
          <a:ln w="9525">
            <a:noFill/>
            <a:miter lim="800000"/>
            <a:headEnd/>
            <a:tailEnd/>
          </a:ln>
        </p:spPr>
        <p:txBody>
          <a:bodyPr wrap="none" anchor="ctr"/>
          <a:lstStyle/>
          <a:p>
            <a:endParaRPr lang="en-US"/>
          </a:p>
        </p:txBody>
      </p:sp>
      <p:sp>
        <p:nvSpPr>
          <p:cNvPr id="53268" name="AutoShape 43"/>
          <p:cNvSpPr>
            <a:spLocks/>
          </p:cNvSpPr>
          <p:nvPr/>
        </p:nvSpPr>
        <p:spPr bwMode="auto">
          <a:xfrm>
            <a:off x="7327900" y="3378200"/>
            <a:ext cx="317500" cy="1879600"/>
          </a:xfrm>
          <a:prstGeom prst="rightBrace">
            <a:avLst>
              <a:gd name="adj1" fmla="val 49333"/>
              <a:gd name="adj2" fmla="val 27704"/>
            </a:avLst>
          </a:prstGeom>
          <a:noFill/>
          <a:ln w="19050">
            <a:solidFill>
              <a:schemeClr val="tx1"/>
            </a:solidFill>
            <a:round/>
            <a:headEnd/>
            <a:tailEnd/>
          </a:ln>
        </p:spPr>
        <p:txBody>
          <a:bodyPr wrap="none" anchor="ctr"/>
          <a:lstStyle/>
          <a:p>
            <a:endParaRPr lang="en-US"/>
          </a:p>
        </p:txBody>
      </p:sp>
      <p:sp>
        <p:nvSpPr>
          <p:cNvPr id="53269" name="Line 44"/>
          <p:cNvSpPr>
            <a:spLocks noChangeShapeType="1"/>
          </p:cNvSpPr>
          <p:nvPr/>
        </p:nvSpPr>
        <p:spPr bwMode="auto">
          <a:xfrm>
            <a:off x="7823200" y="4546600"/>
            <a:ext cx="0" cy="711200"/>
          </a:xfrm>
          <a:prstGeom prst="line">
            <a:avLst/>
          </a:prstGeom>
          <a:noFill/>
          <a:ln w="19050">
            <a:solidFill>
              <a:schemeClr val="tx1"/>
            </a:solidFill>
            <a:round/>
            <a:headEnd/>
            <a:tailEnd type="triangle" w="med" len="med"/>
          </a:ln>
        </p:spPr>
        <p:txBody>
          <a:bodyPr/>
          <a:lstStyle/>
          <a:p>
            <a:endParaRPr lang="en-US"/>
          </a:p>
        </p:txBody>
      </p:sp>
      <p:sp>
        <p:nvSpPr>
          <p:cNvPr id="53270" name="Text Box 45"/>
          <p:cNvSpPr txBox="1">
            <a:spLocks noChangeArrowheads="1"/>
          </p:cNvSpPr>
          <p:nvPr/>
        </p:nvSpPr>
        <p:spPr bwMode="auto">
          <a:xfrm>
            <a:off x="7921625" y="4689475"/>
            <a:ext cx="487634" cy="369332"/>
          </a:xfrm>
          <a:prstGeom prst="rect">
            <a:avLst/>
          </a:prstGeom>
          <a:noFill/>
          <a:ln w="9525">
            <a:noFill/>
            <a:miter lim="800000"/>
            <a:headEnd/>
            <a:tailEnd/>
          </a:ln>
        </p:spPr>
        <p:txBody>
          <a:bodyPr wrap="none">
            <a:spAutoFit/>
          </a:bodyPr>
          <a:lstStyle/>
          <a:p>
            <a:r>
              <a:rPr lang="el-GR" b="1" dirty="0" smtClean="0">
                <a:latin typeface="Comic Sans MS" pitchFamily="66" charset="0"/>
                <a:cs typeface="Arial" charset="0"/>
              </a:rPr>
              <a:t>Δ</a:t>
            </a:r>
            <a:r>
              <a:rPr lang="en-US" b="1" dirty="0" smtClean="0">
                <a:latin typeface="Comic Sans MS" pitchFamily="66" charset="0"/>
                <a:cs typeface="Arial" charset="0"/>
              </a:rPr>
              <a:t>n</a:t>
            </a:r>
            <a:endParaRPr lang="el-GR" b="1" dirty="0">
              <a:latin typeface="Comic Sans MS" pitchFamily="66" charset="0"/>
              <a:cs typeface="Arial" charset="0"/>
            </a:endParaRPr>
          </a:p>
        </p:txBody>
      </p:sp>
      <p:sp>
        <p:nvSpPr>
          <p:cNvPr id="53271" name="Line 46"/>
          <p:cNvSpPr>
            <a:spLocks noChangeShapeType="1"/>
          </p:cNvSpPr>
          <p:nvPr/>
        </p:nvSpPr>
        <p:spPr bwMode="auto">
          <a:xfrm>
            <a:off x="1638300" y="5041900"/>
            <a:ext cx="0" cy="1244600"/>
          </a:xfrm>
          <a:prstGeom prst="line">
            <a:avLst/>
          </a:prstGeom>
          <a:noFill/>
          <a:ln w="19050">
            <a:solidFill>
              <a:schemeClr val="tx1"/>
            </a:solidFill>
            <a:round/>
            <a:headEnd/>
            <a:tailEnd/>
          </a:ln>
        </p:spPr>
        <p:txBody>
          <a:bodyPr/>
          <a:lstStyle/>
          <a:p>
            <a:endParaRPr lang="en-US"/>
          </a:p>
        </p:txBody>
      </p:sp>
      <p:sp>
        <p:nvSpPr>
          <p:cNvPr id="53272" name="Line 47"/>
          <p:cNvSpPr>
            <a:spLocks noChangeShapeType="1"/>
          </p:cNvSpPr>
          <p:nvPr/>
        </p:nvSpPr>
        <p:spPr bwMode="auto">
          <a:xfrm>
            <a:off x="4381500" y="5511800"/>
            <a:ext cx="0" cy="406400"/>
          </a:xfrm>
          <a:prstGeom prst="line">
            <a:avLst/>
          </a:prstGeom>
          <a:noFill/>
          <a:ln w="19050">
            <a:solidFill>
              <a:schemeClr val="tx1"/>
            </a:solidFill>
            <a:round/>
            <a:headEnd/>
            <a:tailEnd/>
          </a:ln>
        </p:spPr>
        <p:txBody>
          <a:bodyPr/>
          <a:lstStyle/>
          <a:p>
            <a:endParaRPr lang="en-US"/>
          </a:p>
        </p:txBody>
      </p:sp>
      <p:sp>
        <p:nvSpPr>
          <p:cNvPr id="53273" name="Line 48"/>
          <p:cNvSpPr>
            <a:spLocks noChangeShapeType="1"/>
          </p:cNvSpPr>
          <p:nvPr/>
        </p:nvSpPr>
        <p:spPr bwMode="auto">
          <a:xfrm>
            <a:off x="1638300" y="6184900"/>
            <a:ext cx="5524500" cy="0"/>
          </a:xfrm>
          <a:prstGeom prst="line">
            <a:avLst/>
          </a:prstGeom>
          <a:noFill/>
          <a:ln w="19050">
            <a:solidFill>
              <a:schemeClr val="tx1"/>
            </a:solidFill>
            <a:round/>
            <a:headEnd/>
            <a:tailEnd type="stealth" w="med" len="med"/>
          </a:ln>
        </p:spPr>
        <p:txBody>
          <a:bodyPr/>
          <a:lstStyle/>
          <a:p>
            <a:endParaRPr lang="en-US"/>
          </a:p>
        </p:txBody>
      </p:sp>
      <p:sp>
        <p:nvSpPr>
          <p:cNvPr id="53274" name="Line 49"/>
          <p:cNvSpPr>
            <a:spLocks noChangeShapeType="1"/>
          </p:cNvSpPr>
          <p:nvPr/>
        </p:nvSpPr>
        <p:spPr bwMode="auto">
          <a:xfrm>
            <a:off x="1638300" y="5854700"/>
            <a:ext cx="2743200" cy="0"/>
          </a:xfrm>
          <a:prstGeom prst="line">
            <a:avLst/>
          </a:prstGeom>
          <a:noFill/>
          <a:ln w="19050">
            <a:solidFill>
              <a:schemeClr val="tx1"/>
            </a:solidFill>
            <a:round/>
            <a:headEnd type="stealth" w="med" len="med"/>
            <a:tailEnd type="stealth" w="med" len="med"/>
          </a:ln>
        </p:spPr>
        <p:txBody>
          <a:bodyPr/>
          <a:lstStyle/>
          <a:p>
            <a:endParaRPr lang="en-US"/>
          </a:p>
        </p:txBody>
      </p:sp>
      <p:sp>
        <p:nvSpPr>
          <p:cNvPr id="53275" name="Line 50"/>
          <p:cNvSpPr>
            <a:spLocks noChangeShapeType="1"/>
          </p:cNvSpPr>
          <p:nvPr/>
        </p:nvSpPr>
        <p:spPr bwMode="auto">
          <a:xfrm>
            <a:off x="4381500" y="5854700"/>
            <a:ext cx="2781300" cy="0"/>
          </a:xfrm>
          <a:prstGeom prst="line">
            <a:avLst/>
          </a:prstGeom>
          <a:noFill/>
          <a:ln w="19050">
            <a:solidFill>
              <a:schemeClr val="tx1"/>
            </a:solidFill>
            <a:round/>
            <a:headEnd type="stealth" w="med" len="med"/>
            <a:tailEnd type="stealth" w="med" len="med"/>
          </a:ln>
        </p:spPr>
        <p:txBody>
          <a:bodyPr/>
          <a:lstStyle/>
          <a:p>
            <a:endParaRPr lang="en-US"/>
          </a:p>
        </p:txBody>
      </p:sp>
      <p:sp>
        <p:nvSpPr>
          <p:cNvPr id="53276" name="Text Box 51"/>
          <p:cNvSpPr txBox="1">
            <a:spLocks noChangeArrowheads="1"/>
          </p:cNvSpPr>
          <p:nvPr/>
        </p:nvSpPr>
        <p:spPr bwMode="auto">
          <a:xfrm>
            <a:off x="2679700" y="5656263"/>
            <a:ext cx="439738" cy="366712"/>
          </a:xfrm>
          <a:prstGeom prst="rect">
            <a:avLst/>
          </a:prstGeom>
          <a:solidFill>
            <a:schemeClr val="bg1"/>
          </a:solidFill>
          <a:ln w="9525">
            <a:noFill/>
            <a:miter lim="800000"/>
            <a:headEnd/>
            <a:tailEnd/>
          </a:ln>
        </p:spPr>
        <p:txBody>
          <a:bodyPr wrap="none">
            <a:spAutoFit/>
          </a:bodyPr>
          <a:lstStyle/>
          <a:p>
            <a:r>
              <a:rPr lang="en-US" b="1">
                <a:latin typeface="Comic Sans MS" pitchFamily="66" charset="0"/>
              </a:rPr>
              <a:t>S</a:t>
            </a:r>
            <a:r>
              <a:rPr lang="en-US" b="1" baseline="-25000">
                <a:latin typeface="Comic Sans MS" pitchFamily="66" charset="0"/>
              </a:rPr>
              <a:t>B</a:t>
            </a:r>
          </a:p>
        </p:txBody>
      </p:sp>
      <p:sp>
        <p:nvSpPr>
          <p:cNvPr id="53277" name="Text Box 52"/>
          <p:cNvSpPr txBox="1">
            <a:spLocks noChangeArrowheads="1"/>
          </p:cNvSpPr>
          <p:nvPr/>
        </p:nvSpPr>
        <p:spPr bwMode="auto">
          <a:xfrm>
            <a:off x="4216400" y="6011863"/>
            <a:ext cx="342900" cy="366712"/>
          </a:xfrm>
          <a:prstGeom prst="rect">
            <a:avLst/>
          </a:prstGeom>
          <a:solidFill>
            <a:schemeClr val="bg1"/>
          </a:solidFill>
          <a:ln w="9525">
            <a:noFill/>
            <a:miter lim="800000"/>
            <a:headEnd/>
            <a:tailEnd/>
          </a:ln>
        </p:spPr>
        <p:txBody>
          <a:bodyPr wrap="none">
            <a:spAutoFit/>
          </a:bodyPr>
          <a:lstStyle/>
          <a:p>
            <a:r>
              <a:rPr lang="en-US" b="1">
                <a:latin typeface="Comic Sans MS" pitchFamily="66" charset="0"/>
              </a:rPr>
              <a:t>S</a:t>
            </a:r>
            <a:endParaRPr lang="en-US" b="1" baseline="-25000">
              <a:latin typeface="Comic Sans MS" pitchFamily="66" charset="0"/>
            </a:endParaRPr>
          </a:p>
        </p:txBody>
      </p:sp>
      <p:sp>
        <p:nvSpPr>
          <p:cNvPr id="53278" name="Text Box 53"/>
          <p:cNvSpPr txBox="1">
            <a:spLocks noChangeArrowheads="1"/>
          </p:cNvSpPr>
          <p:nvPr/>
        </p:nvSpPr>
        <p:spPr bwMode="auto">
          <a:xfrm>
            <a:off x="5486400" y="5668963"/>
            <a:ext cx="434975" cy="366712"/>
          </a:xfrm>
          <a:prstGeom prst="rect">
            <a:avLst/>
          </a:prstGeom>
          <a:solidFill>
            <a:schemeClr val="bg1"/>
          </a:solidFill>
          <a:ln w="9525">
            <a:noFill/>
            <a:miter lim="800000"/>
            <a:headEnd/>
            <a:tailEnd/>
          </a:ln>
        </p:spPr>
        <p:txBody>
          <a:bodyPr wrap="none">
            <a:spAutoFit/>
          </a:bodyPr>
          <a:lstStyle/>
          <a:p>
            <a:r>
              <a:rPr lang="en-US" b="1">
                <a:latin typeface="Comic Sans MS" pitchFamily="66" charset="0"/>
              </a:rPr>
              <a:t>S</a:t>
            </a:r>
            <a:r>
              <a:rPr lang="en-US" b="1" baseline="-25000">
                <a:latin typeface="Comic Sans MS" pitchFamily="66" charset="0"/>
              </a:rPr>
              <a:t>F</a:t>
            </a:r>
          </a:p>
        </p:txBody>
      </p:sp>
      <p:sp>
        <p:nvSpPr>
          <p:cNvPr id="53279" name="Text Box 54"/>
          <p:cNvSpPr txBox="1">
            <a:spLocks noChangeArrowheads="1"/>
          </p:cNvSpPr>
          <p:nvPr/>
        </p:nvSpPr>
        <p:spPr bwMode="auto">
          <a:xfrm>
            <a:off x="2316417" y="1323975"/>
            <a:ext cx="5495415" cy="369332"/>
          </a:xfrm>
          <a:prstGeom prst="rect">
            <a:avLst/>
          </a:prstGeom>
          <a:noFill/>
          <a:ln w="9525">
            <a:noFill/>
            <a:miter lim="800000"/>
            <a:headEnd/>
            <a:tailEnd/>
          </a:ln>
        </p:spPr>
        <p:txBody>
          <a:bodyPr wrap="none">
            <a:spAutoFit/>
          </a:bodyPr>
          <a:lstStyle/>
          <a:p>
            <a:r>
              <a:rPr lang="en-US" b="1" dirty="0">
                <a:latin typeface="Comic Sans MS" pitchFamily="66" charset="0"/>
              </a:rPr>
              <a:t>Setup of Leveling, </a:t>
            </a:r>
            <a:r>
              <a:rPr lang="el-GR" b="1" dirty="0" smtClean="0">
                <a:latin typeface="Comic Sans MS" pitchFamily="66" charset="0"/>
              </a:rPr>
              <a:t>Δ</a:t>
            </a:r>
            <a:r>
              <a:rPr lang="en-US" b="1" dirty="0" smtClean="0">
                <a:latin typeface="Comic Sans MS" pitchFamily="66" charset="0"/>
              </a:rPr>
              <a:t>n </a:t>
            </a:r>
            <a:r>
              <a:rPr lang="en-US" b="1" dirty="0">
                <a:latin typeface="Comic Sans MS" pitchFamily="66" charset="0"/>
              </a:rPr>
              <a:t>= B – F and S = S</a:t>
            </a:r>
            <a:r>
              <a:rPr lang="en-US" b="1" baseline="-25000" dirty="0">
                <a:latin typeface="Comic Sans MS" pitchFamily="66" charset="0"/>
              </a:rPr>
              <a:t>B</a:t>
            </a:r>
            <a:r>
              <a:rPr lang="en-US" b="1" dirty="0">
                <a:latin typeface="Comic Sans MS" pitchFamily="66" charset="0"/>
              </a:rPr>
              <a:t> + S</a:t>
            </a:r>
            <a:r>
              <a:rPr lang="en-US" b="1" baseline="-25000" dirty="0">
                <a:latin typeface="Comic Sans MS" pitchFamily="66" charset="0"/>
              </a:rPr>
              <a:t>F</a:t>
            </a:r>
            <a:endParaRPr lang="en-US" b="1" dirty="0">
              <a:latin typeface="Comic Sans MS" pitchFamily="66" charset="0"/>
            </a:endParaRPr>
          </a:p>
        </p:txBody>
      </p:sp>
      <p:sp>
        <p:nvSpPr>
          <p:cNvPr id="55" name="TextBox 54"/>
          <p:cNvSpPr txBox="1"/>
          <p:nvPr/>
        </p:nvSpPr>
        <p:spPr>
          <a:xfrm>
            <a:off x="647701" y="502920"/>
            <a:ext cx="3711739" cy="523220"/>
          </a:xfrm>
          <a:prstGeom prst="rect">
            <a:avLst/>
          </a:prstGeom>
          <a:noFill/>
        </p:spPr>
        <p:txBody>
          <a:bodyPr wrap="square" rtlCol="0">
            <a:spAutoFit/>
          </a:bodyPr>
          <a:lstStyle/>
          <a:p>
            <a:r>
              <a:rPr lang="en-US" sz="2800" b="1" dirty="0" smtClean="0">
                <a:solidFill>
                  <a:schemeClr val="tx2"/>
                </a:solidFill>
              </a:rPr>
              <a:t>Leveling is simple…</a:t>
            </a:r>
            <a:endParaRPr lang="en-US" sz="2800" b="1" dirty="0">
              <a:solidFill>
                <a:schemeClr val="tx2"/>
              </a:solidFill>
            </a:endParaRPr>
          </a:p>
        </p:txBody>
      </p:sp>
      <p:sp>
        <p:nvSpPr>
          <p:cNvPr id="56" name="TextBox 55"/>
          <p:cNvSpPr txBox="1"/>
          <p:nvPr/>
        </p:nvSpPr>
        <p:spPr>
          <a:xfrm>
            <a:off x="3911155" y="502920"/>
            <a:ext cx="1465517" cy="523220"/>
          </a:xfrm>
          <a:prstGeom prst="rect">
            <a:avLst/>
          </a:prstGeom>
          <a:noFill/>
        </p:spPr>
        <p:txBody>
          <a:bodyPr wrap="square" rtlCol="0">
            <a:spAutoFit/>
          </a:bodyPr>
          <a:lstStyle/>
          <a:p>
            <a:pPr algn="r"/>
            <a:r>
              <a:rPr lang="en-US" sz="2800" b="1" i="1" dirty="0" smtClean="0">
                <a:solidFill>
                  <a:schemeClr val="tx2"/>
                </a:solidFill>
              </a:rPr>
              <a:t>right?</a:t>
            </a:r>
            <a:endParaRPr lang="en-US" sz="2800" b="1" i="1" dirty="0">
              <a:solidFill>
                <a:schemeClr val="tx2"/>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fade">
                                      <p:cBhvr>
                                        <p:cTn id="7" dur="2000"/>
                                        <p:tgtEl>
                                          <p:spTgt spid="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3" cstate="print"/>
          <a:srcRect t="3067" b="15921"/>
          <a:stretch>
            <a:fillRect/>
          </a:stretch>
        </p:blipFill>
        <p:spPr bwMode="auto">
          <a:xfrm>
            <a:off x="2084832" y="3557016"/>
            <a:ext cx="4966362" cy="3017520"/>
          </a:xfrm>
          <a:prstGeom prst="roundRect">
            <a:avLst>
              <a:gd name="adj" fmla="val 4167"/>
            </a:avLst>
          </a:prstGeom>
          <a:solidFill>
            <a:srgbClr val="FFFFFF"/>
          </a:solidFill>
          <a:ln w="76200" cap="sq">
            <a:solidFill>
              <a:srgbClr val="EAEAEA"/>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146" name="Text Box 2"/>
          <p:cNvSpPr txBox="1">
            <a:spLocks noChangeArrowheads="1"/>
          </p:cNvSpPr>
          <p:nvPr/>
        </p:nvSpPr>
        <p:spPr bwMode="auto">
          <a:xfrm>
            <a:off x="1905000" y="502920"/>
            <a:ext cx="5562600" cy="579438"/>
          </a:xfrm>
          <a:prstGeom prst="rect">
            <a:avLst/>
          </a:prstGeom>
          <a:noFill/>
          <a:ln w="0">
            <a:noFill/>
            <a:miter lim="800000"/>
            <a:headEnd/>
            <a:tailEnd/>
          </a:ln>
        </p:spPr>
        <p:txBody>
          <a:bodyPr>
            <a:spAutoFit/>
          </a:bodyPr>
          <a:lstStyle/>
          <a:p>
            <a:pPr eaLnBrk="0" hangingPunct="0">
              <a:spcBef>
                <a:spcPct val="20000"/>
              </a:spcBef>
            </a:pPr>
            <a:r>
              <a:rPr lang="en-US" sz="3200" b="1" dirty="0">
                <a:solidFill>
                  <a:srgbClr val="EA3902"/>
                </a:solidFill>
              </a:rPr>
              <a:t>Leveled Height Differences</a:t>
            </a:r>
          </a:p>
        </p:txBody>
      </p:sp>
      <p:sp>
        <p:nvSpPr>
          <p:cNvPr id="1198083" name="Line 3"/>
          <p:cNvSpPr>
            <a:spLocks noChangeShapeType="1"/>
          </p:cNvSpPr>
          <p:nvPr/>
        </p:nvSpPr>
        <p:spPr bwMode="auto">
          <a:xfrm rot="21205040" flipH="1">
            <a:off x="3475038" y="1428012"/>
            <a:ext cx="0" cy="928688"/>
          </a:xfrm>
          <a:prstGeom prst="line">
            <a:avLst/>
          </a:prstGeom>
          <a:noFill/>
          <a:ln w="38100">
            <a:solidFill>
              <a:schemeClr val="tx1"/>
            </a:solidFill>
            <a:round/>
            <a:headEnd/>
            <a:tailEnd/>
          </a:ln>
        </p:spPr>
        <p:txBody>
          <a:bodyPr wrap="none" anchor="ctr"/>
          <a:lstStyle/>
          <a:p>
            <a:endParaRPr lang="en-US"/>
          </a:p>
        </p:txBody>
      </p:sp>
      <p:sp>
        <p:nvSpPr>
          <p:cNvPr id="1198084" name="Line 4"/>
          <p:cNvSpPr>
            <a:spLocks noChangeShapeType="1"/>
          </p:cNvSpPr>
          <p:nvPr/>
        </p:nvSpPr>
        <p:spPr bwMode="auto">
          <a:xfrm rot="-760733">
            <a:off x="2627313" y="2099525"/>
            <a:ext cx="3175" cy="914400"/>
          </a:xfrm>
          <a:prstGeom prst="line">
            <a:avLst/>
          </a:prstGeom>
          <a:noFill/>
          <a:ln w="38100">
            <a:solidFill>
              <a:schemeClr val="tx1"/>
            </a:solidFill>
            <a:round/>
            <a:headEnd/>
            <a:tailEnd/>
          </a:ln>
        </p:spPr>
        <p:txBody>
          <a:bodyPr wrap="none" anchor="ctr"/>
          <a:lstStyle/>
          <a:p>
            <a:endParaRPr lang="en-US"/>
          </a:p>
        </p:txBody>
      </p:sp>
      <p:sp>
        <p:nvSpPr>
          <p:cNvPr id="1198085" name="Line 5"/>
          <p:cNvSpPr>
            <a:spLocks noChangeShapeType="1"/>
          </p:cNvSpPr>
          <p:nvPr/>
        </p:nvSpPr>
        <p:spPr bwMode="auto">
          <a:xfrm rot="604503">
            <a:off x="5614988" y="1486750"/>
            <a:ext cx="14287" cy="895350"/>
          </a:xfrm>
          <a:prstGeom prst="line">
            <a:avLst/>
          </a:prstGeom>
          <a:noFill/>
          <a:ln w="38100">
            <a:solidFill>
              <a:schemeClr val="tx1"/>
            </a:solidFill>
            <a:round/>
            <a:headEnd/>
            <a:tailEnd/>
          </a:ln>
        </p:spPr>
        <p:txBody>
          <a:bodyPr wrap="none" anchor="ctr"/>
          <a:lstStyle/>
          <a:p>
            <a:endParaRPr lang="en-US"/>
          </a:p>
        </p:txBody>
      </p:sp>
      <p:sp>
        <p:nvSpPr>
          <p:cNvPr id="1198086" name="Line 6"/>
          <p:cNvSpPr>
            <a:spLocks noChangeShapeType="1"/>
          </p:cNvSpPr>
          <p:nvPr/>
        </p:nvSpPr>
        <p:spPr bwMode="auto">
          <a:xfrm rot="65890">
            <a:off x="4672013" y="1124800"/>
            <a:ext cx="17462" cy="868362"/>
          </a:xfrm>
          <a:prstGeom prst="line">
            <a:avLst/>
          </a:prstGeom>
          <a:noFill/>
          <a:ln w="38100">
            <a:solidFill>
              <a:schemeClr val="tx1"/>
            </a:solidFill>
            <a:round/>
            <a:headEnd/>
            <a:tailEnd/>
          </a:ln>
        </p:spPr>
        <p:txBody>
          <a:bodyPr wrap="none" anchor="ctr"/>
          <a:lstStyle/>
          <a:p>
            <a:endParaRPr lang="en-US"/>
          </a:p>
        </p:txBody>
      </p:sp>
      <p:grpSp>
        <p:nvGrpSpPr>
          <p:cNvPr id="2" name="Group 7"/>
          <p:cNvGrpSpPr>
            <a:grpSpLocks/>
          </p:cNvGrpSpPr>
          <p:nvPr/>
        </p:nvGrpSpPr>
        <p:grpSpPr bwMode="auto">
          <a:xfrm>
            <a:off x="4694238" y="1610575"/>
            <a:ext cx="974725" cy="603250"/>
            <a:chOff x="2957" y="991"/>
            <a:chExt cx="614" cy="380"/>
          </a:xfrm>
        </p:grpSpPr>
        <p:sp>
          <p:nvSpPr>
            <p:cNvPr id="6175" name="Line 8"/>
            <p:cNvSpPr>
              <a:spLocks noChangeShapeType="1"/>
            </p:cNvSpPr>
            <p:nvPr/>
          </p:nvSpPr>
          <p:spPr bwMode="auto">
            <a:xfrm flipH="1" flipV="1">
              <a:off x="3252" y="993"/>
              <a:ext cx="67" cy="378"/>
            </a:xfrm>
            <a:prstGeom prst="line">
              <a:avLst/>
            </a:prstGeom>
            <a:noFill/>
            <a:ln w="12700">
              <a:solidFill>
                <a:schemeClr val="tx1"/>
              </a:solidFill>
              <a:round/>
              <a:headEnd/>
              <a:tailEnd/>
            </a:ln>
          </p:spPr>
          <p:txBody>
            <a:bodyPr wrap="none" anchor="ctr"/>
            <a:lstStyle/>
            <a:p>
              <a:endParaRPr lang="en-US"/>
            </a:p>
          </p:txBody>
        </p:sp>
        <p:sp>
          <p:nvSpPr>
            <p:cNvPr id="6176" name="Line 9"/>
            <p:cNvSpPr>
              <a:spLocks noChangeShapeType="1"/>
            </p:cNvSpPr>
            <p:nvPr/>
          </p:nvSpPr>
          <p:spPr bwMode="auto">
            <a:xfrm flipH="1">
              <a:off x="3160" y="1009"/>
              <a:ext cx="87" cy="324"/>
            </a:xfrm>
            <a:prstGeom prst="line">
              <a:avLst/>
            </a:prstGeom>
            <a:noFill/>
            <a:ln w="12700">
              <a:solidFill>
                <a:schemeClr val="tx1"/>
              </a:solidFill>
              <a:round/>
              <a:headEnd/>
              <a:tailEnd/>
            </a:ln>
          </p:spPr>
          <p:txBody>
            <a:bodyPr wrap="none" anchor="ctr"/>
            <a:lstStyle/>
            <a:p>
              <a:endParaRPr lang="en-US"/>
            </a:p>
          </p:txBody>
        </p:sp>
        <p:sp>
          <p:nvSpPr>
            <p:cNvPr id="6177" name="Line 10"/>
            <p:cNvSpPr>
              <a:spLocks noChangeShapeType="1"/>
            </p:cNvSpPr>
            <p:nvPr/>
          </p:nvSpPr>
          <p:spPr bwMode="auto">
            <a:xfrm rot="339650" flipV="1">
              <a:off x="2957" y="991"/>
              <a:ext cx="614" cy="1"/>
            </a:xfrm>
            <a:prstGeom prst="line">
              <a:avLst/>
            </a:prstGeom>
            <a:noFill/>
            <a:ln w="19050">
              <a:solidFill>
                <a:schemeClr val="tx1"/>
              </a:solidFill>
              <a:round/>
              <a:headEnd/>
              <a:tailEnd/>
            </a:ln>
          </p:spPr>
          <p:txBody>
            <a:bodyPr wrap="none" anchor="ctr"/>
            <a:lstStyle/>
            <a:p>
              <a:endParaRPr lang="en-US"/>
            </a:p>
          </p:txBody>
        </p:sp>
      </p:grpSp>
      <p:grpSp>
        <p:nvGrpSpPr>
          <p:cNvPr id="3" name="Group 11"/>
          <p:cNvGrpSpPr>
            <a:grpSpLocks/>
          </p:cNvGrpSpPr>
          <p:nvPr/>
        </p:nvGrpSpPr>
        <p:grpSpPr bwMode="auto">
          <a:xfrm>
            <a:off x="3454400" y="1724875"/>
            <a:ext cx="1236663" cy="587375"/>
            <a:chOff x="2176" y="1063"/>
            <a:chExt cx="779" cy="370"/>
          </a:xfrm>
        </p:grpSpPr>
        <p:sp>
          <p:nvSpPr>
            <p:cNvPr id="6172" name="Line 12"/>
            <p:cNvSpPr>
              <a:spLocks noChangeShapeType="1"/>
            </p:cNvSpPr>
            <p:nvPr/>
          </p:nvSpPr>
          <p:spPr bwMode="auto">
            <a:xfrm rot="5400000" flipH="1">
              <a:off x="2440" y="1184"/>
              <a:ext cx="310" cy="97"/>
            </a:xfrm>
            <a:prstGeom prst="line">
              <a:avLst/>
            </a:prstGeom>
            <a:noFill/>
            <a:ln w="12700">
              <a:solidFill>
                <a:schemeClr val="tx1"/>
              </a:solidFill>
              <a:round/>
              <a:headEnd/>
              <a:tailEnd/>
            </a:ln>
          </p:spPr>
          <p:txBody>
            <a:bodyPr wrap="none" anchor="ctr"/>
            <a:lstStyle/>
            <a:p>
              <a:endParaRPr lang="en-US"/>
            </a:p>
          </p:txBody>
        </p:sp>
        <p:sp>
          <p:nvSpPr>
            <p:cNvPr id="6173" name="Line 13"/>
            <p:cNvSpPr>
              <a:spLocks noChangeShapeType="1"/>
            </p:cNvSpPr>
            <p:nvPr/>
          </p:nvSpPr>
          <p:spPr bwMode="auto">
            <a:xfrm flipH="1">
              <a:off x="2516" y="1085"/>
              <a:ext cx="29" cy="348"/>
            </a:xfrm>
            <a:prstGeom prst="line">
              <a:avLst/>
            </a:prstGeom>
            <a:noFill/>
            <a:ln w="12700">
              <a:solidFill>
                <a:schemeClr val="tx1"/>
              </a:solidFill>
              <a:round/>
              <a:headEnd/>
              <a:tailEnd/>
            </a:ln>
          </p:spPr>
          <p:txBody>
            <a:bodyPr wrap="none" anchor="ctr"/>
            <a:lstStyle/>
            <a:p>
              <a:endParaRPr lang="en-US"/>
            </a:p>
          </p:txBody>
        </p:sp>
        <p:sp>
          <p:nvSpPr>
            <p:cNvPr id="6174" name="Line 14"/>
            <p:cNvSpPr>
              <a:spLocks noChangeShapeType="1"/>
            </p:cNvSpPr>
            <p:nvPr/>
          </p:nvSpPr>
          <p:spPr bwMode="auto">
            <a:xfrm rot="367709" flipV="1">
              <a:off x="2176" y="1063"/>
              <a:ext cx="779" cy="38"/>
            </a:xfrm>
            <a:prstGeom prst="line">
              <a:avLst/>
            </a:prstGeom>
            <a:noFill/>
            <a:ln w="19050">
              <a:solidFill>
                <a:schemeClr val="tx1"/>
              </a:solidFill>
              <a:round/>
              <a:headEnd/>
              <a:tailEnd/>
            </a:ln>
          </p:spPr>
          <p:txBody>
            <a:bodyPr wrap="none" anchor="ctr"/>
            <a:lstStyle/>
            <a:p>
              <a:endParaRPr lang="en-US"/>
            </a:p>
          </p:txBody>
        </p:sp>
      </p:grpSp>
      <p:grpSp>
        <p:nvGrpSpPr>
          <p:cNvPr id="4" name="Group 15"/>
          <p:cNvGrpSpPr>
            <a:grpSpLocks/>
          </p:cNvGrpSpPr>
          <p:nvPr/>
        </p:nvGrpSpPr>
        <p:grpSpPr bwMode="auto">
          <a:xfrm>
            <a:off x="2563813" y="2251925"/>
            <a:ext cx="941387" cy="690562"/>
            <a:chOff x="1615" y="1395"/>
            <a:chExt cx="593" cy="435"/>
          </a:xfrm>
        </p:grpSpPr>
        <p:sp>
          <p:nvSpPr>
            <p:cNvPr id="6169" name="Line 16"/>
            <p:cNvSpPr>
              <a:spLocks noChangeShapeType="1"/>
            </p:cNvSpPr>
            <p:nvPr/>
          </p:nvSpPr>
          <p:spPr bwMode="auto">
            <a:xfrm rot="481554" flipH="1" flipV="1">
              <a:off x="1882" y="1397"/>
              <a:ext cx="146" cy="328"/>
            </a:xfrm>
            <a:prstGeom prst="line">
              <a:avLst/>
            </a:prstGeom>
            <a:noFill/>
            <a:ln w="12700">
              <a:solidFill>
                <a:schemeClr val="tx1"/>
              </a:solidFill>
              <a:round/>
              <a:headEnd/>
              <a:tailEnd/>
            </a:ln>
          </p:spPr>
          <p:txBody>
            <a:bodyPr wrap="none" anchor="ctr"/>
            <a:lstStyle/>
            <a:p>
              <a:endParaRPr lang="en-US"/>
            </a:p>
          </p:txBody>
        </p:sp>
        <p:sp>
          <p:nvSpPr>
            <p:cNvPr id="6170" name="Line 17"/>
            <p:cNvSpPr>
              <a:spLocks noChangeShapeType="1"/>
            </p:cNvSpPr>
            <p:nvPr/>
          </p:nvSpPr>
          <p:spPr bwMode="auto">
            <a:xfrm rot="487264">
              <a:off x="1875" y="1397"/>
              <a:ext cx="3" cy="433"/>
            </a:xfrm>
            <a:prstGeom prst="line">
              <a:avLst/>
            </a:prstGeom>
            <a:noFill/>
            <a:ln w="12700">
              <a:solidFill>
                <a:schemeClr val="tx1"/>
              </a:solidFill>
              <a:round/>
              <a:headEnd/>
              <a:tailEnd/>
            </a:ln>
          </p:spPr>
          <p:txBody>
            <a:bodyPr wrap="none" anchor="ctr"/>
            <a:lstStyle/>
            <a:p>
              <a:endParaRPr lang="en-US"/>
            </a:p>
          </p:txBody>
        </p:sp>
        <p:sp>
          <p:nvSpPr>
            <p:cNvPr id="6171" name="Line 18"/>
            <p:cNvSpPr>
              <a:spLocks noChangeShapeType="1"/>
            </p:cNvSpPr>
            <p:nvPr/>
          </p:nvSpPr>
          <p:spPr bwMode="auto">
            <a:xfrm rot="-146968">
              <a:off x="1615" y="1395"/>
              <a:ext cx="593" cy="5"/>
            </a:xfrm>
            <a:prstGeom prst="line">
              <a:avLst/>
            </a:prstGeom>
            <a:noFill/>
            <a:ln w="19050">
              <a:solidFill>
                <a:schemeClr val="tx1"/>
              </a:solidFill>
              <a:round/>
              <a:headEnd/>
              <a:tailEnd/>
            </a:ln>
          </p:spPr>
          <p:txBody>
            <a:bodyPr wrap="none" anchor="ctr"/>
            <a:lstStyle/>
            <a:p>
              <a:endParaRPr lang="en-US"/>
            </a:p>
          </p:txBody>
        </p:sp>
      </p:grpSp>
      <p:sp>
        <p:nvSpPr>
          <p:cNvPr id="1198099" name="Line 19"/>
          <p:cNvSpPr>
            <a:spLocks noChangeShapeType="1"/>
          </p:cNvSpPr>
          <p:nvPr/>
        </p:nvSpPr>
        <p:spPr bwMode="auto">
          <a:xfrm rot="702971">
            <a:off x="6446838" y="2223350"/>
            <a:ext cx="19050" cy="995362"/>
          </a:xfrm>
          <a:prstGeom prst="line">
            <a:avLst/>
          </a:prstGeom>
          <a:noFill/>
          <a:ln w="38100">
            <a:solidFill>
              <a:schemeClr val="tx1"/>
            </a:solidFill>
            <a:round/>
            <a:headEnd/>
            <a:tailEnd/>
          </a:ln>
        </p:spPr>
        <p:txBody>
          <a:bodyPr wrap="none" anchor="ctr"/>
          <a:lstStyle/>
          <a:p>
            <a:endParaRPr lang="en-US"/>
          </a:p>
        </p:txBody>
      </p:sp>
      <p:grpSp>
        <p:nvGrpSpPr>
          <p:cNvPr id="5" name="Group 20"/>
          <p:cNvGrpSpPr>
            <a:grpSpLocks/>
          </p:cNvGrpSpPr>
          <p:nvPr/>
        </p:nvGrpSpPr>
        <p:grpSpPr bwMode="auto">
          <a:xfrm rot="-121622">
            <a:off x="5562600" y="2309075"/>
            <a:ext cx="990600" cy="620712"/>
            <a:chOff x="3504" y="1431"/>
            <a:chExt cx="624" cy="391"/>
          </a:xfrm>
        </p:grpSpPr>
        <p:sp>
          <p:nvSpPr>
            <p:cNvPr id="6166" name="Line 21"/>
            <p:cNvSpPr>
              <a:spLocks noChangeShapeType="1"/>
            </p:cNvSpPr>
            <p:nvPr/>
          </p:nvSpPr>
          <p:spPr bwMode="auto">
            <a:xfrm rot="1039951" flipH="1" flipV="1">
              <a:off x="3753" y="1455"/>
              <a:ext cx="139" cy="367"/>
            </a:xfrm>
            <a:prstGeom prst="line">
              <a:avLst/>
            </a:prstGeom>
            <a:noFill/>
            <a:ln w="12700">
              <a:solidFill>
                <a:schemeClr val="tx1"/>
              </a:solidFill>
              <a:round/>
              <a:headEnd/>
              <a:tailEnd/>
            </a:ln>
          </p:spPr>
          <p:txBody>
            <a:bodyPr wrap="none" anchor="ctr"/>
            <a:lstStyle/>
            <a:p>
              <a:endParaRPr lang="en-US"/>
            </a:p>
          </p:txBody>
        </p:sp>
        <p:sp>
          <p:nvSpPr>
            <p:cNvPr id="6167" name="Line 22"/>
            <p:cNvSpPr>
              <a:spLocks noChangeShapeType="1"/>
            </p:cNvSpPr>
            <p:nvPr/>
          </p:nvSpPr>
          <p:spPr bwMode="auto">
            <a:xfrm rot="1735132">
              <a:off x="3724" y="1431"/>
              <a:ext cx="53" cy="320"/>
            </a:xfrm>
            <a:prstGeom prst="line">
              <a:avLst/>
            </a:prstGeom>
            <a:noFill/>
            <a:ln w="12700">
              <a:solidFill>
                <a:schemeClr val="tx1"/>
              </a:solidFill>
              <a:round/>
              <a:headEnd/>
              <a:tailEnd/>
            </a:ln>
          </p:spPr>
          <p:txBody>
            <a:bodyPr wrap="none" anchor="ctr"/>
            <a:lstStyle/>
            <a:p>
              <a:endParaRPr lang="en-US"/>
            </a:p>
          </p:txBody>
        </p:sp>
        <p:sp>
          <p:nvSpPr>
            <p:cNvPr id="6168" name="Line 23"/>
            <p:cNvSpPr>
              <a:spLocks noChangeShapeType="1"/>
            </p:cNvSpPr>
            <p:nvPr/>
          </p:nvSpPr>
          <p:spPr bwMode="auto">
            <a:xfrm rot="718260">
              <a:off x="3504" y="1440"/>
              <a:ext cx="624" cy="1"/>
            </a:xfrm>
            <a:prstGeom prst="line">
              <a:avLst/>
            </a:prstGeom>
            <a:noFill/>
            <a:ln w="19050">
              <a:solidFill>
                <a:schemeClr val="tx1"/>
              </a:solidFill>
              <a:round/>
              <a:headEnd/>
              <a:tailEnd/>
            </a:ln>
          </p:spPr>
          <p:txBody>
            <a:bodyPr wrap="none" anchor="ctr"/>
            <a:lstStyle/>
            <a:p>
              <a:endParaRPr lang="en-US"/>
            </a:p>
          </p:txBody>
        </p:sp>
      </p:grpSp>
      <p:sp>
        <p:nvSpPr>
          <p:cNvPr id="6156" name="Freeform 24"/>
          <p:cNvSpPr>
            <a:spLocks/>
          </p:cNvSpPr>
          <p:nvPr/>
        </p:nvSpPr>
        <p:spPr bwMode="auto">
          <a:xfrm>
            <a:off x="495300" y="1955062"/>
            <a:ext cx="8291513" cy="1930400"/>
          </a:xfrm>
          <a:custGeom>
            <a:avLst/>
            <a:gdLst>
              <a:gd name="T0" fmla="*/ 0 w 5223"/>
              <a:gd name="T1" fmla="*/ 2147483647 h 1216"/>
              <a:gd name="T2" fmla="*/ 2147483647 w 5223"/>
              <a:gd name="T3" fmla="*/ 2147483647 h 1216"/>
              <a:gd name="T4" fmla="*/ 2147483647 w 5223"/>
              <a:gd name="T5" fmla="*/ 2147483647 h 1216"/>
              <a:gd name="T6" fmla="*/ 2147483647 w 5223"/>
              <a:gd name="T7" fmla="*/ 2147483647 h 1216"/>
              <a:gd name="T8" fmla="*/ 2147483647 w 5223"/>
              <a:gd name="T9" fmla="*/ 2147483647 h 1216"/>
              <a:gd name="T10" fmla="*/ 2147483647 w 5223"/>
              <a:gd name="T11" fmla="*/ 2147483647 h 1216"/>
              <a:gd name="T12" fmla="*/ 2147483647 w 5223"/>
              <a:gd name="T13" fmla="*/ 2147483647 h 1216"/>
              <a:gd name="T14" fmla="*/ 2147483647 w 5223"/>
              <a:gd name="T15" fmla="*/ 2147483647 h 1216"/>
              <a:gd name="T16" fmla="*/ 2147483647 w 5223"/>
              <a:gd name="T17" fmla="*/ 2147483647 h 1216"/>
              <a:gd name="T18" fmla="*/ 2147483647 w 5223"/>
              <a:gd name="T19" fmla="*/ 2147483647 h 1216"/>
              <a:gd name="T20" fmla="*/ 2147483647 w 5223"/>
              <a:gd name="T21" fmla="*/ 2147483647 h 1216"/>
              <a:gd name="T22" fmla="*/ 2147483647 w 5223"/>
              <a:gd name="T23" fmla="*/ 2147483647 h 1216"/>
              <a:gd name="T24" fmla="*/ 2147483647 w 5223"/>
              <a:gd name="T25" fmla="*/ 2147483647 h 1216"/>
              <a:gd name="T26" fmla="*/ 2147483647 w 5223"/>
              <a:gd name="T27" fmla="*/ 2147483647 h 1216"/>
              <a:gd name="T28" fmla="*/ 2147483647 w 5223"/>
              <a:gd name="T29" fmla="*/ 2147483647 h 1216"/>
              <a:gd name="T30" fmla="*/ 2147483647 w 5223"/>
              <a:gd name="T31" fmla="*/ 2147483647 h 1216"/>
              <a:gd name="T32" fmla="*/ 2147483647 w 5223"/>
              <a:gd name="T33" fmla="*/ 2147483647 h 1216"/>
              <a:gd name="T34" fmla="*/ 2147483647 w 5223"/>
              <a:gd name="T35" fmla="*/ 2147483647 h 1216"/>
              <a:gd name="T36" fmla="*/ 2147483647 w 5223"/>
              <a:gd name="T37" fmla="*/ 2147483647 h 1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23"/>
              <a:gd name="T58" fmla="*/ 0 h 1216"/>
              <a:gd name="T59" fmla="*/ 5223 w 5223"/>
              <a:gd name="T60" fmla="*/ 1216 h 1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23" h="1216">
                <a:moveTo>
                  <a:pt x="0" y="1216"/>
                </a:moveTo>
                <a:cubicBezTo>
                  <a:pt x="102" y="1162"/>
                  <a:pt x="204" y="1109"/>
                  <a:pt x="318" y="1090"/>
                </a:cubicBezTo>
                <a:cubicBezTo>
                  <a:pt x="432" y="1071"/>
                  <a:pt x="578" y="1126"/>
                  <a:pt x="684" y="1102"/>
                </a:cubicBezTo>
                <a:cubicBezTo>
                  <a:pt x="790" y="1078"/>
                  <a:pt x="833" y="1016"/>
                  <a:pt x="954" y="946"/>
                </a:cubicBezTo>
                <a:cubicBezTo>
                  <a:pt x="1075" y="876"/>
                  <a:pt x="1252" y="797"/>
                  <a:pt x="1410" y="682"/>
                </a:cubicBezTo>
                <a:cubicBezTo>
                  <a:pt x="1568" y="567"/>
                  <a:pt x="1753" y="358"/>
                  <a:pt x="1902" y="256"/>
                </a:cubicBezTo>
                <a:cubicBezTo>
                  <a:pt x="2051" y="154"/>
                  <a:pt x="2183" y="112"/>
                  <a:pt x="2304" y="70"/>
                </a:cubicBezTo>
                <a:cubicBezTo>
                  <a:pt x="2425" y="28"/>
                  <a:pt x="2522" y="0"/>
                  <a:pt x="2628" y="4"/>
                </a:cubicBezTo>
                <a:cubicBezTo>
                  <a:pt x="2734" y="8"/>
                  <a:pt x="2847" y="51"/>
                  <a:pt x="2940" y="94"/>
                </a:cubicBezTo>
                <a:cubicBezTo>
                  <a:pt x="3033" y="137"/>
                  <a:pt x="3093" y="189"/>
                  <a:pt x="3186" y="262"/>
                </a:cubicBezTo>
                <a:cubicBezTo>
                  <a:pt x="3279" y="335"/>
                  <a:pt x="3414" y="446"/>
                  <a:pt x="3498" y="532"/>
                </a:cubicBezTo>
                <a:cubicBezTo>
                  <a:pt x="3582" y="618"/>
                  <a:pt x="3640" y="723"/>
                  <a:pt x="3690" y="778"/>
                </a:cubicBezTo>
                <a:cubicBezTo>
                  <a:pt x="3740" y="833"/>
                  <a:pt x="3748" y="850"/>
                  <a:pt x="3798" y="862"/>
                </a:cubicBezTo>
                <a:cubicBezTo>
                  <a:pt x="3848" y="874"/>
                  <a:pt x="3924" y="878"/>
                  <a:pt x="3990" y="850"/>
                </a:cubicBezTo>
                <a:cubicBezTo>
                  <a:pt x="4056" y="822"/>
                  <a:pt x="4134" y="734"/>
                  <a:pt x="4194" y="694"/>
                </a:cubicBezTo>
                <a:cubicBezTo>
                  <a:pt x="4254" y="654"/>
                  <a:pt x="4275" y="647"/>
                  <a:pt x="4350" y="610"/>
                </a:cubicBezTo>
                <a:cubicBezTo>
                  <a:pt x="4425" y="573"/>
                  <a:pt x="4514" y="495"/>
                  <a:pt x="4644" y="472"/>
                </a:cubicBezTo>
                <a:cubicBezTo>
                  <a:pt x="4774" y="449"/>
                  <a:pt x="5037" y="470"/>
                  <a:pt x="5130" y="472"/>
                </a:cubicBezTo>
                <a:cubicBezTo>
                  <a:pt x="5223" y="474"/>
                  <a:pt x="5212" y="479"/>
                  <a:pt x="5202" y="484"/>
                </a:cubicBezTo>
              </a:path>
            </a:pathLst>
          </a:custGeom>
          <a:noFill/>
          <a:ln w="38100">
            <a:solidFill>
              <a:srgbClr val="CC0000"/>
            </a:solidFill>
            <a:round/>
            <a:headEnd/>
            <a:tailEnd/>
          </a:ln>
        </p:spPr>
        <p:txBody>
          <a:bodyPr wrap="none"/>
          <a:lstStyle/>
          <a:p>
            <a:endParaRPr lang="en-US"/>
          </a:p>
        </p:txBody>
      </p:sp>
      <p:sp>
        <p:nvSpPr>
          <p:cNvPr id="1198105" name="Oval 25"/>
          <p:cNvSpPr>
            <a:spLocks noChangeArrowheads="1"/>
          </p:cNvSpPr>
          <p:nvPr/>
        </p:nvSpPr>
        <p:spPr bwMode="auto">
          <a:xfrm>
            <a:off x="2684463" y="2971062"/>
            <a:ext cx="115887" cy="98425"/>
          </a:xfrm>
          <a:prstGeom prst="ellipse">
            <a:avLst/>
          </a:prstGeom>
          <a:solidFill>
            <a:schemeClr val="tx1"/>
          </a:solidFill>
          <a:ln w="19050">
            <a:solidFill>
              <a:srgbClr val="CC0000"/>
            </a:solidFill>
            <a:round/>
            <a:headEnd/>
            <a:tailEnd/>
          </a:ln>
        </p:spPr>
        <p:txBody>
          <a:bodyPr wrap="none" anchor="ctr"/>
          <a:lstStyle/>
          <a:p>
            <a:endParaRPr lang="en-US"/>
          </a:p>
        </p:txBody>
      </p:sp>
      <p:sp>
        <p:nvSpPr>
          <p:cNvPr id="1198106" name="Oval 26"/>
          <p:cNvSpPr>
            <a:spLocks noChangeArrowheads="1"/>
          </p:cNvSpPr>
          <p:nvPr/>
        </p:nvSpPr>
        <p:spPr bwMode="auto">
          <a:xfrm>
            <a:off x="6303963" y="3142512"/>
            <a:ext cx="115887" cy="98425"/>
          </a:xfrm>
          <a:prstGeom prst="ellipse">
            <a:avLst/>
          </a:prstGeom>
          <a:solidFill>
            <a:schemeClr val="tx1"/>
          </a:solidFill>
          <a:ln w="19050">
            <a:solidFill>
              <a:srgbClr val="CC0000"/>
            </a:solidFill>
            <a:round/>
            <a:headEnd/>
            <a:tailEnd/>
          </a:ln>
        </p:spPr>
        <p:txBody>
          <a:bodyPr wrap="none" anchor="ctr"/>
          <a:lstStyle/>
          <a:p>
            <a:endParaRPr lang="en-US"/>
          </a:p>
        </p:txBody>
      </p:sp>
      <p:sp>
        <p:nvSpPr>
          <p:cNvPr id="1198107" name="Oval 27"/>
          <p:cNvSpPr>
            <a:spLocks noChangeArrowheads="1"/>
          </p:cNvSpPr>
          <p:nvPr/>
        </p:nvSpPr>
        <p:spPr bwMode="auto">
          <a:xfrm>
            <a:off x="4608513" y="1913787"/>
            <a:ext cx="115887" cy="98425"/>
          </a:xfrm>
          <a:prstGeom prst="ellipse">
            <a:avLst/>
          </a:prstGeom>
          <a:solidFill>
            <a:schemeClr val="tx1"/>
          </a:solidFill>
          <a:ln w="19050">
            <a:solidFill>
              <a:srgbClr val="CC0000"/>
            </a:solidFill>
            <a:round/>
            <a:headEnd/>
            <a:tailEnd/>
          </a:ln>
        </p:spPr>
        <p:txBody>
          <a:bodyPr wrap="none" anchor="ctr"/>
          <a:lstStyle/>
          <a:p>
            <a:endParaRPr lang="en-US"/>
          </a:p>
        </p:txBody>
      </p:sp>
      <p:sp>
        <p:nvSpPr>
          <p:cNvPr id="1198108" name="Text Box 28"/>
          <p:cNvSpPr txBox="1">
            <a:spLocks noChangeArrowheads="1"/>
          </p:cNvSpPr>
          <p:nvPr/>
        </p:nvSpPr>
        <p:spPr bwMode="auto">
          <a:xfrm>
            <a:off x="2355850" y="2704362"/>
            <a:ext cx="349250" cy="366713"/>
          </a:xfrm>
          <a:prstGeom prst="rect">
            <a:avLst/>
          </a:prstGeom>
          <a:noFill/>
          <a:ln w="0">
            <a:noFill/>
            <a:miter lim="800000"/>
            <a:headEnd/>
            <a:tailEnd/>
          </a:ln>
        </p:spPr>
        <p:txBody>
          <a:bodyPr wrap="none">
            <a:spAutoFit/>
          </a:bodyPr>
          <a:lstStyle/>
          <a:p>
            <a:pPr eaLnBrk="0" hangingPunct="0">
              <a:spcBef>
                <a:spcPct val="20000"/>
              </a:spcBef>
            </a:pPr>
            <a:r>
              <a:rPr lang="en-US" b="1"/>
              <a:t>A</a:t>
            </a:r>
          </a:p>
        </p:txBody>
      </p:sp>
      <p:sp>
        <p:nvSpPr>
          <p:cNvPr id="1198109" name="Text Box 29"/>
          <p:cNvSpPr txBox="1">
            <a:spLocks noChangeArrowheads="1"/>
          </p:cNvSpPr>
          <p:nvPr/>
        </p:nvSpPr>
        <p:spPr bwMode="auto">
          <a:xfrm>
            <a:off x="6384925" y="2885337"/>
            <a:ext cx="349250" cy="366713"/>
          </a:xfrm>
          <a:prstGeom prst="rect">
            <a:avLst/>
          </a:prstGeom>
          <a:noFill/>
          <a:ln w="0">
            <a:noFill/>
            <a:miter lim="800000"/>
            <a:headEnd/>
            <a:tailEnd/>
          </a:ln>
        </p:spPr>
        <p:txBody>
          <a:bodyPr wrap="none">
            <a:spAutoFit/>
          </a:bodyPr>
          <a:lstStyle/>
          <a:p>
            <a:pPr eaLnBrk="0" hangingPunct="0">
              <a:spcBef>
                <a:spcPct val="20000"/>
              </a:spcBef>
            </a:pPr>
            <a:r>
              <a:rPr lang="en-US" b="1"/>
              <a:t>C</a:t>
            </a:r>
          </a:p>
        </p:txBody>
      </p:sp>
      <p:sp>
        <p:nvSpPr>
          <p:cNvPr id="1198110" name="Text Box 30"/>
          <p:cNvSpPr txBox="1">
            <a:spLocks noChangeArrowheads="1"/>
          </p:cNvSpPr>
          <p:nvPr/>
        </p:nvSpPr>
        <p:spPr bwMode="auto">
          <a:xfrm>
            <a:off x="4384675" y="1920137"/>
            <a:ext cx="336550" cy="366713"/>
          </a:xfrm>
          <a:prstGeom prst="rect">
            <a:avLst/>
          </a:prstGeom>
          <a:noFill/>
          <a:ln w="0">
            <a:noFill/>
            <a:miter lim="800000"/>
            <a:headEnd/>
            <a:tailEnd/>
          </a:ln>
        </p:spPr>
        <p:txBody>
          <a:bodyPr wrap="none">
            <a:spAutoFit/>
          </a:bodyPr>
          <a:lstStyle/>
          <a:p>
            <a:pPr eaLnBrk="0" hangingPunct="0">
              <a:spcBef>
                <a:spcPct val="20000"/>
              </a:spcBef>
            </a:pPr>
            <a:r>
              <a:rPr lang="en-US" b="1"/>
              <a:t>B</a:t>
            </a:r>
          </a:p>
        </p:txBody>
      </p:sp>
      <p:sp>
        <p:nvSpPr>
          <p:cNvPr id="6163" name="Text Box 31"/>
          <p:cNvSpPr txBox="1">
            <a:spLocks noChangeArrowheads="1"/>
          </p:cNvSpPr>
          <p:nvPr/>
        </p:nvSpPr>
        <p:spPr bwMode="auto">
          <a:xfrm>
            <a:off x="7696200" y="1942362"/>
            <a:ext cx="1255713" cy="336550"/>
          </a:xfrm>
          <a:prstGeom prst="rect">
            <a:avLst/>
          </a:prstGeom>
          <a:noFill/>
          <a:ln w="0">
            <a:noFill/>
            <a:miter lim="800000"/>
            <a:headEnd/>
            <a:tailEnd/>
          </a:ln>
        </p:spPr>
        <p:txBody>
          <a:bodyPr wrap="none">
            <a:spAutoFit/>
          </a:bodyPr>
          <a:lstStyle/>
          <a:p>
            <a:pPr eaLnBrk="0" hangingPunct="0">
              <a:spcBef>
                <a:spcPct val="20000"/>
              </a:spcBef>
            </a:pPr>
            <a:r>
              <a:rPr lang="en-US" sz="1600" b="1"/>
              <a:t>Topography</a:t>
            </a:r>
          </a:p>
        </p:txBody>
      </p:sp>
      <p:sp>
        <p:nvSpPr>
          <p:cNvPr id="6164" name="Line 32"/>
          <p:cNvSpPr>
            <a:spLocks noChangeShapeType="1"/>
          </p:cNvSpPr>
          <p:nvPr/>
        </p:nvSpPr>
        <p:spPr bwMode="auto">
          <a:xfrm flipH="1">
            <a:off x="8153400" y="2247162"/>
            <a:ext cx="228600" cy="3810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9810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9810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198107"/>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198110"/>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198106"/>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198109"/>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1198084"/>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0"/>
                                  </p:stCondLst>
                                  <p:childTnLst>
                                    <p:set>
                                      <p:cBhvr>
                                        <p:cTn id="27" dur="1" fill="hold">
                                          <p:stCondLst>
                                            <p:cond delay="499"/>
                                          </p:stCondLst>
                                        </p:cTn>
                                        <p:tgtEl>
                                          <p:spTgt spid="4"/>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1198083"/>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0"/>
                                  </p:stCondLst>
                                  <p:childTnLst>
                                    <p:set>
                                      <p:cBhvr>
                                        <p:cTn id="33" dur="1" fill="hold">
                                          <p:stCondLst>
                                            <p:cond delay="499"/>
                                          </p:stCondLst>
                                        </p:cTn>
                                        <p:tgtEl>
                                          <p:spTgt spid="3"/>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1198086"/>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0"/>
                                  </p:stCondLst>
                                  <p:childTnLst>
                                    <p:set>
                                      <p:cBhvr>
                                        <p:cTn id="39" dur="1" fill="hold">
                                          <p:stCondLst>
                                            <p:cond delay="499"/>
                                          </p:stCondLst>
                                        </p:cTn>
                                        <p:tgtEl>
                                          <p:spTgt spid="2"/>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grpId="0" nodeType="afterEffect">
                                  <p:stCondLst>
                                    <p:cond delay="0"/>
                                  </p:stCondLst>
                                  <p:childTnLst>
                                    <p:set>
                                      <p:cBhvr>
                                        <p:cTn id="42" dur="1" fill="hold">
                                          <p:stCondLst>
                                            <p:cond delay="499"/>
                                          </p:stCondLst>
                                        </p:cTn>
                                        <p:tgtEl>
                                          <p:spTgt spid="1198085"/>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nodeType="afterEffect">
                                  <p:stCondLst>
                                    <p:cond delay="0"/>
                                  </p:stCondLst>
                                  <p:childTnLst>
                                    <p:set>
                                      <p:cBhvr>
                                        <p:cTn id="45" dur="1" fill="hold">
                                          <p:stCondLst>
                                            <p:cond delay="499"/>
                                          </p:stCondLst>
                                        </p:cTn>
                                        <p:tgtEl>
                                          <p:spTgt spid="5"/>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grpId="0" nodeType="afterEffect">
                                  <p:stCondLst>
                                    <p:cond delay="0"/>
                                  </p:stCondLst>
                                  <p:childTnLst>
                                    <p:set>
                                      <p:cBhvr>
                                        <p:cTn id="48" dur="1" fill="hold">
                                          <p:stCondLst>
                                            <p:cond delay="499"/>
                                          </p:stCondLst>
                                        </p:cTn>
                                        <p:tgtEl>
                                          <p:spTgt spid="1198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083" grpId="0" animBg="1"/>
      <p:bldP spid="1198084" grpId="0" animBg="1"/>
      <p:bldP spid="1198085" grpId="0" animBg="1"/>
      <p:bldP spid="1198086" grpId="0" animBg="1"/>
      <p:bldP spid="1198099" grpId="0" animBg="1"/>
      <p:bldP spid="1198105" grpId="0" animBg="1"/>
      <p:bldP spid="1198106" grpId="0" animBg="1"/>
      <p:bldP spid="1198107" grpId="0" animBg="1"/>
      <p:bldP spid="1198108" grpId="0" autoUpdateAnimBg="0"/>
      <p:bldP spid="1198109" grpId="0" autoUpdateAnimBg="0"/>
      <p:bldP spid="1198110"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Leveling</a:t>
            </a:r>
            <a:endParaRPr lang="en-US" dirty="0"/>
          </a:p>
        </p:txBody>
      </p:sp>
      <p:sp>
        <p:nvSpPr>
          <p:cNvPr id="3" name="Content Placeholder 2"/>
          <p:cNvSpPr>
            <a:spLocks noGrp="1"/>
          </p:cNvSpPr>
          <p:nvPr>
            <p:ph idx="1"/>
          </p:nvPr>
        </p:nvSpPr>
        <p:spPr>
          <a:xfrm>
            <a:off x="343877" y="1417638"/>
            <a:ext cx="8470939" cy="5217624"/>
          </a:xfrm>
        </p:spPr>
        <p:txBody>
          <a:bodyPr/>
          <a:lstStyle/>
          <a:p>
            <a:r>
              <a:rPr lang="en-US" dirty="0" smtClean="0"/>
              <a:t>A more complex process than you might expect</a:t>
            </a:r>
          </a:p>
          <a:p>
            <a:pPr lvl="1"/>
            <a:r>
              <a:rPr lang="en-US" dirty="0" smtClean="0"/>
              <a:t>i.e., if you want </a:t>
            </a:r>
            <a:r>
              <a:rPr lang="en-US" b="1" i="1" dirty="0" smtClean="0"/>
              <a:t>UNIQUE</a:t>
            </a:r>
            <a:r>
              <a:rPr lang="en-US" dirty="0" smtClean="0"/>
              <a:t> and </a:t>
            </a:r>
            <a:r>
              <a:rPr lang="en-US" b="1" i="1" dirty="0" smtClean="0"/>
              <a:t>MEANINGFUL</a:t>
            </a:r>
            <a:r>
              <a:rPr lang="en-US" dirty="0" smtClean="0"/>
              <a:t> heights</a:t>
            </a:r>
          </a:p>
          <a:p>
            <a:r>
              <a:rPr lang="en-US" dirty="0" smtClean="0"/>
              <a:t>Geodetic leveling requires:</a:t>
            </a:r>
          </a:p>
          <a:p>
            <a:pPr lvl="1"/>
            <a:r>
              <a:rPr lang="en-US" dirty="0" smtClean="0"/>
              <a:t>Exacting field procedures</a:t>
            </a:r>
          </a:p>
          <a:p>
            <a:pPr lvl="1"/>
            <a:r>
              <a:rPr lang="en-US" dirty="0" smtClean="0"/>
              <a:t>Many corrections</a:t>
            </a:r>
          </a:p>
          <a:p>
            <a:pPr lvl="1"/>
            <a:r>
              <a:rPr lang="en-US" dirty="0" smtClean="0"/>
              <a:t>Accounting for affect of variation in gravity</a:t>
            </a:r>
          </a:p>
          <a:p>
            <a:pPr lvl="1"/>
            <a:r>
              <a:rPr lang="en-US" dirty="0" smtClean="0"/>
              <a:t>Adjustment of redundant observations</a:t>
            </a:r>
          </a:p>
          <a:p>
            <a:r>
              <a:rPr lang="en-US" dirty="0" smtClean="0"/>
              <a:t>What if some of this could be automated?</a:t>
            </a:r>
          </a:p>
        </p:txBody>
      </p:sp>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pig ear to silk purse</a:t>
            </a:r>
            <a:endParaRPr lang="en-US" dirty="0"/>
          </a:p>
        </p:txBody>
      </p:sp>
      <p:sp>
        <p:nvSpPr>
          <p:cNvPr id="3" name="Content Placeholder 2"/>
          <p:cNvSpPr>
            <a:spLocks noGrp="1"/>
          </p:cNvSpPr>
          <p:nvPr>
            <p:ph idx="1"/>
          </p:nvPr>
        </p:nvSpPr>
        <p:spPr>
          <a:xfrm>
            <a:off x="343877" y="1417638"/>
            <a:ext cx="8617243" cy="5217624"/>
          </a:xfrm>
        </p:spPr>
        <p:txBody>
          <a:bodyPr>
            <a:normAutofit fontScale="85000" lnSpcReduction="10000"/>
          </a:bodyPr>
          <a:lstStyle/>
          <a:p>
            <a:r>
              <a:rPr lang="en-US" dirty="0" smtClean="0"/>
              <a:t>Leveling corrections</a:t>
            </a:r>
          </a:p>
          <a:p>
            <a:pPr lvl="1"/>
            <a:r>
              <a:rPr lang="en-US" b="1" dirty="0" smtClean="0"/>
              <a:t>Rod temperature</a:t>
            </a:r>
            <a:r>
              <a:rPr lang="en-US" dirty="0" smtClean="0"/>
              <a:t>. Expansion/contraction of rod</a:t>
            </a:r>
          </a:p>
          <a:p>
            <a:pPr lvl="1"/>
            <a:r>
              <a:rPr lang="en-US" b="1" dirty="0" smtClean="0"/>
              <a:t>Collimation</a:t>
            </a:r>
            <a:r>
              <a:rPr lang="en-US" dirty="0" smtClean="0"/>
              <a:t>. Instrument line of sight not exactly horizontal</a:t>
            </a:r>
          </a:p>
          <a:p>
            <a:pPr lvl="1"/>
            <a:r>
              <a:rPr lang="en-US" b="1" dirty="0" smtClean="0"/>
              <a:t>Refraction</a:t>
            </a:r>
            <a:r>
              <a:rPr lang="en-US" dirty="0" smtClean="0"/>
              <a:t>. Bending of light rays as pass through air</a:t>
            </a:r>
          </a:p>
          <a:p>
            <a:pPr lvl="1"/>
            <a:r>
              <a:rPr lang="en-US" b="1" dirty="0" smtClean="0"/>
              <a:t>Astronomic</a:t>
            </a:r>
            <a:r>
              <a:rPr lang="en-US" dirty="0" smtClean="0"/>
              <a:t>. Effect of Sun &amp; Moon on equipotential surface</a:t>
            </a:r>
          </a:p>
          <a:p>
            <a:pPr lvl="1"/>
            <a:r>
              <a:rPr lang="en-US" b="1" dirty="0" smtClean="0"/>
              <a:t>Rod scale</a:t>
            </a:r>
            <a:r>
              <a:rPr lang="en-US" dirty="0" smtClean="0"/>
              <a:t>. Departure from true length; requires calibration</a:t>
            </a:r>
          </a:p>
          <a:p>
            <a:pPr lvl="1"/>
            <a:r>
              <a:rPr lang="en-US" b="1" dirty="0" smtClean="0"/>
              <a:t>Magnetic</a:t>
            </a:r>
            <a:r>
              <a:rPr lang="en-US" dirty="0" smtClean="0"/>
              <a:t>. Deflection of compensator in some instruments</a:t>
            </a:r>
          </a:p>
          <a:p>
            <a:r>
              <a:rPr lang="en-US" dirty="0" smtClean="0"/>
              <a:t>Gravity (“orthometric correction”… sort of)</a:t>
            </a:r>
          </a:p>
          <a:p>
            <a:pPr lvl="1"/>
            <a:r>
              <a:rPr lang="en-US" dirty="0" smtClean="0"/>
              <a:t>Conversion of corrected leveled height differences to geopotential differences using surface gravity</a:t>
            </a:r>
          </a:p>
          <a:p>
            <a:r>
              <a:rPr lang="en-US" dirty="0" smtClean="0"/>
              <a:t>And last but not least (squares)</a:t>
            </a:r>
          </a:p>
          <a:p>
            <a:pPr lvl="1"/>
            <a:r>
              <a:rPr lang="en-US" dirty="0" smtClean="0"/>
              <a:t>Rigorous adjustment of corrected geopotential differences</a:t>
            </a:r>
          </a:p>
        </p:txBody>
      </p:sp>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3" cstate="print"/>
          <a:srcRect l="15625" t="33693" r="40430" b="6738"/>
          <a:stretch>
            <a:fillRect/>
          </a:stretch>
        </p:blipFill>
        <p:spPr bwMode="auto">
          <a:xfrm>
            <a:off x="971550" y="0"/>
            <a:ext cx="6981825" cy="6858000"/>
          </a:xfrm>
          <a:prstGeom prst="rect">
            <a:avLst/>
          </a:prstGeom>
          <a:noFill/>
          <a:ln w="9525">
            <a:noFill/>
            <a:miter lim="800000"/>
            <a:headEnd/>
            <a:tailEnd/>
          </a:ln>
        </p:spPr>
      </p:pic>
      <p:sp>
        <p:nvSpPr>
          <p:cNvPr id="7171" name="Text Box 3"/>
          <p:cNvSpPr txBox="1">
            <a:spLocks noChangeArrowheads="1"/>
          </p:cNvSpPr>
          <p:nvPr/>
        </p:nvSpPr>
        <p:spPr bwMode="auto">
          <a:xfrm>
            <a:off x="5669280" y="5934670"/>
            <a:ext cx="3474720" cy="923330"/>
          </a:xfrm>
          <a:prstGeom prst="rect">
            <a:avLst/>
          </a:prstGeom>
          <a:noFill/>
          <a:ln w="9525">
            <a:noFill/>
            <a:miter lim="800000"/>
            <a:headEnd/>
            <a:tailEnd/>
          </a:ln>
        </p:spPr>
        <p:txBody>
          <a:bodyPr wrap="square">
            <a:spAutoFit/>
          </a:bodyPr>
          <a:lstStyle/>
          <a:p>
            <a:pPr algn="r"/>
            <a:r>
              <a:rPr lang="en-US" dirty="0"/>
              <a:t>Image </a:t>
            </a:r>
            <a:r>
              <a:rPr lang="en-US" dirty="0" smtClean="0"/>
              <a:t>credit:</a:t>
            </a:r>
            <a:br>
              <a:rPr lang="en-US" dirty="0" smtClean="0"/>
            </a:br>
            <a:r>
              <a:rPr lang="en-US" dirty="0" smtClean="0"/>
              <a:t>University </a:t>
            </a:r>
            <a:r>
              <a:rPr lang="en-US" dirty="0"/>
              <a:t>of </a:t>
            </a:r>
            <a:r>
              <a:rPr lang="en-US" dirty="0" smtClean="0"/>
              <a:t>Texas Center</a:t>
            </a:r>
            <a:br>
              <a:rPr lang="en-US" dirty="0" smtClean="0"/>
            </a:br>
            <a:r>
              <a:rPr lang="en-US" dirty="0" smtClean="0"/>
              <a:t>for Space Research </a:t>
            </a:r>
            <a:r>
              <a:rPr lang="en-US" dirty="0"/>
              <a:t>and NASA</a:t>
            </a:r>
            <a:r>
              <a:rPr lang="en-US" sz="1000" dirty="0"/>
              <a:t> </a:t>
            </a:r>
          </a:p>
        </p:txBody>
      </p:sp>
      <p:sp>
        <p:nvSpPr>
          <p:cNvPr id="7172" name="Text Box 4"/>
          <p:cNvSpPr txBox="1">
            <a:spLocks noChangeArrowheads="1"/>
          </p:cNvSpPr>
          <p:nvPr/>
        </p:nvSpPr>
        <p:spPr bwMode="auto">
          <a:xfrm>
            <a:off x="109728" y="71438"/>
            <a:ext cx="2929007" cy="646331"/>
          </a:xfrm>
          <a:prstGeom prst="rect">
            <a:avLst/>
          </a:prstGeom>
          <a:noFill/>
          <a:ln w="9525">
            <a:noFill/>
            <a:miter lim="800000"/>
            <a:headEnd/>
            <a:tailEnd/>
          </a:ln>
        </p:spPr>
        <p:txBody>
          <a:bodyPr wrap="none">
            <a:spAutoFit/>
          </a:bodyPr>
          <a:lstStyle/>
          <a:p>
            <a:r>
              <a:rPr lang="en-US" b="1" dirty="0"/>
              <a:t>GRACE Gravity Model 01</a:t>
            </a:r>
          </a:p>
          <a:p>
            <a:r>
              <a:rPr lang="en-US" dirty="0" smtClean="0"/>
              <a:t>- </a:t>
            </a:r>
            <a:r>
              <a:rPr lang="en-US" dirty="0"/>
              <a:t>Released July 2003</a:t>
            </a:r>
            <a:r>
              <a:rPr lang="en-US" sz="1200" dirty="0"/>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0" fill="hold"/>
                                        <p:tgtEl>
                                          <p:spTgt spid="7170"/>
                                        </p:tgtEl>
                                        <p:attrNameLst>
                                          <p:attrName>ppt_w</p:attrName>
                                        </p:attrNameLst>
                                      </p:cBhvr>
                                      <p:tavLst>
                                        <p:tav tm="0">
                                          <p:val>
                                            <p:fltVal val="0"/>
                                          </p:val>
                                        </p:tav>
                                        <p:tav tm="100000">
                                          <p:val>
                                            <p:strVal val="#ppt_w"/>
                                          </p:val>
                                        </p:tav>
                                      </p:tavLst>
                                    </p:anim>
                                    <p:anim calcmode="lin" valueType="num">
                                      <p:cBhvr>
                                        <p:cTn id="8" dur="5000" fill="hold"/>
                                        <p:tgtEl>
                                          <p:spTgt spid="71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reeform 2"/>
          <p:cNvSpPr>
            <a:spLocks/>
          </p:cNvSpPr>
          <p:nvPr/>
        </p:nvSpPr>
        <p:spPr bwMode="auto">
          <a:xfrm>
            <a:off x="1581150" y="855345"/>
            <a:ext cx="5127625" cy="4648200"/>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p:spPr>
        <p:txBody>
          <a:bodyPr/>
          <a:lstStyle/>
          <a:p>
            <a:endParaRPr lang="en-US"/>
          </a:p>
        </p:txBody>
      </p:sp>
      <p:sp>
        <p:nvSpPr>
          <p:cNvPr id="8195" name="Freeform 3"/>
          <p:cNvSpPr>
            <a:spLocks/>
          </p:cNvSpPr>
          <p:nvPr/>
        </p:nvSpPr>
        <p:spPr bwMode="auto">
          <a:xfrm>
            <a:off x="1385888" y="672783"/>
            <a:ext cx="5518150" cy="4967287"/>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p:spPr>
        <p:txBody>
          <a:bodyPr/>
          <a:lstStyle/>
          <a:p>
            <a:endParaRPr lang="en-US"/>
          </a:p>
        </p:txBody>
      </p:sp>
      <p:sp>
        <p:nvSpPr>
          <p:cNvPr id="8196" name="Freeform 4"/>
          <p:cNvSpPr>
            <a:spLocks/>
          </p:cNvSpPr>
          <p:nvPr/>
        </p:nvSpPr>
        <p:spPr bwMode="auto">
          <a:xfrm>
            <a:off x="1144588" y="506095"/>
            <a:ext cx="6040437" cy="5300663"/>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p:spPr>
        <p:txBody>
          <a:bodyPr/>
          <a:lstStyle/>
          <a:p>
            <a:endParaRPr lang="en-US"/>
          </a:p>
        </p:txBody>
      </p:sp>
      <p:sp>
        <p:nvSpPr>
          <p:cNvPr id="8197" name="Freeform 5"/>
          <p:cNvSpPr>
            <a:spLocks/>
          </p:cNvSpPr>
          <p:nvPr/>
        </p:nvSpPr>
        <p:spPr bwMode="auto">
          <a:xfrm>
            <a:off x="949325" y="296545"/>
            <a:ext cx="6503988" cy="5692775"/>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p:spPr>
        <p:txBody>
          <a:bodyPr/>
          <a:lstStyle/>
          <a:p>
            <a:endParaRPr lang="en-US"/>
          </a:p>
        </p:txBody>
      </p:sp>
      <p:sp>
        <p:nvSpPr>
          <p:cNvPr id="8198" name="Text Box 6"/>
          <p:cNvSpPr txBox="1">
            <a:spLocks noChangeArrowheads="1"/>
          </p:cNvSpPr>
          <p:nvPr/>
        </p:nvSpPr>
        <p:spPr bwMode="auto">
          <a:xfrm>
            <a:off x="212725" y="6011863"/>
            <a:ext cx="8850313" cy="738187"/>
          </a:xfrm>
          <a:prstGeom prst="rect">
            <a:avLst/>
          </a:prstGeom>
          <a:noFill/>
          <a:ln w="9525">
            <a:noFill/>
            <a:miter lim="800000"/>
            <a:headEnd/>
            <a:tailEnd/>
          </a:ln>
        </p:spPr>
        <p:txBody>
          <a:bodyPr>
            <a:spAutoFit/>
          </a:bodyPr>
          <a:lstStyle/>
          <a:p>
            <a:r>
              <a:rPr lang="en-US" sz="1400" b="1" dirty="0"/>
              <a:t>The relationships between the ellipsoid surface (solid red), various geopotential surfaces (dashed blue), and the geoid (solid blue).  The geoid exists approximately at mean sea level (MSL).  Not shown is the actual surface of the earth, which coincides with MSL but is generally above the geoid.</a:t>
            </a:r>
          </a:p>
        </p:txBody>
      </p:sp>
      <p:sp>
        <p:nvSpPr>
          <p:cNvPr id="8199" name="Text Box 7"/>
          <p:cNvSpPr txBox="1">
            <a:spLocks noChangeArrowheads="1"/>
          </p:cNvSpPr>
          <p:nvPr/>
        </p:nvSpPr>
        <p:spPr bwMode="auto">
          <a:xfrm>
            <a:off x="660925" y="780733"/>
            <a:ext cx="838691" cy="369332"/>
          </a:xfrm>
          <a:prstGeom prst="rect">
            <a:avLst/>
          </a:prstGeom>
          <a:noFill/>
          <a:ln w="9525">
            <a:noFill/>
            <a:miter lim="800000"/>
            <a:headEnd/>
            <a:tailEnd/>
          </a:ln>
        </p:spPr>
        <p:txBody>
          <a:bodyPr wrap="none">
            <a:spAutoFit/>
          </a:bodyPr>
          <a:lstStyle/>
          <a:p>
            <a:r>
              <a:rPr lang="en-US" b="1" dirty="0" smtClean="0">
                <a:solidFill>
                  <a:srgbClr val="3333FF"/>
                </a:solidFill>
              </a:rPr>
              <a:t>Geoid</a:t>
            </a:r>
            <a:endParaRPr lang="en-US" b="1" dirty="0">
              <a:solidFill>
                <a:srgbClr val="3333FF"/>
              </a:solidFill>
            </a:endParaRPr>
          </a:p>
        </p:txBody>
      </p:sp>
      <p:sp>
        <p:nvSpPr>
          <p:cNvPr id="8200" name="Text Box 8"/>
          <p:cNvSpPr txBox="1">
            <a:spLocks noChangeArrowheads="1"/>
          </p:cNvSpPr>
          <p:nvPr/>
        </p:nvSpPr>
        <p:spPr bwMode="auto">
          <a:xfrm>
            <a:off x="7073203" y="770989"/>
            <a:ext cx="1595309" cy="646331"/>
          </a:xfrm>
          <a:prstGeom prst="rect">
            <a:avLst/>
          </a:prstGeom>
          <a:noFill/>
          <a:ln w="9525">
            <a:noFill/>
            <a:miter lim="800000"/>
            <a:headEnd/>
            <a:tailEnd/>
          </a:ln>
        </p:spPr>
        <p:txBody>
          <a:bodyPr wrap="none">
            <a:spAutoFit/>
          </a:bodyPr>
          <a:lstStyle/>
          <a:p>
            <a:r>
              <a:rPr lang="en-US" b="1" dirty="0" smtClean="0">
                <a:solidFill>
                  <a:srgbClr val="3333FF"/>
                </a:solidFill>
              </a:rPr>
              <a:t>Geopotential</a:t>
            </a:r>
            <a:endParaRPr lang="en-US" b="1" dirty="0">
              <a:solidFill>
                <a:srgbClr val="3333FF"/>
              </a:solidFill>
            </a:endParaRPr>
          </a:p>
          <a:p>
            <a:r>
              <a:rPr lang="en-US" b="1" dirty="0" smtClean="0">
                <a:solidFill>
                  <a:srgbClr val="3333FF"/>
                </a:solidFill>
              </a:rPr>
              <a:t>surfaces</a:t>
            </a:r>
            <a:endParaRPr lang="en-US" b="1" dirty="0">
              <a:solidFill>
                <a:srgbClr val="3333FF"/>
              </a:solidFill>
            </a:endParaRPr>
          </a:p>
        </p:txBody>
      </p:sp>
      <p:sp>
        <p:nvSpPr>
          <p:cNvPr id="8201" name="Text Box 9"/>
          <p:cNvSpPr txBox="1">
            <a:spLocks noChangeArrowheads="1"/>
          </p:cNvSpPr>
          <p:nvPr/>
        </p:nvSpPr>
        <p:spPr bwMode="auto">
          <a:xfrm>
            <a:off x="6630988" y="5001768"/>
            <a:ext cx="2172390" cy="923330"/>
          </a:xfrm>
          <a:prstGeom prst="rect">
            <a:avLst/>
          </a:prstGeom>
          <a:noFill/>
          <a:ln w="9525">
            <a:noFill/>
            <a:miter lim="800000"/>
            <a:headEnd/>
            <a:tailEnd/>
          </a:ln>
        </p:spPr>
        <p:txBody>
          <a:bodyPr wrap="none">
            <a:spAutoFit/>
          </a:bodyPr>
          <a:lstStyle/>
          <a:p>
            <a:r>
              <a:rPr lang="en-US" b="1" dirty="0"/>
              <a:t>Gravity </a:t>
            </a:r>
            <a:r>
              <a:rPr lang="en-US" b="1" dirty="0" smtClean="0"/>
              <a:t>vector</a:t>
            </a:r>
            <a:br>
              <a:rPr lang="en-US" b="1" dirty="0" smtClean="0"/>
            </a:br>
            <a:r>
              <a:rPr lang="en-US" b="1" dirty="0" smtClean="0"/>
              <a:t>(aka “plumbline”),</a:t>
            </a:r>
            <a:br>
              <a:rPr lang="en-US" b="1" dirty="0" smtClean="0"/>
            </a:br>
            <a:r>
              <a:rPr lang="en-US" b="1" dirty="0" smtClean="0"/>
              <a:t>pointing “up”</a:t>
            </a:r>
            <a:endParaRPr lang="en-US" b="1" dirty="0"/>
          </a:p>
        </p:txBody>
      </p:sp>
      <p:sp>
        <p:nvSpPr>
          <p:cNvPr id="8202" name="Line 10"/>
          <p:cNvSpPr>
            <a:spLocks noChangeShapeType="1"/>
          </p:cNvSpPr>
          <p:nvPr/>
        </p:nvSpPr>
        <p:spPr bwMode="auto">
          <a:xfrm flipH="1" flipV="1">
            <a:off x="5994400" y="1033145"/>
            <a:ext cx="1074738" cy="58738"/>
          </a:xfrm>
          <a:prstGeom prst="line">
            <a:avLst/>
          </a:prstGeom>
          <a:noFill/>
          <a:ln w="38100">
            <a:solidFill>
              <a:srgbClr val="3333FF"/>
            </a:solidFill>
            <a:round/>
            <a:headEnd/>
            <a:tailEnd type="stealth" w="lg" len="lg"/>
          </a:ln>
        </p:spPr>
        <p:txBody>
          <a:bodyPr/>
          <a:lstStyle/>
          <a:p>
            <a:endParaRPr lang="en-US"/>
          </a:p>
        </p:txBody>
      </p:sp>
      <p:sp>
        <p:nvSpPr>
          <p:cNvPr id="8203" name="Line 11"/>
          <p:cNvSpPr>
            <a:spLocks noChangeShapeType="1"/>
          </p:cNvSpPr>
          <p:nvPr/>
        </p:nvSpPr>
        <p:spPr bwMode="auto">
          <a:xfrm flipH="1">
            <a:off x="5921375" y="1091883"/>
            <a:ext cx="1147763" cy="173037"/>
          </a:xfrm>
          <a:prstGeom prst="line">
            <a:avLst/>
          </a:prstGeom>
          <a:noFill/>
          <a:ln w="38100">
            <a:solidFill>
              <a:srgbClr val="3333FF"/>
            </a:solidFill>
            <a:round/>
            <a:headEnd/>
            <a:tailEnd type="stealth" w="lg" len="lg"/>
          </a:ln>
        </p:spPr>
        <p:txBody>
          <a:bodyPr/>
          <a:lstStyle/>
          <a:p>
            <a:endParaRPr lang="en-US"/>
          </a:p>
        </p:txBody>
      </p:sp>
      <p:sp>
        <p:nvSpPr>
          <p:cNvPr id="8204" name="Line 12"/>
          <p:cNvSpPr>
            <a:spLocks noChangeShapeType="1"/>
          </p:cNvSpPr>
          <p:nvPr/>
        </p:nvSpPr>
        <p:spPr bwMode="auto">
          <a:xfrm flipH="1">
            <a:off x="5849938" y="1106170"/>
            <a:ext cx="1219200" cy="420688"/>
          </a:xfrm>
          <a:prstGeom prst="line">
            <a:avLst/>
          </a:prstGeom>
          <a:noFill/>
          <a:ln w="38100">
            <a:solidFill>
              <a:srgbClr val="3333FF"/>
            </a:solidFill>
            <a:round/>
            <a:headEnd/>
            <a:tailEnd type="stealth" w="lg" len="lg"/>
          </a:ln>
        </p:spPr>
        <p:txBody>
          <a:bodyPr/>
          <a:lstStyle/>
          <a:p>
            <a:endParaRPr lang="en-US"/>
          </a:p>
        </p:txBody>
      </p:sp>
      <p:sp>
        <p:nvSpPr>
          <p:cNvPr id="8205" name="Line 13"/>
          <p:cNvSpPr>
            <a:spLocks noChangeShapeType="1"/>
          </p:cNvSpPr>
          <p:nvPr/>
        </p:nvSpPr>
        <p:spPr bwMode="auto">
          <a:xfrm flipH="1">
            <a:off x="6226175" y="1106170"/>
            <a:ext cx="842963" cy="1044575"/>
          </a:xfrm>
          <a:prstGeom prst="line">
            <a:avLst/>
          </a:prstGeom>
          <a:noFill/>
          <a:ln w="38100">
            <a:solidFill>
              <a:srgbClr val="3333FF"/>
            </a:solidFill>
            <a:round/>
            <a:headEnd/>
            <a:tailEnd type="stealth" w="lg" len="lg"/>
          </a:ln>
        </p:spPr>
        <p:txBody>
          <a:bodyPr/>
          <a:lstStyle/>
          <a:p>
            <a:endParaRPr lang="en-US"/>
          </a:p>
        </p:txBody>
      </p:sp>
      <p:sp>
        <p:nvSpPr>
          <p:cNvPr id="8206" name="Line 14"/>
          <p:cNvSpPr>
            <a:spLocks noChangeShapeType="1"/>
          </p:cNvSpPr>
          <p:nvPr/>
        </p:nvSpPr>
        <p:spPr bwMode="auto">
          <a:xfrm flipH="1">
            <a:off x="6067425" y="1091883"/>
            <a:ext cx="985838" cy="725487"/>
          </a:xfrm>
          <a:prstGeom prst="line">
            <a:avLst/>
          </a:prstGeom>
          <a:noFill/>
          <a:ln w="38100">
            <a:solidFill>
              <a:srgbClr val="3333FF"/>
            </a:solidFill>
            <a:round/>
            <a:headEnd/>
            <a:tailEnd type="stealth" w="lg" len="lg"/>
          </a:ln>
        </p:spPr>
        <p:txBody>
          <a:bodyPr/>
          <a:lstStyle/>
          <a:p>
            <a:endParaRPr lang="en-US"/>
          </a:p>
        </p:txBody>
      </p:sp>
      <p:sp>
        <p:nvSpPr>
          <p:cNvPr id="8207" name="Line 15"/>
          <p:cNvSpPr>
            <a:spLocks noChangeShapeType="1"/>
          </p:cNvSpPr>
          <p:nvPr/>
        </p:nvSpPr>
        <p:spPr bwMode="auto">
          <a:xfrm>
            <a:off x="1552575" y="974408"/>
            <a:ext cx="812800" cy="798512"/>
          </a:xfrm>
          <a:prstGeom prst="line">
            <a:avLst/>
          </a:prstGeom>
          <a:noFill/>
          <a:ln w="38100">
            <a:solidFill>
              <a:srgbClr val="3333FF"/>
            </a:solidFill>
            <a:round/>
            <a:headEnd/>
            <a:tailEnd type="stealth" w="lg" len="lg"/>
          </a:ln>
        </p:spPr>
        <p:txBody>
          <a:bodyPr/>
          <a:lstStyle/>
          <a:p>
            <a:endParaRPr lang="en-US"/>
          </a:p>
        </p:txBody>
      </p:sp>
      <p:sp>
        <p:nvSpPr>
          <p:cNvPr id="8208" name="Freeform 16"/>
          <p:cNvSpPr>
            <a:spLocks/>
          </p:cNvSpPr>
          <p:nvPr/>
        </p:nvSpPr>
        <p:spPr bwMode="auto">
          <a:xfrm rot="16719397" flipH="1">
            <a:off x="5899150" y="4722495"/>
            <a:ext cx="711200" cy="679450"/>
          </a:xfrm>
          <a:custGeom>
            <a:avLst/>
            <a:gdLst>
              <a:gd name="T0" fmla="*/ 0 w 412"/>
              <a:gd name="T1" fmla="*/ 0 h 404"/>
              <a:gd name="T2" fmla="*/ 2147483647 w 412"/>
              <a:gd name="T3" fmla="*/ 2147483647 h 404"/>
              <a:gd name="T4" fmla="*/ 2147483647 w 412"/>
              <a:gd name="T5" fmla="*/ 2147483647 h 404"/>
              <a:gd name="T6" fmla="*/ 2147483647 w 412"/>
              <a:gd name="T7" fmla="*/ 2147483647 h 404"/>
              <a:gd name="T8" fmla="*/ 2147483647 w 412"/>
              <a:gd name="T9" fmla="*/ 2147483647 h 404"/>
              <a:gd name="T10" fmla="*/ 2147483647 w 412"/>
              <a:gd name="T11" fmla="*/ 2147483647 h 404"/>
              <a:gd name="T12" fmla="*/ 0 60000 65536"/>
              <a:gd name="T13" fmla="*/ 0 60000 65536"/>
              <a:gd name="T14" fmla="*/ 0 60000 65536"/>
              <a:gd name="T15" fmla="*/ 0 60000 65536"/>
              <a:gd name="T16" fmla="*/ 0 60000 65536"/>
              <a:gd name="T17" fmla="*/ 0 60000 65536"/>
              <a:gd name="T18" fmla="*/ 0 w 412"/>
              <a:gd name="T19" fmla="*/ 0 h 404"/>
              <a:gd name="T20" fmla="*/ 412 w 412"/>
              <a:gd name="T21" fmla="*/ 404 h 404"/>
            </a:gdLst>
            <a:ahLst/>
            <a:cxnLst>
              <a:cxn ang="T12">
                <a:pos x="T0" y="T1"/>
              </a:cxn>
              <a:cxn ang="T13">
                <a:pos x="T2" y="T3"/>
              </a:cxn>
              <a:cxn ang="T14">
                <a:pos x="T4" y="T5"/>
              </a:cxn>
              <a:cxn ang="T15">
                <a:pos x="T6" y="T7"/>
              </a:cxn>
              <a:cxn ang="T16">
                <a:pos x="T8" y="T9"/>
              </a:cxn>
              <a:cxn ang="T17">
                <a:pos x="T10" y="T11"/>
              </a:cxn>
            </a:cxnLst>
            <a:rect l="T18" t="T19" r="T20" b="T21"/>
            <a:pathLst>
              <a:path w="412" h="404">
                <a:moveTo>
                  <a:pt x="0" y="0"/>
                </a:moveTo>
                <a:cubicBezTo>
                  <a:pt x="13" y="24"/>
                  <a:pt x="26" y="48"/>
                  <a:pt x="42" y="72"/>
                </a:cubicBezTo>
                <a:cubicBezTo>
                  <a:pt x="58" y="96"/>
                  <a:pt x="74" y="116"/>
                  <a:pt x="96" y="142"/>
                </a:cubicBezTo>
                <a:cubicBezTo>
                  <a:pt x="118" y="168"/>
                  <a:pt x="144" y="197"/>
                  <a:pt x="174" y="226"/>
                </a:cubicBezTo>
                <a:cubicBezTo>
                  <a:pt x="204" y="255"/>
                  <a:pt x="238" y="286"/>
                  <a:pt x="278" y="316"/>
                </a:cubicBezTo>
                <a:cubicBezTo>
                  <a:pt x="318" y="346"/>
                  <a:pt x="365" y="375"/>
                  <a:pt x="412" y="404"/>
                </a:cubicBezTo>
              </a:path>
            </a:pathLst>
          </a:custGeom>
          <a:noFill/>
          <a:ln w="38100">
            <a:solidFill>
              <a:schemeClr val="tx1"/>
            </a:solidFill>
            <a:round/>
            <a:headEnd/>
            <a:tailEnd type="stealth" w="lg" len="lg"/>
          </a:ln>
        </p:spPr>
        <p:txBody>
          <a:bodyPr/>
          <a:lstStyle/>
          <a:p>
            <a:endParaRPr lang="en-US"/>
          </a:p>
        </p:txBody>
      </p:sp>
      <p:sp>
        <p:nvSpPr>
          <p:cNvPr id="8209" name="Freeform 17"/>
          <p:cNvSpPr>
            <a:spLocks/>
          </p:cNvSpPr>
          <p:nvPr/>
        </p:nvSpPr>
        <p:spPr bwMode="auto">
          <a:xfrm>
            <a:off x="1778000" y="931545"/>
            <a:ext cx="4745038" cy="4451350"/>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57150">
            <a:solidFill>
              <a:srgbClr val="3333FF"/>
            </a:solidFill>
            <a:round/>
            <a:headEnd/>
            <a:tailEnd/>
          </a:ln>
        </p:spPr>
        <p:txBody>
          <a:bodyPr/>
          <a:lstStyle/>
          <a:p>
            <a:endParaRPr lang="en-US"/>
          </a:p>
        </p:txBody>
      </p:sp>
      <p:grpSp>
        <p:nvGrpSpPr>
          <p:cNvPr id="2" name="Group 18"/>
          <p:cNvGrpSpPr>
            <a:grpSpLocks/>
          </p:cNvGrpSpPr>
          <p:nvPr/>
        </p:nvGrpSpPr>
        <p:grpSpPr bwMode="auto">
          <a:xfrm>
            <a:off x="1889125" y="1107758"/>
            <a:ext cx="6891338" cy="4195762"/>
            <a:chOff x="1190" y="623"/>
            <a:chExt cx="4341" cy="2643"/>
          </a:xfrm>
        </p:grpSpPr>
        <p:sp>
          <p:nvSpPr>
            <p:cNvPr id="8211" name="Oval 19"/>
            <p:cNvSpPr>
              <a:spLocks noChangeArrowheads="1"/>
            </p:cNvSpPr>
            <p:nvPr/>
          </p:nvSpPr>
          <p:spPr bwMode="auto">
            <a:xfrm>
              <a:off x="1190" y="623"/>
              <a:ext cx="2882" cy="2643"/>
            </a:xfrm>
            <a:prstGeom prst="ellipse">
              <a:avLst/>
            </a:prstGeom>
            <a:noFill/>
            <a:ln w="57150">
              <a:solidFill>
                <a:srgbClr val="FF0000"/>
              </a:solidFill>
              <a:round/>
              <a:headEnd/>
              <a:tailEnd/>
            </a:ln>
          </p:spPr>
          <p:txBody>
            <a:bodyPr wrap="none" anchor="ctr"/>
            <a:lstStyle/>
            <a:p>
              <a:endParaRPr lang="en-US"/>
            </a:p>
          </p:txBody>
        </p:sp>
        <p:sp>
          <p:nvSpPr>
            <p:cNvPr id="8212" name="Text Box 20"/>
            <p:cNvSpPr txBox="1">
              <a:spLocks noChangeArrowheads="1"/>
            </p:cNvSpPr>
            <p:nvPr/>
          </p:nvSpPr>
          <p:spPr bwMode="auto">
            <a:xfrm>
              <a:off x="4815" y="2053"/>
              <a:ext cx="716" cy="404"/>
            </a:xfrm>
            <a:prstGeom prst="rect">
              <a:avLst/>
            </a:prstGeom>
            <a:noFill/>
            <a:ln w="9525">
              <a:noFill/>
              <a:miter lim="800000"/>
              <a:headEnd/>
              <a:tailEnd/>
            </a:ln>
          </p:spPr>
          <p:txBody>
            <a:bodyPr wrap="none">
              <a:spAutoFit/>
            </a:bodyPr>
            <a:lstStyle/>
            <a:p>
              <a:r>
                <a:rPr lang="en-US" b="1" dirty="0">
                  <a:solidFill>
                    <a:srgbClr val="FF0000"/>
                  </a:solidFill>
                </a:rPr>
                <a:t>Ellipsoid</a:t>
              </a:r>
            </a:p>
            <a:p>
              <a:r>
                <a:rPr lang="en-US" b="1" dirty="0">
                  <a:solidFill>
                    <a:srgbClr val="FF0000"/>
                  </a:solidFill>
                </a:rPr>
                <a:t> </a:t>
              </a:r>
              <a:r>
                <a:rPr lang="en-US" b="1" dirty="0" smtClean="0">
                  <a:solidFill>
                    <a:srgbClr val="FF0000"/>
                  </a:solidFill>
                </a:rPr>
                <a:t>surface</a:t>
              </a:r>
              <a:endParaRPr lang="en-US" b="1" dirty="0">
                <a:solidFill>
                  <a:srgbClr val="FF0000"/>
                </a:solidFill>
              </a:endParaRPr>
            </a:p>
          </p:txBody>
        </p:sp>
        <p:sp>
          <p:nvSpPr>
            <p:cNvPr id="8213" name="Line 21"/>
            <p:cNvSpPr>
              <a:spLocks noChangeShapeType="1"/>
            </p:cNvSpPr>
            <p:nvPr/>
          </p:nvSpPr>
          <p:spPr bwMode="auto">
            <a:xfrm flipH="1" flipV="1">
              <a:off x="4050" y="2158"/>
              <a:ext cx="823" cy="119"/>
            </a:xfrm>
            <a:prstGeom prst="line">
              <a:avLst/>
            </a:prstGeom>
            <a:noFill/>
            <a:ln w="38100">
              <a:solidFill>
                <a:srgbClr val="FF0000"/>
              </a:solidFill>
              <a:round/>
              <a:headEnd/>
              <a:tailEnd type="stealth" w="lg" len="lg"/>
            </a:ln>
          </p:spPr>
          <p:txBody>
            <a:bodyPr/>
            <a:lstStyle/>
            <a:p>
              <a:endParaRPr 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Freeform 2"/>
          <p:cNvSpPr>
            <a:spLocks/>
          </p:cNvSpPr>
          <p:nvPr/>
        </p:nvSpPr>
        <p:spPr bwMode="auto">
          <a:xfrm rot="-158134">
            <a:off x="-73025" y="5311775"/>
            <a:ext cx="9294813" cy="1933575"/>
          </a:xfrm>
          <a:custGeom>
            <a:avLst/>
            <a:gdLst>
              <a:gd name="T0" fmla="*/ 114 w 5855"/>
              <a:gd name="T1" fmla="*/ 291 h 1218"/>
              <a:gd name="T2" fmla="*/ 228 w 5855"/>
              <a:gd name="T3" fmla="*/ 228 h 1218"/>
              <a:gd name="T4" fmla="*/ 367 w 5855"/>
              <a:gd name="T5" fmla="*/ 209 h 1218"/>
              <a:gd name="T6" fmla="*/ 538 w 5855"/>
              <a:gd name="T7" fmla="*/ 183 h 1218"/>
              <a:gd name="T8" fmla="*/ 639 w 5855"/>
              <a:gd name="T9" fmla="*/ 120 h 1218"/>
              <a:gd name="T10" fmla="*/ 696 w 5855"/>
              <a:gd name="T11" fmla="*/ 145 h 1218"/>
              <a:gd name="T12" fmla="*/ 867 w 5855"/>
              <a:gd name="T13" fmla="*/ 88 h 1218"/>
              <a:gd name="T14" fmla="*/ 1050 w 5855"/>
              <a:gd name="T15" fmla="*/ 88 h 1218"/>
              <a:gd name="T16" fmla="*/ 1164 w 5855"/>
              <a:gd name="T17" fmla="*/ 95 h 1218"/>
              <a:gd name="T18" fmla="*/ 1291 w 5855"/>
              <a:gd name="T19" fmla="*/ 57 h 1218"/>
              <a:gd name="T20" fmla="*/ 1367 w 5855"/>
              <a:gd name="T21" fmla="*/ 63 h 1218"/>
              <a:gd name="T22" fmla="*/ 1512 w 5855"/>
              <a:gd name="T23" fmla="*/ 19 h 1218"/>
              <a:gd name="T24" fmla="*/ 1550 w 5855"/>
              <a:gd name="T25" fmla="*/ 38 h 1218"/>
              <a:gd name="T26" fmla="*/ 1671 w 5855"/>
              <a:gd name="T27" fmla="*/ 50 h 1218"/>
              <a:gd name="T28" fmla="*/ 1728 w 5855"/>
              <a:gd name="T29" fmla="*/ 12 h 1218"/>
              <a:gd name="T30" fmla="*/ 1823 w 5855"/>
              <a:gd name="T31" fmla="*/ 50 h 1218"/>
              <a:gd name="T32" fmla="*/ 1892 w 5855"/>
              <a:gd name="T33" fmla="*/ 19 h 1218"/>
              <a:gd name="T34" fmla="*/ 2006 w 5855"/>
              <a:gd name="T35" fmla="*/ 44 h 1218"/>
              <a:gd name="T36" fmla="*/ 2177 w 5855"/>
              <a:gd name="T37" fmla="*/ 19 h 1218"/>
              <a:gd name="T38" fmla="*/ 2304 w 5855"/>
              <a:gd name="T39" fmla="*/ 50 h 1218"/>
              <a:gd name="T40" fmla="*/ 2418 w 5855"/>
              <a:gd name="T41" fmla="*/ 31 h 1218"/>
              <a:gd name="T42" fmla="*/ 2582 w 5855"/>
              <a:gd name="T43" fmla="*/ 25 h 1218"/>
              <a:gd name="T44" fmla="*/ 2677 w 5855"/>
              <a:gd name="T45" fmla="*/ 50 h 1218"/>
              <a:gd name="T46" fmla="*/ 2816 w 5855"/>
              <a:gd name="T47" fmla="*/ 57 h 1218"/>
              <a:gd name="T48" fmla="*/ 2968 w 5855"/>
              <a:gd name="T49" fmla="*/ 50 h 1218"/>
              <a:gd name="T50" fmla="*/ 3044 w 5855"/>
              <a:gd name="T51" fmla="*/ 95 h 1218"/>
              <a:gd name="T52" fmla="*/ 3203 w 5855"/>
              <a:gd name="T53" fmla="*/ 57 h 1218"/>
              <a:gd name="T54" fmla="*/ 3392 w 5855"/>
              <a:gd name="T55" fmla="*/ 76 h 1218"/>
              <a:gd name="T56" fmla="*/ 3614 w 5855"/>
              <a:gd name="T57" fmla="*/ 95 h 1218"/>
              <a:gd name="T58" fmla="*/ 3722 w 5855"/>
              <a:gd name="T59" fmla="*/ 152 h 1218"/>
              <a:gd name="T60" fmla="*/ 3930 w 5855"/>
              <a:gd name="T61" fmla="*/ 171 h 1218"/>
              <a:gd name="T62" fmla="*/ 4089 w 5855"/>
              <a:gd name="T63" fmla="*/ 158 h 1218"/>
              <a:gd name="T64" fmla="*/ 4158 w 5855"/>
              <a:gd name="T65" fmla="*/ 196 h 1218"/>
              <a:gd name="T66" fmla="*/ 4348 w 5855"/>
              <a:gd name="T67" fmla="*/ 215 h 1218"/>
              <a:gd name="T68" fmla="*/ 4462 w 5855"/>
              <a:gd name="T69" fmla="*/ 202 h 1218"/>
              <a:gd name="T70" fmla="*/ 4506 w 5855"/>
              <a:gd name="T71" fmla="*/ 215 h 1218"/>
              <a:gd name="T72" fmla="*/ 4639 w 5855"/>
              <a:gd name="T73" fmla="*/ 240 h 1218"/>
              <a:gd name="T74" fmla="*/ 4722 w 5855"/>
              <a:gd name="T75" fmla="*/ 253 h 1218"/>
              <a:gd name="T76" fmla="*/ 4861 w 5855"/>
              <a:gd name="T77" fmla="*/ 240 h 1218"/>
              <a:gd name="T78" fmla="*/ 4994 w 5855"/>
              <a:gd name="T79" fmla="*/ 304 h 1218"/>
              <a:gd name="T80" fmla="*/ 5171 w 5855"/>
              <a:gd name="T81" fmla="*/ 329 h 1218"/>
              <a:gd name="T82" fmla="*/ 5386 w 5855"/>
              <a:gd name="T83" fmla="*/ 392 h 1218"/>
              <a:gd name="T84" fmla="*/ 5525 w 5855"/>
              <a:gd name="T85" fmla="*/ 399 h 1218"/>
              <a:gd name="T86" fmla="*/ 5576 w 5855"/>
              <a:gd name="T87" fmla="*/ 430 h 1218"/>
              <a:gd name="T88" fmla="*/ 5690 w 5855"/>
              <a:gd name="T89" fmla="*/ 399 h 1218"/>
              <a:gd name="T90" fmla="*/ 5734 w 5855"/>
              <a:gd name="T91" fmla="*/ 449 h 1218"/>
              <a:gd name="T92" fmla="*/ 5855 w 5855"/>
              <a:gd name="T93" fmla="*/ 462 h 1218"/>
              <a:gd name="T94" fmla="*/ 21 w 5855"/>
              <a:gd name="T95" fmla="*/ 1195 h 121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55"/>
              <a:gd name="T145" fmla="*/ 0 h 1218"/>
              <a:gd name="T146" fmla="*/ 5855 w 5855"/>
              <a:gd name="T147" fmla="*/ 1218 h 121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55" h="1218">
                <a:moveTo>
                  <a:pt x="0" y="278"/>
                </a:moveTo>
                <a:cubicBezTo>
                  <a:pt x="42" y="307"/>
                  <a:pt x="52" y="296"/>
                  <a:pt x="114" y="291"/>
                </a:cubicBezTo>
                <a:cubicBezTo>
                  <a:pt x="138" y="283"/>
                  <a:pt x="143" y="267"/>
                  <a:pt x="164" y="253"/>
                </a:cubicBezTo>
                <a:cubicBezTo>
                  <a:pt x="199" y="202"/>
                  <a:pt x="177" y="211"/>
                  <a:pt x="228" y="228"/>
                </a:cubicBezTo>
                <a:cubicBezTo>
                  <a:pt x="234" y="230"/>
                  <a:pt x="241" y="232"/>
                  <a:pt x="247" y="234"/>
                </a:cubicBezTo>
                <a:cubicBezTo>
                  <a:pt x="308" y="230"/>
                  <a:pt x="324" y="236"/>
                  <a:pt x="367" y="209"/>
                </a:cubicBezTo>
                <a:cubicBezTo>
                  <a:pt x="381" y="186"/>
                  <a:pt x="394" y="185"/>
                  <a:pt x="417" y="171"/>
                </a:cubicBezTo>
                <a:cubicBezTo>
                  <a:pt x="463" y="200"/>
                  <a:pt x="469" y="189"/>
                  <a:pt x="538" y="183"/>
                </a:cubicBezTo>
                <a:cubicBezTo>
                  <a:pt x="562" y="175"/>
                  <a:pt x="567" y="159"/>
                  <a:pt x="588" y="145"/>
                </a:cubicBezTo>
                <a:cubicBezTo>
                  <a:pt x="604" y="122"/>
                  <a:pt x="611" y="111"/>
                  <a:pt x="639" y="120"/>
                </a:cubicBezTo>
                <a:cubicBezTo>
                  <a:pt x="645" y="124"/>
                  <a:pt x="651" y="130"/>
                  <a:pt x="658" y="133"/>
                </a:cubicBezTo>
                <a:cubicBezTo>
                  <a:pt x="670" y="138"/>
                  <a:pt x="696" y="145"/>
                  <a:pt x="696" y="145"/>
                </a:cubicBezTo>
                <a:cubicBezTo>
                  <a:pt x="728" y="142"/>
                  <a:pt x="763" y="149"/>
                  <a:pt x="791" y="133"/>
                </a:cubicBezTo>
                <a:cubicBezTo>
                  <a:pt x="819" y="117"/>
                  <a:pt x="838" y="99"/>
                  <a:pt x="867" y="88"/>
                </a:cubicBezTo>
                <a:cubicBezTo>
                  <a:pt x="897" y="132"/>
                  <a:pt x="922" y="112"/>
                  <a:pt x="981" y="107"/>
                </a:cubicBezTo>
                <a:cubicBezTo>
                  <a:pt x="1003" y="100"/>
                  <a:pt x="1029" y="100"/>
                  <a:pt x="1050" y="88"/>
                </a:cubicBezTo>
                <a:cubicBezTo>
                  <a:pt x="1063" y="81"/>
                  <a:pt x="1088" y="63"/>
                  <a:pt x="1088" y="63"/>
                </a:cubicBezTo>
                <a:cubicBezTo>
                  <a:pt x="1115" y="72"/>
                  <a:pt x="1138" y="85"/>
                  <a:pt x="1164" y="95"/>
                </a:cubicBezTo>
                <a:cubicBezTo>
                  <a:pt x="1196" y="92"/>
                  <a:pt x="1234" y="102"/>
                  <a:pt x="1259" y="82"/>
                </a:cubicBezTo>
                <a:cubicBezTo>
                  <a:pt x="1300" y="50"/>
                  <a:pt x="1243" y="72"/>
                  <a:pt x="1291" y="57"/>
                </a:cubicBezTo>
                <a:cubicBezTo>
                  <a:pt x="1296" y="54"/>
                  <a:pt x="1319" y="35"/>
                  <a:pt x="1329" y="38"/>
                </a:cubicBezTo>
                <a:cubicBezTo>
                  <a:pt x="1343" y="43"/>
                  <a:pt x="1367" y="63"/>
                  <a:pt x="1367" y="63"/>
                </a:cubicBezTo>
                <a:cubicBezTo>
                  <a:pt x="1399" y="61"/>
                  <a:pt x="1431" y="62"/>
                  <a:pt x="1462" y="57"/>
                </a:cubicBezTo>
                <a:cubicBezTo>
                  <a:pt x="1485" y="53"/>
                  <a:pt x="1489" y="26"/>
                  <a:pt x="1512" y="19"/>
                </a:cubicBezTo>
                <a:cubicBezTo>
                  <a:pt x="1518" y="21"/>
                  <a:pt x="1525" y="22"/>
                  <a:pt x="1531" y="25"/>
                </a:cubicBezTo>
                <a:cubicBezTo>
                  <a:pt x="1538" y="28"/>
                  <a:pt x="1543" y="35"/>
                  <a:pt x="1550" y="38"/>
                </a:cubicBezTo>
                <a:cubicBezTo>
                  <a:pt x="1568" y="46"/>
                  <a:pt x="1588" y="50"/>
                  <a:pt x="1607" y="57"/>
                </a:cubicBezTo>
                <a:cubicBezTo>
                  <a:pt x="1628" y="55"/>
                  <a:pt x="1651" y="56"/>
                  <a:pt x="1671" y="50"/>
                </a:cubicBezTo>
                <a:cubicBezTo>
                  <a:pt x="1685" y="45"/>
                  <a:pt x="1696" y="33"/>
                  <a:pt x="1709" y="25"/>
                </a:cubicBezTo>
                <a:cubicBezTo>
                  <a:pt x="1715" y="21"/>
                  <a:pt x="1728" y="12"/>
                  <a:pt x="1728" y="12"/>
                </a:cubicBezTo>
                <a:cubicBezTo>
                  <a:pt x="1747" y="25"/>
                  <a:pt x="1764" y="31"/>
                  <a:pt x="1785" y="38"/>
                </a:cubicBezTo>
                <a:cubicBezTo>
                  <a:pt x="1798" y="42"/>
                  <a:pt x="1823" y="50"/>
                  <a:pt x="1823" y="50"/>
                </a:cubicBezTo>
                <a:cubicBezTo>
                  <a:pt x="1842" y="47"/>
                  <a:pt x="1865" y="50"/>
                  <a:pt x="1880" y="38"/>
                </a:cubicBezTo>
                <a:cubicBezTo>
                  <a:pt x="1886" y="33"/>
                  <a:pt x="1886" y="24"/>
                  <a:pt x="1892" y="19"/>
                </a:cubicBezTo>
                <a:cubicBezTo>
                  <a:pt x="1903" y="10"/>
                  <a:pt x="1918" y="8"/>
                  <a:pt x="1930" y="0"/>
                </a:cubicBezTo>
                <a:cubicBezTo>
                  <a:pt x="1956" y="17"/>
                  <a:pt x="1977" y="35"/>
                  <a:pt x="2006" y="44"/>
                </a:cubicBezTo>
                <a:cubicBezTo>
                  <a:pt x="2062" y="40"/>
                  <a:pt x="2076" y="39"/>
                  <a:pt x="2120" y="25"/>
                </a:cubicBezTo>
                <a:cubicBezTo>
                  <a:pt x="2145" y="8"/>
                  <a:pt x="2151" y="1"/>
                  <a:pt x="2177" y="19"/>
                </a:cubicBezTo>
                <a:cubicBezTo>
                  <a:pt x="2195" y="45"/>
                  <a:pt x="2219" y="47"/>
                  <a:pt x="2247" y="57"/>
                </a:cubicBezTo>
                <a:cubicBezTo>
                  <a:pt x="2266" y="55"/>
                  <a:pt x="2285" y="54"/>
                  <a:pt x="2304" y="50"/>
                </a:cubicBezTo>
                <a:cubicBezTo>
                  <a:pt x="2317" y="47"/>
                  <a:pt x="2342" y="38"/>
                  <a:pt x="2342" y="38"/>
                </a:cubicBezTo>
                <a:cubicBezTo>
                  <a:pt x="2394" y="2"/>
                  <a:pt x="2368" y="6"/>
                  <a:pt x="2418" y="31"/>
                </a:cubicBezTo>
                <a:cubicBezTo>
                  <a:pt x="2436" y="40"/>
                  <a:pt x="2475" y="50"/>
                  <a:pt x="2475" y="50"/>
                </a:cubicBezTo>
                <a:cubicBezTo>
                  <a:pt x="2516" y="45"/>
                  <a:pt x="2544" y="37"/>
                  <a:pt x="2582" y="25"/>
                </a:cubicBezTo>
                <a:cubicBezTo>
                  <a:pt x="2614" y="3"/>
                  <a:pt x="2595" y="8"/>
                  <a:pt x="2639" y="38"/>
                </a:cubicBezTo>
                <a:cubicBezTo>
                  <a:pt x="2650" y="46"/>
                  <a:pt x="2677" y="50"/>
                  <a:pt x="2677" y="50"/>
                </a:cubicBezTo>
                <a:cubicBezTo>
                  <a:pt x="2714" y="46"/>
                  <a:pt x="2742" y="39"/>
                  <a:pt x="2778" y="31"/>
                </a:cubicBezTo>
                <a:cubicBezTo>
                  <a:pt x="2791" y="40"/>
                  <a:pt x="2803" y="48"/>
                  <a:pt x="2816" y="57"/>
                </a:cubicBezTo>
                <a:cubicBezTo>
                  <a:pt x="2827" y="65"/>
                  <a:pt x="2854" y="69"/>
                  <a:pt x="2854" y="69"/>
                </a:cubicBezTo>
                <a:cubicBezTo>
                  <a:pt x="2907" y="65"/>
                  <a:pt x="2926" y="66"/>
                  <a:pt x="2968" y="50"/>
                </a:cubicBezTo>
                <a:cubicBezTo>
                  <a:pt x="3001" y="62"/>
                  <a:pt x="2983" y="54"/>
                  <a:pt x="3025" y="82"/>
                </a:cubicBezTo>
                <a:cubicBezTo>
                  <a:pt x="3031" y="86"/>
                  <a:pt x="3044" y="95"/>
                  <a:pt x="3044" y="95"/>
                </a:cubicBezTo>
                <a:cubicBezTo>
                  <a:pt x="3078" y="93"/>
                  <a:pt x="3112" y="92"/>
                  <a:pt x="3146" y="88"/>
                </a:cubicBezTo>
                <a:cubicBezTo>
                  <a:pt x="3168" y="86"/>
                  <a:pt x="3203" y="57"/>
                  <a:pt x="3203" y="57"/>
                </a:cubicBezTo>
                <a:cubicBezTo>
                  <a:pt x="3238" y="81"/>
                  <a:pt x="3262" y="91"/>
                  <a:pt x="3304" y="101"/>
                </a:cubicBezTo>
                <a:cubicBezTo>
                  <a:pt x="3358" y="95"/>
                  <a:pt x="3350" y="89"/>
                  <a:pt x="3392" y="76"/>
                </a:cubicBezTo>
                <a:cubicBezTo>
                  <a:pt x="3426" y="98"/>
                  <a:pt x="3449" y="108"/>
                  <a:pt x="3487" y="120"/>
                </a:cubicBezTo>
                <a:cubicBezTo>
                  <a:pt x="3552" y="116"/>
                  <a:pt x="3569" y="123"/>
                  <a:pt x="3614" y="95"/>
                </a:cubicBezTo>
                <a:cubicBezTo>
                  <a:pt x="3639" y="103"/>
                  <a:pt x="3640" y="118"/>
                  <a:pt x="3665" y="126"/>
                </a:cubicBezTo>
                <a:cubicBezTo>
                  <a:pt x="3684" y="139"/>
                  <a:pt x="3701" y="144"/>
                  <a:pt x="3722" y="152"/>
                </a:cubicBezTo>
                <a:cubicBezTo>
                  <a:pt x="3769" y="144"/>
                  <a:pt x="3782" y="133"/>
                  <a:pt x="3823" y="120"/>
                </a:cubicBezTo>
                <a:cubicBezTo>
                  <a:pt x="3863" y="133"/>
                  <a:pt x="3888" y="162"/>
                  <a:pt x="3930" y="171"/>
                </a:cubicBezTo>
                <a:cubicBezTo>
                  <a:pt x="3999" y="163"/>
                  <a:pt x="3990" y="156"/>
                  <a:pt x="4044" y="139"/>
                </a:cubicBezTo>
                <a:cubicBezTo>
                  <a:pt x="4064" y="144"/>
                  <a:pt x="4074" y="143"/>
                  <a:pt x="4089" y="158"/>
                </a:cubicBezTo>
                <a:cubicBezTo>
                  <a:pt x="4094" y="163"/>
                  <a:pt x="4095" y="172"/>
                  <a:pt x="4101" y="177"/>
                </a:cubicBezTo>
                <a:cubicBezTo>
                  <a:pt x="4113" y="186"/>
                  <a:pt x="4143" y="191"/>
                  <a:pt x="4158" y="196"/>
                </a:cubicBezTo>
                <a:cubicBezTo>
                  <a:pt x="4195" y="192"/>
                  <a:pt x="4214" y="187"/>
                  <a:pt x="4247" y="177"/>
                </a:cubicBezTo>
                <a:cubicBezTo>
                  <a:pt x="4293" y="145"/>
                  <a:pt x="4314" y="193"/>
                  <a:pt x="4348" y="215"/>
                </a:cubicBezTo>
                <a:cubicBezTo>
                  <a:pt x="4359" y="222"/>
                  <a:pt x="4373" y="223"/>
                  <a:pt x="4386" y="228"/>
                </a:cubicBezTo>
                <a:cubicBezTo>
                  <a:pt x="4419" y="222"/>
                  <a:pt x="4436" y="220"/>
                  <a:pt x="4462" y="202"/>
                </a:cubicBezTo>
                <a:cubicBezTo>
                  <a:pt x="4466" y="196"/>
                  <a:pt x="4467" y="184"/>
                  <a:pt x="4475" y="183"/>
                </a:cubicBezTo>
                <a:cubicBezTo>
                  <a:pt x="4491" y="180"/>
                  <a:pt x="4499" y="209"/>
                  <a:pt x="4506" y="215"/>
                </a:cubicBezTo>
                <a:cubicBezTo>
                  <a:pt x="4511" y="219"/>
                  <a:pt x="4519" y="219"/>
                  <a:pt x="4525" y="221"/>
                </a:cubicBezTo>
                <a:cubicBezTo>
                  <a:pt x="4555" y="265"/>
                  <a:pt x="4580" y="245"/>
                  <a:pt x="4639" y="240"/>
                </a:cubicBezTo>
                <a:cubicBezTo>
                  <a:pt x="4654" y="237"/>
                  <a:pt x="4669" y="223"/>
                  <a:pt x="4684" y="228"/>
                </a:cubicBezTo>
                <a:cubicBezTo>
                  <a:pt x="4698" y="233"/>
                  <a:pt x="4709" y="245"/>
                  <a:pt x="4722" y="253"/>
                </a:cubicBezTo>
                <a:cubicBezTo>
                  <a:pt x="4736" y="262"/>
                  <a:pt x="4763" y="267"/>
                  <a:pt x="4779" y="272"/>
                </a:cubicBezTo>
                <a:cubicBezTo>
                  <a:pt x="4809" y="265"/>
                  <a:pt x="4832" y="251"/>
                  <a:pt x="4861" y="240"/>
                </a:cubicBezTo>
                <a:cubicBezTo>
                  <a:pt x="4886" y="249"/>
                  <a:pt x="4889" y="266"/>
                  <a:pt x="4912" y="278"/>
                </a:cubicBezTo>
                <a:cubicBezTo>
                  <a:pt x="4937" y="291"/>
                  <a:pt x="4968" y="294"/>
                  <a:pt x="4994" y="304"/>
                </a:cubicBezTo>
                <a:cubicBezTo>
                  <a:pt x="5030" y="298"/>
                  <a:pt x="5047" y="298"/>
                  <a:pt x="5076" y="278"/>
                </a:cubicBezTo>
                <a:cubicBezTo>
                  <a:pt x="5110" y="302"/>
                  <a:pt x="5133" y="317"/>
                  <a:pt x="5171" y="329"/>
                </a:cubicBezTo>
                <a:cubicBezTo>
                  <a:pt x="5217" y="325"/>
                  <a:pt x="5244" y="323"/>
                  <a:pt x="5285" y="310"/>
                </a:cubicBezTo>
                <a:cubicBezTo>
                  <a:pt x="5314" y="352"/>
                  <a:pt x="5345" y="366"/>
                  <a:pt x="5386" y="392"/>
                </a:cubicBezTo>
                <a:cubicBezTo>
                  <a:pt x="5412" y="390"/>
                  <a:pt x="5475" y="376"/>
                  <a:pt x="5507" y="386"/>
                </a:cubicBezTo>
                <a:cubicBezTo>
                  <a:pt x="5513" y="390"/>
                  <a:pt x="5520" y="394"/>
                  <a:pt x="5525" y="399"/>
                </a:cubicBezTo>
                <a:cubicBezTo>
                  <a:pt x="5530" y="405"/>
                  <a:pt x="5531" y="414"/>
                  <a:pt x="5538" y="418"/>
                </a:cubicBezTo>
                <a:cubicBezTo>
                  <a:pt x="5549" y="425"/>
                  <a:pt x="5576" y="430"/>
                  <a:pt x="5576" y="430"/>
                </a:cubicBezTo>
                <a:cubicBezTo>
                  <a:pt x="5601" y="428"/>
                  <a:pt x="5627" y="430"/>
                  <a:pt x="5652" y="424"/>
                </a:cubicBezTo>
                <a:cubicBezTo>
                  <a:pt x="5667" y="420"/>
                  <a:pt x="5676" y="404"/>
                  <a:pt x="5690" y="399"/>
                </a:cubicBezTo>
                <a:cubicBezTo>
                  <a:pt x="5728" y="455"/>
                  <a:pt x="5676" y="384"/>
                  <a:pt x="5722" y="430"/>
                </a:cubicBezTo>
                <a:cubicBezTo>
                  <a:pt x="5727" y="435"/>
                  <a:pt x="5728" y="444"/>
                  <a:pt x="5734" y="449"/>
                </a:cubicBezTo>
                <a:cubicBezTo>
                  <a:pt x="5752" y="464"/>
                  <a:pt x="5787" y="466"/>
                  <a:pt x="5810" y="475"/>
                </a:cubicBezTo>
                <a:cubicBezTo>
                  <a:pt x="5847" y="467"/>
                  <a:pt x="5832" y="473"/>
                  <a:pt x="5855" y="462"/>
                </a:cubicBezTo>
                <a:lnTo>
                  <a:pt x="5850" y="1218"/>
                </a:lnTo>
                <a:lnTo>
                  <a:pt x="21" y="1195"/>
                </a:lnTo>
                <a:lnTo>
                  <a:pt x="0" y="278"/>
                </a:lnTo>
                <a:close/>
              </a:path>
            </a:pathLst>
          </a:custGeom>
          <a:solidFill>
            <a:srgbClr val="0000FF">
              <a:alpha val="79999"/>
            </a:srgbClr>
          </a:solidFill>
          <a:ln w="25400">
            <a:solidFill>
              <a:srgbClr val="000080"/>
            </a:solidFill>
            <a:round/>
            <a:headEnd/>
            <a:tailEnd/>
          </a:ln>
        </p:spPr>
        <p:txBody>
          <a:bodyPr wrap="none" anchor="ctr"/>
          <a:lstStyle/>
          <a:p>
            <a:pPr algn="ctr"/>
            <a:endParaRPr lang="en-US" b="1">
              <a:solidFill>
                <a:prstClr val="black"/>
              </a:solidFill>
              <a:latin typeface="Verdana" pitchFamily="34" charset="0"/>
              <a:cs typeface="Arial" charset="0"/>
            </a:endParaRPr>
          </a:p>
        </p:txBody>
      </p:sp>
      <p:grpSp>
        <p:nvGrpSpPr>
          <p:cNvPr id="121" name="Group 3"/>
          <p:cNvGrpSpPr>
            <a:grpSpLocks/>
          </p:cNvGrpSpPr>
          <p:nvPr/>
        </p:nvGrpSpPr>
        <p:grpSpPr bwMode="auto">
          <a:xfrm>
            <a:off x="-36513" y="2168525"/>
            <a:ext cx="9253538" cy="4824413"/>
            <a:chOff x="-46" y="1185"/>
            <a:chExt cx="5829" cy="3175"/>
          </a:xfrm>
        </p:grpSpPr>
        <p:sp>
          <p:nvSpPr>
            <p:cNvPr id="122" name="Freeform 4"/>
            <p:cNvSpPr>
              <a:spLocks/>
            </p:cNvSpPr>
            <p:nvPr/>
          </p:nvSpPr>
          <p:spPr bwMode="auto">
            <a:xfrm>
              <a:off x="-46" y="1185"/>
              <a:ext cx="5829" cy="3175"/>
            </a:xfrm>
            <a:custGeom>
              <a:avLst/>
              <a:gdLst>
                <a:gd name="T0" fmla="*/ 0 w 5829"/>
                <a:gd name="T1" fmla="*/ 3107 h 3175"/>
                <a:gd name="T2" fmla="*/ 159 w 5829"/>
                <a:gd name="T3" fmla="*/ 2925 h 3175"/>
                <a:gd name="T4" fmla="*/ 295 w 5829"/>
                <a:gd name="T5" fmla="*/ 2767 h 3175"/>
                <a:gd name="T6" fmla="*/ 477 w 5829"/>
                <a:gd name="T7" fmla="*/ 2608 h 3175"/>
                <a:gd name="T8" fmla="*/ 613 w 5829"/>
                <a:gd name="T9" fmla="*/ 2449 h 3175"/>
                <a:gd name="T10" fmla="*/ 771 w 5829"/>
                <a:gd name="T11" fmla="*/ 2290 h 3175"/>
                <a:gd name="T12" fmla="*/ 908 w 5829"/>
                <a:gd name="T13" fmla="*/ 2177 h 3175"/>
                <a:gd name="T14" fmla="*/ 1044 w 5829"/>
                <a:gd name="T15" fmla="*/ 1996 h 3175"/>
                <a:gd name="T16" fmla="*/ 1202 w 5829"/>
                <a:gd name="T17" fmla="*/ 1837 h 3175"/>
                <a:gd name="T18" fmla="*/ 1406 w 5829"/>
                <a:gd name="T19" fmla="*/ 1633 h 3175"/>
                <a:gd name="T20" fmla="*/ 1543 w 5829"/>
                <a:gd name="T21" fmla="*/ 1474 h 3175"/>
                <a:gd name="T22" fmla="*/ 1792 w 5829"/>
                <a:gd name="T23" fmla="*/ 1224 h 3175"/>
                <a:gd name="T24" fmla="*/ 1951 w 5829"/>
                <a:gd name="T25" fmla="*/ 1043 h 3175"/>
                <a:gd name="T26" fmla="*/ 2155 w 5829"/>
                <a:gd name="T27" fmla="*/ 794 h 3175"/>
                <a:gd name="T28" fmla="*/ 2404 w 5829"/>
                <a:gd name="T29" fmla="*/ 521 h 3175"/>
                <a:gd name="T30" fmla="*/ 2654 w 5829"/>
                <a:gd name="T31" fmla="*/ 227 h 3175"/>
                <a:gd name="T32" fmla="*/ 2835 w 5829"/>
                <a:gd name="T33" fmla="*/ 45 h 3175"/>
                <a:gd name="T34" fmla="*/ 2949 w 5829"/>
                <a:gd name="T35" fmla="*/ 0 h 3175"/>
                <a:gd name="T36" fmla="*/ 3062 w 5829"/>
                <a:gd name="T37" fmla="*/ 45 h 3175"/>
                <a:gd name="T38" fmla="*/ 3175 w 5829"/>
                <a:gd name="T39" fmla="*/ 181 h 3175"/>
                <a:gd name="T40" fmla="*/ 3312 w 5829"/>
                <a:gd name="T41" fmla="*/ 340 h 3175"/>
                <a:gd name="T42" fmla="*/ 3470 w 5829"/>
                <a:gd name="T43" fmla="*/ 521 h 3175"/>
                <a:gd name="T44" fmla="*/ 3629 w 5829"/>
                <a:gd name="T45" fmla="*/ 726 h 3175"/>
                <a:gd name="T46" fmla="*/ 3879 w 5829"/>
                <a:gd name="T47" fmla="*/ 1020 h 3175"/>
                <a:gd name="T48" fmla="*/ 4060 w 5829"/>
                <a:gd name="T49" fmla="*/ 1247 h 3175"/>
                <a:gd name="T50" fmla="*/ 4196 w 5829"/>
                <a:gd name="T51" fmla="*/ 1383 h 3175"/>
                <a:gd name="T52" fmla="*/ 4423 w 5829"/>
                <a:gd name="T53" fmla="*/ 1633 h 3175"/>
                <a:gd name="T54" fmla="*/ 4627 w 5829"/>
                <a:gd name="T55" fmla="*/ 1791 h 3175"/>
                <a:gd name="T56" fmla="*/ 4899 w 5829"/>
                <a:gd name="T57" fmla="*/ 2109 h 3175"/>
                <a:gd name="T58" fmla="*/ 5149 w 5829"/>
                <a:gd name="T59" fmla="*/ 2381 h 3175"/>
                <a:gd name="T60" fmla="*/ 5466 w 5829"/>
                <a:gd name="T61" fmla="*/ 2721 h 3175"/>
                <a:gd name="T62" fmla="*/ 5738 w 5829"/>
                <a:gd name="T63" fmla="*/ 3039 h 3175"/>
                <a:gd name="T64" fmla="*/ 5829 w 5829"/>
                <a:gd name="T65" fmla="*/ 3130 h 3175"/>
                <a:gd name="T66" fmla="*/ 5784 w 5829"/>
                <a:gd name="T67" fmla="*/ 3175 h 3175"/>
                <a:gd name="T68" fmla="*/ 23 w 5829"/>
                <a:gd name="T69" fmla="*/ 3152 h 3175"/>
                <a:gd name="T70" fmla="*/ 0 w 5829"/>
                <a:gd name="T71" fmla="*/ 3107 h 31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829"/>
                <a:gd name="T109" fmla="*/ 0 h 3175"/>
                <a:gd name="T110" fmla="*/ 5829 w 5829"/>
                <a:gd name="T111" fmla="*/ 3175 h 31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829" h="3175">
                  <a:moveTo>
                    <a:pt x="0" y="3107"/>
                  </a:moveTo>
                  <a:lnTo>
                    <a:pt x="159" y="2925"/>
                  </a:lnTo>
                  <a:lnTo>
                    <a:pt x="295" y="2767"/>
                  </a:lnTo>
                  <a:lnTo>
                    <a:pt x="477" y="2608"/>
                  </a:lnTo>
                  <a:lnTo>
                    <a:pt x="613" y="2449"/>
                  </a:lnTo>
                  <a:lnTo>
                    <a:pt x="771" y="2290"/>
                  </a:lnTo>
                  <a:lnTo>
                    <a:pt x="908" y="2177"/>
                  </a:lnTo>
                  <a:lnTo>
                    <a:pt x="1044" y="1996"/>
                  </a:lnTo>
                  <a:lnTo>
                    <a:pt x="1202" y="1837"/>
                  </a:lnTo>
                  <a:lnTo>
                    <a:pt x="1406" y="1633"/>
                  </a:lnTo>
                  <a:lnTo>
                    <a:pt x="1543" y="1474"/>
                  </a:lnTo>
                  <a:lnTo>
                    <a:pt x="1792" y="1224"/>
                  </a:lnTo>
                  <a:lnTo>
                    <a:pt x="1951" y="1043"/>
                  </a:lnTo>
                  <a:lnTo>
                    <a:pt x="2155" y="794"/>
                  </a:lnTo>
                  <a:lnTo>
                    <a:pt x="2404" y="521"/>
                  </a:lnTo>
                  <a:lnTo>
                    <a:pt x="2654" y="227"/>
                  </a:lnTo>
                  <a:lnTo>
                    <a:pt x="2835" y="45"/>
                  </a:lnTo>
                  <a:lnTo>
                    <a:pt x="2949" y="0"/>
                  </a:lnTo>
                  <a:lnTo>
                    <a:pt x="3062" y="45"/>
                  </a:lnTo>
                  <a:lnTo>
                    <a:pt x="3175" y="181"/>
                  </a:lnTo>
                  <a:lnTo>
                    <a:pt x="3312" y="340"/>
                  </a:lnTo>
                  <a:lnTo>
                    <a:pt x="3470" y="521"/>
                  </a:lnTo>
                  <a:lnTo>
                    <a:pt x="3629" y="726"/>
                  </a:lnTo>
                  <a:lnTo>
                    <a:pt x="3879" y="1020"/>
                  </a:lnTo>
                  <a:lnTo>
                    <a:pt x="4060" y="1247"/>
                  </a:lnTo>
                  <a:lnTo>
                    <a:pt x="4196" y="1383"/>
                  </a:lnTo>
                  <a:lnTo>
                    <a:pt x="4423" y="1633"/>
                  </a:lnTo>
                  <a:lnTo>
                    <a:pt x="4627" y="1791"/>
                  </a:lnTo>
                  <a:lnTo>
                    <a:pt x="4899" y="2109"/>
                  </a:lnTo>
                  <a:lnTo>
                    <a:pt x="5149" y="2381"/>
                  </a:lnTo>
                  <a:lnTo>
                    <a:pt x="5466" y="2721"/>
                  </a:lnTo>
                  <a:lnTo>
                    <a:pt x="5738" y="3039"/>
                  </a:lnTo>
                  <a:lnTo>
                    <a:pt x="5829" y="3130"/>
                  </a:lnTo>
                  <a:lnTo>
                    <a:pt x="5784" y="3175"/>
                  </a:lnTo>
                  <a:lnTo>
                    <a:pt x="23" y="3152"/>
                  </a:lnTo>
                  <a:lnTo>
                    <a:pt x="0" y="3107"/>
                  </a:lnTo>
                  <a:close/>
                </a:path>
              </a:pathLst>
            </a:custGeom>
            <a:gradFill rotWithShape="1">
              <a:gsLst>
                <a:gs pos="0">
                  <a:srgbClr val="5E2F00"/>
                </a:gs>
                <a:gs pos="100000">
                  <a:srgbClr val="CC6600">
                    <a:alpha val="50000"/>
                  </a:srgbClr>
                </a:gs>
              </a:gsLst>
              <a:lin ang="5400000" scaled="1"/>
            </a:gradFill>
            <a:ln w="25400">
              <a:no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23" name="Freeform 5"/>
            <p:cNvSpPr>
              <a:spLocks/>
            </p:cNvSpPr>
            <p:nvPr/>
          </p:nvSpPr>
          <p:spPr bwMode="auto">
            <a:xfrm>
              <a:off x="-46" y="1185"/>
              <a:ext cx="5829" cy="3175"/>
            </a:xfrm>
            <a:custGeom>
              <a:avLst/>
              <a:gdLst>
                <a:gd name="T0" fmla="*/ 0 w 5829"/>
                <a:gd name="T1" fmla="*/ 3107 h 3175"/>
                <a:gd name="T2" fmla="*/ 159 w 5829"/>
                <a:gd name="T3" fmla="*/ 2925 h 3175"/>
                <a:gd name="T4" fmla="*/ 295 w 5829"/>
                <a:gd name="T5" fmla="*/ 2767 h 3175"/>
                <a:gd name="T6" fmla="*/ 477 w 5829"/>
                <a:gd name="T7" fmla="*/ 2608 h 3175"/>
                <a:gd name="T8" fmla="*/ 613 w 5829"/>
                <a:gd name="T9" fmla="*/ 2449 h 3175"/>
                <a:gd name="T10" fmla="*/ 771 w 5829"/>
                <a:gd name="T11" fmla="*/ 2290 h 3175"/>
                <a:gd name="T12" fmla="*/ 908 w 5829"/>
                <a:gd name="T13" fmla="*/ 2177 h 3175"/>
                <a:gd name="T14" fmla="*/ 1044 w 5829"/>
                <a:gd name="T15" fmla="*/ 1996 h 3175"/>
                <a:gd name="T16" fmla="*/ 1202 w 5829"/>
                <a:gd name="T17" fmla="*/ 1837 h 3175"/>
                <a:gd name="T18" fmla="*/ 1406 w 5829"/>
                <a:gd name="T19" fmla="*/ 1633 h 3175"/>
                <a:gd name="T20" fmla="*/ 1543 w 5829"/>
                <a:gd name="T21" fmla="*/ 1474 h 3175"/>
                <a:gd name="T22" fmla="*/ 1792 w 5829"/>
                <a:gd name="T23" fmla="*/ 1224 h 3175"/>
                <a:gd name="T24" fmla="*/ 1951 w 5829"/>
                <a:gd name="T25" fmla="*/ 1043 h 3175"/>
                <a:gd name="T26" fmla="*/ 2155 w 5829"/>
                <a:gd name="T27" fmla="*/ 794 h 3175"/>
                <a:gd name="T28" fmla="*/ 2404 w 5829"/>
                <a:gd name="T29" fmla="*/ 521 h 3175"/>
                <a:gd name="T30" fmla="*/ 2654 w 5829"/>
                <a:gd name="T31" fmla="*/ 227 h 3175"/>
                <a:gd name="T32" fmla="*/ 2835 w 5829"/>
                <a:gd name="T33" fmla="*/ 45 h 3175"/>
                <a:gd name="T34" fmla="*/ 2949 w 5829"/>
                <a:gd name="T35" fmla="*/ 0 h 3175"/>
                <a:gd name="T36" fmla="*/ 3062 w 5829"/>
                <a:gd name="T37" fmla="*/ 45 h 3175"/>
                <a:gd name="T38" fmla="*/ 3175 w 5829"/>
                <a:gd name="T39" fmla="*/ 181 h 3175"/>
                <a:gd name="T40" fmla="*/ 3312 w 5829"/>
                <a:gd name="T41" fmla="*/ 340 h 3175"/>
                <a:gd name="T42" fmla="*/ 3470 w 5829"/>
                <a:gd name="T43" fmla="*/ 521 h 3175"/>
                <a:gd name="T44" fmla="*/ 3629 w 5829"/>
                <a:gd name="T45" fmla="*/ 726 h 3175"/>
                <a:gd name="T46" fmla="*/ 3879 w 5829"/>
                <a:gd name="T47" fmla="*/ 1020 h 3175"/>
                <a:gd name="T48" fmla="*/ 4060 w 5829"/>
                <a:gd name="T49" fmla="*/ 1247 h 3175"/>
                <a:gd name="T50" fmla="*/ 4196 w 5829"/>
                <a:gd name="T51" fmla="*/ 1383 h 3175"/>
                <a:gd name="T52" fmla="*/ 4423 w 5829"/>
                <a:gd name="T53" fmla="*/ 1633 h 3175"/>
                <a:gd name="T54" fmla="*/ 4627 w 5829"/>
                <a:gd name="T55" fmla="*/ 1791 h 3175"/>
                <a:gd name="T56" fmla="*/ 4899 w 5829"/>
                <a:gd name="T57" fmla="*/ 2109 h 3175"/>
                <a:gd name="T58" fmla="*/ 5149 w 5829"/>
                <a:gd name="T59" fmla="*/ 2381 h 3175"/>
                <a:gd name="T60" fmla="*/ 5466 w 5829"/>
                <a:gd name="T61" fmla="*/ 2721 h 3175"/>
                <a:gd name="T62" fmla="*/ 5738 w 5829"/>
                <a:gd name="T63" fmla="*/ 3039 h 3175"/>
                <a:gd name="T64" fmla="*/ 5829 w 5829"/>
                <a:gd name="T65" fmla="*/ 3130 h 3175"/>
                <a:gd name="T66" fmla="*/ 5784 w 5829"/>
                <a:gd name="T67" fmla="*/ 3175 h 3175"/>
                <a:gd name="T68" fmla="*/ 23 w 5829"/>
                <a:gd name="T69" fmla="*/ 3152 h 3175"/>
                <a:gd name="T70" fmla="*/ 0 w 5829"/>
                <a:gd name="T71" fmla="*/ 3107 h 31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829"/>
                <a:gd name="T109" fmla="*/ 0 h 3175"/>
                <a:gd name="T110" fmla="*/ 5829 w 5829"/>
                <a:gd name="T111" fmla="*/ 3175 h 31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829" h="3175">
                  <a:moveTo>
                    <a:pt x="0" y="3107"/>
                  </a:moveTo>
                  <a:lnTo>
                    <a:pt x="159" y="2925"/>
                  </a:lnTo>
                  <a:lnTo>
                    <a:pt x="295" y="2767"/>
                  </a:lnTo>
                  <a:lnTo>
                    <a:pt x="477" y="2608"/>
                  </a:lnTo>
                  <a:lnTo>
                    <a:pt x="613" y="2449"/>
                  </a:lnTo>
                  <a:lnTo>
                    <a:pt x="771" y="2290"/>
                  </a:lnTo>
                  <a:lnTo>
                    <a:pt x="908" y="2177"/>
                  </a:lnTo>
                  <a:lnTo>
                    <a:pt x="1044" y="1996"/>
                  </a:lnTo>
                  <a:lnTo>
                    <a:pt x="1202" y="1837"/>
                  </a:lnTo>
                  <a:lnTo>
                    <a:pt x="1406" y="1633"/>
                  </a:lnTo>
                  <a:lnTo>
                    <a:pt x="1543" y="1474"/>
                  </a:lnTo>
                  <a:lnTo>
                    <a:pt x="1792" y="1224"/>
                  </a:lnTo>
                  <a:lnTo>
                    <a:pt x="1951" y="1043"/>
                  </a:lnTo>
                  <a:lnTo>
                    <a:pt x="2155" y="794"/>
                  </a:lnTo>
                  <a:lnTo>
                    <a:pt x="2404" y="521"/>
                  </a:lnTo>
                  <a:lnTo>
                    <a:pt x="2654" y="227"/>
                  </a:lnTo>
                  <a:lnTo>
                    <a:pt x="2835" y="45"/>
                  </a:lnTo>
                  <a:lnTo>
                    <a:pt x="2949" y="0"/>
                  </a:lnTo>
                  <a:lnTo>
                    <a:pt x="3062" y="45"/>
                  </a:lnTo>
                  <a:lnTo>
                    <a:pt x="3175" y="181"/>
                  </a:lnTo>
                  <a:lnTo>
                    <a:pt x="3312" y="340"/>
                  </a:lnTo>
                  <a:lnTo>
                    <a:pt x="3470" y="521"/>
                  </a:lnTo>
                  <a:lnTo>
                    <a:pt x="3629" y="726"/>
                  </a:lnTo>
                  <a:lnTo>
                    <a:pt x="3879" y="1020"/>
                  </a:lnTo>
                  <a:lnTo>
                    <a:pt x="4060" y="1247"/>
                  </a:lnTo>
                  <a:lnTo>
                    <a:pt x="4196" y="1383"/>
                  </a:lnTo>
                  <a:lnTo>
                    <a:pt x="4423" y="1633"/>
                  </a:lnTo>
                  <a:lnTo>
                    <a:pt x="4627" y="1791"/>
                  </a:lnTo>
                  <a:lnTo>
                    <a:pt x="4899" y="2109"/>
                  </a:lnTo>
                  <a:lnTo>
                    <a:pt x="5149" y="2381"/>
                  </a:lnTo>
                  <a:lnTo>
                    <a:pt x="5466" y="2721"/>
                  </a:lnTo>
                  <a:lnTo>
                    <a:pt x="5738" y="3039"/>
                  </a:lnTo>
                  <a:lnTo>
                    <a:pt x="5829" y="3130"/>
                  </a:lnTo>
                  <a:lnTo>
                    <a:pt x="5784" y="3175"/>
                  </a:lnTo>
                  <a:lnTo>
                    <a:pt x="23" y="3152"/>
                  </a:lnTo>
                  <a:lnTo>
                    <a:pt x="0" y="3107"/>
                  </a:lnTo>
                  <a:close/>
                </a:path>
              </a:pathLst>
            </a:custGeom>
            <a:noFill/>
            <a:ln w="38100">
              <a:solidFill>
                <a:srgbClr val="990000"/>
              </a:solidFill>
              <a:round/>
              <a:headEnd/>
              <a:tailEnd/>
            </a:ln>
          </p:spPr>
          <p:txBody>
            <a:bodyPr wrap="none" anchor="ctr"/>
            <a:lstStyle/>
            <a:p>
              <a:pPr algn="ctr"/>
              <a:endParaRPr lang="en-US" b="1">
                <a:solidFill>
                  <a:prstClr val="black"/>
                </a:solidFill>
                <a:latin typeface="Verdana" pitchFamily="34" charset="0"/>
                <a:cs typeface="Arial" charset="0"/>
              </a:endParaRPr>
            </a:p>
          </p:txBody>
        </p:sp>
      </p:grpSp>
      <p:sp>
        <p:nvSpPr>
          <p:cNvPr id="124" name="Rectangle 6"/>
          <p:cNvSpPr>
            <a:spLocks noGrp="1" noChangeArrowheads="1"/>
          </p:cNvSpPr>
          <p:nvPr>
            <p:ph type="title"/>
          </p:nvPr>
        </p:nvSpPr>
        <p:spPr>
          <a:xfrm>
            <a:off x="468313" y="188057"/>
            <a:ext cx="8229600" cy="828675"/>
          </a:xfrm>
        </p:spPr>
        <p:txBody>
          <a:bodyPr/>
          <a:lstStyle/>
          <a:p>
            <a:pPr eaLnBrk="1" hangingPunct="1">
              <a:defRPr/>
            </a:pPr>
            <a:r>
              <a:rPr lang="en-US" dirty="0" smtClean="0"/>
              <a:t>The trouble with leveling…</a:t>
            </a:r>
            <a:endParaRPr lang="en-US" b="1" i="1" dirty="0" smtClean="0"/>
          </a:p>
        </p:txBody>
      </p:sp>
      <p:sp>
        <p:nvSpPr>
          <p:cNvPr id="125" name="Text Box 7"/>
          <p:cNvSpPr txBox="1">
            <a:spLocks noChangeArrowheads="1"/>
          </p:cNvSpPr>
          <p:nvPr/>
        </p:nvSpPr>
        <p:spPr bwMode="auto">
          <a:xfrm>
            <a:off x="2447048" y="932527"/>
            <a:ext cx="1954381" cy="1200329"/>
          </a:xfrm>
          <a:prstGeom prst="rect">
            <a:avLst/>
          </a:prstGeom>
          <a:noFill/>
          <a:ln w="9525" algn="ctr">
            <a:noFill/>
            <a:miter lim="800000"/>
            <a:headEnd/>
            <a:tailEnd/>
          </a:ln>
          <a:effectLst/>
        </p:spPr>
        <p:txBody>
          <a:bodyPr wrap="none">
            <a:spAutoFit/>
          </a:bodyPr>
          <a:lstStyle/>
          <a:p>
            <a:pPr algn="ctr">
              <a:spcBef>
                <a:spcPct val="50000"/>
              </a:spcBef>
              <a:defRPr/>
            </a:pPr>
            <a:r>
              <a:rPr lang="en-US" sz="2400" dirty="0">
                <a:solidFill>
                  <a:prstClr val="black"/>
                </a:solidFill>
                <a:latin typeface="Verdana" pitchFamily="34" charset="0"/>
                <a:cs typeface="Arial" pitchFamily="34" charset="0"/>
              </a:rPr>
              <a:t>What is the</a:t>
            </a:r>
            <a:br>
              <a:rPr lang="en-US" sz="2400" dirty="0">
                <a:solidFill>
                  <a:prstClr val="black"/>
                </a:solidFill>
                <a:latin typeface="Verdana" pitchFamily="34" charset="0"/>
                <a:cs typeface="Arial" pitchFamily="34" charset="0"/>
              </a:rPr>
            </a:br>
            <a:r>
              <a:rPr lang="en-US" sz="2400" dirty="0">
                <a:solidFill>
                  <a:prstClr val="black"/>
                </a:solidFill>
                <a:latin typeface="Verdana" pitchFamily="34" charset="0"/>
                <a:cs typeface="Arial" pitchFamily="34" charset="0"/>
              </a:rPr>
              <a:t>“elevation”</a:t>
            </a:r>
            <a:br>
              <a:rPr lang="en-US" sz="2400" dirty="0">
                <a:solidFill>
                  <a:prstClr val="black"/>
                </a:solidFill>
                <a:latin typeface="Verdana" pitchFamily="34" charset="0"/>
                <a:cs typeface="Arial" pitchFamily="34" charset="0"/>
              </a:rPr>
            </a:br>
            <a:r>
              <a:rPr lang="en-US" sz="2400" dirty="0">
                <a:solidFill>
                  <a:prstClr val="black"/>
                </a:solidFill>
                <a:latin typeface="Verdana" pitchFamily="34" charset="0"/>
                <a:cs typeface="Arial" pitchFamily="34" charset="0"/>
              </a:rPr>
              <a:t>here?</a:t>
            </a:r>
          </a:p>
        </p:txBody>
      </p:sp>
      <p:sp>
        <p:nvSpPr>
          <p:cNvPr id="126" name="Text Box 8"/>
          <p:cNvSpPr txBox="1">
            <a:spLocks noChangeArrowheads="1"/>
          </p:cNvSpPr>
          <p:nvPr/>
        </p:nvSpPr>
        <p:spPr bwMode="auto">
          <a:xfrm>
            <a:off x="5292725" y="3462338"/>
            <a:ext cx="686406" cy="584775"/>
          </a:xfrm>
          <a:prstGeom prst="rect">
            <a:avLst/>
          </a:prstGeom>
          <a:noFill/>
          <a:ln w="12700">
            <a:noFill/>
            <a:miter lim="800000"/>
            <a:headEnd/>
            <a:tailEnd/>
          </a:ln>
          <a:effectLst/>
        </p:spPr>
        <p:txBody>
          <a:bodyPr wrap="none">
            <a:spAutoFit/>
          </a:bodyPr>
          <a:lstStyle/>
          <a:p>
            <a:pPr eaLnBrk="0" hangingPunct="0">
              <a:defRPr/>
            </a:pPr>
            <a:r>
              <a:rPr lang="en-US" sz="3200" b="1" i="1" dirty="0">
                <a:solidFill>
                  <a:prstClr val="black"/>
                </a:solidFill>
                <a:latin typeface="Times New Roman" pitchFamily="18" charset="0"/>
                <a:cs typeface="Arial" pitchFamily="34" charset="0"/>
              </a:rPr>
              <a:t>H</a:t>
            </a:r>
            <a:r>
              <a:rPr lang="en-US" sz="3200" b="1" i="1" baseline="-25000" dirty="0">
                <a:solidFill>
                  <a:prstClr val="black"/>
                </a:solidFill>
                <a:latin typeface="Times New Roman" pitchFamily="18" charset="0"/>
                <a:cs typeface="Arial" pitchFamily="34" charset="0"/>
              </a:rPr>
              <a:t>C</a:t>
            </a:r>
            <a:endParaRPr lang="en-US" sz="3200" b="1" baseline="-25000" dirty="0">
              <a:solidFill>
                <a:prstClr val="black"/>
              </a:solidFill>
              <a:latin typeface="Times New Roman" pitchFamily="18" charset="0"/>
              <a:cs typeface="Arial" pitchFamily="34" charset="0"/>
            </a:endParaRPr>
          </a:p>
        </p:txBody>
      </p:sp>
      <p:sp>
        <p:nvSpPr>
          <p:cNvPr id="127" name="AutoShape 9"/>
          <p:cNvSpPr>
            <a:spLocks/>
          </p:cNvSpPr>
          <p:nvPr/>
        </p:nvSpPr>
        <p:spPr bwMode="auto">
          <a:xfrm rot="-125917">
            <a:off x="4857750" y="2133600"/>
            <a:ext cx="457200" cy="3243263"/>
          </a:xfrm>
          <a:prstGeom prst="rightBrace">
            <a:avLst>
              <a:gd name="adj1" fmla="val 59115"/>
              <a:gd name="adj2" fmla="val 50060"/>
            </a:avLst>
          </a:prstGeom>
          <a:noFill/>
          <a:ln w="31750">
            <a:solidFill>
              <a:schemeClr val="tx1"/>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28" name="Text Box 10"/>
          <p:cNvSpPr txBox="1">
            <a:spLocks noChangeArrowheads="1"/>
          </p:cNvSpPr>
          <p:nvPr/>
        </p:nvSpPr>
        <p:spPr bwMode="auto">
          <a:xfrm rot="42165">
            <a:off x="2919413" y="5538788"/>
            <a:ext cx="3322637" cy="549275"/>
          </a:xfrm>
          <a:prstGeom prst="rect">
            <a:avLst/>
          </a:prstGeom>
          <a:noFill/>
          <a:ln w="9525" algn="ctr">
            <a:noFill/>
            <a:miter lim="800000"/>
            <a:headEnd/>
            <a:tailEnd/>
          </a:ln>
          <a:effectLst/>
        </p:spPr>
        <p:txBody>
          <a:bodyPr wrap="none">
            <a:spAutoFit/>
          </a:bodyPr>
          <a:lstStyle/>
          <a:p>
            <a:pPr algn="ctr">
              <a:lnSpc>
                <a:spcPct val="50000"/>
              </a:lnSpc>
              <a:spcBef>
                <a:spcPct val="50000"/>
              </a:spcBef>
              <a:defRPr/>
            </a:pPr>
            <a:r>
              <a:rPr lang="en-US" sz="2000" b="1" i="1" dirty="0">
                <a:solidFill>
                  <a:prstClr val="black"/>
                </a:solidFill>
                <a:latin typeface="Verdana" pitchFamily="34" charset="0"/>
                <a:cs typeface="Arial" pitchFamily="34" charset="0"/>
              </a:rPr>
              <a:t>Level surface at geoid</a:t>
            </a:r>
          </a:p>
          <a:p>
            <a:pPr algn="ctr">
              <a:lnSpc>
                <a:spcPct val="50000"/>
              </a:lnSpc>
              <a:spcBef>
                <a:spcPct val="50000"/>
              </a:spcBef>
              <a:defRPr/>
            </a:pPr>
            <a:r>
              <a:rPr lang="en-US" sz="2000" b="1" i="1" dirty="0">
                <a:solidFill>
                  <a:prstClr val="black"/>
                </a:solidFill>
                <a:latin typeface="Verdana" pitchFamily="34" charset="0"/>
                <a:cs typeface="Arial" pitchFamily="34" charset="0"/>
              </a:rPr>
              <a:t>(“mean sea level”)</a:t>
            </a:r>
          </a:p>
        </p:txBody>
      </p:sp>
      <p:sp>
        <p:nvSpPr>
          <p:cNvPr id="129" name="Arc 11"/>
          <p:cNvSpPr>
            <a:spLocks/>
          </p:cNvSpPr>
          <p:nvPr/>
        </p:nvSpPr>
        <p:spPr bwMode="auto">
          <a:xfrm rot="10662165" flipV="1">
            <a:off x="0" y="2019300"/>
            <a:ext cx="9147175" cy="2422525"/>
          </a:xfrm>
          <a:custGeom>
            <a:avLst/>
            <a:gdLst>
              <a:gd name="T0" fmla="*/ 0 w 23382"/>
              <a:gd name="T1" fmla="*/ 37235 h 21600"/>
              <a:gd name="T2" fmla="*/ 9147175 w 23382"/>
              <a:gd name="T3" fmla="*/ 1407083 h 21600"/>
              <a:gd name="T4" fmla="*/ 1475237 w 23382"/>
              <a:gd name="T5" fmla="*/ 2422525 h 21600"/>
              <a:gd name="T6" fmla="*/ 0 60000 65536"/>
              <a:gd name="T7" fmla="*/ 0 60000 65536"/>
              <a:gd name="T8" fmla="*/ 0 60000 65536"/>
              <a:gd name="T9" fmla="*/ 0 w 23382"/>
              <a:gd name="T10" fmla="*/ 0 h 21600"/>
              <a:gd name="T11" fmla="*/ 23382 w 23382"/>
              <a:gd name="T12" fmla="*/ 21600 h 21600"/>
            </a:gdLst>
            <a:ahLst/>
            <a:cxnLst>
              <a:cxn ang="T6">
                <a:pos x="T0" y="T1"/>
              </a:cxn>
              <a:cxn ang="T7">
                <a:pos x="T2" y="T3"/>
              </a:cxn>
              <a:cxn ang="T8">
                <a:pos x="T4" y="T5"/>
              </a:cxn>
            </a:cxnLst>
            <a:rect l="T9" t="T10" r="T11" b="T12"/>
            <a:pathLst>
              <a:path w="23382" h="21600" fill="none" extrusionOk="0">
                <a:moveTo>
                  <a:pt x="-1" y="331"/>
                </a:moveTo>
                <a:cubicBezTo>
                  <a:pt x="1244" y="111"/>
                  <a:pt x="2506" y="-1"/>
                  <a:pt x="3771" y="0"/>
                </a:cubicBezTo>
                <a:cubicBezTo>
                  <a:pt x="12195" y="0"/>
                  <a:pt x="19850" y="4897"/>
                  <a:pt x="23381" y="12546"/>
                </a:cubicBezTo>
              </a:path>
              <a:path w="23382" h="21600" stroke="0" extrusionOk="0">
                <a:moveTo>
                  <a:pt x="-1" y="331"/>
                </a:moveTo>
                <a:cubicBezTo>
                  <a:pt x="1244" y="111"/>
                  <a:pt x="2506" y="-1"/>
                  <a:pt x="3771" y="0"/>
                </a:cubicBezTo>
                <a:cubicBezTo>
                  <a:pt x="12195" y="0"/>
                  <a:pt x="19850" y="4897"/>
                  <a:pt x="23381" y="12546"/>
                </a:cubicBezTo>
                <a:lnTo>
                  <a:pt x="3771" y="21600"/>
                </a:lnTo>
                <a:close/>
              </a:path>
            </a:pathLst>
          </a:custGeom>
          <a:noFill/>
          <a:ln w="38100">
            <a:solidFill>
              <a:schemeClr val="accent1"/>
            </a:solidFill>
            <a:prstDash val="lgDash"/>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30" name="Arc 12"/>
          <p:cNvSpPr>
            <a:spLocks/>
          </p:cNvSpPr>
          <p:nvPr/>
        </p:nvSpPr>
        <p:spPr bwMode="auto">
          <a:xfrm rot="11262165" flipV="1">
            <a:off x="-7938" y="5219700"/>
            <a:ext cx="9147176" cy="2422525"/>
          </a:xfrm>
          <a:custGeom>
            <a:avLst/>
            <a:gdLst>
              <a:gd name="T0" fmla="*/ 0 w 23382"/>
              <a:gd name="T1" fmla="*/ 37235 h 21600"/>
              <a:gd name="T2" fmla="*/ 9147176 w 23382"/>
              <a:gd name="T3" fmla="*/ 1407083 h 21600"/>
              <a:gd name="T4" fmla="*/ 1475237 w 23382"/>
              <a:gd name="T5" fmla="*/ 2422525 h 21600"/>
              <a:gd name="T6" fmla="*/ 0 60000 65536"/>
              <a:gd name="T7" fmla="*/ 0 60000 65536"/>
              <a:gd name="T8" fmla="*/ 0 60000 65536"/>
              <a:gd name="T9" fmla="*/ 0 w 23382"/>
              <a:gd name="T10" fmla="*/ 0 h 21600"/>
              <a:gd name="T11" fmla="*/ 23382 w 23382"/>
              <a:gd name="T12" fmla="*/ 21600 h 21600"/>
            </a:gdLst>
            <a:ahLst/>
            <a:cxnLst>
              <a:cxn ang="T6">
                <a:pos x="T0" y="T1"/>
              </a:cxn>
              <a:cxn ang="T7">
                <a:pos x="T2" y="T3"/>
              </a:cxn>
              <a:cxn ang="T8">
                <a:pos x="T4" y="T5"/>
              </a:cxn>
            </a:cxnLst>
            <a:rect l="T9" t="T10" r="T11" b="T12"/>
            <a:pathLst>
              <a:path w="23382" h="21600" fill="none" extrusionOk="0">
                <a:moveTo>
                  <a:pt x="-1" y="331"/>
                </a:moveTo>
                <a:cubicBezTo>
                  <a:pt x="1244" y="111"/>
                  <a:pt x="2506" y="-1"/>
                  <a:pt x="3771" y="0"/>
                </a:cubicBezTo>
                <a:cubicBezTo>
                  <a:pt x="12195" y="0"/>
                  <a:pt x="19850" y="4897"/>
                  <a:pt x="23381" y="12546"/>
                </a:cubicBezTo>
              </a:path>
              <a:path w="23382" h="21600" stroke="0" extrusionOk="0">
                <a:moveTo>
                  <a:pt x="-1" y="331"/>
                </a:moveTo>
                <a:cubicBezTo>
                  <a:pt x="1244" y="111"/>
                  <a:pt x="2506" y="-1"/>
                  <a:pt x="3771" y="0"/>
                </a:cubicBezTo>
                <a:cubicBezTo>
                  <a:pt x="12195" y="0"/>
                  <a:pt x="19850" y="4897"/>
                  <a:pt x="23381" y="12546"/>
                </a:cubicBezTo>
                <a:lnTo>
                  <a:pt x="3771" y="21600"/>
                </a:lnTo>
                <a:close/>
              </a:path>
            </a:pathLst>
          </a:custGeom>
          <a:noFill/>
          <a:ln w="38100">
            <a:solidFill>
              <a:schemeClr val="accent1"/>
            </a:solidFill>
            <a:prstDash val="lgDash"/>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31" name="Arc 13"/>
          <p:cNvSpPr>
            <a:spLocks/>
          </p:cNvSpPr>
          <p:nvPr/>
        </p:nvSpPr>
        <p:spPr bwMode="auto">
          <a:xfrm rot="11142165" flipV="1">
            <a:off x="-34925" y="4579938"/>
            <a:ext cx="9147175" cy="2422525"/>
          </a:xfrm>
          <a:custGeom>
            <a:avLst/>
            <a:gdLst>
              <a:gd name="T0" fmla="*/ 0 w 23382"/>
              <a:gd name="T1" fmla="*/ 37235 h 21600"/>
              <a:gd name="T2" fmla="*/ 9147175 w 23382"/>
              <a:gd name="T3" fmla="*/ 1407083 h 21600"/>
              <a:gd name="T4" fmla="*/ 1475237 w 23382"/>
              <a:gd name="T5" fmla="*/ 2422525 h 21600"/>
              <a:gd name="T6" fmla="*/ 0 60000 65536"/>
              <a:gd name="T7" fmla="*/ 0 60000 65536"/>
              <a:gd name="T8" fmla="*/ 0 60000 65536"/>
              <a:gd name="T9" fmla="*/ 0 w 23382"/>
              <a:gd name="T10" fmla="*/ 0 h 21600"/>
              <a:gd name="T11" fmla="*/ 23382 w 23382"/>
              <a:gd name="T12" fmla="*/ 21600 h 21600"/>
            </a:gdLst>
            <a:ahLst/>
            <a:cxnLst>
              <a:cxn ang="T6">
                <a:pos x="T0" y="T1"/>
              </a:cxn>
              <a:cxn ang="T7">
                <a:pos x="T2" y="T3"/>
              </a:cxn>
              <a:cxn ang="T8">
                <a:pos x="T4" y="T5"/>
              </a:cxn>
            </a:cxnLst>
            <a:rect l="T9" t="T10" r="T11" b="T12"/>
            <a:pathLst>
              <a:path w="23382" h="21600" fill="none" extrusionOk="0">
                <a:moveTo>
                  <a:pt x="-1" y="331"/>
                </a:moveTo>
                <a:cubicBezTo>
                  <a:pt x="1244" y="111"/>
                  <a:pt x="2506" y="-1"/>
                  <a:pt x="3771" y="0"/>
                </a:cubicBezTo>
                <a:cubicBezTo>
                  <a:pt x="12195" y="0"/>
                  <a:pt x="19850" y="4897"/>
                  <a:pt x="23381" y="12546"/>
                </a:cubicBezTo>
              </a:path>
              <a:path w="23382" h="21600" stroke="0" extrusionOk="0">
                <a:moveTo>
                  <a:pt x="-1" y="331"/>
                </a:moveTo>
                <a:cubicBezTo>
                  <a:pt x="1244" y="111"/>
                  <a:pt x="2506" y="-1"/>
                  <a:pt x="3771" y="0"/>
                </a:cubicBezTo>
                <a:cubicBezTo>
                  <a:pt x="12195" y="0"/>
                  <a:pt x="19850" y="4897"/>
                  <a:pt x="23381" y="12546"/>
                </a:cubicBezTo>
                <a:lnTo>
                  <a:pt x="3771" y="21600"/>
                </a:lnTo>
                <a:close/>
              </a:path>
            </a:pathLst>
          </a:custGeom>
          <a:noFill/>
          <a:ln w="38100">
            <a:solidFill>
              <a:schemeClr val="accent1"/>
            </a:solidFill>
            <a:prstDash val="lgDash"/>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32" name="Arc 14"/>
          <p:cNvSpPr>
            <a:spLocks/>
          </p:cNvSpPr>
          <p:nvPr/>
        </p:nvSpPr>
        <p:spPr bwMode="auto">
          <a:xfrm rot="10782165" flipV="1">
            <a:off x="-3175" y="2659063"/>
            <a:ext cx="9147175" cy="2422525"/>
          </a:xfrm>
          <a:custGeom>
            <a:avLst/>
            <a:gdLst>
              <a:gd name="T0" fmla="*/ 0 w 23382"/>
              <a:gd name="T1" fmla="*/ 37235 h 21600"/>
              <a:gd name="T2" fmla="*/ 9147175 w 23382"/>
              <a:gd name="T3" fmla="*/ 1407083 h 21600"/>
              <a:gd name="T4" fmla="*/ 1475237 w 23382"/>
              <a:gd name="T5" fmla="*/ 2422525 h 21600"/>
              <a:gd name="T6" fmla="*/ 0 60000 65536"/>
              <a:gd name="T7" fmla="*/ 0 60000 65536"/>
              <a:gd name="T8" fmla="*/ 0 60000 65536"/>
              <a:gd name="T9" fmla="*/ 0 w 23382"/>
              <a:gd name="T10" fmla="*/ 0 h 21600"/>
              <a:gd name="T11" fmla="*/ 23382 w 23382"/>
              <a:gd name="T12" fmla="*/ 21600 h 21600"/>
            </a:gdLst>
            <a:ahLst/>
            <a:cxnLst>
              <a:cxn ang="T6">
                <a:pos x="T0" y="T1"/>
              </a:cxn>
              <a:cxn ang="T7">
                <a:pos x="T2" y="T3"/>
              </a:cxn>
              <a:cxn ang="T8">
                <a:pos x="T4" y="T5"/>
              </a:cxn>
            </a:cxnLst>
            <a:rect l="T9" t="T10" r="T11" b="T12"/>
            <a:pathLst>
              <a:path w="23382" h="21600" fill="none" extrusionOk="0">
                <a:moveTo>
                  <a:pt x="-1" y="331"/>
                </a:moveTo>
                <a:cubicBezTo>
                  <a:pt x="1244" y="111"/>
                  <a:pt x="2506" y="-1"/>
                  <a:pt x="3771" y="0"/>
                </a:cubicBezTo>
                <a:cubicBezTo>
                  <a:pt x="12195" y="0"/>
                  <a:pt x="19850" y="4897"/>
                  <a:pt x="23381" y="12546"/>
                </a:cubicBezTo>
              </a:path>
              <a:path w="23382" h="21600" stroke="0" extrusionOk="0">
                <a:moveTo>
                  <a:pt x="-1" y="331"/>
                </a:moveTo>
                <a:cubicBezTo>
                  <a:pt x="1244" y="111"/>
                  <a:pt x="2506" y="-1"/>
                  <a:pt x="3771" y="0"/>
                </a:cubicBezTo>
                <a:cubicBezTo>
                  <a:pt x="12195" y="0"/>
                  <a:pt x="19850" y="4897"/>
                  <a:pt x="23381" y="12546"/>
                </a:cubicBezTo>
                <a:lnTo>
                  <a:pt x="3771" y="21600"/>
                </a:lnTo>
                <a:close/>
              </a:path>
            </a:pathLst>
          </a:custGeom>
          <a:noFill/>
          <a:ln w="38100">
            <a:solidFill>
              <a:schemeClr val="accent1"/>
            </a:solidFill>
            <a:prstDash val="lgDash"/>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33" name="Arc 15"/>
          <p:cNvSpPr>
            <a:spLocks/>
          </p:cNvSpPr>
          <p:nvPr/>
        </p:nvSpPr>
        <p:spPr bwMode="auto">
          <a:xfrm rot="11002267" flipV="1">
            <a:off x="-22225" y="3938588"/>
            <a:ext cx="9147175" cy="2422525"/>
          </a:xfrm>
          <a:custGeom>
            <a:avLst/>
            <a:gdLst>
              <a:gd name="T0" fmla="*/ 0 w 23382"/>
              <a:gd name="T1" fmla="*/ 37235 h 21600"/>
              <a:gd name="T2" fmla="*/ 9147175 w 23382"/>
              <a:gd name="T3" fmla="*/ 1407083 h 21600"/>
              <a:gd name="T4" fmla="*/ 1475237 w 23382"/>
              <a:gd name="T5" fmla="*/ 2422525 h 21600"/>
              <a:gd name="T6" fmla="*/ 0 60000 65536"/>
              <a:gd name="T7" fmla="*/ 0 60000 65536"/>
              <a:gd name="T8" fmla="*/ 0 60000 65536"/>
              <a:gd name="T9" fmla="*/ 0 w 23382"/>
              <a:gd name="T10" fmla="*/ 0 h 21600"/>
              <a:gd name="T11" fmla="*/ 23382 w 23382"/>
              <a:gd name="T12" fmla="*/ 21600 h 21600"/>
            </a:gdLst>
            <a:ahLst/>
            <a:cxnLst>
              <a:cxn ang="T6">
                <a:pos x="T0" y="T1"/>
              </a:cxn>
              <a:cxn ang="T7">
                <a:pos x="T2" y="T3"/>
              </a:cxn>
              <a:cxn ang="T8">
                <a:pos x="T4" y="T5"/>
              </a:cxn>
            </a:cxnLst>
            <a:rect l="T9" t="T10" r="T11" b="T12"/>
            <a:pathLst>
              <a:path w="23382" h="21600" fill="none" extrusionOk="0">
                <a:moveTo>
                  <a:pt x="-1" y="331"/>
                </a:moveTo>
                <a:cubicBezTo>
                  <a:pt x="1244" y="111"/>
                  <a:pt x="2506" y="-1"/>
                  <a:pt x="3771" y="0"/>
                </a:cubicBezTo>
                <a:cubicBezTo>
                  <a:pt x="12195" y="0"/>
                  <a:pt x="19850" y="4897"/>
                  <a:pt x="23381" y="12546"/>
                </a:cubicBezTo>
              </a:path>
              <a:path w="23382" h="21600" stroke="0" extrusionOk="0">
                <a:moveTo>
                  <a:pt x="-1" y="331"/>
                </a:moveTo>
                <a:cubicBezTo>
                  <a:pt x="1244" y="111"/>
                  <a:pt x="2506" y="-1"/>
                  <a:pt x="3771" y="0"/>
                </a:cubicBezTo>
                <a:cubicBezTo>
                  <a:pt x="12195" y="0"/>
                  <a:pt x="19850" y="4897"/>
                  <a:pt x="23381" y="12546"/>
                </a:cubicBezTo>
                <a:lnTo>
                  <a:pt x="3771" y="21600"/>
                </a:lnTo>
                <a:close/>
              </a:path>
            </a:pathLst>
          </a:custGeom>
          <a:noFill/>
          <a:ln w="38100">
            <a:solidFill>
              <a:schemeClr val="accent1"/>
            </a:solidFill>
            <a:prstDash val="lgDash"/>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34" name="Arc 16"/>
          <p:cNvSpPr>
            <a:spLocks/>
          </p:cNvSpPr>
          <p:nvPr/>
        </p:nvSpPr>
        <p:spPr bwMode="auto">
          <a:xfrm rot="10902165" flipV="1">
            <a:off x="-38100" y="3300413"/>
            <a:ext cx="9147175" cy="2422525"/>
          </a:xfrm>
          <a:custGeom>
            <a:avLst/>
            <a:gdLst>
              <a:gd name="T0" fmla="*/ 0 w 23382"/>
              <a:gd name="T1" fmla="*/ 37235 h 21600"/>
              <a:gd name="T2" fmla="*/ 9147175 w 23382"/>
              <a:gd name="T3" fmla="*/ 1407083 h 21600"/>
              <a:gd name="T4" fmla="*/ 1475237 w 23382"/>
              <a:gd name="T5" fmla="*/ 2422525 h 21600"/>
              <a:gd name="T6" fmla="*/ 0 60000 65536"/>
              <a:gd name="T7" fmla="*/ 0 60000 65536"/>
              <a:gd name="T8" fmla="*/ 0 60000 65536"/>
              <a:gd name="T9" fmla="*/ 0 w 23382"/>
              <a:gd name="T10" fmla="*/ 0 h 21600"/>
              <a:gd name="T11" fmla="*/ 23382 w 23382"/>
              <a:gd name="T12" fmla="*/ 21600 h 21600"/>
            </a:gdLst>
            <a:ahLst/>
            <a:cxnLst>
              <a:cxn ang="T6">
                <a:pos x="T0" y="T1"/>
              </a:cxn>
              <a:cxn ang="T7">
                <a:pos x="T2" y="T3"/>
              </a:cxn>
              <a:cxn ang="T8">
                <a:pos x="T4" y="T5"/>
              </a:cxn>
            </a:cxnLst>
            <a:rect l="T9" t="T10" r="T11" b="T12"/>
            <a:pathLst>
              <a:path w="23382" h="21600" fill="none" extrusionOk="0">
                <a:moveTo>
                  <a:pt x="-1" y="331"/>
                </a:moveTo>
                <a:cubicBezTo>
                  <a:pt x="1244" y="111"/>
                  <a:pt x="2506" y="-1"/>
                  <a:pt x="3771" y="0"/>
                </a:cubicBezTo>
                <a:cubicBezTo>
                  <a:pt x="12195" y="0"/>
                  <a:pt x="19850" y="4897"/>
                  <a:pt x="23381" y="12546"/>
                </a:cubicBezTo>
              </a:path>
              <a:path w="23382" h="21600" stroke="0" extrusionOk="0">
                <a:moveTo>
                  <a:pt x="-1" y="331"/>
                </a:moveTo>
                <a:cubicBezTo>
                  <a:pt x="1244" y="111"/>
                  <a:pt x="2506" y="-1"/>
                  <a:pt x="3771" y="0"/>
                </a:cubicBezTo>
                <a:cubicBezTo>
                  <a:pt x="12195" y="0"/>
                  <a:pt x="19850" y="4897"/>
                  <a:pt x="23381" y="12546"/>
                </a:cubicBezTo>
                <a:lnTo>
                  <a:pt x="3771" y="21600"/>
                </a:lnTo>
                <a:close/>
              </a:path>
            </a:pathLst>
          </a:custGeom>
          <a:noFill/>
          <a:ln w="38100">
            <a:solidFill>
              <a:schemeClr val="accent1"/>
            </a:solidFill>
            <a:prstDash val="lgDash"/>
            <a:round/>
            <a:headEnd/>
            <a:tailEnd/>
          </a:ln>
        </p:spPr>
        <p:txBody>
          <a:bodyPr wrap="none" anchor="ctr"/>
          <a:lstStyle/>
          <a:p>
            <a:pPr algn="ctr"/>
            <a:endParaRPr lang="en-US" b="1">
              <a:solidFill>
                <a:prstClr val="black"/>
              </a:solidFill>
              <a:latin typeface="Verdana" pitchFamily="34" charset="0"/>
              <a:cs typeface="Arial" charset="0"/>
            </a:endParaRPr>
          </a:p>
        </p:txBody>
      </p:sp>
      <p:grpSp>
        <p:nvGrpSpPr>
          <p:cNvPr id="135" name="Group 17"/>
          <p:cNvGrpSpPr>
            <a:grpSpLocks noChangeAspect="1"/>
          </p:cNvGrpSpPr>
          <p:nvPr/>
        </p:nvGrpSpPr>
        <p:grpSpPr bwMode="auto">
          <a:xfrm rot="42165">
            <a:off x="4518025" y="5116513"/>
            <a:ext cx="274638" cy="274637"/>
            <a:chOff x="2736" y="2175"/>
            <a:chExt cx="144" cy="144"/>
          </a:xfrm>
        </p:grpSpPr>
        <p:sp>
          <p:nvSpPr>
            <p:cNvPr id="136" name="Line 18"/>
            <p:cNvSpPr>
              <a:spLocks noChangeAspect="1" noChangeShapeType="1"/>
            </p:cNvSpPr>
            <p:nvPr/>
          </p:nvSpPr>
          <p:spPr bwMode="auto">
            <a:xfrm flipV="1">
              <a:off x="2736" y="2175"/>
              <a:ext cx="0" cy="144"/>
            </a:xfrm>
            <a:prstGeom prst="line">
              <a:avLst/>
            </a:prstGeom>
            <a:noFill/>
            <a:ln w="25400">
              <a:solidFill>
                <a:srgbClr val="FFFF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37" name="Line 19"/>
            <p:cNvSpPr>
              <a:spLocks noChangeAspect="1" noChangeShapeType="1"/>
            </p:cNvSpPr>
            <p:nvPr/>
          </p:nvSpPr>
          <p:spPr bwMode="auto">
            <a:xfrm>
              <a:off x="2736" y="2175"/>
              <a:ext cx="144" cy="0"/>
            </a:xfrm>
            <a:prstGeom prst="line">
              <a:avLst/>
            </a:prstGeom>
            <a:noFill/>
            <a:ln w="25400">
              <a:solidFill>
                <a:srgbClr val="FFFF00"/>
              </a:solidFill>
              <a:round/>
              <a:headEnd/>
              <a:tailEnd/>
            </a:ln>
          </p:spPr>
          <p:txBody>
            <a:bodyPr wrap="none" anchor="ctr"/>
            <a:lstStyle/>
            <a:p>
              <a:pPr algn="ctr"/>
              <a:endParaRPr lang="en-US" b="1">
                <a:solidFill>
                  <a:prstClr val="black"/>
                </a:solidFill>
                <a:latin typeface="Verdana" pitchFamily="34" charset="0"/>
                <a:cs typeface="Arial" charset="0"/>
              </a:endParaRPr>
            </a:p>
          </p:txBody>
        </p:sp>
      </p:grpSp>
      <p:grpSp>
        <p:nvGrpSpPr>
          <p:cNvPr id="138" name="Group 20"/>
          <p:cNvGrpSpPr>
            <a:grpSpLocks noChangeAspect="1"/>
          </p:cNvGrpSpPr>
          <p:nvPr/>
        </p:nvGrpSpPr>
        <p:grpSpPr bwMode="auto">
          <a:xfrm rot="-437834">
            <a:off x="4392613" y="2562225"/>
            <a:ext cx="274637" cy="274638"/>
            <a:chOff x="2736" y="2175"/>
            <a:chExt cx="144" cy="144"/>
          </a:xfrm>
        </p:grpSpPr>
        <p:sp>
          <p:nvSpPr>
            <p:cNvPr id="139" name="Line 21"/>
            <p:cNvSpPr>
              <a:spLocks noChangeAspect="1" noChangeShapeType="1"/>
            </p:cNvSpPr>
            <p:nvPr/>
          </p:nvSpPr>
          <p:spPr bwMode="auto">
            <a:xfrm flipV="1">
              <a:off x="2736" y="2175"/>
              <a:ext cx="0" cy="144"/>
            </a:xfrm>
            <a:prstGeom prst="line">
              <a:avLst/>
            </a:prstGeom>
            <a:noFill/>
            <a:ln w="25400">
              <a:solidFill>
                <a:srgbClr val="FFFF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40" name="Line 22"/>
            <p:cNvSpPr>
              <a:spLocks noChangeAspect="1" noChangeShapeType="1"/>
            </p:cNvSpPr>
            <p:nvPr/>
          </p:nvSpPr>
          <p:spPr bwMode="auto">
            <a:xfrm>
              <a:off x="2736" y="2175"/>
              <a:ext cx="144" cy="0"/>
            </a:xfrm>
            <a:prstGeom prst="line">
              <a:avLst/>
            </a:prstGeom>
            <a:noFill/>
            <a:ln w="25400">
              <a:solidFill>
                <a:srgbClr val="FFFF00"/>
              </a:solidFill>
              <a:round/>
              <a:headEnd/>
              <a:tailEnd/>
            </a:ln>
          </p:spPr>
          <p:txBody>
            <a:bodyPr wrap="none" anchor="ctr"/>
            <a:lstStyle/>
            <a:p>
              <a:pPr algn="ctr"/>
              <a:endParaRPr lang="en-US" b="1">
                <a:solidFill>
                  <a:prstClr val="black"/>
                </a:solidFill>
                <a:latin typeface="Verdana" pitchFamily="34" charset="0"/>
                <a:cs typeface="Arial" charset="0"/>
              </a:endParaRPr>
            </a:p>
          </p:txBody>
        </p:sp>
      </p:grpSp>
      <p:grpSp>
        <p:nvGrpSpPr>
          <p:cNvPr id="141" name="Group 23"/>
          <p:cNvGrpSpPr>
            <a:grpSpLocks noChangeAspect="1"/>
          </p:cNvGrpSpPr>
          <p:nvPr/>
        </p:nvGrpSpPr>
        <p:grpSpPr bwMode="auto">
          <a:xfrm rot="-197834">
            <a:off x="4502150" y="3832225"/>
            <a:ext cx="274638" cy="274638"/>
            <a:chOff x="2736" y="2175"/>
            <a:chExt cx="144" cy="144"/>
          </a:xfrm>
        </p:grpSpPr>
        <p:sp>
          <p:nvSpPr>
            <p:cNvPr id="142" name="Line 24"/>
            <p:cNvSpPr>
              <a:spLocks noChangeAspect="1" noChangeShapeType="1"/>
            </p:cNvSpPr>
            <p:nvPr/>
          </p:nvSpPr>
          <p:spPr bwMode="auto">
            <a:xfrm flipV="1">
              <a:off x="2736" y="2175"/>
              <a:ext cx="0" cy="144"/>
            </a:xfrm>
            <a:prstGeom prst="line">
              <a:avLst/>
            </a:prstGeom>
            <a:noFill/>
            <a:ln w="25400">
              <a:solidFill>
                <a:srgbClr val="FFFF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43" name="Line 25"/>
            <p:cNvSpPr>
              <a:spLocks noChangeAspect="1" noChangeShapeType="1"/>
            </p:cNvSpPr>
            <p:nvPr/>
          </p:nvSpPr>
          <p:spPr bwMode="auto">
            <a:xfrm>
              <a:off x="2736" y="2175"/>
              <a:ext cx="144" cy="0"/>
            </a:xfrm>
            <a:prstGeom prst="line">
              <a:avLst/>
            </a:prstGeom>
            <a:noFill/>
            <a:ln w="25400">
              <a:solidFill>
                <a:srgbClr val="FFFF00"/>
              </a:solidFill>
              <a:round/>
              <a:headEnd/>
              <a:tailEnd/>
            </a:ln>
          </p:spPr>
          <p:txBody>
            <a:bodyPr wrap="none" anchor="ctr"/>
            <a:lstStyle/>
            <a:p>
              <a:pPr algn="ctr"/>
              <a:endParaRPr lang="en-US" b="1">
                <a:solidFill>
                  <a:prstClr val="black"/>
                </a:solidFill>
                <a:latin typeface="Verdana" pitchFamily="34" charset="0"/>
                <a:cs typeface="Arial" charset="0"/>
              </a:endParaRPr>
            </a:p>
          </p:txBody>
        </p:sp>
      </p:grpSp>
      <p:sp>
        <p:nvSpPr>
          <p:cNvPr id="144" name="Arc 26"/>
          <p:cNvSpPr>
            <a:spLocks/>
          </p:cNvSpPr>
          <p:nvPr/>
        </p:nvSpPr>
        <p:spPr bwMode="auto">
          <a:xfrm rot="42165" flipV="1">
            <a:off x="4359275" y="2152650"/>
            <a:ext cx="465138" cy="3238500"/>
          </a:xfrm>
          <a:custGeom>
            <a:avLst/>
            <a:gdLst>
              <a:gd name="T0" fmla="*/ 464083 w 21600"/>
              <a:gd name="T1" fmla="*/ 0 h 20007"/>
              <a:gd name="T2" fmla="*/ 238383 w 21600"/>
              <a:gd name="T3" fmla="*/ 3238500 h 20007"/>
              <a:gd name="T4" fmla="*/ 0 w 21600"/>
              <a:gd name="T5" fmla="*/ 236328 h 20007"/>
              <a:gd name="T6" fmla="*/ 0 60000 65536"/>
              <a:gd name="T7" fmla="*/ 0 60000 65536"/>
              <a:gd name="T8" fmla="*/ 0 60000 65536"/>
              <a:gd name="T9" fmla="*/ 0 w 21600"/>
              <a:gd name="T10" fmla="*/ 0 h 20007"/>
              <a:gd name="T11" fmla="*/ 21600 w 21600"/>
              <a:gd name="T12" fmla="*/ 20007 h 20007"/>
            </a:gdLst>
            <a:ahLst/>
            <a:cxnLst>
              <a:cxn ang="T6">
                <a:pos x="T0" y="T1"/>
              </a:cxn>
              <a:cxn ang="T7">
                <a:pos x="T2" y="T3"/>
              </a:cxn>
              <a:cxn ang="T8">
                <a:pos x="T4" y="T5"/>
              </a:cxn>
            </a:cxnLst>
            <a:rect l="T9" t="T10" r="T11" b="T12"/>
            <a:pathLst>
              <a:path w="21600" h="20007" fill="none" extrusionOk="0">
                <a:moveTo>
                  <a:pt x="21550" y="0"/>
                </a:moveTo>
                <a:cubicBezTo>
                  <a:pt x="21583" y="485"/>
                  <a:pt x="21600" y="972"/>
                  <a:pt x="21600" y="1460"/>
                </a:cubicBezTo>
                <a:cubicBezTo>
                  <a:pt x="21600" y="9065"/>
                  <a:pt x="17600" y="16109"/>
                  <a:pt x="11070" y="20007"/>
                </a:cubicBezTo>
              </a:path>
              <a:path w="21600" h="20007" stroke="0" extrusionOk="0">
                <a:moveTo>
                  <a:pt x="21550" y="0"/>
                </a:moveTo>
                <a:cubicBezTo>
                  <a:pt x="21583" y="485"/>
                  <a:pt x="21600" y="972"/>
                  <a:pt x="21600" y="1460"/>
                </a:cubicBezTo>
                <a:cubicBezTo>
                  <a:pt x="21600" y="9065"/>
                  <a:pt x="17600" y="16109"/>
                  <a:pt x="11070" y="20007"/>
                </a:cubicBezTo>
                <a:lnTo>
                  <a:pt x="0" y="1460"/>
                </a:lnTo>
                <a:close/>
              </a:path>
            </a:pathLst>
          </a:custGeom>
          <a:noFill/>
          <a:ln w="63500">
            <a:solidFill>
              <a:srgbClr val="FFFF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45" name="Oval 27"/>
          <p:cNvSpPr>
            <a:spLocks noChangeArrowheads="1"/>
          </p:cNvSpPr>
          <p:nvPr/>
        </p:nvSpPr>
        <p:spPr bwMode="auto">
          <a:xfrm rot="-137835">
            <a:off x="4476750" y="2024063"/>
            <a:ext cx="274638" cy="274637"/>
          </a:xfrm>
          <a:prstGeom prst="ellipse">
            <a:avLst/>
          </a:prstGeom>
          <a:solidFill>
            <a:srgbClr val="FF0000"/>
          </a:solidFill>
          <a:ln w="19050" algn="ctr">
            <a:solidFill>
              <a:srgbClr val="000000"/>
            </a:solidFill>
            <a:round/>
            <a:headEnd/>
            <a:tailEnd/>
          </a:ln>
        </p:spPr>
        <p:txBody>
          <a:bodyPr wrap="none" anchor="ctr"/>
          <a:lstStyle/>
          <a:p>
            <a:pPr algn="ctr"/>
            <a:endParaRPr lang="en-US" b="1">
              <a:solidFill>
                <a:prstClr val="black"/>
              </a:solidFill>
              <a:latin typeface="Verdana" pitchFamily="34" charset="0"/>
              <a:cs typeface="Arial" charset="0"/>
            </a:endParaRPr>
          </a:p>
        </p:txBody>
      </p:sp>
      <p:grpSp>
        <p:nvGrpSpPr>
          <p:cNvPr id="146" name="Group 28"/>
          <p:cNvGrpSpPr>
            <a:grpSpLocks/>
          </p:cNvGrpSpPr>
          <p:nvPr/>
        </p:nvGrpSpPr>
        <p:grpSpPr bwMode="auto">
          <a:xfrm>
            <a:off x="1512888" y="2241550"/>
            <a:ext cx="2663825" cy="3348038"/>
            <a:chOff x="953" y="1412"/>
            <a:chExt cx="1678" cy="2109"/>
          </a:xfrm>
        </p:grpSpPr>
        <p:sp>
          <p:nvSpPr>
            <p:cNvPr id="147" name="Line 29"/>
            <p:cNvSpPr>
              <a:spLocks noChangeShapeType="1"/>
            </p:cNvSpPr>
            <p:nvPr/>
          </p:nvSpPr>
          <p:spPr bwMode="auto">
            <a:xfrm rot="-137835">
              <a:off x="953" y="3176"/>
              <a:ext cx="45" cy="345"/>
            </a:xfrm>
            <a:prstGeom prst="line">
              <a:avLst/>
            </a:prstGeom>
            <a:noFill/>
            <a:ln w="76200">
              <a:solidFill>
                <a:srgbClr val="00CC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48" name="Line 30"/>
            <p:cNvSpPr>
              <a:spLocks noChangeShapeType="1"/>
            </p:cNvSpPr>
            <p:nvPr/>
          </p:nvSpPr>
          <p:spPr bwMode="auto">
            <a:xfrm rot="-77835">
              <a:off x="1338" y="2768"/>
              <a:ext cx="45" cy="345"/>
            </a:xfrm>
            <a:prstGeom prst="line">
              <a:avLst/>
            </a:prstGeom>
            <a:noFill/>
            <a:ln w="76200">
              <a:solidFill>
                <a:srgbClr val="00CC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49" name="Line 31"/>
            <p:cNvSpPr>
              <a:spLocks noChangeShapeType="1"/>
            </p:cNvSpPr>
            <p:nvPr/>
          </p:nvSpPr>
          <p:spPr bwMode="auto">
            <a:xfrm rot="-17835">
              <a:off x="1791" y="2319"/>
              <a:ext cx="45" cy="374"/>
            </a:xfrm>
            <a:prstGeom prst="line">
              <a:avLst/>
            </a:prstGeom>
            <a:noFill/>
            <a:ln w="76200">
              <a:solidFill>
                <a:srgbClr val="00CC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50" name="Line 32"/>
            <p:cNvSpPr>
              <a:spLocks noChangeShapeType="1"/>
            </p:cNvSpPr>
            <p:nvPr/>
          </p:nvSpPr>
          <p:spPr bwMode="auto">
            <a:xfrm rot="-17835">
              <a:off x="2161" y="1878"/>
              <a:ext cx="45" cy="374"/>
            </a:xfrm>
            <a:prstGeom prst="line">
              <a:avLst/>
            </a:prstGeom>
            <a:noFill/>
            <a:ln w="76200">
              <a:solidFill>
                <a:srgbClr val="00CC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51" name="Line 33"/>
            <p:cNvSpPr>
              <a:spLocks noChangeShapeType="1"/>
            </p:cNvSpPr>
            <p:nvPr/>
          </p:nvSpPr>
          <p:spPr bwMode="auto">
            <a:xfrm rot="-17835">
              <a:off x="2586" y="1412"/>
              <a:ext cx="45" cy="392"/>
            </a:xfrm>
            <a:prstGeom prst="line">
              <a:avLst/>
            </a:prstGeom>
            <a:noFill/>
            <a:ln w="76200">
              <a:solidFill>
                <a:srgbClr val="00CC00"/>
              </a:solidFill>
              <a:round/>
              <a:headEnd/>
              <a:tailEnd/>
            </a:ln>
          </p:spPr>
          <p:txBody>
            <a:bodyPr wrap="none" anchor="ctr"/>
            <a:lstStyle/>
            <a:p>
              <a:pPr algn="ctr"/>
              <a:endParaRPr lang="en-US" b="1">
                <a:solidFill>
                  <a:prstClr val="black"/>
                </a:solidFill>
                <a:latin typeface="Verdana" pitchFamily="34" charset="0"/>
                <a:cs typeface="Arial" charset="0"/>
              </a:endParaRPr>
            </a:p>
          </p:txBody>
        </p:sp>
      </p:grpSp>
      <p:grpSp>
        <p:nvGrpSpPr>
          <p:cNvPr id="152" name="Group 34"/>
          <p:cNvGrpSpPr>
            <a:grpSpLocks/>
          </p:cNvGrpSpPr>
          <p:nvPr/>
        </p:nvGrpSpPr>
        <p:grpSpPr bwMode="auto">
          <a:xfrm>
            <a:off x="5005388" y="2122488"/>
            <a:ext cx="2644775" cy="3494087"/>
            <a:chOff x="3153" y="1337"/>
            <a:chExt cx="1666" cy="2201"/>
          </a:xfrm>
        </p:grpSpPr>
        <p:sp>
          <p:nvSpPr>
            <p:cNvPr id="153" name="Line 35"/>
            <p:cNvSpPr>
              <a:spLocks noChangeShapeType="1"/>
            </p:cNvSpPr>
            <p:nvPr/>
          </p:nvSpPr>
          <p:spPr bwMode="auto">
            <a:xfrm rot="102165">
              <a:off x="3153" y="1337"/>
              <a:ext cx="45" cy="415"/>
            </a:xfrm>
            <a:prstGeom prst="line">
              <a:avLst/>
            </a:prstGeom>
            <a:noFill/>
            <a:ln w="76200">
              <a:solidFill>
                <a:srgbClr val="FF00FF"/>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54" name="Line 36"/>
            <p:cNvSpPr>
              <a:spLocks noChangeShapeType="1"/>
            </p:cNvSpPr>
            <p:nvPr/>
          </p:nvSpPr>
          <p:spPr bwMode="auto">
            <a:xfrm rot="222165">
              <a:off x="3492" y="1725"/>
              <a:ext cx="45" cy="420"/>
            </a:xfrm>
            <a:prstGeom prst="line">
              <a:avLst/>
            </a:prstGeom>
            <a:noFill/>
            <a:ln w="76200">
              <a:solidFill>
                <a:srgbClr val="FF00FF"/>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55" name="Line 37"/>
            <p:cNvSpPr>
              <a:spLocks noChangeShapeType="1"/>
            </p:cNvSpPr>
            <p:nvPr/>
          </p:nvSpPr>
          <p:spPr bwMode="auto">
            <a:xfrm rot="282165">
              <a:off x="3833" y="2140"/>
              <a:ext cx="45" cy="432"/>
            </a:xfrm>
            <a:prstGeom prst="line">
              <a:avLst/>
            </a:prstGeom>
            <a:noFill/>
            <a:ln w="76200">
              <a:solidFill>
                <a:srgbClr val="FF00FF"/>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56" name="Line 38"/>
            <p:cNvSpPr>
              <a:spLocks noChangeShapeType="1"/>
            </p:cNvSpPr>
            <p:nvPr/>
          </p:nvSpPr>
          <p:spPr bwMode="auto">
            <a:xfrm rot="462165">
              <a:off x="4263" y="2576"/>
              <a:ext cx="45" cy="455"/>
            </a:xfrm>
            <a:prstGeom prst="line">
              <a:avLst/>
            </a:prstGeom>
            <a:noFill/>
            <a:ln w="76200">
              <a:solidFill>
                <a:srgbClr val="FF00FF"/>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57" name="Line 39"/>
            <p:cNvSpPr>
              <a:spLocks noChangeShapeType="1"/>
            </p:cNvSpPr>
            <p:nvPr/>
          </p:nvSpPr>
          <p:spPr bwMode="auto">
            <a:xfrm rot="642165">
              <a:off x="4774" y="3077"/>
              <a:ext cx="45" cy="461"/>
            </a:xfrm>
            <a:prstGeom prst="line">
              <a:avLst/>
            </a:prstGeom>
            <a:noFill/>
            <a:ln w="76200">
              <a:solidFill>
                <a:srgbClr val="FF00FF"/>
              </a:solidFill>
              <a:round/>
              <a:headEnd/>
              <a:tailEnd/>
            </a:ln>
          </p:spPr>
          <p:txBody>
            <a:bodyPr wrap="none" anchor="ctr"/>
            <a:lstStyle/>
            <a:p>
              <a:pPr algn="ctr"/>
              <a:endParaRPr lang="en-US" b="1">
                <a:solidFill>
                  <a:prstClr val="black"/>
                </a:solidFill>
                <a:latin typeface="Verdana" pitchFamily="34" charset="0"/>
                <a:cs typeface="Arial" charset="0"/>
              </a:endParaRPr>
            </a:p>
          </p:txBody>
        </p:sp>
      </p:grpSp>
      <p:sp>
        <p:nvSpPr>
          <p:cNvPr id="158" name="AutoShape 40"/>
          <p:cNvSpPr>
            <a:spLocks noChangeArrowheads="1"/>
          </p:cNvSpPr>
          <p:nvPr/>
        </p:nvSpPr>
        <p:spPr bwMode="auto">
          <a:xfrm>
            <a:off x="1042988" y="5483225"/>
            <a:ext cx="365125" cy="274638"/>
          </a:xfrm>
          <a:prstGeom prst="triangle">
            <a:avLst>
              <a:gd name="adj" fmla="val 50000"/>
            </a:avLst>
          </a:prstGeom>
          <a:solidFill>
            <a:srgbClr val="00FF00"/>
          </a:solidFill>
          <a:ln w="25400" algn="ctr">
            <a:solidFill>
              <a:srgbClr val="000000"/>
            </a:solidFill>
            <a:miter lim="800000"/>
            <a:headEnd/>
            <a:tailEnd/>
          </a:ln>
        </p:spPr>
        <p:txBody>
          <a:bodyPr wrap="none" anchor="ctr"/>
          <a:lstStyle/>
          <a:p>
            <a:pPr algn="ctr"/>
            <a:endParaRPr lang="en-US" b="1">
              <a:solidFill>
                <a:prstClr val="black"/>
              </a:solidFill>
              <a:latin typeface="Verdana" pitchFamily="34" charset="0"/>
              <a:cs typeface="Arial" charset="0"/>
            </a:endParaRPr>
          </a:p>
        </p:txBody>
      </p:sp>
      <p:sp>
        <p:nvSpPr>
          <p:cNvPr id="159" name="AutoShape 41"/>
          <p:cNvSpPr>
            <a:spLocks noChangeArrowheads="1"/>
          </p:cNvSpPr>
          <p:nvPr/>
        </p:nvSpPr>
        <p:spPr bwMode="auto">
          <a:xfrm>
            <a:off x="7843838" y="5483225"/>
            <a:ext cx="365125" cy="274638"/>
          </a:xfrm>
          <a:prstGeom prst="triangle">
            <a:avLst>
              <a:gd name="adj" fmla="val 50000"/>
            </a:avLst>
          </a:prstGeom>
          <a:solidFill>
            <a:srgbClr val="FF00FF"/>
          </a:solidFill>
          <a:ln w="25400" algn="ctr">
            <a:solidFill>
              <a:srgbClr val="000000"/>
            </a:solidFill>
            <a:miter lim="800000"/>
            <a:headEnd/>
            <a:tailEnd/>
          </a:ln>
        </p:spPr>
        <p:txBody>
          <a:bodyPr wrap="none" anchor="ctr"/>
          <a:lstStyle/>
          <a:p>
            <a:pPr algn="ctr"/>
            <a:endParaRPr lang="en-US" b="1">
              <a:solidFill>
                <a:prstClr val="black"/>
              </a:solidFill>
              <a:latin typeface="Verdana" pitchFamily="34" charset="0"/>
              <a:cs typeface="Arial" charset="0"/>
            </a:endParaRPr>
          </a:p>
        </p:txBody>
      </p:sp>
      <p:sp>
        <p:nvSpPr>
          <p:cNvPr id="160" name="Freeform 42"/>
          <p:cNvSpPr>
            <a:spLocks/>
          </p:cNvSpPr>
          <p:nvPr/>
        </p:nvSpPr>
        <p:spPr bwMode="auto">
          <a:xfrm>
            <a:off x="1790700" y="6407150"/>
            <a:ext cx="19050" cy="6350"/>
          </a:xfrm>
          <a:custGeom>
            <a:avLst/>
            <a:gdLst>
              <a:gd name="T0" fmla="*/ 0 w 12"/>
              <a:gd name="T1" fmla="*/ 0 h 4"/>
              <a:gd name="T2" fmla="*/ 12 w 12"/>
              <a:gd name="T3" fmla="*/ 4 h 4"/>
              <a:gd name="T4" fmla="*/ 0 w 12"/>
              <a:gd name="T5" fmla="*/ 0 h 4"/>
              <a:gd name="T6" fmla="*/ 0 60000 65536"/>
              <a:gd name="T7" fmla="*/ 0 60000 65536"/>
              <a:gd name="T8" fmla="*/ 0 60000 65536"/>
              <a:gd name="T9" fmla="*/ 0 w 12"/>
              <a:gd name="T10" fmla="*/ 0 h 4"/>
              <a:gd name="T11" fmla="*/ 12 w 12"/>
              <a:gd name="T12" fmla="*/ 4 h 4"/>
            </a:gdLst>
            <a:ahLst/>
            <a:cxnLst>
              <a:cxn ang="T6">
                <a:pos x="T0" y="T1"/>
              </a:cxn>
              <a:cxn ang="T7">
                <a:pos x="T2" y="T3"/>
              </a:cxn>
              <a:cxn ang="T8">
                <a:pos x="T4" y="T5"/>
              </a:cxn>
            </a:cxnLst>
            <a:rect l="T9" t="T10" r="T11" b="T12"/>
            <a:pathLst>
              <a:path w="12" h="4">
                <a:moveTo>
                  <a:pt x="0" y="0"/>
                </a:moveTo>
                <a:cubicBezTo>
                  <a:pt x="4" y="1"/>
                  <a:pt x="12" y="4"/>
                  <a:pt x="12" y="4"/>
                </a:cubicBezTo>
                <a:cubicBezTo>
                  <a:pt x="12" y="4"/>
                  <a:pt x="4" y="1"/>
                  <a:pt x="0" y="0"/>
                </a:cubicBezTo>
                <a:close/>
              </a:path>
            </a:pathLst>
          </a:custGeom>
          <a:solidFill>
            <a:srgbClr val="FF0000"/>
          </a:solidFill>
          <a:ln w="9525">
            <a:solidFill>
              <a:srgbClr val="FF00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161" name="Line 43"/>
          <p:cNvSpPr>
            <a:spLocks noChangeShapeType="1"/>
          </p:cNvSpPr>
          <p:nvPr/>
        </p:nvSpPr>
        <p:spPr bwMode="auto">
          <a:xfrm>
            <a:off x="4178328" y="1836946"/>
            <a:ext cx="393672" cy="258554"/>
          </a:xfrm>
          <a:prstGeom prst="line">
            <a:avLst/>
          </a:prstGeom>
          <a:noFill/>
          <a:ln w="31750">
            <a:solidFill>
              <a:schemeClr val="tx1"/>
            </a:solidFill>
            <a:round/>
            <a:headEnd/>
            <a:tailEnd type="stealth" w="lg" len="lg"/>
          </a:ln>
        </p:spPr>
        <p:txBody>
          <a:bodyPr wrap="none" anchor="ctr"/>
          <a:lstStyle/>
          <a:p>
            <a:pPr algn="ctr"/>
            <a:endParaRPr lang="en-US" b="1">
              <a:solidFill>
                <a:prstClr val="black"/>
              </a:solidFill>
              <a:latin typeface="Verdana" pitchFamily="34" charset="0"/>
              <a:cs typeface="Arial" charset="0"/>
            </a:endParaRPr>
          </a:p>
        </p:txBody>
      </p:sp>
      <p:sp>
        <p:nvSpPr>
          <p:cNvPr id="162" name="Text Box 44"/>
          <p:cNvSpPr txBox="1">
            <a:spLocks noChangeArrowheads="1"/>
          </p:cNvSpPr>
          <p:nvPr/>
        </p:nvSpPr>
        <p:spPr bwMode="auto">
          <a:xfrm>
            <a:off x="7308850" y="5734050"/>
            <a:ext cx="1188146" cy="523220"/>
          </a:xfrm>
          <a:prstGeom prst="rect">
            <a:avLst/>
          </a:prstGeom>
          <a:noFill/>
          <a:ln w="12700">
            <a:noFill/>
            <a:miter lim="800000"/>
            <a:headEnd/>
            <a:tailEnd/>
          </a:ln>
          <a:effectLst/>
        </p:spPr>
        <p:txBody>
          <a:bodyPr wrap="none">
            <a:spAutoFit/>
          </a:bodyPr>
          <a:lstStyle/>
          <a:p>
            <a:pPr eaLnBrk="0" hangingPunct="0">
              <a:defRPr/>
            </a:pPr>
            <a:r>
              <a:rPr lang="en-US" sz="2800" b="1" i="1" dirty="0">
                <a:solidFill>
                  <a:prstClr val="black"/>
                </a:solidFill>
                <a:latin typeface="Times New Roman" pitchFamily="18" charset="0"/>
                <a:cs typeface="Arial" pitchFamily="34" charset="0"/>
              </a:rPr>
              <a:t>H</a:t>
            </a:r>
            <a:r>
              <a:rPr lang="en-US" sz="2800" b="1" i="1" baseline="-25000" dirty="0">
                <a:solidFill>
                  <a:prstClr val="black"/>
                </a:solidFill>
                <a:latin typeface="Times New Roman" pitchFamily="18" charset="0"/>
                <a:cs typeface="Arial" pitchFamily="34" charset="0"/>
              </a:rPr>
              <a:t>B</a:t>
            </a:r>
            <a:r>
              <a:rPr lang="en-US" sz="2800" b="1" i="1" dirty="0">
                <a:solidFill>
                  <a:prstClr val="black"/>
                </a:solidFill>
                <a:latin typeface="Times New Roman" pitchFamily="18" charset="0"/>
                <a:cs typeface="Arial" pitchFamily="34" charset="0"/>
              </a:rPr>
              <a:t> </a:t>
            </a:r>
            <a:r>
              <a:rPr lang="en-US" sz="2800" b="1" dirty="0">
                <a:solidFill>
                  <a:prstClr val="black"/>
                </a:solidFill>
                <a:latin typeface="Times New Roman" pitchFamily="18" charset="0"/>
                <a:cs typeface="Arial" pitchFamily="34" charset="0"/>
              </a:rPr>
              <a:t>= 0</a:t>
            </a:r>
          </a:p>
        </p:txBody>
      </p:sp>
      <p:sp>
        <p:nvSpPr>
          <p:cNvPr id="163" name="Text Box 45"/>
          <p:cNvSpPr txBox="1">
            <a:spLocks noChangeArrowheads="1"/>
          </p:cNvSpPr>
          <p:nvPr/>
        </p:nvSpPr>
        <p:spPr bwMode="auto">
          <a:xfrm>
            <a:off x="792163" y="5697538"/>
            <a:ext cx="1174937" cy="523220"/>
          </a:xfrm>
          <a:prstGeom prst="rect">
            <a:avLst/>
          </a:prstGeom>
          <a:noFill/>
          <a:ln w="12700">
            <a:noFill/>
            <a:miter lim="800000"/>
            <a:headEnd/>
            <a:tailEnd/>
          </a:ln>
          <a:effectLst/>
        </p:spPr>
        <p:txBody>
          <a:bodyPr wrap="none">
            <a:spAutoFit/>
          </a:bodyPr>
          <a:lstStyle/>
          <a:p>
            <a:pPr eaLnBrk="0" hangingPunct="0">
              <a:defRPr/>
            </a:pPr>
            <a:r>
              <a:rPr lang="en-US" sz="2800" b="1" i="1" dirty="0">
                <a:solidFill>
                  <a:prstClr val="black"/>
                </a:solidFill>
                <a:latin typeface="Times New Roman" pitchFamily="18" charset="0"/>
                <a:cs typeface="Arial" pitchFamily="34" charset="0"/>
              </a:rPr>
              <a:t>H</a:t>
            </a:r>
            <a:r>
              <a:rPr lang="en-US" sz="2800" b="1" i="1" baseline="-25000" dirty="0">
                <a:solidFill>
                  <a:prstClr val="black"/>
                </a:solidFill>
                <a:latin typeface="Times New Roman" pitchFamily="18" charset="0"/>
                <a:cs typeface="Arial" pitchFamily="34" charset="0"/>
              </a:rPr>
              <a:t>A</a:t>
            </a:r>
            <a:r>
              <a:rPr lang="en-US" sz="2800" b="1" i="1" dirty="0">
                <a:solidFill>
                  <a:prstClr val="black"/>
                </a:solidFill>
                <a:latin typeface="Times New Roman" pitchFamily="18" charset="0"/>
                <a:cs typeface="Arial" pitchFamily="34" charset="0"/>
              </a:rPr>
              <a:t> </a:t>
            </a:r>
            <a:r>
              <a:rPr lang="en-US" sz="2800" b="1" dirty="0">
                <a:solidFill>
                  <a:prstClr val="black"/>
                </a:solidFill>
                <a:latin typeface="Times New Roman" pitchFamily="18" charset="0"/>
                <a:cs typeface="Arial" pitchFamily="34" charset="0"/>
              </a:rPr>
              <a:t>= 0</a:t>
            </a:r>
          </a:p>
        </p:txBody>
      </p:sp>
      <p:sp>
        <p:nvSpPr>
          <p:cNvPr id="164" name="Text Box 46"/>
          <p:cNvSpPr txBox="1">
            <a:spLocks noChangeArrowheads="1"/>
          </p:cNvSpPr>
          <p:nvPr/>
        </p:nvSpPr>
        <p:spPr bwMode="auto">
          <a:xfrm>
            <a:off x="4392613" y="1412875"/>
            <a:ext cx="1179512" cy="519113"/>
          </a:xfrm>
          <a:prstGeom prst="rect">
            <a:avLst/>
          </a:prstGeom>
          <a:noFill/>
          <a:ln w="12700">
            <a:noFill/>
            <a:miter lim="800000"/>
            <a:headEnd/>
            <a:tailEnd/>
          </a:ln>
          <a:effectLst/>
        </p:spPr>
        <p:txBody>
          <a:bodyPr wrap="none">
            <a:spAutoFit/>
          </a:bodyPr>
          <a:lstStyle/>
          <a:p>
            <a:pPr eaLnBrk="0" hangingPunct="0">
              <a:defRPr/>
            </a:pPr>
            <a:r>
              <a:rPr lang="en-US" sz="2800" b="1" i="1" dirty="0">
                <a:solidFill>
                  <a:prstClr val="black"/>
                </a:solidFill>
                <a:latin typeface="Times New Roman" pitchFamily="18" charset="0"/>
                <a:cs typeface="Arial" pitchFamily="34" charset="0"/>
              </a:rPr>
              <a:t>H</a:t>
            </a:r>
            <a:r>
              <a:rPr lang="en-US" sz="2800" b="1" i="1" baseline="-25000" dirty="0">
                <a:solidFill>
                  <a:prstClr val="black"/>
                </a:solidFill>
                <a:latin typeface="Times New Roman" pitchFamily="18" charset="0"/>
                <a:cs typeface="Arial" pitchFamily="34" charset="0"/>
              </a:rPr>
              <a:t>C</a:t>
            </a:r>
            <a:r>
              <a:rPr lang="en-US" sz="2800" b="1" i="1" dirty="0">
                <a:solidFill>
                  <a:prstClr val="black"/>
                </a:solidFill>
                <a:latin typeface="Times New Roman" pitchFamily="18" charset="0"/>
                <a:cs typeface="Arial" pitchFamily="34" charset="0"/>
              </a:rPr>
              <a:t> </a:t>
            </a:r>
            <a:r>
              <a:rPr lang="en-US" sz="2800" b="1" dirty="0">
                <a:solidFill>
                  <a:prstClr val="black"/>
                </a:solidFill>
                <a:latin typeface="Times New Roman" pitchFamily="18" charset="0"/>
                <a:cs typeface="Arial" pitchFamily="34" charset="0"/>
              </a:rPr>
              <a:t>= ?</a:t>
            </a:r>
          </a:p>
        </p:txBody>
      </p:sp>
      <p:sp>
        <p:nvSpPr>
          <p:cNvPr id="165" name="Text Box 47"/>
          <p:cNvSpPr txBox="1">
            <a:spLocks noChangeArrowheads="1"/>
          </p:cNvSpPr>
          <p:nvPr/>
        </p:nvSpPr>
        <p:spPr bwMode="auto">
          <a:xfrm rot="21540000">
            <a:off x="7140575" y="1620560"/>
            <a:ext cx="2076450" cy="260905"/>
          </a:xfrm>
          <a:prstGeom prst="rect">
            <a:avLst/>
          </a:prstGeom>
          <a:noFill/>
          <a:ln w="9525" algn="ctr">
            <a:noFill/>
            <a:miter lim="800000"/>
            <a:headEnd/>
            <a:tailEnd/>
          </a:ln>
          <a:effectLst/>
        </p:spPr>
        <p:txBody>
          <a:bodyPr>
            <a:spAutoFit/>
          </a:bodyPr>
          <a:lstStyle/>
          <a:p>
            <a:pPr algn="ctr">
              <a:lnSpc>
                <a:spcPct val="50000"/>
              </a:lnSpc>
              <a:spcBef>
                <a:spcPct val="50000"/>
              </a:spcBef>
              <a:defRPr/>
            </a:pPr>
            <a:r>
              <a:rPr lang="en-US" sz="2000" i="1" dirty="0">
                <a:solidFill>
                  <a:prstClr val="black"/>
                </a:solidFill>
                <a:latin typeface="Verdana" pitchFamily="34" charset="0"/>
                <a:cs typeface="Arial" pitchFamily="34" charset="0"/>
              </a:rPr>
              <a:t>Level surface</a:t>
            </a:r>
          </a:p>
        </p:txBody>
      </p:sp>
      <p:sp>
        <p:nvSpPr>
          <p:cNvPr id="166" name="Text Box 48"/>
          <p:cNvSpPr txBox="1">
            <a:spLocks noChangeArrowheads="1"/>
          </p:cNvSpPr>
          <p:nvPr/>
        </p:nvSpPr>
        <p:spPr bwMode="auto">
          <a:xfrm rot="60000">
            <a:off x="7140575" y="2412723"/>
            <a:ext cx="2076450" cy="260905"/>
          </a:xfrm>
          <a:prstGeom prst="rect">
            <a:avLst/>
          </a:prstGeom>
          <a:noFill/>
          <a:ln w="9525" algn="ctr">
            <a:noFill/>
            <a:miter lim="800000"/>
            <a:headEnd/>
            <a:tailEnd/>
          </a:ln>
          <a:effectLst/>
        </p:spPr>
        <p:txBody>
          <a:bodyPr>
            <a:spAutoFit/>
          </a:bodyPr>
          <a:lstStyle/>
          <a:p>
            <a:pPr algn="ctr">
              <a:lnSpc>
                <a:spcPct val="50000"/>
              </a:lnSpc>
              <a:spcBef>
                <a:spcPct val="50000"/>
              </a:spcBef>
              <a:defRPr/>
            </a:pPr>
            <a:r>
              <a:rPr lang="en-US" sz="2000" i="1" dirty="0">
                <a:solidFill>
                  <a:prstClr val="black"/>
                </a:solidFill>
                <a:latin typeface="Verdana" pitchFamily="34" charset="0"/>
                <a:cs typeface="Arial" pitchFamily="34" charset="0"/>
              </a:rPr>
              <a:t>Level surface</a:t>
            </a:r>
          </a:p>
        </p:txBody>
      </p:sp>
      <p:sp>
        <p:nvSpPr>
          <p:cNvPr id="167" name="Text Box 49"/>
          <p:cNvSpPr txBox="1">
            <a:spLocks noChangeArrowheads="1"/>
          </p:cNvSpPr>
          <p:nvPr/>
        </p:nvSpPr>
        <p:spPr bwMode="auto">
          <a:xfrm rot="120000">
            <a:off x="7164388" y="3168373"/>
            <a:ext cx="2076450" cy="260905"/>
          </a:xfrm>
          <a:prstGeom prst="rect">
            <a:avLst/>
          </a:prstGeom>
          <a:noFill/>
          <a:ln w="9525" algn="ctr">
            <a:noFill/>
            <a:miter lim="800000"/>
            <a:headEnd/>
            <a:tailEnd/>
          </a:ln>
          <a:effectLst/>
        </p:spPr>
        <p:txBody>
          <a:bodyPr>
            <a:spAutoFit/>
          </a:bodyPr>
          <a:lstStyle/>
          <a:p>
            <a:pPr algn="ctr">
              <a:lnSpc>
                <a:spcPct val="50000"/>
              </a:lnSpc>
              <a:spcBef>
                <a:spcPct val="50000"/>
              </a:spcBef>
              <a:defRPr/>
            </a:pPr>
            <a:r>
              <a:rPr lang="en-US" sz="2000" i="1" dirty="0">
                <a:solidFill>
                  <a:prstClr val="black"/>
                </a:solidFill>
                <a:latin typeface="Verdana" pitchFamily="34" charset="0"/>
                <a:cs typeface="Arial" pitchFamily="34" charset="0"/>
              </a:rPr>
              <a:t>Level surface</a:t>
            </a:r>
          </a:p>
        </p:txBody>
      </p:sp>
      <p:sp>
        <p:nvSpPr>
          <p:cNvPr id="168" name="Text Box 50"/>
          <p:cNvSpPr txBox="1">
            <a:spLocks noChangeArrowheads="1"/>
          </p:cNvSpPr>
          <p:nvPr/>
        </p:nvSpPr>
        <p:spPr bwMode="auto">
          <a:xfrm rot="240000">
            <a:off x="7200900" y="3889098"/>
            <a:ext cx="2076450" cy="260905"/>
          </a:xfrm>
          <a:prstGeom prst="rect">
            <a:avLst/>
          </a:prstGeom>
          <a:noFill/>
          <a:ln w="9525" algn="ctr">
            <a:noFill/>
            <a:miter lim="800000"/>
            <a:headEnd/>
            <a:tailEnd/>
          </a:ln>
          <a:effectLst/>
        </p:spPr>
        <p:txBody>
          <a:bodyPr>
            <a:spAutoFit/>
          </a:bodyPr>
          <a:lstStyle/>
          <a:p>
            <a:pPr algn="ctr">
              <a:lnSpc>
                <a:spcPct val="50000"/>
              </a:lnSpc>
              <a:spcBef>
                <a:spcPct val="50000"/>
              </a:spcBef>
              <a:defRPr/>
            </a:pPr>
            <a:r>
              <a:rPr lang="en-US" sz="2000" i="1" dirty="0">
                <a:solidFill>
                  <a:prstClr val="black"/>
                </a:solidFill>
                <a:latin typeface="Verdana" pitchFamily="34" charset="0"/>
                <a:cs typeface="Arial" pitchFamily="34" charset="0"/>
              </a:rPr>
              <a:t>Level surface</a:t>
            </a:r>
          </a:p>
        </p:txBody>
      </p:sp>
      <p:sp>
        <p:nvSpPr>
          <p:cNvPr id="169" name="Text Box 51"/>
          <p:cNvSpPr txBox="1">
            <a:spLocks noChangeArrowheads="1"/>
          </p:cNvSpPr>
          <p:nvPr/>
        </p:nvSpPr>
        <p:spPr bwMode="auto">
          <a:xfrm rot="360000">
            <a:off x="7212013" y="4716185"/>
            <a:ext cx="2076450" cy="260905"/>
          </a:xfrm>
          <a:prstGeom prst="rect">
            <a:avLst/>
          </a:prstGeom>
          <a:noFill/>
          <a:ln w="9525" algn="ctr">
            <a:noFill/>
            <a:miter lim="800000"/>
            <a:headEnd/>
            <a:tailEnd/>
          </a:ln>
          <a:effectLst/>
        </p:spPr>
        <p:txBody>
          <a:bodyPr>
            <a:spAutoFit/>
          </a:bodyPr>
          <a:lstStyle/>
          <a:p>
            <a:pPr algn="ctr">
              <a:lnSpc>
                <a:spcPct val="50000"/>
              </a:lnSpc>
              <a:spcBef>
                <a:spcPct val="50000"/>
              </a:spcBef>
              <a:defRPr/>
            </a:pPr>
            <a:r>
              <a:rPr lang="en-US" sz="2000" i="1" dirty="0">
                <a:solidFill>
                  <a:prstClr val="black"/>
                </a:solidFill>
                <a:latin typeface="Verdana" pitchFamily="34" charset="0"/>
                <a:cs typeface="Arial" pitchFamily="34" charset="0"/>
              </a:rPr>
              <a:t>Level surface</a:t>
            </a:r>
          </a:p>
        </p:txBody>
      </p:sp>
      <p:sp>
        <p:nvSpPr>
          <p:cNvPr id="170" name="Text Box 52"/>
          <p:cNvSpPr txBox="1">
            <a:spLocks noChangeArrowheads="1"/>
          </p:cNvSpPr>
          <p:nvPr/>
        </p:nvSpPr>
        <p:spPr bwMode="auto">
          <a:xfrm>
            <a:off x="-71915" y="2981143"/>
            <a:ext cx="2419252" cy="769441"/>
          </a:xfrm>
          <a:prstGeom prst="rect">
            <a:avLst/>
          </a:prstGeom>
          <a:noFill/>
          <a:ln w="9525" algn="ctr">
            <a:noFill/>
            <a:miter lim="800000"/>
            <a:headEnd/>
            <a:tailEnd/>
          </a:ln>
          <a:effectLst/>
        </p:spPr>
        <p:txBody>
          <a:bodyPr wrap="none">
            <a:spAutoFit/>
          </a:bodyPr>
          <a:lstStyle/>
          <a:p>
            <a:pPr algn="r">
              <a:spcBef>
                <a:spcPct val="50000"/>
              </a:spcBef>
              <a:defRPr/>
            </a:pPr>
            <a:r>
              <a:rPr lang="en-US" sz="2000" b="1" dirty="0" smtClean="0">
                <a:solidFill>
                  <a:prstClr val="black"/>
                </a:solidFill>
                <a:latin typeface="Verdana" pitchFamily="34" charset="0"/>
                <a:cs typeface="Arial" pitchFamily="34" charset="0"/>
              </a:rPr>
              <a:t>Leveled </a:t>
            </a:r>
            <a:r>
              <a:rPr lang="en-US" sz="2000" b="1" dirty="0">
                <a:solidFill>
                  <a:prstClr val="black"/>
                </a:solidFill>
                <a:latin typeface="Verdana" pitchFamily="34" charset="0"/>
                <a:cs typeface="Arial" pitchFamily="34" charset="0"/>
              </a:rPr>
              <a:t>height</a:t>
            </a:r>
            <a:br>
              <a:rPr lang="en-US" sz="2000" b="1" dirty="0">
                <a:solidFill>
                  <a:prstClr val="black"/>
                </a:solidFill>
                <a:latin typeface="Verdana" pitchFamily="34" charset="0"/>
                <a:cs typeface="Arial" pitchFamily="34" charset="0"/>
              </a:rPr>
            </a:br>
            <a:r>
              <a:rPr lang="en-US" sz="2000" b="1" dirty="0">
                <a:solidFill>
                  <a:prstClr val="black"/>
                </a:solidFill>
                <a:latin typeface="Verdana" pitchFamily="34" charset="0"/>
                <a:cs typeface="Arial" pitchFamily="34" charset="0"/>
              </a:rPr>
              <a:t>differences,</a:t>
            </a:r>
            <a:r>
              <a:rPr lang="en-US" sz="2400" b="1" dirty="0">
                <a:solidFill>
                  <a:prstClr val="black"/>
                </a:solidFill>
                <a:latin typeface="Verdana" pitchFamily="34" charset="0"/>
                <a:cs typeface="Arial" pitchFamily="34" charset="0"/>
              </a:rPr>
              <a:t> </a:t>
            </a:r>
            <a:r>
              <a:rPr lang="el-GR" sz="2400" b="1" dirty="0">
                <a:solidFill>
                  <a:prstClr val="black"/>
                </a:solidFill>
                <a:latin typeface="Times New Roman" pitchFamily="18" charset="0"/>
                <a:cs typeface="Times New Roman" pitchFamily="18" charset="0"/>
              </a:rPr>
              <a:t>Δ</a:t>
            </a:r>
            <a:r>
              <a:rPr lang="en-US" sz="2400" b="1" i="1" dirty="0">
                <a:solidFill>
                  <a:prstClr val="black"/>
                </a:solidFill>
                <a:latin typeface="Times New Roman" pitchFamily="18" charset="0"/>
                <a:cs typeface="Arial" pitchFamily="34" charset="0"/>
              </a:rPr>
              <a:t>n</a:t>
            </a:r>
          </a:p>
        </p:txBody>
      </p:sp>
      <p:sp>
        <p:nvSpPr>
          <p:cNvPr id="171" name="Line 53"/>
          <p:cNvSpPr>
            <a:spLocks noChangeShapeType="1"/>
          </p:cNvSpPr>
          <p:nvPr/>
        </p:nvSpPr>
        <p:spPr bwMode="auto">
          <a:xfrm>
            <a:off x="1511300" y="3750585"/>
            <a:ext cx="0" cy="1261154"/>
          </a:xfrm>
          <a:prstGeom prst="line">
            <a:avLst/>
          </a:prstGeom>
          <a:noFill/>
          <a:ln w="31750">
            <a:solidFill>
              <a:schemeClr val="tx1"/>
            </a:solidFill>
            <a:round/>
            <a:headEnd/>
            <a:tailEnd type="stealth" w="lg" len="lg"/>
          </a:ln>
        </p:spPr>
        <p:txBody>
          <a:bodyPr wrap="none" anchor="ctr"/>
          <a:lstStyle/>
          <a:p>
            <a:pPr algn="ctr"/>
            <a:endParaRPr lang="en-US" b="1">
              <a:solidFill>
                <a:prstClr val="black"/>
              </a:solidFill>
              <a:latin typeface="Verdana" pitchFamily="34" charset="0"/>
              <a:cs typeface="Arial" charset="0"/>
            </a:endParaRPr>
          </a:p>
        </p:txBody>
      </p:sp>
      <p:sp>
        <p:nvSpPr>
          <p:cNvPr id="172" name="Line 54"/>
          <p:cNvSpPr>
            <a:spLocks noChangeShapeType="1"/>
          </p:cNvSpPr>
          <p:nvPr/>
        </p:nvSpPr>
        <p:spPr bwMode="auto">
          <a:xfrm>
            <a:off x="1809750" y="3750584"/>
            <a:ext cx="277813" cy="648379"/>
          </a:xfrm>
          <a:prstGeom prst="line">
            <a:avLst/>
          </a:prstGeom>
          <a:noFill/>
          <a:ln w="31750">
            <a:solidFill>
              <a:schemeClr val="tx1"/>
            </a:solidFill>
            <a:round/>
            <a:headEnd/>
            <a:tailEnd type="stealth" w="lg" len="lg"/>
          </a:ln>
        </p:spPr>
        <p:txBody>
          <a:bodyPr wrap="none" anchor="ctr"/>
          <a:lstStyle/>
          <a:p>
            <a:pPr algn="ctr"/>
            <a:endParaRPr lang="en-US" b="1">
              <a:solidFill>
                <a:prstClr val="black"/>
              </a:solidFill>
              <a:latin typeface="Verdana" pitchFamily="34" charset="0"/>
              <a:cs typeface="Arial" charset="0"/>
            </a:endParaRPr>
          </a:p>
        </p:txBody>
      </p:sp>
      <p:sp>
        <p:nvSpPr>
          <p:cNvPr id="173" name="Line 55"/>
          <p:cNvSpPr>
            <a:spLocks noChangeShapeType="1"/>
          </p:cNvSpPr>
          <p:nvPr/>
        </p:nvSpPr>
        <p:spPr bwMode="auto">
          <a:xfrm>
            <a:off x="2347337" y="3671742"/>
            <a:ext cx="459363" cy="258908"/>
          </a:xfrm>
          <a:prstGeom prst="line">
            <a:avLst/>
          </a:prstGeom>
          <a:noFill/>
          <a:ln w="31750">
            <a:solidFill>
              <a:schemeClr val="tx1"/>
            </a:solidFill>
            <a:round/>
            <a:headEnd/>
            <a:tailEnd type="stealth" w="lg" len="lg"/>
          </a:ln>
        </p:spPr>
        <p:txBody>
          <a:bodyPr wrap="none" anchor="ctr"/>
          <a:lstStyle/>
          <a:p>
            <a:pPr algn="ctr"/>
            <a:endParaRPr lang="en-US" b="1">
              <a:solidFill>
                <a:prstClr val="black"/>
              </a:solidFill>
              <a:latin typeface="Verdana" pitchFamily="34" charset="0"/>
              <a:cs typeface="Arial" charset="0"/>
            </a:endParaRPr>
          </a:p>
        </p:txBody>
      </p:sp>
      <p:sp>
        <p:nvSpPr>
          <p:cNvPr id="174" name="Line 56"/>
          <p:cNvSpPr>
            <a:spLocks noChangeShapeType="1"/>
          </p:cNvSpPr>
          <p:nvPr/>
        </p:nvSpPr>
        <p:spPr bwMode="auto">
          <a:xfrm flipV="1">
            <a:off x="2347337" y="3249613"/>
            <a:ext cx="1072137" cy="145862"/>
          </a:xfrm>
          <a:prstGeom prst="line">
            <a:avLst/>
          </a:prstGeom>
          <a:noFill/>
          <a:ln w="31750">
            <a:solidFill>
              <a:schemeClr val="tx1"/>
            </a:solidFill>
            <a:round/>
            <a:headEnd/>
            <a:tailEnd type="stealth" w="lg" len="lg"/>
          </a:ln>
        </p:spPr>
        <p:txBody>
          <a:bodyPr wrap="none" anchor="ctr"/>
          <a:lstStyle/>
          <a:p>
            <a:pPr algn="ctr"/>
            <a:endParaRPr lang="en-US" b="1">
              <a:solidFill>
                <a:prstClr val="black"/>
              </a:solidFill>
              <a:latin typeface="Verdana" pitchFamily="34" charset="0"/>
              <a:cs typeface="Arial" charset="0"/>
            </a:endParaRPr>
          </a:p>
        </p:txBody>
      </p:sp>
      <p:sp>
        <p:nvSpPr>
          <p:cNvPr id="175" name="Line 57"/>
          <p:cNvSpPr>
            <a:spLocks noChangeShapeType="1"/>
          </p:cNvSpPr>
          <p:nvPr/>
        </p:nvSpPr>
        <p:spPr bwMode="auto">
          <a:xfrm flipV="1">
            <a:off x="2347337" y="2492372"/>
            <a:ext cx="1719838" cy="639846"/>
          </a:xfrm>
          <a:prstGeom prst="line">
            <a:avLst/>
          </a:prstGeom>
          <a:noFill/>
          <a:ln w="31750">
            <a:solidFill>
              <a:schemeClr val="tx1"/>
            </a:solidFill>
            <a:round/>
            <a:headEnd/>
            <a:tailEnd type="stealth" w="lg" len="lg"/>
          </a:ln>
        </p:spPr>
        <p:txBody>
          <a:bodyPr wrap="none" anchor="ctr"/>
          <a:lstStyle/>
          <a:p>
            <a:pPr algn="ctr"/>
            <a:endParaRPr lang="en-US" b="1">
              <a:solidFill>
                <a:prstClr val="black"/>
              </a:solidFill>
              <a:latin typeface="Verdana" pitchFamily="34" charset="0"/>
              <a:cs typeface="Arial" charset="0"/>
            </a:endParaRPr>
          </a:p>
        </p:txBody>
      </p:sp>
      <p:sp>
        <p:nvSpPr>
          <p:cNvPr id="176" name="Text Box 58"/>
          <p:cNvSpPr txBox="1">
            <a:spLocks noChangeArrowheads="1"/>
          </p:cNvSpPr>
          <p:nvPr/>
        </p:nvSpPr>
        <p:spPr bwMode="auto">
          <a:xfrm>
            <a:off x="107950" y="1736725"/>
            <a:ext cx="2571750" cy="654050"/>
          </a:xfrm>
          <a:prstGeom prst="rect">
            <a:avLst/>
          </a:prstGeom>
          <a:noFill/>
          <a:ln w="12700">
            <a:solidFill>
              <a:schemeClr val="tx1"/>
            </a:solidFill>
            <a:miter lim="800000"/>
            <a:headEnd/>
            <a:tailEnd/>
          </a:ln>
          <a:effectLst/>
        </p:spPr>
        <p:txBody>
          <a:bodyPr wrap="none">
            <a:spAutoFit/>
          </a:bodyPr>
          <a:lstStyle/>
          <a:p>
            <a:pPr eaLnBrk="0" hangingPunct="0">
              <a:defRPr/>
            </a:pPr>
            <a:r>
              <a:rPr lang="el-GR" sz="3600" b="1" dirty="0">
                <a:solidFill>
                  <a:prstClr val="black"/>
                </a:solidFill>
                <a:latin typeface="Times New Roman" pitchFamily="18" charset="0"/>
                <a:cs typeface="Times New Roman" pitchFamily="18" charset="0"/>
              </a:rPr>
              <a:t>Δ</a:t>
            </a:r>
            <a:r>
              <a:rPr lang="en-US" sz="3600" b="1" i="1" dirty="0" err="1">
                <a:solidFill>
                  <a:prstClr val="black"/>
                </a:solidFill>
                <a:latin typeface="Times New Roman" pitchFamily="18" charset="0"/>
                <a:cs typeface="Arial" pitchFamily="34" charset="0"/>
              </a:rPr>
              <a:t>n</a:t>
            </a:r>
            <a:r>
              <a:rPr lang="en-US" sz="3600" b="1" i="1" baseline="-25000" dirty="0" err="1">
                <a:solidFill>
                  <a:prstClr val="black"/>
                </a:solidFill>
                <a:latin typeface="Times New Roman" pitchFamily="18" charset="0"/>
                <a:cs typeface="Arial" pitchFamily="34" charset="0"/>
              </a:rPr>
              <a:t>AC</a:t>
            </a:r>
            <a:r>
              <a:rPr lang="en-US" sz="3600" b="1" i="1" dirty="0">
                <a:solidFill>
                  <a:prstClr val="black"/>
                </a:solidFill>
                <a:latin typeface="Times New Roman" pitchFamily="18" charset="0"/>
                <a:cs typeface="Arial" pitchFamily="34" charset="0"/>
              </a:rPr>
              <a:t> ≠ </a:t>
            </a:r>
            <a:r>
              <a:rPr lang="el-GR" sz="3600" b="1" dirty="0">
                <a:solidFill>
                  <a:prstClr val="black"/>
                </a:solidFill>
                <a:latin typeface="Times New Roman" pitchFamily="18" charset="0"/>
                <a:cs typeface="Times New Roman" pitchFamily="18" charset="0"/>
              </a:rPr>
              <a:t>Δ</a:t>
            </a:r>
            <a:r>
              <a:rPr lang="en-US" sz="3600" b="1" i="1" dirty="0" err="1">
                <a:solidFill>
                  <a:prstClr val="black"/>
                </a:solidFill>
                <a:latin typeface="Times New Roman" pitchFamily="18" charset="0"/>
                <a:cs typeface="Arial" pitchFamily="34" charset="0"/>
              </a:rPr>
              <a:t>n</a:t>
            </a:r>
            <a:r>
              <a:rPr lang="en-US" sz="3600" b="1" i="1" baseline="-25000" dirty="0" err="1">
                <a:solidFill>
                  <a:prstClr val="black"/>
                </a:solidFill>
                <a:latin typeface="Times New Roman" pitchFamily="18" charset="0"/>
                <a:cs typeface="Arial" pitchFamily="34" charset="0"/>
              </a:rPr>
              <a:t>BC</a:t>
            </a:r>
            <a:endParaRPr lang="en-US" sz="3600" b="1" baseline="-25000" dirty="0">
              <a:solidFill>
                <a:prstClr val="black"/>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5"/>
                                        </p:tgtEl>
                                        <p:attrNameLst>
                                          <p:attrName>style.visibility</p:attrName>
                                        </p:attrNameLst>
                                      </p:cBhvr>
                                      <p:to>
                                        <p:strVal val="visible"/>
                                      </p:to>
                                    </p:set>
                                    <p:animEffect transition="in" filter="fade">
                                      <p:cBhvr>
                                        <p:cTn id="10" dur="500"/>
                                        <p:tgtEl>
                                          <p:spTgt spid="1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1"/>
                                        </p:tgtEl>
                                        <p:attrNameLst>
                                          <p:attrName>style.visibility</p:attrName>
                                        </p:attrNameLst>
                                      </p:cBhvr>
                                      <p:to>
                                        <p:strVal val="visible"/>
                                      </p:to>
                                    </p:set>
                                    <p:animEffect transition="in" filter="fade">
                                      <p:cBhvr>
                                        <p:cTn id="13" dur="500"/>
                                        <p:tgtEl>
                                          <p:spTgt spid="16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0"/>
                                        </p:tgtEl>
                                        <p:attrNameLst>
                                          <p:attrName>style.visibility</p:attrName>
                                        </p:attrNameLst>
                                      </p:cBhvr>
                                      <p:to>
                                        <p:strVal val="visible"/>
                                      </p:to>
                                    </p:set>
                                    <p:animEffect transition="in" filter="wipe(left)">
                                      <p:cBhvr>
                                        <p:cTn id="18" dur="1000"/>
                                        <p:tgtEl>
                                          <p:spTgt spid="130"/>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fade">
                                      <p:cBhvr>
                                        <p:cTn id="22" dur="500"/>
                                        <p:tgtEl>
                                          <p:spTgt spid="1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8"/>
                                        </p:tgtEl>
                                        <p:attrNameLst>
                                          <p:attrName>style.visibility</p:attrName>
                                        </p:attrNameLst>
                                      </p:cBhvr>
                                      <p:to>
                                        <p:strVal val="visible"/>
                                      </p:to>
                                    </p:set>
                                    <p:animEffect transition="in" filter="fade">
                                      <p:cBhvr>
                                        <p:cTn id="27" dur="500"/>
                                        <p:tgtEl>
                                          <p:spTgt spid="15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9"/>
                                        </p:tgtEl>
                                        <p:attrNameLst>
                                          <p:attrName>style.visibility</p:attrName>
                                        </p:attrNameLst>
                                      </p:cBhvr>
                                      <p:to>
                                        <p:strVal val="visible"/>
                                      </p:to>
                                    </p:set>
                                    <p:animEffect transition="in" filter="fade">
                                      <p:cBhvr>
                                        <p:cTn id="30" dur="500"/>
                                        <p:tgtEl>
                                          <p:spTgt spid="15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63"/>
                                        </p:tgtEl>
                                        <p:attrNameLst>
                                          <p:attrName>style.visibility</p:attrName>
                                        </p:attrNameLst>
                                      </p:cBhvr>
                                      <p:to>
                                        <p:strVal val="visible"/>
                                      </p:to>
                                    </p:set>
                                    <p:animEffect transition="in" filter="fade">
                                      <p:cBhvr>
                                        <p:cTn id="34" dur="500"/>
                                        <p:tgtEl>
                                          <p:spTgt spid="16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2"/>
                                        </p:tgtEl>
                                        <p:attrNameLst>
                                          <p:attrName>style.visibility</p:attrName>
                                        </p:attrNameLst>
                                      </p:cBhvr>
                                      <p:to>
                                        <p:strVal val="visible"/>
                                      </p:to>
                                    </p:set>
                                    <p:animEffect transition="in" filter="fade">
                                      <p:cBhvr>
                                        <p:cTn id="37" dur="500"/>
                                        <p:tgtEl>
                                          <p:spTgt spid="162"/>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64"/>
                                        </p:tgtEl>
                                        <p:attrNameLst>
                                          <p:attrName>style.visibility</p:attrName>
                                        </p:attrNameLst>
                                      </p:cBhvr>
                                      <p:to>
                                        <p:strVal val="visible"/>
                                      </p:to>
                                    </p:set>
                                    <p:animEffect transition="in" filter="fade">
                                      <p:cBhvr>
                                        <p:cTn id="41" dur="500"/>
                                        <p:tgtEl>
                                          <p:spTgt spid="16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9"/>
                                        </p:tgtEl>
                                        <p:attrNameLst>
                                          <p:attrName>style.visibility</p:attrName>
                                        </p:attrNameLst>
                                      </p:cBhvr>
                                      <p:to>
                                        <p:strVal val="visible"/>
                                      </p:to>
                                    </p:set>
                                    <p:animEffect transition="in" filter="wipe(left)">
                                      <p:cBhvr>
                                        <p:cTn id="46" dur="1000"/>
                                        <p:tgtEl>
                                          <p:spTgt spid="129"/>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65"/>
                                        </p:tgtEl>
                                        <p:attrNameLst>
                                          <p:attrName>style.visibility</p:attrName>
                                        </p:attrNameLst>
                                      </p:cBhvr>
                                      <p:to>
                                        <p:strVal val="visible"/>
                                      </p:to>
                                    </p:set>
                                    <p:animEffect transition="in" filter="fade">
                                      <p:cBhvr>
                                        <p:cTn id="50" dur="500"/>
                                        <p:tgtEl>
                                          <p:spTgt spid="16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32"/>
                                        </p:tgtEl>
                                        <p:attrNameLst>
                                          <p:attrName>style.visibility</p:attrName>
                                        </p:attrNameLst>
                                      </p:cBhvr>
                                      <p:to>
                                        <p:strVal val="visible"/>
                                      </p:to>
                                    </p:set>
                                    <p:animEffect transition="in" filter="wipe(left)">
                                      <p:cBhvr>
                                        <p:cTn id="55" dur="1000"/>
                                        <p:tgtEl>
                                          <p:spTgt spid="132"/>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166"/>
                                        </p:tgtEl>
                                        <p:attrNameLst>
                                          <p:attrName>style.visibility</p:attrName>
                                        </p:attrNameLst>
                                      </p:cBhvr>
                                      <p:to>
                                        <p:strVal val="visible"/>
                                      </p:to>
                                    </p:set>
                                    <p:animEffect transition="in" filter="fade">
                                      <p:cBhvr>
                                        <p:cTn id="59" dur="500"/>
                                        <p:tgtEl>
                                          <p:spTgt spid="166"/>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34"/>
                                        </p:tgtEl>
                                        <p:attrNameLst>
                                          <p:attrName>style.visibility</p:attrName>
                                        </p:attrNameLst>
                                      </p:cBhvr>
                                      <p:to>
                                        <p:strVal val="visible"/>
                                      </p:to>
                                    </p:set>
                                    <p:animEffect transition="in" filter="wipe(left)">
                                      <p:cBhvr>
                                        <p:cTn id="62" dur="1000"/>
                                        <p:tgtEl>
                                          <p:spTgt spid="134"/>
                                        </p:tgtEl>
                                      </p:cBhvr>
                                    </p:animEffec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167"/>
                                        </p:tgtEl>
                                        <p:attrNameLst>
                                          <p:attrName>style.visibility</p:attrName>
                                        </p:attrNameLst>
                                      </p:cBhvr>
                                      <p:to>
                                        <p:strVal val="visible"/>
                                      </p:to>
                                    </p:set>
                                    <p:animEffect transition="in" filter="fade">
                                      <p:cBhvr>
                                        <p:cTn id="66" dur="500"/>
                                        <p:tgtEl>
                                          <p:spTgt spid="167"/>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33"/>
                                        </p:tgtEl>
                                        <p:attrNameLst>
                                          <p:attrName>style.visibility</p:attrName>
                                        </p:attrNameLst>
                                      </p:cBhvr>
                                      <p:to>
                                        <p:strVal val="visible"/>
                                      </p:to>
                                    </p:set>
                                    <p:animEffect transition="in" filter="wipe(left)">
                                      <p:cBhvr>
                                        <p:cTn id="69" dur="1000"/>
                                        <p:tgtEl>
                                          <p:spTgt spid="133"/>
                                        </p:tgtEl>
                                      </p:cBhvr>
                                    </p:animEffect>
                                  </p:childTnLst>
                                </p:cTn>
                              </p:par>
                            </p:childTnLst>
                          </p:cTn>
                        </p:par>
                        <p:par>
                          <p:cTn id="70" fill="hold">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168"/>
                                        </p:tgtEl>
                                        <p:attrNameLst>
                                          <p:attrName>style.visibility</p:attrName>
                                        </p:attrNameLst>
                                      </p:cBhvr>
                                      <p:to>
                                        <p:strVal val="visible"/>
                                      </p:to>
                                    </p:set>
                                    <p:animEffect transition="in" filter="fade">
                                      <p:cBhvr>
                                        <p:cTn id="73" dur="500"/>
                                        <p:tgtEl>
                                          <p:spTgt spid="168"/>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31"/>
                                        </p:tgtEl>
                                        <p:attrNameLst>
                                          <p:attrName>style.visibility</p:attrName>
                                        </p:attrNameLst>
                                      </p:cBhvr>
                                      <p:to>
                                        <p:strVal val="visible"/>
                                      </p:to>
                                    </p:set>
                                    <p:animEffect transition="in" filter="wipe(left)">
                                      <p:cBhvr>
                                        <p:cTn id="76" dur="1000"/>
                                        <p:tgtEl>
                                          <p:spTgt spid="131"/>
                                        </p:tgtEl>
                                      </p:cBhvr>
                                    </p:animEffect>
                                  </p:childTnLst>
                                </p:cTn>
                              </p:par>
                            </p:childTnLst>
                          </p:cTn>
                        </p:par>
                        <p:par>
                          <p:cTn id="77" fill="hold">
                            <p:stCondLst>
                              <p:cond delay="4000"/>
                            </p:stCondLst>
                            <p:childTnLst>
                              <p:par>
                                <p:cTn id="78" presetID="10" presetClass="entr" presetSubtype="0" fill="hold" grpId="0" nodeType="afterEffect">
                                  <p:stCondLst>
                                    <p:cond delay="0"/>
                                  </p:stCondLst>
                                  <p:childTnLst>
                                    <p:set>
                                      <p:cBhvr>
                                        <p:cTn id="79" dur="1" fill="hold">
                                          <p:stCondLst>
                                            <p:cond delay="0"/>
                                          </p:stCondLst>
                                        </p:cTn>
                                        <p:tgtEl>
                                          <p:spTgt spid="169"/>
                                        </p:tgtEl>
                                        <p:attrNameLst>
                                          <p:attrName>style.visibility</p:attrName>
                                        </p:attrNameLst>
                                      </p:cBhvr>
                                      <p:to>
                                        <p:strVal val="visible"/>
                                      </p:to>
                                    </p:set>
                                    <p:animEffect transition="in" filter="fade">
                                      <p:cBhvr>
                                        <p:cTn id="80" dur="500"/>
                                        <p:tgtEl>
                                          <p:spTgt spid="169"/>
                                        </p:tgtEl>
                                      </p:cBhvr>
                                    </p:animEffect>
                                  </p:childTnLst>
                                </p:cTn>
                              </p:par>
                            </p:childTnLst>
                          </p:cTn>
                        </p:par>
                        <p:par>
                          <p:cTn id="81" fill="hold">
                            <p:stCondLst>
                              <p:cond delay="4500"/>
                            </p:stCondLst>
                            <p:childTnLst>
                              <p:par>
                                <p:cTn id="82" presetID="22" presetClass="entr" presetSubtype="1" fill="hold" grpId="0" nodeType="afterEffect">
                                  <p:stCondLst>
                                    <p:cond delay="0"/>
                                  </p:stCondLst>
                                  <p:childTnLst>
                                    <p:set>
                                      <p:cBhvr>
                                        <p:cTn id="83" dur="1" fill="hold">
                                          <p:stCondLst>
                                            <p:cond delay="0"/>
                                          </p:stCondLst>
                                        </p:cTn>
                                        <p:tgtEl>
                                          <p:spTgt spid="144"/>
                                        </p:tgtEl>
                                        <p:attrNameLst>
                                          <p:attrName>style.visibility</p:attrName>
                                        </p:attrNameLst>
                                      </p:cBhvr>
                                      <p:to>
                                        <p:strVal val="visible"/>
                                      </p:to>
                                    </p:set>
                                    <p:animEffect transition="in" filter="wipe(up)">
                                      <p:cBhvr>
                                        <p:cTn id="84" dur="1000"/>
                                        <p:tgtEl>
                                          <p:spTgt spid="144"/>
                                        </p:tgtEl>
                                      </p:cBhvr>
                                    </p:animEffect>
                                  </p:childTnLst>
                                </p:cTn>
                              </p:par>
                            </p:childTnLst>
                          </p:cTn>
                        </p:par>
                        <p:par>
                          <p:cTn id="85" fill="hold">
                            <p:stCondLst>
                              <p:cond delay="5500"/>
                            </p:stCondLst>
                            <p:childTnLst>
                              <p:par>
                                <p:cTn id="86" presetID="10" presetClass="entr" presetSubtype="0" fill="hold" nodeType="afterEffect">
                                  <p:stCondLst>
                                    <p:cond delay="0"/>
                                  </p:stCondLst>
                                  <p:childTnLst>
                                    <p:set>
                                      <p:cBhvr>
                                        <p:cTn id="87" dur="1" fill="hold">
                                          <p:stCondLst>
                                            <p:cond delay="0"/>
                                          </p:stCondLst>
                                        </p:cTn>
                                        <p:tgtEl>
                                          <p:spTgt spid="138"/>
                                        </p:tgtEl>
                                        <p:attrNameLst>
                                          <p:attrName>style.visibility</p:attrName>
                                        </p:attrNameLst>
                                      </p:cBhvr>
                                      <p:to>
                                        <p:strVal val="visible"/>
                                      </p:to>
                                    </p:set>
                                    <p:animEffect transition="in" filter="fade">
                                      <p:cBhvr>
                                        <p:cTn id="88" dur="500"/>
                                        <p:tgtEl>
                                          <p:spTgt spid="138"/>
                                        </p:tgtEl>
                                      </p:cBhvr>
                                    </p:animEffect>
                                  </p:childTnLst>
                                </p:cTn>
                              </p:par>
                              <p:par>
                                <p:cTn id="89" presetID="10" presetClass="entr" presetSubtype="0" fill="hold" nodeType="withEffect">
                                  <p:stCondLst>
                                    <p:cond delay="0"/>
                                  </p:stCondLst>
                                  <p:childTnLst>
                                    <p:set>
                                      <p:cBhvr>
                                        <p:cTn id="90" dur="1" fill="hold">
                                          <p:stCondLst>
                                            <p:cond delay="0"/>
                                          </p:stCondLst>
                                        </p:cTn>
                                        <p:tgtEl>
                                          <p:spTgt spid="141"/>
                                        </p:tgtEl>
                                        <p:attrNameLst>
                                          <p:attrName>style.visibility</p:attrName>
                                        </p:attrNameLst>
                                      </p:cBhvr>
                                      <p:to>
                                        <p:strVal val="visible"/>
                                      </p:to>
                                    </p:set>
                                    <p:animEffect transition="in" filter="fade">
                                      <p:cBhvr>
                                        <p:cTn id="91" dur="500"/>
                                        <p:tgtEl>
                                          <p:spTgt spid="141"/>
                                        </p:tgtEl>
                                      </p:cBhvr>
                                    </p:animEffect>
                                  </p:childTnLst>
                                </p:cTn>
                              </p:par>
                              <p:par>
                                <p:cTn id="92" presetID="10" presetClass="entr" presetSubtype="0" fill="hold" nodeType="withEffect">
                                  <p:stCondLst>
                                    <p:cond delay="0"/>
                                  </p:stCondLst>
                                  <p:childTnLst>
                                    <p:set>
                                      <p:cBhvr>
                                        <p:cTn id="93" dur="1" fill="hold">
                                          <p:stCondLst>
                                            <p:cond delay="0"/>
                                          </p:stCondLst>
                                        </p:cTn>
                                        <p:tgtEl>
                                          <p:spTgt spid="135"/>
                                        </p:tgtEl>
                                        <p:attrNameLst>
                                          <p:attrName>style.visibility</p:attrName>
                                        </p:attrNameLst>
                                      </p:cBhvr>
                                      <p:to>
                                        <p:strVal val="visible"/>
                                      </p:to>
                                    </p:set>
                                    <p:animEffect transition="in" filter="fade">
                                      <p:cBhvr>
                                        <p:cTn id="94" dur="500"/>
                                        <p:tgtEl>
                                          <p:spTgt spid="135"/>
                                        </p:tgtEl>
                                      </p:cBhvr>
                                    </p:animEffect>
                                  </p:childTnLst>
                                </p:cTn>
                              </p:par>
                            </p:childTnLst>
                          </p:cTn>
                        </p:par>
                        <p:par>
                          <p:cTn id="95" fill="hold">
                            <p:stCondLst>
                              <p:cond delay="6000"/>
                            </p:stCondLst>
                            <p:childTnLst>
                              <p:par>
                                <p:cTn id="96" presetID="10" presetClass="entr" presetSubtype="0" fill="hold" grpId="0" nodeType="afterEffect">
                                  <p:stCondLst>
                                    <p:cond delay="0"/>
                                  </p:stCondLst>
                                  <p:childTnLst>
                                    <p:set>
                                      <p:cBhvr>
                                        <p:cTn id="97" dur="1" fill="hold">
                                          <p:stCondLst>
                                            <p:cond delay="0"/>
                                          </p:stCondLst>
                                        </p:cTn>
                                        <p:tgtEl>
                                          <p:spTgt spid="127"/>
                                        </p:tgtEl>
                                        <p:attrNameLst>
                                          <p:attrName>style.visibility</p:attrName>
                                        </p:attrNameLst>
                                      </p:cBhvr>
                                      <p:to>
                                        <p:strVal val="visible"/>
                                      </p:to>
                                    </p:set>
                                    <p:animEffect transition="in" filter="fade">
                                      <p:cBhvr>
                                        <p:cTn id="98" dur="500"/>
                                        <p:tgtEl>
                                          <p:spTgt spid="127"/>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26"/>
                                        </p:tgtEl>
                                        <p:attrNameLst>
                                          <p:attrName>style.visibility</p:attrName>
                                        </p:attrNameLst>
                                      </p:cBhvr>
                                      <p:to>
                                        <p:strVal val="visible"/>
                                      </p:to>
                                    </p:set>
                                    <p:animEffect transition="in" filter="fade">
                                      <p:cBhvr>
                                        <p:cTn id="101" dur="500"/>
                                        <p:tgtEl>
                                          <p:spTgt spid="12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1" nodeType="clickEffect">
                                  <p:stCondLst>
                                    <p:cond delay="0"/>
                                  </p:stCondLst>
                                  <p:childTnLst>
                                    <p:animEffect transition="out" filter="fade">
                                      <p:cBhvr>
                                        <p:cTn id="105" dur="1000"/>
                                        <p:tgtEl>
                                          <p:spTgt spid="127"/>
                                        </p:tgtEl>
                                      </p:cBhvr>
                                    </p:animEffect>
                                    <p:set>
                                      <p:cBhvr>
                                        <p:cTn id="106" dur="1" fill="hold">
                                          <p:stCondLst>
                                            <p:cond delay="999"/>
                                          </p:stCondLst>
                                        </p:cTn>
                                        <p:tgtEl>
                                          <p:spTgt spid="127"/>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126"/>
                                        </p:tgtEl>
                                      </p:cBhvr>
                                    </p:animEffect>
                                    <p:set>
                                      <p:cBhvr>
                                        <p:cTn id="109" dur="1" fill="hold">
                                          <p:stCondLst>
                                            <p:cond delay="999"/>
                                          </p:stCondLst>
                                        </p:cTn>
                                        <p:tgtEl>
                                          <p:spTgt spid="126"/>
                                        </p:tgtEl>
                                        <p:attrNameLst>
                                          <p:attrName>style.visibility</p:attrName>
                                        </p:attrNameLst>
                                      </p:cBhvr>
                                      <p:to>
                                        <p:strVal val="hidden"/>
                                      </p:to>
                                    </p:set>
                                  </p:childTnLst>
                                </p:cTn>
                              </p:par>
                            </p:childTnLst>
                          </p:cTn>
                        </p:par>
                        <p:par>
                          <p:cTn id="110" fill="hold">
                            <p:stCondLst>
                              <p:cond delay="1000"/>
                            </p:stCondLst>
                            <p:childTnLst>
                              <p:par>
                                <p:cTn id="111" presetID="22" presetClass="entr" presetSubtype="8" fill="hold" nodeType="afterEffect">
                                  <p:stCondLst>
                                    <p:cond delay="0"/>
                                  </p:stCondLst>
                                  <p:childTnLst>
                                    <p:set>
                                      <p:cBhvr>
                                        <p:cTn id="112" dur="1" fill="hold">
                                          <p:stCondLst>
                                            <p:cond delay="0"/>
                                          </p:stCondLst>
                                        </p:cTn>
                                        <p:tgtEl>
                                          <p:spTgt spid="146"/>
                                        </p:tgtEl>
                                        <p:attrNameLst>
                                          <p:attrName>style.visibility</p:attrName>
                                        </p:attrNameLst>
                                      </p:cBhvr>
                                      <p:to>
                                        <p:strVal val="visible"/>
                                      </p:to>
                                    </p:set>
                                    <p:animEffect transition="in" filter="wipe(left)">
                                      <p:cBhvr>
                                        <p:cTn id="113" dur="2000"/>
                                        <p:tgtEl>
                                          <p:spTgt spid="146"/>
                                        </p:tgtEl>
                                      </p:cBhvr>
                                    </p:animEffect>
                                  </p:childTnLst>
                                </p:cTn>
                              </p:par>
                            </p:childTnLst>
                          </p:cTn>
                        </p:par>
                        <p:par>
                          <p:cTn id="114" fill="hold">
                            <p:stCondLst>
                              <p:cond delay="3000"/>
                            </p:stCondLst>
                            <p:childTnLst>
                              <p:par>
                                <p:cTn id="115" presetID="10" presetClass="entr" presetSubtype="0" fill="hold" grpId="0" nodeType="afterEffect">
                                  <p:stCondLst>
                                    <p:cond delay="0"/>
                                  </p:stCondLst>
                                  <p:childTnLst>
                                    <p:set>
                                      <p:cBhvr>
                                        <p:cTn id="116" dur="1" fill="hold">
                                          <p:stCondLst>
                                            <p:cond delay="0"/>
                                          </p:stCondLst>
                                        </p:cTn>
                                        <p:tgtEl>
                                          <p:spTgt spid="170"/>
                                        </p:tgtEl>
                                        <p:attrNameLst>
                                          <p:attrName>style.visibility</p:attrName>
                                        </p:attrNameLst>
                                      </p:cBhvr>
                                      <p:to>
                                        <p:strVal val="visible"/>
                                      </p:to>
                                    </p:set>
                                    <p:animEffect transition="in" filter="fade">
                                      <p:cBhvr>
                                        <p:cTn id="117" dur="500"/>
                                        <p:tgtEl>
                                          <p:spTgt spid="17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71"/>
                                        </p:tgtEl>
                                        <p:attrNameLst>
                                          <p:attrName>style.visibility</p:attrName>
                                        </p:attrNameLst>
                                      </p:cBhvr>
                                      <p:to>
                                        <p:strVal val="visible"/>
                                      </p:to>
                                    </p:set>
                                    <p:animEffect transition="in" filter="fade">
                                      <p:cBhvr>
                                        <p:cTn id="120" dur="500"/>
                                        <p:tgtEl>
                                          <p:spTgt spid="17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72"/>
                                        </p:tgtEl>
                                        <p:attrNameLst>
                                          <p:attrName>style.visibility</p:attrName>
                                        </p:attrNameLst>
                                      </p:cBhvr>
                                      <p:to>
                                        <p:strVal val="visible"/>
                                      </p:to>
                                    </p:set>
                                    <p:animEffect transition="in" filter="fade">
                                      <p:cBhvr>
                                        <p:cTn id="123" dur="500"/>
                                        <p:tgtEl>
                                          <p:spTgt spid="172"/>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73"/>
                                        </p:tgtEl>
                                        <p:attrNameLst>
                                          <p:attrName>style.visibility</p:attrName>
                                        </p:attrNameLst>
                                      </p:cBhvr>
                                      <p:to>
                                        <p:strVal val="visible"/>
                                      </p:to>
                                    </p:set>
                                    <p:animEffect transition="in" filter="fade">
                                      <p:cBhvr>
                                        <p:cTn id="126" dur="500"/>
                                        <p:tgtEl>
                                          <p:spTgt spid="17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74"/>
                                        </p:tgtEl>
                                        <p:attrNameLst>
                                          <p:attrName>style.visibility</p:attrName>
                                        </p:attrNameLst>
                                      </p:cBhvr>
                                      <p:to>
                                        <p:strVal val="visible"/>
                                      </p:to>
                                    </p:set>
                                    <p:animEffect transition="in" filter="fade">
                                      <p:cBhvr>
                                        <p:cTn id="129" dur="500"/>
                                        <p:tgtEl>
                                          <p:spTgt spid="17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75"/>
                                        </p:tgtEl>
                                        <p:attrNameLst>
                                          <p:attrName>style.visibility</p:attrName>
                                        </p:attrNameLst>
                                      </p:cBhvr>
                                      <p:to>
                                        <p:strVal val="visible"/>
                                      </p:to>
                                    </p:set>
                                    <p:animEffect transition="in" filter="fade">
                                      <p:cBhvr>
                                        <p:cTn id="132" dur="500"/>
                                        <p:tgtEl>
                                          <p:spTgt spid="175"/>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2" fill="hold" nodeType="clickEffect">
                                  <p:stCondLst>
                                    <p:cond delay="0"/>
                                  </p:stCondLst>
                                  <p:childTnLst>
                                    <p:set>
                                      <p:cBhvr>
                                        <p:cTn id="136" dur="1" fill="hold">
                                          <p:stCondLst>
                                            <p:cond delay="0"/>
                                          </p:stCondLst>
                                        </p:cTn>
                                        <p:tgtEl>
                                          <p:spTgt spid="152"/>
                                        </p:tgtEl>
                                        <p:attrNameLst>
                                          <p:attrName>style.visibility</p:attrName>
                                        </p:attrNameLst>
                                      </p:cBhvr>
                                      <p:to>
                                        <p:strVal val="visible"/>
                                      </p:to>
                                    </p:set>
                                    <p:animEffect transition="in" filter="wipe(right)">
                                      <p:cBhvr>
                                        <p:cTn id="137" dur="2000"/>
                                        <p:tgtEl>
                                          <p:spTgt spid="152"/>
                                        </p:tgtEl>
                                      </p:cBhvr>
                                    </p:animEffect>
                                  </p:childTnLst>
                                </p:cTn>
                              </p:par>
                            </p:childTnLst>
                          </p:cTn>
                        </p:par>
                        <p:par>
                          <p:cTn id="138" fill="hold">
                            <p:stCondLst>
                              <p:cond delay="2000"/>
                            </p:stCondLst>
                            <p:childTnLst>
                              <p:par>
                                <p:cTn id="139" presetID="10" presetClass="entr" presetSubtype="0" fill="hold" grpId="0" nodeType="afterEffect">
                                  <p:stCondLst>
                                    <p:cond delay="0"/>
                                  </p:stCondLst>
                                  <p:childTnLst>
                                    <p:set>
                                      <p:cBhvr>
                                        <p:cTn id="140" dur="1" fill="hold">
                                          <p:stCondLst>
                                            <p:cond delay="0"/>
                                          </p:stCondLst>
                                        </p:cTn>
                                        <p:tgtEl>
                                          <p:spTgt spid="176"/>
                                        </p:tgtEl>
                                        <p:attrNameLst>
                                          <p:attrName>style.visibility</p:attrName>
                                        </p:attrNameLst>
                                      </p:cBhvr>
                                      <p:to>
                                        <p:strVal val="visible"/>
                                      </p:to>
                                    </p:set>
                                    <p:animEffect transition="in" filter="fade">
                                      <p:cBhvr>
                                        <p:cTn id="141"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6" grpId="0"/>
      <p:bldP spid="126" grpId="1"/>
      <p:bldP spid="127" grpId="0" animBg="1"/>
      <p:bldP spid="127" grpId="1" animBg="1"/>
      <p:bldP spid="128" grpId="0"/>
      <p:bldP spid="129" grpId="0" animBg="1"/>
      <p:bldP spid="130" grpId="0" animBg="1"/>
      <p:bldP spid="131" grpId="0" animBg="1"/>
      <p:bldP spid="132" grpId="0" animBg="1"/>
      <p:bldP spid="133" grpId="0" animBg="1"/>
      <p:bldP spid="134" grpId="0" animBg="1"/>
      <p:bldP spid="144" grpId="0" animBg="1"/>
      <p:bldP spid="145" grpId="0" animBg="1"/>
      <p:bldP spid="158" grpId="0" animBg="1"/>
      <p:bldP spid="159" grpId="0" animBg="1"/>
      <p:bldP spid="161" grpId="0" animBg="1"/>
      <p:bldP spid="162" grpId="0"/>
      <p:bldP spid="163" grpId="0"/>
      <p:bldP spid="164" grpId="0"/>
      <p:bldP spid="165" grpId="0"/>
      <p:bldP spid="166" grpId="0"/>
      <p:bldP spid="167" grpId="0"/>
      <p:bldP spid="168" grpId="0"/>
      <p:bldP spid="169" grpId="0"/>
      <p:bldP spid="170" grpId="0"/>
      <p:bldP spid="171" grpId="0" animBg="1"/>
      <p:bldP spid="172" grpId="0" animBg="1"/>
      <p:bldP spid="173" grpId="0" animBg="1"/>
      <p:bldP spid="174" grpId="0" animBg="1"/>
      <p:bldP spid="175" grpId="0" animBg="1"/>
      <p:bldP spid="17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a:grpSpLocks/>
          </p:cNvGrpSpPr>
          <p:nvPr/>
        </p:nvGrpSpPr>
        <p:grpSpPr bwMode="auto">
          <a:xfrm>
            <a:off x="0" y="0"/>
            <a:ext cx="9144000" cy="6858000"/>
            <a:chOff x="0" y="0"/>
            <a:chExt cx="5760" cy="4320"/>
          </a:xfrm>
        </p:grpSpPr>
        <p:sp>
          <p:nvSpPr>
            <p:cNvPr id="61476" name="Rectangle 39"/>
            <p:cNvSpPr>
              <a:spLocks noChangeArrowheads="1"/>
            </p:cNvSpPr>
            <p:nvPr/>
          </p:nvSpPr>
          <p:spPr bwMode="auto">
            <a:xfrm>
              <a:off x="0" y="0"/>
              <a:ext cx="5760" cy="4320"/>
            </a:xfrm>
            <a:prstGeom prst="rect">
              <a:avLst/>
            </a:prstGeom>
            <a:solidFill>
              <a:srgbClr val="000000"/>
            </a:solidFill>
            <a:ln w="9525" algn="ctr">
              <a:noFill/>
              <a:miter lim="800000"/>
              <a:headEnd/>
              <a:tailEnd/>
            </a:ln>
          </p:spPr>
          <p:txBody>
            <a:bodyPr wrap="none" anchor="ctr"/>
            <a:lstStyle/>
            <a:p>
              <a:endParaRPr lang="en-US"/>
            </a:p>
          </p:txBody>
        </p:sp>
        <p:pic>
          <p:nvPicPr>
            <p:cNvPr id="61477" name="Picture 40" descr="Globe_AK_to_left"/>
            <p:cNvPicPr preferRelativeResize="0">
              <a:picLocks noChangeAspect="1" noChangeArrowheads="1"/>
            </p:cNvPicPr>
            <p:nvPr/>
          </p:nvPicPr>
          <p:blipFill>
            <a:blip r:embed="rId3" cstate="print"/>
            <a:srcRect l="19565" t="9360" r="19565" b="11856"/>
            <a:stretch>
              <a:fillRect/>
            </a:stretch>
          </p:blipFill>
          <p:spPr bwMode="auto">
            <a:xfrm>
              <a:off x="975" y="958"/>
              <a:ext cx="3742" cy="3016"/>
            </a:xfrm>
            <a:prstGeom prst="rect">
              <a:avLst/>
            </a:prstGeom>
            <a:noFill/>
            <a:ln w="9525">
              <a:noFill/>
              <a:miter lim="800000"/>
              <a:headEnd/>
              <a:tailEnd/>
            </a:ln>
          </p:spPr>
        </p:pic>
      </p:grpSp>
      <p:sp>
        <p:nvSpPr>
          <p:cNvPr id="519173" name="Freeform 5"/>
          <p:cNvSpPr>
            <a:spLocks/>
          </p:cNvSpPr>
          <p:nvPr/>
        </p:nvSpPr>
        <p:spPr bwMode="auto">
          <a:xfrm>
            <a:off x="1476375" y="1520825"/>
            <a:ext cx="6119813" cy="4787900"/>
          </a:xfrm>
          <a:custGeom>
            <a:avLst/>
            <a:gdLst>
              <a:gd name="T0" fmla="*/ 1746 w 3901"/>
              <a:gd name="T1" fmla="*/ 23 h 3016"/>
              <a:gd name="T2" fmla="*/ 1451 w 3901"/>
              <a:gd name="T3" fmla="*/ 68 h 3016"/>
              <a:gd name="T4" fmla="*/ 1225 w 3901"/>
              <a:gd name="T5" fmla="*/ 159 h 3016"/>
              <a:gd name="T6" fmla="*/ 1020 w 3901"/>
              <a:gd name="T7" fmla="*/ 272 h 3016"/>
              <a:gd name="T8" fmla="*/ 748 w 3901"/>
              <a:gd name="T9" fmla="*/ 386 h 3016"/>
              <a:gd name="T10" fmla="*/ 476 w 3901"/>
              <a:gd name="T11" fmla="*/ 544 h 3016"/>
              <a:gd name="T12" fmla="*/ 363 w 3901"/>
              <a:gd name="T13" fmla="*/ 680 h 3016"/>
              <a:gd name="T14" fmla="*/ 227 w 3901"/>
              <a:gd name="T15" fmla="*/ 930 h 3016"/>
              <a:gd name="T16" fmla="*/ 113 w 3901"/>
              <a:gd name="T17" fmla="*/ 1202 h 3016"/>
              <a:gd name="T18" fmla="*/ 23 w 3901"/>
              <a:gd name="T19" fmla="*/ 1429 h 3016"/>
              <a:gd name="T20" fmla="*/ 0 w 3901"/>
              <a:gd name="T21" fmla="*/ 1701 h 3016"/>
              <a:gd name="T22" fmla="*/ 45 w 3901"/>
              <a:gd name="T23" fmla="*/ 1950 h 3016"/>
              <a:gd name="T24" fmla="*/ 159 w 3901"/>
              <a:gd name="T25" fmla="*/ 2200 h 3016"/>
              <a:gd name="T26" fmla="*/ 431 w 3901"/>
              <a:gd name="T27" fmla="*/ 2449 h 3016"/>
              <a:gd name="T28" fmla="*/ 635 w 3901"/>
              <a:gd name="T29" fmla="*/ 2563 h 3016"/>
              <a:gd name="T30" fmla="*/ 839 w 3901"/>
              <a:gd name="T31" fmla="*/ 2676 h 3016"/>
              <a:gd name="T32" fmla="*/ 1066 w 3901"/>
              <a:gd name="T33" fmla="*/ 2812 h 3016"/>
              <a:gd name="T34" fmla="*/ 1361 w 3901"/>
              <a:gd name="T35" fmla="*/ 2948 h 3016"/>
              <a:gd name="T36" fmla="*/ 1701 w 3901"/>
              <a:gd name="T37" fmla="*/ 3016 h 3016"/>
              <a:gd name="T38" fmla="*/ 2041 w 3901"/>
              <a:gd name="T39" fmla="*/ 2994 h 3016"/>
              <a:gd name="T40" fmla="*/ 2540 w 3901"/>
              <a:gd name="T41" fmla="*/ 2903 h 3016"/>
              <a:gd name="T42" fmla="*/ 2971 w 3901"/>
              <a:gd name="T43" fmla="*/ 2812 h 3016"/>
              <a:gd name="T44" fmla="*/ 3311 w 3901"/>
              <a:gd name="T45" fmla="*/ 2608 h 3016"/>
              <a:gd name="T46" fmla="*/ 3493 w 3901"/>
              <a:gd name="T47" fmla="*/ 2381 h 3016"/>
              <a:gd name="T48" fmla="*/ 3651 w 3901"/>
              <a:gd name="T49" fmla="*/ 2132 h 3016"/>
              <a:gd name="T50" fmla="*/ 3765 w 3901"/>
              <a:gd name="T51" fmla="*/ 1882 h 3016"/>
              <a:gd name="T52" fmla="*/ 3878 w 3901"/>
              <a:gd name="T53" fmla="*/ 1656 h 3016"/>
              <a:gd name="T54" fmla="*/ 3901 w 3901"/>
              <a:gd name="T55" fmla="*/ 1451 h 3016"/>
              <a:gd name="T56" fmla="*/ 3833 w 3901"/>
              <a:gd name="T57" fmla="*/ 1202 h 3016"/>
              <a:gd name="T58" fmla="*/ 3697 w 3901"/>
              <a:gd name="T59" fmla="*/ 998 h 3016"/>
              <a:gd name="T60" fmla="*/ 3583 w 3901"/>
              <a:gd name="T61" fmla="*/ 771 h 3016"/>
              <a:gd name="T62" fmla="*/ 3493 w 3901"/>
              <a:gd name="T63" fmla="*/ 590 h 3016"/>
              <a:gd name="T64" fmla="*/ 3288 w 3901"/>
              <a:gd name="T65" fmla="*/ 431 h 3016"/>
              <a:gd name="T66" fmla="*/ 3084 w 3901"/>
              <a:gd name="T67" fmla="*/ 295 h 3016"/>
              <a:gd name="T68" fmla="*/ 2903 w 3901"/>
              <a:gd name="T69" fmla="*/ 227 h 3016"/>
              <a:gd name="T70" fmla="*/ 2427 w 3901"/>
              <a:gd name="T71" fmla="*/ 136 h 3016"/>
              <a:gd name="T72" fmla="*/ 2177 w 3901"/>
              <a:gd name="T73" fmla="*/ 68 h 3016"/>
              <a:gd name="T74" fmla="*/ 1950 w 3901"/>
              <a:gd name="T75" fmla="*/ 0 h 30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901"/>
              <a:gd name="T115" fmla="*/ 0 h 3016"/>
              <a:gd name="T116" fmla="*/ 3901 w 3901"/>
              <a:gd name="T117" fmla="*/ 3016 h 30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901" h="3016">
                <a:moveTo>
                  <a:pt x="1950" y="0"/>
                </a:moveTo>
                <a:lnTo>
                  <a:pt x="1746" y="23"/>
                </a:lnTo>
                <a:lnTo>
                  <a:pt x="1587" y="45"/>
                </a:lnTo>
                <a:lnTo>
                  <a:pt x="1451" y="68"/>
                </a:lnTo>
                <a:lnTo>
                  <a:pt x="1315" y="113"/>
                </a:lnTo>
                <a:lnTo>
                  <a:pt x="1225" y="159"/>
                </a:lnTo>
                <a:lnTo>
                  <a:pt x="1111" y="227"/>
                </a:lnTo>
                <a:lnTo>
                  <a:pt x="1020" y="272"/>
                </a:lnTo>
                <a:lnTo>
                  <a:pt x="884" y="340"/>
                </a:lnTo>
                <a:lnTo>
                  <a:pt x="748" y="386"/>
                </a:lnTo>
                <a:lnTo>
                  <a:pt x="590" y="454"/>
                </a:lnTo>
                <a:lnTo>
                  <a:pt x="476" y="544"/>
                </a:lnTo>
                <a:lnTo>
                  <a:pt x="385" y="635"/>
                </a:lnTo>
                <a:lnTo>
                  <a:pt x="363" y="680"/>
                </a:lnTo>
                <a:lnTo>
                  <a:pt x="295" y="794"/>
                </a:lnTo>
                <a:lnTo>
                  <a:pt x="227" y="930"/>
                </a:lnTo>
                <a:lnTo>
                  <a:pt x="159" y="1043"/>
                </a:lnTo>
                <a:lnTo>
                  <a:pt x="113" y="1202"/>
                </a:lnTo>
                <a:lnTo>
                  <a:pt x="68" y="1315"/>
                </a:lnTo>
                <a:lnTo>
                  <a:pt x="23" y="1429"/>
                </a:lnTo>
                <a:lnTo>
                  <a:pt x="0" y="1610"/>
                </a:lnTo>
                <a:lnTo>
                  <a:pt x="0" y="1701"/>
                </a:lnTo>
                <a:lnTo>
                  <a:pt x="23" y="1814"/>
                </a:lnTo>
                <a:lnTo>
                  <a:pt x="45" y="1950"/>
                </a:lnTo>
                <a:lnTo>
                  <a:pt x="91" y="2087"/>
                </a:lnTo>
                <a:lnTo>
                  <a:pt x="159" y="2200"/>
                </a:lnTo>
                <a:lnTo>
                  <a:pt x="295" y="2359"/>
                </a:lnTo>
                <a:lnTo>
                  <a:pt x="431" y="2449"/>
                </a:lnTo>
                <a:lnTo>
                  <a:pt x="544" y="2517"/>
                </a:lnTo>
                <a:lnTo>
                  <a:pt x="635" y="2563"/>
                </a:lnTo>
                <a:lnTo>
                  <a:pt x="771" y="2631"/>
                </a:lnTo>
                <a:lnTo>
                  <a:pt x="839" y="2676"/>
                </a:lnTo>
                <a:lnTo>
                  <a:pt x="952" y="2744"/>
                </a:lnTo>
                <a:lnTo>
                  <a:pt x="1066" y="2812"/>
                </a:lnTo>
                <a:lnTo>
                  <a:pt x="1247" y="2903"/>
                </a:lnTo>
                <a:lnTo>
                  <a:pt x="1361" y="2948"/>
                </a:lnTo>
                <a:lnTo>
                  <a:pt x="1519" y="2971"/>
                </a:lnTo>
                <a:lnTo>
                  <a:pt x="1701" y="3016"/>
                </a:lnTo>
                <a:lnTo>
                  <a:pt x="1837" y="3016"/>
                </a:lnTo>
                <a:lnTo>
                  <a:pt x="2041" y="2994"/>
                </a:lnTo>
                <a:lnTo>
                  <a:pt x="2291" y="2971"/>
                </a:lnTo>
                <a:lnTo>
                  <a:pt x="2540" y="2903"/>
                </a:lnTo>
                <a:lnTo>
                  <a:pt x="2721" y="2858"/>
                </a:lnTo>
                <a:lnTo>
                  <a:pt x="2971" y="2812"/>
                </a:lnTo>
                <a:lnTo>
                  <a:pt x="3175" y="2722"/>
                </a:lnTo>
                <a:lnTo>
                  <a:pt x="3311" y="2608"/>
                </a:lnTo>
                <a:lnTo>
                  <a:pt x="3447" y="2472"/>
                </a:lnTo>
                <a:lnTo>
                  <a:pt x="3493" y="2381"/>
                </a:lnTo>
                <a:lnTo>
                  <a:pt x="3583" y="2245"/>
                </a:lnTo>
                <a:lnTo>
                  <a:pt x="3651" y="2132"/>
                </a:lnTo>
                <a:lnTo>
                  <a:pt x="3719" y="1996"/>
                </a:lnTo>
                <a:lnTo>
                  <a:pt x="3765" y="1882"/>
                </a:lnTo>
                <a:lnTo>
                  <a:pt x="3833" y="1746"/>
                </a:lnTo>
                <a:lnTo>
                  <a:pt x="3878" y="1656"/>
                </a:lnTo>
                <a:lnTo>
                  <a:pt x="3901" y="1565"/>
                </a:lnTo>
                <a:lnTo>
                  <a:pt x="3901" y="1451"/>
                </a:lnTo>
                <a:lnTo>
                  <a:pt x="3878" y="1315"/>
                </a:lnTo>
                <a:lnTo>
                  <a:pt x="3833" y="1202"/>
                </a:lnTo>
                <a:lnTo>
                  <a:pt x="3765" y="1089"/>
                </a:lnTo>
                <a:lnTo>
                  <a:pt x="3697" y="998"/>
                </a:lnTo>
                <a:lnTo>
                  <a:pt x="3651" y="907"/>
                </a:lnTo>
                <a:lnTo>
                  <a:pt x="3583" y="771"/>
                </a:lnTo>
                <a:lnTo>
                  <a:pt x="3538" y="680"/>
                </a:lnTo>
                <a:lnTo>
                  <a:pt x="3493" y="590"/>
                </a:lnTo>
                <a:lnTo>
                  <a:pt x="3425" y="522"/>
                </a:lnTo>
                <a:lnTo>
                  <a:pt x="3288" y="431"/>
                </a:lnTo>
                <a:lnTo>
                  <a:pt x="3198" y="363"/>
                </a:lnTo>
                <a:lnTo>
                  <a:pt x="3084" y="295"/>
                </a:lnTo>
                <a:lnTo>
                  <a:pt x="2994" y="272"/>
                </a:lnTo>
                <a:lnTo>
                  <a:pt x="2903" y="227"/>
                </a:lnTo>
                <a:lnTo>
                  <a:pt x="2653" y="181"/>
                </a:lnTo>
                <a:lnTo>
                  <a:pt x="2427" y="136"/>
                </a:lnTo>
                <a:lnTo>
                  <a:pt x="2313" y="113"/>
                </a:lnTo>
                <a:lnTo>
                  <a:pt x="2177" y="68"/>
                </a:lnTo>
                <a:lnTo>
                  <a:pt x="2064" y="23"/>
                </a:lnTo>
                <a:lnTo>
                  <a:pt x="1950" y="0"/>
                </a:lnTo>
                <a:close/>
              </a:path>
            </a:pathLst>
          </a:custGeom>
          <a:gradFill rotWithShape="1">
            <a:gsLst>
              <a:gs pos="0">
                <a:srgbClr val="99CCFF">
                  <a:alpha val="60001"/>
                </a:srgbClr>
              </a:gs>
              <a:gs pos="100000">
                <a:srgbClr val="475E76"/>
              </a:gs>
            </a:gsLst>
            <a:lin ang="2700000" scaled="1"/>
          </a:gradFill>
          <a:ln w="9525">
            <a:solidFill>
              <a:srgbClr val="00FFFF"/>
            </a:solidFill>
            <a:round/>
            <a:headEnd/>
            <a:tailEnd/>
          </a:ln>
        </p:spPr>
        <p:txBody>
          <a:bodyPr wrap="none" anchor="ctr"/>
          <a:lstStyle/>
          <a:p>
            <a:endParaRPr lang="en-US"/>
          </a:p>
        </p:txBody>
      </p:sp>
      <p:grpSp>
        <p:nvGrpSpPr>
          <p:cNvPr id="3" name="Group 6"/>
          <p:cNvGrpSpPr>
            <a:grpSpLocks/>
          </p:cNvGrpSpPr>
          <p:nvPr/>
        </p:nvGrpSpPr>
        <p:grpSpPr bwMode="auto">
          <a:xfrm>
            <a:off x="1763713" y="1130300"/>
            <a:ext cx="5575300" cy="5575300"/>
            <a:chOff x="1156" y="776"/>
            <a:chExt cx="3403" cy="3403"/>
          </a:xfrm>
        </p:grpSpPr>
        <p:sp>
          <p:nvSpPr>
            <p:cNvPr id="61470" name="Line 7"/>
            <p:cNvSpPr>
              <a:spLocks noChangeShapeType="1"/>
            </p:cNvSpPr>
            <p:nvPr/>
          </p:nvSpPr>
          <p:spPr bwMode="auto">
            <a:xfrm flipH="1">
              <a:off x="1156" y="2477"/>
              <a:ext cx="1679" cy="1"/>
            </a:xfrm>
            <a:prstGeom prst="line">
              <a:avLst/>
            </a:prstGeom>
            <a:noFill/>
            <a:ln w="38100">
              <a:solidFill>
                <a:srgbClr val="EAEAEA"/>
              </a:solidFill>
              <a:round/>
              <a:headEnd/>
              <a:tailEnd/>
            </a:ln>
          </p:spPr>
          <p:txBody>
            <a:bodyPr anchor="ctr">
              <a:spAutoFit/>
            </a:bodyPr>
            <a:lstStyle/>
            <a:p>
              <a:endParaRPr lang="en-US"/>
            </a:p>
          </p:txBody>
        </p:sp>
        <p:sp>
          <p:nvSpPr>
            <p:cNvPr id="61471" name="Line 8"/>
            <p:cNvSpPr>
              <a:spLocks noChangeShapeType="1"/>
            </p:cNvSpPr>
            <p:nvPr/>
          </p:nvSpPr>
          <p:spPr bwMode="auto">
            <a:xfrm>
              <a:off x="2857" y="2477"/>
              <a:ext cx="0" cy="1702"/>
            </a:xfrm>
            <a:prstGeom prst="line">
              <a:avLst/>
            </a:prstGeom>
            <a:noFill/>
            <a:ln w="38100">
              <a:solidFill>
                <a:srgbClr val="EAEAEA"/>
              </a:solidFill>
              <a:round/>
              <a:headEnd/>
              <a:tailEnd/>
            </a:ln>
          </p:spPr>
          <p:txBody>
            <a:bodyPr wrap="none" anchor="ctr"/>
            <a:lstStyle/>
            <a:p>
              <a:endParaRPr lang="en-US"/>
            </a:p>
          </p:txBody>
        </p:sp>
        <p:sp>
          <p:nvSpPr>
            <p:cNvPr id="61472" name="Line 9"/>
            <p:cNvSpPr>
              <a:spLocks noChangeShapeType="1"/>
            </p:cNvSpPr>
            <p:nvPr/>
          </p:nvSpPr>
          <p:spPr bwMode="auto">
            <a:xfrm flipV="1">
              <a:off x="2857" y="776"/>
              <a:ext cx="0" cy="1701"/>
            </a:xfrm>
            <a:prstGeom prst="line">
              <a:avLst/>
            </a:prstGeom>
            <a:noFill/>
            <a:ln w="38100">
              <a:solidFill>
                <a:srgbClr val="EAEAEA"/>
              </a:solidFill>
              <a:round/>
              <a:headEnd/>
              <a:tailEnd/>
            </a:ln>
          </p:spPr>
          <p:txBody>
            <a:bodyPr wrap="none" anchor="ctr"/>
            <a:lstStyle/>
            <a:p>
              <a:endParaRPr lang="en-US"/>
            </a:p>
          </p:txBody>
        </p:sp>
        <p:sp>
          <p:nvSpPr>
            <p:cNvPr id="61473" name="Line 10"/>
            <p:cNvSpPr>
              <a:spLocks noChangeShapeType="1"/>
            </p:cNvSpPr>
            <p:nvPr/>
          </p:nvSpPr>
          <p:spPr bwMode="auto">
            <a:xfrm flipV="1">
              <a:off x="2857" y="2478"/>
              <a:ext cx="1702" cy="0"/>
            </a:xfrm>
            <a:prstGeom prst="line">
              <a:avLst/>
            </a:prstGeom>
            <a:noFill/>
            <a:ln w="38100">
              <a:solidFill>
                <a:srgbClr val="C0C0C0"/>
              </a:solidFill>
              <a:round/>
              <a:headEnd/>
              <a:tailEnd/>
            </a:ln>
          </p:spPr>
          <p:txBody>
            <a:bodyPr anchor="ctr">
              <a:spAutoFit/>
            </a:bodyPr>
            <a:lstStyle/>
            <a:p>
              <a:endParaRPr lang="en-US"/>
            </a:p>
          </p:txBody>
        </p:sp>
        <p:sp>
          <p:nvSpPr>
            <p:cNvPr id="61474" name="Line 11"/>
            <p:cNvSpPr>
              <a:spLocks noChangeShapeType="1"/>
            </p:cNvSpPr>
            <p:nvPr/>
          </p:nvSpPr>
          <p:spPr bwMode="auto">
            <a:xfrm flipV="1">
              <a:off x="2880" y="1911"/>
              <a:ext cx="431" cy="544"/>
            </a:xfrm>
            <a:prstGeom prst="line">
              <a:avLst/>
            </a:prstGeom>
            <a:noFill/>
            <a:ln w="38100">
              <a:solidFill>
                <a:srgbClr val="EAEAEA"/>
              </a:solidFill>
              <a:round/>
              <a:headEnd/>
              <a:tailEnd/>
            </a:ln>
          </p:spPr>
          <p:txBody>
            <a:bodyPr anchor="ctr">
              <a:spAutoFit/>
            </a:bodyPr>
            <a:lstStyle/>
            <a:p>
              <a:endParaRPr lang="en-US"/>
            </a:p>
          </p:txBody>
        </p:sp>
        <p:sp>
          <p:nvSpPr>
            <p:cNvPr id="61475" name="Line 12"/>
            <p:cNvSpPr>
              <a:spLocks noChangeShapeType="1"/>
            </p:cNvSpPr>
            <p:nvPr/>
          </p:nvSpPr>
          <p:spPr bwMode="auto">
            <a:xfrm flipH="1">
              <a:off x="2381" y="2477"/>
              <a:ext cx="473" cy="568"/>
            </a:xfrm>
            <a:prstGeom prst="line">
              <a:avLst/>
            </a:prstGeom>
            <a:noFill/>
            <a:ln w="38100">
              <a:solidFill>
                <a:srgbClr val="EAEAEA"/>
              </a:solidFill>
              <a:round/>
              <a:headEnd/>
              <a:tailEnd/>
            </a:ln>
          </p:spPr>
          <p:txBody>
            <a:bodyPr anchor="ctr">
              <a:spAutoFit/>
            </a:bodyPr>
            <a:lstStyle/>
            <a:p>
              <a:endParaRPr lang="en-US"/>
            </a:p>
          </p:txBody>
        </p:sp>
      </p:grpSp>
      <p:grpSp>
        <p:nvGrpSpPr>
          <p:cNvPr id="4" name="Group 13"/>
          <p:cNvGrpSpPr>
            <a:grpSpLocks/>
          </p:cNvGrpSpPr>
          <p:nvPr/>
        </p:nvGrpSpPr>
        <p:grpSpPr bwMode="auto">
          <a:xfrm>
            <a:off x="1776476" y="1145540"/>
            <a:ext cx="5575300" cy="5575300"/>
            <a:chOff x="1156" y="776"/>
            <a:chExt cx="3403" cy="3403"/>
          </a:xfrm>
        </p:grpSpPr>
        <p:sp>
          <p:nvSpPr>
            <p:cNvPr id="61468" name="Oval 14"/>
            <p:cNvSpPr>
              <a:spLocks noChangeArrowheads="1"/>
            </p:cNvSpPr>
            <p:nvPr/>
          </p:nvSpPr>
          <p:spPr bwMode="auto">
            <a:xfrm>
              <a:off x="1156" y="776"/>
              <a:ext cx="3403" cy="3403"/>
            </a:xfrm>
            <a:prstGeom prst="ellipse">
              <a:avLst/>
            </a:prstGeom>
            <a:gradFill rotWithShape="1">
              <a:gsLst>
                <a:gs pos="0">
                  <a:srgbClr val="339966">
                    <a:alpha val="50000"/>
                  </a:srgbClr>
                </a:gs>
                <a:gs pos="100000">
                  <a:srgbClr val="18472F"/>
                </a:gs>
              </a:gsLst>
              <a:lin ang="2700000" scaled="1"/>
            </a:gradFill>
            <a:ln w="12700">
              <a:solidFill>
                <a:srgbClr val="339966"/>
              </a:solidFill>
              <a:round/>
              <a:headEnd/>
              <a:tailEnd/>
            </a:ln>
          </p:spPr>
          <p:txBody>
            <a:bodyPr wrap="none" anchor="ctr"/>
            <a:lstStyle/>
            <a:p>
              <a:endParaRPr lang="en-US"/>
            </a:p>
          </p:txBody>
        </p:sp>
        <p:sp>
          <p:nvSpPr>
            <p:cNvPr id="61469" name="Oval 15"/>
            <p:cNvSpPr>
              <a:spLocks noChangeArrowheads="1"/>
            </p:cNvSpPr>
            <p:nvPr/>
          </p:nvSpPr>
          <p:spPr bwMode="auto">
            <a:xfrm>
              <a:off x="1156" y="1864"/>
              <a:ext cx="3402" cy="1225"/>
            </a:xfrm>
            <a:prstGeom prst="ellipse">
              <a:avLst/>
            </a:prstGeom>
            <a:solidFill>
              <a:srgbClr val="008000">
                <a:alpha val="20000"/>
              </a:srgbClr>
            </a:solidFill>
            <a:ln w="9525" algn="ctr">
              <a:noFill/>
              <a:round/>
              <a:headEnd/>
              <a:tailEnd/>
            </a:ln>
          </p:spPr>
          <p:txBody>
            <a:bodyPr wrap="none" anchor="ctr"/>
            <a:lstStyle/>
            <a:p>
              <a:endParaRPr lang="en-US"/>
            </a:p>
          </p:txBody>
        </p:sp>
      </p:grpSp>
      <p:sp>
        <p:nvSpPr>
          <p:cNvPr id="519184" name="Rectangle 16"/>
          <p:cNvSpPr>
            <a:spLocks noGrp="1" noChangeArrowheads="1"/>
          </p:cNvSpPr>
          <p:nvPr>
            <p:ph type="title"/>
          </p:nvPr>
        </p:nvSpPr>
        <p:spPr>
          <a:xfrm>
            <a:off x="-31750" y="350838"/>
            <a:ext cx="9144000" cy="457200"/>
          </a:xfrm>
        </p:spPr>
        <p:txBody>
          <a:bodyPr/>
          <a:lstStyle/>
          <a:p>
            <a:pPr eaLnBrk="1" hangingPunct="1">
              <a:defRPr/>
            </a:pPr>
            <a:r>
              <a:rPr lang="en-US" sz="2400" dirty="0" smtClean="0">
                <a:solidFill>
                  <a:schemeClr val="accent1"/>
                </a:solidFill>
                <a:effectLst>
                  <a:outerShdw blurRad="38100" dist="38100" dir="2700000" algn="tl">
                    <a:srgbClr val="000000">
                      <a:alpha val="43137"/>
                    </a:srgbClr>
                  </a:outerShdw>
                </a:effectLst>
                <a:latin typeface="Arial" pitchFamily="34" charset="0"/>
                <a:cs typeface="Arial" pitchFamily="34" charset="0"/>
              </a:rPr>
              <a:t>“The Figure of the Earth”</a:t>
            </a:r>
          </a:p>
        </p:txBody>
      </p:sp>
      <p:sp>
        <p:nvSpPr>
          <p:cNvPr id="519185" name="Text Box 17"/>
          <p:cNvSpPr txBox="1">
            <a:spLocks noChangeArrowheads="1"/>
          </p:cNvSpPr>
          <p:nvPr/>
        </p:nvSpPr>
        <p:spPr bwMode="auto">
          <a:xfrm>
            <a:off x="340591" y="727654"/>
            <a:ext cx="2414444" cy="757130"/>
          </a:xfrm>
          <a:prstGeom prst="rect">
            <a:avLst/>
          </a:prstGeom>
          <a:noFill/>
          <a:ln w="9525">
            <a:noFill/>
            <a:miter lim="800000"/>
            <a:headEnd/>
            <a:tailEnd/>
          </a:ln>
          <a:effectLst/>
        </p:spPr>
        <p:txBody>
          <a:bodyPr wrap="none">
            <a:spAutoFit/>
          </a:bodyPr>
          <a:lstStyle/>
          <a:p>
            <a:pPr eaLnBrk="0" hangingPunct="0">
              <a:lnSpc>
                <a:spcPct val="90000"/>
              </a:lnSpc>
              <a:defRPr/>
            </a:pPr>
            <a:r>
              <a:rPr lang="en-US" sz="2400" dirty="0">
                <a:solidFill>
                  <a:schemeClr val="tx2"/>
                </a:solidFill>
                <a:latin typeface="Times New Roman" pitchFamily="18" charset="0"/>
                <a:cs typeface="Arial" pitchFamily="34" charset="0"/>
              </a:rPr>
              <a:t>Best-fit spherical</a:t>
            </a:r>
            <a:br>
              <a:rPr lang="en-US" sz="2400" dirty="0">
                <a:solidFill>
                  <a:schemeClr val="tx2"/>
                </a:solidFill>
                <a:latin typeface="Times New Roman" pitchFamily="18" charset="0"/>
                <a:cs typeface="Arial" pitchFamily="34" charset="0"/>
              </a:rPr>
            </a:br>
            <a:r>
              <a:rPr lang="en-US" sz="2400" dirty="0">
                <a:solidFill>
                  <a:schemeClr val="tx2"/>
                </a:solidFill>
                <a:latin typeface="Times New Roman" pitchFamily="18" charset="0"/>
                <a:cs typeface="Arial" pitchFamily="34" charset="0"/>
              </a:rPr>
              <a:t>Earth model</a:t>
            </a:r>
            <a:endParaRPr lang="en-US" sz="2000" b="0" dirty="0">
              <a:solidFill>
                <a:schemeClr val="tx2"/>
              </a:solidFill>
              <a:latin typeface="Times New Roman" pitchFamily="18" charset="0"/>
              <a:cs typeface="Arial" pitchFamily="34" charset="0"/>
            </a:endParaRPr>
          </a:p>
        </p:txBody>
      </p:sp>
      <p:sp>
        <p:nvSpPr>
          <p:cNvPr id="519186" name="Line 18"/>
          <p:cNvSpPr>
            <a:spLocks noChangeShapeType="1"/>
          </p:cNvSpPr>
          <p:nvPr/>
        </p:nvSpPr>
        <p:spPr bwMode="auto">
          <a:xfrm>
            <a:off x="2700338" y="1196975"/>
            <a:ext cx="323850" cy="382588"/>
          </a:xfrm>
          <a:prstGeom prst="line">
            <a:avLst/>
          </a:prstGeom>
          <a:noFill/>
          <a:ln w="19050">
            <a:solidFill>
              <a:schemeClr val="tx1"/>
            </a:solidFill>
            <a:round/>
            <a:headEnd/>
            <a:tailEnd type="stealth" w="lg" len="lg"/>
          </a:ln>
        </p:spPr>
        <p:txBody>
          <a:bodyPr wrap="none" anchor="ctr"/>
          <a:lstStyle/>
          <a:p>
            <a:endParaRPr lang="en-US"/>
          </a:p>
        </p:txBody>
      </p:sp>
      <p:sp>
        <p:nvSpPr>
          <p:cNvPr id="519187" name="Text Box 19"/>
          <p:cNvSpPr txBox="1">
            <a:spLocks noChangeArrowheads="1"/>
          </p:cNvSpPr>
          <p:nvPr/>
        </p:nvSpPr>
        <p:spPr bwMode="auto">
          <a:xfrm>
            <a:off x="7019925" y="5876925"/>
            <a:ext cx="2070100" cy="628650"/>
          </a:xfrm>
          <a:prstGeom prst="rect">
            <a:avLst/>
          </a:prstGeom>
          <a:noFill/>
          <a:ln w="9525">
            <a:noFill/>
            <a:miter lim="800000"/>
            <a:headEnd/>
            <a:tailEnd/>
          </a:ln>
          <a:effectLst/>
        </p:spPr>
        <p:txBody>
          <a:bodyPr wrap="none">
            <a:spAutoFit/>
          </a:bodyPr>
          <a:lstStyle/>
          <a:p>
            <a:pPr algn="l" eaLnBrk="0" hangingPunct="0">
              <a:lnSpc>
                <a:spcPct val="80000"/>
              </a:lnSpc>
              <a:defRPr/>
            </a:pPr>
            <a:r>
              <a:rPr lang="en-US" sz="2400" dirty="0">
                <a:solidFill>
                  <a:schemeClr val="tx2"/>
                </a:solidFill>
                <a:latin typeface="Times New Roman" pitchFamily="18" charset="0"/>
                <a:cs typeface="Arial" pitchFamily="34" charset="0"/>
              </a:rPr>
              <a:t>Geoid</a:t>
            </a:r>
          </a:p>
          <a:p>
            <a:pPr algn="l" eaLnBrk="0" hangingPunct="0">
              <a:lnSpc>
                <a:spcPct val="80000"/>
              </a:lnSpc>
              <a:defRPr/>
            </a:pPr>
            <a:r>
              <a:rPr lang="en-US" sz="2000" b="0" dirty="0">
                <a:solidFill>
                  <a:schemeClr val="tx2"/>
                </a:solidFill>
                <a:latin typeface="Times New Roman" pitchFamily="18" charset="0"/>
                <a:cs typeface="Arial" pitchFamily="34" charset="0"/>
              </a:rPr>
              <a:t>(“mean sea level”)</a:t>
            </a:r>
          </a:p>
        </p:txBody>
      </p:sp>
      <p:sp>
        <p:nvSpPr>
          <p:cNvPr id="519188" name="Line 20"/>
          <p:cNvSpPr>
            <a:spLocks noChangeShapeType="1"/>
          </p:cNvSpPr>
          <p:nvPr/>
        </p:nvSpPr>
        <p:spPr bwMode="auto">
          <a:xfrm flipH="1" flipV="1">
            <a:off x="6596063" y="5697538"/>
            <a:ext cx="460375" cy="288925"/>
          </a:xfrm>
          <a:prstGeom prst="line">
            <a:avLst/>
          </a:prstGeom>
          <a:noFill/>
          <a:ln w="19050">
            <a:solidFill>
              <a:srgbClr val="FF0000"/>
            </a:solidFill>
            <a:round/>
            <a:headEnd/>
            <a:tailEnd type="stealth" w="lg" len="lg"/>
          </a:ln>
        </p:spPr>
        <p:txBody>
          <a:bodyPr wrap="none" anchor="ctr"/>
          <a:lstStyle/>
          <a:p>
            <a:endParaRPr lang="en-US"/>
          </a:p>
        </p:txBody>
      </p:sp>
      <p:sp>
        <p:nvSpPr>
          <p:cNvPr id="519189" name="Text Box 21"/>
          <p:cNvSpPr txBox="1">
            <a:spLocks noChangeArrowheads="1"/>
          </p:cNvSpPr>
          <p:nvPr/>
        </p:nvSpPr>
        <p:spPr bwMode="auto">
          <a:xfrm>
            <a:off x="468313" y="5127625"/>
            <a:ext cx="1298575" cy="641350"/>
          </a:xfrm>
          <a:prstGeom prst="rect">
            <a:avLst/>
          </a:prstGeom>
          <a:noFill/>
          <a:ln w="38100" algn="ctr">
            <a:noFill/>
            <a:miter lim="800000"/>
            <a:headEnd/>
            <a:tailEnd/>
          </a:ln>
          <a:effectLst/>
        </p:spPr>
        <p:txBody>
          <a:bodyPr>
            <a:spAutoFit/>
          </a:bodyPr>
          <a:lstStyle/>
          <a:p>
            <a:pPr algn="r" eaLnBrk="0" hangingPunct="0">
              <a:defRPr/>
            </a:pPr>
            <a:r>
              <a:rPr lang="en-US" dirty="0">
                <a:solidFill>
                  <a:schemeClr val="tx2"/>
                </a:solidFill>
                <a:latin typeface="Times New Roman" pitchFamily="18" charset="0"/>
                <a:cs typeface="Arial" pitchFamily="34" charset="0"/>
              </a:rPr>
              <a:t>Equatorial plane</a:t>
            </a:r>
          </a:p>
        </p:txBody>
      </p:sp>
      <p:sp>
        <p:nvSpPr>
          <p:cNvPr id="519190" name="Line 22"/>
          <p:cNvSpPr>
            <a:spLocks noChangeShapeType="1"/>
          </p:cNvSpPr>
          <p:nvPr/>
        </p:nvSpPr>
        <p:spPr bwMode="auto">
          <a:xfrm flipV="1">
            <a:off x="1547813" y="4508500"/>
            <a:ext cx="755650" cy="619125"/>
          </a:xfrm>
          <a:prstGeom prst="line">
            <a:avLst/>
          </a:prstGeom>
          <a:noFill/>
          <a:ln w="19050">
            <a:solidFill>
              <a:srgbClr val="FF0000"/>
            </a:solidFill>
            <a:round/>
            <a:headEnd/>
            <a:tailEnd type="stealth" w="lg" len="lg"/>
          </a:ln>
        </p:spPr>
        <p:txBody>
          <a:bodyPr wrap="none" anchor="ctr"/>
          <a:lstStyle/>
          <a:p>
            <a:endParaRPr lang="en-US"/>
          </a:p>
        </p:txBody>
      </p:sp>
      <p:sp>
        <p:nvSpPr>
          <p:cNvPr id="519191" name="Line 23"/>
          <p:cNvSpPr>
            <a:spLocks noChangeShapeType="1"/>
          </p:cNvSpPr>
          <p:nvPr/>
        </p:nvSpPr>
        <p:spPr bwMode="auto">
          <a:xfrm>
            <a:off x="4535488" y="3932238"/>
            <a:ext cx="2628900" cy="936625"/>
          </a:xfrm>
          <a:prstGeom prst="line">
            <a:avLst/>
          </a:prstGeom>
          <a:noFill/>
          <a:ln w="38100">
            <a:solidFill>
              <a:srgbClr val="FFFF00"/>
            </a:solidFill>
            <a:round/>
            <a:headEnd/>
            <a:tailEnd type="stealth" w="lg" len="lg"/>
          </a:ln>
        </p:spPr>
        <p:txBody>
          <a:bodyPr wrap="none" anchor="ctr"/>
          <a:lstStyle/>
          <a:p>
            <a:endParaRPr lang="en-US"/>
          </a:p>
        </p:txBody>
      </p:sp>
      <p:sp>
        <p:nvSpPr>
          <p:cNvPr id="519192" name="Text Box 24"/>
          <p:cNvSpPr txBox="1">
            <a:spLocks noChangeArrowheads="1"/>
          </p:cNvSpPr>
          <p:nvPr/>
        </p:nvSpPr>
        <p:spPr bwMode="auto">
          <a:xfrm>
            <a:off x="5148263" y="3429000"/>
            <a:ext cx="2051050" cy="336550"/>
          </a:xfrm>
          <a:prstGeom prst="rect">
            <a:avLst/>
          </a:prstGeom>
          <a:noFill/>
          <a:ln w="38100" algn="ctr">
            <a:noFill/>
            <a:miter lim="800000"/>
            <a:headEnd/>
            <a:tailEnd/>
          </a:ln>
          <a:effectLst/>
        </p:spPr>
        <p:txBody>
          <a:bodyPr>
            <a:spAutoFit/>
          </a:bodyPr>
          <a:lstStyle/>
          <a:p>
            <a:pPr algn="l" eaLnBrk="0" hangingPunct="0">
              <a:spcBef>
                <a:spcPct val="50000"/>
              </a:spcBef>
              <a:defRPr/>
            </a:pPr>
            <a:r>
              <a:rPr lang="en-US" sz="1600" b="1" dirty="0">
                <a:solidFill>
                  <a:srgbClr val="800000"/>
                </a:solidFill>
                <a:latin typeface="Times New Roman" pitchFamily="18" charset="0"/>
                <a:cs typeface="Arial" pitchFamily="34" charset="0"/>
              </a:rPr>
              <a:t>Earth mass center</a:t>
            </a:r>
          </a:p>
        </p:txBody>
      </p:sp>
      <p:sp>
        <p:nvSpPr>
          <p:cNvPr id="519193" name="Freeform 25"/>
          <p:cNvSpPr>
            <a:spLocks/>
          </p:cNvSpPr>
          <p:nvPr/>
        </p:nvSpPr>
        <p:spPr bwMode="auto">
          <a:xfrm>
            <a:off x="4535488" y="3609975"/>
            <a:ext cx="649287" cy="323850"/>
          </a:xfrm>
          <a:custGeom>
            <a:avLst/>
            <a:gdLst>
              <a:gd name="T0" fmla="*/ 386 w 386"/>
              <a:gd name="T1" fmla="*/ 0 h 182"/>
              <a:gd name="T2" fmla="*/ 204 w 386"/>
              <a:gd name="T3" fmla="*/ 46 h 182"/>
              <a:gd name="T4" fmla="*/ 0 w 386"/>
              <a:gd name="T5" fmla="*/ 182 h 182"/>
              <a:gd name="T6" fmla="*/ 0 60000 65536"/>
              <a:gd name="T7" fmla="*/ 0 60000 65536"/>
              <a:gd name="T8" fmla="*/ 0 60000 65536"/>
              <a:gd name="T9" fmla="*/ 0 w 386"/>
              <a:gd name="T10" fmla="*/ 0 h 182"/>
              <a:gd name="T11" fmla="*/ 386 w 386"/>
              <a:gd name="T12" fmla="*/ 182 h 182"/>
            </a:gdLst>
            <a:ahLst/>
            <a:cxnLst>
              <a:cxn ang="T6">
                <a:pos x="T0" y="T1"/>
              </a:cxn>
              <a:cxn ang="T7">
                <a:pos x="T2" y="T3"/>
              </a:cxn>
              <a:cxn ang="T8">
                <a:pos x="T4" y="T5"/>
              </a:cxn>
            </a:cxnLst>
            <a:rect l="T9" t="T10" r="T11" b="T12"/>
            <a:pathLst>
              <a:path w="386" h="182">
                <a:moveTo>
                  <a:pt x="386" y="0"/>
                </a:moveTo>
                <a:cubicBezTo>
                  <a:pt x="327" y="8"/>
                  <a:pt x="268" y="16"/>
                  <a:pt x="204" y="46"/>
                </a:cubicBezTo>
                <a:cubicBezTo>
                  <a:pt x="140" y="76"/>
                  <a:pt x="70" y="129"/>
                  <a:pt x="0" y="182"/>
                </a:cubicBezTo>
              </a:path>
            </a:pathLst>
          </a:custGeom>
          <a:noFill/>
          <a:ln w="19050">
            <a:solidFill>
              <a:srgbClr val="FF0000"/>
            </a:solidFill>
            <a:round/>
            <a:headEnd/>
            <a:tailEnd type="stealth" w="lg" len="lg"/>
          </a:ln>
        </p:spPr>
        <p:txBody>
          <a:bodyPr wrap="none" anchor="ctr"/>
          <a:lstStyle/>
          <a:p>
            <a:endParaRPr lang="en-US"/>
          </a:p>
        </p:txBody>
      </p:sp>
      <p:sp>
        <p:nvSpPr>
          <p:cNvPr id="519194" name="Text Box 26"/>
          <p:cNvSpPr txBox="1">
            <a:spLocks noChangeArrowheads="1"/>
          </p:cNvSpPr>
          <p:nvPr/>
        </p:nvSpPr>
        <p:spPr bwMode="auto">
          <a:xfrm>
            <a:off x="4751388" y="4184650"/>
            <a:ext cx="2051050" cy="1006475"/>
          </a:xfrm>
          <a:prstGeom prst="rect">
            <a:avLst/>
          </a:prstGeom>
          <a:noFill/>
          <a:ln w="38100" algn="ctr">
            <a:noFill/>
            <a:miter lim="800000"/>
            <a:headEnd/>
            <a:tailEnd/>
          </a:ln>
          <a:effectLst/>
        </p:spPr>
        <p:txBody>
          <a:bodyPr>
            <a:spAutoFit/>
          </a:bodyPr>
          <a:lstStyle/>
          <a:p>
            <a:pPr algn="l" eaLnBrk="0" hangingPunct="0">
              <a:spcBef>
                <a:spcPct val="50000"/>
              </a:spcBef>
              <a:defRPr/>
            </a:pPr>
            <a:r>
              <a:rPr lang="en-US" sz="2000" b="1" dirty="0">
                <a:solidFill>
                  <a:srgbClr val="800000"/>
                </a:solidFill>
                <a:latin typeface="Times New Roman" pitchFamily="18" charset="0"/>
                <a:cs typeface="Arial" pitchFamily="34" charset="0"/>
              </a:rPr>
              <a:t>Mean</a:t>
            </a:r>
            <a:br>
              <a:rPr lang="en-US" sz="2000" b="1" dirty="0">
                <a:solidFill>
                  <a:srgbClr val="800000"/>
                </a:solidFill>
                <a:latin typeface="Times New Roman" pitchFamily="18" charset="0"/>
                <a:cs typeface="Arial" pitchFamily="34" charset="0"/>
              </a:rPr>
            </a:br>
            <a:r>
              <a:rPr lang="en-US" sz="2000" b="1" dirty="0">
                <a:solidFill>
                  <a:srgbClr val="800000"/>
                </a:solidFill>
                <a:latin typeface="Times New Roman" pitchFamily="18" charset="0"/>
                <a:cs typeface="Arial" pitchFamily="34" charset="0"/>
              </a:rPr>
              <a:t>Earth radius, </a:t>
            </a:r>
            <a:br>
              <a:rPr lang="en-US" sz="2000" b="1" dirty="0">
                <a:solidFill>
                  <a:srgbClr val="800000"/>
                </a:solidFill>
                <a:latin typeface="Times New Roman" pitchFamily="18" charset="0"/>
                <a:cs typeface="Arial" pitchFamily="34" charset="0"/>
              </a:rPr>
            </a:br>
            <a:r>
              <a:rPr lang="en-US" sz="2000" b="1" i="1" dirty="0">
                <a:solidFill>
                  <a:srgbClr val="800000"/>
                </a:solidFill>
                <a:latin typeface="Times New Roman" pitchFamily="18" charset="0"/>
                <a:cs typeface="Arial" pitchFamily="34" charset="0"/>
              </a:rPr>
              <a:t>R </a:t>
            </a:r>
            <a:r>
              <a:rPr lang="en-US" sz="2000" b="1" dirty="0">
                <a:solidFill>
                  <a:srgbClr val="800000"/>
                </a:solidFill>
                <a:latin typeface="Times New Roman" pitchFamily="18" charset="0"/>
                <a:cs typeface="Arial" pitchFamily="34" charset="0"/>
              </a:rPr>
              <a:t>≈ 3959 miles</a:t>
            </a:r>
            <a:endParaRPr lang="en-US" sz="2000" b="1" dirty="0">
              <a:solidFill>
                <a:srgbClr val="800000"/>
              </a:solidFill>
              <a:latin typeface="Times New Roman" pitchFamily="18" charset="0"/>
              <a:cs typeface="Times New Roman" pitchFamily="18" charset="0"/>
            </a:endParaRPr>
          </a:p>
        </p:txBody>
      </p:sp>
      <p:sp>
        <p:nvSpPr>
          <p:cNvPr id="519195" name="Text Box 27"/>
          <p:cNvSpPr txBox="1">
            <a:spLocks noChangeArrowheads="1"/>
          </p:cNvSpPr>
          <p:nvPr/>
        </p:nvSpPr>
        <p:spPr bwMode="auto">
          <a:xfrm>
            <a:off x="7632700" y="3449638"/>
            <a:ext cx="1404938" cy="915987"/>
          </a:xfrm>
          <a:prstGeom prst="rect">
            <a:avLst/>
          </a:prstGeom>
          <a:noFill/>
          <a:ln w="38100" algn="ctr">
            <a:noFill/>
            <a:miter lim="800000"/>
            <a:headEnd/>
            <a:tailEnd/>
          </a:ln>
          <a:effectLst/>
        </p:spPr>
        <p:txBody>
          <a:bodyPr>
            <a:spAutoFit/>
          </a:bodyPr>
          <a:lstStyle/>
          <a:p>
            <a:pPr algn="l" eaLnBrk="0" hangingPunct="0">
              <a:defRPr/>
            </a:pPr>
            <a:r>
              <a:rPr lang="en-US" i="1" dirty="0">
                <a:solidFill>
                  <a:schemeClr val="tx2"/>
                </a:solidFill>
                <a:latin typeface="Times New Roman" pitchFamily="18" charset="0"/>
                <a:cs typeface="Arial" pitchFamily="34" charset="0"/>
              </a:rPr>
              <a:t>Too small by 4 miles at the equator</a:t>
            </a:r>
          </a:p>
        </p:txBody>
      </p:sp>
      <p:sp>
        <p:nvSpPr>
          <p:cNvPr id="519196" name="Line 28"/>
          <p:cNvSpPr>
            <a:spLocks noChangeShapeType="1"/>
          </p:cNvSpPr>
          <p:nvPr/>
        </p:nvSpPr>
        <p:spPr bwMode="auto">
          <a:xfrm flipV="1">
            <a:off x="7308850" y="3932238"/>
            <a:ext cx="287338" cy="1587"/>
          </a:xfrm>
          <a:prstGeom prst="line">
            <a:avLst/>
          </a:prstGeom>
          <a:noFill/>
          <a:ln w="19050">
            <a:solidFill>
              <a:srgbClr val="FF0000"/>
            </a:solidFill>
            <a:round/>
            <a:headEnd type="stealth" w="lg" len="lg"/>
            <a:tailEnd type="stealth" w="lg" len="lg"/>
          </a:ln>
        </p:spPr>
        <p:txBody>
          <a:bodyPr wrap="none" anchor="ctr"/>
          <a:lstStyle/>
          <a:p>
            <a:endParaRPr lang="en-US"/>
          </a:p>
        </p:txBody>
      </p:sp>
      <p:sp>
        <p:nvSpPr>
          <p:cNvPr id="519197" name="Line 29"/>
          <p:cNvSpPr>
            <a:spLocks noChangeShapeType="1"/>
          </p:cNvSpPr>
          <p:nvPr/>
        </p:nvSpPr>
        <p:spPr bwMode="auto">
          <a:xfrm flipH="1" flipV="1">
            <a:off x="4548163" y="1123950"/>
            <a:ext cx="4762" cy="396875"/>
          </a:xfrm>
          <a:prstGeom prst="line">
            <a:avLst/>
          </a:prstGeom>
          <a:noFill/>
          <a:ln w="19050">
            <a:solidFill>
              <a:srgbClr val="FF0000"/>
            </a:solidFill>
            <a:round/>
            <a:headEnd type="stealth" w="lg" len="lg"/>
            <a:tailEnd type="stealth" w="lg" len="lg"/>
          </a:ln>
        </p:spPr>
        <p:txBody>
          <a:bodyPr wrap="none" anchor="ctr"/>
          <a:lstStyle/>
          <a:p>
            <a:endParaRPr lang="en-US"/>
          </a:p>
        </p:txBody>
      </p:sp>
      <p:sp>
        <p:nvSpPr>
          <p:cNvPr id="519198" name="Line 30"/>
          <p:cNvSpPr>
            <a:spLocks noChangeShapeType="1"/>
          </p:cNvSpPr>
          <p:nvPr/>
        </p:nvSpPr>
        <p:spPr bwMode="auto">
          <a:xfrm flipH="1" flipV="1">
            <a:off x="4535488" y="6273800"/>
            <a:ext cx="0" cy="431800"/>
          </a:xfrm>
          <a:prstGeom prst="line">
            <a:avLst/>
          </a:prstGeom>
          <a:noFill/>
          <a:ln w="19050">
            <a:solidFill>
              <a:srgbClr val="FF0000"/>
            </a:solidFill>
            <a:round/>
            <a:headEnd type="stealth" w="lg" len="lg"/>
            <a:tailEnd type="stealth" w="lg" len="lg"/>
          </a:ln>
        </p:spPr>
        <p:txBody>
          <a:bodyPr wrap="none" anchor="ctr"/>
          <a:lstStyle/>
          <a:p>
            <a:endParaRPr lang="en-US"/>
          </a:p>
        </p:txBody>
      </p:sp>
      <p:sp>
        <p:nvSpPr>
          <p:cNvPr id="519199" name="Text Box 31"/>
          <p:cNvSpPr txBox="1">
            <a:spLocks noChangeArrowheads="1"/>
          </p:cNvSpPr>
          <p:nvPr/>
        </p:nvSpPr>
        <p:spPr bwMode="auto">
          <a:xfrm>
            <a:off x="5004816" y="843434"/>
            <a:ext cx="1981200" cy="641350"/>
          </a:xfrm>
          <a:prstGeom prst="rect">
            <a:avLst/>
          </a:prstGeom>
          <a:noFill/>
          <a:ln w="38100" algn="ctr">
            <a:noFill/>
            <a:miter lim="800000"/>
            <a:headEnd/>
            <a:tailEnd/>
          </a:ln>
          <a:effectLst/>
        </p:spPr>
        <p:txBody>
          <a:bodyPr>
            <a:spAutoFit/>
          </a:bodyPr>
          <a:lstStyle/>
          <a:p>
            <a:pPr algn="r" eaLnBrk="0" hangingPunct="0">
              <a:defRPr/>
            </a:pPr>
            <a:r>
              <a:rPr lang="en-US" i="1" dirty="0">
                <a:solidFill>
                  <a:schemeClr val="tx2"/>
                </a:solidFill>
                <a:latin typeface="Times New Roman" pitchFamily="18" charset="0"/>
                <a:cs typeface="Arial" pitchFamily="34" charset="0"/>
              </a:rPr>
              <a:t>Too big by 9 miles at the poles</a:t>
            </a:r>
          </a:p>
        </p:txBody>
      </p:sp>
      <p:sp>
        <p:nvSpPr>
          <p:cNvPr id="519200" name="Line 32"/>
          <p:cNvSpPr>
            <a:spLocks noChangeShapeType="1"/>
          </p:cNvSpPr>
          <p:nvPr/>
        </p:nvSpPr>
        <p:spPr bwMode="auto">
          <a:xfrm flipV="1">
            <a:off x="1476375" y="3933825"/>
            <a:ext cx="287338" cy="1588"/>
          </a:xfrm>
          <a:prstGeom prst="line">
            <a:avLst/>
          </a:prstGeom>
          <a:noFill/>
          <a:ln w="19050">
            <a:solidFill>
              <a:srgbClr val="FF0000"/>
            </a:solidFill>
            <a:round/>
            <a:headEnd type="stealth" w="lg" len="lg"/>
            <a:tailEnd type="stealth" w="lg" len="lg"/>
          </a:ln>
        </p:spPr>
        <p:txBody>
          <a:bodyPr wrap="none" anchor="ctr"/>
          <a:lstStyle/>
          <a:p>
            <a:endParaRPr lang="en-US"/>
          </a:p>
        </p:txBody>
      </p:sp>
      <p:sp>
        <p:nvSpPr>
          <p:cNvPr id="519201" name="Text Box 33"/>
          <p:cNvSpPr txBox="1">
            <a:spLocks noChangeArrowheads="1"/>
          </p:cNvSpPr>
          <p:nvPr/>
        </p:nvSpPr>
        <p:spPr bwMode="auto">
          <a:xfrm>
            <a:off x="1719072" y="6152642"/>
            <a:ext cx="2453326" cy="646331"/>
          </a:xfrm>
          <a:prstGeom prst="rect">
            <a:avLst/>
          </a:prstGeom>
          <a:noFill/>
          <a:ln w="38100" algn="ctr">
            <a:noFill/>
            <a:miter lim="800000"/>
            <a:headEnd/>
            <a:tailEnd/>
          </a:ln>
          <a:effectLst/>
        </p:spPr>
        <p:txBody>
          <a:bodyPr wrap="square">
            <a:spAutoFit/>
          </a:bodyPr>
          <a:lstStyle/>
          <a:p>
            <a:pPr eaLnBrk="0" hangingPunct="0">
              <a:defRPr/>
            </a:pPr>
            <a:r>
              <a:rPr lang="en-US" i="1" dirty="0">
                <a:solidFill>
                  <a:schemeClr val="tx2"/>
                </a:solidFill>
                <a:latin typeface="Times New Roman" pitchFamily="18" charset="0"/>
                <a:cs typeface="Arial" pitchFamily="34" charset="0"/>
              </a:rPr>
              <a:t>Too big </a:t>
            </a:r>
            <a:r>
              <a:rPr lang="en-US" i="1" dirty="0" smtClean="0">
                <a:solidFill>
                  <a:schemeClr val="tx2"/>
                </a:solidFill>
                <a:latin typeface="Times New Roman" pitchFamily="18" charset="0"/>
                <a:cs typeface="Arial" pitchFamily="34" charset="0"/>
              </a:rPr>
              <a:t>by</a:t>
            </a:r>
            <a:br>
              <a:rPr lang="en-US" i="1" dirty="0" smtClean="0">
                <a:solidFill>
                  <a:schemeClr val="tx2"/>
                </a:solidFill>
                <a:latin typeface="Times New Roman" pitchFamily="18" charset="0"/>
                <a:cs typeface="Arial" pitchFamily="34" charset="0"/>
              </a:rPr>
            </a:br>
            <a:r>
              <a:rPr lang="en-US" i="1" dirty="0" smtClean="0">
                <a:solidFill>
                  <a:schemeClr val="tx2"/>
                </a:solidFill>
                <a:latin typeface="Times New Roman" pitchFamily="18" charset="0"/>
                <a:cs typeface="Arial" pitchFamily="34" charset="0"/>
              </a:rPr>
              <a:t>9 miles at </a:t>
            </a:r>
            <a:r>
              <a:rPr lang="en-US" i="1" dirty="0">
                <a:solidFill>
                  <a:schemeClr val="tx2"/>
                </a:solidFill>
                <a:latin typeface="Times New Roman" pitchFamily="18" charset="0"/>
                <a:cs typeface="Arial" pitchFamily="34" charset="0"/>
              </a:rPr>
              <a:t>the poles</a:t>
            </a:r>
          </a:p>
        </p:txBody>
      </p:sp>
      <p:sp>
        <p:nvSpPr>
          <p:cNvPr id="519202" name="Text Box 34"/>
          <p:cNvSpPr txBox="1">
            <a:spLocks noChangeArrowheads="1"/>
          </p:cNvSpPr>
          <p:nvPr/>
        </p:nvSpPr>
        <p:spPr bwMode="auto">
          <a:xfrm>
            <a:off x="34925" y="3449638"/>
            <a:ext cx="1404938" cy="915987"/>
          </a:xfrm>
          <a:prstGeom prst="rect">
            <a:avLst/>
          </a:prstGeom>
          <a:noFill/>
          <a:ln w="38100" algn="ctr">
            <a:noFill/>
            <a:miter lim="800000"/>
            <a:headEnd/>
            <a:tailEnd/>
          </a:ln>
          <a:effectLst/>
        </p:spPr>
        <p:txBody>
          <a:bodyPr>
            <a:spAutoFit/>
          </a:bodyPr>
          <a:lstStyle/>
          <a:p>
            <a:pPr algn="r" eaLnBrk="0" hangingPunct="0">
              <a:defRPr/>
            </a:pPr>
            <a:r>
              <a:rPr lang="en-US" i="1" dirty="0">
                <a:solidFill>
                  <a:schemeClr val="tx2"/>
                </a:solidFill>
                <a:latin typeface="Times New Roman" pitchFamily="18" charset="0"/>
                <a:cs typeface="Arial" pitchFamily="34" charset="0"/>
              </a:rPr>
              <a:t>Too small by 4 miles at the equator</a:t>
            </a:r>
          </a:p>
        </p:txBody>
      </p:sp>
      <p:sp>
        <p:nvSpPr>
          <p:cNvPr id="519203" name="Line 35"/>
          <p:cNvSpPr>
            <a:spLocks noChangeShapeType="1"/>
          </p:cNvSpPr>
          <p:nvPr/>
        </p:nvSpPr>
        <p:spPr bwMode="auto">
          <a:xfrm>
            <a:off x="1547814" y="2770632"/>
            <a:ext cx="1566068" cy="1236217"/>
          </a:xfrm>
          <a:prstGeom prst="line">
            <a:avLst/>
          </a:prstGeom>
          <a:noFill/>
          <a:ln w="25400">
            <a:solidFill>
              <a:srgbClr val="FF0000"/>
            </a:solidFill>
            <a:round/>
            <a:headEnd/>
            <a:tailEnd type="stealth" w="lg" len="lg"/>
          </a:ln>
        </p:spPr>
        <p:txBody>
          <a:bodyPr wrap="none" anchor="ctr"/>
          <a:lstStyle/>
          <a:p>
            <a:endParaRPr lang="en-US"/>
          </a:p>
        </p:txBody>
      </p:sp>
      <p:sp>
        <p:nvSpPr>
          <p:cNvPr id="519204" name="AutoShape 36"/>
          <p:cNvSpPr>
            <a:spLocks noChangeArrowheads="1"/>
          </p:cNvSpPr>
          <p:nvPr/>
        </p:nvSpPr>
        <p:spPr bwMode="auto">
          <a:xfrm>
            <a:off x="3113881" y="3933825"/>
            <a:ext cx="252413" cy="249238"/>
          </a:xfrm>
          <a:prstGeom prst="star5">
            <a:avLst/>
          </a:prstGeom>
          <a:solidFill>
            <a:srgbClr val="FFFF00"/>
          </a:solidFill>
          <a:ln w="19050" algn="ctr">
            <a:solidFill>
              <a:srgbClr val="000000"/>
            </a:solidFill>
            <a:miter lim="800000"/>
            <a:headEnd/>
            <a:tailEnd/>
          </a:ln>
          <a:effectLst/>
        </p:spPr>
        <p:txBody>
          <a:bodyPr anchor="ctr">
            <a:spAutoFit/>
          </a:bodyPr>
          <a:lstStyle/>
          <a:p>
            <a:pPr>
              <a:defRPr/>
            </a:pPr>
            <a:endParaRPr lang="en-US">
              <a:cs typeface="Arial" pitchFamily="34" charset="0"/>
            </a:endParaRPr>
          </a:p>
        </p:txBody>
      </p:sp>
      <p:sp>
        <p:nvSpPr>
          <p:cNvPr id="519205" name="Text Box 37"/>
          <p:cNvSpPr txBox="1">
            <a:spLocks noChangeArrowheads="1"/>
          </p:cNvSpPr>
          <p:nvPr/>
        </p:nvSpPr>
        <p:spPr bwMode="auto">
          <a:xfrm>
            <a:off x="292608" y="2446909"/>
            <a:ext cx="1404938" cy="396875"/>
          </a:xfrm>
          <a:prstGeom prst="rect">
            <a:avLst/>
          </a:prstGeom>
          <a:noFill/>
          <a:ln w="38100" algn="ctr">
            <a:noFill/>
            <a:miter lim="800000"/>
            <a:headEnd/>
            <a:tailEnd/>
          </a:ln>
          <a:effectLst/>
        </p:spPr>
        <p:txBody>
          <a:bodyPr wrap="square">
            <a:spAutoFit/>
          </a:bodyPr>
          <a:lstStyle/>
          <a:p>
            <a:pPr eaLnBrk="0" hangingPunct="0">
              <a:defRPr/>
            </a:pPr>
            <a:r>
              <a:rPr lang="en-US" sz="2000" b="1" dirty="0" smtClean="0">
                <a:solidFill>
                  <a:schemeClr val="tx2"/>
                </a:solidFill>
                <a:latin typeface="Times New Roman" pitchFamily="18" charset="0"/>
                <a:cs typeface="Arial" pitchFamily="34" charset="0"/>
              </a:rPr>
              <a:t>San Diego</a:t>
            </a:r>
            <a:endParaRPr lang="en-US" sz="2000" b="1" dirty="0">
              <a:solidFill>
                <a:schemeClr val="tx2"/>
              </a:solidFill>
              <a:latin typeface="Times New Roman" pitchFamily="18"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9204"/>
                                        </p:tgtEl>
                                        <p:attrNameLst>
                                          <p:attrName>style.visibility</p:attrName>
                                        </p:attrNameLst>
                                      </p:cBhvr>
                                      <p:to>
                                        <p:strVal val="visible"/>
                                      </p:to>
                                    </p:set>
                                    <p:animEffect transition="in" filter="fade">
                                      <p:cBhvr>
                                        <p:cTn id="7" dur="1000"/>
                                        <p:tgtEl>
                                          <p:spTgt spid="51920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9205"/>
                                        </p:tgtEl>
                                        <p:attrNameLst>
                                          <p:attrName>style.visibility</p:attrName>
                                        </p:attrNameLst>
                                      </p:cBhvr>
                                      <p:to>
                                        <p:strVal val="visible"/>
                                      </p:to>
                                    </p:set>
                                    <p:animEffect transition="in" filter="fade">
                                      <p:cBhvr>
                                        <p:cTn id="11" dur="500"/>
                                        <p:tgtEl>
                                          <p:spTgt spid="519205"/>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519203"/>
                                        </p:tgtEl>
                                        <p:attrNameLst>
                                          <p:attrName>style.visibility</p:attrName>
                                        </p:attrNameLst>
                                      </p:cBhvr>
                                      <p:to>
                                        <p:strVal val="visible"/>
                                      </p:to>
                                    </p:set>
                                    <p:animEffect transition="in" filter="wipe(up)">
                                      <p:cBhvr>
                                        <p:cTn id="15" dur="500"/>
                                        <p:tgtEl>
                                          <p:spTgt spid="51920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19173"/>
                                        </p:tgtEl>
                                        <p:attrNameLst>
                                          <p:attrName>style.visibility</p:attrName>
                                        </p:attrNameLst>
                                      </p:cBhvr>
                                      <p:to>
                                        <p:strVal val="visible"/>
                                      </p:to>
                                    </p:set>
                                    <p:animEffect transition="in" filter="fade">
                                      <p:cBhvr>
                                        <p:cTn id="20" dur="5000"/>
                                        <p:tgtEl>
                                          <p:spTgt spid="519173"/>
                                        </p:tgtEl>
                                      </p:cBhvr>
                                    </p:animEffect>
                                  </p:childTnLst>
                                </p:cTn>
                              </p:par>
                              <p:par>
                                <p:cTn id="21" presetID="10" presetClass="exit" presetSubtype="0" fill="hold" nodeType="withEffect">
                                  <p:stCondLst>
                                    <p:cond delay="0"/>
                                  </p:stCondLst>
                                  <p:childTnLst>
                                    <p:animEffect transition="out" filter="fade">
                                      <p:cBhvr>
                                        <p:cTn id="22" dur="5000"/>
                                        <p:tgtEl>
                                          <p:spTgt spid="2"/>
                                        </p:tgtEl>
                                      </p:cBhvr>
                                    </p:animEffect>
                                    <p:set>
                                      <p:cBhvr>
                                        <p:cTn id="23" dur="1" fill="hold">
                                          <p:stCondLst>
                                            <p:cond delay="4999"/>
                                          </p:stCondLst>
                                        </p:cTn>
                                        <p:tgtEl>
                                          <p:spTgt spid="2"/>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519188"/>
                                        </p:tgtEl>
                                        <p:attrNameLst>
                                          <p:attrName>style.visibility</p:attrName>
                                        </p:attrNameLst>
                                      </p:cBhvr>
                                      <p:to>
                                        <p:strVal val="visible"/>
                                      </p:to>
                                    </p:set>
                                    <p:animEffect transition="in" filter="fade">
                                      <p:cBhvr>
                                        <p:cTn id="26" dur="5000"/>
                                        <p:tgtEl>
                                          <p:spTgt spid="51918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19187"/>
                                        </p:tgtEl>
                                        <p:attrNameLst>
                                          <p:attrName>style.visibility</p:attrName>
                                        </p:attrNameLst>
                                      </p:cBhvr>
                                      <p:to>
                                        <p:strVal val="visible"/>
                                      </p:to>
                                    </p:set>
                                    <p:animEffect transition="in" filter="fade">
                                      <p:cBhvr>
                                        <p:cTn id="29" dur="5000"/>
                                        <p:tgtEl>
                                          <p:spTgt spid="51918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000"/>
                                        <p:tgtEl>
                                          <p:spTgt spid="3"/>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519185"/>
                                        </p:tgtEl>
                                        <p:attrNameLst>
                                          <p:attrName>style.visibility</p:attrName>
                                        </p:attrNameLst>
                                      </p:cBhvr>
                                      <p:to>
                                        <p:strVal val="visible"/>
                                      </p:to>
                                    </p:set>
                                    <p:animEffect transition="in" filter="fade">
                                      <p:cBhvr>
                                        <p:cTn id="41" dur="1000"/>
                                        <p:tgtEl>
                                          <p:spTgt spid="51918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19186"/>
                                        </p:tgtEl>
                                        <p:attrNameLst>
                                          <p:attrName>style.visibility</p:attrName>
                                        </p:attrNameLst>
                                      </p:cBhvr>
                                      <p:to>
                                        <p:strVal val="visible"/>
                                      </p:to>
                                    </p:set>
                                    <p:animEffect transition="in" filter="fade">
                                      <p:cBhvr>
                                        <p:cTn id="44" dur="1000"/>
                                        <p:tgtEl>
                                          <p:spTgt spid="519186"/>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519189"/>
                                        </p:tgtEl>
                                        <p:attrNameLst>
                                          <p:attrName>style.visibility</p:attrName>
                                        </p:attrNameLst>
                                      </p:cBhvr>
                                      <p:to>
                                        <p:strVal val="visible"/>
                                      </p:to>
                                    </p:set>
                                    <p:animEffect transition="in" filter="fade">
                                      <p:cBhvr>
                                        <p:cTn id="48" dur="1000"/>
                                        <p:tgtEl>
                                          <p:spTgt spid="51918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19190"/>
                                        </p:tgtEl>
                                        <p:attrNameLst>
                                          <p:attrName>style.visibility</p:attrName>
                                        </p:attrNameLst>
                                      </p:cBhvr>
                                      <p:to>
                                        <p:strVal val="visible"/>
                                      </p:to>
                                    </p:set>
                                    <p:animEffect transition="in" filter="fade">
                                      <p:cBhvr>
                                        <p:cTn id="51" dur="1000"/>
                                        <p:tgtEl>
                                          <p:spTgt spid="519190"/>
                                        </p:tgtEl>
                                      </p:cBhvr>
                                    </p:animEffect>
                                  </p:childTnLst>
                                </p:cTn>
                              </p:par>
                            </p:childTnLst>
                          </p:cTn>
                        </p:par>
                        <p:par>
                          <p:cTn id="52" fill="hold">
                            <p:stCondLst>
                              <p:cond delay="4000"/>
                            </p:stCondLst>
                            <p:childTnLst>
                              <p:par>
                                <p:cTn id="53" presetID="10" presetClass="entr" presetSubtype="0" fill="hold" grpId="0" nodeType="afterEffect">
                                  <p:stCondLst>
                                    <p:cond delay="0"/>
                                  </p:stCondLst>
                                  <p:childTnLst>
                                    <p:set>
                                      <p:cBhvr>
                                        <p:cTn id="54" dur="1" fill="hold">
                                          <p:stCondLst>
                                            <p:cond delay="0"/>
                                          </p:stCondLst>
                                        </p:cTn>
                                        <p:tgtEl>
                                          <p:spTgt spid="519192"/>
                                        </p:tgtEl>
                                        <p:attrNameLst>
                                          <p:attrName>style.visibility</p:attrName>
                                        </p:attrNameLst>
                                      </p:cBhvr>
                                      <p:to>
                                        <p:strVal val="visible"/>
                                      </p:to>
                                    </p:set>
                                    <p:animEffect transition="in" filter="fade">
                                      <p:cBhvr>
                                        <p:cTn id="55" dur="1000"/>
                                        <p:tgtEl>
                                          <p:spTgt spid="51919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19193"/>
                                        </p:tgtEl>
                                        <p:attrNameLst>
                                          <p:attrName>style.visibility</p:attrName>
                                        </p:attrNameLst>
                                      </p:cBhvr>
                                      <p:to>
                                        <p:strVal val="visible"/>
                                      </p:to>
                                    </p:set>
                                    <p:animEffect transition="in" filter="fade">
                                      <p:cBhvr>
                                        <p:cTn id="58" dur="1000"/>
                                        <p:tgtEl>
                                          <p:spTgt spid="519193"/>
                                        </p:tgtEl>
                                      </p:cBhvr>
                                    </p:animEffect>
                                  </p:childTnLst>
                                </p:cTn>
                              </p:par>
                            </p:childTnLst>
                          </p:cTn>
                        </p:par>
                        <p:par>
                          <p:cTn id="59" fill="hold">
                            <p:stCondLst>
                              <p:cond delay="5000"/>
                            </p:stCondLst>
                            <p:childTnLst>
                              <p:par>
                                <p:cTn id="60" presetID="22" presetClass="entr" presetSubtype="8" fill="hold" grpId="0" nodeType="afterEffect">
                                  <p:stCondLst>
                                    <p:cond delay="0"/>
                                  </p:stCondLst>
                                  <p:childTnLst>
                                    <p:set>
                                      <p:cBhvr>
                                        <p:cTn id="61" dur="1" fill="hold">
                                          <p:stCondLst>
                                            <p:cond delay="0"/>
                                          </p:stCondLst>
                                        </p:cTn>
                                        <p:tgtEl>
                                          <p:spTgt spid="519191"/>
                                        </p:tgtEl>
                                        <p:attrNameLst>
                                          <p:attrName>style.visibility</p:attrName>
                                        </p:attrNameLst>
                                      </p:cBhvr>
                                      <p:to>
                                        <p:strVal val="visible"/>
                                      </p:to>
                                    </p:set>
                                    <p:animEffect transition="in" filter="wipe(left)">
                                      <p:cBhvr>
                                        <p:cTn id="62" dur="1000"/>
                                        <p:tgtEl>
                                          <p:spTgt spid="51919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19194"/>
                                        </p:tgtEl>
                                        <p:attrNameLst>
                                          <p:attrName>style.visibility</p:attrName>
                                        </p:attrNameLst>
                                      </p:cBhvr>
                                      <p:to>
                                        <p:strVal val="visible"/>
                                      </p:to>
                                    </p:set>
                                    <p:animEffect transition="in" filter="fade">
                                      <p:cBhvr>
                                        <p:cTn id="65" dur="2000"/>
                                        <p:tgtEl>
                                          <p:spTgt spid="51919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19195"/>
                                        </p:tgtEl>
                                        <p:attrNameLst>
                                          <p:attrName>style.visibility</p:attrName>
                                        </p:attrNameLst>
                                      </p:cBhvr>
                                      <p:to>
                                        <p:strVal val="visible"/>
                                      </p:to>
                                    </p:set>
                                    <p:animEffect transition="in" filter="fade">
                                      <p:cBhvr>
                                        <p:cTn id="70" dur="2000"/>
                                        <p:tgtEl>
                                          <p:spTgt spid="51919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19202"/>
                                        </p:tgtEl>
                                        <p:attrNameLst>
                                          <p:attrName>style.visibility</p:attrName>
                                        </p:attrNameLst>
                                      </p:cBhvr>
                                      <p:to>
                                        <p:strVal val="visible"/>
                                      </p:to>
                                    </p:set>
                                    <p:animEffect transition="in" filter="fade">
                                      <p:cBhvr>
                                        <p:cTn id="73" dur="2000"/>
                                        <p:tgtEl>
                                          <p:spTgt spid="51920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19196"/>
                                        </p:tgtEl>
                                        <p:attrNameLst>
                                          <p:attrName>style.visibility</p:attrName>
                                        </p:attrNameLst>
                                      </p:cBhvr>
                                      <p:to>
                                        <p:strVal val="visible"/>
                                      </p:to>
                                    </p:set>
                                    <p:animEffect transition="in" filter="fade">
                                      <p:cBhvr>
                                        <p:cTn id="76" dur="2000"/>
                                        <p:tgtEl>
                                          <p:spTgt spid="51919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19200"/>
                                        </p:tgtEl>
                                        <p:attrNameLst>
                                          <p:attrName>style.visibility</p:attrName>
                                        </p:attrNameLst>
                                      </p:cBhvr>
                                      <p:to>
                                        <p:strVal val="visible"/>
                                      </p:to>
                                    </p:set>
                                    <p:animEffect transition="in" filter="fade">
                                      <p:cBhvr>
                                        <p:cTn id="79" dur="2000"/>
                                        <p:tgtEl>
                                          <p:spTgt spid="519200"/>
                                        </p:tgtEl>
                                      </p:cBhvr>
                                    </p:animEffect>
                                  </p:childTnLst>
                                </p:cTn>
                              </p:par>
                            </p:childTnLst>
                          </p:cTn>
                        </p:par>
                        <p:par>
                          <p:cTn id="80" fill="hold">
                            <p:stCondLst>
                              <p:cond delay="2000"/>
                            </p:stCondLst>
                            <p:childTnLst>
                              <p:par>
                                <p:cTn id="81" presetID="10" presetClass="entr" presetSubtype="0" fill="hold" grpId="0" nodeType="afterEffect">
                                  <p:stCondLst>
                                    <p:cond delay="0"/>
                                  </p:stCondLst>
                                  <p:childTnLst>
                                    <p:set>
                                      <p:cBhvr>
                                        <p:cTn id="82" dur="1" fill="hold">
                                          <p:stCondLst>
                                            <p:cond delay="0"/>
                                          </p:stCondLst>
                                        </p:cTn>
                                        <p:tgtEl>
                                          <p:spTgt spid="519199"/>
                                        </p:tgtEl>
                                        <p:attrNameLst>
                                          <p:attrName>style.visibility</p:attrName>
                                        </p:attrNameLst>
                                      </p:cBhvr>
                                      <p:to>
                                        <p:strVal val="visible"/>
                                      </p:to>
                                    </p:set>
                                    <p:animEffect transition="in" filter="fade">
                                      <p:cBhvr>
                                        <p:cTn id="83" dur="2000"/>
                                        <p:tgtEl>
                                          <p:spTgt spid="51919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19201"/>
                                        </p:tgtEl>
                                        <p:attrNameLst>
                                          <p:attrName>style.visibility</p:attrName>
                                        </p:attrNameLst>
                                      </p:cBhvr>
                                      <p:to>
                                        <p:strVal val="visible"/>
                                      </p:to>
                                    </p:set>
                                    <p:animEffect transition="in" filter="fade">
                                      <p:cBhvr>
                                        <p:cTn id="86" dur="2000"/>
                                        <p:tgtEl>
                                          <p:spTgt spid="51920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19197"/>
                                        </p:tgtEl>
                                        <p:attrNameLst>
                                          <p:attrName>style.visibility</p:attrName>
                                        </p:attrNameLst>
                                      </p:cBhvr>
                                      <p:to>
                                        <p:strVal val="visible"/>
                                      </p:to>
                                    </p:set>
                                    <p:animEffect transition="in" filter="fade">
                                      <p:cBhvr>
                                        <p:cTn id="89" dur="2000"/>
                                        <p:tgtEl>
                                          <p:spTgt spid="51919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19198"/>
                                        </p:tgtEl>
                                        <p:attrNameLst>
                                          <p:attrName>style.visibility</p:attrName>
                                        </p:attrNameLst>
                                      </p:cBhvr>
                                      <p:to>
                                        <p:strVal val="visible"/>
                                      </p:to>
                                    </p:set>
                                    <p:animEffect transition="in" filter="fade">
                                      <p:cBhvr>
                                        <p:cTn id="92" dur="2000"/>
                                        <p:tgtEl>
                                          <p:spTgt spid="519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3" grpId="0" animBg="1"/>
      <p:bldP spid="519185" grpId="0"/>
      <p:bldP spid="519186" grpId="0" animBg="1"/>
      <p:bldP spid="519187" grpId="0"/>
      <p:bldP spid="519188" grpId="0" animBg="1"/>
      <p:bldP spid="519189" grpId="0"/>
      <p:bldP spid="519190" grpId="0" animBg="1"/>
      <p:bldP spid="519191" grpId="0" animBg="1"/>
      <p:bldP spid="519192" grpId="0"/>
      <p:bldP spid="519193" grpId="0" animBg="1"/>
      <p:bldP spid="519194" grpId="0"/>
      <p:bldP spid="519195" grpId="0"/>
      <p:bldP spid="519196" grpId="0" animBg="1"/>
      <p:bldP spid="519197" grpId="0" animBg="1"/>
      <p:bldP spid="519198" grpId="0" animBg="1"/>
      <p:bldP spid="519199" grpId="0"/>
      <p:bldP spid="519200" grpId="0" animBg="1"/>
      <p:bldP spid="519201" grpId="0"/>
      <p:bldP spid="519202" grpId="0"/>
      <p:bldP spid="519203" grpId="0" animBg="1"/>
      <p:bldP spid="519204" grpId="0" animBg="1"/>
      <p:bldP spid="51920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2"/>
          <p:cNvSpPr>
            <a:spLocks/>
          </p:cNvSpPr>
          <p:nvPr/>
        </p:nvSpPr>
        <p:spPr bwMode="auto">
          <a:xfrm rot="-158134">
            <a:off x="-73025" y="5311775"/>
            <a:ext cx="9294813" cy="1933575"/>
          </a:xfrm>
          <a:custGeom>
            <a:avLst/>
            <a:gdLst>
              <a:gd name="T0" fmla="*/ 114 w 5855"/>
              <a:gd name="T1" fmla="*/ 291 h 1218"/>
              <a:gd name="T2" fmla="*/ 228 w 5855"/>
              <a:gd name="T3" fmla="*/ 228 h 1218"/>
              <a:gd name="T4" fmla="*/ 367 w 5855"/>
              <a:gd name="T5" fmla="*/ 209 h 1218"/>
              <a:gd name="T6" fmla="*/ 538 w 5855"/>
              <a:gd name="T7" fmla="*/ 183 h 1218"/>
              <a:gd name="T8" fmla="*/ 639 w 5855"/>
              <a:gd name="T9" fmla="*/ 120 h 1218"/>
              <a:gd name="T10" fmla="*/ 696 w 5855"/>
              <a:gd name="T11" fmla="*/ 145 h 1218"/>
              <a:gd name="T12" fmla="*/ 867 w 5855"/>
              <a:gd name="T13" fmla="*/ 88 h 1218"/>
              <a:gd name="T14" fmla="*/ 1050 w 5855"/>
              <a:gd name="T15" fmla="*/ 88 h 1218"/>
              <a:gd name="T16" fmla="*/ 1164 w 5855"/>
              <a:gd name="T17" fmla="*/ 95 h 1218"/>
              <a:gd name="T18" fmla="*/ 1291 w 5855"/>
              <a:gd name="T19" fmla="*/ 57 h 1218"/>
              <a:gd name="T20" fmla="*/ 1367 w 5855"/>
              <a:gd name="T21" fmla="*/ 63 h 1218"/>
              <a:gd name="T22" fmla="*/ 1512 w 5855"/>
              <a:gd name="T23" fmla="*/ 19 h 1218"/>
              <a:gd name="T24" fmla="*/ 1550 w 5855"/>
              <a:gd name="T25" fmla="*/ 38 h 1218"/>
              <a:gd name="T26" fmla="*/ 1671 w 5855"/>
              <a:gd name="T27" fmla="*/ 50 h 1218"/>
              <a:gd name="T28" fmla="*/ 1728 w 5855"/>
              <a:gd name="T29" fmla="*/ 12 h 1218"/>
              <a:gd name="T30" fmla="*/ 1823 w 5855"/>
              <a:gd name="T31" fmla="*/ 50 h 1218"/>
              <a:gd name="T32" fmla="*/ 1892 w 5855"/>
              <a:gd name="T33" fmla="*/ 19 h 1218"/>
              <a:gd name="T34" fmla="*/ 2006 w 5855"/>
              <a:gd name="T35" fmla="*/ 44 h 1218"/>
              <a:gd name="T36" fmla="*/ 2177 w 5855"/>
              <a:gd name="T37" fmla="*/ 19 h 1218"/>
              <a:gd name="T38" fmla="*/ 2304 w 5855"/>
              <a:gd name="T39" fmla="*/ 50 h 1218"/>
              <a:gd name="T40" fmla="*/ 2418 w 5855"/>
              <a:gd name="T41" fmla="*/ 31 h 1218"/>
              <a:gd name="T42" fmla="*/ 2582 w 5855"/>
              <a:gd name="T43" fmla="*/ 25 h 1218"/>
              <a:gd name="T44" fmla="*/ 2677 w 5855"/>
              <a:gd name="T45" fmla="*/ 50 h 1218"/>
              <a:gd name="T46" fmla="*/ 2816 w 5855"/>
              <a:gd name="T47" fmla="*/ 57 h 1218"/>
              <a:gd name="T48" fmla="*/ 2968 w 5855"/>
              <a:gd name="T49" fmla="*/ 50 h 1218"/>
              <a:gd name="T50" fmla="*/ 3044 w 5855"/>
              <a:gd name="T51" fmla="*/ 95 h 1218"/>
              <a:gd name="T52" fmla="*/ 3203 w 5855"/>
              <a:gd name="T53" fmla="*/ 57 h 1218"/>
              <a:gd name="T54" fmla="*/ 3392 w 5855"/>
              <a:gd name="T55" fmla="*/ 76 h 1218"/>
              <a:gd name="T56" fmla="*/ 3614 w 5855"/>
              <a:gd name="T57" fmla="*/ 95 h 1218"/>
              <a:gd name="T58" fmla="*/ 3722 w 5855"/>
              <a:gd name="T59" fmla="*/ 152 h 1218"/>
              <a:gd name="T60" fmla="*/ 3930 w 5855"/>
              <a:gd name="T61" fmla="*/ 171 h 1218"/>
              <a:gd name="T62" fmla="*/ 4089 w 5855"/>
              <a:gd name="T63" fmla="*/ 158 h 1218"/>
              <a:gd name="T64" fmla="*/ 4158 w 5855"/>
              <a:gd name="T65" fmla="*/ 196 h 1218"/>
              <a:gd name="T66" fmla="*/ 4348 w 5855"/>
              <a:gd name="T67" fmla="*/ 215 h 1218"/>
              <a:gd name="T68" fmla="*/ 4462 w 5855"/>
              <a:gd name="T69" fmla="*/ 202 h 1218"/>
              <a:gd name="T70" fmla="*/ 4506 w 5855"/>
              <a:gd name="T71" fmla="*/ 215 h 1218"/>
              <a:gd name="T72" fmla="*/ 4639 w 5855"/>
              <a:gd name="T73" fmla="*/ 240 h 1218"/>
              <a:gd name="T74" fmla="*/ 4722 w 5855"/>
              <a:gd name="T75" fmla="*/ 253 h 1218"/>
              <a:gd name="T76" fmla="*/ 4861 w 5855"/>
              <a:gd name="T77" fmla="*/ 240 h 1218"/>
              <a:gd name="T78" fmla="*/ 4994 w 5855"/>
              <a:gd name="T79" fmla="*/ 304 h 1218"/>
              <a:gd name="T80" fmla="*/ 5171 w 5855"/>
              <a:gd name="T81" fmla="*/ 329 h 1218"/>
              <a:gd name="T82" fmla="*/ 5386 w 5855"/>
              <a:gd name="T83" fmla="*/ 392 h 1218"/>
              <a:gd name="T84" fmla="*/ 5525 w 5855"/>
              <a:gd name="T85" fmla="*/ 399 h 1218"/>
              <a:gd name="T86" fmla="*/ 5576 w 5855"/>
              <a:gd name="T87" fmla="*/ 430 h 1218"/>
              <a:gd name="T88" fmla="*/ 5690 w 5855"/>
              <a:gd name="T89" fmla="*/ 399 h 1218"/>
              <a:gd name="T90" fmla="*/ 5734 w 5855"/>
              <a:gd name="T91" fmla="*/ 449 h 1218"/>
              <a:gd name="T92" fmla="*/ 5855 w 5855"/>
              <a:gd name="T93" fmla="*/ 462 h 1218"/>
              <a:gd name="T94" fmla="*/ 21 w 5855"/>
              <a:gd name="T95" fmla="*/ 1195 h 121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55"/>
              <a:gd name="T145" fmla="*/ 0 h 1218"/>
              <a:gd name="T146" fmla="*/ 5855 w 5855"/>
              <a:gd name="T147" fmla="*/ 1218 h 121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55" h="1218">
                <a:moveTo>
                  <a:pt x="0" y="278"/>
                </a:moveTo>
                <a:cubicBezTo>
                  <a:pt x="42" y="307"/>
                  <a:pt x="52" y="296"/>
                  <a:pt x="114" y="291"/>
                </a:cubicBezTo>
                <a:cubicBezTo>
                  <a:pt x="138" y="283"/>
                  <a:pt x="143" y="267"/>
                  <a:pt x="164" y="253"/>
                </a:cubicBezTo>
                <a:cubicBezTo>
                  <a:pt x="199" y="202"/>
                  <a:pt x="177" y="211"/>
                  <a:pt x="228" y="228"/>
                </a:cubicBezTo>
                <a:cubicBezTo>
                  <a:pt x="234" y="230"/>
                  <a:pt x="241" y="232"/>
                  <a:pt x="247" y="234"/>
                </a:cubicBezTo>
                <a:cubicBezTo>
                  <a:pt x="308" y="230"/>
                  <a:pt x="324" y="236"/>
                  <a:pt x="367" y="209"/>
                </a:cubicBezTo>
                <a:cubicBezTo>
                  <a:pt x="381" y="186"/>
                  <a:pt x="394" y="185"/>
                  <a:pt x="417" y="171"/>
                </a:cubicBezTo>
                <a:cubicBezTo>
                  <a:pt x="463" y="200"/>
                  <a:pt x="469" y="189"/>
                  <a:pt x="538" y="183"/>
                </a:cubicBezTo>
                <a:cubicBezTo>
                  <a:pt x="562" y="175"/>
                  <a:pt x="567" y="159"/>
                  <a:pt x="588" y="145"/>
                </a:cubicBezTo>
                <a:cubicBezTo>
                  <a:pt x="604" y="122"/>
                  <a:pt x="611" y="111"/>
                  <a:pt x="639" y="120"/>
                </a:cubicBezTo>
                <a:cubicBezTo>
                  <a:pt x="645" y="124"/>
                  <a:pt x="651" y="130"/>
                  <a:pt x="658" y="133"/>
                </a:cubicBezTo>
                <a:cubicBezTo>
                  <a:pt x="670" y="138"/>
                  <a:pt x="696" y="145"/>
                  <a:pt x="696" y="145"/>
                </a:cubicBezTo>
                <a:cubicBezTo>
                  <a:pt x="728" y="142"/>
                  <a:pt x="763" y="149"/>
                  <a:pt x="791" y="133"/>
                </a:cubicBezTo>
                <a:cubicBezTo>
                  <a:pt x="819" y="117"/>
                  <a:pt x="838" y="99"/>
                  <a:pt x="867" y="88"/>
                </a:cubicBezTo>
                <a:cubicBezTo>
                  <a:pt x="897" y="132"/>
                  <a:pt x="922" y="112"/>
                  <a:pt x="981" y="107"/>
                </a:cubicBezTo>
                <a:cubicBezTo>
                  <a:pt x="1003" y="100"/>
                  <a:pt x="1029" y="100"/>
                  <a:pt x="1050" y="88"/>
                </a:cubicBezTo>
                <a:cubicBezTo>
                  <a:pt x="1063" y="81"/>
                  <a:pt x="1088" y="63"/>
                  <a:pt x="1088" y="63"/>
                </a:cubicBezTo>
                <a:cubicBezTo>
                  <a:pt x="1115" y="72"/>
                  <a:pt x="1138" y="85"/>
                  <a:pt x="1164" y="95"/>
                </a:cubicBezTo>
                <a:cubicBezTo>
                  <a:pt x="1196" y="92"/>
                  <a:pt x="1234" y="102"/>
                  <a:pt x="1259" y="82"/>
                </a:cubicBezTo>
                <a:cubicBezTo>
                  <a:pt x="1300" y="50"/>
                  <a:pt x="1243" y="72"/>
                  <a:pt x="1291" y="57"/>
                </a:cubicBezTo>
                <a:cubicBezTo>
                  <a:pt x="1296" y="54"/>
                  <a:pt x="1319" y="35"/>
                  <a:pt x="1329" y="38"/>
                </a:cubicBezTo>
                <a:cubicBezTo>
                  <a:pt x="1343" y="43"/>
                  <a:pt x="1367" y="63"/>
                  <a:pt x="1367" y="63"/>
                </a:cubicBezTo>
                <a:cubicBezTo>
                  <a:pt x="1399" y="61"/>
                  <a:pt x="1431" y="62"/>
                  <a:pt x="1462" y="57"/>
                </a:cubicBezTo>
                <a:cubicBezTo>
                  <a:pt x="1485" y="53"/>
                  <a:pt x="1489" y="26"/>
                  <a:pt x="1512" y="19"/>
                </a:cubicBezTo>
                <a:cubicBezTo>
                  <a:pt x="1518" y="21"/>
                  <a:pt x="1525" y="22"/>
                  <a:pt x="1531" y="25"/>
                </a:cubicBezTo>
                <a:cubicBezTo>
                  <a:pt x="1538" y="28"/>
                  <a:pt x="1543" y="35"/>
                  <a:pt x="1550" y="38"/>
                </a:cubicBezTo>
                <a:cubicBezTo>
                  <a:pt x="1568" y="46"/>
                  <a:pt x="1588" y="50"/>
                  <a:pt x="1607" y="57"/>
                </a:cubicBezTo>
                <a:cubicBezTo>
                  <a:pt x="1628" y="55"/>
                  <a:pt x="1651" y="56"/>
                  <a:pt x="1671" y="50"/>
                </a:cubicBezTo>
                <a:cubicBezTo>
                  <a:pt x="1685" y="45"/>
                  <a:pt x="1696" y="33"/>
                  <a:pt x="1709" y="25"/>
                </a:cubicBezTo>
                <a:cubicBezTo>
                  <a:pt x="1715" y="21"/>
                  <a:pt x="1728" y="12"/>
                  <a:pt x="1728" y="12"/>
                </a:cubicBezTo>
                <a:cubicBezTo>
                  <a:pt x="1747" y="25"/>
                  <a:pt x="1764" y="31"/>
                  <a:pt x="1785" y="38"/>
                </a:cubicBezTo>
                <a:cubicBezTo>
                  <a:pt x="1798" y="42"/>
                  <a:pt x="1823" y="50"/>
                  <a:pt x="1823" y="50"/>
                </a:cubicBezTo>
                <a:cubicBezTo>
                  <a:pt x="1842" y="47"/>
                  <a:pt x="1865" y="50"/>
                  <a:pt x="1880" y="38"/>
                </a:cubicBezTo>
                <a:cubicBezTo>
                  <a:pt x="1886" y="33"/>
                  <a:pt x="1886" y="24"/>
                  <a:pt x="1892" y="19"/>
                </a:cubicBezTo>
                <a:cubicBezTo>
                  <a:pt x="1903" y="10"/>
                  <a:pt x="1918" y="8"/>
                  <a:pt x="1930" y="0"/>
                </a:cubicBezTo>
                <a:cubicBezTo>
                  <a:pt x="1956" y="17"/>
                  <a:pt x="1977" y="35"/>
                  <a:pt x="2006" y="44"/>
                </a:cubicBezTo>
                <a:cubicBezTo>
                  <a:pt x="2062" y="40"/>
                  <a:pt x="2076" y="39"/>
                  <a:pt x="2120" y="25"/>
                </a:cubicBezTo>
                <a:cubicBezTo>
                  <a:pt x="2145" y="8"/>
                  <a:pt x="2151" y="1"/>
                  <a:pt x="2177" y="19"/>
                </a:cubicBezTo>
                <a:cubicBezTo>
                  <a:pt x="2195" y="45"/>
                  <a:pt x="2219" y="47"/>
                  <a:pt x="2247" y="57"/>
                </a:cubicBezTo>
                <a:cubicBezTo>
                  <a:pt x="2266" y="55"/>
                  <a:pt x="2285" y="54"/>
                  <a:pt x="2304" y="50"/>
                </a:cubicBezTo>
                <a:cubicBezTo>
                  <a:pt x="2317" y="47"/>
                  <a:pt x="2342" y="38"/>
                  <a:pt x="2342" y="38"/>
                </a:cubicBezTo>
                <a:cubicBezTo>
                  <a:pt x="2394" y="2"/>
                  <a:pt x="2368" y="6"/>
                  <a:pt x="2418" y="31"/>
                </a:cubicBezTo>
                <a:cubicBezTo>
                  <a:pt x="2436" y="40"/>
                  <a:pt x="2475" y="50"/>
                  <a:pt x="2475" y="50"/>
                </a:cubicBezTo>
                <a:cubicBezTo>
                  <a:pt x="2516" y="45"/>
                  <a:pt x="2544" y="37"/>
                  <a:pt x="2582" y="25"/>
                </a:cubicBezTo>
                <a:cubicBezTo>
                  <a:pt x="2614" y="3"/>
                  <a:pt x="2595" y="8"/>
                  <a:pt x="2639" y="38"/>
                </a:cubicBezTo>
                <a:cubicBezTo>
                  <a:pt x="2650" y="46"/>
                  <a:pt x="2677" y="50"/>
                  <a:pt x="2677" y="50"/>
                </a:cubicBezTo>
                <a:cubicBezTo>
                  <a:pt x="2714" y="46"/>
                  <a:pt x="2742" y="39"/>
                  <a:pt x="2778" y="31"/>
                </a:cubicBezTo>
                <a:cubicBezTo>
                  <a:pt x="2791" y="40"/>
                  <a:pt x="2803" y="48"/>
                  <a:pt x="2816" y="57"/>
                </a:cubicBezTo>
                <a:cubicBezTo>
                  <a:pt x="2827" y="65"/>
                  <a:pt x="2854" y="69"/>
                  <a:pt x="2854" y="69"/>
                </a:cubicBezTo>
                <a:cubicBezTo>
                  <a:pt x="2907" y="65"/>
                  <a:pt x="2926" y="66"/>
                  <a:pt x="2968" y="50"/>
                </a:cubicBezTo>
                <a:cubicBezTo>
                  <a:pt x="3001" y="62"/>
                  <a:pt x="2983" y="54"/>
                  <a:pt x="3025" y="82"/>
                </a:cubicBezTo>
                <a:cubicBezTo>
                  <a:pt x="3031" y="86"/>
                  <a:pt x="3044" y="95"/>
                  <a:pt x="3044" y="95"/>
                </a:cubicBezTo>
                <a:cubicBezTo>
                  <a:pt x="3078" y="93"/>
                  <a:pt x="3112" y="92"/>
                  <a:pt x="3146" y="88"/>
                </a:cubicBezTo>
                <a:cubicBezTo>
                  <a:pt x="3168" y="86"/>
                  <a:pt x="3203" y="57"/>
                  <a:pt x="3203" y="57"/>
                </a:cubicBezTo>
                <a:cubicBezTo>
                  <a:pt x="3238" y="81"/>
                  <a:pt x="3262" y="91"/>
                  <a:pt x="3304" y="101"/>
                </a:cubicBezTo>
                <a:cubicBezTo>
                  <a:pt x="3358" y="95"/>
                  <a:pt x="3350" y="89"/>
                  <a:pt x="3392" y="76"/>
                </a:cubicBezTo>
                <a:cubicBezTo>
                  <a:pt x="3426" y="98"/>
                  <a:pt x="3449" y="108"/>
                  <a:pt x="3487" y="120"/>
                </a:cubicBezTo>
                <a:cubicBezTo>
                  <a:pt x="3552" y="116"/>
                  <a:pt x="3569" y="123"/>
                  <a:pt x="3614" y="95"/>
                </a:cubicBezTo>
                <a:cubicBezTo>
                  <a:pt x="3639" y="103"/>
                  <a:pt x="3640" y="118"/>
                  <a:pt x="3665" y="126"/>
                </a:cubicBezTo>
                <a:cubicBezTo>
                  <a:pt x="3684" y="139"/>
                  <a:pt x="3701" y="144"/>
                  <a:pt x="3722" y="152"/>
                </a:cubicBezTo>
                <a:cubicBezTo>
                  <a:pt x="3769" y="144"/>
                  <a:pt x="3782" y="133"/>
                  <a:pt x="3823" y="120"/>
                </a:cubicBezTo>
                <a:cubicBezTo>
                  <a:pt x="3863" y="133"/>
                  <a:pt x="3888" y="162"/>
                  <a:pt x="3930" y="171"/>
                </a:cubicBezTo>
                <a:cubicBezTo>
                  <a:pt x="3999" y="163"/>
                  <a:pt x="3990" y="156"/>
                  <a:pt x="4044" y="139"/>
                </a:cubicBezTo>
                <a:cubicBezTo>
                  <a:pt x="4064" y="144"/>
                  <a:pt x="4074" y="143"/>
                  <a:pt x="4089" y="158"/>
                </a:cubicBezTo>
                <a:cubicBezTo>
                  <a:pt x="4094" y="163"/>
                  <a:pt x="4095" y="172"/>
                  <a:pt x="4101" y="177"/>
                </a:cubicBezTo>
                <a:cubicBezTo>
                  <a:pt x="4113" y="186"/>
                  <a:pt x="4143" y="191"/>
                  <a:pt x="4158" y="196"/>
                </a:cubicBezTo>
                <a:cubicBezTo>
                  <a:pt x="4195" y="192"/>
                  <a:pt x="4214" y="187"/>
                  <a:pt x="4247" y="177"/>
                </a:cubicBezTo>
                <a:cubicBezTo>
                  <a:pt x="4293" y="145"/>
                  <a:pt x="4314" y="193"/>
                  <a:pt x="4348" y="215"/>
                </a:cubicBezTo>
                <a:cubicBezTo>
                  <a:pt x="4359" y="222"/>
                  <a:pt x="4373" y="223"/>
                  <a:pt x="4386" y="228"/>
                </a:cubicBezTo>
                <a:cubicBezTo>
                  <a:pt x="4419" y="222"/>
                  <a:pt x="4436" y="220"/>
                  <a:pt x="4462" y="202"/>
                </a:cubicBezTo>
                <a:cubicBezTo>
                  <a:pt x="4466" y="196"/>
                  <a:pt x="4467" y="184"/>
                  <a:pt x="4475" y="183"/>
                </a:cubicBezTo>
                <a:cubicBezTo>
                  <a:pt x="4491" y="180"/>
                  <a:pt x="4499" y="209"/>
                  <a:pt x="4506" y="215"/>
                </a:cubicBezTo>
                <a:cubicBezTo>
                  <a:pt x="4511" y="219"/>
                  <a:pt x="4519" y="219"/>
                  <a:pt x="4525" y="221"/>
                </a:cubicBezTo>
                <a:cubicBezTo>
                  <a:pt x="4555" y="265"/>
                  <a:pt x="4580" y="245"/>
                  <a:pt x="4639" y="240"/>
                </a:cubicBezTo>
                <a:cubicBezTo>
                  <a:pt x="4654" y="237"/>
                  <a:pt x="4669" y="223"/>
                  <a:pt x="4684" y="228"/>
                </a:cubicBezTo>
                <a:cubicBezTo>
                  <a:pt x="4698" y="233"/>
                  <a:pt x="4709" y="245"/>
                  <a:pt x="4722" y="253"/>
                </a:cubicBezTo>
                <a:cubicBezTo>
                  <a:pt x="4736" y="262"/>
                  <a:pt x="4763" y="267"/>
                  <a:pt x="4779" y="272"/>
                </a:cubicBezTo>
                <a:cubicBezTo>
                  <a:pt x="4809" y="265"/>
                  <a:pt x="4832" y="251"/>
                  <a:pt x="4861" y="240"/>
                </a:cubicBezTo>
                <a:cubicBezTo>
                  <a:pt x="4886" y="249"/>
                  <a:pt x="4889" y="266"/>
                  <a:pt x="4912" y="278"/>
                </a:cubicBezTo>
                <a:cubicBezTo>
                  <a:pt x="4937" y="291"/>
                  <a:pt x="4968" y="294"/>
                  <a:pt x="4994" y="304"/>
                </a:cubicBezTo>
                <a:cubicBezTo>
                  <a:pt x="5030" y="298"/>
                  <a:pt x="5047" y="298"/>
                  <a:pt x="5076" y="278"/>
                </a:cubicBezTo>
                <a:cubicBezTo>
                  <a:pt x="5110" y="302"/>
                  <a:pt x="5133" y="317"/>
                  <a:pt x="5171" y="329"/>
                </a:cubicBezTo>
                <a:cubicBezTo>
                  <a:pt x="5217" y="325"/>
                  <a:pt x="5244" y="323"/>
                  <a:pt x="5285" y="310"/>
                </a:cubicBezTo>
                <a:cubicBezTo>
                  <a:pt x="5314" y="352"/>
                  <a:pt x="5345" y="366"/>
                  <a:pt x="5386" y="392"/>
                </a:cubicBezTo>
                <a:cubicBezTo>
                  <a:pt x="5412" y="390"/>
                  <a:pt x="5475" y="376"/>
                  <a:pt x="5507" y="386"/>
                </a:cubicBezTo>
                <a:cubicBezTo>
                  <a:pt x="5513" y="390"/>
                  <a:pt x="5520" y="394"/>
                  <a:pt x="5525" y="399"/>
                </a:cubicBezTo>
                <a:cubicBezTo>
                  <a:pt x="5530" y="405"/>
                  <a:pt x="5531" y="414"/>
                  <a:pt x="5538" y="418"/>
                </a:cubicBezTo>
                <a:cubicBezTo>
                  <a:pt x="5549" y="425"/>
                  <a:pt x="5576" y="430"/>
                  <a:pt x="5576" y="430"/>
                </a:cubicBezTo>
                <a:cubicBezTo>
                  <a:pt x="5601" y="428"/>
                  <a:pt x="5627" y="430"/>
                  <a:pt x="5652" y="424"/>
                </a:cubicBezTo>
                <a:cubicBezTo>
                  <a:pt x="5667" y="420"/>
                  <a:pt x="5676" y="404"/>
                  <a:pt x="5690" y="399"/>
                </a:cubicBezTo>
                <a:cubicBezTo>
                  <a:pt x="5728" y="455"/>
                  <a:pt x="5676" y="384"/>
                  <a:pt x="5722" y="430"/>
                </a:cubicBezTo>
                <a:cubicBezTo>
                  <a:pt x="5727" y="435"/>
                  <a:pt x="5728" y="444"/>
                  <a:pt x="5734" y="449"/>
                </a:cubicBezTo>
                <a:cubicBezTo>
                  <a:pt x="5752" y="464"/>
                  <a:pt x="5787" y="466"/>
                  <a:pt x="5810" y="475"/>
                </a:cubicBezTo>
                <a:cubicBezTo>
                  <a:pt x="5847" y="467"/>
                  <a:pt x="5832" y="473"/>
                  <a:pt x="5855" y="462"/>
                </a:cubicBezTo>
                <a:lnTo>
                  <a:pt x="5850" y="1218"/>
                </a:lnTo>
                <a:lnTo>
                  <a:pt x="21" y="1195"/>
                </a:lnTo>
                <a:lnTo>
                  <a:pt x="0" y="278"/>
                </a:lnTo>
                <a:close/>
              </a:path>
            </a:pathLst>
          </a:custGeom>
          <a:solidFill>
            <a:srgbClr val="0000FF">
              <a:alpha val="79999"/>
            </a:srgbClr>
          </a:solidFill>
          <a:ln w="25400">
            <a:solidFill>
              <a:srgbClr val="000080"/>
            </a:solidFill>
            <a:round/>
            <a:headEnd/>
            <a:tailEnd/>
          </a:ln>
        </p:spPr>
        <p:txBody>
          <a:bodyPr wrap="none" anchor="ctr"/>
          <a:lstStyle/>
          <a:p>
            <a:pPr algn="ctr"/>
            <a:endParaRPr lang="en-US" b="1">
              <a:solidFill>
                <a:prstClr val="black"/>
              </a:solidFill>
              <a:latin typeface="Verdana" pitchFamily="34" charset="0"/>
              <a:cs typeface="Arial" charset="0"/>
            </a:endParaRPr>
          </a:p>
        </p:txBody>
      </p:sp>
      <p:grpSp>
        <p:nvGrpSpPr>
          <p:cNvPr id="45" name="Group 3"/>
          <p:cNvGrpSpPr>
            <a:grpSpLocks/>
          </p:cNvGrpSpPr>
          <p:nvPr/>
        </p:nvGrpSpPr>
        <p:grpSpPr bwMode="auto">
          <a:xfrm>
            <a:off x="-36513" y="2168525"/>
            <a:ext cx="9253538" cy="4824413"/>
            <a:chOff x="-46" y="1185"/>
            <a:chExt cx="5829" cy="3175"/>
          </a:xfrm>
        </p:grpSpPr>
        <p:sp>
          <p:nvSpPr>
            <p:cNvPr id="46" name="Freeform 4"/>
            <p:cNvSpPr>
              <a:spLocks/>
            </p:cNvSpPr>
            <p:nvPr/>
          </p:nvSpPr>
          <p:spPr bwMode="auto">
            <a:xfrm>
              <a:off x="-46" y="1185"/>
              <a:ext cx="5829" cy="3175"/>
            </a:xfrm>
            <a:custGeom>
              <a:avLst/>
              <a:gdLst>
                <a:gd name="T0" fmla="*/ 0 w 5829"/>
                <a:gd name="T1" fmla="*/ 3107 h 3175"/>
                <a:gd name="T2" fmla="*/ 159 w 5829"/>
                <a:gd name="T3" fmla="*/ 2925 h 3175"/>
                <a:gd name="T4" fmla="*/ 295 w 5829"/>
                <a:gd name="T5" fmla="*/ 2767 h 3175"/>
                <a:gd name="T6" fmla="*/ 477 w 5829"/>
                <a:gd name="T7" fmla="*/ 2608 h 3175"/>
                <a:gd name="T8" fmla="*/ 613 w 5829"/>
                <a:gd name="T9" fmla="*/ 2449 h 3175"/>
                <a:gd name="T10" fmla="*/ 771 w 5829"/>
                <a:gd name="T11" fmla="*/ 2290 h 3175"/>
                <a:gd name="T12" fmla="*/ 908 w 5829"/>
                <a:gd name="T13" fmla="*/ 2177 h 3175"/>
                <a:gd name="T14" fmla="*/ 1044 w 5829"/>
                <a:gd name="T15" fmla="*/ 1996 h 3175"/>
                <a:gd name="T16" fmla="*/ 1202 w 5829"/>
                <a:gd name="T17" fmla="*/ 1837 h 3175"/>
                <a:gd name="T18" fmla="*/ 1406 w 5829"/>
                <a:gd name="T19" fmla="*/ 1633 h 3175"/>
                <a:gd name="T20" fmla="*/ 1543 w 5829"/>
                <a:gd name="T21" fmla="*/ 1474 h 3175"/>
                <a:gd name="T22" fmla="*/ 1792 w 5829"/>
                <a:gd name="T23" fmla="*/ 1224 h 3175"/>
                <a:gd name="T24" fmla="*/ 1951 w 5829"/>
                <a:gd name="T25" fmla="*/ 1043 h 3175"/>
                <a:gd name="T26" fmla="*/ 2155 w 5829"/>
                <a:gd name="T27" fmla="*/ 794 h 3175"/>
                <a:gd name="T28" fmla="*/ 2404 w 5829"/>
                <a:gd name="T29" fmla="*/ 521 h 3175"/>
                <a:gd name="T30" fmla="*/ 2654 w 5829"/>
                <a:gd name="T31" fmla="*/ 227 h 3175"/>
                <a:gd name="T32" fmla="*/ 2835 w 5829"/>
                <a:gd name="T33" fmla="*/ 45 h 3175"/>
                <a:gd name="T34" fmla="*/ 2949 w 5829"/>
                <a:gd name="T35" fmla="*/ 0 h 3175"/>
                <a:gd name="T36" fmla="*/ 3062 w 5829"/>
                <a:gd name="T37" fmla="*/ 45 h 3175"/>
                <a:gd name="T38" fmla="*/ 3175 w 5829"/>
                <a:gd name="T39" fmla="*/ 181 h 3175"/>
                <a:gd name="T40" fmla="*/ 3312 w 5829"/>
                <a:gd name="T41" fmla="*/ 340 h 3175"/>
                <a:gd name="T42" fmla="*/ 3470 w 5829"/>
                <a:gd name="T43" fmla="*/ 521 h 3175"/>
                <a:gd name="T44" fmla="*/ 3629 w 5829"/>
                <a:gd name="T45" fmla="*/ 726 h 3175"/>
                <a:gd name="T46" fmla="*/ 3879 w 5829"/>
                <a:gd name="T47" fmla="*/ 1020 h 3175"/>
                <a:gd name="T48" fmla="*/ 4060 w 5829"/>
                <a:gd name="T49" fmla="*/ 1247 h 3175"/>
                <a:gd name="T50" fmla="*/ 4196 w 5829"/>
                <a:gd name="T51" fmla="*/ 1383 h 3175"/>
                <a:gd name="T52" fmla="*/ 4423 w 5829"/>
                <a:gd name="T53" fmla="*/ 1633 h 3175"/>
                <a:gd name="T54" fmla="*/ 4627 w 5829"/>
                <a:gd name="T55" fmla="*/ 1791 h 3175"/>
                <a:gd name="T56" fmla="*/ 4899 w 5829"/>
                <a:gd name="T57" fmla="*/ 2109 h 3175"/>
                <a:gd name="T58" fmla="*/ 5149 w 5829"/>
                <a:gd name="T59" fmla="*/ 2381 h 3175"/>
                <a:gd name="T60" fmla="*/ 5466 w 5829"/>
                <a:gd name="T61" fmla="*/ 2721 h 3175"/>
                <a:gd name="T62" fmla="*/ 5738 w 5829"/>
                <a:gd name="T63" fmla="*/ 3039 h 3175"/>
                <a:gd name="T64" fmla="*/ 5829 w 5829"/>
                <a:gd name="T65" fmla="*/ 3130 h 3175"/>
                <a:gd name="T66" fmla="*/ 5784 w 5829"/>
                <a:gd name="T67" fmla="*/ 3175 h 3175"/>
                <a:gd name="T68" fmla="*/ 23 w 5829"/>
                <a:gd name="T69" fmla="*/ 3152 h 3175"/>
                <a:gd name="T70" fmla="*/ 0 w 5829"/>
                <a:gd name="T71" fmla="*/ 3107 h 31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829"/>
                <a:gd name="T109" fmla="*/ 0 h 3175"/>
                <a:gd name="T110" fmla="*/ 5829 w 5829"/>
                <a:gd name="T111" fmla="*/ 3175 h 31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829" h="3175">
                  <a:moveTo>
                    <a:pt x="0" y="3107"/>
                  </a:moveTo>
                  <a:lnTo>
                    <a:pt x="159" y="2925"/>
                  </a:lnTo>
                  <a:lnTo>
                    <a:pt x="295" y="2767"/>
                  </a:lnTo>
                  <a:lnTo>
                    <a:pt x="477" y="2608"/>
                  </a:lnTo>
                  <a:lnTo>
                    <a:pt x="613" y="2449"/>
                  </a:lnTo>
                  <a:lnTo>
                    <a:pt x="771" y="2290"/>
                  </a:lnTo>
                  <a:lnTo>
                    <a:pt x="908" y="2177"/>
                  </a:lnTo>
                  <a:lnTo>
                    <a:pt x="1044" y="1996"/>
                  </a:lnTo>
                  <a:lnTo>
                    <a:pt x="1202" y="1837"/>
                  </a:lnTo>
                  <a:lnTo>
                    <a:pt x="1406" y="1633"/>
                  </a:lnTo>
                  <a:lnTo>
                    <a:pt x="1543" y="1474"/>
                  </a:lnTo>
                  <a:lnTo>
                    <a:pt x="1792" y="1224"/>
                  </a:lnTo>
                  <a:lnTo>
                    <a:pt x="1951" y="1043"/>
                  </a:lnTo>
                  <a:lnTo>
                    <a:pt x="2155" y="794"/>
                  </a:lnTo>
                  <a:lnTo>
                    <a:pt x="2404" y="521"/>
                  </a:lnTo>
                  <a:lnTo>
                    <a:pt x="2654" y="227"/>
                  </a:lnTo>
                  <a:lnTo>
                    <a:pt x="2835" y="45"/>
                  </a:lnTo>
                  <a:lnTo>
                    <a:pt x="2949" y="0"/>
                  </a:lnTo>
                  <a:lnTo>
                    <a:pt x="3062" y="45"/>
                  </a:lnTo>
                  <a:lnTo>
                    <a:pt x="3175" y="181"/>
                  </a:lnTo>
                  <a:lnTo>
                    <a:pt x="3312" y="340"/>
                  </a:lnTo>
                  <a:lnTo>
                    <a:pt x="3470" y="521"/>
                  </a:lnTo>
                  <a:lnTo>
                    <a:pt x="3629" y="726"/>
                  </a:lnTo>
                  <a:lnTo>
                    <a:pt x="3879" y="1020"/>
                  </a:lnTo>
                  <a:lnTo>
                    <a:pt x="4060" y="1247"/>
                  </a:lnTo>
                  <a:lnTo>
                    <a:pt x="4196" y="1383"/>
                  </a:lnTo>
                  <a:lnTo>
                    <a:pt x="4423" y="1633"/>
                  </a:lnTo>
                  <a:lnTo>
                    <a:pt x="4627" y="1791"/>
                  </a:lnTo>
                  <a:lnTo>
                    <a:pt x="4899" y="2109"/>
                  </a:lnTo>
                  <a:lnTo>
                    <a:pt x="5149" y="2381"/>
                  </a:lnTo>
                  <a:lnTo>
                    <a:pt x="5466" y="2721"/>
                  </a:lnTo>
                  <a:lnTo>
                    <a:pt x="5738" y="3039"/>
                  </a:lnTo>
                  <a:lnTo>
                    <a:pt x="5829" y="3130"/>
                  </a:lnTo>
                  <a:lnTo>
                    <a:pt x="5784" y="3175"/>
                  </a:lnTo>
                  <a:lnTo>
                    <a:pt x="23" y="3152"/>
                  </a:lnTo>
                  <a:lnTo>
                    <a:pt x="0" y="3107"/>
                  </a:lnTo>
                  <a:close/>
                </a:path>
              </a:pathLst>
            </a:custGeom>
            <a:gradFill rotWithShape="1">
              <a:gsLst>
                <a:gs pos="0">
                  <a:srgbClr val="5E2F00"/>
                </a:gs>
                <a:gs pos="100000">
                  <a:srgbClr val="CC6600">
                    <a:alpha val="50000"/>
                  </a:srgbClr>
                </a:gs>
              </a:gsLst>
              <a:lin ang="5400000" scaled="1"/>
            </a:gradFill>
            <a:ln w="25400">
              <a:no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47" name="Freeform 5"/>
            <p:cNvSpPr>
              <a:spLocks/>
            </p:cNvSpPr>
            <p:nvPr/>
          </p:nvSpPr>
          <p:spPr bwMode="auto">
            <a:xfrm>
              <a:off x="-46" y="1185"/>
              <a:ext cx="5829" cy="3175"/>
            </a:xfrm>
            <a:custGeom>
              <a:avLst/>
              <a:gdLst>
                <a:gd name="T0" fmla="*/ 0 w 5829"/>
                <a:gd name="T1" fmla="*/ 3107 h 3175"/>
                <a:gd name="T2" fmla="*/ 159 w 5829"/>
                <a:gd name="T3" fmla="*/ 2925 h 3175"/>
                <a:gd name="T4" fmla="*/ 295 w 5829"/>
                <a:gd name="T5" fmla="*/ 2767 h 3175"/>
                <a:gd name="T6" fmla="*/ 477 w 5829"/>
                <a:gd name="T7" fmla="*/ 2608 h 3175"/>
                <a:gd name="T8" fmla="*/ 613 w 5829"/>
                <a:gd name="T9" fmla="*/ 2449 h 3175"/>
                <a:gd name="T10" fmla="*/ 771 w 5829"/>
                <a:gd name="T11" fmla="*/ 2290 h 3175"/>
                <a:gd name="T12" fmla="*/ 908 w 5829"/>
                <a:gd name="T13" fmla="*/ 2177 h 3175"/>
                <a:gd name="T14" fmla="*/ 1044 w 5829"/>
                <a:gd name="T15" fmla="*/ 1996 h 3175"/>
                <a:gd name="T16" fmla="*/ 1202 w 5829"/>
                <a:gd name="T17" fmla="*/ 1837 h 3175"/>
                <a:gd name="T18" fmla="*/ 1406 w 5829"/>
                <a:gd name="T19" fmla="*/ 1633 h 3175"/>
                <a:gd name="T20" fmla="*/ 1543 w 5829"/>
                <a:gd name="T21" fmla="*/ 1474 h 3175"/>
                <a:gd name="T22" fmla="*/ 1792 w 5829"/>
                <a:gd name="T23" fmla="*/ 1224 h 3175"/>
                <a:gd name="T24" fmla="*/ 1951 w 5829"/>
                <a:gd name="T25" fmla="*/ 1043 h 3175"/>
                <a:gd name="T26" fmla="*/ 2155 w 5829"/>
                <a:gd name="T27" fmla="*/ 794 h 3175"/>
                <a:gd name="T28" fmla="*/ 2404 w 5829"/>
                <a:gd name="T29" fmla="*/ 521 h 3175"/>
                <a:gd name="T30" fmla="*/ 2654 w 5829"/>
                <a:gd name="T31" fmla="*/ 227 h 3175"/>
                <a:gd name="T32" fmla="*/ 2835 w 5829"/>
                <a:gd name="T33" fmla="*/ 45 h 3175"/>
                <a:gd name="T34" fmla="*/ 2949 w 5829"/>
                <a:gd name="T35" fmla="*/ 0 h 3175"/>
                <a:gd name="T36" fmla="*/ 3062 w 5829"/>
                <a:gd name="T37" fmla="*/ 45 h 3175"/>
                <a:gd name="T38" fmla="*/ 3175 w 5829"/>
                <a:gd name="T39" fmla="*/ 181 h 3175"/>
                <a:gd name="T40" fmla="*/ 3312 w 5829"/>
                <a:gd name="T41" fmla="*/ 340 h 3175"/>
                <a:gd name="T42" fmla="*/ 3470 w 5829"/>
                <a:gd name="T43" fmla="*/ 521 h 3175"/>
                <a:gd name="T44" fmla="*/ 3629 w 5829"/>
                <a:gd name="T45" fmla="*/ 726 h 3175"/>
                <a:gd name="T46" fmla="*/ 3879 w 5829"/>
                <a:gd name="T47" fmla="*/ 1020 h 3175"/>
                <a:gd name="T48" fmla="*/ 4060 w 5829"/>
                <a:gd name="T49" fmla="*/ 1247 h 3175"/>
                <a:gd name="T50" fmla="*/ 4196 w 5829"/>
                <a:gd name="T51" fmla="*/ 1383 h 3175"/>
                <a:gd name="T52" fmla="*/ 4423 w 5829"/>
                <a:gd name="T53" fmla="*/ 1633 h 3175"/>
                <a:gd name="T54" fmla="*/ 4627 w 5829"/>
                <a:gd name="T55" fmla="*/ 1791 h 3175"/>
                <a:gd name="T56" fmla="*/ 4899 w 5829"/>
                <a:gd name="T57" fmla="*/ 2109 h 3175"/>
                <a:gd name="T58" fmla="*/ 5149 w 5829"/>
                <a:gd name="T59" fmla="*/ 2381 h 3175"/>
                <a:gd name="T60" fmla="*/ 5466 w 5829"/>
                <a:gd name="T61" fmla="*/ 2721 h 3175"/>
                <a:gd name="T62" fmla="*/ 5738 w 5829"/>
                <a:gd name="T63" fmla="*/ 3039 h 3175"/>
                <a:gd name="T64" fmla="*/ 5829 w 5829"/>
                <a:gd name="T65" fmla="*/ 3130 h 3175"/>
                <a:gd name="T66" fmla="*/ 5784 w 5829"/>
                <a:gd name="T67" fmla="*/ 3175 h 3175"/>
                <a:gd name="T68" fmla="*/ 23 w 5829"/>
                <a:gd name="T69" fmla="*/ 3152 h 3175"/>
                <a:gd name="T70" fmla="*/ 0 w 5829"/>
                <a:gd name="T71" fmla="*/ 3107 h 31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829"/>
                <a:gd name="T109" fmla="*/ 0 h 3175"/>
                <a:gd name="T110" fmla="*/ 5829 w 5829"/>
                <a:gd name="T111" fmla="*/ 3175 h 31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829" h="3175">
                  <a:moveTo>
                    <a:pt x="0" y="3107"/>
                  </a:moveTo>
                  <a:lnTo>
                    <a:pt x="159" y="2925"/>
                  </a:lnTo>
                  <a:lnTo>
                    <a:pt x="295" y="2767"/>
                  </a:lnTo>
                  <a:lnTo>
                    <a:pt x="477" y="2608"/>
                  </a:lnTo>
                  <a:lnTo>
                    <a:pt x="613" y="2449"/>
                  </a:lnTo>
                  <a:lnTo>
                    <a:pt x="771" y="2290"/>
                  </a:lnTo>
                  <a:lnTo>
                    <a:pt x="908" y="2177"/>
                  </a:lnTo>
                  <a:lnTo>
                    <a:pt x="1044" y="1996"/>
                  </a:lnTo>
                  <a:lnTo>
                    <a:pt x="1202" y="1837"/>
                  </a:lnTo>
                  <a:lnTo>
                    <a:pt x="1406" y="1633"/>
                  </a:lnTo>
                  <a:lnTo>
                    <a:pt x="1543" y="1474"/>
                  </a:lnTo>
                  <a:lnTo>
                    <a:pt x="1792" y="1224"/>
                  </a:lnTo>
                  <a:lnTo>
                    <a:pt x="1951" y="1043"/>
                  </a:lnTo>
                  <a:lnTo>
                    <a:pt x="2155" y="794"/>
                  </a:lnTo>
                  <a:lnTo>
                    <a:pt x="2404" y="521"/>
                  </a:lnTo>
                  <a:lnTo>
                    <a:pt x="2654" y="227"/>
                  </a:lnTo>
                  <a:lnTo>
                    <a:pt x="2835" y="45"/>
                  </a:lnTo>
                  <a:lnTo>
                    <a:pt x="2949" y="0"/>
                  </a:lnTo>
                  <a:lnTo>
                    <a:pt x="3062" y="45"/>
                  </a:lnTo>
                  <a:lnTo>
                    <a:pt x="3175" y="181"/>
                  </a:lnTo>
                  <a:lnTo>
                    <a:pt x="3312" y="340"/>
                  </a:lnTo>
                  <a:lnTo>
                    <a:pt x="3470" y="521"/>
                  </a:lnTo>
                  <a:lnTo>
                    <a:pt x="3629" y="726"/>
                  </a:lnTo>
                  <a:lnTo>
                    <a:pt x="3879" y="1020"/>
                  </a:lnTo>
                  <a:lnTo>
                    <a:pt x="4060" y="1247"/>
                  </a:lnTo>
                  <a:lnTo>
                    <a:pt x="4196" y="1383"/>
                  </a:lnTo>
                  <a:lnTo>
                    <a:pt x="4423" y="1633"/>
                  </a:lnTo>
                  <a:lnTo>
                    <a:pt x="4627" y="1791"/>
                  </a:lnTo>
                  <a:lnTo>
                    <a:pt x="4899" y="2109"/>
                  </a:lnTo>
                  <a:lnTo>
                    <a:pt x="5149" y="2381"/>
                  </a:lnTo>
                  <a:lnTo>
                    <a:pt x="5466" y="2721"/>
                  </a:lnTo>
                  <a:lnTo>
                    <a:pt x="5738" y="3039"/>
                  </a:lnTo>
                  <a:lnTo>
                    <a:pt x="5829" y="3130"/>
                  </a:lnTo>
                  <a:lnTo>
                    <a:pt x="5784" y="3175"/>
                  </a:lnTo>
                  <a:lnTo>
                    <a:pt x="23" y="3152"/>
                  </a:lnTo>
                  <a:lnTo>
                    <a:pt x="0" y="3107"/>
                  </a:lnTo>
                  <a:close/>
                </a:path>
              </a:pathLst>
            </a:custGeom>
            <a:noFill/>
            <a:ln w="38100">
              <a:solidFill>
                <a:srgbClr val="990000"/>
              </a:solidFill>
              <a:round/>
              <a:headEnd/>
              <a:tailEnd/>
            </a:ln>
          </p:spPr>
          <p:txBody>
            <a:bodyPr wrap="none" anchor="ctr"/>
            <a:lstStyle/>
            <a:p>
              <a:pPr algn="ctr"/>
              <a:endParaRPr lang="en-US" b="1">
                <a:solidFill>
                  <a:prstClr val="black"/>
                </a:solidFill>
                <a:latin typeface="Verdana" pitchFamily="34" charset="0"/>
                <a:cs typeface="Arial" charset="0"/>
              </a:endParaRPr>
            </a:p>
          </p:txBody>
        </p:sp>
      </p:grpSp>
      <p:sp>
        <p:nvSpPr>
          <p:cNvPr id="48" name="Rectangle 6"/>
          <p:cNvSpPr>
            <a:spLocks noGrp="1" noChangeArrowheads="1"/>
          </p:cNvSpPr>
          <p:nvPr>
            <p:ph type="title"/>
          </p:nvPr>
        </p:nvSpPr>
        <p:spPr>
          <a:xfrm>
            <a:off x="465138" y="188057"/>
            <a:ext cx="8226425" cy="828675"/>
          </a:xfrm>
        </p:spPr>
        <p:txBody>
          <a:bodyPr/>
          <a:lstStyle/>
          <a:p>
            <a:pPr eaLnBrk="1" hangingPunct="1">
              <a:defRPr/>
            </a:pPr>
            <a:r>
              <a:rPr lang="en-US" dirty="0" smtClean="0"/>
              <a:t>…and with orthometric heights</a:t>
            </a:r>
            <a:endParaRPr lang="en-US" b="1" i="1" dirty="0" smtClean="0"/>
          </a:p>
        </p:txBody>
      </p:sp>
      <p:sp>
        <p:nvSpPr>
          <p:cNvPr id="49" name="Text Box 7"/>
          <p:cNvSpPr txBox="1">
            <a:spLocks noChangeArrowheads="1"/>
          </p:cNvSpPr>
          <p:nvPr/>
        </p:nvSpPr>
        <p:spPr bwMode="auto">
          <a:xfrm rot="42165">
            <a:off x="2919413" y="5538788"/>
            <a:ext cx="3322637" cy="549275"/>
          </a:xfrm>
          <a:prstGeom prst="rect">
            <a:avLst/>
          </a:prstGeom>
          <a:noFill/>
          <a:ln w="9525" algn="ctr">
            <a:noFill/>
            <a:miter lim="800000"/>
            <a:headEnd/>
            <a:tailEnd/>
          </a:ln>
          <a:effectLst/>
        </p:spPr>
        <p:txBody>
          <a:bodyPr wrap="none">
            <a:spAutoFit/>
          </a:bodyPr>
          <a:lstStyle/>
          <a:p>
            <a:pPr algn="ctr">
              <a:lnSpc>
                <a:spcPct val="50000"/>
              </a:lnSpc>
              <a:spcBef>
                <a:spcPct val="50000"/>
              </a:spcBef>
              <a:defRPr/>
            </a:pPr>
            <a:r>
              <a:rPr lang="en-US" sz="2000" b="1" i="1" dirty="0">
                <a:solidFill>
                  <a:prstClr val="black"/>
                </a:solidFill>
                <a:latin typeface="Verdana" pitchFamily="34" charset="0"/>
                <a:cs typeface="Arial" pitchFamily="34" charset="0"/>
              </a:rPr>
              <a:t>Level surface at geoid</a:t>
            </a:r>
          </a:p>
          <a:p>
            <a:pPr algn="ctr">
              <a:lnSpc>
                <a:spcPct val="50000"/>
              </a:lnSpc>
              <a:spcBef>
                <a:spcPct val="50000"/>
              </a:spcBef>
              <a:defRPr/>
            </a:pPr>
            <a:r>
              <a:rPr lang="en-US" sz="2000" b="1" i="1" dirty="0">
                <a:solidFill>
                  <a:prstClr val="black"/>
                </a:solidFill>
                <a:latin typeface="Verdana" pitchFamily="34" charset="0"/>
                <a:cs typeface="Arial" pitchFamily="34" charset="0"/>
              </a:rPr>
              <a:t>(“mean sea level”)</a:t>
            </a:r>
          </a:p>
        </p:txBody>
      </p:sp>
      <p:sp>
        <p:nvSpPr>
          <p:cNvPr id="50" name="Arc 8"/>
          <p:cNvSpPr>
            <a:spLocks/>
          </p:cNvSpPr>
          <p:nvPr/>
        </p:nvSpPr>
        <p:spPr bwMode="auto">
          <a:xfrm rot="10662165" flipV="1">
            <a:off x="0" y="2019300"/>
            <a:ext cx="9147175" cy="2422525"/>
          </a:xfrm>
          <a:custGeom>
            <a:avLst/>
            <a:gdLst>
              <a:gd name="T0" fmla="*/ 0 w 23382"/>
              <a:gd name="T1" fmla="*/ 37235 h 21600"/>
              <a:gd name="T2" fmla="*/ 9147175 w 23382"/>
              <a:gd name="T3" fmla="*/ 1407083 h 21600"/>
              <a:gd name="T4" fmla="*/ 1475237 w 23382"/>
              <a:gd name="T5" fmla="*/ 2422525 h 21600"/>
              <a:gd name="T6" fmla="*/ 0 60000 65536"/>
              <a:gd name="T7" fmla="*/ 0 60000 65536"/>
              <a:gd name="T8" fmla="*/ 0 60000 65536"/>
              <a:gd name="T9" fmla="*/ 0 w 23382"/>
              <a:gd name="T10" fmla="*/ 0 h 21600"/>
              <a:gd name="T11" fmla="*/ 23382 w 23382"/>
              <a:gd name="T12" fmla="*/ 21600 h 21600"/>
            </a:gdLst>
            <a:ahLst/>
            <a:cxnLst>
              <a:cxn ang="T6">
                <a:pos x="T0" y="T1"/>
              </a:cxn>
              <a:cxn ang="T7">
                <a:pos x="T2" y="T3"/>
              </a:cxn>
              <a:cxn ang="T8">
                <a:pos x="T4" y="T5"/>
              </a:cxn>
            </a:cxnLst>
            <a:rect l="T9" t="T10" r="T11" b="T12"/>
            <a:pathLst>
              <a:path w="23382" h="21600" fill="none" extrusionOk="0">
                <a:moveTo>
                  <a:pt x="-1" y="331"/>
                </a:moveTo>
                <a:cubicBezTo>
                  <a:pt x="1244" y="111"/>
                  <a:pt x="2506" y="-1"/>
                  <a:pt x="3771" y="0"/>
                </a:cubicBezTo>
                <a:cubicBezTo>
                  <a:pt x="12195" y="0"/>
                  <a:pt x="19850" y="4897"/>
                  <a:pt x="23381" y="12546"/>
                </a:cubicBezTo>
              </a:path>
              <a:path w="23382" h="21600" stroke="0" extrusionOk="0">
                <a:moveTo>
                  <a:pt x="-1" y="331"/>
                </a:moveTo>
                <a:cubicBezTo>
                  <a:pt x="1244" y="111"/>
                  <a:pt x="2506" y="-1"/>
                  <a:pt x="3771" y="0"/>
                </a:cubicBezTo>
                <a:cubicBezTo>
                  <a:pt x="12195" y="0"/>
                  <a:pt x="19850" y="4897"/>
                  <a:pt x="23381" y="12546"/>
                </a:cubicBezTo>
                <a:lnTo>
                  <a:pt x="3771" y="21600"/>
                </a:lnTo>
                <a:close/>
              </a:path>
            </a:pathLst>
          </a:custGeom>
          <a:noFill/>
          <a:ln w="38100">
            <a:solidFill>
              <a:schemeClr val="accent1"/>
            </a:solidFill>
            <a:prstDash val="lgDash"/>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51" name="Arc 9"/>
          <p:cNvSpPr>
            <a:spLocks/>
          </p:cNvSpPr>
          <p:nvPr/>
        </p:nvSpPr>
        <p:spPr bwMode="auto">
          <a:xfrm rot="11262165" flipV="1">
            <a:off x="-7938" y="5219700"/>
            <a:ext cx="9147176" cy="2422525"/>
          </a:xfrm>
          <a:custGeom>
            <a:avLst/>
            <a:gdLst>
              <a:gd name="T0" fmla="*/ 0 w 23382"/>
              <a:gd name="T1" fmla="*/ 37235 h 21600"/>
              <a:gd name="T2" fmla="*/ 9147176 w 23382"/>
              <a:gd name="T3" fmla="*/ 1407083 h 21600"/>
              <a:gd name="T4" fmla="*/ 1475237 w 23382"/>
              <a:gd name="T5" fmla="*/ 2422525 h 21600"/>
              <a:gd name="T6" fmla="*/ 0 60000 65536"/>
              <a:gd name="T7" fmla="*/ 0 60000 65536"/>
              <a:gd name="T8" fmla="*/ 0 60000 65536"/>
              <a:gd name="T9" fmla="*/ 0 w 23382"/>
              <a:gd name="T10" fmla="*/ 0 h 21600"/>
              <a:gd name="T11" fmla="*/ 23382 w 23382"/>
              <a:gd name="T12" fmla="*/ 21600 h 21600"/>
            </a:gdLst>
            <a:ahLst/>
            <a:cxnLst>
              <a:cxn ang="T6">
                <a:pos x="T0" y="T1"/>
              </a:cxn>
              <a:cxn ang="T7">
                <a:pos x="T2" y="T3"/>
              </a:cxn>
              <a:cxn ang="T8">
                <a:pos x="T4" y="T5"/>
              </a:cxn>
            </a:cxnLst>
            <a:rect l="T9" t="T10" r="T11" b="T12"/>
            <a:pathLst>
              <a:path w="23382" h="21600" fill="none" extrusionOk="0">
                <a:moveTo>
                  <a:pt x="-1" y="331"/>
                </a:moveTo>
                <a:cubicBezTo>
                  <a:pt x="1244" y="111"/>
                  <a:pt x="2506" y="-1"/>
                  <a:pt x="3771" y="0"/>
                </a:cubicBezTo>
                <a:cubicBezTo>
                  <a:pt x="12195" y="0"/>
                  <a:pt x="19850" y="4897"/>
                  <a:pt x="23381" y="12546"/>
                </a:cubicBezTo>
              </a:path>
              <a:path w="23382" h="21600" stroke="0" extrusionOk="0">
                <a:moveTo>
                  <a:pt x="-1" y="331"/>
                </a:moveTo>
                <a:cubicBezTo>
                  <a:pt x="1244" y="111"/>
                  <a:pt x="2506" y="-1"/>
                  <a:pt x="3771" y="0"/>
                </a:cubicBezTo>
                <a:cubicBezTo>
                  <a:pt x="12195" y="0"/>
                  <a:pt x="19850" y="4897"/>
                  <a:pt x="23381" y="12546"/>
                </a:cubicBezTo>
                <a:lnTo>
                  <a:pt x="3771" y="21600"/>
                </a:lnTo>
                <a:close/>
              </a:path>
            </a:pathLst>
          </a:custGeom>
          <a:noFill/>
          <a:ln w="38100">
            <a:solidFill>
              <a:schemeClr val="accent1"/>
            </a:solidFill>
            <a:prstDash val="lgDash"/>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52" name="Arc 10"/>
          <p:cNvSpPr>
            <a:spLocks/>
          </p:cNvSpPr>
          <p:nvPr/>
        </p:nvSpPr>
        <p:spPr bwMode="auto">
          <a:xfrm rot="11142165" flipV="1">
            <a:off x="-34925" y="4579938"/>
            <a:ext cx="9147175" cy="2422525"/>
          </a:xfrm>
          <a:custGeom>
            <a:avLst/>
            <a:gdLst>
              <a:gd name="T0" fmla="*/ 0 w 23382"/>
              <a:gd name="T1" fmla="*/ 37235 h 21600"/>
              <a:gd name="T2" fmla="*/ 9147175 w 23382"/>
              <a:gd name="T3" fmla="*/ 1407083 h 21600"/>
              <a:gd name="T4" fmla="*/ 1475237 w 23382"/>
              <a:gd name="T5" fmla="*/ 2422525 h 21600"/>
              <a:gd name="T6" fmla="*/ 0 60000 65536"/>
              <a:gd name="T7" fmla="*/ 0 60000 65536"/>
              <a:gd name="T8" fmla="*/ 0 60000 65536"/>
              <a:gd name="T9" fmla="*/ 0 w 23382"/>
              <a:gd name="T10" fmla="*/ 0 h 21600"/>
              <a:gd name="T11" fmla="*/ 23382 w 23382"/>
              <a:gd name="T12" fmla="*/ 21600 h 21600"/>
            </a:gdLst>
            <a:ahLst/>
            <a:cxnLst>
              <a:cxn ang="T6">
                <a:pos x="T0" y="T1"/>
              </a:cxn>
              <a:cxn ang="T7">
                <a:pos x="T2" y="T3"/>
              </a:cxn>
              <a:cxn ang="T8">
                <a:pos x="T4" y="T5"/>
              </a:cxn>
            </a:cxnLst>
            <a:rect l="T9" t="T10" r="T11" b="T12"/>
            <a:pathLst>
              <a:path w="23382" h="21600" fill="none" extrusionOk="0">
                <a:moveTo>
                  <a:pt x="-1" y="331"/>
                </a:moveTo>
                <a:cubicBezTo>
                  <a:pt x="1244" y="111"/>
                  <a:pt x="2506" y="-1"/>
                  <a:pt x="3771" y="0"/>
                </a:cubicBezTo>
                <a:cubicBezTo>
                  <a:pt x="12195" y="0"/>
                  <a:pt x="19850" y="4897"/>
                  <a:pt x="23381" y="12546"/>
                </a:cubicBezTo>
              </a:path>
              <a:path w="23382" h="21600" stroke="0" extrusionOk="0">
                <a:moveTo>
                  <a:pt x="-1" y="331"/>
                </a:moveTo>
                <a:cubicBezTo>
                  <a:pt x="1244" y="111"/>
                  <a:pt x="2506" y="-1"/>
                  <a:pt x="3771" y="0"/>
                </a:cubicBezTo>
                <a:cubicBezTo>
                  <a:pt x="12195" y="0"/>
                  <a:pt x="19850" y="4897"/>
                  <a:pt x="23381" y="12546"/>
                </a:cubicBezTo>
                <a:lnTo>
                  <a:pt x="3771" y="21600"/>
                </a:lnTo>
                <a:close/>
              </a:path>
            </a:pathLst>
          </a:custGeom>
          <a:noFill/>
          <a:ln w="38100">
            <a:solidFill>
              <a:schemeClr val="accent1"/>
            </a:solidFill>
            <a:prstDash val="lgDash"/>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53" name="Arc 11"/>
          <p:cNvSpPr>
            <a:spLocks/>
          </p:cNvSpPr>
          <p:nvPr/>
        </p:nvSpPr>
        <p:spPr bwMode="auto">
          <a:xfrm rot="10782165" flipV="1">
            <a:off x="-3175" y="2659063"/>
            <a:ext cx="9147175" cy="2422525"/>
          </a:xfrm>
          <a:custGeom>
            <a:avLst/>
            <a:gdLst>
              <a:gd name="T0" fmla="*/ 0 w 23382"/>
              <a:gd name="T1" fmla="*/ 37235 h 21600"/>
              <a:gd name="T2" fmla="*/ 9147175 w 23382"/>
              <a:gd name="T3" fmla="*/ 1407083 h 21600"/>
              <a:gd name="T4" fmla="*/ 1475237 w 23382"/>
              <a:gd name="T5" fmla="*/ 2422525 h 21600"/>
              <a:gd name="T6" fmla="*/ 0 60000 65536"/>
              <a:gd name="T7" fmla="*/ 0 60000 65536"/>
              <a:gd name="T8" fmla="*/ 0 60000 65536"/>
              <a:gd name="T9" fmla="*/ 0 w 23382"/>
              <a:gd name="T10" fmla="*/ 0 h 21600"/>
              <a:gd name="T11" fmla="*/ 23382 w 23382"/>
              <a:gd name="T12" fmla="*/ 21600 h 21600"/>
            </a:gdLst>
            <a:ahLst/>
            <a:cxnLst>
              <a:cxn ang="T6">
                <a:pos x="T0" y="T1"/>
              </a:cxn>
              <a:cxn ang="T7">
                <a:pos x="T2" y="T3"/>
              </a:cxn>
              <a:cxn ang="T8">
                <a:pos x="T4" y="T5"/>
              </a:cxn>
            </a:cxnLst>
            <a:rect l="T9" t="T10" r="T11" b="T12"/>
            <a:pathLst>
              <a:path w="23382" h="21600" fill="none" extrusionOk="0">
                <a:moveTo>
                  <a:pt x="-1" y="331"/>
                </a:moveTo>
                <a:cubicBezTo>
                  <a:pt x="1244" y="111"/>
                  <a:pt x="2506" y="-1"/>
                  <a:pt x="3771" y="0"/>
                </a:cubicBezTo>
                <a:cubicBezTo>
                  <a:pt x="12195" y="0"/>
                  <a:pt x="19850" y="4897"/>
                  <a:pt x="23381" y="12546"/>
                </a:cubicBezTo>
              </a:path>
              <a:path w="23382" h="21600" stroke="0" extrusionOk="0">
                <a:moveTo>
                  <a:pt x="-1" y="331"/>
                </a:moveTo>
                <a:cubicBezTo>
                  <a:pt x="1244" y="111"/>
                  <a:pt x="2506" y="-1"/>
                  <a:pt x="3771" y="0"/>
                </a:cubicBezTo>
                <a:cubicBezTo>
                  <a:pt x="12195" y="0"/>
                  <a:pt x="19850" y="4897"/>
                  <a:pt x="23381" y="12546"/>
                </a:cubicBezTo>
                <a:lnTo>
                  <a:pt x="3771" y="21600"/>
                </a:lnTo>
                <a:close/>
              </a:path>
            </a:pathLst>
          </a:custGeom>
          <a:noFill/>
          <a:ln w="38100">
            <a:solidFill>
              <a:schemeClr val="accent1"/>
            </a:solidFill>
            <a:prstDash val="lgDash"/>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54" name="Arc 12"/>
          <p:cNvSpPr>
            <a:spLocks/>
          </p:cNvSpPr>
          <p:nvPr/>
        </p:nvSpPr>
        <p:spPr bwMode="auto">
          <a:xfrm rot="11002267" flipV="1">
            <a:off x="-22225" y="3938588"/>
            <a:ext cx="9147175" cy="2422525"/>
          </a:xfrm>
          <a:custGeom>
            <a:avLst/>
            <a:gdLst>
              <a:gd name="T0" fmla="*/ 0 w 23382"/>
              <a:gd name="T1" fmla="*/ 37235 h 21600"/>
              <a:gd name="T2" fmla="*/ 9147175 w 23382"/>
              <a:gd name="T3" fmla="*/ 1407083 h 21600"/>
              <a:gd name="T4" fmla="*/ 1475237 w 23382"/>
              <a:gd name="T5" fmla="*/ 2422525 h 21600"/>
              <a:gd name="T6" fmla="*/ 0 60000 65536"/>
              <a:gd name="T7" fmla="*/ 0 60000 65536"/>
              <a:gd name="T8" fmla="*/ 0 60000 65536"/>
              <a:gd name="T9" fmla="*/ 0 w 23382"/>
              <a:gd name="T10" fmla="*/ 0 h 21600"/>
              <a:gd name="T11" fmla="*/ 23382 w 23382"/>
              <a:gd name="T12" fmla="*/ 21600 h 21600"/>
            </a:gdLst>
            <a:ahLst/>
            <a:cxnLst>
              <a:cxn ang="T6">
                <a:pos x="T0" y="T1"/>
              </a:cxn>
              <a:cxn ang="T7">
                <a:pos x="T2" y="T3"/>
              </a:cxn>
              <a:cxn ang="T8">
                <a:pos x="T4" y="T5"/>
              </a:cxn>
            </a:cxnLst>
            <a:rect l="T9" t="T10" r="T11" b="T12"/>
            <a:pathLst>
              <a:path w="23382" h="21600" fill="none" extrusionOk="0">
                <a:moveTo>
                  <a:pt x="-1" y="331"/>
                </a:moveTo>
                <a:cubicBezTo>
                  <a:pt x="1244" y="111"/>
                  <a:pt x="2506" y="-1"/>
                  <a:pt x="3771" y="0"/>
                </a:cubicBezTo>
                <a:cubicBezTo>
                  <a:pt x="12195" y="0"/>
                  <a:pt x="19850" y="4897"/>
                  <a:pt x="23381" y="12546"/>
                </a:cubicBezTo>
              </a:path>
              <a:path w="23382" h="21600" stroke="0" extrusionOk="0">
                <a:moveTo>
                  <a:pt x="-1" y="331"/>
                </a:moveTo>
                <a:cubicBezTo>
                  <a:pt x="1244" y="111"/>
                  <a:pt x="2506" y="-1"/>
                  <a:pt x="3771" y="0"/>
                </a:cubicBezTo>
                <a:cubicBezTo>
                  <a:pt x="12195" y="0"/>
                  <a:pt x="19850" y="4897"/>
                  <a:pt x="23381" y="12546"/>
                </a:cubicBezTo>
                <a:lnTo>
                  <a:pt x="3771" y="21600"/>
                </a:lnTo>
                <a:close/>
              </a:path>
            </a:pathLst>
          </a:custGeom>
          <a:noFill/>
          <a:ln w="38100">
            <a:solidFill>
              <a:schemeClr val="accent1"/>
            </a:solidFill>
            <a:prstDash val="lgDash"/>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55" name="Arc 13"/>
          <p:cNvSpPr>
            <a:spLocks/>
          </p:cNvSpPr>
          <p:nvPr/>
        </p:nvSpPr>
        <p:spPr bwMode="auto">
          <a:xfrm rot="10902165" flipV="1">
            <a:off x="-38100" y="3300413"/>
            <a:ext cx="9147175" cy="2422525"/>
          </a:xfrm>
          <a:custGeom>
            <a:avLst/>
            <a:gdLst>
              <a:gd name="T0" fmla="*/ 0 w 23382"/>
              <a:gd name="T1" fmla="*/ 37235 h 21600"/>
              <a:gd name="T2" fmla="*/ 9147175 w 23382"/>
              <a:gd name="T3" fmla="*/ 1407083 h 21600"/>
              <a:gd name="T4" fmla="*/ 1475237 w 23382"/>
              <a:gd name="T5" fmla="*/ 2422525 h 21600"/>
              <a:gd name="T6" fmla="*/ 0 60000 65536"/>
              <a:gd name="T7" fmla="*/ 0 60000 65536"/>
              <a:gd name="T8" fmla="*/ 0 60000 65536"/>
              <a:gd name="T9" fmla="*/ 0 w 23382"/>
              <a:gd name="T10" fmla="*/ 0 h 21600"/>
              <a:gd name="T11" fmla="*/ 23382 w 23382"/>
              <a:gd name="T12" fmla="*/ 21600 h 21600"/>
            </a:gdLst>
            <a:ahLst/>
            <a:cxnLst>
              <a:cxn ang="T6">
                <a:pos x="T0" y="T1"/>
              </a:cxn>
              <a:cxn ang="T7">
                <a:pos x="T2" y="T3"/>
              </a:cxn>
              <a:cxn ang="T8">
                <a:pos x="T4" y="T5"/>
              </a:cxn>
            </a:cxnLst>
            <a:rect l="T9" t="T10" r="T11" b="T12"/>
            <a:pathLst>
              <a:path w="23382" h="21600" fill="none" extrusionOk="0">
                <a:moveTo>
                  <a:pt x="-1" y="331"/>
                </a:moveTo>
                <a:cubicBezTo>
                  <a:pt x="1244" y="111"/>
                  <a:pt x="2506" y="-1"/>
                  <a:pt x="3771" y="0"/>
                </a:cubicBezTo>
                <a:cubicBezTo>
                  <a:pt x="12195" y="0"/>
                  <a:pt x="19850" y="4897"/>
                  <a:pt x="23381" y="12546"/>
                </a:cubicBezTo>
              </a:path>
              <a:path w="23382" h="21600" stroke="0" extrusionOk="0">
                <a:moveTo>
                  <a:pt x="-1" y="331"/>
                </a:moveTo>
                <a:cubicBezTo>
                  <a:pt x="1244" y="111"/>
                  <a:pt x="2506" y="-1"/>
                  <a:pt x="3771" y="0"/>
                </a:cubicBezTo>
                <a:cubicBezTo>
                  <a:pt x="12195" y="0"/>
                  <a:pt x="19850" y="4897"/>
                  <a:pt x="23381" y="12546"/>
                </a:cubicBezTo>
                <a:lnTo>
                  <a:pt x="3771" y="21600"/>
                </a:lnTo>
                <a:close/>
              </a:path>
            </a:pathLst>
          </a:custGeom>
          <a:noFill/>
          <a:ln w="38100">
            <a:solidFill>
              <a:schemeClr val="accent1"/>
            </a:solidFill>
            <a:prstDash val="lgDash"/>
            <a:round/>
            <a:headEnd/>
            <a:tailEnd/>
          </a:ln>
        </p:spPr>
        <p:txBody>
          <a:bodyPr wrap="none" anchor="ctr"/>
          <a:lstStyle/>
          <a:p>
            <a:pPr algn="ctr"/>
            <a:endParaRPr lang="en-US" b="1">
              <a:solidFill>
                <a:prstClr val="black"/>
              </a:solidFill>
              <a:latin typeface="Verdana" pitchFamily="34" charset="0"/>
              <a:cs typeface="Arial" charset="0"/>
            </a:endParaRPr>
          </a:p>
        </p:txBody>
      </p:sp>
      <p:grpSp>
        <p:nvGrpSpPr>
          <p:cNvPr id="56" name="Group 14"/>
          <p:cNvGrpSpPr>
            <a:grpSpLocks noChangeAspect="1"/>
          </p:cNvGrpSpPr>
          <p:nvPr/>
        </p:nvGrpSpPr>
        <p:grpSpPr bwMode="auto">
          <a:xfrm rot="42165">
            <a:off x="4518025" y="5116513"/>
            <a:ext cx="274638" cy="274637"/>
            <a:chOff x="2736" y="2175"/>
            <a:chExt cx="144" cy="144"/>
          </a:xfrm>
        </p:grpSpPr>
        <p:sp>
          <p:nvSpPr>
            <p:cNvPr id="57" name="Line 15"/>
            <p:cNvSpPr>
              <a:spLocks noChangeAspect="1" noChangeShapeType="1"/>
            </p:cNvSpPr>
            <p:nvPr/>
          </p:nvSpPr>
          <p:spPr bwMode="auto">
            <a:xfrm flipV="1">
              <a:off x="2736" y="2175"/>
              <a:ext cx="0" cy="144"/>
            </a:xfrm>
            <a:prstGeom prst="line">
              <a:avLst/>
            </a:prstGeom>
            <a:noFill/>
            <a:ln w="25400">
              <a:solidFill>
                <a:srgbClr val="FFFF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58" name="Line 16"/>
            <p:cNvSpPr>
              <a:spLocks noChangeAspect="1" noChangeShapeType="1"/>
            </p:cNvSpPr>
            <p:nvPr/>
          </p:nvSpPr>
          <p:spPr bwMode="auto">
            <a:xfrm>
              <a:off x="2736" y="2175"/>
              <a:ext cx="144" cy="0"/>
            </a:xfrm>
            <a:prstGeom prst="line">
              <a:avLst/>
            </a:prstGeom>
            <a:noFill/>
            <a:ln w="25400">
              <a:solidFill>
                <a:srgbClr val="FFFF00"/>
              </a:solidFill>
              <a:round/>
              <a:headEnd/>
              <a:tailEnd/>
            </a:ln>
          </p:spPr>
          <p:txBody>
            <a:bodyPr wrap="none" anchor="ctr"/>
            <a:lstStyle/>
            <a:p>
              <a:pPr algn="ctr"/>
              <a:endParaRPr lang="en-US" b="1">
                <a:solidFill>
                  <a:prstClr val="black"/>
                </a:solidFill>
                <a:latin typeface="Verdana" pitchFamily="34" charset="0"/>
                <a:cs typeface="Arial" charset="0"/>
              </a:endParaRPr>
            </a:p>
          </p:txBody>
        </p:sp>
      </p:grpSp>
      <p:grpSp>
        <p:nvGrpSpPr>
          <p:cNvPr id="59" name="Group 17"/>
          <p:cNvGrpSpPr>
            <a:grpSpLocks noChangeAspect="1"/>
          </p:cNvGrpSpPr>
          <p:nvPr/>
        </p:nvGrpSpPr>
        <p:grpSpPr bwMode="auto">
          <a:xfrm rot="-437834">
            <a:off x="4392613" y="2562225"/>
            <a:ext cx="274637" cy="274638"/>
            <a:chOff x="2736" y="2175"/>
            <a:chExt cx="144" cy="144"/>
          </a:xfrm>
        </p:grpSpPr>
        <p:sp>
          <p:nvSpPr>
            <p:cNvPr id="60" name="Line 18"/>
            <p:cNvSpPr>
              <a:spLocks noChangeAspect="1" noChangeShapeType="1"/>
            </p:cNvSpPr>
            <p:nvPr/>
          </p:nvSpPr>
          <p:spPr bwMode="auto">
            <a:xfrm flipV="1">
              <a:off x="2736" y="2175"/>
              <a:ext cx="0" cy="144"/>
            </a:xfrm>
            <a:prstGeom prst="line">
              <a:avLst/>
            </a:prstGeom>
            <a:noFill/>
            <a:ln w="25400">
              <a:solidFill>
                <a:srgbClr val="FFFF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61" name="Line 19"/>
            <p:cNvSpPr>
              <a:spLocks noChangeAspect="1" noChangeShapeType="1"/>
            </p:cNvSpPr>
            <p:nvPr/>
          </p:nvSpPr>
          <p:spPr bwMode="auto">
            <a:xfrm>
              <a:off x="2736" y="2175"/>
              <a:ext cx="144" cy="0"/>
            </a:xfrm>
            <a:prstGeom prst="line">
              <a:avLst/>
            </a:prstGeom>
            <a:noFill/>
            <a:ln w="25400">
              <a:solidFill>
                <a:srgbClr val="FFFF00"/>
              </a:solidFill>
              <a:round/>
              <a:headEnd/>
              <a:tailEnd/>
            </a:ln>
          </p:spPr>
          <p:txBody>
            <a:bodyPr wrap="none" anchor="ctr"/>
            <a:lstStyle/>
            <a:p>
              <a:pPr algn="ctr"/>
              <a:endParaRPr lang="en-US" b="1">
                <a:solidFill>
                  <a:prstClr val="black"/>
                </a:solidFill>
                <a:latin typeface="Verdana" pitchFamily="34" charset="0"/>
                <a:cs typeface="Arial" charset="0"/>
              </a:endParaRPr>
            </a:p>
          </p:txBody>
        </p:sp>
      </p:grpSp>
      <p:grpSp>
        <p:nvGrpSpPr>
          <p:cNvPr id="62" name="Group 20"/>
          <p:cNvGrpSpPr>
            <a:grpSpLocks noChangeAspect="1"/>
          </p:cNvGrpSpPr>
          <p:nvPr/>
        </p:nvGrpSpPr>
        <p:grpSpPr bwMode="auto">
          <a:xfrm rot="-197834">
            <a:off x="4502150" y="3832225"/>
            <a:ext cx="274638" cy="274638"/>
            <a:chOff x="2736" y="2175"/>
            <a:chExt cx="144" cy="144"/>
          </a:xfrm>
        </p:grpSpPr>
        <p:sp>
          <p:nvSpPr>
            <p:cNvPr id="63" name="Line 21"/>
            <p:cNvSpPr>
              <a:spLocks noChangeAspect="1" noChangeShapeType="1"/>
            </p:cNvSpPr>
            <p:nvPr/>
          </p:nvSpPr>
          <p:spPr bwMode="auto">
            <a:xfrm flipV="1">
              <a:off x="2736" y="2175"/>
              <a:ext cx="0" cy="144"/>
            </a:xfrm>
            <a:prstGeom prst="line">
              <a:avLst/>
            </a:prstGeom>
            <a:noFill/>
            <a:ln w="25400">
              <a:solidFill>
                <a:srgbClr val="FFFF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64" name="Line 22"/>
            <p:cNvSpPr>
              <a:spLocks noChangeAspect="1" noChangeShapeType="1"/>
            </p:cNvSpPr>
            <p:nvPr/>
          </p:nvSpPr>
          <p:spPr bwMode="auto">
            <a:xfrm>
              <a:off x="2736" y="2175"/>
              <a:ext cx="144" cy="0"/>
            </a:xfrm>
            <a:prstGeom prst="line">
              <a:avLst/>
            </a:prstGeom>
            <a:noFill/>
            <a:ln w="25400">
              <a:solidFill>
                <a:srgbClr val="FFFF00"/>
              </a:solidFill>
              <a:round/>
              <a:headEnd/>
              <a:tailEnd/>
            </a:ln>
          </p:spPr>
          <p:txBody>
            <a:bodyPr wrap="none" anchor="ctr"/>
            <a:lstStyle/>
            <a:p>
              <a:pPr algn="ctr"/>
              <a:endParaRPr lang="en-US" b="1">
                <a:solidFill>
                  <a:prstClr val="black"/>
                </a:solidFill>
                <a:latin typeface="Verdana" pitchFamily="34" charset="0"/>
                <a:cs typeface="Arial" charset="0"/>
              </a:endParaRPr>
            </a:p>
          </p:txBody>
        </p:sp>
      </p:grpSp>
      <p:sp>
        <p:nvSpPr>
          <p:cNvPr id="65" name="Arc 23"/>
          <p:cNvSpPr>
            <a:spLocks/>
          </p:cNvSpPr>
          <p:nvPr/>
        </p:nvSpPr>
        <p:spPr bwMode="auto">
          <a:xfrm rot="42165" flipV="1">
            <a:off x="4359275" y="2152650"/>
            <a:ext cx="465138" cy="3238500"/>
          </a:xfrm>
          <a:custGeom>
            <a:avLst/>
            <a:gdLst>
              <a:gd name="T0" fmla="*/ 464083 w 21600"/>
              <a:gd name="T1" fmla="*/ 0 h 20007"/>
              <a:gd name="T2" fmla="*/ 238383 w 21600"/>
              <a:gd name="T3" fmla="*/ 3238500 h 20007"/>
              <a:gd name="T4" fmla="*/ 0 w 21600"/>
              <a:gd name="T5" fmla="*/ 236328 h 20007"/>
              <a:gd name="T6" fmla="*/ 0 60000 65536"/>
              <a:gd name="T7" fmla="*/ 0 60000 65536"/>
              <a:gd name="T8" fmla="*/ 0 60000 65536"/>
              <a:gd name="T9" fmla="*/ 0 w 21600"/>
              <a:gd name="T10" fmla="*/ 0 h 20007"/>
              <a:gd name="T11" fmla="*/ 21600 w 21600"/>
              <a:gd name="T12" fmla="*/ 20007 h 20007"/>
            </a:gdLst>
            <a:ahLst/>
            <a:cxnLst>
              <a:cxn ang="T6">
                <a:pos x="T0" y="T1"/>
              </a:cxn>
              <a:cxn ang="T7">
                <a:pos x="T2" y="T3"/>
              </a:cxn>
              <a:cxn ang="T8">
                <a:pos x="T4" y="T5"/>
              </a:cxn>
            </a:cxnLst>
            <a:rect l="T9" t="T10" r="T11" b="T12"/>
            <a:pathLst>
              <a:path w="21600" h="20007" fill="none" extrusionOk="0">
                <a:moveTo>
                  <a:pt x="21550" y="0"/>
                </a:moveTo>
                <a:cubicBezTo>
                  <a:pt x="21583" y="485"/>
                  <a:pt x="21600" y="972"/>
                  <a:pt x="21600" y="1460"/>
                </a:cubicBezTo>
                <a:cubicBezTo>
                  <a:pt x="21600" y="9065"/>
                  <a:pt x="17600" y="16109"/>
                  <a:pt x="11070" y="20007"/>
                </a:cubicBezTo>
              </a:path>
              <a:path w="21600" h="20007" stroke="0" extrusionOk="0">
                <a:moveTo>
                  <a:pt x="21550" y="0"/>
                </a:moveTo>
                <a:cubicBezTo>
                  <a:pt x="21583" y="485"/>
                  <a:pt x="21600" y="972"/>
                  <a:pt x="21600" y="1460"/>
                </a:cubicBezTo>
                <a:cubicBezTo>
                  <a:pt x="21600" y="9065"/>
                  <a:pt x="17600" y="16109"/>
                  <a:pt x="11070" y="20007"/>
                </a:cubicBezTo>
                <a:lnTo>
                  <a:pt x="0" y="1460"/>
                </a:lnTo>
                <a:close/>
              </a:path>
            </a:pathLst>
          </a:custGeom>
          <a:noFill/>
          <a:ln w="63500">
            <a:solidFill>
              <a:srgbClr val="FFFF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66" name="Oval 24"/>
          <p:cNvSpPr>
            <a:spLocks noChangeArrowheads="1"/>
          </p:cNvSpPr>
          <p:nvPr/>
        </p:nvSpPr>
        <p:spPr bwMode="auto">
          <a:xfrm rot="-137835">
            <a:off x="4476750" y="2024063"/>
            <a:ext cx="274638" cy="274637"/>
          </a:xfrm>
          <a:prstGeom prst="ellipse">
            <a:avLst/>
          </a:prstGeom>
          <a:solidFill>
            <a:srgbClr val="FF0000"/>
          </a:solidFill>
          <a:ln w="19050" algn="ctr">
            <a:solidFill>
              <a:srgbClr val="0000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67" name="AutoShape 25"/>
          <p:cNvSpPr>
            <a:spLocks noChangeArrowheads="1"/>
          </p:cNvSpPr>
          <p:nvPr/>
        </p:nvSpPr>
        <p:spPr bwMode="auto">
          <a:xfrm>
            <a:off x="1042988" y="5483225"/>
            <a:ext cx="365125" cy="274638"/>
          </a:xfrm>
          <a:prstGeom prst="triangle">
            <a:avLst>
              <a:gd name="adj" fmla="val 50000"/>
            </a:avLst>
          </a:prstGeom>
          <a:solidFill>
            <a:srgbClr val="00FF00"/>
          </a:solidFill>
          <a:ln w="25400" algn="ctr">
            <a:solidFill>
              <a:srgbClr val="000000"/>
            </a:solidFill>
            <a:miter lim="800000"/>
            <a:headEnd/>
            <a:tailEnd/>
          </a:ln>
        </p:spPr>
        <p:txBody>
          <a:bodyPr wrap="none" anchor="ctr"/>
          <a:lstStyle/>
          <a:p>
            <a:pPr algn="ctr"/>
            <a:endParaRPr lang="en-US" b="1">
              <a:solidFill>
                <a:prstClr val="black"/>
              </a:solidFill>
              <a:latin typeface="Verdana" pitchFamily="34" charset="0"/>
              <a:cs typeface="Arial" charset="0"/>
            </a:endParaRPr>
          </a:p>
        </p:txBody>
      </p:sp>
      <p:sp>
        <p:nvSpPr>
          <p:cNvPr id="68" name="AutoShape 26"/>
          <p:cNvSpPr>
            <a:spLocks noChangeArrowheads="1"/>
          </p:cNvSpPr>
          <p:nvPr/>
        </p:nvSpPr>
        <p:spPr bwMode="auto">
          <a:xfrm>
            <a:off x="7843838" y="5483225"/>
            <a:ext cx="365125" cy="274638"/>
          </a:xfrm>
          <a:prstGeom prst="triangle">
            <a:avLst>
              <a:gd name="adj" fmla="val 50000"/>
            </a:avLst>
          </a:prstGeom>
          <a:solidFill>
            <a:srgbClr val="FF00FF"/>
          </a:solidFill>
          <a:ln w="25400" algn="ctr">
            <a:solidFill>
              <a:srgbClr val="000000"/>
            </a:solidFill>
            <a:miter lim="800000"/>
            <a:headEnd/>
            <a:tailEnd/>
          </a:ln>
        </p:spPr>
        <p:txBody>
          <a:bodyPr wrap="none" anchor="ctr"/>
          <a:lstStyle/>
          <a:p>
            <a:pPr algn="ctr"/>
            <a:endParaRPr lang="en-US" b="1">
              <a:solidFill>
                <a:prstClr val="black"/>
              </a:solidFill>
              <a:latin typeface="Verdana" pitchFamily="34" charset="0"/>
              <a:cs typeface="Arial" charset="0"/>
            </a:endParaRPr>
          </a:p>
        </p:txBody>
      </p:sp>
      <p:sp>
        <p:nvSpPr>
          <p:cNvPr id="69" name="Freeform 27"/>
          <p:cNvSpPr>
            <a:spLocks/>
          </p:cNvSpPr>
          <p:nvPr/>
        </p:nvSpPr>
        <p:spPr bwMode="auto">
          <a:xfrm>
            <a:off x="1790700" y="6407150"/>
            <a:ext cx="19050" cy="6350"/>
          </a:xfrm>
          <a:custGeom>
            <a:avLst/>
            <a:gdLst>
              <a:gd name="T0" fmla="*/ 0 w 12"/>
              <a:gd name="T1" fmla="*/ 0 h 4"/>
              <a:gd name="T2" fmla="*/ 12 w 12"/>
              <a:gd name="T3" fmla="*/ 4 h 4"/>
              <a:gd name="T4" fmla="*/ 0 w 12"/>
              <a:gd name="T5" fmla="*/ 0 h 4"/>
              <a:gd name="T6" fmla="*/ 0 60000 65536"/>
              <a:gd name="T7" fmla="*/ 0 60000 65536"/>
              <a:gd name="T8" fmla="*/ 0 60000 65536"/>
              <a:gd name="T9" fmla="*/ 0 w 12"/>
              <a:gd name="T10" fmla="*/ 0 h 4"/>
              <a:gd name="T11" fmla="*/ 12 w 12"/>
              <a:gd name="T12" fmla="*/ 4 h 4"/>
            </a:gdLst>
            <a:ahLst/>
            <a:cxnLst>
              <a:cxn ang="T6">
                <a:pos x="T0" y="T1"/>
              </a:cxn>
              <a:cxn ang="T7">
                <a:pos x="T2" y="T3"/>
              </a:cxn>
              <a:cxn ang="T8">
                <a:pos x="T4" y="T5"/>
              </a:cxn>
            </a:cxnLst>
            <a:rect l="T9" t="T10" r="T11" b="T12"/>
            <a:pathLst>
              <a:path w="12" h="4">
                <a:moveTo>
                  <a:pt x="0" y="0"/>
                </a:moveTo>
                <a:cubicBezTo>
                  <a:pt x="4" y="1"/>
                  <a:pt x="12" y="4"/>
                  <a:pt x="12" y="4"/>
                </a:cubicBezTo>
                <a:cubicBezTo>
                  <a:pt x="12" y="4"/>
                  <a:pt x="4" y="1"/>
                  <a:pt x="0" y="0"/>
                </a:cubicBezTo>
                <a:close/>
              </a:path>
            </a:pathLst>
          </a:custGeom>
          <a:solidFill>
            <a:srgbClr val="FF0000"/>
          </a:solidFill>
          <a:ln w="9525">
            <a:solidFill>
              <a:srgbClr val="FF00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70" name="Text Box 28"/>
          <p:cNvSpPr txBox="1">
            <a:spLocks noChangeArrowheads="1"/>
          </p:cNvSpPr>
          <p:nvPr/>
        </p:nvSpPr>
        <p:spPr bwMode="auto">
          <a:xfrm>
            <a:off x="7308850" y="5734050"/>
            <a:ext cx="1188146" cy="523220"/>
          </a:xfrm>
          <a:prstGeom prst="rect">
            <a:avLst/>
          </a:prstGeom>
          <a:noFill/>
          <a:ln w="12700">
            <a:noFill/>
            <a:miter lim="800000"/>
            <a:headEnd/>
            <a:tailEnd/>
          </a:ln>
          <a:effectLst/>
        </p:spPr>
        <p:txBody>
          <a:bodyPr wrap="none">
            <a:spAutoFit/>
          </a:bodyPr>
          <a:lstStyle/>
          <a:p>
            <a:pPr eaLnBrk="0" hangingPunct="0">
              <a:defRPr/>
            </a:pPr>
            <a:r>
              <a:rPr lang="en-US" sz="2800" b="1" i="1" dirty="0">
                <a:solidFill>
                  <a:prstClr val="black"/>
                </a:solidFill>
                <a:latin typeface="Times New Roman" pitchFamily="18" charset="0"/>
                <a:cs typeface="Arial" pitchFamily="34" charset="0"/>
              </a:rPr>
              <a:t>H</a:t>
            </a:r>
            <a:r>
              <a:rPr lang="en-US" sz="2800" b="1" i="1" baseline="-25000" dirty="0">
                <a:solidFill>
                  <a:prstClr val="black"/>
                </a:solidFill>
                <a:latin typeface="Times New Roman" pitchFamily="18" charset="0"/>
                <a:cs typeface="Arial" pitchFamily="34" charset="0"/>
              </a:rPr>
              <a:t>B</a:t>
            </a:r>
            <a:r>
              <a:rPr lang="en-US" sz="2800" b="1" i="1" dirty="0">
                <a:solidFill>
                  <a:prstClr val="black"/>
                </a:solidFill>
                <a:latin typeface="Times New Roman" pitchFamily="18" charset="0"/>
                <a:cs typeface="Arial" pitchFamily="34" charset="0"/>
              </a:rPr>
              <a:t> </a:t>
            </a:r>
            <a:r>
              <a:rPr lang="en-US" sz="2800" b="1" dirty="0">
                <a:solidFill>
                  <a:prstClr val="black"/>
                </a:solidFill>
                <a:latin typeface="Times New Roman" pitchFamily="18" charset="0"/>
                <a:cs typeface="Arial" pitchFamily="34" charset="0"/>
              </a:rPr>
              <a:t>= 0</a:t>
            </a:r>
          </a:p>
        </p:txBody>
      </p:sp>
      <p:sp>
        <p:nvSpPr>
          <p:cNvPr id="71" name="Text Box 29"/>
          <p:cNvSpPr txBox="1">
            <a:spLocks noChangeArrowheads="1"/>
          </p:cNvSpPr>
          <p:nvPr/>
        </p:nvSpPr>
        <p:spPr bwMode="auto">
          <a:xfrm>
            <a:off x="792163" y="5697538"/>
            <a:ext cx="1174937" cy="523220"/>
          </a:xfrm>
          <a:prstGeom prst="rect">
            <a:avLst/>
          </a:prstGeom>
          <a:noFill/>
          <a:ln w="12700">
            <a:noFill/>
            <a:miter lim="800000"/>
            <a:headEnd/>
            <a:tailEnd/>
          </a:ln>
          <a:effectLst/>
        </p:spPr>
        <p:txBody>
          <a:bodyPr wrap="none">
            <a:spAutoFit/>
          </a:bodyPr>
          <a:lstStyle/>
          <a:p>
            <a:pPr eaLnBrk="0" hangingPunct="0">
              <a:defRPr/>
            </a:pPr>
            <a:r>
              <a:rPr lang="en-US" sz="2800" b="1" i="1" dirty="0">
                <a:solidFill>
                  <a:prstClr val="black"/>
                </a:solidFill>
                <a:latin typeface="Times New Roman" pitchFamily="18" charset="0"/>
                <a:cs typeface="Arial" pitchFamily="34" charset="0"/>
              </a:rPr>
              <a:t>H</a:t>
            </a:r>
            <a:r>
              <a:rPr lang="en-US" sz="2800" b="1" i="1" baseline="-25000" dirty="0">
                <a:solidFill>
                  <a:prstClr val="black"/>
                </a:solidFill>
                <a:latin typeface="Times New Roman" pitchFamily="18" charset="0"/>
                <a:cs typeface="Arial" pitchFamily="34" charset="0"/>
              </a:rPr>
              <a:t>A</a:t>
            </a:r>
            <a:r>
              <a:rPr lang="en-US" sz="2800" b="1" i="1" dirty="0">
                <a:solidFill>
                  <a:prstClr val="black"/>
                </a:solidFill>
                <a:latin typeface="Times New Roman" pitchFamily="18" charset="0"/>
                <a:cs typeface="Arial" pitchFamily="34" charset="0"/>
              </a:rPr>
              <a:t> </a:t>
            </a:r>
            <a:r>
              <a:rPr lang="en-US" sz="2800" b="1" dirty="0">
                <a:solidFill>
                  <a:prstClr val="black"/>
                </a:solidFill>
                <a:latin typeface="Times New Roman" pitchFamily="18" charset="0"/>
                <a:cs typeface="Arial" pitchFamily="34" charset="0"/>
              </a:rPr>
              <a:t>= 0</a:t>
            </a:r>
          </a:p>
        </p:txBody>
      </p:sp>
      <p:sp>
        <p:nvSpPr>
          <p:cNvPr id="72" name="Text Box 30"/>
          <p:cNvSpPr txBox="1">
            <a:spLocks noChangeArrowheads="1"/>
          </p:cNvSpPr>
          <p:nvPr/>
        </p:nvSpPr>
        <p:spPr bwMode="auto">
          <a:xfrm>
            <a:off x="4392613" y="1412875"/>
            <a:ext cx="620712" cy="519113"/>
          </a:xfrm>
          <a:prstGeom prst="rect">
            <a:avLst/>
          </a:prstGeom>
          <a:noFill/>
          <a:ln w="12700">
            <a:noFill/>
            <a:miter lim="800000"/>
            <a:headEnd/>
            <a:tailEnd/>
          </a:ln>
          <a:effectLst/>
        </p:spPr>
        <p:txBody>
          <a:bodyPr wrap="none">
            <a:spAutoFit/>
          </a:bodyPr>
          <a:lstStyle/>
          <a:p>
            <a:pPr eaLnBrk="0" hangingPunct="0">
              <a:defRPr/>
            </a:pPr>
            <a:r>
              <a:rPr lang="en-US" sz="2800" b="1" i="1" dirty="0">
                <a:solidFill>
                  <a:prstClr val="black"/>
                </a:solidFill>
                <a:latin typeface="Times New Roman" pitchFamily="18" charset="0"/>
                <a:cs typeface="Arial" pitchFamily="34" charset="0"/>
              </a:rPr>
              <a:t>H</a:t>
            </a:r>
            <a:r>
              <a:rPr lang="en-US" sz="2800" b="1" i="1" baseline="-25000" dirty="0">
                <a:solidFill>
                  <a:prstClr val="black"/>
                </a:solidFill>
                <a:latin typeface="Times New Roman" pitchFamily="18" charset="0"/>
                <a:cs typeface="Arial" pitchFamily="34" charset="0"/>
              </a:rPr>
              <a:t>C</a:t>
            </a:r>
            <a:endParaRPr lang="en-US" sz="2800" b="1" dirty="0">
              <a:solidFill>
                <a:prstClr val="black"/>
              </a:solidFill>
              <a:latin typeface="Times New Roman" pitchFamily="18" charset="0"/>
              <a:cs typeface="Arial" pitchFamily="34" charset="0"/>
            </a:endParaRPr>
          </a:p>
        </p:txBody>
      </p:sp>
      <p:sp>
        <p:nvSpPr>
          <p:cNvPr id="73" name="Text Box 31"/>
          <p:cNvSpPr txBox="1">
            <a:spLocks noChangeArrowheads="1"/>
          </p:cNvSpPr>
          <p:nvPr/>
        </p:nvSpPr>
        <p:spPr bwMode="auto">
          <a:xfrm rot="21540000">
            <a:off x="7140575" y="1620560"/>
            <a:ext cx="2076450" cy="260905"/>
          </a:xfrm>
          <a:prstGeom prst="rect">
            <a:avLst/>
          </a:prstGeom>
          <a:noFill/>
          <a:ln w="9525" algn="ctr">
            <a:noFill/>
            <a:miter lim="800000"/>
            <a:headEnd/>
            <a:tailEnd/>
          </a:ln>
          <a:effectLst/>
        </p:spPr>
        <p:txBody>
          <a:bodyPr>
            <a:spAutoFit/>
          </a:bodyPr>
          <a:lstStyle/>
          <a:p>
            <a:pPr algn="ctr">
              <a:lnSpc>
                <a:spcPct val="50000"/>
              </a:lnSpc>
              <a:spcBef>
                <a:spcPct val="50000"/>
              </a:spcBef>
              <a:defRPr/>
            </a:pPr>
            <a:r>
              <a:rPr lang="en-US" sz="2000" i="1" dirty="0">
                <a:solidFill>
                  <a:prstClr val="black"/>
                </a:solidFill>
                <a:latin typeface="Verdana" pitchFamily="34" charset="0"/>
                <a:cs typeface="Arial" pitchFamily="34" charset="0"/>
              </a:rPr>
              <a:t>Level surface</a:t>
            </a:r>
          </a:p>
        </p:txBody>
      </p:sp>
      <p:sp>
        <p:nvSpPr>
          <p:cNvPr id="74" name="Text Box 32"/>
          <p:cNvSpPr txBox="1">
            <a:spLocks noChangeArrowheads="1"/>
          </p:cNvSpPr>
          <p:nvPr/>
        </p:nvSpPr>
        <p:spPr bwMode="auto">
          <a:xfrm rot="60000">
            <a:off x="7140575" y="2412723"/>
            <a:ext cx="2076450" cy="260905"/>
          </a:xfrm>
          <a:prstGeom prst="rect">
            <a:avLst/>
          </a:prstGeom>
          <a:noFill/>
          <a:ln w="9525" algn="ctr">
            <a:noFill/>
            <a:miter lim="800000"/>
            <a:headEnd/>
            <a:tailEnd/>
          </a:ln>
          <a:effectLst/>
        </p:spPr>
        <p:txBody>
          <a:bodyPr>
            <a:spAutoFit/>
          </a:bodyPr>
          <a:lstStyle/>
          <a:p>
            <a:pPr algn="ctr">
              <a:lnSpc>
                <a:spcPct val="50000"/>
              </a:lnSpc>
              <a:spcBef>
                <a:spcPct val="50000"/>
              </a:spcBef>
              <a:defRPr/>
            </a:pPr>
            <a:r>
              <a:rPr lang="en-US" sz="2000" i="1" dirty="0">
                <a:solidFill>
                  <a:prstClr val="black"/>
                </a:solidFill>
                <a:latin typeface="Verdana" pitchFamily="34" charset="0"/>
                <a:cs typeface="Arial" pitchFamily="34" charset="0"/>
              </a:rPr>
              <a:t>Level surface</a:t>
            </a:r>
          </a:p>
        </p:txBody>
      </p:sp>
      <p:sp>
        <p:nvSpPr>
          <p:cNvPr id="75" name="Text Box 33"/>
          <p:cNvSpPr txBox="1">
            <a:spLocks noChangeArrowheads="1"/>
          </p:cNvSpPr>
          <p:nvPr/>
        </p:nvSpPr>
        <p:spPr bwMode="auto">
          <a:xfrm rot="120000">
            <a:off x="7164388" y="3168373"/>
            <a:ext cx="2076450" cy="260905"/>
          </a:xfrm>
          <a:prstGeom prst="rect">
            <a:avLst/>
          </a:prstGeom>
          <a:noFill/>
          <a:ln w="9525" algn="ctr">
            <a:noFill/>
            <a:miter lim="800000"/>
            <a:headEnd/>
            <a:tailEnd/>
          </a:ln>
          <a:effectLst/>
        </p:spPr>
        <p:txBody>
          <a:bodyPr>
            <a:spAutoFit/>
          </a:bodyPr>
          <a:lstStyle/>
          <a:p>
            <a:pPr algn="ctr">
              <a:lnSpc>
                <a:spcPct val="50000"/>
              </a:lnSpc>
              <a:spcBef>
                <a:spcPct val="50000"/>
              </a:spcBef>
              <a:defRPr/>
            </a:pPr>
            <a:r>
              <a:rPr lang="en-US" sz="2000" i="1" dirty="0">
                <a:solidFill>
                  <a:prstClr val="black"/>
                </a:solidFill>
                <a:latin typeface="Verdana" pitchFamily="34" charset="0"/>
                <a:cs typeface="Arial" pitchFamily="34" charset="0"/>
              </a:rPr>
              <a:t>Level surface</a:t>
            </a:r>
          </a:p>
        </p:txBody>
      </p:sp>
      <p:sp>
        <p:nvSpPr>
          <p:cNvPr id="76" name="Text Box 34"/>
          <p:cNvSpPr txBox="1">
            <a:spLocks noChangeArrowheads="1"/>
          </p:cNvSpPr>
          <p:nvPr/>
        </p:nvSpPr>
        <p:spPr bwMode="auto">
          <a:xfrm rot="240000">
            <a:off x="7200900" y="3889098"/>
            <a:ext cx="2076450" cy="260905"/>
          </a:xfrm>
          <a:prstGeom prst="rect">
            <a:avLst/>
          </a:prstGeom>
          <a:noFill/>
          <a:ln w="9525" algn="ctr">
            <a:noFill/>
            <a:miter lim="800000"/>
            <a:headEnd/>
            <a:tailEnd/>
          </a:ln>
          <a:effectLst/>
        </p:spPr>
        <p:txBody>
          <a:bodyPr>
            <a:spAutoFit/>
          </a:bodyPr>
          <a:lstStyle/>
          <a:p>
            <a:pPr algn="ctr">
              <a:lnSpc>
                <a:spcPct val="50000"/>
              </a:lnSpc>
              <a:spcBef>
                <a:spcPct val="50000"/>
              </a:spcBef>
              <a:defRPr/>
            </a:pPr>
            <a:r>
              <a:rPr lang="en-US" sz="2000" i="1" dirty="0">
                <a:solidFill>
                  <a:prstClr val="black"/>
                </a:solidFill>
                <a:latin typeface="Verdana" pitchFamily="34" charset="0"/>
                <a:cs typeface="Arial" pitchFamily="34" charset="0"/>
              </a:rPr>
              <a:t>Level surface</a:t>
            </a:r>
          </a:p>
        </p:txBody>
      </p:sp>
      <p:sp>
        <p:nvSpPr>
          <p:cNvPr id="77" name="Text Box 35"/>
          <p:cNvSpPr txBox="1">
            <a:spLocks noChangeArrowheads="1"/>
          </p:cNvSpPr>
          <p:nvPr/>
        </p:nvSpPr>
        <p:spPr bwMode="auto">
          <a:xfrm rot="360000">
            <a:off x="7212013" y="4716185"/>
            <a:ext cx="2076450" cy="260905"/>
          </a:xfrm>
          <a:prstGeom prst="rect">
            <a:avLst/>
          </a:prstGeom>
          <a:noFill/>
          <a:ln w="9525" algn="ctr">
            <a:noFill/>
            <a:miter lim="800000"/>
            <a:headEnd/>
            <a:tailEnd/>
          </a:ln>
          <a:effectLst/>
        </p:spPr>
        <p:txBody>
          <a:bodyPr>
            <a:spAutoFit/>
          </a:bodyPr>
          <a:lstStyle/>
          <a:p>
            <a:pPr algn="ctr">
              <a:lnSpc>
                <a:spcPct val="50000"/>
              </a:lnSpc>
              <a:spcBef>
                <a:spcPct val="50000"/>
              </a:spcBef>
              <a:defRPr/>
            </a:pPr>
            <a:r>
              <a:rPr lang="en-US" sz="2000" i="1" dirty="0">
                <a:solidFill>
                  <a:prstClr val="black"/>
                </a:solidFill>
                <a:latin typeface="Verdana" pitchFamily="34" charset="0"/>
                <a:cs typeface="Arial" pitchFamily="34" charset="0"/>
              </a:rPr>
              <a:t>Level surface</a:t>
            </a:r>
          </a:p>
        </p:txBody>
      </p:sp>
      <p:sp>
        <p:nvSpPr>
          <p:cNvPr id="78" name="Text Box 36"/>
          <p:cNvSpPr txBox="1">
            <a:spLocks noChangeArrowheads="1"/>
          </p:cNvSpPr>
          <p:nvPr/>
        </p:nvSpPr>
        <p:spPr bwMode="auto">
          <a:xfrm>
            <a:off x="2124075" y="3644900"/>
            <a:ext cx="635000" cy="519113"/>
          </a:xfrm>
          <a:prstGeom prst="rect">
            <a:avLst/>
          </a:prstGeom>
          <a:noFill/>
          <a:ln w="12700">
            <a:noFill/>
            <a:miter lim="800000"/>
            <a:headEnd/>
            <a:tailEnd/>
          </a:ln>
          <a:effectLst/>
        </p:spPr>
        <p:txBody>
          <a:bodyPr wrap="none">
            <a:spAutoFit/>
          </a:bodyPr>
          <a:lstStyle/>
          <a:p>
            <a:pPr eaLnBrk="0" hangingPunct="0">
              <a:defRPr/>
            </a:pPr>
            <a:r>
              <a:rPr lang="en-US" sz="2800" b="1" i="1" dirty="0">
                <a:solidFill>
                  <a:prstClr val="black"/>
                </a:solidFill>
                <a:latin typeface="Times New Roman" pitchFamily="18" charset="0"/>
                <a:cs typeface="Arial" pitchFamily="34" charset="0"/>
              </a:rPr>
              <a:t>H</a:t>
            </a:r>
            <a:r>
              <a:rPr lang="en-US" sz="2800" b="1" i="1" baseline="-25000" dirty="0">
                <a:solidFill>
                  <a:prstClr val="black"/>
                </a:solidFill>
                <a:latin typeface="Times New Roman" pitchFamily="18" charset="0"/>
                <a:cs typeface="Arial" pitchFamily="34" charset="0"/>
              </a:rPr>
              <a:t>D</a:t>
            </a:r>
            <a:endParaRPr lang="en-US" sz="2800" b="1" dirty="0">
              <a:solidFill>
                <a:prstClr val="black"/>
              </a:solidFill>
              <a:latin typeface="Times New Roman" pitchFamily="18" charset="0"/>
              <a:cs typeface="Arial" pitchFamily="34" charset="0"/>
            </a:endParaRPr>
          </a:p>
        </p:txBody>
      </p:sp>
      <p:sp>
        <p:nvSpPr>
          <p:cNvPr id="79" name="Text Box 37"/>
          <p:cNvSpPr txBox="1">
            <a:spLocks noChangeArrowheads="1"/>
          </p:cNvSpPr>
          <p:nvPr/>
        </p:nvSpPr>
        <p:spPr bwMode="auto">
          <a:xfrm>
            <a:off x="6183313" y="3378200"/>
            <a:ext cx="620712" cy="519113"/>
          </a:xfrm>
          <a:prstGeom prst="rect">
            <a:avLst/>
          </a:prstGeom>
          <a:noFill/>
          <a:ln w="12700">
            <a:noFill/>
            <a:miter lim="800000"/>
            <a:headEnd/>
            <a:tailEnd/>
          </a:ln>
          <a:effectLst/>
        </p:spPr>
        <p:txBody>
          <a:bodyPr wrap="none">
            <a:spAutoFit/>
          </a:bodyPr>
          <a:lstStyle/>
          <a:p>
            <a:pPr eaLnBrk="0" hangingPunct="0">
              <a:defRPr/>
            </a:pPr>
            <a:r>
              <a:rPr lang="en-US" sz="2800" b="1" i="1" dirty="0">
                <a:solidFill>
                  <a:prstClr val="black"/>
                </a:solidFill>
                <a:latin typeface="Times New Roman" pitchFamily="18" charset="0"/>
                <a:cs typeface="Arial" pitchFamily="34" charset="0"/>
              </a:rPr>
              <a:t>H</a:t>
            </a:r>
            <a:r>
              <a:rPr lang="en-US" sz="2800" b="1" i="1" baseline="-25000" dirty="0">
                <a:solidFill>
                  <a:prstClr val="black"/>
                </a:solidFill>
                <a:latin typeface="Times New Roman" pitchFamily="18" charset="0"/>
                <a:cs typeface="Arial" pitchFamily="34" charset="0"/>
              </a:rPr>
              <a:t>E</a:t>
            </a:r>
            <a:endParaRPr lang="en-US" sz="2800" b="1" dirty="0">
              <a:solidFill>
                <a:prstClr val="black"/>
              </a:solidFill>
              <a:latin typeface="Times New Roman" pitchFamily="18" charset="0"/>
              <a:cs typeface="Arial" pitchFamily="34" charset="0"/>
            </a:endParaRPr>
          </a:p>
        </p:txBody>
      </p:sp>
      <p:sp>
        <p:nvSpPr>
          <p:cNvPr id="80" name="Arc 38"/>
          <p:cNvSpPr>
            <a:spLocks/>
          </p:cNvSpPr>
          <p:nvPr/>
        </p:nvSpPr>
        <p:spPr bwMode="auto">
          <a:xfrm rot="291857" flipV="1">
            <a:off x="5978525" y="4049713"/>
            <a:ext cx="465138" cy="1400175"/>
          </a:xfrm>
          <a:custGeom>
            <a:avLst/>
            <a:gdLst>
              <a:gd name="T0" fmla="*/ 464815 w 21600"/>
              <a:gd name="T1" fmla="*/ 0 h 8654"/>
              <a:gd name="T2" fmla="*/ 433375 w 21600"/>
              <a:gd name="T3" fmla="*/ 1400175 h 8654"/>
              <a:gd name="T4" fmla="*/ 0 w 21600"/>
              <a:gd name="T5" fmla="*/ 131054 h 8654"/>
              <a:gd name="T6" fmla="*/ 0 60000 65536"/>
              <a:gd name="T7" fmla="*/ 0 60000 65536"/>
              <a:gd name="T8" fmla="*/ 0 60000 65536"/>
              <a:gd name="T9" fmla="*/ 0 w 21600"/>
              <a:gd name="T10" fmla="*/ 0 h 8654"/>
              <a:gd name="T11" fmla="*/ 21600 w 21600"/>
              <a:gd name="T12" fmla="*/ 8654 h 8654"/>
            </a:gdLst>
            <a:ahLst/>
            <a:cxnLst>
              <a:cxn ang="T6">
                <a:pos x="T0" y="T1"/>
              </a:cxn>
              <a:cxn ang="T7">
                <a:pos x="T2" y="T3"/>
              </a:cxn>
              <a:cxn ang="T8">
                <a:pos x="T4" y="T5"/>
              </a:cxn>
            </a:cxnLst>
            <a:rect l="T9" t="T10" r="T11" b="T12"/>
            <a:pathLst>
              <a:path w="21600" h="8654" fill="none" extrusionOk="0">
                <a:moveTo>
                  <a:pt x="21584" y="0"/>
                </a:moveTo>
                <a:cubicBezTo>
                  <a:pt x="21594" y="269"/>
                  <a:pt x="21600" y="539"/>
                  <a:pt x="21600" y="810"/>
                </a:cubicBezTo>
                <a:cubicBezTo>
                  <a:pt x="21600" y="3493"/>
                  <a:pt x="21099" y="6153"/>
                  <a:pt x="20125" y="8654"/>
                </a:cubicBezTo>
              </a:path>
              <a:path w="21600" h="8654" stroke="0" extrusionOk="0">
                <a:moveTo>
                  <a:pt x="21584" y="0"/>
                </a:moveTo>
                <a:cubicBezTo>
                  <a:pt x="21594" y="269"/>
                  <a:pt x="21600" y="539"/>
                  <a:pt x="21600" y="810"/>
                </a:cubicBezTo>
                <a:cubicBezTo>
                  <a:pt x="21600" y="3493"/>
                  <a:pt x="21099" y="6153"/>
                  <a:pt x="20125" y="8654"/>
                </a:cubicBezTo>
                <a:lnTo>
                  <a:pt x="0" y="810"/>
                </a:lnTo>
                <a:close/>
              </a:path>
            </a:pathLst>
          </a:custGeom>
          <a:noFill/>
          <a:ln w="63500">
            <a:solidFill>
              <a:srgbClr val="FFFF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81" name="Oval 39"/>
          <p:cNvSpPr>
            <a:spLocks noChangeArrowheads="1"/>
          </p:cNvSpPr>
          <p:nvPr/>
        </p:nvSpPr>
        <p:spPr bwMode="auto">
          <a:xfrm rot="-137835">
            <a:off x="6335713" y="3933825"/>
            <a:ext cx="274637" cy="274638"/>
          </a:xfrm>
          <a:prstGeom prst="ellipse">
            <a:avLst/>
          </a:prstGeom>
          <a:solidFill>
            <a:srgbClr val="FF0000"/>
          </a:solidFill>
          <a:ln w="19050" algn="ctr">
            <a:solidFill>
              <a:srgbClr val="0000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82" name="Arc 40"/>
          <p:cNvSpPr>
            <a:spLocks/>
          </p:cNvSpPr>
          <p:nvPr/>
        </p:nvSpPr>
        <p:spPr bwMode="auto">
          <a:xfrm rot="21312999" flipV="1">
            <a:off x="2084388" y="4295775"/>
            <a:ext cx="465137" cy="1238250"/>
          </a:xfrm>
          <a:custGeom>
            <a:avLst/>
            <a:gdLst>
              <a:gd name="T0" fmla="*/ 465137 w 21597"/>
              <a:gd name="T1" fmla="*/ 55041 h 7649"/>
              <a:gd name="T2" fmla="*/ 435050 w 21597"/>
              <a:gd name="T3" fmla="*/ 1238250 h 7649"/>
              <a:gd name="T4" fmla="*/ 0 w 21597"/>
              <a:gd name="T5" fmla="*/ 0 h 7649"/>
              <a:gd name="T6" fmla="*/ 0 60000 65536"/>
              <a:gd name="T7" fmla="*/ 0 60000 65536"/>
              <a:gd name="T8" fmla="*/ 0 60000 65536"/>
              <a:gd name="T9" fmla="*/ 0 w 21597"/>
              <a:gd name="T10" fmla="*/ 0 h 7649"/>
              <a:gd name="T11" fmla="*/ 21597 w 21597"/>
              <a:gd name="T12" fmla="*/ 7649 h 7649"/>
            </a:gdLst>
            <a:ahLst/>
            <a:cxnLst>
              <a:cxn ang="T6">
                <a:pos x="T0" y="T1"/>
              </a:cxn>
              <a:cxn ang="T7">
                <a:pos x="T2" y="T3"/>
              </a:cxn>
              <a:cxn ang="T8">
                <a:pos x="T4" y="T5"/>
              </a:cxn>
            </a:cxnLst>
            <a:rect l="T9" t="T10" r="T11" b="T12"/>
            <a:pathLst>
              <a:path w="21597" h="7649" fill="none" extrusionOk="0">
                <a:moveTo>
                  <a:pt x="21597" y="340"/>
                </a:moveTo>
                <a:cubicBezTo>
                  <a:pt x="21557" y="2838"/>
                  <a:pt x="21085" y="5311"/>
                  <a:pt x="20200" y="7649"/>
                </a:cubicBezTo>
              </a:path>
              <a:path w="21597" h="7649" stroke="0" extrusionOk="0">
                <a:moveTo>
                  <a:pt x="21597" y="340"/>
                </a:moveTo>
                <a:cubicBezTo>
                  <a:pt x="21557" y="2838"/>
                  <a:pt x="21085" y="5311"/>
                  <a:pt x="20200" y="7649"/>
                </a:cubicBezTo>
                <a:lnTo>
                  <a:pt x="0" y="0"/>
                </a:lnTo>
                <a:close/>
              </a:path>
            </a:pathLst>
          </a:custGeom>
          <a:noFill/>
          <a:ln w="63500">
            <a:solidFill>
              <a:srgbClr val="FFFF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83" name="Oval 41"/>
          <p:cNvSpPr>
            <a:spLocks noChangeArrowheads="1"/>
          </p:cNvSpPr>
          <p:nvPr/>
        </p:nvSpPr>
        <p:spPr bwMode="auto">
          <a:xfrm rot="-137835">
            <a:off x="2339975" y="4184650"/>
            <a:ext cx="274638" cy="274638"/>
          </a:xfrm>
          <a:prstGeom prst="ellipse">
            <a:avLst/>
          </a:prstGeom>
          <a:solidFill>
            <a:srgbClr val="FF0000"/>
          </a:solidFill>
          <a:ln w="19050" algn="ctr">
            <a:solidFill>
              <a:srgbClr val="000000"/>
            </a:solidFill>
            <a:round/>
            <a:headEnd/>
            <a:tailEnd/>
          </a:ln>
        </p:spPr>
        <p:txBody>
          <a:bodyPr wrap="none" anchor="ctr"/>
          <a:lstStyle/>
          <a:p>
            <a:pPr algn="ctr"/>
            <a:endParaRPr lang="en-US" b="1">
              <a:solidFill>
                <a:prstClr val="black"/>
              </a:solidFill>
              <a:latin typeface="Verdana" pitchFamily="34" charset="0"/>
              <a:cs typeface="Arial" charset="0"/>
            </a:endParaRPr>
          </a:p>
        </p:txBody>
      </p:sp>
      <p:sp>
        <p:nvSpPr>
          <p:cNvPr id="84" name="Text Box 42"/>
          <p:cNvSpPr txBox="1">
            <a:spLocks noChangeArrowheads="1"/>
          </p:cNvSpPr>
          <p:nvPr/>
        </p:nvSpPr>
        <p:spPr bwMode="auto">
          <a:xfrm>
            <a:off x="1008063" y="981075"/>
            <a:ext cx="1811337" cy="654050"/>
          </a:xfrm>
          <a:prstGeom prst="rect">
            <a:avLst/>
          </a:prstGeom>
          <a:noFill/>
          <a:ln w="12700">
            <a:solidFill>
              <a:schemeClr val="tx1"/>
            </a:solidFill>
            <a:miter lim="800000"/>
            <a:headEnd/>
            <a:tailEnd/>
          </a:ln>
          <a:effectLst/>
        </p:spPr>
        <p:txBody>
          <a:bodyPr wrap="none">
            <a:spAutoFit/>
          </a:bodyPr>
          <a:lstStyle/>
          <a:p>
            <a:pPr eaLnBrk="0" hangingPunct="0">
              <a:defRPr/>
            </a:pPr>
            <a:r>
              <a:rPr lang="en-US" sz="3600" b="1" i="1" dirty="0">
                <a:solidFill>
                  <a:prstClr val="black"/>
                </a:solidFill>
                <a:latin typeface="Times New Roman" pitchFamily="18" charset="0"/>
                <a:cs typeface="Arial" pitchFamily="34" charset="0"/>
              </a:rPr>
              <a:t>H</a:t>
            </a:r>
            <a:r>
              <a:rPr lang="en-US" sz="3600" b="1" i="1" baseline="-25000" dirty="0">
                <a:solidFill>
                  <a:prstClr val="black"/>
                </a:solidFill>
                <a:latin typeface="Times New Roman" pitchFamily="18" charset="0"/>
                <a:cs typeface="Arial" pitchFamily="34" charset="0"/>
              </a:rPr>
              <a:t>D</a:t>
            </a:r>
            <a:r>
              <a:rPr lang="en-US" sz="3600" b="1" i="1" dirty="0">
                <a:solidFill>
                  <a:prstClr val="black"/>
                </a:solidFill>
                <a:latin typeface="Times New Roman" pitchFamily="18" charset="0"/>
                <a:cs typeface="Arial" pitchFamily="34" charset="0"/>
              </a:rPr>
              <a:t> ≠ H</a:t>
            </a:r>
            <a:r>
              <a:rPr lang="en-US" sz="3600" b="1" i="1" baseline="-25000" dirty="0">
                <a:solidFill>
                  <a:prstClr val="black"/>
                </a:solidFill>
                <a:latin typeface="Times New Roman" pitchFamily="18" charset="0"/>
                <a:cs typeface="Arial" pitchFamily="34" charset="0"/>
              </a:rPr>
              <a:t>E</a:t>
            </a:r>
            <a:endParaRPr lang="en-US" sz="3600" b="1" baseline="-25000" dirty="0">
              <a:solidFill>
                <a:prstClr val="black"/>
              </a:solidFill>
              <a:latin typeface="Times New Roman" pitchFamily="18" charset="0"/>
              <a:cs typeface="Times New Roman" pitchFamily="18" charset="0"/>
            </a:endParaRPr>
          </a:p>
        </p:txBody>
      </p:sp>
      <p:sp>
        <p:nvSpPr>
          <p:cNvPr id="85" name="Text Box 43"/>
          <p:cNvSpPr txBox="1">
            <a:spLocks noChangeArrowheads="1"/>
          </p:cNvSpPr>
          <p:nvPr/>
        </p:nvSpPr>
        <p:spPr bwMode="auto">
          <a:xfrm>
            <a:off x="71438" y="1700213"/>
            <a:ext cx="3779837" cy="1200329"/>
          </a:xfrm>
          <a:prstGeom prst="rect">
            <a:avLst/>
          </a:prstGeom>
          <a:noFill/>
          <a:ln w="9525" algn="ctr">
            <a:noFill/>
            <a:miter lim="800000"/>
            <a:headEnd/>
            <a:tailEnd/>
          </a:ln>
          <a:effectLst/>
        </p:spPr>
        <p:txBody>
          <a:bodyPr>
            <a:spAutoFit/>
          </a:bodyPr>
          <a:lstStyle/>
          <a:p>
            <a:pPr algn="ctr">
              <a:spcBef>
                <a:spcPct val="50000"/>
              </a:spcBef>
              <a:defRPr/>
            </a:pPr>
            <a:r>
              <a:rPr lang="en-US" sz="2400" b="1" i="1" dirty="0">
                <a:solidFill>
                  <a:prstClr val="black"/>
                </a:solidFill>
                <a:latin typeface="Verdana" pitchFamily="34" charset="0"/>
                <a:cs typeface="Arial" pitchFamily="34" charset="0"/>
              </a:rPr>
              <a:t>…even though they are on the </a:t>
            </a:r>
            <a:r>
              <a:rPr lang="en-US" sz="2400" b="1" i="1" u="sng" dirty="0">
                <a:solidFill>
                  <a:prstClr val="black"/>
                </a:solidFill>
                <a:latin typeface="Verdana" pitchFamily="34" charset="0"/>
                <a:cs typeface="Arial" pitchFamily="34" charset="0"/>
              </a:rPr>
              <a:t>same</a:t>
            </a:r>
            <a:r>
              <a:rPr lang="en-US" sz="2400" b="1" i="1" dirty="0">
                <a:solidFill>
                  <a:prstClr val="black"/>
                </a:solidFill>
                <a:latin typeface="Verdana" pitchFamily="34" charset="0"/>
                <a:cs typeface="Arial" pitchFamily="34" charset="0"/>
              </a:rPr>
              <a:t> level surface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2000"/>
                                        <p:tgtEl>
                                          <p:spTgt spid="65"/>
                                        </p:tgtEl>
                                      </p:cBhvr>
                                    </p:animEffect>
                                    <p:set>
                                      <p:cBhvr>
                                        <p:cTn id="7" dur="1" fill="hold">
                                          <p:stCondLst>
                                            <p:cond delay="1999"/>
                                          </p:stCondLst>
                                        </p:cTn>
                                        <p:tgtEl>
                                          <p:spTgt spid="6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59"/>
                                        </p:tgtEl>
                                      </p:cBhvr>
                                    </p:animEffect>
                                    <p:set>
                                      <p:cBhvr>
                                        <p:cTn id="10" dur="1" fill="hold">
                                          <p:stCondLst>
                                            <p:cond delay="1999"/>
                                          </p:stCondLst>
                                        </p:cTn>
                                        <p:tgtEl>
                                          <p:spTgt spid="5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62"/>
                                        </p:tgtEl>
                                      </p:cBhvr>
                                    </p:animEffect>
                                    <p:set>
                                      <p:cBhvr>
                                        <p:cTn id="13" dur="1" fill="hold">
                                          <p:stCondLst>
                                            <p:cond delay="1999"/>
                                          </p:stCondLst>
                                        </p:cTn>
                                        <p:tgtEl>
                                          <p:spTgt spid="6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56"/>
                                        </p:tgtEl>
                                      </p:cBhvr>
                                    </p:animEffect>
                                    <p:set>
                                      <p:cBhvr>
                                        <p:cTn id="16" dur="1" fill="hold">
                                          <p:stCondLst>
                                            <p:cond delay="1999"/>
                                          </p:stCondLst>
                                        </p:cTn>
                                        <p:tgtEl>
                                          <p:spTgt spid="5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fade">
                                      <p:cBhvr>
                                        <p:cTn id="21" dur="500"/>
                                        <p:tgtEl>
                                          <p:spTgt spid="8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500"/>
                                        <p:tgtEl>
                                          <p:spTgt spid="8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500"/>
                                        <p:tgtEl>
                                          <p:spTgt spid="7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wipe(up)">
                                      <p:cBhvr>
                                        <p:cTn id="34" dur="1000"/>
                                        <p:tgtEl>
                                          <p:spTgt spid="82"/>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wipe(up)">
                                      <p:cBhvr>
                                        <p:cTn id="38" dur="1000"/>
                                        <p:tgtEl>
                                          <p:spTgt spid="8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500"/>
                                        <p:tgtEl>
                                          <p:spTgt spid="84"/>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85"/>
                                        </p:tgtEl>
                                        <p:attrNameLst>
                                          <p:attrName>style.visibility</p:attrName>
                                        </p:attrNameLst>
                                      </p:cBhvr>
                                      <p:to>
                                        <p:strVal val="visible"/>
                                      </p:to>
                                    </p:set>
                                    <p:animEffect transition="in" filter="fade">
                                      <p:cBhvr>
                                        <p:cTn id="4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78" grpId="0"/>
      <p:bldP spid="79" grpId="0"/>
      <p:bldP spid="80" grpId="0" animBg="1"/>
      <p:bldP spid="81" grpId="0" animBg="1"/>
      <p:bldP spid="82" grpId="0" animBg="1"/>
      <p:bldP spid="83" grpId="0" animBg="1"/>
      <p:bldP spid="84" grpId="0" animBg="1"/>
      <p:bldP spid="8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Leveling not so simple after all</a:t>
            </a:r>
            <a:endParaRPr lang="en-US" dirty="0"/>
          </a:p>
        </p:txBody>
      </p:sp>
      <p:sp>
        <p:nvSpPr>
          <p:cNvPr id="3" name="Content Placeholder 2"/>
          <p:cNvSpPr>
            <a:spLocks noGrp="1"/>
          </p:cNvSpPr>
          <p:nvPr>
            <p:ph idx="1"/>
          </p:nvPr>
        </p:nvSpPr>
        <p:spPr>
          <a:xfrm>
            <a:off x="343877" y="1417638"/>
            <a:ext cx="8470939" cy="5217624"/>
          </a:xfrm>
        </p:spPr>
        <p:txBody>
          <a:bodyPr>
            <a:normAutofit fontScale="92500" lnSpcReduction="10000"/>
          </a:bodyPr>
          <a:lstStyle/>
          <a:p>
            <a:r>
              <a:rPr lang="en-US" dirty="0" smtClean="0"/>
              <a:t>What if some of leveling could be automated?</a:t>
            </a:r>
          </a:p>
          <a:p>
            <a:pPr lvl="1"/>
            <a:r>
              <a:rPr lang="en-US" dirty="0" smtClean="0"/>
              <a:t>Corrections, conversion to geopotential, adjustment</a:t>
            </a:r>
          </a:p>
          <a:p>
            <a:pPr lvl="1"/>
            <a:r>
              <a:rPr lang="en-US" dirty="0" smtClean="0"/>
              <a:t>Input: </a:t>
            </a:r>
            <a:r>
              <a:rPr lang="en-US" i="1" dirty="0" smtClean="0"/>
              <a:t>Good</a:t>
            </a:r>
            <a:r>
              <a:rPr lang="en-US" dirty="0" smtClean="0"/>
              <a:t> leveling data, correctly formatted</a:t>
            </a:r>
          </a:p>
          <a:p>
            <a:pPr lvl="1"/>
            <a:r>
              <a:rPr lang="en-US" dirty="0" smtClean="0"/>
              <a:t>Output: Adjusted heights (with accuracies)</a:t>
            </a:r>
          </a:p>
          <a:p>
            <a:r>
              <a:rPr lang="en-US" dirty="0" smtClean="0"/>
              <a:t>OPUS: Online Positioning User Service</a:t>
            </a:r>
          </a:p>
          <a:p>
            <a:pPr lvl="1"/>
            <a:r>
              <a:rPr lang="en-US" dirty="0" smtClean="0"/>
              <a:t>GPS processing software, orbits, models</a:t>
            </a:r>
          </a:p>
          <a:p>
            <a:pPr lvl="1"/>
            <a:r>
              <a:rPr lang="en-US" dirty="0" smtClean="0"/>
              <a:t>Input: </a:t>
            </a:r>
            <a:r>
              <a:rPr lang="en-US" i="1" dirty="0" smtClean="0"/>
              <a:t>Good</a:t>
            </a:r>
            <a:r>
              <a:rPr lang="en-US" dirty="0" smtClean="0"/>
              <a:t> GPS data, antenna type and height</a:t>
            </a:r>
          </a:p>
          <a:p>
            <a:pPr lvl="1"/>
            <a:r>
              <a:rPr lang="en-US" dirty="0" smtClean="0"/>
              <a:t>Output: Adjusted geodetic positions (with accuracies)</a:t>
            </a:r>
          </a:p>
          <a:p>
            <a:r>
              <a:rPr lang="en-US" dirty="0" smtClean="0"/>
              <a:t>Philosophically, LOCUS similar to OPUS</a:t>
            </a:r>
          </a:p>
          <a:p>
            <a:pPr marL="742950" lvl="2" indent="-342900"/>
            <a:r>
              <a:rPr lang="en-US" dirty="0" smtClean="0"/>
              <a:t>OPUS first released in 2000</a:t>
            </a:r>
          </a:p>
          <a:p>
            <a:pPr marL="742950" lvl="2" indent="-342900"/>
            <a:r>
              <a:rPr lang="en-US" dirty="0" smtClean="0"/>
              <a:t>LOCUS (beta) out now; official release October 2011 (v1.0)</a:t>
            </a:r>
          </a:p>
          <a:p>
            <a:pPr lvl="1"/>
            <a:endParaRPr lang="en-US" dirty="0" smtClean="0"/>
          </a:p>
        </p:txBody>
      </p:sp>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674" t="13271" r="2529" b="12496"/>
          <a:stretch>
            <a:fillRect/>
          </a:stretch>
        </p:blipFill>
        <p:spPr bwMode="auto">
          <a:xfrm>
            <a:off x="0" y="0"/>
            <a:ext cx="9144000" cy="6858531"/>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l="3589" t="13913" r="3589" b="3211"/>
          <a:stretch>
            <a:fillRect/>
          </a:stretch>
        </p:blipFill>
        <p:spPr bwMode="auto">
          <a:xfrm>
            <a:off x="0" y="0"/>
            <a:ext cx="9144000" cy="684403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Additional software needed</a:t>
            </a:r>
            <a:endParaRPr lang="en-US" dirty="0"/>
          </a:p>
        </p:txBody>
      </p:sp>
      <p:sp>
        <p:nvSpPr>
          <p:cNvPr id="7" name="Content Placeholder 6"/>
          <p:cNvSpPr>
            <a:spLocks noGrp="1"/>
          </p:cNvSpPr>
          <p:nvPr>
            <p:ph idx="1"/>
          </p:nvPr>
        </p:nvSpPr>
        <p:spPr>
          <a:xfrm>
            <a:off x="329184" y="1600200"/>
            <a:ext cx="8668512" cy="4525963"/>
          </a:xfrm>
        </p:spPr>
        <p:txBody>
          <a:bodyPr/>
          <a:lstStyle/>
          <a:p>
            <a:r>
              <a:rPr lang="en-US" sz="2800" b="1" dirty="0" err="1" smtClean="0"/>
              <a:t>Translev</a:t>
            </a:r>
            <a:r>
              <a:rPr lang="en-US" sz="2800" b="1" dirty="0" smtClean="0"/>
              <a:t>:</a:t>
            </a:r>
            <a:r>
              <a:rPr lang="en-US" sz="2800" dirty="0" smtClean="0"/>
              <a:t>  Format and check digital leveling observation data and generate NGS vertical “Bluebook” (*.hgz) files</a:t>
            </a:r>
          </a:p>
          <a:p>
            <a:r>
              <a:rPr lang="en-US" sz="2800" b="1" dirty="0" err="1" smtClean="0"/>
              <a:t>WinDesc</a:t>
            </a:r>
            <a:r>
              <a:rPr lang="en-US" sz="2800" b="1" dirty="0" smtClean="0"/>
              <a:t>:  </a:t>
            </a:r>
            <a:r>
              <a:rPr lang="en-US" sz="2800" dirty="0" smtClean="0"/>
              <a:t>Create, edit, and format NGS survey control description (*.dsc) files</a:t>
            </a:r>
            <a:endParaRPr lang="en-US" sz="2800" dirty="0"/>
          </a:p>
        </p:txBody>
      </p:sp>
      <p:pic>
        <p:nvPicPr>
          <p:cNvPr id="2051" name="Picture 3"/>
          <p:cNvPicPr>
            <a:picLocks noChangeAspect="1" noChangeArrowheads="1"/>
          </p:cNvPicPr>
          <p:nvPr/>
        </p:nvPicPr>
        <p:blipFill>
          <a:blip r:embed="rId2" cstate="print"/>
          <a:srcRect/>
          <a:stretch>
            <a:fillRect/>
          </a:stretch>
        </p:blipFill>
        <p:spPr bwMode="auto">
          <a:xfrm>
            <a:off x="77343" y="3685032"/>
            <a:ext cx="5153025" cy="2990850"/>
          </a:xfrm>
          <a:prstGeom prst="rect">
            <a:avLst/>
          </a:prstGeom>
          <a:noFill/>
          <a:ln w="9525">
            <a:noFill/>
            <a:miter lim="800000"/>
            <a:headEnd/>
            <a:tailEnd/>
          </a:ln>
          <a:effectLst>
            <a:outerShdw blurRad="50800" dist="76200" dir="2700000" algn="tl" rotWithShape="0">
              <a:prstClr val="black">
                <a:alpha val="40000"/>
              </a:prstClr>
            </a:outerShdw>
          </a:effectLst>
        </p:spPr>
      </p:pic>
      <p:pic>
        <p:nvPicPr>
          <p:cNvPr id="2050" name="Picture 2"/>
          <p:cNvPicPr>
            <a:picLocks noChangeAspect="1" noChangeArrowheads="1"/>
          </p:cNvPicPr>
          <p:nvPr/>
        </p:nvPicPr>
        <p:blipFill>
          <a:blip r:embed="rId3" cstate="print"/>
          <a:srcRect/>
          <a:stretch>
            <a:fillRect/>
          </a:stretch>
        </p:blipFill>
        <p:spPr bwMode="auto">
          <a:xfrm>
            <a:off x="5378196" y="3977640"/>
            <a:ext cx="3619500" cy="2495550"/>
          </a:xfrm>
          <a:prstGeom prst="rect">
            <a:avLst/>
          </a:prstGeom>
          <a:noFill/>
          <a:ln w="9525">
            <a:noFill/>
            <a:miter lim="800000"/>
            <a:headEnd/>
            <a:tailEnd/>
          </a:ln>
          <a:effectLst>
            <a:outerShdw blurRad="50800" dist="76200" dir="2700000" algn="tl" rotWithShape="0">
              <a:prstClr val="black">
                <a:alpha val="40000"/>
              </a:prstClr>
            </a:outerShdw>
          </a:effectLst>
        </p:spPr>
      </p:pic>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l="3589" t="13913" r="3589" b="3211"/>
          <a:stretch>
            <a:fillRect/>
          </a:stretch>
        </p:blipFill>
        <p:spPr bwMode="auto">
          <a:xfrm>
            <a:off x="0" y="0"/>
            <a:ext cx="9144000" cy="6844152"/>
          </a:xfrm>
          <a:prstGeom prst="rect">
            <a:avLst/>
          </a:prstGeom>
          <a:noFill/>
          <a:ln w="9525">
            <a:noFill/>
            <a:miter lim="800000"/>
            <a:headEnd/>
            <a:tailEnd/>
          </a:ln>
        </p:spPr>
      </p:pic>
      <p:pic>
        <p:nvPicPr>
          <p:cNvPr id="1026" name="Picture 2" descr="C:\NGS\Presentations\2011\ACSM-Esri_2011\VDatum and LOCUS\BlueBook.jpg"/>
          <p:cNvPicPr>
            <a:picLocks noChangeAspect="1" noChangeArrowheads="1"/>
          </p:cNvPicPr>
          <p:nvPr/>
        </p:nvPicPr>
        <p:blipFill>
          <a:blip r:embed="rId3" cstate="print"/>
          <a:srcRect/>
          <a:stretch>
            <a:fillRect/>
          </a:stretch>
        </p:blipFill>
        <p:spPr bwMode="auto">
          <a:xfrm>
            <a:off x="7132320" y="3477256"/>
            <a:ext cx="1506070" cy="1890272"/>
          </a:xfrm>
          <a:prstGeom prst="rect">
            <a:avLst/>
          </a:prstGeom>
          <a:noFill/>
          <a:effectLst>
            <a:outerShdw blurRad="50800" dist="63500" dir="2700000" algn="tl" rotWithShape="0">
              <a:prstClr val="black">
                <a:alpha val="40000"/>
              </a:prstClr>
            </a:outerShdw>
          </a:effectLst>
        </p:spPr>
      </p:pic>
      <p:sp>
        <p:nvSpPr>
          <p:cNvPr id="4" name="TextBox 3"/>
          <p:cNvSpPr txBox="1"/>
          <p:nvPr/>
        </p:nvSpPr>
        <p:spPr>
          <a:xfrm>
            <a:off x="1938528" y="3717572"/>
            <a:ext cx="4901184" cy="2308324"/>
          </a:xfrm>
          <a:prstGeom prst="rect">
            <a:avLst/>
          </a:prstGeom>
          <a:noFill/>
        </p:spPr>
        <p:txBody>
          <a:bodyPr wrap="square" rtlCol="0">
            <a:spAutoFit/>
          </a:bodyPr>
          <a:lstStyle/>
          <a:p>
            <a:r>
              <a:rPr lang="en-US" b="1" dirty="0" smtClean="0"/>
              <a:t>Input: </a:t>
            </a:r>
            <a:r>
              <a:rPr lang="en-US" dirty="0" smtClean="0"/>
              <a:t>NGS vertical bluebook file (*.hgz)</a:t>
            </a:r>
          </a:p>
          <a:p>
            <a:endParaRPr lang="en-US" dirty="0" smtClean="0"/>
          </a:p>
          <a:p>
            <a:r>
              <a:rPr lang="en-US" i="1" dirty="0" smtClean="0"/>
              <a:t>Analogous to RINEX for GNSS:</a:t>
            </a:r>
            <a:r>
              <a:rPr lang="en-US" dirty="0" smtClean="0"/>
              <a:t/>
            </a:r>
            <a:br>
              <a:rPr lang="en-US" dirty="0" smtClean="0"/>
            </a:br>
            <a:r>
              <a:rPr lang="en-US" dirty="0" smtClean="0"/>
              <a:t>Standardized ASCII observation data format (per Federal Geodetic Control Subcommittee)</a:t>
            </a:r>
          </a:p>
          <a:p>
            <a:endParaRPr lang="en-US" dirty="0" smtClean="0"/>
          </a:p>
          <a:p>
            <a:r>
              <a:rPr lang="en-US" dirty="0" smtClean="0"/>
              <a:t>Can convert digital level files to *.hgz format using </a:t>
            </a:r>
            <a:r>
              <a:rPr lang="en-US" b="1" dirty="0" err="1" smtClean="0"/>
              <a:t>Translev</a:t>
            </a:r>
            <a:endParaRPr lang="en-US" b="1" dirty="0"/>
          </a:p>
        </p:txBody>
      </p:sp>
      <p:sp>
        <p:nvSpPr>
          <p:cNvPr id="5" name="TextBox 4"/>
          <p:cNvSpPr txBox="1"/>
          <p:nvPr/>
        </p:nvSpPr>
        <p:spPr>
          <a:xfrm>
            <a:off x="3328416" y="3071348"/>
            <a:ext cx="5376672" cy="400110"/>
          </a:xfrm>
          <a:prstGeom prst="rect">
            <a:avLst/>
          </a:prstGeom>
          <a:noFill/>
        </p:spPr>
        <p:txBody>
          <a:bodyPr wrap="square" rtlCol="0">
            <a:spAutoFit/>
          </a:bodyPr>
          <a:lstStyle/>
          <a:p>
            <a:pPr algn="r"/>
            <a:r>
              <a:rPr lang="en-US" sz="2000" b="1" dirty="0" smtClean="0">
                <a:solidFill>
                  <a:srgbClr val="0000FF"/>
                </a:solidFill>
              </a:rPr>
              <a:t>geodesy.noaa.gov/FGCS/</a:t>
            </a:r>
            <a:r>
              <a:rPr lang="en-US" sz="2000" b="1" dirty="0" err="1" smtClean="0">
                <a:solidFill>
                  <a:srgbClr val="0000FF"/>
                </a:solidFill>
              </a:rPr>
              <a:t>BlueBook</a:t>
            </a:r>
            <a:endParaRPr lang="en-US" sz="20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1000" fill="hold"/>
                                        <p:tgtEl>
                                          <p:spTgt spid="1026"/>
                                        </p:tgtEl>
                                        <p:attrNameLst>
                                          <p:attrName>ppt_x</p:attrName>
                                        </p:attrNameLst>
                                      </p:cBhvr>
                                      <p:tavLst>
                                        <p:tav tm="0">
                                          <p:val>
                                            <p:strVal val="1+#ppt_w/2"/>
                                          </p:val>
                                        </p:tav>
                                        <p:tav tm="100000">
                                          <p:val>
                                            <p:strVal val="#ppt_x"/>
                                          </p:val>
                                        </p:tav>
                                      </p:tavLst>
                                    </p:anim>
                                    <p:anim calcmode="lin" valueType="num">
                                      <p:cBhvr additive="base">
                                        <p:cTn id="16" dur="1000" fill="hold"/>
                                        <p:tgtEl>
                                          <p:spTgt spid="102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3589" t="13913" r="3589" b="3211"/>
          <a:stretch>
            <a:fillRect/>
          </a:stretch>
        </p:blipFill>
        <p:spPr bwMode="auto">
          <a:xfrm>
            <a:off x="0" y="0"/>
            <a:ext cx="9144000" cy="684407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l="3589" t="13913" r="3589" b="3211"/>
          <a:stretch>
            <a:fillRect/>
          </a:stretch>
        </p:blipFill>
        <p:spPr bwMode="auto">
          <a:xfrm>
            <a:off x="0" y="0"/>
            <a:ext cx="9144000" cy="6844066"/>
          </a:xfrm>
          <a:prstGeom prst="rect">
            <a:avLst/>
          </a:prstGeom>
          <a:noFill/>
          <a:ln w="9525">
            <a:noFill/>
            <a:miter lim="800000"/>
            <a:headEnd/>
            <a:tailEnd/>
          </a:ln>
        </p:spPr>
      </p:pic>
      <p:sp>
        <p:nvSpPr>
          <p:cNvPr id="6" name="Left Arrow 7"/>
          <p:cNvSpPr>
            <a:spLocks noChangeArrowheads="1"/>
          </p:cNvSpPr>
          <p:nvPr/>
        </p:nvSpPr>
        <p:spPr bwMode="auto">
          <a:xfrm>
            <a:off x="6583680" y="2578608"/>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8" name="Left Arrow 7"/>
          <p:cNvSpPr>
            <a:spLocks noChangeArrowheads="1"/>
          </p:cNvSpPr>
          <p:nvPr/>
        </p:nvSpPr>
        <p:spPr bwMode="auto">
          <a:xfrm rot="5400000">
            <a:off x="2619756" y="3406140"/>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9" name="Left Arrow 7"/>
          <p:cNvSpPr>
            <a:spLocks noChangeArrowheads="1"/>
          </p:cNvSpPr>
          <p:nvPr/>
        </p:nvSpPr>
        <p:spPr bwMode="auto">
          <a:xfrm>
            <a:off x="1865376" y="5148072"/>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fade">
                                      <p:cBhvr>
                                        <p:cTn id="13" dur="500"/>
                                        <p:tgtEl>
                                          <p:spTgt spid="3075"/>
                                        </p:tgtEl>
                                      </p:cBhvr>
                                    </p:animEffect>
                                  </p:childTnLst>
                                </p:cTn>
                              </p:par>
                              <p:par>
                                <p:cTn id="14" presetID="2" presetClass="entr" presetSubtype="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1+#ppt_w/2"/>
                                          </p:val>
                                        </p:tav>
                                        <p:tav tm="100000">
                                          <p:val>
                                            <p:strVal val="#ppt_x"/>
                                          </p:val>
                                        </p:tav>
                                      </p:tavLst>
                                    </p:anim>
                                    <p:anim calcmode="lin" valueType="num">
                                      <p:cBhvr additive="base">
                                        <p:cTn id="1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l="897" t="13913" r="17226" b="12843"/>
          <a:stretch>
            <a:fillRect/>
          </a:stretch>
        </p:blipFill>
        <p:spPr bwMode="auto">
          <a:xfrm>
            <a:off x="0" y="19"/>
            <a:ext cx="9144931" cy="6858000"/>
          </a:xfrm>
          <a:prstGeom prst="rect">
            <a:avLst/>
          </a:prstGeom>
          <a:noFill/>
          <a:ln w="9525">
            <a:noFill/>
            <a:miter lim="800000"/>
            <a:headEnd/>
            <a:tailEnd/>
          </a:ln>
        </p:spPr>
      </p:pic>
      <p:sp>
        <p:nvSpPr>
          <p:cNvPr id="7171" name="Rectangle 2"/>
          <p:cNvSpPr>
            <a:spLocks noChangeArrowheads="1"/>
          </p:cNvSpPr>
          <p:nvPr/>
        </p:nvSpPr>
        <p:spPr bwMode="auto">
          <a:xfrm>
            <a:off x="2962656" y="3429000"/>
            <a:ext cx="5349240" cy="2585323"/>
          </a:xfrm>
          <a:prstGeom prst="rect">
            <a:avLst/>
          </a:prstGeom>
          <a:noFill/>
          <a:ln w="9525">
            <a:noFill/>
            <a:miter lim="800000"/>
            <a:headEnd/>
            <a:tailEnd/>
          </a:ln>
        </p:spPr>
        <p:txBody>
          <a:bodyPr wrap="square">
            <a:spAutoFit/>
          </a:bodyPr>
          <a:lstStyle/>
          <a:p>
            <a:r>
              <a:rPr lang="en-US" b="1" i="1" dirty="0" smtClean="0"/>
              <a:t>Available Vertical Datums</a:t>
            </a:r>
            <a:endParaRPr lang="en-US" b="1" i="1" dirty="0"/>
          </a:p>
          <a:p>
            <a:r>
              <a:rPr lang="en-US" dirty="0" smtClean="0"/>
              <a:t>88	NAVD 88</a:t>
            </a:r>
            <a:endParaRPr lang="en-US" dirty="0"/>
          </a:p>
          <a:p>
            <a:r>
              <a:rPr lang="en-US" dirty="0" smtClean="0"/>
              <a:t>29	NGVD 29</a:t>
            </a:r>
            <a:endParaRPr lang="en-US" dirty="0"/>
          </a:p>
          <a:p>
            <a:r>
              <a:rPr lang="en-US" dirty="0" smtClean="0"/>
              <a:t>AS	American </a:t>
            </a:r>
            <a:r>
              <a:rPr lang="en-US" dirty="0"/>
              <a:t>Samoa of 02 (ASVD02)            </a:t>
            </a:r>
          </a:p>
          <a:p>
            <a:r>
              <a:rPr lang="en-US" dirty="0" smtClean="0"/>
              <a:t>G1	Guam </a:t>
            </a:r>
            <a:r>
              <a:rPr lang="en-US" dirty="0"/>
              <a:t>of 63 (GUVD63) </a:t>
            </a:r>
          </a:p>
          <a:p>
            <a:r>
              <a:rPr lang="en-US" dirty="0" smtClean="0"/>
              <a:t>GU	Guam </a:t>
            </a:r>
            <a:r>
              <a:rPr lang="en-US" dirty="0"/>
              <a:t>of 04 (GUVD04) </a:t>
            </a:r>
          </a:p>
          <a:p>
            <a:r>
              <a:rPr lang="en-US" dirty="0" smtClean="0"/>
              <a:t>LT	Local </a:t>
            </a:r>
            <a:r>
              <a:rPr lang="en-US" dirty="0"/>
              <a:t>Tidal</a:t>
            </a:r>
          </a:p>
          <a:p>
            <a:r>
              <a:rPr lang="en-US" dirty="0" smtClean="0"/>
              <a:t>NM	Northern </a:t>
            </a:r>
            <a:r>
              <a:rPr lang="en-US" dirty="0"/>
              <a:t>Marianas of 03 (NMVD03) </a:t>
            </a:r>
          </a:p>
          <a:p>
            <a:r>
              <a:rPr lang="en-US" dirty="0" smtClean="0"/>
              <a:t>PR	Puerto </a:t>
            </a:r>
            <a:r>
              <a:rPr lang="en-US" dirty="0"/>
              <a:t>Rico of 02  (PRVD02)</a:t>
            </a:r>
          </a:p>
        </p:txBody>
      </p:sp>
      <p:sp>
        <p:nvSpPr>
          <p:cNvPr id="4" name="Left Arrow 7"/>
          <p:cNvSpPr>
            <a:spLocks noChangeArrowheads="1"/>
          </p:cNvSpPr>
          <p:nvPr/>
        </p:nvSpPr>
        <p:spPr bwMode="auto">
          <a:xfrm>
            <a:off x="1170432" y="566928"/>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5" name="Left Arrow 7"/>
          <p:cNvSpPr>
            <a:spLocks noChangeArrowheads="1"/>
          </p:cNvSpPr>
          <p:nvPr/>
        </p:nvSpPr>
        <p:spPr bwMode="auto">
          <a:xfrm>
            <a:off x="804672" y="3712464"/>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fade">
                                      <p:cBhvr>
                                        <p:cTn id="1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4"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l="897" t="13913" r="17226" b="12843"/>
          <a:stretch>
            <a:fillRect/>
          </a:stretch>
        </p:blipFill>
        <p:spPr bwMode="auto">
          <a:xfrm>
            <a:off x="0" y="0"/>
            <a:ext cx="9144895" cy="6858000"/>
          </a:xfrm>
          <a:prstGeom prst="rect">
            <a:avLst/>
          </a:prstGeom>
          <a:noFill/>
          <a:ln w="9525">
            <a:noFill/>
            <a:miter lim="800000"/>
            <a:headEnd/>
            <a:tailEnd/>
          </a:ln>
        </p:spPr>
      </p:pic>
      <p:sp>
        <p:nvSpPr>
          <p:cNvPr id="9" name="Left Arrow 8"/>
          <p:cNvSpPr>
            <a:spLocks noChangeArrowheads="1"/>
          </p:cNvSpPr>
          <p:nvPr/>
        </p:nvSpPr>
        <p:spPr bwMode="auto">
          <a:xfrm rot="5400000">
            <a:off x="85919" y="4672372"/>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cstate="print"/>
          <a:srcRect l="778" t="11810" r="7002" b="13076"/>
          <a:stretch>
            <a:fillRect/>
          </a:stretch>
        </p:blipFill>
        <p:spPr bwMode="auto">
          <a:xfrm>
            <a:off x="0" y="0"/>
            <a:ext cx="9144000" cy="6868386"/>
          </a:xfrm>
          <a:prstGeom prst="rect">
            <a:avLst/>
          </a:prstGeom>
          <a:noFill/>
          <a:ln w="9525">
            <a:noFill/>
            <a:miter lim="800000"/>
            <a:headEnd/>
            <a:tailEnd/>
          </a:ln>
        </p:spPr>
      </p:pic>
      <p:sp>
        <p:nvSpPr>
          <p:cNvPr id="3" name="Left Arrow 7"/>
          <p:cNvSpPr>
            <a:spLocks noChangeArrowheads="1"/>
          </p:cNvSpPr>
          <p:nvPr/>
        </p:nvSpPr>
        <p:spPr bwMode="auto">
          <a:xfrm>
            <a:off x="3730752" y="722376"/>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4" name="Left Arrow 7"/>
          <p:cNvSpPr>
            <a:spLocks noChangeArrowheads="1"/>
          </p:cNvSpPr>
          <p:nvPr/>
        </p:nvSpPr>
        <p:spPr bwMode="auto">
          <a:xfrm>
            <a:off x="4242816" y="347472"/>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5" name="Left Arrow 7"/>
          <p:cNvSpPr>
            <a:spLocks noChangeArrowheads="1"/>
          </p:cNvSpPr>
          <p:nvPr/>
        </p:nvSpPr>
        <p:spPr bwMode="auto">
          <a:xfrm rot="16200000">
            <a:off x="7840766" y="1339596"/>
            <a:ext cx="786812"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7" name="TextBox 6"/>
          <p:cNvSpPr txBox="1"/>
          <p:nvPr/>
        </p:nvSpPr>
        <p:spPr>
          <a:xfrm>
            <a:off x="7607808" y="210312"/>
            <a:ext cx="1536192" cy="923330"/>
          </a:xfrm>
          <a:prstGeom prst="rect">
            <a:avLst/>
          </a:prstGeom>
          <a:noFill/>
        </p:spPr>
        <p:txBody>
          <a:bodyPr wrap="square" rtlCol="0">
            <a:spAutoFit/>
          </a:bodyPr>
          <a:lstStyle/>
          <a:p>
            <a:pPr algn="ctr"/>
            <a:r>
              <a:rPr lang="en-US" b="1" dirty="0" smtClean="0"/>
              <a:t>Orthometric height, </a:t>
            </a:r>
            <a:r>
              <a:rPr lang="en-US" b="1" i="1" dirty="0" smtClean="0">
                <a:latin typeface="Times New Roman" pitchFamily="18" charset="0"/>
                <a:cs typeface="Times New Roman" pitchFamily="18" charset="0"/>
              </a:rPr>
              <a:t>H</a:t>
            </a:r>
            <a:r>
              <a:rPr lang="en-US" b="1" dirty="0" smtClean="0"/>
              <a:t/>
            </a:r>
            <a:br>
              <a:rPr lang="en-US" b="1" dirty="0" smtClean="0"/>
            </a:br>
            <a:r>
              <a:rPr lang="en-US" b="1" dirty="0" smtClean="0"/>
              <a:t>(m)</a:t>
            </a:r>
            <a:endParaRPr lang="en-US" b="1" dirty="0"/>
          </a:p>
        </p:txBody>
      </p:sp>
      <p:sp>
        <p:nvSpPr>
          <p:cNvPr id="8" name="TextBox 7"/>
          <p:cNvSpPr txBox="1"/>
          <p:nvPr/>
        </p:nvSpPr>
        <p:spPr>
          <a:xfrm>
            <a:off x="6071616" y="210312"/>
            <a:ext cx="1682496" cy="923330"/>
          </a:xfrm>
          <a:prstGeom prst="rect">
            <a:avLst/>
          </a:prstGeom>
          <a:noFill/>
        </p:spPr>
        <p:txBody>
          <a:bodyPr wrap="square" rtlCol="0">
            <a:spAutoFit/>
          </a:bodyPr>
          <a:lstStyle/>
          <a:p>
            <a:pPr algn="ctr"/>
            <a:r>
              <a:rPr lang="en-US" b="1" dirty="0" smtClean="0"/>
              <a:t>Geopotential number, </a:t>
            </a:r>
            <a:r>
              <a:rPr lang="en-US" b="1" i="1" dirty="0" smtClean="0">
                <a:latin typeface="Times New Roman" pitchFamily="18" charset="0"/>
                <a:cs typeface="Times New Roman" pitchFamily="18" charset="0"/>
              </a:rPr>
              <a:t>C</a:t>
            </a:r>
            <a:r>
              <a:rPr lang="en-US" b="1" dirty="0" smtClean="0"/>
              <a:t/>
            </a:r>
            <a:br>
              <a:rPr lang="en-US" b="1" dirty="0" smtClean="0"/>
            </a:br>
            <a:r>
              <a:rPr lang="en-US" b="1" dirty="0" smtClean="0"/>
              <a:t>(</a:t>
            </a:r>
            <a:r>
              <a:rPr lang="en-US" b="1" dirty="0" err="1" smtClean="0"/>
              <a:t>gpu</a:t>
            </a:r>
            <a:r>
              <a:rPr lang="en-US" b="1" dirty="0" smtClean="0"/>
              <a:t>)</a:t>
            </a:r>
            <a:endParaRPr lang="en-US" b="1" dirty="0"/>
          </a:p>
        </p:txBody>
      </p:sp>
      <p:sp>
        <p:nvSpPr>
          <p:cNvPr id="9" name="Left Arrow 7"/>
          <p:cNvSpPr>
            <a:spLocks noChangeArrowheads="1"/>
          </p:cNvSpPr>
          <p:nvPr/>
        </p:nvSpPr>
        <p:spPr bwMode="auto">
          <a:xfrm rot="16200000">
            <a:off x="6780062" y="1339596"/>
            <a:ext cx="786812"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graphicFrame>
        <p:nvGraphicFramePr>
          <p:cNvPr id="10" name="Object 9"/>
          <p:cNvGraphicFramePr>
            <a:graphicFrameLocks noChangeAspect="1"/>
          </p:cNvGraphicFramePr>
          <p:nvPr/>
        </p:nvGraphicFramePr>
        <p:xfrm>
          <a:off x="4262120" y="2146617"/>
          <a:ext cx="1955800" cy="1465263"/>
        </p:xfrm>
        <a:graphic>
          <a:graphicData uri="http://schemas.openxmlformats.org/presentationml/2006/ole">
            <p:oleObj spid="_x0000_s5123" name="Equation" r:id="rId5" imgW="558720" imgH="419040" progId="Equation.3">
              <p:embed/>
            </p:oleObj>
          </a:graphicData>
        </a:graphic>
      </p:graphicFrame>
      <p:sp>
        <p:nvSpPr>
          <p:cNvPr id="11" name="TextBox 10"/>
          <p:cNvSpPr txBox="1"/>
          <p:nvPr/>
        </p:nvSpPr>
        <p:spPr>
          <a:xfrm>
            <a:off x="2816352" y="3770221"/>
            <a:ext cx="3950208" cy="1138773"/>
          </a:xfrm>
          <a:prstGeom prst="rect">
            <a:avLst/>
          </a:prstGeom>
          <a:noFill/>
        </p:spPr>
        <p:txBody>
          <a:bodyPr wrap="square" rtlCol="0">
            <a:spAutoFit/>
          </a:bodyPr>
          <a:lstStyle/>
          <a:p>
            <a:pPr>
              <a:tabLst>
                <a:tab pos="401638" algn="l"/>
              </a:tabLst>
            </a:pPr>
            <a:r>
              <a:rPr lang="en-US" sz="2400" b="1" i="1" dirty="0" smtClean="0">
                <a:latin typeface="Times New Roman" pitchFamily="18" charset="0"/>
                <a:cs typeface="Times New Roman" pitchFamily="18" charset="0"/>
              </a:rPr>
              <a:t>H</a:t>
            </a:r>
            <a:r>
              <a:rPr lang="en-US" sz="2000" dirty="0" smtClean="0"/>
              <a:t>  	= Orthometric height</a:t>
            </a:r>
          </a:p>
          <a:p>
            <a:pPr>
              <a:tabLst>
                <a:tab pos="401638" algn="l"/>
              </a:tabLst>
            </a:pPr>
            <a:r>
              <a:rPr lang="en-US" sz="2400" b="1" i="1" dirty="0" smtClean="0">
                <a:latin typeface="Times New Roman" pitchFamily="18" charset="0"/>
                <a:cs typeface="Times New Roman" pitchFamily="18" charset="0"/>
              </a:rPr>
              <a:t>C</a:t>
            </a:r>
            <a:r>
              <a:rPr lang="en-US" sz="2000" dirty="0" smtClean="0"/>
              <a:t> 	= Geopotential number</a:t>
            </a:r>
          </a:p>
          <a:p>
            <a:pPr>
              <a:tabLst>
                <a:tab pos="401638" algn="l"/>
              </a:tabLst>
            </a:pPr>
            <a:r>
              <a:rPr lang="en-US" sz="2000" dirty="0" smtClean="0"/>
              <a:t>    	= Mean gravity on plumbline</a:t>
            </a:r>
            <a:endParaRPr lang="en-US" sz="2000" dirty="0"/>
          </a:p>
        </p:txBody>
      </p:sp>
      <p:graphicFrame>
        <p:nvGraphicFramePr>
          <p:cNvPr id="5124" name="Object 4"/>
          <p:cNvGraphicFramePr>
            <a:graphicFrameLocks noChangeAspect="1"/>
          </p:cNvGraphicFramePr>
          <p:nvPr/>
        </p:nvGraphicFramePr>
        <p:xfrm>
          <a:off x="2907538" y="4504690"/>
          <a:ext cx="311150" cy="387350"/>
        </p:xfrm>
        <a:graphic>
          <a:graphicData uri="http://schemas.openxmlformats.org/presentationml/2006/ole">
            <p:oleObj spid="_x0000_s5124" name="Equation" r:id="rId6" imgW="152280" imgH="190440" progId="Equation.3">
              <p:embed/>
            </p:oleObj>
          </a:graphicData>
        </a:graphic>
      </p:graphicFrame>
      <p:sp>
        <p:nvSpPr>
          <p:cNvPr id="13" name="TextBox 12"/>
          <p:cNvSpPr txBox="1"/>
          <p:nvPr/>
        </p:nvSpPr>
        <p:spPr>
          <a:xfrm>
            <a:off x="2816352" y="5123533"/>
            <a:ext cx="3950208" cy="646331"/>
          </a:xfrm>
          <a:prstGeom prst="rect">
            <a:avLst/>
          </a:prstGeom>
          <a:noFill/>
        </p:spPr>
        <p:txBody>
          <a:bodyPr wrap="square" rtlCol="0">
            <a:spAutoFit/>
          </a:bodyPr>
          <a:lstStyle/>
          <a:p>
            <a:r>
              <a:rPr lang="en-US" i="1" dirty="0" smtClean="0"/>
              <a:t>Note:</a:t>
            </a:r>
            <a:r>
              <a:rPr lang="en-US" dirty="0" smtClean="0"/>
              <a:t>  For consistent units, multiply</a:t>
            </a:r>
            <a:br>
              <a:rPr lang="en-US" dirty="0" smtClean="0"/>
            </a:br>
            <a:r>
              <a:rPr lang="en-US" b="1" i="1" dirty="0" smtClean="0">
                <a:latin typeface="Times New Roman" pitchFamily="18" charset="0"/>
                <a:cs typeface="Times New Roman" pitchFamily="18" charset="0"/>
              </a:rPr>
              <a:t>C</a:t>
            </a:r>
            <a:r>
              <a:rPr lang="en-US" dirty="0" smtClean="0"/>
              <a:t> in </a:t>
            </a:r>
            <a:r>
              <a:rPr lang="en-US" dirty="0" err="1" smtClean="0"/>
              <a:t>gpu</a:t>
            </a:r>
            <a:r>
              <a:rPr lang="en-US" dirty="0" smtClean="0"/>
              <a:t> by 10 (to get m</a:t>
            </a:r>
            <a:r>
              <a:rPr lang="en-US" baseline="30000" dirty="0" smtClean="0"/>
              <a:t>2</a:t>
            </a:r>
            <a:r>
              <a:rPr lang="en-US" dirty="0" smtClean="0"/>
              <a:t>/s</a:t>
            </a:r>
            <a:r>
              <a:rPr lang="en-US" baseline="30000" dirty="0" smtClean="0"/>
              <a:t>2</a:t>
            </a:r>
            <a:r>
              <a:rPr lang="en-US" dirty="0" smtClean="0"/>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ppt_x"/>
                                          </p:val>
                                        </p:tav>
                                        <p:tav tm="100000">
                                          <p:val>
                                            <p:strVal val="#ppt_x"/>
                                          </p:val>
                                        </p:tav>
                                      </p:tavLst>
                                    </p:anim>
                                    <p:anim calcmode="lin" valueType="num">
                                      <p:cBhvr additive="base">
                                        <p:cTn id="19" dur="1000" fill="hold"/>
                                        <p:tgtEl>
                                          <p:spTgt spid="5"/>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000" fill="hold"/>
                                        <p:tgtEl>
                                          <p:spTgt spid="9"/>
                                        </p:tgtEl>
                                        <p:attrNameLst>
                                          <p:attrName>ppt_x</p:attrName>
                                        </p:attrNameLst>
                                      </p:cBhvr>
                                      <p:tavLst>
                                        <p:tav tm="0">
                                          <p:val>
                                            <p:strVal val="#ppt_x"/>
                                          </p:val>
                                        </p:tav>
                                        <p:tav tm="100000">
                                          <p:val>
                                            <p:strVal val="#ppt_x"/>
                                          </p:val>
                                        </p:tav>
                                      </p:tavLst>
                                    </p:anim>
                                    <p:anim calcmode="lin" valueType="num">
                                      <p:cBhvr additive="base">
                                        <p:cTn id="29" dur="1000" fill="hold"/>
                                        <p:tgtEl>
                                          <p:spTgt spid="9"/>
                                        </p:tgtEl>
                                        <p:attrNameLst>
                                          <p:attrName>ppt_y</p:attrName>
                                        </p:attrNameLst>
                                      </p:cBhvr>
                                      <p:tavLst>
                                        <p:tav tm="0">
                                          <p:val>
                                            <p:strVal val="0-#ppt_h/2"/>
                                          </p:val>
                                        </p:tav>
                                        <p:tav tm="100000">
                                          <p:val>
                                            <p:strVal val="#ppt_y"/>
                                          </p:val>
                                        </p:tav>
                                      </p:tavLst>
                                    </p:anim>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5124"/>
                                        </p:tgtEl>
                                        <p:attrNameLst>
                                          <p:attrName>style.visibility</p:attrName>
                                        </p:attrNameLst>
                                      </p:cBhvr>
                                      <p:to>
                                        <p:strVal val="visible"/>
                                      </p:to>
                                    </p:set>
                                    <p:animEffect transition="in" filter="fade">
                                      <p:cBhvr>
                                        <p:cTn id="44" dur="1000"/>
                                        <p:tgtEl>
                                          <p:spTgt spid="51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P spid="8" grpId="0"/>
      <p:bldP spid="9" grpId="0" animBg="1"/>
      <p:bldP spid="11"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LOCUS output</a:t>
            </a:r>
            <a:endParaRPr lang="en-US" dirty="0"/>
          </a:p>
        </p:txBody>
      </p:sp>
      <p:sp>
        <p:nvSpPr>
          <p:cNvPr id="5" name="Content Placeholder 4"/>
          <p:cNvSpPr>
            <a:spLocks noGrp="1"/>
          </p:cNvSpPr>
          <p:nvPr>
            <p:ph idx="1"/>
          </p:nvPr>
        </p:nvSpPr>
        <p:spPr>
          <a:xfrm>
            <a:off x="457200" y="1600200"/>
            <a:ext cx="8229600" cy="4864608"/>
          </a:xfrm>
        </p:spPr>
        <p:txBody>
          <a:bodyPr>
            <a:normAutofit lnSpcReduction="10000"/>
          </a:bodyPr>
          <a:lstStyle/>
          <a:p>
            <a:r>
              <a:rPr lang="en-US" dirty="0" smtClean="0"/>
              <a:t>Adjusted orthometric heights </a:t>
            </a:r>
          </a:p>
          <a:p>
            <a:pPr lvl="1"/>
            <a:r>
              <a:rPr lang="en-US" dirty="0" smtClean="0"/>
              <a:t>And geopotential numbers</a:t>
            </a:r>
          </a:p>
          <a:p>
            <a:r>
              <a:rPr lang="en-US" dirty="0" smtClean="0"/>
              <a:t>ASCII text file output</a:t>
            </a:r>
          </a:p>
          <a:p>
            <a:pPr lvl="1"/>
            <a:r>
              <a:rPr lang="en-US" dirty="0" smtClean="0"/>
              <a:t>Constraints report (final results, statistics)</a:t>
            </a:r>
          </a:p>
          <a:p>
            <a:pPr lvl="2"/>
            <a:r>
              <a:rPr lang="en-US" dirty="0" smtClean="0"/>
              <a:t>A more detailed version of output printed to screen</a:t>
            </a:r>
          </a:p>
          <a:p>
            <a:pPr lvl="2"/>
            <a:r>
              <a:rPr lang="en-US" dirty="0" smtClean="0"/>
              <a:t>Includes final results, statistics, loop closure analysis</a:t>
            </a:r>
          </a:p>
          <a:p>
            <a:pPr lvl="1"/>
            <a:r>
              <a:rPr lang="en-US" dirty="0" smtClean="0"/>
              <a:t>More information in additional output files</a:t>
            </a:r>
          </a:p>
          <a:p>
            <a:pPr lvl="2"/>
            <a:r>
              <a:rPr lang="en-US" dirty="0" smtClean="0"/>
              <a:t>Error and warning messages</a:t>
            </a:r>
          </a:p>
          <a:p>
            <a:pPr lvl="2"/>
            <a:r>
              <a:rPr lang="en-US" dirty="0" smtClean="0"/>
              <a:t>Corrections applied, equipment calibration info</a:t>
            </a:r>
          </a:p>
          <a:p>
            <a:pPr lvl="2"/>
            <a:r>
              <a:rPr lang="en-US" dirty="0" smtClean="0"/>
              <a:t>Detailed info on level runs, additional statistics</a:t>
            </a:r>
            <a:endParaRPr lang="en-US" dirty="0"/>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reeform 2"/>
          <p:cNvSpPr>
            <a:spLocks/>
          </p:cNvSpPr>
          <p:nvPr/>
        </p:nvSpPr>
        <p:spPr bwMode="auto">
          <a:xfrm>
            <a:off x="1476375" y="1520825"/>
            <a:ext cx="6119813" cy="4787900"/>
          </a:xfrm>
          <a:custGeom>
            <a:avLst/>
            <a:gdLst>
              <a:gd name="T0" fmla="*/ 1746 w 3901"/>
              <a:gd name="T1" fmla="*/ 23 h 3016"/>
              <a:gd name="T2" fmla="*/ 1451 w 3901"/>
              <a:gd name="T3" fmla="*/ 68 h 3016"/>
              <a:gd name="T4" fmla="*/ 1225 w 3901"/>
              <a:gd name="T5" fmla="*/ 159 h 3016"/>
              <a:gd name="T6" fmla="*/ 1020 w 3901"/>
              <a:gd name="T7" fmla="*/ 272 h 3016"/>
              <a:gd name="T8" fmla="*/ 748 w 3901"/>
              <a:gd name="T9" fmla="*/ 386 h 3016"/>
              <a:gd name="T10" fmla="*/ 476 w 3901"/>
              <a:gd name="T11" fmla="*/ 544 h 3016"/>
              <a:gd name="T12" fmla="*/ 363 w 3901"/>
              <a:gd name="T13" fmla="*/ 680 h 3016"/>
              <a:gd name="T14" fmla="*/ 227 w 3901"/>
              <a:gd name="T15" fmla="*/ 930 h 3016"/>
              <a:gd name="T16" fmla="*/ 113 w 3901"/>
              <a:gd name="T17" fmla="*/ 1202 h 3016"/>
              <a:gd name="T18" fmla="*/ 23 w 3901"/>
              <a:gd name="T19" fmla="*/ 1429 h 3016"/>
              <a:gd name="T20" fmla="*/ 0 w 3901"/>
              <a:gd name="T21" fmla="*/ 1701 h 3016"/>
              <a:gd name="T22" fmla="*/ 45 w 3901"/>
              <a:gd name="T23" fmla="*/ 1950 h 3016"/>
              <a:gd name="T24" fmla="*/ 159 w 3901"/>
              <a:gd name="T25" fmla="*/ 2200 h 3016"/>
              <a:gd name="T26" fmla="*/ 431 w 3901"/>
              <a:gd name="T27" fmla="*/ 2449 h 3016"/>
              <a:gd name="T28" fmla="*/ 635 w 3901"/>
              <a:gd name="T29" fmla="*/ 2563 h 3016"/>
              <a:gd name="T30" fmla="*/ 839 w 3901"/>
              <a:gd name="T31" fmla="*/ 2676 h 3016"/>
              <a:gd name="T32" fmla="*/ 1066 w 3901"/>
              <a:gd name="T33" fmla="*/ 2812 h 3016"/>
              <a:gd name="T34" fmla="*/ 1361 w 3901"/>
              <a:gd name="T35" fmla="*/ 2948 h 3016"/>
              <a:gd name="T36" fmla="*/ 1701 w 3901"/>
              <a:gd name="T37" fmla="*/ 3016 h 3016"/>
              <a:gd name="T38" fmla="*/ 2041 w 3901"/>
              <a:gd name="T39" fmla="*/ 2994 h 3016"/>
              <a:gd name="T40" fmla="*/ 2540 w 3901"/>
              <a:gd name="T41" fmla="*/ 2903 h 3016"/>
              <a:gd name="T42" fmla="*/ 2971 w 3901"/>
              <a:gd name="T43" fmla="*/ 2812 h 3016"/>
              <a:gd name="T44" fmla="*/ 3311 w 3901"/>
              <a:gd name="T45" fmla="*/ 2608 h 3016"/>
              <a:gd name="T46" fmla="*/ 3493 w 3901"/>
              <a:gd name="T47" fmla="*/ 2381 h 3016"/>
              <a:gd name="T48" fmla="*/ 3651 w 3901"/>
              <a:gd name="T49" fmla="*/ 2132 h 3016"/>
              <a:gd name="T50" fmla="*/ 3765 w 3901"/>
              <a:gd name="T51" fmla="*/ 1882 h 3016"/>
              <a:gd name="T52" fmla="*/ 3878 w 3901"/>
              <a:gd name="T53" fmla="*/ 1656 h 3016"/>
              <a:gd name="T54" fmla="*/ 3901 w 3901"/>
              <a:gd name="T55" fmla="*/ 1451 h 3016"/>
              <a:gd name="T56" fmla="*/ 3833 w 3901"/>
              <a:gd name="T57" fmla="*/ 1202 h 3016"/>
              <a:gd name="T58" fmla="*/ 3697 w 3901"/>
              <a:gd name="T59" fmla="*/ 998 h 3016"/>
              <a:gd name="T60" fmla="*/ 3583 w 3901"/>
              <a:gd name="T61" fmla="*/ 771 h 3016"/>
              <a:gd name="T62" fmla="*/ 3493 w 3901"/>
              <a:gd name="T63" fmla="*/ 590 h 3016"/>
              <a:gd name="T64" fmla="*/ 3288 w 3901"/>
              <a:gd name="T65" fmla="*/ 431 h 3016"/>
              <a:gd name="T66" fmla="*/ 3084 w 3901"/>
              <a:gd name="T67" fmla="*/ 295 h 3016"/>
              <a:gd name="T68" fmla="*/ 2903 w 3901"/>
              <a:gd name="T69" fmla="*/ 227 h 3016"/>
              <a:gd name="T70" fmla="*/ 2427 w 3901"/>
              <a:gd name="T71" fmla="*/ 136 h 3016"/>
              <a:gd name="T72" fmla="*/ 2177 w 3901"/>
              <a:gd name="T73" fmla="*/ 68 h 3016"/>
              <a:gd name="T74" fmla="*/ 1950 w 3901"/>
              <a:gd name="T75" fmla="*/ 0 h 30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901"/>
              <a:gd name="T115" fmla="*/ 0 h 3016"/>
              <a:gd name="T116" fmla="*/ 3901 w 3901"/>
              <a:gd name="T117" fmla="*/ 3016 h 30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901" h="3016">
                <a:moveTo>
                  <a:pt x="1950" y="0"/>
                </a:moveTo>
                <a:lnTo>
                  <a:pt x="1746" y="23"/>
                </a:lnTo>
                <a:lnTo>
                  <a:pt x="1587" y="45"/>
                </a:lnTo>
                <a:lnTo>
                  <a:pt x="1451" y="68"/>
                </a:lnTo>
                <a:lnTo>
                  <a:pt x="1315" y="113"/>
                </a:lnTo>
                <a:lnTo>
                  <a:pt x="1225" y="159"/>
                </a:lnTo>
                <a:lnTo>
                  <a:pt x="1111" y="227"/>
                </a:lnTo>
                <a:lnTo>
                  <a:pt x="1020" y="272"/>
                </a:lnTo>
                <a:lnTo>
                  <a:pt x="884" y="340"/>
                </a:lnTo>
                <a:lnTo>
                  <a:pt x="748" y="386"/>
                </a:lnTo>
                <a:lnTo>
                  <a:pt x="590" y="454"/>
                </a:lnTo>
                <a:lnTo>
                  <a:pt x="476" y="544"/>
                </a:lnTo>
                <a:lnTo>
                  <a:pt x="385" y="635"/>
                </a:lnTo>
                <a:lnTo>
                  <a:pt x="363" y="680"/>
                </a:lnTo>
                <a:lnTo>
                  <a:pt x="295" y="794"/>
                </a:lnTo>
                <a:lnTo>
                  <a:pt x="227" y="930"/>
                </a:lnTo>
                <a:lnTo>
                  <a:pt x="159" y="1043"/>
                </a:lnTo>
                <a:lnTo>
                  <a:pt x="113" y="1202"/>
                </a:lnTo>
                <a:lnTo>
                  <a:pt x="68" y="1315"/>
                </a:lnTo>
                <a:lnTo>
                  <a:pt x="23" y="1429"/>
                </a:lnTo>
                <a:lnTo>
                  <a:pt x="0" y="1610"/>
                </a:lnTo>
                <a:lnTo>
                  <a:pt x="0" y="1701"/>
                </a:lnTo>
                <a:lnTo>
                  <a:pt x="23" y="1814"/>
                </a:lnTo>
                <a:lnTo>
                  <a:pt x="45" y="1950"/>
                </a:lnTo>
                <a:lnTo>
                  <a:pt x="91" y="2087"/>
                </a:lnTo>
                <a:lnTo>
                  <a:pt x="159" y="2200"/>
                </a:lnTo>
                <a:lnTo>
                  <a:pt x="295" y="2359"/>
                </a:lnTo>
                <a:lnTo>
                  <a:pt x="431" y="2449"/>
                </a:lnTo>
                <a:lnTo>
                  <a:pt x="544" y="2517"/>
                </a:lnTo>
                <a:lnTo>
                  <a:pt x="635" y="2563"/>
                </a:lnTo>
                <a:lnTo>
                  <a:pt x="771" y="2631"/>
                </a:lnTo>
                <a:lnTo>
                  <a:pt x="839" y="2676"/>
                </a:lnTo>
                <a:lnTo>
                  <a:pt x="952" y="2744"/>
                </a:lnTo>
                <a:lnTo>
                  <a:pt x="1066" y="2812"/>
                </a:lnTo>
                <a:lnTo>
                  <a:pt x="1247" y="2903"/>
                </a:lnTo>
                <a:lnTo>
                  <a:pt x="1361" y="2948"/>
                </a:lnTo>
                <a:lnTo>
                  <a:pt x="1519" y="2971"/>
                </a:lnTo>
                <a:lnTo>
                  <a:pt x="1701" y="3016"/>
                </a:lnTo>
                <a:lnTo>
                  <a:pt x="1837" y="3016"/>
                </a:lnTo>
                <a:lnTo>
                  <a:pt x="2041" y="2994"/>
                </a:lnTo>
                <a:lnTo>
                  <a:pt x="2291" y="2971"/>
                </a:lnTo>
                <a:lnTo>
                  <a:pt x="2540" y="2903"/>
                </a:lnTo>
                <a:lnTo>
                  <a:pt x="2721" y="2858"/>
                </a:lnTo>
                <a:lnTo>
                  <a:pt x="2971" y="2812"/>
                </a:lnTo>
                <a:lnTo>
                  <a:pt x="3175" y="2722"/>
                </a:lnTo>
                <a:lnTo>
                  <a:pt x="3311" y="2608"/>
                </a:lnTo>
                <a:lnTo>
                  <a:pt x="3447" y="2472"/>
                </a:lnTo>
                <a:lnTo>
                  <a:pt x="3493" y="2381"/>
                </a:lnTo>
                <a:lnTo>
                  <a:pt x="3583" y="2245"/>
                </a:lnTo>
                <a:lnTo>
                  <a:pt x="3651" y="2132"/>
                </a:lnTo>
                <a:lnTo>
                  <a:pt x="3719" y="1996"/>
                </a:lnTo>
                <a:lnTo>
                  <a:pt x="3765" y="1882"/>
                </a:lnTo>
                <a:lnTo>
                  <a:pt x="3833" y="1746"/>
                </a:lnTo>
                <a:lnTo>
                  <a:pt x="3878" y="1656"/>
                </a:lnTo>
                <a:lnTo>
                  <a:pt x="3901" y="1565"/>
                </a:lnTo>
                <a:lnTo>
                  <a:pt x="3901" y="1451"/>
                </a:lnTo>
                <a:lnTo>
                  <a:pt x="3878" y="1315"/>
                </a:lnTo>
                <a:lnTo>
                  <a:pt x="3833" y="1202"/>
                </a:lnTo>
                <a:lnTo>
                  <a:pt x="3765" y="1089"/>
                </a:lnTo>
                <a:lnTo>
                  <a:pt x="3697" y="998"/>
                </a:lnTo>
                <a:lnTo>
                  <a:pt x="3651" y="907"/>
                </a:lnTo>
                <a:lnTo>
                  <a:pt x="3583" y="771"/>
                </a:lnTo>
                <a:lnTo>
                  <a:pt x="3538" y="680"/>
                </a:lnTo>
                <a:lnTo>
                  <a:pt x="3493" y="590"/>
                </a:lnTo>
                <a:lnTo>
                  <a:pt x="3425" y="522"/>
                </a:lnTo>
                <a:lnTo>
                  <a:pt x="3288" y="431"/>
                </a:lnTo>
                <a:lnTo>
                  <a:pt x="3198" y="363"/>
                </a:lnTo>
                <a:lnTo>
                  <a:pt x="3084" y="295"/>
                </a:lnTo>
                <a:lnTo>
                  <a:pt x="2994" y="272"/>
                </a:lnTo>
                <a:lnTo>
                  <a:pt x="2903" y="227"/>
                </a:lnTo>
                <a:lnTo>
                  <a:pt x="2653" y="181"/>
                </a:lnTo>
                <a:lnTo>
                  <a:pt x="2427" y="136"/>
                </a:lnTo>
                <a:lnTo>
                  <a:pt x="2313" y="113"/>
                </a:lnTo>
                <a:lnTo>
                  <a:pt x="2177" y="68"/>
                </a:lnTo>
                <a:lnTo>
                  <a:pt x="2064" y="23"/>
                </a:lnTo>
                <a:lnTo>
                  <a:pt x="1950" y="0"/>
                </a:lnTo>
                <a:close/>
              </a:path>
            </a:pathLst>
          </a:custGeom>
          <a:gradFill rotWithShape="1">
            <a:gsLst>
              <a:gs pos="0">
                <a:srgbClr val="99CCFF">
                  <a:alpha val="60001"/>
                </a:srgbClr>
              </a:gs>
              <a:gs pos="100000">
                <a:srgbClr val="475E76"/>
              </a:gs>
            </a:gsLst>
            <a:lin ang="2700000" scaled="1"/>
          </a:gradFill>
          <a:ln w="9525">
            <a:solidFill>
              <a:srgbClr val="00FFFF"/>
            </a:solidFill>
            <a:round/>
            <a:headEnd/>
            <a:tailEnd/>
          </a:ln>
        </p:spPr>
        <p:txBody>
          <a:bodyPr wrap="none" anchor="ctr"/>
          <a:lstStyle/>
          <a:p>
            <a:endParaRPr lang="en-US"/>
          </a:p>
        </p:txBody>
      </p:sp>
      <p:sp>
        <p:nvSpPr>
          <p:cNvPr id="520195" name="Oval 3"/>
          <p:cNvSpPr>
            <a:spLocks noChangeArrowheads="1"/>
          </p:cNvSpPr>
          <p:nvPr/>
        </p:nvSpPr>
        <p:spPr bwMode="auto">
          <a:xfrm>
            <a:off x="1476375" y="2960688"/>
            <a:ext cx="6119813" cy="1944687"/>
          </a:xfrm>
          <a:prstGeom prst="ellipse">
            <a:avLst/>
          </a:prstGeom>
          <a:solidFill>
            <a:srgbClr val="00FFFF">
              <a:alpha val="30196"/>
            </a:srgbClr>
          </a:solidFill>
          <a:ln w="12700" algn="ctr">
            <a:solidFill>
              <a:srgbClr val="339966"/>
            </a:solidFill>
            <a:round/>
            <a:headEnd/>
            <a:tailEnd/>
          </a:ln>
        </p:spPr>
        <p:txBody>
          <a:bodyPr wrap="none" anchor="ctr"/>
          <a:lstStyle/>
          <a:p>
            <a:endParaRPr lang="en-US"/>
          </a:p>
        </p:txBody>
      </p:sp>
      <p:sp>
        <p:nvSpPr>
          <p:cNvPr id="520196" name="Rectangle 4"/>
          <p:cNvSpPr>
            <a:spLocks noGrp="1" noChangeArrowheads="1"/>
          </p:cNvSpPr>
          <p:nvPr>
            <p:ph type="title"/>
          </p:nvPr>
        </p:nvSpPr>
        <p:spPr>
          <a:xfrm>
            <a:off x="468313" y="307504"/>
            <a:ext cx="8229600" cy="457200"/>
          </a:xfrm>
        </p:spPr>
        <p:txBody>
          <a:bodyPr/>
          <a:lstStyle/>
          <a:p>
            <a:pPr eaLnBrk="1" hangingPunct="1">
              <a:defRPr/>
            </a:pPr>
            <a:r>
              <a:rPr lang="en-US" sz="2400" b="1" dirty="0" smtClean="0">
                <a:solidFill>
                  <a:srgbClr val="800000"/>
                </a:solidFill>
                <a:latin typeface="Arial" pitchFamily="34" charset="0"/>
                <a:cs typeface="Arial" pitchFamily="34" charset="0"/>
              </a:rPr>
              <a:t>Earth model:  Ellipsoid of revolution</a:t>
            </a:r>
          </a:p>
        </p:txBody>
      </p:sp>
      <p:sp>
        <p:nvSpPr>
          <p:cNvPr id="520197" name="Text Box 5"/>
          <p:cNvSpPr txBox="1">
            <a:spLocks noChangeArrowheads="1"/>
          </p:cNvSpPr>
          <p:nvPr/>
        </p:nvSpPr>
        <p:spPr bwMode="auto">
          <a:xfrm>
            <a:off x="769143" y="825500"/>
            <a:ext cx="2709863" cy="695325"/>
          </a:xfrm>
          <a:prstGeom prst="rect">
            <a:avLst/>
          </a:prstGeom>
          <a:noFill/>
          <a:ln w="9525">
            <a:noFill/>
            <a:miter lim="800000"/>
            <a:headEnd/>
            <a:tailEnd/>
          </a:ln>
          <a:effectLst/>
        </p:spPr>
        <p:txBody>
          <a:bodyPr wrap="none">
            <a:spAutoFit/>
          </a:bodyPr>
          <a:lstStyle/>
          <a:p>
            <a:pPr eaLnBrk="0" hangingPunct="0">
              <a:lnSpc>
                <a:spcPct val="90000"/>
              </a:lnSpc>
              <a:defRPr/>
            </a:pPr>
            <a:r>
              <a:rPr lang="en-US" sz="2400" b="1" dirty="0">
                <a:solidFill>
                  <a:schemeClr val="tx2"/>
                </a:solidFill>
                <a:latin typeface="Times New Roman" pitchFamily="18" charset="0"/>
                <a:cs typeface="Arial" pitchFamily="34" charset="0"/>
              </a:rPr>
              <a:t>Best-fit ellipsoid</a:t>
            </a:r>
          </a:p>
          <a:p>
            <a:pPr eaLnBrk="0" hangingPunct="0">
              <a:lnSpc>
                <a:spcPct val="90000"/>
              </a:lnSpc>
              <a:defRPr/>
            </a:pPr>
            <a:r>
              <a:rPr lang="en-US" sz="2000" b="0" dirty="0">
                <a:solidFill>
                  <a:schemeClr val="tx2"/>
                </a:solidFill>
                <a:latin typeface="Times New Roman" pitchFamily="18" charset="0"/>
                <a:cs typeface="Arial" pitchFamily="34" charset="0"/>
              </a:rPr>
              <a:t>(e.g., GRS-80, WGS-84)</a:t>
            </a:r>
          </a:p>
        </p:txBody>
      </p:sp>
      <p:sp>
        <p:nvSpPr>
          <p:cNvPr id="520198" name="Line 6"/>
          <p:cNvSpPr>
            <a:spLocks noChangeShapeType="1"/>
          </p:cNvSpPr>
          <p:nvPr/>
        </p:nvSpPr>
        <p:spPr bwMode="auto">
          <a:xfrm>
            <a:off x="2986759" y="1520825"/>
            <a:ext cx="145380" cy="349250"/>
          </a:xfrm>
          <a:prstGeom prst="line">
            <a:avLst/>
          </a:prstGeom>
          <a:noFill/>
          <a:ln w="19050">
            <a:solidFill>
              <a:srgbClr val="FF0000"/>
            </a:solidFill>
            <a:round/>
            <a:headEnd/>
            <a:tailEnd type="stealth" w="lg" len="lg"/>
          </a:ln>
        </p:spPr>
        <p:txBody>
          <a:bodyPr wrap="none" anchor="ctr"/>
          <a:lstStyle/>
          <a:p>
            <a:endParaRPr lang="en-US"/>
          </a:p>
        </p:txBody>
      </p:sp>
      <p:sp>
        <p:nvSpPr>
          <p:cNvPr id="520199" name="Text Box 7"/>
          <p:cNvSpPr txBox="1">
            <a:spLocks noChangeArrowheads="1"/>
          </p:cNvSpPr>
          <p:nvPr/>
        </p:nvSpPr>
        <p:spPr bwMode="auto">
          <a:xfrm>
            <a:off x="179388" y="4616450"/>
            <a:ext cx="1298575" cy="641350"/>
          </a:xfrm>
          <a:prstGeom prst="rect">
            <a:avLst/>
          </a:prstGeom>
          <a:noFill/>
          <a:ln w="38100" algn="ctr">
            <a:noFill/>
            <a:miter lim="800000"/>
            <a:headEnd/>
            <a:tailEnd/>
          </a:ln>
          <a:effectLst/>
        </p:spPr>
        <p:txBody>
          <a:bodyPr>
            <a:spAutoFit/>
          </a:bodyPr>
          <a:lstStyle/>
          <a:p>
            <a:pPr algn="r" eaLnBrk="0" hangingPunct="0">
              <a:defRPr/>
            </a:pPr>
            <a:r>
              <a:rPr lang="en-US" b="1" dirty="0">
                <a:solidFill>
                  <a:schemeClr val="tx2"/>
                </a:solidFill>
                <a:latin typeface="Times New Roman" pitchFamily="18" charset="0"/>
                <a:cs typeface="Arial" pitchFamily="34" charset="0"/>
              </a:rPr>
              <a:t>Equatorial plane</a:t>
            </a:r>
          </a:p>
        </p:txBody>
      </p:sp>
      <p:grpSp>
        <p:nvGrpSpPr>
          <p:cNvPr id="2" name="Group 9"/>
          <p:cNvGrpSpPr>
            <a:grpSpLocks/>
          </p:cNvGrpSpPr>
          <p:nvPr/>
        </p:nvGrpSpPr>
        <p:grpSpPr bwMode="auto">
          <a:xfrm>
            <a:off x="1476375" y="1592263"/>
            <a:ext cx="6119813" cy="4645025"/>
            <a:chOff x="930" y="1003"/>
            <a:chExt cx="3855" cy="2926"/>
          </a:xfrm>
        </p:grpSpPr>
        <p:sp>
          <p:nvSpPr>
            <p:cNvPr id="62492" name="Line 10"/>
            <p:cNvSpPr>
              <a:spLocks noChangeShapeType="1"/>
            </p:cNvSpPr>
            <p:nvPr/>
          </p:nvSpPr>
          <p:spPr bwMode="auto">
            <a:xfrm flipH="1">
              <a:off x="930" y="2477"/>
              <a:ext cx="1905" cy="1"/>
            </a:xfrm>
            <a:prstGeom prst="line">
              <a:avLst/>
            </a:prstGeom>
            <a:noFill/>
            <a:ln w="38100">
              <a:solidFill>
                <a:srgbClr val="EAEAEA"/>
              </a:solidFill>
              <a:round/>
              <a:headEnd/>
              <a:tailEnd/>
            </a:ln>
          </p:spPr>
          <p:txBody>
            <a:bodyPr anchor="ctr">
              <a:spAutoFit/>
            </a:bodyPr>
            <a:lstStyle/>
            <a:p>
              <a:endParaRPr lang="en-US"/>
            </a:p>
          </p:txBody>
        </p:sp>
        <p:sp>
          <p:nvSpPr>
            <p:cNvPr id="62493" name="Line 11"/>
            <p:cNvSpPr>
              <a:spLocks noChangeShapeType="1"/>
            </p:cNvSpPr>
            <p:nvPr/>
          </p:nvSpPr>
          <p:spPr bwMode="auto">
            <a:xfrm>
              <a:off x="2857" y="2477"/>
              <a:ext cx="0" cy="1452"/>
            </a:xfrm>
            <a:prstGeom prst="line">
              <a:avLst/>
            </a:prstGeom>
            <a:noFill/>
            <a:ln w="38100">
              <a:solidFill>
                <a:srgbClr val="EAEAEA"/>
              </a:solidFill>
              <a:round/>
              <a:headEnd/>
              <a:tailEnd/>
            </a:ln>
          </p:spPr>
          <p:txBody>
            <a:bodyPr wrap="none" anchor="ctr"/>
            <a:lstStyle/>
            <a:p>
              <a:endParaRPr lang="en-US"/>
            </a:p>
          </p:txBody>
        </p:sp>
        <p:sp>
          <p:nvSpPr>
            <p:cNvPr id="62494" name="Line 12"/>
            <p:cNvSpPr>
              <a:spLocks noChangeShapeType="1"/>
            </p:cNvSpPr>
            <p:nvPr/>
          </p:nvSpPr>
          <p:spPr bwMode="auto">
            <a:xfrm flipV="1">
              <a:off x="2880" y="1888"/>
              <a:ext cx="454" cy="567"/>
            </a:xfrm>
            <a:prstGeom prst="line">
              <a:avLst/>
            </a:prstGeom>
            <a:noFill/>
            <a:ln w="38100">
              <a:solidFill>
                <a:srgbClr val="EAEAEA"/>
              </a:solidFill>
              <a:round/>
              <a:headEnd/>
              <a:tailEnd/>
            </a:ln>
          </p:spPr>
          <p:txBody>
            <a:bodyPr anchor="ctr">
              <a:spAutoFit/>
            </a:bodyPr>
            <a:lstStyle/>
            <a:p>
              <a:endParaRPr lang="en-US"/>
            </a:p>
          </p:txBody>
        </p:sp>
        <p:sp>
          <p:nvSpPr>
            <p:cNvPr id="62495" name="Line 13"/>
            <p:cNvSpPr>
              <a:spLocks noChangeShapeType="1"/>
            </p:cNvSpPr>
            <p:nvPr/>
          </p:nvSpPr>
          <p:spPr bwMode="auto">
            <a:xfrm flipH="1">
              <a:off x="2404" y="2477"/>
              <a:ext cx="450" cy="590"/>
            </a:xfrm>
            <a:prstGeom prst="line">
              <a:avLst/>
            </a:prstGeom>
            <a:noFill/>
            <a:ln w="38100">
              <a:solidFill>
                <a:srgbClr val="EAEAEA"/>
              </a:solidFill>
              <a:round/>
              <a:headEnd/>
              <a:tailEnd/>
            </a:ln>
          </p:spPr>
          <p:txBody>
            <a:bodyPr anchor="ctr">
              <a:spAutoFit/>
            </a:bodyPr>
            <a:lstStyle/>
            <a:p>
              <a:endParaRPr lang="en-US"/>
            </a:p>
          </p:txBody>
        </p:sp>
        <p:sp>
          <p:nvSpPr>
            <p:cNvPr id="62496" name="Line 14"/>
            <p:cNvSpPr>
              <a:spLocks noChangeShapeType="1"/>
            </p:cNvSpPr>
            <p:nvPr/>
          </p:nvSpPr>
          <p:spPr bwMode="auto">
            <a:xfrm flipV="1">
              <a:off x="2857" y="1003"/>
              <a:ext cx="0" cy="1474"/>
            </a:xfrm>
            <a:prstGeom prst="line">
              <a:avLst/>
            </a:prstGeom>
            <a:noFill/>
            <a:ln w="38100">
              <a:solidFill>
                <a:srgbClr val="EAEAEA"/>
              </a:solidFill>
              <a:round/>
              <a:headEnd/>
              <a:tailEnd/>
            </a:ln>
          </p:spPr>
          <p:txBody>
            <a:bodyPr wrap="none" anchor="ctr"/>
            <a:lstStyle/>
            <a:p>
              <a:endParaRPr lang="en-US"/>
            </a:p>
          </p:txBody>
        </p:sp>
        <p:sp>
          <p:nvSpPr>
            <p:cNvPr id="62497" name="Line 15"/>
            <p:cNvSpPr>
              <a:spLocks noChangeShapeType="1"/>
            </p:cNvSpPr>
            <p:nvPr/>
          </p:nvSpPr>
          <p:spPr bwMode="auto">
            <a:xfrm flipV="1">
              <a:off x="2857" y="2478"/>
              <a:ext cx="1928" cy="0"/>
            </a:xfrm>
            <a:prstGeom prst="line">
              <a:avLst/>
            </a:prstGeom>
            <a:noFill/>
            <a:ln w="38100">
              <a:solidFill>
                <a:srgbClr val="EAEAEA"/>
              </a:solidFill>
              <a:round/>
              <a:headEnd/>
              <a:tailEnd/>
            </a:ln>
          </p:spPr>
          <p:txBody>
            <a:bodyPr anchor="ctr">
              <a:spAutoFit/>
            </a:bodyPr>
            <a:lstStyle/>
            <a:p>
              <a:endParaRPr lang="en-US"/>
            </a:p>
          </p:txBody>
        </p:sp>
      </p:grpSp>
      <p:sp>
        <p:nvSpPr>
          <p:cNvPr id="520208" name="Oval 16"/>
          <p:cNvSpPr>
            <a:spLocks noChangeArrowheads="1"/>
          </p:cNvSpPr>
          <p:nvPr/>
        </p:nvSpPr>
        <p:spPr bwMode="auto">
          <a:xfrm>
            <a:off x="1470818" y="1592263"/>
            <a:ext cx="6119813" cy="4679950"/>
          </a:xfrm>
          <a:prstGeom prst="ellipse">
            <a:avLst/>
          </a:prstGeom>
          <a:gradFill rotWithShape="1">
            <a:gsLst>
              <a:gs pos="0">
                <a:srgbClr val="339966">
                  <a:alpha val="20000"/>
                </a:srgbClr>
              </a:gs>
              <a:gs pos="100000">
                <a:srgbClr val="18472F"/>
              </a:gs>
            </a:gsLst>
            <a:lin ang="2700000" scaled="1"/>
          </a:gradFill>
          <a:ln w="12700">
            <a:solidFill>
              <a:srgbClr val="008000"/>
            </a:solidFill>
            <a:round/>
            <a:headEnd/>
            <a:tailEnd/>
          </a:ln>
        </p:spPr>
        <p:txBody>
          <a:bodyPr wrap="none" anchor="ctr"/>
          <a:lstStyle/>
          <a:p>
            <a:endParaRPr lang="en-US"/>
          </a:p>
        </p:txBody>
      </p:sp>
      <p:sp>
        <p:nvSpPr>
          <p:cNvPr id="520209" name="Text Box 17"/>
          <p:cNvSpPr txBox="1">
            <a:spLocks noChangeArrowheads="1"/>
          </p:cNvSpPr>
          <p:nvPr/>
        </p:nvSpPr>
        <p:spPr bwMode="auto">
          <a:xfrm>
            <a:off x="5148263" y="3429000"/>
            <a:ext cx="2051050" cy="336550"/>
          </a:xfrm>
          <a:prstGeom prst="rect">
            <a:avLst/>
          </a:prstGeom>
          <a:noFill/>
          <a:ln w="38100" algn="ctr">
            <a:noFill/>
            <a:miter lim="800000"/>
            <a:headEnd/>
            <a:tailEnd/>
          </a:ln>
          <a:effectLst/>
        </p:spPr>
        <p:txBody>
          <a:bodyPr>
            <a:spAutoFit/>
          </a:bodyPr>
          <a:lstStyle/>
          <a:p>
            <a:pPr algn="l" eaLnBrk="0" hangingPunct="0">
              <a:spcBef>
                <a:spcPct val="50000"/>
              </a:spcBef>
              <a:defRPr/>
            </a:pPr>
            <a:r>
              <a:rPr lang="en-US" sz="1600" b="1" dirty="0">
                <a:solidFill>
                  <a:srgbClr val="800000"/>
                </a:solidFill>
                <a:latin typeface="Times New Roman" pitchFamily="18" charset="0"/>
                <a:cs typeface="Arial" pitchFamily="34" charset="0"/>
              </a:rPr>
              <a:t>Earth mass center</a:t>
            </a:r>
          </a:p>
        </p:txBody>
      </p:sp>
      <p:sp>
        <p:nvSpPr>
          <p:cNvPr id="520211" name="Text Box 19"/>
          <p:cNvSpPr txBox="1">
            <a:spLocks noChangeArrowheads="1"/>
          </p:cNvSpPr>
          <p:nvPr/>
        </p:nvSpPr>
        <p:spPr bwMode="auto">
          <a:xfrm>
            <a:off x="4535488" y="2312988"/>
            <a:ext cx="2411412" cy="701675"/>
          </a:xfrm>
          <a:prstGeom prst="rect">
            <a:avLst/>
          </a:prstGeom>
          <a:noFill/>
          <a:ln w="38100" algn="ctr">
            <a:noFill/>
            <a:miter lim="800000"/>
            <a:headEnd/>
            <a:tailEnd/>
          </a:ln>
          <a:effectLst/>
        </p:spPr>
        <p:txBody>
          <a:bodyPr>
            <a:spAutoFit/>
          </a:bodyPr>
          <a:lstStyle/>
          <a:p>
            <a:pPr algn="l" eaLnBrk="0" hangingPunct="0">
              <a:spcBef>
                <a:spcPct val="50000"/>
              </a:spcBef>
              <a:defRPr/>
            </a:pPr>
            <a:r>
              <a:rPr lang="en-US" sz="2000" b="1" i="1" dirty="0">
                <a:solidFill>
                  <a:srgbClr val="800000"/>
                </a:solidFill>
                <a:latin typeface="Times New Roman" pitchFamily="18" charset="0"/>
                <a:cs typeface="Arial" pitchFamily="34" charset="0"/>
              </a:rPr>
              <a:t>b</a:t>
            </a:r>
            <a:r>
              <a:rPr lang="en-US" sz="2000" b="1" dirty="0">
                <a:solidFill>
                  <a:srgbClr val="800000"/>
                </a:solidFill>
                <a:latin typeface="Times New Roman" pitchFamily="18" charset="0"/>
                <a:cs typeface="Arial" pitchFamily="34" charset="0"/>
              </a:rPr>
              <a:t> = semi-minor axis</a:t>
            </a:r>
            <a:br>
              <a:rPr lang="en-US" sz="2000" b="1" dirty="0">
                <a:solidFill>
                  <a:srgbClr val="800000"/>
                </a:solidFill>
                <a:latin typeface="Times New Roman" pitchFamily="18" charset="0"/>
                <a:cs typeface="Arial" pitchFamily="34" charset="0"/>
              </a:rPr>
            </a:br>
            <a:r>
              <a:rPr lang="en-US" sz="2000" dirty="0">
                <a:solidFill>
                  <a:srgbClr val="800000"/>
                </a:solidFill>
                <a:latin typeface="Times New Roman" pitchFamily="18" charset="0"/>
                <a:cs typeface="Arial" pitchFamily="34" charset="0"/>
              </a:rPr>
              <a:t>(polar radius)</a:t>
            </a:r>
          </a:p>
        </p:txBody>
      </p:sp>
      <p:sp>
        <p:nvSpPr>
          <p:cNvPr id="520212" name="Text Box 20"/>
          <p:cNvSpPr txBox="1">
            <a:spLocks noChangeArrowheads="1"/>
          </p:cNvSpPr>
          <p:nvPr/>
        </p:nvSpPr>
        <p:spPr bwMode="auto">
          <a:xfrm>
            <a:off x="4500563" y="3968750"/>
            <a:ext cx="3167062" cy="701675"/>
          </a:xfrm>
          <a:prstGeom prst="rect">
            <a:avLst/>
          </a:prstGeom>
          <a:noFill/>
          <a:ln w="38100" algn="ctr">
            <a:noFill/>
            <a:miter lim="800000"/>
            <a:headEnd/>
            <a:tailEnd/>
          </a:ln>
          <a:effectLst/>
        </p:spPr>
        <p:txBody>
          <a:bodyPr>
            <a:spAutoFit/>
          </a:bodyPr>
          <a:lstStyle/>
          <a:p>
            <a:pPr algn="l" eaLnBrk="0" hangingPunct="0">
              <a:spcBef>
                <a:spcPct val="50000"/>
              </a:spcBef>
              <a:defRPr/>
            </a:pPr>
            <a:r>
              <a:rPr lang="en-US" sz="2000" b="1" i="1" dirty="0">
                <a:solidFill>
                  <a:srgbClr val="800000"/>
                </a:solidFill>
                <a:latin typeface="Times New Roman" pitchFamily="18" charset="0"/>
                <a:cs typeface="Arial" pitchFamily="34" charset="0"/>
              </a:rPr>
              <a:t>a</a:t>
            </a:r>
            <a:r>
              <a:rPr lang="en-US" sz="2000" b="1" dirty="0">
                <a:solidFill>
                  <a:srgbClr val="800000"/>
                </a:solidFill>
                <a:latin typeface="Times New Roman" pitchFamily="18" charset="0"/>
                <a:cs typeface="Arial" pitchFamily="34" charset="0"/>
              </a:rPr>
              <a:t> = semi-major axis</a:t>
            </a:r>
            <a:br>
              <a:rPr lang="en-US" sz="2000" b="1" dirty="0">
                <a:solidFill>
                  <a:srgbClr val="800000"/>
                </a:solidFill>
                <a:latin typeface="Times New Roman" pitchFamily="18" charset="0"/>
                <a:cs typeface="Arial" pitchFamily="34" charset="0"/>
              </a:rPr>
            </a:br>
            <a:r>
              <a:rPr lang="en-US" sz="2000" dirty="0">
                <a:solidFill>
                  <a:srgbClr val="800000"/>
                </a:solidFill>
                <a:latin typeface="Times New Roman" pitchFamily="18" charset="0"/>
                <a:cs typeface="Arial" pitchFamily="34" charset="0"/>
              </a:rPr>
              <a:t>(radius of equatorial plane)</a:t>
            </a:r>
          </a:p>
        </p:txBody>
      </p:sp>
      <p:sp>
        <p:nvSpPr>
          <p:cNvPr id="520213" name="Line 21"/>
          <p:cNvSpPr>
            <a:spLocks noChangeShapeType="1"/>
          </p:cNvSpPr>
          <p:nvPr/>
        </p:nvSpPr>
        <p:spPr bwMode="auto">
          <a:xfrm>
            <a:off x="4535488" y="3932238"/>
            <a:ext cx="3060700" cy="0"/>
          </a:xfrm>
          <a:prstGeom prst="line">
            <a:avLst/>
          </a:prstGeom>
          <a:noFill/>
          <a:ln w="50800">
            <a:solidFill>
              <a:srgbClr val="FFFF00"/>
            </a:solidFill>
            <a:round/>
            <a:headEnd/>
            <a:tailEnd type="triangle" w="lg" len="lg"/>
          </a:ln>
        </p:spPr>
        <p:txBody>
          <a:bodyPr wrap="none" anchor="ctr"/>
          <a:lstStyle/>
          <a:p>
            <a:endParaRPr lang="en-US"/>
          </a:p>
        </p:txBody>
      </p:sp>
      <p:sp>
        <p:nvSpPr>
          <p:cNvPr id="520214" name="Line 22"/>
          <p:cNvSpPr>
            <a:spLocks noChangeShapeType="1"/>
          </p:cNvSpPr>
          <p:nvPr/>
        </p:nvSpPr>
        <p:spPr bwMode="auto">
          <a:xfrm flipV="1">
            <a:off x="4535488" y="1557339"/>
            <a:ext cx="0" cy="2339975"/>
          </a:xfrm>
          <a:prstGeom prst="line">
            <a:avLst/>
          </a:prstGeom>
          <a:noFill/>
          <a:ln w="50800">
            <a:solidFill>
              <a:srgbClr val="FFFF00"/>
            </a:solidFill>
            <a:round/>
            <a:headEnd/>
            <a:tailEnd type="triangle" w="lg" len="lg"/>
          </a:ln>
        </p:spPr>
        <p:txBody>
          <a:bodyPr wrap="none" anchor="ctr"/>
          <a:lstStyle/>
          <a:p>
            <a:endParaRPr lang="en-US"/>
          </a:p>
        </p:txBody>
      </p:sp>
      <p:sp>
        <p:nvSpPr>
          <p:cNvPr id="520215" name="Freeform 23"/>
          <p:cNvSpPr>
            <a:spLocks/>
          </p:cNvSpPr>
          <p:nvPr/>
        </p:nvSpPr>
        <p:spPr bwMode="auto">
          <a:xfrm>
            <a:off x="4535488" y="3609975"/>
            <a:ext cx="649287" cy="323850"/>
          </a:xfrm>
          <a:custGeom>
            <a:avLst/>
            <a:gdLst>
              <a:gd name="T0" fmla="*/ 386 w 386"/>
              <a:gd name="T1" fmla="*/ 0 h 182"/>
              <a:gd name="T2" fmla="*/ 204 w 386"/>
              <a:gd name="T3" fmla="*/ 46 h 182"/>
              <a:gd name="T4" fmla="*/ 0 w 386"/>
              <a:gd name="T5" fmla="*/ 182 h 182"/>
              <a:gd name="T6" fmla="*/ 0 60000 65536"/>
              <a:gd name="T7" fmla="*/ 0 60000 65536"/>
              <a:gd name="T8" fmla="*/ 0 60000 65536"/>
              <a:gd name="T9" fmla="*/ 0 w 386"/>
              <a:gd name="T10" fmla="*/ 0 h 182"/>
              <a:gd name="T11" fmla="*/ 386 w 386"/>
              <a:gd name="T12" fmla="*/ 182 h 182"/>
            </a:gdLst>
            <a:ahLst/>
            <a:cxnLst>
              <a:cxn ang="T6">
                <a:pos x="T0" y="T1"/>
              </a:cxn>
              <a:cxn ang="T7">
                <a:pos x="T2" y="T3"/>
              </a:cxn>
              <a:cxn ang="T8">
                <a:pos x="T4" y="T5"/>
              </a:cxn>
            </a:cxnLst>
            <a:rect l="T9" t="T10" r="T11" b="T12"/>
            <a:pathLst>
              <a:path w="386" h="182">
                <a:moveTo>
                  <a:pt x="386" y="0"/>
                </a:moveTo>
                <a:cubicBezTo>
                  <a:pt x="327" y="8"/>
                  <a:pt x="268" y="16"/>
                  <a:pt x="204" y="46"/>
                </a:cubicBezTo>
                <a:cubicBezTo>
                  <a:pt x="140" y="76"/>
                  <a:pt x="70" y="129"/>
                  <a:pt x="0" y="182"/>
                </a:cubicBezTo>
              </a:path>
            </a:pathLst>
          </a:custGeom>
          <a:noFill/>
          <a:ln w="19050">
            <a:solidFill>
              <a:srgbClr val="FF0000"/>
            </a:solidFill>
            <a:round/>
            <a:headEnd/>
            <a:tailEnd type="stealth" w="lg" len="lg"/>
          </a:ln>
        </p:spPr>
        <p:txBody>
          <a:bodyPr wrap="none" anchor="ctr"/>
          <a:lstStyle/>
          <a:p>
            <a:endParaRPr lang="en-US"/>
          </a:p>
        </p:txBody>
      </p:sp>
      <p:sp>
        <p:nvSpPr>
          <p:cNvPr id="520216" name="Text Box 24"/>
          <p:cNvSpPr txBox="1">
            <a:spLocks noChangeArrowheads="1"/>
          </p:cNvSpPr>
          <p:nvPr/>
        </p:nvSpPr>
        <p:spPr bwMode="auto">
          <a:xfrm>
            <a:off x="7019925" y="5876925"/>
            <a:ext cx="2070100" cy="628650"/>
          </a:xfrm>
          <a:prstGeom prst="rect">
            <a:avLst/>
          </a:prstGeom>
          <a:noFill/>
          <a:ln w="9525">
            <a:noFill/>
            <a:miter lim="800000"/>
            <a:headEnd/>
            <a:tailEnd/>
          </a:ln>
          <a:effectLst/>
        </p:spPr>
        <p:txBody>
          <a:bodyPr wrap="none">
            <a:spAutoFit/>
          </a:bodyPr>
          <a:lstStyle/>
          <a:p>
            <a:pPr algn="l" eaLnBrk="0" hangingPunct="0">
              <a:lnSpc>
                <a:spcPct val="80000"/>
              </a:lnSpc>
              <a:defRPr/>
            </a:pPr>
            <a:r>
              <a:rPr lang="en-US" sz="2400" b="1" dirty="0">
                <a:solidFill>
                  <a:schemeClr val="tx2"/>
                </a:solidFill>
                <a:latin typeface="Times New Roman" pitchFamily="18" charset="0"/>
                <a:cs typeface="Arial" pitchFamily="34" charset="0"/>
              </a:rPr>
              <a:t>Geoid</a:t>
            </a:r>
          </a:p>
          <a:p>
            <a:pPr algn="l" eaLnBrk="0" hangingPunct="0">
              <a:lnSpc>
                <a:spcPct val="80000"/>
              </a:lnSpc>
              <a:defRPr/>
            </a:pPr>
            <a:r>
              <a:rPr lang="en-US" sz="2000" b="0" dirty="0">
                <a:solidFill>
                  <a:schemeClr val="tx2"/>
                </a:solidFill>
                <a:latin typeface="Times New Roman" pitchFamily="18" charset="0"/>
                <a:cs typeface="Arial" pitchFamily="34" charset="0"/>
              </a:rPr>
              <a:t>(“mean sea level”)</a:t>
            </a:r>
          </a:p>
        </p:txBody>
      </p:sp>
      <p:sp>
        <p:nvSpPr>
          <p:cNvPr id="62481" name="Line 25"/>
          <p:cNvSpPr>
            <a:spLocks noChangeShapeType="1"/>
          </p:cNvSpPr>
          <p:nvPr/>
        </p:nvSpPr>
        <p:spPr bwMode="auto">
          <a:xfrm flipH="1" flipV="1">
            <a:off x="6596063" y="5697538"/>
            <a:ext cx="460375" cy="288925"/>
          </a:xfrm>
          <a:prstGeom prst="line">
            <a:avLst/>
          </a:prstGeom>
          <a:noFill/>
          <a:ln w="19050">
            <a:solidFill>
              <a:srgbClr val="FF0000"/>
            </a:solidFill>
            <a:round/>
            <a:headEnd/>
            <a:tailEnd type="stealth" w="lg" len="lg"/>
          </a:ln>
        </p:spPr>
        <p:txBody>
          <a:bodyPr wrap="none" anchor="ctr"/>
          <a:lstStyle/>
          <a:p>
            <a:endParaRPr lang="en-US"/>
          </a:p>
        </p:txBody>
      </p:sp>
      <p:sp>
        <p:nvSpPr>
          <p:cNvPr id="520218" name="Text Box 26"/>
          <p:cNvSpPr txBox="1">
            <a:spLocks noChangeArrowheads="1"/>
          </p:cNvSpPr>
          <p:nvPr/>
        </p:nvSpPr>
        <p:spPr bwMode="auto">
          <a:xfrm>
            <a:off x="5508103" y="802449"/>
            <a:ext cx="3564459" cy="646331"/>
          </a:xfrm>
          <a:prstGeom prst="rect">
            <a:avLst/>
          </a:prstGeom>
          <a:noFill/>
          <a:ln w="38100" algn="ctr">
            <a:noFill/>
            <a:miter lim="800000"/>
            <a:headEnd/>
            <a:tailEnd/>
          </a:ln>
          <a:effectLst/>
        </p:spPr>
        <p:txBody>
          <a:bodyPr wrap="square">
            <a:spAutoFit/>
          </a:bodyPr>
          <a:lstStyle/>
          <a:p>
            <a:pPr eaLnBrk="0" hangingPunct="0">
              <a:defRPr/>
            </a:pPr>
            <a:r>
              <a:rPr lang="en-US" b="1" i="1" dirty="0">
                <a:solidFill>
                  <a:schemeClr val="tx2"/>
                </a:solidFill>
                <a:latin typeface="Times New Roman" pitchFamily="18" charset="0"/>
                <a:cs typeface="Arial" pitchFamily="34" charset="0"/>
              </a:rPr>
              <a:t>a</a:t>
            </a:r>
            <a:r>
              <a:rPr lang="en-US" b="1" dirty="0">
                <a:solidFill>
                  <a:schemeClr val="tx2"/>
                </a:solidFill>
                <a:latin typeface="Times New Roman" pitchFamily="18" charset="0"/>
                <a:cs typeface="Arial" pitchFamily="34" charset="0"/>
              </a:rPr>
              <a:t> = </a:t>
            </a:r>
            <a:r>
              <a:rPr lang="en-US" b="1" dirty="0" smtClean="0">
                <a:solidFill>
                  <a:schemeClr val="tx2"/>
                </a:solidFill>
                <a:latin typeface="Times New Roman" pitchFamily="18" charset="0"/>
                <a:cs typeface="Arial" pitchFamily="34" charset="0"/>
              </a:rPr>
              <a:t>6,378,137.000 m </a:t>
            </a:r>
            <a:r>
              <a:rPr lang="en-US" b="1" dirty="0">
                <a:solidFill>
                  <a:schemeClr val="tx2"/>
                </a:solidFill>
                <a:latin typeface="Times New Roman" pitchFamily="18" charset="0"/>
                <a:cs typeface="Arial" pitchFamily="34" charset="0"/>
              </a:rPr>
              <a:t>≈ 3963 mi</a:t>
            </a:r>
          </a:p>
          <a:p>
            <a:pPr eaLnBrk="0" hangingPunct="0">
              <a:defRPr/>
            </a:pPr>
            <a:r>
              <a:rPr lang="en-US" b="1" i="1" dirty="0">
                <a:solidFill>
                  <a:schemeClr val="tx2"/>
                </a:solidFill>
                <a:latin typeface="Times New Roman" pitchFamily="18" charset="0"/>
                <a:cs typeface="Arial" pitchFamily="34" charset="0"/>
              </a:rPr>
              <a:t>b</a:t>
            </a:r>
            <a:r>
              <a:rPr lang="en-US" b="1" dirty="0">
                <a:solidFill>
                  <a:schemeClr val="tx2"/>
                </a:solidFill>
                <a:latin typeface="Times New Roman" pitchFamily="18" charset="0"/>
                <a:cs typeface="Arial" pitchFamily="34" charset="0"/>
              </a:rPr>
              <a:t> = </a:t>
            </a:r>
            <a:r>
              <a:rPr lang="en-US" b="1" dirty="0" smtClean="0">
                <a:solidFill>
                  <a:schemeClr val="tx2"/>
                </a:solidFill>
                <a:latin typeface="Times New Roman" pitchFamily="18" charset="0"/>
                <a:cs typeface="Arial" pitchFamily="34" charset="0"/>
              </a:rPr>
              <a:t>6,356,752.314 m </a:t>
            </a:r>
            <a:r>
              <a:rPr lang="en-US" b="1" dirty="0">
                <a:solidFill>
                  <a:schemeClr val="tx2"/>
                </a:solidFill>
                <a:latin typeface="Times New Roman" pitchFamily="18" charset="0"/>
                <a:cs typeface="Arial" pitchFamily="34" charset="0"/>
              </a:rPr>
              <a:t>≈ 3950 mi</a:t>
            </a:r>
          </a:p>
        </p:txBody>
      </p:sp>
      <p:sp>
        <p:nvSpPr>
          <p:cNvPr id="520219" name="Text Box 27"/>
          <p:cNvSpPr txBox="1">
            <a:spLocks noChangeArrowheads="1"/>
          </p:cNvSpPr>
          <p:nvPr/>
        </p:nvSpPr>
        <p:spPr bwMode="auto">
          <a:xfrm>
            <a:off x="6768244" y="1461554"/>
            <a:ext cx="2375756" cy="923330"/>
          </a:xfrm>
          <a:prstGeom prst="rect">
            <a:avLst/>
          </a:prstGeom>
          <a:noFill/>
          <a:ln w="38100" algn="ctr">
            <a:noFill/>
            <a:miter lim="800000"/>
            <a:headEnd/>
            <a:tailEnd/>
          </a:ln>
          <a:effectLst/>
        </p:spPr>
        <p:txBody>
          <a:bodyPr wrap="square">
            <a:spAutoFit/>
          </a:bodyPr>
          <a:lstStyle/>
          <a:p>
            <a:pPr algn="l" eaLnBrk="0" hangingPunct="0">
              <a:defRPr/>
            </a:pPr>
            <a:r>
              <a:rPr lang="en-US" b="1" dirty="0">
                <a:solidFill>
                  <a:schemeClr val="tx2"/>
                </a:solidFill>
                <a:latin typeface="Times New Roman" pitchFamily="18" charset="0"/>
                <a:cs typeface="Arial" pitchFamily="34" charset="0"/>
              </a:rPr>
              <a:t>Ellipsoid flattening</a:t>
            </a:r>
          </a:p>
          <a:p>
            <a:pPr algn="l" eaLnBrk="0" hangingPunct="0">
              <a:defRPr/>
            </a:pPr>
            <a:r>
              <a:rPr lang="en-US" b="1" i="1" dirty="0">
                <a:solidFill>
                  <a:schemeClr val="tx2"/>
                </a:solidFill>
                <a:latin typeface="Times New Roman" pitchFamily="18" charset="0"/>
                <a:cs typeface="Arial" pitchFamily="34" charset="0"/>
              </a:rPr>
              <a:t>f</a:t>
            </a:r>
            <a:r>
              <a:rPr lang="en-US" b="1" dirty="0">
                <a:solidFill>
                  <a:schemeClr val="tx2"/>
                </a:solidFill>
                <a:latin typeface="Times New Roman" pitchFamily="18" charset="0"/>
                <a:cs typeface="Arial" pitchFamily="34" charset="0"/>
              </a:rPr>
              <a:t> = (</a:t>
            </a:r>
            <a:r>
              <a:rPr lang="en-US" b="1" i="1" dirty="0">
                <a:solidFill>
                  <a:schemeClr val="tx2"/>
                </a:solidFill>
                <a:latin typeface="Times New Roman" pitchFamily="18" charset="0"/>
                <a:cs typeface="Arial" pitchFamily="34" charset="0"/>
              </a:rPr>
              <a:t>a</a:t>
            </a:r>
            <a:r>
              <a:rPr lang="en-US" b="1" dirty="0">
                <a:solidFill>
                  <a:schemeClr val="tx2"/>
                </a:solidFill>
                <a:latin typeface="Times New Roman" pitchFamily="18" charset="0"/>
                <a:cs typeface="Arial" pitchFamily="34" charset="0"/>
              </a:rPr>
              <a:t> – </a:t>
            </a:r>
            <a:r>
              <a:rPr lang="en-US" b="1" i="1" dirty="0">
                <a:solidFill>
                  <a:schemeClr val="tx2"/>
                </a:solidFill>
                <a:latin typeface="Times New Roman" pitchFamily="18" charset="0"/>
                <a:cs typeface="Arial" pitchFamily="34" charset="0"/>
              </a:rPr>
              <a:t>b</a:t>
            </a:r>
            <a:r>
              <a:rPr lang="en-US" b="1" dirty="0">
                <a:solidFill>
                  <a:schemeClr val="tx2"/>
                </a:solidFill>
                <a:latin typeface="Times New Roman" pitchFamily="18" charset="0"/>
                <a:cs typeface="Arial" pitchFamily="34" charset="0"/>
              </a:rPr>
              <a:t>)/</a:t>
            </a:r>
            <a:r>
              <a:rPr lang="en-US" b="1" i="1" dirty="0">
                <a:solidFill>
                  <a:schemeClr val="tx2"/>
                </a:solidFill>
                <a:latin typeface="Times New Roman" pitchFamily="18" charset="0"/>
                <a:cs typeface="Arial" pitchFamily="34" charset="0"/>
              </a:rPr>
              <a:t>a</a:t>
            </a:r>
            <a:r>
              <a:rPr lang="en-US" b="1" dirty="0">
                <a:solidFill>
                  <a:schemeClr val="tx2"/>
                </a:solidFill>
                <a:latin typeface="Times New Roman" pitchFamily="18" charset="0"/>
                <a:cs typeface="Arial" pitchFamily="34" charset="0"/>
              </a:rPr>
              <a:t> </a:t>
            </a:r>
            <a:r>
              <a:rPr lang="en-US" b="1" dirty="0">
                <a:solidFill>
                  <a:schemeClr val="tx2"/>
                </a:solidFill>
                <a:cs typeface="Arial" pitchFamily="34" charset="0"/>
              </a:rPr>
              <a:t>≈</a:t>
            </a:r>
            <a:r>
              <a:rPr lang="en-US" b="1" dirty="0">
                <a:solidFill>
                  <a:schemeClr val="tx2"/>
                </a:solidFill>
                <a:latin typeface="Times New Roman" pitchFamily="18" charset="0"/>
                <a:cs typeface="Arial" pitchFamily="34" charset="0"/>
              </a:rPr>
              <a:t> 0.335%</a:t>
            </a:r>
          </a:p>
          <a:p>
            <a:pPr algn="l" eaLnBrk="0" hangingPunct="0">
              <a:defRPr/>
            </a:pPr>
            <a:r>
              <a:rPr lang="en-US" b="1" i="1" dirty="0">
                <a:solidFill>
                  <a:schemeClr val="tx2"/>
                </a:solidFill>
                <a:latin typeface="Times New Roman" pitchFamily="18" charset="0"/>
                <a:cs typeface="Arial" pitchFamily="34" charset="0"/>
              </a:rPr>
              <a:t>1/f </a:t>
            </a:r>
            <a:r>
              <a:rPr lang="en-US" b="1" dirty="0">
                <a:solidFill>
                  <a:schemeClr val="tx2"/>
                </a:solidFill>
                <a:latin typeface="Times New Roman" pitchFamily="18" charset="0"/>
                <a:cs typeface="Arial" pitchFamily="34" charset="0"/>
              </a:rPr>
              <a:t>≈ 298.25722</a:t>
            </a:r>
          </a:p>
        </p:txBody>
      </p:sp>
      <p:sp>
        <p:nvSpPr>
          <p:cNvPr id="520220" name="Text Box 28"/>
          <p:cNvSpPr txBox="1">
            <a:spLocks noChangeArrowheads="1"/>
          </p:cNvSpPr>
          <p:nvPr/>
        </p:nvSpPr>
        <p:spPr bwMode="auto">
          <a:xfrm>
            <a:off x="322263" y="5984875"/>
            <a:ext cx="4249737" cy="757130"/>
          </a:xfrm>
          <a:prstGeom prst="rect">
            <a:avLst/>
          </a:prstGeom>
          <a:noFill/>
          <a:ln w="9525">
            <a:noFill/>
            <a:miter lim="800000"/>
            <a:headEnd/>
            <a:tailEnd/>
          </a:ln>
          <a:effectLst/>
        </p:spPr>
        <p:txBody>
          <a:bodyPr>
            <a:spAutoFit/>
          </a:bodyPr>
          <a:lstStyle/>
          <a:p>
            <a:pPr algn="l" eaLnBrk="0" hangingPunct="0">
              <a:lnSpc>
                <a:spcPct val="90000"/>
              </a:lnSpc>
              <a:defRPr/>
            </a:pPr>
            <a:r>
              <a:rPr lang="en-US" sz="2400" b="0" dirty="0">
                <a:solidFill>
                  <a:schemeClr val="tx2"/>
                </a:solidFill>
                <a:latin typeface="Times New Roman" pitchFamily="18" charset="0"/>
                <a:cs typeface="Arial" pitchFamily="34" charset="0"/>
              </a:rPr>
              <a:t>Ellipsoid fits geoid to </a:t>
            </a:r>
            <a:br>
              <a:rPr lang="en-US" sz="2400" b="0" dirty="0">
                <a:solidFill>
                  <a:schemeClr val="tx2"/>
                </a:solidFill>
                <a:latin typeface="Times New Roman" pitchFamily="18" charset="0"/>
                <a:cs typeface="Arial" pitchFamily="34" charset="0"/>
              </a:rPr>
            </a:br>
            <a:r>
              <a:rPr lang="en-US" sz="2400" b="0" dirty="0">
                <a:solidFill>
                  <a:schemeClr val="tx2"/>
                </a:solidFill>
                <a:latin typeface="Times New Roman" pitchFamily="18" charset="0"/>
                <a:cs typeface="Arial" pitchFamily="34" charset="0"/>
              </a:rPr>
              <a:t>within about </a:t>
            </a:r>
            <a:r>
              <a:rPr lang="en-US" sz="2400" b="0" dirty="0" smtClean="0">
                <a:solidFill>
                  <a:schemeClr val="tx2"/>
                </a:solidFill>
                <a:latin typeface="Times New Roman" pitchFamily="18" charset="0"/>
                <a:cs typeface="Times New Roman" pitchFamily="18" charset="0"/>
              </a:rPr>
              <a:t>±100 m </a:t>
            </a:r>
            <a:r>
              <a:rPr lang="en-US" sz="2400" b="0" dirty="0">
                <a:solidFill>
                  <a:schemeClr val="tx2"/>
                </a:solidFill>
                <a:latin typeface="Times New Roman" pitchFamily="18" charset="0"/>
                <a:cs typeface="Times New Roman" pitchFamily="18" charset="0"/>
              </a:rPr>
              <a:t>worldwide</a:t>
            </a:r>
          </a:p>
        </p:txBody>
      </p:sp>
      <p:sp>
        <p:nvSpPr>
          <p:cNvPr id="520221" name="Line 29"/>
          <p:cNvSpPr>
            <a:spLocks noChangeShapeType="1"/>
          </p:cNvSpPr>
          <p:nvPr/>
        </p:nvSpPr>
        <p:spPr bwMode="auto">
          <a:xfrm flipV="1">
            <a:off x="1258888" y="4256088"/>
            <a:ext cx="431800" cy="360362"/>
          </a:xfrm>
          <a:prstGeom prst="line">
            <a:avLst/>
          </a:prstGeom>
          <a:noFill/>
          <a:ln w="19050">
            <a:solidFill>
              <a:srgbClr val="FF0000"/>
            </a:solidFill>
            <a:round/>
            <a:headEnd/>
            <a:tailEnd type="stealth" w="lg" len="lg"/>
          </a:ln>
        </p:spPr>
        <p:txBody>
          <a:bodyPr wrap="none" anchor="ctr"/>
          <a:lstStyle/>
          <a:p>
            <a:endParaRPr lang="en-US"/>
          </a:p>
        </p:txBody>
      </p:sp>
      <p:sp>
        <p:nvSpPr>
          <p:cNvPr id="520222" name="Line 30"/>
          <p:cNvSpPr>
            <a:spLocks noChangeShapeType="1"/>
          </p:cNvSpPr>
          <p:nvPr/>
        </p:nvSpPr>
        <p:spPr bwMode="auto">
          <a:xfrm flipV="1">
            <a:off x="1655763" y="5192713"/>
            <a:ext cx="252412" cy="792162"/>
          </a:xfrm>
          <a:prstGeom prst="line">
            <a:avLst/>
          </a:prstGeom>
          <a:noFill/>
          <a:ln w="19050">
            <a:solidFill>
              <a:srgbClr val="FF0000"/>
            </a:solidFill>
            <a:round/>
            <a:headEnd/>
            <a:tailEnd type="stealth" w="lg" len="lg"/>
          </a:ln>
        </p:spPr>
        <p:txBody>
          <a:bodyPr wrap="none" anchor="ctr"/>
          <a:lstStyle/>
          <a:p>
            <a:endParaRPr lang="en-US"/>
          </a:p>
        </p:txBody>
      </p:sp>
      <p:sp>
        <p:nvSpPr>
          <p:cNvPr id="520223" name="Line 31"/>
          <p:cNvSpPr>
            <a:spLocks noChangeShapeType="1"/>
          </p:cNvSpPr>
          <p:nvPr/>
        </p:nvSpPr>
        <p:spPr bwMode="auto">
          <a:xfrm flipV="1">
            <a:off x="2124075" y="5734050"/>
            <a:ext cx="468313" cy="287338"/>
          </a:xfrm>
          <a:prstGeom prst="line">
            <a:avLst/>
          </a:prstGeom>
          <a:noFill/>
          <a:ln w="19050">
            <a:solidFill>
              <a:srgbClr val="FF0000"/>
            </a:solidFill>
            <a:round/>
            <a:headEnd/>
            <a:tailEnd type="stealth" w="lg" len="lg"/>
          </a:ln>
        </p:spPr>
        <p:txBody>
          <a:bodyPr wrap="none" anchor="ctr"/>
          <a:lstStyle/>
          <a:p>
            <a:endParaRPr lang="en-US"/>
          </a:p>
        </p:txBody>
      </p:sp>
      <p:sp>
        <p:nvSpPr>
          <p:cNvPr id="33" name="Line 35"/>
          <p:cNvSpPr>
            <a:spLocks noChangeShapeType="1"/>
          </p:cNvSpPr>
          <p:nvPr/>
        </p:nvSpPr>
        <p:spPr bwMode="auto">
          <a:xfrm>
            <a:off x="1547814" y="2770632"/>
            <a:ext cx="1566068" cy="1236217"/>
          </a:xfrm>
          <a:prstGeom prst="line">
            <a:avLst/>
          </a:prstGeom>
          <a:noFill/>
          <a:ln w="25400">
            <a:solidFill>
              <a:srgbClr val="FF0000"/>
            </a:solidFill>
            <a:round/>
            <a:headEnd/>
            <a:tailEnd type="stealth" w="lg" len="lg"/>
          </a:ln>
        </p:spPr>
        <p:txBody>
          <a:bodyPr wrap="none" anchor="ctr"/>
          <a:lstStyle/>
          <a:p>
            <a:endParaRPr lang="en-US"/>
          </a:p>
        </p:txBody>
      </p:sp>
      <p:sp>
        <p:nvSpPr>
          <p:cNvPr id="34" name="AutoShape 36"/>
          <p:cNvSpPr>
            <a:spLocks noChangeArrowheads="1"/>
          </p:cNvSpPr>
          <p:nvPr/>
        </p:nvSpPr>
        <p:spPr bwMode="auto">
          <a:xfrm>
            <a:off x="3113881" y="3933825"/>
            <a:ext cx="252413" cy="249238"/>
          </a:xfrm>
          <a:prstGeom prst="star5">
            <a:avLst/>
          </a:prstGeom>
          <a:solidFill>
            <a:srgbClr val="FFFF00"/>
          </a:solidFill>
          <a:ln w="19050" algn="ctr">
            <a:solidFill>
              <a:srgbClr val="000000"/>
            </a:solidFill>
            <a:miter lim="800000"/>
            <a:headEnd/>
            <a:tailEnd/>
          </a:ln>
          <a:effectLst/>
        </p:spPr>
        <p:txBody>
          <a:bodyPr anchor="ctr">
            <a:spAutoFit/>
          </a:bodyPr>
          <a:lstStyle/>
          <a:p>
            <a:pPr>
              <a:defRPr/>
            </a:pPr>
            <a:endParaRPr lang="en-US">
              <a:cs typeface="Arial" pitchFamily="34" charset="0"/>
            </a:endParaRPr>
          </a:p>
        </p:txBody>
      </p:sp>
      <p:sp>
        <p:nvSpPr>
          <p:cNvPr id="35" name="Text Box 37"/>
          <p:cNvSpPr txBox="1">
            <a:spLocks noChangeArrowheads="1"/>
          </p:cNvSpPr>
          <p:nvPr/>
        </p:nvSpPr>
        <p:spPr bwMode="auto">
          <a:xfrm>
            <a:off x="292608" y="2446909"/>
            <a:ext cx="1404938" cy="396875"/>
          </a:xfrm>
          <a:prstGeom prst="rect">
            <a:avLst/>
          </a:prstGeom>
          <a:noFill/>
          <a:ln w="38100" algn="ctr">
            <a:noFill/>
            <a:miter lim="800000"/>
            <a:headEnd/>
            <a:tailEnd/>
          </a:ln>
          <a:effectLst/>
        </p:spPr>
        <p:txBody>
          <a:bodyPr wrap="square">
            <a:spAutoFit/>
          </a:bodyPr>
          <a:lstStyle/>
          <a:p>
            <a:pPr eaLnBrk="0" hangingPunct="0">
              <a:defRPr/>
            </a:pPr>
            <a:r>
              <a:rPr lang="en-US" sz="2000" b="1" dirty="0" smtClean="0">
                <a:solidFill>
                  <a:schemeClr val="tx2"/>
                </a:solidFill>
                <a:latin typeface="Times New Roman" pitchFamily="18" charset="0"/>
                <a:cs typeface="Arial" pitchFamily="34" charset="0"/>
              </a:rPr>
              <a:t>San Diego</a:t>
            </a:r>
            <a:endParaRPr lang="en-US" sz="2000" b="1" dirty="0">
              <a:solidFill>
                <a:schemeClr val="tx2"/>
              </a:solidFill>
              <a:latin typeface="Times New Roman" pitchFamily="18"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20208"/>
                                        </p:tgtEl>
                                        <p:attrNameLst>
                                          <p:attrName>style.visibility</p:attrName>
                                        </p:attrNameLst>
                                      </p:cBhvr>
                                      <p:to>
                                        <p:strVal val="visible"/>
                                      </p:to>
                                    </p:set>
                                    <p:anim calcmode="lin" valueType="num">
                                      <p:cBhvr>
                                        <p:cTn id="7" dur="1000" fill="hold"/>
                                        <p:tgtEl>
                                          <p:spTgt spid="520208"/>
                                        </p:tgtEl>
                                        <p:attrNameLst>
                                          <p:attrName>ppt_w</p:attrName>
                                        </p:attrNameLst>
                                      </p:cBhvr>
                                      <p:tavLst>
                                        <p:tav tm="0">
                                          <p:val>
                                            <p:strVal val="#ppt_w*0.70"/>
                                          </p:val>
                                        </p:tav>
                                        <p:tav tm="100000">
                                          <p:val>
                                            <p:strVal val="#ppt_w"/>
                                          </p:val>
                                        </p:tav>
                                      </p:tavLst>
                                    </p:anim>
                                    <p:anim calcmode="lin" valueType="num">
                                      <p:cBhvr>
                                        <p:cTn id="8" dur="1000" fill="hold"/>
                                        <p:tgtEl>
                                          <p:spTgt spid="520208"/>
                                        </p:tgtEl>
                                        <p:attrNameLst>
                                          <p:attrName>ppt_h</p:attrName>
                                        </p:attrNameLst>
                                      </p:cBhvr>
                                      <p:tavLst>
                                        <p:tav tm="0">
                                          <p:val>
                                            <p:strVal val="#ppt_h"/>
                                          </p:val>
                                        </p:tav>
                                        <p:tav tm="100000">
                                          <p:val>
                                            <p:strVal val="#ppt_h"/>
                                          </p:val>
                                        </p:tav>
                                      </p:tavLst>
                                    </p:anim>
                                    <p:animEffect transition="in" filter="fade">
                                      <p:cBhvr>
                                        <p:cTn id="9" dur="1000"/>
                                        <p:tgtEl>
                                          <p:spTgt spid="520208"/>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520197"/>
                                        </p:tgtEl>
                                        <p:attrNameLst>
                                          <p:attrName>style.visibility</p:attrName>
                                        </p:attrNameLst>
                                      </p:cBhvr>
                                      <p:to>
                                        <p:strVal val="visible"/>
                                      </p:to>
                                    </p:set>
                                    <p:animEffect transition="in" filter="fade">
                                      <p:cBhvr>
                                        <p:cTn id="13" dur="1000"/>
                                        <p:tgtEl>
                                          <p:spTgt spid="52019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0198"/>
                                        </p:tgtEl>
                                        <p:attrNameLst>
                                          <p:attrName>style.visibility</p:attrName>
                                        </p:attrNameLst>
                                      </p:cBhvr>
                                      <p:to>
                                        <p:strVal val="visible"/>
                                      </p:to>
                                    </p:set>
                                    <p:animEffect transition="in" filter="fade">
                                      <p:cBhvr>
                                        <p:cTn id="16" dur="1000"/>
                                        <p:tgtEl>
                                          <p:spTgt spid="520198"/>
                                        </p:tgtEl>
                                      </p:cBhvr>
                                    </p:animEffect>
                                  </p:childTnLst>
                                </p:cTn>
                              </p:par>
                            </p:childTnLst>
                          </p:cTn>
                        </p:par>
                        <p:par>
                          <p:cTn id="17" fill="hold">
                            <p:stCondLst>
                              <p:cond delay="3000"/>
                            </p:stCondLst>
                            <p:childTnLst>
                              <p:par>
                                <p:cTn id="18" presetID="50" presetClass="entr" presetSubtype="0" decel="100000" fill="hold" grpId="0" nodeType="afterEffect">
                                  <p:stCondLst>
                                    <p:cond delay="0"/>
                                  </p:stCondLst>
                                  <p:childTnLst>
                                    <p:set>
                                      <p:cBhvr>
                                        <p:cTn id="19" dur="1" fill="hold">
                                          <p:stCondLst>
                                            <p:cond delay="0"/>
                                          </p:stCondLst>
                                        </p:cTn>
                                        <p:tgtEl>
                                          <p:spTgt spid="520195"/>
                                        </p:tgtEl>
                                        <p:attrNameLst>
                                          <p:attrName>style.visibility</p:attrName>
                                        </p:attrNameLst>
                                      </p:cBhvr>
                                      <p:to>
                                        <p:strVal val="visible"/>
                                      </p:to>
                                    </p:set>
                                    <p:anim calcmode="lin" valueType="num">
                                      <p:cBhvr>
                                        <p:cTn id="20" dur="1000" fill="hold"/>
                                        <p:tgtEl>
                                          <p:spTgt spid="520195"/>
                                        </p:tgtEl>
                                        <p:attrNameLst>
                                          <p:attrName>ppt_w</p:attrName>
                                        </p:attrNameLst>
                                      </p:cBhvr>
                                      <p:tavLst>
                                        <p:tav tm="0">
                                          <p:val>
                                            <p:strVal val="#ppt_w+.3"/>
                                          </p:val>
                                        </p:tav>
                                        <p:tav tm="100000">
                                          <p:val>
                                            <p:strVal val="#ppt_w"/>
                                          </p:val>
                                        </p:tav>
                                      </p:tavLst>
                                    </p:anim>
                                    <p:anim calcmode="lin" valueType="num">
                                      <p:cBhvr>
                                        <p:cTn id="21" dur="1000" fill="hold"/>
                                        <p:tgtEl>
                                          <p:spTgt spid="520195"/>
                                        </p:tgtEl>
                                        <p:attrNameLst>
                                          <p:attrName>ppt_h</p:attrName>
                                        </p:attrNameLst>
                                      </p:cBhvr>
                                      <p:tavLst>
                                        <p:tav tm="0">
                                          <p:val>
                                            <p:strVal val="#ppt_h"/>
                                          </p:val>
                                        </p:tav>
                                        <p:tav tm="100000">
                                          <p:val>
                                            <p:strVal val="#ppt_h"/>
                                          </p:val>
                                        </p:tav>
                                      </p:tavLst>
                                    </p:anim>
                                    <p:animEffect transition="in" filter="fade">
                                      <p:cBhvr>
                                        <p:cTn id="22" dur="1000"/>
                                        <p:tgtEl>
                                          <p:spTgt spid="520195"/>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3000"/>
                                        <p:tgtEl>
                                          <p:spTgt spid="2"/>
                                        </p:tgtEl>
                                      </p:cBhvr>
                                    </p:animEffect>
                                  </p:childTnLst>
                                </p:cTn>
                              </p:par>
                            </p:childTnLst>
                          </p:cTn>
                        </p:par>
                        <p:par>
                          <p:cTn id="26" fill="hold">
                            <p:stCondLst>
                              <p:cond delay="6000"/>
                            </p:stCondLst>
                            <p:childTnLst>
                              <p:par>
                                <p:cTn id="27" presetID="10" presetClass="entr" presetSubtype="0" fill="hold" grpId="0" nodeType="afterEffect">
                                  <p:stCondLst>
                                    <p:cond delay="0"/>
                                  </p:stCondLst>
                                  <p:childTnLst>
                                    <p:set>
                                      <p:cBhvr>
                                        <p:cTn id="28" dur="1" fill="hold">
                                          <p:stCondLst>
                                            <p:cond delay="0"/>
                                          </p:stCondLst>
                                        </p:cTn>
                                        <p:tgtEl>
                                          <p:spTgt spid="520215"/>
                                        </p:tgtEl>
                                        <p:attrNameLst>
                                          <p:attrName>style.visibility</p:attrName>
                                        </p:attrNameLst>
                                      </p:cBhvr>
                                      <p:to>
                                        <p:strVal val="visible"/>
                                      </p:to>
                                    </p:set>
                                    <p:animEffect transition="in" filter="fade">
                                      <p:cBhvr>
                                        <p:cTn id="29" dur="1000"/>
                                        <p:tgtEl>
                                          <p:spTgt spid="5202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20209"/>
                                        </p:tgtEl>
                                        <p:attrNameLst>
                                          <p:attrName>style.visibility</p:attrName>
                                        </p:attrNameLst>
                                      </p:cBhvr>
                                      <p:to>
                                        <p:strVal val="visible"/>
                                      </p:to>
                                    </p:set>
                                    <p:animEffect transition="in" filter="fade">
                                      <p:cBhvr>
                                        <p:cTn id="32" dur="1000"/>
                                        <p:tgtEl>
                                          <p:spTgt spid="520209"/>
                                        </p:tgtEl>
                                      </p:cBhvr>
                                    </p:animEffect>
                                  </p:child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520199"/>
                                        </p:tgtEl>
                                        <p:attrNameLst>
                                          <p:attrName>style.visibility</p:attrName>
                                        </p:attrNameLst>
                                      </p:cBhvr>
                                      <p:to>
                                        <p:strVal val="visible"/>
                                      </p:to>
                                    </p:set>
                                    <p:animEffect transition="in" filter="fade">
                                      <p:cBhvr>
                                        <p:cTn id="36" dur="1000"/>
                                        <p:tgtEl>
                                          <p:spTgt spid="52019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20221"/>
                                        </p:tgtEl>
                                        <p:attrNameLst>
                                          <p:attrName>style.visibility</p:attrName>
                                        </p:attrNameLst>
                                      </p:cBhvr>
                                      <p:to>
                                        <p:strVal val="visible"/>
                                      </p:to>
                                    </p:set>
                                    <p:animEffect transition="in" filter="fade">
                                      <p:cBhvr>
                                        <p:cTn id="39" dur="1000"/>
                                        <p:tgtEl>
                                          <p:spTgt spid="5202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20213"/>
                                        </p:tgtEl>
                                        <p:attrNameLst>
                                          <p:attrName>style.visibility</p:attrName>
                                        </p:attrNameLst>
                                      </p:cBhvr>
                                      <p:to>
                                        <p:strVal val="visible"/>
                                      </p:to>
                                    </p:set>
                                    <p:animEffect transition="in" filter="wipe(left)">
                                      <p:cBhvr>
                                        <p:cTn id="44" dur="1000"/>
                                        <p:tgtEl>
                                          <p:spTgt spid="520213"/>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520212"/>
                                        </p:tgtEl>
                                        <p:attrNameLst>
                                          <p:attrName>style.visibility</p:attrName>
                                        </p:attrNameLst>
                                      </p:cBhvr>
                                      <p:to>
                                        <p:strVal val="visible"/>
                                      </p:to>
                                    </p:set>
                                    <p:animEffect transition="in" filter="fade">
                                      <p:cBhvr>
                                        <p:cTn id="48" dur="1000"/>
                                        <p:tgtEl>
                                          <p:spTgt spid="520212"/>
                                        </p:tgtEl>
                                      </p:cBhvr>
                                    </p:animEffect>
                                  </p:childTnLst>
                                </p:cTn>
                              </p:par>
                            </p:childTnLst>
                          </p:cTn>
                        </p:par>
                        <p:par>
                          <p:cTn id="49" fill="hold">
                            <p:stCondLst>
                              <p:cond delay="2000"/>
                            </p:stCondLst>
                            <p:childTnLst>
                              <p:par>
                                <p:cTn id="50" presetID="22" presetClass="entr" presetSubtype="4" fill="hold" grpId="0" nodeType="afterEffect">
                                  <p:stCondLst>
                                    <p:cond delay="0"/>
                                  </p:stCondLst>
                                  <p:childTnLst>
                                    <p:set>
                                      <p:cBhvr>
                                        <p:cTn id="51" dur="1" fill="hold">
                                          <p:stCondLst>
                                            <p:cond delay="0"/>
                                          </p:stCondLst>
                                        </p:cTn>
                                        <p:tgtEl>
                                          <p:spTgt spid="520214"/>
                                        </p:tgtEl>
                                        <p:attrNameLst>
                                          <p:attrName>style.visibility</p:attrName>
                                        </p:attrNameLst>
                                      </p:cBhvr>
                                      <p:to>
                                        <p:strVal val="visible"/>
                                      </p:to>
                                    </p:set>
                                    <p:animEffect transition="in" filter="wipe(down)">
                                      <p:cBhvr>
                                        <p:cTn id="52" dur="1000"/>
                                        <p:tgtEl>
                                          <p:spTgt spid="520214"/>
                                        </p:tgtEl>
                                      </p:cBhvr>
                                    </p:animEffect>
                                  </p:childTnLst>
                                </p:cTn>
                              </p:par>
                            </p:childTnLst>
                          </p:cTn>
                        </p:par>
                        <p:par>
                          <p:cTn id="53" fill="hold">
                            <p:stCondLst>
                              <p:cond delay="3000"/>
                            </p:stCondLst>
                            <p:childTnLst>
                              <p:par>
                                <p:cTn id="54" presetID="10" presetClass="entr" presetSubtype="0" fill="hold" grpId="0" nodeType="afterEffect">
                                  <p:stCondLst>
                                    <p:cond delay="0"/>
                                  </p:stCondLst>
                                  <p:childTnLst>
                                    <p:set>
                                      <p:cBhvr>
                                        <p:cTn id="55" dur="1" fill="hold">
                                          <p:stCondLst>
                                            <p:cond delay="0"/>
                                          </p:stCondLst>
                                        </p:cTn>
                                        <p:tgtEl>
                                          <p:spTgt spid="520211">
                                            <p:txEl>
                                              <p:pRg st="0" end="0"/>
                                            </p:txEl>
                                          </p:spTgt>
                                        </p:tgtEl>
                                        <p:attrNameLst>
                                          <p:attrName>style.visibility</p:attrName>
                                        </p:attrNameLst>
                                      </p:cBhvr>
                                      <p:to>
                                        <p:strVal val="visible"/>
                                      </p:to>
                                    </p:set>
                                    <p:animEffect transition="in" filter="fade">
                                      <p:cBhvr>
                                        <p:cTn id="56" dur="1000"/>
                                        <p:tgtEl>
                                          <p:spTgt spid="520211">
                                            <p:txEl>
                                              <p:pRg st="0" end="0"/>
                                            </p:txEl>
                                          </p:spTgt>
                                        </p:tgtEl>
                                      </p:cBhvr>
                                    </p:animEffect>
                                  </p:childTnLst>
                                </p:cTn>
                              </p:par>
                            </p:childTnLst>
                          </p:cTn>
                        </p:par>
                        <p:par>
                          <p:cTn id="57" fill="hold">
                            <p:stCondLst>
                              <p:cond delay="4000"/>
                            </p:stCondLst>
                            <p:childTnLst>
                              <p:par>
                                <p:cTn id="58" presetID="10" presetClass="entr" presetSubtype="0" fill="hold" grpId="0" nodeType="afterEffect">
                                  <p:stCondLst>
                                    <p:cond delay="0"/>
                                  </p:stCondLst>
                                  <p:childTnLst>
                                    <p:set>
                                      <p:cBhvr>
                                        <p:cTn id="59" dur="1" fill="hold">
                                          <p:stCondLst>
                                            <p:cond delay="0"/>
                                          </p:stCondLst>
                                        </p:cTn>
                                        <p:tgtEl>
                                          <p:spTgt spid="520220"/>
                                        </p:tgtEl>
                                        <p:attrNameLst>
                                          <p:attrName>style.visibility</p:attrName>
                                        </p:attrNameLst>
                                      </p:cBhvr>
                                      <p:to>
                                        <p:strVal val="visible"/>
                                      </p:to>
                                    </p:set>
                                    <p:animEffect transition="in" filter="fade">
                                      <p:cBhvr>
                                        <p:cTn id="60" dur="1000"/>
                                        <p:tgtEl>
                                          <p:spTgt spid="5202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20222"/>
                                        </p:tgtEl>
                                        <p:attrNameLst>
                                          <p:attrName>style.visibility</p:attrName>
                                        </p:attrNameLst>
                                      </p:cBhvr>
                                      <p:to>
                                        <p:strVal val="visible"/>
                                      </p:to>
                                    </p:set>
                                    <p:animEffect transition="in" filter="fade">
                                      <p:cBhvr>
                                        <p:cTn id="63" dur="1000"/>
                                        <p:tgtEl>
                                          <p:spTgt spid="5202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20223"/>
                                        </p:tgtEl>
                                        <p:attrNameLst>
                                          <p:attrName>style.visibility</p:attrName>
                                        </p:attrNameLst>
                                      </p:cBhvr>
                                      <p:to>
                                        <p:strVal val="visible"/>
                                      </p:to>
                                    </p:set>
                                    <p:animEffect transition="in" filter="fade">
                                      <p:cBhvr>
                                        <p:cTn id="66" dur="1000"/>
                                        <p:tgtEl>
                                          <p:spTgt spid="5202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20218">
                                            <p:txEl>
                                              <p:pRg st="0" end="0"/>
                                            </p:txEl>
                                          </p:spTgt>
                                        </p:tgtEl>
                                        <p:attrNameLst>
                                          <p:attrName>style.visibility</p:attrName>
                                        </p:attrNameLst>
                                      </p:cBhvr>
                                      <p:to>
                                        <p:strVal val="visible"/>
                                      </p:to>
                                    </p:set>
                                    <p:animEffect transition="in" filter="fade">
                                      <p:cBhvr>
                                        <p:cTn id="71" dur="1000"/>
                                        <p:tgtEl>
                                          <p:spTgt spid="520218">
                                            <p:txEl>
                                              <p:pRg st="0" end="0"/>
                                            </p:txEl>
                                          </p:spTgt>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520218">
                                            <p:txEl>
                                              <p:pRg st="1" end="1"/>
                                            </p:txEl>
                                          </p:spTgt>
                                        </p:tgtEl>
                                        <p:attrNameLst>
                                          <p:attrName>style.visibility</p:attrName>
                                        </p:attrNameLst>
                                      </p:cBhvr>
                                      <p:to>
                                        <p:strVal val="visible"/>
                                      </p:to>
                                    </p:set>
                                    <p:animEffect transition="in" filter="fade">
                                      <p:cBhvr>
                                        <p:cTn id="75" dur="1000"/>
                                        <p:tgtEl>
                                          <p:spTgt spid="520218">
                                            <p:txEl>
                                              <p:pRg st="1" end="1"/>
                                            </p:txEl>
                                          </p:spTgt>
                                        </p:tgtEl>
                                      </p:cBhvr>
                                    </p:animEffect>
                                  </p:childTnLst>
                                </p:cTn>
                              </p:par>
                            </p:childTnLst>
                          </p:cTn>
                        </p:par>
                        <p:par>
                          <p:cTn id="76" fill="hold">
                            <p:stCondLst>
                              <p:cond delay="2000"/>
                            </p:stCondLst>
                            <p:childTnLst>
                              <p:par>
                                <p:cTn id="77" presetID="10" presetClass="entr" presetSubtype="0" fill="hold" nodeType="afterEffect">
                                  <p:stCondLst>
                                    <p:cond delay="0"/>
                                  </p:stCondLst>
                                  <p:childTnLst>
                                    <p:set>
                                      <p:cBhvr>
                                        <p:cTn id="78" dur="1" fill="hold">
                                          <p:stCondLst>
                                            <p:cond delay="0"/>
                                          </p:stCondLst>
                                        </p:cTn>
                                        <p:tgtEl>
                                          <p:spTgt spid="520219">
                                            <p:txEl>
                                              <p:pRg st="0" end="0"/>
                                            </p:txEl>
                                          </p:spTgt>
                                        </p:tgtEl>
                                        <p:attrNameLst>
                                          <p:attrName>style.visibility</p:attrName>
                                        </p:attrNameLst>
                                      </p:cBhvr>
                                      <p:to>
                                        <p:strVal val="visible"/>
                                      </p:to>
                                    </p:set>
                                    <p:animEffect transition="in" filter="fade">
                                      <p:cBhvr>
                                        <p:cTn id="79" dur="1000"/>
                                        <p:tgtEl>
                                          <p:spTgt spid="520219">
                                            <p:txEl>
                                              <p:pRg st="0" end="0"/>
                                            </p:txEl>
                                          </p:spTgt>
                                        </p:tgtEl>
                                      </p:cBhvr>
                                    </p:animEffect>
                                  </p:childTnLst>
                                </p:cTn>
                              </p:par>
                            </p:childTnLst>
                          </p:cTn>
                        </p:par>
                        <p:par>
                          <p:cTn id="80" fill="hold">
                            <p:stCondLst>
                              <p:cond delay="3000"/>
                            </p:stCondLst>
                            <p:childTnLst>
                              <p:par>
                                <p:cTn id="81" presetID="10" presetClass="entr" presetSubtype="0" fill="hold" nodeType="afterEffect">
                                  <p:stCondLst>
                                    <p:cond delay="0"/>
                                  </p:stCondLst>
                                  <p:childTnLst>
                                    <p:set>
                                      <p:cBhvr>
                                        <p:cTn id="82" dur="1" fill="hold">
                                          <p:stCondLst>
                                            <p:cond delay="0"/>
                                          </p:stCondLst>
                                        </p:cTn>
                                        <p:tgtEl>
                                          <p:spTgt spid="520219">
                                            <p:txEl>
                                              <p:pRg st="1" end="1"/>
                                            </p:txEl>
                                          </p:spTgt>
                                        </p:tgtEl>
                                        <p:attrNameLst>
                                          <p:attrName>style.visibility</p:attrName>
                                        </p:attrNameLst>
                                      </p:cBhvr>
                                      <p:to>
                                        <p:strVal val="visible"/>
                                      </p:to>
                                    </p:set>
                                    <p:animEffect transition="in" filter="fade">
                                      <p:cBhvr>
                                        <p:cTn id="83" dur="1000"/>
                                        <p:tgtEl>
                                          <p:spTgt spid="520219">
                                            <p:txEl>
                                              <p:pRg st="1" end="1"/>
                                            </p:txEl>
                                          </p:spTgt>
                                        </p:tgtEl>
                                      </p:cBhvr>
                                    </p:animEffect>
                                  </p:childTnLst>
                                </p:cTn>
                              </p:par>
                            </p:childTnLst>
                          </p:cTn>
                        </p:par>
                        <p:par>
                          <p:cTn id="84" fill="hold">
                            <p:stCondLst>
                              <p:cond delay="4000"/>
                            </p:stCondLst>
                            <p:childTnLst>
                              <p:par>
                                <p:cTn id="85" presetID="10" presetClass="entr" presetSubtype="0" fill="hold" nodeType="afterEffect">
                                  <p:stCondLst>
                                    <p:cond delay="0"/>
                                  </p:stCondLst>
                                  <p:childTnLst>
                                    <p:set>
                                      <p:cBhvr>
                                        <p:cTn id="86" dur="1" fill="hold">
                                          <p:stCondLst>
                                            <p:cond delay="0"/>
                                          </p:stCondLst>
                                        </p:cTn>
                                        <p:tgtEl>
                                          <p:spTgt spid="520219">
                                            <p:txEl>
                                              <p:pRg st="2" end="2"/>
                                            </p:txEl>
                                          </p:spTgt>
                                        </p:tgtEl>
                                        <p:attrNameLst>
                                          <p:attrName>style.visibility</p:attrName>
                                        </p:attrNameLst>
                                      </p:cBhvr>
                                      <p:to>
                                        <p:strVal val="visible"/>
                                      </p:to>
                                    </p:set>
                                    <p:animEffect transition="in" filter="fade">
                                      <p:cBhvr>
                                        <p:cTn id="87" dur="1000"/>
                                        <p:tgtEl>
                                          <p:spTgt spid="520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5" grpId="0" animBg="1"/>
      <p:bldP spid="520197" grpId="0"/>
      <p:bldP spid="520198" grpId="0" animBg="1"/>
      <p:bldP spid="520199" grpId="0"/>
      <p:bldP spid="520208" grpId="0" animBg="1"/>
      <p:bldP spid="520209" grpId="0"/>
      <p:bldP spid="520211" grpId="0" build="allAtOnce"/>
      <p:bldP spid="520212" grpId="0"/>
      <p:bldP spid="520213" grpId="0" animBg="1"/>
      <p:bldP spid="520214" grpId="0" animBg="1"/>
      <p:bldP spid="520215" grpId="0" animBg="1"/>
      <p:bldP spid="520220" grpId="0"/>
      <p:bldP spid="520221" grpId="0" animBg="1"/>
      <p:bldP spid="520222" grpId="0" animBg="1"/>
      <p:bldP spid="5202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dirty="0" smtClean="0">
                <a:latin typeface="Palatino Linotype (Headings)"/>
              </a:rPr>
              <a:t>Life with LOCUS</a:t>
            </a:r>
          </a:p>
        </p:txBody>
      </p:sp>
      <p:sp>
        <p:nvSpPr>
          <p:cNvPr id="25603" name="Rectangle 3"/>
          <p:cNvSpPr>
            <a:spLocks noGrp="1" noChangeArrowheads="1"/>
          </p:cNvSpPr>
          <p:nvPr>
            <p:ph type="body" idx="1"/>
          </p:nvPr>
        </p:nvSpPr>
        <p:spPr>
          <a:xfrm>
            <a:off x="762000" y="1600200"/>
            <a:ext cx="3962400" cy="4648200"/>
          </a:xfrm>
        </p:spPr>
        <p:txBody>
          <a:bodyPr/>
          <a:lstStyle/>
          <a:p>
            <a:pPr marL="0">
              <a:spcBef>
                <a:spcPts val="0"/>
              </a:spcBef>
              <a:buFontTx/>
              <a:buNone/>
              <a:defRPr/>
            </a:pPr>
            <a:r>
              <a:rPr lang="en-US" sz="2400" b="1" dirty="0" smtClean="0">
                <a:latin typeface="Arial" pitchFamily="34" charset="0"/>
                <a:cs typeface="Arial" pitchFamily="34" charset="0"/>
              </a:rPr>
              <a:t>The Surveyor does the  following:</a:t>
            </a:r>
          </a:p>
          <a:p>
            <a:pPr marL="0">
              <a:spcBef>
                <a:spcPts val="0"/>
              </a:spcBef>
              <a:buFontTx/>
              <a:buNone/>
              <a:defRPr/>
            </a:pPr>
            <a:endParaRPr lang="en-US" sz="2000" dirty="0" smtClean="0">
              <a:latin typeface="Arial" pitchFamily="34" charset="0"/>
              <a:cs typeface="Arial" pitchFamily="34" charset="0"/>
            </a:endParaRPr>
          </a:p>
          <a:p>
            <a:pPr indent="-685800">
              <a:spcBef>
                <a:spcPts val="0"/>
              </a:spcBef>
              <a:buFontTx/>
              <a:buNone/>
              <a:defRPr/>
            </a:pPr>
            <a:r>
              <a:rPr lang="en-US" sz="2000" dirty="0" smtClean="0">
                <a:latin typeface="Arial" pitchFamily="34" charset="0"/>
                <a:cs typeface="Arial" pitchFamily="34" charset="0"/>
              </a:rPr>
              <a:t>1. 	Do the leveling and create descriptions (*.dsc) and observations (*.hgz) file (NGS Bluebook format)</a:t>
            </a:r>
          </a:p>
          <a:p>
            <a:pPr marL="114300" indent="-457200">
              <a:spcBef>
                <a:spcPts val="0"/>
              </a:spcBef>
              <a:buFontTx/>
              <a:buNone/>
              <a:defRPr/>
            </a:pPr>
            <a:endParaRPr lang="en-US" sz="2000" dirty="0" smtClean="0">
              <a:latin typeface="Arial" pitchFamily="34" charset="0"/>
              <a:cs typeface="Arial" pitchFamily="34" charset="0"/>
            </a:endParaRPr>
          </a:p>
          <a:p>
            <a:pPr indent="-685800">
              <a:spcBef>
                <a:spcPts val="0"/>
              </a:spcBef>
              <a:buFontTx/>
              <a:buNone/>
              <a:defRPr/>
            </a:pPr>
            <a:r>
              <a:rPr lang="en-US" sz="2000" dirty="0" smtClean="0">
                <a:latin typeface="Arial" pitchFamily="34" charset="0"/>
                <a:cs typeface="Arial" pitchFamily="34" charset="0"/>
              </a:rPr>
              <a:t>2. 	Submits *.hgz file to LOCUS to compute and adjust leveling observations</a:t>
            </a:r>
          </a:p>
          <a:p>
            <a:pPr marL="114300" indent="-457200">
              <a:spcBef>
                <a:spcPts val="0"/>
              </a:spcBef>
              <a:buFontTx/>
              <a:buNone/>
              <a:defRPr/>
            </a:pPr>
            <a:endParaRPr lang="en-US" sz="2000" dirty="0" smtClean="0">
              <a:latin typeface="Arial" pitchFamily="34" charset="0"/>
              <a:cs typeface="Arial" pitchFamily="34" charset="0"/>
            </a:endParaRPr>
          </a:p>
          <a:p>
            <a:pPr indent="-685800">
              <a:spcBef>
                <a:spcPts val="0"/>
              </a:spcBef>
              <a:buFontTx/>
              <a:buNone/>
              <a:defRPr/>
            </a:pPr>
            <a:r>
              <a:rPr lang="en-US" sz="2000" dirty="0" smtClean="0">
                <a:latin typeface="Arial" pitchFamily="34" charset="0"/>
                <a:cs typeface="Arial" pitchFamily="34" charset="0"/>
              </a:rPr>
              <a:t>3. 	Gets reliable heights of new bench marks</a:t>
            </a:r>
          </a:p>
          <a:p>
            <a:pPr marL="114300" indent="-457200">
              <a:spcBef>
                <a:spcPts val="0"/>
              </a:spcBef>
              <a:buFontTx/>
              <a:buNone/>
              <a:defRPr/>
            </a:pPr>
            <a:endParaRPr lang="en-US" sz="2000" dirty="0" smtClean="0"/>
          </a:p>
          <a:p>
            <a:pPr marL="114300" indent="-457200">
              <a:spcBef>
                <a:spcPts val="0"/>
              </a:spcBef>
              <a:buFontTx/>
              <a:buNone/>
              <a:defRPr/>
            </a:pPr>
            <a:endParaRPr lang="en-US" sz="2000" dirty="0" smtClean="0">
              <a:latin typeface="Palatino Linotype" pitchFamily="18" charset="0"/>
              <a:cs typeface="Times New Roman" pitchFamily="18" charset="0"/>
            </a:endParaRPr>
          </a:p>
        </p:txBody>
      </p:sp>
      <p:pic>
        <p:nvPicPr>
          <p:cNvPr id="4" name="Picture 4" descr="Above Coast1"/>
          <p:cNvPicPr>
            <a:picLocks noChangeAspect="1" noChangeArrowheads="1"/>
          </p:cNvPicPr>
          <p:nvPr/>
        </p:nvPicPr>
        <p:blipFill>
          <a:blip r:embed="rId3" cstate="print"/>
          <a:stretch>
            <a:fillRect/>
          </a:stretch>
        </p:blipFill>
        <p:spPr bwMode="auto">
          <a:xfrm>
            <a:off x="4800600" y="1752600"/>
            <a:ext cx="4050336" cy="303775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smtClean="0">
                <a:latin typeface="Palatino Linotype (Headings)"/>
              </a:rPr>
              <a:t>Life with LOCUS</a:t>
            </a:r>
          </a:p>
        </p:txBody>
      </p:sp>
      <p:sp>
        <p:nvSpPr>
          <p:cNvPr id="25603" name="Rectangle 3"/>
          <p:cNvSpPr>
            <a:spLocks noGrp="1" noChangeArrowheads="1"/>
          </p:cNvSpPr>
          <p:nvPr>
            <p:ph type="body" idx="1"/>
          </p:nvPr>
        </p:nvSpPr>
        <p:spPr>
          <a:xfrm>
            <a:off x="762000" y="1600200"/>
            <a:ext cx="3505200" cy="4791456"/>
          </a:xfrm>
        </p:spPr>
        <p:txBody>
          <a:bodyPr/>
          <a:lstStyle/>
          <a:p>
            <a:pPr marL="0">
              <a:spcBef>
                <a:spcPts val="0"/>
              </a:spcBef>
              <a:buFontTx/>
              <a:buNone/>
              <a:defRPr/>
            </a:pPr>
            <a:r>
              <a:rPr lang="en-US" sz="2400" b="1" dirty="0" smtClean="0">
                <a:latin typeface="Arial" pitchFamily="34" charset="0"/>
                <a:cs typeface="Arial" pitchFamily="34" charset="0"/>
              </a:rPr>
              <a:t>The Surveyor does NOT:</a:t>
            </a:r>
          </a:p>
          <a:p>
            <a:pPr marL="0">
              <a:spcBef>
                <a:spcPts val="0"/>
              </a:spcBef>
              <a:buFontTx/>
              <a:buNone/>
              <a:defRPr/>
            </a:pPr>
            <a:endParaRPr lang="en-US" sz="2000" dirty="0" smtClean="0">
              <a:latin typeface="Arial" pitchFamily="34" charset="0"/>
              <a:cs typeface="Arial" pitchFamily="34" charset="0"/>
            </a:endParaRPr>
          </a:p>
          <a:p>
            <a:pPr marL="347663" indent="-347663">
              <a:spcBef>
                <a:spcPts val="0"/>
              </a:spcBef>
              <a:buFontTx/>
              <a:buNone/>
              <a:defRPr/>
            </a:pPr>
            <a:r>
              <a:rPr lang="en-US" sz="2000" dirty="0" smtClean="0">
                <a:latin typeface="Arial" pitchFamily="34" charset="0"/>
                <a:cs typeface="Arial" pitchFamily="34" charset="0"/>
              </a:rPr>
              <a:t>1. 	Become an NGS contributor of  geodetic data</a:t>
            </a:r>
          </a:p>
          <a:p>
            <a:pPr marL="114300" indent="-457200">
              <a:spcBef>
                <a:spcPts val="0"/>
              </a:spcBef>
              <a:buFontTx/>
              <a:buNone/>
              <a:defRPr/>
            </a:pPr>
            <a:endParaRPr lang="en-US" sz="2000" dirty="0" smtClean="0">
              <a:latin typeface="Arial" pitchFamily="34" charset="0"/>
              <a:cs typeface="Arial" pitchFamily="34" charset="0"/>
            </a:endParaRPr>
          </a:p>
          <a:p>
            <a:pPr indent="-685800">
              <a:spcBef>
                <a:spcPts val="0"/>
              </a:spcBef>
              <a:buFontTx/>
              <a:buNone/>
              <a:defRPr/>
            </a:pPr>
            <a:r>
              <a:rPr lang="en-US" sz="2000" dirty="0" smtClean="0">
                <a:latin typeface="Arial" pitchFamily="34" charset="0"/>
                <a:cs typeface="Arial" pitchFamily="34" charset="0"/>
              </a:rPr>
              <a:t>2.	Submit information about instruments and calibrations of rods for  entry into NGS database</a:t>
            </a:r>
          </a:p>
          <a:p>
            <a:pPr marL="114300" indent="-457200">
              <a:spcBef>
                <a:spcPts val="0"/>
              </a:spcBef>
              <a:buFontTx/>
              <a:buNone/>
              <a:defRPr/>
            </a:pPr>
            <a:endParaRPr lang="en-US" sz="2000" dirty="0" smtClean="0">
              <a:latin typeface="Arial" pitchFamily="34" charset="0"/>
              <a:cs typeface="Arial" pitchFamily="34" charset="0"/>
            </a:endParaRPr>
          </a:p>
          <a:p>
            <a:pPr indent="-685800">
              <a:spcBef>
                <a:spcPts val="0"/>
              </a:spcBef>
              <a:buFontTx/>
              <a:buNone/>
              <a:defRPr/>
            </a:pPr>
            <a:r>
              <a:rPr lang="en-US" sz="2000" dirty="0" smtClean="0">
                <a:latin typeface="Arial" pitchFamily="34" charset="0"/>
                <a:cs typeface="Arial" pitchFamily="34" charset="0"/>
              </a:rPr>
              <a:t>3.	Get new bench marks published in NGS database</a:t>
            </a:r>
          </a:p>
          <a:p>
            <a:pPr marL="114300" indent="-457200">
              <a:spcBef>
                <a:spcPts val="0"/>
              </a:spcBef>
              <a:buFontTx/>
              <a:buNone/>
              <a:defRPr/>
            </a:pPr>
            <a:endParaRPr lang="en-US" sz="2000" dirty="0" smtClean="0">
              <a:latin typeface="Palatino Linotype" pitchFamily="18" charset="0"/>
              <a:cs typeface="Times New Roman" pitchFamily="18" charset="0"/>
            </a:endParaRPr>
          </a:p>
        </p:txBody>
      </p:sp>
      <p:sp>
        <p:nvSpPr>
          <p:cNvPr id="5" name="TextBox 4"/>
          <p:cNvSpPr txBox="1"/>
          <p:nvPr/>
        </p:nvSpPr>
        <p:spPr>
          <a:xfrm>
            <a:off x="4343400" y="5294376"/>
            <a:ext cx="4343400" cy="1200329"/>
          </a:xfrm>
          <a:prstGeom prst="rect">
            <a:avLst/>
          </a:prstGeom>
          <a:noFill/>
        </p:spPr>
        <p:txBody>
          <a:bodyPr wrap="square" rtlCol="0">
            <a:spAutoFit/>
          </a:bodyPr>
          <a:lstStyle/>
          <a:p>
            <a:r>
              <a:rPr lang="en-US" b="1" dirty="0" smtClean="0"/>
              <a:t>Note: </a:t>
            </a:r>
            <a:r>
              <a:rPr lang="en-US" dirty="0" smtClean="0"/>
              <a:t> When instrument and rod information are not in NGS database, these corrections not made, but LOCUS will still give results (with warnings)</a:t>
            </a:r>
            <a:endParaRPr lang="en-US" dirty="0"/>
          </a:p>
        </p:txBody>
      </p:sp>
      <p:pic>
        <p:nvPicPr>
          <p:cNvPr id="6" name="Picture 4" descr="Above Coast1"/>
          <p:cNvPicPr>
            <a:picLocks noChangeAspect="1" noChangeArrowheads="1"/>
          </p:cNvPicPr>
          <p:nvPr/>
        </p:nvPicPr>
        <p:blipFill>
          <a:blip r:embed="rId3" cstate="print"/>
          <a:stretch>
            <a:fillRect/>
          </a:stretch>
        </p:blipFill>
        <p:spPr bwMode="auto">
          <a:xfrm>
            <a:off x="4800600" y="1752600"/>
            <a:ext cx="4050336" cy="303775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LOCUS Project Plan… and Vision</a:t>
            </a:r>
            <a:endParaRPr lang="en-US" dirty="0"/>
          </a:p>
        </p:txBody>
      </p:sp>
      <p:sp>
        <p:nvSpPr>
          <p:cNvPr id="3" name="Content Placeholder 2"/>
          <p:cNvSpPr>
            <a:spLocks noGrp="1"/>
          </p:cNvSpPr>
          <p:nvPr>
            <p:ph idx="1"/>
          </p:nvPr>
        </p:nvSpPr>
        <p:spPr>
          <a:xfrm>
            <a:off x="457200" y="1600200"/>
            <a:ext cx="8229600" cy="4864608"/>
          </a:xfrm>
        </p:spPr>
        <p:txBody>
          <a:bodyPr>
            <a:normAutofit fontScale="92500" lnSpcReduction="10000"/>
          </a:bodyPr>
          <a:lstStyle/>
          <a:p>
            <a:r>
              <a:rPr lang="en-US" dirty="0" smtClean="0"/>
              <a:t>Beta version 1.0 under development</a:t>
            </a:r>
          </a:p>
          <a:p>
            <a:pPr lvl="1"/>
            <a:r>
              <a:rPr lang="en-US" dirty="0" smtClean="0"/>
              <a:t>July 2011: Begin final internal review by NGS</a:t>
            </a:r>
          </a:p>
          <a:p>
            <a:pPr lvl="2"/>
            <a:r>
              <a:rPr lang="en-US" dirty="0" smtClean="0"/>
              <a:t>August 2011: Release for public comment</a:t>
            </a:r>
          </a:p>
          <a:p>
            <a:pPr lvl="1"/>
            <a:r>
              <a:rPr lang="en-US" dirty="0" smtClean="0"/>
              <a:t>October 2011: Release version 1.0</a:t>
            </a:r>
          </a:p>
          <a:p>
            <a:r>
              <a:rPr lang="en-US" dirty="0" smtClean="0"/>
              <a:t>Future developments</a:t>
            </a:r>
          </a:p>
          <a:p>
            <a:pPr lvl="1"/>
            <a:r>
              <a:rPr lang="en-US" dirty="0" smtClean="0"/>
              <a:t>Add features/refine LOCUS for version 2.0 release</a:t>
            </a:r>
          </a:p>
          <a:p>
            <a:r>
              <a:rPr lang="en-US" dirty="0" smtClean="0"/>
              <a:t>Vision</a:t>
            </a:r>
          </a:p>
          <a:p>
            <a:pPr lvl="1"/>
            <a:r>
              <a:rPr lang="en-US" dirty="0" smtClean="0"/>
              <a:t>Simplify and automate as much of the leveling </a:t>
            </a:r>
            <a:r>
              <a:rPr lang="en-US" b="1" i="1" dirty="0" smtClean="0"/>
              <a:t>computation</a:t>
            </a:r>
            <a:r>
              <a:rPr lang="en-US" dirty="0" smtClean="0"/>
              <a:t> process as possible</a:t>
            </a:r>
          </a:p>
          <a:p>
            <a:pPr lvl="1"/>
            <a:r>
              <a:rPr lang="en-US" dirty="0" smtClean="0"/>
              <a:t>Add ability to do network (multi-line) adjustments</a:t>
            </a:r>
          </a:p>
          <a:p>
            <a:pPr lvl="1"/>
            <a:r>
              <a:rPr lang="en-US" dirty="0" smtClean="0"/>
              <a:t>Provide streamlined means for users to Bluebook</a:t>
            </a:r>
            <a:endParaRPr lang="en-US" dirty="0"/>
          </a:p>
        </p:txBody>
      </p:sp>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343877" y="1417638"/>
            <a:ext cx="8617243" cy="5047170"/>
          </a:xfrm>
        </p:spPr>
        <p:txBody>
          <a:bodyPr>
            <a:normAutofit fontScale="92500"/>
          </a:bodyPr>
          <a:lstStyle/>
          <a:p>
            <a:r>
              <a:rPr lang="en-US" dirty="0" smtClean="0"/>
              <a:t>Training</a:t>
            </a:r>
          </a:p>
          <a:p>
            <a:pPr lvl="1"/>
            <a:r>
              <a:rPr lang="en-US" sz="2400" b="1" dirty="0" smtClean="0">
                <a:solidFill>
                  <a:srgbClr val="0000FF"/>
                </a:solidFill>
              </a:rPr>
              <a:t>http://www.ngs.noaa.gov/web/science_edu/training/</a:t>
            </a:r>
          </a:p>
          <a:p>
            <a:pPr lvl="1"/>
            <a:r>
              <a:rPr lang="en-US" dirty="0" smtClean="0"/>
              <a:t>Leveling workshops given throughout US</a:t>
            </a:r>
          </a:p>
          <a:p>
            <a:pPr lvl="1"/>
            <a:r>
              <a:rPr lang="en-US" dirty="0" smtClean="0"/>
              <a:t>Corbin Training Center, near Fredericksburg, VA</a:t>
            </a:r>
          </a:p>
          <a:p>
            <a:r>
              <a:rPr lang="en-US" dirty="0" smtClean="0"/>
              <a:t>Publications</a:t>
            </a:r>
          </a:p>
          <a:p>
            <a:pPr lvl="1"/>
            <a:endParaRPr lang="en-US" dirty="0" smtClean="0"/>
          </a:p>
          <a:p>
            <a:pPr lvl="1"/>
            <a:r>
              <a:rPr lang="en-US" dirty="0" smtClean="0"/>
              <a:t>NGS NOS 3, “Geodetic Leveling” (1981)</a:t>
            </a:r>
          </a:p>
          <a:p>
            <a:pPr lvl="1"/>
            <a:r>
              <a:rPr lang="en-US" dirty="0" smtClean="0"/>
              <a:t>NGS NOS 34, “Corrections Applied by the National Geodetic Survey to Precise Leveling Observations” (1982)</a:t>
            </a:r>
          </a:p>
          <a:p>
            <a:pPr lvl="1"/>
            <a:r>
              <a:rPr lang="en-US" dirty="0" smtClean="0"/>
              <a:t>NGS Benchmark Reset Procedures (2010)</a:t>
            </a:r>
          </a:p>
          <a:p>
            <a:pPr lvl="1"/>
            <a:endParaRPr lang="en-US" dirty="0" smtClean="0"/>
          </a:p>
        </p:txBody>
      </p:sp>
      <p:pic>
        <p:nvPicPr>
          <p:cNvPr id="6147" name="Picture 3"/>
          <p:cNvPicPr>
            <a:picLocks noChangeAspect="1" noChangeArrowheads="1"/>
          </p:cNvPicPr>
          <p:nvPr/>
        </p:nvPicPr>
        <p:blipFill>
          <a:blip r:embed="rId2" cstate="print"/>
          <a:srcRect l="35200" t="10110" r="13000" b="26028"/>
          <a:stretch>
            <a:fillRect/>
          </a:stretch>
        </p:blipFill>
        <p:spPr bwMode="auto">
          <a:xfrm>
            <a:off x="0" y="0"/>
            <a:ext cx="9144000" cy="6858000"/>
          </a:xfrm>
          <a:prstGeom prst="rect">
            <a:avLst/>
          </a:prstGeom>
          <a:noFill/>
          <a:ln w="9525">
            <a:noFill/>
            <a:miter lim="800000"/>
            <a:headEnd/>
            <a:tailEnd/>
          </a:ln>
        </p:spPr>
      </p:pic>
      <p:pic>
        <p:nvPicPr>
          <p:cNvPr id="6146" name="Picture 2" descr="C:\NGS\Presentations\2011\ACSM-Esri_2011\VDatum and LOCUS\trainingcenter01.jpg"/>
          <p:cNvPicPr>
            <a:picLocks noChangeAspect="1" noChangeArrowheads="1"/>
          </p:cNvPicPr>
          <p:nvPr/>
        </p:nvPicPr>
        <p:blipFill>
          <a:blip r:embed="rId3" cstate="print"/>
          <a:srcRect b="22286"/>
          <a:stretch>
            <a:fillRect/>
          </a:stretch>
        </p:blipFill>
        <p:spPr bwMode="auto">
          <a:xfrm>
            <a:off x="5760720" y="137160"/>
            <a:ext cx="3200400" cy="1865376"/>
          </a:xfrm>
          <a:prstGeom prst="rect">
            <a:avLst/>
          </a:prstGeom>
          <a:noFill/>
          <a:effectLst>
            <a:outerShdw blurRad="50800" dist="38100" dir="2700000" algn="tl" rotWithShape="0">
              <a:prstClr val="black">
                <a:alpha val="40000"/>
              </a:prstClr>
            </a:outerShdw>
          </a:effectLst>
        </p:spPr>
      </p:pic>
      <p:sp>
        <p:nvSpPr>
          <p:cNvPr id="6" name="Left Arrow 7"/>
          <p:cNvSpPr>
            <a:spLocks noChangeArrowheads="1"/>
          </p:cNvSpPr>
          <p:nvPr/>
        </p:nvSpPr>
        <p:spPr bwMode="auto">
          <a:xfrm>
            <a:off x="6035040" y="4736592"/>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7" name="Left Arrow 7"/>
          <p:cNvSpPr>
            <a:spLocks noChangeArrowheads="1"/>
          </p:cNvSpPr>
          <p:nvPr/>
        </p:nvSpPr>
        <p:spPr bwMode="auto">
          <a:xfrm>
            <a:off x="5522976" y="3611880"/>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8" name="Left Arrow 7"/>
          <p:cNvSpPr>
            <a:spLocks noChangeArrowheads="1"/>
          </p:cNvSpPr>
          <p:nvPr/>
        </p:nvSpPr>
        <p:spPr bwMode="auto">
          <a:xfrm>
            <a:off x="1060704" y="4846320"/>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9" name="Rectangle 8"/>
          <p:cNvSpPr/>
          <p:nvPr/>
        </p:nvSpPr>
        <p:spPr>
          <a:xfrm>
            <a:off x="109728" y="4726091"/>
            <a:ext cx="4645152" cy="2031325"/>
          </a:xfrm>
          <a:prstGeom prst="rect">
            <a:avLst/>
          </a:prstGeom>
          <a:solidFill>
            <a:schemeClr val="tx2">
              <a:lumMod val="40000"/>
              <a:lumOff val="60000"/>
            </a:schemeClr>
          </a:solidFill>
          <a:ln w="12700">
            <a:solidFill>
              <a:schemeClr val="tx1"/>
            </a:solidFill>
          </a:ln>
          <a:effectLst>
            <a:outerShdw blurRad="50800" dist="38100" dir="2700000" algn="tl" rotWithShape="0">
              <a:prstClr val="black">
                <a:alpha val="40000"/>
              </a:prstClr>
            </a:outerShdw>
          </a:effectLst>
        </p:spPr>
        <p:txBody>
          <a:bodyPr wrap="square">
            <a:spAutoFit/>
          </a:bodyPr>
          <a:lstStyle/>
          <a:p>
            <a:pPr marL="0" lvl="1"/>
            <a:r>
              <a:rPr lang="en-US" dirty="0" smtClean="0"/>
              <a:t>NGS NOS 3, “Geodetic Leveling” (1981)</a:t>
            </a:r>
          </a:p>
          <a:p>
            <a:pPr marL="0" lvl="1"/>
            <a:endParaRPr lang="en-US" dirty="0" smtClean="0"/>
          </a:p>
          <a:p>
            <a:pPr marL="0" lvl="1"/>
            <a:r>
              <a:rPr lang="en-US" dirty="0" smtClean="0"/>
              <a:t>NGS NOS 34, “Corrections Applied by the National Geodetic Survey to Precise Leveling Observations” (1982)</a:t>
            </a:r>
          </a:p>
          <a:p>
            <a:pPr marL="0" lvl="1"/>
            <a:endParaRPr lang="en-US" dirty="0" smtClean="0"/>
          </a:p>
          <a:p>
            <a:pPr marL="0" lvl="1"/>
            <a:r>
              <a:rPr lang="en-US" dirty="0" smtClean="0"/>
              <a:t>NGS Benchmark Reset Procedures (2010)</a:t>
            </a:r>
          </a:p>
        </p:txBody>
      </p:sp>
      <p:sp>
        <p:nvSpPr>
          <p:cNvPr id="10" name="TextBox 9"/>
          <p:cNvSpPr txBox="1"/>
          <p:nvPr/>
        </p:nvSpPr>
        <p:spPr>
          <a:xfrm>
            <a:off x="1097280" y="0"/>
            <a:ext cx="3584448" cy="707886"/>
          </a:xfrm>
          <a:prstGeom prst="rect">
            <a:avLst/>
          </a:prstGeom>
          <a:noFill/>
        </p:spPr>
        <p:txBody>
          <a:bodyPr wrap="square" rtlCol="0">
            <a:spAutoFit/>
          </a:bodyPr>
          <a:lstStyle/>
          <a:p>
            <a:r>
              <a:rPr lang="en-US" sz="4000" b="1" i="1" dirty="0" smtClean="0"/>
              <a:t>Resources…</a:t>
            </a:r>
            <a:endParaRPr lang="en-US" sz="4000" b="1" i="1" dirty="0"/>
          </a:p>
        </p:txBody>
      </p:sp>
      <p:sp>
        <p:nvSpPr>
          <p:cNvPr id="11" name="TextBox 10"/>
          <p:cNvSpPr txBox="1"/>
          <p:nvPr/>
        </p:nvSpPr>
        <p:spPr>
          <a:xfrm>
            <a:off x="0" y="795528"/>
            <a:ext cx="5120640" cy="646331"/>
          </a:xfrm>
          <a:prstGeom prst="rect">
            <a:avLst/>
          </a:prstGeom>
          <a:noFill/>
        </p:spPr>
        <p:txBody>
          <a:bodyPr wrap="square" rtlCol="0">
            <a:spAutoFit/>
          </a:bodyPr>
          <a:lstStyle/>
          <a:p>
            <a:r>
              <a:rPr lang="en-US" sz="3600" b="1" dirty="0" smtClean="0">
                <a:solidFill>
                  <a:srgbClr val="C00000"/>
                </a:solidFill>
              </a:rPr>
              <a:t>geodesy.noaa.gov</a:t>
            </a:r>
            <a:endParaRPr lang="en-US" sz="3600" b="1" dirty="0">
              <a:solidFill>
                <a:srgbClr val="C000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3" fill="hold" nodeType="afterEffect">
                                  <p:stCondLst>
                                    <p:cond delay="0"/>
                                  </p:stCondLst>
                                  <p:childTnLst>
                                    <p:set>
                                      <p:cBhvr>
                                        <p:cTn id="16" dur="1" fill="hold">
                                          <p:stCondLst>
                                            <p:cond delay="0"/>
                                          </p:stCondLst>
                                        </p:cTn>
                                        <p:tgtEl>
                                          <p:spTgt spid="6146"/>
                                        </p:tgtEl>
                                        <p:attrNameLst>
                                          <p:attrName>style.visibility</p:attrName>
                                        </p:attrNameLst>
                                      </p:cBhvr>
                                      <p:to>
                                        <p:strVal val="visible"/>
                                      </p:to>
                                    </p:set>
                                    <p:anim calcmode="lin" valueType="num">
                                      <p:cBhvr additive="base">
                                        <p:cTn id="17" dur="2000" fill="hold"/>
                                        <p:tgtEl>
                                          <p:spTgt spid="6146"/>
                                        </p:tgtEl>
                                        <p:attrNameLst>
                                          <p:attrName>ppt_x</p:attrName>
                                        </p:attrNameLst>
                                      </p:cBhvr>
                                      <p:tavLst>
                                        <p:tav tm="0">
                                          <p:val>
                                            <p:strVal val="1+#ppt_w/2"/>
                                          </p:val>
                                        </p:tav>
                                        <p:tav tm="100000">
                                          <p:val>
                                            <p:strVal val="#ppt_x"/>
                                          </p:val>
                                        </p:tav>
                                      </p:tavLst>
                                    </p:anim>
                                    <p:anim calcmode="lin" valueType="num">
                                      <p:cBhvr additive="base">
                                        <p:cTn id="18" dur="2000" fill="hold"/>
                                        <p:tgtEl>
                                          <p:spTgt spid="614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1+#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000" fill="hold"/>
                                        <p:tgtEl>
                                          <p:spTgt spid="8"/>
                                        </p:tgtEl>
                                        <p:attrNameLst>
                                          <p:attrName>ppt_x</p:attrName>
                                        </p:attrNameLst>
                                      </p:cBhvr>
                                      <p:tavLst>
                                        <p:tav tm="0">
                                          <p:val>
                                            <p:strVal val="1+#ppt_w/2"/>
                                          </p:val>
                                        </p:tav>
                                        <p:tav tm="100000">
                                          <p:val>
                                            <p:strVal val="#ppt_x"/>
                                          </p:val>
                                        </p:tav>
                                      </p:tavLst>
                                    </p:anim>
                                    <p:anim calcmode="lin" valueType="num">
                                      <p:cBhvr additive="base">
                                        <p:cTn id="29"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92500"/>
          </a:bodyPr>
          <a:lstStyle/>
          <a:p>
            <a:r>
              <a:rPr lang="en-US" b="1" dirty="0" err="1" smtClean="0"/>
              <a:t>VDatum</a:t>
            </a:r>
            <a:r>
              <a:rPr lang="en-US" b="1" dirty="0" smtClean="0"/>
              <a:t>: </a:t>
            </a:r>
            <a:r>
              <a:rPr lang="en-US" i="1" dirty="0" smtClean="0"/>
              <a:t>“Integrating America’s Elevation Data”</a:t>
            </a:r>
          </a:p>
          <a:p>
            <a:pPr lvl="1"/>
            <a:r>
              <a:rPr lang="en-US" dirty="0" smtClean="0"/>
              <a:t>A tool for converting and combining spatial data referenced to different datums</a:t>
            </a:r>
          </a:p>
          <a:p>
            <a:pPr lvl="1"/>
            <a:r>
              <a:rPr lang="en-US" dirty="0" smtClean="0"/>
              <a:t>Focus is vertical, but also “horizontal” (geometric)</a:t>
            </a:r>
          </a:p>
          <a:p>
            <a:pPr lvl="1"/>
            <a:r>
              <a:rPr lang="en-US" dirty="0" smtClean="0"/>
              <a:t>Accuracies well-documented</a:t>
            </a:r>
          </a:p>
          <a:p>
            <a:r>
              <a:rPr lang="en-US" b="1" dirty="0" smtClean="0"/>
              <a:t>LOCUS:</a:t>
            </a:r>
            <a:r>
              <a:rPr lang="en-US" dirty="0" smtClean="0"/>
              <a:t> Automated geodetic leveling calculations</a:t>
            </a:r>
          </a:p>
          <a:p>
            <a:pPr lvl="1"/>
            <a:r>
              <a:rPr lang="en-US" dirty="0" smtClean="0"/>
              <a:t>Perform corrections, gravity conversions, adjustment</a:t>
            </a:r>
          </a:p>
          <a:p>
            <a:pPr lvl="1"/>
            <a:r>
              <a:rPr lang="en-US" dirty="0" smtClean="0"/>
              <a:t>Determination heights from leveling (and accuracies)</a:t>
            </a:r>
          </a:p>
          <a:p>
            <a:r>
              <a:rPr lang="en-US" i="1" dirty="0" smtClean="0"/>
              <a:t>Both make heights more </a:t>
            </a:r>
            <a:r>
              <a:rPr lang="en-US" b="1" i="1" dirty="0" smtClean="0"/>
              <a:t>accessible</a:t>
            </a:r>
            <a:r>
              <a:rPr lang="en-US" i="1" dirty="0" smtClean="0"/>
              <a:t> and </a:t>
            </a:r>
            <a:r>
              <a:rPr lang="en-US" b="1" i="1" dirty="0" smtClean="0"/>
              <a:t>reliable</a:t>
            </a:r>
          </a:p>
        </p:txBody>
      </p:sp>
    </p:spTree>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Comments?</a:t>
            </a:r>
            <a:endParaRPr lang="en-US" dirty="0"/>
          </a:p>
        </p:txBody>
      </p:sp>
      <p:sp>
        <p:nvSpPr>
          <p:cNvPr id="3" name="Content Placeholder 2"/>
          <p:cNvSpPr>
            <a:spLocks noGrp="1"/>
          </p:cNvSpPr>
          <p:nvPr>
            <p:ph idx="1"/>
          </p:nvPr>
        </p:nvSpPr>
        <p:spPr/>
        <p:txBody>
          <a:bodyPr/>
          <a:lstStyle/>
          <a:p>
            <a:r>
              <a:rPr lang="en-US" b="1" dirty="0" err="1" smtClean="0"/>
              <a:t>VDatum</a:t>
            </a:r>
            <a:r>
              <a:rPr lang="en-US" b="1" dirty="0" smtClean="0"/>
              <a:t>:</a:t>
            </a:r>
            <a:r>
              <a:rPr lang="en-US" dirty="0" smtClean="0"/>
              <a:t> Doug Brown</a:t>
            </a:r>
          </a:p>
          <a:p>
            <a:pPr lvl="1"/>
            <a:r>
              <a:rPr lang="en-US" b="1" dirty="0" smtClean="0">
                <a:solidFill>
                  <a:srgbClr val="0000FF"/>
                </a:solidFill>
              </a:rPr>
              <a:t>douglas.brown@noaa.gov</a:t>
            </a:r>
            <a:r>
              <a:rPr lang="en-US" dirty="0" smtClean="0"/>
              <a:t>, 301-713-3222 x166</a:t>
            </a:r>
          </a:p>
          <a:p>
            <a:r>
              <a:rPr lang="en-US" b="1" dirty="0" smtClean="0"/>
              <a:t>LOCUS:</a:t>
            </a:r>
            <a:r>
              <a:rPr lang="en-US" dirty="0" smtClean="0"/>
              <a:t> Jeff Olsen </a:t>
            </a:r>
          </a:p>
          <a:p>
            <a:pPr lvl="1"/>
            <a:r>
              <a:rPr lang="en-US" b="1" dirty="0" smtClean="0">
                <a:solidFill>
                  <a:srgbClr val="0000FF"/>
                </a:solidFill>
              </a:rPr>
              <a:t>jeff.olsen@noaa.gov</a:t>
            </a:r>
            <a:r>
              <a:rPr lang="en-US" dirty="0" smtClean="0"/>
              <a:t>, 301-713-3215 x124</a:t>
            </a:r>
          </a:p>
          <a:p>
            <a:r>
              <a:rPr lang="en-US" dirty="0" smtClean="0"/>
              <a:t>Interested in LOCUS v1.0 beta testing?</a:t>
            </a:r>
          </a:p>
          <a:p>
            <a:pPr lvl="1"/>
            <a:r>
              <a:rPr lang="en-US" dirty="0" smtClean="0"/>
              <a:t>Will begin for public in late July/early August</a:t>
            </a:r>
          </a:p>
          <a:p>
            <a:pPr lvl="1"/>
            <a:r>
              <a:rPr lang="en-US" dirty="0" smtClean="0"/>
              <a:t>Send an email to Jeff Olsen expressing interest</a:t>
            </a:r>
          </a:p>
          <a:p>
            <a:pPr lvl="2"/>
            <a:r>
              <a:rPr lang="en-US" dirty="0" smtClean="0"/>
              <a:t>Or give me your contact information after this presentation</a:t>
            </a:r>
            <a:endParaRPr lang="en-US" dirty="0"/>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215900" y="2133600"/>
            <a:ext cx="9648825" cy="5724525"/>
            <a:chOff x="-108" y="1139"/>
            <a:chExt cx="6011" cy="3277"/>
          </a:xfrm>
        </p:grpSpPr>
        <p:sp>
          <p:nvSpPr>
            <p:cNvPr id="159785" name="Freeform 23"/>
            <p:cNvSpPr>
              <a:spLocks/>
            </p:cNvSpPr>
            <p:nvPr/>
          </p:nvSpPr>
          <p:spPr bwMode="auto">
            <a:xfrm>
              <a:off x="-108" y="2429"/>
              <a:ext cx="1311" cy="1418"/>
            </a:xfrm>
            <a:custGeom>
              <a:avLst/>
              <a:gdLst>
                <a:gd name="T0" fmla="*/ 60 w 1311"/>
                <a:gd name="T1" fmla="*/ 1417 h 1418"/>
                <a:gd name="T2" fmla="*/ 78 w 1311"/>
                <a:gd name="T3" fmla="*/ 1390 h 1418"/>
                <a:gd name="T4" fmla="*/ 96 w 1311"/>
                <a:gd name="T5" fmla="*/ 1378 h 1418"/>
                <a:gd name="T6" fmla="*/ 114 w 1311"/>
                <a:gd name="T7" fmla="*/ 1357 h 1418"/>
                <a:gd name="T8" fmla="*/ 138 w 1311"/>
                <a:gd name="T9" fmla="*/ 1321 h 1418"/>
                <a:gd name="T10" fmla="*/ 219 w 1311"/>
                <a:gd name="T11" fmla="*/ 1234 h 1418"/>
                <a:gd name="T12" fmla="*/ 318 w 1311"/>
                <a:gd name="T13" fmla="*/ 1138 h 1418"/>
                <a:gd name="T14" fmla="*/ 342 w 1311"/>
                <a:gd name="T15" fmla="*/ 1093 h 1418"/>
                <a:gd name="T16" fmla="*/ 360 w 1311"/>
                <a:gd name="T17" fmla="*/ 1081 h 1418"/>
                <a:gd name="T18" fmla="*/ 402 w 1311"/>
                <a:gd name="T19" fmla="*/ 1048 h 1418"/>
                <a:gd name="T20" fmla="*/ 426 w 1311"/>
                <a:gd name="T21" fmla="*/ 1024 h 1418"/>
                <a:gd name="T22" fmla="*/ 456 w 1311"/>
                <a:gd name="T23" fmla="*/ 970 h 1418"/>
                <a:gd name="T24" fmla="*/ 483 w 1311"/>
                <a:gd name="T25" fmla="*/ 928 h 1418"/>
                <a:gd name="T26" fmla="*/ 537 w 1311"/>
                <a:gd name="T27" fmla="*/ 898 h 1418"/>
                <a:gd name="T28" fmla="*/ 555 w 1311"/>
                <a:gd name="T29" fmla="*/ 886 h 1418"/>
                <a:gd name="T30" fmla="*/ 576 w 1311"/>
                <a:gd name="T31" fmla="*/ 862 h 1418"/>
                <a:gd name="T32" fmla="*/ 618 w 1311"/>
                <a:gd name="T33" fmla="*/ 769 h 1418"/>
                <a:gd name="T34" fmla="*/ 654 w 1311"/>
                <a:gd name="T35" fmla="*/ 739 h 1418"/>
                <a:gd name="T36" fmla="*/ 663 w 1311"/>
                <a:gd name="T37" fmla="*/ 733 h 1418"/>
                <a:gd name="T38" fmla="*/ 705 w 1311"/>
                <a:gd name="T39" fmla="*/ 670 h 1418"/>
                <a:gd name="T40" fmla="*/ 714 w 1311"/>
                <a:gd name="T41" fmla="*/ 652 h 1418"/>
                <a:gd name="T42" fmla="*/ 732 w 1311"/>
                <a:gd name="T43" fmla="*/ 634 h 1418"/>
                <a:gd name="T44" fmla="*/ 753 w 1311"/>
                <a:gd name="T45" fmla="*/ 598 h 1418"/>
                <a:gd name="T46" fmla="*/ 783 w 1311"/>
                <a:gd name="T47" fmla="*/ 568 h 1418"/>
                <a:gd name="T48" fmla="*/ 855 w 1311"/>
                <a:gd name="T49" fmla="*/ 511 h 1418"/>
                <a:gd name="T50" fmla="*/ 882 w 1311"/>
                <a:gd name="T51" fmla="*/ 472 h 1418"/>
                <a:gd name="T52" fmla="*/ 909 w 1311"/>
                <a:gd name="T53" fmla="*/ 427 h 1418"/>
                <a:gd name="T54" fmla="*/ 945 w 1311"/>
                <a:gd name="T55" fmla="*/ 376 h 1418"/>
                <a:gd name="T56" fmla="*/ 963 w 1311"/>
                <a:gd name="T57" fmla="*/ 358 h 1418"/>
                <a:gd name="T58" fmla="*/ 1002 w 1311"/>
                <a:gd name="T59" fmla="*/ 313 h 1418"/>
                <a:gd name="T60" fmla="*/ 1104 w 1311"/>
                <a:gd name="T61" fmla="*/ 217 h 1418"/>
                <a:gd name="T62" fmla="*/ 1140 w 1311"/>
                <a:gd name="T63" fmla="*/ 190 h 1418"/>
                <a:gd name="T64" fmla="*/ 1185 w 1311"/>
                <a:gd name="T65" fmla="*/ 136 h 1418"/>
                <a:gd name="T66" fmla="*/ 1197 w 1311"/>
                <a:gd name="T67" fmla="*/ 118 h 1418"/>
                <a:gd name="T68" fmla="*/ 1200 w 1311"/>
                <a:gd name="T69" fmla="*/ 109 h 1418"/>
                <a:gd name="T70" fmla="*/ 1257 w 1311"/>
                <a:gd name="T71" fmla="*/ 70 h 1418"/>
                <a:gd name="T72" fmla="*/ 1293 w 1311"/>
                <a:gd name="T73" fmla="*/ 28 h 1418"/>
                <a:gd name="T74" fmla="*/ 1310 w 1311"/>
                <a:gd name="T75" fmla="*/ 3 h 1418"/>
                <a:gd name="T76" fmla="*/ 1302 w 1311"/>
                <a:gd name="T77" fmla="*/ 7 h 1418"/>
                <a:gd name="T78" fmla="*/ 1293 w 1311"/>
                <a:gd name="T79" fmla="*/ 16 h 1418"/>
                <a:gd name="T80" fmla="*/ 1269 w 1311"/>
                <a:gd name="T81" fmla="*/ 37 h 1418"/>
                <a:gd name="T82" fmla="*/ 1233 w 1311"/>
                <a:gd name="T83" fmla="*/ 55 h 1418"/>
                <a:gd name="T84" fmla="*/ 1185 w 1311"/>
                <a:gd name="T85" fmla="*/ 61 h 1418"/>
                <a:gd name="T86" fmla="*/ 1032 w 1311"/>
                <a:gd name="T87" fmla="*/ 148 h 1418"/>
                <a:gd name="T88" fmla="*/ 846 w 1311"/>
                <a:gd name="T89" fmla="*/ 274 h 1418"/>
                <a:gd name="T90" fmla="*/ 825 w 1311"/>
                <a:gd name="T91" fmla="*/ 307 h 1418"/>
                <a:gd name="T92" fmla="*/ 690 w 1311"/>
                <a:gd name="T93" fmla="*/ 382 h 1418"/>
                <a:gd name="T94" fmla="*/ 666 w 1311"/>
                <a:gd name="T95" fmla="*/ 412 h 1418"/>
                <a:gd name="T96" fmla="*/ 510 w 1311"/>
                <a:gd name="T97" fmla="*/ 502 h 1418"/>
                <a:gd name="T98" fmla="*/ 465 w 1311"/>
                <a:gd name="T99" fmla="*/ 583 h 1418"/>
                <a:gd name="T100" fmla="*/ 372 w 1311"/>
                <a:gd name="T101" fmla="*/ 631 h 1418"/>
                <a:gd name="T102" fmla="*/ 330 w 1311"/>
                <a:gd name="T103" fmla="*/ 700 h 1418"/>
                <a:gd name="T104" fmla="*/ 240 w 1311"/>
                <a:gd name="T105" fmla="*/ 748 h 1418"/>
                <a:gd name="T106" fmla="*/ 159 w 1311"/>
                <a:gd name="T107" fmla="*/ 829 h 1418"/>
                <a:gd name="T108" fmla="*/ 114 w 1311"/>
                <a:gd name="T109" fmla="*/ 844 h 1418"/>
                <a:gd name="T110" fmla="*/ 84 w 1311"/>
                <a:gd name="T111" fmla="*/ 853 h 1418"/>
                <a:gd name="T112" fmla="*/ 48 w 1311"/>
                <a:gd name="T113" fmla="*/ 961 h 1418"/>
                <a:gd name="T114" fmla="*/ 0 w 1311"/>
                <a:gd name="T115" fmla="*/ 1024 h 1418"/>
                <a:gd name="T116" fmla="*/ 12 w 1311"/>
                <a:gd name="T117" fmla="*/ 1087 h 1418"/>
                <a:gd name="T118" fmla="*/ 66 w 1311"/>
                <a:gd name="T119" fmla="*/ 1408 h 1418"/>
                <a:gd name="T120" fmla="*/ 60 w 1311"/>
                <a:gd name="T121" fmla="*/ 1417 h 14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1"/>
                <a:gd name="T184" fmla="*/ 0 h 1418"/>
                <a:gd name="T185" fmla="*/ 1311 w 1311"/>
                <a:gd name="T186" fmla="*/ 1418 h 14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1" h="1418">
                  <a:moveTo>
                    <a:pt x="60" y="1417"/>
                  </a:moveTo>
                  <a:cubicBezTo>
                    <a:pt x="62" y="1413"/>
                    <a:pt x="77" y="1391"/>
                    <a:pt x="78" y="1390"/>
                  </a:cubicBezTo>
                  <a:cubicBezTo>
                    <a:pt x="83" y="1385"/>
                    <a:pt x="96" y="1378"/>
                    <a:pt x="96" y="1378"/>
                  </a:cubicBezTo>
                  <a:cubicBezTo>
                    <a:pt x="100" y="1366"/>
                    <a:pt x="102" y="1361"/>
                    <a:pt x="114" y="1357"/>
                  </a:cubicBezTo>
                  <a:cubicBezTo>
                    <a:pt x="119" y="1342"/>
                    <a:pt x="125" y="1330"/>
                    <a:pt x="138" y="1321"/>
                  </a:cubicBezTo>
                  <a:cubicBezTo>
                    <a:pt x="150" y="1286"/>
                    <a:pt x="181" y="1243"/>
                    <a:pt x="219" y="1234"/>
                  </a:cubicBezTo>
                  <a:cubicBezTo>
                    <a:pt x="255" y="1210"/>
                    <a:pt x="293" y="1175"/>
                    <a:pt x="318" y="1138"/>
                  </a:cubicBezTo>
                  <a:cubicBezTo>
                    <a:pt x="327" y="1125"/>
                    <a:pt x="330" y="1103"/>
                    <a:pt x="342" y="1093"/>
                  </a:cubicBezTo>
                  <a:cubicBezTo>
                    <a:pt x="347" y="1088"/>
                    <a:pt x="360" y="1081"/>
                    <a:pt x="360" y="1081"/>
                  </a:cubicBezTo>
                  <a:cubicBezTo>
                    <a:pt x="370" y="1066"/>
                    <a:pt x="387" y="1058"/>
                    <a:pt x="402" y="1048"/>
                  </a:cubicBezTo>
                  <a:cubicBezTo>
                    <a:pt x="412" y="1041"/>
                    <a:pt x="416" y="1031"/>
                    <a:pt x="426" y="1024"/>
                  </a:cubicBezTo>
                  <a:cubicBezTo>
                    <a:pt x="437" y="1007"/>
                    <a:pt x="448" y="988"/>
                    <a:pt x="456" y="970"/>
                  </a:cubicBezTo>
                  <a:cubicBezTo>
                    <a:pt x="463" y="954"/>
                    <a:pt x="465" y="937"/>
                    <a:pt x="483" y="928"/>
                  </a:cubicBezTo>
                  <a:cubicBezTo>
                    <a:pt x="502" y="919"/>
                    <a:pt x="520" y="910"/>
                    <a:pt x="537" y="898"/>
                  </a:cubicBezTo>
                  <a:cubicBezTo>
                    <a:pt x="543" y="894"/>
                    <a:pt x="555" y="886"/>
                    <a:pt x="555" y="886"/>
                  </a:cubicBezTo>
                  <a:cubicBezTo>
                    <a:pt x="559" y="874"/>
                    <a:pt x="565" y="869"/>
                    <a:pt x="576" y="862"/>
                  </a:cubicBezTo>
                  <a:cubicBezTo>
                    <a:pt x="596" y="833"/>
                    <a:pt x="598" y="798"/>
                    <a:pt x="618" y="769"/>
                  </a:cubicBezTo>
                  <a:cubicBezTo>
                    <a:pt x="627" y="755"/>
                    <a:pt x="640" y="749"/>
                    <a:pt x="654" y="739"/>
                  </a:cubicBezTo>
                  <a:cubicBezTo>
                    <a:pt x="657" y="737"/>
                    <a:pt x="663" y="733"/>
                    <a:pt x="663" y="733"/>
                  </a:cubicBezTo>
                  <a:cubicBezTo>
                    <a:pt x="671" y="710"/>
                    <a:pt x="688" y="687"/>
                    <a:pt x="705" y="670"/>
                  </a:cubicBezTo>
                  <a:cubicBezTo>
                    <a:pt x="728" y="647"/>
                    <a:pt x="697" y="674"/>
                    <a:pt x="714" y="652"/>
                  </a:cubicBezTo>
                  <a:cubicBezTo>
                    <a:pt x="719" y="645"/>
                    <a:pt x="732" y="634"/>
                    <a:pt x="732" y="634"/>
                  </a:cubicBezTo>
                  <a:cubicBezTo>
                    <a:pt x="738" y="617"/>
                    <a:pt x="740" y="611"/>
                    <a:pt x="753" y="598"/>
                  </a:cubicBezTo>
                  <a:cubicBezTo>
                    <a:pt x="758" y="584"/>
                    <a:pt x="772" y="577"/>
                    <a:pt x="783" y="568"/>
                  </a:cubicBezTo>
                  <a:cubicBezTo>
                    <a:pt x="806" y="549"/>
                    <a:pt x="830" y="528"/>
                    <a:pt x="855" y="511"/>
                  </a:cubicBezTo>
                  <a:cubicBezTo>
                    <a:pt x="864" y="498"/>
                    <a:pt x="873" y="485"/>
                    <a:pt x="882" y="472"/>
                  </a:cubicBezTo>
                  <a:cubicBezTo>
                    <a:pt x="892" y="457"/>
                    <a:pt x="897" y="439"/>
                    <a:pt x="909" y="427"/>
                  </a:cubicBezTo>
                  <a:cubicBezTo>
                    <a:pt x="915" y="408"/>
                    <a:pt x="930" y="389"/>
                    <a:pt x="945" y="376"/>
                  </a:cubicBezTo>
                  <a:cubicBezTo>
                    <a:pt x="951" y="370"/>
                    <a:pt x="963" y="358"/>
                    <a:pt x="963" y="358"/>
                  </a:cubicBezTo>
                  <a:cubicBezTo>
                    <a:pt x="970" y="337"/>
                    <a:pt x="990" y="330"/>
                    <a:pt x="1002" y="313"/>
                  </a:cubicBezTo>
                  <a:cubicBezTo>
                    <a:pt x="1026" y="280"/>
                    <a:pt x="1069" y="240"/>
                    <a:pt x="1104" y="217"/>
                  </a:cubicBezTo>
                  <a:cubicBezTo>
                    <a:pt x="1113" y="204"/>
                    <a:pt x="1125" y="194"/>
                    <a:pt x="1140" y="190"/>
                  </a:cubicBezTo>
                  <a:cubicBezTo>
                    <a:pt x="1158" y="172"/>
                    <a:pt x="1167" y="154"/>
                    <a:pt x="1185" y="136"/>
                  </a:cubicBezTo>
                  <a:cubicBezTo>
                    <a:pt x="1190" y="131"/>
                    <a:pt x="1195" y="125"/>
                    <a:pt x="1197" y="118"/>
                  </a:cubicBezTo>
                  <a:cubicBezTo>
                    <a:pt x="1198" y="115"/>
                    <a:pt x="1198" y="111"/>
                    <a:pt x="1200" y="109"/>
                  </a:cubicBezTo>
                  <a:cubicBezTo>
                    <a:pt x="1216" y="90"/>
                    <a:pt x="1237" y="83"/>
                    <a:pt x="1257" y="70"/>
                  </a:cubicBezTo>
                  <a:cubicBezTo>
                    <a:pt x="1263" y="52"/>
                    <a:pt x="1280" y="41"/>
                    <a:pt x="1293" y="28"/>
                  </a:cubicBezTo>
                  <a:cubicBezTo>
                    <a:pt x="1299" y="20"/>
                    <a:pt x="1306" y="12"/>
                    <a:pt x="1310" y="3"/>
                  </a:cubicBezTo>
                  <a:cubicBezTo>
                    <a:pt x="1311" y="0"/>
                    <a:pt x="1304" y="5"/>
                    <a:pt x="1302" y="7"/>
                  </a:cubicBezTo>
                  <a:cubicBezTo>
                    <a:pt x="1299" y="10"/>
                    <a:pt x="1296" y="13"/>
                    <a:pt x="1293" y="16"/>
                  </a:cubicBezTo>
                  <a:cubicBezTo>
                    <a:pt x="1284" y="27"/>
                    <a:pt x="1289" y="30"/>
                    <a:pt x="1269" y="37"/>
                  </a:cubicBezTo>
                  <a:cubicBezTo>
                    <a:pt x="1256" y="41"/>
                    <a:pt x="1245" y="51"/>
                    <a:pt x="1233" y="55"/>
                  </a:cubicBezTo>
                  <a:cubicBezTo>
                    <a:pt x="1228" y="57"/>
                    <a:pt x="1187" y="61"/>
                    <a:pt x="1185" y="61"/>
                  </a:cubicBezTo>
                  <a:cubicBezTo>
                    <a:pt x="1164" y="123"/>
                    <a:pt x="1091" y="141"/>
                    <a:pt x="1032" y="148"/>
                  </a:cubicBezTo>
                  <a:cubicBezTo>
                    <a:pt x="1002" y="239"/>
                    <a:pt x="933" y="261"/>
                    <a:pt x="846" y="274"/>
                  </a:cubicBezTo>
                  <a:cubicBezTo>
                    <a:pt x="842" y="287"/>
                    <a:pt x="836" y="300"/>
                    <a:pt x="825" y="307"/>
                  </a:cubicBezTo>
                  <a:cubicBezTo>
                    <a:pt x="811" y="364"/>
                    <a:pt x="739" y="376"/>
                    <a:pt x="690" y="382"/>
                  </a:cubicBezTo>
                  <a:cubicBezTo>
                    <a:pt x="681" y="391"/>
                    <a:pt x="674" y="401"/>
                    <a:pt x="666" y="412"/>
                  </a:cubicBezTo>
                  <a:cubicBezTo>
                    <a:pt x="642" y="483"/>
                    <a:pt x="574" y="494"/>
                    <a:pt x="510" y="502"/>
                  </a:cubicBezTo>
                  <a:cubicBezTo>
                    <a:pt x="502" y="526"/>
                    <a:pt x="487" y="569"/>
                    <a:pt x="465" y="583"/>
                  </a:cubicBezTo>
                  <a:cubicBezTo>
                    <a:pt x="443" y="616"/>
                    <a:pt x="406" y="621"/>
                    <a:pt x="372" y="631"/>
                  </a:cubicBezTo>
                  <a:cubicBezTo>
                    <a:pt x="358" y="652"/>
                    <a:pt x="351" y="686"/>
                    <a:pt x="330" y="700"/>
                  </a:cubicBezTo>
                  <a:cubicBezTo>
                    <a:pt x="309" y="731"/>
                    <a:pt x="273" y="737"/>
                    <a:pt x="240" y="748"/>
                  </a:cubicBezTo>
                  <a:cubicBezTo>
                    <a:pt x="218" y="781"/>
                    <a:pt x="197" y="812"/>
                    <a:pt x="159" y="829"/>
                  </a:cubicBezTo>
                  <a:cubicBezTo>
                    <a:pt x="145" y="835"/>
                    <a:pt x="129" y="839"/>
                    <a:pt x="114" y="844"/>
                  </a:cubicBezTo>
                  <a:cubicBezTo>
                    <a:pt x="104" y="847"/>
                    <a:pt x="84" y="853"/>
                    <a:pt x="84" y="853"/>
                  </a:cubicBezTo>
                  <a:cubicBezTo>
                    <a:pt x="72" y="889"/>
                    <a:pt x="60" y="925"/>
                    <a:pt x="48" y="961"/>
                  </a:cubicBezTo>
                  <a:cubicBezTo>
                    <a:pt x="40" y="986"/>
                    <a:pt x="14" y="1003"/>
                    <a:pt x="0" y="1024"/>
                  </a:cubicBezTo>
                  <a:cubicBezTo>
                    <a:pt x="4" y="1045"/>
                    <a:pt x="5" y="1067"/>
                    <a:pt x="12" y="1087"/>
                  </a:cubicBezTo>
                  <a:cubicBezTo>
                    <a:pt x="14" y="1153"/>
                    <a:pt x="1" y="1343"/>
                    <a:pt x="66" y="1408"/>
                  </a:cubicBezTo>
                  <a:cubicBezTo>
                    <a:pt x="63" y="1418"/>
                    <a:pt x="66" y="1417"/>
                    <a:pt x="60" y="1417"/>
                  </a:cubicBezTo>
                  <a:close/>
                </a:path>
              </a:pathLst>
            </a:custGeom>
            <a:solidFill>
              <a:srgbClr val="0000FF"/>
            </a:solidFill>
            <a:ln w="19050">
              <a:solidFill>
                <a:srgbClr val="000080"/>
              </a:solidFill>
              <a:round/>
              <a:headEnd/>
              <a:tailEnd/>
            </a:ln>
          </p:spPr>
          <p:txBody>
            <a:bodyPr wrap="none" anchor="ctr"/>
            <a:lstStyle/>
            <a:p>
              <a:endParaRPr lang="en-US"/>
            </a:p>
          </p:txBody>
        </p:sp>
        <p:grpSp>
          <p:nvGrpSpPr>
            <p:cNvPr id="3" name="Group 17"/>
            <p:cNvGrpSpPr>
              <a:grpSpLocks/>
            </p:cNvGrpSpPr>
            <p:nvPr/>
          </p:nvGrpSpPr>
          <p:grpSpPr bwMode="auto">
            <a:xfrm>
              <a:off x="-91" y="1139"/>
              <a:ext cx="5994" cy="3277"/>
              <a:chOff x="-91" y="1321"/>
              <a:chExt cx="5994" cy="3095"/>
            </a:xfrm>
          </p:grpSpPr>
          <p:sp>
            <p:nvSpPr>
              <p:cNvPr id="159787" name="Freeform 5"/>
              <p:cNvSpPr>
                <a:spLocks/>
              </p:cNvSpPr>
              <p:nvPr/>
            </p:nvSpPr>
            <p:spPr bwMode="auto">
              <a:xfrm>
                <a:off x="-90" y="1321"/>
                <a:ext cx="5993" cy="3095"/>
              </a:xfrm>
              <a:custGeom>
                <a:avLst/>
                <a:gdLst>
                  <a:gd name="T0" fmla="*/ 5809 w 5993"/>
                  <a:gd name="T1" fmla="*/ 899 h 2510"/>
                  <a:gd name="T2" fmla="*/ 5521 w 5993"/>
                  <a:gd name="T3" fmla="*/ 851 h 2510"/>
                  <a:gd name="T4" fmla="*/ 5260 w 5993"/>
                  <a:gd name="T5" fmla="*/ 768 h 2510"/>
                  <a:gd name="T6" fmla="*/ 5020 w 5993"/>
                  <a:gd name="T7" fmla="*/ 597 h 2510"/>
                  <a:gd name="T8" fmla="*/ 4911 w 5993"/>
                  <a:gd name="T9" fmla="*/ 446 h 2510"/>
                  <a:gd name="T10" fmla="*/ 4821 w 5993"/>
                  <a:gd name="T11" fmla="*/ 398 h 2510"/>
                  <a:gd name="T12" fmla="*/ 4650 w 5993"/>
                  <a:gd name="T13" fmla="*/ 261 h 2510"/>
                  <a:gd name="T14" fmla="*/ 4568 w 5993"/>
                  <a:gd name="T15" fmla="*/ 220 h 2510"/>
                  <a:gd name="T16" fmla="*/ 4458 w 5993"/>
                  <a:gd name="T17" fmla="*/ 254 h 2510"/>
                  <a:gd name="T18" fmla="*/ 4191 w 5993"/>
                  <a:gd name="T19" fmla="*/ 275 h 2510"/>
                  <a:gd name="T20" fmla="*/ 4060 w 5993"/>
                  <a:gd name="T21" fmla="*/ 281 h 2510"/>
                  <a:gd name="T22" fmla="*/ 3951 w 5993"/>
                  <a:gd name="T23" fmla="*/ 220 h 2510"/>
                  <a:gd name="T24" fmla="*/ 3704 w 5993"/>
                  <a:gd name="T25" fmla="*/ 131 h 2510"/>
                  <a:gd name="T26" fmla="*/ 3491 w 5993"/>
                  <a:gd name="T27" fmla="*/ 35 h 2510"/>
                  <a:gd name="T28" fmla="*/ 3231 w 5993"/>
                  <a:gd name="T29" fmla="*/ 83 h 2510"/>
                  <a:gd name="T30" fmla="*/ 3087 w 5993"/>
                  <a:gd name="T31" fmla="*/ 0 h 2510"/>
                  <a:gd name="T32" fmla="*/ 2901 w 5993"/>
                  <a:gd name="T33" fmla="*/ 110 h 2510"/>
                  <a:gd name="T34" fmla="*/ 2524 w 5993"/>
                  <a:gd name="T35" fmla="*/ 220 h 2510"/>
                  <a:gd name="T36" fmla="*/ 2319 w 5993"/>
                  <a:gd name="T37" fmla="*/ 439 h 2510"/>
                  <a:gd name="T38" fmla="*/ 2140 w 5993"/>
                  <a:gd name="T39" fmla="*/ 501 h 2510"/>
                  <a:gd name="T40" fmla="*/ 2037 w 5993"/>
                  <a:gd name="T41" fmla="*/ 569 h 2510"/>
                  <a:gd name="T42" fmla="*/ 1681 w 5993"/>
                  <a:gd name="T43" fmla="*/ 727 h 2510"/>
                  <a:gd name="T44" fmla="*/ 1557 w 5993"/>
                  <a:gd name="T45" fmla="*/ 789 h 2510"/>
                  <a:gd name="T46" fmla="*/ 1434 w 5993"/>
                  <a:gd name="T47" fmla="*/ 953 h 2510"/>
                  <a:gd name="T48" fmla="*/ 1276 w 5993"/>
                  <a:gd name="T49" fmla="*/ 1008 h 2510"/>
                  <a:gd name="T50" fmla="*/ 1146 w 5993"/>
                  <a:gd name="T51" fmla="*/ 1111 h 2510"/>
                  <a:gd name="T52" fmla="*/ 844 w 5993"/>
                  <a:gd name="T53" fmla="*/ 1365 h 2510"/>
                  <a:gd name="T54" fmla="*/ 707 w 5993"/>
                  <a:gd name="T55" fmla="*/ 1481 h 2510"/>
                  <a:gd name="T56" fmla="*/ 597 w 5993"/>
                  <a:gd name="T57" fmla="*/ 1584 h 2510"/>
                  <a:gd name="T58" fmla="*/ 453 w 5993"/>
                  <a:gd name="T59" fmla="*/ 1701 h 2510"/>
                  <a:gd name="T60" fmla="*/ 289 w 5993"/>
                  <a:gd name="T61" fmla="*/ 1865 h 2510"/>
                  <a:gd name="T62" fmla="*/ 90 w 5993"/>
                  <a:gd name="T63" fmla="*/ 2037 h 2510"/>
                  <a:gd name="T64" fmla="*/ 56 w 5993"/>
                  <a:gd name="T65" fmla="*/ 2441 h 2510"/>
                  <a:gd name="T66" fmla="*/ 165 w 5993"/>
                  <a:gd name="T67" fmla="*/ 2455 h 2510"/>
                  <a:gd name="T68" fmla="*/ 309 w 5993"/>
                  <a:gd name="T69" fmla="*/ 2414 h 2510"/>
                  <a:gd name="T70" fmla="*/ 1139 w 5993"/>
                  <a:gd name="T71" fmla="*/ 2448 h 2510"/>
                  <a:gd name="T72" fmla="*/ 3107 w 5993"/>
                  <a:gd name="T73" fmla="*/ 2510 h 2510"/>
                  <a:gd name="T74" fmla="*/ 5912 w 5993"/>
                  <a:gd name="T75" fmla="*/ 2421 h 2510"/>
                  <a:gd name="T76" fmla="*/ 5939 w 5993"/>
                  <a:gd name="T77" fmla="*/ 1392 h 2510"/>
                  <a:gd name="T78" fmla="*/ 5905 w 5993"/>
                  <a:gd name="T79" fmla="*/ 1173 h 2510"/>
                  <a:gd name="T80" fmla="*/ 5864 w 5993"/>
                  <a:gd name="T81" fmla="*/ 905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gradFill rotWithShape="1">
                <a:gsLst>
                  <a:gs pos="0">
                    <a:srgbClr val="55391C"/>
                  </a:gs>
                  <a:gs pos="100000">
                    <a:srgbClr val="996633">
                      <a:alpha val="10001"/>
                    </a:srgbClr>
                  </a:gs>
                </a:gsLst>
                <a:lin ang="5400000" scaled="1"/>
              </a:gradFill>
              <a:ln w="38100">
                <a:noFill/>
                <a:round/>
                <a:headEnd/>
                <a:tailEnd/>
              </a:ln>
            </p:spPr>
            <p:txBody>
              <a:bodyPr wrap="none" anchor="ctr"/>
              <a:lstStyle/>
              <a:p>
                <a:endParaRPr lang="en-US"/>
              </a:p>
            </p:txBody>
          </p:sp>
          <p:sp>
            <p:nvSpPr>
              <p:cNvPr id="159788" name="Freeform 16"/>
              <p:cNvSpPr>
                <a:spLocks/>
              </p:cNvSpPr>
              <p:nvPr/>
            </p:nvSpPr>
            <p:spPr bwMode="auto">
              <a:xfrm>
                <a:off x="-91" y="1321"/>
                <a:ext cx="5993" cy="3095"/>
              </a:xfrm>
              <a:custGeom>
                <a:avLst/>
                <a:gdLst>
                  <a:gd name="T0" fmla="*/ 5809 w 5993"/>
                  <a:gd name="T1" fmla="*/ 899 h 2510"/>
                  <a:gd name="T2" fmla="*/ 5521 w 5993"/>
                  <a:gd name="T3" fmla="*/ 851 h 2510"/>
                  <a:gd name="T4" fmla="*/ 5260 w 5993"/>
                  <a:gd name="T5" fmla="*/ 768 h 2510"/>
                  <a:gd name="T6" fmla="*/ 5020 w 5993"/>
                  <a:gd name="T7" fmla="*/ 597 h 2510"/>
                  <a:gd name="T8" fmla="*/ 4911 w 5993"/>
                  <a:gd name="T9" fmla="*/ 446 h 2510"/>
                  <a:gd name="T10" fmla="*/ 4821 w 5993"/>
                  <a:gd name="T11" fmla="*/ 398 h 2510"/>
                  <a:gd name="T12" fmla="*/ 4650 w 5993"/>
                  <a:gd name="T13" fmla="*/ 261 h 2510"/>
                  <a:gd name="T14" fmla="*/ 4568 w 5993"/>
                  <a:gd name="T15" fmla="*/ 220 h 2510"/>
                  <a:gd name="T16" fmla="*/ 4458 w 5993"/>
                  <a:gd name="T17" fmla="*/ 254 h 2510"/>
                  <a:gd name="T18" fmla="*/ 4191 w 5993"/>
                  <a:gd name="T19" fmla="*/ 275 h 2510"/>
                  <a:gd name="T20" fmla="*/ 4060 w 5993"/>
                  <a:gd name="T21" fmla="*/ 281 h 2510"/>
                  <a:gd name="T22" fmla="*/ 3951 w 5993"/>
                  <a:gd name="T23" fmla="*/ 220 h 2510"/>
                  <a:gd name="T24" fmla="*/ 3704 w 5993"/>
                  <a:gd name="T25" fmla="*/ 131 h 2510"/>
                  <a:gd name="T26" fmla="*/ 3491 w 5993"/>
                  <a:gd name="T27" fmla="*/ 35 h 2510"/>
                  <a:gd name="T28" fmla="*/ 3231 w 5993"/>
                  <a:gd name="T29" fmla="*/ 83 h 2510"/>
                  <a:gd name="T30" fmla="*/ 3087 w 5993"/>
                  <a:gd name="T31" fmla="*/ 0 h 2510"/>
                  <a:gd name="T32" fmla="*/ 2901 w 5993"/>
                  <a:gd name="T33" fmla="*/ 110 h 2510"/>
                  <a:gd name="T34" fmla="*/ 2524 w 5993"/>
                  <a:gd name="T35" fmla="*/ 220 h 2510"/>
                  <a:gd name="T36" fmla="*/ 2319 w 5993"/>
                  <a:gd name="T37" fmla="*/ 439 h 2510"/>
                  <a:gd name="T38" fmla="*/ 2140 w 5993"/>
                  <a:gd name="T39" fmla="*/ 501 h 2510"/>
                  <a:gd name="T40" fmla="*/ 2037 w 5993"/>
                  <a:gd name="T41" fmla="*/ 569 h 2510"/>
                  <a:gd name="T42" fmla="*/ 1681 w 5993"/>
                  <a:gd name="T43" fmla="*/ 727 h 2510"/>
                  <a:gd name="T44" fmla="*/ 1557 w 5993"/>
                  <a:gd name="T45" fmla="*/ 789 h 2510"/>
                  <a:gd name="T46" fmla="*/ 1434 w 5993"/>
                  <a:gd name="T47" fmla="*/ 953 h 2510"/>
                  <a:gd name="T48" fmla="*/ 1276 w 5993"/>
                  <a:gd name="T49" fmla="*/ 1008 h 2510"/>
                  <a:gd name="T50" fmla="*/ 1146 w 5993"/>
                  <a:gd name="T51" fmla="*/ 1111 h 2510"/>
                  <a:gd name="T52" fmla="*/ 844 w 5993"/>
                  <a:gd name="T53" fmla="*/ 1365 h 2510"/>
                  <a:gd name="T54" fmla="*/ 707 w 5993"/>
                  <a:gd name="T55" fmla="*/ 1481 h 2510"/>
                  <a:gd name="T56" fmla="*/ 597 w 5993"/>
                  <a:gd name="T57" fmla="*/ 1584 h 2510"/>
                  <a:gd name="T58" fmla="*/ 453 w 5993"/>
                  <a:gd name="T59" fmla="*/ 1701 h 2510"/>
                  <a:gd name="T60" fmla="*/ 289 w 5993"/>
                  <a:gd name="T61" fmla="*/ 1865 h 2510"/>
                  <a:gd name="T62" fmla="*/ 90 w 5993"/>
                  <a:gd name="T63" fmla="*/ 2037 h 2510"/>
                  <a:gd name="T64" fmla="*/ 56 w 5993"/>
                  <a:gd name="T65" fmla="*/ 2441 h 2510"/>
                  <a:gd name="T66" fmla="*/ 165 w 5993"/>
                  <a:gd name="T67" fmla="*/ 2455 h 2510"/>
                  <a:gd name="T68" fmla="*/ 309 w 5993"/>
                  <a:gd name="T69" fmla="*/ 2414 h 2510"/>
                  <a:gd name="T70" fmla="*/ 1139 w 5993"/>
                  <a:gd name="T71" fmla="*/ 2448 h 2510"/>
                  <a:gd name="T72" fmla="*/ 3107 w 5993"/>
                  <a:gd name="T73" fmla="*/ 2510 h 2510"/>
                  <a:gd name="T74" fmla="*/ 5912 w 5993"/>
                  <a:gd name="T75" fmla="*/ 2421 h 2510"/>
                  <a:gd name="T76" fmla="*/ 5939 w 5993"/>
                  <a:gd name="T77" fmla="*/ 1392 h 2510"/>
                  <a:gd name="T78" fmla="*/ 5905 w 5993"/>
                  <a:gd name="T79" fmla="*/ 1173 h 2510"/>
                  <a:gd name="T80" fmla="*/ 5864 w 5993"/>
                  <a:gd name="T81" fmla="*/ 905 h 25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93"/>
                  <a:gd name="T124" fmla="*/ 0 h 2510"/>
                  <a:gd name="T125" fmla="*/ 5993 w 5993"/>
                  <a:gd name="T126" fmla="*/ 2510 h 25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93" h="2510">
                    <a:moveTo>
                      <a:pt x="5864" y="905"/>
                    </a:moveTo>
                    <a:cubicBezTo>
                      <a:pt x="5846" y="903"/>
                      <a:pt x="5827" y="900"/>
                      <a:pt x="5809" y="899"/>
                    </a:cubicBezTo>
                    <a:cubicBezTo>
                      <a:pt x="5756" y="896"/>
                      <a:pt x="5703" y="897"/>
                      <a:pt x="5651" y="892"/>
                    </a:cubicBezTo>
                    <a:cubicBezTo>
                      <a:pt x="5606" y="887"/>
                      <a:pt x="5565" y="858"/>
                      <a:pt x="5521" y="851"/>
                    </a:cubicBezTo>
                    <a:cubicBezTo>
                      <a:pt x="5489" y="846"/>
                      <a:pt x="5457" y="846"/>
                      <a:pt x="5425" y="844"/>
                    </a:cubicBezTo>
                    <a:cubicBezTo>
                      <a:pt x="5363" y="823"/>
                      <a:pt x="5326" y="779"/>
                      <a:pt x="5260" y="768"/>
                    </a:cubicBezTo>
                    <a:cubicBezTo>
                      <a:pt x="5222" y="730"/>
                      <a:pt x="5197" y="698"/>
                      <a:pt x="5144" y="679"/>
                    </a:cubicBezTo>
                    <a:cubicBezTo>
                      <a:pt x="5104" y="650"/>
                      <a:pt x="5058" y="630"/>
                      <a:pt x="5020" y="597"/>
                    </a:cubicBezTo>
                    <a:cubicBezTo>
                      <a:pt x="4993" y="574"/>
                      <a:pt x="4977" y="540"/>
                      <a:pt x="4952" y="515"/>
                    </a:cubicBezTo>
                    <a:cubicBezTo>
                      <a:pt x="4939" y="477"/>
                      <a:pt x="4944" y="469"/>
                      <a:pt x="4911" y="446"/>
                    </a:cubicBezTo>
                    <a:cubicBezTo>
                      <a:pt x="4897" y="436"/>
                      <a:pt x="4877" y="435"/>
                      <a:pt x="4863" y="425"/>
                    </a:cubicBezTo>
                    <a:cubicBezTo>
                      <a:pt x="4820" y="394"/>
                      <a:pt x="4864" y="412"/>
                      <a:pt x="4821" y="398"/>
                    </a:cubicBezTo>
                    <a:cubicBezTo>
                      <a:pt x="4799" y="375"/>
                      <a:pt x="4788" y="374"/>
                      <a:pt x="4760" y="364"/>
                    </a:cubicBezTo>
                    <a:cubicBezTo>
                      <a:pt x="4733" y="324"/>
                      <a:pt x="4698" y="273"/>
                      <a:pt x="4650" y="261"/>
                    </a:cubicBezTo>
                    <a:cubicBezTo>
                      <a:pt x="4639" y="252"/>
                      <a:pt x="4629" y="240"/>
                      <a:pt x="4616" y="233"/>
                    </a:cubicBezTo>
                    <a:cubicBezTo>
                      <a:pt x="4601" y="226"/>
                      <a:pt x="4568" y="220"/>
                      <a:pt x="4568" y="220"/>
                    </a:cubicBezTo>
                    <a:cubicBezTo>
                      <a:pt x="4545" y="222"/>
                      <a:pt x="4521" y="220"/>
                      <a:pt x="4499" y="227"/>
                    </a:cubicBezTo>
                    <a:cubicBezTo>
                      <a:pt x="4483" y="232"/>
                      <a:pt x="4474" y="250"/>
                      <a:pt x="4458" y="254"/>
                    </a:cubicBezTo>
                    <a:cubicBezTo>
                      <a:pt x="4424" y="263"/>
                      <a:pt x="4390" y="274"/>
                      <a:pt x="4355" y="281"/>
                    </a:cubicBezTo>
                    <a:cubicBezTo>
                      <a:pt x="4279" y="268"/>
                      <a:pt x="4272" y="260"/>
                      <a:pt x="4191" y="275"/>
                    </a:cubicBezTo>
                    <a:cubicBezTo>
                      <a:pt x="4176" y="278"/>
                      <a:pt x="4164" y="290"/>
                      <a:pt x="4149" y="295"/>
                    </a:cubicBezTo>
                    <a:cubicBezTo>
                      <a:pt x="4119" y="290"/>
                      <a:pt x="4089" y="289"/>
                      <a:pt x="4060" y="281"/>
                    </a:cubicBezTo>
                    <a:cubicBezTo>
                      <a:pt x="4033" y="273"/>
                      <a:pt x="4014" y="249"/>
                      <a:pt x="3992" y="233"/>
                    </a:cubicBezTo>
                    <a:cubicBezTo>
                      <a:pt x="3980" y="225"/>
                      <a:pt x="3965" y="225"/>
                      <a:pt x="3951" y="220"/>
                    </a:cubicBezTo>
                    <a:cubicBezTo>
                      <a:pt x="3906" y="175"/>
                      <a:pt x="3866" y="184"/>
                      <a:pt x="3800" y="179"/>
                    </a:cubicBezTo>
                    <a:cubicBezTo>
                      <a:pt x="3736" y="168"/>
                      <a:pt x="3770" y="180"/>
                      <a:pt x="3704" y="131"/>
                    </a:cubicBezTo>
                    <a:cubicBezTo>
                      <a:pt x="3694" y="123"/>
                      <a:pt x="3680" y="122"/>
                      <a:pt x="3669" y="117"/>
                    </a:cubicBezTo>
                    <a:cubicBezTo>
                      <a:pt x="3611" y="89"/>
                      <a:pt x="3546" y="69"/>
                      <a:pt x="3491" y="35"/>
                    </a:cubicBezTo>
                    <a:cubicBezTo>
                      <a:pt x="3456" y="58"/>
                      <a:pt x="3421" y="78"/>
                      <a:pt x="3381" y="89"/>
                    </a:cubicBezTo>
                    <a:cubicBezTo>
                      <a:pt x="3331" y="124"/>
                      <a:pt x="3285" y="95"/>
                      <a:pt x="3231" y="83"/>
                    </a:cubicBezTo>
                    <a:cubicBezTo>
                      <a:pt x="3211" y="73"/>
                      <a:pt x="3188" y="67"/>
                      <a:pt x="3169" y="55"/>
                    </a:cubicBezTo>
                    <a:cubicBezTo>
                      <a:pt x="3138" y="35"/>
                      <a:pt x="3125" y="10"/>
                      <a:pt x="3087" y="0"/>
                    </a:cubicBezTo>
                    <a:cubicBezTo>
                      <a:pt x="3040" y="31"/>
                      <a:pt x="2993" y="57"/>
                      <a:pt x="2943" y="83"/>
                    </a:cubicBezTo>
                    <a:cubicBezTo>
                      <a:pt x="2855" y="129"/>
                      <a:pt x="2978" y="84"/>
                      <a:pt x="2901" y="110"/>
                    </a:cubicBezTo>
                    <a:cubicBezTo>
                      <a:pt x="2815" y="170"/>
                      <a:pt x="2708" y="161"/>
                      <a:pt x="2607" y="165"/>
                    </a:cubicBezTo>
                    <a:cubicBezTo>
                      <a:pt x="2573" y="176"/>
                      <a:pt x="2549" y="195"/>
                      <a:pt x="2524" y="220"/>
                    </a:cubicBezTo>
                    <a:cubicBezTo>
                      <a:pt x="2505" y="274"/>
                      <a:pt x="2463" y="313"/>
                      <a:pt x="2408" y="329"/>
                    </a:cubicBezTo>
                    <a:cubicBezTo>
                      <a:pt x="2356" y="363"/>
                      <a:pt x="2362" y="408"/>
                      <a:pt x="2319" y="439"/>
                    </a:cubicBezTo>
                    <a:cubicBezTo>
                      <a:pt x="2282" y="465"/>
                      <a:pt x="2219" y="480"/>
                      <a:pt x="2175" y="487"/>
                    </a:cubicBezTo>
                    <a:cubicBezTo>
                      <a:pt x="2163" y="492"/>
                      <a:pt x="2152" y="497"/>
                      <a:pt x="2140" y="501"/>
                    </a:cubicBezTo>
                    <a:cubicBezTo>
                      <a:pt x="2126" y="506"/>
                      <a:pt x="2099" y="515"/>
                      <a:pt x="2099" y="515"/>
                    </a:cubicBezTo>
                    <a:cubicBezTo>
                      <a:pt x="2081" y="540"/>
                      <a:pt x="2068" y="560"/>
                      <a:pt x="2037" y="569"/>
                    </a:cubicBezTo>
                    <a:cubicBezTo>
                      <a:pt x="2013" y="586"/>
                      <a:pt x="2015" y="601"/>
                      <a:pt x="1989" y="617"/>
                    </a:cubicBezTo>
                    <a:cubicBezTo>
                      <a:pt x="1962" y="745"/>
                      <a:pt x="1774" y="722"/>
                      <a:pt x="1681" y="727"/>
                    </a:cubicBezTo>
                    <a:cubicBezTo>
                      <a:pt x="1638" y="736"/>
                      <a:pt x="1615" y="750"/>
                      <a:pt x="1578" y="775"/>
                    </a:cubicBezTo>
                    <a:cubicBezTo>
                      <a:pt x="1571" y="780"/>
                      <a:pt x="1557" y="789"/>
                      <a:pt x="1557" y="789"/>
                    </a:cubicBezTo>
                    <a:cubicBezTo>
                      <a:pt x="1530" y="830"/>
                      <a:pt x="1497" y="860"/>
                      <a:pt x="1468" y="899"/>
                    </a:cubicBezTo>
                    <a:cubicBezTo>
                      <a:pt x="1455" y="916"/>
                      <a:pt x="1452" y="942"/>
                      <a:pt x="1434" y="953"/>
                    </a:cubicBezTo>
                    <a:cubicBezTo>
                      <a:pt x="1432" y="954"/>
                      <a:pt x="1383" y="970"/>
                      <a:pt x="1372" y="974"/>
                    </a:cubicBezTo>
                    <a:cubicBezTo>
                      <a:pt x="1339" y="985"/>
                      <a:pt x="1306" y="988"/>
                      <a:pt x="1276" y="1008"/>
                    </a:cubicBezTo>
                    <a:cubicBezTo>
                      <a:pt x="1262" y="1017"/>
                      <a:pt x="1235" y="1036"/>
                      <a:pt x="1235" y="1036"/>
                    </a:cubicBezTo>
                    <a:cubicBezTo>
                      <a:pt x="1210" y="1072"/>
                      <a:pt x="1189" y="1097"/>
                      <a:pt x="1146" y="1111"/>
                    </a:cubicBezTo>
                    <a:cubicBezTo>
                      <a:pt x="1105" y="1172"/>
                      <a:pt x="1019" y="1198"/>
                      <a:pt x="961" y="1241"/>
                    </a:cubicBezTo>
                    <a:cubicBezTo>
                      <a:pt x="928" y="1288"/>
                      <a:pt x="893" y="1333"/>
                      <a:pt x="844" y="1365"/>
                    </a:cubicBezTo>
                    <a:cubicBezTo>
                      <a:pt x="815" y="1410"/>
                      <a:pt x="760" y="1413"/>
                      <a:pt x="728" y="1454"/>
                    </a:cubicBezTo>
                    <a:cubicBezTo>
                      <a:pt x="721" y="1463"/>
                      <a:pt x="715" y="1473"/>
                      <a:pt x="707" y="1481"/>
                    </a:cubicBezTo>
                    <a:cubicBezTo>
                      <a:pt x="687" y="1501"/>
                      <a:pt x="645" y="1536"/>
                      <a:pt x="645" y="1536"/>
                    </a:cubicBezTo>
                    <a:cubicBezTo>
                      <a:pt x="636" y="1568"/>
                      <a:pt x="619" y="1558"/>
                      <a:pt x="597" y="1584"/>
                    </a:cubicBezTo>
                    <a:cubicBezTo>
                      <a:pt x="581" y="1603"/>
                      <a:pt x="581" y="1628"/>
                      <a:pt x="563" y="1646"/>
                    </a:cubicBezTo>
                    <a:cubicBezTo>
                      <a:pt x="537" y="1673"/>
                      <a:pt x="488" y="1689"/>
                      <a:pt x="453" y="1701"/>
                    </a:cubicBezTo>
                    <a:cubicBezTo>
                      <a:pt x="420" y="1751"/>
                      <a:pt x="382" y="1804"/>
                      <a:pt x="323" y="1824"/>
                    </a:cubicBezTo>
                    <a:cubicBezTo>
                      <a:pt x="311" y="1837"/>
                      <a:pt x="302" y="1853"/>
                      <a:pt x="289" y="1865"/>
                    </a:cubicBezTo>
                    <a:cubicBezTo>
                      <a:pt x="246" y="1907"/>
                      <a:pt x="185" y="1930"/>
                      <a:pt x="138" y="1968"/>
                    </a:cubicBezTo>
                    <a:cubicBezTo>
                      <a:pt x="113" y="1988"/>
                      <a:pt x="111" y="2016"/>
                      <a:pt x="90" y="2037"/>
                    </a:cubicBezTo>
                    <a:cubicBezTo>
                      <a:pt x="78" y="2049"/>
                      <a:pt x="49" y="2064"/>
                      <a:pt x="49" y="2064"/>
                    </a:cubicBezTo>
                    <a:cubicBezTo>
                      <a:pt x="0" y="2138"/>
                      <a:pt x="48" y="2354"/>
                      <a:pt x="56" y="2441"/>
                    </a:cubicBezTo>
                    <a:cubicBezTo>
                      <a:pt x="59" y="2470"/>
                      <a:pt x="62" y="2494"/>
                      <a:pt x="90" y="2503"/>
                    </a:cubicBezTo>
                    <a:cubicBezTo>
                      <a:pt x="126" y="2494"/>
                      <a:pt x="133" y="2471"/>
                      <a:pt x="165" y="2455"/>
                    </a:cubicBezTo>
                    <a:cubicBezTo>
                      <a:pt x="185" y="2445"/>
                      <a:pt x="212" y="2440"/>
                      <a:pt x="234" y="2435"/>
                    </a:cubicBezTo>
                    <a:cubicBezTo>
                      <a:pt x="264" y="2415"/>
                      <a:pt x="259" y="2414"/>
                      <a:pt x="309" y="2414"/>
                    </a:cubicBezTo>
                    <a:cubicBezTo>
                      <a:pt x="453" y="2414"/>
                      <a:pt x="597" y="2419"/>
                      <a:pt x="741" y="2421"/>
                    </a:cubicBezTo>
                    <a:cubicBezTo>
                      <a:pt x="880" y="2428"/>
                      <a:pt x="997" y="2443"/>
                      <a:pt x="1139" y="2448"/>
                    </a:cubicBezTo>
                    <a:cubicBezTo>
                      <a:pt x="1348" y="2491"/>
                      <a:pt x="1735" y="2480"/>
                      <a:pt x="1921" y="2483"/>
                    </a:cubicBezTo>
                    <a:cubicBezTo>
                      <a:pt x="2318" y="2502"/>
                      <a:pt x="2707" y="2506"/>
                      <a:pt x="3107" y="2510"/>
                    </a:cubicBezTo>
                    <a:cubicBezTo>
                      <a:pt x="4004" y="2505"/>
                      <a:pt x="4899" y="2493"/>
                      <a:pt x="5795" y="2476"/>
                    </a:cubicBezTo>
                    <a:cubicBezTo>
                      <a:pt x="5838" y="2465"/>
                      <a:pt x="5875" y="2446"/>
                      <a:pt x="5912" y="2421"/>
                    </a:cubicBezTo>
                    <a:cubicBezTo>
                      <a:pt x="5993" y="2290"/>
                      <a:pt x="5935" y="2107"/>
                      <a:pt x="5946" y="1955"/>
                    </a:cubicBezTo>
                    <a:cubicBezTo>
                      <a:pt x="5944" y="1767"/>
                      <a:pt x="5943" y="1580"/>
                      <a:pt x="5939" y="1392"/>
                    </a:cubicBezTo>
                    <a:cubicBezTo>
                      <a:pt x="5938" y="1368"/>
                      <a:pt x="5930" y="1273"/>
                      <a:pt x="5925" y="1241"/>
                    </a:cubicBezTo>
                    <a:cubicBezTo>
                      <a:pt x="5922" y="1218"/>
                      <a:pt x="5905" y="1173"/>
                      <a:pt x="5905" y="1173"/>
                    </a:cubicBezTo>
                    <a:cubicBezTo>
                      <a:pt x="5898" y="1095"/>
                      <a:pt x="5897" y="1017"/>
                      <a:pt x="5884" y="940"/>
                    </a:cubicBezTo>
                    <a:cubicBezTo>
                      <a:pt x="5884" y="940"/>
                      <a:pt x="5833" y="905"/>
                      <a:pt x="5864" y="905"/>
                    </a:cubicBezTo>
                    <a:close/>
                  </a:path>
                </a:pathLst>
              </a:custGeom>
              <a:noFill/>
              <a:ln w="38100">
                <a:solidFill>
                  <a:srgbClr val="502800"/>
                </a:solidFill>
                <a:round/>
                <a:headEnd/>
                <a:tailEnd/>
              </a:ln>
            </p:spPr>
            <p:txBody>
              <a:bodyPr wrap="none" anchor="ctr"/>
              <a:lstStyle/>
              <a:p>
                <a:endParaRPr lang="en-US"/>
              </a:p>
            </p:txBody>
          </p:sp>
        </p:grpSp>
      </p:grpSp>
      <p:sp>
        <p:nvSpPr>
          <p:cNvPr id="382978" name="Rectangle 2"/>
          <p:cNvSpPr>
            <a:spLocks noGrp="1" noChangeArrowheads="1"/>
          </p:cNvSpPr>
          <p:nvPr>
            <p:ph type="title"/>
          </p:nvPr>
        </p:nvSpPr>
        <p:spPr>
          <a:xfrm>
            <a:off x="457200" y="188057"/>
            <a:ext cx="8229600" cy="828675"/>
          </a:xfrm>
        </p:spPr>
        <p:txBody>
          <a:bodyPr/>
          <a:lstStyle/>
          <a:p>
            <a:pPr eaLnBrk="1" hangingPunct="1">
              <a:defRPr/>
            </a:pPr>
            <a:r>
              <a:rPr lang="en-US" sz="4000" dirty="0" smtClean="0">
                <a:solidFill>
                  <a:schemeClr val="accent1"/>
                </a:solidFill>
                <a:effectLst>
                  <a:outerShdw blurRad="38100" dist="38100" dir="2700000" algn="tl">
                    <a:srgbClr val="000000"/>
                  </a:outerShdw>
                </a:effectLst>
              </a:rPr>
              <a:t>The ellipsoid, the geoid, and </a:t>
            </a:r>
            <a:r>
              <a:rPr lang="en-US" sz="4000" b="1" i="1" dirty="0" smtClean="0">
                <a:solidFill>
                  <a:schemeClr val="accent1"/>
                </a:solidFill>
                <a:effectLst>
                  <a:outerShdw blurRad="38100" dist="38100" dir="2700000" algn="tl">
                    <a:srgbClr val="000000"/>
                  </a:outerShdw>
                </a:effectLst>
              </a:rPr>
              <a:t>you</a:t>
            </a:r>
          </a:p>
        </p:txBody>
      </p:sp>
      <p:sp>
        <p:nvSpPr>
          <p:cNvPr id="382980" name="Arc 4"/>
          <p:cNvSpPr>
            <a:spLocks/>
          </p:cNvSpPr>
          <p:nvPr/>
        </p:nvSpPr>
        <p:spPr bwMode="auto">
          <a:xfrm flipH="1">
            <a:off x="-512763" y="3681413"/>
            <a:ext cx="10055226" cy="3897312"/>
          </a:xfrm>
          <a:custGeom>
            <a:avLst/>
            <a:gdLst>
              <a:gd name="T0" fmla="*/ 0 w 43200"/>
              <a:gd name="T1" fmla="*/ 3886847 h 21600"/>
              <a:gd name="T2" fmla="*/ 10055226 w 43200"/>
              <a:gd name="T3" fmla="*/ 3882336 h 21600"/>
              <a:gd name="T4" fmla="*/ 5027613 w 43200"/>
              <a:gd name="T5" fmla="*/ 3897312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542"/>
                </a:moveTo>
                <a:cubicBezTo>
                  <a:pt x="32" y="9635"/>
                  <a:pt x="9693" y="-1"/>
                  <a:pt x="21600" y="0"/>
                </a:cubicBezTo>
                <a:cubicBezTo>
                  <a:pt x="33496" y="0"/>
                  <a:pt x="43154" y="9620"/>
                  <a:pt x="43199" y="21517"/>
                </a:cubicBezTo>
              </a:path>
              <a:path w="43200" h="21600" stroke="0" extrusionOk="0">
                <a:moveTo>
                  <a:pt x="0" y="21542"/>
                </a:moveTo>
                <a:cubicBezTo>
                  <a:pt x="32" y="9635"/>
                  <a:pt x="9693" y="-1"/>
                  <a:pt x="21600" y="0"/>
                </a:cubicBezTo>
                <a:cubicBezTo>
                  <a:pt x="33496" y="0"/>
                  <a:pt x="43154" y="9620"/>
                  <a:pt x="43199" y="21517"/>
                </a:cubicBezTo>
                <a:lnTo>
                  <a:pt x="21600" y="21600"/>
                </a:lnTo>
                <a:close/>
              </a:path>
            </a:pathLst>
          </a:custGeom>
          <a:noFill/>
          <a:ln w="63500">
            <a:solidFill>
              <a:srgbClr val="00DA00"/>
            </a:solidFill>
            <a:prstDash val="dash"/>
            <a:round/>
            <a:headEnd/>
            <a:tailEnd/>
          </a:ln>
        </p:spPr>
        <p:txBody>
          <a:bodyPr wrap="none" anchor="ctr"/>
          <a:lstStyle/>
          <a:p>
            <a:endParaRPr lang="en-US"/>
          </a:p>
        </p:txBody>
      </p:sp>
      <p:grpSp>
        <p:nvGrpSpPr>
          <p:cNvPr id="4" name="Group 40"/>
          <p:cNvGrpSpPr>
            <a:grpSpLocks/>
          </p:cNvGrpSpPr>
          <p:nvPr/>
        </p:nvGrpSpPr>
        <p:grpSpPr bwMode="auto">
          <a:xfrm>
            <a:off x="-288925" y="4329113"/>
            <a:ext cx="9607550" cy="3421062"/>
            <a:chOff x="-185" y="2727"/>
            <a:chExt cx="6052" cy="2155"/>
          </a:xfrm>
        </p:grpSpPr>
        <p:sp>
          <p:nvSpPr>
            <p:cNvPr id="159783" name="Freeform 39"/>
            <p:cNvSpPr>
              <a:spLocks/>
            </p:cNvSpPr>
            <p:nvPr/>
          </p:nvSpPr>
          <p:spPr bwMode="auto">
            <a:xfrm>
              <a:off x="-182" y="2727"/>
              <a:ext cx="6049" cy="2155"/>
            </a:xfrm>
            <a:custGeom>
              <a:avLst/>
              <a:gdLst>
                <a:gd name="T0" fmla="*/ 75 w 6049"/>
                <a:gd name="T1" fmla="*/ 1043 h 2119"/>
                <a:gd name="T2" fmla="*/ 315 w 6049"/>
                <a:gd name="T3" fmla="*/ 816 h 2119"/>
                <a:gd name="T4" fmla="*/ 425 w 6049"/>
                <a:gd name="T5" fmla="*/ 700 h 2119"/>
                <a:gd name="T6" fmla="*/ 535 w 6049"/>
                <a:gd name="T7" fmla="*/ 604 h 2119"/>
                <a:gd name="T8" fmla="*/ 624 w 6049"/>
                <a:gd name="T9" fmla="*/ 542 h 2119"/>
                <a:gd name="T10" fmla="*/ 761 w 6049"/>
                <a:gd name="T11" fmla="*/ 446 h 2119"/>
                <a:gd name="T12" fmla="*/ 830 w 6049"/>
                <a:gd name="T13" fmla="*/ 398 h 2119"/>
                <a:gd name="T14" fmla="*/ 967 w 6049"/>
                <a:gd name="T15" fmla="*/ 309 h 2119"/>
                <a:gd name="T16" fmla="*/ 1296 w 6049"/>
                <a:gd name="T17" fmla="*/ 206 h 2119"/>
                <a:gd name="T18" fmla="*/ 1838 w 6049"/>
                <a:gd name="T19" fmla="*/ 192 h 2119"/>
                <a:gd name="T20" fmla="*/ 2194 w 6049"/>
                <a:gd name="T21" fmla="*/ 261 h 2119"/>
                <a:gd name="T22" fmla="*/ 2928 w 6049"/>
                <a:gd name="T23" fmla="*/ 268 h 2119"/>
                <a:gd name="T24" fmla="*/ 3319 w 6049"/>
                <a:gd name="T25" fmla="*/ 124 h 2119"/>
                <a:gd name="T26" fmla="*/ 3840 w 6049"/>
                <a:gd name="T27" fmla="*/ 14 h 2119"/>
                <a:gd name="T28" fmla="*/ 4443 w 6049"/>
                <a:gd name="T29" fmla="*/ 90 h 2119"/>
                <a:gd name="T30" fmla="*/ 4526 w 6049"/>
                <a:gd name="T31" fmla="*/ 124 h 2119"/>
                <a:gd name="T32" fmla="*/ 4697 w 6049"/>
                <a:gd name="T33" fmla="*/ 199 h 2119"/>
                <a:gd name="T34" fmla="*/ 4875 w 6049"/>
                <a:gd name="T35" fmla="*/ 288 h 2119"/>
                <a:gd name="T36" fmla="*/ 4978 w 6049"/>
                <a:gd name="T37" fmla="*/ 336 h 2119"/>
                <a:gd name="T38" fmla="*/ 5040 w 6049"/>
                <a:gd name="T39" fmla="*/ 378 h 2119"/>
                <a:gd name="T40" fmla="*/ 5458 w 6049"/>
                <a:gd name="T41" fmla="*/ 501 h 2119"/>
                <a:gd name="T42" fmla="*/ 5787 w 6049"/>
                <a:gd name="T43" fmla="*/ 672 h 2119"/>
                <a:gd name="T44" fmla="*/ 5931 w 6049"/>
                <a:gd name="T45" fmla="*/ 775 h 2119"/>
                <a:gd name="T46" fmla="*/ 5986 w 6049"/>
                <a:gd name="T47" fmla="*/ 878 h 2119"/>
                <a:gd name="T48" fmla="*/ 6007 w 6049"/>
                <a:gd name="T49" fmla="*/ 919 h 2119"/>
                <a:gd name="T50" fmla="*/ 6014 w 6049"/>
                <a:gd name="T51" fmla="*/ 1516 h 2119"/>
                <a:gd name="T52" fmla="*/ 5979 w 6049"/>
                <a:gd name="T53" fmla="*/ 1866 h 2119"/>
                <a:gd name="T54" fmla="*/ 5938 w 6049"/>
                <a:gd name="T55" fmla="*/ 2016 h 2119"/>
                <a:gd name="T56" fmla="*/ 3970 w 6049"/>
                <a:gd name="T57" fmla="*/ 2092 h 2119"/>
                <a:gd name="T58" fmla="*/ 254 w 6049"/>
                <a:gd name="T59" fmla="*/ 2078 h 2119"/>
                <a:gd name="T60" fmla="*/ 144 w 6049"/>
                <a:gd name="T61" fmla="*/ 2037 h 2119"/>
                <a:gd name="T62" fmla="*/ 89 w 6049"/>
                <a:gd name="T63" fmla="*/ 2003 h 2119"/>
                <a:gd name="T64" fmla="*/ 0 w 6049"/>
                <a:gd name="T65" fmla="*/ 1866 h 2119"/>
                <a:gd name="T66" fmla="*/ 68 w 6049"/>
                <a:gd name="T67" fmla="*/ 1317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gradFill rotWithShape="1">
              <a:gsLst>
                <a:gs pos="0">
                  <a:srgbClr val="00728E"/>
                </a:gs>
                <a:gs pos="100000">
                  <a:srgbClr val="00CCFF">
                    <a:alpha val="10001"/>
                  </a:srgbClr>
                </a:gs>
              </a:gsLst>
              <a:lin ang="5400000" scaled="1"/>
            </a:gradFill>
            <a:ln w="88900">
              <a:noFill/>
              <a:prstDash val="sysDot"/>
              <a:round/>
              <a:headEnd/>
              <a:tailEnd/>
            </a:ln>
          </p:spPr>
          <p:txBody>
            <a:bodyPr wrap="none" anchor="ctr"/>
            <a:lstStyle/>
            <a:p>
              <a:endParaRPr lang="en-US"/>
            </a:p>
          </p:txBody>
        </p:sp>
        <p:sp>
          <p:nvSpPr>
            <p:cNvPr id="159784" name="Freeform 38"/>
            <p:cNvSpPr>
              <a:spLocks/>
            </p:cNvSpPr>
            <p:nvPr/>
          </p:nvSpPr>
          <p:spPr bwMode="auto">
            <a:xfrm>
              <a:off x="-185" y="2727"/>
              <a:ext cx="6049" cy="2155"/>
            </a:xfrm>
            <a:custGeom>
              <a:avLst/>
              <a:gdLst>
                <a:gd name="T0" fmla="*/ 75 w 6049"/>
                <a:gd name="T1" fmla="*/ 1043 h 2119"/>
                <a:gd name="T2" fmla="*/ 315 w 6049"/>
                <a:gd name="T3" fmla="*/ 816 h 2119"/>
                <a:gd name="T4" fmla="*/ 425 w 6049"/>
                <a:gd name="T5" fmla="*/ 700 h 2119"/>
                <a:gd name="T6" fmla="*/ 535 w 6049"/>
                <a:gd name="T7" fmla="*/ 604 h 2119"/>
                <a:gd name="T8" fmla="*/ 624 w 6049"/>
                <a:gd name="T9" fmla="*/ 542 h 2119"/>
                <a:gd name="T10" fmla="*/ 761 w 6049"/>
                <a:gd name="T11" fmla="*/ 446 h 2119"/>
                <a:gd name="T12" fmla="*/ 830 w 6049"/>
                <a:gd name="T13" fmla="*/ 398 h 2119"/>
                <a:gd name="T14" fmla="*/ 967 w 6049"/>
                <a:gd name="T15" fmla="*/ 309 h 2119"/>
                <a:gd name="T16" fmla="*/ 1296 w 6049"/>
                <a:gd name="T17" fmla="*/ 206 h 2119"/>
                <a:gd name="T18" fmla="*/ 1838 w 6049"/>
                <a:gd name="T19" fmla="*/ 192 h 2119"/>
                <a:gd name="T20" fmla="*/ 2194 w 6049"/>
                <a:gd name="T21" fmla="*/ 261 h 2119"/>
                <a:gd name="T22" fmla="*/ 2928 w 6049"/>
                <a:gd name="T23" fmla="*/ 268 h 2119"/>
                <a:gd name="T24" fmla="*/ 3319 w 6049"/>
                <a:gd name="T25" fmla="*/ 124 h 2119"/>
                <a:gd name="T26" fmla="*/ 3840 w 6049"/>
                <a:gd name="T27" fmla="*/ 14 h 2119"/>
                <a:gd name="T28" fmla="*/ 4443 w 6049"/>
                <a:gd name="T29" fmla="*/ 90 h 2119"/>
                <a:gd name="T30" fmla="*/ 4526 w 6049"/>
                <a:gd name="T31" fmla="*/ 124 h 2119"/>
                <a:gd name="T32" fmla="*/ 4697 w 6049"/>
                <a:gd name="T33" fmla="*/ 199 h 2119"/>
                <a:gd name="T34" fmla="*/ 4875 w 6049"/>
                <a:gd name="T35" fmla="*/ 288 h 2119"/>
                <a:gd name="T36" fmla="*/ 4978 w 6049"/>
                <a:gd name="T37" fmla="*/ 336 h 2119"/>
                <a:gd name="T38" fmla="*/ 5040 w 6049"/>
                <a:gd name="T39" fmla="*/ 378 h 2119"/>
                <a:gd name="T40" fmla="*/ 5458 w 6049"/>
                <a:gd name="T41" fmla="*/ 501 h 2119"/>
                <a:gd name="T42" fmla="*/ 5787 w 6049"/>
                <a:gd name="T43" fmla="*/ 672 h 2119"/>
                <a:gd name="T44" fmla="*/ 5931 w 6049"/>
                <a:gd name="T45" fmla="*/ 775 h 2119"/>
                <a:gd name="T46" fmla="*/ 5986 w 6049"/>
                <a:gd name="T47" fmla="*/ 878 h 2119"/>
                <a:gd name="T48" fmla="*/ 6007 w 6049"/>
                <a:gd name="T49" fmla="*/ 919 h 2119"/>
                <a:gd name="T50" fmla="*/ 6014 w 6049"/>
                <a:gd name="T51" fmla="*/ 1516 h 2119"/>
                <a:gd name="T52" fmla="*/ 5979 w 6049"/>
                <a:gd name="T53" fmla="*/ 1866 h 2119"/>
                <a:gd name="T54" fmla="*/ 5938 w 6049"/>
                <a:gd name="T55" fmla="*/ 2016 h 2119"/>
                <a:gd name="T56" fmla="*/ 3970 w 6049"/>
                <a:gd name="T57" fmla="*/ 2092 h 2119"/>
                <a:gd name="T58" fmla="*/ 254 w 6049"/>
                <a:gd name="T59" fmla="*/ 2078 h 2119"/>
                <a:gd name="T60" fmla="*/ 144 w 6049"/>
                <a:gd name="T61" fmla="*/ 2037 h 2119"/>
                <a:gd name="T62" fmla="*/ 89 w 6049"/>
                <a:gd name="T63" fmla="*/ 2003 h 2119"/>
                <a:gd name="T64" fmla="*/ 0 w 6049"/>
                <a:gd name="T65" fmla="*/ 1866 h 2119"/>
                <a:gd name="T66" fmla="*/ 68 w 6049"/>
                <a:gd name="T67" fmla="*/ 1317 h 2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49"/>
                <a:gd name="T103" fmla="*/ 0 h 2119"/>
                <a:gd name="T104" fmla="*/ 6049 w 6049"/>
                <a:gd name="T105" fmla="*/ 2119 h 2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49" h="2119">
                  <a:moveTo>
                    <a:pt x="41" y="1104"/>
                  </a:moveTo>
                  <a:cubicBezTo>
                    <a:pt x="55" y="1084"/>
                    <a:pt x="60" y="1062"/>
                    <a:pt x="75" y="1043"/>
                  </a:cubicBezTo>
                  <a:cubicBezTo>
                    <a:pt x="111" y="1000"/>
                    <a:pt x="154" y="960"/>
                    <a:pt x="199" y="926"/>
                  </a:cubicBezTo>
                  <a:cubicBezTo>
                    <a:pt x="226" y="885"/>
                    <a:pt x="268" y="832"/>
                    <a:pt x="315" y="816"/>
                  </a:cubicBezTo>
                  <a:cubicBezTo>
                    <a:pt x="337" y="785"/>
                    <a:pt x="363" y="765"/>
                    <a:pt x="391" y="741"/>
                  </a:cubicBezTo>
                  <a:cubicBezTo>
                    <a:pt x="450" y="690"/>
                    <a:pt x="377" y="748"/>
                    <a:pt x="425" y="700"/>
                  </a:cubicBezTo>
                  <a:cubicBezTo>
                    <a:pt x="493" y="632"/>
                    <a:pt x="417" y="716"/>
                    <a:pt x="473" y="666"/>
                  </a:cubicBezTo>
                  <a:cubicBezTo>
                    <a:pt x="495" y="647"/>
                    <a:pt x="514" y="624"/>
                    <a:pt x="535" y="604"/>
                  </a:cubicBezTo>
                  <a:cubicBezTo>
                    <a:pt x="572" y="569"/>
                    <a:pt x="549" y="593"/>
                    <a:pt x="583" y="576"/>
                  </a:cubicBezTo>
                  <a:cubicBezTo>
                    <a:pt x="623" y="557"/>
                    <a:pt x="583" y="570"/>
                    <a:pt x="624" y="542"/>
                  </a:cubicBezTo>
                  <a:cubicBezTo>
                    <a:pt x="637" y="533"/>
                    <a:pt x="652" y="530"/>
                    <a:pt x="665" y="522"/>
                  </a:cubicBezTo>
                  <a:cubicBezTo>
                    <a:pt x="688" y="487"/>
                    <a:pt x="727" y="469"/>
                    <a:pt x="761" y="446"/>
                  </a:cubicBezTo>
                  <a:cubicBezTo>
                    <a:pt x="777" y="435"/>
                    <a:pt x="793" y="423"/>
                    <a:pt x="809" y="412"/>
                  </a:cubicBezTo>
                  <a:cubicBezTo>
                    <a:pt x="816" y="407"/>
                    <a:pt x="830" y="398"/>
                    <a:pt x="830" y="398"/>
                  </a:cubicBezTo>
                  <a:cubicBezTo>
                    <a:pt x="846" y="373"/>
                    <a:pt x="876" y="360"/>
                    <a:pt x="905" y="350"/>
                  </a:cubicBezTo>
                  <a:cubicBezTo>
                    <a:pt x="926" y="330"/>
                    <a:pt x="940" y="318"/>
                    <a:pt x="967" y="309"/>
                  </a:cubicBezTo>
                  <a:cubicBezTo>
                    <a:pt x="1023" y="270"/>
                    <a:pt x="1091" y="243"/>
                    <a:pt x="1159" y="234"/>
                  </a:cubicBezTo>
                  <a:cubicBezTo>
                    <a:pt x="1218" y="214"/>
                    <a:pt x="1228" y="212"/>
                    <a:pt x="1296" y="206"/>
                  </a:cubicBezTo>
                  <a:cubicBezTo>
                    <a:pt x="1369" y="180"/>
                    <a:pt x="1453" y="183"/>
                    <a:pt x="1529" y="179"/>
                  </a:cubicBezTo>
                  <a:cubicBezTo>
                    <a:pt x="1651" y="182"/>
                    <a:pt x="1733" y="174"/>
                    <a:pt x="1838" y="192"/>
                  </a:cubicBezTo>
                  <a:cubicBezTo>
                    <a:pt x="1910" y="204"/>
                    <a:pt x="1978" y="235"/>
                    <a:pt x="2050" y="247"/>
                  </a:cubicBezTo>
                  <a:cubicBezTo>
                    <a:pt x="2095" y="255"/>
                    <a:pt x="2151" y="258"/>
                    <a:pt x="2194" y="261"/>
                  </a:cubicBezTo>
                  <a:cubicBezTo>
                    <a:pt x="2316" y="292"/>
                    <a:pt x="2420" y="297"/>
                    <a:pt x="2551" y="302"/>
                  </a:cubicBezTo>
                  <a:cubicBezTo>
                    <a:pt x="2683" y="297"/>
                    <a:pt x="2800" y="290"/>
                    <a:pt x="2928" y="268"/>
                  </a:cubicBezTo>
                  <a:cubicBezTo>
                    <a:pt x="3037" y="231"/>
                    <a:pt x="3144" y="188"/>
                    <a:pt x="3250" y="144"/>
                  </a:cubicBezTo>
                  <a:cubicBezTo>
                    <a:pt x="3272" y="135"/>
                    <a:pt x="3297" y="131"/>
                    <a:pt x="3319" y="124"/>
                  </a:cubicBezTo>
                  <a:cubicBezTo>
                    <a:pt x="3426" y="91"/>
                    <a:pt x="3535" y="57"/>
                    <a:pt x="3641" y="21"/>
                  </a:cubicBezTo>
                  <a:cubicBezTo>
                    <a:pt x="3704" y="0"/>
                    <a:pt x="3774" y="16"/>
                    <a:pt x="3840" y="14"/>
                  </a:cubicBezTo>
                  <a:cubicBezTo>
                    <a:pt x="4001" y="18"/>
                    <a:pt x="4123" y="27"/>
                    <a:pt x="4272" y="42"/>
                  </a:cubicBezTo>
                  <a:cubicBezTo>
                    <a:pt x="4314" y="55"/>
                    <a:pt x="4407" y="68"/>
                    <a:pt x="4443" y="90"/>
                  </a:cubicBezTo>
                  <a:cubicBezTo>
                    <a:pt x="4476" y="110"/>
                    <a:pt x="4457" y="101"/>
                    <a:pt x="4505" y="117"/>
                  </a:cubicBezTo>
                  <a:cubicBezTo>
                    <a:pt x="4512" y="119"/>
                    <a:pt x="4526" y="124"/>
                    <a:pt x="4526" y="124"/>
                  </a:cubicBezTo>
                  <a:cubicBezTo>
                    <a:pt x="4566" y="154"/>
                    <a:pt x="4616" y="153"/>
                    <a:pt x="4656" y="179"/>
                  </a:cubicBezTo>
                  <a:cubicBezTo>
                    <a:pt x="4682" y="196"/>
                    <a:pt x="4668" y="189"/>
                    <a:pt x="4697" y="199"/>
                  </a:cubicBezTo>
                  <a:cubicBezTo>
                    <a:pt x="4732" y="227"/>
                    <a:pt x="4768" y="234"/>
                    <a:pt x="4807" y="254"/>
                  </a:cubicBezTo>
                  <a:cubicBezTo>
                    <a:pt x="4830" y="266"/>
                    <a:pt x="4850" y="280"/>
                    <a:pt x="4875" y="288"/>
                  </a:cubicBezTo>
                  <a:cubicBezTo>
                    <a:pt x="4894" y="300"/>
                    <a:pt x="4917" y="314"/>
                    <a:pt x="4937" y="323"/>
                  </a:cubicBezTo>
                  <a:cubicBezTo>
                    <a:pt x="4950" y="329"/>
                    <a:pt x="4978" y="336"/>
                    <a:pt x="4978" y="336"/>
                  </a:cubicBezTo>
                  <a:cubicBezTo>
                    <a:pt x="4991" y="345"/>
                    <a:pt x="5006" y="348"/>
                    <a:pt x="5019" y="357"/>
                  </a:cubicBezTo>
                  <a:cubicBezTo>
                    <a:pt x="5027" y="363"/>
                    <a:pt x="5032" y="373"/>
                    <a:pt x="5040" y="378"/>
                  </a:cubicBezTo>
                  <a:cubicBezTo>
                    <a:pt x="5069" y="397"/>
                    <a:pt x="5116" y="402"/>
                    <a:pt x="5150" y="412"/>
                  </a:cubicBezTo>
                  <a:cubicBezTo>
                    <a:pt x="5246" y="440"/>
                    <a:pt x="5369" y="456"/>
                    <a:pt x="5458" y="501"/>
                  </a:cubicBezTo>
                  <a:cubicBezTo>
                    <a:pt x="5533" y="538"/>
                    <a:pt x="5603" y="582"/>
                    <a:pt x="5678" y="618"/>
                  </a:cubicBezTo>
                  <a:cubicBezTo>
                    <a:pt x="5714" y="636"/>
                    <a:pt x="5748" y="660"/>
                    <a:pt x="5787" y="672"/>
                  </a:cubicBezTo>
                  <a:cubicBezTo>
                    <a:pt x="5816" y="692"/>
                    <a:pt x="5837" y="711"/>
                    <a:pt x="5870" y="720"/>
                  </a:cubicBezTo>
                  <a:cubicBezTo>
                    <a:pt x="5886" y="746"/>
                    <a:pt x="5906" y="757"/>
                    <a:pt x="5931" y="775"/>
                  </a:cubicBezTo>
                  <a:cubicBezTo>
                    <a:pt x="5948" y="825"/>
                    <a:pt x="5924" y="765"/>
                    <a:pt x="5959" y="816"/>
                  </a:cubicBezTo>
                  <a:cubicBezTo>
                    <a:pt x="5972" y="835"/>
                    <a:pt x="5972" y="858"/>
                    <a:pt x="5986" y="878"/>
                  </a:cubicBezTo>
                  <a:cubicBezTo>
                    <a:pt x="5988" y="885"/>
                    <a:pt x="5990" y="892"/>
                    <a:pt x="5993" y="899"/>
                  </a:cubicBezTo>
                  <a:cubicBezTo>
                    <a:pt x="5997" y="906"/>
                    <a:pt x="6004" y="911"/>
                    <a:pt x="6007" y="919"/>
                  </a:cubicBezTo>
                  <a:cubicBezTo>
                    <a:pt x="6030" y="979"/>
                    <a:pt x="6035" y="1048"/>
                    <a:pt x="6048" y="1111"/>
                  </a:cubicBezTo>
                  <a:cubicBezTo>
                    <a:pt x="6044" y="1233"/>
                    <a:pt x="6049" y="1393"/>
                    <a:pt x="6014" y="1516"/>
                  </a:cubicBezTo>
                  <a:cubicBezTo>
                    <a:pt x="6009" y="1562"/>
                    <a:pt x="5998" y="1607"/>
                    <a:pt x="5993" y="1653"/>
                  </a:cubicBezTo>
                  <a:cubicBezTo>
                    <a:pt x="5986" y="1724"/>
                    <a:pt x="5984" y="1795"/>
                    <a:pt x="5979" y="1866"/>
                  </a:cubicBezTo>
                  <a:cubicBezTo>
                    <a:pt x="5977" y="1902"/>
                    <a:pt x="5974" y="1939"/>
                    <a:pt x="5972" y="1975"/>
                  </a:cubicBezTo>
                  <a:cubicBezTo>
                    <a:pt x="5971" y="1989"/>
                    <a:pt x="5945" y="2008"/>
                    <a:pt x="5938" y="2016"/>
                  </a:cubicBezTo>
                  <a:cubicBezTo>
                    <a:pt x="5892" y="2070"/>
                    <a:pt x="5840" y="2096"/>
                    <a:pt x="5774" y="2119"/>
                  </a:cubicBezTo>
                  <a:cubicBezTo>
                    <a:pt x="5172" y="2112"/>
                    <a:pt x="4572" y="2097"/>
                    <a:pt x="3970" y="2092"/>
                  </a:cubicBezTo>
                  <a:cubicBezTo>
                    <a:pt x="3229" y="2097"/>
                    <a:pt x="2489" y="2087"/>
                    <a:pt x="1748" y="2099"/>
                  </a:cubicBezTo>
                  <a:cubicBezTo>
                    <a:pt x="1250" y="2093"/>
                    <a:pt x="752" y="2084"/>
                    <a:pt x="254" y="2078"/>
                  </a:cubicBezTo>
                  <a:cubicBezTo>
                    <a:pt x="231" y="2072"/>
                    <a:pt x="208" y="2065"/>
                    <a:pt x="185" y="2058"/>
                  </a:cubicBezTo>
                  <a:cubicBezTo>
                    <a:pt x="172" y="2049"/>
                    <a:pt x="156" y="2047"/>
                    <a:pt x="144" y="2037"/>
                  </a:cubicBezTo>
                  <a:cubicBezTo>
                    <a:pt x="138" y="2032"/>
                    <a:pt x="137" y="2021"/>
                    <a:pt x="130" y="2016"/>
                  </a:cubicBezTo>
                  <a:cubicBezTo>
                    <a:pt x="119" y="2007"/>
                    <a:pt x="102" y="2009"/>
                    <a:pt x="89" y="2003"/>
                  </a:cubicBezTo>
                  <a:cubicBezTo>
                    <a:pt x="64" y="1991"/>
                    <a:pt x="49" y="1970"/>
                    <a:pt x="34" y="1948"/>
                  </a:cubicBezTo>
                  <a:cubicBezTo>
                    <a:pt x="24" y="1918"/>
                    <a:pt x="10" y="1895"/>
                    <a:pt x="0" y="1866"/>
                  </a:cubicBezTo>
                  <a:cubicBezTo>
                    <a:pt x="2" y="1749"/>
                    <a:pt x="3" y="1633"/>
                    <a:pt x="7" y="1516"/>
                  </a:cubicBezTo>
                  <a:cubicBezTo>
                    <a:pt x="9" y="1455"/>
                    <a:pt x="51" y="1376"/>
                    <a:pt x="68" y="1317"/>
                  </a:cubicBezTo>
                  <a:cubicBezTo>
                    <a:pt x="63" y="1213"/>
                    <a:pt x="58" y="1187"/>
                    <a:pt x="41" y="1104"/>
                  </a:cubicBezTo>
                  <a:close/>
                </a:path>
              </a:pathLst>
            </a:custGeom>
            <a:noFill/>
            <a:ln w="63500">
              <a:solidFill>
                <a:srgbClr val="00CCFF"/>
              </a:solidFill>
              <a:prstDash val="sysDot"/>
              <a:round/>
              <a:headEnd/>
              <a:tailEnd/>
            </a:ln>
          </p:spPr>
          <p:txBody>
            <a:bodyPr wrap="none" anchor="ctr"/>
            <a:lstStyle/>
            <a:p>
              <a:endParaRPr lang="en-US"/>
            </a:p>
          </p:txBody>
        </p:sp>
      </p:grpSp>
      <p:sp>
        <p:nvSpPr>
          <p:cNvPr id="383008" name="Line 32"/>
          <p:cNvSpPr>
            <a:spLocks noChangeShapeType="1"/>
          </p:cNvSpPr>
          <p:nvPr/>
        </p:nvSpPr>
        <p:spPr bwMode="auto">
          <a:xfrm flipV="1">
            <a:off x="4572000" y="3681413"/>
            <a:ext cx="0" cy="1008062"/>
          </a:xfrm>
          <a:prstGeom prst="line">
            <a:avLst/>
          </a:prstGeom>
          <a:noFill/>
          <a:ln w="38100">
            <a:solidFill>
              <a:srgbClr val="00FFFF"/>
            </a:solidFill>
            <a:round/>
            <a:headEnd type="oval" w="med" len="med"/>
            <a:tailEnd/>
          </a:ln>
        </p:spPr>
        <p:txBody>
          <a:bodyPr wrap="none" anchor="ctr"/>
          <a:lstStyle/>
          <a:p>
            <a:endParaRPr lang="en-US"/>
          </a:p>
        </p:txBody>
      </p:sp>
      <p:grpSp>
        <p:nvGrpSpPr>
          <p:cNvPr id="5" name="Group 46"/>
          <p:cNvGrpSpPr>
            <a:grpSpLocks/>
          </p:cNvGrpSpPr>
          <p:nvPr/>
        </p:nvGrpSpPr>
        <p:grpSpPr bwMode="auto">
          <a:xfrm>
            <a:off x="4343400" y="3452813"/>
            <a:ext cx="228600" cy="228600"/>
            <a:chOff x="2736" y="2175"/>
            <a:chExt cx="144" cy="144"/>
          </a:xfrm>
        </p:grpSpPr>
        <p:sp>
          <p:nvSpPr>
            <p:cNvPr id="159781" name="Line 44"/>
            <p:cNvSpPr>
              <a:spLocks noChangeShapeType="1"/>
            </p:cNvSpPr>
            <p:nvPr/>
          </p:nvSpPr>
          <p:spPr bwMode="auto">
            <a:xfrm flipV="1">
              <a:off x="2736" y="2175"/>
              <a:ext cx="0" cy="144"/>
            </a:xfrm>
            <a:prstGeom prst="line">
              <a:avLst/>
            </a:prstGeom>
            <a:noFill/>
            <a:ln w="25400">
              <a:solidFill>
                <a:srgbClr val="FFFF00"/>
              </a:solidFill>
              <a:round/>
              <a:headEnd/>
              <a:tailEnd/>
            </a:ln>
          </p:spPr>
          <p:txBody>
            <a:bodyPr wrap="none" anchor="ctr"/>
            <a:lstStyle/>
            <a:p>
              <a:endParaRPr lang="en-US"/>
            </a:p>
          </p:txBody>
        </p:sp>
        <p:sp>
          <p:nvSpPr>
            <p:cNvPr id="159782" name="Line 45"/>
            <p:cNvSpPr>
              <a:spLocks noChangeShapeType="1"/>
            </p:cNvSpPr>
            <p:nvPr/>
          </p:nvSpPr>
          <p:spPr bwMode="auto">
            <a:xfrm>
              <a:off x="2736" y="2175"/>
              <a:ext cx="144" cy="0"/>
            </a:xfrm>
            <a:prstGeom prst="line">
              <a:avLst/>
            </a:prstGeom>
            <a:noFill/>
            <a:ln w="25400">
              <a:solidFill>
                <a:srgbClr val="FFFF00"/>
              </a:solidFill>
              <a:round/>
              <a:headEnd/>
              <a:tailEnd/>
            </a:ln>
          </p:spPr>
          <p:txBody>
            <a:bodyPr wrap="none" anchor="ctr"/>
            <a:lstStyle/>
            <a:p>
              <a:endParaRPr lang="en-US"/>
            </a:p>
          </p:txBody>
        </p:sp>
      </p:grpSp>
      <p:grpSp>
        <p:nvGrpSpPr>
          <p:cNvPr id="6" name="Group 47"/>
          <p:cNvGrpSpPr>
            <a:grpSpLocks/>
          </p:cNvGrpSpPr>
          <p:nvPr/>
        </p:nvGrpSpPr>
        <p:grpSpPr bwMode="auto">
          <a:xfrm rot="4377298">
            <a:off x="5003800" y="4244975"/>
            <a:ext cx="228600" cy="228600"/>
            <a:chOff x="2736" y="2175"/>
            <a:chExt cx="144" cy="144"/>
          </a:xfrm>
        </p:grpSpPr>
        <p:sp>
          <p:nvSpPr>
            <p:cNvPr id="159779" name="Line 48"/>
            <p:cNvSpPr>
              <a:spLocks noChangeShapeType="1"/>
            </p:cNvSpPr>
            <p:nvPr/>
          </p:nvSpPr>
          <p:spPr bwMode="auto">
            <a:xfrm flipV="1">
              <a:off x="2736" y="2175"/>
              <a:ext cx="0" cy="144"/>
            </a:xfrm>
            <a:prstGeom prst="line">
              <a:avLst/>
            </a:prstGeom>
            <a:noFill/>
            <a:ln w="25400">
              <a:solidFill>
                <a:srgbClr val="FF00FF"/>
              </a:solidFill>
              <a:round/>
              <a:headEnd/>
              <a:tailEnd/>
            </a:ln>
          </p:spPr>
          <p:txBody>
            <a:bodyPr wrap="none" anchor="ctr"/>
            <a:lstStyle/>
            <a:p>
              <a:endParaRPr lang="en-US"/>
            </a:p>
          </p:txBody>
        </p:sp>
        <p:sp>
          <p:nvSpPr>
            <p:cNvPr id="159780" name="Line 49"/>
            <p:cNvSpPr>
              <a:spLocks noChangeShapeType="1"/>
            </p:cNvSpPr>
            <p:nvPr/>
          </p:nvSpPr>
          <p:spPr bwMode="auto">
            <a:xfrm>
              <a:off x="2736" y="2175"/>
              <a:ext cx="144" cy="0"/>
            </a:xfrm>
            <a:prstGeom prst="line">
              <a:avLst/>
            </a:prstGeom>
            <a:noFill/>
            <a:ln w="25400">
              <a:solidFill>
                <a:srgbClr val="FF00FF"/>
              </a:solidFill>
              <a:round/>
              <a:headEnd/>
              <a:tailEnd/>
            </a:ln>
          </p:spPr>
          <p:txBody>
            <a:bodyPr wrap="none" anchor="ctr"/>
            <a:lstStyle/>
            <a:p>
              <a:endParaRPr lang="en-US"/>
            </a:p>
          </p:txBody>
        </p:sp>
      </p:grpSp>
      <p:grpSp>
        <p:nvGrpSpPr>
          <p:cNvPr id="7" name="Group 53"/>
          <p:cNvGrpSpPr>
            <a:grpSpLocks/>
          </p:cNvGrpSpPr>
          <p:nvPr/>
        </p:nvGrpSpPr>
        <p:grpSpPr bwMode="auto">
          <a:xfrm>
            <a:off x="4343400" y="873125"/>
            <a:ext cx="228600" cy="1406525"/>
            <a:chOff x="2736" y="550"/>
            <a:chExt cx="144" cy="886"/>
          </a:xfrm>
        </p:grpSpPr>
        <p:sp>
          <p:nvSpPr>
            <p:cNvPr id="159776" name="Line 50"/>
            <p:cNvSpPr>
              <a:spLocks noChangeShapeType="1"/>
            </p:cNvSpPr>
            <p:nvPr/>
          </p:nvSpPr>
          <p:spPr bwMode="auto">
            <a:xfrm flipV="1">
              <a:off x="2880" y="550"/>
              <a:ext cx="0" cy="885"/>
            </a:xfrm>
            <a:prstGeom prst="line">
              <a:avLst/>
            </a:prstGeom>
            <a:noFill/>
            <a:ln w="25400">
              <a:solidFill>
                <a:srgbClr val="000000"/>
              </a:solidFill>
              <a:prstDash val="sysDot"/>
              <a:round/>
              <a:headEnd/>
              <a:tailEnd/>
            </a:ln>
          </p:spPr>
          <p:txBody>
            <a:bodyPr wrap="none" anchor="ctr"/>
            <a:lstStyle/>
            <a:p>
              <a:endParaRPr lang="en-US"/>
            </a:p>
          </p:txBody>
        </p:sp>
        <p:sp>
          <p:nvSpPr>
            <p:cNvPr id="159777" name="Line 51"/>
            <p:cNvSpPr>
              <a:spLocks noChangeShapeType="1"/>
            </p:cNvSpPr>
            <p:nvPr/>
          </p:nvSpPr>
          <p:spPr bwMode="auto">
            <a:xfrm flipH="1" flipV="1">
              <a:off x="2736" y="550"/>
              <a:ext cx="144" cy="884"/>
            </a:xfrm>
            <a:prstGeom prst="line">
              <a:avLst/>
            </a:prstGeom>
            <a:noFill/>
            <a:ln w="25400">
              <a:solidFill>
                <a:srgbClr val="000000"/>
              </a:solidFill>
              <a:prstDash val="sysDot"/>
              <a:round/>
              <a:headEnd/>
              <a:tailEnd/>
            </a:ln>
          </p:spPr>
          <p:txBody>
            <a:bodyPr wrap="none" anchor="ctr"/>
            <a:lstStyle/>
            <a:p>
              <a:endParaRPr lang="en-US"/>
            </a:p>
          </p:txBody>
        </p:sp>
        <p:sp>
          <p:nvSpPr>
            <p:cNvPr id="159778" name="Arc 52"/>
            <p:cNvSpPr>
              <a:spLocks/>
            </p:cNvSpPr>
            <p:nvPr/>
          </p:nvSpPr>
          <p:spPr bwMode="auto">
            <a:xfrm flipH="1">
              <a:off x="2753" y="664"/>
              <a:ext cx="127" cy="772"/>
            </a:xfrm>
            <a:custGeom>
              <a:avLst/>
              <a:gdLst>
                <a:gd name="T0" fmla="*/ 0 w 3551"/>
                <a:gd name="T1" fmla="*/ 0 h 21600"/>
                <a:gd name="T2" fmla="*/ 127 w 3551"/>
                <a:gd name="T3" fmla="*/ 11 h 21600"/>
                <a:gd name="T4" fmla="*/ 0 w 3551"/>
                <a:gd name="T5" fmla="*/ 772 h 21600"/>
                <a:gd name="T6" fmla="*/ 0 60000 65536"/>
                <a:gd name="T7" fmla="*/ 0 60000 65536"/>
                <a:gd name="T8" fmla="*/ 0 60000 65536"/>
                <a:gd name="T9" fmla="*/ 0 w 3551"/>
                <a:gd name="T10" fmla="*/ 0 h 21600"/>
                <a:gd name="T11" fmla="*/ 3551 w 3551"/>
                <a:gd name="T12" fmla="*/ 21600 h 21600"/>
              </a:gdLst>
              <a:ahLst/>
              <a:cxnLst>
                <a:cxn ang="T6">
                  <a:pos x="T0" y="T1"/>
                </a:cxn>
                <a:cxn ang="T7">
                  <a:pos x="T2" y="T3"/>
                </a:cxn>
                <a:cxn ang="T8">
                  <a:pos x="T4" y="T5"/>
                </a:cxn>
              </a:cxnLst>
              <a:rect l="T9" t="T10" r="T11" b="T12"/>
              <a:pathLst>
                <a:path w="3551" h="21600" fill="none" extrusionOk="0">
                  <a:moveTo>
                    <a:pt x="-1" y="0"/>
                  </a:moveTo>
                  <a:cubicBezTo>
                    <a:pt x="1189" y="0"/>
                    <a:pt x="2377" y="98"/>
                    <a:pt x="3551" y="293"/>
                  </a:cubicBezTo>
                </a:path>
                <a:path w="3551" h="21600" stroke="0" extrusionOk="0">
                  <a:moveTo>
                    <a:pt x="-1" y="0"/>
                  </a:moveTo>
                  <a:cubicBezTo>
                    <a:pt x="1189" y="0"/>
                    <a:pt x="2377" y="98"/>
                    <a:pt x="3551" y="293"/>
                  </a:cubicBezTo>
                  <a:lnTo>
                    <a:pt x="0" y="21600"/>
                  </a:lnTo>
                  <a:close/>
                </a:path>
              </a:pathLst>
            </a:custGeom>
            <a:noFill/>
            <a:ln w="63500">
              <a:solidFill>
                <a:srgbClr val="000000"/>
              </a:solidFill>
              <a:round/>
              <a:headEnd/>
              <a:tailEnd/>
            </a:ln>
          </p:spPr>
          <p:txBody>
            <a:bodyPr wrap="none" anchor="ctr"/>
            <a:lstStyle/>
            <a:p>
              <a:endParaRPr lang="en-US"/>
            </a:p>
          </p:txBody>
        </p:sp>
      </p:grpSp>
      <p:sp>
        <p:nvSpPr>
          <p:cNvPr id="383018" name="Oval 42"/>
          <p:cNvSpPr>
            <a:spLocks noChangeAspect="1" noChangeArrowheads="1"/>
          </p:cNvSpPr>
          <p:nvPr/>
        </p:nvSpPr>
        <p:spPr bwMode="auto">
          <a:xfrm>
            <a:off x="4464050" y="2168525"/>
            <a:ext cx="209550" cy="209550"/>
          </a:xfrm>
          <a:prstGeom prst="ellipse">
            <a:avLst/>
          </a:prstGeom>
          <a:solidFill>
            <a:srgbClr val="FF0000"/>
          </a:solidFill>
          <a:ln w="19050" algn="ctr">
            <a:solidFill>
              <a:srgbClr val="000000"/>
            </a:solidFill>
            <a:round/>
            <a:headEnd/>
            <a:tailEnd/>
          </a:ln>
        </p:spPr>
        <p:txBody>
          <a:bodyPr wrap="none" anchor="ctr"/>
          <a:lstStyle/>
          <a:p>
            <a:endParaRPr lang="en-US"/>
          </a:p>
        </p:txBody>
      </p:sp>
      <p:sp>
        <p:nvSpPr>
          <p:cNvPr id="383007" name="Arc 31"/>
          <p:cNvSpPr>
            <a:spLocks/>
          </p:cNvSpPr>
          <p:nvPr/>
        </p:nvSpPr>
        <p:spPr bwMode="auto">
          <a:xfrm rot="10610621">
            <a:off x="4614863" y="1347788"/>
            <a:ext cx="1146175" cy="3122612"/>
          </a:xfrm>
          <a:custGeom>
            <a:avLst/>
            <a:gdLst>
              <a:gd name="T0" fmla="*/ 813399 w 21141"/>
              <a:gd name="T1" fmla="*/ 0 h 15539"/>
              <a:gd name="T2" fmla="*/ 1146175 w 21141"/>
              <a:gd name="T3" fmla="*/ 2232189 h 15539"/>
              <a:gd name="T4" fmla="*/ 0 w 21141"/>
              <a:gd name="T5" fmla="*/ 3122612 h 15539"/>
              <a:gd name="T6" fmla="*/ 0 60000 65536"/>
              <a:gd name="T7" fmla="*/ 0 60000 65536"/>
              <a:gd name="T8" fmla="*/ 0 60000 65536"/>
              <a:gd name="T9" fmla="*/ 0 w 21141"/>
              <a:gd name="T10" fmla="*/ 0 h 15539"/>
              <a:gd name="T11" fmla="*/ 21141 w 21141"/>
              <a:gd name="T12" fmla="*/ 15539 h 15539"/>
            </a:gdLst>
            <a:ahLst/>
            <a:cxnLst>
              <a:cxn ang="T6">
                <a:pos x="T0" y="T1"/>
              </a:cxn>
              <a:cxn ang="T7">
                <a:pos x="T2" y="T3"/>
              </a:cxn>
              <a:cxn ang="T8">
                <a:pos x="T4" y="T5"/>
              </a:cxn>
            </a:cxnLst>
            <a:rect l="T9" t="T10" r="T11" b="T12"/>
            <a:pathLst>
              <a:path w="21141" h="15539" fill="none" extrusionOk="0">
                <a:moveTo>
                  <a:pt x="15003" y="-1"/>
                </a:moveTo>
                <a:cubicBezTo>
                  <a:pt x="18115" y="3004"/>
                  <a:pt x="20253" y="6874"/>
                  <a:pt x="21140" y="11108"/>
                </a:cubicBezTo>
              </a:path>
              <a:path w="21141" h="15539" stroke="0" extrusionOk="0">
                <a:moveTo>
                  <a:pt x="15003" y="-1"/>
                </a:moveTo>
                <a:cubicBezTo>
                  <a:pt x="18115" y="3004"/>
                  <a:pt x="20253" y="6874"/>
                  <a:pt x="21140" y="11108"/>
                </a:cubicBezTo>
                <a:lnTo>
                  <a:pt x="0" y="15539"/>
                </a:lnTo>
                <a:close/>
              </a:path>
            </a:pathLst>
          </a:custGeom>
          <a:noFill/>
          <a:ln w="50800">
            <a:solidFill>
              <a:srgbClr val="FF00FF"/>
            </a:solidFill>
            <a:round/>
            <a:headEnd/>
            <a:tailEnd/>
          </a:ln>
        </p:spPr>
        <p:txBody>
          <a:bodyPr wrap="none" anchor="ctr"/>
          <a:lstStyle/>
          <a:p>
            <a:endParaRPr lang="en-US"/>
          </a:p>
        </p:txBody>
      </p:sp>
      <p:sp>
        <p:nvSpPr>
          <p:cNvPr id="383006" name="Line 30"/>
          <p:cNvSpPr>
            <a:spLocks noChangeShapeType="1"/>
          </p:cNvSpPr>
          <p:nvPr/>
        </p:nvSpPr>
        <p:spPr bwMode="auto">
          <a:xfrm flipV="1">
            <a:off x="4572000" y="2276475"/>
            <a:ext cx="0" cy="1404938"/>
          </a:xfrm>
          <a:prstGeom prst="line">
            <a:avLst/>
          </a:prstGeom>
          <a:noFill/>
          <a:ln w="38100">
            <a:solidFill>
              <a:srgbClr val="FFFF00"/>
            </a:solidFill>
            <a:round/>
            <a:headEnd type="oval" w="med" len="med"/>
            <a:tailEnd type="oval" w="med" len="med"/>
          </a:ln>
        </p:spPr>
        <p:txBody>
          <a:bodyPr wrap="none" anchor="ctr"/>
          <a:lstStyle/>
          <a:p>
            <a:endParaRPr lang="en-US"/>
          </a:p>
        </p:txBody>
      </p:sp>
      <p:sp>
        <p:nvSpPr>
          <p:cNvPr id="383030" name="Text Box 54"/>
          <p:cNvSpPr txBox="1">
            <a:spLocks noChangeArrowheads="1"/>
          </p:cNvSpPr>
          <p:nvPr/>
        </p:nvSpPr>
        <p:spPr bwMode="auto">
          <a:xfrm>
            <a:off x="7764463" y="1925638"/>
            <a:ext cx="1379537" cy="830997"/>
          </a:xfrm>
          <a:prstGeom prst="rect">
            <a:avLst/>
          </a:prstGeom>
          <a:noFill/>
          <a:ln w="9525" algn="ctr">
            <a:noFill/>
            <a:miter lim="800000"/>
            <a:headEnd/>
            <a:tailEnd/>
          </a:ln>
          <a:effectLst/>
        </p:spPr>
        <p:txBody>
          <a:bodyPr>
            <a:spAutoFit/>
          </a:bodyPr>
          <a:lstStyle/>
          <a:p>
            <a:pPr algn="l">
              <a:spcBef>
                <a:spcPct val="50000"/>
              </a:spcBef>
              <a:defRPr/>
            </a:pPr>
            <a:r>
              <a:rPr lang="en-US" sz="2400" b="0" dirty="0">
                <a:solidFill>
                  <a:schemeClr val="accent1"/>
                </a:solidFill>
                <a:effectLst>
                  <a:outerShdw blurRad="38100" dist="38100" dir="2700000" algn="tl">
                    <a:srgbClr val="000000"/>
                  </a:outerShdw>
                </a:effectLst>
                <a:cs typeface="Arial" pitchFamily="34" charset="0"/>
              </a:rPr>
              <a:t>Earth surface</a:t>
            </a:r>
          </a:p>
        </p:txBody>
      </p:sp>
      <p:sp>
        <p:nvSpPr>
          <p:cNvPr id="383033" name="Line 57"/>
          <p:cNvSpPr>
            <a:spLocks noChangeShapeType="1"/>
          </p:cNvSpPr>
          <p:nvPr/>
        </p:nvSpPr>
        <p:spPr bwMode="auto">
          <a:xfrm flipH="1">
            <a:off x="7283450" y="2378075"/>
            <a:ext cx="481013" cy="341313"/>
          </a:xfrm>
          <a:prstGeom prst="line">
            <a:avLst/>
          </a:prstGeom>
          <a:noFill/>
          <a:ln w="31750">
            <a:solidFill>
              <a:schemeClr val="accent1"/>
            </a:solidFill>
            <a:round/>
            <a:headEnd/>
            <a:tailEnd type="stealth" w="lg" len="lg"/>
          </a:ln>
        </p:spPr>
        <p:txBody>
          <a:bodyPr wrap="none" anchor="ctr"/>
          <a:lstStyle/>
          <a:p>
            <a:endParaRPr lang="en-US"/>
          </a:p>
        </p:txBody>
      </p:sp>
      <p:sp>
        <p:nvSpPr>
          <p:cNvPr id="383034" name="Text Box 58"/>
          <p:cNvSpPr txBox="1">
            <a:spLocks noChangeArrowheads="1"/>
          </p:cNvSpPr>
          <p:nvPr/>
        </p:nvSpPr>
        <p:spPr bwMode="auto">
          <a:xfrm rot="1866961">
            <a:off x="6992938" y="4076700"/>
            <a:ext cx="1479550" cy="457200"/>
          </a:xfrm>
          <a:prstGeom prst="rect">
            <a:avLst/>
          </a:prstGeom>
          <a:noFill/>
          <a:ln w="9525" algn="ctr">
            <a:noFill/>
            <a:miter lim="800000"/>
            <a:headEnd/>
            <a:tailEnd/>
          </a:ln>
          <a:effectLst/>
        </p:spPr>
        <p:txBody>
          <a:bodyPr>
            <a:spAutoFit/>
          </a:bodyPr>
          <a:lstStyle/>
          <a:p>
            <a:pPr>
              <a:spcBef>
                <a:spcPct val="50000"/>
              </a:spcBef>
              <a:defRPr/>
            </a:pPr>
            <a:r>
              <a:rPr lang="en-US" sz="2400" b="0" dirty="0">
                <a:cs typeface="Arial" pitchFamily="34" charset="0"/>
              </a:rPr>
              <a:t>Ellipsoid</a:t>
            </a:r>
          </a:p>
        </p:txBody>
      </p:sp>
      <p:sp>
        <p:nvSpPr>
          <p:cNvPr id="383035" name="Text Box 59"/>
          <p:cNvSpPr txBox="1">
            <a:spLocks noChangeArrowheads="1"/>
          </p:cNvSpPr>
          <p:nvPr/>
        </p:nvSpPr>
        <p:spPr bwMode="auto">
          <a:xfrm rot="1372987">
            <a:off x="6396038" y="4649788"/>
            <a:ext cx="1368425" cy="457200"/>
          </a:xfrm>
          <a:prstGeom prst="rect">
            <a:avLst/>
          </a:prstGeom>
          <a:noFill/>
          <a:ln w="9525" algn="ctr">
            <a:noFill/>
            <a:miter lim="800000"/>
            <a:headEnd/>
            <a:tailEnd/>
          </a:ln>
          <a:effectLst/>
        </p:spPr>
        <p:txBody>
          <a:bodyPr>
            <a:spAutoFit/>
          </a:bodyPr>
          <a:lstStyle/>
          <a:p>
            <a:pPr>
              <a:spcBef>
                <a:spcPct val="50000"/>
              </a:spcBef>
              <a:defRPr/>
            </a:pPr>
            <a:r>
              <a:rPr lang="en-US" sz="2400" b="0" dirty="0">
                <a:cs typeface="Arial" pitchFamily="34" charset="0"/>
              </a:rPr>
              <a:t>Geoid</a:t>
            </a:r>
          </a:p>
        </p:txBody>
      </p:sp>
      <p:sp>
        <p:nvSpPr>
          <p:cNvPr id="383037" name="Text Box 61"/>
          <p:cNvSpPr txBox="1">
            <a:spLocks noChangeArrowheads="1"/>
          </p:cNvSpPr>
          <p:nvPr/>
        </p:nvSpPr>
        <p:spPr bwMode="auto">
          <a:xfrm>
            <a:off x="4751388" y="3079750"/>
            <a:ext cx="2771775" cy="457200"/>
          </a:xfrm>
          <a:prstGeom prst="rect">
            <a:avLst/>
          </a:prstGeom>
          <a:noFill/>
          <a:ln w="9525" algn="ctr">
            <a:noFill/>
            <a:miter lim="800000"/>
            <a:headEnd/>
            <a:tailEnd/>
          </a:ln>
          <a:effectLst/>
        </p:spPr>
        <p:txBody>
          <a:bodyPr>
            <a:spAutoFit/>
          </a:bodyPr>
          <a:lstStyle/>
          <a:p>
            <a:pPr algn="l">
              <a:spcBef>
                <a:spcPct val="50000"/>
              </a:spcBef>
              <a:defRPr/>
            </a:pPr>
            <a:r>
              <a:rPr lang="en-US" b="1" dirty="0">
                <a:solidFill>
                  <a:srgbClr val="FF66CC"/>
                </a:solidFill>
                <a:effectLst>
                  <a:outerShdw blurRad="38100" dist="38100" dir="2700000" algn="tl">
                    <a:srgbClr val="000000"/>
                  </a:outerShdw>
                </a:effectLst>
                <a:cs typeface="Arial" pitchFamily="34" charset="0"/>
              </a:rPr>
              <a:t>Orthometric height, </a:t>
            </a:r>
            <a:r>
              <a:rPr lang="en-US" sz="2400" b="1" i="1" dirty="0">
                <a:solidFill>
                  <a:srgbClr val="FF66CC"/>
                </a:solidFill>
                <a:effectLst>
                  <a:outerShdw blurRad="38100" dist="38100" dir="2700000" algn="tl">
                    <a:srgbClr val="000000"/>
                  </a:outerShdw>
                </a:effectLst>
                <a:latin typeface="Times New Roman" pitchFamily="18" charset="0"/>
                <a:cs typeface="Arial" pitchFamily="34" charset="0"/>
              </a:rPr>
              <a:t>H</a:t>
            </a:r>
          </a:p>
        </p:txBody>
      </p:sp>
      <p:sp>
        <p:nvSpPr>
          <p:cNvPr id="383038" name="Text Box 62"/>
          <p:cNvSpPr txBox="1">
            <a:spLocks noChangeArrowheads="1"/>
          </p:cNvSpPr>
          <p:nvPr/>
        </p:nvSpPr>
        <p:spPr bwMode="auto">
          <a:xfrm>
            <a:off x="2266950" y="4016375"/>
            <a:ext cx="2268538" cy="457200"/>
          </a:xfrm>
          <a:prstGeom prst="rect">
            <a:avLst/>
          </a:prstGeom>
          <a:noFill/>
          <a:ln w="9525" algn="ctr">
            <a:noFill/>
            <a:miter lim="800000"/>
            <a:headEnd/>
            <a:tailEnd/>
          </a:ln>
          <a:effectLst/>
        </p:spPr>
        <p:txBody>
          <a:bodyPr>
            <a:spAutoFit/>
          </a:bodyPr>
          <a:lstStyle/>
          <a:p>
            <a:pPr algn="r">
              <a:spcBef>
                <a:spcPct val="50000"/>
              </a:spcBef>
              <a:defRPr/>
            </a:pPr>
            <a:r>
              <a:rPr lang="en-US" b="1" dirty="0">
                <a:solidFill>
                  <a:srgbClr val="99CCFF"/>
                </a:solidFill>
                <a:effectLst>
                  <a:outerShdw blurRad="38100" dist="38100" dir="2700000" algn="tl">
                    <a:srgbClr val="000000"/>
                  </a:outerShdw>
                </a:effectLst>
                <a:cs typeface="Arial" pitchFamily="34" charset="0"/>
              </a:rPr>
              <a:t>Geoid height, </a:t>
            </a:r>
            <a:r>
              <a:rPr lang="en-US" sz="2400" b="1" i="1" dirty="0">
                <a:solidFill>
                  <a:srgbClr val="99CCFF"/>
                </a:solidFill>
                <a:effectLst>
                  <a:outerShdw blurRad="38100" dist="38100" dir="2700000" algn="tl">
                    <a:srgbClr val="000000"/>
                  </a:outerShdw>
                </a:effectLst>
                <a:latin typeface="Times New Roman" pitchFamily="18" charset="0"/>
                <a:cs typeface="Arial" pitchFamily="34" charset="0"/>
              </a:rPr>
              <a:t>N</a:t>
            </a:r>
            <a:r>
              <a:rPr lang="en-US" sz="2400" b="1" i="1" baseline="-25000" dirty="0">
                <a:solidFill>
                  <a:srgbClr val="99CCFF"/>
                </a:solidFill>
                <a:effectLst>
                  <a:outerShdw blurRad="38100" dist="38100" dir="2700000" algn="tl">
                    <a:srgbClr val="000000"/>
                  </a:outerShdw>
                </a:effectLst>
                <a:latin typeface="Times New Roman" pitchFamily="18" charset="0"/>
                <a:cs typeface="Arial" pitchFamily="34" charset="0"/>
              </a:rPr>
              <a:t>G</a:t>
            </a:r>
          </a:p>
        </p:txBody>
      </p:sp>
      <p:sp>
        <p:nvSpPr>
          <p:cNvPr id="383039" name="Text Box 63"/>
          <p:cNvSpPr txBox="1">
            <a:spLocks noChangeArrowheads="1"/>
          </p:cNvSpPr>
          <p:nvPr/>
        </p:nvSpPr>
        <p:spPr bwMode="auto">
          <a:xfrm>
            <a:off x="2195513" y="2792413"/>
            <a:ext cx="2339975" cy="457200"/>
          </a:xfrm>
          <a:prstGeom prst="rect">
            <a:avLst/>
          </a:prstGeom>
          <a:noFill/>
          <a:ln w="9525" algn="ctr">
            <a:noFill/>
            <a:miter lim="800000"/>
            <a:headEnd/>
            <a:tailEnd/>
          </a:ln>
          <a:effectLst/>
        </p:spPr>
        <p:txBody>
          <a:bodyPr>
            <a:spAutoFit/>
          </a:bodyPr>
          <a:lstStyle/>
          <a:p>
            <a:pPr algn="r">
              <a:spcBef>
                <a:spcPct val="50000"/>
              </a:spcBef>
              <a:defRPr/>
            </a:pPr>
            <a:r>
              <a:rPr lang="en-US" b="1" dirty="0">
                <a:solidFill>
                  <a:srgbClr val="FFC000"/>
                </a:solidFill>
                <a:effectLst>
                  <a:outerShdw blurRad="38100" dist="38100" dir="2700000" algn="tl">
                    <a:srgbClr val="000000"/>
                  </a:outerShdw>
                </a:effectLst>
                <a:cs typeface="Arial" pitchFamily="34" charset="0"/>
              </a:rPr>
              <a:t>Ellipsoid height, </a:t>
            </a:r>
            <a:r>
              <a:rPr lang="en-US" sz="2400" b="1" i="1" dirty="0">
                <a:solidFill>
                  <a:srgbClr val="FFC000"/>
                </a:solidFill>
                <a:effectLst>
                  <a:outerShdw blurRad="38100" dist="38100" dir="2700000" algn="tl">
                    <a:srgbClr val="000000"/>
                  </a:outerShdw>
                </a:effectLst>
                <a:latin typeface="Times New Roman" pitchFamily="18" charset="0"/>
                <a:cs typeface="Arial" pitchFamily="34" charset="0"/>
              </a:rPr>
              <a:t>h</a:t>
            </a:r>
          </a:p>
        </p:txBody>
      </p:sp>
      <p:sp>
        <p:nvSpPr>
          <p:cNvPr id="383040" name="Text Box 64"/>
          <p:cNvSpPr txBox="1">
            <a:spLocks noChangeArrowheads="1"/>
          </p:cNvSpPr>
          <p:nvPr/>
        </p:nvSpPr>
        <p:spPr bwMode="auto">
          <a:xfrm>
            <a:off x="4572000" y="938051"/>
            <a:ext cx="3149600" cy="366713"/>
          </a:xfrm>
          <a:prstGeom prst="rect">
            <a:avLst/>
          </a:prstGeom>
          <a:noFill/>
          <a:ln w="9525" algn="ctr">
            <a:noFill/>
            <a:miter lim="800000"/>
            <a:headEnd/>
            <a:tailEnd/>
          </a:ln>
          <a:effectLst/>
        </p:spPr>
        <p:txBody>
          <a:bodyPr>
            <a:spAutoFit/>
          </a:bodyPr>
          <a:lstStyle/>
          <a:p>
            <a:pPr algn="l">
              <a:spcBef>
                <a:spcPct val="50000"/>
              </a:spcBef>
              <a:defRPr/>
            </a:pPr>
            <a:r>
              <a:rPr lang="en-US" b="0" dirty="0">
                <a:solidFill>
                  <a:schemeClr val="accent1"/>
                </a:solidFill>
                <a:effectLst>
                  <a:outerShdw blurRad="38100" dist="38100" dir="2700000" algn="tl">
                    <a:srgbClr val="000000"/>
                  </a:outerShdw>
                </a:effectLst>
                <a:cs typeface="Arial" pitchFamily="34" charset="0"/>
              </a:rPr>
              <a:t>Deflection of the vertical</a:t>
            </a:r>
          </a:p>
        </p:txBody>
      </p:sp>
      <p:sp>
        <p:nvSpPr>
          <p:cNvPr id="383041" name="Text Box 65"/>
          <p:cNvSpPr txBox="1">
            <a:spLocks noChangeArrowheads="1"/>
          </p:cNvSpPr>
          <p:nvPr/>
        </p:nvSpPr>
        <p:spPr bwMode="auto">
          <a:xfrm>
            <a:off x="71438" y="3548063"/>
            <a:ext cx="1404937" cy="701675"/>
          </a:xfrm>
          <a:prstGeom prst="rect">
            <a:avLst/>
          </a:prstGeom>
          <a:noFill/>
          <a:ln w="9525" algn="ctr">
            <a:noFill/>
            <a:miter lim="800000"/>
            <a:headEnd/>
            <a:tailEnd/>
          </a:ln>
          <a:effectLst/>
        </p:spPr>
        <p:txBody>
          <a:bodyPr>
            <a:spAutoFit/>
          </a:bodyPr>
          <a:lstStyle/>
          <a:p>
            <a:pPr>
              <a:spcBef>
                <a:spcPct val="50000"/>
              </a:spcBef>
              <a:defRPr/>
            </a:pPr>
            <a:r>
              <a:rPr lang="en-US" sz="2000" b="0" dirty="0">
                <a:solidFill>
                  <a:schemeClr val="accent1"/>
                </a:solidFill>
                <a:effectLst>
                  <a:outerShdw blurRad="38100" dist="38100" dir="2700000" algn="tl">
                    <a:srgbClr val="000000"/>
                  </a:outerShdw>
                </a:effectLst>
                <a:cs typeface="Arial" pitchFamily="34" charset="0"/>
              </a:rPr>
              <a:t>Mean </a:t>
            </a:r>
            <a:br>
              <a:rPr lang="en-US" sz="2000" b="0" dirty="0">
                <a:solidFill>
                  <a:schemeClr val="accent1"/>
                </a:solidFill>
                <a:effectLst>
                  <a:outerShdw blurRad="38100" dist="38100" dir="2700000" algn="tl">
                    <a:srgbClr val="000000"/>
                  </a:outerShdw>
                </a:effectLst>
                <a:cs typeface="Arial" pitchFamily="34" charset="0"/>
              </a:rPr>
            </a:br>
            <a:r>
              <a:rPr lang="en-US" sz="2000" b="0" dirty="0">
                <a:solidFill>
                  <a:schemeClr val="accent1"/>
                </a:solidFill>
                <a:effectLst>
                  <a:outerShdw blurRad="38100" dist="38100" dir="2700000" algn="tl">
                    <a:srgbClr val="000000"/>
                  </a:outerShdw>
                </a:effectLst>
                <a:cs typeface="Arial" pitchFamily="34" charset="0"/>
              </a:rPr>
              <a:t>sea level</a:t>
            </a:r>
          </a:p>
        </p:txBody>
      </p:sp>
      <p:sp>
        <p:nvSpPr>
          <p:cNvPr id="383042" name="Line 66"/>
          <p:cNvSpPr>
            <a:spLocks noChangeShapeType="1"/>
          </p:cNvSpPr>
          <p:nvPr/>
        </p:nvSpPr>
        <p:spPr bwMode="auto">
          <a:xfrm>
            <a:off x="719138" y="4249738"/>
            <a:ext cx="125412" cy="857250"/>
          </a:xfrm>
          <a:prstGeom prst="line">
            <a:avLst/>
          </a:prstGeom>
          <a:noFill/>
          <a:ln w="31750">
            <a:solidFill>
              <a:schemeClr val="accent1"/>
            </a:solidFill>
            <a:round/>
            <a:headEnd/>
            <a:tailEnd type="stealth" w="lg" len="lg"/>
          </a:ln>
        </p:spPr>
        <p:txBody>
          <a:bodyPr wrap="none" anchor="ctr"/>
          <a:lstStyle/>
          <a:p>
            <a:endParaRPr lang="en-US"/>
          </a:p>
        </p:txBody>
      </p:sp>
      <p:sp>
        <p:nvSpPr>
          <p:cNvPr id="383043" name="Text Box 67"/>
          <p:cNvSpPr txBox="1">
            <a:spLocks noChangeArrowheads="1"/>
          </p:cNvSpPr>
          <p:nvPr/>
        </p:nvSpPr>
        <p:spPr bwMode="auto">
          <a:xfrm>
            <a:off x="3305175" y="5121275"/>
            <a:ext cx="2533650" cy="650875"/>
          </a:xfrm>
          <a:prstGeom prst="rect">
            <a:avLst/>
          </a:prstGeom>
          <a:noFill/>
          <a:ln w="9525" algn="ctr">
            <a:solidFill>
              <a:schemeClr val="tx1"/>
            </a:solidFill>
            <a:miter lim="800000"/>
            <a:headEnd/>
            <a:tailEnd/>
          </a:ln>
          <a:effectLst/>
        </p:spPr>
        <p:txBody>
          <a:bodyPr>
            <a:spAutoFit/>
          </a:bodyPr>
          <a:lstStyle/>
          <a:p>
            <a:pPr>
              <a:spcBef>
                <a:spcPct val="50000"/>
              </a:spcBef>
              <a:defRPr/>
            </a:pPr>
            <a:r>
              <a:rPr lang="en-US" sz="3600" b="1" i="1" dirty="0">
                <a:latin typeface="Times New Roman" pitchFamily="18" charset="0"/>
                <a:cs typeface="Arial" pitchFamily="34" charset="0"/>
              </a:rPr>
              <a:t>h </a:t>
            </a:r>
            <a:r>
              <a:rPr lang="en-US" sz="3600" b="1" dirty="0">
                <a:latin typeface="Times New Roman" pitchFamily="18" charset="0"/>
                <a:cs typeface="Arial" pitchFamily="34" charset="0"/>
              </a:rPr>
              <a:t>≈</a:t>
            </a:r>
            <a:r>
              <a:rPr lang="en-US" sz="3600" b="1" i="1" dirty="0">
                <a:latin typeface="Times New Roman" pitchFamily="18" charset="0"/>
                <a:cs typeface="Arial" pitchFamily="34" charset="0"/>
              </a:rPr>
              <a:t> H + N</a:t>
            </a:r>
            <a:r>
              <a:rPr lang="en-US" sz="3600" b="1" i="1" baseline="-25000" dirty="0">
                <a:latin typeface="Times New Roman" pitchFamily="18" charset="0"/>
                <a:cs typeface="Arial" pitchFamily="34" charset="0"/>
              </a:rPr>
              <a:t>G</a:t>
            </a:r>
          </a:p>
        </p:txBody>
      </p:sp>
      <p:sp>
        <p:nvSpPr>
          <p:cNvPr id="383044" name="Text Box 68"/>
          <p:cNvSpPr txBox="1">
            <a:spLocks noChangeArrowheads="1"/>
          </p:cNvSpPr>
          <p:nvPr/>
        </p:nvSpPr>
        <p:spPr bwMode="auto">
          <a:xfrm>
            <a:off x="719138" y="5956300"/>
            <a:ext cx="8101012" cy="400110"/>
          </a:xfrm>
          <a:prstGeom prst="rect">
            <a:avLst/>
          </a:prstGeom>
          <a:noFill/>
          <a:ln w="9525" algn="ctr">
            <a:noFill/>
            <a:miter lim="800000"/>
            <a:headEnd/>
            <a:tailEnd/>
          </a:ln>
          <a:effectLst/>
        </p:spPr>
        <p:txBody>
          <a:bodyPr>
            <a:spAutoFit/>
          </a:bodyPr>
          <a:lstStyle/>
          <a:p>
            <a:pPr algn="ctr">
              <a:spcBef>
                <a:spcPct val="50000"/>
              </a:spcBef>
              <a:defRPr/>
            </a:pPr>
            <a:r>
              <a:rPr lang="en-US" sz="2000" b="0" i="1" dirty="0">
                <a:cs typeface="Arial" pitchFamily="34" charset="0"/>
              </a:rPr>
              <a:t>Note:</a:t>
            </a:r>
            <a:r>
              <a:rPr lang="en-US" sz="2000" b="0" dirty="0">
                <a:cs typeface="Arial" pitchFamily="34" charset="0"/>
              </a:rPr>
              <a:t>  Geoid height is </a:t>
            </a:r>
            <a:r>
              <a:rPr lang="en-US" sz="2000" b="1" dirty="0">
                <a:cs typeface="Arial" pitchFamily="34" charset="0"/>
              </a:rPr>
              <a:t>negative</a:t>
            </a:r>
            <a:r>
              <a:rPr lang="en-US" sz="2000" b="0" dirty="0">
                <a:cs typeface="Arial" pitchFamily="34" charset="0"/>
              </a:rPr>
              <a:t> everywhere in the coterminous US</a:t>
            </a:r>
          </a:p>
        </p:txBody>
      </p:sp>
      <p:sp>
        <p:nvSpPr>
          <p:cNvPr id="383045" name="Text Box 69"/>
          <p:cNvSpPr txBox="1">
            <a:spLocks noChangeArrowheads="1"/>
          </p:cNvSpPr>
          <p:nvPr/>
        </p:nvSpPr>
        <p:spPr bwMode="auto">
          <a:xfrm>
            <a:off x="3305175" y="5121275"/>
            <a:ext cx="2533650" cy="650875"/>
          </a:xfrm>
          <a:prstGeom prst="rect">
            <a:avLst/>
          </a:prstGeom>
          <a:noFill/>
          <a:ln w="9525" algn="ctr">
            <a:solidFill>
              <a:schemeClr val="tx1"/>
            </a:solidFill>
            <a:miter lim="800000"/>
            <a:headEnd/>
            <a:tailEnd/>
          </a:ln>
          <a:effectLst/>
        </p:spPr>
        <p:txBody>
          <a:bodyPr>
            <a:spAutoFit/>
          </a:bodyPr>
          <a:lstStyle/>
          <a:p>
            <a:pPr>
              <a:spcBef>
                <a:spcPct val="50000"/>
              </a:spcBef>
              <a:defRPr/>
            </a:pPr>
            <a:r>
              <a:rPr lang="en-US" sz="3600" b="1" i="1" dirty="0">
                <a:latin typeface="Times New Roman" pitchFamily="18" charset="0"/>
                <a:cs typeface="Arial" pitchFamily="34" charset="0"/>
              </a:rPr>
              <a:t>h </a:t>
            </a:r>
            <a:r>
              <a:rPr lang="en-US" sz="3600" b="1" dirty="0">
                <a:latin typeface="Times New Roman" pitchFamily="18" charset="0"/>
                <a:cs typeface="Arial" pitchFamily="34" charset="0"/>
              </a:rPr>
              <a:t>=</a:t>
            </a:r>
            <a:r>
              <a:rPr lang="en-US" sz="3600" b="1" i="1" dirty="0">
                <a:latin typeface="Times New Roman" pitchFamily="18" charset="0"/>
                <a:cs typeface="Arial" pitchFamily="34" charset="0"/>
              </a:rPr>
              <a:t> H + N</a:t>
            </a:r>
            <a:r>
              <a:rPr lang="en-US" sz="3600" b="1" i="1" baseline="-25000" dirty="0">
                <a:latin typeface="Times New Roman" pitchFamily="18" charset="0"/>
                <a:cs typeface="Arial" pitchFamily="34" charset="0"/>
              </a:rPr>
              <a:t>G</a:t>
            </a:r>
          </a:p>
        </p:txBody>
      </p:sp>
      <p:sp>
        <p:nvSpPr>
          <p:cNvPr id="383046" name="Text Box 70"/>
          <p:cNvSpPr txBox="1">
            <a:spLocks noChangeArrowheads="1"/>
          </p:cNvSpPr>
          <p:nvPr/>
        </p:nvSpPr>
        <p:spPr bwMode="auto">
          <a:xfrm>
            <a:off x="1042988" y="1711325"/>
            <a:ext cx="2262187" cy="457200"/>
          </a:xfrm>
          <a:prstGeom prst="rect">
            <a:avLst/>
          </a:prstGeom>
          <a:noFill/>
          <a:ln w="9525" algn="ctr">
            <a:noFill/>
            <a:miter lim="800000"/>
            <a:headEnd/>
            <a:tailEnd/>
          </a:ln>
          <a:effectLst/>
        </p:spPr>
        <p:txBody>
          <a:bodyPr>
            <a:spAutoFit/>
          </a:bodyPr>
          <a:lstStyle/>
          <a:p>
            <a:pPr algn="r">
              <a:spcBef>
                <a:spcPct val="50000"/>
              </a:spcBef>
              <a:defRPr/>
            </a:pPr>
            <a:r>
              <a:rPr lang="en-US" sz="2400" b="0" dirty="0">
                <a:solidFill>
                  <a:schemeClr val="accent1"/>
                </a:solidFill>
                <a:effectLst>
                  <a:outerShdw blurRad="38100" dist="38100" dir="2700000" algn="tl">
                    <a:srgbClr val="000000"/>
                  </a:outerShdw>
                </a:effectLst>
                <a:cs typeface="Arial" pitchFamily="34" charset="0"/>
              </a:rPr>
              <a:t>You are here</a:t>
            </a:r>
          </a:p>
        </p:txBody>
      </p:sp>
      <p:sp>
        <p:nvSpPr>
          <p:cNvPr id="383047" name="Line 71"/>
          <p:cNvSpPr>
            <a:spLocks noChangeShapeType="1"/>
          </p:cNvSpPr>
          <p:nvPr/>
        </p:nvSpPr>
        <p:spPr bwMode="auto">
          <a:xfrm>
            <a:off x="3305175" y="1997075"/>
            <a:ext cx="1230313" cy="279400"/>
          </a:xfrm>
          <a:prstGeom prst="line">
            <a:avLst/>
          </a:prstGeom>
          <a:noFill/>
          <a:ln w="31750">
            <a:solidFill>
              <a:schemeClr val="accent1"/>
            </a:solidFill>
            <a:round/>
            <a:headEnd/>
            <a:tailEnd type="stealth" w="lg" len="lg"/>
          </a:ln>
        </p:spPr>
        <p:txBody>
          <a:bodyPr wrap="none" anchor="ctr"/>
          <a:lstStyle/>
          <a:p>
            <a:endParaRPr lang="en-US"/>
          </a:p>
        </p:txBody>
      </p:sp>
      <p:sp>
        <p:nvSpPr>
          <p:cNvPr id="383050" name="AutoShape 74"/>
          <p:cNvSpPr>
            <a:spLocks noChangeArrowheads="1"/>
          </p:cNvSpPr>
          <p:nvPr/>
        </p:nvSpPr>
        <p:spPr bwMode="auto">
          <a:xfrm rot="-830805">
            <a:off x="8567738" y="3821113"/>
            <a:ext cx="400050" cy="1587500"/>
          </a:xfrm>
          <a:prstGeom prst="downArrow">
            <a:avLst>
              <a:gd name="adj1" fmla="val 50000"/>
              <a:gd name="adj2" fmla="val 99206"/>
            </a:avLst>
          </a:prstGeom>
          <a:gradFill rotWithShape="1">
            <a:gsLst>
              <a:gs pos="0">
                <a:schemeClr val="tx2">
                  <a:gamma/>
                  <a:shade val="46275"/>
                  <a:invGamma/>
                </a:schemeClr>
              </a:gs>
              <a:gs pos="50000">
                <a:schemeClr val="tx2"/>
              </a:gs>
              <a:gs pos="100000">
                <a:schemeClr val="tx2">
                  <a:gamma/>
                  <a:shade val="46275"/>
                  <a:invGamma/>
                </a:schemeClr>
              </a:gs>
            </a:gsLst>
            <a:lin ang="5400000" scaled="1"/>
          </a:gradFill>
          <a:ln w="9525" algn="ctr">
            <a:solidFill>
              <a:srgbClr val="000000"/>
            </a:solidFill>
            <a:miter lim="800000"/>
            <a:headEnd/>
            <a:tailEnd/>
          </a:ln>
          <a:effectLst>
            <a:outerShdw dist="107763" dir="2700000" algn="ctr" rotWithShape="0">
              <a:srgbClr val="000000">
                <a:alpha val="50000"/>
              </a:srgbClr>
            </a:outerShdw>
          </a:effectLst>
        </p:spPr>
        <p:txBody>
          <a:bodyPr wrap="none" anchor="ctr"/>
          <a:lstStyle/>
          <a:p>
            <a:pPr>
              <a:defRPr/>
            </a:pPr>
            <a:endParaRPr lang="en-US">
              <a:cs typeface="Arial" pitchFamily="34" charset="0"/>
            </a:endParaRPr>
          </a:p>
        </p:txBody>
      </p:sp>
      <p:sp>
        <p:nvSpPr>
          <p:cNvPr id="383051" name="WordArt 75"/>
          <p:cNvSpPr>
            <a:spLocks noChangeArrowheads="1" noChangeShapeType="1" noTextEdit="1"/>
          </p:cNvSpPr>
          <p:nvPr/>
        </p:nvSpPr>
        <p:spPr bwMode="auto">
          <a:xfrm rot="-967971">
            <a:off x="7793038" y="3306763"/>
            <a:ext cx="1495425" cy="374650"/>
          </a:xfrm>
          <a:prstGeom prst="rect">
            <a:avLst/>
          </a:prstGeom>
        </p:spPr>
        <p:txBody>
          <a:bodyPr wrap="none" fromWordArt="1">
            <a:prstTxWarp prst="textDeflateBottom">
              <a:avLst>
                <a:gd name="adj" fmla="val 76472"/>
              </a:avLst>
            </a:prstTxWarp>
            <a:scene3d>
              <a:camera prst="legacyPerspectiveFront">
                <a:rot lat="19799998" lon="19439996" rev="0"/>
              </a:camera>
              <a:lightRig rig="legacyNormal2" dir="t"/>
            </a:scene3d>
            <a:sp3d extrusionH="354000" prstMaterial="legacyMatte">
              <a:extrusionClr>
                <a:srgbClr val="939676"/>
              </a:extrusionClr>
            </a:sp3d>
          </a:bodyPr>
          <a:lstStyle/>
          <a:p>
            <a:r>
              <a:rPr lang="en-US" sz="3600" kern="10">
                <a:ln w="9525">
                  <a:round/>
                  <a:headEnd/>
                  <a:tailEnd/>
                </a:ln>
                <a:gradFill rotWithShape="1">
                  <a:gsLst>
                    <a:gs pos="0">
                      <a:srgbClr val="707070"/>
                    </a:gs>
                    <a:gs pos="50000">
                      <a:srgbClr val="FFFFFF"/>
                    </a:gs>
                    <a:gs pos="100000">
                      <a:srgbClr val="707070"/>
                    </a:gs>
                  </a:gsLst>
                  <a:lin ang="3660000" scaled="1"/>
                </a:gradFill>
                <a:latin typeface="Impact"/>
              </a:rPr>
              <a:t>Alaska</a:t>
            </a:r>
          </a:p>
        </p:txBody>
      </p:sp>
      <p:sp>
        <p:nvSpPr>
          <p:cNvPr id="383052" name="Text Box 76"/>
          <p:cNvSpPr txBox="1">
            <a:spLocks noChangeArrowheads="1"/>
          </p:cNvSpPr>
          <p:nvPr/>
        </p:nvSpPr>
        <p:spPr bwMode="auto">
          <a:xfrm>
            <a:off x="719138" y="6338888"/>
            <a:ext cx="8101012" cy="400110"/>
          </a:xfrm>
          <a:prstGeom prst="rect">
            <a:avLst/>
          </a:prstGeom>
          <a:noFill/>
          <a:ln w="9525" algn="ctr">
            <a:noFill/>
            <a:miter lim="800000"/>
            <a:headEnd/>
            <a:tailEnd/>
          </a:ln>
          <a:effectLst/>
        </p:spPr>
        <p:txBody>
          <a:bodyPr>
            <a:spAutoFit/>
          </a:bodyPr>
          <a:lstStyle/>
          <a:p>
            <a:pPr algn="ctr">
              <a:spcBef>
                <a:spcPct val="50000"/>
              </a:spcBef>
              <a:defRPr/>
            </a:pPr>
            <a:r>
              <a:rPr lang="en-US" sz="2000" b="0" dirty="0">
                <a:cs typeface="Arial" pitchFamily="34" charset="0"/>
              </a:rPr>
              <a:t>(but it is </a:t>
            </a:r>
            <a:r>
              <a:rPr lang="en-US" sz="2000" b="1" dirty="0">
                <a:cs typeface="Arial" pitchFamily="34" charset="0"/>
              </a:rPr>
              <a:t>positive</a:t>
            </a:r>
            <a:r>
              <a:rPr lang="en-US" sz="2000" b="0" dirty="0">
                <a:cs typeface="Arial" pitchFamily="34" charset="0"/>
              </a:rPr>
              <a:t> in most of Alaska)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3030"/>
                                        </p:tgtEl>
                                        <p:attrNameLst>
                                          <p:attrName>style.visibility</p:attrName>
                                        </p:attrNameLst>
                                      </p:cBhvr>
                                      <p:to>
                                        <p:strVal val="visible"/>
                                      </p:to>
                                    </p:set>
                                    <p:animEffect transition="in" filter="fade">
                                      <p:cBhvr>
                                        <p:cTn id="7" dur="1000"/>
                                        <p:tgtEl>
                                          <p:spTgt spid="383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3033"/>
                                        </p:tgtEl>
                                        <p:attrNameLst>
                                          <p:attrName>style.visibility</p:attrName>
                                        </p:attrNameLst>
                                      </p:cBhvr>
                                      <p:to>
                                        <p:strVal val="visible"/>
                                      </p:to>
                                    </p:set>
                                    <p:animEffect transition="in" filter="fade">
                                      <p:cBhvr>
                                        <p:cTn id="10" dur="1000"/>
                                        <p:tgtEl>
                                          <p:spTgt spid="38303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83041"/>
                                        </p:tgtEl>
                                        <p:attrNameLst>
                                          <p:attrName>style.visibility</p:attrName>
                                        </p:attrNameLst>
                                      </p:cBhvr>
                                      <p:to>
                                        <p:strVal val="visible"/>
                                      </p:to>
                                    </p:set>
                                    <p:animEffect transition="in" filter="fade">
                                      <p:cBhvr>
                                        <p:cTn id="14" dur="1000"/>
                                        <p:tgtEl>
                                          <p:spTgt spid="38304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3042"/>
                                        </p:tgtEl>
                                        <p:attrNameLst>
                                          <p:attrName>style.visibility</p:attrName>
                                        </p:attrNameLst>
                                      </p:cBhvr>
                                      <p:to>
                                        <p:strVal val="visible"/>
                                      </p:to>
                                    </p:set>
                                    <p:animEffect transition="in" filter="fade">
                                      <p:cBhvr>
                                        <p:cTn id="17" dur="1000"/>
                                        <p:tgtEl>
                                          <p:spTgt spid="3830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82980"/>
                                        </p:tgtEl>
                                        <p:attrNameLst>
                                          <p:attrName>style.visibility</p:attrName>
                                        </p:attrNameLst>
                                      </p:cBhvr>
                                      <p:to>
                                        <p:strVal val="visible"/>
                                      </p:to>
                                    </p:set>
                                    <p:animEffect transition="in" filter="wipe(right)">
                                      <p:cBhvr>
                                        <p:cTn id="22" dur="3000"/>
                                        <p:tgtEl>
                                          <p:spTgt spid="382980"/>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383034"/>
                                        </p:tgtEl>
                                        <p:attrNameLst>
                                          <p:attrName>style.visibility</p:attrName>
                                        </p:attrNameLst>
                                      </p:cBhvr>
                                      <p:to>
                                        <p:strVal val="visible"/>
                                      </p:to>
                                    </p:set>
                                    <p:animEffect transition="in" filter="fade">
                                      <p:cBhvr>
                                        <p:cTn id="26" dur="1000"/>
                                        <p:tgtEl>
                                          <p:spTgt spid="3830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3000"/>
                                        <p:tgtEl>
                                          <p:spTgt spid="4"/>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83035"/>
                                        </p:tgtEl>
                                        <p:attrNameLst>
                                          <p:attrName>style.visibility</p:attrName>
                                        </p:attrNameLst>
                                      </p:cBhvr>
                                      <p:to>
                                        <p:strVal val="visible"/>
                                      </p:to>
                                    </p:set>
                                    <p:animEffect transition="in" filter="fade">
                                      <p:cBhvr>
                                        <p:cTn id="35" dur="1000"/>
                                        <p:tgtEl>
                                          <p:spTgt spid="3830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83018"/>
                                        </p:tgtEl>
                                        <p:attrNameLst>
                                          <p:attrName>style.visibility</p:attrName>
                                        </p:attrNameLst>
                                      </p:cBhvr>
                                      <p:to>
                                        <p:strVal val="visible"/>
                                      </p:to>
                                    </p:set>
                                    <p:animEffect transition="in" filter="fade">
                                      <p:cBhvr>
                                        <p:cTn id="40" dur="1000"/>
                                        <p:tgtEl>
                                          <p:spTgt spid="383018"/>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83046"/>
                                        </p:tgtEl>
                                        <p:attrNameLst>
                                          <p:attrName>style.visibility</p:attrName>
                                        </p:attrNameLst>
                                      </p:cBhvr>
                                      <p:to>
                                        <p:strVal val="visible"/>
                                      </p:to>
                                    </p:set>
                                    <p:animEffect transition="in" filter="fade">
                                      <p:cBhvr>
                                        <p:cTn id="44" dur="1000"/>
                                        <p:tgtEl>
                                          <p:spTgt spid="3830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3047"/>
                                        </p:tgtEl>
                                        <p:attrNameLst>
                                          <p:attrName>style.visibility</p:attrName>
                                        </p:attrNameLst>
                                      </p:cBhvr>
                                      <p:to>
                                        <p:strVal val="visible"/>
                                      </p:to>
                                    </p:set>
                                    <p:animEffect transition="in" filter="fade">
                                      <p:cBhvr>
                                        <p:cTn id="47" dur="1000"/>
                                        <p:tgtEl>
                                          <p:spTgt spid="38304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83006"/>
                                        </p:tgtEl>
                                        <p:attrNameLst>
                                          <p:attrName>style.visibility</p:attrName>
                                        </p:attrNameLst>
                                      </p:cBhvr>
                                      <p:to>
                                        <p:strVal val="visible"/>
                                      </p:to>
                                    </p:set>
                                    <p:animEffect transition="in" filter="wipe(down)">
                                      <p:cBhvr>
                                        <p:cTn id="52" dur="2000"/>
                                        <p:tgtEl>
                                          <p:spTgt spid="383006"/>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383039"/>
                                        </p:tgtEl>
                                        <p:attrNameLst>
                                          <p:attrName>style.visibility</p:attrName>
                                        </p:attrNameLst>
                                      </p:cBhvr>
                                      <p:to>
                                        <p:strVal val="visible"/>
                                      </p:to>
                                    </p:set>
                                    <p:animEffect transition="in" filter="fade">
                                      <p:cBhvr>
                                        <p:cTn id="60" dur="1000"/>
                                        <p:tgtEl>
                                          <p:spTgt spid="38303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3007"/>
                                        </p:tgtEl>
                                        <p:attrNameLst>
                                          <p:attrName>style.visibility</p:attrName>
                                        </p:attrNameLst>
                                      </p:cBhvr>
                                      <p:to>
                                        <p:strVal val="visible"/>
                                      </p:to>
                                    </p:set>
                                    <p:animEffect transition="in" filter="wipe(down)">
                                      <p:cBhvr>
                                        <p:cTn id="65" dur="2000"/>
                                        <p:tgtEl>
                                          <p:spTgt spid="383007"/>
                                        </p:tgtEl>
                                      </p:cBhvr>
                                    </p:animEffect>
                                  </p:childTnLst>
                                </p:cTn>
                              </p:par>
                            </p:childTnLst>
                          </p:cTn>
                        </p:par>
                        <p:par>
                          <p:cTn id="66" fill="hold">
                            <p:stCondLst>
                              <p:cond delay="2000"/>
                            </p:stCondLst>
                            <p:childTnLst>
                              <p:par>
                                <p:cTn id="67" presetID="10" presetClass="entr" presetSubtype="0" fill="hold"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0"/>
                                        <p:tgtEl>
                                          <p:spTgt spid="6"/>
                                        </p:tgtEl>
                                      </p:cBhvr>
                                    </p:animEffect>
                                  </p:childTnLst>
                                </p:cTn>
                              </p:par>
                            </p:childTnLst>
                          </p:cTn>
                        </p:par>
                        <p:par>
                          <p:cTn id="70" fill="hold">
                            <p:stCondLst>
                              <p:cond delay="3000"/>
                            </p:stCondLst>
                            <p:childTnLst>
                              <p:par>
                                <p:cTn id="71" presetID="10" presetClass="entr" presetSubtype="0" fill="hold" grpId="0" nodeType="afterEffect">
                                  <p:stCondLst>
                                    <p:cond delay="0"/>
                                  </p:stCondLst>
                                  <p:childTnLst>
                                    <p:set>
                                      <p:cBhvr>
                                        <p:cTn id="72" dur="1" fill="hold">
                                          <p:stCondLst>
                                            <p:cond delay="0"/>
                                          </p:stCondLst>
                                        </p:cTn>
                                        <p:tgtEl>
                                          <p:spTgt spid="383037"/>
                                        </p:tgtEl>
                                        <p:attrNameLst>
                                          <p:attrName>style.visibility</p:attrName>
                                        </p:attrNameLst>
                                      </p:cBhvr>
                                      <p:to>
                                        <p:strVal val="visible"/>
                                      </p:to>
                                    </p:set>
                                    <p:animEffect transition="in" filter="fade">
                                      <p:cBhvr>
                                        <p:cTn id="73" dur="1000"/>
                                        <p:tgtEl>
                                          <p:spTgt spid="383037"/>
                                        </p:tgtEl>
                                      </p:cBhvr>
                                    </p:animEffect>
                                  </p:childTnLst>
                                </p:cTn>
                              </p:par>
                            </p:childTnLst>
                          </p:cTn>
                        </p:par>
                        <p:par>
                          <p:cTn id="74" fill="hold">
                            <p:stCondLst>
                              <p:cond delay="4000"/>
                            </p:stCondLst>
                            <p:childTnLst>
                              <p:par>
                                <p:cTn id="75" presetID="22" presetClass="entr" presetSubtype="4" fill="hold" nodeType="after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down)">
                                      <p:cBhvr>
                                        <p:cTn id="77" dur="1000"/>
                                        <p:tgtEl>
                                          <p:spTgt spid="7"/>
                                        </p:tgtEl>
                                      </p:cBhvr>
                                    </p:animEffect>
                                  </p:childTnLst>
                                </p:cTn>
                              </p:par>
                            </p:childTnLst>
                          </p:cTn>
                        </p:par>
                        <p:par>
                          <p:cTn id="78" fill="hold">
                            <p:stCondLst>
                              <p:cond delay="5000"/>
                            </p:stCondLst>
                            <p:childTnLst>
                              <p:par>
                                <p:cTn id="79" presetID="10" presetClass="entr" presetSubtype="0" fill="hold" grpId="0" nodeType="afterEffect">
                                  <p:stCondLst>
                                    <p:cond delay="0"/>
                                  </p:stCondLst>
                                  <p:childTnLst>
                                    <p:set>
                                      <p:cBhvr>
                                        <p:cTn id="80" dur="1" fill="hold">
                                          <p:stCondLst>
                                            <p:cond delay="0"/>
                                          </p:stCondLst>
                                        </p:cTn>
                                        <p:tgtEl>
                                          <p:spTgt spid="383040"/>
                                        </p:tgtEl>
                                        <p:attrNameLst>
                                          <p:attrName>style.visibility</p:attrName>
                                        </p:attrNameLst>
                                      </p:cBhvr>
                                      <p:to>
                                        <p:strVal val="visible"/>
                                      </p:to>
                                    </p:set>
                                    <p:animEffect transition="in" filter="fade">
                                      <p:cBhvr>
                                        <p:cTn id="81" dur="1000"/>
                                        <p:tgtEl>
                                          <p:spTgt spid="38304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383008"/>
                                        </p:tgtEl>
                                        <p:attrNameLst>
                                          <p:attrName>style.visibility</p:attrName>
                                        </p:attrNameLst>
                                      </p:cBhvr>
                                      <p:to>
                                        <p:strVal val="visible"/>
                                      </p:to>
                                    </p:set>
                                    <p:animEffect transition="in" filter="wipe(up)">
                                      <p:cBhvr>
                                        <p:cTn id="86" dur="2000"/>
                                        <p:tgtEl>
                                          <p:spTgt spid="383008"/>
                                        </p:tgtEl>
                                      </p:cBhvr>
                                    </p:animEffect>
                                  </p:childTnLst>
                                </p:cTn>
                              </p:par>
                            </p:childTnLst>
                          </p:cTn>
                        </p:par>
                        <p:par>
                          <p:cTn id="87" fill="hold">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383038"/>
                                        </p:tgtEl>
                                        <p:attrNameLst>
                                          <p:attrName>style.visibility</p:attrName>
                                        </p:attrNameLst>
                                      </p:cBhvr>
                                      <p:to>
                                        <p:strVal val="visible"/>
                                      </p:to>
                                    </p:set>
                                    <p:animEffect transition="in" filter="fade">
                                      <p:cBhvr>
                                        <p:cTn id="90" dur="1000"/>
                                        <p:tgtEl>
                                          <p:spTgt spid="38303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3043"/>
                                        </p:tgtEl>
                                        <p:attrNameLst>
                                          <p:attrName>style.visibility</p:attrName>
                                        </p:attrNameLst>
                                      </p:cBhvr>
                                      <p:to>
                                        <p:strVal val="visible"/>
                                      </p:to>
                                    </p:set>
                                    <p:animEffect transition="in" filter="fade">
                                      <p:cBhvr>
                                        <p:cTn id="95" dur="1000"/>
                                        <p:tgtEl>
                                          <p:spTgt spid="383043"/>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83045"/>
                                        </p:tgtEl>
                                        <p:attrNameLst>
                                          <p:attrName>style.visibility</p:attrName>
                                        </p:attrNameLst>
                                      </p:cBhvr>
                                      <p:to>
                                        <p:strVal val="visible"/>
                                      </p:to>
                                    </p:set>
                                    <p:animEffect transition="in" filter="fade">
                                      <p:cBhvr>
                                        <p:cTn id="100" dur="1000"/>
                                        <p:tgtEl>
                                          <p:spTgt spid="383045"/>
                                        </p:tgtEl>
                                      </p:cBhvr>
                                    </p:animEffect>
                                  </p:childTnLst>
                                </p:cTn>
                              </p:par>
                              <p:par>
                                <p:cTn id="101" presetID="10" presetClass="exit" presetSubtype="0" fill="hold" grpId="1" nodeType="withEffect">
                                  <p:stCondLst>
                                    <p:cond delay="2000"/>
                                  </p:stCondLst>
                                  <p:childTnLst>
                                    <p:animEffect transition="out" filter="fade">
                                      <p:cBhvr>
                                        <p:cTn id="102" dur="1000"/>
                                        <p:tgtEl>
                                          <p:spTgt spid="383043"/>
                                        </p:tgtEl>
                                      </p:cBhvr>
                                    </p:animEffect>
                                    <p:set>
                                      <p:cBhvr>
                                        <p:cTn id="103" dur="1" fill="hold">
                                          <p:stCondLst>
                                            <p:cond delay="999"/>
                                          </p:stCondLst>
                                        </p:cTn>
                                        <p:tgtEl>
                                          <p:spTgt spid="383043"/>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83044"/>
                                        </p:tgtEl>
                                        <p:attrNameLst>
                                          <p:attrName>style.visibility</p:attrName>
                                        </p:attrNameLst>
                                      </p:cBhvr>
                                      <p:to>
                                        <p:strVal val="visible"/>
                                      </p:to>
                                    </p:set>
                                    <p:animEffect transition="in" filter="fade">
                                      <p:cBhvr>
                                        <p:cTn id="108" dur="1000"/>
                                        <p:tgtEl>
                                          <p:spTgt spid="383044"/>
                                        </p:tgtEl>
                                      </p:cBhvr>
                                    </p:animEffect>
                                  </p:childTnLst>
                                </p:cTn>
                              </p:par>
                            </p:childTnLst>
                          </p:cTn>
                        </p:par>
                        <p:par>
                          <p:cTn id="109" fill="hold">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383052"/>
                                        </p:tgtEl>
                                        <p:attrNameLst>
                                          <p:attrName>style.visibility</p:attrName>
                                        </p:attrNameLst>
                                      </p:cBhvr>
                                      <p:to>
                                        <p:strVal val="visible"/>
                                      </p:to>
                                    </p:set>
                                    <p:animEffect transition="in" filter="fade">
                                      <p:cBhvr>
                                        <p:cTn id="112" dur="1000"/>
                                        <p:tgtEl>
                                          <p:spTgt spid="383052"/>
                                        </p:tgtEl>
                                      </p:cBhvr>
                                    </p:animEffect>
                                  </p:childTnLst>
                                </p:cTn>
                              </p:par>
                            </p:childTnLst>
                          </p:cTn>
                        </p:par>
                        <p:par>
                          <p:cTn id="113" fill="hold">
                            <p:stCondLst>
                              <p:cond delay="2000"/>
                            </p:stCondLst>
                            <p:childTnLst>
                              <p:par>
                                <p:cTn id="114" presetID="55" presetClass="entr" presetSubtype="0" fill="hold" grpId="0" nodeType="afterEffect">
                                  <p:stCondLst>
                                    <p:cond delay="0"/>
                                  </p:stCondLst>
                                  <p:childTnLst>
                                    <p:set>
                                      <p:cBhvr>
                                        <p:cTn id="115" dur="1" fill="hold">
                                          <p:stCondLst>
                                            <p:cond delay="0"/>
                                          </p:stCondLst>
                                        </p:cTn>
                                        <p:tgtEl>
                                          <p:spTgt spid="383051"/>
                                        </p:tgtEl>
                                        <p:attrNameLst>
                                          <p:attrName>style.visibility</p:attrName>
                                        </p:attrNameLst>
                                      </p:cBhvr>
                                      <p:to>
                                        <p:strVal val="visible"/>
                                      </p:to>
                                    </p:set>
                                    <p:anim calcmode="lin" valueType="num">
                                      <p:cBhvr>
                                        <p:cTn id="116" dur="1000" fill="hold"/>
                                        <p:tgtEl>
                                          <p:spTgt spid="383051"/>
                                        </p:tgtEl>
                                        <p:attrNameLst>
                                          <p:attrName>ppt_w</p:attrName>
                                        </p:attrNameLst>
                                      </p:cBhvr>
                                      <p:tavLst>
                                        <p:tav tm="0">
                                          <p:val>
                                            <p:strVal val="#ppt_w*0.70"/>
                                          </p:val>
                                        </p:tav>
                                        <p:tav tm="100000">
                                          <p:val>
                                            <p:strVal val="#ppt_w"/>
                                          </p:val>
                                        </p:tav>
                                      </p:tavLst>
                                    </p:anim>
                                    <p:anim calcmode="lin" valueType="num">
                                      <p:cBhvr>
                                        <p:cTn id="117" dur="1000" fill="hold"/>
                                        <p:tgtEl>
                                          <p:spTgt spid="383051"/>
                                        </p:tgtEl>
                                        <p:attrNameLst>
                                          <p:attrName>ppt_h</p:attrName>
                                        </p:attrNameLst>
                                      </p:cBhvr>
                                      <p:tavLst>
                                        <p:tav tm="0">
                                          <p:val>
                                            <p:strVal val="#ppt_h"/>
                                          </p:val>
                                        </p:tav>
                                        <p:tav tm="100000">
                                          <p:val>
                                            <p:strVal val="#ppt_h"/>
                                          </p:val>
                                        </p:tav>
                                      </p:tavLst>
                                    </p:anim>
                                    <p:animEffect transition="in" filter="fade">
                                      <p:cBhvr>
                                        <p:cTn id="118" dur="1000"/>
                                        <p:tgtEl>
                                          <p:spTgt spid="383051"/>
                                        </p:tgtEl>
                                      </p:cBhvr>
                                    </p:animEffect>
                                  </p:childTnLst>
                                </p:cTn>
                              </p:par>
                            </p:childTnLst>
                          </p:cTn>
                        </p:par>
                        <p:par>
                          <p:cTn id="119" fill="hold">
                            <p:stCondLst>
                              <p:cond delay="3000"/>
                            </p:stCondLst>
                            <p:childTnLst>
                              <p:par>
                                <p:cTn id="120" presetID="22" presetClass="entr" presetSubtype="1" fill="hold" grpId="0" nodeType="afterEffect">
                                  <p:stCondLst>
                                    <p:cond delay="0"/>
                                  </p:stCondLst>
                                  <p:childTnLst>
                                    <p:set>
                                      <p:cBhvr>
                                        <p:cTn id="121" dur="1" fill="hold">
                                          <p:stCondLst>
                                            <p:cond delay="0"/>
                                          </p:stCondLst>
                                        </p:cTn>
                                        <p:tgtEl>
                                          <p:spTgt spid="383050"/>
                                        </p:tgtEl>
                                        <p:attrNameLst>
                                          <p:attrName>style.visibility</p:attrName>
                                        </p:attrNameLst>
                                      </p:cBhvr>
                                      <p:to>
                                        <p:strVal val="visible"/>
                                      </p:to>
                                    </p:set>
                                    <p:animEffect transition="in" filter="wipe(up)">
                                      <p:cBhvr>
                                        <p:cTn id="122" dur="500"/>
                                        <p:tgtEl>
                                          <p:spTgt spid="383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animBg="1"/>
      <p:bldP spid="383008" grpId="0" animBg="1"/>
      <p:bldP spid="383018" grpId="0" animBg="1"/>
      <p:bldP spid="383007" grpId="0" animBg="1"/>
      <p:bldP spid="383006" grpId="0" animBg="1"/>
      <p:bldP spid="383030" grpId="0"/>
      <p:bldP spid="383033" grpId="0" animBg="1"/>
      <p:bldP spid="383034" grpId="0"/>
      <p:bldP spid="383035" grpId="0"/>
      <p:bldP spid="383037" grpId="0"/>
      <p:bldP spid="383038" grpId="0"/>
      <p:bldP spid="383039" grpId="0"/>
      <p:bldP spid="383040" grpId="0"/>
      <p:bldP spid="383041" grpId="0"/>
      <p:bldP spid="383042" grpId="0" animBg="1"/>
      <p:bldP spid="383043" grpId="0" animBg="1"/>
      <p:bldP spid="383043" grpId="1" animBg="1"/>
      <p:bldP spid="383044" grpId="0"/>
      <p:bldP spid="383045" grpId="0" animBg="1"/>
      <p:bldP spid="383046" grpId="0"/>
      <p:bldP spid="383047" grpId="0" animBg="1"/>
      <p:bldP spid="383050" grpId="0" animBg="1"/>
      <p:bldP spid="383051" grpId="0" animBg="1"/>
      <p:bldP spid="3830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wait – there’s more!</a:t>
            </a:r>
            <a:endParaRPr lang="en-US" dirty="0"/>
          </a:p>
        </p:txBody>
      </p:sp>
      <p:sp>
        <p:nvSpPr>
          <p:cNvPr id="3" name="Content Placeholder 2"/>
          <p:cNvSpPr>
            <a:spLocks noGrp="1"/>
          </p:cNvSpPr>
          <p:nvPr>
            <p:ph idx="1"/>
          </p:nvPr>
        </p:nvSpPr>
        <p:spPr>
          <a:xfrm>
            <a:off x="343877" y="1417638"/>
            <a:ext cx="8487507" cy="5217624"/>
          </a:xfrm>
        </p:spPr>
        <p:txBody>
          <a:bodyPr>
            <a:normAutofit fontScale="92500" lnSpcReduction="20000"/>
          </a:bodyPr>
          <a:lstStyle/>
          <a:p>
            <a:r>
              <a:rPr lang="en-US" dirty="0" smtClean="0"/>
              <a:t>Physical heights</a:t>
            </a:r>
          </a:p>
          <a:p>
            <a:pPr lvl="1"/>
            <a:r>
              <a:rPr lang="en-US" dirty="0" smtClean="0"/>
              <a:t>Orthometric heights</a:t>
            </a:r>
          </a:p>
          <a:p>
            <a:pPr lvl="2"/>
            <a:r>
              <a:rPr lang="en-US" dirty="0" err="1" smtClean="0"/>
              <a:t>Helmert</a:t>
            </a:r>
            <a:r>
              <a:rPr lang="en-US" dirty="0" smtClean="0"/>
              <a:t> (NAVD 88), </a:t>
            </a:r>
            <a:r>
              <a:rPr lang="en-US" dirty="0" err="1" smtClean="0"/>
              <a:t>Niethammer</a:t>
            </a:r>
            <a:r>
              <a:rPr lang="en-US" dirty="0" smtClean="0"/>
              <a:t>, Mader, New Brunswick, etc.</a:t>
            </a:r>
          </a:p>
          <a:p>
            <a:pPr lvl="1"/>
            <a:r>
              <a:rPr lang="en-US" dirty="0" smtClean="0"/>
              <a:t>Dynamic heights</a:t>
            </a:r>
          </a:p>
          <a:p>
            <a:pPr lvl="1"/>
            <a:r>
              <a:rPr lang="en-US" dirty="0" smtClean="0"/>
              <a:t>Normal heights</a:t>
            </a:r>
          </a:p>
          <a:p>
            <a:pPr lvl="1"/>
            <a:r>
              <a:rPr lang="en-US" dirty="0" smtClean="0"/>
              <a:t>Normal orthometric heights (e.g., NGVD 29)</a:t>
            </a:r>
          </a:p>
          <a:p>
            <a:pPr lvl="1"/>
            <a:r>
              <a:rPr lang="en-US" dirty="0" smtClean="0"/>
              <a:t>Leveled heights</a:t>
            </a:r>
          </a:p>
          <a:p>
            <a:r>
              <a:rPr lang="en-US" dirty="0" smtClean="0"/>
              <a:t>Geoid heights</a:t>
            </a:r>
          </a:p>
          <a:p>
            <a:pPr lvl="1"/>
            <a:r>
              <a:rPr lang="en-US" dirty="0" smtClean="0"/>
              <a:t>Gravimetric?  “Hybrid”?  Quasi-geoid?</a:t>
            </a:r>
          </a:p>
          <a:p>
            <a:r>
              <a:rPr lang="en-US" dirty="0" smtClean="0"/>
              <a:t>Ellipsoid heights</a:t>
            </a:r>
          </a:p>
          <a:p>
            <a:pPr lvl="1"/>
            <a:r>
              <a:rPr lang="en-US" dirty="0" smtClean="0"/>
              <a:t>referenced to </a:t>
            </a:r>
            <a:r>
              <a:rPr lang="en-US" b="1" i="1" dirty="0" smtClean="0"/>
              <a:t>many</a:t>
            </a:r>
            <a:r>
              <a:rPr lang="en-US" dirty="0" smtClean="0"/>
              <a:t> different datums</a:t>
            </a:r>
          </a:p>
          <a:p>
            <a:r>
              <a:rPr lang="en-US" b="1" i="1" dirty="0" smtClean="0"/>
              <a:t>Thank heavens for good </a:t>
            </a:r>
            <a:r>
              <a:rPr lang="en-US" b="1" i="1" dirty="0" err="1" smtClean="0"/>
              <a:t>ol</a:t>
            </a:r>
            <a:r>
              <a:rPr lang="en-US" b="1" i="1" dirty="0" smtClean="0"/>
              <a:t>’ mean sea level!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Effect transition="in" filter="fade">
                                      <p:cBhvr>
                                        <p:cTn id="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defTabSz="449263" eaLnBrk="0" hangingPunct="0">
              <a:buClr>
                <a:srgbClr val="FFFF00"/>
              </a:buClr>
              <a:buSzPct val="100000"/>
              <a:buFont typeface="Times New Roman" pitchFamily="18" charset="0"/>
              <a:buNone/>
            </a:pPr>
            <a:r>
              <a:rPr lang="en-US" sz="2800" b="1" dirty="0">
                <a:solidFill>
                  <a:schemeClr val="tx2"/>
                </a:solidFill>
                <a:latin typeface="Arial Black" pitchFamily="34" charset="0"/>
              </a:rPr>
              <a:t>VERTICAL TIDAL DATUMS</a:t>
            </a:r>
          </a:p>
        </p:txBody>
      </p:sp>
      <p:sp>
        <p:nvSpPr>
          <p:cNvPr id="8195" name="Rectangle 5"/>
          <p:cNvSpPr>
            <a:spLocks noChangeArrowheads="1"/>
          </p:cNvSpPr>
          <p:nvPr/>
        </p:nvSpPr>
        <p:spPr bwMode="auto">
          <a:xfrm>
            <a:off x="0" y="5105400"/>
            <a:ext cx="9144000" cy="1752600"/>
          </a:xfrm>
          <a:prstGeom prst="rect">
            <a:avLst/>
          </a:prstGeom>
          <a:gradFill rotWithShape="0">
            <a:gsLst>
              <a:gs pos="0">
                <a:srgbClr val="03D4A8"/>
              </a:gs>
              <a:gs pos="25000">
                <a:srgbClr val="21D6E0"/>
              </a:gs>
              <a:gs pos="75000">
                <a:srgbClr val="0087E6"/>
              </a:gs>
              <a:gs pos="100000">
                <a:srgbClr val="005CBF"/>
              </a:gs>
            </a:gsLst>
            <a:lin ang="5400000" scaled="1"/>
          </a:gradFill>
          <a:ln w="12700">
            <a:noFill/>
            <a:miter lim="800000"/>
            <a:headEnd type="none" w="sm" len="sm"/>
            <a:tailEnd type="none" w="sm" len="sm"/>
          </a:ln>
        </p:spPr>
        <p:txBody>
          <a:bodyPr wrap="none" anchor="ctr"/>
          <a:lstStyle/>
          <a:p>
            <a:pPr algn="ctr" eaLnBrk="0" hangingPunct="0"/>
            <a:endParaRPr lang="en-US"/>
          </a:p>
        </p:txBody>
      </p:sp>
      <p:sp>
        <p:nvSpPr>
          <p:cNvPr id="8196" name="AutoShape 6"/>
          <p:cNvSpPr>
            <a:spLocks noChangeArrowheads="1"/>
          </p:cNvSpPr>
          <p:nvPr/>
        </p:nvSpPr>
        <p:spPr bwMode="auto">
          <a:xfrm flipV="1">
            <a:off x="641350" y="2408238"/>
            <a:ext cx="379413" cy="441325"/>
          </a:xfrm>
          <a:prstGeom prst="flowChartManualOperation">
            <a:avLst/>
          </a:prstGeom>
          <a:solidFill>
            <a:schemeClr val="accent1"/>
          </a:solidFill>
          <a:ln w="12700">
            <a:solidFill>
              <a:schemeClr val="tx1"/>
            </a:solidFill>
            <a:miter lim="800000"/>
            <a:headEnd type="none" w="sm" len="sm"/>
            <a:tailEnd type="none" w="sm" len="sm"/>
          </a:ln>
        </p:spPr>
        <p:txBody>
          <a:bodyPr wrap="none" anchor="ctr"/>
          <a:lstStyle/>
          <a:p>
            <a:pPr eaLnBrk="0" hangingPunct="0"/>
            <a:endParaRPr lang="en-US"/>
          </a:p>
        </p:txBody>
      </p:sp>
      <p:sp>
        <p:nvSpPr>
          <p:cNvPr id="8197" name="Freeform 7" descr="Fish fossil"/>
          <p:cNvSpPr>
            <a:spLocks/>
          </p:cNvSpPr>
          <p:nvPr/>
        </p:nvSpPr>
        <p:spPr bwMode="auto">
          <a:xfrm>
            <a:off x="-123825" y="2565400"/>
            <a:ext cx="9359900" cy="4352925"/>
          </a:xfrm>
          <a:custGeom>
            <a:avLst/>
            <a:gdLst>
              <a:gd name="T0" fmla="*/ 2147483647 w 5896"/>
              <a:gd name="T1" fmla="*/ 2147483647 h 2742"/>
              <a:gd name="T2" fmla="*/ 2147483647 w 5896"/>
              <a:gd name="T3" fmla="*/ 2147483647 h 2742"/>
              <a:gd name="T4" fmla="*/ 2147483647 w 5896"/>
              <a:gd name="T5" fmla="*/ 2147483647 h 2742"/>
              <a:gd name="T6" fmla="*/ 2147483647 w 5896"/>
              <a:gd name="T7" fmla="*/ 2147483647 h 2742"/>
              <a:gd name="T8" fmla="*/ 2147483647 w 5896"/>
              <a:gd name="T9" fmla="*/ 2147483647 h 2742"/>
              <a:gd name="T10" fmla="*/ 2147483647 w 5896"/>
              <a:gd name="T11" fmla="*/ 2147483647 h 2742"/>
              <a:gd name="T12" fmla="*/ 2147483647 w 5896"/>
              <a:gd name="T13" fmla="*/ 2147483647 h 2742"/>
              <a:gd name="T14" fmla="*/ 2147483647 w 5896"/>
              <a:gd name="T15" fmla="*/ 2147483647 h 2742"/>
              <a:gd name="T16" fmla="*/ 2147483647 w 5896"/>
              <a:gd name="T17" fmla="*/ 2147483647 h 2742"/>
              <a:gd name="T18" fmla="*/ 2147483647 w 5896"/>
              <a:gd name="T19" fmla="*/ 2147483647 h 2742"/>
              <a:gd name="T20" fmla="*/ 2147483647 w 5896"/>
              <a:gd name="T21" fmla="*/ 2147483647 h 2742"/>
              <a:gd name="T22" fmla="*/ 2147483647 w 5896"/>
              <a:gd name="T23" fmla="*/ 2147483647 h 2742"/>
              <a:gd name="T24" fmla="*/ 2147483647 w 5896"/>
              <a:gd name="T25" fmla="*/ 2147483647 h 2742"/>
              <a:gd name="T26" fmla="*/ 2147483647 w 5896"/>
              <a:gd name="T27" fmla="*/ 2147483647 h 27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896"/>
              <a:gd name="T43" fmla="*/ 0 h 2742"/>
              <a:gd name="T44" fmla="*/ 5896 w 5896"/>
              <a:gd name="T45" fmla="*/ 2742 h 27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896" h="2742">
                <a:moveTo>
                  <a:pt x="97" y="2742"/>
                </a:moveTo>
                <a:cubicBezTo>
                  <a:pt x="49" y="2358"/>
                  <a:pt x="0" y="858"/>
                  <a:pt x="88" y="429"/>
                </a:cubicBezTo>
                <a:cubicBezTo>
                  <a:pt x="176" y="0"/>
                  <a:pt x="476" y="192"/>
                  <a:pt x="625" y="170"/>
                </a:cubicBezTo>
                <a:cubicBezTo>
                  <a:pt x="756" y="197"/>
                  <a:pt x="911" y="189"/>
                  <a:pt x="980" y="294"/>
                </a:cubicBezTo>
                <a:cubicBezTo>
                  <a:pt x="1049" y="399"/>
                  <a:pt x="993" y="678"/>
                  <a:pt x="1038" y="803"/>
                </a:cubicBezTo>
                <a:cubicBezTo>
                  <a:pt x="1083" y="928"/>
                  <a:pt x="1151" y="956"/>
                  <a:pt x="1249" y="1043"/>
                </a:cubicBezTo>
                <a:cubicBezTo>
                  <a:pt x="1269" y="1161"/>
                  <a:pt x="1580" y="1227"/>
                  <a:pt x="1624" y="1328"/>
                </a:cubicBezTo>
                <a:cubicBezTo>
                  <a:pt x="1651" y="1463"/>
                  <a:pt x="1611" y="1277"/>
                  <a:pt x="1652" y="1419"/>
                </a:cubicBezTo>
                <a:cubicBezTo>
                  <a:pt x="1672" y="1490"/>
                  <a:pt x="2000" y="1644"/>
                  <a:pt x="2017" y="1715"/>
                </a:cubicBezTo>
                <a:cubicBezTo>
                  <a:pt x="2048" y="1846"/>
                  <a:pt x="2454" y="1828"/>
                  <a:pt x="2516" y="1926"/>
                </a:cubicBezTo>
                <a:cubicBezTo>
                  <a:pt x="2541" y="2077"/>
                  <a:pt x="2946" y="2009"/>
                  <a:pt x="2996" y="2090"/>
                </a:cubicBezTo>
                <a:cubicBezTo>
                  <a:pt x="3003" y="2101"/>
                  <a:pt x="3345" y="2116"/>
                  <a:pt x="3352" y="2128"/>
                </a:cubicBezTo>
                <a:cubicBezTo>
                  <a:pt x="3362" y="2147"/>
                  <a:pt x="3858" y="2257"/>
                  <a:pt x="3870" y="2272"/>
                </a:cubicBezTo>
                <a:cubicBezTo>
                  <a:pt x="4287" y="2363"/>
                  <a:pt x="5474" y="2629"/>
                  <a:pt x="5896" y="2723"/>
                </a:cubicBezTo>
              </a:path>
            </a:pathLst>
          </a:custGeom>
          <a:blipFill dpi="0" rotWithShape="0">
            <a:blip r:embed="rId3" cstate="print"/>
            <a:srcRect/>
            <a:tile tx="0" ty="0" sx="100000" sy="100000" flip="none" algn="tl"/>
          </a:blipFill>
          <a:ln w="12700">
            <a:solidFill>
              <a:schemeClr val="tx1"/>
            </a:solidFill>
            <a:round/>
            <a:headEnd type="none" w="sm" len="sm"/>
            <a:tailEnd type="none" w="sm" len="sm"/>
          </a:ln>
        </p:spPr>
        <p:txBody>
          <a:bodyPr wrap="none" anchor="ctr"/>
          <a:lstStyle/>
          <a:p>
            <a:endParaRPr lang="en-US"/>
          </a:p>
        </p:txBody>
      </p:sp>
      <p:sp>
        <p:nvSpPr>
          <p:cNvPr id="8198" name="Line 8"/>
          <p:cNvSpPr>
            <a:spLocks noChangeShapeType="1"/>
          </p:cNvSpPr>
          <p:nvPr/>
        </p:nvSpPr>
        <p:spPr bwMode="auto">
          <a:xfrm>
            <a:off x="2117725" y="4435475"/>
            <a:ext cx="7026275" cy="0"/>
          </a:xfrm>
          <a:prstGeom prst="line">
            <a:avLst/>
          </a:prstGeom>
          <a:noFill/>
          <a:ln w="38100" cap="rnd">
            <a:solidFill>
              <a:schemeClr val="accent1"/>
            </a:solidFill>
            <a:prstDash val="sysDot"/>
            <a:round/>
            <a:headEnd type="none" w="sm" len="sm"/>
            <a:tailEnd type="none" w="sm" len="sm"/>
          </a:ln>
        </p:spPr>
        <p:txBody>
          <a:bodyPr wrap="none" anchor="ctr"/>
          <a:lstStyle/>
          <a:p>
            <a:endParaRPr lang="en-US"/>
          </a:p>
        </p:txBody>
      </p:sp>
      <p:sp>
        <p:nvSpPr>
          <p:cNvPr id="8199" name="Line 9"/>
          <p:cNvSpPr>
            <a:spLocks noChangeShapeType="1"/>
          </p:cNvSpPr>
          <p:nvPr/>
        </p:nvSpPr>
        <p:spPr bwMode="auto">
          <a:xfrm>
            <a:off x="4465638" y="5791200"/>
            <a:ext cx="4678362" cy="0"/>
          </a:xfrm>
          <a:prstGeom prst="line">
            <a:avLst/>
          </a:prstGeom>
          <a:noFill/>
          <a:ln w="38100">
            <a:solidFill>
              <a:srgbClr val="008080"/>
            </a:solidFill>
            <a:prstDash val="sysDot"/>
            <a:round/>
            <a:headEnd type="none" w="sm" len="sm"/>
            <a:tailEnd type="none" w="sm" len="sm"/>
          </a:ln>
        </p:spPr>
        <p:txBody>
          <a:bodyPr wrap="none" anchor="ctr"/>
          <a:lstStyle/>
          <a:p>
            <a:endParaRPr lang="en-US"/>
          </a:p>
        </p:txBody>
      </p:sp>
      <p:sp>
        <p:nvSpPr>
          <p:cNvPr id="8200" name="Text Box 10"/>
          <p:cNvSpPr txBox="1">
            <a:spLocks noChangeArrowheads="1"/>
          </p:cNvSpPr>
          <p:nvPr/>
        </p:nvSpPr>
        <p:spPr bwMode="auto">
          <a:xfrm>
            <a:off x="6505575" y="4419600"/>
            <a:ext cx="2638425" cy="304800"/>
          </a:xfrm>
          <a:prstGeom prst="rect">
            <a:avLst/>
          </a:prstGeom>
          <a:noFill/>
          <a:ln w="12700">
            <a:noFill/>
            <a:miter lim="800000"/>
            <a:headEnd type="none" w="sm" len="sm"/>
            <a:tailEnd type="none" w="sm" len="sm"/>
          </a:ln>
        </p:spPr>
        <p:txBody>
          <a:bodyPr wrap="none">
            <a:spAutoFit/>
          </a:bodyPr>
          <a:lstStyle/>
          <a:p>
            <a:pPr algn="ctr" eaLnBrk="0" hangingPunct="0"/>
            <a:r>
              <a:rPr lang="en-US" sz="1400">
                <a:latin typeface="Verdana" pitchFamily="34" charset="0"/>
              </a:rPr>
              <a:t>	Mean High Water</a:t>
            </a:r>
          </a:p>
        </p:txBody>
      </p:sp>
      <p:sp>
        <p:nvSpPr>
          <p:cNvPr id="8201" name="Text Box 11"/>
          <p:cNvSpPr txBox="1">
            <a:spLocks noChangeArrowheads="1"/>
          </p:cNvSpPr>
          <p:nvPr/>
        </p:nvSpPr>
        <p:spPr bwMode="auto">
          <a:xfrm>
            <a:off x="7473950" y="5486400"/>
            <a:ext cx="1670050" cy="304800"/>
          </a:xfrm>
          <a:prstGeom prst="rect">
            <a:avLst/>
          </a:prstGeom>
          <a:noFill/>
          <a:ln w="12700">
            <a:noFill/>
            <a:miter lim="800000"/>
            <a:headEnd type="none" w="sm" len="sm"/>
            <a:tailEnd type="none" w="sm" len="sm"/>
          </a:ln>
        </p:spPr>
        <p:txBody>
          <a:bodyPr wrap="none">
            <a:spAutoFit/>
          </a:bodyPr>
          <a:lstStyle/>
          <a:p>
            <a:pPr algn="ctr" eaLnBrk="0" hangingPunct="0"/>
            <a:r>
              <a:rPr lang="en-US" sz="1400" dirty="0">
                <a:latin typeface="Verdana" pitchFamily="34" charset="0"/>
              </a:rPr>
              <a:t>Mean Low Water</a:t>
            </a:r>
          </a:p>
        </p:txBody>
      </p:sp>
      <p:sp>
        <p:nvSpPr>
          <p:cNvPr id="8202" name="Text Box 12"/>
          <p:cNvSpPr txBox="1">
            <a:spLocks noChangeArrowheads="1"/>
          </p:cNvSpPr>
          <p:nvPr/>
        </p:nvSpPr>
        <p:spPr bwMode="auto">
          <a:xfrm>
            <a:off x="7045325" y="4800600"/>
            <a:ext cx="2098675" cy="304800"/>
          </a:xfrm>
          <a:prstGeom prst="rect">
            <a:avLst/>
          </a:prstGeom>
          <a:noFill/>
          <a:ln w="12700">
            <a:noFill/>
            <a:miter lim="800000"/>
            <a:headEnd type="none" w="sm" len="sm"/>
            <a:tailEnd type="none" w="sm" len="sm"/>
          </a:ln>
        </p:spPr>
        <p:txBody>
          <a:bodyPr wrap="none">
            <a:spAutoFit/>
          </a:bodyPr>
          <a:lstStyle/>
          <a:p>
            <a:pPr algn="r" eaLnBrk="0" hangingPunct="0"/>
            <a:r>
              <a:rPr lang="en-US" sz="1400" dirty="0">
                <a:latin typeface="Verdana" pitchFamily="34" charset="0"/>
              </a:rPr>
              <a:t>Local Mean Sea Level</a:t>
            </a:r>
          </a:p>
        </p:txBody>
      </p:sp>
      <p:sp>
        <p:nvSpPr>
          <p:cNvPr id="13" name="Text Box 13"/>
          <p:cNvSpPr txBox="1">
            <a:spLocks noChangeArrowheads="1"/>
          </p:cNvSpPr>
          <p:nvPr/>
        </p:nvSpPr>
        <p:spPr bwMode="auto">
          <a:xfrm>
            <a:off x="1752600" y="1752600"/>
            <a:ext cx="5818632" cy="701675"/>
          </a:xfrm>
          <a:prstGeom prst="rect">
            <a:avLst/>
          </a:prstGeom>
          <a:noFill/>
          <a:ln w="12700">
            <a:noFill/>
            <a:miter lim="800000"/>
            <a:headEnd type="none" w="sm" len="sm"/>
            <a:tailEnd type="none" w="sm" len="sm"/>
          </a:ln>
          <a:effectLst/>
        </p:spPr>
        <p:txBody>
          <a:bodyPr wrap="square">
            <a:spAutoFit/>
          </a:bodyPr>
          <a:lstStyle/>
          <a:p>
            <a:pPr eaLnBrk="0" hangingPunct="0">
              <a:defRPr/>
            </a:pPr>
            <a:r>
              <a:rPr lang="en-US" sz="2000" b="1" dirty="0" smtClean="0">
                <a:solidFill>
                  <a:schemeClr val="tx2"/>
                </a:solidFill>
              </a:rPr>
              <a:t>Height </a:t>
            </a:r>
            <a:r>
              <a:rPr lang="en-US" sz="2000" b="1" dirty="0">
                <a:solidFill>
                  <a:schemeClr val="tx2"/>
                </a:solidFill>
              </a:rPr>
              <a:t>only has meaning when referenced to some starting point. </a:t>
            </a:r>
          </a:p>
        </p:txBody>
      </p:sp>
      <p:sp>
        <p:nvSpPr>
          <p:cNvPr id="8204" name="Line 14"/>
          <p:cNvSpPr>
            <a:spLocks noChangeShapeType="1"/>
          </p:cNvSpPr>
          <p:nvPr/>
        </p:nvSpPr>
        <p:spPr bwMode="auto">
          <a:xfrm flipH="1">
            <a:off x="350838" y="5105400"/>
            <a:ext cx="2468562" cy="0"/>
          </a:xfrm>
          <a:prstGeom prst="line">
            <a:avLst/>
          </a:prstGeom>
          <a:noFill/>
          <a:ln w="28575">
            <a:solidFill>
              <a:schemeClr val="hlink"/>
            </a:solidFill>
            <a:round/>
            <a:headEnd type="none" w="sm" len="sm"/>
            <a:tailEnd type="none" w="sm" len="sm"/>
          </a:ln>
        </p:spPr>
        <p:txBody>
          <a:bodyPr wrap="none" anchor="ctr"/>
          <a:lstStyle/>
          <a:p>
            <a:endParaRPr lang="en-US"/>
          </a:p>
        </p:txBody>
      </p:sp>
      <p:sp>
        <p:nvSpPr>
          <p:cNvPr id="8205" name="Line 15"/>
          <p:cNvSpPr>
            <a:spLocks noChangeShapeType="1"/>
          </p:cNvSpPr>
          <p:nvPr/>
        </p:nvSpPr>
        <p:spPr bwMode="auto">
          <a:xfrm>
            <a:off x="487363" y="2408238"/>
            <a:ext cx="244475" cy="0"/>
          </a:xfrm>
          <a:prstGeom prst="line">
            <a:avLst/>
          </a:prstGeom>
          <a:noFill/>
          <a:ln w="28575">
            <a:solidFill>
              <a:schemeClr val="hlink"/>
            </a:solidFill>
            <a:round/>
            <a:headEnd type="none" w="sm" len="sm"/>
            <a:tailEnd type="none" w="sm" len="sm"/>
          </a:ln>
        </p:spPr>
        <p:txBody>
          <a:bodyPr wrap="none" anchor="ctr"/>
          <a:lstStyle/>
          <a:p>
            <a:endParaRPr lang="en-US"/>
          </a:p>
        </p:txBody>
      </p:sp>
      <p:sp>
        <p:nvSpPr>
          <p:cNvPr id="8206" name="Line 16"/>
          <p:cNvSpPr>
            <a:spLocks noChangeShapeType="1"/>
          </p:cNvSpPr>
          <p:nvPr/>
        </p:nvSpPr>
        <p:spPr bwMode="auto">
          <a:xfrm flipV="1">
            <a:off x="533400" y="2408238"/>
            <a:ext cx="0" cy="2681287"/>
          </a:xfrm>
          <a:prstGeom prst="line">
            <a:avLst/>
          </a:prstGeom>
          <a:noFill/>
          <a:ln w="28575">
            <a:solidFill>
              <a:schemeClr val="tx1"/>
            </a:solidFill>
            <a:round/>
            <a:headEnd/>
            <a:tailEnd type="arrow" w="med" len="med"/>
          </a:ln>
        </p:spPr>
        <p:txBody>
          <a:bodyPr wrap="none" anchor="ctr"/>
          <a:lstStyle/>
          <a:p>
            <a:endParaRPr lang="en-US"/>
          </a:p>
        </p:txBody>
      </p:sp>
      <p:sp>
        <p:nvSpPr>
          <p:cNvPr id="8207" name="Text Box 17"/>
          <p:cNvSpPr txBox="1">
            <a:spLocks noChangeArrowheads="1"/>
          </p:cNvSpPr>
          <p:nvPr/>
        </p:nvSpPr>
        <p:spPr bwMode="auto">
          <a:xfrm>
            <a:off x="1798851" y="3608308"/>
            <a:ext cx="3065757" cy="369332"/>
          </a:xfrm>
          <a:prstGeom prst="rect">
            <a:avLst/>
          </a:prstGeom>
          <a:noFill/>
          <a:ln w="12700">
            <a:noFill/>
            <a:miter lim="800000"/>
            <a:headEnd type="none" w="sm" len="sm"/>
            <a:tailEnd type="none" w="sm" len="sm"/>
          </a:ln>
        </p:spPr>
        <p:txBody>
          <a:bodyPr wrap="square">
            <a:spAutoFit/>
          </a:bodyPr>
          <a:lstStyle/>
          <a:p>
            <a:pPr eaLnBrk="0" hangingPunct="0"/>
            <a:r>
              <a:rPr lang="en-US" dirty="0" smtClean="0"/>
              <a:t>Local MSL “elevation”</a:t>
            </a:r>
            <a:endParaRPr lang="en-US" dirty="0"/>
          </a:p>
        </p:txBody>
      </p:sp>
      <p:sp>
        <p:nvSpPr>
          <p:cNvPr id="8208" name="Line 18"/>
          <p:cNvSpPr>
            <a:spLocks noChangeShapeType="1"/>
          </p:cNvSpPr>
          <p:nvPr/>
        </p:nvSpPr>
        <p:spPr bwMode="auto">
          <a:xfrm flipH="1">
            <a:off x="639763" y="3779838"/>
            <a:ext cx="1128712" cy="0"/>
          </a:xfrm>
          <a:prstGeom prst="line">
            <a:avLst/>
          </a:prstGeom>
          <a:noFill/>
          <a:ln w="28575">
            <a:solidFill>
              <a:schemeClr val="tx1"/>
            </a:solidFill>
            <a:round/>
            <a:headEnd/>
            <a:tailEnd type="arrow" w="med" len="med"/>
          </a:ln>
        </p:spPr>
        <p:txBody>
          <a:bodyPr wrap="none" anchor="ctr"/>
          <a:lstStyle/>
          <a:p>
            <a:endParaRPr lang="en-US"/>
          </a:p>
        </p:txBody>
      </p:sp>
      <p:sp>
        <p:nvSpPr>
          <p:cNvPr id="8209" name="Line 19"/>
          <p:cNvSpPr>
            <a:spLocks noChangeShapeType="1"/>
          </p:cNvSpPr>
          <p:nvPr/>
        </p:nvSpPr>
        <p:spPr bwMode="auto">
          <a:xfrm>
            <a:off x="2438400" y="4724400"/>
            <a:ext cx="6705600" cy="0"/>
          </a:xfrm>
          <a:prstGeom prst="line">
            <a:avLst/>
          </a:prstGeom>
          <a:noFill/>
          <a:ln w="38100" cap="rnd">
            <a:solidFill>
              <a:schemeClr val="accent1"/>
            </a:solidFill>
            <a:prstDash val="sysDot"/>
            <a:round/>
            <a:headEnd type="none" w="sm" len="sm"/>
            <a:tailEnd type="none" w="sm" len="sm"/>
          </a:ln>
        </p:spPr>
        <p:txBody>
          <a:bodyPr wrap="none" anchor="ctr"/>
          <a:lstStyle/>
          <a:p>
            <a:endParaRPr lang="en-US"/>
          </a:p>
        </p:txBody>
      </p:sp>
      <p:sp>
        <p:nvSpPr>
          <p:cNvPr id="8210" name="Line 20"/>
          <p:cNvSpPr>
            <a:spLocks noChangeShapeType="1"/>
          </p:cNvSpPr>
          <p:nvPr/>
        </p:nvSpPr>
        <p:spPr bwMode="auto">
          <a:xfrm>
            <a:off x="3429000" y="5486400"/>
            <a:ext cx="5715000" cy="0"/>
          </a:xfrm>
          <a:prstGeom prst="line">
            <a:avLst/>
          </a:prstGeom>
          <a:noFill/>
          <a:ln w="38100">
            <a:solidFill>
              <a:srgbClr val="008080"/>
            </a:solidFill>
            <a:prstDash val="sysDot"/>
            <a:round/>
            <a:headEnd type="none" w="sm" len="sm"/>
            <a:tailEnd type="none" w="sm" len="sm"/>
          </a:ln>
        </p:spPr>
        <p:txBody>
          <a:bodyPr wrap="none" anchor="ctr"/>
          <a:lstStyle/>
          <a:p>
            <a:endParaRPr lang="en-US"/>
          </a:p>
        </p:txBody>
      </p:sp>
      <p:sp>
        <p:nvSpPr>
          <p:cNvPr id="8211" name="Text Box 21"/>
          <p:cNvSpPr txBox="1">
            <a:spLocks noChangeArrowheads="1"/>
          </p:cNvSpPr>
          <p:nvPr/>
        </p:nvSpPr>
        <p:spPr bwMode="auto">
          <a:xfrm>
            <a:off x="6781800" y="5791200"/>
            <a:ext cx="2362200" cy="304800"/>
          </a:xfrm>
          <a:prstGeom prst="rect">
            <a:avLst/>
          </a:prstGeom>
          <a:noFill/>
          <a:ln w="12700">
            <a:noFill/>
            <a:miter lim="800000"/>
            <a:headEnd type="none" w="sm" len="sm"/>
            <a:tailEnd type="none" w="sm" len="sm"/>
          </a:ln>
        </p:spPr>
        <p:txBody>
          <a:bodyPr>
            <a:spAutoFit/>
          </a:bodyPr>
          <a:lstStyle/>
          <a:p>
            <a:pPr algn="r" eaLnBrk="0" hangingPunct="0"/>
            <a:r>
              <a:rPr lang="en-US" sz="1400">
                <a:latin typeface="Verdana" pitchFamily="34" charset="0"/>
              </a:rPr>
              <a:t>Mean Lower Low Water</a:t>
            </a:r>
          </a:p>
        </p:txBody>
      </p:sp>
      <p:sp>
        <p:nvSpPr>
          <p:cNvPr id="8212" name="Text Box 22"/>
          <p:cNvSpPr txBox="1">
            <a:spLocks noChangeArrowheads="1"/>
          </p:cNvSpPr>
          <p:nvPr/>
        </p:nvSpPr>
        <p:spPr bwMode="auto">
          <a:xfrm>
            <a:off x="5854700" y="4114800"/>
            <a:ext cx="3289300" cy="304800"/>
          </a:xfrm>
          <a:prstGeom prst="rect">
            <a:avLst/>
          </a:prstGeom>
          <a:noFill/>
          <a:ln w="12700">
            <a:noFill/>
            <a:miter lim="800000"/>
            <a:headEnd type="none" w="sm" len="sm"/>
            <a:tailEnd type="none" w="sm" len="sm"/>
          </a:ln>
        </p:spPr>
        <p:txBody>
          <a:bodyPr wrap="none">
            <a:spAutoFit/>
          </a:bodyPr>
          <a:lstStyle/>
          <a:p>
            <a:pPr algn="ctr" eaLnBrk="0" hangingPunct="0"/>
            <a:r>
              <a:rPr lang="en-US" sz="1400" dirty="0">
                <a:latin typeface="Verdana" pitchFamily="34" charset="0"/>
              </a:rPr>
              <a:t>	Mean Higher High Water</a:t>
            </a:r>
          </a:p>
        </p:txBody>
      </p:sp>
    </p:spTree>
  </p:cSld>
  <p:clrMapOvr>
    <a:masterClrMapping/>
  </p:clrMapOvr>
  <p:transition spd="slow">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NG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ewly Approved  NGS Template10.200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lgn="ctr">
          <a:noFill/>
          <a:miter lim="800000"/>
          <a:headEnd/>
          <a:tailEnd/>
        </a:ln>
        <a:effectLst/>
      </a:spPr>
      <a:bodyPr>
        <a:spAutoFit/>
      </a:bodyPr>
      <a:lstStyle>
        <a:defPPr algn="l">
          <a:spcBef>
            <a:spcPct val="50000"/>
          </a:spcBef>
          <a:defRPr sz="3200" i="1" dirty="0">
            <a:solidFill>
              <a:schemeClr val="accent1"/>
            </a:solidFill>
            <a:effectLst>
              <a:outerShdw blurRad="38100" dist="38100" dir="2700000" algn="tl">
                <a:srgbClr val="000000"/>
              </a:outerShdw>
            </a:effectLst>
            <a:cs typeface="Arial" pitchFamily="34"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13068</TotalTime>
  <Words>5018</Words>
  <Application>Microsoft Office PowerPoint</Application>
  <PresentationFormat>On-screen Show (4:3)</PresentationFormat>
  <Paragraphs>825</Paragraphs>
  <Slides>65</Slides>
  <Notes>37</Notes>
  <HiddenSlides>2</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65</vt:i4>
      </vt:variant>
    </vt:vector>
  </HeadingPairs>
  <TitlesOfParts>
    <vt:vector size="70" baseType="lpstr">
      <vt:lpstr>Flow</vt:lpstr>
      <vt:lpstr>NGS PowerPoint Template-geodesy.noaa.gov</vt:lpstr>
      <vt:lpstr>2_NGS1</vt:lpstr>
      <vt:lpstr>Newly Approved  NGS Template10.2009</vt:lpstr>
      <vt:lpstr>Equation</vt:lpstr>
      <vt:lpstr>Slide 1</vt:lpstr>
      <vt:lpstr>The beauty and the mystery of…</vt:lpstr>
      <vt:lpstr>Slide 3</vt:lpstr>
      <vt:lpstr>Heights are complicated</vt:lpstr>
      <vt:lpstr>“The Figure of the Earth”</vt:lpstr>
      <vt:lpstr>Earth model:  Ellipsoid of revolution</vt:lpstr>
      <vt:lpstr>The ellipsoid, the geoid, and you</vt:lpstr>
      <vt:lpstr>But wait – there’s more!</vt:lpstr>
      <vt:lpstr>Slide 9</vt:lpstr>
      <vt:lpstr>Maritime Boundaries</vt:lpstr>
      <vt:lpstr>Bringing it all together</vt:lpstr>
      <vt:lpstr>Slide 12</vt:lpstr>
      <vt:lpstr>Slide 13</vt:lpstr>
      <vt:lpstr>Vertical Datums - 3 height systems A surface to which heights are referred. </vt:lpstr>
      <vt:lpstr>Slide 15</vt:lpstr>
      <vt:lpstr>Slide 16</vt:lpstr>
      <vt:lpstr>Slide 17</vt:lpstr>
      <vt:lpstr>Slide 18</vt:lpstr>
      <vt:lpstr>Surveying on the Ellipsoid</vt:lpstr>
      <vt:lpstr>Steps to VDatum</vt:lpstr>
      <vt:lpstr>Base Observational Data</vt:lpstr>
      <vt:lpstr>Slide 22</vt:lpstr>
      <vt:lpstr>Slide 23</vt:lpstr>
      <vt:lpstr>Slide 24</vt:lpstr>
      <vt:lpstr>Slide 25</vt:lpstr>
      <vt:lpstr>Slide 26</vt:lpstr>
      <vt:lpstr>How accurate is VDatum?</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And now for something completely different…</vt:lpstr>
      <vt:lpstr>Slide 41</vt:lpstr>
      <vt:lpstr>What is LOCUS?</vt:lpstr>
      <vt:lpstr>Slide 43</vt:lpstr>
      <vt:lpstr>Slide 44</vt:lpstr>
      <vt:lpstr>Leveling</vt:lpstr>
      <vt:lpstr>From pig ear to silk purse</vt:lpstr>
      <vt:lpstr>Slide 47</vt:lpstr>
      <vt:lpstr>Slide 48</vt:lpstr>
      <vt:lpstr>The trouble with leveling…</vt:lpstr>
      <vt:lpstr>…and with orthometric heights</vt:lpstr>
      <vt:lpstr>Leveling not so simple after all</vt:lpstr>
      <vt:lpstr>Slide 52</vt:lpstr>
      <vt:lpstr>Additional software needed</vt:lpstr>
      <vt:lpstr>Slide 54</vt:lpstr>
      <vt:lpstr>Slide 55</vt:lpstr>
      <vt:lpstr>Slide 56</vt:lpstr>
      <vt:lpstr>Slide 57</vt:lpstr>
      <vt:lpstr>Slide 58</vt:lpstr>
      <vt:lpstr>LOCUS output</vt:lpstr>
      <vt:lpstr>Life with LOCUS</vt:lpstr>
      <vt:lpstr>Life with LOCUS</vt:lpstr>
      <vt:lpstr>LOCUS Project Plan… and Vision</vt:lpstr>
      <vt:lpstr>Resources</vt:lpstr>
      <vt:lpstr>Conclusions</vt:lpstr>
      <vt:lpstr>Questions?  Comments?</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Unstructured Grid Modeling Applications in NOAA’s Coast Survey Development Laboratory</dc:title>
  <dc:creator>Edward Myers</dc:creator>
  <cp:lastModifiedBy>Michael L. Dennis</cp:lastModifiedBy>
  <cp:revision>672</cp:revision>
  <dcterms:created xsi:type="dcterms:W3CDTF">2009-03-04T22:28:47Z</dcterms:created>
  <dcterms:modified xsi:type="dcterms:W3CDTF">2011-07-26T12:50:22Z</dcterms:modified>
</cp:coreProperties>
</file>