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7" r:id="rId2"/>
    <p:sldId id="265" r:id="rId3"/>
    <p:sldId id="295" r:id="rId4"/>
    <p:sldId id="1032" r:id="rId5"/>
    <p:sldId id="1033" r:id="rId6"/>
    <p:sldId id="320" r:id="rId7"/>
    <p:sldId id="298" r:id="rId8"/>
    <p:sldId id="299" r:id="rId9"/>
    <p:sldId id="300" r:id="rId10"/>
    <p:sldId id="301" r:id="rId11"/>
    <p:sldId id="276" r:id="rId12"/>
    <p:sldId id="324" r:id="rId13"/>
    <p:sldId id="325" r:id="rId14"/>
    <p:sldId id="345" r:id="rId15"/>
    <p:sldId id="336" r:id="rId16"/>
    <p:sldId id="337" r:id="rId17"/>
    <p:sldId id="338" r:id="rId18"/>
    <p:sldId id="339" r:id="rId19"/>
    <p:sldId id="340" r:id="rId20"/>
    <p:sldId id="3008" r:id="rId21"/>
    <p:sldId id="3011" r:id="rId22"/>
    <p:sldId id="1034" r:id="rId23"/>
    <p:sldId id="277" r:id="rId24"/>
    <p:sldId id="328" r:id="rId25"/>
    <p:sldId id="329" r:id="rId26"/>
    <p:sldId id="499" r:id="rId27"/>
    <p:sldId id="332" r:id="rId28"/>
    <p:sldId id="333" r:id="rId29"/>
    <p:sldId id="1016" r:id="rId30"/>
    <p:sldId id="1017" r:id="rId31"/>
    <p:sldId id="1036" r:id="rId32"/>
    <p:sldId id="352" r:id="rId33"/>
    <p:sldId id="1031" r:id="rId34"/>
    <p:sldId id="297" r:id="rId35"/>
    <p:sldId id="3010" r:id="rId36"/>
    <p:sldId id="318" r:id="rId37"/>
    <p:sldId id="285" r:id="rId38"/>
    <p:sldId id="335" r:id="rId39"/>
    <p:sldId id="303" r:id="rId40"/>
    <p:sldId id="349" r:id="rId41"/>
    <p:sldId id="305" r:id="rId42"/>
    <p:sldId id="294" r:id="rId43"/>
    <p:sldId id="319" r:id="rId44"/>
    <p:sldId id="321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4A9EFB3-95B9-416B-BF0A-C39B8B255917}">
          <p14:sldIdLst>
            <p14:sldId id="257"/>
            <p14:sldId id="265"/>
            <p14:sldId id="295"/>
            <p14:sldId id="1032"/>
            <p14:sldId id="1033"/>
            <p14:sldId id="320"/>
            <p14:sldId id="298"/>
            <p14:sldId id="299"/>
            <p14:sldId id="300"/>
            <p14:sldId id="301"/>
            <p14:sldId id="276"/>
            <p14:sldId id="324"/>
            <p14:sldId id="325"/>
            <p14:sldId id="345"/>
            <p14:sldId id="336"/>
            <p14:sldId id="337"/>
            <p14:sldId id="338"/>
            <p14:sldId id="339"/>
            <p14:sldId id="340"/>
            <p14:sldId id="3008"/>
            <p14:sldId id="3011"/>
            <p14:sldId id="1034"/>
            <p14:sldId id="277"/>
            <p14:sldId id="328"/>
            <p14:sldId id="329"/>
            <p14:sldId id="499"/>
            <p14:sldId id="332"/>
            <p14:sldId id="333"/>
            <p14:sldId id="1016"/>
            <p14:sldId id="1017"/>
            <p14:sldId id="1036"/>
            <p14:sldId id="352"/>
            <p14:sldId id="1031"/>
            <p14:sldId id="297"/>
            <p14:sldId id="3010"/>
            <p14:sldId id="318"/>
            <p14:sldId id="285"/>
            <p14:sldId id="335"/>
            <p14:sldId id="303"/>
            <p14:sldId id="349"/>
            <p14:sldId id="305"/>
            <p14:sldId id="294"/>
            <p14:sldId id="319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943" autoAdjust="0"/>
  </p:normalViewPr>
  <p:slideViewPr>
    <p:cSldViewPr snapToGrid="0" snapToObjects="1">
      <p:cViewPr varScale="1">
        <p:scale>
          <a:sx n="124" d="100"/>
          <a:sy n="124" d="100"/>
        </p:scale>
        <p:origin x="1224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317E7-C00D-4786-9A48-55674456F918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5E392-8934-444B-AC8A-8120B2295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78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72876-540D-41A7-8253-5B96EE390D8F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09EB3-BC24-4466-81E7-26F4DEB0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1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09EB3-BC24-4466-81E7-26F4DEB0FF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88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47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91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69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9650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27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9EB3-BC24-4466-81E7-26F4DEB0FF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22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800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DF768-C3B1-490F-B628-A1A614BB09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94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09EB3-BC24-4466-81E7-26F4DEB0FF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9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421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7050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54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09EB3-BC24-4466-81E7-26F4DEB0FF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29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09EB3-BC24-4466-81E7-26F4DEB0FF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84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09EB3-BC24-4466-81E7-26F4DEB0FFC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5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68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B219-8296-4669-B930-C57DEBC78CB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77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B219-8296-4669-B930-C57DEBC78CB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01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09EB3-BC24-4466-81E7-26F4DEB0FFC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93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35597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8886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CAD08-FE7E-4C4B-A5C5-EADE6C7FEA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86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C9DD58-F2F8-4949-BBEA-4BF906F170B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7558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60F10-E595-4250-AD4F-FAAC5CC22E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3060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ED2CC-BADC-4677-8145-F4A6E1426B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549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09EB3-BC24-4466-81E7-26F4DEB0FFC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36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25488" indent="-27940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17600" indent="-2222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565275" indent="-2222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12950" indent="-222250" defTabSz="9302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470150" indent="-22225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27350" indent="-22225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384550" indent="-22225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41750" indent="-22225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7458BA-CD00-4C4F-9788-BAAF0BFE1818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393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3AD6F0-9AE2-4975-A23A-1D47ECCB79BD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249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C9DD58-F2F8-4949-BBEA-4BF906F170B1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436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19138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064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5509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993900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451100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08300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365500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22700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15C810-028C-40CC-8773-8A892ADB42ED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9824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09EB3-BC24-4466-81E7-26F4DEB0FF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03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3322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967EC1-7869-4C08-8E9A-F71725F5FAE4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676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957489-FE66-443F-81B3-83779C465775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66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42900"/>
            <a:ext cx="8458200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61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noaa.maps.arcgis.com/home/item.html?id=e69a13673af84e57b4e9098661f8f71d" TargetMode="External"/><Relationship Id="rId13" Type="http://schemas.openxmlformats.org/officeDocument/2006/relationships/hyperlink" Target="https://noaa.maps.arcgis.com/home/item.html?id=c5d4f181f7ca468ca8032db0ec7a8900" TargetMode="External"/><Relationship Id="rId3" Type="http://schemas.openxmlformats.org/officeDocument/2006/relationships/hyperlink" Target="https://noaa.maps.arcgis.com/home/item.html?id=6eee2eaa804842b385c9298160cc6e70" TargetMode="External"/><Relationship Id="rId7" Type="http://schemas.openxmlformats.org/officeDocument/2006/relationships/hyperlink" Target="https://noaa.maps.arcgis.com/home/item.html?id=b34695d9c72e47bbb7f13d335b02ebde" TargetMode="External"/><Relationship Id="rId12" Type="http://schemas.openxmlformats.org/officeDocument/2006/relationships/hyperlink" Target="https://noaa.maps.arcgis.com/home/item.html?id=127f3b3819154a32b9615a101d310379" TargetMode="External"/><Relationship Id="rId17" Type="http://schemas.openxmlformats.org/officeDocument/2006/relationships/hyperlink" Target="https://noaa.maps.arcgis.com/home/item.html?id=9a1cb878e35d4b6cb374140603e03cb1" TargetMode="External"/><Relationship Id="rId2" Type="http://schemas.openxmlformats.org/officeDocument/2006/relationships/notesSlide" Target="../notesSlides/notesSlide23.xml"/><Relationship Id="rId16" Type="http://schemas.openxmlformats.org/officeDocument/2006/relationships/hyperlink" Target="https://noaa.maps.arcgis.com/home/item.html?id=298dd46b769743a8a94316bba88499f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oaa.maps.arcgis.com/home/item.html?id=b56699b6834a43329dbf0ebe7933ff03" TargetMode="External"/><Relationship Id="rId11" Type="http://schemas.openxmlformats.org/officeDocument/2006/relationships/hyperlink" Target="https://noaa.maps.arcgis.com/home/item.html?id=2fd6cb0d6dae41e0b8ee04f853890cf6" TargetMode="External"/><Relationship Id="rId5" Type="http://schemas.openxmlformats.org/officeDocument/2006/relationships/hyperlink" Target="https://noaa.maps.arcgis.com/home/item.html?id=ce27f315e22b4998b857adc9ebeb8e1b" TargetMode="External"/><Relationship Id="rId15" Type="http://schemas.openxmlformats.org/officeDocument/2006/relationships/hyperlink" Target="https://noaa.maps.arcgis.com/home/item.html?id=b859b2c4a8f747f9893abb3aab0072e3" TargetMode="External"/><Relationship Id="rId10" Type="http://schemas.openxmlformats.org/officeDocument/2006/relationships/hyperlink" Target="https://noaa.maps.arcgis.com/home/item.html?id=a67c368676a94ffe963e8c3a1458eac0" TargetMode="External"/><Relationship Id="rId4" Type="http://schemas.openxmlformats.org/officeDocument/2006/relationships/hyperlink" Target="https://noaa.maps.arcgis.com/home/item.html?id=99dc0ccc01f6449aa41a84fc57fe4171" TargetMode="External"/><Relationship Id="rId9" Type="http://schemas.openxmlformats.org/officeDocument/2006/relationships/hyperlink" Target="https://noaa.maps.arcgis.com/home/item.html?id=a2310a62557442898a7ba1324510d9a4" TargetMode="External"/><Relationship Id="rId14" Type="http://schemas.openxmlformats.org/officeDocument/2006/relationships/hyperlink" Target="https://noaa.maps.arcgis.com/home/item.html?id=45718382e5ac4c37874a4a445895262a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jacob.heck@noaa.gov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eodesy.noaa.gov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4104"/>
            <a:ext cx="8229600" cy="1226085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NGS is Modernizing the National Spatial Reference System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806" y="3076353"/>
            <a:ext cx="7772197" cy="178153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>
                <a:latin typeface="Times New Roman" charset="0"/>
                <a:cs typeface="Times New Roman" charset="0"/>
              </a:rPr>
              <a:t>Jacob Heck</a:t>
            </a:r>
          </a:p>
          <a:p>
            <a:pPr algn="ctr">
              <a:buNone/>
            </a:pPr>
            <a:r>
              <a:rPr lang="en-US" sz="3000" b="1" dirty="0">
                <a:latin typeface="Times New Roman" charset="0"/>
                <a:cs typeface="Times New Roman" charset="0"/>
              </a:rPr>
              <a:t>Great Lakes Regional Geodetic Advisor</a:t>
            </a:r>
          </a:p>
          <a:p>
            <a:pPr algn="ctr">
              <a:buNone/>
            </a:pPr>
            <a:r>
              <a:rPr lang="en-US" sz="3000" b="1" dirty="0">
                <a:latin typeface="Times New Roman" charset="0"/>
                <a:cs typeface="Times New Roman" charset="0"/>
              </a:rPr>
              <a:t>NOAA/National Geodetic Survey</a:t>
            </a:r>
            <a:endParaRPr lang="en-US" sz="3000" dirty="0"/>
          </a:p>
          <a:p>
            <a:pPr>
              <a:buNone/>
            </a:pPr>
            <a:endParaRPr lang="en-US" sz="1900" dirty="0">
              <a:latin typeface="Times New Roman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2986088" y="2737413"/>
            <a:ext cx="126610" cy="1266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47" name="TextBox 46"/>
          <p:cNvSpPr txBox="1">
            <a:spLocks noChangeAspect="1"/>
          </p:cNvSpPr>
          <p:nvPr/>
        </p:nvSpPr>
        <p:spPr>
          <a:xfrm>
            <a:off x="2006263" y="1105582"/>
            <a:ext cx="27340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</a:rPr>
              <a:t>Find the coordinates of point 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396696" y="1189299"/>
            <a:ext cx="2456726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Although the coordinate axes are not visible, their location and scale are </a:t>
            </a:r>
            <a:r>
              <a:rPr lang="en-US" sz="1350" i="1" dirty="0">
                <a:latin typeface="Times New Roman" panose="02020603050405020304" pitchFamily="18" charset="0"/>
              </a:rPr>
              <a:t>implied </a:t>
            </a:r>
            <a:r>
              <a:rPr lang="en-US" sz="1350" dirty="0">
                <a:latin typeface="Times New Roman" panose="02020603050405020304" pitchFamily="18" charset="0"/>
              </a:rPr>
              <a:t>by the given coordinates of the points B, C, and D.</a:t>
            </a: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r>
              <a:rPr lang="en-US" sz="1350" dirty="0">
                <a:latin typeface="Times New Roman" panose="02020603050405020304" pitchFamily="18" charset="0"/>
              </a:rPr>
              <a:t>It is often the job of surveyors, mappers and other geospatial professionals to determine the coordinates of many points on Earth.</a:t>
            </a: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r>
              <a:rPr lang="en-US" sz="1350" dirty="0">
                <a:latin typeface="Times New Roman" panose="02020603050405020304" pitchFamily="18" charset="0"/>
              </a:rPr>
              <a:t>It is the job of NGS to provide the geodetic control to the nation to make those jobs possible.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92024" y="4246539"/>
            <a:ext cx="2921816" cy="417532"/>
            <a:chOff x="1265364" y="5662057"/>
            <a:chExt cx="3895755" cy="556709"/>
          </a:xfrm>
        </p:grpSpPr>
        <p:grpSp>
          <p:nvGrpSpPr>
            <p:cNvPr id="21" name="Group 20"/>
            <p:cNvGrpSpPr/>
            <p:nvPr/>
          </p:nvGrpSpPr>
          <p:grpSpPr>
            <a:xfrm rot="5400000">
              <a:off x="3109237" y="3818184"/>
              <a:ext cx="208010" cy="3895755"/>
              <a:chOff x="1025754" y="1547446"/>
              <a:chExt cx="239611" cy="4487594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>
                <a:off x="1123406" y="1547446"/>
                <a:ext cx="15713" cy="4487594"/>
              </a:xfrm>
              <a:prstGeom prst="straightConnector1">
                <a:avLst/>
              </a:prstGeom>
              <a:ln w="38100">
                <a:solidFill>
                  <a:schemeClr val="tx1">
                    <a:alpha val="20000"/>
                  </a:schemeClr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040645" y="5120640"/>
                <a:ext cx="211016" cy="0"/>
              </a:xfrm>
              <a:prstGeom prst="line">
                <a:avLst/>
              </a:prstGeom>
              <a:ln w="25400">
                <a:solidFill>
                  <a:schemeClr val="tx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054349" y="4183966"/>
                <a:ext cx="211016" cy="0"/>
              </a:xfrm>
              <a:prstGeom prst="line">
                <a:avLst/>
              </a:prstGeom>
              <a:ln w="25400">
                <a:solidFill>
                  <a:schemeClr val="tx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025754" y="2319998"/>
                <a:ext cx="211016" cy="0"/>
              </a:xfrm>
              <a:prstGeom prst="line">
                <a:avLst/>
              </a:prstGeom>
              <a:ln w="25400">
                <a:solidFill>
                  <a:schemeClr val="tx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040645" y="3247293"/>
                <a:ext cx="211016" cy="0"/>
              </a:xfrm>
              <a:prstGeom prst="line">
                <a:avLst/>
              </a:prstGeom>
              <a:ln w="25400">
                <a:solidFill>
                  <a:schemeClr val="tx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1908327" y="5818657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alpha val="20000"/>
                    </a:schemeClr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41703" y="5816753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alpha val="20000"/>
                    </a:schemeClr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35242" y="5816753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alpha val="20000"/>
                    </a:schemeClr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39611" y="5816753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alpha val="20000"/>
                    </a:schemeClr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75816" y="1412609"/>
            <a:ext cx="396990" cy="2921816"/>
            <a:chOff x="843754" y="1883478"/>
            <a:chExt cx="529320" cy="3895755"/>
          </a:xfrm>
        </p:grpSpPr>
        <p:sp>
          <p:nvSpPr>
            <p:cNvPr id="17" name="TextBox 16"/>
            <p:cNvSpPr txBox="1"/>
            <p:nvPr/>
          </p:nvSpPr>
          <p:spPr>
            <a:xfrm>
              <a:off x="843754" y="4801185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alpha val="20000"/>
                    </a:schemeClr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77417" y="4014013"/>
              <a:ext cx="36734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alpha val="20000"/>
                    </a:schemeClr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7221" y="3210251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alpha val="20000"/>
                    </a:schemeClr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6305" y="2384338"/>
              <a:ext cx="36163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alpha val="20000"/>
                    </a:schemeClr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165064" y="1883478"/>
              <a:ext cx="208010" cy="3895755"/>
              <a:chOff x="1025754" y="1547446"/>
              <a:chExt cx="239611" cy="4487594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1123406" y="1547446"/>
                <a:ext cx="15713" cy="4487594"/>
              </a:xfrm>
              <a:prstGeom prst="straightConnector1">
                <a:avLst/>
              </a:prstGeom>
              <a:ln w="38100">
                <a:solidFill>
                  <a:schemeClr val="tx1">
                    <a:alpha val="20000"/>
                  </a:schemeClr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040645" y="5120640"/>
                <a:ext cx="211016" cy="0"/>
              </a:xfrm>
              <a:prstGeom prst="line">
                <a:avLst/>
              </a:prstGeom>
              <a:ln w="25400">
                <a:solidFill>
                  <a:schemeClr val="tx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054349" y="4183966"/>
                <a:ext cx="211016" cy="0"/>
              </a:xfrm>
              <a:prstGeom prst="line">
                <a:avLst/>
              </a:prstGeom>
              <a:ln w="25400">
                <a:solidFill>
                  <a:schemeClr val="tx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025754" y="2319998"/>
                <a:ext cx="211016" cy="0"/>
              </a:xfrm>
              <a:prstGeom prst="line">
                <a:avLst/>
              </a:prstGeom>
              <a:ln w="25400">
                <a:solidFill>
                  <a:schemeClr val="tx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040645" y="3247293"/>
                <a:ext cx="211016" cy="0"/>
              </a:xfrm>
              <a:prstGeom prst="line">
                <a:avLst/>
              </a:prstGeom>
              <a:ln w="25400">
                <a:solidFill>
                  <a:schemeClr val="tx1">
                    <a:alpha val="2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/>
          <p:cNvGrpSpPr/>
          <p:nvPr/>
        </p:nvGrpSpPr>
        <p:grpSpPr>
          <a:xfrm>
            <a:off x="3963168" y="3215213"/>
            <a:ext cx="1382693" cy="356130"/>
            <a:chOff x="3955206" y="4484154"/>
            <a:chExt cx="1843590" cy="474840"/>
          </a:xfrm>
        </p:grpSpPr>
        <p:sp>
          <p:nvSpPr>
            <p:cNvPr id="38" name="Oval 37"/>
            <p:cNvSpPr/>
            <p:nvPr/>
          </p:nvSpPr>
          <p:spPr>
            <a:xfrm>
              <a:off x="3955206" y="4747978"/>
              <a:ext cx="211016" cy="2110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060714" y="4484154"/>
              <a:ext cx="173808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</a:rPr>
                <a:t>B (x=3.1,y=1.4)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794431" y="1742293"/>
            <a:ext cx="1382693" cy="333380"/>
            <a:chOff x="3416253" y="2265968"/>
            <a:chExt cx="1843590" cy="444507"/>
          </a:xfrm>
        </p:grpSpPr>
        <p:sp>
          <p:nvSpPr>
            <p:cNvPr id="41" name="Oval 40"/>
            <p:cNvSpPr/>
            <p:nvPr/>
          </p:nvSpPr>
          <p:spPr>
            <a:xfrm>
              <a:off x="3416253" y="2499459"/>
              <a:ext cx="211016" cy="2110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21761" y="2265968"/>
              <a:ext cx="1738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</a:rPr>
                <a:t>C (x=2.7,y=3.9)</a:t>
              </a:r>
            </a:p>
          </p:txBody>
        </p:sp>
      </p:grpSp>
      <p:sp>
        <p:nvSpPr>
          <p:cNvPr id="50" name="Oval 49"/>
          <p:cNvSpPr>
            <a:spLocks noChangeAspect="1"/>
          </p:cNvSpPr>
          <p:nvPr/>
        </p:nvSpPr>
        <p:spPr>
          <a:xfrm>
            <a:off x="3971183" y="2367196"/>
            <a:ext cx="126610" cy="1266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534611" y="2419908"/>
            <a:ext cx="126610" cy="1266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3687034" y="3005033"/>
            <a:ext cx="126610" cy="1266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4413332" y="2608520"/>
            <a:ext cx="126610" cy="1266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902583" y="3233412"/>
            <a:ext cx="126610" cy="1266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3005286" y="2324064"/>
            <a:ext cx="126610" cy="1266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531952" y="3616085"/>
            <a:ext cx="1409485" cy="338963"/>
            <a:chOff x="1686220" y="4958994"/>
            <a:chExt cx="1879314" cy="451951"/>
          </a:xfrm>
        </p:grpSpPr>
        <p:sp>
          <p:nvSpPr>
            <p:cNvPr id="59" name="Oval 58"/>
            <p:cNvSpPr/>
            <p:nvPr/>
          </p:nvSpPr>
          <p:spPr>
            <a:xfrm>
              <a:off x="1686220" y="5199929"/>
              <a:ext cx="211016" cy="2110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814627" y="4958994"/>
              <a:ext cx="17509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</a:rPr>
                <a:t>D (x=0.8,y=0.9)</a:t>
              </a: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94" y="1960956"/>
            <a:ext cx="4218035" cy="2806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Horizontal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Datums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of the NSRS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33435" y="2335695"/>
            <a:ext cx="1480798" cy="97577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CONUS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U.S. Standard Datum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27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83(“HARN”)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83(“FBN”)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epoch 2010.00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33435" y="1356783"/>
            <a:ext cx="1358611" cy="76685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Alaska</a:t>
            </a:r>
            <a:endParaRPr lang="en-US" sz="525" dirty="0"/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27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83(2002:AK)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epoch 2010.00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71688" y="967475"/>
            <a:ext cx="1358611" cy="76685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St. Lawrence I.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St. Lawrence 1952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83(2002:AK)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epoch 2010.00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6393" y="1247502"/>
            <a:ext cx="1335294" cy="37822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St. Matthew I.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St. Matthew 1952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79662" y="1991085"/>
            <a:ext cx="1457255" cy="92954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St. George I.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St. George 1897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St. George 1952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83(2002:AK)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epoch 2010.00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00144" y="907071"/>
            <a:ext cx="1335294" cy="89053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St. Paul I.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St. Paul 1897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St. Paul 1952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83(2002:AK)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epoch 2010.00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92111" y="3146968"/>
            <a:ext cx="1457255" cy="68708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CNMI</a:t>
            </a: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Guam 1963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83(1993:GU)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83(2002:GU)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83(MA11) </a:t>
            </a:r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epoch 2010.00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16990" y="4136347"/>
            <a:ext cx="1457255" cy="63091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Guam</a:t>
            </a: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Guam 1963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83(1993:GU)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83(2002:GU)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83(MA11) </a:t>
            </a:r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epoch 2010.00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3678" y="4105448"/>
            <a:ext cx="1411658" cy="66181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American Samoa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American Samoa 1962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83(1993:AS)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83(2002:AS)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83(PA11) </a:t>
            </a:r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epoch 2010.00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70641" y="3834049"/>
            <a:ext cx="1375087" cy="100888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Puerto Rico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Puerto Rico 1940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83(1993:PR)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83(1997:PR)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83(2002:PR)</a:t>
            </a:r>
            <a:endParaRPr lang="en-US" sz="13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epoch 2010.00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42139" y="2784687"/>
            <a:ext cx="1411658" cy="649658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Hawaii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Old Hawaiian Datum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83(1993:HI)</a:t>
            </a:r>
            <a:endParaRPr lang="en-US" sz="13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83(PA11) </a:t>
            </a:r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epoch 2010.00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45703" y="3853351"/>
            <a:ext cx="1480797" cy="98937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U.S. Virgin Islands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Puerto Rico 1940</a:t>
            </a:r>
            <a:endParaRPr lang="en-US" sz="7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83(1986)</a:t>
            </a:r>
            <a:endParaRPr lang="en-US" sz="7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83(1993:PR)</a:t>
            </a:r>
            <a:endParaRPr lang="en-US" sz="7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83(1997:PR)</a:t>
            </a:r>
            <a:endParaRPr lang="en-US" sz="7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83(2002:PR)</a:t>
            </a:r>
            <a:endParaRPr lang="en-US" sz="750" dirty="0">
              <a:latin typeface="Arial" panose="020B0604020202020204" pitchFamily="34" charset="0"/>
            </a:endParaRP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83(NSRS2007)</a:t>
            </a:r>
            <a:endParaRPr lang="en-US" sz="750" dirty="0">
              <a:latin typeface="Arial" panose="020B0604020202020204" pitchFamily="34" charset="0"/>
            </a:endParaRP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NAD 83(2011) epoch 2010.00</a:t>
            </a:r>
            <a:endParaRPr lang="en-US" sz="750" dirty="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cxnSpLocks/>
            <a:stCxn id="14" idx="1"/>
          </p:cNvCxnSpPr>
          <p:nvPr/>
        </p:nvCxnSpPr>
        <p:spPr>
          <a:xfrm flipH="1">
            <a:off x="4372469" y="1740212"/>
            <a:ext cx="2260966" cy="5954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15" idx="2"/>
          </p:cNvCxnSpPr>
          <p:nvPr/>
        </p:nvCxnSpPr>
        <p:spPr>
          <a:xfrm flipH="1">
            <a:off x="3921076" y="1734332"/>
            <a:ext cx="1529918" cy="598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424974" y="1625723"/>
            <a:ext cx="444360" cy="885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2"/>
          </p:cNvCxnSpPr>
          <p:nvPr/>
        </p:nvCxnSpPr>
        <p:spPr>
          <a:xfrm>
            <a:off x="2367791" y="1797604"/>
            <a:ext cx="1533608" cy="8457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  <a:stCxn id="17" idx="3"/>
          </p:cNvCxnSpPr>
          <p:nvPr/>
        </p:nvCxnSpPr>
        <p:spPr>
          <a:xfrm>
            <a:off x="2536917" y="2455856"/>
            <a:ext cx="1384158" cy="226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3" idx="3"/>
          </p:cNvCxnSpPr>
          <p:nvPr/>
        </p:nvCxnSpPr>
        <p:spPr>
          <a:xfrm>
            <a:off x="4153797" y="3109516"/>
            <a:ext cx="101113" cy="4549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9" idx="3"/>
          </p:cNvCxnSpPr>
          <p:nvPr/>
        </p:nvCxnSpPr>
        <p:spPr>
          <a:xfrm>
            <a:off x="2649366" y="3490509"/>
            <a:ext cx="139024" cy="2873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0" idx="3"/>
          </p:cNvCxnSpPr>
          <p:nvPr/>
        </p:nvCxnSpPr>
        <p:spPr>
          <a:xfrm flipV="1">
            <a:off x="2674244" y="3898444"/>
            <a:ext cx="51476" cy="5533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/>
            <a:stCxn id="21" idx="1"/>
          </p:cNvCxnSpPr>
          <p:nvPr/>
        </p:nvCxnSpPr>
        <p:spPr>
          <a:xfrm flipH="1" flipV="1">
            <a:off x="3744938" y="4405942"/>
            <a:ext cx="78740" cy="304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cxnSpLocks/>
            <a:stCxn id="11" idx="1"/>
          </p:cNvCxnSpPr>
          <p:nvPr/>
        </p:nvCxnSpPr>
        <p:spPr>
          <a:xfrm flipH="1">
            <a:off x="5568043" y="2823581"/>
            <a:ext cx="1065392" cy="3233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cxnSpLocks/>
            <a:stCxn id="22" idx="0"/>
          </p:cNvCxnSpPr>
          <p:nvPr/>
        </p:nvCxnSpPr>
        <p:spPr>
          <a:xfrm flipV="1">
            <a:off x="5958185" y="3682095"/>
            <a:ext cx="398015" cy="1519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  <a:stCxn id="24" idx="0"/>
          </p:cNvCxnSpPr>
          <p:nvPr/>
        </p:nvCxnSpPr>
        <p:spPr>
          <a:xfrm flipH="1" flipV="1">
            <a:off x="6497184" y="3730641"/>
            <a:ext cx="888918" cy="1227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8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504" y="785813"/>
            <a:ext cx="4275932" cy="3386137"/>
          </a:xfrm>
        </p:spPr>
      </p:pic>
      <p:sp>
        <p:nvSpPr>
          <p:cNvPr id="73731" name="Text Box 7"/>
          <p:cNvSpPr txBox="1">
            <a:spLocks noChangeArrowheads="1"/>
          </p:cNvSpPr>
          <p:nvPr/>
        </p:nvSpPr>
        <p:spPr bwMode="auto">
          <a:xfrm>
            <a:off x="1755376" y="4170032"/>
            <a:ext cx="1500188" cy="4040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013" dirty="0">
                <a:solidFill>
                  <a:srgbClr val="333399"/>
                </a:solidFill>
                <a:latin typeface="Arial" panose="020B0604020202020204" pitchFamily="34" charset="0"/>
              </a:rPr>
              <a:t>STEEL BILBY TOWER</a:t>
            </a:r>
            <a:r>
              <a:rPr lang="en-US" altLang="en-US" sz="1013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8916" name="Line 8"/>
          <p:cNvSpPr>
            <a:spLocks noChangeShapeType="1"/>
          </p:cNvSpPr>
          <p:nvPr/>
        </p:nvSpPr>
        <p:spPr bwMode="auto">
          <a:xfrm flipV="1">
            <a:off x="2378868" y="1050131"/>
            <a:ext cx="1157288" cy="7715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5" name="Picture 4" descr="41 Tushor Mt">
            <a:extLst>
              <a:ext uri="{FF2B5EF4-FFF2-40B4-BE49-F238E27FC236}">
                <a16:creationId xmlns:a16="http://schemas.microsoft.com/office/drawing/2014/main" id="{75ED13E9-4E2C-4707-B216-04BBA66A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650" y="785813"/>
            <a:ext cx="4040461" cy="3518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277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4" descr="Fig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400050"/>
            <a:ext cx="6858000" cy="4817269"/>
          </a:xfr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B7618-5D6C-47E0-A10C-E1EAAC0BE43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9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Replacing the NAD 83s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792966" y="1200149"/>
          <a:ext cx="5865134" cy="3478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6413">
                  <a:extLst>
                    <a:ext uri="{9D8B030D-6E8A-4147-A177-3AD203B41FA5}">
                      <a16:colId xmlns:a16="http://schemas.microsoft.com/office/drawing/2014/main" val="429740147"/>
                    </a:ext>
                  </a:extLst>
                </a:gridCol>
                <a:gridCol w="3198721">
                  <a:extLst>
                    <a:ext uri="{9D8B030D-6E8A-4147-A177-3AD203B41FA5}">
                      <a16:colId xmlns:a16="http://schemas.microsoft.com/office/drawing/2014/main" val="137066351"/>
                    </a:ext>
                  </a:extLst>
                </a:gridCol>
              </a:tblGrid>
              <a:tr h="676448">
                <a:tc>
                  <a:txBody>
                    <a:bodyPr/>
                    <a:lstStyle/>
                    <a:p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Old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US" sz="2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17680442"/>
                  </a:ext>
                </a:extLst>
              </a:tr>
              <a:tr h="67644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NAD 83 (2011)</a:t>
                      </a:r>
                    </a:p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NATRF2022 - The North American Terrestrial Reference Frame of 2022 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188536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NAD 83 (2011)</a:t>
                      </a:r>
                    </a:p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CATRF2022 - The Caribbean Terrestrial Reference Frame of 2022</a:t>
                      </a:r>
                    </a:p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3705657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NAD 83 (PA11)</a:t>
                      </a:r>
                    </a:p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PATRF2022 - The Pacific Terrestrial Reference Frame of 2022</a:t>
                      </a:r>
                      <a:endParaRPr lang="en-US" sz="1400" dirty="0"/>
                    </a:p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4706515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NAD 83 (MA11)</a:t>
                      </a:r>
                    </a:p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MATRF2022 - The Mariana Terrestrial Reference Frame of 2022 </a:t>
                      </a:r>
                    </a:p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01674350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4/8/2022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70B9-A162-4590-850A-FA6524EA096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4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30" y="545503"/>
            <a:ext cx="5994139" cy="449560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sz="900">
                <a:solidFill>
                  <a:prstClr val="black">
                    <a:tint val="75000"/>
                  </a:prstClr>
                </a:solidFill>
                <a:latin typeface="Calibri"/>
              </a:rPr>
              <a:t>4/8/2022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nl-NL" sz="900">
                <a:solidFill>
                  <a:prstClr val="black">
                    <a:tint val="75000"/>
                  </a:prstClr>
                </a:solidFill>
                <a:latin typeface="Calibri"/>
              </a:rPr>
              <a:t>UW Milwaukee GIS Days 2022</a:t>
            </a:r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6791C4-DF4E-4C17-A41C-B2BEB15390BD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15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AFE6C-22B5-41FA-AA39-1A81161FC379}"/>
              </a:ext>
            </a:extLst>
          </p:cNvPr>
          <p:cNvSpPr txBox="1"/>
          <p:nvPr/>
        </p:nvSpPr>
        <p:spPr>
          <a:xfrm>
            <a:off x="4700685" y="4413331"/>
            <a:ext cx="23450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Four Tectonic Plates</a:t>
            </a:r>
          </a:p>
        </p:txBody>
      </p:sp>
    </p:spTree>
    <p:extLst>
      <p:ext uri="{BB962C8B-B14F-4D97-AF65-F5344CB8AC3E}">
        <p14:creationId xmlns:p14="http://schemas.microsoft.com/office/powerpoint/2010/main" val="246366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235EEE-24E3-497A-8C0F-872C14BD5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03" y="1199713"/>
            <a:ext cx="3439997" cy="3904397"/>
          </a:xfrm>
          <a:prstGeom prst="rect">
            <a:avLst/>
          </a:prstGeom>
        </p:spPr>
      </p:pic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3BD1C4B8-B79B-43BE-8631-45A60E5EBE5A}"/>
              </a:ext>
            </a:extLst>
          </p:cNvPr>
          <p:cNvSpPr/>
          <p:nvPr/>
        </p:nvSpPr>
        <p:spPr>
          <a:xfrm rot="1691144" flipH="1">
            <a:off x="4637731" y="2163641"/>
            <a:ext cx="4494890" cy="4498286"/>
          </a:xfrm>
          <a:prstGeom prst="circularArrow">
            <a:avLst>
              <a:gd name="adj1" fmla="val 641"/>
              <a:gd name="adj2" fmla="val 599331"/>
              <a:gd name="adj3" fmla="val 21306641"/>
              <a:gd name="adj4" fmla="val 1525736"/>
              <a:gd name="adj5" fmla="val 2202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831551" y="4532736"/>
            <a:ext cx="588120" cy="165401"/>
          </a:xfrm>
          <a:custGeom>
            <a:avLst/>
            <a:gdLst>
              <a:gd name="connsiteX0" fmla="*/ 48841 w 784160"/>
              <a:gd name="connsiteY0" fmla="*/ 753 h 220535"/>
              <a:gd name="connsiteX1" fmla="*/ 249629 w 784160"/>
              <a:gd name="connsiteY1" fmla="*/ 3467 h 220535"/>
              <a:gd name="connsiteX2" fmla="*/ 279476 w 784160"/>
              <a:gd name="connsiteY2" fmla="*/ 6180 h 220535"/>
              <a:gd name="connsiteX3" fmla="*/ 303896 w 784160"/>
              <a:gd name="connsiteY3" fmla="*/ 17034 h 220535"/>
              <a:gd name="connsiteX4" fmla="*/ 360876 w 784160"/>
              <a:gd name="connsiteY4" fmla="*/ 25174 h 220535"/>
              <a:gd name="connsiteX5" fmla="*/ 388010 w 784160"/>
              <a:gd name="connsiteY5" fmla="*/ 30600 h 220535"/>
              <a:gd name="connsiteX6" fmla="*/ 425997 w 784160"/>
              <a:gd name="connsiteY6" fmla="*/ 44167 h 220535"/>
              <a:gd name="connsiteX7" fmla="*/ 442277 w 784160"/>
              <a:gd name="connsiteY7" fmla="*/ 46880 h 220535"/>
              <a:gd name="connsiteX8" fmla="*/ 466697 w 784160"/>
              <a:gd name="connsiteY8" fmla="*/ 52307 h 220535"/>
              <a:gd name="connsiteX9" fmla="*/ 482977 w 784160"/>
              <a:gd name="connsiteY9" fmla="*/ 55021 h 220535"/>
              <a:gd name="connsiteX10" fmla="*/ 493831 w 784160"/>
              <a:gd name="connsiteY10" fmla="*/ 57734 h 220535"/>
              <a:gd name="connsiteX11" fmla="*/ 512824 w 784160"/>
              <a:gd name="connsiteY11" fmla="*/ 63161 h 220535"/>
              <a:gd name="connsiteX12" fmla="*/ 561665 w 784160"/>
              <a:gd name="connsiteY12" fmla="*/ 68587 h 220535"/>
              <a:gd name="connsiteX13" fmla="*/ 583371 w 784160"/>
              <a:gd name="connsiteY13" fmla="*/ 71301 h 220535"/>
              <a:gd name="connsiteX14" fmla="*/ 607792 w 784160"/>
              <a:gd name="connsiteY14" fmla="*/ 74014 h 220535"/>
              <a:gd name="connsiteX15" fmla="*/ 640352 w 784160"/>
              <a:gd name="connsiteY15" fmla="*/ 79441 h 220535"/>
              <a:gd name="connsiteX16" fmla="*/ 648492 w 784160"/>
              <a:gd name="connsiteY16" fmla="*/ 82154 h 220535"/>
              <a:gd name="connsiteX17" fmla="*/ 681052 w 784160"/>
              <a:gd name="connsiteY17" fmla="*/ 87581 h 220535"/>
              <a:gd name="connsiteX18" fmla="*/ 746173 w 784160"/>
              <a:gd name="connsiteY18" fmla="*/ 90294 h 220535"/>
              <a:gd name="connsiteX19" fmla="*/ 751599 w 784160"/>
              <a:gd name="connsiteY19" fmla="*/ 106574 h 220535"/>
              <a:gd name="connsiteX20" fmla="*/ 762453 w 784160"/>
              <a:gd name="connsiteY20" fmla="*/ 122854 h 220535"/>
              <a:gd name="connsiteX21" fmla="*/ 767879 w 784160"/>
              <a:gd name="connsiteY21" fmla="*/ 141848 h 220535"/>
              <a:gd name="connsiteX22" fmla="*/ 773306 w 784160"/>
              <a:gd name="connsiteY22" fmla="*/ 149988 h 220535"/>
              <a:gd name="connsiteX23" fmla="*/ 781446 w 784160"/>
              <a:gd name="connsiteY23" fmla="*/ 177121 h 220535"/>
              <a:gd name="connsiteX24" fmla="*/ 784160 w 784160"/>
              <a:gd name="connsiteY24" fmla="*/ 185261 h 220535"/>
              <a:gd name="connsiteX25" fmla="*/ 781446 w 784160"/>
              <a:gd name="connsiteY25" fmla="*/ 198828 h 220535"/>
              <a:gd name="connsiteX26" fmla="*/ 759739 w 784160"/>
              <a:gd name="connsiteY26" fmla="*/ 209682 h 220535"/>
              <a:gd name="connsiteX27" fmla="*/ 751599 w 784160"/>
              <a:gd name="connsiteY27" fmla="*/ 212395 h 220535"/>
              <a:gd name="connsiteX28" fmla="*/ 716326 w 784160"/>
              <a:gd name="connsiteY28" fmla="*/ 215108 h 220535"/>
              <a:gd name="connsiteX29" fmla="*/ 640352 w 784160"/>
              <a:gd name="connsiteY29" fmla="*/ 217822 h 220535"/>
              <a:gd name="connsiteX30" fmla="*/ 599651 w 784160"/>
              <a:gd name="connsiteY30" fmla="*/ 220535 h 220535"/>
              <a:gd name="connsiteX31" fmla="*/ 466697 w 784160"/>
              <a:gd name="connsiteY31" fmla="*/ 217822 h 220535"/>
              <a:gd name="connsiteX32" fmla="*/ 415143 w 784160"/>
              <a:gd name="connsiteY32" fmla="*/ 212395 h 220535"/>
              <a:gd name="connsiteX33" fmla="*/ 388010 w 784160"/>
              <a:gd name="connsiteY33" fmla="*/ 209682 h 220535"/>
              <a:gd name="connsiteX34" fmla="*/ 160088 w 784160"/>
              <a:gd name="connsiteY34" fmla="*/ 201542 h 220535"/>
              <a:gd name="connsiteX35" fmla="*/ 122101 w 784160"/>
              <a:gd name="connsiteY35" fmla="*/ 198828 h 220535"/>
              <a:gd name="connsiteX36" fmla="*/ 94968 w 784160"/>
              <a:gd name="connsiteY36" fmla="*/ 193402 h 220535"/>
              <a:gd name="connsiteX37" fmla="*/ 75974 w 784160"/>
              <a:gd name="connsiteY37" fmla="*/ 185261 h 220535"/>
              <a:gd name="connsiteX38" fmla="*/ 40701 w 784160"/>
              <a:gd name="connsiteY38" fmla="*/ 166268 h 220535"/>
              <a:gd name="connsiteX39" fmla="*/ 29847 w 784160"/>
              <a:gd name="connsiteY39" fmla="*/ 158128 h 220535"/>
              <a:gd name="connsiteX40" fmla="*/ 13567 w 784160"/>
              <a:gd name="connsiteY40" fmla="*/ 133708 h 220535"/>
              <a:gd name="connsiteX41" fmla="*/ 10854 w 784160"/>
              <a:gd name="connsiteY41" fmla="*/ 122854 h 220535"/>
              <a:gd name="connsiteX42" fmla="*/ 5427 w 784160"/>
              <a:gd name="connsiteY42" fmla="*/ 114714 h 220535"/>
              <a:gd name="connsiteX43" fmla="*/ 0 w 784160"/>
              <a:gd name="connsiteY43" fmla="*/ 82154 h 220535"/>
              <a:gd name="connsiteX44" fmla="*/ 2714 w 784160"/>
              <a:gd name="connsiteY44" fmla="*/ 57734 h 220535"/>
              <a:gd name="connsiteX45" fmla="*/ 10854 w 784160"/>
              <a:gd name="connsiteY45" fmla="*/ 49594 h 220535"/>
              <a:gd name="connsiteX46" fmla="*/ 16281 w 784160"/>
              <a:gd name="connsiteY46" fmla="*/ 38740 h 220535"/>
              <a:gd name="connsiteX47" fmla="*/ 35274 w 784160"/>
              <a:gd name="connsiteY47" fmla="*/ 17034 h 220535"/>
              <a:gd name="connsiteX48" fmla="*/ 48841 w 784160"/>
              <a:gd name="connsiteY48" fmla="*/ 753 h 22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84160" h="220535">
                <a:moveTo>
                  <a:pt x="48841" y="753"/>
                </a:moveTo>
                <a:cubicBezTo>
                  <a:pt x="84567" y="-1508"/>
                  <a:pt x="182712" y="1892"/>
                  <a:pt x="249629" y="3467"/>
                </a:cubicBezTo>
                <a:cubicBezTo>
                  <a:pt x="259616" y="3702"/>
                  <a:pt x="269657" y="4339"/>
                  <a:pt x="279476" y="6180"/>
                </a:cubicBezTo>
                <a:cubicBezTo>
                  <a:pt x="304293" y="10833"/>
                  <a:pt x="282463" y="11319"/>
                  <a:pt x="303896" y="17034"/>
                </a:cubicBezTo>
                <a:cubicBezTo>
                  <a:pt x="322931" y="22110"/>
                  <a:pt x="341439" y="23230"/>
                  <a:pt x="360876" y="25174"/>
                </a:cubicBezTo>
                <a:cubicBezTo>
                  <a:pt x="387639" y="34094"/>
                  <a:pt x="338108" y="18125"/>
                  <a:pt x="388010" y="30600"/>
                </a:cubicBezTo>
                <a:cubicBezTo>
                  <a:pt x="415334" y="37431"/>
                  <a:pt x="386756" y="37628"/>
                  <a:pt x="425997" y="44167"/>
                </a:cubicBezTo>
                <a:cubicBezTo>
                  <a:pt x="431424" y="45071"/>
                  <a:pt x="436882" y="45801"/>
                  <a:pt x="442277" y="46880"/>
                </a:cubicBezTo>
                <a:cubicBezTo>
                  <a:pt x="485894" y="55604"/>
                  <a:pt x="414487" y="42814"/>
                  <a:pt x="466697" y="52307"/>
                </a:cubicBezTo>
                <a:cubicBezTo>
                  <a:pt x="472110" y="53291"/>
                  <a:pt x="477582" y="53942"/>
                  <a:pt x="482977" y="55021"/>
                </a:cubicBezTo>
                <a:cubicBezTo>
                  <a:pt x="486634" y="55752"/>
                  <a:pt x="490245" y="56710"/>
                  <a:pt x="493831" y="57734"/>
                </a:cubicBezTo>
                <a:cubicBezTo>
                  <a:pt x="503996" y="60638"/>
                  <a:pt x="501169" y="61042"/>
                  <a:pt x="512824" y="63161"/>
                </a:cubicBezTo>
                <a:cubicBezTo>
                  <a:pt x="531349" y="66529"/>
                  <a:pt x="541628" y="66478"/>
                  <a:pt x="561665" y="68587"/>
                </a:cubicBezTo>
                <a:cubicBezTo>
                  <a:pt x="568917" y="69350"/>
                  <a:pt x="576129" y="70449"/>
                  <a:pt x="583371" y="71301"/>
                </a:cubicBezTo>
                <a:lnTo>
                  <a:pt x="607792" y="74014"/>
                </a:lnTo>
                <a:cubicBezTo>
                  <a:pt x="626875" y="80374"/>
                  <a:pt x="604002" y="73382"/>
                  <a:pt x="640352" y="79441"/>
                </a:cubicBezTo>
                <a:cubicBezTo>
                  <a:pt x="643173" y="79911"/>
                  <a:pt x="645687" y="81593"/>
                  <a:pt x="648492" y="82154"/>
                </a:cubicBezTo>
                <a:cubicBezTo>
                  <a:pt x="659281" y="84312"/>
                  <a:pt x="670087" y="86667"/>
                  <a:pt x="681052" y="87581"/>
                </a:cubicBezTo>
                <a:cubicBezTo>
                  <a:pt x="702703" y="89385"/>
                  <a:pt x="724466" y="89390"/>
                  <a:pt x="746173" y="90294"/>
                </a:cubicBezTo>
                <a:cubicBezTo>
                  <a:pt x="747982" y="95721"/>
                  <a:pt x="748426" y="101815"/>
                  <a:pt x="751599" y="106574"/>
                </a:cubicBezTo>
                <a:lnTo>
                  <a:pt x="762453" y="122854"/>
                </a:lnTo>
                <a:cubicBezTo>
                  <a:pt x="763322" y="126331"/>
                  <a:pt x="765933" y="137956"/>
                  <a:pt x="767879" y="141848"/>
                </a:cubicBezTo>
                <a:cubicBezTo>
                  <a:pt x="769337" y="144765"/>
                  <a:pt x="771497" y="147275"/>
                  <a:pt x="773306" y="149988"/>
                </a:cubicBezTo>
                <a:cubicBezTo>
                  <a:pt x="777405" y="166387"/>
                  <a:pt x="774841" y="157308"/>
                  <a:pt x="781446" y="177121"/>
                </a:cubicBezTo>
                <a:lnTo>
                  <a:pt x="784160" y="185261"/>
                </a:lnTo>
                <a:cubicBezTo>
                  <a:pt x="783255" y="189783"/>
                  <a:pt x="784707" y="195567"/>
                  <a:pt x="781446" y="198828"/>
                </a:cubicBezTo>
                <a:cubicBezTo>
                  <a:pt x="775726" y="204548"/>
                  <a:pt x="767414" y="207124"/>
                  <a:pt x="759739" y="209682"/>
                </a:cubicBezTo>
                <a:cubicBezTo>
                  <a:pt x="757026" y="210586"/>
                  <a:pt x="754437" y="212040"/>
                  <a:pt x="751599" y="212395"/>
                </a:cubicBezTo>
                <a:cubicBezTo>
                  <a:pt x="739898" y="213858"/>
                  <a:pt x="728104" y="214533"/>
                  <a:pt x="716326" y="215108"/>
                </a:cubicBezTo>
                <a:cubicBezTo>
                  <a:pt x="691015" y="216343"/>
                  <a:pt x="665665" y="216645"/>
                  <a:pt x="640352" y="217822"/>
                </a:cubicBezTo>
                <a:cubicBezTo>
                  <a:pt x="626770" y="218454"/>
                  <a:pt x="613218" y="219631"/>
                  <a:pt x="599651" y="220535"/>
                </a:cubicBezTo>
                <a:lnTo>
                  <a:pt x="466697" y="217822"/>
                </a:lnTo>
                <a:cubicBezTo>
                  <a:pt x="449338" y="217243"/>
                  <a:pt x="432347" y="214306"/>
                  <a:pt x="415143" y="212395"/>
                </a:cubicBezTo>
                <a:cubicBezTo>
                  <a:pt x="406109" y="211391"/>
                  <a:pt x="397054" y="210586"/>
                  <a:pt x="388010" y="209682"/>
                </a:cubicBezTo>
                <a:cubicBezTo>
                  <a:pt x="304293" y="181775"/>
                  <a:pt x="383673" y="206403"/>
                  <a:pt x="160088" y="201542"/>
                </a:cubicBezTo>
                <a:cubicBezTo>
                  <a:pt x="147396" y="201266"/>
                  <a:pt x="134763" y="199733"/>
                  <a:pt x="122101" y="198828"/>
                </a:cubicBezTo>
                <a:cubicBezTo>
                  <a:pt x="103707" y="192697"/>
                  <a:pt x="126154" y="199640"/>
                  <a:pt x="94968" y="193402"/>
                </a:cubicBezTo>
                <a:cubicBezTo>
                  <a:pt x="87575" y="191923"/>
                  <a:pt x="82903" y="188411"/>
                  <a:pt x="75974" y="185261"/>
                </a:cubicBezTo>
                <a:cubicBezTo>
                  <a:pt x="51498" y="174136"/>
                  <a:pt x="62227" y="181336"/>
                  <a:pt x="40701" y="166268"/>
                </a:cubicBezTo>
                <a:cubicBezTo>
                  <a:pt x="36996" y="163675"/>
                  <a:pt x="33045" y="161326"/>
                  <a:pt x="29847" y="158128"/>
                </a:cubicBezTo>
                <a:cubicBezTo>
                  <a:pt x="19814" y="148095"/>
                  <a:pt x="19247" y="145067"/>
                  <a:pt x="13567" y="133708"/>
                </a:cubicBezTo>
                <a:cubicBezTo>
                  <a:pt x="12663" y="130090"/>
                  <a:pt x="12323" y="126282"/>
                  <a:pt x="10854" y="122854"/>
                </a:cubicBezTo>
                <a:cubicBezTo>
                  <a:pt x="9569" y="119857"/>
                  <a:pt x="6267" y="117865"/>
                  <a:pt x="5427" y="114714"/>
                </a:cubicBezTo>
                <a:cubicBezTo>
                  <a:pt x="2592" y="104083"/>
                  <a:pt x="0" y="82154"/>
                  <a:pt x="0" y="82154"/>
                </a:cubicBezTo>
                <a:cubicBezTo>
                  <a:pt x="905" y="74014"/>
                  <a:pt x="124" y="65504"/>
                  <a:pt x="2714" y="57734"/>
                </a:cubicBezTo>
                <a:cubicBezTo>
                  <a:pt x="3928" y="54094"/>
                  <a:pt x="8624" y="52716"/>
                  <a:pt x="10854" y="49594"/>
                </a:cubicBezTo>
                <a:cubicBezTo>
                  <a:pt x="13205" y="46302"/>
                  <a:pt x="14200" y="42209"/>
                  <a:pt x="16281" y="38740"/>
                </a:cubicBezTo>
                <a:cubicBezTo>
                  <a:pt x="20578" y="31578"/>
                  <a:pt x="25890" y="20162"/>
                  <a:pt x="35274" y="17034"/>
                </a:cubicBezTo>
                <a:cubicBezTo>
                  <a:pt x="37848" y="16176"/>
                  <a:pt x="13115" y="3014"/>
                  <a:pt x="48841" y="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7412664" y="4605822"/>
            <a:ext cx="62509" cy="50548"/>
          </a:xfrm>
          <a:custGeom>
            <a:avLst/>
            <a:gdLst>
              <a:gd name="connsiteX0" fmla="*/ 921 w 83345"/>
              <a:gd name="connsiteY0" fmla="*/ 26185 h 67397"/>
              <a:gd name="connsiteX1" fmla="*/ 3496 w 83345"/>
              <a:gd name="connsiteY1" fmla="*/ 46791 h 67397"/>
              <a:gd name="connsiteX2" fmla="*/ 11224 w 83345"/>
              <a:gd name="connsiteY2" fmla="*/ 49367 h 67397"/>
              <a:gd name="connsiteX3" fmla="*/ 24103 w 83345"/>
              <a:gd name="connsiteY3" fmla="*/ 67397 h 67397"/>
              <a:gd name="connsiteX4" fmla="*/ 67891 w 83345"/>
              <a:gd name="connsiteY4" fmla="*/ 64822 h 67397"/>
              <a:gd name="connsiteX5" fmla="*/ 75618 w 83345"/>
              <a:gd name="connsiteY5" fmla="*/ 62246 h 67397"/>
              <a:gd name="connsiteX6" fmla="*/ 83345 w 83345"/>
              <a:gd name="connsiteY6" fmla="*/ 33912 h 67397"/>
              <a:gd name="connsiteX7" fmla="*/ 80770 w 83345"/>
              <a:gd name="connsiteY7" fmla="*/ 8155 h 67397"/>
              <a:gd name="connsiteX8" fmla="*/ 78194 w 83345"/>
              <a:gd name="connsiteY8" fmla="*/ 427 h 67397"/>
              <a:gd name="connsiteX9" fmla="*/ 42133 w 83345"/>
              <a:gd name="connsiteY9" fmla="*/ 3003 h 67397"/>
              <a:gd name="connsiteX10" fmla="*/ 31830 w 83345"/>
              <a:gd name="connsiteY10" fmla="*/ 5579 h 67397"/>
              <a:gd name="connsiteX11" fmla="*/ 16375 w 83345"/>
              <a:gd name="connsiteY11" fmla="*/ 10730 h 67397"/>
              <a:gd name="connsiteX12" fmla="*/ 921 w 83345"/>
              <a:gd name="connsiteY12" fmla="*/ 26185 h 6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345" h="67397">
                <a:moveTo>
                  <a:pt x="921" y="26185"/>
                </a:moveTo>
                <a:cubicBezTo>
                  <a:pt x="-1226" y="32195"/>
                  <a:pt x="685" y="40466"/>
                  <a:pt x="3496" y="46791"/>
                </a:cubicBezTo>
                <a:cubicBezTo>
                  <a:pt x="4599" y="49272"/>
                  <a:pt x="9646" y="47157"/>
                  <a:pt x="11224" y="49367"/>
                </a:cubicBezTo>
                <a:cubicBezTo>
                  <a:pt x="26248" y="70402"/>
                  <a:pt x="6716" y="61603"/>
                  <a:pt x="24103" y="67397"/>
                </a:cubicBezTo>
                <a:cubicBezTo>
                  <a:pt x="38699" y="66539"/>
                  <a:pt x="53342" y="66277"/>
                  <a:pt x="67891" y="64822"/>
                </a:cubicBezTo>
                <a:cubicBezTo>
                  <a:pt x="70593" y="64552"/>
                  <a:pt x="74040" y="64455"/>
                  <a:pt x="75618" y="62246"/>
                </a:cubicBezTo>
                <a:cubicBezTo>
                  <a:pt x="79251" y="57160"/>
                  <a:pt x="82046" y="40408"/>
                  <a:pt x="83345" y="33912"/>
                </a:cubicBezTo>
                <a:cubicBezTo>
                  <a:pt x="82487" y="25326"/>
                  <a:pt x="82082" y="16683"/>
                  <a:pt x="80770" y="8155"/>
                </a:cubicBezTo>
                <a:cubicBezTo>
                  <a:pt x="80357" y="5471"/>
                  <a:pt x="80886" y="786"/>
                  <a:pt x="78194" y="427"/>
                </a:cubicBezTo>
                <a:cubicBezTo>
                  <a:pt x="66249" y="-1166"/>
                  <a:pt x="54153" y="2144"/>
                  <a:pt x="42133" y="3003"/>
                </a:cubicBezTo>
                <a:cubicBezTo>
                  <a:pt x="38699" y="3862"/>
                  <a:pt x="35221" y="4562"/>
                  <a:pt x="31830" y="5579"/>
                </a:cubicBezTo>
                <a:cubicBezTo>
                  <a:pt x="26629" y="7139"/>
                  <a:pt x="16375" y="10730"/>
                  <a:pt x="16375" y="10730"/>
                </a:cubicBezTo>
                <a:cubicBezTo>
                  <a:pt x="10159" y="20056"/>
                  <a:pt x="3068" y="20175"/>
                  <a:pt x="921" y="261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1362075" y="1070911"/>
            <a:ext cx="3114676" cy="2081001"/>
          </a:xfrm>
        </p:spPr>
        <p:txBody>
          <a:bodyPr>
            <a:normAutofit fontScale="62500" lnSpcReduction="20000"/>
          </a:bodyPr>
          <a:lstStyle/>
          <a:p>
            <a:pPr marL="217885" lvl="1" indent="-17383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In the ITRF, many tectonic plates have a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dominant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rotation</a:t>
            </a:r>
          </a:p>
          <a:p>
            <a:pPr marL="217885" lvl="1" indent="-17383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17885" lvl="1" indent="-173831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Euler Pole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point about which a plate rotates (yellow star)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141030" y="3998437"/>
            <a:ext cx="1490691" cy="80380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272648" y="4171622"/>
            <a:ext cx="129943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 Euler Pole</a:t>
            </a:r>
          </a:p>
        </p:txBody>
      </p:sp>
      <p:sp>
        <p:nvSpPr>
          <p:cNvPr id="21" name="5-Point Star 20"/>
          <p:cNvSpPr/>
          <p:nvPr/>
        </p:nvSpPr>
        <p:spPr>
          <a:xfrm>
            <a:off x="6703696" y="4260966"/>
            <a:ext cx="301431" cy="303635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1143000" y="357363"/>
            <a:ext cx="6858000" cy="504625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200" b="1" spc="-10" dirty="0">
                <a:latin typeface="Arial" panose="020B0604020202020204" pitchFamily="34" charset="0"/>
                <a:cs typeface="Arial" panose="020B0604020202020204" pitchFamily="34" charset="0"/>
              </a:rPr>
              <a:t>Euler Poles and “Plate-Fixed”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sz="900">
                <a:solidFill>
                  <a:prstClr val="black">
                    <a:tint val="75000"/>
                  </a:prstClr>
                </a:solidFill>
                <a:latin typeface="Calibri"/>
              </a:rPr>
              <a:t>4/8/2022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nl-NL" sz="900">
                <a:solidFill>
                  <a:prstClr val="black">
                    <a:tint val="75000"/>
                  </a:prstClr>
                </a:solidFill>
                <a:latin typeface="Calibri"/>
              </a:rPr>
              <a:t>UW Milwaukee GIS Days 2022</a:t>
            </a:r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6791C4-DF4E-4C17-A41C-B2BEB15390BD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16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29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1207030"/>
            <a:ext cx="7079661" cy="15285317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677332" y="1032933"/>
            <a:ext cx="7611533" cy="4250267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sz="900">
                <a:solidFill>
                  <a:prstClr val="black">
                    <a:tint val="75000"/>
                  </a:prstClr>
                </a:solidFill>
                <a:latin typeface="Calibri"/>
              </a:rPr>
              <a:t>4/8/2022</a:t>
            </a:r>
            <a:endParaRPr lang="en-US" sz="9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nl-NL" sz="900">
                <a:solidFill>
                  <a:prstClr val="black">
                    <a:tint val="75000"/>
                  </a:prstClr>
                </a:solidFill>
                <a:latin typeface="Calibri"/>
              </a:rPr>
              <a:t>UW Milwaukee GIS Days 2022</a:t>
            </a:r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B6791C4-DF4E-4C17-A41C-B2BEB15390BD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17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9" name="Title 10"/>
          <p:cNvSpPr txBox="1">
            <a:spLocks/>
          </p:cNvSpPr>
          <p:nvPr/>
        </p:nvSpPr>
        <p:spPr bwMode="auto">
          <a:xfrm>
            <a:off x="1485900" y="522145"/>
            <a:ext cx="6172200" cy="89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defRPr/>
            </a:pPr>
            <a:r>
              <a:rPr lang="en-US" sz="3000" b="1" dirty="0">
                <a:solidFill>
                  <a:srgbClr val="0086EA"/>
                </a:solidFill>
              </a:rPr>
              <a:t>ITRF2020</a:t>
            </a:r>
            <a:r>
              <a:rPr lang="en-US" sz="3000" b="1" dirty="0">
                <a:solidFill>
                  <a:sysClr val="windowText" lastClr="000000"/>
                </a:solidFill>
              </a:rPr>
              <a:t>: Constant Frame, Rotating Plate</a:t>
            </a:r>
            <a:br>
              <a:rPr lang="en-US" sz="3300" dirty="0">
                <a:solidFill>
                  <a:sysClr val="windowText" lastClr="000000"/>
                </a:solidFill>
              </a:rPr>
            </a:br>
            <a:endParaRPr lang="en-US" sz="33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35000" y="1066800"/>
            <a:ext cx="7900247" cy="16829870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868852"/>
              <a:ext cx="10058400" cy="22825567"/>
              <a:chOff x="-415691" y="868852"/>
              <a:chExt cx="10058400" cy="2282556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56" y="868852"/>
                <a:ext cx="9424555" cy="524796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3212238" y="644844"/>
            <a:ext cx="2660348" cy="566181"/>
          </a:xfrm>
          <a:prstGeom prst="rect">
            <a:avLst/>
          </a:prstGeom>
          <a:noFill/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Plate-Fixed</a:t>
            </a:r>
            <a:r>
              <a:rPr lang="en-US" sz="3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1" name="Title 10"/>
          <p:cNvSpPr txBox="1">
            <a:spLocks/>
          </p:cNvSpPr>
          <p:nvPr/>
        </p:nvSpPr>
        <p:spPr bwMode="auto">
          <a:xfrm>
            <a:off x="422413" y="331483"/>
            <a:ext cx="8299174" cy="89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defRPr/>
            </a:pPr>
            <a:r>
              <a:rPr lang="en-US" sz="3000" b="1">
                <a:solidFill>
                  <a:srgbClr val="C00000"/>
                </a:solidFill>
              </a:rPr>
              <a:t>NATRF2022</a:t>
            </a:r>
            <a:r>
              <a:rPr lang="en-US" sz="3000" b="1">
                <a:solidFill>
                  <a:sysClr val="windowText" lastClr="000000"/>
                </a:solidFill>
              </a:rPr>
              <a:t>: </a:t>
            </a:r>
            <a:r>
              <a:rPr lang="en-US" sz="3000" b="1" dirty="0">
                <a:solidFill>
                  <a:sysClr val="windowText" lastClr="000000"/>
                </a:solidFill>
              </a:rPr>
              <a:t>Constant Frame, Rotating Plate      </a:t>
            </a:r>
          </a:p>
          <a:p>
            <a:pPr defTabSz="685800">
              <a:defRPr/>
            </a:pPr>
            <a:endParaRPr lang="en-US" sz="33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642173" y="842421"/>
            <a:ext cx="7843119" cy="15980124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u="sng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1719440" y="2757930"/>
            <a:ext cx="6737418" cy="6408584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u="sng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43467" y="846668"/>
            <a:ext cx="7843119" cy="4507395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u="sng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sz="900">
                <a:solidFill>
                  <a:prstClr val="black">
                    <a:tint val="75000"/>
                  </a:prstClr>
                </a:solidFill>
                <a:latin typeface="Calibri"/>
              </a:rPr>
              <a:t>4/8/2022</a:t>
            </a:r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nl-NL" sz="900">
                <a:solidFill>
                  <a:prstClr val="black">
                    <a:tint val="75000"/>
                  </a:prstClr>
                </a:solidFill>
                <a:latin typeface="Calibri"/>
              </a:rPr>
              <a:t>UW Milwaukee GIS Days 2022</a:t>
            </a:r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8280CB3-0FF6-4D07-A0F6-C78040BEDDEE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19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3" name="Title 10"/>
          <p:cNvSpPr txBox="1">
            <a:spLocks/>
          </p:cNvSpPr>
          <p:nvPr/>
        </p:nvSpPr>
        <p:spPr bwMode="auto">
          <a:xfrm>
            <a:off x="1119583" y="637408"/>
            <a:ext cx="6538517" cy="89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defRPr/>
            </a:pPr>
            <a:r>
              <a:rPr lang="en-US" sz="3000" b="1" dirty="0">
                <a:solidFill>
                  <a:srgbClr val="0086EA"/>
                </a:solidFill>
              </a:rPr>
              <a:t>ITRF2020</a:t>
            </a:r>
            <a:r>
              <a:rPr lang="en-US" sz="3000" b="1" dirty="0">
                <a:solidFill>
                  <a:sysClr val="windowText" lastClr="000000"/>
                </a:solidFill>
              </a:rPr>
              <a:t> or </a:t>
            </a:r>
            <a:r>
              <a:rPr lang="en-US" sz="3000" b="1" dirty="0">
                <a:solidFill>
                  <a:srgbClr val="C00000"/>
                </a:solidFill>
              </a:rPr>
              <a:t>NATRF2022</a:t>
            </a:r>
            <a:br>
              <a:rPr lang="en-US" sz="3000" b="1" dirty="0">
                <a:solidFill>
                  <a:sysClr val="windowText" lastClr="000000"/>
                </a:solidFill>
              </a:rPr>
            </a:br>
            <a:br>
              <a:rPr lang="en-US" sz="3000" dirty="0">
                <a:solidFill>
                  <a:sysClr val="windowText" lastClr="000000"/>
                </a:solidFill>
              </a:rPr>
            </a:br>
            <a:endParaRPr lang="en-US" sz="3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Who is NGS?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3247"/>
            <a:ext cx="8229600" cy="339447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National Geodetic Survey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(1970–present)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U.S. Coast and Geodetic Survey (1878–1970)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U.S. Coast Survey (1836–1878)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U.S. Survey of the Coast (1807–1836)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Nation’s Oldest Scientific Agency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U.S. Government Executive Branch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Department of Commerce </a:t>
            </a:r>
          </a:p>
          <a:p>
            <a:pPr lvl="3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National Oceanic and Atmospheric Administration (NOAA)</a:t>
            </a:r>
          </a:p>
          <a:p>
            <a:pPr lvl="4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National Ocean Service (NOS)</a:t>
            </a:r>
          </a:p>
          <a:p>
            <a:pPr lvl="5"/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Geodetic Survey (NGS)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2257425" y="1575197"/>
            <a:ext cx="3096816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125">
              <a:solidFill>
                <a:schemeClr val="accent2"/>
              </a:solidFill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125">
              <a:solidFill>
                <a:schemeClr val="accent2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6323" name="Picture 4" descr="Wytheville CORS - photo by John Aa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14" y="2746582"/>
            <a:ext cx="2094309" cy="132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79" y="771815"/>
            <a:ext cx="1493044" cy="199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5" name="Title 1"/>
          <p:cNvSpPr txBox="1">
            <a:spLocks/>
          </p:cNvSpPr>
          <p:nvPr/>
        </p:nvSpPr>
        <p:spPr bwMode="auto">
          <a:xfrm>
            <a:off x="1125141" y="5954"/>
            <a:ext cx="685800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Continuously Operating Reference Station (CORS) Network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25041" y="946547"/>
            <a:ext cx="3392091" cy="3820716"/>
          </a:xfrm>
        </p:spPr>
        <p:txBody>
          <a:bodyPr/>
          <a:lstStyle/>
          <a:p>
            <a:pPr>
              <a:defRPr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99426-379A-4C51-80F8-04695921DF7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D7373A-7762-423C-8122-9C22F8F6C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6199B84-234E-44BB-B64E-2AB078696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" y="771815"/>
            <a:ext cx="6847285" cy="379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EA6F367-6F6C-4295-B2E0-8A115AFF9E1D}"/>
              </a:ext>
            </a:extLst>
          </p:cNvPr>
          <p:cNvSpPr txBox="1">
            <a:spLocks/>
          </p:cNvSpPr>
          <p:nvPr/>
        </p:nvSpPr>
        <p:spPr>
          <a:xfrm>
            <a:off x="2065734" y="4583005"/>
            <a:ext cx="1421606" cy="45243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5"/>
              </a:spcBef>
            </a:pPr>
            <a:r>
              <a:rPr lang="en-US" altLang="en-US" sz="1050" b="1">
                <a:cs typeface="Arial" panose="020B0604020202020204" pitchFamily="34" charset="0"/>
              </a:rPr>
              <a:t>2000 sites </a:t>
            </a:r>
          </a:p>
          <a:p>
            <a:pPr>
              <a:spcBef>
                <a:spcPts val="225"/>
              </a:spcBef>
            </a:pPr>
            <a:r>
              <a:rPr lang="en-US" altLang="en-US" sz="1050" b="1">
                <a:cs typeface="Arial" panose="020B0604020202020204" pitchFamily="34" charset="0"/>
              </a:rPr>
              <a:t>225 organizations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 sz="1500"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None/>
            </a:pPr>
            <a:endParaRPr lang="en-US" altLang="en-US" sz="1500"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1BF8FA04-FB55-4CBD-90D0-38439C9C01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01" y="3866249"/>
            <a:ext cx="3082529" cy="94297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A9980E69-B493-4695-B3DB-5C2331C97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0" y="3510847"/>
            <a:ext cx="1491854" cy="165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B4694-8421-466F-A965-8B8B35617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4" y="93890"/>
            <a:ext cx="8629650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State Plane Coordinate System of 1983 (SPCS 83)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B1851-B72B-49A3-ABA9-E78E82D80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F0160-80DA-466C-9A32-5D1E64D3C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CE744-5263-4F69-A5DA-7A60F15B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39239-F52D-46AF-8151-A24956F0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https://geodesy.noaa.gov/SPCS/images/all_spcs_27_and_83.png">
            <a:extLst>
              <a:ext uri="{FF2B5EF4-FFF2-40B4-BE49-F238E27FC236}">
                <a16:creationId xmlns:a16="http://schemas.microsoft.com/office/drawing/2014/main" id="{628C5773-BC18-4C3B-942F-EB36E1BE8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02" y="801065"/>
            <a:ext cx="6115595" cy="43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6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4210" y="4658279"/>
            <a:ext cx="314765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>
                <a:solidFill>
                  <a:srgbClr val="002E97"/>
                </a:solidFill>
              </a:rPr>
              <a:t>https://geodesy.noaa.gov/SPCS/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E97"/>
              </a:solidFill>
              <a:effectLst/>
              <a:uFillTx/>
              <a:sym typeface="Calibri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274C3F-A294-48C2-8300-1C20DE8BB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0" y="383830"/>
            <a:ext cx="5687462" cy="3664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E36E0B-3C48-4120-9C3D-3977A6093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83" y="4117012"/>
            <a:ext cx="1833014" cy="1026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5BDBDF-F728-43DE-A248-BB2AD55D5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" y="2609108"/>
            <a:ext cx="3055784" cy="25319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890284-7E6E-4F23-90C0-F3AC5ED9E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92" y="3297383"/>
            <a:ext cx="1907034" cy="13328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4DAE21-B140-44F3-A5C1-B46798D72BA2}"/>
              </a:ext>
            </a:extLst>
          </p:cNvPr>
          <p:cNvSpPr/>
          <p:nvPr/>
        </p:nvSpPr>
        <p:spPr>
          <a:xfrm>
            <a:off x="60805" y="322275"/>
            <a:ext cx="3302881" cy="2123656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State Plane Coordinate System of 2022 (CONUS, Alaska and Hawaii)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Three territory zones not shown: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0"/>
            <a:r>
              <a:rPr kumimoji="0" lang="en-US" sz="1200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Puerto Rico and U.S Virgin Islands</a:t>
            </a:r>
          </a:p>
          <a:p>
            <a:pPr lvl="1" indent="0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/>
            <a:r>
              <a:rPr kumimoji="0" lang="en-US" sz="1200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	American Samoa</a:t>
            </a:r>
          </a:p>
          <a:p>
            <a:pPr lvl="1" indent="0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/>
            <a:r>
              <a:rPr kumimoji="0" lang="en-US" sz="1200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	Guam and Commonwealth of the</a:t>
            </a:r>
          </a:p>
          <a:p>
            <a:pPr lvl="1" indent="0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sz="1200" i="0" u="none" strike="noStrike" cap="none" spc="0" normalizeH="0" baseline="0" dirty="0">
                <a:ln>
                  <a:noFill/>
                </a:ln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Northern Mariana Islands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0ED83-79EA-4E91-97AA-EC9E81987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0059F7-80EE-497C-A2BF-0F8D5538C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94" y="1960956"/>
            <a:ext cx="4218035" cy="2806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Datums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of the NSRS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33435" y="2335695"/>
            <a:ext cx="1335293" cy="97577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CONUS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NGVD 29</a:t>
            </a: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NAVD 88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33435" y="1356783"/>
            <a:ext cx="1335293" cy="76685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Alaska</a:t>
            </a:r>
            <a:endParaRPr lang="en-US" sz="525" dirty="0"/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NGVD 29</a:t>
            </a:r>
          </a:p>
          <a:p>
            <a:pPr 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NAVD 88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71688" y="978267"/>
            <a:ext cx="1335294" cy="76685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St. Lawrence I.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None -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6393" y="1247502"/>
            <a:ext cx="1335294" cy="37822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St. Matthew I.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None -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1623" y="1991085"/>
            <a:ext cx="1335294" cy="92954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St. George I.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None -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00144" y="907071"/>
            <a:ext cx="1335294" cy="89053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St. Paul I.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None -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92111" y="3146968"/>
            <a:ext cx="1457255" cy="687081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CNMI</a:t>
            </a: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NMVD 03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16990" y="4136347"/>
            <a:ext cx="1457255" cy="63091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Guam</a:t>
            </a: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GVD 63</a:t>
            </a:r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GUVD 04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69334" y="4000407"/>
            <a:ext cx="1335294" cy="76685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American Samoa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ASVD 02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57519" y="3834049"/>
            <a:ext cx="1335294" cy="100888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Puerto Rico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PRVD 02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42139" y="2784687"/>
            <a:ext cx="1411658" cy="649658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Hawaii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 None -</a:t>
            </a:r>
            <a:endParaRPr lang="en-US" sz="1350" dirty="0"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45704" y="3853351"/>
            <a:ext cx="1335294" cy="98937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U.S. Virgin Islands</a:t>
            </a:r>
            <a:endParaRPr lang="en-US" sz="525" dirty="0"/>
          </a:p>
          <a:p>
            <a:pPr algn="ctr" fontAlgn="ctr"/>
            <a:r>
              <a:rPr lang="en-US" sz="7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VIVD 09</a:t>
            </a:r>
            <a:endParaRPr lang="en-US" sz="750" dirty="0">
              <a:latin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>
            <a:stCxn id="14" idx="1"/>
          </p:cNvCxnSpPr>
          <p:nvPr/>
        </p:nvCxnSpPr>
        <p:spPr>
          <a:xfrm flipH="1">
            <a:off x="4372469" y="1740211"/>
            <a:ext cx="2260966" cy="595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2"/>
          </p:cNvCxnSpPr>
          <p:nvPr/>
        </p:nvCxnSpPr>
        <p:spPr>
          <a:xfrm flipH="1">
            <a:off x="3921075" y="1745124"/>
            <a:ext cx="1518260" cy="598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424974" y="1625723"/>
            <a:ext cx="444360" cy="885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2"/>
          </p:cNvCxnSpPr>
          <p:nvPr/>
        </p:nvCxnSpPr>
        <p:spPr>
          <a:xfrm>
            <a:off x="2367791" y="1797604"/>
            <a:ext cx="1533608" cy="8457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7" idx="3"/>
          </p:cNvCxnSpPr>
          <p:nvPr/>
        </p:nvCxnSpPr>
        <p:spPr>
          <a:xfrm>
            <a:off x="2536917" y="2455856"/>
            <a:ext cx="1384158" cy="226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3" idx="3"/>
          </p:cNvCxnSpPr>
          <p:nvPr/>
        </p:nvCxnSpPr>
        <p:spPr>
          <a:xfrm>
            <a:off x="4153797" y="3109516"/>
            <a:ext cx="101113" cy="4549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9" idx="3"/>
          </p:cNvCxnSpPr>
          <p:nvPr/>
        </p:nvCxnSpPr>
        <p:spPr>
          <a:xfrm>
            <a:off x="2649366" y="3490509"/>
            <a:ext cx="139024" cy="2873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0" idx="3"/>
          </p:cNvCxnSpPr>
          <p:nvPr/>
        </p:nvCxnSpPr>
        <p:spPr>
          <a:xfrm flipV="1">
            <a:off x="2674244" y="3898444"/>
            <a:ext cx="51476" cy="5533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1" idx="1"/>
          </p:cNvCxnSpPr>
          <p:nvPr/>
        </p:nvCxnSpPr>
        <p:spPr>
          <a:xfrm flipH="1">
            <a:off x="3763434" y="4383836"/>
            <a:ext cx="105901" cy="188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1" idx="1"/>
          </p:cNvCxnSpPr>
          <p:nvPr/>
        </p:nvCxnSpPr>
        <p:spPr>
          <a:xfrm flipH="1">
            <a:off x="5568043" y="2823581"/>
            <a:ext cx="1065392" cy="3233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2" idx="0"/>
          </p:cNvCxnSpPr>
          <p:nvPr/>
        </p:nvCxnSpPr>
        <p:spPr>
          <a:xfrm flipV="1">
            <a:off x="5925166" y="3682094"/>
            <a:ext cx="417910" cy="1519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24" idx="0"/>
          </p:cNvCxnSpPr>
          <p:nvPr/>
        </p:nvCxnSpPr>
        <p:spPr>
          <a:xfrm flipH="1" flipV="1">
            <a:off x="6497182" y="3730640"/>
            <a:ext cx="816169" cy="122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1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4499" y="1840498"/>
            <a:ext cx="4286872" cy="2667000"/>
            <a:chOff x="84831" y="2037801"/>
            <a:chExt cx="3337637" cy="1996443"/>
          </a:xfrm>
        </p:grpSpPr>
        <p:sp>
          <p:nvSpPr>
            <p:cNvPr id="9" name="Rectangle 8"/>
            <p:cNvSpPr/>
            <p:nvPr/>
          </p:nvSpPr>
          <p:spPr>
            <a:xfrm>
              <a:off x="84831" y="2037803"/>
              <a:ext cx="3337637" cy="199644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AUGUST~1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831" y="2037801"/>
              <a:ext cx="3337637" cy="199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 descr="September 16, 1999 (5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6969" y="1900719"/>
            <a:ext cx="3803320" cy="260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4414" y="659626"/>
            <a:ext cx="2307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NGVD 29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48162" y="659626"/>
            <a:ext cx="2240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NAVD 88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6969" y="3792862"/>
            <a:ext cx="963579" cy="71463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Leveling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4" y="905080"/>
            <a:ext cx="4937318" cy="3702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7527" y="904881"/>
            <a:ext cx="2696616" cy="37031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5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Replacing NAVD 88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513706" y="1086110"/>
            <a:ext cx="5062194" cy="31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342900" lvl="1" indent="0">
              <a:buNone/>
            </a:pPr>
            <a:r>
              <a:rPr lang="en-US" alt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New:</a:t>
            </a:r>
          </a:p>
          <a:p>
            <a:pPr marL="342900" lvl="1" indent="0"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North American-Pacific</a:t>
            </a:r>
            <a:r>
              <a:rPr lang="en-US" alt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Geopotential</a:t>
            </a:r>
            <a:r>
              <a:rPr lang="en-US" alt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Datum</a:t>
            </a:r>
            <a:r>
              <a:rPr lang="en-US" alt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2022 </a:t>
            </a:r>
            <a:b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(NAPGD2022)</a:t>
            </a:r>
          </a:p>
          <a:p>
            <a:pPr marL="342900" lvl="1" indent="0"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Will include geoid model GEOID2022</a:t>
            </a:r>
          </a:p>
          <a:p>
            <a:pPr marL="342900" lvl="1" indent="0"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Surface gravity model GRAV2022</a:t>
            </a:r>
          </a:p>
          <a:p>
            <a:pPr marL="342900" lvl="1" indent="0"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Deflection of the vertical model DEFLEC2022</a:t>
            </a:r>
          </a:p>
          <a:p>
            <a:pPr lvl="1" eaLnBrk="1" hangingPunct="1"/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0EAE7-B790-4E64-A1FB-AAC9D017D759}"/>
              </a:ext>
            </a:extLst>
          </p:cNvPr>
          <p:cNvGrpSpPr/>
          <p:nvPr/>
        </p:nvGrpSpPr>
        <p:grpSpPr>
          <a:xfrm>
            <a:off x="535221" y="1039415"/>
            <a:ext cx="3461879" cy="3898106"/>
            <a:chOff x="1730437" y="1105322"/>
            <a:chExt cx="3461879" cy="3898106"/>
          </a:xfrm>
        </p:grpSpPr>
        <p:sp>
          <p:nvSpPr>
            <p:cNvPr id="23556" name="Content Placeholder 2"/>
            <p:cNvSpPr txBox="1">
              <a:spLocks/>
            </p:cNvSpPr>
            <p:nvPr/>
          </p:nvSpPr>
          <p:spPr bwMode="auto">
            <a:xfrm>
              <a:off x="2408635" y="1105322"/>
              <a:ext cx="2783681" cy="3898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marL="342900" lvl="1" indent="0">
                <a:buNone/>
              </a:pPr>
              <a:r>
                <a:rPr lang="en-US" altLang="en-US" sz="1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Old:</a:t>
              </a:r>
            </a:p>
            <a:p>
              <a:pPr marL="342900" lvl="1" indent="0">
                <a:buNone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NAVD 88</a:t>
              </a:r>
            </a:p>
            <a:p>
              <a:pPr marL="342900" lvl="1" indent="0">
                <a:buNone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PRVD 02</a:t>
              </a:r>
            </a:p>
            <a:p>
              <a:pPr marL="342900" lvl="1" indent="0">
                <a:buNone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VIVD09</a:t>
              </a:r>
            </a:p>
            <a:p>
              <a:pPr marL="342900" lvl="1" indent="0">
                <a:buNone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ASVD02</a:t>
              </a:r>
            </a:p>
            <a:p>
              <a:pPr marL="342900" lvl="1" indent="0">
                <a:buNone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NMVD03</a:t>
              </a:r>
            </a:p>
            <a:p>
              <a:pPr marL="342900" lvl="1" indent="0">
                <a:buNone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GUVD04</a:t>
              </a:r>
            </a:p>
            <a:p>
              <a:pPr marL="342900" lvl="1" indent="0">
                <a:buNone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IGLD 85</a:t>
              </a:r>
            </a:p>
            <a:p>
              <a:pPr marL="342900" lvl="1" indent="0">
                <a:buNone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IGSN71</a:t>
              </a:r>
            </a:p>
            <a:p>
              <a:pPr marL="342900" lvl="1" indent="0">
                <a:buNone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GEOID18</a:t>
              </a:r>
            </a:p>
            <a:p>
              <a:pPr marL="342900" lvl="1" indent="0">
                <a:buNone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DEFLEC18</a:t>
              </a:r>
            </a:p>
            <a:p>
              <a:pPr marL="342900" lvl="1" indent="0">
                <a:buNone/>
              </a:pPr>
              <a:endPara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1" eaLnBrk="1" hangingPunct="1"/>
              <a:endPara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buFont typeface="Arial" panose="020B0604020202020204" pitchFamily="34" charset="0"/>
                <a:buNone/>
              </a:pPr>
              <a:endPara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63316" y="1455366"/>
              <a:ext cx="75212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Orthometric</a:t>
              </a:r>
            </a:p>
            <a:p>
              <a:r>
                <a:rPr lang="en-US" sz="825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Heights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63316" y="2391160"/>
              <a:ext cx="752129" cy="473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Normal</a:t>
              </a:r>
            </a:p>
            <a:p>
              <a:r>
                <a:rPr lang="en-US" sz="825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Orthometric</a:t>
              </a:r>
            </a:p>
            <a:p>
              <a:r>
                <a:rPr lang="en-US" sz="825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Heights</a:t>
              </a:r>
            </a:p>
          </p:txBody>
        </p:sp>
        <p:sp>
          <p:nvSpPr>
            <p:cNvPr id="5" name="Left Brace 4"/>
            <p:cNvSpPr/>
            <p:nvPr/>
          </p:nvSpPr>
          <p:spPr>
            <a:xfrm>
              <a:off x="2505346" y="1848271"/>
              <a:ext cx="193802" cy="153590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35199" y="3413893"/>
              <a:ext cx="59022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Dynamic</a:t>
              </a:r>
            </a:p>
            <a:p>
              <a:r>
                <a:rPr lang="en-US" sz="825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Heights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30437" y="3827153"/>
              <a:ext cx="535724" cy="2192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Gravity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30437" y="4113458"/>
              <a:ext cx="73930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Geoid</a:t>
              </a:r>
            </a:p>
            <a:p>
              <a:r>
                <a:rPr lang="en-US" sz="825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Undulations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54898" y="4436623"/>
              <a:ext cx="79861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Deflections of</a:t>
              </a:r>
            </a:p>
            <a:p>
              <a:r>
                <a:rPr lang="en-US" sz="825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the Vertical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4/8/2022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70B9-A162-4590-850A-FA6524EA096B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02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Title 1"/>
          <p:cNvSpPr>
            <a:spLocks noGrp="1"/>
          </p:cNvSpPr>
          <p:nvPr>
            <p:ph type="title"/>
          </p:nvPr>
        </p:nvSpPr>
        <p:spPr>
          <a:xfrm>
            <a:off x="503434" y="83526"/>
            <a:ext cx="8137132" cy="857250"/>
          </a:xfrm>
        </p:spPr>
        <p:txBody>
          <a:bodyPr>
            <a:normAutofit/>
          </a:bodyPr>
          <a:lstStyle/>
          <a:p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Gravity for the Redefinition of the American Vertical Datum (GRAV-D)</a:t>
            </a:r>
          </a:p>
        </p:txBody>
      </p:sp>
      <p:sp>
        <p:nvSpPr>
          <p:cNvPr id="122885" name="TextBox 1"/>
          <p:cNvSpPr txBox="1">
            <a:spLocks noChangeArrowheads="1"/>
          </p:cNvSpPr>
          <p:nvPr/>
        </p:nvSpPr>
        <p:spPr bwMode="auto">
          <a:xfrm>
            <a:off x="7457570" y="909574"/>
            <a:ext cx="1537097" cy="1200329"/>
          </a:xfrm>
          <a:prstGeom prst="rect">
            <a:avLst/>
          </a:prstGeom>
          <a:solidFill>
            <a:schemeClr val="bg2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cs typeface="Arial" panose="020B0604020202020204" pitchFamily="34" charset="0"/>
              </a:rPr>
              <a:t>10 km data lines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cs typeface="Arial" panose="020B0604020202020204" pitchFamily="34" charset="0"/>
              </a:rPr>
              <a:t>70 km cross lines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cs typeface="Arial" panose="020B0604020202020204" pitchFamily="34" charset="0"/>
              </a:rPr>
              <a:t>20,000 </a:t>
            </a:r>
            <a:r>
              <a:rPr lang="en-US" altLang="en-US" sz="1200" dirty="0" err="1">
                <a:cs typeface="Arial" panose="020B0604020202020204" pitchFamily="34" charset="0"/>
              </a:rPr>
              <a:t>ft</a:t>
            </a:r>
            <a:r>
              <a:rPr lang="en-US" altLang="en-US" sz="1200" dirty="0">
                <a:cs typeface="Arial" panose="020B0604020202020204" pitchFamily="34" charset="0"/>
              </a:rPr>
              <a:t> altitude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cs typeface="Arial" panose="020B0604020202020204" pitchFamily="34" charset="0"/>
              </a:rPr>
              <a:t>230 </a:t>
            </a:r>
            <a:r>
              <a:rPr lang="en-US" altLang="en-US" sz="1200" dirty="0" err="1">
                <a:cs typeface="Arial" panose="020B0604020202020204" pitchFamily="34" charset="0"/>
              </a:rPr>
              <a:t>kt</a:t>
            </a:r>
            <a:r>
              <a:rPr lang="en-US" altLang="en-US" sz="1200" dirty="0">
                <a:cs typeface="Arial" panose="020B0604020202020204" pitchFamily="34" charset="0"/>
              </a:rPr>
              <a:t> flight speed</a:t>
            </a:r>
          </a:p>
        </p:txBody>
      </p:sp>
      <p:pic>
        <p:nvPicPr>
          <p:cNvPr id="12288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6" y="3010333"/>
            <a:ext cx="1636108" cy="169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Rounded Rectangle 5"/>
          <p:cNvSpPr>
            <a:spLocks noChangeArrowheads="1"/>
          </p:cNvSpPr>
          <p:nvPr/>
        </p:nvSpPr>
        <p:spPr bwMode="auto">
          <a:xfrm>
            <a:off x="46871" y="1109972"/>
            <a:ext cx="1639559" cy="1129794"/>
          </a:xfrm>
          <a:prstGeom prst="roundRect">
            <a:avLst>
              <a:gd name="adj" fmla="val 16667"/>
            </a:avLst>
          </a:prstGeom>
          <a:blipFill dpi="0"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88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570" y="2132811"/>
            <a:ext cx="1097280" cy="94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18" y="940776"/>
            <a:ext cx="5565364" cy="37622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18" y="3373072"/>
            <a:ext cx="1427536" cy="133000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42" y="3883818"/>
            <a:ext cx="1097280" cy="82389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10" y="4006797"/>
            <a:ext cx="1182996" cy="69627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95" y="4057247"/>
            <a:ext cx="745658" cy="65046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319742" y="4469258"/>
            <a:ext cx="4816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Hawaii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84058" y="4492271"/>
            <a:ext cx="4816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Alaska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52831" y="4492271"/>
            <a:ext cx="10054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American Samoa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05794" y="4506467"/>
            <a:ext cx="8313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Guam &amp; CNMI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4" descr="https://beta.ngs.noaa.gov/GEOID/xGEOID20/maps/xGeoid20_Webp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46" y="1"/>
            <a:ext cx="6593142" cy="509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28288-EC7E-4648-AD26-1131DD56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ADEBF44-93B3-4DF4-AA69-B5F0A5395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72" y="0"/>
            <a:ext cx="3819855" cy="506512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4FBF2-E52C-454A-80FF-1FF3CCE29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1C187-1ACA-4167-8F35-7402237B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CB829-63C0-45E7-9A58-846BB8D98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29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BCBBB-7CBF-485D-BB9D-759167A907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56" y="205979"/>
            <a:ext cx="7847886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63795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Regional Geodetic Advisor Program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1C367-1155-47A8-B187-ABB1E4FCD3DE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B53C4-23C4-4FE1-8B97-EBD879969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17" y="1049610"/>
            <a:ext cx="4871366" cy="36692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4200" y="1002078"/>
            <a:ext cx="3173176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695" indent="-127695"/>
            <a:r>
              <a:rPr lang="en-US" sz="1575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www.ngs.noaa.gov/ADVISORS/</a:t>
            </a:r>
          </a:p>
        </p:txBody>
      </p:sp>
    </p:spTree>
    <p:extLst>
      <p:ext uri="{BB962C8B-B14F-4D97-AF65-F5344CB8AC3E}">
        <p14:creationId xmlns:p14="http://schemas.microsoft.com/office/powerpoint/2010/main" val="5447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841D-315E-4847-9F8B-248FD03AD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NSRS Modernization: 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2560C-190D-4115-BEEB-24C8186D0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It’s official:  we are delayed beyond 2022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long is the delay?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Unknown.  Years. 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Will names change?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No, “GEOID2022”, “NATRF2022”, etc. will remain the same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4A026-51DF-439F-9F15-1BC4AB69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8FAF9-CF03-4840-AE1C-D5C38833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59A26-C4F5-4FBE-9B89-F7C01C5E2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FFC3CE5-070E-44B5-8B38-4FEBA502B5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73803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NGS ArcGIS Online Resources</a:t>
            </a:r>
            <a:endParaRPr sz="32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B8850-E06B-4858-A070-95036AAC72A6}"/>
              </a:ext>
            </a:extLst>
          </p:cNvPr>
          <p:cNvSpPr/>
          <p:nvPr/>
        </p:nvSpPr>
        <p:spPr>
          <a:xfrm>
            <a:off x="-224966" y="1579761"/>
            <a:ext cx="425712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NGS Datasheets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NOAA CORS Network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GPS on Benchmarks Priority List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/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layers - marks, hexagons)</a:t>
            </a:r>
          </a:p>
          <a:p>
            <a:pPr marL="457200"/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GEOID18 GPS on Benchmarks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GEOID12B GPS on Benchmarks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OPUS Shared Solutions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Mark Recoveries Submitted to NGS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9B1EA-414B-4706-BC1D-09FEF6325C9B}"/>
              </a:ext>
            </a:extLst>
          </p:cNvPr>
          <p:cNvSpPr/>
          <p:nvPr/>
        </p:nvSpPr>
        <p:spPr>
          <a:xfrm>
            <a:off x="240442" y="1118097"/>
            <a:ext cx="2512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Feature Services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1D3C91-AEA1-48DE-8F44-B52424811BBF}"/>
              </a:ext>
            </a:extLst>
          </p:cNvPr>
          <p:cNvSpPr/>
          <p:nvPr/>
        </p:nvSpPr>
        <p:spPr>
          <a:xfrm>
            <a:off x="5321303" y="1118096"/>
            <a:ext cx="2923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Raster Tile Services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2088FA-4135-4B7E-8C01-5E0B5D251BA9}"/>
              </a:ext>
            </a:extLst>
          </p:cNvPr>
          <p:cNvSpPr/>
          <p:nvPr/>
        </p:nvSpPr>
        <p:spPr>
          <a:xfrm>
            <a:off x="4438623" y="1579761"/>
            <a:ext cx="5027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GEOID18 Height (</a:t>
            </a:r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CONUS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PRVI</a:t>
            </a:r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/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GEOID18 Difference (</a:t>
            </a:r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CONUS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PRVI</a:t>
            </a:r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/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GEOID18 Uncertainty (</a:t>
            </a:r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CONUS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PRVI</a:t>
            </a:r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/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GEOID18 Improvements (</a:t>
            </a:r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CONUS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PRVI</a:t>
            </a:r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62B03-7F87-459C-B93F-A5036D6E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DFBFD-37C1-455C-93ED-D42441D34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0972D-EEF8-4D69-B951-BB7B7E90E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3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47507333-223C-4BB6-A4A7-CAF8832428F2}"/>
              </a:ext>
            </a:extLst>
          </p:cNvPr>
          <p:cNvSpPr txBox="1"/>
          <p:nvPr/>
        </p:nvSpPr>
        <p:spPr>
          <a:xfrm>
            <a:off x="526474" y="304601"/>
            <a:ext cx="889461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Programming Interfaces (APIs)</a:t>
            </a:r>
            <a:endParaRPr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EAC6EC-7188-4A2D-8EE2-A3C572281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0" y="975450"/>
            <a:ext cx="4358715" cy="3794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B6C87-C94A-40F5-8EE9-B6177056C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58" y="975450"/>
            <a:ext cx="4408119" cy="37695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A5F4E9-20A0-4E37-97B5-F3C0E4E261CD}"/>
              </a:ext>
            </a:extLst>
          </p:cNvPr>
          <p:cNvSpPr/>
          <p:nvPr/>
        </p:nvSpPr>
        <p:spPr>
          <a:xfrm>
            <a:off x="2396679" y="4769564"/>
            <a:ext cx="404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E97"/>
                </a:solidFill>
              </a:rPr>
              <a:t>https://geodesy.noaa.gov/web_services/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7F201-BCF3-49C7-BC10-0BB21FBE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D4744-E6A8-4753-9B81-05FE6F01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8804F-BFCC-44E8-89BF-B7515F7AF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B12E82-C48B-46EC-9CC8-726022B0F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74" y="877778"/>
            <a:ext cx="3760700" cy="4153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Online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3825" y="954838"/>
            <a:ext cx="3814663" cy="370397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Monthly webinar series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webinars are recorded and available online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Online lessons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Video library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Publication library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NSRS Modernization News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6B496-F0A6-46B4-B7DE-38DD1EF75C42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18" y="1188839"/>
            <a:ext cx="3579413" cy="3405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13" y="1361419"/>
            <a:ext cx="3574211" cy="4002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550C9E-EB06-42FA-8768-3CB9E88FA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32" y="1675798"/>
            <a:ext cx="3759924" cy="3467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75" y="2264581"/>
            <a:ext cx="3672638" cy="266060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7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3"/>
          <p:cNvSpPr>
            <a:spLocks noGrp="1"/>
          </p:cNvSpPr>
          <p:nvPr>
            <p:ph type="ctrTitle"/>
          </p:nvPr>
        </p:nvSpPr>
        <p:spPr>
          <a:xfrm>
            <a:off x="2932511" y="810442"/>
            <a:ext cx="3278981" cy="620614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93485" y="1583740"/>
            <a:ext cx="5957031" cy="2397814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Jacob Heck, Ph.D., P.S.</a:t>
            </a:r>
          </a:p>
          <a:p>
            <a:pPr>
              <a:buFont typeface="Arial" charset="0"/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Great Lakes Regional Geodetic Advisor (WI, MI, IN,IL)</a:t>
            </a:r>
          </a:p>
          <a:p>
            <a:pPr>
              <a:buFont typeface="Arial" charset="0"/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U.S. National Geodetic Survey, NOAA</a:t>
            </a:r>
          </a:p>
          <a:p>
            <a:pPr>
              <a:buFont typeface="Arial" charset="0"/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jacob.heck@noaa.gov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None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c/o NOAA Great Lakes Environmental Research Laboratory</a:t>
            </a:r>
          </a:p>
          <a:p>
            <a:pPr>
              <a:buFont typeface="Arial" charset="0"/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4840 S. State Road</a:t>
            </a:r>
          </a:p>
          <a:p>
            <a:pPr>
              <a:buFont typeface="Arial" charset="0"/>
              <a:buNone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Ann Arbor, MI 48108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7796" y="4038058"/>
            <a:ext cx="5528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For more information, visit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https://geodesy.noaa.gov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B7EAD-4EB6-4618-975B-77DD8407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72487-0D76-4D74-AE9B-DE3CC5FD5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A62C0-486C-4563-9E04-72D696D63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FC496-5DE7-465F-BD4A-2CF8D56B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DE0EA-9604-4B20-B65A-BAF5AB89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5357"/>
            <a:ext cx="8160026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National Spatial Reference System (NSRS)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45343" y="1312607"/>
            <a:ext cx="3030141" cy="47982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Geometric Geodesy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45343" y="1792428"/>
            <a:ext cx="3030141" cy="296346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Horizontal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Datums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/Geometric Reference Frames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Latitude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Longitude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Ellipsoid Height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Plane Coordinates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376863" y="1312606"/>
            <a:ext cx="3031331" cy="47982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Physical Geodesy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376863" y="1792427"/>
            <a:ext cx="3031331" cy="2963466"/>
          </a:xfrm>
        </p:spPr>
        <p:txBody>
          <a:bodyPr/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Geopotential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Datums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Orthometric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Height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Dynamic Height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Surface Gravity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Leveling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1940" y="4516876"/>
            <a:ext cx="714011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Main Components: latitude, longitude, height, origin, scale, gravity, and orientation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4/8/2022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866B7-23DC-4AD8-8B03-CB623468BEA9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0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36123"/>
            <a:ext cx="6933363" cy="857250"/>
          </a:xfrm>
        </p:spPr>
        <p:txBody>
          <a:bodyPr>
            <a:normAutofit fontScale="90000"/>
          </a:bodyPr>
          <a:lstStyle/>
          <a:p>
            <a:r>
              <a:rPr lang="en-US" sz="3000" b="1" dirty="0"/>
              <a:t>NAVD 88 (epoch ?) to </a:t>
            </a:r>
            <a:br>
              <a:rPr lang="en-US" sz="3000" b="1" dirty="0"/>
            </a:br>
            <a:r>
              <a:rPr lang="en-US" sz="3000" b="1" dirty="0"/>
              <a:t>NAPGD2022 Epoch 2020.00 (estimate)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4/8/2022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566EEE-DC84-4D1F-987F-3E776EDE92C0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5" y="1171575"/>
            <a:ext cx="5486411" cy="36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7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Geoid, and Heights</a:t>
            </a:r>
          </a:p>
        </p:txBody>
      </p:sp>
      <p:sp>
        <p:nvSpPr>
          <p:cNvPr id="9" name="Freeform 8"/>
          <p:cNvSpPr/>
          <p:nvPr/>
        </p:nvSpPr>
        <p:spPr>
          <a:xfrm>
            <a:off x="1485901" y="3201603"/>
            <a:ext cx="4877089" cy="449161"/>
          </a:xfrm>
          <a:custGeom>
            <a:avLst/>
            <a:gdLst>
              <a:gd name="connsiteX0" fmla="*/ 44835 w 7398135"/>
              <a:gd name="connsiteY0" fmla="*/ 591189 h 598881"/>
              <a:gd name="connsiteX1" fmla="*/ 111510 w 7398135"/>
              <a:gd name="connsiteY1" fmla="*/ 553089 h 598881"/>
              <a:gd name="connsiteX2" fmla="*/ 2016510 w 7398135"/>
              <a:gd name="connsiteY2" fmla="*/ 639 h 598881"/>
              <a:gd name="connsiteX3" fmla="*/ 4416810 w 7398135"/>
              <a:gd name="connsiteY3" fmla="*/ 438789 h 598881"/>
              <a:gd name="connsiteX4" fmla="*/ 5740785 w 7398135"/>
              <a:gd name="connsiteY4" fmla="*/ 267339 h 598881"/>
              <a:gd name="connsiteX5" fmla="*/ 6893310 w 7398135"/>
              <a:gd name="connsiteY5" fmla="*/ 334014 h 598881"/>
              <a:gd name="connsiteX6" fmla="*/ 7398135 w 7398135"/>
              <a:gd name="connsiteY6" fmla="*/ 486414 h 59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98135" h="598881">
                <a:moveTo>
                  <a:pt x="44835" y="591189"/>
                </a:moveTo>
                <a:cubicBezTo>
                  <a:pt x="-86134" y="621351"/>
                  <a:pt x="111510" y="553089"/>
                  <a:pt x="111510" y="553089"/>
                </a:cubicBezTo>
                <a:cubicBezTo>
                  <a:pt x="440123" y="454664"/>
                  <a:pt x="1298960" y="19689"/>
                  <a:pt x="2016510" y="639"/>
                </a:cubicBezTo>
                <a:cubicBezTo>
                  <a:pt x="2734060" y="-18411"/>
                  <a:pt x="3796098" y="394339"/>
                  <a:pt x="4416810" y="438789"/>
                </a:cubicBezTo>
                <a:cubicBezTo>
                  <a:pt x="5037522" y="483239"/>
                  <a:pt x="5328035" y="284801"/>
                  <a:pt x="5740785" y="267339"/>
                </a:cubicBezTo>
                <a:cubicBezTo>
                  <a:pt x="6153535" y="249876"/>
                  <a:pt x="6617085" y="297502"/>
                  <a:pt x="6893310" y="334014"/>
                </a:cubicBezTo>
                <a:cubicBezTo>
                  <a:pt x="7169535" y="370526"/>
                  <a:pt x="7283835" y="428470"/>
                  <a:pt x="7398135" y="486414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490951" y="4080831"/>
            <a:ext cx="4872038" cy="287036"/>
          </a:xfrm>
          <a:custGeom>
            <a:avLst/>
            <a:gdLst>
              <a:gd name="connsiteX0" fmla="*/ 0 w 6677025"/>
              <a:gd name="connsiteY0" fmla="*/ 382715 h 382715"/>
              <a:gd name="connsiteX1" fmla="*/ 3552825 w 6677025"/>
              <a:gd name="connsiteY1" fmla="*/ 1715 h 382715"/>
              <a:gd name="connsiteX2" fmla="*/ 6677025 w 6677025"/>
              <a:gd name="connsiteY2" fmla="*/ 268415 h 38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7025" h="382715">
                <a:moveTo>
                  <a:pt x="0" y="382715"/>
                </a:moveTo>
                <a:cubicBezTo>
                  <a:pt x="1219994" y="201740"/>
                  <a:pt x="2439988" y="20765"/>
                  <a:pt x="3552825" y="1715"/>
                </a:cubicBezTo>
                <a:cubicBezTo>
                  <a:pt x="4665662" y="-17335"/>
                  <a:pt x="5671343" y="125540"/>
                  <a:pt x="6677025" y="268415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1607" y="2605280"/>
            <a:ext cx="138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Topography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15260" y="3384116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The geoid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62990" y="3926146"/>
            <a:ext cx="1120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A chosen 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ellipsoid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313419" y="2428408"/>
            <a:ext cx="11243" cy="1652423"/>
          </a:xfrm>
          <a:prstGeom prst="straightConnector1">
            <a:avLst/>
          </a:prstGeom>
          <a:ln w="1016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84195" y="89543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19598" y="916132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h</a:t>
            </a:r>
            <a:r>
              <a:rPr lang="en-US" b="1" dirty="0">
                <a:latin typeface="Times New Roman" panose="02020603050405020304" pitchFamily="18" charset="0"/>
              </a:rPr>
              <a:t>: ellipsoidal height</a:t>
            </a:r>
          </a:p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H</a:t>
            </a:r>
            <a:r>
              <a:rPr lang="en-US" b="1" dirty="0">
                <a:latin typeface="Times New Roman" panose="02020603050405020304" pitchFamily="18" charset="0"/>
              </a:rPr>
              <a:t>: orthometric height</a:t>
            </a:r>
          </a:p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</a:rPr>
              <a:t>N</a:t>
            </a:r>
            <a:r>
              <a:rPr lang="en-US" b="1" dirty="0">
                <a:latin typeface="Times New Roman" panose="02020603050405020304" pitchFamily="18" charset="0"/>
              </a:rPr>
              <a:t>: geoid undulation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66957" y="2754549"/>
            <a:ext cx="473206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 dirty="0">
                <a:solidFill>
                  <a:schemeClr val="accent6"/>
                </a:solidFill>
                <a:latin typeface="Times New Roman" panose="02020603050405020304" pitchFamily="18" charset="0"/>
              </a:rPr>
              <a:t>h</a:t>
            </a:r>
            <a:endParaRPr lang="en-US" sz="4050" dirty="0">
              <a:solidFill>
                <a:schemeClr val="accent6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364014" y="3557241"/>
            <a:ext cx="9743" cy="523591"/>
          </a:xfrm>
          <a:prstGeom prst="straightConnector1">
            <a:avLst/>
          </a:prstGeom>
          <a:ln w="1016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465196" y="360033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N</a:t>
            </a:r>
            <a:endParaRPr lang="en-US" sz="3000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372320" y="2437486"/>
            <a:ext cx="7212" cy="1119755"/>
          </a:xfrm>
          <a:prstGeom prst="straightConnector1">
            <a:avLst/>
          </a:prstGeom>
          <a:ln w="1016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1548634" y="1595100"/>
            <a:ext cx="4968575" cy="1214543"/>
          </a:xfrm>
          <a:custGeom>
            <a:avLst/>
            <a:gdLst>
              <a:gd name="connsiteX0" fmla="*/ 33467 w 6624767"/>
              <a:gd name="connsiteY0" fmla="*/ 1371740 h 1619390"/>
              <a:gd name="connsiteX1" fmla="*/ 52517 w 6624767"/>
              <a:gd name="connsiteY1" fmla="*/ 1295540 h 1619390"/>
              <a:gd name="connsiteX2" fmla="*/ 528767 w 6624767"/>
              <a:gd name="connsiteY2" fmla="*/ 533540 h 1619390"/>
              <a:gd name="connsiteX3" fmla="*/ 833567 w 6624767"/>
              <a:gd name="connsiteY3" fmla="*/ 1181240 h 1619390"/>
              <a:gd name="connsiteX4" fmla="*/ 1119317 w 6624767"/>
              <a:gd name="connsiteY4" fmla="*/ 400190 h 1619390"/>
              <a:gd name="connsiteX5" fmla="*/ 1366967 w 6624767"/>
              <a:gd name="connsiteY5" fmla="*/ 140 h 1619390"/>
              <a:gd name="connsiteX6" fmla="*/ 1595567 w 6624767"/>
              <a:gd name="connsiteY6" fmla="*/ 438290 h 1619390"/>
              <a:gd name="connsiteX7" fmla="*/ 1881317 w 6624767"/>
              <a:gd name="connsiteY7" fmla="*/ 495440 h 1619390"/>
              <a:gd name="connsiteX8" fmla="*/ 2014667 w 6624767"/>
              <a:gd name="connsiteY8" fmla="*/ 876440 h 1619390"/>
              <a:gd name="connsiteX9" fmla="*/ 2586167 w 6624767"/>
              <a:gd name="connsiteY9" fmla="*/ 838340 h 1619390"/>
              <a:gd name="connsiteX10" fmla="*/ 2814767 w 6624767"/>
              <a:gd name="connsiteY10" fmla="*/ 990740 h 1619390"/>
              <a:gd name="connsiteX11" fmla="*/ 3157667 w 6624767"/>
              <a:gd name="connsiteY11" fmla="*/ 1181240 h 1619390"/>
              <a:gd name="connsiteX12" fmla="*/ 3367217 w 6624767"/>
              <a:gd name="connsiteY12" fmla="*/ 1181240 h 1619390"/>
              <a:gd name="connsiteX13" fmla="*/ 3729167 w 6624767"/>
              <a:gd name="connsiteY13" fmla="*/ 1105040 h 1619390"/>
              <a:gd name="connsiteX14" fmla="*/ 4224467 w 6624767"/>
              <a:gd name="connsiteY14" fmla="*/ 1124090 h 1619390"/>
              <a:gd name="connsiteX15" fmla="*/ 4548317 w 6624767"/>
              <a:gd name="connsiteY15" fmla="*/ 1009790 h 1619390"/>
              <a:gd name="connsiteX16" fmla="*/ 4948367 w 6624767"/>
              <a:gd name="connsiteY16" fmla="*/ 1047890 h 1619390"/>
              <a:gd name="connsiteX17" fmla="*/ 5519867 w 6624767"/>
              <a:gd name="connsiteY17" fmla="*/ 1352690 h 1619390"/>
              <a:gd name="connsiteX18" fmla="*/ 5996117 w 6624767"/>
              <a:gd name="connsiteY18" fmla="*/ 1428890 h 1619390"/>
              <a:gd name="connsiteX19" fmla="*/ 6243767 w 6624767"/>
              <a:gd name="connsiteY19" fmla="*/ 1486040 h 1619390"/>
              <a:gd name="connsiteX20" fmla="*/ 6453317 w 6624767"/>
              <a:gd name="connsiteY20" fmla="*/ 1562240 h 1619390"/>
              <a:gd name="connsiteX21" fmla="*/ 6624767 w 6624767"/>
              <a:gd name="connsiteY21" fmla="*/ 1619390 h 16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24767" h="1619390">
                <a:moveTo>
                  <a:pt x="33467" y="1371740"/>
                </a:moveTo>
                <a:cubicBezTo>
                  <a:pt x="1717" y="1403490"/>
                  <a:pt x="-30033" y="1435240"/>
                  <a:pt x="52517" y="1295540"/>
                </a:cubicBezTo>
                <a:cubicBezTo>
                  <a:pt x="135067" y="1155840"/>
                  <a:pt x="398592" y="552590"/>
                  <a:pt x="528767" y="533540"/>
                </a:cubicBezTo>
                <a:cubicBezTo>
                  <a:pt x="658942" y="514490"/>
                  <a:pt x="735142" y="1203465"/>
                  <a:pt x="833567" y="1181240"/>
                </a:cubicBezTo>
                <a:cubicBezTo>
                  <a:pt x="931992" y="1159015"/>
                  <a:pt x="1030417" y="597040"/>
                  <a:pt x="1119317" y="400190"/>
                </a:cubicBezTo>
                <a:cubicBezTo>
                  <a:pt x="1208217" y="203340"/>
                  <a:pt x="1287592" y="-6210"/>
                  <a:pt x="1366967" y="140"/>
                </a:cubicBezTo>
                <a:cubicBezTo>
                  <a:pt x="1446342" y="6490"/>
                  <a:pt x="1509842" y="355740"/>
                  <a:pt x="1595567" y="438290"/>
                </a:cubicBezTo>
                <a:cubicBezTo>
                  <a:pt x="1681292" y="520840"/>
                  <a:pt x="1811467" y="422415"/>
                  <a:pt x="1881317" y="495440"/>
                </a:cubicBezTo>
                <a:cubicBezTo>
                  <a:pt x="1951167" y="568465"/>
                  <a:pt x="1897192" y="819290"/>
                  <a:pt x="2014667" y="876440"/>
                </a:cubicBezTo>
                <a:cubicBezTo>
                  <a:pt x="2132142" y="933590"/>
                  <a:pt x="2452817" y="819290"/>
                  <a:pt x="2586167" y="838340"/>
                </a:cubicBezTo>
                <a:cubicBezTo>
                  <a:pt x="2719517" y="857390"/>
                  <a:pt x="2719517" y="933590"/>
                  <a:pt x="2814767" y="990740"/>
                </a:cubicBezTo>
                <a:cubicBezTo>
                  <a:pt x="2910017" y="1047890"/>
                  <a:pt x="3065592" y="1149490"/>
                  <a:pt x="3157667" y="1181240"/>
                </a:cubicBezTo>
                <a:cubicBezTo>
                  <a:pt x="3249742" y="1212990"/>
                  <a:pt x="3271967" y="1193940"/>
                  <a:pt x="3367217" y="1181240"/>
                </a:cubicBezTo>
                <a:cubicBezTo>
                  <a:pt x="3462467" y="1168540"/>
                  <a:pt x="3586292" y="1114565"/>
                  <a:pt x="3729167" y="1105040"/>
                </a:cubicBezTo>
                <a:cubicBezTo>
                  <a:pt x="3872042" y="1095515"/>
                  <a:pt x="4087942" y="1139965"/>
                  <a:pt x="4224467" y="1124090"/>
                </a:cubicBezTo>
                <a:cubicBezTo>
                  <a:pt x="4360992" y="1108215"/>
                  <a:pt x="4427667" y="1022490"/>
                  <a:pt x="4548317" y="1009790"/>
                </a:cubicBezTo>
                <a:cubicBezTo>
                  <a:pt x="4668967" y="997090"/>
                  <a:pt x="4786442" y="990740"/>
                  <a:pt x="4948367" y="1047890"/>
                </a:cubicBezTo>
                <a:cubicBezTo>
                  <a:pt x="5110292" y="1105040"/>
                  <a:pt x="5345242" y="1289190"/>
                  <a:pt x="5519867" y="1352690"/>
                </a:cubicBezTo>
                <a:cubicBezTo>
                  <a:pt x="5694492" y="1416190"/>
                  <a:pt x="5875467" y="1406665"/>
                  <a:pt x="5996117" y="1428890"/>
                </a:cubicBezTo>
                <a:cubicBezTo>
                  <a:pt x="6116767" y="1451115"/>
                  <a:pt x="6167567" y="1463815"/>
                  <a:pt x="6243767" y="1486040"/>
                </a:cubicBezTo>
                <a:cubicBezTo>
                  <a:pt x="6319967" y="1508265"/>
                  <a:pt x="6389817" y="1540015"/>
                  <a:pt x="6453317" y="1562240"/>
                </a:cubicBezTo>
                <a:cubicBezTo>
                  <a:pt x="6516817" y="1584465"/>
                  <a:pt x="6570792" y="1601927"/>
                  <a:pt x="6624767" y="1619390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31803" y="2754548"/>
            <a:ext cx="4844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H</a:t>
            </a:r>
            <a:endParaRPr lang="en-US" sz="3000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05224" y="905472"/>
            <a:ext cx="922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</a:rPr>
              <a:t>=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H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92942" y="901049"/>
            <a:ext cx="896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</a:rPr>
              <a:t>+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3" grpId="0"/>
      <p:bldP spid="14" grpId="0"/>
      <p:bldP spid="20" grpId="0"/>
      <p:bldP spid="25" grpId="0"/>
      <p:bldP spid="28" grpId="0" animBg="1"/>
      <p:bldP spid="29" grpId="0"/>
      <p:bldP spid="35" grpId="0"/>
      <p:bldP spid="3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Typical GNSS Setups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109D-9819-4DA5-AF56-9A2860C22C73}" type="slidenum">
              <a:rPr lang="en-US" smtClean="0"/>
              <a:t>39</a:t>
            </a:fld>
            <a:endParaRPr lang="en-US"/>
          </a:p>
        </p:txBody>
      </p:sp>
      <p:pic>
        <p:nvPicPr>
          <p:cNvPr id="5" name="Google Shape;1202;p30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273" y="982652"/>
            <a:ext cx="3138587" cy="38760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1203;p30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4735" y="982651"/>
            <a:ext cx="3289991" cy="38760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Rectangle 2"/>
          <p:cNvSpPr/>
          <p:nvPr/>
        </p:nvSpPr>
        <p:spPr>
          <a:xfrm>
            <a:off x="4482913" y="243325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 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6E735-93BB-4EE2-8880-5D68FB90F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549E73-3DB8-413A-B910-364AD825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14348" y="1196725"/>
            <a:ext cx="4918166" cy="358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  <a:defRPr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NGS defines, maintains and provides access to the NSRS to meet our Nation’s economic, social &amp; environmental needs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sz="21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en-US" sz="18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None/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None/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ctr">
              <a:lnSpc>
                <a:spcPct val="150000"/>
              </a:lnSpc>
              <a:defRPr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North American Datum of 1983 </a:t>
            </a:r>
            <a:r>
              <a:rPr lang="en-US" alt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(NAD 83)</a:t>
            </a:r>
          </a:p>
          <a:p>
            <a:pPr marL="214313" indent="-214313" algn="ctr">
              <a:lnSpc>
                <a:spcPct val="150000"/>
              </a:lnSpc>
              <a:defRPr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North American Vertical Datum of 1988 </a:t>
            </a:r>
            <a:r>
              <a:rPr lang="en-US" alt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(NAVD 88)</a:t>
            </a:r>
          </a:p>
        </p:txBody>
      </p:sp>
      <p:sp>
        <p:nvSpPr>
          <p:cNvPr id="27653" name="Title 1"/>
          <p:cNvSpPr txBox="1">
            <a:spLocks/>
          </p:cNvSpPr>
          <p:nvPr/>
        </p:nvSpPr>
        <p:spPr bwMode="auto">
          <a:xfrm>
            <a:off x="431074" y="517693"/>
            <a:ext cx="8384774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4400">
                <a:latin typeface="+mj-lt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National Spatial Reference System (NSRS)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104844" y="2571750"/>
            <a:ext cx="3226049" cy="1200329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400" dirty="0">
                <a:solidFill>
                  <a:prstClr val="black"/>
                </a:solidFill>
                <a:latin typeface="Tw Cen MT Condensed" panose="020B0606020104020203" pitchFamily="34" charset="0"/>
              </a:rPr>
              <a:t>Latitude • Longitude • </a:t>
            </a:r>
            <a:r>
              <a:rPr lang="en-US" altLang="en-US" sz="2400" u="sng" dirty="0">
                <a:solidFill>
                  <a:prstClr val="black"/>
                </a:solidFill>
                <a:latin typeface="Tw Cen MT Condensed" panose="020B0606020104020203" pitchFamily="34" charset="0"/>
              </a:rPr>
              <a:t>Elevation</a:t>
            </a:r>
            <a:r>
              <a:rPr lang="en-US" altLang="en-US" sz="2400" dirty="0">
                <a:solidFill>
                  <a:prstClr val="black"/>
                </a:solidFill>
                <a:latin typeface="Tw Cen MT Condensed" panose="020B0606020104020203" pitchFamily="34" charset="0"/>
              </a:rPr>
              <a:t> • Gravity • Shoreline Position</a:t>
            </a:r>
          </a:p>
          <a:p>
            <a:pPr>
              <a:defRPr/>
            </a:pPr>
            <a:r>
              <a:rPr lang="en-US" altLang="en-US" sz="2400" dirty="0">
                <a:solidFill>
                  <a:prstClr val="black"/>
                </a:solidFill>
                <a:latin typeface="Tw Cen MT Condensed" panose="020B0606020104020203" pitchFamily="34" charset="0"/>
              </a:rPr>
              <a:t>      + changes over time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08" y="1800763"/>
            <a:ext cx="3520745" cy="1993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7954" y="4048433"/>
            <a:ext cx="268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Today’s NSRS</a:t>
            </a:r>
          </a:p>
        </p:txBody>
      </p:sp>
    </p:spTree>
    <p:extLst>
      <p:ext uri="{BB962C8B-B14F-4D97-AF65-F5344CB8AC3E}">
        <p14:creationId xmlns:p14="http://schemas.microsoft.com/office/powerpoint/2010/main" val="83114245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43001" y="1443188"/>
            <a:ext cx="6857999" cy="5512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b="1" dirty="0"/>
              <a:t>Two versions of “foot” in current use: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AEEE2B-C066-44E1-AD98-BAD8AB43FE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0" y="358379"/>
            <a:ext cx="6858000" cy="601265"/>
          </a:xfrm>
          <a:noFill/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 tale of two feet</a:t>
            </a:r>
          </a:p>
        </p:txBody>
      </p:sp>
      <p:pic>
        <p:nvPicPr>
          <p:cNvPr id="5" name="Picture 2" descr="http://annerussellart.com/newimages/Twoleftfeet.jpg">
            <a:extLst>
              <a:ext uri="{FF2B5EF4-FFF2-40B4-BE49-F238E27FC236}">
                <a16:creationId xmlns:a16="http://schemas.microsoft.com/office/drawing/2014/main" id="{F17263F2-DAE0-4199-AA32-0D62B0635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2632" l="42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84"/>
          <a:stretch/>
        </p:blipFill>
        <p:spPr bwMode="auto">
          <a:xfrm>
            <a:off x="6043613" y="352393"/>
            <a:ext cx="2172283" cy="12415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AE79E5-AC04-4423-988A-690B48BD1110}"/>
              </a:ext>
            </a:extLst>
          </p:cNvPr>
          <p:cNvSpPr txBox="1">
            <a:spLocks/>
          </p:cNvSpPr>
          <p:nvPr/>
        </p:nvSpPr>
        <p:spPr bwMode="auto">
          <a:xfrm>
            <a:off x="1742492" y="1909287"/>
            <a:ext cx="2514600" cy="55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  <a:defRPr/>
            </a:pPr>
            <a:r>
              <a:rPr lang="en-US" sz="2100" dirty="0">
                <a:latin typeface="Calibri"/>
              </a:rPr>
              <a:t>“Old” U.S. survey foot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817118-2568-4387-AF3E-94E1DD8F0514}"/>
              </a:ext>
            </a:extLst>
          </p:cNvPr>
          <p:cNvSpPr txBox="1">
            <a:spLocks/>
          </p:cNvSpPr>
          <p:nvPr/>
        </p:nvSpPr>
        <p:spPr bwMode="auto">
          <a:xfrm>
            <a:off x="4493419" y="1909287"/>
            <a:ext cx="2843213" cy="55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  <a:defRPr/>
            </a:pPr>
            <a:r>
              <a:rPr lang="en-US" sz="2100" dirty="0">
                <a:latin typeface="Calibri"/>
              </a:rPr>
              <a:t>“New” international foot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5C98E94-8175-43FC-846C-BAD31A6071AE}"/>
              </a:ext>
            </a:extLst>
          </p:cNvPr>
          <p:cNvSpPr/>
          <p:nvPr/>
        </p:nvSpPr>
        <p:spPr>
          <a:xfrm>
            <a:off x="4288802" y="1995904"/>
            <a:ext cx="224883" cy="214313"/>
          </a:xfrm>
          <a:prstGeom prst="rightArrow">
            <a:avLst>
              <a:gd name="adj1" fmla="val 33333"/>
              <a:gd name="adj2" fmla="val 6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7021A9-82B2-44A8-A949-F31D346AA73B}"/>
              </a:ext>
            </a:extLst>
          </p:cNvPr>
          <p:cNvSpPr/>
          <p:nvPr/>
        </p:nvSpPr>
        <p:spPr>
          <a:xfrm>
            <a:off x="4785052" y="2336706"/>
            <a:ext cx="2321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1 ft = 0.3048 m </a:t>
            </a:r>
            <a:r>
              <a:rPr lang="en-US" b="1" i="1" dirty="0">
                <a:solidFill>
                  <a:prstClr val="black"/>
                </a:solidFill>
                <a:latin typeface="Calibri"/>
              </a:rPr>
              <a:t>exactly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3D82A2-4B3D-4A22-A40E-4F564B6A4FCE}"/>
              </a:ext>
            </a:extLst>
          </p:cNvPr>
          <p:cNvSpPr/>
          <p:nvPr/>
        </p:nvSpPr>
        <p:spPr>
          <a:xfrm>
            <a:off x="1673220" y="2336706"/>
            <a:ext cx="2954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‭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1 ft = 0.3048006096…‬ 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8E111E-FD97-4CBD-94E1-2B02A0726401}"/>
              </a:ext>
            </a:extLst>
          </p:cNvPr>
          <p:cNvSpPr/>
          <p:nvPr/>
        </p:nvSpPr>
        <p:spPr>
          <a:xfrm>
            <a:off x="3411848" y="2812799"/>
            <a:ext cx="2218353" cy="1200329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differ by</a:t>
            </a:r>
          </a:p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2 parts per million (ppm) or ~0.01 ft/mile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41EFE1AD-0BBA-4430-8D16-A8F2C79F5B94}"/>
              </a:ext>
            </a:extLst>
          </p:cNvPr>
          <p:cNvCxnSpPr>
            <a:stCxn id="16" idx="1"/>
          </p:cNvCxnSpPr>
          <p:nvPr/>
        </p:nvCxnSpPr>
        <p:spPr>
          <a:xfrm rot="10800000">
            <a:off x="3068948" y="2644366"/>
            <a:ext cx="342900" cy="618557"/>
          </a:xfrm>
          <a:prstGeom prst="bentConnector2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13E4C9CC-D4E0-43BD-8DC1-E0D3A78E9E05}"/>
              </a:ext>
            </a:extLst>
          </p:cNvPr>
          <p:cNvCxnSpPr>
            <a:cxnSpLocks/>
          </p:cNvCxnSpPr>
          <p:nvPr/>
        </p:nvCxnSpPr>
        <p:spPr>
          <a:xfrm flipV="1">
            <a:off x="5630201" y="2644363"/>
            <a:ext cx="342900" cy="617220"/>
          </a:xfrm>
          <a:prstGeom prst="bentConnector2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97CE1C4-555F-49D6-B0C5-6964478B4F05}"/>
              </a:ext>
            </a:extLst>
          </p:cNvPr>
          <p:cNvSpPr/>
          <p:nvPr/>
        </p:nvSpPr>
        <p:spPr>
          <a:xfrm>
            <a:off x="2256938" y="3941603"/>
            <a:ext cx="4288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algn="ctr" defTabSz="685800">
              <a:defRPr/>
            </a:pPr>
            <a:r>
              <a:rPr lang="en-US" sz="2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A </a:t>
            </a:r>
            <a:r>
              <a:rPr lang="en-US" sz="2400" b="1" i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real</a:t>
            </a:r>
            <a:r>
              <a:rPr lang="en-US" sz="2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 problem with </a:t>
            </a:r>
            <a:r>
              <a:rPr lang="en-US" sz="2400" b="1" i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real</a:t>
            </a:r>
            <a:r>
              <a:rPr lang="en-US" sz="24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 costs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C8B8B-4B05-4C2A-B2BF-4C66AE35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BA20699-3253-714E-A86F-ABA98CEE1FD0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40</a:t>
            </a:fld>
            <a:endParaRPr lang="en-US" sz="9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4/8/2022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 animBg="1"/>
      <p:bldP spid="14" grpId="0"/>
      <p:bldP spid="15" grpId="0"/>
      <p:bldP spid="16" grpId="0" animBg="1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098179D-700C-421F-832A-8A9340742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1CC2AA-4F45-459A-8464-8C1EFEBE8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C0FD2-06B8-421D-AF30-C154EA4EEB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AB97BE-032E-476D-A8A9-3D5EDD9A1F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1F159-6990-46C2-990A-5FF9C2BCDE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A7CDC-30E7-4573-BD0E-E1EF4AFB92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FC46FB-F048-6148-95B4-0B5769F5CC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543">
            <a:off x="1666702" y="1796484"/>
            <a:ext cx="5658884" cy="15505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28C302-5543-43A3-905A-918E0092C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EE7B93A-05D4-4E0E-9360-14272AE9C6F8}" type="slidenum">
              <a:rPr lang="en-US" sz="90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41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5979"/>
            <a:ext cx="6858000" cy="85725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Bye, bye, U.S. survey foot…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926" y="1063229"/>
            <a:ext cx="8140148" cy="3394472"/>
          </a:xfrm>
        </p:spPr>
        <p:txBody>
          <a:bodyPr>
            <a:normAutofit lnSpcReduction="10000"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 modernized NSRS, NGS will support </a:t>
            </a: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one definition of the “foot”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Previously called the “international foot”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Now, just the “foot”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 foot = 0.3048 meter (exact)</a:t>
            </a:r>
          </a:p>
          <a:p>
            <a:r>
              <a:rPr 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Recommend using term “international foot” when there is potential for confusion with other foot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NGS will continue to support U.S. survey foot for legacy applications (e.g., SPCS 83 and 27)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12931" y="4323041"/>
            <a:ext cx="529983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For more information on the foot: https://www.youtube.com/watch?v=b_NL8NHFlIU</a:t>
            </a:r>
          </a:p>
        </p:txBody>
      </p:sp>
    </p:spTree>
    <p:extLst>
      <p:ext uri="{BB962C8B-B14F-4D97-AF65-F5344CB8AC3E}">
        <p14:creationId xmlns:p14="http://schemas.microsoft.com/office/powerpoint/2010/main" val="73905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28800" y="457200"/>
            <a:ext cx="542925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100" b="1" kern="0" dirty="0">
                <a:latin typeface="Arial" charset="0"/>
                <a:ea typeface="+mj-ea"/>
              </a:rPr>
              <a:t>What is Geodesy?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4343400" y="1143000"/>
            <a:ext cx="2971800" cy="1428750"/>
          </a:xfrm>
          <a:prstGeom prst="rect">
            <a:avLst/>
          </a:prstGeom>
          <a:noFill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1650" kern="0" dirty="0">
                <a:latin typeface="Arial" charset="0"/>
              </a:rPr>
              <a:t>Geodesy (geodetic control) is a foundational science that defines position &amp; height</a:t>
            </a:r>
            <a:endParaRPr lang="en-US" sz="1200" kern="0" dirty="0">
              <a:latin typeface="Arial" charset="0"/>
            </a:endParaRPr>
          </a:p>
        </p:txBody>
      </p:sp>
      <p:pic>
        <p:nvPicPr>
          <p:cNvPr id="22532" name="Picture 12" descr="relationshi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971550"/>
            <a:ext cx="222408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43325" y="3148013"/>
            <a:ext cx="4171950" cy="1712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50" kern="0" dirty="0">
                <a:latin typeface="Arial" charset="0"/>
              </a:rPr>
              <a:t>The Earth is an irregular surface and is difficult to model.  Accurate positions are required for a wide variety of applications</a:t>
            </a:r>
          </a:p>
          <a:p>
            <a:pPr algn="ctr">
              <a:spcBef>
                <a:spcPct val="20000"/>
              </a:spcBef>
              <a:defRPr/>
            </a:pPr>
            <a:endParaRPr lang="en-US" sz="1650" kern="0" dirty="0">
              <a:latin typeface="Arial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1200" kern="0" dirty="0">
                <a:latin typeface="Arial" charset="0"/>
              </a:rPr>
              <a:t>(e.g. monitoring climate change impacts/sea level change)</a:t>
            </a:r>
            <a:endParaRPr lang="en-US" sz="600" kern="0" dirty="0">
              <a:latin typeface="Arial" charset="0"/>
            </a:endParaRPr>
          </a:p>
          <a:p>
            <a:pPr algn="ctr">
              <a:spcBef>
                <a:spcPct val="20000"/>
              </a:spcBef>
              <a:defRPr/>
            </a:pPr>
            <a:endParaRPr lang="en-US" kern="0" dirty="0">
              <a:latin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000250" y="2493169"/>
            <a:ext cx="542925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100" b="1" kern="0" dirty="0">
                <a:latin typeface="Arial" charset="0"/>
                <a:ea typeface="+mj-ea"/>
              </a:rPr>
              <a:t>Why is Geodesy important?</a:t>
            </a:r>
          </a:p>
        </p:txBody>
      </p: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73" y="2881313"/>
            <a:ext cx="2040731" cy="203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B7618-5D6C-47E0-A10C-E1EAAC0BE430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4341E8-0D8C-4A88-8965-6F153BB2F930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6" name="Picture 3" descr="Y:\tx2011\Photos\2003-877_4770_TIDAL_8\2003-877_4770_TIDAL_8-1-201108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0800" y="593601"/>
            <a:ext cx="1781865" cy="177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9" y="3196305"/>
            <a:ext cx="1766552" cy="132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54" y="3101475"/>
            <a:ext cx="1891378" cy="141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493" y="2913695"/>
            <a:ext cx="1781865" cy="16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an undisturbed m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9783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lose-up photo, showing mark tablet details and datum poi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036" y="501146"/>
            <a:ext cx="2107877" cy="21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eye-level photo, showing setting details and condi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13" y="2811459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Example mark typ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861" y="594229"/>
            <a:ext cx="2130561" cy="159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UW Milwaukee GIS Days 2022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95" y="124131"/>
            <a:ext cx="6123809" cy="489523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10139" y="2913695"/>
            <a:ext cx="5600274" cy="18778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07504" y="2820498"/>
            <a:ext cx="156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Horizontal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10139" y="3379304"/>
            <a:ext cx="5516218" cy="1789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769022" y="3565037"/>
            <a:ext cx="156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Vertical</a:t>
            </a:r>
          </a:p>
        </p:txBody>
      </p:sp>
    </p:spTree>
    <p:extLst>
      <p:ext uri="{BB962C8B-B14F-4D97-AF65-F5344CB8AC3E}">
        <p14:creationId xmlns:p14="http://schemas.microsoft.com/office/powerpoint/2010/main" val="109626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22672" y="1168708"/>
            <a:ext cx="4918166" cy="295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  <a:defRPr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NGS defines, maintains and provides access to the NSRS to meet our Nation’s economic, social &amp; environmental needs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sz="21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en-US" sz="18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en-US" sz="18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en-US" sz="18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7194" y="2507583"/>
            <a:ext cx="3226049" cy="1200329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400" dirty="0">
                <a:solidFill>
                  <a:prstClr val="black"/>
                </a:solidFill>
                <a:latin typeface="Tw Cen MT Condensed" panose="020B0606020104020203" pitchFamily="34" charset="0"/>
              </a:rPr>
              <a:t>Latitude • Longitude • </a:t>
            </a:r>
            <a:r>
              <a:rPr lang="en-US" altLang="en-US" sz="2400" u="sng" dirty="0">
                <a:solidFill>
                  <a:prstClr val="black"/>
                </a:solidFill>
                <a:latin typeface="Tw Cen MT Condensed" panose="020B0606020104020203" pitchFamily="34" charset="0"/>
              </a:rPr>
              <a:t>Elevation</a:t>
            </a:r>
            <a:r>
              <a:rPr lang="en-US" altLang="en-US" sz="2400" dirty="0">
                <a:solidFill>
                  <a:prstClr val="black"/>
                </a:solidFill>
                <a:latin typeface="Tw Cen MT Condensed" panose="020B0606020104020203" pitchFamily="34" charset="0"/>
              </a:rPr>
              <a:t> • Gravity • Shoreline Position</a:t>
            </a:r>
          </a:p>
          <a:p>
            <a:pPr>
              <a:defRPr/>
            </a:pPr>
            <a:r>
              <a:rPr lang="en-US" altLang="en-US" sz="2400" dirty="0">
                <a:solidFill>
                  <a:prstClr val="black"/>
                </a:solidFill>
                <a:latin typeface="Tw Cen MT Condensed" panose="020B0606020104020203" pitchFamily="34" charset="0"/>
              </a:rPr>
              <a:t>      + changes over time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686149" y="2507582"/>
            <a:ext cx="49678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</p:txBody>
      </p:sp>
      <p:sp>
        <p:nvSpPr>
          <p:cNvPr id="3" name="Rectangle 2"/>
          <p:cNvSpPr/>
          <p:nvPr/>
        </p:nvSpPr>
        <p:spPr>
          <a:xfrm>
            <a:off x="422673" y="3695761"/>
            <a:ext cx="53576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North American Terrestrial Reference Frame (NATRF 2022)</a:t>
            </a:r>
          </a:p>
          <a:p>
            <a:r>
              <a:rPr lang="en-US" sz="1500" dirty="0"/>
              <a:t>Caribbean Terrestrial Reference Frame (CATRF 2022)</a:t>
            </a:r>
          </a:p>
          <a:p>
            <a:r>
              <a:rPr lang="en-US" sz="1500" dirty="0"/>
              <a:t>Pacific Terrestrial Reference Frame (PATRF 2022)</a:t>
            </a:r>
          </a:p>
          <a:p>
            <a:r>
              <a:rPr lang="en-US" sz="1500" dirty="0"/>
              <a:t>Marianas Terrestrial Reference Frame (MATRF 2022)</a:t>
            </a:r>
          </a:p>
          <a:p>
            <a:endParaRPr lang="en-US" sz="1500" dirty="0"/>
          </a:p>
          <a:p>
            <a:r>
              <a:rPr lang="en-US" sz="1500" b="1" dirty="0"/>
              <a:t>North America and Pacific Geopotential Datum (NAPGD2022)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3BED96-C396-4BA3-94CB-3544CF89A26A}"/>
              </a:ext>
            </a:extLst>
          </p:cNvPr>
          <p:cNvGrpSpPr/>
          <p:nvPr/>
        </p:nvGrpSpPr>
        <p:grpSpPr>
          <a:xfrm>
            <a:off x="5437208" y="1619210"/>
            <a:ext cx="3520745" cy="2890888"/>
            <a:chOff x="7249610" y="2158946"/>
            <a:chExt cx="4694327" cy="38545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9610" y="2401017"/>
              <a:ext cx="4694327" cy="265808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346429" y="2158946"/>
              <a:ext cx="4543910" cy="1446107"/>
              <a:chOff x="5163671" y="2601400"/>
              <a:chExt cx="4543910" cy="1446107"/>
            </a:xfrm>
          </p:grpSpPr>
          <p:pic>
            <p:nvPicPr>
              <p:cNvPr id="10" name="Picture 2" descr="323c20df-7dc3-4a33-87d8-2dae899bac5b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163671" y="3200243"/>
                <a:ext cx="720763" cy="847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323c20df-7dc3-4a33-87d8-2dae899bac5b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930179" y="3200243"/>
                <a:ext cx="720763" cy="847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323c20df-7dc3-4a33-87d8-2dae899bac5b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986818" y="2601400"/>
                <a:ext cx="720763" cy="847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8170606" y="5397910"/>
              <a:ext cx="358385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Tomorrow’s NSRS</a:t>
              </a: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 bwMode="auto">
          <a:xfrm>
            <a:off x="431074" y="517693"/>
            <a:ext cx="8384774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National Spatial Reference System (NSRS)</a:t>
            </a:r>
          </a:p>
        </p:txBody>
      </p:sp>
      <p:pic>
        <p:nvPicPr>
          <p:cNvPr id="16" name="Picture 4" descr="xGEOID20">
            <a:extLst>
              <a:ext uri="{FF2B5EF4-FFF2-40B4-BE49-F238E27FC236}">
                <a16:creationId xmlns:a16="http://schemas.microsoft.com/office/drawing/2014/main" id="{FE20186B-2A8C-4D22-9FEC-118C8C462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5615" y="3529712"/>
            <a:ext cx="3003929" cy="16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423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0352 -0.106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2-layer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2150" y="1406129"/>
            <a:ext cx="2143125" cy="3178969"/>
          </a:xfrm>
        </p:spPr>
      </p:pic>
      <p:sp>
        <p:nvSpPr>
          <p:cNvPr id="299011" name="Freeform 3"/>
          <p:cNvSpPr>
            <a:spLocks/>
          </p:cNvSpPr>
          <p:nvPr/>
        </p:nvSpPr>
        <p:spPr bwMode="auto">
          <a:xfrm>
            <a:off x="5829300" y="4268101"/>
            <a:ext cx="2000250" cy="207749"/>
          </a:xfrm>
          <a:custGeom>
            <a:avLst/>
            <a:gdLst>
              <a:gd name="T0" fmla="*/ 2147483647 w 1680"/>
              <a:gd name="T1" fmla="*/ 0 h 240"/>
              <a:gd name="T2" fmla="*/ 0 w 1680"/>
              <a:gd name="T3" fmla="*/ 2147483647 h 240"/>
              <a:gd name="T4" fmla="*/ 2147483647 w 1680"/>
              <a:gd name="T5" fmla="*/ 2147483647 h 240"/>
              <a:gd name="T6" fmla="*/ 2147483647 w 1680"/>
              <a:gd name="T7" fmla="*/ 2147483647 h 240"/>
              <a:gd name="T8" fmla="*/ 2147483647 w 1680"/>
              <a:gd name="T9" fmla="*/ 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240"/>
              <a:gd name="T17" fmla="*/ 1680 w 1680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240">
                <a:moveTo>
                  <a:pt x="288" y="0"/>
                </a:moveTo>
                <a:lnTo>
                  <a:pt x="0" y="48"/>
                </a:lnTo>
                <a:lnTo>
                  <a:pt x="816" y="240"/>
                </a:lnTo>
                <a:lnTo>
                  <a:pt x="1680" y="48"/>
                </a:lnTo>
                <a:lnTo>
                  <a:pt x="1392" y="0"/>
                </a:lnTo>
              </a:path>
            </a:pathLst>
          </a:custGeom>
          <a:noFill/>
          <a:ln w="50800" cap="flat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71396" tIns="0" rIns="0" bIns="0" anchor="ctr">
            <a:spAutoFit/>
          </a:bodyPr>
          <a:lstStyle/>
          <a:p>
            <a:endParaRPr lang="en-US" sz="135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314450" y="1714501"/>
            <a:ext cx="4514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buFontTx/>
              <a:buNone/>
            </a:pPr>
            <a:r>
              <a:rPr lang="en-US" altLang="en-US" sz="1800" u="sng" dirty="0">
                <a:solidFill>
                  <a:srgbClr val="000000"/>
                </a:solidFill>
                <a:latin typeface="Arial" panose="020B0604020202020204" pitchFamily="34" charset="0"/>
              </a:rPr>
              <a:t>geodetic control (the NSRS) 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is the foundation for all geospatial products.</a:t>
            </a:r>
          </a:p>
          <a:p>
            <a:pPr eaLnBrk="1" hangingPunct="1">
              <a:buFontTx/>
              <a:buChar char="•"/>
            </a:pPr>
            <a:endParaRPr lang="en-US" altLang="en-US" sz="7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314450" y="2457450"/>
            <a:ext cx="4057650" cy="41549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71396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350" dirty="0">
                <a:solidFill>
                  <a:srgbClr val="1F497D"/>
                </a:solidFill>
                <a:latin typeface="Arial" panose="020B0604020202020204" pitchFamily="34" charset="0"/>
              </a:rPr>
              <a:t>without Geodetic Control as a “base map” layer, GIS applications will not work properly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5372100" y="2743200"/>
            <a:ext cx="342900" cy="148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1148954" y="273814"/>
            <a:ext cx="6858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rIns="3429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i="1" dirty="0">
                <a:latin typeface="Arial" panose="020B0604020202020204" pitchFamily="34" charset="0"/>
              </a:rPr>
              <a:t>Accurate</a:t>
            </a:r>
            <a:r>
              <a:rPr lang="en-US" altLang="en-US" sz="3000" b="1" dirty="0">
                <a:latin typeface="Arial" panose="020B0604020202020204" pitchFamily="34" charset="0"/>
              </a:rPr>
              <a:t> positioning begins </a:t>
            </a:r>
            <a:br>
              <a:rPr lang="en-US" altLang="en-US" sz="3000" b="1" dirty="0">
                <a:latin typeface="Arial" panose="020B0604020202020204" pitchFamily="34" charset="0"/>
              </a:rPr>
            </a:br>
            <a:r>
              <a:rPr lang="en-US" altLang="en-US" sz="3000" b="1" dirty="0">
                <a:latin typeface="Arial" panose="020B0604020202020204" pitchFamily="34" charset="0"/>
              </a:rPr>
              <a:t>with </a:t>
            </a:r>
            <a:r>
              <a:rPr lang="en-US" altLang="en-US" sz="3000" b="1" i="1" dirty="0">
                <a:latin typeface="Arial" panose="020B0604020202020204" pitchFamily="34" charset="0"/>
              </a:rPr>
              <a:t>accurate </a:t>
            </a:r>
            <a:r>
              <a:rPr lang="en-US" altLang="en-US" sz="3000" b="1" dirty="0">
                <a:latin typeface="Arial" panose="020B0604020202020204" pitchFamily="34" charset="0"/>
              </a:rPr>
              <a:t>coordinates </a:t>
            </a:r>
          </a:p>
        </p:txBody>
      </p:sp>
      <p:grpSp>
        <p:nvGrpSpPr>
          <p:cNvPr id="25608" name="Group 5"/>
          <p:cNvGrpSpPr>
            <a:grpSpLocks/>
          </p:cNvGrpSpPr>
          <p:nvPr/>
        </p:nvGrpSpPr>
        <p:grpSpPr bwMode="auto">
          <a:xfrm>
            <a:off x="1485901" y="2914650"/>
            <a:ext cx="2618041" cy="1828800"/>
            <a:chOff x="-1740" y="-3176"/>
            <a:chExt cx="7013" cy="5431"/>
          </a:xfrm>
        </p:grpSpPr>
        <p:pic>
          <p:nvPicPr>
            <p:cNvPr id="25609" name="Picture 6" descr="Bridge_split_cropp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0" y="-2348"/>
              <a:ext cx="6639" cy="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0" name="Text Box 7"/>
            <p:cNvSpPr txBox="1">
              <a:spLocks noChangeArrowheads="1"/>
            </p:cNvSpPr>
            <p:nvPr/>
          </p:nvSpPr>
          <p:spPr bwMode="auto">
            <a:xfrm rot="16200000">
              <a:off x="2279" y="-739"/>
              <a:ext cx="5431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750">
                  <a:solidFill>
                    <a:srgbClr val="000000"/>
                  </a:solidFill>
                  <a:latin typeface="Times New Roman" panose="02020603050405020304" pitchFamily="18" charset="0"/>
                </a:rPr>
                <a:t>Source: Zurich-American Insurance Group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1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3099816" y="2731008"/>
            <a:ext cx="126610" cy="1266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45" name="TextBox 44"/>
          <p:cNvSpPr txBox="1">
            <a:spLocks noChangeAspect="1"/>
          </p:cNvSpPr>
          <p:nvPr/>
        </p:nvSpPr>
        <p:spPr>
          <a:xfrm>
            <a:off x="3183595" y="2538613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7" name="TextBox 46"/>
          <p:cNvSpPr txBox="1">
            <a:spLocks noChangeAspect="1"/>
          </p:cNvSpPr>
          <p:nvPr/>
        </p:nvSpPr>
        <p:spPr>
          <a:xfrm>
            <a:off x="2006263" y="1105582"/>
            <a:ext cx="27340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</a:rPr>
              <a:t>Find the coordinates of point 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396696" y="1189299"/>
            <a:ext cx="245672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Somewhere on Earth…</a:t>
            </a: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r>
              <a:rPr lang="en-US" sz="1350" dirty="0">
                <a:latin typeface="Times New Roman" panose="02020603050405020304" pitchFamily="18" charset="0"/>
              </a:rPr>
              <a:t>You are presented with this problem…</a:t>
            </a: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r>
              <a:rPr lang="en-US" sz="1350" dirty="0">
                <a:latin typeface="Times New Roman" panose="02020603050405020304" pitchFamily="18" charset="0"/>
              </a:rPr>
              <a:t>Without any other information, the problem is unsolvable.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0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3099816" y="2731008"/>
            <a:ext cx="126610" cy="1266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45" name="TextBox 44"/>
          <p:cNvSpPr txBox="1">
            <a:spLocks noChangeAspect="1"/>
          </p:cNvSpPr>
          <p:nvPr/>
        </p:nvSpPr>
        <p:spPr>
          <a:xfrm>
            <a:off x="3183595" y="2538613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7" name="TextBox 46"/>
          <p:cNvSpPr txBox="1">
            <a:spLocks noChangeAspect="1"/>
          </p:cNvSpPr>
          <p:nvPr/>
        </p:nvSpPr>
        <p:spPr>
          <a:xfrm>
            <a:off x="2006263" y="1105582"/>
            <a:ext cx="27340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</a:rPr>
              <a:t>Find the coordinates of point 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396696" y="1189299"/>
            <a:ext cx="245672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Wouldn’t it be fantastic if someone just provided you with a coordinate system?</a:t>
            </a: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r>
              <a:rPr lang="en-US" sz="1350" dirty="0">
                <a:latin typeface="Times New Roman" panose="02020603050405020304" pitchFamily="18" charset="0"/>
              </a:rPr>
              <a:t>Unfortunately, the Earth doesn’t come with lines of latitude and longitude just drawn all over it…</a:t>
            </a: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r>
              <a:rPr lang="en-US" sz="1350" dirty="0">
                <a:latin typeface="Times New Roman" panose="02020603050405020304" pitchFamily="18" charset="0"/>
              </a:rPr>
              <a:t>“The Earth is not a globe”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75816" y="3600889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1063" y="3010510"/>
            <a:ext cx="2755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3416" y="2407688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00229" y="1788253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4</a:t>
            </a:r>
          </a:p>
        </p:txBody>
      </p:sp>
      <p:grpSp>
        <p:nvGrpSpPr>
          <p:cNvPr id="21" name="Group 20"/>
          <p:cNvGrpSpPr/>
          <p:nvPr/>
        </p:nvGrpSpPr>
        <p:grpSpPr>
          <a:xfrm rot="5400000">
            <a:off x="3474928" y="2863639"/>
            <a:ext cx="156008" cy="2921816"/>
            <a:chOff x="1025754" y="1547446"/>
            <a:chExt cx="239611" cy="4487594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123406" y="1547446"/>
              <a:ext cx="15713" cy="448759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40645" y="5120640"/>
              <a:ext cx="2110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054349" y="4183966"/>
              <a:ext cx="2110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025754" y="2319998"/>
              <a:ext cx="2110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040645" y="3247293"/>
              <a:ext cx="2110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557246" y="4363993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82278" y="4362565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4432" y="4362565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97708" y="4362565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4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016798" y="1412609"/>
            <a:ext cx="156008" cy="2921816"/>
            <a:chOff x="1025754" y="1547446"/>
            <a:chExt cx="239611" cy="4487594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1123406" y="1547446"/>
              <a:ext cx="15713" cy="448759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040645" y="5120640"/>
              <a:ext cx="2110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054349" y="4183966"/>
              <a:ext cx="2110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025754" y="2319998"/>
              <a:ext cx="2110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040645" y="3247293"/>
              <a:ext cx="2110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/>
          <p:cNvCxnSpPr>
            <a:stCxn id="44" idx="4"/>
          </p:cNvCxnSpPr>
          <p:nvPr/>
        </p:nvCxnSpPr>
        <p:spPr>
          <a:xfrm flipH="1">
            <a:off x="3159911" y="2857618"/>
            <a:ext cx="3211" cy="1460908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4" idx="2"/>
          </p:cNvCxnSpPr>
          <p:nvPr/>
        </p:nvCxnSpPr>
        <p:spPr>
          <a:xfrm flipH="1" flipV="1">
            <a:off x="2092024" y="2792656"/>
            <a:ext cx="1007792" cy="1658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52832" y="2527010"/>
            <a:ext cx="11448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(x=1.8,y=2.6)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UW Milwaukee GIS Days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3099816" y="2731008"/>
            <a:ext cx="126610" cy="12661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47" name="TextBox 46"/>
          <p:cNvSpPr txBox="1">
            <a:spLocks noChangeAspect="1"/>
          </p:cNvSpPr>
          <p:nvPr/>
        </p:nvSpPr>
        <p:spPr>
          <a:xfrm>
            <a:off x="2006263" y="1105582"/>
            <a:ext cx="27340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</a:rPr>
              <a:t>Find the coordinates of point 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396696" y="1189299"/>
            <a:ext cx="2456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But what if someone gave you enough other points with pre-determined coordinates?</a:t>
            </a: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r>
              <a:rPr lang="en-US" sz="1350" dirty="0">
                <a:latin typeface="Times New Roman" panose="02020603050405020304" pitchFamily="18" charset="0"/>
              </a:rPr>
              <a:t>With a little measuring and trigonometry, you could certainly determine the coordinates of point A!</a:t>
            </a: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r>
              <a:rPr lang="en-US" sz="1350" dirty="0">
                <a:latin typeface="Times New Roman" panose="02020603050405020304" pitchFamily="18" charset="0"/>
              </a:rPr>
              <a:t>These “other points with pre-determined coordinates” are “</a:t>
            </a:r>
            <a:r>
              <a:rPr lang="en-US" sz="135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geodetic control</a:t>
            </a:r>
            <a:r>
              <a:rPr lang="en-US" sz="1350" dirty="0"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37" name="Oval 36"/>
          <p:cNvSpPr/>
          <p:nvPr/>
        </p:nvSpPr>
        <p:spPr>
          <a:xfrm>
            <a:off x="3099815" y="2731007"/>
            <a:ext cx="158262" cy="1582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88230" y="2454007"/>
            <a:ext cx="3097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</a:rPr>
              <a:t>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963168" y="3215213"/>
            <a:ext cx="1382693" cy="356130"/>
            <a:chOff x="3955206" y="4484154"/>
            <a:chExt cx="1843590" cy="474840"/>
          </a:xfrm>
        </p:grpSpPr>
        <p:sp>
          <p:nvSpPr>
            <p:cNvPr id="40" name="Oval 39"/>
            <p:cNvSpPr/>
            <p:nvPr/>
          </p:nvSpPr>
          <p:spPr>
            <a:xfrm>
              <a:off x="3955206" y="4747978"/>
              <a:ext cx="211016" cy="2110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60714" y="4484154"/>
              <a:ext cx="173808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</a:rPr>
                <a:t>B (x=3.1,y=1.4)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94431" y="1742293"/>
            <a:ext cx="1382693" cy="333380"/>
            <a:chOff x="3416253" y="2265968"/>
            <a:chExt cx="1843590" cy="444507"/>
          </a:xfrm>
        </p:grpSpPr>
        <p:sp>
          <p:nvSpPr>
            <p:cNvPr id="43" name="Oval 42"/>
            <p:cNvSpPr/>
            <p:nvPr/>
          </p:nvSpPr>
          <p:spPr>
            <a:xfrm>
              <a:off x="3416253" y="2499459"/>
              <a:ext cx="211016" cy="2110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521761" y="2265968"/>
              <a:ext cx="17380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</a:rPr>
                <a:t>C (x=2.7,y=3.9)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531952" y="3616085"/>
            <a:ext cx="1409485" cy="338963"/>
            <a:chOff x="1686220" y="4958994"/>
            <a:chExt cx="1879314" cy="451951"/>
          </a:xfrm>
        </p:grpSpPr>
        <p:sp>
          <p:nvSpPr>
            <p:cNvPr id="50" name="Oval 49"/>
            <p:cNvSpPr/>
            <p:nvPr/>
          </p:nvSpPr>
          <p:spPr>
            <a:xfrm>
              <a:off x="1686220" y="5199929"/>
              <a:ext cx="211016" cy="2110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14627" y="4958994"/>
              <a:ext cx="17509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</a:rPr>
                <a:t>D (x=0.8,y=0.9)</a:t>
              </a:r>
            </a:p>
          </p:txBody>
        </p:sp>
      </p:grpSp>
      <p:cxnSp>
        <p:nvCxnSpPr>
          <p:cNvPr id="52" name="Straight Arrow Connector 51"/>
          <p:cNvCxnSpPr>
            <a:stCxn id="37" idx="3"/>
          </p:cNvCxnSpPr>
          <p:nvPr/>
        </p:nvCxnSpPr>
        <p:spPr>
          <a:xfrm flipH="1">
            <a:off x="2674388" y="2866092"/>
            <a:ext cx="448605" cy="919475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37" idx="5"/>
            <a:endCxn id="40" idx="1"/>
          </p:cNvCxnSpPr>
          <p:nvPr/>
        </p:nvCxnSpPr>
        <p:spPr>
          <a:xfrm>
            <a:off x="3234901" y="2866092"/>
            <a:ext cx="751445" cy="570166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7" idx="7"/>
          </p:cNvCxnSpPr>
          <p:nvPr/>
        </p:nvCxnSpPr>
        <p:spPr>
          <a:xfrm flipV="1">
            <a:off x="3234900" y="2074641"/>
            <a:ext cx="575216" cy="679544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2158</Words>
  <Application>Microsoft Office PowerPoint</Application>
  <PresentationFormat>On-screen Show (16:9)</PresentationFormat>
  <Paragraphs>527</Paragraphs>
  <Slides>44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MS PGothic</vt:lpstr>
      <vt:lpstr>MS PGothic</vt:lpstr>
      <vt:lpstr>Arial</vt:lpstr>
      <vt:lpstr>Arial Black</vt:lpstr>
      <vt:lpstr>Calibri</vt:lpstr>
      <vt:lpstr>Cambria</vt:lpstr>
      <vt:lpstr>Palatino Linotype</vt:lpstr>
      <vt:lpstr>Times New Roman</vt:lpstr>
      <vt:lpstr>Tw Cen MT Condensed</vt:lpstr>
      <vt:lpstr>Wingdings</vt:lpstr>
      <vt:lpstr>Office Theme</vt:lpstr>
      <vt:lpstr>How NGS is Modernizing the National Spatial Reference System</vt:lpstr>
      <vt:lpstr>Who is NGS?</vt:lpstr>
      <vt:lpstr>Regional Geodetic Advisor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Horizontal Datums of the NSRS</vt:lpstr>
      <vt:lpstr>PowerPoint Presentation</vt:lpstr>
      <vt:lpstr>PowerPoint Presentation</vt:lpstr>
      <vt:lpstr>Replacing the NAD 83s</vt:lpstr>
      <vt:lpstr>PowerPoint Presentation</vt:lpstr>
      <vt:lpstr>Euler Poles and “Plate-Fixed”</vt:lpstr>
      <vt:lpstr>PowerPoint Presentation</vt:lpstr>
      <vt:lpstr>“Plate-Fixed”</vt:lpstr>
      <vt:lpstr>PowerPoint Presentation</vt:lpstr>
      <vt:lpstr>PowerPoint Presentation</vt:lpstr>
      <vt:lpstr>State Plane Coordinate System of 1983 (SPCS 83)</vt:lpstr>
      <vt:lpstr>PowerPoint Presentation</vt:lpstr>
      <vt:lpstr>Vertical Datums of the NSRS</vt:lpstr>
      <vt:lpstr>PowerPoint Presentation</vt:lpstr>
      <vt:lpstr>Leveling</vt:lpstr>
      <vt:lpstr>Replacing NAVD 88</vt:lpstr>
      <vt:lpstr>Gravity for the Redefinition of the American Vertical Datum (GRAV-D)</vt:lpstr>
      <vt:lpstr>PowerPoint Presentation</vt:lpstr>
      <vt:lpstr>PowerPoint Presentation</vt:lpstr>
      <vt:lpstr>NSRS Modernization: Delay</vt:lpstr>
      <vt:lpstr>NGS ArcGIS Online Resources</vt:lpstr>
      <vt:lpstr>PowerPoint Presentation</vt:lpstr>
      <vt:lpstr>Online Resources</vt:lpstr>
      <vt:lpstr>Thank You!</vt:lpstr>
      <vt:lpstr>Extra Slides</vt:lpstr>
      <vt:lpstr>National Spatial Reference System (NSRS)</vt:lpstr>
      <vt:lpstr>NAVD 88 (epoch ?) to  NAPGD2022 Epoch 2020.00 (estimate)</vt:lpstr>
      <vt:lpstr>The Geoid, and Heights</vt:lpstr>
      <vt:lpstr>Typical GNSS Setups</vt:lpstr>
      <vt:lpstr>A tale of two feet</vt:lpstr>
      <vt:lpstr>PowerPoint Presentation</vt:lpstr>
      <vt:lpstr>Bye, bye, U.S. survey foot…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2022-04-08T14:56:45Z</dcterms:created>
  <dcterms:modified xsi:type="dcterms:W3CDTF">2022-04-08T15:05:12Z</dcterms:modified>
</cp:coreProperties>
</file>