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86" r:id="rId3"/>
    <p:sldMasterId id="2147483704" r:id="rId4"/>
  </p:sldMasterIdLst>
  <p:notesMasterIdLst>
    <p:notesMasterId r:id="rId44"/>
  </p:notesMasterIdLst>
  <p:sldIdLst>
    <p:sldId id="393" r:id="rId5"/>
    <p:sldId id="376" r:id="rId6"/>
    <p:sldId id="349" r:id="rId7"/>
    <p:sldId id="354" r:id="rId8"/>
    <p:sldId id="355" r:id="rId9"/>
    <p:sldId id="377" r:id="rId10"/>
    <p:sldId id="35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94" r:id="rId20"/>
    <p:sldId id="395" r:id="rId21"/>
    <p:sldId id="396" r:id="rId22"/>
    <p:sldId id="397" r:id="rId23"/>
    <p:sldId id="398" r:id="rId24"/>
    <p:sldId id="380" r:id="rId25"/>
    <p:sldId id="381" r:id="rId26"/>
    <p:sldId id="387" r:id="rId27"/>
    <p:sldId id="382" r:id="rId28"/>
    <p:sldId id="388" r:id="rId29"/>
    <p:sldId id="389" r:id="rId30"/>
    <p:sldId id="390" r:id="rId31"/>
    <p:sldId id="383" r:id="rId32"/>
    <p:sldId id="384" r:id="rId33"/>
    <p:sldId id="391" r:id="rId34"/>
    <p:sldId id="392" r:id="rId35"/>
    <p:sldId id="346" r:id="rId36"/>
    <p:sldId id="350" r:id="rId37"/>
    <p:sldId id="351" r:id="rId38"/>
    <p:sldId id="352" r:id="rId39"/>
    <p:sldId id="353" r:id="rId40"/>
    <p:sldId id="386" r:id="rId41"/>
    <p:sldId id="348" r:id="rId42"/>
    <p:sldId id="375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Presentations\pics\TECH.TIMELINE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POSITIONING </a:t>
            </a:r>
            <a:r>
              <a:rPr lang="en-US" sz="2400" dirty="0" smtClean="0"/>
              <a:t>TECHNOLOGY-</a:t>
            </a:r>
          </a:p>
          <a:p>
            <a:pPr>
              <a:defRPr sz="2400"/>
            </a:pPr>
            <a:r>
              <a:rPr lang="en-US" sz="2400" dirty="0" smtClean="0"/>
              <a:t>A CARTOON GRAPH</a:t>
            </a:r>
            <a:endParaRPr lang="en-US" sz="2400" dirty="0"/>
          </a:p>
        </c:rich>
      </c:tx>
      <c:layout>
        <c:manualLayout>
          <c:xMode val="edge"/>
          <c:yMode val="edge"/>
          <c:x val="0.15840265211616247"/>
          <c:y val="0"/>
        </c:manualLayout>
      </c:layout>
      <c:overlay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TECHNOLOGY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</c:spPr>
          </c:marker>
          <c:cat>
            <c:numRef>
              <c:f>Sheet1!$C$3:$C$23</c:f>
              <c:numCache>
                <c:formatCode>General</c:formatCode>
                <c:ptCount val="21"/>
                <c:pt idx="0">
                  <c:v>-2700</c:v>
                </c:pt>
                <c:pt idx="1">
                  <c:v>-2500</c:v>
                </c:pt>
                <c:pt idx="2">
                  <c:v>-1500</c:v>
                </c:pt>
                <c:pt idx="3">
                  <c:v>-1000</c:v>
                </c:pt>
                <c:pt idx="4">
                  <c:v>-500</c:v>
                </c:pt>
                <c:pt idx="5">
                  <c:v>0</c:v>
                </c:pt>
                <c:pt idx="6">
                  <c:v>500</c:v>
                </c:pt>
                <c:pt idx="7">
                  <c:v>750</c:v>
                </c:pt>
                <c:pt idx="8">
                  <c:v>1000</c:v>
                </c:pt>
                <c:pt idx="9">
                  <c:v>1250</c:v>
                </c:pt>
                <c:pt idx="10">
                  <c:v>1500</c:v>
                </c:pt>
                <c:pt idx="11">
                  <c:v>1700</c:v>
                </c:pt>
                <c:pt idx="12">
                  <c:v>1750</c:v>
                </c:pt>
                <c:pt idx="13">
                  <c:v>1850</c:v>
                </c:pt>
                <c:pt idx="14">
                  <c:v>1900</c:v>
                </c:pt>
                <c:pt idx="15">
                  <c:v>1977</c:v>
                </c:pt>
                <c:pt idx="16">
                  <c:v>1989</c:v>
                </c:pt>
                <c:pt idx="17">
                  <c:v>2000</c:v>
                </c:pt>
                <c:pt idx="18">
                  <c:v>2010</c:v>
                </c:pt>
                <c:pt idx="19">
                  <c:v>2017</c:v>
                </c:pt>
                <c:pt idx="20">
                  <c:v>2030</c:v>
                </c:pt>
              </c:numCache>
            </c:numRef>
          </c:cat>
          <c:val>
            <c:numRef>
              <c:f>Sheet1!$B$3:$B$23</c:f>
              <c:numCache>
                <c:formatCode>General</c:formatCode>
                <c:ptCount val="21"/>
                <c:pt idx="0">
                  <c:v>100</c:v>
                </c:pt>
                <c:pt idx="1">
                  <c:v>110</c:v>
                </c:pt>
                <c:pt idx="2">
                  <c:v>150</c:v>
                </c:pt>
                <c:pt idx="3">
                  <c:v>160</c:v>
                </c:pt>
                <c:pt idx="4">
                  <c:v>200</c:v>
                </c:pt>
                <c:pt idx="5">
                  <c:v>250</c:v>
                </c:pt>
                <c:pt idx="6">
                  <c:v>450</c:v>
                </c:pt>
                <c:pt idx="7">
                  <c:v>650</c:v>
                </c:pt>
                <c:pt idx="8">
                  <c:v>750</c:v>
                </c:pt>
                <c:pt idx="9">
                  <c:v>1250</c:v>
                </c:pt>
                <c:pt idx="10">
                  <c:v>1450</c:v>
                </c:pt>
                <c:pt idx="11">
                  <c:v>1800</c:v>
                </c:pt>
                <c:pt idx="12">
                  <c:v>2200</c:v>
                </c:pt>
                <c:pt idx="13">
                  <c:v>2300</c:v>
                </c:pt>
                <c:pt idx="14">
                  <c:v>2550</c:v>
                </c:pt>
                <c:pt idx="15">
                  <c:v>2900</c:v>
                </c:pt>
                <c:pt idx="16">
                  <c:v>4000</c:v>
                </c:pt>
                <c:pt idx="17">
                  <c:v>7000</c:v>
                </c:pt>
                <c:pt idx="18">
                  <c:v>9000</c:v>
                </c:pt>
                <c:pt idx="19">
                  <c:v>14000</c:v>
                </c:pt>
                <c:pt idx="20">
                  <c:v>17000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767360"/>
        <c:axId val="94769536"/>
      </c:lineChart>
      <c:catAx>
        <c:axId val="9476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b="1" i="0" baseline="0">
                <a:solidFill>
                  <a:srgbClr val="FF0000"/>
                </a:solidFill>
              </a:defRPr>
            </a:pPr>
            <a:endParaRPr lang="en-US"/>
          </a:p>
        </c:txPr>
        <c:crossAx val="94769536"/>
        <c:crosses val="autoZero"/>
        <c:auto val="1"/>
        <c:lblAlgn val="ctr"/>
        <c:lblOffset val="100"/>
        <c:noMultiLvlLbl val="0"/>
      </c:catAx>
      <c:valAx>
        <c:axId val="947695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47673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69A72-A891-46DE-B12E-4343DEB339FC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>
        <a:scene3d>
          <a:camera prst="orthographicFront"/>
          <a:lightRig rig="contrasting" dir="t"/>
        </a:scene3d>
      </dgm:spPr>
      <dgm:t>
        <a:bodyPr/>
        <a:lstStyle/>
        <a:p>
          <a:endParaRPr lang="en-US"/>
        </a:p>
      </dgm:t>
    </dgm:pt>
    <dgm:pt modelId="{3C59A727-2F3C-4373-B3DC-A81AB1427798}">
      <dgm:prSet custT="1"/>
      <dgm:spPr>
        <a:sp3d>
          <a:bevelT prst="relaxedInset"/>
          <a:bevelB w="101600" prst="riblet"/>
        </a:sp3d>
      </dgm:spPr>
      <dgm:t>
        <a:bodyPr/>
        <a:lstStyle/>
        <a:p>
          <a:pPr rtl="0"/>
          <a:r>
            <a:rPr lang="en-US" sz="1600" b="1" dirty="0" smtClean="0"/>
            <a:t>“Human knowledge is doubling every 10 years. The scientific knowledge produced between 1987 and 1997 is greater than that produced in all mankind’s history”. </a:t>
          </a:r>
        </a:p>
        <a:p>
          <a:pPr rtl="0"/>
          <a:r>
            <a:rPr lang="en-US" sz="1600" b="1" dirty="0" err="1" smtClean="0"/>
            <a:t>Michio</a:t>
          </a:r>
          <a:r>
            <a:rPr lang="en-US" sz="1600" b="1" dirty="0" smtClean="0"/>
            <a:t> </a:t>
          </a:r>
          <a:r>
            <a:rPr lang="en-US" sz="1600" b="1" dirty="0" err="1" smtClean="0"/>
            <a:t>Kaku</a:t>
          </a:r>
          <a:r>
            <a:rPr lang="en-US" sz="1600" b="1" dirty="0" smtClean="0"/>
            <a:t>- renowned theoretical physicist</a:t>
          </a:r>
          <a:endParaRPr lang="en-US" sz="1600" b="1" dirty="0"/>
        </a:p>
      </dgm:t>
    </dgm:pt>
    <dgm:pt modelId="{FA2E927C-A563-4355-98BD-89886D930ECA}" type="parTrans" cxnId="{77EEF9FE-C704-4D20-A9ED-16341DFB14C8}">
      <dgm:prSet/>
      <dgm:spPr/>
      <dgm:t>
        <a:bodyPr/>
        <a:lstStyle/>
        <a:p>
          <a:endParaRPr lang="en-US" sz="1600"/>
        </a:p>
      </dgm:t>
    </dgm:pt>
    <dgm:pt modelId="{269509BB-1C22-45E4-ABC6-6F7EF44D3DC1}" type="sibTrans" cxnId="{77EEF9FE-C704-4D20-A9ED-16341DFB14C8}">
      <dgm:prSet/>
      <dgm:spPr/>
      <dgm:t>
        <a:bodyPr/>
        <a:lstStyle/>
        <a:p>
          <a:endParaRPr lang="en-US" sz="1600"/>
        </a:p>
      </dgm:t>
    </dgm:pt>
    <dgm:pt modelId="{BE3690D6-B38A-42AE-9D74-1B10AC5DCDC8}" type="pres">
      <dgm:prSet presAssocID="{11A69A72-A891-46DE-B12E-4343DEB339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692E38-FE07-4F83-BE8F-C66CDA765FC8}" type="pres">
      <dgm:prSet presAssocID="{3C59A727-2F3C-4373-B3DC-A81AB14277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EEF9FE-C704-4D20-A9ED-16341DFB14C8}" srcId="{11A69A72-A891-46DE-B12E-4343DEB339FC}" destId="{3C59A727-2F3C-4373-B3DC-A81AB1427798}" srcOrd="0" destOrd="0" parTransId="{FA2E927C-A563-4355-98BD-89886D930ECA}" sibTransId="{269509BB-1C22-45E4-ABC6-6F7EF44D3DC1}"/>
    <dgm:cxn modelId="{076B55EB-263E-4FD2-B75C-ED955433DA66}" type="presOf" srcId="{11A69A72-A891-46DE-B12E-4343DEB339FC}" destId="{BE3690D6-B38A-42AE-9D74-1B10AC5DCDC8}" srcOrd="0" destOrd="0" presId="urn:microsoft.com/office/officeart/2005/8/layout/vList2"/>
    <dgm:cxn modelId="{16C2AC84-088F-42A4-B3B4-DF6AA2C10669}" type="presOf" srcId="{3C59A727-2F3C-4373-B3DC-A81AB1427798}" destId="{5F692E38-FE07-4F83-BE8F-C66CDA765FC8}" srcOrd="0" destOrd="0" presId="urn:microsoft.com/office/officeart/2005/8/layout/vList2"/>
    <dgm:cxn modelId="{99E24251-373E-48A8-9DD4-92417A90E85E}" type="presParOf" srcId="{BE3690D6-B38A-42AE-9D74-1B10AC5DCDC8}" destId="{5F692E38-FE07-4F83-BE8F-C66CDA765F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92E38-FE07-4F83-BE8F-C66CDA765FC8}">
      <dsp:nvSpPr>
        <dsp:cNvPr id="0" name=""/>
        <dsp:cNvSpPr/>
      </dsp:nvSpPr>
      <dsp:spPr>
        <a:xfrm>
          <a:off x="0" y="192674"/>
          <a:ext cx="4038600" cy="2205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ontrasting" dir="t"/>
        </a:scene3d>
        <a:sp3d>
          <a:bevelT prst="relaxedInset"/>
          <a:bevelB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“Human knowledge is doubling every 10 years. The scientific knowledge produced between 1987 and 1997 is greater than that produced in all mankind’s history”.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Michio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Kaku</a:t>
          </a:r>
          <a:r>
            <a:rPr lang="en-US" sz="1600" b="1" kern="1200" dirty="0" smtClean="0"/>
            <a:t>- renowned theoretical physicist</a:t>
          </a:r>
          <a:endParaRPr lang="en-US" sz="1600" b="1" kern="1200" dirty="0"/>
        </a:p>
      </dsp:txBody>
      <dsp:txXfrm>
        <a:off x="107661" y="300335"/>
        <a:ext cx="3823278" cy="1990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0.78947</cdr:x>
      <cdr:y>0.88732</cdr:y>
    </cdr:from>
    <cdr:to>
      <cdr:x>0.91792</cdr:x>
      <cdr:y>0.96207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0" y="4800600"/>
          <a:ext cx="1115820" cy="404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FF0000"/>
              </a:solidFill>
            </a:rPr>
            <a:t>YEAR</a:t>
          </a:r>
        </a:p>
      </cdr:txBody>
    </cdr:sp>
  </cdr:relSizeAnchor>
  <cdr:relSizeAnchor xmlns:cdr="http://schemas.openxmlformats.org/drawingml/2006/chartDrawing">
    <cdr:from>
      <cdr:x>0.7807</cdr:x>
      <cdr:y>0.11268</cdr:y>
    </cdr:from>
    <cdr:to>
      <cdr:x>0.95777</cdr:x>
      <cdr:y>0.47945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60253" y="626794"/>
          <a:ext cx="1578650" cy="2040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Calibri" pitchFamily="34" charset="0"/>
            </a:rPr>
            <a:t>0.5' SAT IMAGERY,</a:t>
          </a:r>
        </a:p>
        <a:p xmlns:a="http://schemas.openxmlformats.org/drawingml/2006/main">
          <a:r>
            <a:rPr lang="en-US" sz="1400" b="1" dirty="0" smtClean="0">
              <a:latin typeface="Calibri" pitchFamily="34" charset="0"/>
            </a:rPr>
            <a:t>MOBILE TERR</a:t>
          </a:r>
          <a:r>
            <a:rPr lang="en-US" sz="1400" b="1" dirty="0">
              <a:latin typeface="Calibri" pitchFamily="34" charset="0"/>
            </a:rPr>
            <a:t>. LASER SCANNING, 0.10' AERIAL </a:t>
          </a:r>
          <a:r>
            <a:rPr lang="en-US" sz="1400" b="1" dirty="0" smtClean="0">
              <a:latin typeface="Calibri" pitchFamily="34" charset="0"/>
            </a:rPr>
            <a:t>MAPPING, NATIONAL NETWORKS, 24/7/365 SAT. COVERAGE</a:t>
          </a:r>
          <a:endParaRPr lang="en-US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0.50877</cdr:x>
      <cdr:y>0.21127</cdr:y>
    </cdr:from>
    <cdr:to>
      <cdr:x>0.73326</cdr:x>
      <cdr:y>0.45572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19600" y="1143000"/>
          <a:ext cx="1950099" cy="1322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sz="1400" b="1" dirty="0">
              <a:latin typeface="Calibri" pitchFamily="34" charset="0"/>
            </a:rPr>
            <a:t>GNSS- GLONASS, GALILEO, COMPASS/BEIDOU,</a:t>
          </a:r>
        </a:p>
        <a:p xmlns:a="http://schemas.openxmlformats.org/drawingml/2006/main">
          <a:r>
            <a:rPr lang="en-US" sz="1400" b="1" dirty="0">
              <a:latin typeface="Calibri" pitchFamily="34" charset="0"/>
            </a:rPr>
            <a:t>INDOOR </a:t>
          </a:r>
          <a:r>
            <a:rPr lang="en-US" sz="1400" b="1" dirty="0" smtClean="0">
              <a:latin typeface="Calibri" pitchFamily="34" charset="0"/>
            </a:rPr>
            <a:t>POSITIONING,</a:t>
          </a:r>
        </a:p>
        <a:p xmlns:a="http://schemas.openxmlformats.org/drawingml/2006/main">
          <a:pPr algn="r"/>
          <a:r>
            <a:rPr lang="en-US" sz="1400" b="1" dirty="0" smtClean="0">
              <a:latin typeface="Calibri" pitchFamily="34" charset="0"/>
            </a:rPr>
            <a:t>PPP</a:t>
          </a:r>
          <a:endParaRPr lang="en-US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0.64103</cdr:x>
      <cdr:y>0.65753</cdr:y>
    </cdr:from>
    <cdr:to>
      <cdr:x>0.70105</cdr:x>
      <cdr:y>0.72823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715000" y="3657600"/>
          <a:ext cx="535102" cy="393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GPS</a:t>
          </a:r>
        </a:p>
      </cdr:txBody>
    </cdr:sp>
  </cdr:relSizeAnchor>
  <cdr:relSizeAnchor xmlns:cdr="http://schemas.openxmlformats.org/drawingml/2006/chartDrawing">
    <cdr:from>
      <cdr:x>0.67521</cdr:x>
      <cdr:y>0.58904</cdr:y>
    </cdr:from>
    <cdr:to>
      <cdr:x>0.73523</cdr:x>
      <cdr:y>0.65975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019800" y="3276600"/>
          <a:ext cx="535102" cy="393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RTK</a:t>
          </a:r>
        </a:p>
      </cdr:txBody>
    </cdr:sp>
  </cdr:relSizeAnchor>
  <cdr:relSizeAnchor xmlns:cdr="http://schemas.openxmlformats.org/drawingml/2006/chartDrawing">
    <cdr:from>
      <cdr:x>0.64035</cdr:x>
      <cdr:y>0.49315</cdr:y>
    </cdr:from>
    <cdr:to>
      <cdr:x>0.70398</cdr:x>
      <cdr:y>0.56386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562600" y="2743200"/>
          <a:ext cx="552741" cy="393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RTN</a:t>
          </a:r>
        </a:p>
      </cdr:txBody>
    </cdr:sp>
  </cdr:relSizeAnchor>
  <cdr:relSizeAnchor xmlns:cdr="http://schemas.openxmlformats.org/drawingml/2006/chartDrawing">
    <cdr:from>
      <cdr:x>0.60526</cdr:x>
      <cdr:y>0.71831</cdr:y>
    </cdr:from>
    <cdr:to>
      <cdr:x>0.78294</cdr:x>
      <cdr:y>0.78498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257800" y="3886200"/>
          <a:ext cx="1543470" cy="360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TOTAL STATION</a:t>
          </a:r>
        </a:p>
      </cdr:txBody>
    </cdr:sp>
  </cdr:relSizeAnchor>
  <cdr:relSizeAnchor xmlns:cdr="http://schemas.openxmlformats.org/drawingml/2006/chartDrawing">
    <cdr:from>
      <cdr:x>0.31092</cdr:x>
      <cdr:y>0.75556</cdr:y>
    </cdr:from>
    <cdr:to>
      <cdr:x>0.44418</cdr:x>
      <cdr:y>0.82626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466975" y="3562350"/>
          <a:ext cx="1057274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/>
            <a:t>COMPASS</a:t>
          </a:r>
        </a:p>
      </cdr:txBody>
    </cdr:sp>
  </cdr:relSizeAnchor>
  <cdr:relSizeAnchor xmlns:cdr="http://schemas.openxmlformats.org/drawingml/2006/chartDrawing">
    <cdr:from>
      <cdr:x>0.39136</cdr:x>
      <cdr:y>0.73131</cdr:y>
    </cdr:from>
    <cdr:to>
      <cdr:x>0.55102</cdr:x>
      <cdr:y>0.79596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105150" y="3448051"/>
          <a:ext cx="126682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/>
            <a:t>THEODOLITE</a:t>
          </a:r>
        </a:p>
      </cdr:txBody>
    </cdr:sp>
  </cdr:relSizeAnchor>
  <cdr:relSizeAnchor xmlns:cdr="http://schemas.openxmlformats.org/drawingml/2006/chartDrawing">
    <cdr:from>
      <cdr:x>0.00877</cdr:x>
      <cdr:y>0.76056</cdr:y>
    </cdr:from>
    <cdr:to>
      <cdr:x>0.13158</cdr:x>
      <cdr:y>0.85915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6200" y="4114800"/>
          <a:ext cx="1066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en-US" sz="1400" b="1" dirty="0" smtClean="0">
              <a:latin typeface="Calibri" pitchFamily="34" charset="0"/>
            </a:rPr>
            <a:t>STICKS AND STRINGS</a:t>
          </a:r>
        </a:p>
      </cdr:txBody>
    </cdr:sp>
  </cdr:relSizeAnchor>
  <cdr:relSizeAnchor xmlns:cdr="http://schemas.openxmlformats.org/drawingml/2006/chartDrawing">
    <cdr:from>
      <cdr:x>0.59829</cdr:x>
      <cdr:y>0.61644</cdr:y>
    </cdr:from>
    <cdr:to>
      <cdr:x>0.65969</cdr:x>
      <cdr:y>0.65869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334000" y="3429000"/>
          <a:ext cx="547406" cy="235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GIS</a:t>
          </a:r>
          <a:endParaRPr lang="en-US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17F37-9E74-4BB1-856F-6DC01967786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468F-3189-46BF-9194-12CD1994C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7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7020" indent="-291161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4647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0505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6365" indent="-23292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62224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28082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93941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59800" indent="-232929" defTabSz="465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26C3BD8-B2E5-4319-9CBE-B60D43F31E53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4563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4563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4563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4563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2D78F48-6CC7-4955-9E13-3EB13ED6F2DA}" type="slidenum">
              <a:rPr lang="en-US" alt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7</a:t>
            </a:fld>
            <a:endParaRPr lang="en-US" alt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30250"/>
            <a:ext cx="4451350" cy="33401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81" y="4343798"/>
            <a:ext cx="5027839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9325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9325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9325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9325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BF4AA81-BC82-43F1-9EC9-7F2CFE20EBE8}" type="slidenum">
              <a:rPr lang="en-US" alt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19</a:t>
            </a:fld>
            <a:endParaRPr lang="en-US" alt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6762" cy="3433762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81" y="4343798"/>
            <a:ext cx="5027839" cy="41136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702-A9D2-D142-A2AF-02EB7BC1A7B0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4B20-A796-8D4A-9790-389DA483B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7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D9D6-2EED-314A-B5A7-B8AA87D0E9E4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D95F-C4AC-F74C-8843-F1114F98E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7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BBAB-D36F-9146-BB7A-2DB9ADAC5A9C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9C37-50CC-2640-A8BB-4A084D551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8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6553200" cy="1143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743200"/>
            <a:ext cx="6553200" cy="2209800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990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6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72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7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81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05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039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76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E1C5-9BFE-6A49-B726-6C7F6AC4D0D3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6AEA-48A7-924D-9406-EC6E0EBC2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55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293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9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457200"/>
            <a:ext cx="211455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9125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9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02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3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74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905000"/>
            <a:ext cx="7162800" cy="3048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24543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5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6553200" cy="1143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743200"/>
            <a:ext cx="6553200" cy="2209800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51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8FAE-7584-1D43-B106-69084F6C3D60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9BE7-E39C-5E46-9893-C897A9205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8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44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354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0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10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86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98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40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762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7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457200"/>
            <a:ext cx="211455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9125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2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2AA-180E-B24C-A2DD-5B797D7B4338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2FD8-6EFB-924A-BBC7-3D9FD8781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3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0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76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8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05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905000"/>
            <a:ext cx="7162800" cy="3048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89022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26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702-A9D2-D142-A2AF-02EB7BC1A7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4B20-A796-8D4A-9790-389DA483B9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0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E1C5-9BFE-6A49-B726-6C7F6AC4D0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6AEA-48A7-924D-9406-EC6E0EBC20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89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8FAE-7584-1D43-B106-69084F6C3D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9BE7-E39C-5E46-9893-C897A9205C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61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2AA-180E-B24C-A2DD-5B797D7B43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2FD8-6EFB-924A-BBC7-3D9FD8781D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7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37CD-3F2F-1C42-8CC8-D98653E46D5E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7F4B-D849-9949-B056-9EF081A52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37CD-3F2F-1C42-8CC8-D98653E46D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7F4B-D849-9949-B056-9EF081A52F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54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A722-2514-2E44-A2D1-75902F2251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D978-2583-3440-BBC6-16DB090D69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81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6B44-5FDE-D646-B187-047D55679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0699-3253-714E-A86F-ABA98CEE1F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800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24F3-D793-8044-A42C-6F67C6B893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D730-DC58-6343-A41C-6B3B622DCA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07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37D2-7827-8748-9D63-2F251C75A5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6D73-134C-C842-8671-F7254A6F51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68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D9D6-2EED-314A-B5A7-B8AA87D0E9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D95F-C4AC-F74C-8843-F1114F98ED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024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BBAB-D36F-9146-BB7A-2DB9ADAC5A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9C37-50CC-2640-A8BB-4A084D5512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44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7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A722-2514-2E44-A2D1-75902F2251E6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D978-2583-3440-BBC6-16DB090D6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6B44-5FDE-D646-B187-047D5567924B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0699-3253-714E-A86F-ABA98CEE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2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24F3-D793-8044-A42C-6F67C6B893B3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D730-DC58-6343-A41C-6B3B622DC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5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37D2-7827-8748-9D63-2F251C75A548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6D73-134C-C842-8671-F7254A6F5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047118-9D73-D940-849A-E2266DCC4429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489CAA-BEB4-0749-9B3B-E5A1D0F9B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68363" y="1736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62200" y="1600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05000"/>
            <a:ext cx="716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79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68363" y="1736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62200" y="1600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endParaRPr lang="en-US" sz="24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05000"/>
            <a:ext cx="716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20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047118-9D73-D940-849A-E2266DCC44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489CAA-BEB4-0749-9B3B-E5A1D0F9B1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9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5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/>
          </p:cNvSpPr>
          <p:nvPr/>
        </p:nvSpPr>
        <p:spPr bwMode="auto">
          <a:xfrm>
            <a:off x="457200" y="1289335"/>
            <a:ext cx="8229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Using Real-time Networks in the Northeast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Content Placeholder 2"/>
          <p:cNvSpPr txBox="1">
            <a:spLocks/>
          </p:cNvSpPr>
          <p:nvPr/>
        </p:nvSpPr>
        <p:spPr bwMode="auto">
          <a:xfrm>
            <a:off x="218362" y="3942780"/>
            <a:ext cx="8707271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GB" sz="2600" b="1" dirty="0" smtClean="0">
                <a:solidFill>
                  <a:srgbClr val="000000"/>
                </a:solidFill>
                <a:latin typeface="Times New Roman" pitchFamily="18" charset="0"/>
              </a:rPr>
              <a:t>New York State Association of Professional Land Surveyors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GB" sz="2600" b="1" dirty="0" smtClean="0">
                <a:solidFill>
                  <a:srgbClr val="000000"/>
                </a:solidFill>
                <a:latin typeface="Times New Roman" pitchFamily="18" charset="0"/>
              </a:rPr>
              <a:t>January 20, 2016</a:t>
            </a:r>
            <a:endParaRPr lang="en-GB" sz="2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06" y="2136775"/>
            <a:ext cx="14509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1731963" y="5043488"/>
            <a:ext cx="5915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b="1" dirty="0">
                <a:latin typeface="Times New Roman" pitchFamily="18" charset="0"/>
              </a:rPr>
              <a:t>Dan Martin</a:t>
            </a:r>
          </a:p>
          <a:p>
            <a:pPr algn="ctr"/>
            <a:r>
              <a:rPr lang="en-GB" b="1" dirty="0" smtClean="0">
                <a:latin typeface="Times New Roman" pitchFamily="18" charset="0"/>
              </a:rPr>
              <a:t>Northeast Regional Geodetic </a:t>
            </a:r>
            <a:r>
              <a:rPr lang="en-GB" b="1" dirty="0">
                <a:latin typeface="Times New Roman" pitchFamily="18" charset="0"/>
              </a:rPr>
              <a:t>Advisor</a:t>
            </a:r>
          </a:p>
          <a:p>
            <a:pPr algn="ctr"/>
            <a:r>
              <a:rPr lang="en-GB" b="1" dirty="0">
                <a:latin typeface="Times New Roman" pitchFamily="18" charset="0"/>
              </a:rPr>
              <a:t>Dan.martin@noaa.gov</a:t>
            </a:r>
          </a:p>
          <a:p>
            <a:pPr algn="ctr"/>
            <a:r>
              <a:rPr lang="en-GB" b="1" dirty="0" smtClean="0">
                <a:latin typeface="Times New Roman" pitchFamily="18" charset="0"/>
              </a:rPr>
              <a:t>240-676-4762</a:t>
            </a:r>
            <a:endParaRPr lang="en-GB" b="1" dirty="0"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60" y="2133471"/>
            <a:ext cx="19812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0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DIFFERENCE</a:t>
            </a:r>
          </a:p>
        </p:txBody>
      </p:sp>
      <p:pic>
        <p:nvPicPr>
          <p:cNvPr id="57347" name="Picture 3" descr="single d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65263"/>
            <a:ext cx="8382000" cy="4341812"/>
          </a:xfrm>
        </p:spPr>
      </p:pic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381000" y="5181600"/>
            <a:ext cx="4419600" cy="762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/>
            <a:endParaRPr lang="en-US" alt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94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609600"/>
          </a:xfrm>
        </p:spPr>
        <p:txBody>
          <a:bodyPr/>
          <a:lstStyle/>
          <a:p>
            <a:r>
              <a:rPr lang="en-US" altLang="en-US" smtClean="0"/>
              <a:t>DOUBLE DIFFERENCE</a:t>
            </a:r>
          </a:p>
        </p:txBody>
      </p:sp>
      <p:pic>
        <p:nvPicPr>
          <p:cNvPr id="58371" name="Picture 2" descr="double dif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4960938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1"/>
          <p:cNvSpPr>
            <a:spLocks noChangeArrowheads="1"/>
          </p:cNvSpPr>
          <p:nvPr/>
        </p:nvSpPr>
        <p:spPr bwMode="auto">
          <a:xfrm>
            <a:off x="457200" y="5259388"/>
            <a:ext cx="838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/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Double differencing: two receivers, two satellites, same epoch (two Single Differences). Eliminates receiver clock error, receiver hardware error, reduces other errors.</a:t>
            </a:r>
            <a:endParaRPr lang="en-US" altLang="en-US" sz="18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DOUBLE DIFFERENCE</a:t>
            </a:r>
          </a:p>
        </p:txBody>
      </p:sp>
      <p:pic>
        <p:nvPicPr>
          <p:cNvPr id="59395" name="Picture 3" descr="double d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27138"/>
            <a:ext cx="8229600" cy="3802062"/>
          </a:xfrm>
        </p:spPr>
      </p:pic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381000" y="4495800"/>
            <a:ext cx="4419600" cy="762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/>
            <a:endParaRPr lang="en-US" alt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81000" y="5257800"/>
            <a:ext cx="8305800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en-US" sz="2400" b="0" smtClean="0">
                <a:solidFill>
                  <a:srgbClr val="000000"/>
                </a:solidFill>
                <a:latin typeface="Times" pitchFamily="18" charset="0"/>
                <a:ea typeface="+mn-ea"/>
                <a:cs typeface="+mn-cs"/>
              </a:rPr>
              <a:t>= difference between two single differences of two receivers and TWO satellites at the same epoch</a:t>
            </a:r>
          </a:p>
        </p:txBody>
      </p:sp>
    </p:spTree>
    <p:extLst>
      <p:ext uri="{BB962C8B-B14F-4D97-AF65-F5344CB8AC3E}">
        <p14:creationId xmlns:p14="http://schemas.microsoft.com/office/powerpoint/2010/main" val="2499495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609600"/>
          </a:xfrm>
        </p:spPr>
        <p:txBody>
          <a:bodyPr/>
          <a:lstStyle/>
          <a:p>
            <a:r>
              <a:rPr lang="en-US" altLang="en-US" smtClean="0"/>
              <a:t>TRIPLE DIFFERENCING</a:t>
            </a:r>
          </a:p>
        </p:txBody>
      </p:sp>
      <p:pic>
        <p:nvPicPr>
          <p:cNvPr id="60419" name="Picture 4" descr="triple dif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72757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1"/>
          <p:cNvSpPr>
            <a:spLocks noChangeArrowheads="1"/>
          </p:cNvSpPr>
          <p:nvPr/>
        </p:nvSpPr>
        <p:spPr bwMode="auto">
          <a:xfrm>
            <a:off x="533400" y="5065713"/>
            <a:ext cx="838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 eaLnBrk="1" hangingPunct="1"/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Triple difference – difference of two double differences at </a:t>
            </a:r>
            <a:r>
              <a:rPr lang="en-US" altLang="en-US" sz="1800" u="sng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two epochs</a:t>
            </a: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for two satellites and two receivers.  Detects cycle slips</a:t>
            </a:r>
            <a:endParaRPr lang="en-US" altLang="en-US" sz="18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6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382000" cy="533400"/>
          </a:xfrm>
        </p:spPr>
        <p:txBody>
          <a:bodyPr/>
          <a:lstStyle/>
          <a:p>
            <a:r>
              <a:rPr lang="en-US" altLang="en-US" smtClean="0"/>
              <a:t>TRIPLE DIFFERENCE</a:t>
            </a:r>
          </a:p>
        </p:txBody>
      </p:sp>
      <p:pic>
        <p:nvPicPr>
          <p:cNvPr id="61443" name="Picture 3" descr="trip difSHO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030288"/>
            <a:ext cx="7924800" cy="5084762"/>
          </a:xfrm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514600" y="51054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FF3300"/>
                </a:solidFill>
                <a:latin typeface="Times" pitchFamily="18" charset="0"/>
                <a:ea typeface="+mn-ea"/>
                <a:cs typeface="+mn-cs"/>
              </a:rPr>
              <a:t>Cancels Double Difference integer cycles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H="1" flipV="1">
            <a:off x="2438400" y="5486400"/>
            <a:ext cx="1295400" cy="76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1446" name="Picture 6" descr="trip d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286125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372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33400" y="1001713"/>
            <a:ext cx="81534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/>
            <a:endParaRPr lang="en-US" altLang="en-US" sz="2000" b="0" smtClean="0">
              <a:solidFill>
                <a:srgbClr val="000000"/>
              </a:solidFill>
              <a:ea typeface="+mn-ea"/>
              <a:cs typeface="+mn-cs"/>
            </a:endParaRPr>
          </a:p>
          <a:p>
            <a:pPr defTabSz="914400" eaLnBrk="1" hangingPunct="1"/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Cycle slip </a:t>
            </a:r>
            <a:r>
              <a:rPr lang="en-US" altLang="en-US" sz="2000" b="0" i="1" smtClean="0">
                <a:solidFill>
                  <a:srgbClr val="000000"/>
                </a:solidFill>
                <a:ea typeface="+mn-ea"/>
                <a:cs typeface="+mn-cs"/>
              </a:rPr>
              <a:t>detection/correction</a:t>
            </a:r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 of dual-frequency data is easier than for single frequency data. </a:t>
            </a:r>
          </a:p>
          <a:p>
            <a:pPr defTabSz="914400" eaLnBrk="1" hangingPunct="1"/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Cycle slip </a:t>
            </a:r>
            <a:r>
              <a:rPr lang="en-US" altLang="en-US" sz="2000" b="0" i="1" smtClean="0">
                <a:solidFill>
                  <a:srgbClr val="000000"/>
                </a:solidFill>
                <a:ea typeface="+mn-ea"/>
                <a:cs typeface="+mn-cs"/>
              </a:rPr>
              <a:t>detection/correction</a:t>
            </a:r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 of differenced data is easier than for one-way (undifferenced) phase data, because of the elimination of the </a:t>
            </a:r>
            <a:r>
              <a:rPr lang="en-US" altLang="en-US" sz="2000" b="0" u="sng" smtClean="0">
                <a:solidFill>
                  <a:srgbClr val="000000"/>
                </a:solidFill>
                <a:ea typeface="+mn-ea"/>
                <a:cs typeface="+mn-cs"/>
              </a:rPr>
              <a:t>clock biases</a:t>
            </a:r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. </a:t>
            </a:r>
          </a:p>
          <a:p>
            <a:pPr defTabSz="914400" eaLnBrk="1" hangingPunct="1"/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Cycle slip </a:t>
            </a:r>
            <a:r>
              <a:rPr lang="en-US" altLang="en-US" sz="2000" b="0" i="1" smtClean="0">
                <a:solidFill>
                  <a:srgbClr val="000000"/>
                </a:solidFill>
                <a:ea typeface="+mn-ea"/>
                <a:cs typeface="+mn-cs"/>
              </a:rPr>
              <a:t>detection/correction</a:t>
            </a:r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 of static data is easier than the case of kinematic data. </a:t>
            </a:r>
          </a:p>
          <a:p>
            <a:pPr defTabSz="914400" eaLnBrk="1" hangingPunct="1"/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Cycle slip </a:t>
            </a:r>
            <a:r>
              <a:rPr lang="en-US" altLang="en-US" sz="2000" b="0" i="1" smtClean="0">
                <a:solidFill>
                  <a:srgbClr val="000000"/>
                </a:solidFill>
                <a:ea typeface="+mn-ea"/>
                <a:cs typeface="+mn-cs"/>
              </a:rPr>
              <a:t>detection/correction</a:t>
            </a:r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 of short baseline data (&lt;30km) is easier than for long baseline data. </a:t>
            </a:r>
          </a:p>
          <a:p>
            <a:pPr defTabSz="914400" eaLnBrk="1" hangingPunct="1"/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Cycle slip </a:t>
            </a:r>
            <a:r>
              <a:rPr lang="en-US" altLang="en-US" sz="2000" b="0" i="1" smtClean="0">
                <a:solidFill>
                  <a:srgbClr val="000000"/>
                </a:solidFill>
                <a:ea typeface="+mn-ea"/>
                <a:cs typeface="+mn-cs"/>
              </a:rPr>
              <a:t>detection/correction</a:t>
            </a:r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 of data in the post-mission mode is easier than for the case of real-time data processing. </a:t>
            </a:r>
          </a:p>
          <a:p>
            <a:pPr defTabSz="914400" eaLnBrk="1" hangingPunct="1"/>
            <a:endParaRPr lang="en-US" altLang="en-US" sz="20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4953000"/>
            <a:ext cx="8001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/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…In fact, it is the computational efficiency of the</a:t>
            </a:r>
          </a:p>
          <a:p>
            <a:pPr defTabSz="914400" eaLnBrk="1" hangingPunct="1"/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ambiguity search process rather than the</a:t>
            </a:r>
          </a:p>
          <a:p>
            <a:pPr defTabSz="914400" eaLnBrk="1" hangingPunct="1"/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performance that distinguishes the different</a:t>
            </a:r>
          </a:p>
          <a:p>
            <a:pPr defTabSz="914400" eaLnBrk="1" hangingPunct="1"/>
            <a:r>
              <a:rPr lang="en-US" altLang="en-US" sz="2000" b="0" smtClean="0">
                <a:solidFill>
                  <a:srgbClr val="000000"/>
                </a:solidFill>
                <a:ea typeface="+mn-ea"/>
                <a:cs typeface="+mn-cs"/>
              </a:rPr>
              <a:t>ambiguity resolution techniques.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362200" y="5334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333399"/>
                </a:solidFill>
                <a:ea typeface="+mn-ea"/>
                <a:cs typeface="+mn-cs"/>
              </a:rPr>
              <a:t>CYCLE SLIPS</a:t>
            </a:r>
          </a:p>
        </p:txBody>
      </p:sp>
    </p:spTree>
    <p:extLst>
      <p:ext uri="{BB962C8B-B14F-4D97-AF65-F5344CB8AC3E}">
        <p14:creationId xmlns:p14="http://schemas.microsoft.com/office/powerpoint/2010/main" val="38580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accent2"/>
                </a:solidFill>
              </a:rPr>
              <a:t>AFFECTS ON RT PROCESSING</a:t>
            </a:r>
          </a:p>
        </p:txBody>
      </p:sp>
      <p:pic>
        <p:nvPicPr>
          <p:cNvPr id="41987" name="Picture 3" descr="err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4384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cycle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error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657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 descr="signal err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5262563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0" y="2057400"/>
            <a:ext cx="3810000" cy="25146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228600" y="1143000"/>
            <a:ext cx="8229600" cy="6096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9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62484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52400" y="838200"/>
            <a:ext cx="2590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/>
            <a:r>
              <a:rPr lang="en-US" altLang="en-US" sz="2000" smtClean="0">
                <a:solidFill>
                  <a:srgbClr val="000000"/>
                </a:solidFill>
                <a:cs typeface="+mn-cs"/>
              </a:rPr>
              <a:t>IONO &amp; TROPO LAYERS AND THEIR EFFECT ON THE GNSS SIGNAL-</a:t>
            </a:r>
          </a:p>
          <a:p>
            <a:pPr defTabSz="914400" eaLnBrk="1" hangingPunct="1"/>
            <a:r>
              <a:rPr lang="en-US" altLang="en-US" sz="2000" smtClean="0">
                <a:solidFill>
                  <a:srgbClr val="000000"/>
                </a:solidFill>
                <a:cs typeface="+mn-cs"/>
              </a:rPr>
              <a:t>“DISPERSIVE” &amp;</a:t>
            </a:r>
          </a:p>
          <a:p>
            <a:pPr defTabSz="914400" eaLnBrk="1" hangingPunct="1"/>
            <a:r>
              <a:rPr lang="en-US" altLang="en-US" sz="2000" smtClean="0">
                <a:solidFill>
                  <a:srgbClr val="000000"/>
                </a:solidFill>
                <a:cs typeface="+mn-cs"/>
              </a:rPr>
              <a:t>“GEOMETRICAL” EFFECTS</a:t>
            </a:r>
          </a:p>
        </p:txBody>
      </p:sp>
    </p:spTree>
    <p:extLst>
      <p:ext uri="{BB962C8B-B14F-4D97-AF65-F5344CB8AC3E}">
        <p14:creationId xmlns:p14="http://schemas.microsoft.com/office/powerpoint/2010/main" val="995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O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05000"/>
            <a:ext cx="7467600" cy="3074988"/>
          </a:xfrm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4588" y="914400"/>
            <a:ext cx="6321425" cy="379413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IONOSPHERIC EFFECTS ON POSITIONING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362200" y="1600200"/>
            <a:ext cx="1828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cs typeface="+mn-cs"/>
              </a:rPr>
              <a:t>HIGH IONO-  NO NETWORK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72000" y="1371600"/>
            <a:ext cx="1676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cs typeface="+mn-cs"/>
              </a:rPr>
              <a:t>AVERAGE IONO- NO NETWORK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239000" y="3733800"/>
            <a:ext cx="121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cs typeface="+mn-cs"/>
              </a:rPr>
              <a:t>WITH NETWORK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971800" y="5257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mtClean="0">
                <a:solidFill>
                  <a:srgbClr val="000000"/>
                </a:solidFill>
                <a:cs typeface="+mn-cs"/>
              </a:rPr>
              <a:t>(SOURCE-BKG- GERMANY)</a:t>
            </a:r>
          </a:p>
        </p:txBody>
      </p:sp>
      <p:sp>
        <p:nvSpPr>
          <p:cNvPr id="730120" name="AutoShape 8"/>
          <p:cNvSpPr>
            <a:spLocks noChangeArrowheads="1"/>
          </p:cNvSpPr>
          <p:nvPr/>
        </p:nvSpPr>
        <p:spPr bwMode="auto">
          <a:xfrm>
            <a:off x="2514600" y="2819400"/>
            <a:ext cx="3048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30121" name="AutoShape 9"/>
          <p:cNvSpPr>
            <a:spLocks noChangeArrowheads="1"/>
          </p:cNvSpPr>
          <p:nvPr/>
        </p:nvSpPr>
        <p:spPr bwMode="auto">
          <a:xfrm>
            <a:off x="2438400" y="4038600"/>
            <a:ext cx="3048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30122" name="AutoShape 10"/>
          <p:cNvSpPr>
            <a:spLocks noChangeArrowheads="1"/>
          </p:cNvSpPr>
          <p:nvPr/>
        </p:nvSpPr>
        <p:spPr bwMode="auto">
          <a:xfrm>
            <a:off x="4724400" y="4038600"/>
            <a:ext cx="381000" cy="30480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>
              <a:defRPr/>
            </a:pPr>
            <a:endParaRPr lang="en-US" sz="1400" b="1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362200" y="4800600"/>
            <a:ext cx="43434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200" smtClean="0">
                <a:solidFill>
                  <a:srgbClr val="000000"/>
                </a:solidFill>
                <a:cs typeface="+mn-cs"/>
              </a:rPr>
              <a:t>DISTANCE TO REFERENCE STATION (KM)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 rot="10800000">
            <a:off x="609600" y="1981200"/>
            <a:ext cx="33655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000" smtClean="0">
                <a:solidFill>
                  <a:srgbClr val="000000"/>
                </a:solidFill>
                <a:cs typeface="+mn-cs"/>
              </a:rPr>
              <a:t>2D PRECISION/ACCURACY (CM)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4495800" y="2438400"/>
            <a:ext cx="1295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2819400" y="2438400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3886200" y="2286000"/>
            <a:ext cx="3048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5334000" y="3886200"/>
            <a:ext cx="12192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V="1">
            <a:off x="1828800" y="4114800"/>
            <a:ext cx="525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447800" y="2362200"/>
            <a:ext cx="1143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000" smtClean="0">
                <a:solidFill>
                  <a:srgbClr val="000000"/>
                </a:solidFill>
                <a:cs typeface="+mn-cs"/>
              </a:rPr>
              <a:t>SINGLE BASE</a:t>
            </a:r>
          </a:p>
          <a:p>
            <a:pPr defTabSz="914400">
              <a:spcBef>
                <a:spcPct val="50000"/>
              </a:spcBef>
            </a:pPr>
            <a:r>
              <a:rPr lang="en-US" altLang="en-US" sz="1000" smtClean="0">
                <a:solidFill>
                  <a:srgbClr val="000000"/>
                </a:solidFill>
                <a:cs typeface="+mn-cs"/>
              </a:rPr>
              <a:t>RTK @ 10 KM</a:t>
            </a:r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1828800" y="2819400"/>
            <a:ext cx="685800" cy="12954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1828800" y="2819400"/>
            <a:ext cx="685800" cy="1524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5334000" y="3048000"/>
            <a:ext cx="1828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000" smtClean="0">
                <a:solidFill>
                  <a:srgbClr val="000000"/>
                </a:solidFill>
                <a:cs typeface="+mn-cs"/>
              </a:rPr>
              <a:t>NETWORK SOLUTION</a:t>
            </a:r>
          </a:p>
          <a:p>
            <a:pPr defTabSz="914400">
              <a:spcBef>
                <a:spcPct val="50000"/>
              </a:spcBef>
            </a:pPr>
            <a:r>
              <a:rPr lang="en-US" altLang="en-US" sz="1000" smtClean="0">
                <a:solidFill>
                  <a:srgbClr val="000000"/>
                </a:solidFill>
                <a:cs typeface="+mn-cs"/>
              </a:rPr>
              <a:t>@ 30 KM</a:t>
            </a: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4953000" y="3505200"/>
            <a:ext cx="457200" cy="6096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4343400" y="24384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000" smtClean="0">
                <a:solidFill>
                  <a:srgbClr val="000000"/>
                </a:solidFill>
                <a:cs typeface="+mn-cs"/>
              </a:rPr>
              <a:t>(1994-1995)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2743200" y="23622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000" smtClean="0">
                <a:solidFill>
                  <a:srgbClr val="000000"/>
                </a:solidFill>
                <a:cs typeface="+mn-cs"/>
              </a:rPr>
              <a:t>(2000-2002)</a:t>
            </a:r>
          </a:p>
        </p:txBody>
      </p:sp>
    </p:spTree>
    <p:extLst>
      <p:ext uri="{BB962C8B-B14F-4D97-AF65-F5344CB8AC3E}">
        <p14:creationId xmlns:p14="http://schemas.microsoft.com/office/powerpoint/2010/main" val="3366084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Oval 2"/>
          <p:cNvSpPr>
            <a:spLocks noChangeArrowheads="1"/>
          </p:cNvSpPr>
          <p:nvPr/>
        </p:nvSpPr>
        <p:spPr bwMode="auto">
          <a:xfrm rot="-300000">
            <a:off x="306388" y="5200650"/>
            <a:ext cx="2636837" cy="781050"/>
          </a:xfrm>
          <a:prstGeom prst="ellipse">
            <a:avLst/>
          </a:prstGeom>
          <a:solidFill>
            <a:srgbClr val="CEF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862013" y="1093788"/>
            <a:ext cx="8088312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031" name="Group 4"/>
          <p:cNvGrpSpPr>
            <a:grpSpLocks/>
          </p:cNvGrpSpPr>
          <p:nvPr/>
        </p:nvGrpSpPr>
        <p:grpSpPr bwMode="auto">
          <a:xfrm>
            <a:off x="838200" y="5168900"/>
            <a:ext cx="209550" cy="431800"/>
            <a:chOff x="528" y="3256"/>
            <a:chExt cx="132" cy="272"/>
          </a:xfrm>
        </p:grpSpPr>
        <p:pic>
          <p:nvPicPr>
            <p:cNvPr id="1069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285"/>
              <a:ext cx="13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0" name="Oval 6"/>
            <p:cNvSpPr>
              <a:spLocks noChangeArrowheads="1"/>
            </p:cNvSpPr>
            <p:nvPr/>
          </p:nvSpPr>
          <p:spPr bwMode="auto">
            <a:xfrm>
              <a:off x="557" y="3256"/>
              <a:ext cx="78" cy="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71" name="Line 7"/>
            <p:cNvSpPr>
              <a:spLocks noChangeShapeType="1"/>
            </p:cNvSpPr>
            <p:nvPr/>
          </p:nvSpPr>
          <p:spPr bwMode="auto">
            <a:xfrm flipV="1">
              <a:off x="577" y="3260"/>
              <a:ext cx="1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72" name="Line 8"/>
            <p:cNvSpPr>
              <a:spLocks noChangeShapeType="1"/>
            </p:cNvSpPr>
            <p:nvPr/>
          </p:nvSpPr>
          <p:spPr bwMode="auto">
            <a:xfrm>
              <a:off x="593" y="3260"/>
              <a:ext cx="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1032" name="Group 9"/>
          <p:cNvGrpSpPr>
            <a:grpSpLocks/>
          </p:cNvGrpSpPr>
          <p:nvPr/>
        </p:nvGrpSpPr>
        <p:grpSpPr bwMode="auto">
          <a:xfrm>
            <a:off x="2133600" y="5016500"/>
            <a:ext cx="209550" cy="431800"/>
            <a:chOff x="1344" y="3160"/>
            <a:chExt cx="132" cy="272"/>
          </a:xfrm>
        </p:grpSpPr>
        <p:pic>
          <p:nvPicPr>
            <p:cNvPr id="1065" name="Picture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189"/>
              <a:ext cx="13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6" name="Oval 11"/>
            <p:cNvSpPr>
              <a:spLocks noChangeArrowheads="1"/>
            </p:cNvSpPr>
            <p:nvPr/>
          </p:nvSpPr>
          <p:spPr bwMode="auto">
            <a:xfrm>
              <a:off x="1373" y="3160"/>
              <a:ext cx="78" cy="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67" name="Line 12"/>
            <p:cNvSpPr>
              <a:spLocks noChangeShapeType="1"/>
            </p:cNvSpPr>
            <p:nvPr/>
          </p:nvSpPr>
          <p:spPr bwMode="auto">
            <a:xfrm flipV="1">
              <a:off x="1393" y="3164"/>
              <a:ext cx="1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68" name="Line 13"/>
            <p:cNvSpPr>
              <a:spLocks noChangeShapeType="1"/>
            </p:cNvSpPr>
            <p:nvPr/>
          </p:nvSpPr>
          <p:spPr bwMode="auto">
            <a:xfrm>
              <a:off x="1409" y="3164"/>
              <a:ext cx="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1033" name="Oval 14"/>
          <p:cNvSpPr>
            <a:spLocks noChangeArrowheads="1"/>
          </p:cNvSpPr>
          <p:nvPr/>
        </p:nvSpPr>
        <p:spPr bwMode="auto">
          <a:xfrm rot="300000">
            <a:off x="6305550" y="5143500"/>
            <a:ext cx="2114550" cy="685800"/>
          </a:xfrm>
          <a:prstGeom prst="ellipse">
            <a:avLst/>
          </a:prstGeom>
          <a:solidFill>
            <a:srgbClr val="CEF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034" name="Group 15"/>
          <p:cNvGrpSpPr>
            <a:grpSpLocks/>
          </p:cNvGrpSpPr>
          <p:nvPr/>
        </p:nvGrpSpPr>
        <p:grpSpPr bwMode="auto">
          <a:xfrm>
            <a:off x="7372350" y="5035550"/>
            <a:ext cx="209550" cy="431800"/>
            <a:chOff x="4644" y="3172"/>
            <a:chExt cx="132" cy="272"/>
          </a:xfrm>
        </p:grpSpPr>
        <p:pic>
          <p:nvPicPr>
            <p:cNvPr id="1061" name="Picture 1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" y="3201"/>
              <a:ext cx="13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2" name="Oval 17"/>
            <p:cNvSpPr>
              <a:spLocks noChangeArrowheads="1"/>
            </p:cNvSpPr>
            <p:nvPr/>
          </p:nvSpPr>
          <p:spPr bwMode="auto">
            <a:xfrm>
              <a:off x="4673" y="3172"/>
              <a:ext cx="78" cy="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63" name="Line 18"/>
            <p:cNvSpPr>
              <a:spLocks noChangeShapeType="1"/>
            </p:cNvSpPr>
            <p:nvPr/>
          </p:nvSpPr>
          <p:spPr bwMode="auto">
            <a:xfrm flipV="1">
              <a:off x="4693" y="3176"/>
              <a:ext cx="1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64" name="Line 19"/>
            <p:cNvSpPr>
              <a:spLocks noChangeShapeType="1"/>
            </p:cNvSpPr>
            <p:nvPr/>
          </p:nvSpPr>
          <p:spPr bwMode="auto">
            <a:xfrm>
              <a:off x="4709" y="3176"/>
              <a:ext cx="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1035" name="Arc 20"/>
          <p:cNvSpPr>
            <a:spLocks/>
          </p:cNvSpPr>
          <p:nvPr/>
        </p:nvSpPr>
        <p:spPr bwMode="auto">
          <a:xfrm>
            <a:off x="565150" y="2916238"/>
            <a:ext cx="7989888" cy="2381250"/>
          </a:xfrm>
          <a:custGeom>
            <a:avLst/>
            <a:gdLst>
              <a:gd name="T0" fmla="*/ 0 w 27055"/>
              <a:gd name="T1" fmla="*/ 2147483647 h 21600"/>
              <a:gd name="T2" fmla="*/ 2147483647 w 27055"/>
              <a:gd name="T3" fmla="*/ 2147483647 h 21600"/>
              <a:gd name="T4" fmla="*/ 2147483647 w 27055"/>
              <a:gd name="T5" fmla="*/ 2147483647 h 21600"/>
              <a:gd name="T6" fmla="*/ 0 60000 65536"/>
              <a:gd name="T7" fmla="*/ 0 60000 65536"/>
              <a:gd name="T8" fmla="*/ 0 60000 65536"/>
              <a:gd name="T9" fmla="*/ 0 w 27055"/>
              <a:gd name="T10" fmla="*/ 0 h 21600"/>
              <a:gd name="T11" fmla="*/ 27055 w 27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55" h="21600" fill="none" extrusionOk="0">
                <a:moveTo>
                  <a:pt x="0" y="4888"/>
                </a:moveTo>
                <a:cubicBezTo>
                  <a:pt x="3860" y="1727"/>
                  <a:pt x="8695" y="-1"/>
                  <a:pt x="13685" y="0"/>
                </a:cubicBezTo>
                <a:cubicBezTo>
                  <a:pt x="18535" y="0"/>
                  <a:pt x="23245" y="1632"/>
                  <a:pt x="27054" y="4635"/>
                </a:cubicBezTo>
              </a:path>
              <a:path w="27055" h="21600" stroke="0" extrusionOk="0">
                <a:moveTo>
                  <a:pt x="0" y="4888"/>
                </a:moveTo>
                <a:cubicBezTo>
                  <a:pt x="3860" y="1727"/>
                  <a:pt x="8695" y="-1"/>
                  <a:pt x="13685" y="0"/>
                </a:cubicBezTo>
                <a:cubicBezTo>
                  <a:pt x="18535" y="0"/>
                  <a:pt x="23245" y="1632"/>
                  <a:pt x="27054" y="4635"/>
                </a:cubicBezTo>
                <a:lnTo>
                  <a:pt x="136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36" name="Arc 21"/>
          <p:cNvSpPr>
            <a:spLocks/>
          </p:cNvSpPr>
          <p:nvPr/>
        </p:nvSpPr>
        <p:spPr bwMode="auto">
          <a:xfrm>
            <a:off x="565150" y="3697288"/>
            <a:ext cx="7989888" cy="2381250"/>
          </a:xfrm>
          <a:custGeom>
            <a:avLst/>
            <a:gdLst>
              <a:gd name="T0" fmla="*/ 0 w 27055"/>
              <a:gd name="T1" fmla="*/ 2147483647 h 21600"/>
              <a:gd name="T2" fmla="*/ 2147483647 w 27055"/>
              <a:gd name="T3" fmla="*/ 2147483647 h 21600"/>
              <a:gd name="T4" fmla="*/ 2147483647 w 27055"/>
              <a:gd name="T5" fmla="*/ 2147483647 h 21600"/>
              <a:gd name="T6" fmla="*/ 0 60000 65536"/>
              <a:gd name="T7" fmla="*/ 0 60000 65536"/>
              <a:gd name="T8" fmla="*/ 0 60000 65536"/>
              <a:gd name="T9" fmla="*/ 0 w 27055"/>
              <a:gd name="T10" fmla="*/ 0 h 21600"/>
              <a:gd name="T11" fmla="*/ 27055 w 27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55" h="21600" fill="none" extrusionOk="0">
                <a:moveTo>
                  <a:pt x="0" y="4888"/>
                </a:moveTo>
                <a:cubicBezTo>
                  <a:pt x="3860" y="1727"/>
                  <a:pt x="8695" y="-1"/>
                  <a:pt x="13685" y="0"/>
                </a:cubicBezTo>
                <a:cubicBezTo>
                  <a:pt x="18535" y="0"/>
                  <a:pt x="23245" y="1632"/>
                  <a:pt x="27054" y="4635"/>
                </a:cubicBezTo>
              </a:path>
              <a:path w="27055" h="21600" stroke="0" extrusionOk="0">
                <a:moveTo>
                  <a:pt x="0" y="4888"/>
                </a:moveTo>
                <a:cubicBezTo>
                  <a:pt x="3860" y="1727"/>
                  <a:pt x="8695" y="-1"/>
                  <a:pt x="13685" y="0"/>
                </a:cubicBezTo>
                <a:cubicBezTo>
                  <a:pt x="18535" y="0"/>
                  <a:pt x="23245" y="1632"/>
                  <a:pt x="27054" y="4635"/>
                </a:cubicBezTo>
                <a:lnTo>
                  <a:pt x="136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37" name="Rectangle 22"/>
          <p:cNvSpPr>
            <a:spLocks noChangeArrowheads="1"/>
          </p:cNvSpPr>
          <p:nvPr/>
        </p:nvSpPr>
        <p:spPr bwMode="auto">
          <a:xfrm rot="600000">
            <a:off x="6934200" y="2590800"/>
            <a:ext cx="182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r>
              <a:rPr lang="en-US" altLang="en-US" sz="2400" smtClean="0">
                <a:solidFill>
                  <a:srgbClr val="333399"/>
                </a:solidFill>
                <a:latin typeface="Arial" pitchFamily="34" charset="0"/>
                <a:cs typeface="+mn-cs"/>
              </a:rPr>
              <a:t>Ionosphere</a:t>
            </a:r>
          </a:p>
        </p:txBody>
      </p:sp>
      <p:sp>
        <p:nvSpPr>
          <p:cNvPr id="1038" name="Rectangle 23"/>
          <p:cNvSpPr>
            <a:spLocks noChangeArrowheads="1"/>
          </p:cNvSpPr>
          <p:nvPr/>
        </p:nvSpPr>
        <p:spPr bwMode="auto">
          <a:xfrm rot="600000">
            <a:off x="3354388" y="3090863"/>
            <a:ext cx="196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r>
              <a:rPr lang="en-US" altLang="en-US" sz="2400" smtClean="0">
                <a:solidFill>
                  <a:srgbClr val="333399"/>
                </a:solidFill>
                <a:latin typeface="Arial" pitchFamily="34" charset="0"/>
                <a:cs typeface="+mn-cs"/>
              </a:rPr>
              <a:t>troposphere</a:t>
            </a:r>
          </a:p>
        </p:txBody>
      </p:sp>
      <p:sp>
        <p:nvSpPr>
          <p:cNvPr id="1039" name="Line 24"/>
          <p:cNvSpPr>
            <a:spLocks noChangeShapeType="1"/>
          </p:cNvSpPr>
          <p:nvPr/>
        </p:nvSpPr>
        <p:spPr bwMode="auto">
          <a:xfrm>
            <a:off x="15240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40" name="Line 25"/>
          <p:cNvSpPr>
            <a:spLocks noChangeShapeType="1"/>
          </p:cNvSpPr>
          <p:nvPr/>
        </p:nvSpPr>
        <p:spPr bwMode="auto">
          <a:xfrm>
            <a:off x="1371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41" name="Line 26"/>
          <p:cNvSpPr>
            <a:spLocks noChangeShapeType="1"/>
          </p:cNvSpPr>
          <p:nvPr/>
        </p:nvSpPr>
        <p:spPr bwMode="auto">
          <a:xfrm>
            <a:off x="11430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9144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43" name="Rectangle 28"/>
          <p:cNvSpPr>
            <a:spLocks noChangeArrowheads="1"/>
          </p:cNvSpPr>
          <p:nvPr/>
        </p:nvSpPr>
        <p:spPr bwMode="auto">
          <a:xfrm>
            <a:off x="4724400" y="0"/>
            <a:ext cx="4419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 eaLnBrk="1" hangingPunct="1"/>
            <a:r>
              <a:rPr lang="en-US" altLang="en-US" sz="2400" smtClean="0">
                <a:solidFill>
                  <a:srgbClr val="333399"/>
                </a:solidFill>
                <a:cs typeface="+mn-cs"/>
              </a:rPr>
              <a:t>TROPOSPHERE DELAY</a:t>
            </a:r>
          </a:p>
        </p:txBody>
      </p:sp>
      <p:graphicFrame>
        <p:nvGraphicFramePr>
          <p:cNvPr id="1026" name="Object 29"/>
          <p:cNvGraphicFramePr>
            <a:graphicFrameLocks noChangeAspect="1"/>
          </p:cNvGraphicFramePr>
          <p:nvPr/>
        </p:nvGraphicFramePr>
        <p:xfrm>
          <a:off x="533400" y="4038600"/>
          <a:ext cx="1181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Clip" r:id="rId5" imgW="1180800" imgH="1200240" progId="">
                  <p:embed/>
                </p:oleObj>
              </mc:Choice>
              <mc:Fallback>
                <p:oleObj name="Clip" r:id="rId5" imgW="1180800" imgH="120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1181100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0"/>
          <p:cNvGraphicFramePr>
            <a:graphicFrameLocks noChangeAspect="1"/>
          </p:cNvGraphicFramePr>
          <p:nvPr/>
        </p:nvGraphicFramePr>
        <p:xfrm>
          <a:off x="3048000" y="3733800"/>
          <a:ext cx="10668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Clip" r:id="rId7" imgW="715680" imgH="713880" progId="">
                  <p:embed/>
                </p:oleObj>
              </mc:Choice>
              <mc:Fallback>
                <p:oleObj name="Clip" r:id="rId7" imgW="715680" imgH="713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33800"/>
                        <a:ext cx="1066800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31"/>
          <p:cNvGraphicFramePr>
            <a:graphicFrameLocks noChangeAspect="1"/>
          </p:cNvGraphicFramePr>
          <p:nvPr/>
        </p:nvGraphicFramePr>
        <p:xfrm>
          <a:off x="1447800" y="3886200"/>
          <a:ext cx="10874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3" name="Clip" r:id="rId9" imgW="1087200" imgH="699480" progId="">
                  <p:embed/>
                </p:oleObj>
              </mc:Choice>
              <mc:Fallback>
                <p:oleObj name="Clip" r:id="rId9" imgW="1087200" imgH="69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86200"/>
                        <a:ext cx="1087438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Rectangle 32"/>
          <p:cNvSpPr>
            <a:spLocks noChangeArrowheads="1"/>
          </p:cNvSpPr>
          <p:nvPr/>
        </p:nvSpPr>
        <p:spPr bwMode="auto">
          <a:xfrm>
            <a:off x="0" y="990600"/>
            <a:ext cx="84994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0" smtClean="0">
                <a:solidFill>
                  <a:srgbClr val="000000"/>
                </a:solidFill>
                <a:cs typeface="+mn-cs"/>
              </a:rPr>
              <a:t>The more air molecules, the slower the signal (dry delay)</a:t>
            </a:r>
          </a:p>
          <a:p>
            <a:pPr lvl="2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0" smtClean="0">
                <a:solidFill>
                  <a:srgbClr val="000000"/>
                </a:solidFill>
                <a:cs typeface="+mn-cs"/>
              </a:rPr>
              <a:t>High pressure, Low temperature </a:t>
            </a:r>
          </a:p>
          <a:p>
            <a:pPr lvl="2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0" smtClean="0">
                <a:solidFill>
                  <a:srgbClr val="000000"/>
                </a:solidFill>
                <a:cs typeface="+mn-cs"/>
              </a:rPr>
              <a:t>90% of total delay</a:t>
            </a:r>
          </a:p>
          <a:p>
            <a:pPr lvl="2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0" smtClean="0">
                <a:solidFill>
                  <a:srgbClr val="000000"/>
                </a:solidFill>
                <a:cs typeface="+mn-cs"/>
              </a:rPr>
              <a:t>relatively constant and EASY TO CORRECT FOR</a:t>
            </a:r>
          </a:p>
          <a:p>
            <a:pPr lvl="1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0" smtClean="0">
                <a:solidFill>
                  <a:srgbClr val="000000"/>
                </a:solidFill>
                <a:cs typeface="+mn-cs"/>
              </a:rPr>
              <a:t>The more water vapor in the atmosphere the slower the signal (wet delay)</a:t>
            </a:r>
          </a:p>
          <a:p>
            <a:pPr lvl="2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0" smtClean="0">
                <a:solidFill>
                  <a:srgbClr val="000000"/>
                </a:solidFill>
                <a:cs typeface="+mn-cs"/>
              </a:rPr>
              <a:t>High humidity</a:t>
            </a:r>
          </a:p>
          <a:p>
            <a:pPr lvl="2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0" smtClean="0">
                <a:solidFill>
                  <a:srgbClr val="000000"/>
                </a:solidFill>
                <a:cs typeface="+mn-cs"/>
              </a:rPr>
              <a:t>10%  of total delay</a:t>
            </a:r>
          </a:p>
          <a:p>
            <a:pPr lvl="2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0" smtClean="0">
                <a:solidFill>
                  <a:srgbClr val="000000"/>
                </a:solidFill>
                <a:cs typeface="+mn-cs"/>
              </a:rPr>
              <a:t>Highly variable and HARD TO CORRECT FOR</a:t>
            </a:r>
          </a:p>
          <a:p>
            <a:pPr lvl="1" defTabSz="9144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b="0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045" name="Group 33"/>
          <p:cNvGrpSpPr>
            <a:grpSpLocks/>
          </p:cNvGrpSpPr>
          <p:nvPr/>
        </p:nvGrpSpPr>
        <p:grpSpPr bwMode="auto">
          <a:xfrm>
            <a:off x="3886200" y="1162050"/>
            <a:ext cx="801688" cy="671513"/>
            <a:chOff x="2448" y="732"/>
            <a:chExt cx="505" cy="423"/>
          </a:xfrm>
        </p:grpSpPr>
        <p:sp>
          <p:nvSpPr>
            <p:cNvPr id="1054" name="Freeform 34"/>
            <p:cNvSpPr>
              <a:spLocks/>
            </p:cNvSpPr>
            <p:nvPr/>
          </p:nvSpPr>
          <p:spPr bwMode="auto">
            <a:xfrm>
              <a:off x="2627" y="882"/>
              <a:ext cx="175" cy="198"/>
            </a:xfrm>
            <a:custGeom>
              <a:avLst/>
              <a:gdLst>
                <a:gd name="T0" fmla="*/ 19 w 175"/>
                <a:gd name="T1" fmla="*/ 31 h 198"/>
                <a:gd name="T2" fmla="*/ 16 w 175"/>
                <a:gd name="T3" fmla="*/ 31 h 198"/>
                <a:gd name="T4" fmla="*/ 13 w 175"/>
                <a:gd name="T5" fmla="*/ 35 h 198"/>
                <a:gd name="T6" fmla="*/ 8 w 175"/>
                <a:gd name="T7" fmla="*/ 41 h 198"/>
                <a:gd name="T8" fmla="*/ 5 w 175"/>
                <a:gd name="T9" fmla="*/ 42 h 198"/>
                <a:gd name="T10" fmla="*/ 3 w 175"/>
                <a:gd name="T11" fmla="*/ 46 h 198"/>
                <a:gd name="T12" fmla="*/ 4 w 175"/>
                <a:gd name="T13" fmla="*/ 53 h 198"/>
                <a:gd name="T14" fmla="*/ 3 w 175"/>
                <a:gd name="T15" fmla="*/ 60 h 198"/>
                <a:gd name="T16" fmla="*/ 0 w 175"/>
                <a:gd name="T17" fmla="*/ 63 h 198"/>
                <a:gd name="T18" fmla="*/ 3 w 175"/>
                <a:gd name="T19" fmla="*/ 66 h 198"/>
                <a:gd name="T20" fmla="*/ 1 w 175"/>
                <a:gd name="T21" fmla="*/ 70 h 198"/>
                <a:gd name="T22" fmla="*/ 38 w 175"/>
                <a:gd name="T23" fmla="*/ 174 h 198"/>
                <a:gd name="T24" fmla="*/ 39 w 175"/>
                <a:gd name="T25" fmla="*/ 177 h 198"/>
                <a:gd name="T26" fmla="*/ 40 w 175"/>
                <a:gd name="T27" fmla="*/ 180 h 198"/>
                <a:gd name="T28" fmla="*/ 44 w 175"/>
                <a:gd name="T29" fmla="*/ 185 h 198"/>
                <a:gd name="T30" fmla="*/ 47 w 175"/>
                <a:gd name="T31" fmla="*/ 185 h 198"/>
                <a:gd name="T32" fmla="*/ 49 w 175"/>
                <a:gd name="T33" fmla="*/ 191 h 198"/>
                <a:gd name="T34" fmla="*/ 55 w 175"/>
                <a:gd name="T35" fmla="*/ 192 h 198"/>
                <a:gd name="T36" fmla="*/ 59 w 175"/>
                <a:gd name="T37" fmla="*/ 195 h 198"/>
                <a:gd name="T38" fmla="*/ 63 w 175"/>
                <a:gd name="T39" fmla="*/ 197 h 198"/>
                <a:gd name="T40" fmla="*/ 69 w 175"/>
                <a:gd name="T41" fmla="*/ 195 h 198"/>
                <a:gd name="T42" fmla="*/ 72 w 175"/>
                <a:gd name="T43" fmla="*/ 193 h 198"/>
                <a:gd name="T44" fmla="*/ 155 w 175"/>
                <a:gd name="T45" fmla="*/ 164 h 198"/>
                <a:gd name="T46" fmla="*/ 158 w 175"/>
                <a:gd name="T47" fmla="*/ 161 h 198"/>
                <a:gd name="T48" fmla="*/ 164 w 175"/>
                <a:gd name="T49" fmla="*/ 158 h 198"/>
                <a:gd name="T50" fmla="*/ 163 w 175"/>
                <a:gd name="T51" fmla="*/ 155 h 198"/>
                <a:gd name="T52" fmla="*/ 168 w 175"/>
                <a:gd name="T53" fmla="*/ 150 h 198"/>
                <a:gd name="T54" fmla="*/ 170 w 175"/>
                <a:gd name="T55" fmla="*/ 146 h 198"/>
                <a:gd name="T56" fmla="*/ 170 w 175"/>
                <a:gd name="T57" fmla="*/ 143 h 198"/>
                <a:gd name="T58" fmla="*/ 172 w 175"/>
                <a:gd name="T59" fmla="*/ 138 h 198"/>
                <a:gd name="T60" fmla="*/ 171 w 175"/>
                <a:gd name="T61" fmla="*/ 132 h 198"/>
                <a:gd name="T62" fmla="*/ 173 w 175"/>
                <a:gd name="T63" fmla="*/ 128 h 198"/>
                <a:gd name="T64" fmla="*/ 172 w 175"/>
                <a:gd name="T65" fmla="*/ 121 h 198"/>
                <a:gd name="T66" fmla="*/ 139 w 175"/>
                <a:gd name="T67" fmla="*/ 23 h 198"/>
                <a:gd name="T68" fmla="*/ 138 w 175"/>
                <a:gd name="T69" fmla="*/ 17 h 198"/>
                <a:gd name="T70" fmla="*/ 134 w 175"/>
                <a:gd name="T71" fmla="*/ 14 h 198"/>
                <a:gd name="T72" fmla="*/ 130 w 175"/>
                <a:gd name="T73" fmla="*/ 9 h 198"/>
                <a:gd name="T74" fmla="*/ 126 w 175"/>
                <a:gd name="T75" fmla="*/ 7 h 198"/>
                <a:gd name="T76" fmla="*/ 122 w 175"/>
                <a:gd name="T77" fmla="*/ 4 h 198"/>
                <a:gd name="T78" fmla="*/ 118 w 175"/>
                <a:gd name="T79" fmla="*/ 3 h 198"/>
                <a:gd name="T80" fmla="*/ 114 w 175"/>
                <a:gd name="T81" fmla="*/ 0 h 198"/>
                <a:gd name="T82" fmla="*/ 111 w 175"/>
                <a:gd name="T83" fmla="*/ 1 h 198"/>
                <a:gd name="T84" fmla="*/ 105 w 175"/>
                <a:gd name="T85" fmla="*/ 4 h 198"/>
                <a:gd name="T86" fmla="*/ 101 w 175"/>
                <a:gd name="T87" fmla="*/ 1 h 1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5"/>
                <a:gd name="T133" fmla="*/ 0 h 198"/>
                <a:gd name="T134" fmla="*/ 175 w 175"/>
                <a:gd name="T135" fmla="*/ 198 h 1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5" h="198">
                  <a:moveTo>
                    <a:pt x="101" y="1"/>
                  </a:moveTo>
                  <a:lnTo>
                    <a:pt x="19" y="31"/>
                  </a:lnTo>
                  <a:lnTo>
                    <a:pt x="16" y="35"/>
                  </a:lnTo>
                  <a:lnTo>
                    <a:pt x="16" y="31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0" y="37"/>
                  </a:lnTo>
                  <a:lnTo>
                    <a:pt x="8" y="41"/>
                  </a:lnTo>
                  <a:lnTo>
                    <a:pt x="5" y="42"/>
                  </a:lnTo>
                  <a:lnTo>
                    <a:pt x="6" y="45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4" y="53"/>
                  </a:lnTo>
                  <a:lnTo>
                    <a:pt x="1" y="57"/>
                  </a:lnTo>
                  <a:lnTo>
                    <a:pt x="3" y="60"/>
                  </a:lnTo>
                  <a:lnTo>
                    <a:pt x="0" y="63"/>
                  </a:lnTo>
                  <a:lnTo>
                    <a:pt x="3" y="62"/>
                  </a:lnTo>
                  <a:lnTo>
                    <a:pt x="1" y="67"/>
                  </a:lnTo>
                  <a:lnTo>
                    <a:pt x="3" y="66"/>
                  </a:lnTo>
                  <a:lnTo>
                    <a:pt x="1" y="70"/>
                  </a:lnTo>
                  <a:lnTo>
                    <a:pt x="3" y="76"/>
                  </a:lnTo>
                  <a:lnTo>
                    <a:pt x="34" y="172"/>
                  </a:lnTo>
                  <a:lnTo>
                    <a:pt x="38" y="174"/>
                  </a:lnTo>
                  <a:lnTo>
                    <a:pt x="37" y="171"/>
                  </a:lnTo>
                  <a:lnTo>
                    <a:pt x="38" y="174"/>
                  </a:lnTo>
                  <a:lnTo>
                    <a:pt x="39" y="177"/>
                  </a:lnTo>
                  <a:lnTo>
                    <a:pt x="40" y="180"/>
                  </a:lnTo>
                  <a:lnTo>
                    <a:pt x="43" y="183"/>
                  </a:lnTo>
                  <a:lnTo>
                    <a:pt x="44" y="185"/>
                  </a:lnTo>
                  <a:lnTo>
                    <a:pt x="45" y="188"/>
                  </a:lnTo>
                  <a:lnTo>
                    <a:pt x="47" y="185"/>
                  </a:lnTo>
                  <a:lnTo>
                    <a:pt x="48" y="188"/>
                  </a:lnTo>
                  <a:lnTo>
                    <a:pt x="49" y="191"/>
                  </a:lnTo>
                  <a:lnTo>
                    <a:pt x="52" y="192"/>
                  </a:lnTo>
                  <a:lnTo>
                    <a:pt x="55" y="192"/>
                  </a:lnTo>
                  <a:lnTo>
                    <a:pt x="56" y="195"/>
                  </a:lnTo>
                  <a:lnTo>
                    <a:pt x="59" y="195"/>
                  </a:lnTo>
                  <a:lnTo>
                    <a:pt x="63" y="197"/>
                  </a:lnTo>
                  <a:lnTo>
                    <a:pt x="66" y="196"/>
                  </a:lnTo>
                  <a:lnTo>
                    <a:pt x="69" y="195"/>
                  </a:lnTo>
                  <a:lnTo>
                    <a:pt x="72" y="193"/>
                  </a:lnTo>
                  <a:lnTo>
                    <a:pt x="152" y="165"/>
                  </a:lnTo>
                  <a:lnTo>
                    <a:pt x="155" y="164"/>
                  </a:lnTo>
                  <a:lnTo>
                    <a:pt x="158" y="161"/>
                  </a:lnTo>
                  <a:lnTo>
                    <a:pt x="161" y="159"/>
                  </a:lnTo>
                  <a:lnTo>
                    <a:pt x="164" y="158"/>
                  </a:lnTo>
                  <a:lnTo>
                    <a:pt x="163" y="155"/>
                  </a:lnTo>
                  <a:lnTo>
                    <a:pt x="166" y="154"/>
                  </a:lnTo>
                  <a:lnTo>
                    <a:pt x="169" y="152"/>
                  </a:lnTo>
                  <a:lnTo>
                    <a:pt x="168" y="150"/>
                  </a:lnTo>
                  <a:lnTo>
                    <a:pt x="171" y="149"/>
                  </a:lnTo>
                  <a:lnTo>
                    <a:pt x="170" y="146"/>
                  </a:lnTo>
                  <a:lnTo>
                    <a:pt x="171" y="149"/>
                  </a:lnTo>
                  <a:lnTo>
                    <a:pt x="170" y="146"/>
                  </a:lnTo>
                  <a:lnTo>
                    <a:pt x="170" y="143"/>
                  </a:lnTo>
                  <a:lnTo>
                    <a:pt x="172" y="138"/>
                  </a:lnTo>
                  <a:lnTo>
                    <a:pt x="171" y="135"/>
                  </a:lnTo>
                  <a:lnTo>
                    <a:pt x="171" y="132"/>
                  </a:lnTo>
                  <a:lnTo>
                    <a:pt x="174" y="131"/>
                  </a:lnTo>
                  <a:lnTo>
                    <a:pt x="173" y="128"/>
                  </a:lnTo>
                  <a:lnTo>
                    <a:pt x="173" y="125"/>
                  </a:lnTo>
                  <a:lnTo>
                    <a:pt x="172" y="121"/>
                  </a:lnTo>
                  <a:lnTo>
                    <a:pt x="137" y="27"/>
                  </a:lnTo>
                  <a:lnTo>
                    <a:pt x="139" y="23"/>
                  </a:lnTo>
                  <a:lnTo>
                    <a:pt x="136" y="24"/>
                  </a:lnTo>
                  <a:lnTo>
                    <a:pt x="136" y="21"/>
                  </a:lnTo>
                  <a:lnTo>
                    <a:pt x="138" y="17"/>
                  </a:lnTo>
                  <a:lnTo>
                    <a:pt x="135" y="17"/>
                  </a:lnTo>
                  <a:lnTo>
                    <a:pt x="134" y="14"/>
                  </a:lnTo>
                  <a:lnTo>
                    <a:pt x="133" y="12"/>
                  </a:lnTo>
                  <a:lnTo>
                    <a:pt x="130" y="9"/>
                  </a:lnTo>
                  <a:lnTo>
                    <a:pt x="126" y="7"/>
                  </a:lnTo>
                  <a:lnTo>
                    <a:pt x="122" y="4"/>
                  </a:lnTo>
                  <a:lnTo>
                    <a:pt x="121" y="2"/>
                  </a:lnTo>
                  <a:lnTo>
                    <a:pt x="118" y="3"/>
                  </a:lnTo>
                  <a:lnTo>
                    <a:pt x="114" y="0"/>
                  </a:lnTo>
                  <a:lnTo>
                    <a:pt x="111" y="1"/>
                  </a:lnTo>
                  <a:lnTo>
                    <a:pt x="108" y="0"/>
                  </a:lnTo>
                  <a:lnTo>
                    <a:pt x="105" y="4"/>
                  </a:lnTo>
                  <a:lnTo>
                    <a:pt x="104" y="0"/>
                  </a:lnTo>
                  <a:lnTo>
                    <a:pt x="101" y="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55" name="Freeform 35"/>
            <p:cNvSpPr>
              <a:spLocks/>
            </p:cNvSpPr>
            <p:nvPr/>
          </p:nvSpPr>
          <p:spPr bwMode="auto">
            <a:xfrm>
              <a:off x="2745" y="732"/>
              <a:ext cx="208" cy="318"/>
            </a:xfrm>
            <a:custGeom>
              <a:avLst/>
              <a:gdLst>
                <a:gd name="T0" fmla="*/ 119 w 208"/>
                <a:gd name="T1" fmla="*/ 0 h 318"/>
                <a:gd name="T2" fmla="*/ 0 w 208"/>
                <a:gd name="T3" fmla="*/ 40 h 318"/>
                <a:gd name="T4" fmla="*/ 88 w 208"/>
                <a:gd name="T5" fmla="*/ 317 h 318"/>
                <a:gd name="T6" fmla="*/ 207 w 208"/>
                <a:gd name="T7" fmla="*/ 272 h 318"/>
                <a:gd name="T8" fmla="*/ 119 w 208"/>
                <a:gd name="T9" fmla="*/ 0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318"/>
                <a:gd name="T17" fmla="*/ 208 w 208"/>
                <a:gd name="T18" fmla="*/ 318 h 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318">
                  <a:moveTo>
                    <a:pt x="119" y="0"/>
                  </a:moveTo>
                  <a:lnTo>
                    <a:pt x="0" y="40"/>
                  </a:lnTo>
                  <a:lnTo>
                    <a:pt x="88" y="317"/>
                  </a:lnTo>
                  <a:lnTo>
                    <a:pt x="207" y="272"/>
                  </a:lnTo>
                  <a:lnTo>
                    <a:pt x="119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56" name="Freeform 36"/>
            <p:cNvSpPr>
              <a:spLocks/>
            </p:cNvSpPr>
            <p:nvPr/>
          </p:nvSpPr>
          <p:spPr bwMode="auto">
            <a:xfrm>
              <a:off x="2448" y="837"/>
              <a:ext cx="208" cy="318"/>
            </a:xfrm>
            <a:custGeom>
              <a:avLst/>
              <a:gdLst>
                <a:gd name="T0" fmla="*/ 122 w 208"/>
                <a:gd name="T1" fmla="*/ 0 h 318"/>
                <a:gd name="T2" fmla="*/ 0 w 208"/>
                <a:gd name="T3" fmla="*/ 42 h 318"/>
                <a:gd name="T4" fmla="*/ 91 w 208"/>
                <a:gd name="T5" fmla="*/ 317 h 318"/>
                <a:gd name="T6" fmla="*/ 207 w 208"/>
                <a:gd name="T7" fmla="*/ 274 h 318"/>
                <a:gd name="T8" fmla="*/ 122 w 208"/>
                <a:gd name="T9" fmla="*/ 0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318"/>
                <a:gd name="T17" fmla="*/ 208 w 208"/>
                <a:gd name="T18" fmla="*/ 318 h 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318">
                  <a:moveTo>
                    <a:pt x="122" y="0"/>
                  </a:moveTo>
                  <a:lnTo>
                    <a:pt x="0" y="42"/>
                  </a:lnTo>
                  <a:lnTo>
                    <a:pt x="91" y="317"/>
                  </a:lnTo>
                  <a:lnTo>
                    <a:pt x="207" y="274"/>
                  </a:lnTo>
                  <a:lnTo>
                    <a:pt x="122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57" name="Freeform 37"/>
            <p:cNvSpPr>
              <a:spLocks/>
            </p:cNvSpPr>
            <p:nvPr/>
          </p:nvSpPr>
          <p:spPr bwMode="auto">
            <a:xfrm>
              <a:off x="2610" y="863"/>
              <a:ext cx="80" cy="79"/>
            </a:xfrm>
            <a:custGeom>
              <a:avLst/>
              <a:gdLst>
                <a:gd name="T0" fmla="*/ 79 w 80"/>
                <a:gd name="T1" fmla="*/ 0 h 79"/>
                <a:gd name="T2" fmla="*/ 5 w 80"/>
                <a:gd name="T3" fmla="*/ 29 h 79"/>
                <a:gd name="T4" fmla="*/ 5 w 80"/>
                <a:gd name="T5" fmla="*/ 29 h 79"/>
                <a:gd name="T6" fmla="*/ 6 w 80"/>
                <a:gd name="T7" fmla="*/ 35 h 79"/>
                <a:gd name="T8" fmla="*/ 6 w 80"/>
                <a:gd name="T9" fmla="*/ 35 h 79"/>
                <a:gd name="T10" fmla="*/ 6 w 80"/>
                <a:gd name="T11" fmla="*/ 35 h 79"/>
                <a:gd name="T12" fmla="*/ 4 w 80"/>
                <a:gd name="T13" fmla="*/ 43 h 79"/>
                <a:gd name="T14" fmla="*/ 4 w 80"/>
                <a:gd name="T15" fmla="*/ 43 h 79"/>
                <a:gd name="T16" fmla="*/ 5 w 80"/>
                <a:gd name="T17" fmla="*/ 46 h 79"/>
                <a:gd name="T18" fmla="*/ 6 w 80"/>
                <a:gd name="T19" fmla="*/ 49 h 79"/>
                <a:gd name="T20" fmla="*/ 6 w 80"/>
                <a:gd name="T21" fmla="*/ 49 h 79"/>
                <a:gd name="T22" fmla="*/ 0 w 80"/>
                <a:gd name="T23" fmla="*/ 37 h 79"/>
                <a:gd name="T24" fmla="*/ 3 w 80"/>
                <a:gd name="T25" fmla="*/ 47 h 79"/>
                <a:gd name="T26" fmla="*/ 3 w 80"/>
                <a:gd name="T27" fmla="*/ 47 h 79"/>
                <a:gd name="T28" fmla="*/ 3 w 80"/>
                <a:gd name="T29" fmla="*/ 50 h 79"/>
                <a:gd name="T30" fmla="*/ 3 w 80"/>
                <a:gd name="T31" fmla="*/ 53 h 79"/>
                <a:gd name="T32" fmla="*/ 0 w 80"/>
                <a:gd name="T33" fmla="*/ 54 h 79"/>
                <a:gd name="T34" fmla="*/ 1 w 80"/>
                <a:gd name="T35" fmla="*/ 56 h 79"/>
                <a:gd name="T36" fmla="*/ 1 w 80"/>
                <a:gd name="T37" fmla="*/ 56 h 79"/>
                <a:gd name="T38" fmla="*/ 1 w 80"/>
                <a:gd name="T39" fmla="*/ 56 h 79"/>
                <a:gd name="T40" fmla="*/ 3 w 80"/>
                <a:gd name="T41" fmla="*/ 64 h 79"/>
                <a:gd name="T42" fmla="*/ 0 w 80"/>
                <a:gd name="T43" fmla="*/ 65 h 79"/>
                <a:gd name="T44" fmla="*/ 0 w 80"/>
                <a:gd name="T45" fmla="*/ 68 h 79"/>
                <a:gd name="T46" fmla="*/ 2 w 80"/>
                <a:gd name="T47" fmla="*/ 74 h 79"/>
                <a:gd name="T48" fmla="*/ 2 w 80"/>
                <a:gd name="T49" fmla="*/ 74 h 79"/>
                <a:gd name="T50" fmla="*/ 0 w 80"/>
                <a:gd name="T51" fmla="*/ 68 h 79"/>
                <a:gd name="T52" fmla="*/ 3 w 80"/>
                <a:gd name="T53" fmla="*/ 78 h 79"/>
                <a:gd name="T54" fmla="*/ 3 w 80"/>
                <a:gd name="T55" fmla="*/ 78 h 79"/>
                <a:gd name="T56" fmla="*/ 0 w 80"/>
                <a:gd name="T57" fmla="*/ 78 h 79"/>
                <a:gd name="T58" fmla="*/ 0 w 80"/>
                <a:gd name="T59" fmla="*/ 78 h 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0"/>
                <a:gd name="T91" fmla="*/ 0 h 79"/>
                <a:gd name="T92" fmla="*/ 80 w 80"/>
                <a:gd name="T93" fmla="*/ 79 h 7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0" h="79">
                  <a:moveTo>
                    <a:pt x="79" y="0"/>
                  </a:moveTo>
                  <a:lnTo>
                    <a:pt x="5" y="29"/>
                  </a:lnTo>
                  <a:lnTo>
                    <a:pt x="6" y="35"/>
                  </a:lnTo>
                  <a:lnTo>
                    <a:pt x="4" y="43"/>
                  </a:lnTo>
                  <a:lnTo>
                    <a:pt x="5" y="46"/>
                  </a:lnTo>
                  <a:lnTo>
                    <a:pt x="6" y="49"/>
                  </a:lnTo>
                  <a:lnTo>
                    <a:pt x="0" y="37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53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3" y="64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0" y="68"/>
                  </a:lnTo>
                  <a:lnTo>
                    <a:pt x="3" y="78"/>
                  </a:lnTo>
                  <a:lnTo>
                    <a:pt x="0" y="78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58" name="Freeform 38"/>
            <p:cNvSpPr>
              <a:spLocks/>
            </p:cNvSpPr>
            <p:nvPr/>
          </p:nvSpPr>
          <p:spPr bwMode="auto">
            <a:xfrm>
              <a:off x="2677" y="954"/>
              <a:ext cx="54" cy="84"/>
            </a:xfrm>
            <a:custGeom>
              <a:avLst/>
              <a:gdLst>
                <a:gd name="T0" fmla="*/ 53 w 54"/>
                <a:gd name="T1" fmla="*/ 3 h 84"/>
                <a:gd name="T2" fmla="*/ 49 w 54"/>
                <a:gd name="T3" fmla="*/ 0 h 84"/>
                <a:gd name="T4" fmla="*/ 49 w 54"/>
                <a:gd name="T5" fmla="*/ 4 h 84"/>
                <a:gd name="T6" fmla="*/ 49 w 54"/>
                <a:gd name="T7" fmla="*/ 0 h 84"/>
                <a:gd name="T8" fmla="*/ 46 w 54"/>
                <a:gd name="T9" fmla="*/ 1 h 84"/>
                <a:gd name="T10" fmla="*/ 43 w 54"/>
                <a:gd name="T11" fmla="*/ 3 h 84"/>
                <a:gd name="T12" fmla="*/ 42 w 54"/>
                <a:gd name="T13" fmla="*/ 0 h 84"/>
                <a:gd name="T14" fmla="*/ 42 w 54"/>
                <a:gd name="T15" fmla="*/ 0 h 84"/>
                <a:gd name="T16" fmla="*/ 42 w 54"/>
                <a:gd name="T17" fmla="*/ 0 h 84"/>
                <a:gd name="T18" fmla="*/ 39 w 54"/>
                <a:gd name="T19" fmla="*/ 0 h 84"/>
                <a:gd name="T20" fmla="*/ 39 w 54"/>
                <a:gd name="T21" fmla="*/ 0 h 84"/>
                <a:gd name="T22" fmla="*/ 36 w 54"/>
                <a:gd name="T23" fmla="*/ 1 h 84"/>
                <a:gd name="T24" fmla="*/ 33 w 54"/>
                <a:gd name="T25" fmla="*/ 3 h 84"/>
                <a:gd name="T26" fmla="*/ 33 w 54"/>
                <a:gd name="T27" fmla="*/ 3 h 84"/>
                <a:gd name="T28" fmla="*/ 29 w 54"/>
                <a:gd name="T29" fmla="*/ 4 h 84"/>
                <a:gd name="T30" fmla="*/ 29 w 54"/>
                <a:gd name="T31" fmla="*/ 4 h 84"/>
                <a:gd name="T32" fmla="*/ 26 w 54"/>
                <a:gd name="T33" fmla="*/ 4 h 84"/>
                <a:gd name="T34" fmla="*/ 20 w 54"/>
                <a:gd name="T35" fmla="*/ 6 h 84"/>
                <a:gd name="T36" fmla="*/ 16 w 54"/>
                <a:gd name="T37" fmla="*/ 7 h 84"/>
                <a:gd name="T38" fmla="*/ 15 w 54"/>
                <a:gd name="T39" fmla="*/ 14 h 84"/>
                <a:gd name="T40" fmla="*/ 12 w 54"/>
                <a:gd name="T41" fmla="*/ 16 h 84"/>
                <a:gd name="T42" fmla="*/ 9 w 54"/>
                <a:gd name="T43" fmla="*/ 16 h 84"/>
                <a:gd name="T44" fmla="*/ 10 w 54"/>
                <a:gd name="T45" fmla="*/ 22 h 84"/>
                <a:gd name="T46" fmla="*/ 7 w 54"/>
                <a:gd name="T47" fmla="*/ 23 h 84"/>
                <a:gd name="T48" fmla="*/ 5 w 54"/>
                <a:gd name="T49" fmla="*/ 28 h 84"/>
                <a:gd name="T50" fmla="*/ 3 w 54"/>
                <a:gd name="T51" fmla="*/ 34 h 84"/>
                <a:gd name="T52" fmla="*/ 4 w 54"/>
                <a:gd name="T53" fmla="*/ 38 h 84"/>
                <a:gd name="T54" fmla="*/ 4 w 54"/>
                <a:gd name="T55" fmla="*/ 41 h 84"/>
                <a:gd name="T56" fmla="*/ 3 w 54"/>
                <a:gd name="T57" fmla="*/ 45 h 84"/>
                <a:gd name="T58" fmla="*/ 4 w 54"/>
                <a:gd name="T59" fmla="*/ 51 h 84"/>
                <a:gd name="T60" fmla="*/ 5 w 54"/>
                <a:gd name="T61" fmla="*/ 54 h 84"/>
                <a:gd name="T62" fmla="*/ 5 w 54"/>
                <a:gd name="T63" fmla="*/ 57 h 84"/>
                <a:gd name="T64" fmla="*/ 6 w 54"/>
                <a:gd name="T65" fmla="*/ 61 h 84"/>
                <a:gd name="T66" fmla="*/ 6 w 54"/>
                <a:gd name="T67" fmla="*/ 64 h 84"/>
                <a:gd name="T68" fmla="*/ 6 w 54"/>
                <a:gd name="T69" fmla="*/ 64 h 84"/>
                <a:gd name="T70" fmla="*/ 7 w 54"/>
                <a:gd name="T71" fmla="*/ 67 h 84"/>
                <a:gd name="T72" fmla="*/ 9 w 54"/>
                <a:gd name="T73" fmla="*/ 69 h 84"/>
                <a:gd name="T74" fmla="*/ 11 w 54"/>
                <a:gd name="T75" fmla="*/ 69 h 84"/>
                <a:gd name="T76" fmla="*/ 12 w 54"/>
                <a:gd name="T77" fmla="*/ 72 h 84"/>
                <a:gd name="T78" fmla="*/ 12 w 54"/>
                <a:gd name="T79" fmla="*/ 72 h 84"/>
                <a:gd name="T80" fmla="*/ 12 w 54"/>
                <a:gd name="T81" fmla="*/ 72 h 84"/>
                <a:gd name="T82" fmla="*/ 15 w 54"/>
                <a:gd name="T83" fmla="*/ 74 h 84"/>
                <a:gd name="T84" fmla="*/ 17 w 54"/>
                <a:gd name="T85" fmla="*/ 77 h 84"/>
                <a:gd name="T86" fmla="*/ 17 w 54"/>
                <a:gd name="T87" fmla="*/ 77 h 84"/>
                <a:gd name="T88" fmla="*/ 21 w 54"/>
                <a:gd name="T89" fmla="*/ 79 h 84"/>
                <a:gd name="T90" fmla="*/ 21 w 54"/>
                <a:gd name="T91" fmla="*/ 79 h 84"/>
                <a:gd name="T92" fmla="*/ 21 w 54"/>
                <a:gd name="T93" fmla="*/ 79 h 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84"/>
                <a:gd name="T143" fmla="*/ 54 w 54"/>
                <a:gd name="T144" fmla="*/ 84 h 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84">
                  <a:moveTo>
                    <a:pt x="53" y="3"/>
                  </a:moveTo>
                  <a:lnTo>
                    <a:pt x="53" y="3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43" y="3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3" y="3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6" y="7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2" y="16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10" y="19"/>
                  </a:lnTo>
                  <a:lnTo>
                    <a:pt x="10" y="22"/>
                  </a:lnTo>
                  <a:lnTo>
                    <a:pt x="7" y="23"/>
                  </a:lnTo>
                  <a:lnTo>
                    <a:pt x="5" y="28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4" y="38"/>
                  </a:lnTo>
                  <a:lnTo>
                    <a:pt x="4" y="41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0" y="48"/>
                  </a:lnTo>
                  <a:lnTo>
                    <a:pt x="4" y="51"/>
                  </a:lnTo>
                  <a:lnTo>
                    <a:pt x="5" y="54"/>
                  </a:lnTo>
                  <a:lnTo>
                    <a:pt x="5" y="57"/>
                  </a:lnTo>
                  <a:lnTo>
                    <a:pt x="6" y="61"/>
                  </a:lnTo>
                  <a:lnTo>
                    <a:pt x="6" y="64"/>
                  </a:lnTo>
                  <a:lnTo>
                    <a:pt x="7" y="67"/>
                  </a:lnTo>
                  <a:lnTo>
                    <a:pt x="10" y="65"/>
                  </a:lnTo>
                  <a:lnTo>
                    <a:pt x="9" y="69"/>
                  </a:lnTo>
                  <a:lnTo>
                    <a:pt x="11" y="69"/>
                  </a:lnTo>
                  <a:lnTo>
                    <a:pt x="12" y="72"/>
                  </a:lnTo>
                  <a:lnTo>
                    <a:pt x="15" y="74"/>
                  </a:lnTo>
                  <a:lnTo>
                    <a:pt x="17" y="77"/>
                  </a:lnTo>
                  <a:lnTo>
                    <a:pt x="18" y="80"/>
                  </a:lnTo>
                  <a:lnTo>
                    <a:pt x="21" y="79"/>
                  </a:lnTo>
                  <a:lnTo>
                    <a:pt x="21" y="83"/>
                  </a:lnTo>
                  <a:lnTo>
                    <a:pt x="21" y="79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59" name="Line 39"/>
            <p:cNvSpPr>
              <a:spLocks noChangeShapeType="1"/>
            </p:cNvSpPr>
            <p:nvPr/>
          </p:nvSpPr>
          <p:spPr bwMode="auto">
            <a:xfrm flipH="1">
              <a:off x="2686" y="935"/>
              <a:ext cx="1" cy="4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60" name="Line 40"/>
            <p:cNvSpPr>
              <a:spLocks noChangeShapeType="1"/>
            </p:cNvSpPr>
            <p:nvPr/>
          </p:nvSpPr>
          <p:spPr bwMode="auto">
            <a:xfrm flipV="1">
              <a:off x="2722" y="992"/>
              <a:ext cx="1" cy="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731177" name="Line 41"/>
          <p:cNvSpPr>
            <a:spLocks noChangeShapeType="1"/>
          </p:cNvSpPr>
          <p:nvPr/>
        </p:nvSpPr>
        <p:spPr bwMode="auto">
          <a:xfrm>
            <a:off x="4457700" y="1866900"/>
            <a:ext cx="2933700" cy="3028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047750" y="1905000"/>
            <a:ext cx="3181350" cy="3162300"/>
            <a:chOff x="660" y="1200"/>
            <a:chExt cx="2004" cy="1992"/>
          </a:xfrm>
        </p:grpSpPr>
        <p:sp>
          <p:nvSpPr>
            <p:cNvPr id="1052" name="Line 43"/>
            <p:cNvSpPr>
              <a:spLocks noChangeShapeType="1"/>
            </p:cNvSpPr>
            <p:nvPr/>
          </p:nvSpPr>
          <p:spPr bwMode="auto">
            <a:xfrm flipH="1">
              <a:off x="660" y="1200"/>
              <a:ext cx="1860" cy="19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53" name="Line 44"/>
            <p:cNvSpPr>
              <a:spLocks noChangeShapeType="1"/>
            </p:cNvSpPr>
            <p:nvPr/>
          </p:nvSpPr>
          <p:spPr bwMode="auto">
            <a:xfrm flipH="1">
              <a:off x="1464" y="1200"/>
              <a:ext cx="1200" cy="18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1048" name="Line 45"/>
          <p:cNvSpPr>
            <a:spLocks noChangeShapeType="1"/>
          </p:cNvSpPr>
          <p:nvPr/>
        </p:nvSpPr>
        <p:spPr bwMode="auto">
          <a:xfrm>
            <a:off x="914400" y="5638800"/>
            <a:ext cx="1295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49" name="Line 46"/>
          <p:cNvSpPr>
            <a:spLocks noChangeShapeType="1"/>
          </p:cNvSpPr>
          <p:nvPr/>
        </p:nvSpPr>
        <p:spPr bwMode="auto">
          <a:xfrm>
            <a:off x="914400" y="5791200"/>
            <a:ext cx="6477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50" name="WordArt 47"/>
          <p:cNvSpPr>
            <a:spLocks noChangeArrowheads="1" noChangeShapeType="1" noTextEdit="1"/>
          </p:cNvSpPr>
          <p:nvPr/>
        </p:nvSpPr>
        <p:spPr bwMode="auto">
          <a:xfrm>
            <a:off x="1219200" y="5334000"/>
            <a:ext cx="7620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20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cs typeface="+mn-cs"/>
              </a:rPr>
              <a:t>10 KM</a:t>
            </a:r>
          </a:p>
        </p:txBody>
      </p:sp>
      <p:sp>
        <p:nvSpPr>
          <p:cNvPr id="1051" name="WordArt 48"/>
          <p:cNvSpPr>
            <a:spLocks noChangeArrowheads="1" noChangeShapeType="1" noTextEdit="1"/>
          </p:cNvSpPr>
          <p:nvPr/>
        </p:nvSpPr>
        <p:spPr bwMode="auto">
          <a:xfrm>
            <a:off x="3200400" y="5486400"/>
            <a:ext cx="25146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20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cs typeface="+mn-cs"/>
              </a:rPr>
              <a:t>GREATER THAN 10 KM</a:t>
            </a:r>
          </a:p>
        </p:txBody>
      </p:sp>
    </p:spTree>
    <p:extLst>
      <p:ext uri="{BB962C8B-B14F-4D97-AF65-F5344CB8AC3E}">
        <p14:creationId xmlns:p14="http://schemas.microsoft.com/office/powerpoint/2010/main" val="1202735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3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00855706"/>
              </p:ext>
            </p:extLst>
          </p:nvPr>
        </p:nvGraphicFramePr>
        <p:xfrm>
          <a:off x="228600" y="457200"/>
          <a:ext cx="8915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838200" y="3886200"/>
            <a:ext cx="33528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</a:rPr>
              <a:t>THE CHANGE FROM LABOR INTENSIVE TO TECHNOLOGY!</a:t>
            </a:r>
          </a:p>
        </p:txBody>
      </p:sp>
      <p:cxnSp>
        <p:nvCxnSpPr>
          <p:cNvPr id="9220" name="Straight Arrow Connector 4"/>
          <p:cNvCxnSpPr>
            <a:cxnSpLocks noChangeShapeType="1"/>
          </p:cNvCxnSpPr>
          <p:nvPr/>
        </p:nvCxnSpPr>
        <p:spPr bwMode="auto">
          <a:xfrm>
            <a:off x="4114800" y="4267200"/>
            <a:ext cx="1447800" cy="3048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Diagram 6"/>
          <p:cNvGraphicFramePr/>
          <p:nvPr/>
        </p:nvGraphicFramePr>
        <p:xfrm>
          <a:off x="381000" y="1295400"/>
          <a:ext cx="4038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222" name="Straight Connector 7"/>
          <p:cNvCxnSpPr>
            <a:cxnSpLocks noChangeShapeType="1"/>
          </p:cNvCxnSpPr>
          <p:nvPr/>
        </p:nvCxnSpPr>
        <p:spPr bwMode="auto">
          <a:xfrm rot="5400000">
            <a:off x="4495800" y="5334000"/>
            <a:ext cx="2286000" cy="0"/>
          </a:xfrm>
          <a:prstGeom prst="line">
            <a:avLst/>
          </a:prstGeom>
          <a:noFill/>
          <a:ln w="285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304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chemeClr val="accent2"/>
                </a:solidFill>
              </a:rPr>
              <a:t>IONO, TROPO, ORBIT CONTRIBUTE TO PPM ERROR</a:t>
            </a:r>
          </a:p>
        </p:txBody>
      </p:sp>
      <p:pic>
        <p:nvPicPr>
          <p:cNvPr id="47107" name="Picture 3" descr="ppm ed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838200"/>
            <a:ext cx="6858000" cy="4854575"/>
          </a:xfrm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5791200"/>
            <a:ext cx="853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sz="2000" smtClean="0">
                <a:solidFill>
                  <a:srgbClr val="333399"/>
                </a:solidFill>
                <a:cs typeface="+mn-cs"/>
              </a:rPr>
              <a:t>REMEMBER GNSS EQUIPMENT MANUFACTURERS’ SPECS!</a:t>
            </a:r>
          </a:p>
        </p:txBody>
      </p:sp>
    </p:spTree>
    <p:extLst>
      <p:ext uri="{BB962C8B-B14F-4D97-AF65-F5344CB8AC3E}">
        <p14:creationId xmlns:p14="http://schemas.microsoft.com/office/powerpoint/2010/main" val="7830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RTK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33363" y="1919288"/>
            <a:ext cx="7502525" cy="3195637"/>
            <a:chOff x="147" y="1209"/>
            <a:chExt cx="4726" cy="201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-1003013">
              <a:off x="1803" y="1209"/>
              <a:ext cx="195" cy="222"/>
              <a:chOff x="1056" y="1920"/>
              <a:chExt cx="576" cy="816"/>
            </a:xfrm>
          </p:grpSpPr>
          <p:sp>
            <p:nvSpPr>
              <p:cNvPr id="30758" name="AutoShape 4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576" cy="336"/>
              </a:xfrm>
              <a:prstGeom prst="octagon">
                <a:avLst>
                  <a:gd name="adj" fmla="val 2928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9" name="Line 5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0" name="Line 6"/>
              <p:cNvSpPr>
                <a:spLocks noChangeShapeType="1"/>
              </p:cNvSpPr>
              <p:nvPr/>
            </p:nvSpPr>
            <p:spPr bwMode="auto">
              <a:xfrm>
                <a:off x="1056" y="1920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 rot="-3458068">
              <a:off x="219" y="1618"/>
              <a:ext cx="148" cy="292"/>
              <a:chOff x="1056" y="1920"/>
              <a:chExt cx="576" cy="816"/>
            </a:xfrm>
          </p:grpSpPr>
          <p:sp>
            <p:nvSpPr>
              <p:cNvPr id="30755" name="AutoShape 8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576" cy="336"/>
              </a:xfrm>
              <a:prstGeom prst="octagon">
                <a:avLst>
                  <a:gd name="adj" fmla="val 2928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Line 9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Line 10"/>
              <p:cNvSpPr>
                <a:spLocks noChangeShapeType="1"/>
              </p:cNvSpPr>
              <p:nvPr/>
            </p:nvSpPr>
            <p:spPr bwMode="auto">
              <a:xfrm>
                <a:off x="1056" y="1920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 rot="2081012">
              <a:off x="3265" y="1209"/>
              <a:ext cx="194" cy="222"/>
              <a:chOff x="1056" y="1920"/>
              <a:chExt cx="576" cy="816"/>
            </a:xfrm>
          </p:grpSpPr>
          <p:sp>
            <p:nvSpPr>
              <p:cNvPr id="30752" name="AutoShape 12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576" cy="336"/>
              </a:xfrm>
              <a:prstGeom prst="octagon">
                <a:avLst>
                  <a:gd name="adj" fmla="val 2928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Line 13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Line 14"/>
              <p:cNvSpPr>
                <a:spLocks noChangeShapeType="1"/>
              </p:cNvSpPr>
              <p:nvPr/>
            </p:nvSpPr>
            <p:spPr bwMode="auto">
              <a:xfrm>
                <a:off x="1056" y="1920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 rot="2081012">
              <a:off x="4678" y="1652"/>
              <a:ext cx="195" cy="223"/>
              <a:chOff x="1056" y="1920"/>
              <a:chExt cx="576" cy="816"/>
            </a:xfrm>
          </p:grpSpPr>
          <p:sp>
            <p:nvSpPr>
              <p:cNvPr id="30749" name="AutoShape 16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576" cy="336"/>
              </a:xfrm>
              <a:prstGeom prst="octagon">
                <a:avLst>
                  <a:gd name="adj" fmla="val 2928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0" name="Line 17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1" name="Line 18"/>
              <p:cNvSpPr>
                <a:spLocks noChangeShapeType="1"/>
              </p:cNvSpPr>
              <p:nvPr/>
            </p:nvSpPr>
            <p:spPr bwMode="auto">
              <a:xfrm>
                <a:off x="1056" y="1920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270" y="2971"/>
              <a:ext cx="159" cy="251"/>
              <a:chOff x="2160" y="3744"/>
              <a:chExt cx="336" cy="432"/>
            </a:xfrm>
          </p:grpSpPr>
          <p:sp>
            <p:nvSpPr>
              <p:cNvPr id="30746" name="Line 20"/>
              <p:cNvSpPr>
                <a:spLocks noChangeShapeType="1"/>
              </p:cNvSpPr>
              <p:nvPr/>
            </p:nvSpPr>
            <p:spPr bwMode="auto">
              <a:xfrm flipH="1">
                <a:off x="2160" y="3744"/>
                <a:ext cx="192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Line 21"/>
              <p:cNvSpPr>
                <a:spLocks noChangeShapeType="1"/>
              </p:cNvSpPr>
              <p:nvPr/>
            </p:nvSpPr>
            <p:spPr bwMode="auto">
              <a:xfrm>
                <a:off x="2352" y="3744"/>
                <a:ext cx="144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Line 22"/>
              <p:cNvSpPr>
                <a:spLocks noChangeShapeType="1"/>
              </p:cNvSpPr>
              <p:nvPr/>
            </p:nvSpPr>
            <p:spPr bwMode="auto">
              <a:xfrm>
                <a:off x="2256" y="374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3798" y="2908"/>
              <a:ext cx="159" cy="251"/>
              <a:chOff x="2160" y="3744"/>
              <a:chExt cx="336" cy="432"/>
            </a:xfrm>
          </p:grpSpPr>
          <p:sp>
            <p:nvSpPr>
              <p:cNvPr id="30743" name="Line 35"/>
              <p:cNvSpPr>
                <a:spLocks noChangeShapeType="1"/>
              </p:cNvSpPr>
              <p:nvPr/>
            </p:nvSpPr>
            <p:spPr bwMode="auto">
              <a:xfrm flipH="1">
                <a:off x="2160" y="3744"/>
                <a:ext cx="192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Line 36"/>
              <p:cNvSpPr>
                <a:spLocks noChangeShapeType="1"/>
              </p:cNvSpPr>
              <p:nvPr/>
            </p:nvSpPr>
            <p:spPr bwMode="auto">
              <a:xfrm>
                <a:off x="2352" y="3744"/>
                <a:ext cx="144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5" name="Line 37"/>
              <p:cNvSpPr>
                <a:spLocks noChangeShapeType="1"/>
              </p:cNvSpPr>
              <p:nvPr/>
            </p:nvSpPr>
            <p:spPr bwMode="auto">
              <a:xfrm>
                <a:off x="2256" y="374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2163763" y="2801938"/>
            <a:ext cx="5418137" cy="1906587"/>
            <a:chOff x="1363" y="1765"/>
            <a:chExt cx="3413" cy="1201"/>
          </a:xfrm>
        </p:grpSpPr>
        <p:sp>
          <p:nvSpPr>
            <p:cNvPr id="30735" name="Line 26"/>
            <p:cNvSpPr>
              <a:spLocks noChangeShapeType="1"/>
            </p:cNvSpPr>
            <p:nvPr/>
          </p:nvSpPr>
          <p:spPr bwMode="auto">
            <a:xfrm flipH="1">
              <a:off x="1363" y="1765"/>
              <a:ext cx="3413" cy="120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Line 38"/>
            <p:cNvSpPr>
              <a:spLocks noChangeShapeType="1"/>
            </p:cNvSpPr>
            <p:nvPr/>
          </p:nvSpPr>
          <p:spPr bwMode="auto">
            <a:xfrm flipH="1">
              <a:off x="3891" y="1765"/>
              <a:ext cx="873" cy="1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2184400" y="2095500"/>
            <a:ext cx="4002088" cy="2601913"/>
            <a:chOff x="1376" y="1320"/>
            <a:chExt cx="2521" cy="1639"/>
          </a:xfrm>
        </p:grpSpPr>
        <p:sp>
          <p:nvSpPr>
            <p:cNvPr id="30733" name="Line 25"/>
            <p:cNvSpPr>
              <a:spLocks noChangeShapeType="1"/>
            </p:cNvSpPr>
            <p:nvPr/>
          </p:nvSpPr>
          <p:spPr bwMode="auto">
            <a:xfrm flipH="1">
              <a:off x="1376" y="1320"/>
              <a:ext cx="1986" cy="163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Line 40"/>
            <p:cNvSpPr>
              <a:spLocks noChangeShapeType="1"/>
            </p:cNvSpPr>
            <p:nvPr/>
          </p:nvSpPr>
          <p:spPr bwMode="auto">
            <a:xfrm>
              <a:off x="3362" y="1320"/>
              <a:ext cx="535" cy="15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2163763" y="2095500"/>
            <a:ext cx="4013200" cy="2601913"/>
            <a:chOff x="1363" y="1320"/>
            <a:chExt cx="2528" cy="1639"/>
          </a:xfrm>
        </p:grpSpPr>
        <p:sp>
          <p:nvSpPr>
            <p:cNvPr id="30731" name="Line 24"/>
            <p:cNvSpPr>
              <a:spLocks noChangeShapeType="1"/>
            </p:cNvSpPr>
            <p:nvPr/>
          </p:nvSpPr>
          <p:spPr bwMode="auto">
            <a:xfrm flipH="1">
              <a:off x="1363" y="1320"/>
              <a:ext cx="537" cy="163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41"/>
            <p:cNvSpPr>
              <a:spLocks noChangeShapeType="1"/>
            </p:cNvSpPr>
            <p:nvPr/>
          </p:nvSpPr>
          <p:spPr bwMode="auto">
            <a:xfrm>
              <a:off x="1913" y="1327"/>
              <a:ext cx="1978" cy="15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466725" y="2801938"/>
            <a:ext cx="5708650" cy="1895475"/>
            <a:chOff x="294" y="1765"/>
            <a:chExt cx="3596" cy="1194"/>
          </a:xfrm>
        </p:grpSpPr>
        <p:sp>
          <p:nvSpPr>
            <p:cNvPr id="30729" name="Line 23"/>
            <p:cNvSpPr>
              <a:spLocks noChangeShapeType="1"/>
            </p:cNvSpPr>
            <p:nvPr/>
          </p:nvSpPr>
          <p:spPr bwMode="auto">
            <a:xfrm>
              <a:off x="294" y="1765"/>
              <a:ext cx="1062" cy="1194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42"/>
            <p:cNvSpPr>
              <a:spLocks noChangeShapeType="1"/>
            </p:cNvSpPr>
            <p:nvPr/>
          </p:nvSpPr>
          <p:spPr bwMode="auto">
            <a:xfrm>
              <a:off x="300" y="1771"/>
              <a:ext cx="3590" cy="11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83" name="Line 51"/>
          <p:cNvSpPr>
            <a:spLocks noChangeShapeType="1"/>
          </p:cNvSpPr>
          <p:nvPr/>
        </p:nvSpPr>
        <p:spPr bwMode="auto">
          <a:xfrm flipV="1">
            <a:off x="2818117" y="4602162"/>
            <a:ext cx="3369958" cy="412749"/>
          </a:xfrm>
          <a:prstGeom prst="line">
            <a:avLst/>
          </a:prstGeom>
          <a:noFill/>
          <a:ln w="22225">
            <a:solidFill>
              <a:srgbClr val="80008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21" name="Group 30720"/>
          <p:cNvGrpSpPr/>
          <p:nvPr/>
        </p:nvGrpSpPr>
        <p:grpSpPr>
          <a:xfrm>
            <a:off x="1746913" y="4806882"/>
            <a:ext cx="1118364" cy="855663"/>
            <a:chOff x="1746913" y="4806882"/>
            <a:chExt cx="1118364" cy="855663"/>
          </a:xfrm>
        </p:grpSpPr>
        <p:sp>
          <p:nvSpPr>
            <p:cNvPr id="42" name="Line 20"/>
            <p:cNvSpPr>
              <a:spLocks noChangeShapeType="1"/>
            </p:cNvSpPr>
            <p:nvPr/>
          </p:nvSpPr>
          <p:spPr bwMode="auto">
            <a:xfrm flipH="1">
              <a:off x="2586067" y="5319645"/>
              <a:ext cx="16491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2750977" y="5319645"/>
              <a:ext cx="11430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" name="Straight Connector 17"/>
            <p:cNvCxnSpPr>
              <a:stCxn id="42" idx="0"/>
            </p:cNvCxnSpPr>
            <p:nvPr/>
          </p:nvCxnSpPr>
          <p:spPr bwMode="auto">
            <a:xfrm flipV="1">
              <a:off x="2750977" y="4806882"/>
              <a:ext cx="0" cy="512763"/>
            </a:xfrm>
            <a:prstGeom prst="line">
              <a:avLst/>
            </a:prstGeom>
            <a:solidFill>
              <a:schemeClr val="bg1"/>
            </a:solidFill>
            <a:ln w="15875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2750977" y="4929342"/>
              <a:ext cx="67140" cy="99217"/>
            </a:xfrm>
            <a:prstGeom prst="line">
              <a:avLst/>
            </a:prstGeom>
            <a:solidFill>
              <a:schemeClr val="bg1"/>
            </a:solidFill>
            <a:ln w="15875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808080">
                  <a:alpha val="80000"/>
                </a:srgbClr>
              </a:outerShdw>
            </a:effec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2750977" y="5028560"/>
              <a:ext cx="57150" cy="100013"/>
            </a:xfrm>
            <a:prstGeom prst="line">
              <a:avLst/>
            </a:prstGeom>
            <a:solidFill>
              <a:schemeClr val="bg1"/>
            </a:solidFill>
            <a:ln w="15875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808080">
                  <a:alpha val="80000"/>
                </a:srgbClr>
              </a:outerShdw>
            </a:effectLst>
          </p:spPr>
        </p:cxnSp>
        <p:sp>
          <p:nvSpPr>
            <p:cNvPr id="27" name="Rectangle 26"/>
            <p:cNvSpPr/>
            <p:nvPr/>
          </p:nvSpPr>
          <p:spPr bwMode="auto">
            <a:xfrm>
              <a:off x="1746913" y="5078566"/>
              <a:ext cx="269213" cy="5000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808080">
                  <a:alpha val="80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1895870" y="5131558"/>
              <a:ext cx="847330" cy="300251"/>
            </a:xfrm>
            <a:custGeom>
              <a:avLst/>
              <a:gdLst>
                <a:gd name="connsiteX0" fmla="*/ 123999 w 847330"/>
                <a:gd name="connsiteY0" fmla="*/ 0 h 300251"/>
                <a:gd name="connsiteX1" fmla="*/ 151294 w 847330"/>
                <a:gd name="connsiteY1" fmla="*/ 68239 h 300251"/>
                <a:gd name="connsiteX2" fmla="*/ 55760 w 847330"/>
                <a:gd name="connsiteY2" fmla="*/ 191069 h 300251"/>
                <a:gd name="connsiteX3" fmla="*/ 14817 w 847330"/>
                <a:gd name="connsiteY3" fmla="*/ 218365 h 300251"/>
                <a:gd name="connsiteX4" fmla="*/ 1169 w 847330"/>
                <a:gd name="connsiteY4" fmla="*/ 259308 h 300251"/>
                <a:gd name="connsiteX5" fmla="*/ 83055 w 847330"/>
                <a:gd name="connsiteY5" fmla="*/ 300251 h 300251"/>
                <a:gd name="connsiteX6" fmla="*/ 219533 w 847330"/>
                <a:gd name="connsiteY6" fmla="*/ 286603 h 300251"/>
                <a:gd name="connsiteX7" fmla="*/ 274124 w 847330"/>
                <a:gd name="connsiteY7" fmla="*/ 204717 h 300251"/>
                <a:gd name="connsiteX8" fmla="*/ 315067 w 847330"/>
                <a:gd name="connsiteY8" fmla="*/ 191069 h 300251"/>
                <a:gd name="connsiteX9" fmla="*/ 328715 w 847330"/>
                <a:gd name="connsiteY9" fmla="*/ 150126 h 300251"/>
                <a:gd name="connsiteX10" fmla="*/ 410602 w 847330"/>
                <a:gd name="connsiteY10" fmla="*/ 109183 h 300251"/>
                <a:gd name="connsiteX11" fmla="*/ 547079 w 847330"/>
                <a:gd name="connsiteY11" fmla="*/ 136478 h 300251"/>
                <a:gd name="connsiteX12" fmla="*/ 628966 w 847330"/>
                <a:gd name="connsiteY12" fmla="*/ 191069 h 300251"/>
                <a:gd name="connsiteX13" fmla="*/ 710852 w 847330"/>
                <a:gd name="connsiteY13" fmla="*/ 218365 h 300251"/>
                <a:gd name="connsiteX14" fmla="*/ 820034 w 847330"/>
                <a:gd name="connsiteY14" fmla="*/ 177421 h 300251"/>
                <a:gd name="connsiteX15" fmla="*/ 833682 w 847330"/>
                <a:gd name="connsiteY15" fmla="*/ 136478 h 300251"/>
                <a:gd name="connsiteX16" fmla="*/ 847330 w 847330"/>
                <a:gd name="connsiteY16" fmla="*/ 109183 h 30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7330" h="300251">
                  <a:moveTo>
                    <a:pt x="123999" y="0"/>
                  </a:moveTo>
                  <a:cubicBezTo>
                    <a:pt x="133097" y="22746"/>
                    <a:pt x="155676" y="44136"/>
                    <a:pt x="151294" y="68239"/>
                  </a:cubicBezTo>
                  <a:cubicBezTo>
                    <a:pt x="145859" y="98131"/>
                    <a:pt x="84680" y="166968"/>
                    <a:pt x="55760" y="191069"/>
                  </a:cubicBezTo>
                  <a:cubicBezTo>
                    <a:pt x="43159" y="201570"/>
                    <a:pt x="28465" y="209266"/>
                    <a:pt x="14817" y="218365"/>
                  </a:cubicBezTo>
                  <a:cubicBezTo>
                    <a:pt x="10268" y="232013"/>
                    <a:pt x="-4174" y="245951"/>
                    <a:pt x="1169" y="259308"/>
                  </a:cubicBezTo>
                  <a:cubicBezTo>
                    <a:pt x="9309" y="279658"/>
                    <a:pt x="65820" y="294506"/>
                    <a:pt x="83055" y="300251"/>
                  </a:cubicBezTo>
                  <a:cubicBezTo>
                    <a:pt x="128548" y="295702"/>
                    <a:pt x="175835" y="300048"/>
                    <a:pt x="219533" y="286603"/>
                  </a:cubicBezTo>
                  <a:cubicBezTo>
                    <a:pt x="296084" y="263049"/>
                    <a:pt x="235414" y="243427"/>
                    <a:pt x="274124" y="204717"/>
                  </a:cubicBezTo>
                  <a:cubicBezTo>
                    <a:pt x="284296" y="194545"/>
                    <a:pt x="301419" y="195618"/>
                    <a:pt x="315067" y="191069"/>
                  </a:cubicBezTo>
                  <a:cubicBezTo>
                    <a:pt x="319616" y="177421"/>
                    <a:pt x="319728" y="161360"/>
                    <a:pt x="328715" y="150126"/>
                  </a:cubicBezTo>
                  <a:cubicBezTo>
                    <a:pt x="347958" y="126072"/>
                    <a:pt x="383628" y="118174"/>
                    <a:pt x="410602" y="109183"/>
                  </a:cubicBezTo>
                  <a:cubicBezTo>
                    <a:pt x="434341" y="112574"/>
                    <a:pt x="514095" y="118154"/>
                    <a:pt x="547079" y="136478"/>
                  </a:cubicBezTo>
                  <a:cubicBezTo>
                    <a:pt x="575756" y="152410"/>
                    <a:pt x="597844" y="180695"/>
                    <a:pt x="628966" y="191069"/>
                  </a:cubicBezTo>
                  <a:lnTo>
                    <a:pt x="710852" y="218365"/>
                  </a:lnTo>
                  <a:cubicBezTo>
                    <a:pt x="747844" y="210967"/>
                    <a:pt x="793258" y="210891"/>
                    <a:pt x="820034" y="177421"/>
                  </a:cubicBezTo>
                  <a:cubicBezTo>
                    <a:pt x="829021" y="166187"/>
                    <a:pt x="828339" y="149835"/>
                    <a:pt x="833682" y="136478"/>
                  </a:cubicBezTo>
                  <a:cubicBezTo>
                    <a:pt x="837460" y="127033"/>
                    <a:pt x="842781" y="118281"/>
                    <a:pt x="847330" y="109183"/>
                  </a:cubicBezTo>
                </a:path>
              </a:pathLst>
            </a:custGeom>
            <a:noFill/>
            <a:ln w="15875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0723" name="Group 30722"/>
          <p:cNvGrpSpPr/>
          <p:nvPr/>
        </p:nvGrpSpPr>
        <p:grpSpPr>
          <a:xfrm>
            <a:off x="4148253" y="1499526"/>
            <a:ext cx="315138" cy="263308"/>
            <a:chOff x="4148253" y="1499526"/>
            <a:chExt cx="315138" cy="263308"/>
          </a:xfrm>
        </p:grpSpPr>
        <p:sp>
          <p:nvSpPr>
            <p:cNvPr id="30" name="Oval 29"/>
            <p:cNvSpPr/>
            <p:nvPr/>
          </p:nvSpPr>
          <p:spPr>
            <a:xfrm>
              <a:off x="4148253" y="1555844"/>
              <a:ext cx="300251" cy="12283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20" name="Straight Connector 30719"/>
            <p:cNvCxnSpPr/>
            <p:nvPr/>
          </p:nvCxnSpPr>
          <p:spPr>
            <a:xfrm>
              <a:off x="4463391" y="1499526"/>
              <a:ext cx="0" cy="261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165407" y="1501798"/>
              <a:ext cx="0" cy="261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4" name="Group 30723"/>
          <p:cNvGrpSpPr/>
          <p:nvPr/>
        </p:nvGrpSpPr>
        <p:grpSpPr>
          <a:xfrm>
            <a:off x="2187153" y="1674684"/>
            <a:ext cx="3959114" cy="3033841"/>
            <a:chOff x="2214449" y="1674684"/>
            <a:chExt cx="3959114" cy="3033841"/>
          </a:xfrm>
        </p:grpSpPr>
        <p:sp>
          <p:nvSpPr>
            <p:cNvPr id="67" name="Line 25"/>
            <p:cNvSpPr>
              <a:spLocks noChangeShapeType="1"/>
            </p:cNvSpPr>
            <p:nvPr/>
          </p:nvSpPr>
          <p:spPr bwMode="auto">
            <a:xfrm flipH="1">
              <a:off x="2214449" y="1674684"/>
              <a:ext cx="2115045" cy="303384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41"/>
            <p:cNvSpPr>
              <a:spLocks noChangeShapeType="1"/>
            </p:cNvSpPr>
            <p:nvPr/>
          </p:nvSpPr>
          <p:spPr bwMode="auto">
            <a:xfrm>
              <a:off x="4363017" y="1713093"/>
              <a:ext cx="1810546" cy="28716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31996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RTK</a:t>
            </a:r>
            <a:endParaRPr lang="en-US" dirty="0"/>
          </a:p>
        </p:txBody>
      </p:sp>
      <p:pic>
        <p:nvPicPr>
          <p:cNvPr id="75778" name="Picture 2" descr="http://smartnet.leica-geosystems.us/images/hiw_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91" y="1296537"/>
            <a:ext cx="7428579" cy="47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2498" y="6253797"/>
            <a:ext cx="1405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courtesy of Leica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78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Network (RTN)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Attempts to remove the distance dependent errors associated with “traditional” RTK</a:t>
            </a:r>
          </a:p>
          <a:p>
            <a:r>
              <a:rPr lang="en-US" dirty="0" smtClean="0"/>
              <a:t>Manufacturers may use different approaches, but generally they are all effective.</a:t>
            </a:r>
          </a:p>
          <a:p>
            <a:r>
              <a:rPr lang="en-US" dirty="0" smtClean="0"/>
              <a:t>Can provide integrity measures for both base/network and rover.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VRS</a:t>
            </a:r>
            <a:endParaRPr lang="en-US" dirty="0"/>
          </a:p>
        </p:txBody>
      </p:sp>
      <p:pic>
        <p:nvPicPr>
          <p:cNvPr id="79874" name="Picture 2" descr="http://water.usgs.gov/osw/gps/images/trimble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2" y="1600200"/>
            <a:ext cx="6059607" cy="47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59006"/>
            <a:ext cx="8229600" cy="4525963"/>
          </a:xfrm>
        </p:spPr>
        <p:txBody>
          <a:bodyPr/>
          <a:lstStyle/>
          <a:p>
            <a:r>
              <a:rPr lang="en-US" dirty="0"/>
              <a:t>A raw data stream is sent from </a:t>
            </a:r>
            <a:r>
              <a:rPr lang="en-US" dirty="0" smtClean="0"/>
              <a:t>each reference </a:t>
            </a:r>
            <a:r>
              <a:rPr lang="en-US" dirty="0"/>
              <a:t>station (low latency) to </a:t>
            </a:r>
            <a:r>
              <a:rPr lang="en-US" dirty="0" smtClean="0"/>
              <a:t>the network </a:t>
            </a:r>
            <a:r>
              <a:rPr lang="en-US" dirty="0"/>
              <a:t>server Central </a:t>
            </a:r>
            <a:r>
              <a:rPr lang="en-US" dirty="0" smtClean="0"/>
              <a:t>Processing Center </a:t>
            </a:r>
            <a:r>
              <a:rPr lang="en-US" dirty="0"/>
              <a:t>(CPC). All (or clusters of</a:t>
            </a:r>
            <a:r>
              <a:rPr lang="en-US" dirty="0" smtClean="0"/>
              <a:t>) reference </a:t>
            </a:r>
            <a:r>
              <a:rPr lang="en-US" dirty="0"/>
              <a:t>stations may be used</a:t>
            </a:r>
            <a:r>
              <a:rPr lang="en-US" dirty="0" smtClean="0"/>
              <a:t>.</a:t>
            </a:r>
          </a:p>
          <a:p>
            <a:r>
              <a:rPr lang="en-US" dirty="0"/>
              <a:t>The network data is used to </a:t>
            </a:r>
            <a:r>
              <a:rPr lang="en-US" dirty="0" smtClean="0"/>
              <a:t>compute models </a:t>
            </a:r>
            <a:r>
              <a:rPr lang="en-US" dirty="0"/>
              <a:t>of ionospheric, tropospheric</a:t>
            </a:r>
            <a:r>
              <a:rPr lang="en-US" dirty="0" smtClean="0"/>
              <a:t>, and </a:t>
            </a:r>
            <a:r>
              <a:rPr lang="en-US" dirty="0"/>
              <a:t>orbital errors (live </a:t>
            </a:r>
            <a:r>
              <a:rPr lang="en-US" dirty="0" smtClean="0"/>
              <a:t>high-precision orbit </a:t>
            </a:r>
            <a:r>
              <a:rPr lang="en-US" dirty="0"/>
              <a:t>data may be introduced, </a:t>
            </a:r>
            <a:r>
              <a:rPr lang="en-US" dirty="0" smtClean="0"/>
              <a:t>like Ultra-Rapid </a:t>
            </a:r>
            <a:r>
              <a:rPr lang="en-US" dirty="0"/>
              <a:t>Orbit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90248"/>
            <a:ext cx="8229600" cy="6056212"/>
          </a:xfrm>
        </p:spPr>
        <p:txBody>
          <a:bodyPr/>
          <a:lstStyle/>
          <a:p>
            <a:r>
              <a:rPr lang="en-US" dirty="0"/>
              <a:t>The rover sends its generalized </a:t>
            </a:r>
            <a:r>
              <a:rPr lang="en-US" dirty="0" smtClean="0"/>
              <a:t>location to </a:t>
            </a:r>
            <a:r>
              <a:rPr lang="en-US" dirty="0"/>
              <a:t>the network server to “request</a:t>
            </a:r>
            <a:r>
              <a:rPr lang="en-US" dirty="0" smtClean="0"/>
              <a:t>” corrections </a:t>
            </a:r>
            <a:r>
              <a:rPr lang="en-US" dirty="0"/>
              <a:t>for its </a:t>
            </a:r>
            <a:r>
              <a:rPr lang="en-US" dirty="0" smtClean="0"/>
              <a:t>vicinity.</a:t>
            </a:r>
            <a:endParaRPr lang="en-US" dirty="0"/>
          </a:p>
          <a:p>
            <a:r>
              <a:rPr lang="en-US" dirty="0"/>
              <a:t>The actual errors on the baselines </a:t>
            </a:r>
            <a:r>
              <a:rPr lang="en-US" dirty="0" smtClean="0"/>
              <a:t>are derived </a:t>
            </a:r>
            <a:r>
              <a:rPr lang="en-US" dirty="0"/>
              <a:t>in centimeter level </a:t>
            </a:r>
            <a:r>
              <a:rPr lang="en-US" dirty="0" smtClean="0"/>
              <a:t>accuracy using </a:t>
            </a:r>
            <a:r>
              <a:rPr lang="en-US" dirty="0"/>
              <a:t>fixed carrier-phase observations.</a:t>
            </a:r>
          </a:p>
          <a:p>
            <a:r>
              <a:rPr lang="en-US" dirty="0"/>
              <a:t>Linear or more sophisticated </a:t>
            </a:r>
            <a:r>
              <a:rPr lang="en-US" dirty="0" smtClean="0"/>
              <a:t>error models </a:t>
            </a:r>
            <a:r>
              <a:rPr lang="en-US" dirty="0"/>
              <a:t>are used to predict the errors </a:t>
            </a:r>
            <a:r>
              <a:rPr lang="en-US" dirty="0" smtClean="0"/>
              <a:t>at the </a:t>
            </a:r>
            <a:r>
              <a:rPr lang="en-US" dirty="0"/>
              <a:t>rover location</a:t>
            </a:r>
            <a:r>
              <a:rPr lang="en-US" dirty="0" smtClean="0"/>
              <a:t>.</a:t>
            </a:r>
          </a:p>
          <a:p>
            <a:r>
              <a:rPr lang="en-US" dirty="0"/>
              <a:t>A non-physical (virtual) reference location is derived as an origin for the high confidence modeled values at or near the rovers vicinity.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9311" y="617544"/>
            <a:ext cx="8502551" cy="601526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observed positions (or vectors) </a:t>
            </a:r>
            <a:r>
              <a:rPr lang="en-US" dirty="0" smtClean="0"/>
              <a:t>are referenced </a:t>
            </a:r>
            <a:r>
              <a:rPr lang="en-US" dirty="0"/>
              <a:t>to a physical station </a:t>
            </a:r>
            <a:r>
              <a:rPr lang="en-US" dirty="0" smtClean="0"/>
              <a:t>while utilizing </a:t>
            </a:r>
            <a:r>
              <a:rPr lang="en-US" dirty="0"/>
              <a:t>the improved corrections </a:t>
            </a:r>
            <a:r>
              <a:rPr lang="en-US" dirty="0" smtClean="0"/>
              <a:t>from the </a:t>
            </a:r>
            <a:r>
              <a:rPr lang="en-US" dirty="0"/>
              <a:t>non-physical station.</a:t>
            </a:r>
          </a:p>
          <a:p>
            <a:r>
              <a:rPr lang="en-US" dirty="0"/>
              <a:t>The models are updated constantly</a:t>
            </a:r>
            <a:r>
              <a:rPr lang="en-US" dirty="0" smtClean="0"/>
              <a:t>, and </a:t>
            </a:r>
            <a:r>
              <a:rPr lang="en-US" dirty="0"/>
              <a:t>as conditions may change, </a:t>
            </a:r>
            <a:r>
              <a:rPr lang="en-US" dirty="0" smtClean="0"/>
              <a:t>or if </a:t>
            </a:r>
            <a:r>
              <a:rPr lang="en-US" dirty="0"/>
              <a:t>the rover moves far enough </a:t>
            </a:r>
            <a:r>
              <a:rPr lang="en-US" dirty="0" smtClean="0"/>
              <a:t>from the </a:t>
            </a:r>
            <a:r>
              <a:rPr lang="en-US" dirty="0"/>
              <a:t>non-physical location, and </a:t>
            </a:r>
            <a:r>
              <a:rPr lang="en-US" dirty="0" smtClean="0"/>
              <a:t>new non-physical </a:t>
            </a:r>
            <a:r>
              <a:rPr lang="en-US" dirty="0"/>
              <a:t>location can be </a:t>
            </a:r>
            <a:r>
              <a:rPr lang="en-US" dirty="0" smtClean="0"/>
              <a:t>initiated automatically </a:t>
            </a:r>
            <a:r>
              <a:rPr lang="en-US" dirty="0"/>
              <a:t>and without delay to </a:t>
            </a:r>
            <a:r>
              <a:rPr lang="en-US" dirty="0" smtClean="0"/>
              <a:t>the rover</a:t>
            </a:r>
          </a:p>
          <a:p>
            <a:r>
              <a:rPr lang="en-US" dirty="0" smtClean="0"/>
              <a:t>The rover receives only </a:t>
            </a:r>
            <a:r>
              <a:rPr lang="en-US" dirty="0" smtClean="0"/>
              <a:t>standard formats </a:t>
            </a:r>
            <a:r>
              <a:rPr lang="en-US" dirty="0"/>
              <a:t>(RTCM).</a:t>
            </a:r>
          </a:p>
        </p:txBody>
      </p:sp>
    </p:spTree>
    <p:extLst>
      <p:ext uri="{BB962C8B-B14F-4D97-AF65-F5344CB8AC3E}">
        <p14:creationId xmlns:p14="http://schemas.microsoft.com/office/powerpoint/2010/main" val="32067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Master Auxiliary          (</a:t>
            </a:r>
            <a:r>
              <a:rPr lang="en-US" dirty="0" err="1" smtClean="0"/>
              <a:t>i</a:t>
            </a:r>
            <a:r>
              <a:rPr lang="en-US" dirty="0" smtClean="0"/>
              <a:t>-MAX)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1" y="1460311"/>
            <a:ext cx="6725385" cy="543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6530" y="6281093"/>
            <a:ext cx="1405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courtesy of Leica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4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Auxiliary (MAX)</a:t>
            </a:r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66" y="1282750"/>
            <a:ext cx="6268019" cy="520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46" y="6472147"/>
            <a:ext cx="1405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courtesy of Leica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068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 Time Kinematic (RTK)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 of phase differential GNSS</a:t>
            </a:r>
          </a:p>
          <a:p>
            <a:pPr eaLnBrk="1" hangingPunct="1"/>
            <a:r>
              <a:rPr lang="en-US" dirty="0" smtClean="0"/>
              <a:t>Solve for integer ambiguity on the fly</a:t>
            </a:r>
          </a:p>
          <a:p>
            <a:pPr eaLnBrk="1" hangingPunct="1"/>
            <a:r>
              <a:rPr lang="en-US" dirty="0" smtClean="0"/>
              <a:t>Broadcast correctors/data</a:t>
            </a:r>
          </a:p>
          <a:p>
            <a:pPr lvl="1" eaLnBrk="1" hangingPunct="1"/>
            <a:r>
              <a:rPr lang="en-US" dirty="0" smtClean="0"/>
              <a:t>UHF radio, or cellular connection via internet</a:t>
            </a:r>
          </a:p>
          <a:p>
            <a:pPr eaLnBrk="1" hangingPunct="1"/>
            <a:r>
              <a:rPr lang="en-US" dirty="0" smtClean="0"/>
              <a:t>Requires a minimum of five SV</a:t>
            </a:r>
          </a:p>
          <a:p>
            <a:pPr eaLnBrk="1" hangingPunct="1"/>
            <a:r>
              <a:rPr lang="en-US" dirty="0" smtClean="0"/>
              <a:t>Limited distance from base (10-20 km)</a:t>
            </a:r>
          </a:p>
          <a:p>
            <a:pPr eaLnBrk="1" hangingPunct="1"/>
            <a:r>
              <a:rPr lang="en-US" dirty="0" smtClean="0"/>
              <a:t>Accuracy can be 1 cm…can also be </a:t>
            </a:r>
            <a:r>
              <a:rPr lang="en-US" dirty="0" smtClean="0"/>
              <a:t>a meter!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64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stations continually transmit </a:t>
            </a:r>
            <a:r>
              <a:rPr lang="en-US" dirty="0" smtClean="0"/>
              <a:t>raw data (</a:t>
            </a:r>
            <a:r>
              <a:rPr lang="en-US" dirty="0"/>
              <a:t>low latency) to the network servers</a:t>
            </a:r>
            <a:r>
              <a:rPr lang="en-US" dirty="0" smtClean="0"/>
              <a:t>.</a:t>
            </a:r>
          </a:p>
          <a:p>
            <a:r>
              <a:rPr lang="en-US" dirty="0"/>
              <a:t>Network estimation process to </a:t>
            </a:r>
            <a:r>
              <a:rPr lang="en-US" dirty="0" smtClean="0"/>
              <a:t>reduce stations </a:t>
            </a:r>
            <a:r>
              <a:rPr lang="en-US" dirty="0"/>
              <a:t>to a common ambiguity </a:t>
            </a:r>
            <a:r>
              <a:rPr lang="en-US" dirty="0" smtClean="0"/>
              <a:t>level.</a:t>
            </a:r>
            <a:endParaRPr lang="en-US" dirty="0"/>
          </a:p>
          <a:p>
            <a:r>
              <a:rPr lang="en-US" dirty="0"/>
              <a:t>Either a pre-defined cluster or cell </a:t>
            </a:r>
            <a:r>
              <a:rPr lang="en-US" dirty="0" smtClean="0"/>
              <a:t>of stations </a:t>
            </a:r>
            <a:r>
              <a:rPr lang="en-US" dirty="0"/>
              <a:t>(</a:t>
            </a:r>
            <a:r>
              <a:rPr lang="en-US" i="1" dirty="0"/>
              <a:t>e.g., </a:t>
            </a:r>
            <a:r>
              <a:rPr lang="en-US" dirty="0"/>
              <a:t>as few as 3, or as </a:t>
            </a:r>
            <a:r>
              <a:rPr lang="en-US" dirty="0" smtClean="0"/>
              <a:t>many as</a:t>
            </a:r>
            <a:r>
              <a:rPr lang="en-US" dirty="0"/>
              <a:t>, say, 30) is accessed, or </a:t>
            </a:r>
            <a:r>
              <a:rPr lang="en-US" dirty="0" smtClean="0"/>
              <a:t>optionally the </a:t>
            </a:r>
            <a:r>
              <a:rPr lang="en-US" dirty="0"/>
              <a:t>rover sends its position, and </a:t>
            </a:r>
            <a:r>
              <a:rPr lang="en-US" dirty="0" smtClean="0"/>
              <a:t>a set </a:t>
            </a:r>
            <a:r>
              <a:rPr lang="en-US" dirty="0"/>
              <a:t>of stations is selected based </a:t>
            </a:r>
            <a:r>
              <a:rPr lang="en-US" dirty="0" smtClean="0"/>
              <a:t>on proximity </a:t>
            </a:r>
            <a:r>
              <a:rPr lang="en-US" dirty="0"/>
              <a:t>to that location.</a:t>
            </a:r>
          </a:p>
          <a:p>
            <a:r>
              <a:rPr lang="en-US" dirty="0"/>
              <a:t>Derivation of RTCM 3.1 Network</a:t>
            </a:r>
          </a:p>
          <a:p>
            <a:r>
              <a:rPr lang="en-US" dirty="0"/>
              <a:t>Messages for the master station, and</a:t>
            </a:r>
          </a:p>
          <a:p>
            <a:r>
              <a:rPr lang="en-US" dirty="0"/>
              <a:t>offset messages for each auxiliary</a:t>
            </a:r>
          </a:p>
          <a:p>
            <a:r>
              <a:rPr lang="en-US" dirty="0"/>
              <a:t>station are broadcast or transmitted to</a:t>
            </a:r>
          </a:p>
        </p:txBody>
      </p:sp>
    </p:spTree>
    <p:extLst>
      <p:ext uri="{BB962C8B-B14F-4D97-AF65-F5344CB8AC3E}">
        <p14:creationId xmlns:p14="http://schemas.microsoft.com/office/powerpoint/2010/main" val="7415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99432"/>
            <a:ext cx="8229600" cy="4525963"/>
          </a:xfrm>
        </p:spPr>
        <p:txBody>
          <a:bodyPr/>
          <a:lstStyle/>
          <a:p>
            <a:r>
              <a:rPr lang="en-US" dirty="0"/>
              <a:t>Derivation of RTCM 3.1 </a:t>
            </a:r>
            <a:r>
              <a:rPr lang="en-US" dirty="0" smtClean="0"/>
              <a:t>Network </a:t>
            </a:r>
            <a:r>
              <a:rPr lang="en-US" dirty="0"/>
              <a:t>Messages for the master station, </a:t>
            </a:r>
            <a:r>
              <a:rPr lang="en-US" dirty="0" smtClean="0"/>
              <a:t>and offset </a:t>
            </a:r>
            <a:r>
              <a:rPr lang="en-US" dirty="0"/>
              <a:t>messages for each </a:t>
            </a:r>
            <a:r>
              <a:rPr lang="en-US" dirty="0" smtClean="0"/>
              <a:t>auxiliary station </a:t>
            </a:r>
            <a:r>
              <a:rPr lang="en-US" dirty="0"/>
              <a:t>are broadcast or transmitted </a:t>
            </a:r>
            <a:r>
              <a:rPr lang="en-US" dirty="0" smtClean="0"/>
              <a:t>to the rover.</a:t>
            </a:r>
          </a:p>
          <a:p>
            <a:r>
              <a:rPr lang="en-US" dirty="0"/>
              <a:t>Rover (client-side processing) </a:t>
            </a:r>
            <a:r>
              <a:rPr lang="en-US" dirty="0" smtClean="0"/>
              <a:t>computes the </a:t>
            </a:r>
            <a:r>
              <a:rPr lang="en-US" dirty="0"/>
              <a:t>high precision rover position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NYSNET (NY)– Leica Network</a:t>
            </a:r>
          </a:p>
          <a:p>
            <a:r>
              <a:rPr lang="en-US" dirty="0" smtClean="0"/>
              <a:t>VECTOR (VT) – Trimble Network</a:t>
            </a:r>
          </a:p>
          <a:p>
            <a:r>
              <a:rPr lang="en-US" dirty="0" smtClean="0"/>
              <a:t>ME -Trimble Single Base (network soon)</a:t>
            </a:r>
          </a:p>
          <a:p>
            <a:r>
              <a:rPr lang="en-US" dirty="0" smtClean="0"/>
              <a:t>MA – Leica Network</a:t>
            </a:r>
          </a:p>
          <a:p>
            <a:r>
              <a:rPr lang="en-US" dirty="0" smtClean="0"/>
              <a:t>CT – Trimble Network</a:t>
            </a:r>
          </a:p>
          <a:p>
            <a:r>
              <a:rPr lang="en-US" dirty="0" err="1" smtClean="0"/>
              <a:t>KeyNet</a:t>
            </a:r>
            <a:r>
              <a:rPr lang="en-US" dirty="0" smtClean="0"/>
              <a:t> – Trimble</a:t>
            </a:r>
          </a:p>
          <a:p>
            <a:r>
              <a:rPr lang="en-US" dirty="0" err="1" smtClean="0"/>
              <a:t>SmartNet</a:t>
            </a:r>
            <a:r>
              <a:rPr lang="en-US" dirty="0" smtClean="0"/>
              <a:t> – Leica</a:t>
            </a:r>
          </a:p>
          <a:p>
            <a:r>
              <a:rPr lang="en-US" dirty="0" err="1" smtClean="0"/>
              <a:t>TopNet</a:t>
            </a:r>
            <a:r>
              <a:rPr lang="en-US" dirty="0" smtClean="0"/>
              <a:t> – Topcon</a:t>
            </a:r>
          </a:p>
          <a:p>
            <a:r>
              <a:rPr lang="en-US" dirty="0" smtClean="0"/>
              <a:t>Boyd Instrument (Topcon)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75" y="530233"/>
            <a:ext cx="2677597" cy="3678528"/>
          </a:xfrm>
          <a:prstGeom prst="rect">
            <a:avLst/>
          </a:prstGeom>
        </p:spPr>
      </p:pic>
      <p:pic>
        <p:nvPicPr>
          <p:cNvPr id="38917" name="Picture 3" descr="ny-realtim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0" y="1368426"/>
            <a:ext cx="823912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026" y="2306788"/>
            <a:ext cx="1146375" cy="20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 Time Networks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40" y="4804146"/>
            <a:ext cx="1152524" cy="804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40" y="4205284"/>
            <a:ext cx="1734354" cy="9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SmartNet</a:t>
            </a:r>
            <a:r>
              <a:rPr lang="en-US" dirty="0" smtClean="0"/>
              <a:t> (Leica)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6" y="1183724"/>
            <a:ext cx="7267491" cy="4932404"/>
          </a:xfrm>
        </p:spPr>
      </p:pic>
    </p:spTree>
    <p:extLst>
      <p:ext uri="{BB962C8B-B14F-4D97-AF65-F5344CB8AC3E}">
        <p14:creationId xmlns:p14="http://schemas.microsoft.com/office/powerpoint/2010/main" val="155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KeyNet</a:t>
            </a:r>
            <a:r>
              <a:rPr lang="en-US" dirty="0" smtClean="0"/>
              <a:t> GPS (Keystone Precision)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2" y="1438067"/>
            <a:ext cx="7643004" cy="4737972"/>
          </a:xfrm>
        </p:spPr>
      </p:pic>
    </p:spTree>
    <p:extLst>
      <p:ext uri="{BB962C8B-B14F-4D97-AF65-F5344CB8AC3E}">
        <p14:creationId xmlns:p14="http://schemas.microsoft.com/office/powerpoint/2010/main" val="25787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TopNet</a:t>
            </a:r>
            <a:r>
              <a:rPr lang="en-US" dirty="0" smtClean="0"/>
              <a:t> (Topcon)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02" y="1672454"/>
            <a:ext cx="6021237" cy="4418268"/>
          </a:xfrm>
        </p:spPr>
      </p:pic>
    </p:spTree>
    <p:extLst>
      <p:ext uri="{BB962C8B-B14F-4D97-AF65-F5344CB8AC3E}">
        <p14:creationId xmlns:p14="http://schemas.microsoft.com/office/powerpoint/2010/main" val="27671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Boyd Instrument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1" y="1905000"/>
            <a:ext cx="4735772" cy="4364560"/>
          </a:xfrm>
        </p:spPr>
      </p:pic>
    </p:spTree>
    <p:extLst>
      <p:ext uri="{BB962C8B-B14F-4D97-AF65-F5344CB8AC3E}">
        <p14:creationId xmlns:p14="http://schemas.microsoft.com/office/powerpoint/2010/main" val="1420257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2908"/>
            <a:ext cx="8229600" cy="1143000"/>
          </a:xfrm>
        </p:spPr>
        <p:txBody>
          <a:bodyPr/>
          <a:lstStyle/>
          <a:p>
            <a:r>
              <a:rPr lang="en-US" dirty="0" smtClean="0"/>
              <a:t>Equipment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9640"/>
            <a:ext cx="4038600" cy="4525963"/>
          </a:xfrm>
        </p:spPr>
        <p:txBody>
          <a:bodyPr/>
          <a:lstStyle/>
          <a:p>
            <a:r>
              <a:rPr lang="en-US" dirty="0" smtClean="0"/>
              <a:t>Base</a:t>
            </a:r>
          </a:p>
          <a:p>
            <a:r>
              <a:rPr lang="en-US" dirty="0" smtClean="0"/>
              <a:t>Radio</a:t>
            </a:r>
          </a:p>
          <a:p>
            <a:r>
              <a:rPr lang="en-US" dirty="0" smtClean="0"/>
              <a:t>Antenna</a:t>
            </a:r>
          </a:p>
          <a:p>
            <a:r>
              <a:rPr lang="en-US" dirty="0" smtClean="0"/>
              <a:t>Batteries</a:t>
            </a:r>
          </a:p>
          <a:p>
            <a:r>
              <a:rPr lang="en-US" dirty="0" smtClean="0"/>
              <a:t>Repeater??? w/antenna and batteries</a:t>
            </a:r>
          </a:p>
          <a:p>
            <a:r>
              <a:rPr lang="en-US" dirty="0" smtClean="0"/>
              <a:t>Rover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9640"/>
            <a:ext cx="4038600" cy="4525963"/>
          </a:xfrm>
        </p:spPr>
        <p:txBody>
          <a:bodyPr/>
          <a:lstStyle/>
          <a:p>
            <a:r>
              <a:rPr lang="en-US" dirty="0" smtClean="0"/>
              <a:t>Rover</a:t>
            </a:r>
          </a:p>
          <a:p>
            <a:r>
              <a:rPr lang="en-US" dirty="0" smtClean="0"/>
              <a:t>Cellular data or </a:t>
            </a:r>
            <a:r>
              <a:rPr lang="en-US" dirty="0" err="1" smtClean="0"/>
              <a:t>wifi</a:t>
            </a:r>
            <a:r>
              <a:rPr lang="en-US" dirty="0" smtClean="0"/>
              <a:t> connection</a:t>
            </a:r>
          </a:p>
          <a:p>
            <a:r>
              <a:rPr lang="en-US" dirty="0" smtClean="0"/>
              <a:t>Data plan for cellular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829" y="1384562"/>
            <a:ext cx="329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RTK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7741" y="1400482"/>
            <a:ext cx="3862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RTK or RTN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RTK vs. RTN</a:t>
            </a:r>
          </a:p>
        </p:txBody>
      </p:sp>
      <p:pic>
        <p:nvPicPr>
          <p:cNvPr id="75779" name="Picture 3" descr="Image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3098800" cy="2324100"/>
          </a:xfrm>
        </p:spPr>
      </p:pic>
      <p:pic>
        <p:nvPicPr>
          <p:cNvPr id="75780" name="Picture 4" descr="Image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809750"/>
            <a:ext cx="3708400" cy="2781300"/>
          </a:xfrm>
        </p:spPr>
      </p:pic>
      <p:pic>
        <p:nvPicPr>
          <p:cNvPr id="75781" name="Picture 5" descr="Image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352800"/>
            <a:ext cx="3276600" cy="2457450"/>
          </a:xfrm>
        </p:spPr>
      </p:pic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3505200" y="3505200"/>
            <a:ext cx="17526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447800" y="5486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FF3300"/>
                </a:solidFill>
                <a:cs typeface="+mn-cs"/>
              </a:rPr>
              <a:t>RTK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867400" y="4191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2000" smtClean="0">
                <a:solidFill>
                  <a:srgbClr val="FF3300"/>
                </a:solidFill>
                <a:cs typeface="+mn-cs"/>
              </a:rPr>
              <a:t>RTN</a:t>
            </a:r>
          </a:p>
        </p:txBody>
      </p:sp>
      <p:pic>
        <p:nvPicPr>
          <p:cNvPr id="75785" name="Picture 9" descr="AGPS BABYSIT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114550"/>
            <a:ext cx="1676400" cy="1042988"/>
          </a:xfrm>
        </p:spPr>
      </p:pic>
      <p:sp>
        <p:nvSpPr>
          <p:cNvPr id="75786" name="TextBox 9"/>
          <p:cNvSpPr txBox="1">
            <a:spLocks noChangeArrowheads="1"/>
          </p:cNvSpPr>
          <p:nvPr/>
        </p:nvSpPr>
        <p:spPr bwMode="auto">
          <a:xfrm>
            <a:off x="2971800" y="4572000"/>
            <a:ext cx="3276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r>
              <a:rPr lang="en-US" altLang="en-US" smtClean="0">
                <a:solidFill>
                  <a:srgbClr val="000000"/>
                </a:solidFill>
                <a:cs typeface="+mn-cs"/>
              </a:rPr>
              <a:t>Plus:</a:t>
            </a:r>
          </a:p>
          <a:p>
            <a:pPr algn="ctr" defTabSz="914400"/>
            <a:r>
              <a:rPr lang="en-US" altLang="en-US" smtClean="0">
                <a:solidFill>
                  <a:srgbClr val="000000"/>
                </a:solidFill>
                <a:cs typeface="+mn-cs"/>
              </a:rPr>
              <a:t>Easy alignment to the NSRS</a:t>
            </a:r>
          </a:p>
          <a:p>
            <a:pPr algn="ctr" defTabSz="914400"/>
            <a:r>
              <a:rPr lang="en-US" altLang="en-US" smtClean="0">
                <a:solidFill>
                  <a:srgbClr val="000000"/>
                </a:solidFill>
                <a:cs typeface="+mn-cs"/>
              </a:rPr>
              <a:t>No ppm (1</a:t>
            </a:r>
            <a:r>
              <a:rPr lang="en-US" altLang="en-US" baseline="30000" smtClean="0">
                <a:solidFill>
                  <a:srgbClr val="000000"/>
                </a:solidFill>
                <a:cs typeface="+mn-cs"/>
              </a:rPr>
              <a:t>ST</a:t>
            </a:r>
            <a:r>
              <a:rPr lang="en-US" altLang="en-US" smtClean="0">
                <a:solidFill>
                  <a:srgbClr val="000000"/>
                </a:solidFill>
                <a:cs typeface="+mn-cs"/>
              </a:rPr>
              <a:t> ORDER) ERROR</a:t>
            </a:r>
          </a:p>
          <a:p>
            <a:pPr algn="ctr" defTabSz="914400"/>
            <a:r>
              <a:rPr lang="en-US" altLang="en-US" smtClean="0">
                <a:solidFill>
                  <a:srgbClr val="000000"/>
                </a:solidFill>
                <a:cs typeface="+mn-cs"/>
              </a:rPr>
              <a:t>Extended range</a:t>
            </a:r>
          </a:p>
          <a:p>
            <a:pPr algn="ctr" defTabSz="914400"/>
            <a:r>
              <a:rPr lang="en-US" altLang="en-US" smtClean="0">
                <a:solidFill>
                  <a:srgbClr val="000000"/>
                </a:solidFill>
                <a:cs typeface="+mn-cs"/>
              </a:rPr>
              <a:t>Homogeneous Data</a:t>
            </a:r>
          </a:p>
          <a:p>
            <a:pPr algn="ctr" defTabSz="914400"/>
            <a:r>
              <a:rPr lang="en-US" altLang="en-US" smtClean="0">
                <a:solidFill>
                  <a:srgbClr val="000000"/>
                </a:solidFill>
                <a:cs typeface="+mn-cs"/>
              </a:rPr>
              <a:t>Easy datum updates</a:t>
            </a:r>
          </a:p>
        </p:txBody>
      </p:sp>
      <p:sp>
        <p:nvSpPr>
          <p:cNvPr id="75787" name="TextBox 10"/>
          <p:cNvSpPr txBox="1">
            <a:spLocks noChangeArrowheads="1"/>
          </p:cNvSpPr>
          <p:nvPr/>
        </p:nvSpPr>
        <p:spPr bwMode="auto">
          <a:xfrm>
            <a:off x="6553200" y="1981200"/>
            <a:ext cx="18288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r>
              <a:rPr lang="en-US" altLang="en-US" smtClean="0">
                <a:solidFill>
                  <a:srgbClr val="000000"/>
                </a:solidFill>
                <a:cs typeface="+mn-cs"/>
              </a:rPr>
              <a:t>Cell technology</a:t>
            </a:r>
          </a:p>
        </p:txBody>
      </p:sp>
      <p:sp>
        <p:nvSpPr>
          <p:cNvPr id="75788" name="TextBox 11"/>
          <p:cNvSpPr txBox="1">
            <a:spLocks noChangeArrowheads="1"/>
          </p:cNvSpPr>
          <p:nvPr/>
        </p:nvSpPr>
        <p:spPr bwMode="auto">
          <a:xfrm>
            <a:off x="5410200" y="2667000"/>
            <a:ext cx="6858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9" name="TextBox 12"/>
          <p:cNvSpPr txBox="1">
            <a:spLocks noChangeArrowheads="1"/>
          </p:cNvSpPr>
          <p:nvPr/>
        </p:nvSpPr>
        <p:spPr bwMode="auto">
          <a:xfrm>
            <a:off x="6629400" y="3581400"/>
            <a:ext cx="2286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en-US" altLang="en-US" smtClean="0">
                <a:solidFill>
                  <a:srgbClr val="000000"/>
                </a:solidFill>
                <a:cs typeface="+mn-cs"/>
              </a:rPr>
              <a:t>-Half the equipment or double the production</a:t>
            </a:r>
          </a:p>
          <a:p>
            <a:pPr defTabSz="914400"/>
            <a:r>
              <a:rPr lang="en-US" altLang="en-US" smtClean="0">
                <a:solidFill>
                  <a:srgbClr val="000000"/>
                </a:solidFill>
                <a:cs typeface="+mn-cs"/>
              </a:rPr>
              <a:t>-No monument  reconnaissance/</a:t>
            </a:r>
          </a:p>
          <a:p>
            <a:pPr defTabSz="914400"/>
            <a:r>
              <a:rPr lang="en-US" altLang="en-US" smtClean="0">
                <a:solidFill>
                  <a:srgbClr val="000000"/>
                </a:solidFill>
                <a:cs typeface="+mn-cs"/>
              </a:rPr>
              <a:t>recovery</a:t>
            </a:r>
          </a:p>
          <a:p>
            <a:pPr defTabSz="914400"/>
            <a:r>
              <a:rPr lang="en-US" altLang="en-US" smtClean="0">
                <a:solidFill>
                  <a:srgbClr val="000000"/>
                </a:solidFill>
                <a:cs typeface="+mn-cs"/>
              </a:rPr>
              <a:t>- No set/break down time</a:t>
            </a:r>
          </a:p>
          <a:p>
            <a:pPr defTabSz="914400"/>
            <a:r>
              <a:rPr lang="en-US" altLang="en-US" smtClean="0">
                <a:solidFill>
                  <a:srgbClr val="000000"/>
                </a:solidFill>
                <a:cs typeface="+mn-cs"/>
              </a:rPr>
              <a:t>-No base baby sitting</a:t>
            </a:r>
          </a:p>
        </p:txBody>
      </p:sp>
    </p:spTree>
    <p:extLst>
      <p:ext uri="{BB962C8B-B14F-4D97-AF65-F5344CB8AC3E}">
        <p14:creationId xmlns:p14="http://schemas.microsoft.com/office/powerpoint/2010/main" val="350601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533400"/>
            <a:ext cx="8305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4000" b="1" dirty="0">
                <a:solidFill>
                  <a:srgbClr val="009900"/>
                </a:solidFill>
                <a:latin typeface="Verdana" pitchFamily="34" charset="0"/>
                <a:ea typeface="+mn-ea"/>
                <a:cs typeface="+mn-cs"/>
              </a:rPr>
              <a:t>WHAT’S HAPPENING IN MY ROVER?</a:t>
            </a:r>
            <a:endParaRPr lang="en-US" sz="40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5843" name="Picture 6" descr="daveycrocke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5146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143000" y="289560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/>
            <a:r>
              <a:rPr lang="en-US" altLang="en-US" sz="2400" smtClean="0">
                <a:solidFill>
                  <a:srgbClr val="000000"/>
                </a:solidFill>
                <a:ea typeface="+mn-ea"/>
                <a:cs typeface="+mn-cs"/>
              </a:rPr>
              <a:t>….SO YOU THOUGHT RT POSITIONING IS EASY?</a:t>
            </a:r>
            <a:br>
              <a:rPr lang="en-US" altLang="en-US" sz="240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altLang="en-US" sz="240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altLang="en-US" sz="240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altLang="en-US" sz="2400" smtClean="0">
                <a:solidFill>
                  <a:srgbClr val="000000"/>
                </a:solidFill>
                <a:ea typeface="+mn-ea"/>
                <a:cs typeface="+mn-cs"/>
              </a:rPr>
              <a:t>WHAT YOUR ROVER IS DOING FOR “A FEW SECONDS” -</a:t>
            </a:r>
          </a:p>
        </p:txBody>
      </p:sp>
    </p:spTree>
    <p:extLst>
      <p:ext uri="{BB962C8B-B14F-4D97-AF65-F5344CB8AC3E}">
        <p14:creationId xmlns:p14="http://schemas.microsoft.com/office/powerpoint/2010/main" val="24237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accent2"/>
                </a:solidFill>
              </a:rPr>
              <a:t>HOW DOES RTK WORK?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05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∆ X,Y,Z FROM BASE (REMEMBER “GIGO”)</a:t>
            </a:r>
            <a:br>
              <a:rPr lang="en-US" altLang="en-US" smtClean="0"/>
            </a:b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MULTILATERATION - TIME (SEC.)</a:t>
            </a:r>
            <a:r>
              <a:rPr lang="en-US" altLang="en-US" b="1" smtClean="0"/>
              <a:t> · </a:t>
            </a:r>
            <a:r>
              <a:rPr lang="en-US" altLang="en-US" b="1" i="1" smtClean="0"/>
              <a:t>C</a:t>
            </a:r>
            <a:r>
              <a:rPr lang="en-US" altLang="en-US" i="1" smtClean="0"/>
              <a:t> (SPEED OF LIGHT) </a:t>
            </a:r>
            <a:r>
              <a:rPr lang="en-US" altLang="en-US" smtClean="0"/>
              <a:t>(M/SEC.</a:t>
            </a:r>
            <a:r>
              <a:rPr lang="en-US" altLang="en-US" i="1" smtClean="0"/>
              <a:t>)= DISTANCE from satellite</a:t>
            </a:r>
            <a:br>
              <a:rPr lang="en-US" altLang="en-US" i="1" smtClean="0"/>
            </a:br>
            <a:endParaRPr lang="en-US" altLang="en-US" b="1" i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MUST RESOLVE CARRIER CYCLE INTEGER COUNT AMBIGUITIES (# cycles </a:t>
            </a:r>
            <a:r>
              <a:rPr lang="en-US" altLang="en-US" b="1" smtClean="0"/>
              <a:t>·</a:t>
            </a:r>
            <a:r>
              <a:rPr lang="en-US" altLang="en-US" smtClean="0"/>
              <a:t> wave length + partial cycle = distance)</a:t>
            </a:r>
            <a:br>
              <a:rPr lang="en-US" altLang="en-US" smtClean="0"/>
            </a:b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MUST ACCOUNT FOR FACTORS AFFECTING THE PATH OF THE SIGNAL</a:t>
            </a:r>
            <a:br>
              <a:rPr lang="en-US" altLang="en-US" smtClean="0"/>
            </a:b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DUAL FREQUENCY ENABLES “ON THE FLY” RESOLUTION OF THE AMBIGUITIES &amp; EASIER CYCLE SLIP DETECTION</a:t>
            </a:r>
            <a:br>
              <a:rPr lang="en-US" altLang="en-US" smtClean="0"/>
            </a:br>
            <a:r>
              <a:rPr lang="en-US" altLang="en-US" smtClean="0"/>
              <a:t>THAN L1 ONLY</a:t>
            </a:r>
            <a:br>
              <a:rPr lang="en-US" altLang="en-US" smtClean="0"/>
            </a:b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FREQUENCY COMBINATIONS AND DIFFERENCING CONTRIBUTE TO MITIGATING THE ERROR BUDGET</a:t>
            </a:r>
          </a:p>
        </p:txBody>
      </p:sp>
    </p:spTree>
    <p:extLst>
      <p:ext uri="{BB962C8B-B14F-4D97-AF65-F5344CB8AC3E}">
        <p14:creationId xmlns:p14="http://schemas.microsoft.com/office/powerpoint/2010/main" val="289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Integer Ambiguity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417638" y="2162175"/>
            <a:ext cx="6765925" cy="2770188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Integer Ambiguity is the unknown number of full wavelengths from the reference satellite to the antenna phase center</a:t>
            </a:r>
          </a:p>
          <a:p>
            <a:pPr eaLnBrk="1" hangingPunct="1"/>
            <a:r>
              <a:rPr lang="en-US" sz="2800" dirty="0" smtClean="0"/>
              <a:t>Must be solved for to achieve centimeter accuracy</a:t>
            </a:r>
          </a:p>
          <a:p>
            <a:pPr eaLnBrk="1" hangingPunct="1"/>
            <a:r>
              <a:rPr lang="en-US" sz="2800" dirty="0" smtClean="0"/>
              <a:t>Receiver keeps track of the subsequent number of wavelengths and the partial fractional wavelength measurements (phase)</a:t>
            </a:r>
          </a:p>
        </p:txBody>
      </p:sp>
    </p:spTree>
    <p:extLst>
      <p:ext uri="{BB962C8B-B14F-4D97-AF65-F5344CB8AC3E}">
        <p14:creationId xmlns:p14="http://schemas.microsoft.com/office/powerpoint/2010/main" val="3828254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023938" y="5783263"/>
            <a:ext cx="3044825" cy="1074737"/>
          </a:xfrm>
          <a:prstGeom prst="ellipse">
            <a:avLst/>
          </a:prstGeom>
          <a:solidFill>
            <a:srgbClr val="05C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endParaRPr lang="en-US" alt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THE INTEGER AMBIGUITY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24050" y="3752850"/>
            <a:ext cx="538163" cy="561975"/>
            <a:chOff x="1212" y="2364"/>
            <a:chExt cx="339" cy="354"/>
          </a:xfrm>
        </p:grpSpPr>
        <p:grpSp>
          <p:nvGrpSpPr>
            <p:cNvPr id="38153" name="Group 5"/>
            <p:cNvGrpSpPr>
              <a:grpSpLocks/>
            </p:cNvGrpSpPr>
            <p:nvPr/>
          </p:nvGrpSpPr>
          <p:grpSpPr bwMode="auto">
            <a:xfrm>
              <a:off x="1369" y="2605"/>
              <a:ext cx="127" cy="113"/>
              <a:chOff x="1344" y="2605"/>
              <a:chExt cx="177" cy="113"/>
            </a:xfrm>
          </p:grpSpPr>
          <p:sp>
            <p:nvSpPr>
              <p:cNvPr id="38155" name="Line 6"/>
              <p:cNvSpPr>
                <a:spLocks noChangeShapeType="1"/>
              </p:cNvSpPr>
              <p:nvPr/>
            </p:nvSpPr>
            <p:spPr bwMode="auto">
              <a:xfrm flipH="1" flipV="1">
                <a:off x="1344" y="2684"/>
                <a:ext cx="16" cy="34"/>
              </a:xfrm>
              <a:prstGeom prst="line">
                <a:avLst/>
              </a:prstGeom>
              <a:noFill/>
              <a:ln w="25400">
                <a:solidFill>
                  <a:srgbClr val="46CE5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56" name="Line 7"/>
              <p:cNvSpPr>
                <a:spLocks noChangeShapeType="1"/>
              </p:cNvSpPr>
              <p:nvPr/>
            </p:nvSpPr>
            <p:spPr bwMode="auto">
              <a:xfrm flipV="1">
                <a:off x="1344" y="2609"/>
                <a:ext cx="154" cy="76"/>
              </a:xfrm>
              <a:prstGeom prst="line">
                <a:avLst/>
              </a:prstGeom>
              <a:noFill/>
              <a:ln w="25400">
                <a:solidFill>
                  <a:srgbClr val="46CE5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57" name="Line 8"/>
              <p:cNvSpPr>
                <a:spLocks noChangeShapeType="1"/>
              </p:cNvSpPr>
              <p:nvPr/>
            </p:nvSpPr>
            <p:spPr bwMode="auto">
              <a:xfrm flipH="1" flipV="1">
                <a:off x="1498" y="2605"/>
                <a:ext cx="23" cy="41"/>
              </a:xfrm>
              <a:prstGeom prst="line">
                <a:avLst/>
              </a:prstGeom>
              <a:noFill/>
              <a:ln w="25400">
                <a:solidFill>
                  <a:srgbClr val="46CE5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58" name="Line 9"/>
              <p:cNvSpPr>
                <a:spLocks noChangeShapeType="1"/>
              </p:cNvSpPr>
              <p:nvPr/>
            </p:nvSpPr>
            <p:spPr bwMode="auto">
              <a:xfrm flipH="1" flipV="1">
                <a:off x="1402" y="2607"/>
                <a:ext cx="16" cy="34"/>
              </a:xfrm>
              <a:prstGeom prst="line">
                <a:avLst/>
              </a:prstGeom>
              <a:noFill/>
              <a:ln w="25400">
                <a:solidFill>
                  <a:srgbClr val="46CE57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8154" name="Rectangle 10"/>
            <p:cNvSpPr>
              <a:spLocks noChangeArrowheads="1"/>
            </p:cNvSpPr>
            <p:nvPr/>
          </p:nvSpPr>
          <p:spPr bwMode="auto">
            <a:xfrm rot="-1620000">
              <a:off x="1212" y="2364"/>
              <a:ext cx="3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r>
                <a:rPr lang="en-US" altLang="en-US" sz="2400" smtClean="0">
                  <a:solidFill>
                    <a:srgbClr val="009900"/>
                  </a:solidFill>
                  <a:latin typeface="Symbol" pitchFamily="18" charset="2"/>
                  <a:ea typeface="+mn-ea"/>
                  <a:cs typeface="+mn-cs"/>
                </a:rPr>
                <a:t>Dl</a:t>
              </a:r>
              <a:endParaRPr lang="en-US" altLang="en-US" sz="2400" smtClean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endParaRPr>
            </a:p>
          </p:txBody>
        </p:sp>
      </p:grpSp>
      <p:sp>
        <p:nvSpPr>
          <p:cNvPr id="856075" name="Rectangle 11"/>
          <p:cNvSpPr>
            <a:spLocks noChangeArrowheads="1"/>
          </p:cNvSpPr>
          <p:nvPr/>
        </p:nvSpPr>
        <p:spPr bwMode="auto">
          <a:xfrm>
            <a:off x="193675" y="2465388"/>
            <a:ext cx="4354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r>
              <a:rPr lang="en-US" altLang="en-US" sz="2400" smtClean="0">
                <a:solidFill>
                  <a:srgbClr val="009900"/>
                </a:solidFill>
                <a:latin typeface="Symbol" pitchFamily="18" charset="2"/>
                <a:ea typeface="+mn-ea"/>
                <a:cs typeface="+mn-cs"/>
              </a:rPr>
              <a:t>Dl</a:t>
            </a:r>
            <a:r>
              <a:rPr lang="en-US" altLang="en-US" sz="240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 = First Partial Wavelength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349500" y="1227138"/>
            <a:ext cx="6026150" cy="2916237"/>
            <a:chOff x="1504" y="845"/>
            <a:chExt cx="3612" cy="1759"/>
          </a:xfrm>
        </p:grpSpPr>
        <p:sp>
          <p:nvSpPr>
            <p:cNvPr id="38149" name="Line 13"/>
            <p:cNvSpPr>
              <a:spLocks noChangeShapeType="1"/>
            </p:cNvSpPr>
            <p:nvPr/>
          </p:nvSpPr>
          <p:spPr bwMode="auto">
            <a:xfrm flipH="1" flipV="1">
              <a:off x="5100" y="845"/>
              <a:ext cx="16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50" name="Line 14"/>
            <p:cNvSpPr>
              <a:spLocks noChangeShapeType="1"/>
            </p:cNvSpPr>
            <p:nvPr/>
          </p:nvSpPr>
          <p:spPr bwMode="auto">
            <a:xfrm flipV="1">
              <a:off x="1504" y="852"/>
              <a:ext cx="3598" cy="17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51" name="Line 15"/>
            <p:cNvSpPr>
              <a:spLocks noChangeShapeType="1"/>
            </p:cNvSpPr>
            <p:nvPr/>
          </p:nvSpPr>
          <p:spPr bwMode="auto">
            <a:xfrm flipH="1" flipV="1">
              <a:off x="3410" y="1621"/>
              <a:ext cx="23" cy="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52" name="Rectangle 16"/>
            <p:cNvSpPr>
              <a:spLocks noChangeArrowheads="1"/>
            </p:cNvSpPr>
            <p:nvPr/>
          </p:nvSpPr>
          <p:spPr bwMode="auto">
            <a:xfrm rot="-1560000">
              <a:off x="3202" y="1383"/>
              <a:ext cx="34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r>
                <a:rPr lang="en-US" altLang="en-US" sz="2400" smtClean="0">
                  <a:solidFill>
                    <a:srgbClr val="FF0000"/>
                  </a:solidFill>
                  <a:latin typeface="Arial" pitchFamily="34" charset="0"/>
                  <a:ea typeface="+mn-ea"/>
                  <a:cs typeface="+mn-cs"/>
                </a:rPr>
                <a:t>N</a:t>
              </a:r>
              <a:r>
                <a:rPr lang="en-US" altLang="en-US" sz="2400" smtClean="0">
                  <a:solidFill>
                    <a:srgbClr val="FF0000"/>
                  </a:solidFill>
                  <a:latin typeface="Symbol" pitchFamily="18" charset="2"/>
                  <a:ea typeface="+mn-ea"/>
                  <a:cs typeface="+mn-cs"/>
                </a:rPr>
                <a:t>l</a:t>
              </a:r>
            </a:p>
          </p:txBody>
        </p:sp>
      </p:grpSp>
      <p:sp>
        <p:nvSpPr>
          <p:cNvPr id="856081" name="Rectangle 17"/>
          <p:cNvSpPr>
            <a:spLocks noChangeArrowheads="1"/>
          </p:cNvSpPr>
          <p:nvPr/>
        </p:nvSpPr>
        <p:spPr bwMode="auto">
          <a:xfrm>
            <a:off x="403225" y="2946400"/>
            <a:ext cx="350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/>
            <a:r>
              <a:rPr lang="en-US" altLang="en-US" sz="240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N</a:t>
            </a:r>
            <a:r>
              <a:rPr lang="en-US" altLang="en-US" sz="2400" smtClean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altLang="en-US" sz="240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 = Integer Ambiguity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501900" y="1885950"/>
            <a:ext cx="6189663" cy="3101975"/>
            <a:chOff x="1576" y="1260"/>
            <a:chExt cx="3731" cy="1882"/>
          </a:xfrm>
        </p:grpSpPr>
        <p:sp>
          <p:nvSpPr>
            <p:cNvPr id="38144" name="Line 19"/>
            <p:cNvSpPr>
              <a:spLocks noChangeShapeType="1"/>
            </p:cNvSpPr>
            <p:nvPr/>
          </p:nvSpPr>
          <p:spPr bwMode="auto">
            <a:xfrm flipV="1">
              <a:off x="1589" y="1294"/>
              <a:ext cx="3718" cy="18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45" name="Line 20"/>
            <p:cNvSpPr>
              <a:spLocks noChangeShapeType="1"/>
            </p:cNvSpPr>
            <p:nvPr/>
          </p:nvSpPr>
          <p:spPr bwMode="auto">
            <a:xfrm flipH="1" flipV="1">
              <a:off x="5289" y="1260"/>
              <a:ext cx="13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46" name="Line 21"/>
            <p:cNvSpPr>
              <a:spLocks noChangeShapeType="1"/>
            </p:cNvSpPr>
            <p:nvPr/>
          </p:nvSpPr>
          <p:spPr bwMode="auto">
            <a:xfrm flipH="1" flipV="1">
              <a:off x="1576" y="3114"/>
              <a:ext cx="13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47" name="Line 22"/>
            <p:cNvSpPr>
              <a:spLocks noChangeShapeType="1"/>
            </p:cNvSpPr>
            <p:nvPr/>
          </p:nvSpPr>
          <p:spPr bwMode="auto">
            <a:xfrm flipH="1" flipV="1">
              <a:off x="3419" y="2235"/>
              <a:ext cx="13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48" name="Rectangle 23"/>
            <p:cNvSpPr>
              <a:spLocks noChangeArrowheads="1"/>
            </p:cNvSpPr>
            <p:nvPr/>
          </p:nvSpPr>
          <p:spPr bwMode="auto">
            <a:xfrm rot="-1620000">
              <a:off x="3049" y="2223"/>
              <a:ext cx="87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r>
                <a:rPr lang="en-US" altLang="en-US" sz="2400" smtClean="0">
                  <a:solidFill>
                    <a:srgbClr val="FF0000"/>
                  </a:solidFill>
                  <a:latin typeface="Arial" pitchFamily="34" charset="0"/>
                  <a:ea typeface="+mn-ea"/>
                  <a:cs typeface="+mn-cs"/>
                </a:rPr>
                <a:t>Distance</a:t>
              </a:r>
              <a:endParaRPr lang="en-US" altLang="en-US" sz="2400" smtClean="0">
                <a:solidFill>
                  <a:srgbClr val="009999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37897" name="Text Box 24"/>
          <p:cNvSpPr txBox="1">
            <a:spLocks noChangeArrowheads="1"/>
          </p:cNvSpPr>
          <p:nvPr/>
        </p:nvSpPr>
        <p:spPr bwMode="auto">
          <a:xfrm>
            <a:off x="228600" y="990600"/>
            <a:ext cx="7099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Resolving the integer ambiguity allows phase </a:t>
            </a:r>
          </a:p>
          <a:p>
            <a:pPr defTabSz="914400"/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measurements to be related to distances</a:t>
            </a:r>
            <a:endParaRPr lang="en-US" altLang="en-US" sz="800" smtClean="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56089" name="Rectangle 25"/>
          <p:cNvSpPr>
            <a:spLocks noChangeArrowheads="1"/>
          </p:cNvSpPr>
          <p:nvPr/>
        </p:nvSpPr>
        <p:spPr bwMode="auto">
          <a:xfrm>
            <a:off x="3924300" y="4886325"/>
            <a:ext cx="424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en-US" altLang="en-US" sz="36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Distance = N</a:t>
            </a:r>
            <a:r>
              <a:rPr lang="en-US" altLang="en-US" sz="3600" smtClean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altLang="en-US" sz="36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+ </a:t>
            </a:r>
            <a:r>
              <a:rPr lang="en-US" altLang="en-US" sz="3600" smtClean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Dl</a:t>
            </a:r>
          </a:p>
        </p:txBody>
      </p:sp>
      <p:grpSp>
        <p:nvGrpSpPr>
          <p:cNvPr id="37899" name="Group 26"/>
          <p:cNvGrpSpPr>
            <a:grpSpLocks/>
          </p:cNvGrpSpPr>
          <p:nvPr/>
        </p:nvGrpSpPr>
        <p:grpSpPr bwMode="auto">
          <a:xfrm rot="3721636">
            <a:off x="8425656" y="1404144"/>
            <a:ext cx="587375" cy="331788"/>
            <a:chOff x="1008" y="1344"/>
            <a:chExt cx="1227" cy="540"/>
          </a:xfrm>
        </p:grpSpPr>
        <p:sp>
          <p:nvSpPr>
            <p:cNvPr id="856091" name="Rectangle 27"/>
            <p:cNvSpPr>
              <a:spLocks noChangeArrowheads="1"/>
            </p:cNvSpPr>
            <p:nvPr/>
          </p:nvSpPr>
          <p:spPr bwMode="auto">
            <a:xfrm>
              <a:off x="1432" y="1336"/>
              <a:ext cx="358" cy="44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eaLnBrk="0" hangingPunct="0">
                <a:defRPr/>
              </a:pPr>
              <a:endParaRPr lang="en-US" sz="1400" b="1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35" name="Line 28"/>
            <p:cNvSpPr>
              <a:spLocks noChangeShapeType="1"/>
            </p:cNvSpPr>
            <p:nvPr/>
          </p:nvSpPr>
          <p:spPr bwMode="auto">
            <a:xfrm flipH="1">
              <a:off x="1008" y="1569"/>
              <a:ext cx="4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36" name="Line 29"/>
            <p:cNvSpPr>
              <a:spLocks noChangeShapeType="1"/>
            </p:cNvSpPr>
            <p:nvPr/>
          </p:nvSpPr>
          <p:spPr bwMode="auto">
            <a:xfrm flipH="1">
              <a:off x="1794" y="1554"/>
              <a:ext cx="4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37" name="Rectangle 30"/>
            <p:cNvSpPr>
              <a:spLocks noChangeArrowheads="1"/>
            </p:cNvSpPr>
            <p:nvPr/>
          </p:nvSpPr>
          <p:spPr bwMode="auto">
            <a:xfrm>
              <a:off x="1230" y="1464"/>
              <a:ext cx="207" cy="207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8138" name="Rectangle 31"/>
            <p:cNvSpPr>
              <a:spLocks noChangeArrowheads="1"/>
            </p:cNvSpPr>
            <p:nvPr/>
          </p:nvSpPr>
          <p:spPr bwMode="auto">
            <a:xfrm>
              <a:off x="1011" y="1464"/>
              <a:ext cx="207" cy="207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8139" name="Rectangle 32"/>
            <p:cNvSpPr>
              <a:spLocks noChangeArrowheads="1"/>
            </p:cNvSpPr>
            <p:nvPr/>
          </p:nvSpPr>
          <p:spPr bwMode="auto">
            <a:xfrm>
              <a:off x="2028" y="1458"/>
              <a:ext cx="207" cy="207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8140" name="Rectangle 33"/>
            <p:cNvSpPr>
              <a:spLocks noChangeArrowheads="1"/>
            </p:cNvSpPr>
            <p:nvPr/>
          </p:nvSpPr>
          <p:spPr bwMode="auto">
            <a:xfrm>
              <a:off x="1809" y="1458"/>
              <a:ext cx="207" cy="207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8141" name="Rectangle 34"/>
            <p:cNvSpPr>
              <a:spLocks noChangeArrowheads="1"/>
            </p:cNvSpPr>
            <p:nvPr/>
          </p:nvSpPr>
          <p:spPr bwMode="auto">
            <a:xfrm>
              <a:off x="1485" y="1788"/>
              <a:ext cx="47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8142" name="Rectangle 35"/>
            <p:cNvSpPr>
              <a:spLocks noChangeArrowheads="1"/>
            </p:cNvSpPr>
            <p:nvPr/>
          </p:nvSpPr>
          <p:spPr bwMode="auto">
            <a:xfrm>
              <a:off x="1599" y="1788"/>
              <a:ext cx="47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8143" name="Rectangle 36"/>
            <p:cNvSpPr>
              <a:spLocks noChangeArrowheads="1"/>
            </p:cNvSpPr>
            <p:nvPr/>
          </p:nvSpPr>
          <p:spPr bwMode="auto">
            <a:xfrm>
              <a:off x="1710" y="1788"/>
              <a:ext cx="47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37900" name="Group 37"/>
          <p:cNvGrpSpPr>
            <a:grpSpLocks/>
          </p:cNvGrpSpPr>
          <p:nvPr/>
        </p:nvGrpSpPr>
        <p:grpSpPr bwMode="auto">
          <a:xfrm>
            <a:off x="1792288" y="4606925"/>
            <a:ext cx="1192212" cy="2198688"/>
            <a:chOff x="3186" y="1962"/>
            <a:chExt cx="1023" cy="2113"/>
          </a:xfrm>
        </p:grpSpPr>
        <p:grpSp>
          <p:nvGrpSpPr>
            <p:cNvPr id="38104" name="Group 38"/>
            <p:cNvGrpSpPr>
              <a:grpSpLocks/>
            </p:cNvGrpSpPr>
            <p:nvPr/>
          </p:nvGrpSpPr>
          <p:grpSpPr bwMode="auto">
            <a:xfrm rot="-2603188">
              <a:off x="4134" y="3342"/>
              <a:ext cx="75" cy="93"/>
              <a:chOff x="4146" y="3351"/>
              <a:chExt cx="75" cy="93"/>
            </a:xfrm>
          </p:grpSpPr>
          <p:sp>
            <p:nvSpPr>
              <p:cNvPr id="38132" name="Line 39"/>
              <p:cNvSpPr>
                <a:spLocks noChangeShapeType="1"/>
              </p:cNvSpPr>
              <p:nvPr/>
            </p:nvSpPr>
            <p:spPr bwMode="auto">
              <a:xfrm flipH="1">
                <a:off x="4164" y="3399"/>
                <a:ext cx="18" cy="4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33" name="Rectangle 40"/>
              <p:cNvSpPr>
                <a:spLocks noChangeArrowheads="1"/>
              </p:cNvSpPr>
              <p:nvPr/>
            </p:nvSpPr>
            <p:spPr bwMode="auto">
              <a:xfrm rot="957455">
                <a:off x="4146" y="3351"/>
                <a:ext cx="75" cy="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defTabSz="914400"/>
                <a:endParaRPr lang="en-US" altLang="en-US" smtClea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38105" name="Line 41"/>
            <p:cNvSpPr>
              <a:spLocks noChangeShapeType="1"/>
            </p:cNvSpPr>
            <p:nvPr/>
          </p:nvSpPr>
          <p:spPr bwMode="auto">
            <a:xfrm flipH="1">
              <a:off x="3204" y="3387"/>
              <a:ext cx="18" cy="4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06" name="Rectangle 42"/>
            <p:cNvSpPr>
              <a:spLocks noChangeArrowheads="1"/>
            </p:cNvSpPr>
            <p:nvPr/>
          </p:nvSpPr>
          <p:spPr bwMode="auto">
            <a:xfrm rot="957455">
              <a:off x="3186" y="3339"/>
              <a:ext cx="75" cy="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8107" name="Oval 43"/>
            <p:cNvSpPr>
              <a:spLocks noChangeArrowheads="1"/>
            </p:cNvSpPr>
            <p:nvPr/>
          </p:nvSpPr>
          <p:spPr bwMode="auto">
            <a:xfrm>
              <a:off x="3360" y="1962"/>
              <a:ext cx="672" cy="1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8108" name="Freeform 44"/>
            <p:cNvSpPr>
              <a:spLocks/>
            </p:cNvSpPr>
            <p:nvPr/>
          </p:nvSpPr>
          <p:spPr bwMode="auto">
            <a:xfrm>
              <a:off x="3648" y="2243"/>
              <a:ext cx="57" cy="506"/>
            </a:xfrm>
            <a:custGeom>
              <a:avLst/>
              <a:gdLst>
                <a:gd name="T0" fmla="*/ 0 w 57"/>
                <a:gd name="T1" fmla="*/ 505 h 506"/>
                <a:gd name="T2" fmla="*/ 0 w 57"/>
                <a:gd name="T3" fmla="*/ 0 h 506"/>
                <a:gd name="T4" fmla="*/ 56 w 57"/>
                <a:gd name="T5" fmla="*/ 0 h 506"/>
                <a:gd name="T6" fmla="*/ 56 w 57"/>
                <a:gd name="T7" fmla="*/ 498 h 506"/>
                <a:gd name="T8" fmla="*/ 0 w 57"/>
                <a:gd name="T9" fmla="*/ 505 h 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06"/>
                <a:gd name="T17" fmla="*/ 57 w 57"/>
                <a:gd name="T18" fmla="*/ 506 h 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06">
                  <a:moveTo>
                    <a:pt x="0" y="505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56" y="498"/>
                  </a:lnTo>
                  <a:lnTo>
                    <a:pt x="0" y="505"/>
                  </a:lnTo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grpSp>
          <p:nvGrpSpPr>
            <p:cNvPr id="38109" name="Group 45"/>
            <p:cNvGrpSpPr>
              <a:grpSpLocks/>
            </p:cNvGrpSpPr>
            <p:nvPr/>
          </p:nvGrpSpPr>
          <p:grpSpPr bwMode="auto">
            <a:xfrm>
              <a:off x="3552" y="2016"/>
              <a:ext cx="261" cy="246"/>
              <a:chOff x="3572" y="2016"/>
              <a:chExt cx="261" cy="246"/>
            </a:xfrm>
          </p:grpSpPr>
          <p:sp>
            <p:nvSpPr>
              <p:cNvPr id="38118" name="Freeform 46"/>
              <p:cNvSpPr>
                <a:spLocks/>
              </p:cNvSpPr>
              <p:nvPr/>
            </p:nvSpPr>
            <p:spPr bwMode="auto">
              <a:xfrm>
                <a:off x="3572" y="2016"/>
                <a:ext cx="249" cy="216"/>
              </a:xfrm>
              <a:custGeom>
                <a:avLst/>
                <a:gdLst>
                  <a:gd name="T0" fmla="*/ 110 w 249"/>
                  <a:gd name="T1" fmla="*/ 215 h 216"/>
                  <a:gd name="T2" fmla="*/ 110 w 249"/>
                  <a:gd name="T3" fmla="*/ 191 h 216"/>
                  <a:gd name="T4" fmla="*/ 117 w 249"/>
                  <a:gd name="T5" fmla="*/ 188 h 216"/>
                  <a:gd name="T6" fmla="*/ 127 w 249"/>
                  <a:gd name="T7" fmla="*/ 188 h 216"/>
                  <a:gd name="T8" fmla="*/ 103 w 249"/>
                  <a:gd name="T9" fmla="*/ 171 h 216"/>
                  <a:gd name="T10" fmla="*/ 103 w 249"/>
                  <a:gd name="T11" fmla="*/ 63 h 216"/>
                  <a:gd name="T12" fmla="*/ 99 w 249"/>
                  <a:gd name="T13" fmla="*/ 87 h 216"/>
                  <a:gd name="T14" fmla="*/ 89 w 249"/>
                  <a:gd name="T15" fmla="*/ 87 h 216"/>
                  <a:gd name="T16" fmla="*/ 103 w 249"/>
                  <a:gd name="T17" fmla="*/ 97 h 216"/>
                  <a:gd name="T18" fmla="*/ 103 w 249"/>
                  <a:gd name="T19" fmla="*/ 107 h 216"/>
                  <a:gd name="T20" fmla="*/ 75 w 249"/>
                  <a:gd name="T21" fmla="*/ 87 h 216"/>
                  <a:gd name="T22" fmla="*/ 58 w 249"/>
                  <a:gd name="T23" fmla="*/ 43 h 216"/>
                  <a:gd name="T24" fmla="*/ 0 w 249"/>
                  <a:gd name="T25" fmla="*/ 36 h 216"/>
                  <a:gd name="T26" fmla="*/ 6 w 249"/>
                  <a:gd name="T27" fmla="*/ 23 h 216"/>
                  <a:gd name="T28" fmla="*/ 17 w 249"/>
                  <a:gd name="T29" fmla="*/ 20 h 216"/>
                  <a:gd name="T30" fmla="*/ 24 w 249"/>
                  <a:gd name="T31" fmla="*/ 13 h 216"/>
                  <a:gd name="T32" fmla="*/ 99 w 249"/>
                  <a:gd name="T33" fmla="*/ 0 h 216"/>
                  <a:gd name="T34" fmla="*/ 141 w 249"/>
                  <a:gd name="T35" fmla="*/ 0 h 216"/>
                  <a:gd name="T36" fmla="*/ 223 w 249"/>
                  <a:gd name="T37" fmla="*/ 13 h 216"/>
                  <a:gd name="T38" fmla="*/ 230 w 249"/>
                  <a:gd name="T39" fmla="*/ 20 h 216"/>
                  <a:gd name="T40" fmla="*/ 241 w 249"/>
                  <a:gd name="T41" fmla="*/ 23 h 216"/>
                  <a:gd name="T42" fmla="*/ 248 w 249"/>
                  <a:gd name="T43" fmla="*/ 36 h 216"/>
                  <a:gd name="T44" fmla="*/ 223 w 249"/>
                  <a:gd name="T45" fmla="*/ 53 h 216"/>
                  <a:gd name="T46" fmla="*/ 196 w 249"/>
                  <a:gd name="T47" fmla="*/ 53 h 216"/>
                  <a:gd name="T48" fmla="*/ 189 w 249"/>
                  <a:gd name="T49" fmla="*/ 77 h 216"/>
                  <a:gd name="T50" fmla="*/ 158 w 249"/>
                  <a:gd name="T51" fmla="*/ 141 h 216"/>
                  <a:gd name="T52" fmla="*/ 158 w 249"/>
                  <a:gd name="T53" fmla="*/ 131 h 216"/>
                  <a:gd name="T54" fmla="*/ 179 w 249"/>
                  <a:gd name="T55" fmla="*/ 80 h 216"/>
                  <a:gd name="T56" fmla="*/ 165 w 249"/>
                  <a:gd name="T57" fmla="*/ 87 h 216"/>
                  <a:gd name="T58" fmla="*/ 144 w 249"/>
                  <a:gd name="T59" fmla="*/ 90 h 216"/>
                  <a:gd name="T60" fmla="*/ 137 w 249"/>
                  <a:gd name="T61" fmla="*/ 114 h 216"/>
                  <a:gd name="T62" fmla="*/ 155 w 249"/>
                  <a:gd name="T63" fmla="*/ 124 h 216"/>
                  <a:gd name="T64" fmla="*/ 161 w 249"/>
                  <a:gd name="T65" fmla="*/ 151 h 216"/>
                  <a:gd name="T66" fmla="*/ 148 w 249"/>
                  <a:gd name="T67" fmla="*/ 154 h 216"/>
                  <a:gd name="T68" fmla="*/ 134 w 249"/>
                  <a:gd name="T69" fmla="*/ 188 h 216"/>
                  <a:gd name="T70" fmla="*/ 155 w 249"/>
                  <a:gd name="T71" fmla="*/ 188 h 216"/>
                  <a:gd name="T72" fmla="*/ 155 w 249"/>
                  <a:gd name="T73" fmla="*/ 215 h 216"/>
                  <a:gd name="T74" fmla="*/ 130 w 249"/>
                  <a:gd name="T75" fmla="*/ 215 h 216"/>
                  <a:gd name="T76" fmla="*/ 110 w 249"/>
                  <a:gd name="T77" fmla="*/ 215 h 2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9"/>
                  <a:gd name="T118" fmla="*/ 0 h 216"/>
                  <a:gd name="T119" fmla="*/ 249 w 249"/>
                  <a:gd name="T120" fmla="*/ 216 h 2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9" h="216">
                    <a:moveTo>
                      <a:pt x="110" y="215"/>
                    </a:moveTo>
                    <a:lnTo>
                      <a:pt x="110" y="191"/>
                    </a:lnTo>
                    <a:lnTo>
                      <a:pt x="117" y="188"/>
                    </a:lnTo>
                    <a:lnTo>
                      <a:pt x="127" y="188"/>
                    </a:lnTo>
                    <a:lnTo>
                      <a:pt x="103" y="171"/>
                    </a:lnTo>
                    <a:lnTo>
                      <a:pt x="103" y="63"/>
                    </a:lnTo>
                    <a:lnTo>
                      <a:pt x="99" y="87"/>
                    </a:lnTo>
                    <a:lnTo>
                      <a:pt x="89" y="87"/>
                    </a:lnTo>
                    <a:lnTo>
                      <a:pt x="103" y="97"/>
                    </a:lnTo>
                    <a:lnTo>
                      <a:pt x="103" y="107"/>
                    </a:lnTo>
                    <a:lnTo>
                      <a:pt x="75" y="87"/>
                    </a:lnTo>
                    <a:lnTo>
                      <a:pt x="58" y="43"/>
                    </a:lnTo>
                    <a:lnTo>
                      <a:pt x="0" y="36"/>
                    </a:lnTo>
                    <a:lnTo>
                      <a:pt x="6" y="23"/>
                    </a:lnTo>
                    <a:lnTo>
                      <a:pt x="17" y="20"/>
                    </a:lnTo>
                    <a:lnTo>
                      <a:pt x="24" y="13"/>
                    </a:lnTo>
                    <a:lnTo>
                      <a:pt x="99" y="0"/>
                    </a:lnTo>
                    <a:lnTo>
                      <a:pt x="141" y="0"/>
                    </a:lnTo>
                    <a:lnTo>
                      <a:pt x="223" y="13"/>
                    </a:lnTo>
                    <a:lnTo>
                      <a:pt x="230" y="20"/>
                    </a:lnTo>
                    <a:lnTo>
                      <a:pt x="241" y="23"/>
                    </a:lnTo>
                    <a:lnTo>
                      <a:pt x="248" y="36"/>
                    </a:lnTo>
                    <a:lnTo>
                      <a:pt x="223" y="53"/>
                    </a:lnTo>
                    <a:lnTo>
                      <a:pt x="196" y="53"/>
                    </a:lnTo>
                    <a:lnTo>
                      <a:pt x="189" y="77"/>
                    </a:lnTo>
                    <a:lnTo>
                      <a:pt x="158" y="141"/>
                    </a:lnTo>
                    <a:lnTo>
                      <a:pt x="158" y="131"/>
                    </a:lnTo>
                    <a:lnTo>
                      <a:pt x="179" y="80"/>
                    </a:lnTo>
                    <a:lnTo>
                      <a:pt x="165" y="87"/>
                    </a:lnTo>
                    <a:lnTo>
                      <a:pt x="144" y="90"/>
                    </a:lnTo>
                    <a:lnTo>
                      <a:pt x="137" y="114"/>
                    </a:lnTo>
                    <a:lnTo>
                      <a:pt x="155" y="124"/>
                    </a:lnTo>
                    <a:lnTo>
                      <a:pt x="161" y="151"/>
                    </a:lnTo>
                    <a:lnTo>
                      <a:pt x="148" y="154"/>
                    </a:lnTo>
                    <a:lnTo>
                      <a:pt x="134" y="188"/>
                    </a:lnTo>
                    <a:lnTo>
                      <a:pt x="155" y="188"/>
                    </a:lnTo>
                    <a:lnTo>
                      <a:pt x="155" y="215"/>
                    </a:lnTo>
                    <a:lnTo>
                      <a:pt x="130" y="215"/>
                    </a:lnTo>
                    <a:lnTo>
                      <a:pt x="110" y="215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19" name="Freeform 47"/>
              <p:cNvSpPr>
                <a:spLocks/>
              </p:cNvSpPr>
              <p:nvPr/>
            </p:nvSpPr>
            <p:spPr bwMode="auto">
              <a:xfrm>
                <a:off x="3777" y="2043"/>
                <a:ext cx="56" cy="54"/>
              </a:xfrm>
              <a:custGeom>
                <a:avLst/>
                <a:gdLst>
                  <a:gd name="T0" fmla="*/ 10 w 56"/>
                  <a:gd name="T1" fmla="*/ 53 h 54"/>
                  <a:gd name="T2" fmla="*/ 55 w 56"/>
                  <a:gd name="T3" fmla="*/ 16 h 54"/>
                  <a:gd name="T4" fmla="*/ 48 w 56"/>
                  <a:gd name="T5" fmla="*/ 0 h 54"/>
                  <a:gd name="T6" fmla="*/ 0 w 56"/>
                  <a:gd name="T7" fmla="*/ 33 h 54"/>
                  <a:gd name="T8" fmla="*/ 10 w 56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4"/>
                  <a:gd name="T17" fmla="*/ 56 w 5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4">
                    <a:moveTo>
                      <a:pt x="10" y="53"/>
                    </a:moveTo>
                    <a:lnTo>
                      <a:pt x="55" y="16"/>
                    </a:lnTo>
                    <a:lnTo>
                      <a:pt x="48" y="0"/>
                    </a:lnTo>
                    <a:lnTo>
                      <a:pt x="0" y="33"/>
                    </a:lnTo>
                    <a:lnTo>
                      <a:pt x="10" y="5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20" name="Freeform 48"/>
              <p:cNvSpPr>
                <a:spLocks/>
              </p:cNvSpPr>
              <p:nvPr/>
            </p:nvSpPr>
            <p:spPr bwMode="auto">
              <a:xfrm>
                <a:off x="3663" y="2143"/>
                <a:ext cx="55" cy="54"/>
              </a:xfrm>
              <a:custGeom>
                <a:avLst/>
                <a:gdLst>
                  <a:gd name="T0" fmla="*/ 0 w 55"/>
                  <a:gd name="T1" fmla="*/ 53 h 54"/>
                  <a:gd name="T2" fmla="*/ 54 w 55"/>
                  <a:gd name="T3" fmla="*/ 49 h 54"/>
                  <a:gd name="T4" fmla="*/ 40 w 55"/>
                  <a:gd name="T5" fmla="*/ 0 h 54"/>
                  <a:gd name="T6" fmla="*/ 0 w 55"/>
                  <a:gd name="T7" fmla="*/ 53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54"/>
                  <a:gd name="T14" fmla="*/ 55 w 55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54">
                    <a:moveTo>
                      <a:pt x="0" y="53"/>
                    </a:moveTo>
                    <a:lnTo>
                      <a:pt x="54" y="49"/>
                    </a:lnTo>
                    <a:lnTo>
                      <a:pt x="40" y="0"/>
                    </a:lnTo>
                    <a:lnTo>
                      <a:pt x="0" y="53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21" name="Freeform 49"/>
              <p:cNvSpPr>
                <a:spLocks/>
              </p:cNvSpPr>
              <p:nvPr/>
            </p:nvSpPr>
            <p:spPr bwMode="auto">
              <a:xfrm>
                <a:off x="3684" y="2208"/>
                <a:ext cx="56" cy="54"/>
              </a:xfrm>
              <a:custGeom>
                <a:avLst/>
                <a:gdLst>
                  <a:gd name="T0" fmla="*/ 55 w 56"/>
                  <a:gd name="T1" fmla="*/ 53 h 54"/>
                  <a:gd name="T2" fmla="*/ 55 w 56"/>
                  <a:gd name="T3" fmla="*/ 0 h 54"/>
                  <a:gd name="T4" fmla="*/ 0 w 56"/>
                  <a:gd name="T5" fmla="*/ 9 h 54"/>
                  <a:gd name="T6" fmla="*/ 0 w 56"/>
                  <a:gd name="T7" fmla="*/ 39 h 54"/>
                  <a:gd name="T8" fmla="*/ 55 w 56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4"/>
                  <a:gd name="T17" fmla="*/ 56 w 5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4">
                    <a:moveTo>
                      <a:pt x="55" y="53"/>
                    </a:moveTo>
                    <a:lnTo>
                      <a:pt x="55" y="0"/>
                    </a:lnTo>
                    <a:lnTo>
                      <a:pt x="0" y="9"/>
                    </a:lnTo>
                    <a:lnTo>
                      <a:pt x="0" y="39"/>
                    </a:lnTo>
                    <a:lnTo>
                      <a:pt x="55" y="53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22" name="Freeform 50"/>
              <p:cNvSpPr>
                <a:spLocks/>
              </p:cNvSpPr>
              <p:nvPr/>
            </p:nvSpPr>
            <p:spPr bwMode="auto">
              <a:xfrm>
                <a:off x="3599" y="2021"/>
                <a:ext cx="151" cy="53"/>
              </a:xfrm>
              <a:custGeom>
                <a:avLst/>
                <a:gdLst>
                  <a:gd name="T0" fmla="*/ 143 w 151"/>
                  <a:gd name="T1" fmla="*/ 29 h 53"/>
                  <a:gd name="T2" fmla="*/ 112 w 151"/>
                  <a:gd name="T3" fmla="*/ 0 h 53"/>
                  <a:gd name="T4" fmla="*/ 71 w 151"/>
                  <a:gd name="T5" fmla="*/ 0 h 53"/>
                  <a:gd name="T6" fmla="*/ 0 w 151"/>
                  <a:gd name="T7" fmla="*/ 22 h 53"/>
                  <a:gd name="T8" fmla="*/ 0 w 151"/>
                  <a:gd name="T9" fmla="*/ 26 h 53"/>
                  <a:gd name="T10" fmla="*/ 150 w 151"/>
                  <a:gd name="T11" fmla="*/ 52 h 53"/>
                  <a:gd name="T12" fmla="*/ 143 w 151"/>
                  <a:gd name="T13" fmla="*/ 29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53"/>
                  <a:gd name="T23" fmla="*/ 151 w 151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53">
                    <a:moveTo>
                      <a:pt x="143" y="29"/>
                    </a:moveTo>
                    <a:lnTo>
                      <a:pt x="112" y="0"/>
                    </a:lnTo>
                    <a:lnTo>
                      <a:pt x="71" y="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50" y="52"/>
                    </a:lnTo>
                    <a:lnTo>
                      <a:pt x="143" y="29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23" name="Freeform 51"/>
              <p:cNvSpPr>
                <a:spLocks/>
              </p:cNvSpPr>
              <p:nvPr/>
            </p:nvSpPr>
            <p:spPr bwMode="auto">
              <a:xfrm>
                <a:off x="3656" y="2073"/>
                <a:ext cx="56" cy="54"/>
              </a:xfrm>
              <a:custGeom>
                <a:avLst/>
                <a:gdLst>
                  <a:gd name="T0" fmla="*/ 55 w 56"/>
                  <a:gd name="T1" fmla="*/ 53 h 54"/>
                  <a:gd name="T2" fmla="*/ 55 w 56"/>
                  <a:gd name="T3" fmla="*/ 0 h 54"/>
                  <a:gd name="T4" fmla="*/ 0 w 56"/>
                  <a:gd name="T5" fmla="*/ 43 h 54"/>
                  <a:gd name="T6" fmla="*/ 55 w 56"/>
                  <a:gd name="T7" fmla="*/ 53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54"/>
                  <a:gd name="T14" fmla="*/ 56 w 5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54">
                    <a:moveTo>
                      <a:pt x="55" y="53"/>
                    </a:moveTo>
                    <a:lnTo>
                      <a:pt x="55" y="0"/>
                    </a:lnTo>
                    <a:lnTo>
                      <a:pt x="0" y="43"/>
                    </a:lnTo>
                    <a:lnTo>
                      <a:pt x="55" y="53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24" name="Freeform 52"/>
              <p:cNvSpPr>
                <a:spLocks/>
              </p:cNvSpPr>
              <p:nvPr/>
            </p:nvSpPr>
            <p:spPr bwMode="auto">
              <a:xfrm>
                <a:off x="3643" y="2067"/>
                <a:ext cx="56" cy="54"/>
              </a:xfrm>
              <a:custGeom>
                <a:avLst/>
                <a:gdLst>
                  <a:gd name="T0" fmla="*/ 20 w 56"/>
                  <a:gd name="T1" fmla="*/ 53 h 54"/>
                  <a:gd name="T2" fmla="*/ 55 w 56"/>
                  <a:gd name="T3" fmla="*/ 6 h 54"/>
                  <a:gd name="T4" fmla="*/ 10 w 56"/>
                  <a:gd name="T5" fmla="*/ 0 h 54"/>
                  <a:gd name="T6" fmla="*/ 0 w 56"/>
                  <a:gd name="T7" fmla="*/ 19 h 54"/>
                  <a:gd name="T8" fmla="*/ 20 w 56"/>
                  <a:gd name="T9" fmla="*/ 5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4"/>
                  <a:gd name="T17" fmla="*/ 56 w 5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4">
                    <a:moveTo>
                      <a:pt x="20" y="53"/>
                    </a:moveTo>
                    <a:lnTo>
                      <a:pt x="55" y="6"/>
                    </a:lnTo>
                    <a:lnTo>
                      <a:pt x="10" y="0"/>
                    </a:lnTo>
                    <a:lnTo>
                      <a:pt x="0" y="19"/>
                    </a:lnTo>
                    <a:lnTo>
                      <a:pt x="20" y="53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25" name="Freeform 53"/>
              <p:cNvSpPr>
                <a:spLocks/>
              </p:cNvSpPr>
              <p:nvPr/>
            </p:nvSpPr>
            <p:spPr bwMode="auto">
              <a:xfrm>
                <a:off x="3726" y="2077"/>
                <a:ext cx="55" cy="54"/>
              </a:xfrm>
              <a:custGeom>
                <a:avLst/>
                <a:gdLst>
                  <a:gd name="T0" fmla="*/ 30 w 55"/>
                  <a:gd name="T1" fmla="*/ 43 h 54"/>
                  <a:gd name="T2" fmla="*/ 54 w 55"/>
                  <a:gd name="T3" fmla="*/ 0 h 54"/>
                  <a:gd name="T4" fmla="*/ 10 w 55"/>
                  <a:gd name="T5" fmla="*/ 0 h 54"/>
                  <a:gd name="T6" fmla="*/ 0 w 55"/>
                  <a:gd name="T7" fmla="*/ 53 h 54"/>
                  <a:gd name="T8" fmla="*/ 30 w 55"/>
                  <a:gd name="T9" fmla="*/ 4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54"/>
                  <a:gd name="T17" fmla="*/ 55 w 55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54">
                    <a:moveTo>
                      <a:pt x="30" y="43"/>
                    </a:moveTo>
                    <a:lnTo>
                      <a:pt x="54" y="0"/>
                    </a:lnTo>
                    <a:lnTo>
                      <a:pt x="10" y="0"/>
                    </a:lnTo>
                    <a:lnTo>
                      <a:pt x="0" y="53"/>
                    </a:lnTo>
                    <a:lnTo>
                      <a:pt x="30" y="43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26" name="Freeform 54"/>
              <p:cNvSpPr>
                <a:spLocks/>
              </p:cNvSpPr>
              <p:nvPr/>
            </p:nvSpPr>
            <p:spPr bwMode="auto">
              <a:xfrm>
                <a:off x="3599" y="2033"/>
                <a:ext cx="195" cy="54"/>
              </a:xfrm>
              <a:custGeom>
                <a:avLst/>
                <a:gdLst>
                  <a:gd name="T0" fmla="*/ 194 w 195"/>
                  <a:gd name="T1" fmla="*/ 0 h 54"/>
                  <a:gd name="T2" fmla="*/ 194 w 195"/>
                  <a:gd name="T3" fmla="*/ 9 h 54"/>
                  <a:gd name="T4" fmla="*/ 163 w 195"/>
                  <a:gd name="T5" fmla="*/ 53 h 54"/>
                  <a:gd name="T6" fmla="*/ 0 w 195"/>
                  <a:gd name="T7" fmla="*/ 36 h 54"/>
                  <a:gd name="T8" fmla="*/ 6 w 195"/>
                  <a:gd name="T9" fmla="*/ 23 h 54"/>
                  <a:gd name="T10" fmla="*/ 156 w 195"/>
                  <a:gd name="T11" fmla="*/ 43 h 54"/>
                  <a:gd name="T12" fmla="*/ 194 w 195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54"/>
                  <a:gd name="T23" fmla="*/ 195 w 195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54">
                    <a:moveTo>
                      <a:pt x="194" y="0"/>
                    </a:moveTo>
                    <a:lnTo>
                      <a:pt x="194" y="9"/>
                    </a:lnTo>
                    <a:lnTo>
                      <a:pt x="163" y="53"/>
                    </a:lnTo>
                    <a:lnTo>
                      <a:pt x="0" y="36"/>
                    </a:lnTo>
                    <a:lnTo>
                      <a:pt x="6" y="23"/>
                    </a:lnTo>
                    <a:lnTo>
                      <a:pt x="156" y="43"/>
                    </a:lnTo>
                    <a:lnTo>
                      <a:pt x="194" y="0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27" name="Freeform 55"/>
              <p:cNvSpPr>
                <a:spLocks/>
              </p:cNvSpPr>
              <p:nvPr/>
            </p:nvSpPr>
            <p:spPr bwMode="auto">
              <a:xfrm>
                <a:off x="3688" y="2140"/>
                <a:ext cx="56" cy="62"/>
              </a:xfrm>
              <a:custGeom>
                <a:avLst/>
                <a:gdLst>
                  <a:gd name="T0" fmla="*/ 55 w 56"/>
                  <a:gd name="T1" fmla="*/ 3 h 62"/>
                  <a:gd name="T2" fmla="*/ 0 w 56"/>
                  <a:gd name="T3" fmla="*/ 61 h 62"/>
                  <a:gd name="T4" fmla="*/ 0 w 56"/>
                  <a:gd name="T5" fmla="*/ 47 h 62"/>
                  <a:gd name="T6" fmla="*/ 44 w 56"/>
                  <a:gd name="T7" fmla="*/ 0 h 62"/>
                  <a:gd name="T8" fmla="*/ 55 w 56"/>
                  <a:gd name="T9" fmla="*/ 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2"/>
                  <a:gd name="T17" fmla="*/ 56 w 5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2">
                    <a:moveTo>
                      <a:pt x="55" y="3"/>
                    </a:moveTo>
                    <a:lnTo>
                      <a:pt x="0" y="61"/>
                    </a:lnTo>
                    <a:lnTo>
                      <a:pt x="0" y="47"/>
                    </a:lnTo>
                    <a:lnTo>
                      <a:pt x="44" y="0"/>
                    </a:lnTo>
                    <a:lnTo>
                      <a:pt x="55" y="3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28" name="Freeform 56"/>
              <p:cNvSpPr>
                <a:spLocks/>
              </p:cNvSpPr>
              <p:nvPr/>
            </p:nvSpPr>
            <p:spPr bwMode="auto">
              <a:xfrm>
                <a:off x="3698" y="2070"/>
                <a:ext cx="56" cy="53"/>
              </a:xfrm>
              <a:custGeom>
                <a:avLst/>
                <a:gdLst>
                  <a:gd name="T0" fmla="*/ 55 w 56"/>
                  <a:gd name="T1" fmla="*/ 0 h 53"/>
                  <a:gd name="T2" fmla="*/ 55 w 56"/>
                  <a:gd name="T3" fmla="*/ 22 h 53"/>
                  <a:gd name="T4" fmla="*/ 17 w 56"/>
                  <a:gd name="T5" fmla="*/ 19 h 53"/>
                  <a:gd name="T6" fmla="*/ 17 w 56"/>
                  <a:gd name="T7" fmla="*/ 48 h 53"/>
                  <a:gd name="T8" fmla="*/ 0 w 56"/>
                  <a:gd name="T9" fmla="*/ 52 h 53"/>
                  <a:gd name="T10" fmla="*/ 0 w 56"/>
                  <a:gd name="T11" fmla="*/ 16 h 53"/>
                  <a:gd name="T12" fmla="*/ 44 w 56"/>
                  <a:gd name="T13" fmla="*/ 16 h 53"/>
                  <a:gd name="T14" fmla="*/ 55 w 56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53"/>
                  <a:gd name="T26" fmla="*/ 56 w 56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53">
                    <a:moveTo>
                      <a:pt x="55" y="0"/>
                    </a:moveTo>
                    <a:lnTo>
                      <a:pt x="55" y="22"/>
                    </a:lnTo>
                    <a:lnTo>
                      <a:pt x="17" y="19"/>
                    </a:lnTo>
                    <a:lnTo>
                      <a:pt x="17" y="48"/>
                    </a:lnTo>
                    <a:lnTo>
                      <a:pt x="0" y="52"/>
                    </a:lnTo>
                    <a:lnTo>
                      <a:pt x="0" y="16"/>
                    </a:lnTo>
                    <a:lnTo>
                      <a:pt x="44" y="16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29" name="Freeform 57"/>
              <p:cNvSpPr>
                <a:spLocks/>
              </p:cNvSpPr>
              <p:nvPr/>
            </p:nvSpPr>
            <p:spPr bwMode="auto">
              <a:xfrm>
                <a:off x="3661" y="2070"/>
                <a:ext cx="55" cy="71"/>
              </a:xfrm>
              <a:custGeom>
                <a:avLst/>
                <a:gdLst>
                  <a:gd name="T0" fmla="*/ 54 w 55"/>
                  <a:gd name="T1" fmla="*/ 0 h 71"/>
                  <a:gd name="T2" fmla="*/ 47 w 55"/>
                  <a:gd name="T3" fmla="*/ 60 h 71"/>
                  <a:gd name="T4" fmla="*/ 40 w 55"/>
                  <a:gd name="T5" fmla="*/ 70 h 71"/>
                  <a:gd name="T6" fmla="*/ 40 w 55"/>
                  <a:gd name="T7" fmla="*/ 6 h 71"/>
                  <a:gd name="T8" fmla="*/ 6 w 55"/>
                  <a:gd name="T9" fmla="*/ 3 h 71"/>
                  <a:gd name="T10" fmla="*/ 0 w 55"/>
                  <a:gd name="T11" fmla="*/ 0 h 71"/>
                  <a:gd name="T12" fmla="*/ 54 w 55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71"/>
                  <a:gd name="T23" fmla="*/ 55 w 55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71">
                    <a:moveTo>
                      <a:pt x="54" y="0"/>
                    </a:moveTo>
                    <a:lnTo>
                      <a:pt x="47" y="60"/>
                    </a:lnTo>
                    <a:lnTo>
                      <a:pt x="40" y="70"/>
                    </a:lnTo>
                    <a:lnTo>
                      <a:pt x="40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30" name="Freeform 58"/>
              <p:cNvSpPr>
                <a:spLocks/>
              </p:cNvSpPr>
              <p:nvPr/>
            </p:nvSpPr>
            <p:spPr bwMode="auto">
              <a:xfrm>
                <a:off x="3619" y="2063"/>
                <a:ext cx="55" cy="53"/>
              </a:xfrm>
              <a:custGeom>
                <a:avLst/>
                <a:gdLst>
                  <a:gd name="T0" fmla="*/ 54 w 55"/>
                  <a:gd name="T1" fmla="*/ 48 h 53"/>
                  <a:gd name="T2" fmla="*/ 54 w 55"/>
                  <a:gd name="T3" fmla="*/ 52 h 53"/>
                  <a:gd name="T4" fmla="*/ 27 w 55"/>
                  <a:gd name="T5" fmla="*/ 39 h 53"/>
                  <a:gd name="T6" fmla="*/ 0 w 55"/>
                  <a:gd name="T7" fmla="*/ 0 h 53"/>
                  <a:gd name="T8" fmla="*/ 10 w 55"/>
                  <a:gd name="T9" fmla="*/ 0 h 53"/>
                  <a:gd name="T10" fmla="*/ 30 w 55"/>
                  <a:gd name="T11" fmla="*/ 32 h 53"/>
                  <a:gd name="T12" fmla="*/ 54 w 55"/>
                  <a:gd name="T13" fmla="*/ 48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3"/>
                  <a:gd name="T23" fmla="*/ 55 w 55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3">
                    <a:moveTo>
                      <a:pt x="54" y="48"/>
                    </a:moveTo>
                    <a:lnTo>
                      <a:pt x="54" y="52"/>
                    </a:lnTo>
                    <a:lnTo>
                      <a:pt x="27" y="39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0" y="32"/>
                    </a:lnTo>
                    <a:lnTo>
                      <a:pt x="54" y="48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31" name="Freeform 59"/>
              <p:cNvSpPr>
                <a:spLocks/>
              </p:cNvSpPr>
              <p:nvPr/>
            </p:nvSpPr>
            <p:spPr bwMode="auto">
              <a:xfrm>
                <a:off x="3667" y="2060"/>
                <a:ext cx="57" cy="105"/>
              </a:xfrm>
              <a:custGeom>
                <a:avLst/>
                <a:gdLst>
                  <a:gd name="T0" fmla="*/ 56 w 57"/>
                  <a:gd name="T1" fmla="*/ 3 h 105"/>
                  <a:gd name="T2" fmla="*/ 56 w 57"/>
                  <a:gd name="T3" fmla="*/ 87 h 105"/>
                  <a:gd name="T4" fmla="*/ 38 w 57"/>
                  <a:gd name="T5" fmla="*/ 104 h 105"/>
                  <a:gd name="T6" fmla="*/ 45 w 57"/>
                  <a:gd name="T7" fmla="*/ 6 h 105"/>
                  <a:gd name="T8" fmla="*/ 3 w 57"/>
                  <a:gd name="T9" fmla="*/ 6 h 105"/>
                  <a:gd name="T10" fmla="*/ 0 w 57"/>
                  <a:gd name="T11" fmla="*/ 0 h 105"/>
                  <a:gd name="T12" fmla="*/ 56 w 57"/>
                  <a:gd name="T13" fmla="*/ 3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05"/>
                  <a:gd name="T23" fmla="*/ 57 w 57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05">
                    <a:moveTo>
                      <a:pt x="56" y="3"/>
                    </a:moveTo>
                    <a:lnTo>
                      <a:pt x="56" y="87"/>
                    </a:lnTo>
                    <a:lnTo>
                      <a:pt x="38" y="104"/>
                    </a:lnTo>
                    <a:lnTo>
                      <a:pt x="45" y="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56" y="3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8110" name="Freeform 60"/>
            <p:cNvSpPr>
              <a:spLocks/>
            </p:cNvSpPr>
            <p:nvPr/>
          </p:nvSpPr>
          <p:spPr bwMode="auto">
            <a:xfrm>
              <a:off x="3648" y="2784"/>
              <a:ext cx="57" cy="1007"/>
            </a:xfrm>
            <a:custGeom>
              <a:avLst/>
              <a:gdLst>
                <a:gd name="T0" fmla="*/ 35 w 57"/>
                <a:gd name="T1" fmla="*/ 83 h 1007"/>
                <a:gd name="T2" fmla="*/ 28 w 57"/>
                <a:gd name="T3" fmla="*/ 83 h 1007"/>
                <a:gd name="T4" fmla="*/ 28 w 57"/>
                <a:gd name="T5" fmla="*/ 40 h 1007"/>
                <a:gd name="T6" fmla="*/ 35 w 57"/>
                <a:gd name="T7" fmla="*/ 30 h 1007"/>
                <a:gd name="T8" fmla="*/ 35 w 57"/>
                <a:gd name="T9" fmla="*/ 83 h 1007"/>
                <a:gd name="T10" fmla="*/ 56 w 57"/>
                <a:gd name="T11" fmla="*/ 0 h 1007"/>
                <a:gd name="T12" fmla="*/ 56 w 57"/>
                <a:gd name="T13" fmla="*/ 100 h 1007"/>
                <a:gd name="T14" fmla="*/ 42 w 57"/>
                <a:gd name="T15" fmla="*/ 97 h 1007"/>
                <a:gd name="T16" fmla="*/ 38 w 57"/>
                <a:gd name="T17" fmla="*/ 90 h 1007"/>
                <a:gd name="T18" fmla="*/ 28 w 57"/>
                <a:gd name="T19" fmla="*/ 87 h 1007"/>
                <a:gd name="T20" fmla="*/ 31 w 57"/>
                <a:gd name="T21" fmla="*/ 891 h 1007"/>
                <a:gd name="T22" fmla="*/ 24 w 57"/>
                <a:gd name="T23" fmla="*/ 1006 h 1007"/>
                <a:gd name="T24" fmla="*/ 3 w 57"/>
                <a:gd name="T25" fmla="*/ 1006 h 1007"/>
                <a:gd name="T26" fmla="*/ 0 w 57"/>
                <a:gd name="T27" fmla="*/ 888 h 1007"/>
                <a:gd name="T28" fmla="*/ 0 w 57"/>
                <a:gd name="T29" fmla="*/ 57 h 1007"/>
                <a:gd name="T30" fmla="*/ 38 w 57"/>
                <a:gd name="T31" fmla="*/ 16 h 1007"/>
                <a:gd name="T32" fmla="*/ 35 w 57"/>
                <a:gd name="T33" fmla="*/ 10 h 1007"/>
                <a:gd name="T34" fmla="*/ 56 w 57"/>
                <a:gd name="T35" fmla="*/ 0 h 1007"/>
                <a:gd name="T36" fmla="*/ 35 w 57"/>
                <a:gd name="T37" fmla="*/ 83 h 10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1007"/>
                <a:gd name="T59" fmla="*/ 57 w 57"/>
                <a:gd name="T60" fmla="*/ 1007 h 10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1007">
                  <a:moveTo>
                    <a:pt x="35" y="83"/>
                  </a:moveTo>
                  <a:lnTo>
                    <a:pt x="28" y="83"/>
                  </a:lnTo>
                  <a:lnTo>
                    <a:pt x="28" y="40"/>
                  </a:lnTo>
                  <a:lnTo>
                    <a:pt x="35" y="30"/>
                  </a:lnTo>
                  <a:lnTo>
                    <a:pt x="35" y="83"/>
                  </a:lnTo>
                  <a:lnTo>
                    <a:pt x="56" y="0"/>
                  </a:lnTo>
                  <a:lnTo>
                    <a:pt x="56" y="100"/>
                  </a:lnTo>
                  <a:lnTo>
                    <a:pt x="42" y="97"/>
                  </a:lnTo>
                  <a:lnTo>
                    <a:pt x="38" y="90"/>
                  </a:lnTo>
                  <a:lnTo>
                    <a:pt x="28" y="87"/>
                  </a:lnTo>
                  <a:lnTo>
                    <a:pt x="31" y="891"/>
                  </a:lnTo>
                  <a:lnTo>
                    <a:pt x="24" y="1006"/>
                  </a:lnTo>
                  <a:lnTo>
                    <a:pt x="3" y="1006"/>
                  </a:lnTo>
                  <a:lnTo>
                    <a:pt x="0" y="888"/>
                  </a:lnTo>
                  <a:lnTo>
                    <a:pt x="0" y="57"/>
                  </a:lnTo>
                  <a:lnTo>
                    <a:pt x="38" y="16"/>
                  </a:lnTo>
                  <a:lnTo>
                    <a:pt x="35" y="10"/>
                  </a:lnTo>
                  <a:lnTo>
                    <a:pt x="56" y="0"/>
                  </a:lnTo>
                  <a:lnTo>
                    <a:pt x="35" y="83"/>
                  </a:lnTo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11" name="Line 61"/>
            <p:cNvSpPr>
              <a:spLocks noChangeShapeType="1"/>
            </p:cNvSpPr>
            <p:nvPr/>
          </p:nvSpPr>
          <p:spPr bwMode="auto">
            <a:xfrm>
              <a:off x="3677" y="2268"/>
              <a:ext cx="0" cy="1536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12" name="Line 62"/>
            <p:cNvSpPr>
              <a:spLocks noChangeShapeType="1"/>
            </p:cNvSpPr>
            <p:nvPr/>
          </p:nvSpPr>
          <p:spPr bwMode="auto">
            <a:xfrm>
              <a:off x="3696" y="2256"/>
              <a:ext cx="480" cy="115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13" name="Line 63"/>
            <p:cNvSpPr>
              <a:spLocks noChangeShapeType="1"/>
            </p:cNvSpPr>
            <p:nvPr/>
          </p:nvSpPr>
          <p:spPr bwMode="auto">
            <a:xfrm flipH="1">
              <a:off x="3216" y="2256"/>
              <a:ext cx="432" cy="115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14" name="Line 64"/>
            <p:cNvSpPr>
              <a:spLocks noChangeShapeType="1"/>
            </p:cNvSpPr>
            <p:nvPr/>
          </p:nvSpPr>
          <p:spPr bwMode="auto">
            <a:xfrm>
              <a:off x="3696" y="2256"/>
              <a:ext cx="240" cy="1776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8115" name="Rectangle 65"/>
            <p:cNvSpPr>
              <a:spLocks noChangeArrowheads="1"/>
            </p:cNvSpPr>
            <p:nvPr/>
          </p:nvSpPr>
          <p:spPr bwMode="auto">
            <a:xfrm rot="361712">
              <a:off x="3553" y="2077"/>
              <a:ext cx="192" cy="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8116" name="AutoShape 66"/>
            <p:cNvSpPr>
              <a:spLocks noChangeArrowheads="1"/>
            </p:cNvSpPr>
            <p:nvPr/>
          </p:nvSpPr>
          <p:spPr bwMode="auto">
            <a:xfrm flipV="1">
              <a:off x="3909" y="4028"/>
              <a:ext cx="47" cy="4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8117" name="AutoShape 67"/>
            <p:cNvSpPr>
              <a:spLocks noChangeArrowheads="1"/>
            </p:cNvSpPr>
            <p:nvPr/>
          </p:nvSpPr>
          <p:spPr bwMode="auto">
            <a:xfrm flipV="1">
              <a:off x="3648" y="3788"/>
              <a:ext cx="47" cy="4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/>
              <a:endParaRPr lang="en-US" altLang="en-US" smtClea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0" name="Group 68"/>
          <p:cNvGrpSpPr>
            <a:grpSpLocks/>
          </p:cNvGrpSpPr>
          <p:nvPr/>
        </p:nvGrpSpPr>
        <p:grpSpPr bwMode="auto">
          <a:xfrm rot="20060312" flipV="1">
            <a:off x="2189163" y="2919413"/>
            <a:ext cx="6689725" cy="382587"/>
            <a:chOff x="1408" y="1725"/>
            <a:chExt cx="1385" cy="47"/>
          </a:xfrm>
        </p:grpSpPr>
        <p:grpSp>
          <p:nvGrpSpPr>
            <p:cNvPr id="37908" name="Group 69"/>
            <p:cNvGrpSpPr>
              <a:grpSpLocks/>
            </p:cNvGrpSpPr>
            <p:nvPr/>
          </p:nvGrpSpPr>
          <p:grpSpPr bwMode="auto">
            <a:xfrm flipV="1">
              <a:off x="2449" y="1725"/>
              <a:ext cx="344" cy="47"/>
              <a:chOff x="1798" y="950"/>
              <a:chExt cx="3509" cy="579"/>
            </a:xfrm>
          </p:grpSpPr>
          <p:sp>
            <p:nvSpPr>
              <p:cNvPr id="38056" name="Freeform 70"/>
              <p:cNvSpPr>
                <a:spLocks/>
              </p:cNvSpPr>
              <p:nvPr/>
            </p:nvSpPr>
            <p:spPr bwMode="auto">
              <a:xfrm>
                <a:off x="3666" y="1247"/>
                <a:ext cx="110" cy="282"/>
              </a:xfrm>
              <a:custGeom>
                <a:avLst/>
                <a:gdLst>
                  <a:gd name="T0" fmla="*/ 105 w 110"/>
                  <a:gd name="T1" fmla="*/ 281 h 282"/>
                  <a:gd name="T2" fmla="*/ 97 w 110"/>
                  <a:gd name="T3" fmla="*/ 278 h 282"/>
                  <a:gd name="T4" fmla="*/ 93 w 110"/>
                  <a:gd name="T5" fmla="*/ 272 h 282"/>
                  <a:gd name="T6" fmla="*/ 87 w 110"/>
                  <a:gd name="T7" fmla="*/ 272 h 282"/>
                  <a:gd name="T8" fmla="*/ 82 w 110"/>
                  <a:gd name="T9" fmla="*/ 272 h 282"/>
                  <a:gd name="T10" fmla="*/ 78 w 110"/>
                  <a:gd name="T11" fmla="*/ 269 h 282"/>
                  <a:gd name="T12" fmla="*/ 72 w 110"/>
                  <a:gd name="T13" fmla="*/ 266 h 282"/>
                  <a:gd name="T14" fmla="*/ 70 w 110"/>
                  <a:gd name="T15" fmla="*/ 263 h 282"/>
                  <a:gd name="T16" fmla="*/ 68 w 110"/>
                  <a:gd name="T17" fmla="*/ 255 h 282"/>
                  <a:gd name="T18" fmla="*/ 65 w 110"/>
                  <a:gd name="T19" fmla="*/ 249 h 282"/>
                  <a:gd name="T20" fmla="*/ 65 w 110"/>
                  <a:gd name="T21" fmla="*/ 243 h 282"/>
                  <a:gd name="T22" fmla="*/ 65 w 110"/>
                  <a:gd name="T23" fmla="*/ 240 h 282"/>
                  <a:gd name="T24" fmla="*/ 59 w 110"/>
                  <a:gd name="T25" fmla="*/ 235 h 282"/>
                  <a:gd name="T26" fmla="*/ 55 w 110"/>
                  <a:gd name="T27" fmla="*/ 229 h 282"/>
                  <a:gd name="T28" fmla="*/ 53 w 110"/>
                  <a:gd name="T29" fmla="*/ 229 h 282"/>
                  <a:gd name="T30" fmla="*/ 49 w 110"/>
                  <a:gd name="T31" fmla="*/ 226 h 282"/>
                  <a:gd name="T32" fmla="*/ 47 w 110"/>
                  <a:gd name="T33" fmla="*/ 215 h 282"/>
                  <a:gd name="T34" fmla="*/ 42 w 110"/>
                  <a:gd name="T35" fmla="*/ 203 h 282"/>
                  <a:gd name="T36" fmla="*/ 38 w 110"/>
                  <a:gd name="T37" fmla="*/ 192 h 282"/>
                  <a:gd name="T38" fmla="*/ 34 w 110"/>
                  <a:gd name="T39" fmla="*/ 180 h 282"/>
                  <a:gd name="T40" fmla="*/ 28 w 110"/>
                  <a:gd name="T41" fmla="*/ 169 h 282"/>
                  <a:gd name="T42" fmla="*/ 26 w 110"/>
                  <a:gd name="T43" fmla="*/ 154 h 282"/>
                  <a:gd name="T44" fmla="*/ 24 w 110"/>
                  <a:gd name="T45" fmla="*/ 143 h 282"/>
                  <a:gd name="T46" fmla="*/ 19 w 110"/>
                  <a:gd name="T47" fmla="*/ 134 h 282"/>
                  <a:gd name="T48" fmla="*/ 15 w 110"/>
                  <a:gd name="T49" fmla="*/ 114 h 282"/>
                  <a:gd name="T50" fmla="*/ 13 w 110"/>
                  <a:gd name="T51" fmla="*/ 103 h 282"/>
                  <a:gd name="T52" fmla="*/ 11 w 110"/>
                  <a:gd name="T53" fmla="*/ 88 h 282"/>
                  <a:gd name="T54" fmla="*/ 9 w 110"/>
                  <a:gd name="T55" fmla="*/ 74 h 282"/>
                  <a:gd name="T56" fmla="*/ 3 w 110"/>
                  <a:gd name="T57" fmla="*/ 60 h 282"/>
                  <a:gd name="T58" fmla="*/ 5 w 110"/>
                  <a:gd name="T59" fmla="*/ 43 h 282"/>
                  <a:gd name="T60" fmla="*/ 3 w 110"/>
                  <a:gd name="T61" fmla="*/ 28 h 282"/>
                  <a:gd name="T62" fmla="*/ 1 w 110"/>
                  <a:gd name="T63" fmla="*/ 8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2"/>
                  <a:gd name="T98" fmla="*/ 110 w 110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2">
                    <a:moveTo>
                      <a:pt x="109" y="281"/>
                    </a:moveTo>
                    <a:lnTo>
                      <a:pt x="105" y="281"/>
                    </a:lnTo>
                    <a:lnTo>
                      <a:pt x="101" y="278"/>
                    </a:lnTo>
                    <a:lnTo>
                      <a:pt x="97" y="278"/>
                    </a:lnTo>
                    <a:lnTo>
                      <a:pt x="95" y="275"/>
                    </a:lnTo>
                    <a:lnTo>
                      <a:pt x="93" y="272"/>
                    </a:lnTo>
                    <a:lnTo>
                      <a:pt x="91" y="275"/>
                    </a:lnTo>
                    <a:lnTo>
                      <a:pt x="87" y="272"/>
                    </a:lnTo>
                    <a:lnTo>
                      <a:pt x="84" y="269"/>
                    </a:lnTo>
                    <a:lnTo>
                      <a:pt x="82" y="272"/>
                    </a:lnTo>
                    <a:lnTo>
                      <a:pt x="82" y="269"/>
                    </a:lnTo>
                    <a:lnTo>
                      <a:pt x="78" y="269"/>
                    </a:lnTo>
                    <a:lnTo>
                      <a:pt x="76" y="269"/>
                    </a:lnTo>
                    <a:lnTo>
                      <a:pt x="72" y="266"/>
                    </a:lnTo>
                    <a:lnTo>
                      <a:pt x="72" y="260"/>
                    </a:lnTo>
                    <a:lnTo>
                      <a:pt x="70" y="263"/>
                    </a:lnTo>
                    <a:lnTo>
                      <a:pt x="70" y="258"/>
                    </a:lnTo>
                    <a:lnTo>
                      <a:pt x="68" y="255"/>
                    </a:lnTo>
                    <a:lnTo>
                      <a:pt x="66" y="255"/>
                    </a:lnTo>
                    <a:lnTo>
                      <a:pt x="65" y="249"/>
                    </a:lnTo>
                    <a:lnTo>
                      <a:pt x="66" y="246"/>
                    </a:lnTo>
                    <a:lnTo>
                      <a:pt x="65" y="243"/>
                    </a:lnTo>
                    <a:lnTo>
                      <a:pt x="65" y="240"/>
                    </a:lnTo>
                    <a:lnTo>
                      <a:pt x="61" y="237"/>
                    </a:lnTo>
                    <a:lnTo>
                      <a:pt x="59" y="235"/>
                    </a:lnTo>
                    <a:lnTo>
                      <a:pt x="57" y="232"/>
                    </a:lnTo>
                    <a:lnTo>
                      <a:pt x="55" y="229"/>
                    </a:lnTo>
                    <a:lnTo>
                      <a:pt x="53" y="229"/>
                    </a:lnTo>
                    <a:lnTo>
                      <a:pt x="53" y="223"/>
                    </a:lnTo>
                    <a:lnTo>
                      <a:pt x="49" y="226"/>
                    </a:lnTo>
                    <a:lnTo>
                      <a:pt x="47" y="215"/>
                    </a:lnTo>
                    <a:lnTo>
                      <a:pt x="43" y="209"/>
                    </a:lnTo>
                    <a:lnTo>
                      <a:pt x="42" y="203"/>
                    </a:lnTo>
                    <a:lnTo>
                      <a:pt x="38" y="200"/>
                    </a:lnTo>
                    <a:lnTo>
                      <a:pt x="38" y="192"/>
                    </a:lnTo>
                    <a:lnTo>
                      <a:pt x="36" y="183"/>
                    </a:lnTo>
                    <a:lnTo>
                      <a:pt x="34" y="180"/>
                    </a:lnTo>
                    <a:lnTo>
                      <a:pt x="30" y="177"/>
                    </a:lnTo>
                    <a:lnTo>
                      <a:pt x="28" y="169"/>
                    </a:lnTo>
                    <a:lnTo>
                      <a:pt x="24" y="166"/>
                    </a:lnTo>
                    <a:lnTo>
                      <a:pt x="26" y="154"/>
                    </a:lnTo>
                    <a:lnTo>
                      <a:pt x="26" y="149"/>
                    </a:lnTo>
                    <a:lnTo>
                      <a:pt x="24" y="143"/>
                    </a:lnTo>
                    <a:lnTo>
                      <a:pt x="22" y="137"/>
                    </a:lnTo>
                    <a:lnTo>
                      <a:pt x="19" y="134"/>
                    </a:lnTo>
                    <a:lnTo>
                      <a:pt x="17" y="129"/>
                    </a:lnTo>
                    <a:lnTo>
                      <a:pt x="15" y="114"/>
                    </a:lnTo>
                    <a:lnTo>
                      <a:pt x="13" y="111"/>
                    </a:lnTo>
                    <a:lnTo>
                      <a:pt x="13" y="103"/>
                    </a:lnTo>
                    <a:lnTo>
                      <a:pt x="11" y="94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9" y="74"/>
                    </a:lnTo>
                    <a:lnTo>
                      <a:pt x="7" y="68"/>
                    </a:lnTo>
                    <a:lnTo>
                      <a:pt x="3" y="60"/>
                    </a:lnTo>
                    <a:lnTo>
                      <a:pt x="5" y="51"/>
                    </a:lnTo>
                    <a:lnTo>
                      <a:pt x="5" y="43"/>
                    </a:lnTo>
                    <a:lnTo>
                      <a:pt x="0" y="40"/>
                    </a:lnTo>
                    <a:lnTo>
                      <a:pt x="3" y="28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57" name="Freeform 71"/>
              <p:cNvSpPr>
                <a:spLocks/>
              </p:cNvSpPr>
              <p:nvPr/>
            </p:nvSpPr>
            <p:spPr bwMode="auto">
              <a:xfrm>
                <a:off x="3775" y="1247"/>
                <a:ext cx="109" cy="282"/>
              </a:xfrm>
              <a:custGeom>
                <a:avLst/>
                <a:gdLst>
                  <a:gd name="T0" fmla="*/ 1 w 109"/>
                  <a:gd name="T1" fmla="*/ 278 h 282"/>
                  <a:gd name="T2" fmla="*/ 9 w 109"/>
                  <a:gd name="T3" fmla="*/ 281 h 282"/>
                  <a:gd name="T4" fmla="*/ 15 w 109"/>
                  <a:gd name="T5" fmla="*/ 278 h 282"/>
                  <a:gd name="T6" fmla="*/ 19 w 109"/>
                  <a:gd name="T7" fmla="*/ 275 h 282"/>
                  <a:gd name="T8" fmla="*/ 24 w 109"/>
                  <a:gd name="T9" fmla="*/ 272 h 282"/>
                  <a:gd name="T10" fmla="*/ 28 w 109"/>
                  <a:gd name="T11" fmla="*/ 266 h 282"/>
                  <a:gd name="T12" fmla="*/ 32 w 109"/>
                  <a:gd name="T13" fmla="*/ 260 h 282"/>
                  <a:gd name="T14" fmla="*/ 34 w 109"/>
                  <a:gd name="T15" fmla="*/ 260 h 282"/>
                  <a:gd name="T16" fmla="*/ 38 w 109"/>
                  <a:gd name="T17" fmla="*/ 258 h 282"/>
                  <a:gd name="T18" fmla="*/ 40 w 109"/>
                  <a:gd name="T19" fmla="*/ 252 h 282"/>
                  <a:gd name="T20" fmla="*/ 43 w 109"/>
                  <a:gd name="T21" fmla="*/ 246 h 282"/>
                  <a:gd name="T22" fmla="*/ 45 w 109"/>
                  <a:gd name="T23" fmla="*/ 243 h 282"/>
                  <a:gd name="T24" fmla="*/ 47 w 109"/>
                  <a:gd name="T25" fmla="*/ 237 h 282"/>
                  <a:gd name="T26" fmla="*/ 49 w 109"/>
                  <a:gd name="T27" fmla="*/ 235 h 282"/>
                  <a:gd name="T28" fmla="*/ 53 w 109"/>
                  <a:gd name="T29" fmla="*/ 229 h 282"/>
                  <a:gd name="T30" fmla="*/ 54 w 109"/>
                  <a:gd name="T31" fmla="*/ 220 h 282"/>
                  <a:gd name="T32" fmla="*/ 56 w 109"/>
                  <a:gd name="T33" fmla="*/ 215 h 282"/>
                  <a:gd name="T34" fmla="*/ 65 w 109"/>
                  <a:gd name="T35" fmla="*/ 209 h 282"/>
                  <a:gd name="T36" fmla="*/ 69 w 109"/>
                  <a:gd name="T37" fmla="*/ 192 h 282"/>
                  <a:gd name="T38" fmla="*/ 73 w 109"/>
                  <a:gd name="T39" fmla="*/ 180 h 282"/>
                  <a:gd name="T40" fmla="*/ 77 w 109"/>
                  <a:gd name="T41" fmla="*/ 169 h 282"/>
                  <a:gd name="T42" fmla="*/ 81 w 109"/>
                  <a:gd name="T43" fmla="*/ 151 h 282"/>
                  <a:gd name="T44" fmla="*/ 85 w 109"/>
                  <a:gd name="T45" fmla="*/ 143 h 282"/>
                  <a:gd name="T46" fmla="*/ 86 w 109"/>
                  <a:gd name="T47" fmla="*/ 134 h 282"/>
                  <a:gd name="T48" fmla="*/ 90 w 109"/>
                  <a:gd name="T49" fmla="*/ 117 h 282"/>
                  <a:gd name="T50" fmla="*/ 90 w 109"/>
                  <a:gd name="T51" fmla="*/ 100 h 282"/>
                  <a:gd name="T52" fmla="*/ 94 w 109"/>
                  <a:gd name="T53" fmla="*/ 91 h 282"/>
                  <a:gd name="T54" fmla="*/ 98 w 109"/>
                  <a:gd name="T55" fmla="*/ 71 h 282"/>
                  <a:gd name="T56" fmla="*/ 98 w 109"/>
                  <a:gd name="T57" fmla="*/ 65 h 282"/>
                  <a:gd name="T58" fmla="*/ 102 w 109"/>
                  <a:gd name="T59" fmla="*/ 43 h 282"/>
                  <a:gd name="T60" fmla="*/ 106 w 109"/>
                  <a:gd name="T61" fmla="*/ 28 h 282"/>
                  <a:gd name="T62" fmla="*/ 108 w 109"/>
                  <a:gd name="T63" fmla="*/ 11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2"/>
                  <a:gd name="T98" fmla="*/ 109 w 109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2">
                    <a:moveTo>
                      <a:pt x="0" y="281"/>
                    </a:moveTo>
                    <a:lnTo>
                      <a:pt x="1" y="278"/>
                    </a:lnTo>
                    <a:lnTo>
                      <a:pt x="7" y="278"/>
                    </a:lnTo>
                    <a:lnTo>
                      <a:pt x="9" y="281"/>
                    </a:lnTo>
                    <a:lnTo>
                      <a:pt x="11" y="278"/>
                    </a:lnTo>
                    <a:lnTo>
                      <a:pt x="15" y="278"/>
                    </a:lnTo>
                    <a:lnTo>
                      <a:pt x="17" y="278"/>
                    </a:lnTo>
                    <a:lnTo>
                      <a:pt x="19" y="275"/>
                    </a:lnTo>
                    <a:lnTo>
                      <a:pt x="22" y="269"/>
                    </a:lnTo>
                    <a:lnTo>
                      <a:pt x="24" y="272"/>
                    </a:lnTo>
                    <a:lnTo>
                      <a:pt x="28" y="269"/>
                    </a:lnTo>
                    <a:lnTo>
                      <a:pt x="28" y="266"/>
                    </a:lnTo>
                    <a:lnTo>
                      <a:pt x="32" y="260"/>
                    </a:lnTo>
                    <a:lnTo>
                      <a:pt x="34" y="260"/>
                    </a:lnTo>
                    <a:lnTo>
                      <a:pt x="36" y="260"/>
                    </a:lnTo>
                    <a:lnTo>
                      <a:pt x="38" y="258"/>
                    </a:lnTo>
                    <a:lnTo>
                      <a:pt x="38" y="255"/>
                    </a:lnTo>
                    <a:lnTo>
                      <a:pt x="40" y="252"/>
                    </a:lnTo>
                    <a:lnTo>
                      <a:pt x="42" y="249"/>
                    </a:lnTo>
                    <a:lnTo>
                      <a:pt x="43" y="246"/>
                    </a:lnTo>
                    <a:lnTo>
                      <a:pt x="45" y="243"/>
                    </a:lnTo>
                    <a:lnTo>
                      <a:pt x="47" y="240"/>
                    </a:lnTo>
                    <a:lnTo>
                      <a:pt x="47" y="237"/>
                    </a:lnTo>
                    <a:lnTo>
                      <a:pt x="47" y="235"/>
                    </a:lnTo>
                    <a:lnTo>
                      <a:pt x="49" y="235"/>
                    </a:lnTo>
                    <a:lnTo>
                      <a:pt x="49" y="232"/>
                    </a:lnTo>
                    <a:lnTo>
                      <a:pt x="53" y="229"/>
                    </a:lnTo>
                    <a:lnTo>
                      <a:pt x="53" y="223"/>
                    </a:lnTo>
                    <a:lnTo>
                      <a:pt x="54" y="220"/>
                    </a:lnTo>
                    <a:lnTo>
                      <a:pt x="56" y="215"/>
                    </a:lnTo>
                    <a:lnTo>
                      <a:pt x="62" y="209"/>
                    </a:lnTo>
                    <a:lnTo>
                      <a:pt x="65" y="209"/>
                    </a:lnTo>
                    <a:lnTo>
                      <a:pt x="64" y="200"/>
                    </a:lnTo>
                    <a:lnTo>
                      <a:pt x="69" y="192"/>
                    </a:lnTo>
                    <a:lnTo>
                      <a:pt x="71" y="189"/>
                    </a:lnTo>
                    <a:lnTo>
                      <a:pt x="73" y="180"/>
                    </a:lnTo>
                    <a:lnTo>
                      <a:pt x="73" y="177"/>
                    </a:lnTo>
                    <a:lnTo>
                      <a:pt x="77" y="169"/>
                    </a:lnTo>
                    <a:lnTo>
                      <a:pt x="79" y="166"/>
                    </a:lnTo>
                    <a:lnTo>
                      <a:pt x="81" y="151"/>
                    </a:lnTo>
                    <a:lnTo>
                      <a:pt x="81" y="149"/>
                    </a:lnTo>
                    <a:lnTo>
                      <a:pt x="85" y="143"/>
                    </a:lnTo>
                    <a:lnTo>
                      <a:pt x="86" y="134"/>
                    </a:lnTo>
                    <a:lnTo>
                      <a:pt x="88" y="129"/>
                    </a:lnTo>
                    <a:lnTo>
                      <a:pt x="90" y="117"/>
                    </a:lnTo>
                    <a:lnTo>
                      <a:pt x="92" y="111"/>
                    </a:lnTo>
                    <a:lnTo>
                      <a:pt x="90" y="100"/>
                    </a:lnTo>
                    <a:lnTo>
                      <a:pt x="92" y="97"/>
                    </a:lnTo>
                    <a:lnTo>
                      <a:pt x="94" y="91"/>
                    </a:lnTo>
                    <a:lnTo>
                      <a:pt x="96" y="80"/>
                    </a:lnTo>
                    <a:lnTo>
                      <a:pt x="98" y="71"/>
                    </a:lnTo>
                    <a:lnTo>
                      <a:pt x="98" y="68"/>
                    </a:lnTo>
                    <a:lnTo>
                      <a:pt x="98" y="65"/>
                    </a:lnTo>
                    <a:lnTo>
                      <a:pt x="100" y="57"/>
                    </a:lnTo>
                    <a:lnTo>
                      <a:pt x="102" y="43"/>
                    </a:lnTo>
                    <a:lnTo>
                      <a:pt x="104" y="37"/>
                    </a:lnTo>
                    <a:lnTo>
                      <a:pt x="106" y="28"/>
                    </a:lnTo>
                    <a:lnTo>
                      <a:pt x="108" y="22"/>
                    </a:lnTo>
                    <a:lnTo>
                      <a:pt x="108" y="11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58" name="Freeform 72"/>
              <p:cNvSpPr>
                <a:spLocks/>
              </p:cNvSpPr>
              <p:nvPr/>
            </p:nvSpPr>
            <p:spPr bwMode="auto">
              <a:xfrm>
                <a:off x="3775" y="1247"/>
                <a:ext cx="109" cy="282"/>
              </a:xfrm>
              <a:custGeom>
                <a:avLst/>
                <a:gdLst>
                  <a:gd name="T0" fmla="*/ 1 w 109"/>
                  <a:gd name="T1" fmla="*/ 278 h 282"/>
                  <a:gd name="T2" fmla="*/ 9 w 109"/>
                  <a:gd name="T3" fmla="*/ 281 h 282"/>
                  <a:gd name="T4" fmla="*/ 15 w 109"/>
                  <a:gd name="T5" fmla="*/ 278 h 282"/>
                  <a:gd name="T6" fmla="*/ 19 w 109"/>
                  <a:gd name="T7" fmla="*/ 275 h 282"/>
                  <a:gd name="T8" fmla="*/ 24 w 109"/>
                  <a:gd name="T9" fmla="*/ 272 h 282"/>
                  <a:gd name="T10" fmla="*/ 28 w 109"/>
                  <a:gd name="T11" fmla="*/ 266 h 282"/>
                  <a:gd name="T12" fmla="*/ 32 w 109"/>
                  <a:gd name="T13" fmla="*/ 260 h 282"/>
                  <a:gd name="T14" fmla="*/ 34 w 109"/>
                  <a:gd name="T15" fmla="*/ 260 h 282"/>
                  <a:gd name="T16" fmla="*/ 38 w 109"/>
                  <a:gd name="T17" fmla="*/ 258 h 282"/>
                  <a:gd name="T18" fmla="*/ 40 w 109"/>
                  <a:gd name="T19" fmla="*/ 252 h 282"/>
                  <a:gd name="T20" fmla="*/ 43 w 109"/>
                  <a:gd name="T21" fmla="*/ 246 h 282"/>
                  <a:gd name="T22" fmla="*/ 45 w 109"/>
                  <a:gd name="T23" fmla="*/ 243 h 282"/>
                  <a:gd name="T24" fmla="*/ 47 w 109"/>
                  <a:gd name="T25" fmla="*/ 237 h 282"/>
                  <a:gd name="T26" fmla="*/ 51 w 109"/>
                  <a:gd name="T27" fmla="*/ 232 h 282"/>
                  <a:gd name="T28" fmla="*/ 53 w 109"/>
                  <a:gd name="T29" fmla="*/ 226 h 282"/>
                  <a:gd name="T30" fmla="*/ 54 w 109"/>
                  <a:gd name="T31" fmla="*/ 220 h 282"/>
                  <a:gd name="T32" fmla="*/ 56 w 109"/>
                  <a:gd name="T33" fmla="*/ 215 h 282"/>
                  <a:gd name="T34" fmla="*/ 65 w 109"/>
                  <a:gd name="T35" fmla="*/ 209 h 282"/>
                  <a:gd name="T36" fmla="*/ 69 w 109"/>
                  <a:gd name="T37" fmla="*/ 192 h 282"/>
                  <a:gd name="T38" fmla="*/ 73 w 109"/>
                  <a:gd name="T39" fmla="*/ 180 h 282"/>
                  <a:gd name="T40" fmla="*/ 77 w 109"/>
                  <a:gd name="T41" fmla="*/ 169 h 282"/>
                  <a:gd name="T42" fmla="*/ 81 w 109"/>
                  <a:gd name="T43" fmla="*/ 151 h 282"/>
                  <a:gd name="T44" fmla="*/ 85 w 109"/>
                  <a:gd name="T45" fmla="*/ 143 h 282"/>
                  <a:gd name="T46" fmla="*/ 86 w 109"/>
                  <a:gd name="T47" fmla="*/ 134 h 282"/>
                  <a:gd name="T48" fmla="*/ 90 w 109"/>
                  <a:gd name="T49" fmla="*/ 117 h 282"/>
                  <a:gd name="T50" fmla="*/ 90 w 109"/>
                  <a:gd name="T51" fmla="*/ 100 h 282"/>
                  <a:gd name="T52" fmla="*/ 94 w 109"/>
                  <a:gd name="T53" fmla="*/ 91 h 282"/>
                  <a:gd name="T54" fmla="*/ 98 w 109"/>
                  <a:gd name="T55" fmla="*/ 71 h 282"/>
                  <a:gd name="T56" fmla="*/ 98 w 109"/>
                  <a:gd name="T57" fmla="*/ 65 h 282"/>
                  <a:gd name="T58" fmla="*/ 104 w 109"/>
                  <a:gd name="T59" fmla="*/ 45 h 282"/>
                  <a:gd name="T60" fmla="*/ 106 w 109"/>
                  <a:gd name="T61" fmla="*/ 28 h 282"/>
                  <a:gd name="T62" fmla="*/ 108 w 109"/>
                  <a:gd name="T63" fmla="*/ 11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2"/>
                  <a:gd name="T98" fmla="*/ 109 w 109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2">
                    <a:moveTo>
                      <a:pt x="0" y="281"/>
                    </a:moveTo>
                    <a:lnTo>
                      <a:pt x="1" y="278"/>
                    </a:lnTo>
                    <a:lnTo>
                      <a:pt x="7" y="278"/>
                    </a:lnTo>
                    <a:lnTo>
                      <a:pt x="9" y="281"/>
                    </a:lnTo>
                    <a:lnTo>
                      <a:pt x="11" y="278"/>
                    </a:lnTo>
                    <a:lnTo>
                      <a:pt x="15" y="278"/>
                    </a:lnTo>
                    <a:lnTo>
                      <a:pt x="17" y="278"/>
                    </a:lnTo>
                    <a:lnTo>
                      <a:pt x="19" y="275"/>
                    </a:lnTo>
                    <a:lnTo>
                      <a:pt x="22" y="269"/>
                    </a:lnTo>
                    <a:lnTo>
                      <a:pt x="24" y="272"/>
                    </a:lnTo>
                    <a:lnTo>
                      <a:pt x="28" y="269"/>
                    </a:lnTo>
                    <a:lnTo>
                      <a:pt x="28" y="266"/>
                    </a:lnTo>
                    <a:lnTo>
                      <a:pt x="32" y="260"/>
                    </a:lnTo>
                    <a:lnTo>
                      <a:pt x="34" y="260"/>
                    </a:lnTo>
                    <a:lnTo>
                      <a:pt x="36" y="260"/>
                    </a:lnTo>
                    <a:lnTo>
                      <a:pt x="38" y="258"/>
                    </a:lnTo>
                    <a:lnTo>
                      <a:pt x="38" y="255"/>
                    </a:lnTo>
                    <a:lnTo>
                      <a:pt x="40" y="252"/>
                    </a:lnTo>
                    <a:lnTo>
                      <a:pt x="42" y="249"/>
                    </a:lnTo>
                    <a:lnTo>
                      <a:pt x="43" y="246"/>
                    </a:lnTo>
                    <a:lnTo>
                      <a:pt x="45" y="243"/>
                    </a:lnTo>
                    <a:lnTo>
                      <a:pt x="47" y="240"/>
                    </a:lnTo>
                    <a:lnTo>
                      <a:pt x="47" y="237"/>
                    </a:lnTo>
                    <a:lnTo>
                      <a:pt x="47" y="235"/>
                    </a:lnTo>
                    <a:lnTo>
                      <a:pt x="51" y="232"/>
                    </a:lnTo>
                    <a:lnTo>
                      <a:pt x="49" y="232"/>
                    </a:lnTo>
                    <a:lnTo>
                      <a:pt x="53" y="226"/>
                    </a:lnTo>
                    <a:lnTo>
                      <a:pt x="54" y="220"/>
                    </a:lnTo>
                    <a:lnTo>
                      <a:pt x="56" y="220"/>
                    </a:lnTo>
                    <a:lnTo>
                      <a:pt x="56" y="215"/>
                    </a:lnTo>
                    <a:lnTo>
                      <a:pt x="62" y="209"/>
                    </a:lnTo>
                    <a:lnTo>
                      <a:pt x="65" y="209"/>
                    </a:lnTo>
                    <a:lnTo>
                      <a:pt x="65" y="197"/>
                    </a:lnTo>
                    <a:lnTo>
                      <a:pt x="69" y="192"/>
                    </a:lnTo>
                    <a:lnTo>
                      <a:pt x="71" y="189"/>
                    </a:lnTo>
                    <a:lnTo>
                      <a:pt x="73" y="180"/>
                    </a:lnTo>
                    <a:lnTo>
                      <a:pt x="73" y="177"/>
                    </a:lnTo>
                    <a:lnTo>
                      <a:pt x="77" y="169"/>
                    </a:lnTo>
                    <a:lnTo>
                      <a:pt x="79" y="166"/>
                    </a:lnTo>
                    <a:lnTo>
                      <a:pt x="81" y="151"/>
                    </a:lnTo>
                    <a:lnTo>
                      <a:pt x="81" y="149"/>
                    </a:lnTo>
                    <a:lnTo>
                      <a:pt x="85" y="143"/>
                    </a:lnTo>
                    <a:lnTo>
                      <a:pt x="86" y="134"/>
                    </a:lnTo>
                    <a:lnTo>
                      <a:pt x="88" y="129"/>
                    </a:lnTo>
                    <a:lnTo>
                      <a:pt x="90" y="117"/>
                    </a:lnTo>
                    <a:lnTo>
                      <a:pt x="92" y="111"/>
                    </a:lnTo>
                    <a:lnTo>
                      <a:pt x="90" y="100"/>
                    </a:lnTo>
                    <a:lnTo>
                      <a:pt x="92" y="97"/>
                    </a:lnTo>
                    <a:lnTo>
                      <a:pt x="94" y="91"/>
                    </a:lnTo>
                    <a:lnTo>
                      <a:pt x="96" y="80"/>
                    </a:lnTo>
                    <a:lnTo>
                      <a:pt x="98" y="71"/>
                    </a:lnTo>
                    <a:lnTo>
                      <a:pt x="98" y="68"/>
                    </a:lnTo>
                    <a:lnTo>
                      <a:pt x="98" y="65"/>
                    </a:lnTo>
                    <a:lnTo>
                      <a:pt x="102" y="54"/>
                    </a:lnTo>
                    <a:lnTo>
                      <a:pt x="104" y="45"/>
                    </a:lnTo>
                    <a:lnTo>
                      <a:pt x="104" y="37"/>
                    </a:lnTo>
                    <a:lnTo>
                      <a:pt x="106" y="28"/>
                    </a:lnTo>
                    <a:lnTo>
                      <a:pt x="108" y="22"/>
                    </a:lnTo>
                    <a:lnTo>
                      <a:pt x="108" y="11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59" name="Freeform 73"/>
              <p:cNvSpPr>
                <a:spLocks/>
              </p:cNvSpPr>
              <p:nvPr/>
            </p:nvSpPr>
            <p:spPr bwMode="auto">
              <a:xfrm>
                <a:off x="3666" y="1247"/>
                <a:ext cx="110" cy="282"/>
              </a:xfrm>
              <a:custGeom>
                <a:avLst/>
                <a:gdLst>
                  <a:gd name="T0" fmla="*/ 105 w 110"/>
                  <a:gd name="T1" fmla="*/ 281 h 282"/>
                  <a:gd name="T2" fmla="*/ 97 w 110"/>
                  <a:gd name="T3" fmla="*/ 278 h 282"/>
                  <a:gd name="T4" fmla="*/ 94 w 110"/>
                  <a:gd name="T5" fmla="*/ 272 h 282"/>
                  <a:gd name="T6" fmla="*/ 88 w 110"/>
                  <a:gd name="T7" fmla="*/ 272 h 282"/>
                  <a:gd name="T8" fmla="*/ 83 w 110"/>
                  <a:gd name="T9" fmla="*/ 272 h 282"/>
                  <a:gd name="T10" fmla="*/ 79 w 110"/>
                  <a:gd name="T11" fmla="*/ 269 h 282"/>
                  <a:gd name="T12" fmla="*/ 72 w 110"/>
                  <a:gd name="T13" fmla="*/ 263 h 282"/>
                  <a:gd name="T14" fmla="*/ 72 w 110"/>
                  <a:gd name="T15" fmla="*/ 263 h 282"/>
                  <a:gd name="T16" fmla="*/ 70 w 110"/>
                  <a:gd name="T17" fmla="*/ 255 h 282"/>
                  <a:gd name="T18" fmla="*/ 66 w 110"/>
                  <a:gd name="T19" fmla="*/ 249 h 282"/>
                  <a:gd name="T20" fmla="*/ 66 w 110"/>
                  <a:gd name="T21" fmla="*/ 243 h 282"/>
                  <a:gd name="T22" fmla="*/ 62 w 110"/>
                  <a:gd name="T23" fmla="*/ 240 h 282"/>
                  <a:gd name="T24" fmla="*/ 60 w 110"/>
                  <a:gd name="T25" fmla="*/ 235 h 282"/>
                  <a:gd name="T26" fmla="*/ 57 w 110"/>
                  <a:gd name="T27" fmla="*/ 229 h 282"/>
                  <a:gd name="T28" fmla="*/ 55 w 110"/>
                  <a:gd name="T29" fmla="*/ 229 h 282"/>
                  <a:gd name="T30" fmla="*/ 51 w 110"/>
                  <a:gd name="T31" fmla="*/ 226 h 282"/>
                  <a:gd name="T32" fmla="*/ 49 w 110"/>
                  <a:gd name="T33" fmla="*/ 215 h 282"/>
                  <a:gd name="T34" fmla="*/ 42 w 110"/>
                  <a:gd name="T35" fmla="*/ 203 h 282"/>
                  <a:gd name="T36" fmla="*/ 40 w 110"/>
                  <a:gd name="T37" fmla="*/ 189 h 282"/>
                  <a:gd name="T38" fmla="*/ 35 w 110"/>
                  <a:gd name="T39" fmla="*/ 177 h 282"/>
                  <a:gd name="T40" fmla="*/ 31 w 110"/>
                  <a:gd name="T41" fmla="*/ 166 h 282"/>
                  <a:gd name="T42" fmla="*/ 29 w 110"/>
                  <a:gd name="T43" fmla="*/ 151 h 282"/>
                  <a:gd name="T44" fmla="*/ 27 w 110"/>
                  <a:gd name="T45" fmla="*/ 140 h 282"/>
                  <a:gd name="T46" fmla="*/ 22 w 110"/>
                  <a:gd name="T47" fmla="*/ 134 h 282"/>
                  <a:gd name="T48" fmla="*/ 18 w 110"/>
                  <a:gd name="T49" fmla="*/ 114 h 282"/>
                  <a:gd name="T50" fmla="*/ 16 w 110"/>
                  <a:gd name="T51" fmla="*/ 103 h 282"/>
                  <a:gd name="T52" fmla="*/ 14 w 110"/>
                  <a:gd name="T53" fmla="*/ 88 h 282"/>
                  <a:gd name="T54" fmla="*/ 12 w 110"/>
                  <a:gd name="T55" fmla="*/ 74 h 282"/>
                  <a:gd name="T56" fmla="*/ 7 w 110"/>
                  <a:gd name="T57" fmla="*/ 57 h 282"/>
                  <a:gd name="T58" fmla="*/ 9 w 110"/>
                  <a:gd name="T59" fmla="*/ 40 h 282"/>
                  <a:gd name="T60" fmla="*/ 7 w 110"/>
                  <a:gd name="T61" fmla="*/ 25 h 282"/>
                  <a:gd name="T62" fmla="*/ 3 w 110"/>
                  <a:gd name="T63" fmla="*/ 8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2"/>
                  <a:gd name="T98" fmla="*/ 110 w 110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2">
                    <a:moveTo>
                      <a:pt x="109" y="281"/>
                    </a:moveTo>
                    <a:lnTo>
                      <a:pt x="105" y="281"/>
                    </a:lnTo>
                    <a:lnTo>
                      <a:pt x="101" y="278"/>
                    </a:lnTo>
                    <a:lnTo>
                      <a:pt x="97" y="278"/>
                    </a:lnTo>
                    <a:lnTo>
                      <a:pt x="96" y="275"/>
                    </a:lnTo>
                    <a:lnTo>
                      <a:pt x="94" y="272"/>
                    </a:lnTo>
                    <a:lnTo>
                      <a:pt x="92" y="272"/>
                    </a:lnTo>
                    <a:lnTo>
                      <a:pt x="88" y="272"/>
                    </a:lnTo>
                    <a:lnTo>
                      <a:pt x="84" y="269"/>
                    </a:lnTo>
                    <a:lnTo>
                      <a:pt x="83" y="272"/>
                    </a:lnTo>
                    <a:lnTo>
                      <a:pt x="83" y="269"/>
                    </a:lnTo>
                    <a:lnTo>
                      <a:pt x="79" y="269"/>
                    </a:lnTo>
                    <a:lnTo>
                      <a:pt x="77" y="269"/>
                    </a:lnTo>
                    <a:lnTo>
                      <a:pt x="72" y="263"/>
                    </a:lnTo>
                    <a:lnTo>
                      <a:pt x="73" y="260"/>
                    </a:lnTo>
                    <a:lnTo>
                      <a:pt x="72" y="263"/>
                    </a:lnTo>
                    <a:lnTo>
                      <a:pt x="72" y="258"/>
                    </a:lnTo>
                    <a:lnTo>
                      <a:pt x="70" y="255"/>
                    </a:lnTo>
                    <a:lnTo>
                      <a:pt x="68" y="255"/>
                    </a:lnTo>
                    <a:lnTo>
                      <a:pt x="66" y="249"/>
                    </a:lnTo>
                    <a:lnTo>
                      <a:pt x="68" y="246"/>
                    </a:lnTo>
                    <a:lnTo>
                      <a:pt x="66" y="243"/>
                    </a:lnTo>
                    <a:lnTo>
                      <a:pt x="66" y="240"/>
                    </a:lnTo>
                    <a:lnTo>
                      <a:pt x="62" y="240"/>
                    </a:lnTo>
                    <a:lnTo>
                      <a:pt x="62" y="237"/>
                    </a:lnTo>
                    <a:lnTo>
                      <a:pt x="60" y="235"/>
                    </a:lnTo>
                    <a:lnTo>
                      <a:pt x="59" y="232"/>
                    </a:lnTo>
                    <a:lnTo>
                      <a:pt x="57" y="229"/>
                    </a:lnTo>
                    <a:lnTo>
                      <a:pt x="55" y="229"/>
                    </a:lnTo>
                    <a:lnTo>
                      <a:pt x="53" y="226"/>
                    </a:lnTo>
                    <a:lnTo>
                      <a:pt x="51" y="226"/>
                    </a:lnTo>
                    <a:lnTo>
                      <a:pt x="49" y="215"/>
                    </a:lnTo>
                    <a:lnTo>
                      <a:pt x="44" y="209"/>
                    </a:lnTo>
                    <a:lnTo>
                      <a:pt x="42" y="203"/>
                    </a:lnTo>
                    <a:lnTo>
                      <a:pt x="40" y="197"/>
                    </a:lnTo>
                    <a:lnTo>
                      <a:pt x="40" y="189"/>
                    </a:lnTo>
                    <a:lnTo>
                      <a:pt x="35" y="183"/>
                    </a:lnTo>
                    <a:lnTo>
                      <a:pt x="35" y="177"/>
                    </a:lnTo>
                    <a:lnTo>
                      <a:pt x="33" y="174"/>
                    </a:lnTo>
                    <a:lnTo>
                      <a:pt x="31" y="166"/>
                    </a:lnTo>
                    <a:lnTo>
                      <a:pt x="27" y="163"/>
                    </a:lnTo>
                    <a:lnTo>
                      <a:pt x="29" y="151"/>
                    </a:lnTo>
                    <a:lnTo>
                      <a:pt x="29" y="146"/>
                    </a:lnTo>
                    <a:lnTo>
                      <a:pt x="27" y="140"/>
                    </a:lnTo>
                    <a:lnTo>
                      <a:pt x="24" y="134"/>
                    </a:lnTo>
                    <a:lnTo>
                      <a:pt x="22" y="134"/>
                    </a:lnTo>
                    <a:lnTo>
                      <a:pt x="18" y="126"/>
                    </a:lnTo>
                    <a:lnTo>
                      <a:pt x="18" y="114"/>
                    </a:lnTo>
                    <a:lnTo>
                      <a:pt x="16" y="111"/>
                    </a:lnTo>
                    <a:lnTo>
                      <a:pt x="16" y="103"/>
                    </a:lnTo>
                    <a:lnTo>
                      <a:pt x="14" y="94"/>
                    </a:lnTo>
                    <a:lnTo>
                      <a:pt x="14" y="88"/>
                    </a:lnTo>
                    <a:lnTo>
                      <a:pt x="12" y="88"/>
                    </a:lnTo>
                    <a:lnTo>
                      <a:pt x="12" y="74"/>
                    </a:lnTo>
                    <a:lnTo>
                      <a:pt x="11" y="65"/>
                    </a:lnTo>
                    <a:lnTo>
                      <a:pt x="7" y="57"/>
                    </a:lnTo>
                    <a:lnTo>
                      <a:pt x="9" y="48"/>
                    </a:lnTo>
                    <a:lnTo>
                      <a:pt x="9" y="40"/>
                    </a:lnTo>
                    <a:lnTo>
                      <a:pt x="3" y="37"/>
                    </a:lnTo>
                    <a:lnTo>
                      <a:pt x="7" y="25"/>
                    </a:lnTo>
                    <a:lnTo>
                      <a:pt x="1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60" name="Freeform 74"/>
              <p:cNvSpPr>
                <a:spLocks/>
              </p:cNvSpPr>
              <p:nvPr/>
            </p:nvSpPr>
            <p:spPr bwMode="auto">
              <a:xfrm>
                <a:off x="3560" y="965"/>
                <a:ext cx="107" cy="283"/>
              </a:xfrm>
              <a:custGeom>
                <a:avLst/>
                <a:gdLst>
                  <a:gd name="T0" fmla="*/ 1 w 107"/>
                  <a:gd name="T1" fmla="*/ 2 h 283"/>
                  <a:gd name="T2" fmla="*/ 7 w 107"/>
                  <a:gd name="T3" fmla="*/ 2 h 283"/>
                  <a:gd name="T4" fmla="*/ 13 w 107"/>
                  <a:gd name="T5" fmla="*/ 5 h 283"/>
                  <a:gd name="T6" fmla="*/ 19 w 107"/>
                  <a:gd name="T7" fmla="*/ 8 h 283"/>
                  <a:gd name="T8" fmla="*/ 25 w 107"/>
                  <a:gd name="T9" fmla="*/ 11 h 283"/>
                  <a:gd name="T10" fmla="*/ 26 w 107"/>
                  <a:gd name="T11" fmla="*/ 14 h 283"/>
                  <a:gd name="T12" fmla="*/ 29 w 107"/>
                  <a:gd name="T13" fmla="*/ 17 h 283"/>
                  <a:gd name="T14" fmla="*/ 35 w 107"/>
                  <a:gd name="T15" fmla="*/ 19 h 283"/>
                  <a:gd name="T16" fmla="*/ 39 w 107"/>
                  <a:gd name="T17" fmla="*/ 25 h 283"/>
                  <a:gd name="T18" fmla="*/ 37 w 107"/>
                  <a:gd name="T19" fmla="*/ 28 h 283"/>
                  <a:gd name="T20" fmla="*/ 41 w 107"/>
                  <a:gd name="T21" fmla="*/ 34 h 283"/>
                  <a:gd name="T22" fmla="*/ 47 w 107"/>
                  <a:gd name="T23" fmla="*/ 39 h 283"/>
                  <a:gd name="T24" fmla="*/ 47 w 107"/>
                  <a:gd name="T25" fmla="*/ 45 h 283"/>
                  <a:gd name="T26" fmla="*/ 49 w 107"/>
                  <a:gd name="T27" fmla="*/ 51 h 283"/>
                  <a:gd name="T28" fmla="*/ 53 w 107"/>
                  <a:gd name="T29" fmla="*/ 54 h 283"/>
                  <a:gd name="T30" fmla="*/ 56 w 107"/>
                  <a:gd name="T31" fmla="*/ 56 h 283"/>
                  <a:gd name="T32" fmla="*/ 58 w 107"/>
                  <a:gd name="T33" fmla="*/ 65 h 283"/>
                  <a:gd name="T34" fmla="*/ 62 w 107"/>
                  <a:gd name="T35" fmla="*/ 76 h 283"/>
                  <a:gd name="T36" fmla="*/ 66 w 107"/>
                  <a:gd name="T37" fmla="*/ 88 h 283"/>
                  <a:gd name="T38" fmla="*/ 72 w 107"/>
                  <a:gd name="T39" fmla="*/ 102 h 283"/>
                  <a:gd name="T40" fmla="*/ 76 w 107"/>
                  <a:gd name="T41" fmla="*/ 111 h 283"/>
                  <a:gd name="T42" fmla="*/ 80 w 107"/>
                  <a:gd name="T43" fmla="*/ 125 h 283"/>
                  <a:gd name="T44" fmla="*/ 82 w 107"/>
                  <a:gd name="T45" fmla="*/ 139 h 283"/>
                  <a:gd name="T46" fmla="*/ 88 w 107"/>
                  <a:gd name="T47" fmla="*/ 150 h 283"/>
                  <a:gd name="T48" fmla="*/ 88 w 107"/>
                  <a:gd name="T49" fmla="*/ 162 h 283"/>
                  <a:gd name="T50" fmla="*/ 90 w 107"/>
                  <a:gd name="T51" fmla="*/ 179 h 283"/>
                  <a:gd name="T52" fmla="*/ 94 w 107"/>
                  <a:gd name="T53" fmla="*/ 190 h 283"/>
                  <a:gd name="T54" fmla="*/ 94 w 107"/>
                  <a:gd name="T55" fmla="*/ 205 h 283"/>
                  <a:gd name="T56" fmla="*/ 98 w 107"/>
                  <a:gd name="T57" fmla="*/ 225 h 283"/>
                  <a:gd name="T58" fmla="*/ 98 w 107"/>
                  <a:gd name="T59" fmla="*/ 236 h 283"/>
                  <a:gd name="T60" fmla="*/ 104 w 107"/>
                  <a:gd name="T61" fmla="*/ 256 h 283"/>
                  <a:gd name="T62" fmla="*/ 104 w 107"/>
                  <a:gd name="T63" fmla="*/ 273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83"/>
                  <a:gd name="T98" fmla="*/ 107 w 107"/>
                  <a:gd name="T99" fmla="*/ 283 h 2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83">
                    <a:moveTo>
                      <a:pt x="0" y="0"/>
                    </a:moveTo>
                    <a:lnTo>
                      <a:pt x="1" y="2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7" y="5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5" y="11"/>
                    </a:lnTo>
                    <a:lnTo>
                      <a:pt x="26" y="14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5" y="19"/>
                    </a:lnTo>
                    <a:lnTo>
                      <a:pt x="37" y="22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7" y="28"/>
                    </a:lnTo>
                    <a:lnTo>
                      <a:pt x="39" y="31"/>
                    </a:lnTo>
                    <a:lnTo>
                      <a:pt x="41" y="34"/>
                    </a:lnTo>
                    <a:lnTo>
                      <a:pt x="43" y="37"/>
                    </a:lnTo>
                    <a:lnTo>
                      <a:pt x="47" y="39"/>
                    </a:lnTo>
                    <a:lnTo>
                      <a:pt x="47" y="45"/>
                    </a:lnTo>
                    <a:lnTo>
                      <a:pt x="49" y="51"/>
                    </a:lnTo>
                    <a:lnTo>
                      <a:pt x="51" y="51"/>
                    </a:lnTo>
                    <a:lnTo>
                      <a:pt x="53" y="54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6" y="62"/>
                    </a:lnTo>
                    <a:lnTo>
                      <a:pt x="58" y="65"/>
                    </a:lnTo>
                    <a:lnTo>
                      <a:pt x="58" y="71"/>
                    </a:lnTo>
                    <a:lnTo>
                      <a:pt x="62" y="76"/>
                    </a:lnTo>
                    <a:lnTo>
                      <a:pt x="66" y="82"/>
                    </a:lnTo>
                    <a:lnTo>
                      <a:pt x="66" y="88"/>
                    </a:lnTo>
                    <a:lnTo>
                      <a:pt x="68" y="99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76" y="111"/>
                    </a:lnTo>
                    <a:lnTo>
                      <a:pt x="79" y="119"/>
                    </a:lnTo>
                    <a:lnTo>
                      <a:pt x="80" y="125"/>
                    </a:lnTo>
                    <a:lnTo>
                      <a:pt x="82" y="133"/>
                    </a:lnTo>
                    <a:lnTo>
                      <a:pt x="82" y="139"/>
                    </a:lnTo>
                    <a:lnTo>
                      <a:pt x="82" y="148"/>
                    </a:lnTo>
                    <a:lnTo>
                      <a:pt x="88" y="150"/>
                    </a:lnTo>
                    <a:lnTo>
                      <a:pt x="88" y="156"/>
                    </a:lnTo>
                    <a:lnTo>
                      <a:pt x="88" y="162"/>
                    </a:lnTo>
                    <a:lnTo>
                      <a:pt x="88" y="165"/>
                    </a:lnTo>
                    <a:lnTo>
                      <a:pt x="90" y="179"/>
                    </a:lnTo>
                    <a:lnTo>
                      <a:pt x="90" y="185"/>
                    </a:lnTo>
                    <a:lnTo>
                      <a:pt x="94" y="190"/>
                    </a:lnTo>
                    <a:lnTo>
                      <a:pt x="94" y="196"/>
                    </a:lnTo>
                    <a:lnTo>
                      <a:pt x="94" y="205"/>
                    </a:lnTo>
                    <a:lnTo>
                      <a:pt x="96" y="213"/>
                    </a:lnTo>
                    <a:lnTo>
                      <a:pt x="98" y="225"/>
                    </a:lnTo>
                    <a:lnTo>
                      <a:pt x="100" y="230"/>
                    </a:lnTo>
                    <a:lnTo>
                      <a:pt x="98" y="236"/>
                    </a:lnTo>
                    <a:lnTo>
                      <a:pt x="102" y="244"/>
                    </a:lnTo>
                    <a:lnTo>
                      <a:pt x="104" y="256"/>
                    </a:lnTo>
                    <a:lnTo>
                      <a:pt x="104" y="262"/>
                    </a:lnTo>
                    <a:lnTo>
                      <a:pt x="104" y="273"/>
                    </a:lnTo>
                    <a:lnTo>
                      <a:pt x="106" y="282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61" name="Freeform 75"/>
              <p:cNvSpPr>
                <a:spLocks/>
              </p:cNvSpPr>
              <p:nvPr/>
            </p:nvSpPr>
            <p:spPr bwMode="auto">
              <a:xfrm>
                <a:off x="3447" y="965"/>
                <a:ext cx="112" cy="283"/>
              </a:xfrm>
              <a:custGeom>
                <a:avLst/>
                <a:gdLst>
                  <a:gd name="T0" fmla="*/ 107 w 112"/>
                  <a:gd name="T1" fmla="*/ 0 h 283"/>
                  <a:gd name="T2" fmla="*/ 101 w 112"/>
                  <a:gd name="T3" fmla="*/ 2 h 283"/>
                  <a:gd name="T4" fmla="*/ 93 w 112"/>
                  <a:gd name="T5" fmla="*/ 2 h 283"/>
                  <a:gd name="T6" fmla="*/ 88 w 112"/>
                  <a:gd name="T7" fmla="*/ 5 h 283"/>
                  <a:gd name="T8" fmla="*/ 86 w 112"/>
                  <a:gd name="T9" fmla="*/ 11 h 283"/>
                  <a:gd name="T10" fmla="*/ 82 w 112"/>
                  <a:gd name="T11" fmla="*/ 14 h 283"/>
                  <a:gd name="T12" fmla="*/ 76 w 112"/>
                  <a:gd name="T13" fmla="*/ 14 h 283"/>
                  <a:gd name="T14" fmla="*/ 74 w 112"/>
                  <a:gd name="T15" fmla="*/ 19 h 283"/>
                  <a:gd name="T16" fmla="*/ 70 w 112"/>
                  <a:gd name="T17" fmla="*/ 22 h 283"/>
                  <a:gd name="T18" fmla="*/ 66 w 112"/>
                  <a:gd name="T19" fmla="*/ 25 h 283"/>
                  <a:gd name="T20" fmla="*/ 65 w 112"/>
                  <a:gd name="T21" fmla="*/ 31 h 283"/>
                  <a:gd name="T22" fmla="*/ 63 w 112"/>
                  <a:gd name="T23" fmla="*/ 34 h 283"/>
                  <a:gd name="T24" fmla="*/ 63 w 112"/>
                  <a:gd name="T25" fmla="*/ 42 h 283"/>
                  <a:gd name="T26" fmla="*/ 59 w 112"/>
                  <a:gd name="T27" fmla="*/ 45 h 283"/>
                  <a:gd name="T28" fmla="*/ 57 w 112"/>
                  <a:gd name="T29" fmla="*/ 48 h 283"/>
                  <a:gd name="T30" fmla="*/ 53 w 112"/>
                  <a:gd name="T31" fmla="*/ 54 h 283"/>
                  <a:gd name="T32" fmla="*/ 47 w 112"/>
                  <a:gd name="T33" fmla="*/ 62 h 283"/>
                  <a:gd name="T34" fmla="*/ 45 w 112"/>
                  <a:gd name="T35" fmla="*/ 74 h 283"/>
                  <a:gd name="T36" fmla="*/ 40 w 112"/>
                  <a:gd name="T37" fmla="*/ 88 h 283"/>
                  <a:gd name="T38" fmla="*/ 36 w 112"/>
                  <a:gd name="T39" fmla="*/ 96 h 283"/>
                  <a:gd name="T40" fmla="*/ 30 w 112"/>
                  <a:gd name="T41" fmla="*/ 113 h 283"/>
                  <a:gd name="T42" fmla="*/ 28 w 112"/>
                  <a:gd name="T43" fmla="*/ 119 h 283"/>
                  <a:gd name="T44" fmla="*/ 21 w 112"/>
                  <a:gd name="T45" fmla="*/ 133 h 283"/>
                  <a:gd name="T46" fmla="*/ 24 w 112"/>
                  <a:gd name="T47" fmla="*/ 150 h 283"/>
                  <a:gd name="T48" fmla="*/ 17 w 112"/>
                  <a:gd name="T49" fmla="*/ 165 h 283"/>
                  <a:gd name="T50" fmla="*/ 15 w 112"/>
                  <a:gd name="T51" fmla="*/ 176 h 283"/>
                  <a:gd name="T52" fmla="*/ 13 w 112"/>
                  <a:gd name="T53" fmla="*/ 190 h 283"/>
                  <a:gd name="T54" fmla="*/ 9 w 112"/>
                  <a:gd name="T55" fmla="*/ 207 h 283"/>
                  <a:gd name="T56" fmla="*/ 9 w 112"/>
                  <a:gd name="T57" fmla="*/ 222 h 283"/>
                  <a:gd name="T58" fmla="*/ 7 w 112"/>
                  <a:gd name="T59" fmla="*/ 239 h 283"/>
                  <a:gd name="T60" fmla="*/ 3 w 112"/>
                  <a:gd name="T61" fmla="*/ 259 h 283"/>
                  <a:gd name="T62" fmla="*/ 0 w 112"/>
                  <a:gd name="T63" fmla="*/ 273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3"/>
                  <a:gd name="T98" fmla="*/ 112 w 112"/>
                  <a:gd name="T99" fmla="*/ 283 h 2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3">
                    <a:moveTo>
                      <a:pt x="111" y="0"/>
                    </a:moveTo>
                    <a:lnTo>
                      <a:pt x="107" y="0"/>
                    </a:lnTo>
                    <a:lnTo>
                      <a:pt x="103" y="2"/>
                    </a:lnTo>
                    <a:lnTo>
                      <a:pt x="101" y="2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1" y="5"/>
                    </a:lnTo>
                    <a:lnTo>
                      <a:pt x="88" y="5"/>
                    </a:lnTo>
                    <a:lnTo>
                      <a:pt x="88" y="8"/>
                    </a:lnTo>
                    <a:lnTo>
                      <a:pt x="86" y="11"/>
                    </a:lnTo>
                    <a:lnTo>
                      <a:pt x="82" y="14"/>
                    </a:lnTo>
                    <a:lnTo>
                      <a:pt x="80" y="11"/>
                    </a:lnTo>
                    <a:lnTo>
                      <a:pt x="76" y="14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2" y="22"/>
                    </a:lnTo>
                    <a:lnTo>
                      <a:pt x="70" y="22"/>
                    </a:lnTo>
                    <a:lnTo>
                      <a:pt x="70" y="25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5" y="31"/>
                    </a:lnTo>
                    <a:lnTo>
                      <a:pt x="66" y="37"/>
                    </a:lnTo>
                    <a:lnTo>
                      <a:pt x="63" y="34"/>
                    </a:lnTo>
                    <a:lnTo>
                      <a:pt x="63" y="37"/>
                    </a:lnTo>
                    <a:lnTo>
                      <a:pt x="63" y="42"/>
                    </a:lnTo>
                    <a:lnTo>
                      <a:pt x="61" y="39"/>
                    </a:lnTo>
                    <a:lnTo>
                      <a:pt x="59" y="45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5" y="48"/>
                    </a:lnTo>
                    <a:lnTo>
                      <a:pt x="53" y="54"/>
                    </a:lnTo>
                    <a:lnTo>
                      <a:pt x="51" y="59"/>
                    </a:lnTo>
                    <a:lnTo>
                      <a:pt x="47" y="62"/>
                    </a:lnTo>
                    <a:lnTo>
                      <a:pt x="45" y="68"/>
                    </a:lnTo>
                    <a:lnTo>
                      <a:pt x="45" y="74"/>
                    </a:lnTo>
                    <a:lnTo>
                      <a:pt x="42" y="82"/>
                    </a:lnTo>
                    <a:lnTo>
                      <a:pt x="40" y="88"/>
                    </a:lnTo>
                    <a:lnTo>
                      <a:pt x="38" y="91"/>
                    </a:lnTo>
                    <a:lnTo>
                      <a:pt x="36" y="96"/>
                    </a:lnTo>
                    <a:lnTo>
                      <a:pt x="32" y="102"/>
                    </a:lnTo>
                    <a:lnTo>
                      <a:pt x="30" y="113"/>
                    </a:lnTo>
                    <a:lnTo>
                      <a:pt x="28" y="119"/>
                    </a:lnTo>
                    <a:lnTo>
                      <a:pt x="26" y="131"/>
                    </a:lnTo>
                    <a:lnTo>
                      <a:pt x="21" y="133"/>
                    </a:lnTo>
                    <a:lnTo>
                      <a:pt x="24" y="145"/>
                    </a:lnTo>
                    <a:lnTo>
                      <a:pt x="24" y="150"/>
                    </a:lnTo>
                    <a:lnTo>
                      <a:pt x="21" y="156"/>
                    </a:lnTo>
                    <a:lnTo>
                      <a:pt x="17" y="165"/>
                    </a:lnTo>
                    <a:lnTo>
                      <a:pt x="17" y="173"/>
                    </a:lnTo>
                    <a:lnTo>
                      <a:pt x="15" y="176"/>
                    </a:lnTo>
                    <a:lnTo>
                      <a:pt x="13" y="182"/>
                    </a:lnTo>
                    <a:lnTo>
                      <a:pt x="13" y="190"/>
                    </a:lnTo>
                    <a:lnTo>
                      <a:pt x="13" y="199"/>
                    </a:lnTo>
                    <a:lnTo>
                      <a:pt x="9" y="207"/>
                    </a:lnTo>
                    <a:lnTo>
                      <a:pt x="11" y="216"/>
                    </a:lnTo>
                    <a:lnTo>
                      <a:pt x="9" y="222"/>
                    </a:lnTo>
                    <a:lnTo>
                      <a:pt x="7" y="227"/>
                    </a:lnTo>
                    <a:lnTo>
                      <a:pt x="7" y="239"/>
                    </a:lnTo>
                    <a:lnTo>
                      <a:pt x="5" y="244"/>
                    </a:lnTo>
                    <a:lnTo>
                      <a:pt x="3" y="259"/>
                    </a:lnTo>
                    <a:lnTo>
                      <a:pt x="0" y="273"/>
                    </a:lnTo>
                    <a:lnTo>
                      <a:pt x="0" y="282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62" name="Freeform 76"/>
              <p:cNvSpPr>
                <a:spLocks/>
              </p:cNvSpPr>
              <p:nvPr/>
            </p:nvSpPr>
            <p:spPr bwMode="auto">
              <a:xfrm>
                <a:off x="5197" y="950"/>
                <a:ext cx="110" cy="284"/>
              </a:xfrm>
              <a:custGeom>
                <a:avLst/>
                <a:gdLst>
                  <a:gd name="T0" fmla="*/ 107 w 110"/>
                  <a:gd name="T1" fmla="*/ 0 h 284"/>
                  <a:gd name="T2" fmla="*/ 101 w 110"/>
                  <a:gd name="T3" fmla="*/ 0 h 284"/>
                  <a:gd name="T4" fmla="*/ 93 w 110"/>
                  <a:gd name="T5" fmla="*/ 0 h 284"/>
                  <a:gd name="T6" fmla="*/ 90 w 110"/>
                  <a:gd name="T7" fmla="*/ 2 h 284"/>
                  <a:gd name="T8" fmla="*/ 86 w 110"/>
                  <a:gd name="T9" fmla="*/ 8 h 284"/>
                  <a:gd name="T10" fmla="*/ 79 w 110"/>
                  <a:gd name="T11" fmla="*/ 11 h 284"/>
                  <a:gd name="T12" fmla="*/ 76 w 110"/>
                  <a:gd name="T13" fmla="*/ 17 h 284"/>
                  <a:gd name="T14" fmla="*/ 72 w 110"/>
                  <a:gd name="T15" fmla="*/ 17 h 284"/>
                  <a:gd name="T16" fmla="*/ 72 w 110"/>
                  <a:gd name="T17" fmla="*/ 20 h 284"/>
                  <a:gd name="T18" fmla="*/ 66 w 110"/>
                  <a:gd name="T19" fmla="*/ 25 h 284"/>
                  <a:gd name="T20" fmla="*/ 62 w 110"/>
                  <a:gd name="T21" fmla="*/ 31 h 284"/>
                  <a:gd name="T22" fmla="*/ 62 w 110"/>
                  <a:gd name="T23" fmla="*/ 34 h 284"/>
                  <a:gd name="T24" fmla="*/ 61 w 110"/>
                  <a:gd name="T25" fmla="*/ 40 h 284"/>
                  <a:gd name="T26" fmla="*/ 59 w 110"/>
                  <a:gd name="T27" fmla="*/ 42 h 284"/>
                  <a:gd name="T28" fmla="*/ 55 w 110"/>
                  <a:gd name="T29" fmla="*/ 48 h 284"/>
                  <a:gd name="T30" fmla="*/ 53 w 110"/>
                  <a:gd name="T31" fmla="*/ 54 h 284"/>
                  <a:gd name="T32" fmla="*/ 51 w 110"/>
                  <a:gd name="T33" fmla="*/ 60 h 284"/>
                  <a:gd name="T34" fmla="*/ 44 w 110"/>
                  <a:gd name="T35" fmla="*/ 77 h 284"/>
                  <a:gd name="T36" fmla="*/ 40 w 110"/>
                  <a:gd name="T37" fmla="*/ 82 h 284"/>
                  <a:gd name="T38" fmla="*/ 34 w 110"/>
                  <a:gd name="T39" fmla="*/ 97 h 284"/>
                  <a:gd name="T40" fmla="*/ 29 w 110"/>
                  <a:gd name="T41" fmla="*/ 111 h 284"/>
                  <a:gd name="T42" fmla="*/ 26 w 110"/>
                  <a:gd name="T43" fmla="*/ 122 h 284"/>
                  <a:gd name="T44" fmla="*/ 24 w 110"/>
                  <a:gd name="T45" fmla="*/ 137 h 284"/>
                  <a:gd name="T46" fmla="*/ 22 w 110"/>
                  <a:gd name="T47" fmla="*/ 148 h 284"/>
                  <a:gd name="T48" fmla="*/ 18 w 110"/>
                  <a:gd name="T49" fmla="*/ 160 h 284"/>
                  <a:gd name="T50" fmla="*/ 11 w 110"/>
                  <a:gd name="T51" fmla="*/ 177 h 284"/>
                  <a:gd name="T52" fmla="*/ 13 w 110"/>
                  <a:gd name="T53" fmla="*/ 191 h 284"/>
                  <a:gd name="T54" fmla="*/ 11 w 110"/>
                  <a:gd name="T55" fmla="*/ 208 h 284"/>
                  <a:gd name="T56" fmla="*/ 7 w 110"/>
                  <a:gd name="T57" fmla="*/ 217 h 284"/>
                  <a:gd name="T58" fmla="*/ 7 w 110"/>
                  <a:gd name="T59" fmla="*/ 237 h 284"/>
                  <a:gd name="T60" fmla="*/ 1 w 110"/>
                  <a:gd name="T61" fmla="*/ 251 h 284"/>
                  <a:gd name="T62" fmla="*/ 1 w 110"/>
                  <a:gd name="T63" fmla="*/ 268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4"/>
                  <a:gd name="T98" fmla="*/ 110 w 110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4">
                    <a:moveTo>
                      <a:pt x="109" y="0"/>
                    </a:moveTo>
                    <a:lnTo>
                      <a:pt x="107" y="0"/>
                    </a:lnTo>
                    <a:lnTo>
                      <a:pt x="105" y="2"/>
                    </a:lnTo>
                    <a:lnTo>
                      <a:pt x="101" y="0"/>
                    </a:lnTo>
                    <a:lnTo>
                      <a:pt x="95" y="2"/>
                    </a:lnTo>
                    <a:lnTo>
                      <a:pt x="93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79" y="11"/>
                    </a:lnTo>
                    <a:lnTo>
                      <a:pt x="77" y="14"/>
                    </a:lnTo>
                    <a:lnTo>
                      <a:pt x="76" y="17"/>
                    </a:lnTo>
                    <a:lnTo>
                      <a:pt x="74" y="17"/>
                    </a:lnTo>
                    <a:lnTo>
                      <a:pt x="72" y="17"/>
                    </a:lnTo>
                    <a:lnTo>
                      <a:pt x="70" y="17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6" y="25"/>
                    </a:lnTo>
                    <a:lnTo>
                      <a:pt x="64" y="28"/>
                    </a:lnTo>
                    <a:lnTo>
                      <a:pt x="62" y="31"/>
                    </a:lnTo>
                    <a:lnTo>
                      <a:pt x="62" y="34"/>
                    </a:lnTo>
                    <a:lnTo>
                      <a:pt x="61" y="37"/>
                    </a:lnTo>
                    <a:lnTo>
                      <a:pt x="61" y="40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7" y="45"/>
                    </a:lnTo>
                    <a:lnTo>
                      <a:pt x="55" y="48"/>
                    </a:lnTo>
                    <a:lnTo>
                      <a:pt x="55" y="51"/>
                    </a:lnTo>
                    <a:lnTo>
                      <a:pt x="53" y="54"/>
                    </a:lnTo>
                    <a:lnTo>
                      <a:pt x="51" y="57"/>
                    </a:lnTo>
                    <a:lnTo>
                      <a:pt x="51" y="60"/>
                    </a:lnTo>
                    <a:lnTo>
                      <a:pt x="46" y="68"/>
                    </a:lnTo>
                    <a:lnTo>
                      <a:pt x="44" y="77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6" y="91"/>
                    </a:lnTo>
                    <a:lnTo>
                      <a:pt x="34" y="97"/>
                    </a:lnTo>
                    <a:lnTo>
                      <a:pt x="32" y="108"/>
                    </a:lnTo>
                    <a:lnTo>
                      <a:pt x="29" y="111"/>
                    </a:lnTo>
                    <a:lnTo>
                      <a:pt x="29" y="117"/>
                    </a:lnTo>
                    <a:lnTo>
                      <a:pt x="26" y="122"/>
                    </a:lnTo>
                    <a:lnTo>
                      <a:pt x="29" y="131"/>
                    </a:lnTo>
                    <a:lnTo>
                      <a:pt x="24" y="137"/>
                    </a:lnTo>
                    <a:lnTo>
                      <a:pt x="22" y="145"/>
                    </a:lnTo>
                    <a:lnTo>
                      <a:pt x="22" y="148"/>
                    </a:lnTo>
                    <a:lnTo>
                      <a:pt x="20" y="154"/>
                    </a:lnTo>
                    <a:lnTo>
                      <a:pt x="18" y="160"/>
                    </a:lnTo>
                    <a:lnTo>
                      <a:pt x="15" y="171"/>
                    </a:lnTo>
                    <a:lnTo>
                      <a:pt x="11" y="177"/>
                    </a:lnTo>
                    <a:lnTo>
                      <a:pt x="15" y="182"/>
                    </a:lnTo>
                    <a:lnTo>
                      <a:pt x="13" y="191"/>
                    </a:lnTo>
                    <a:lnTo>
                      <a:pt x="13" y="200"/>
                    </a:lnTo>
                    <a:lnTo>
                      <a:pt x="11" y="208"/>
                    </a:lnTo>
                    <a:lnTo>
                      <a:pt x="9" y="214"/>
                    </a:lnTo>
                    <a:lnTo>
                      <a:pt x="7" y="217"/>
                    </a:lnTo>
                    <a:lnTo>
                      <a:pt x="7" y="231"/>
                    </a:lnTo>
                    <a:lnTo>
                      <a:pt x="7" y="237"/>
                    </a:lnTo>
                    <a:lnTo>
                      <a:pt x="7" y="248"/>
                    </a:lnTo>
                    <a:lnTo>
                      <a:pt x="1" y="251"/>
                    </a:lnTo>
                    <a:lnTo>
                      <a:pt x="1" y="265"/>
                    </a:lnTo>
                    <a:lnTo>
                      <a:pt x="1" y="268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63" name="Freeform 77"/>
              <p:cNvSpPr>
                <a:spLocks/>
              </p:cNvSpPr>
              <p:nvPr/>
            </p:nvSpPr>
            <p:spPr bwMode="auto">
              <a:xfrm>
                <a:off x="3223" y="1233"/>
                <a:ext cx="107" cy="274"/>
              </a:xfrm>
              <a:custGeom>
                <a:avLst/>
                <a:gdLst>
                  <a:gd name="T0" fmla="*/ 104 w 107"/>
                  <a:gd name="T1" fmla="*/ 273 h 274"/>
                  <a:gd name="T2" fmla="*/ 98 w 107"/>
                  <a:gd name="T3" fmla="*/ 270 h 274"/>
                  <a:gd name="T4" fmla="*/ 96 w 107"/>
                  <a:gd name="T5" fmla="*/ 270 h 274"/>
                  <a:gd name="T6" fmla="*/ 86 w 107"/>
                  <a:gd name="T7" fmla="*/ 267 h 274"/>
                  <a:gd name="T8" fmla="*/ 83 w 107"/>
                  <a:gd name="T9" fmla="*/ 261 h 274"/>
                  <a:gd name="T10" fmla="*/ 81 w 107"/>
                  <a:gd name="T11" fmla="*/ 261 h 274"/>
                  <a:gd name="T12" fmla="*/ 77 w 107"/>
                  <a:gd name="T13" fmla="*/ 258 h 274"/>
                  <a:gd name="T14" fmla="*/ 71 w 107"/>
                  <a:gd name="T15" fmla="*/ 252 h 274"/>
                  <a:gd name="T16" fmla="*/ 67 w 107"/>
                  <a:gd name="T17" fmla="*/ 247 h 274"/>
                  <a:gd name="T18" fmla="*/ 67 w 107"/>
                  <a:gd name="T19" fmla="*/ 244 h 274"/>
                  <a:gd name="T20" fmla="*/ 62 w 107"/>
                  <a:gd name="T21" fmla="*/ 238 h 274"/>
                  <a:gd name="T22" fmla="*/ 60 w 107"/>
                  <a:gd name="T23" fmla="*/ 235 h 274"/>
                  <a:gd name="T24" fmla="*/ 60 w 107"/>
                  <a:gd name="T25" fmla="*/ 229 h 274"/>
                  <a:gd name="T26" fmla="*/ 58 w 107"/>
                  <a:gd name="T27" fmla="*/ 227 h 274"/>
                  <a:gd name="T28" fmla="*/ 54 w 107"/>
                  <a:gd name="T29" fmla="*/ 224 h 274"/>
                  <a:gd name="T30" fmla="*/ 53 w 107"/>
                  <a:gd name="T31" fmla="*/ 221 h 274"/>
                  <a:gd name="T32" fmla="*/ 47 w 107"/>
                  <a:gd name="T33" fmla="*/ 209 h 274"/>
                  <a:gd name="T34" fmla="*/ 42 w 107"/>
                  <a:gd name="T35" fmla="*/ 198 h 274"/>
                  <a:gd name="T36" fmla="*/ 38 w 107"/>
                  <a:gd name="T37" fmla="*/ 189 h 274"/>
                  <a:gd name="T38" fmla="*/ 34 w 107"/>
                  <a:gd name="T39" fmla="*/ 175 h 274"/>
                  <a:gd name="T40" fmla="*/ 30 w 107"/>
                  <a:gd name="T41" fmla="*/ 163 h 274"/>
                  <a:gd name="T42" fmla="*/ 26 w 107"/>
                  <a:gd name="T43" fmla="*/ 152 h 274"/>
                  <a:gd name="T44" fmla="*/ 24 w 107"/>
                  <a:gd name="T45" fmla="*/ 137 h 274"/>
                  <a:gd name="T46" fmla="*/ 21 w 107"/>
                  <a:gd name="T47" fmla="*/ 129 h 274"/>
                  <a:gd name="T48" fmla="*/ 17 w 107"/>
                  <a:gd name="T49" fmla="*/ 112 h 274"/>
                  <a:gd name="T50" fmla="*/ 17 w 107"/>
                  <a:gd name="T51" fmla="*/ 100 h 274"/>
                  <a:gd name="T52" fmla="*/ 13 w 107"/>
                  <a:gd name="T53" fmla="*/ 89 h 274"/>
                  <a:gd name="T54" fmla="*/ 11 w 107"/>
                  <a:gd name="T55" fmla="*/ 68 h 274"/>
                  <a:gd name="T56" fmla="*/ 9 w 107"/>
                  <a:gd name="T57" fmla="*/ 57 h 274"/>
                  <a:gd name="T58" fmla="*/ 5 w 107"/>
                  <a:gd name="T59" fmla="*/ 45 h 274"/>
                  <a:gd name="T60" fmla="*/ 1 w 107"/>
                  <a:gd name="T61" fmla="*/ 25 h 274"/>
                  <a:gd name="T62" fmla="*/ 3 w 107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74"/>
                  <a:gd name="T98" fmla="*/ 107 w 107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74">
                    <a:moveTo>
                      <a:pt x="106" y="273"/>
                    </a:moveTo>
                    <a:lnTo>
                      <a:pt x="104" y="273"/>
                    </a:lnTo>
                    <a:lnTo>
                      <a:pt x="100" y="273"/>
                    </a:lnTo>
                    <a:lnTo>
                      <a:pt x="98" y="270"/>
                    </a:lnTo>
                    <a:lnTo>
                      <a:pt x="96" y="273"/>
                    </a:lnTo>
                    <a:lnTo>
                      <a:pt x="96" y="270"/>
                    </a:lnTo>
                    <a:lnTo>
                      <a:pt x="90" y="270"/>
                    </a:lnTo>
                    <a:lnTo>
                      <a:pt x="86" y="267"/>
                    </a:lnTo>
                    <a:lnTo>
                      <a:pt x="84" y="261"/>
                    </a:lnTo>
                    <a:lnTo>
                      <a:pt x="83" y="261"/>
                    </a:lnTo>
                    <a:lnTo>
                      <a:pt x="81" y="261"/>
                    </a:lnTo>
                    <a:lnTo>
                      <a:pt x="79" y="258"/>
                    </a:lnTo>
                    <a:lnTo>
                      <a:pt x="77" y="258"/>
                    </a:lnTo>
                    <a:lnTo>
                      <a:pt x="73" y="258"/>
                    </a:lnTo>
                    <a:lnTo>
                      <a:pt x="71" y="252"/>
                    </a:lnTo>
                    <a:lnTo>
                      <a:pt x="69" y="250"/>
                    </a:lnTo>
                    <a:lnTo>
                      <a:pt x="67" y="247"/>
                    </a:lnTo>
                    <a:lnTo>
                      <a:pt x="67" y="244"/>
                    </a:lnTo>
                    <a:lnTo>
                      <a:pt x="62" y="238"/>
                    </a:lnTo>
                    <a:lnTo>
                      <a:pt x="60" y="235"/>
                    </a:lnTo>
                    <a:lnTo>
                      <a:pt x="60" y="229"/>
                    </a:lnTo>
                    <a:lnTo>
                      <a:pt x="58" y="227"/>
                    </a:lnTo>
                    <a:lnTo>
                      <a:pt x="56" y="227"/>
                    </a:lnTo>
                    <a:lnTo>
                      <a:pt x="54" y="224"/>
                    </a:lnTo>
                    <a:lnTo>
                      <a:pt x="53" y="224"/>
                    </a:lnTo>
                    <a:lnTo>
                      <a:pt x="53" y="221"/>
                    </a:lnTo>
                    <a:lnTo>
                      <a:pt x="51" y="221"/>
                    </a:lnTo>
                    <a:lnTo>
                      <a:pt x="47" y="209"/>
                    </a:lnTo>
                    <a:lnTo>
                      <a:pt x="45" y="206"/>
                    </a:lnTo>
                    <a:lnTo>
                      <a:pt x="42" y="198"/>
                    </a:lnTo>
                    <a:lnTo>
                      <a:pt x="38" y="195"/>
                    </a:lnTo>
                    <a:lnTo>
                      <a:pt x="38" y="189"/>
                    </a:lnTo>
                    <a:lnTo>
                      <a:pt x="36" y="181"/>
                    </a:lnTo>
                    <a:lnTo>
                      <a:pt x="34" y="175"/>
                    </a:lnTo>
                    <a:lnTo>
                      <a:pt x="32" y="169"/>
                    </a:lnTo>
                    <a:lnTo>
                      <a:pt x="30" y="163"/>
                    </a:lnTo>
                    <a:lnTo>
                      <a:pt x="28" y="160"/>
                    </a:lnTo>
                    <a:lnTo>
                      <a:pt x="26" y="152"/>
                    </a:lnTo>
                    <a:lnTo>
                      <a:pt x="24" y="143"/>
                    </a:lnTo>
                    <a:lnTo>
                      <a:pt x="24" y="137"/>
                    </a:lnTo>
                    <a:lnTo>
                      <a:pt x="26" y="135"/>
                    </a:lnTo>
                    <a:lnTo>
                      <a:pt x="21" y="129"/>
                    </a:lnTo>
                    <a:lnTo>
                      <a:pt x="19" y="123"/>
                    </a:lnTo>
                    <a:lnTo>
                      <a:pt x="17" y="112"/>
                    </a:lnTo>
                    <a:lnTo>
                      <a:pt x="17" y="109"/>
                    </a:lnTo>
                    <a:lnTo>
                      <a:pt x="17" y="100"/>
                    </a:lnTo>
                    <a:lnTo>
                      <a:pt x="15" y="94"/>
                    </a:lnTo>
                    <a:lnTo>
                      <a:pt x="13" y="89"/>
                    </a:lnTo>
                    <a:lnTo>
                      <a:pt x="9" y="80"/>
                    </a:lnTo>
                    <a:lnTo>
                      <a:pt x="11" y="68"/>
                    </a:lnTo>
                    <a:lnTo>
                      <a:pt x="9" y="57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5" y="34"/>
                    </a:lnTo>
                    <a:lnTo>
                      <a:pt x="1" y="25"/>
                    </a:lnTo>
                    <a:lnTo>
                      <a:pt x="1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64" name="Freeform 78"/>
              <p:cNvSpPr>
                <a:spLocks/>
              </p:cNvSpPr>
              <p:nvPr/>
            </p:nvSpPr>
            <p:spPr bwMode="auto">
              <a:xfrm>
                <a:off x="3329" y="1233"/>
                <a:ext cx="110" cy="288"/>
              </a:xfrm>
              <a:custGeom>
                <a:avLst/>
                <a:gdLst>
                  <a:gd name="T0" fmla="*/ 3 w 110"/>
                  <a:gd name="T1" fmla="*/ 284 h 288"/>
                  <a:gd name="T2" fmla="*/ 12 w 110"/>
                  <a:gd name="T3" fmla="*/ 287 h 288"/>
                  <a:gd name="T4" fmla="*/ 18 w 110"/>
                  <a:gd name="T5" fmla="*/ 284 h 288"/>
                  <a:gd name="T6" fmla="*/ 22 w 110"/>
                  <a:gd name="T7" fmla="*/ 284 h 288"/>
                  <a:gd name="T8" fmla="*/ 27 w 110"/>
                  <a:gd name="T9" fmla="*/ 278 h 288"/>
                  <a:gd name="T10" fmla="*/ 31 w 110"/>
                  <a:gd name="T11" fmla="*/ 272 h 288"/>
                  <a:gd name="T12" fmla="*/ 35 w 110"/>
                  <a:gd name="T13" fmla="*/ 269 h 288"/>
                  <a:gd name="T14" fmla="*/ 36 w 110"/>
                  <a:gd name="T15" fmla="*/ 269 h 288"/>
                  <a:gd name="T16" fmla="*/ 40 w 110"/>
                  <a:gd name="T17" fmla="*/ 261 h 288"/>
                  <a:gd name="T18" fmla="*/ 44 w 110"/>
                  <a:gd name="T19" fmla="*/ 258 h 288"/>
                  <a:gd name="T20" fmla="*/ 46 w 110"/>
                  <a:gd name="T21" fmla="*/ 255 h 288"/>
                  <a:gd name="T22" fmla="*/ 48 w 110"/>
                  <a:gd name="T23" fmla="*/ 249 h 288"/>
                  <a:gd name="T24" fmla="*/ 49 w 110"/>
                  <a:gd name="T25" fmla="*/ 246 h 288"/>
                  <a:gd name="T26" fmla="*/ 53 w 110"/>
                  <a:gd name="T27" fmla="*/ 238 h 288"/>
                  <a:gd name="T28" fmla="*/ 55 w 110"/>
                  <a:gd name="T29" fmla="*/ 232 h 288"/>
                  <a:gd name="T30" fmla="*/ 57 w 110"/>
                  <a:gd name="T31" fmla="*/ 232 h 288"/>
                  <a:gd name="T32" fmla="*/ 62 w 110"/>
                  <a:gd name="T33" fmla="*/ 220 h 288"/>
                  <a:gd name="T34" fmla="*/ 68 w 110"/>
                  <a:gd name="T35" fmla="*/ 209 h 288"/>
                  <a:gd name="T36" fmla="*/ 72 w 110"/>
                  <a:gd name="T37" fmla="*/ 195 h 288"/>
                  <a:gd name="T38" fmla="*/ 75 w 110"/>
                  <a:gd name="T39" fmla="*/ 186 h 288"/>
                  <a:gd name="T40" fmla="*/ 77 w 110"/>
                  <a:gd name="T41" fmla="*/ 172 h 288"/>
                  <a:gd name="T42" fmla="*/ 84 w 110"/>
                  <a:gd name="T43" fmla="*/ 160 h 288"/>
                  <a:gd name="T44" fmla="*/ 84 w 110"/>
                  <a:gd name="T45" fmla="*/ 140 h 288"/>
                  <a:gd name="T46" fmla="*/ 90 w 110"/>
                  <a:gd name="T47" fmla="*/ 129 h 288"/>
                  <a:gd name="T48" fmla="*/ 92 w 110"/>
                  <a:gd name="T49" fmla="*/ 120 h 288"/>
                  <a:gd name="T50" fmla="*/ 94 w 110"/>
                  <a:gd name="T51" fmla="*/ 106 h 288"/>
                  <a:gd name="T52" fmla="*/ 97 w 110"/>
                  <a:gd name="T53" fmla="*/ 88 h 288"/>
                  <a:gd name="T54" fmla="*/ 97 w 110"/>
                  <a:gd name="T55" fmla="*/ 74 h 288"/>
                  <a:gd name="T56" fmla="*/ 99 w 110"/>
                  <a:gd name="T57" fmla="*/ 57 h 288"/>
                  <a:gd name="T58" fmla="*/ 103 w 110"/>
                  <a:gd name="T59" fmla="*/ 43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4"/>
                    </a:moveTo>
                    <a:lnTo>
                      <a:pt x="3" y="284"/>
                    </a:lnTo>
                    <a:lnTo>
                      <a:pt x="9" y="281"/>
                    </a:lnTo>
                    <a:lnTo>
                      <a:pt x="12" y="287"/>
                    </a:lnTo>
                    <a:lnTo>
                      <a:pt x="14" y="284"/>
                    </a:lnTo>
                    <a:lnTo>
                      <a:pt x="18" y="284"/>
                    </a:lnTo>
                    <a:lnTo>
                      <a:pt x="20" y="284"/>
                    </a:lnTo>
                    <a:lnTo>
                      <a:pt x="22" y="284"/>
                    </a:lnTo>
                    <a:lnTo>
                      <a:pt x="25" y="281"/>
                    </a:lnTo>
                    <a:lnTo>
                      <a:pt x="27" y="278"/>
                    </a:lnTo>
                    <a:lnTo>
                      <a:pt x="27" y="275"/>
                    </a:lnTo>
                    <a:lnTo>
                      <a:pt x="31" y="272"/>
                    </a:lnTo>
                    <a:lnTo>
                      <a:pt x="35" y="269"/>
                    </a:lnTo>
                    <a:lnTo>
                      <a:pt x="36" y="269"/>
                    </a:lnTo>
                    <a:lnTo>
                      <a:pt x="38" y="264"/>
                    </a:lnTo>
                    <a:lnTo>
                      <a:pt x="40" y="261"/>
                    </a:lnTo>
                    <a:lnTo>
                      <a:pt x="42" y="261"/>
                    </a:lnTo>
                    <a:lnTo>
                      <a:pt x="44" y="258"/>
                    </a:lnTo>
                    <a:lnTo>
                      <a:pt x="46" y="255"/>
                    </a:lnTo>
                    <a:lnTo>
                      <a:pt x="48" y="252"/>
                    </a:lnTo>
                    <a:lnTo>
                      <a:pt x="48" y="249"/>
                    </a:lnTo>
                    <a:lnTo>
                      <a:pt x="49" y="246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1" y="232"/>
                    </a:lnTo>
                    <a:lnTo>
                      <a:pt x="55" y="232"/>
                    </a:lnTo>
                    <a:lnTo>
                      <a:pt x="53" y="229"/>
                    </a:lnTo>
                    <a:lnTo>
                      <a:pt x="57" y="232"/>
                    </a:lnTo>
                    <a:lnTo>
                      <a:pt x="62" y="220"/>
                    </a:lnTo>
                    <a:lnTo>
                      <a:pt x="64" y="215"/>
                    </a:lnTo>
                    <a:lnTo>
                      <a:pt x="68" y="209"/>
                    </a:lnTo>
                    <a:lnTo>
                      <a:pt x="70" y="203"/>
                    </a:lnTo>
                    <a:lnTo>
                      <a:pt x="72" y="195"/>
                    </a:lnTo>
                    <a:lnTo>
                      <a:pt x="73" y="189"/>
                    </a:lnTo>
                    <a:lnTo>
                      <a:pt x="75" y="186"/>
                    </a:lnTo>
                    <a:lnTo>
                      <a:pt x="77" y="183"/>
                    </a:lnTo>
                    <a:lnTo>
                      <a:pt x="77" y="172"/>
                    </a:lnTo>
                    <a:lnTo>
                      <a:pt x="83" y="163"/>
                    </a:lnTo>
                    <a:lnTo>
                      <a:pt x="84" y="160"/>
                    </a:lnTo>
                    <a:lnTo>
                      <a:pt x="83" y="154"/>
                    </a:lnTo>
                    <a:lnTo>
                      <a:pt x="84" y="140"/>
                    </a:lnTo>
                    <a:lnTo>
                      <a:pt x="88" y="140"/>
                    </a:lnTo>
                    <a:lnTo>
                      <a:pt x="90" y="129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94" y="109"/>
                    </a:lnTo>
                    <a:lnTo>
                      <a:pt x="94" y="106"/>
                    </a:lnTo>
                    <a:lnTo>
                      <a:pt x="94" y="100"/>
                    </a:lnTo>
                    <a:lnTo>
                      <a:pt x="97" y="88"/>
                    </a:lnTo>
                    <a:lnTo>
                      <a:pt x="97" y="83"/>
                    </a:lnTo>
                    <a:lnTo>
                      <a:pt x="97" y="74"/>
                    </a:lnTo>
                    <a:lnTo>
                      <a:pt x="101" y="68"/>
                    </a:lnTo>
                    <a:lnTo>
                      <a:pt x="99" y="57"/>
                    </a:lnTo>
                    <a:lnTo>
                      <a:pt x="103" y="51"/>
                    </a:lnTo>
                    <a:lnTo>
                      <a:pt x="103" y="43"/>
                    </a:lnTo>
                    <a:lnTo>
                      <a:pt x="103" y="37"/>
                    </a:lnTo>
                    <a:lnTo>
                      <a:pt x="107" y="28"/>
                    </a:lnTo>
                    <a:lnTo>
                      <a:pt x="107" y="20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65" name="Freeform 79"/>
              <p:cNvSpPr>
                <a:spLocks/>
              </p:cNvSpPr>
              <p:nvPr/>
            </p:nvSpPr>
            <p:spPr bwMode="auto">
              <a:xfrm>
                <a:off x="3329" y="1233"/>
                <a:ext cx="110" cy="288"/>
              </a:xfrm>
              <a:custGeom>
                <a:avLst/>
                <a:gdLst>
                  <a:gd name="T0" fmla="*/ 3 w 110"/>
                  <a:gd name="T1" fmla="*/ 284 h 288"/>
                  <a:gd name="T2" fmla="*/ 12 w 110"/>
                  <a:gd name="T3" fmla="*/ 287 h 288"/>
                  <a:gd name="T4" fmla="*/ 18 w 110"/>
                  <a:gd name="T5" fmla="*/ 284 h 288"/>
                  <a:gd name="T6" fmla="*/ 22 w 110"/>
                  <a:gd name="T7" fmla="*/ 284 h 288"/>
                  <a:gd name="T8" fmla="*/ 27 w 110"/>
                  <a:gd name="T9" fmla="*/ 278 h 288"/>
                  <a:gd name="T10" fmla="*/ 31 w 110"/>
                  <a:gd name="T11" fmla="*/ 272 h 288"/>
                  <a:gd name="T12" fmla="*/ 35 w 110"/>
                  <a:gd name="T13" fmla="*/ 269 h 288"/>
                  <a:gd name="T14" fmla="*/ 36 w 110"/>
                  <a:gd name="T15" fmla="*/ 269 h 288"/>
                  <a:gd name="T16" fmla="*/ 40 w 110"/>
                  <a:gd name="T17" fmla="*/ 261 h 288"/>
                  <a:gd name="T18" fmla="*/ 44 w 110"/>
                  <a:gd name="T19" fmla="*/ 258 h 288"/>
                  <a:gd name="T20" fmla="*/ 46 w 110"/>
                  <a:gd name="T21" fmla="*/ 255 h 288"/>
                  <a:gd name="T22" fmla="*/ 48 w 110"/>
                  <a:gd name="T23" fmla="*/ 249 h 288"/>
                  <a:gd name="T24" fmla="*/ 49 w 110"/>
                  <a:gd name="T25" fmla="*/ 246 h 288"/>
                  <a:gd name="T26" fmla="*/ 53 w 110"/>
                  <a:gd name="T27" fmla="*/ 238 h 288"/>
                  <a:gd name="T28" fmla="*/ 55 w 110"/>
                  <a:gd name="T29" fmla="*/ 232 h 288"/>
                  <a:gd name="T30" fmla="*/ 57 w 110"/>
                  <a:gd name="T31" fmla="*/ 232 h 288"/>
                  <a:gd name="T32" fmla="*/ 62 w 110"/>
                  <a:gd name="T33" fmla="*/ 220 h 288"/>
                  <a:gd name="T34" fmla="*/ 68 w 110"/>
                  <a:gd name="T35" fmla="*/ 209 h 288"/>
                  <a:gd name="T36" fmla="*/ 72 w 110"/>
                  <a:gd name="T37" fmla="*/ 195 h 288"/>
                  <a:gd name="T38" fmla="*/ 75 w 110"/>
                  <a:gd name="T39" fmla="*/ 186 h 288"/>
                  <a:gd name="T40" fmla="*/ 77 w 110"/>
                  <a:gd name="T41" fmla="*/ 172 h 288"/>
                  <a:gd name="T42" fmla="*/ 84 w 110"/>
                  <a:gd name="T43" fmla="*/ 160 h 288"/>
                  <a:gd name="T44" fmla="*/ 84 w 110"/>
                  <a:gd name="T45" fmla="*/ 140 h 288"/>
                  <a:gd name="T46" fmla="*/ 90 w 110"/>
                  <a:gd name="T47" fmla="*/ 129 h 288"/>
                  <a:gd name="T48" fmla="*/ 92 w 110"/>
                  <a:gd name="T49" fmla="*/ 120 h 288"/>
                  <a:gd name="T50" fmla="*/ 96 w 110"/>
                  <a:gd name="T51" fmla="*/ 103 h 288"/>
                  <a:gd name="T52" fmla="*/ 97 w 110"/>
                  <a:gd name="T53" fmla="*/ 88 h 288"/>
                  <a:gd name="T54" fmla="*/ 97 w 110"/>
                  <a:gd name="T55" fmla="*/ 71 h 288"/>
                  <a:gd name="T56" fmla="*/ 99 w 110"/>
                  <a:gd name="T57" fmla="*/ 57 h 288"/>
                  <a:gd name="T58" fmla="*/ 103 w 110"/>
                  <a:gd name="T59" fmla="*/ 43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4"/>
                    </a:moveTo>
                    <a:lnTo>
                      <a:pt x="3" y="284"/>
                    </a:lnTo>
                    <a:lnTo>
                      <a:pt x="9" y="281"/>
                    </a:lnTo>
                    <a:lnTo>
                      <a:pt x="12" y="287"/>
                    </a:lnTo>
                    <a:lnTo>
                      <a:pt x="14" y="284"/>
                    </a:lnTo>
                    <a:lnTo>
                      <a:pt x="18" y="284"/>
                    </a:lnTo>
                    <a:lnTo>
                      <a:pt x="20" y="284"/>
                    </a:lnTo>
                    <a:lnTo>
                      <a:pt x="22" y="284"/>
                    </a:lnTo>
                    <a:lnTo>
                      <a:pt x="25" y="281"/>
                    </a:lnTo>
                    <a:lnTo>
                      <a:pt x="27" y="278"/>
                    </a:lnTo>
                    <a:lnTo>
                      <a:pt x="27" y="275"/>
                    </a:lnTo>
                    <a:lnTo>
                      <a:pt x="31" y="272"/>
                    </a:lnTo>
                    <a:lnTo>
                      <a:pt x="35" y="269"/>
                    </a:lnTo>
                    <a:lnTo>
                      <a:pt x="36" y="269"/>
                    </a:lnTo>
                    <a:lnTo>
                      <a:pt x="38" y="264"/>
                    </a:lnTo>
                    <a:lnTo>
                      <a:pt x="40" y="261"/>
                    </a:lnTo>
                    <a:lnTo>
                      <a:pt x="42" y="261"/>
                    </a:lnTo>
                    <a:lnTo>
                      <a:pt x="44" y="258"/>
                    </a:lnTo>
                    <a:lnTo>
                      <a:pt x="46" y="255"/>
                    </a:lnTo>
                    <a:lnTo>
                      <a:pt x="48" y="252"/>
                    </a:lnTo>
                    <a:lnTo>
                      <a:pt x="48" y="249"/>
                    </a:lnTo>
                    <a:lnTo>
                      <a:pt x="49" y="246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1" y="232"/>
                    </a:lnTo>
                    <a:lnTo>
                      <a:pt x="55" y="232"/>
                    </a:lnTo>
                    <a:lnTo>
                      <a:pt x="53" y="229"/>
                    </a:lnTo>
                    <a:lnTo>
                      <a:pt x="57" y="232"/>
                    </a:lnTo>
                    <a:lnTo>
                      <a:pt x="62" y="220"/>
                    </a:lnTo>
                    <a:lnTo>
                      <a:pt x="64" y="215"/>
                    </a:lnTo>
                    <a:lnTo>
                      <a:pt x="68" y="209"/>
                    </a:lnTo>
                    <a:lnTo>
                      <a:pt x="70" y="203"/>
                    </a:lnTo>
                    <a:lnTo>
                      <a:pt x="72" y="195"/>
                    </a:lnTo>
                    <a:lnTo>
                      <a:pt x="73" y="189"/>
                    </a:lnTo>
                    <a:lnTo>
                      <a:pt x="75" y="186"/>
                    </a:lnTo>
                    <a:lnTo>
                      <a:pt x="77" y="183"/>
                    </a:lnTo>
                    <a:lnTo>
                      <a:pt x="77" y="172"/>
                    </a:lnTo>
                    <a:lnTo>
                      <a:pt x="83" y="163"/>
                    </a:lnTo>
                    <a:lnTo>
                      <a:pt x="84" y="160"/>
                    </a:lnTo>
                    <a:lnTo>
                      <a:pt x="83" y="154"/>
                    </a:lnTo>
                    <a:lnTo>
                      <a:pt x="84" y="140"/>
                    </a:lnTo>
                    <a:lnTo>
                      <a:pt x="88" y="140"/>
                    </a:lnTo>
                    <a:lnTo>
                      <a:pt x="90" y="129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94" y="109"/>
                    </a:lnTo>
                    <a:lnTo>
                      <a:pt x="96" y="103"/>
                    </a:lnTo>
                    <a:lnTo>
                      <a:pt x="94" y="100"/>
                    </a:lnTo>
                    <a:lnTo>
                      <a:pt x="97" y="88"/>
                    </a:lnTo>
                    <a:lnTo>
                      <a:pt x="97" y="83"/>
                    </a:lnTo>
                    <a:lnTo>
                      <a:pt x="97" y="71"/>
                    </a:lnTo>
                    <a:lnTo>
                      <a:pt x="101" y="68"/>
                    </a:lnTo>
                    <a:lnTo>
                      <a:pt x="99" y="57"/>
                    </a:lnTo>
                    <a:lnTo>
                      <a:pt x="103" y="51"/>
                    </a:lnTo>
                    <a:lnTo>
                      <a:pt x="103" y="43"/>
                    </a:lnTo>
                    <a:lnTo>
                      <a:pt x="103" y="37"/>
                    </a:lnTo>
                    <a:lnTo>
                      <a:pt x="107" y="28"/>
                    </a:lnTo>
                    <a:lnTo>
                      <a:pt x="107" y="20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66" name="Freeform 80"/>
              <p:cNvSpPr>
                <a:spLocks/>
              </p:cNvSpPr>
              <p:nvPr/>
            </p:nvSpPr>
            <p:spPr bwMode="auto">
              <a:xfrm>
                <a:off x="3223" y="1233"/>
                <a:ext cx="107" cy="274"/>
              </a:xfrm>
              <a:custGeom>
                <a:avLst/>
                <a:gdLst>
                  <a:gd name="T0" fmla="*/ 104 w 107"/>
                  <a:gd name="T1" fmla="*/ 273 h 274"/>
                  <a:gd name="T2" fmla="*/ 98 w 107"/>
                  <a:gd name="T3" fmla="*/ 270 h 274"/>
                  <a:gd name="T4" fmla="*/ 92 w 107"/>
                  <a:gd name="T5" fmla="*/ 270 h 274"/>
                  <a:gd name="T6" fmla="*/ 86 w 107"/>
                  <a:gd name="T7" fmla="*/ 267 h 274"/>
                  <a:gd name="T8" fmla="*/ 81 w 107"/>
                  <a:gd name="T9" fmla="*/ 261 h 274"/>
                  <a:gd name="T10" fmla="*/ 81 w 107"/>
                  <a:gd name="T11" fmla="*/ 261 h 274"/>
                  <a:gd name="T12" fmla="*/ 77 w 107"/>
                  <a:gd name="T13" fmla="*/ 258 h 274"/>
                  <a:gd name="T14" fmla="*/ 71 w 107"/>
                  <a:gd name="T15" fmla="*/ 252 h 274"/>
                  <a:gd name="T16" fmla="*/ 67 w 107"/>
                  <a:gd name="T17" fmla="*/ 247 h 274"/>
                  <a:gd name="T18" fmla="*/ 67 w 107"/>
                  <a:gd name="T19" fmla="*/ 244 h 274"/>
                  <a:gd name="T20" fmla="*/ 62 w 107"/>
                  <a:gd name="T21" fmla="*/ 238 h 274"/>
                  <a:gd name="T22" fmla="*/ 60 w 107"/>
                  <a:gd name="T23" fmla="*/ 235 h 274"/>
                  <a:gd name="T24" fmla="*/ 60 w 107"/>
                  <a:gd name="T25" fmla="*/ 229 h 274"/>
                  <a:gd name="T26" fmla="*/ 58 w 107"/>
                  <a:gd name="T27" fmla="*/ 227 h 274"/>
                  <a:gd name="T28" fmla="*/ 54 w 107"/>
                  <a:gd name="T29" fmla="*/ 224 h 274"/>
                  <a:gd name="T30" fmla="*/ 53 w 107"/>
                  <a:gd name="T31" fmla="*/ 221 h 274"/>
                  <a:gd name="T32" fmla="*/ 47 w 107"/>
                  <a:gd name="T33" fmla="*/ 209 h 274"/>
                  <a:gd name="T34" fmla="*/ 42 w 107"/>
                  <a:gd name="T35" fmla="*/ 198 h 274"/>
                  <a:gd name="T36" fmla="*/ 38 w 107"/>
                  <a:gd name="T37" fmla="*/ 189 h 274"/>
                  <a:gd name="T38" fmla="*/ 34 w 107"/>
                  <a:gd name="T39" fmla="*/ 175 h 274"/>
                  <a:gd name="T40" fmla="*/ 30 w 107"/>
                  <a:gd name="T41" fmla="*/ 163 h 274"/>
                  <a:gd name="T42" fmla="*/ 26 w 107"/>
                  <a:gd name="T43" fmla="*/ 152 h 274"/>
                  <a:gd name="T44" fmla="*/ 24 w 107"/>
                  <a:gd name="T45" fmla="*/ 137 h 274"/>
                  <a:gd name="T46" fmla="*/ 21 w 107"/>
                  <a:gd name="T47" fmla="*/ 129 h 274"/>
                  <a:gd name="T48" fmla="*/ 17 w 107"/>
                  <a:gd name="T49" fmla="*/ 112 h 274"/>
                  <a:gd name="T50" fmla="*/ 17 w 107"/>
                  <a:gd name="T51" fmla="*/ 103 h 274"/>
                  <a:gd name="T52" fmla="*/ 13 w 107"/>
                  <a:gd name="T53" fmla="*/ 89 h 274"/>
                  <a:gd name="T54" fmla="*/ 11 w 107"/>
                  <a:gd name="T55" fmla="*/ 68 h 274"/>
                  <a:gd name="T56" fmla="*/ 9 w 107"/>
                  <a:gd name="T57" fmla="*/ 60 h 274"/>
                  <a:gd name="T58" fmla="*/ 5 w 107"/>
                  <a:gd name="T59" fmla="*/ 45 h 274"/>
                  <a:gd name="T60" fmla="*/ 1 w 107"/>
                  <a:gd name="T61" fmla="*/ 25 h 274"/>
                  <a:gd name="T62" fmla="*/ 3 w 107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74"/>
                  <a:gd name="T98" fmla="*/ 107 w 107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74">
                    <a:moveTo>
                      <a:pt x="106" y="273"/>
                    </a:moveTo>
                    <a:lnTo>
                      <a:pt x="104" y="273"/>
                    </a:lnTo>
                    <a:lnTo>
                      <a:pt x="100" y="273"/>
                    </a:lnTo>
                    <a:lnTo>
                      <a:pt x="98" y="270"/>
                    </a:lnTo>
                    <a:lnTo>
                      <a:pt x="94" y="273"/>
                    </a:lnTo>
                    <a:lnTo>
                      <a:pt x="92" y="270"/>
                    </a:lnTo>
                    <a:lnTo>
                      <a:pt x="90" y="270"/>
                    </a:lnTo>
                    <a:lnTo>
                      <a:pt x="86" y="267"/>
                    </a:lnTo>
                    <a:lnTo>
                      <a:pt x="84" y="264"/>
                    </a:lnTo>
                    <a:lnTo>
                      <a:pt x="81" y="261"/>
                    </a:lnTo>
                    <a:lnTo>
                      <a:pt x="77" y="261"/>
                    </a:lnTo>
                    <a:lnTo>
                      <a:pt x="77" y="258"/>
                    </a:lnTo>
                    <a:lnTo>
                      <a:pt x="73" y="258"/>
                    </a:lnTo>
                    <a:lnTo>
                      <a:pt x="71" y="252"/>
                    </a:lnTo>
                    <a:lnTo>
                      <a:pt x="67" y="252"/>
                    </a:lnTo>
                    <a:lnTo>
                      <a:pt x="67" y="247"/>
                    </a:lnTo>
                    <a:lnTo>
                      <a:pt x="67" y="244"/>
                    </a:lnTo>
                    <a:lnTo>
                      <a:pt x="62" y="238"/>
                    </a:lnTo>
                    <a:lnTo>
                      <a:pt x="60" y="235"/>
                    </a:lnTo>
                    <a:lnTo>
                      <a:pt x="60" y="229"/>
                    </a:lnTo>
                    <a:lnTo>
                      <a:pt x="58" y="227"/>
                    </a:lnTo>
                    <a:lnTo>
                      <a:pt x="56" y="227"/>
                    </a:lnTo>
                    <a:lnTo>
                      <a:pt x="54" y="224"/>
                    </a:lnTo>
                    <a:lnTo>
                      <a:pt x="53" y="224"/>
                    </a:lnTo>
                    <a:lnTo>
                      <a:pt x="53" y="221"/>
                    </a:lnTo>
                    <a:lnTo>
                      <a:pt x="51" y="221"/>
                    </a:lnTo>
                    <a:lnTo>
                      <a:pt x="47" y="209"/>
                    </a:lnTo>
                    <a:lnTo>
                      <a:pt x="45" y="206"/>
                    </a:lnTo>
                    <a:lnTo>
                      <a:pt x="42" y="198"/>
                    </a:lnTo>
                    <a:lnTo>
                      <a:pt x="38" y="195"/>
                    </a:lnTo>
                    <a:lnTo>
                      <a:pt x="38" y="189"/>
                    </a:lnTo>
                    <a:lnTo>
                      <a:pt x="36" y="181"/>
                    </a:lnTo>
                    <a:lnTo>
                      <a:pt x="34" y="175"/>
                    </a:lnTo>
                    <a:lnTo>
                      <a:pt x="30" y="166"/>
                    </a:lnTo>
                    <a:lnTo>
                      <a:pt x="30" y="163"/>
                    </a:lnTo>
                    <a:lnTo>
                      <a:pt x="28" y="160"/>
                    </a:lnTo>
                    <a:lnTo>
                      <a:pt x="26" y="152"/>
                    </a:lnTo>
                    <a:lnTo>
                      <a:pt x="22" y="146"/>
                    </a:lnTo>
                    <a:lnTo>
                      <a:pt x="24" y="137"/>
                    </a:lnTo>
                    <a:lnTo>
                      <a:pt x="24" y="135"/>
                    </a:lnTo>
                    <a:lnTo>
                      <a:pt x="21" y="129"/>
                    </a:lnTo>
                    <a:lnTo>
                      <a:pt x="19" y="123"/>
                    </a:lnTo>
                    <a:lnTo>
                      <a:pt x="17" y="112"/>
                    </a:lnTo>
                    <a:lnTo>
                      <a:pt x="17" y="109"/>
                    </a:lnTo>
                    <a:lnTo>
                      <a:pt x="17" y="103"/>
                    </a:lnTo>
                    <a:lnTo>
                      <a:pt x="15" y="94"/>
                    </a:lnTo>
                    <a:lnTo>
                      <a:pt x="13" y="89"/>
                    </a:lnTo>
                    <a:lnTo>
                      <a:pt x="9" y="80"/>
                    </a:lnTo>
                    <a:lnTo>
                      <a:pt x="11" y="68"/>
                    </a:lnTo>
                    <a:lnTo>
                      <a:pt x="7" y="66"/>
                    </a:lnTo>
                    <a:lnTo>
                      <a:pt x="9" y="60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3" y="37"/>
                    </a:lnTo>
                    <a:lnTo>
                      <a:pt x="1" y="25"/>
                    </a:lnTo>
                    <a:lnTo>
                      <a:pt x="1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67" name="Freeform 81"/>
              <p:cNvSpPr>
                <a:spLocks/>
              </p:cNvSpPr>
              <p:nvPr/>
            </p:nvSpPr>
            <p:spPr bwMode="auto">
              <a:xfrm>
                <a:off x="3112" y="950"/>
                <a:ext cx="112" cy="284"/>
              </a:xfrm>
              <a:custGeom>
                <a:avLst/>
                <a:gdLst>
                  <a:gd name="T0" fmla="*/ 3 w 112"/>
                  <a:gd name="T1" fmla="*/ 5 h 284"/>
                  <a:gd name="T2" fmla="*/ 9 w 112"/>
                  <a:gd name="T3" fmla="*/ 2 h 284"/>
                  <a:gd name="T4" fmla="*/ 13 w 112"/>
                  <a:gd name="T5" fmla="*/ 2 h 284"/>
                  <a:gd name="T6" fmla="*/ 21 w 112"/>
                  <a:gd name="T7" fmla="*/ 5 h 284"/>
                  <a:gd name="T8" fmla="*/ 27 w 112"/>
                  <a:gd name="T9" fmla="*/ 11 h 284"/>
                  <a:gd name="T10" fmla="*/ 29 w 112"/>
                  <a:gd name="T11" fmla="*/ 14 h 284"/>
                  <a:gd name="T12" fmla="*/ 33 w 112"/>
                  <a:gd name="T13" fmla="*/ 17 h 284"/>
                  <a:gd name="T14" fmla="*/ 37 w 112"/>
                  <a:gd name="T15" fmla="*/ 20 h 284"/>
                  <a:gd name="T16" fmla="*/ 42 w 112"/>
                  <a:gd name="T17" fmla="*/ 25 h 284"/>
                  <a:gd name="T18" fmla="*/ 44 w 112"/>
                  <a:gd name="T19" fmla="*/ 28 h 284"/>
                  <a:gd name="T20" fmla="*/ 46 w 112"/>
                  <a:gd name="T21" fmla="*/ 37 h 284"/>
                  <a:gd name="T22" fmla="*/ 48 w 112"/>
                  <a:gd name="T23" fmla="*/ 40 h 284"/>
                  <a:gd name="T24" fmla="*/ 52 w 112"/>
                  <a:gd name="T25" fmla="*/ 45 h 284"/>
                  <a:gd name="T26" fmla="*/ 56 w 112"/>
                  <a:gd name="T27" fmla="*/ 51 h 284"/>
                  <a:gd name="T28" fmla="*/ 56 w 112"/>
                  <a:gd name="T29" fmla="*/ 57 h 284"/>
                  <a:gd name="T30" fmla="*/ 58 w 112"/>
                  <a:gd name="T31" fmla="*/ 60 h 284"/>
                  <a:gd name="T32" fmla="*/ 66 w 112"/>
                  <a:gd name="T33" fmla="*/ 71 h 284"/>
                  <a:gd name="T34" fmla="*/ 70 w 112"/>
                  <a:gd name="T35" fmla="*/ 82 h 284"/>
                  <a:gd name="T36" fmla="*/ 75 w 112"/>
                  <a:gd name="T37" fmla="*/ 97 h 284"/>
                  <a:gd name="T38" fmla="*/ 79 w 112"/>
                  <a:gd name="T39" fmla="*/ 108 h 284"/>
                  <a:gd name="T40" fmla="*/ 83 w 112"/>
                  <a:gd name="T41" fmla="*/ 117 h 284"/>
                  <a:gd name="T42" fmla="*/ 87 w 112"/>
                  <a:gd name="T43" fmla="*/ 131 h 284"/>
                  <a:gd name="T44" fmla="*/ 87 w 112"/>
                  <a:gd name="T45" fmla="*/ 142 h 284"/>
                  <a:gd name="T46" fmla="*/ 93 w 112"/>
                  <a:gd name="T47" fmla="*/ 154 h 284"/>
                  <a:gd name="T48" fmla="*/ 93 w 112"/>
                  <a:gd name="T49" fmla="*/ 174 h 284"/>
                  <a:gd name="T50" fmla="*/ 97 w 112"/>
                  <a:gd name="T51" fmla="*/ 188 h 284"/>
                  <a:gd name="T52" fmla="*/ 99 w 112"/>
                  <a:gd name="T53" fmla="*/ 202 h 284"/>
                  <a:gd name="T54" fmla="*/ 103 w 112"/>
                  <a:gd name="T55" fmla="*/ 214 h 284"/>
                  <a:gd name="T56" fmla="*/ 105 w 112"/>
                  <a:gd name="T57" fmla="*/ 228 h 284"/>
                  <a:gd name="T58" fmla="*/ 107 w 112"/>
                  <a:gd name="T59" fmla="*/ 248 h 284"/>
                  <a:gd name="T60" fmla="*/ 109 w 112"/>
                  <a:gd name="T61" fmla="*/ 262 h 284"/>
                  <a:gd name="T62" fmla="*/ 111 w 112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0" y="0"/>
                    </a:moveTo>
                    <a:lnTo>
                      <a:pt x="3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25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7" y="20"/>
                    </a:lnTo>
                    <a:lnTo>
                      <a:pt x="40" y="22"/>
                    </a:lnTo>
                    <a:lnTo>
                      <a:pt x="42" y="25"/>
                    </a:lnTo>
                    <a:lnTo>
                      <a:pt x="40" y="28"/>
                    </a:lnTo>
                    <a:lnTo>
                      <a:pt x="44" y="28"/>
                    </a:lnTo>
                    <a:lnTo>
                      <a:pt x="42" y="31"/>
                    </a:lnTo>
                    <a:lnTo>
                      <a:pt x="46" y="37"/>
                    </a:lnTo>
                    <a:lnTo>
                      <a:pt x="48" y="40"/>
                    </a:lnTo>
                    <a:lnTo>
                      <a:pt x="50" y="42"/>
                    </a:lnTo>
                    <a:lnTo>
                      <a:pt x="52" y="45"/>
                    </a:lnTo>
                    <a:lnTo>
                      <a:pt x="54" y="51"/>
                    </a:lnTo>
                    <a:lnTo>
                      <a:pt x="56" y="51"/>
                    </a:lnTo>
                    <a:lnTo>
                      <a:pt x="56" y="57"/>
                    </a:lnTo>
                    <a:lnTo>
                      <a:pt x="58" y="54"/>
                    </a:lnTo>
                    <a:lnTo>
                      <a:pt x="58" y="60"/>
                    </a:lnTo>
                    <a:lnTo>
                      <a:pt x="64" y="62"/>
                    </a:lnTo>
                    <a:lnTo>
                      <a:pt x="66" y="71"/>
                    </a:lnTo>
                    <a:lnTo>
                      <a:pt x="66" y="77"/>
                    </a:lnTo>
                    <a:lnTo>
                      <a:pt x="70" y="82"/>
                    </a:lnTo>
                    <a:lnTo>
                      <a:pt x="72" y="91"/>
                    </a:lnTo>
                    <a:lnTo>
                      <a:pt x="75" y="97"/>
                    </a:lnTo>
                    <a:lnTo>
                      <a:pt x="75" y="100"/>
                    </a:lnTo>
                    <a:lnTo>
                      <a:pt x="79" y="108"/>
                    </a:lnTo>
                    <a:lnTo>
                      <a:pt x="81" y="111"/>
                    </a:lnTo>
                    <a:lnTo>
                      <a:pt x="83" y="117"/>
                    </a:lnTo>
                    <a:lnTo>
                      <a:pt x="83" y="125"/>
                    </a:lnTo>
                    <a:lnTo>
                      <a:pt x="87" y="131"/>
                    </a:lnTo>
                    <a:lnTo>
                      <a:pt x="89" y="137"/>
                    </a:lnTo>
                    <a:lnTo>
                      <a:pt x="87" y="142"/>
                    </a:lnTo>
                    <a:lnTo>
                      <a:pt x="91" y="154"/>
                    </a:lnTo>
                    <a:lnTo>
                      <a:pt x="93" y="154"/>
                    </a:lnTo>
                    <a:lnTo>
                      <a:pt x="93" y="162"/>
                    </a:lnTo>
                    <a:lnTo>
                      <a:pt x="93" y="174"/>
                    </a:lnTo>
                    <a:lnTo>
                      <a:pt x="97" y="180"/>
                    </a:lnTo>
                    <a:lnTo>
                      <a:pt x="97" y="188"/>
                    </a:lnTo>
                    <a:lnTo>
                      <a:pt x="99" y="191"/>
                    </a:lnTo>
                    <a:lnTo>
                      <a:pt x="99" y="202"/>
                    </a:lnTo>
                    <a:lnTo>
                      <a:pt x="103" y="211"/>
                    </a:lnTo>
                    <a:lnTo>
                      <a:pt x="103" y="214"/>
                    </a:lnTo>
                    <a:lnTo>
                      <a:pt x="105" y="220"/>
                    </a:lnTo>
                    <a:lnTo>
                      <a:pt x="105" y="228"/>
                    </a:lnTo>
                    <a:lnTo>
                      <a:pt x="109" y="240"/>
                    </a:lnTo>
                    <a:lnTo>
                      <a:pt x="107" y="248"/>
                    </a:lnTo>
                    <a:lnTo>
                      <a:pt x="109" y="257"/>
                    </a:lnTo>
                    <a:lnTo>
                      <a:pt x="109" y="262"/>
                    </a:lnTo>
                    <a:lnTo>
                      <a:pt x="109" y="277"/>
                    </a:lnTo>
                    <a:lnTo>
                      <a:pt x="111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68" name="Freeform 82"/>
              <p:cNvSpPr>
                <a:spLocks/>
              </p:cNvSpPr>
              <p:nvPr/>
            </p:nvSpPr>
            <p:spPr bwMode="auto">
              <a:xfrm>
                <a:off x="3005" y="950"/>
                <a:ext cx="108" cy="284"/>
              </a:xfrm>
              <a:custGeom>
                <a:avLst/>
                <a:gdLst>
                  <a:gd name="T0" fmla="*/ 103 w 108"/>
                  <a:gd name="T1" fmla="*/ 2 h 284"/>
                  <a:gd name="T2" fmla="*/ 95 w 108"/>
                  <a:gd name="T3" fmla="*/ 2 h 284"/>
                  <a:gd name="T4" fmla="*/ 91 w 108"/>
                  <a:gd name="T5" fmla="*/ 2 h 284"/>
                  <a:gd name="T6" fmla="*/ 87 w 108"/>
                  <a:gd name="T7" fmla="*/ 5 h 284"/>
                  <a:gd name="T8" fmla="*/ 81 w 108"/>
                  <a:gd name="T9" fmla="*/ 8 h 284"/>
                  <a:gd name="T10" fmla="*/ 79 w 108"/>
                  <a:gd name="T11" fmla="*/ 14 h 284"/>
                  <a:gd name="T12" fmla="*/ 75 w 108"/>
                  <a:gd name="T13" fmla="*/ 14 h 284"/>
                  <a:gd name="T14" fmla="*/ 71 w 108"/>
                  <a:gd name="T15" fmla="*/ 17 h 284"/>
                  <a:gd name="T16" fmla="*/ 68 w 108"/>
                  <a:gd name="T17" fmla="*/ 22 h 284"/>
                  <a:gd name="T18" fmla="*/ 64 w 108"/>
                  <a:gd name="T19" fmla="*/ 25 h 284"/>
                  <a:gd name="T20" fmla="*/ 62 w 108"/>
                  <a:gd name="T21" fmla="*/ 31 h 284"/>
                  <a:gd name="T22" fmla="*/ 60 w 108"/>
                  <a:gd name="T23" fmla="*/ 40 h 284"/>
                  <a:gd name="T24" fmla="*/ 58 w 108"/>
                  <a:gd name="T25" fmla="*/ 45 h 284"/>
                  <a:gd name="T26" fmla="*/ 56 w 108"/>
                  <a:gd name="T27" fmla="*/ 51 h 284"/>
                  <a:gd name="T28" fmla="*/ 54 w 108"/>
                  <a:gd name="T29" fmla="*/ 54 h 284"/>
                  <a:gd name="T30" fmla="*/ 52 w 108"/>
                  <a:gd name="T31" fmla="*/ 57 h 284"/>
                  <a:gd name="T32" fmla="*/ 46 w 108"/>
                  <a:gd name="T33" fmla="*/ 71 h 284"/>
                  <a:gd name="T34" fmla="*/ 40 w 108"/>
                  <a:gd name="T35" fmla="*/ 80 h 284"/>
                  <a:gd name="T36" fmla="*/ 38 w 108"/>
                  <a:gd name="T37" fmla="*/ 94 h 284"/>
                  <a:gd name="T38" fmla="*/ 33 w 108"/>
                  <a:gd name="T39" fmla="*/ 105 h 284"/>
                  <a:gd name="T40" fmla="*/ 31 w 108"/>
                  <a:gd name="T41" fmla="*/ 117 h 284"/>
                  <a:gd name="T42" fmla="*/ 25 w 108"/>
                  <a:gd name="T43" fmla="*/ 131 h 284"/>
                  <a:gd name="T44" fmla="*/ 23 w 108"/>
                  <a:gd name="T45" fmla="*/ 142 h 284"/>
                  <a:gd name="T46" fmla="*/ 19 w 108"/>
                  <a:gd name="T47" fmla="*/ 157 h 284"/>
                  <a:gd name="T48" fmla="*/ 17 w 108"/>
                  <a:gd name="T49" fmla="*/ 171 h 284"/>
                  <a:gd name="T50" fmla="*/ 13 w 108"/>
                  <a:gd name="T51" fmla="*/ 182 h 284"/>
                  <a:gd name="T52" fmla="*/ 13 w 108"/>
                  <a:gd name="T53" fmla="*/ 200 h 284"/>
                  <a:gd name="T54" fmla="*/ 11 w 108"/>
                  <a:gd name="T55" fmla="*/ 211 h 284"/>
                  <a:gd name="T56" fmla="*/ 5 w 108"/>
                  <a:gd name="T57" fmla="*/ 231 h 284"/>
                  <a:gd name="T58" fmla="*/ 7 w 108"/>
                  <a:gd name="T59" fmla="*/ 242 h 284"/>
                  <a:gd name="T60" fmla="*/ 1 w 108"/>
                  <a:gd name="T61" fmla="*/ 262 h 284"/>
                  <a:gd name="T62" fmla="*/ 0 w 108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4"/>
                  <a:gd name="T98" fmla="*/ 108 w 108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4">
                    <a:moveTo>
                      <a:pt x="107" y="0"/>
                    </a:moveTo>
                    <a:lnTo>
                      <a:pt x="103" y="2"/>
                    </a:lnTo>
                    <a:lnTo>
                      <a:pt x="99" y="0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89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1" y="8"/>
                    </a:lnTo>
                    <a:lnTo>
                      <a:pt x="79" y="11"/>
                    </a:lnTo>
                    <a:lnTo>
                      <a:pt x="79" y="14"/>
                    </a:lnTo>
                    <a:lnTo>
                      <a:pt x="75" y="17"/>
                    </a:lnTo>
                    <a:lnTo>
                      <a:pt x="75" y="14"/>
                    </a:lnTo>
                    <a:lnTo>
                      <a:pt x="71" y="17"/>
                    </a:lnTo>
                    <a:lnTo>
                      <a:pt x="71" y="22"/>
                    </a:lnTo>
                    <a:lnTo>
                      <a:pt x="68" y="22"/>
                    </a:lnTo>
                    <a:lnTo>
                      <a:pt x="68" y="25"/>
                    </a:lnTo>
                    <a:lnTo>
                      <a:pt x="64" y="25"/>
                    </a:lnTo>
                    <a:lnTo>
                      <a:pt x="64" y="31"/>
                    </a:lnTo>
                    <a:lnTo>
                      <a:pt x="62" y="31"/>
                    </a:lnTo>
                    <a:lnTo>
                      <a:pt x="64" y="34"/>
                    </a:lnTo>
                    <a:lnTo>
                      <a:pt x="60" y="40"/>
                    </a:lnTo>
                    <a:lnTo>
                      <a:pt x="56" y="42"/>
                    </a:lnTo>
                    <a:lnTo>
                      <a:pt x="58" y="45"/>
                    </a:lnTo>
                    <a:lnTo>
                      <a:pt x="54" y="48"/>
                    </a:lnTo>
                    <a:lnTo>
                      <a:pt x="56" y="51"/>
                    </a:lnTo>
                    <a:lnTo>
                      <a:pt x="54" y="54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48" y="68"/>
                    </a:lnTo>
                    <a:lnTo>
                      <a:pt x="46" y="71"/>
                    </a:lnTo>
                    <a:lnTo>
                      <a:pt x="42" y="80"/>
                    </a:lnTo>
                    <a:lnTo>
                      <a:pt x="40" y="80"/>
                    </a:lnTo>
                    <a:lnTo>
                      <a:pt x="40" y="88"/>
                    </a:lnTo>
                    <a:lnTo>
                      <a:pt x="38" y="94"/>
                    </a:lnTo>
                    <a:lnTo>
                      <a:pt x="35" y="100"/>
                    </a:lnTo>
                    <a:lnTo>
                      <a:pt x="33" y="105"/>
                    </a:lnTo>
                    <a:lnTo>
                      <a:pt x="31" y="108"/>
                    </a:lnTo>
                    <a:lnTo>
                      <a:pt x="31" y="117"/>
                    </a:lnTo>
                    <a:lnTo>
                      <a:pt x="29" y="122"/>
                    </a:lnTo>
                    <a:lnTo>
                      <a:pt x="25" y="131"/>
                    </a:lnTo>
                    <a:lnTo>
                      <a:pt x="25" y="137"/>
                    </a:lnTo>
                    <a:lnTo>
                      <a:pt x="23" y="142"/>
                    </a:lnTo>
                    <a:lnTo>
                      <a:pt x="19" y="148"/>
                    </a:lnTo>
                    <a:lnTo>
                      <a:pt x="19" y="157"/>
                    </a:lnTo>
                    <a:lnTo>
                      <a:pt x="17" y="162"/>
                    </a:lnTo>
                    <a:lnTo>
                      <a:pt x="17" y="171"/>
                    </a:lnTo>
                    <a:lnTo>
                      <a:pt x="17" y="174"/>
                    </a:lnTo>
                    <a:lnTo>
                      <a:pt x="13" y="182"/>
                    </a:lnTo>
                    <a:lnTo>
                      <a:pt x="15" y="191"/>
                    </a:lnTo>
                    <a:lnTo>
                      <a:pt x="13" y="200"/>
                    </a:lnTo>
                    <a:lnTo>
                      <a:pt x="11" y="205"/>
                    </a:lnTo>
                    <a:lnTo>
                      <a:pt x="11" y="211"/>
                    </a:lnTo>
                    <a:lnTo>
                      <a:pt x="9" y="217"/>
                    </a:lnTo>
                    <a:lnTo>
                      <a:pt x="5" y="231"/>
                    </a:lnTo>
                    <a:lnTo>
                      <a:pt x="5" y="237"/>
                    </a:lnTo>
                    <a:lnTo>
                      <a:pt x="7" y="242"/>
                    </a:lnTo>
                    <a:lnTo>
                      <a:pt x="3" y="251"/>
                    </a:lnTo>
                    <a:lnTo>
                      <a:pt x="1" y="262"/>
                    </a:lnTo>
                    <a:lnTo>
                      <a:pt x="1" y="268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69" name="Freeform 83"/>
              <p:cNvSpPr>
                <a:spLocks/>
              </p:cNvSpPr>
              <p:nvPr/>
            </p:nvSpPr>
            <p:spPr bwMode="auto">
              <a:xfrm>
                <a:off x="4982" y="1233"/>
                <a:ext cx="108" cy="288"/>
              </a:xfrm>
              <a:custGeom>
                <a:avLst/>
                <a:gdLst>
                  <a:gd name="T0" fmla="*/ 105 w 108"/>
                  <a:gd name="T1" fmla="*/ 287 h 288"/>
                  <a:gd name="T2" fmla="*/ 97 w 108"/>
                  <a:gd name="T3" fmla="*/ 284 h 288"/>
                  <a:gd name="T4" fmla="*/ 89 w 108"/>
                  <a:gd name="T5" fmla="*/ 284 h 288"/>
                  <a:gd name="T6" fmla="*/ 86 w 108"/>
                  <a:gd name="T7" fmla="*/ 284 h 288"/>
                  <a:gd name="T8" fmla="*/ 80 w 108"/>
                  <a:gd name="T9" fmla="*/ 275 h 288"/>
                  <a:gd name="T10" fmla="*/ 76 w 108"/>
                  <a:gd name="T11" fmla="*/ 272 h 288"/>
                  <a:gd name="T12" fmla="*/ 74 w 108"/>
                  <a:gd name="T13" fmla="*/ 272 h 288"/>
                  <a:gd name="T14" fmla="*/ 69 w 108"/>
                  <a:gd name="T15" fmla="*/ 264 h 288"/>
                  <a:gd name="T16" fmla="*/ 67 w 108"/>
                  <a:gd name="T17" fmla="*/ 261 h 288"/>
                  <a:gd name="T18" fmla="*/ 63 w 108"/>
                  <a:gd name="T19" fmla="*/ 261 h 288"/>
                  <a:gd name="T20" fmla="*/ 61 w 108"/>
                  <a:gd name="T21" fmla="*/ 255 h 288"/>
                  <a:gd name="T22" fmla="*/ 59 w 108"/>
                  <a:gd name="T23" fmla="*/ 246 h 288"/>
                  <a:gd name="T24" fmla="*/ 57 w 108"/>
                  <a:gd name="T25" fmla="*/ 243 h 288"/>
                  <a:gd name="T26" fmla="*/ 55 w 108"/>
                  <a:gd name="T27" fmla="*/ 243 h 288"/>
                  <a:gd name="T28" fmla="*/ 53 w 108"/>
                  <a:gd name="T29" fmla="*/ 235 h 288"/>
                  <a:gd name="T30" fmla="*/ 53 w 108"/>
                  <a:gd name="T31" fmla="*/ 232 h 288"/>
                  <a:gd name="T32" fmla="*/ 47 w 108"/>
                  <a:gd name="T33" fmla="*/ 226 h 288"/>
                  <a:gd name="T34" fmla="*/ 41 w 108"/>
                  <a:gd name="T35" fmla="*/ 209 h 288"/>
                  <a:gd name="T36" fmla="*/ 35 w 108"/>
                  <a:gd name="T37" fmla="*/ 198 h 288"/>
                  <a:gd name="T38" fmla="*/ 34 w 108"/>
                  <a:gd name="T39" fmla="*/ 186 h 288"/>
                  <a:gd name="T40" fmla="*/ 30 w 108"/>
                  <a:gd name="T41" fmla="*/ 175 h 288"/>
                  <a:gd name="T42" fmla="*/ 26 w 108"/>
                  <a:gd name="T43" fmla="*/ 160 h 288"/>
                  <a:gd name="T44" fmla="*/ 22 w 108"/>
                  <a:gd name="T45" fmla="*/ 146 h 288"/>
                  <a:gd name="T46" fmla="*/ 20 w 108"/>
                  <a:gd name="T47" fmla="*/ 134 h 288"/>
                  <a:gd name="T48" fmla="*/ 15 w 108"/>
                  <a:gd name="T49" fmla="*/ 120 h 288"/>
                  <a:gd name="T50" fmla="*/ 15 w 108"/>
                  <a:gd name="T51" fmla="*/ 109 h 288"/>
                  <a:gd name="T52" fmla="*/ 13 w 108"/>
                  <a:gd name="T53" fmla="*/ 91 h 288"/>
                  <a:gd name="T54" fmla="*/ 11 w 108"/>
                  <a:gd name="T55" fmla="*/ 77 h 288"/>
                  <a:gd name="T56" fmla="*/ 7 w 108"/>
                  <a:gd name="T57" fmla="*/ 63 h 288"/>
                  <a:gd name="T58" fmla="*/ 3 w 108"/>
                  <a:gd name="T59" fmla="*/ 45 h 288"/>
                  <a:gd name="T60" fmla="*/ 3 w 108"/>
                  <a:gd name="T61" fmla="*/ 25 h 288"/>
                  <a:gd name="T62" fmla="*/ 3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5" y="287"/>
                    </a:lnTo>
                    <a:lnTo>
                      <a:pt x="97" y="284"/>
                    </a:lnTo>
                    <a:lnTo>
                      <a:pt x="93" y="287"/>
                    </a:lnTo>
                    <a:lnTo>
                      <a:pt x="89" y="284"/>
                    </a:lnTo>
                    <a:lnTo>
                      <a:pt x="88" y="284"/>
                    </a:lnTo>
                    <a:lnTo>
                      <a:pt x="86" y="284"/>
                    </a:lnTo>
                    <a:lnTo>
                      <a:pt x="84" y="278"/>
                    </a:lnTo>
                    <a:lnTo>
                      <a:pt x="80" y="275"/>
                    </a:lnTo>
                    <a:lnTo>
                      <a:pt x="78" y="275"/>
                    </a:lnTo>
                    <a:lnTo>
                      <a:pt x="76" y="272"/>
                    </a:lnTo>
                    <a:lnTo>
                      <a:pt x="76" y="275"/>
                    </a:lnTo>
                    <a:lnTo>
                      <a:pt x="74" y="272"/>
                    </a:lnTo>
                    <a:lnTo>
                      <a:pt x="72" y="269"/>
                    </a:lnTo>
                    <a:lnTo>
                      <a:pt x="69" y="264"/>
                    </a:lnTo>
                    <a:lnTo>
                      <a:pt x="67" y="264"/>
                    </a:lnTo>
                    <a:lnTo>
                      <a:pt x="67" y="261"/>
                    </a:lnTo>
                    <a:lnTo>
                      <a:pt x="65" y="261"/>
                    </a:lnTo>
                    <a:lnTo>
                      <a:pt x="63" y="261"/>
                    </a:lnTo>
                    <a:lnTo>
                      <a:pt x="61" y="255"/>
                    </a:lnTo>
                    <a:lnTo>
                      <a:pt x="59" y="252"/>
                    </a:lnTo>
                    <a:lnTo>
                      <a:pt x="59" y="246"/>
                    </a:lnTo>
                    <a:lnTo>
                      <a:pt x="57" y="243"/>
                    </a:lnTo>
                    <a:lnTo>
                      <a:pt x="55" y="243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1" y="229"/>
                    </a:lnTo>
                    <a:lnTo>
                      <a:pt x="47" y="226"/>
                    </a:lnTo>
                    <a:lnTo>
                      <a:pt x="45" y="218"/>
                    </a:lnTo>
                    <a:lnTo>
                      <a:pt x="41" y="209"/>
                    </a:lnTo>
                    <a:lnTo>
                      <a:pt x="35" y="203"/>
                    </a:lnTo>
                    <a:lnTo>
                      <a:pt x="35" y="198"/>
                    </a:lnTo>
                    <a:lnTo>
                      <a:pt x="35" y="192"/>
                    </a:lnTo>
                    <a:lnTo>
                      <a:pt x="34" y="186"/>
                    </a:lnTo>
                    <a:lnTo>
                      <a:pt x="32" y="177"/>
                    </a:lnTo>
                    <a:lnTo>
                      <a:pt x="30" y="175"/>
                    </a:lnTo>
                    <a:lnTo>
                      <a:pt x="26" y="169"/>
                    </a:lnTo>
                    <a:lnTo>
                      <a:pt x="26" y="160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2" y="143"/>
                    </a:lnTo>
                    <a:lnTo>
                      <a:pt x="20" y="134"/>
                    </a:lnTo>
                    <a:lnTo>
                      <a:pt x="17" y="132"/>
                    </a:lnTo>
                    <a:lnTo>
                      <a:pt x="15" y="120"/>
                    </a:lnTo>
                    <a:lnTo>
                      <a:pt x="18" y="114"/>
                    </a:lnTo>
                    <a:lnTo>
                      <a:pt x="15" y="109"/>
                    </a:lnTo>
                    <a:lnTo>
                      <a:pt x="13" y="100"/>
                    </a:lnTo>
                    <a:lnTo>
                      <a:pt x="13" y="91"/>
                    </a:lnTo>
                    <a:lnTo>
                      <a:pt x="9" y="83"/>
                    </a:lnTo>
                    <a:lnTo>
                      <a:pt x="11" y="77"/>
                    </a:lnTo>
                    <a:lnTo>
                      <a:pt x="9" y="74"/>
                    </a:lnTo>
                    <a:lnTo>
                      <a:pt x="7" y="63"/>
                    </a:lnTo>
                    <a:lnTo>
                      <a:pt x="5" y="51"/>
                    </a:lnTo>
                    <a:lnTo>
                      <a:pt x="3" y="45"/>
                    </a:lnTo>
                    <a:lnTo>
                      <a:pt x="5" y="34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70" name="Freeform 84"/>
              <p:cNvSpPr>
                <a:spLocks/>
              </p:cNvSpPr>
              <p:nvPr/>
            </p:nvSpPr>
            <p:spPr bwMode="auto">
              <a:xfrm>
                <a:off x="5089" y="1247"/>
                <a:ext cx="115" cy="274"/>
              </a:xfrm>
              <a:custGeom>
                <a:avLst/>
                <a:gdLst>
                  <a:gd name="T0" fmla="*/ 0 w 115"/>
                  <a:gd name="T1" fmla="*/ 270 h 274"/>
                  <a:gd name="T2" fmla="*/ 11 w 115"/>
                  <a:gd name="T3" fmla="*/ 270 h 274"/>
                  <a:gd name="T4" fmla="*/ 13 w 115"/>
                  <a:gd name="T5" fmla="*/ 270 h 274"/>
                  <a:gd name="T6" fmla="*/ 23 w 115"/>
                  <a:gd name="T7" fmla="*/ 270 h 274"/>
                  <a:gd name="T8" fmla="*/ 25 w 115"/>
                  <a:gd name="T9" fmla="*/ 264 h 274"/>
                  <a:gd name="T10" fmla="*/ 29 w 115"/>
                  <a:gd name="T11" fmla="*/ 258 h 274"/>
                  <a:gd name="T12" fmla="*/ 35 w 115"/>
                  <a:gd name="T13" fmla="*/ 258 h 274"/>
                  <a:gd name="T14" fmla="*/ 39 w 115"/>
                  <a:gd name="T15" fmla="*/ 255 h 274"/>
                  <a:gd name="T16" fmla="*/ 39 w 115"/>
                  <a:gd name="T17" fmla="*/ 247 h 274"/>
                  <a:gd name="T18" fmla="*/ 43 w 115"/>
                  <a:gd name="T19" fmla="*/ 247 h 274"/>
                  <a:gd name="T20" fmla="*/ 46 w 115"/>
                  <a:gd name="T21" fmla="*/ 238 h 274"/>
                  <a:gd name="T22" fmla="*/ 46 w 115"/>
                  <a:gd name="T23" fmla="*/ 235 h 274"/>
                  <a:gd name="T24" fmla="*/ 50 w 115"/>
                  <a:gd name="T25" fmla="*/ 229 h 274"/>
                  <a:gd name="T26" fmla="*/ 52 w 115"/>
                  <a:gd name="T27" fmla="*/ 227 h 274"/>
                  <a:gd name="T28" fmla="*/ 57 w 115"/>
                  <a:gd name="T29" fmla="*/ 221 h 274"/>
                  <a:gd name="T30" fmla="*/ 57 w 115"/>
                  <a:gd name="T31" fmla="*/ 218 h 274"/>
                  <a:gd name="T32" fmla="*/ 61 w 115"/>
                  <a:gd name="T33" fmla="*/ 209 h 274"/>
                  <a:gd name="T34" fmla="*/ 68 w 115"/>
                  <a:gd name="T35" fmla="*/ 195 h 274"/>
                  <a:gd name="T36" fmla="*/ 70 w 115"/>
                  <a:gd name="T37" fmla="*/ 186 h 274"/>
                  <a:gd name="T38" fmla="*/ 78 w 115"/>
                  <a:gd name="T39" fmla="*/ 172 h 274"/>
                  <a:gd name="T40" fmla="*/ 80 w 115"/>
                  <a:gd name="T41" fmla="*/ 166 h 274"/>
                  <a:gd name="T42" fmla="*/ 86 w 115"/>
                  <a:gd name="T43" fmla="*/ 149 h 274"/>
                  <a:gd name="T44" fmla="*/ 84 w 115"/>
                  <a:gd name="T45" fmla="*/ 137 h 274"/>
                  <a:gd name="T46" fmla="*/ 91 w 115"/>
                  <a:gd name="T47" fmla="*/ 126 h 274"/>
                  <a:gd name="T48" fmla="*/ 96 w 115"/>
                  <a:gd name="T49" fmla="*/ 112 h 274"/>
                  <a:gd name="T50" fmla="*/ 96 w 115"/>
                  <a:gd name="T51" fmla="*/ 97 h 274"/>
                  <a:gd name="T52" fmla="*/ 100 w 115"/>
                  <a:gd name="T53" fmla="*/ 83 h 274"/>
                  <a:gd name="T54" fmla="*/ 100 w 115"/>
                  <a:gd name="T55" fmla="*/ 68 h 274"/>
                  <a:gd name="T56" fmla="*/ 104 w 115"/>
                  <a:gd name="T57" fmla="*/ 54 h 274"/>
                  <a:gd name="T58" fmla="*/ 108 w 115"/>
                  <a:gd name="T59" fmla="*/ 40 h 274"/>
                  <a:gd name="T60" fmla="*/ 110 w 115"/>
                  <a:gd name="T61" fmla="*/ 25 h 274"/>
                  <a:gd name="T62" fmla="*/ 112 w 115"/>
                  <a:gd name="T63" fmla="*/ 5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5"/>
                  <a:gd name="T97" fmla="*/ 0 h 274"/>
                  <a:gd name="T98" fmla="*/ 115 w 115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5" h="274">
                    <a:moveTo>
                      <a:pt x="0" y="270"/>
                    </a:moveTo>
                    <a:lnTo>
                      <a:pt x="0" y="270"/>
                    </a:lnTo>
                    <a:lnTo>
                      <a:pt x="5" y="270"/>
                    </a:lnTo>
                    <a:lnTo>
                      <a:pt x="11" y="270"/>
                    </a:lnTo>
                    <a:lnTo>
                      <a:pt x="13" y="273"/>
                    </a:lnTo>
                    <a:lnTo>
                      <a:pt x="13" y="270"/>
                    </a:lnTo>
                    <a:lnTo>
                      <a:pt x="17" y="270"/>
                    </a:lnTo>
                    <a:lnTo>
                      <a:pt x="23" y="270"/>
                    </a:lnTo>
                    <a:lnTo>
                      <a:pt x="23" y="267"/>
                    </a:lnTo>
                    <a:lnTo>
                      <a:pt x="25" y="264"/>
                    </a:lnTo>
                    <a:lnTo>
                      <a:pt x="27" y="261"/>
                    </a:lnTo>
                    <a:lnTo>
                      <a:pt x="29" y="258"/>
                    </a:lnTo>
                    <a:lnTo>
                      <a:pt x="35" y="258"/>
                    </a:lnTo>
                    <a:lnTo>
                      <a:pt x="39" y="255"/>
                    </a:lnTo>
                    <a:lnTo>
                      <a:pt x="37" y="250"/>
                    </a:lnTo>
                    <a:lnTo>
                      <a:pt x="39" y="247"/>
                    </a:lnTo>
                    <a:lnTo>
                      <a:pt x="41" y="247"/>
                    </a:lnTo>
                    <a:lnTo>
                      <a:pt x="43" y="247"/>
                    </a:lnTo>
                    <a:lnTo>
                      <a:pt x="45" y="241"/>
                    </a:lnTo>
                    <a:lnTo>
                      <a:pt x="46" y="238"/>
                    </a:lnTo>
                    <a:lnTo>
                      <a:pt x="46" y="235"/>
                    </a:lnTo>
                    <a:lnTo>
                      <a:pt x="48" y="232"/>
                    </a:lnTo>
                    <a:lnTo>
                      <a:pt x="50" y="229"/>
                    </a:lnTo>
                    <a:lnTo>
                      <a:pt x="48" y="227"/>
                    </a:lnTo>
                    <a:lnTo>
                      <a:pt x="52" y="227"/>
                    </a:lnTo>
                    <a:lnTo>
                      <a:pt x="50" y="221"/>
                    </a:lnTo>
                    <a:lnTo>
                      <a:pt x="57" y="221"/>
                    </a:lnTo>
                    <a:lnTo>
                      <a:pt x="57" y="218"/>
                    </a:lnTo>
                    <a:lnTo>
                      <a:pt x="61" y="209"/>
                    </a:lnTo>
                    <a:lnTo>
                      <a:pt x="67" y="204"/>
                    </a:lnTo>
                    <a:lnTo>
                      <a:pt x="68" y="195"/>
                    </a:lnTo>
                    <a:lnTo>
                      <a:pt x="70" y="192"/>
                    </a:lnTo>
                    <a:lnTo>
                      <a:pt x="70" y="186"/>
                    </a:lnTo>
                    <a:lnTo>
                      <a:pt x="76" y="178"/>
                    </a:lnTo>
                    <a:lnTo>
                      <a:pt x="78" y="172"/>
                    </a:lnTo>
                    <a:lnTo>
                      <a:pt x="78" y="169"/>
                    </a:lnTo>
                    <a:lnTo>
                      <a:pt x="80" y="166"/>
                    </a:lnTo>
                    <a:lnTo>
                      <a:pt x="82" y="155"/>
                    </a:lnTo>
                    <a:lnTo>
                      <a:pt x="86" y="149"/>
                    </a:lnTo>
                    <a:lnTo>
                      <a:pt x="86" y="140"/>
                    </a:lnTo>
                    <a:lnTo>
                      <a:pt x="84" y="137"/>
                    </a:lnTo>
                    <a:lnTo>
                      <a:pt x="88" y="135"/>
                    </a:lnTo>
                    <a:lnTo>
                      <a:pt x="91" y="126"/>
                    </a:lnTo>
                    <a:lnTo>
                      <a:pt x="93" y="120"/>
                    </a:lnTo>
                    <a:lnTo>
                      <a:pt x="96" y="112"/>
                    </a:lnTo>
                    <a:lnTo>
                      <a:pt x="93" y="109"/>
                    </a:lnTo>
                    <a:lnTo>
                      <a:pt x="96" y="97"/>
                    </a:lnTo>
                    <a:lnTo>
                      <a:pt x="98" y="91"/>
                    </a:lnTo>
                    <a:lnTo>
                      <a:pt x="100" y="83"/>
                    </a:lnTo>
                    <a:lnTo>
                      <a:pt x="100" y="74"/>
                    </a:lnTo>
                    <a:lnTo>
                      <a:pt x="100" y="68"/>
                    </a:lnTo>
                    <a:lnTo>
                      <a:pt x="104" y="66"/>
                    </a:lnTo>
                    <a:lnTo>
                      <a:pt x="104" y="54"/>
                    </a:lnTo>
                    <a:lnTo>
                      <a:pt x="108" y="45"/>
                    </a:lnTo>
                    <a:lnTo>
                      <a:pt x="108" y="40"/>
                    </a:lnTo>
                    <a:lnTo>
                      <a:pt x="110" y="37"/>
                    </a:lnTo>
                    <a:lnTo>
                      <a:pt x="110" y="25"/>
                    </a:lnTo>
                    <a:lnTo>
                      <a:pt x="112" y="17"/>
                    </a:lnTo>
                    <a:lnTo>
                      <a:pt x="112" y="5"/>
                    </a:lnTo>
                    <a:lnTo>
                      <a:pt x="114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71" name="Freeform 85"/>
              <p:cNvSpPr>
                <a:spLocks/>
              </p:cNvSpPr>
              <p:nvPr/>
            </p:nvSpPr>
            <p:spPr bwMode="auto">
              <a:xfrm>
                <a:off x="5089" y="1247"/>
                <a:ext cx="115" cy="274"/>
              </a:xfrm>
              <a:custGeom>
                <a:avLst/>
                <a:gdLst>
                  <a:gd name="T0" fmla="*/ 0 w 115"/>
                  <a:gd name="T1" fmla="*/ 270 h 274"/>
                  <a:gd name="T2" fmla="*/ 11 w 115"/>
                  <a:gd name="T3" fmla="*/ 270 h 274"/>
                  <a:gd name="T4" fmla="*/ 13 w 115"/>
                  <a:gd name="T5" fmla="*/ 270 h 274"/>
                  <a:gd name="T6" fmla="*/ 23 w 115"/>
                  <a:gd name="T7" fmla="*/ 270 h 274"/>
                  <a:gd name="T8" fmla="*/ 25 w 115"/>
                  <a:gd name="T9" fmla="*/ 264 h 274"/>
                  <a:gd name="T10" fmla="*/ 29 w 115"/>
                  <a:gd name="T11" fmla="*/ 258 h 274"/>
                  <a:gd name="T12" fmla="*/ 35 w 115"/>
                  <a:gd name="T13" fmla="*/ 258 h 274"/>
                  <a:gd name="T14" fmla="*/ 39 w 115"/>
                  <a:gd name="T15" fmla="*/ 255 h 274"/>
                  <a:gd name="T16" fmla="*/ 39 w 115"/>
                  <a:gd name="T17" fmla="*/ 247 h 274"/>
                  <a:gd name="T18" fmla="*/ 43 w 115"/>
                  <a:gd name="T19" fmla="*/ 247 h 274"/>
                  <a:gd name="T20" fmla="*/ 46 w 115"/>
                  <a:gd name="T21" fmla="*/ 238 h 274"/>
                  <a:gd name="T22" fmla="*/ 46 w 115"/>
                  <a:gd name="T23" fmla="*/ 235 h 274"/>
                  <a:gd name="T24" fmla="*/ 50 w 115"/>
                  <a:gd name="T25" fmla="*/ 229 h 274"/>
                  <a:gd name="T26" fmla="*/ 52 w 115"/>
                  <a:gd name="T27" fmla="*/ 227 h 274"/>
                  <a:gd name="T28" fmla="*/ 57 w 115"/>
                  <a:gd name="T29" fmla="*/ 221 h 274"/>
                  <a:gd name="T30" fmla="*/ 57 w 115"/>
                  <a:gd name="T31" fmla="*/ 218 h 274"/>
                  <a:gd name="T32" fmla="*/ 61 w 115"/>
                  <a:gd name="T33" fmla="*/ 209 h 274"/>
                  <a:gd name="T34" fmla="*/ 68 w 115"/>
                  <a:gd name="T35" fmla="*/ 195 h 274"/>
                  <a:gd name="T36" fmla="*/ 70 w 115"/>
                  <a:gd name="T37" fmla="*/ 186 h 274"/>
                  <a:gd name="T38" fmla="*/ 78 w 115"/>
                  <a:gd name="T39" fmla="*/ 172 h 274"/>
                  <a:gd name="T40" fmla="*/ 80 w 115"/>
                  <a:gd name="T41" fmla="*/ 166 h 274"/>
                  <a:gd name="T42" fmla="*/ 84 w 115"/>
                  <a:gd name="T43" fmla="*/ 146 h 274"/>
                  <a:gd name="T44" fmla="*/ 84 w 115"/>
                  <a:gd name="T45" fmla="*/ 137 h 274"/>
                  <a:gd name="T46" fmla="*/ 91 w 115"/>
                  <a:gd name="T47" fmla="*/ 126 h 274"/>
                  <a:gd name="T48" fmla="*/ 96 w 115"/>
                  <a:gd name="T49" fmla="*/ 112 h 274"/>
                  <a:gd name="T50" fmla="*/ 96 w 115"/>
                  <a:gd name="T51" fmla="*/ 97 h 274"/>
                  <a:gd name="T52" fmla="*/ 100 w 115"/>
                  <a:gd name="T53" fmla="*/ 83 h 274"/>
                  <a:gd name="T54" fmla="*/ 100 w 115"/>
                  <a:gd name="T55" fmla="*/ 68 h 274"/>
                  <a:gd name="T56" fmla="*/ 104 w 115"/>
                  <a:gd name="T57" fmla="*/ 54 h 274"/>
                  <a:gd name="T58" fmla="*/ 108 w 115"/>
                  <a:gd name="T59" fmla="*/ 40 h 274"/>
                  <a:gd name="T60" fmla="*/ 110 w 115"/>
                  <a:gd name="T61" fmla="*/ 25 h 274"/>
                  <a:gd name="T62" fmla="*/ 112 w 115"/>
                  <a:gd name="T63" fmla="*/ 5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5"/>
                  <a:gd name="T97" fmla="*/ 0 h 274"/>
                  <a:gd name="T98" fmla="*/ 115 w 115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5" h="274">
                    <a:moveTo>
                      <a:pt x="0" y="270"/>
                    </a:moveTo>
                    <a:lnTo>
                      <a:pt x="0" y="270"/>
                    </a:lnTo>
                    <a:lnTo>
                      <a:pt x="5" y="270"/>
                    </a:lnTo>
                    <a:lnTo>
                      <a:pt x="11" y="270"/>
                    </a:lnTo>
                    <a:lnTo>
                      <a:pt x="13" y="273"/>
                    </a:lnTo>
                    <a:lnTo>
                      <a:pt x="13" y="270"/>
                    </a:lnTo>
                    <a:lnTo>
                      <a:pt x="17" y="270"/>
                    </a:lnTo>
                    <a:lnTo>
                      <a:pt x="23" y="270"/>
                    </a:lnTo>
                    <a:lnTo>
                      <a:pt x="23" y="267"/>
                    </a:lnTo>
                    <a:lnTo>
                      <a:pt x="25" y="264"/>
                    </a:lnTo>
                    <a:lnTo>
                      <a:pt x="27" y="261"/>
                    </a:lnTo>
                    <a:lnTo>
                      <a:pt x="29" y="258"/>
                    </a:lnTo>
                    <a:lnTo>
                      <a:pt x="35" y="258"/>
                    </a:lnTo>
                    <a:lnTo>
                      <a:pt x="39" y="255"/>
                    </a:lnTo>
                    <a:lnTo>
                      <a:pt x="37" y="250"/>
                    </a:lnTo>
                    <a:lnTo>
                      <a:pt x="39" y="247"/>
                    </a:lnTo>
                    <a:lnTo>
                      <a:pt x="41" y="247"/>
                    </a:lnTo>
                    <a:lnTo>
                      <a:pt x="43" y="247"/>
                    </a:lnTo>
                    <a:lnTo>
                      <a:pt x="45" y="241"/>
                    </a:lnTo>
                    <a:lnTo>
                      <a:pt x="46" y="238"/>
                    </a:lnTo>
                    <a:lnTo>
                      <a:pt x="46" y="235"/>
                    </a:lnTo>
                    <a:lnTo>
                      <a:pt x="48" y="232"/>
                    </a:lnTo>
                    <a:lnTo>
                      <a:pt x="50" y="229"/>
                    </a:lnTo>
                    <a:lnTo>
                      <a:pt x="48" y="227"/>
                    </a:lnTo>
                    <a:lnTo>
                      <a:pt x="52" y="227"/>
                    </a:lnTo>
                    <a:lnTo>
                      <a:pt x="50" y="221"/>
                    </a:lnTo>
                    <a:lnTo>
                      <a:pt x="57" y="221"/>
                    </a:lnTo>
                    <a:lnTo>
                      <a:pt x="57" y="218"/>
                    </a:lnTo>
                    <a:lnTo>
                      <a:pt x="61" y="209"/>
                    </a:lnTo>
                    <a:lnTo>
                      <a:pt x="67" y="204"/>
                    </a:lnTo>
                    <a:lnTo>
                      <a:pt x="68" y="195"/>
                    </a:lnTo>
                    <a:lnTo>
                      <a:pt x="70" y="192"/>
                    </a:lnTo>
                    <a:lnTo>
                      <a:pt x="70" y="186"/>
                    </a:lnTo>
                    <a:lnTo>
                      <a:pt x="76" y="178"/>
                    </a:lnTo>
                    <a:lnTo>
                      <a:pt x="78" y="172"/>
                    </a:lnTo>
                    <a:lnTo>
                      <a:pt x="78" y="169"/>
                    </a:lnTo>
                    <a:lnTo>
                      <a:pt x="80" y="166"/>
                    </a:lnTo>
                    <a:lnTo>
                      <a:pt x="82" y="155"/>
                    </a:lnTo>
                    <a:lnTo>
                      <a:pt x="84" y="146"/>
                    </a:lnTo>
                    <a:lnTo>
                      <a:pt x="86" y="140"/>
                    </a:lnTo>
                    <a:lnTo>
                      <a:pt x="84" y="137"/>
                    </a:lnTo>
                    <a:lnTo>
                      <a:pt x="88" y="135"/>
                    </a:lnTo>
                    <a:lnTo>
                      <a:pt x="91" y="126"/>
                    </a:lnTo>
                    <a:lnTo>
                      <a:pt x="93" y="120"/>
                    </a:lnTo>
                    <a:lnTo>
                      <a:pt x="96" y="112"/>
                    </a:lnTo>
                    <a:lnTo>
                      <a:pt x="93" y="109"/>
                    </a:lnTo>
                    <a:lnTo>
                      <a:pt x="96" y="97"/>
                    </a:lnTo>
                    <a:lnTo>
                      <a:pt x="98" y="91"/>
                    </a:lnTo>
                    <a:lnTo>
                      <a:pt x="100" y="83"/>
                    </a:lnTo>
                    <a:lnTo>
                      <a:pt x="100" y="74"/>
                    </a:lnTo>
                    <a:lnTo>
                      <a:pt x="100" y="68"/>
                    </a:lnTo>
                    <a:lnTo>
                      <a:pt x="104" y="66"/>
                    </a:lnTo>
                    <a:lnTo>
                      <a:pt x="104" y="54"/>
                    </a:lnTo>
                    <a:lnTo>
                      <a:pt x="108" y="45"/>
                    </a:lnTo>
                    <a:lnTo>
                      <a:pt x="108" y="40"/>
                    </a:lnTo>
                    <a:lnTo>
                      <a:pt x="110" y="37"/>
                    </a:lnTo>
                    <a:lnTo>
                      <a:pt x="110" y="25"/>
                    </a:lnTo>
                    <a:lnTo>
                      <a:pt x="110" y="17"/>
                    </a:lnTo>
                    <a:lnTo>
                      <a:pt x="112" y="5"/>
                    </a:lnTo>
                    <a:lnTo>
                      <a:pt x="114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72" name="Freeform 86"/>
              <p:cNvSpPr>
                <a:spLocks/>
              </p:cNvSpPr>
              <p:nvPr/>
            </p:nvSpPr>
            <p:spPr bwMode="auto">
              <a:xfrm>
                <a:off x="4982" y="1233"/>
                <a:ext cx="108" cy="288"/>
              </a:xfrm>
              <a:custGeom>
                <a:avLst/>
                <a:gdLst>
                  <a:gd name="T0" fmla="*/ 105 w 108"/>
                  <a:gd name="T1" fmla="*/ 287 h 288"/>
                  <a:gd name="T2" fmla="*/ 97 w 108"/>
                  <a:gd name="T3" fmla="*/ 284 h 288"/>
                  <a:gd name="T4" fmla="*/ 89 w 108"/>
                  <a:gd name="T5" fmla="*/ 284 h 288"/>
                  <a:gd name="T6" fmla="*/ 86 w 108"/>
                  <a:gd name="T7" fmla="*/ 284 h 288"/>
                  <a:gd name="T8" fmla="*/ 80 w 108"/>
                  <a:gd name="T9" fmla="*/ 275 h 288"/>
                  <a:gd name="T10" fmla="*/ 76 w 108"/>
                  <a:gd name="T11" fmla="*/ 272 h 288"/>
                  <a:gd name="T12" fmla="*/ 74 w 108"/>
                  <a:gd name="T13" fmla="*/ 272 h 288"/>
                  <a:gd name="T14" fmla="*/ 69 w 108"/>
                  <a:gd name="T15" fmla="*/ 264 h 288"/>
                  <a:gd name="T16" fmla="*/ 67 w 108"/>
                  <a:gd name="T17" fmla="*/ 261 h 288"/>
                  <a:gd name="T18" fmla="*/ 63 w 108"/>
                  <a:gd name="T19" fmla="*/ 261 h 288"/>
                  <a:gd name="T20" fmla="*/ 61 w 108"/>
                  <a:gd name="T21" fmla="*/ 255 h 288"/>
                  <a:gd name="T22" fmla="*/ 59 w 108"/>
                  <a:gd name="T23" fmla="*/ 246 h 288"/>
                  <a:gd name="T24" fmla="*/ 57 w 108"/>
                  <a:gd name="T25" fmla="*/ 243 h 288"/>
                  <a:gd name="T26" fmla="*/ 53 w 108"/>
                  <a:gd name="T27" fmla="*/ 238 h 288"/>
                  <a:gd name="T28" fmla="*/ 53 w 108"/>
                  <a:gd name="T29" fmla="*/ 235 h 288"/>
                  <a:gd name="T30" fmla="*/ 53 w 108"/>
                  <a:gd name="T31" fmla="*/ 232 h 288"/>
                  <a:gd name="T32" fmla="*/ 47 w 108"/>
                  <a:gd name="T33" fmla="*/ 226 h 288"/>
                  <a:gd name="T34" fmla="*/ 39 w 108"/>
                  <a:gd name="T35" fmla="*/ 206 h 288"/>
                  <a:gd name="T36" fmla="*/ 35 w 108"/>
                  <a:gd name="T37" fmla="*/ 198 h 288"/>
                  <a:gd name="T38" fmla="*/ 34 w 108"/>
                  <a:gd name="T39" fmla="*/ 186 h 288"/>
                  <a:gd name="T40" fmla="*/ 30 w 108"/>
                  <a:gd name="T41" fmla="*/ 175 h 288"/>
                  <a:gd name="T42" fmla="*/ 26 w 108"/>
                  <a:gd name="T43" fmla="*/ 160 h 288"/>
                  <a:gd name="T44" fmla="*/ 22 w 108"/>
                  <a:gd name="T45" fmla="*/ 146 h 288"/>
                  <a:gd name="T46" fmla="*/ 18 w 108"/>
                  <a:gd name="T47" fmla="*/ 132 h 288"/>
                  <a:gd name="T48" fmla="*/ 15 w 108"/>
                  <a:gd name="T49" fmla="*/ 120 h 288"/>
                  <a:gd name="T50" fmla="*/ 15 w 108"/>
                  <a:gd name="T51" fmla="*/ 109 h 288"/>
                  <a:gd name="T52" fmla="*/ 13 w 108"/>
                  <a:gd name="T53" fmla="*/ 91 h 288"/>
                  <a:gd name="T54" fmla="*/ 11 w 108"/>
                  <a:gd name="T55" fmla="*/ 77 h 288"/>
                  <a:gd name="T56" fmla="*/ 7 w 108"/>
                  <a:gd name="T57" fmla="*/ 63 h 288"/>
                  <a:gd name="T58" fmla="*/ 5 w 108"/>
                  <a:gd name="T59" fmla="*/ 48 h 288"/>
                  <a:gd name="T60" fmla="*/ 3 w 108"/>
                  <a:gd name="T61" fmla="*/ 25 h 288"/>
                  <a:gd name="T62" fmla="*/ 3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5" y="287"/>
                    </a:lnTo>
                    <a:lnTo>
                      <a:pt x="97" y="284"/>
                    </a:lnTo>
                    <a:lnTo>
                      <a:pt x="93" y="287"/>
                    </a:lnTo>
                    <a:lnTo>
                      <a:pt x="89" y="284"/>
                    </a:lnTo>
                    <a:lnTo>
                      <a:pt x="88" y="284"/>
                    </a:lnTo>
                    <a:lnTo>
                      <a:pt x="86" y="284"/>
                    </a:lnTo>
                    <a:lnTo>
                      <a:pt x="82" y="275"/>
                    </a:lnTo>
                    <a:lnTo>
                      <a:pt x="80" y="275"/>
                    </a:lnTo>
                    <a:lnTo>
                      <a:pt x="78" y="275"/>
                    </a:lnTo>
                    <a:lnTo>
                      <a:pt x="76" y="272"/>
                    </a:lnTo>
                    <a:lnTo>
                      <a:pt x="76" y="275"/>
                    </a:lnTo>
                    <a:lnTo>
                      <a:pt x="74" y="272"/>
                    </a:lnTo>
                    <a:lnTo>
                      <a:pt x="72" y="269"/>
                    </a:lnTo>
                    <a:lnTo>
                      <a:pt x="69" y="264"/>
                    </a:lnTo>
                    <a:lnTo>
                      <a:pt x="67" y="264"/>
                    </a:lnTo>
                    <a:lnTo>
                      <a:pt x="67" y="261"/>
                    </a:lnTo>
                    <a:lnTo>
                      <a:pt x="65" y="261"/>
                    </a:lnTo>
                    <a:lnTo>
                      <a:pt x="63" y="261"/>
                    </a:lnTo>
                    <a:lnTo>
                      <a:pt x="61" y="255"/>
                    </a:lnTo>
                    <a:lnTo>
                      <a:pt x="59" y="252"/>
                    </a:lnTo>
                    <a:lnTo>
                      <a:pt x="59" y="246"/>
                    </a:lnTo>
                    <a:lnTo>
                      <a:pt x="57" y="243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1" y="229"/>
                    </a:lnTo>
                    <a:lnTo>
                      <a:pt x="47" y="226"/>
                    </a:lnTo>
                    <a:lnTo>
                      <a:pt x="45" y="218"/>
                    </a:lnTo>
                    <a:lnTo>
                      <a:pt x="39" y="206"/>
                    </a:lnTo>
                    <a:lnTo>
                      <a:pt x="35" y="203"/>
                    </a:lnTo>
                    <a:lnTo>
                      <a:pt x="35" y="198"/>
                    </a:lnTo>
                    <a:lnTo>
                      <a:pt x="32" y="192"/>
                    </a:lnTo>
                    <a:lnTo>
                      <a:pt x="34" y="186"/>
                    </a:lnTo>
                    <a:lnTo>
                      <a:pt x="32" y="177"/>
                    </a:lnTo>
                    <a:lnTo>
                      <a:pt x="30" y="175"/>
                    </a:lnTo>
                    <a:lnTo>
                      <a:pt x="26" y="169"/>
                    </a:lnTo>
                    <a:lnTo>
                      <a:pt x="26" y="160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2" y="143"/>
                    </a:lnTo>
                    <a:lnTo>
                      <a:pt x="18" y="132"/>
                    </a:lnTo>
                    <a:lnTo>
                      <a:pt x="17" y="132"/>
                    </a:lnTo>
                    <a:lnTo>
                      <a:pt x="15" y="120"/>
                    </a:lnTo>
                    <a:lnTo>
                      <a:pt x="18" y="114"/>
                    </a:lnTo>
                    <a:lnTo>
                      <a:pt x="15" y="109"/>
                    </a:lnTo>
                    <a:lnTo>
                      <a:pt x="13" y="100"/>
                    </a:lnTo>
                    <a:lnTo>
                      <a:pt x="13" y="91"/>
                    </a:lnTo>
                    <a:lnTo>
                      <a:pt x="9" y="83"/>
                    </a:lnTo>
                    <a:lnTo>
                      <a:pt x="11" y="77"/>
                    </a:lnTo>
                    <a:lnTo>
                      <a:pt x="9" y="74"/>
                    </a:lnTo>
                    <a:lnTo>
                      <a:pt x="7" y="63"/>
                    </a:lnTo>
                    <a:lnTo>
                      <a:pt x="5" y="51"/>
                    </a:lnTo>
                    <a:lnTo>
                      <a:pt x="5" y="48"/>
                    </a:lnTo>
                    <a:lnTo>
                      <a:pt x="5" y="34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73" name="Freeform 87"/>
              <p:cNvSpPr>
                <a:spLocks/>
              </p:cNvSpPr>
              <p:nvPr/>
            </p:nvSpPr>
            <p:spPr bwMode="auto">
              <a:xfrm>
                <a:off x="4871" y="950"/>
                <a:ext cx="112" cy="284"/>
              </a:xfrm>
              <a:custGeom>
                <a:avLst/>
                <a:gdLst>
                  <a:gd name="T0" fmla="*/ 3 w 112"/>
                  <a:gd name="T1" fmla="*/ 5 h 284"/>
                  <a:gd name="T2" fmla="*/ 7 w 112"/>
                  <a:gd name="T3" fmla="*/ 5 h 284"/>
                  <a:gd name="T4" fmla="*/ 11 w 112"/>
                  <a:gd name="T5" fmla="*/ 5 h 284"/>
                  <a:gd name="T6" fmla="*/ 19 w 112"/>
                  <a:gd name="T7" fmla="*/ 5 h 284"/>
                  <a:gd name="T8" fmla="*/ 24 w 112"/>
                  <a:gd name="T9" fmla="*/ 14 h 284"/>
                  <a:gd name="T10" fmla="*/ 29 w 112"/>
                  <a:gd name="T11" fmla="*/ 17 h 284"/>
                  <a:gd name="T12" fmla="*/ 31 w 112"/>
                  <a:gd name="T13" fmla="*/ 17 h 284"/>
                  <a:gd name="T14" fmla="*/ 37 w 112"/>
                  <a:gd name="T15" fmla="*/ 25 h 284"/>
                  <a:gd name="T16" fmla="*/ 39 w 112"/>
                  <a:gd name="T17" fmla="*/ 31 h 284"/>
                  <a:gd name="T18" fmla="*/ 43 w 112"/>
                  <a:gd name="T19" fmla="*/ 31 h 284"/>
                  <a:gd name="T20" fmla="*/ 43 w 112"/>
                  <a:gd name="T21" fmla="*/ 31 h 284"/>
                  <a:gd name="T22" fmla="*/ 46 w 112"/>
                  <a:gd name="T23" fmla="*/ 42 h 284"/>
                  <a:gd name="T24" fmla="*/ 48 w 112"/>
                  <a:gd name="T25" fmla="*/ 45 h 284"/>
                  <a:gd name="T26" fmla="*/ 52 w 112"/>
                  <a:gd name="T27" fmla="*/ 51 h 284"/>
                  <a:gd name="T28" fmla="*/ 54 w 112"/>
                  <a:gd name="T29" fmla="*/ 54 h 284"/>
                  <a:gd name="T30" fmla="*/ 58 w 112"/>
                  <a:gd name="T31" fmla="*/ 60 h 284"/>
                  <a:gd name="T32" fmla="*/ 62 w 112"/>
                  <a:gd name="T33" fmla="*/ 68 h 284"/>
                  <a:gd name="T34" fmla="*/ 66 w 112"/>
                  <a:gd name="T35" fmla="*/ 80 h 284"/>
                  <a:gd name="T36" fmla="*/ 71 w 112"/>
                  <a:gd name="T37" fmla="*/ 91 h 284"/>
                  <a:gd name="T38" fmla="*/ 75 w 112"/>
                  <a:gd name="T39" fmla="*/ 102 h 284"/>
                  <a:gd name="T40" fmla="*/ 79 w 112"/>
                  <a:gd name="T41" fmla="*/ 117 h 284"/>
                  <a:gd name="T42" fmla="*/ 84 w 112"/>
                  <a:gd name="T43" fmla="*/ 128 h 284"/>
                  <a:gd name="T44" fmla="*/ 88 w 112"/>
                  <a:gd name="T45" fmla="*/ 142 h 284"/>
                  <a:gd name="T46" fmla="*/ 91 w 112"/>
                  <a:gd name="T47" fmla="*/ 151 h 284"/>
                  <a:gd name="T48" fmla="*/ 93 w 112"/>
                  <a:gd name="T49" fmla="*/ 165 h 284"/>
                  <a:gd name="T50" fmla="*/ 95 w 112"/>
                  <a:gd name="T51" fmla="*/ 180 h 284"/>
                  <a:gd name="T52" fmla="*/ 97 w 112"/>
                  <a:gd name="T53" fmla="*/ 191 h 284"/>
                  <a:gd name="T54" fmla="*/ 99 w 112"/>
                  <a:gd name="T55" fmla="*/ 205 h 284"/>
                  <a:gd name="T56" fmla="*/ 103 w 112"/>
                  <a:gd name="T57" fmla="*/ 222 h 284"/>
                  <a:gd name="T58" fmla="*/ 105 w 112"/>
                  <a:gd name="T59" fmla="*/ 240 h 284"/>
                  <a:gd name="T60" fmla="*/ 107 w 112"/>
                  <a:gd name="T61" fmla="*/ 260 h 284"/>
                  <a:gd name="T62" fmla="*/ 109 w 112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0" y="0"/>
                    </a:moveTo>
                    <a:lnTo>
                      <a:pt x="3" y="5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2" y="11"/>
                    </a:lnTo>
                    <a:lnTo>
                      <a:pt x="24" y="14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3" y="22"/>
                    </a:lnTo>
                    <a:lnTo>
                      <a:pt x="37" y="25"/>
                    </a:lnTo>
                    <a:lnTo>
                      <a:pt x="39" y="28"/>
                    </a:lnTo>
                    <a:lnTo>
                      <a:pt x="39" y="31"/>
                    </a:lnTo>
                    <a:lnTo>
                      <a:pt x="41" y="28"/>
                    </a:lnTo>
                    <a:lnTo>
                      <a:pt x="43" y="31"/>
                    </a:lnTo>
                    <a:lnTo>
                      <a:pt x="41" y="34"/>
                    </a:lnTo>
                    <a:lnTo>
                      <a:pt x="43" y="31"/>
                    </a:lnTo>
                    <a:lnTo>
                      <a:pt x="44" y="40"/>
                    </a:lnTo>
                    <a:lnTo>
                      <a:pt x="46" y="42"/>
                    </a:lnTo>
                    <a:lnTo>
                      <a:pt x="48" y="45"/>
                    </a:lnTo>
                    <a:lnTo>
                      <a:pt x="48" y="48"/>
                    </a:lnTo>
                    <a:lnTo>
                      <a:pt x="52" y="51"/>
                    </a:lnTo>
                    <a:lnTo>
                      <a:pt x="54" y="51"/>
                    </a:lnTo>
                    <a:lnTo>
                      <a:pt x="54" y="54"/>
                    </a:lnTo>
                    <a:lnTo>
                      <a:pt x="56" y="57"/>
                    </a:lnTo>
                    <a:lnTo>
                      <a:pt x="58" y="60"/>
                    </a:lnTo>
                    <a:lnTo>
                      <a:pt x="62" y="68"/>
                    </a:lnTo>
                    <a:lnTo>
                      <a:pt x="64" y="74"/>
                    </a:lnTo>
                    <a:lnTo>
                      <a:pt x="66" y="80"/>
                    </a:lnTo>
                    <a:lnTo>
                      <a:pt x="67" y="85"/>
                    </a:lnTo>
                    <a:lnTo>
                      <a:pt x="71" y="91"/>
                    </a:lnTo>
                    <a:lnTo>
                      <a:pt x="73" y="100"/>
                    </a:lnTo>
                    <a:lnTo>
                      <a:pt x="75" y="102"/>
                    </a:lnTo>
                    <a:lnTo>
                      <a:pt x="77" y="111"/>
                    </a:lnTo>
                    <a:lnTo>
                      <a:pt x="79" y="117"/>
                    </a:lnTo>
                    <a:lnTo>
                      <a:pt x="81" y="120"/>
                    </a:lnTo>
                    <a:lnTo>
                      <a:pt x="84" y="128"/>
                    </a:lnTo>
                    <a:lnTo>
                      <a:pt x="84" y="134"/>
                    </a:lnTo>
                    <a:lnTo>
                      <a:pt x="88" y="142"/>
                    </a:lnTo>
                    <a:lnTo>
                      <a:pt x="86" y="142"/>
                    </a:lnTo>
                    <a:lnTo>
                      <a:pt x="91" y="151"/>
                    </a:lnTo>
                    <a:lnTo>
                      <a:pt x="91" y="157"/>
                    </a:lnTo>
                    <a:lnTo>
                      <a:pt x="93" y="165"/>
                    </a:lnTo>
                    <a:lnTo>
                      <a:pt x="93" y="171"/>
                    </a:lnTo>
                    <a:lnTo>
                      <a:pt x="95" y="180"/>
                    </a:lnTo>
                    <a:lnTo>
                      <a:pt x="97" y="188"/>
                    </a:lnTo>
                    <a:lnTo>
                      <a:pt x="97" y="191"/>
                    </a:lnTo>
                    <a:lnTo>
                      <a:pt x="99" y="197"/>
                    </a:lnTo>
                    <a:lnTo>
                      <a:pt x="99" y="205"/>
                    </a:lnTo>
                    <a:lnTo>
                      <a:pt x="101" y="217"/>
                    </a:lnTo>
                    <a:lnTo>
                      <a:pt x="103" y="222"/>
                    </a:lnTo>
                    <a:lnTo>
                      <a:pt x="103" y="231"/>
                    </a:lnTo>
                    <a:lnTo>
                      <a:pt x="105" y="240"/>
                    </a:lnTo>
                    <a:lnTo>
                      <a:pt x="105" y="248"/>
                    </a:lnTo>
                    <a:lnTo>
                      <a:pt x="107" y="260"/>
                    </a:lnTo>
                    <a:lnTo>
                      <a:pt x="107" y="262"/>
                    </a:lnTo>
                    <a:lnTo>
                      <a:pt x="109" y="274"/>
                    </a:lnTo>
                    <a:lnTo>
                      <a:pt x="111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74" name="Freeform 88"/>
              <p:cNvSpPr>
                <a:spLocks/>
              </p:cNvSpPr>
              <p:nvPr/>
            </p:nvSpPr>
            <p:spPr bwMode="auto">
              <a:xfrm>
                <a:off x="4760" y="950"/>
                <a:ext cx="112" cy="284"/>
              </a:xfrm>
              <a:custGeom>
                <a:avLst/>
                <a:gdLst>
                  <a:gd name="T0" fmla="*/ 107 w 112"/>
                  <a:gd name="T1" fmla="*/ 5 h 284"/>
                  <a:gd name="T2" fmla="*/ 101 w 112"/>
                  <a:gd name="T3" fmla="*/ 5 h 284"/>
                  <a:gd name="T4" fmla="*/ 97 w 112"/>
                  <a:gd name="T5" fmla="*/ 8 h 284"/>
                  <a:gd name="T6" fmla="*/ 89 w 112"/>
                  <a:gd name="T7" fmla="*/ 5 h 284"/>
                  <a:gd name="T8" fmla="*/ 84 w 112"/>
                  <a:gd name="T9" fmla="*/ 8 h 284"/>
                  <a:gd name="T10" fmla="*/ 80 w 112"/>
                  <a:gd name="T11" fmla="*/ 17 h 284"/>
                  <a:gd name="T12" fmla="*/ 78 w 112"/>
                  <a:gd name="T13" fmla="*/ 17 h 284"/>
                  <a:gd name="T14" fmla="*/ 74 w 112"/>
                  <a:gd name="T15" fmla="*/ 20 h 284"/>
                  <a:gd name="T16" fmla="*/ 72 w 112"/>
                  <a:gd name="T17" fmla="*/ 28 h 284"/>
                  <a:gd name="T18" fmla="*/ 66 w 112"/>
                  <a:gd name="T19" fmla="*/ 31 h 284"/>
                  <a:gd name="T20" fmla="*/ 66 w 112"/>
                  <a:gd name="T21" fmla="*/ 31 h 284"/>
                  <a:gd name="T22" fmla="*/ 65 w 112"/>
                  <a:gd name="T23" fmla="*/ 37 h 284"/>
                  <a:gd name="T24" fmla="*/ 63 w 112"/>
                  <a:gd name="T25" fmla="*/ 45 h 284"/>
                  <a:gd name="T26" fmla="*/ 61 w 112"/>
                  <a:gd name="T27" fmla="*/ 51 h 284"/>
                  <a:gd name="T28" fmla="*/ 59 w 112"/>
                  <a:gd name="T29" fmla="*/ 57 h 284"/>
                  <a:gd name="T30" fmla="*/ 55 w 112"/>
                  <a:gd name="T31" fmla="*/ 57 h 284"/>
                  <a:gd name="T32" fmla="*/ 47 w 112"/>
                  <a:gd name="T33" fmla="*/ 68 h 284"/>
                  <a:gd name="T34" fmla="*/ 45 w 112"/>
                  <a:gd name="T35" fmla="*/ 77 h 284"/>
                  <a:gd name="T36" fmla="*/ 42 w 112"/>
                  <a:gd name="T37" fmla="*/ 94 h 284"/>
                  <a:gd name="T38" fmla="*/ 38 w 112"/>
                  <a:gd name="T39" fmla="*/ 102 h 284"/>
                  <a:gd name="T40" fmla="*/ 32 w 112"/>
                  <a:gd name="T41" fmla="*/ 114 h 284"/>
                  <a:gd name="T42" fmla="*/ 28 w 112"/>
                  <a:gd name="T43" fmla="*/ 128 h 284"/>
                  <a:gd name="T44" fmla="*/ 24 w 112"/>
                  <a:gd name="T45" fmla="*/ 142 h 284"/>
                  <a:gd name="T46" fmla="*/ 21 w 112"/>
                  <a:gd name="T47" fmla="*/ 154 h 284"/>
                  <a:gd name="T48" fmla="*/ 21 w 112"/>
                  <a:gd name="T49" fmla="*/ 168 h 284"/>
                  <a:gd name="T50" fmla="*/ 19 w 112"/>
                  <a:gd name="T51" fmla="*/ 185 h 284"/>
                  <a:gd name="T52" fmla="*/ 13 w 112"/>
                  <a:gd name="T53" fmla="*/ 197 h 284"/>
                  <a:gd name="T54" fmla="*/ 11 w 112"/>
                  <a:gd name="T55" fmla="*/ 211 h 284"/>
                  <a:gd name="T56" fmla="*/ 9 w 112"/>
                  <a:gd name="T57" fmla="*/ 225 h 284"/>
                  <a:gd name="T58" fmla="*/ 7 w 112"/>
                  <a:gd name="T59" fmla="*/ 242 h 284"/>
                  <a:gd name="T60" fmla="*/ 3 w 112"/>
                  <a:gd name="T61" fmla="*/ 260 h 284"/>
                  <a:gd name="T62" fmla="*/ 3 w 112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111" y="0"/>
                    </a:moveTo>
                    <a:lnTo>
                      <a:pt x="107" y="5"/>
                    </a:lnTo>
                    <a:lnTo>
                      <a:pt x="105" y="2"/>
                    </a:lnTo>
                    <a:lnTo>
                      <a:pt x="101" y="5"/>
                    </a:lnTo>
                    <a:lnTo>
                      <a:pt x="97" y="5"/>
                    </a:lnTo>
                    <a:lnTo>
                      <a:pt x="97" y="8"/>
                    </a:lnTo>
                    <a:lnTo>
                      <a:pt x="93" y="8"/>
                    </a:lnTo>
                    <a:lnTo>
                      <a:pt x="89" y="5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0" y="14"/>
                    </a:lnTo>
                    <a:lnTo>
                      <a:pt x="80" y="17"/>
                    </a:lnTo>
                    <a:lnTo>
                      <a:pt x="78" y="17"/>
                    </a:lnTo>
                    <a:lnTo>
                      <a:pt x="74" y="20"/>
                    </a:lnTo>
                    <a:lnTo>
                      <a:pt x="74" y="25"/>
                    </a:lnTo>
                    <a:lnTo>
                      <a:pt x="72" y="28"/>
                    </a:lnTo>
                    <a:lnTo>
                      <a:pt x="68" y="31"/>
                    </a:lnTo>
                    <a:lnTo>
                      <a:pt x="66" y="31"/>
                    </a:lnTo>
                    <a:lnTo>
                      <a:pt x="68" y="34"/>
                    </a:lnTo>
                    <a:lnTo>
                      <a:pt x="66" y="31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5" y="45"/>
                    </a:lnTo>
                    <a:lnTo>
                      <a:pt x="63" y="45"/>
                    </a:lnTo>
                    <a:lnTo>
                      <a:pt x="61" y="48"/>
                    </a:lnTo>
                    <a:lnTo>
                      <a:pt x="61" y="51"/>
                    </a:lnTo>
                    <a:lnTo>
                      <a:pt x="59" y="54"/>
                    </a:lnTo>
                    <a:lnTo>
                      <a:pt x="59" y="57"/>
                    </a:lnTo>
                    <a:lnTo>
                      <a:pt x="57" y="60"/>
                    </a:lnTo>
                    <a:lnTo>
                      <a:pt x="55" y="57"/>
                    </a:lnTo>
                    <a:lnTo>
                      <a:pt x="53" y="60"/>
                    </a:lnTo>
                    <a:lnTo>
                      <a:pt x="47" y="68"/>
                    </a:lnTo>
                    <a:lnTo>
                      <a:pt x="47" y="71"/>
                    </a:lnTo>
                    <a:lnTo>
                      <a:pt x="45" y="77"/>
                    </a:lnTo>
                    <a:lnTo>
                      <a:pt x="42" y="85"/>
                    </a:lnTo>
                    <a:lnTo>
                      <a:pt x="42" y="94"/>
                    </a:lnTo>
                    <a:lnTo>
                      <a:pt x="40" y="100"/>
                    </a:lnTo>
                    <a:lnTo>
                      <a:pt x="38" y="102"/>
                    </a:lnTo>
                    <a:lnTo>
                      <a:pt x="34" y="108"/>
                    </a:lnTo>
                    <a:lnTo>
                      <a:pt x="32" y="114"/>
                    </a:lnTo>
                    <a:lnTo>
                      <a:pt x="32" y="120"/>
                    </a:lnTo>
                    <a:lnTo>
                      <a:pt x="28" y="128"/>
                    </a:lnTo>
                    <a:lnTo>
                      <a:pt x="26" y="134"/>
                    </a:lnTo>
                    <a:lnTo>
                      <a:pt x="24" y="142"/>
                    </a:lnTo>
                    <a:lnTo>
                      <a:pt x="22" y="148"/>
                    </a:lnTo>
                    <a:lnTo>
                      <a:pt x="21" y="154"/>
                    </a:lnTo>
                    <a:lnTo>
                      <a:pt x="19" y="165"/>
                    </a:lnTo>
                    <a:lnTo>
                      <a:pt x="21" y="168"/>
                    </a:lnTo>
                    <a:lnTo>
                      <a:pt x="21" y="174"/>
                    </a:lnTo>
                    <a:lnTo>
                      <a:pt x="19" y="185"/>
                    </a:lnTo>
                    <a:lnTo>
                      <a:pt x="15" y="191"/>
                    </a:lnTo>
                    <a:lnTo>
                      <a:pt x="13" y="197"/>
                    </a:lnTo>
                    <a:lnTo>
                      <a:pt x="13" y="202"/>
                    </a:lnTo>
                    <a:lnTo>
                      <a:pt x="11" y="211"/>
                    </a:lnTo>
                    <a:lnTo>
                      <a:pt x="11" y="217"/>
                    </a:lnTo>
                    <a:lnTo>
                      <a:pt x="9" y="225"/>
                    </a:lnTo>
                    <a:lnTo>
                      <a:pt x="9" y="234"/>
                    </a:lnTo>
                    <a:lnTo>
                      <a:pt x="7" y="242"/>
                    </a:lnTo>
                    <a:lnTo>
                      <a:pt x="9" y="251"/>
                    </a:lnTo>
                    <a:lnTo>
                      <a:pt x="3" y="260"/>
                    </a:lnTo>
                    <a:lnTo>
                      <a:pt x="3" y="268"/>
                    </a:lnTo>
                    <a:lnTo>
                      <a:pt x="3" y="274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75" name="Freeform 89"/>
              <p:cNvSpPr>
                <a:spLocks/>
              </p:cNvSpPr>
              <p:nvPr/>
            </p:nvSpPr>
            <p:spPr bwMode="auto">
              <a:xfrm>
                <a:off x="2786" y="1233"/>
                <a:ext cx="109" cy="288"/>
              </a:xfrm>
              <a:custGeom>
                <a:avLst/>
                <a:gdLst>
                  <a:gd name="T0" fmla="*/ 102 w 109"/>
                  <a:gd name="T1" fmla="*/ 284 h 288"/>
                  <a:gd name="T2" fmla="*/ 98 w 109"/>
                  <a:gd name="T3" fmla="*/ 284 h 288"/>
                  <a:gd name="T4" fmla="*/ 92 w 109"/>
                  <a:gd name="T5" fmla="*/ 284 h 288"/>
                  <a:gd name="T6" fmla="*/ 87 w 109"/>
                  <a:gd name="T7" fmla="*/ 281 h 288"/>
                  <a:gd name="T8" fmla="*/ 83 w 109"/>
                  <a:gd name="T9" fmla="*/ 278 h 288"/>
                  <a:gd name="T10" fmla="*/ 79 w 109"/>
                  <a:gd name="T11" fmla="*/ 275 h 288"/>
                  <a:gd name="T12" fmla="*/ 75 w 109"/>
                  <a:gd name="T13" fmla="*/ 272 h 288"/>
                  <a:gd name="T14" fmla="*/ 72 w 109"/>
                  <a:gd name="T15" fmla="*/ 269 h 288"/>
                  <a:gd name="T16" fmla="*/ 68 w 109"/>
                  <a:gd name="T17" fmla="*/ 261 h 288"/>
                  <a:gd name="T18" fmla="*/ 64 w 109"/>
                  <a:gd name="T19" fmla="*/ 258 h 288"/>
                  <a:gd name="T20" fmla="*/ 64 w 109"/>
                  <a:gd name="T21" fmla="*/ 252 h 288"/>
                  <a:gd name="T22" fmla="*/ 62 w 109"/>
                  <a:gd name="T23" fmla="*/ 246 h 288"/>
                  <a:gd name="T24" fmla="*/ 58 w 109"/>
                  <a:gd name="T25" fmla="*/ 241 h 288"/>
                  <a:gd name="T26" fmla="*/ 56 w 109"/>
                  <a:gd name="T27" fmla="*/ 238 h 288"/>
                  <a:gd name="T28" fmla="*/ 51 w 109"/>
                  <a:gd name="T29" fmla="*/ 232 h 288"/>
                  <a:gd name="T30" fmla="*/ 51 w 109"/>
                  <a:gd name="T31" fmla="*/ 226 h 288"/>
                  <a:gd name="T32" fmla="*/ 49 w 109"/>
                  <a:gd name="T33" fmla="*/ 220 h 288"/>
                  <a:gd name="T34" fmla="*/ 43 w 109"/>
                  <a:gd name="T35" fmla="*/ 206 h 288"/>
                  <a:gd name="T36" fmla="*/ 37 w 109"/>
                  <a:gd name="T37" fmla="*/ 198 h 288"/>
                  <a:gd name="T38" fmla="*/ 34 w 109"/>
                  <a:gd name="T39" fmla="*/ 183 h 288"/>
                  <a:gd name="T40" fmla="*/ 32 w 109"/>
                  <a:gd name="T41" fmla="*/ 172 h 288"/>
                  <a:gd name="T42" fmla="*/ 26 w 109"/>
                  <a:gd name="T43" fmla="*/ 160 h 288"/>
                  <a:gd name="T44" fmla="*/ 22 w 109"/>
                  <a:gd name="T45" fmla="*/ 146 h 288"/>
                  <a:gd name="T46" fmla="*/ 20 w 109"/>
                  <a:gd name="T47" fmla="*/ 132 h 288"/>
                  <a:gd name="T48" fmla="*/ 15 w 109"/>
                  <a:gd name="T49" fmla="*/ 117 h 288"/>
                  <a:gd name="T50" fmla="*/ 17 w 109"/>
                  <a:gd name="T51" fmla="*/ 106 h 288"/>
                  <a:gd name="T52" fmla="*/ 11 w 109"/>
                  <a:gd name="T53" fmla="*/ 88 h 288"/>
                  <a:gd name="T54" fmla="*/ 11 w 109"/>
                  <a:gd name="T55" fmla="*/ 77 h 288"/>
                  <a:gd name="T56" fmla="*/ 11 w 109"/>
                  <a:gd name="T57" fmla="*/ 60 h 288"/>
                  <a:gd name="T58" fmla="*/ 5 w 109"/>
                  <a:gd name="T59" fmla="*/ 45 h 288"/>
                  <a:gd name="T60" fmla="*/ 3 w 109"/>
                  <a:gd name="T61" fmla="*/ 25 h 288"/>
                  <a:gd name="T62" fmla="*/ 0 w 109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8"/>
                  <a:gd name="T98" fmla="*/ 109 w 109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8">
                    <a:moveTo>
                      <a:pt x="108" y="287"/>
                    </a:moveTo>
                    <a:lnTo>
                      <a:pt x="102" y="284"/>
                    </a:lnTo>
                    <a:lnTo>
                      <a:pt x="98" y="284"/>
                    </a:lnTo>
                    <a:lnTo>
                      <a:pt x="96" y="284"/>
                    </a:lnTo>
                    <a:lnTo>
                      <a:pt x="92" y="284"/>
                    </a:lnTo>
                    <a:lnTo>
                      <a:pt x="90" y="278"/>
                    </a:lnTo>
                    <a:lnTo>
                      <a:pt x="87" y="281"/>
                    </a:lnTo>
                    <a:lnTo>
                      <a:pt x="85" y="278"/>
                    </a:lnTo>
                    <a:lnTo>
                      <a:pt x="83" y="278"/>
                    </a:lnTo>
                    <a:lnTo>
                      <a:pt x="79" y="275"/>
                    </a:lnTo>
                    <a:lnTo>
                      <a:pt x="75" y="272"/>
                    </a:lnTo>
                    <a:lnTo>
                      <a:pt x="73" y="266"/>
                    </a:lnTo>
                    <a:lnTo>
                      <a:pt x="72" y="269"/>
                    </a:lnTo>
                    <a:lnTo>
                      <a:pt x="70" y="264"/>
                    </a:lnTo>
                    <a:lnTo>
                      <a:pt x="68" y="261"/>
                    </a:lnTo>
                    <a:lnTo>
                      <a:pt x="66" y="261"/>
                    </a:lnTo>
                    <a:lnTo>
                      <a:pt x="64" y="258"/>
                    </a:lnTo>
                    <a:lnTo>
                      <a:pt x="64" y="255"/>
                    </a:lnTo>
                    <a:lnTo>
                      <a:pt x="64" y="252"/>
                    </a:lnTo>
                    <a:lnTo>
                      <a:pt x="62" y="246"/>
                    </a:lnTo>
                    <a:lnTo>
                      <a:pt x="60" y="243"/>
                    </a:lnTo>
                    <a:lnTo>
                      <a:pt x="58" y="241"/>
                    </a:lnTo>
                    <a:lnTo>
                      <a:pt x="56" y="238"/>
                    </a:lnTo>
                    <a:lnTo>
                      <a:pt x="51" y="232"/>
                    </a:lnTo>
                    <a:lnTo>
                      <a:pt x="51" y="226"/>
                    </a:lnTo>
                    <a:lnTo>
                      <a:pt x="49" y="226"/>
                    </a:lnTo>
                    <a:lnTo>
                      <a:pt x="49" y="220"/>
                    </a:lnTo>
                    <a:lnTo>
                      <a:pt x="45" y="218"/>
                    </a:lnTo>
                    <a:lnTo>
                      <a:pt x="43" y="206"/>
                    </a:lnTo>
                    <a:lnTo>
                      <a:pt x="39" y="203"/>
                    </a:lnTo>
                    <a:lnTo>
                      <a:pt x="37" y="198"/>
                    </a:lnTo>
                    <a:lnTo>
                      <a:pt x="36" y="192"/>
                    </a:lnTo>
                    <a:lnTo>
                      <a:pt x="34" y="183"/>
                    </a:lnTo>
                    <a:lnTo>
                      <a:pt x="28" y="177"/>
                    </a:lnTo>
                    <a:lnTo>
                      <a:pt x="32" y="172"/>
                    </a:lnTo>
                    <a:lnTo>
                      <a:pt x="28" y="166"/>
                    </a:lnTo>
                    <a:lnTo>
                      <a:pt x="26" y="160"/>
                    </a:lnTo>
                    <a:lnTo>
                      <a:pt x="26" y="152"/>
                    </a:lnTo>
                    <a:lnTo>
                      <a:pt x="22" y="146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8" y="129"/>
                    </a:lnTo>
                    <a:lnTo>
                      <a:pt x="15" y="117"/>
                    </a:lnTo>
                    <a:lnTo>
                      <a:pt x="17" y="114"/>
                    </a:lnTo>
                    <a:lnTo>
                      <a:pt x="17" y="106"/>
                    </a:lnTo>
                    <a:lnTo>
                      <a:pt x="13" y="97"/>
                    </a:lnTo>
                    <a:lnTo>
                      <a:pt x="11" y="88"/>
                    </a:lnTo>
                    <a:lnTo>
                      <a:pt x="11" y="83"/>
                    </a:lnTo>
                    <a:lnTo>
                      <a:pt x="11" y="77"/>
                    </a:lnTo>
                    <a:lnTo>
                      <a:pt x="9" y="66"/>
                    </a:lnTo>
                    <a:lnTo>
                      <a:pt x="11" y="60"/>
                    </a:lnTo>
                    <a:lnTo>
                      <a:pt x="7" y="51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76" name="Freeform 90"/>
              <p:cNvSpPr>
                <a:spLocks/>
              </p:cNvSpPr>
              <p:nvPr/>
            </p:nvSpPr>
            <p:spPr bwMode="auto">
              <a:xfrm>
                <a:off x="2896" y="1233"/>
                <a:ext cx="110" cy="288"/>
              </a:xfrm>
              <a:custGeom>
                <a:avLst/>
                <a:gdLst>
                  <a:gd name="T0" fmla="*/ 3 w 110"/>
                  <a:gd name="T1" fmla="*/ 287 h 288"/>
                  <a:gd name="T2" fmla="*/ 9 w 110"/>
                  <a:gd name="T3" fmla="*/ 287 h 288"/>
                  <a:gd name="T4" fmla="*/ 15 w 110"/>
                  <a:gd name="T5" fmla="*/ 287 h 288"/>
                  <a:gd name="T6" fmla="*/ 21 w 110"/>
                  <a:gd name="T7" fmla="*/ 284 h 288"/>
                  <a:gd name="T8" fmla="*/ 24 w 110"/>
                  <a:gd name="T9" fmla="*/ 281 h 288"/>
                  <a:gd name="T10" fmla="*/ 28 w 110"/>
                  <a:gd name="T11" fmla="*/ 275 h 288"/>
                  <a:gd name="T12" fmla="*/ 32 w 110"/>
                  <a:gd name="T13" fmla="*/ 272 h 288"/>
                  <a:gd name="T14" fmla="*/ 38 w 110"/>
                  <a:gd name="T15" fmla="*/ 269 h 288"/>
                  <a:gd name="T16" fmla="*/ 38 w 110"/>
                  <a:gd name="T17" fmla="*/ 266 h 288"/>
                  <a:gd name="T18" fmla="*/ 43 w 110"/>
                  <a:gd name="T19" fmla="*/ 258 h 288"/>
                  <a:gd name="T20" fmla="*/ 45 w 110"/>
                  <a:gd name="T21" fmla="*/ 255 h 288"/>
                  <a:gd name="T22" fmla="*/ 47 w 110"/>
                  <a:gd name="T23" fmla="*/ 249 h 288"/>
                  <a:gd name="T24" fmla="*/ 49 w 110"/>
                  <a:gd name="T25" fmla="*/ 243 h 288"/>
                  <a:gd name="T26" fmla="*/ 51 w 110"/>
                  <a:gd name="T27" fmla="*/ 241 h 288"/>
                  <a:gd name="T28" fmla="*/ 53 w 110"/>
                  <a:gd name="T29" fmla="*/ 235 h 288"/>
                  <a:gd name="T30" fmla="*/ 53 w 110"/>
                  <a:gd name="T31" fmla="*/ 229 h 288"/>
                  <a:gd name="T32" fmla="*/ 61 w 110"/>
                  <a:gd name="T33" fmla="*/ 220 h 288"/>
                  <a:gd name="T34" fmla="*/ 66 w 110"/>
                  <a:gd name="T35" fmla="*/ 206 h 288"/>
                  <a:gd name="T36" fmla="*/ 70 w 110"/>
                  <a:gd name="T37" fmla="*/ 195 h 288"/>
                  <a:gd name="T38" fmla="*/ 74 w 110"/>
                  <a:gd name="T39" fmla="*/ 186 h 288"/>
                  <a:gd name="T40" fmla="*/ 82 w 110"/>
                  <a:gd name="T41" fmla="*/ 172 h 288"/>
                  <a:gd name="T42" fmla="*/ 82 w 110"/>
                  <a:gd name="T43" fmla="*/ 157 h 288"/>
                  <a:gd name="T44" fmla="*/ 86 w 110"/>
                  <a:gd name="T45" fmla="*/ 146 h 288"/>
                  <a:gd name="T46" fmla="*/ 87 w 110"/>
                  <a:gd name="T47" fmla="*/ 134 h 288"/>
                  <a:gd name="T48" fmla="*/ 93 w 110"/>
                  <a:gd name="T49" fmla="*/ 123 h 288"/>
                  <a:gd name="T50" fmla="*/ 95 w 110"/>
                  <a:gd name="T51" fmla="*/ 106 h 288"/>
                  <a:gd name="T52" fmla="*/ 95 w 110"/>
                  <a:gd name="T53" fmla="*/ 91 h 288"/>
                  <a:gd name="T54" fmla="*/ 99 w 110"/>
                  <a:gd name="T55" fmla="*/ 74 h 288"/>
                  <a:gd name="T56" fmla="*/ 103 w 110"/>
                  <a:gd name="T57" fmla="*/ 63 h 288"/>
                  <a:gd name="T58" fmla="*/ 101 w 110"/>
                  <a:gd name="T59" fmla="*/ 40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3" y="287"/>
                    </a:lnTo>
                    <a:lnTo>
                      <a:pt x="7" y="284"/>
                    </a:lnTo>
                    <a:lnTo>
                      <a:pt x="9" y="287"/>
                    </a:lnTo>
                    <a:lnTo>
                      <a:pt x="13" y="287"/>
                    </a:lnTo>
                    <a:lnTo>
                      <a:pt x="15" y="287"/>
                    </a:lnTo>
                    <a:lnTo>
                      <a:pt x="21" y="287"/>
                    </a:lnTo>
                    <a:lnTo>
                      <a:pt x="21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6" y="275"/>
                    </a:lnTo>
                    <a:lnTo>
                      <a:pt x="28" y="275"/>
                    </a:lnTo>
                    <a:lnTo>
                      <a:pt x="30" y="272"/>
                    </a:lnTo>
                    <a:lnTo>
                      <a:pt x="32" y="272"/>
                    </a:lnTo>
                    <a:lnTo>
                      <a:pt x="36" y="272"/>
                    </a:lnTo>
                    <a:lnTo>
                      <a:pt x="38" y="269"/>
                    </a:lnTo>
                    <a:lnTo>
                      <a:pt x="38" y="266"/>
                    </a:lnTo>
                    <a:lnTo>
                      <a:pt x="40" y="264"/>
                    </a:lnTo>
                    <a:lnTo>
                      <a:pt x="43" y="258"/>
                    </a:lnTo>
                    <a:lnTo>
                      <a:pt x="42" y="258"/>
                    </a:lnTo>
                    <a:lnTo>
                      <a:pt x="45" y="255"/>
                    </a:lnTo>
                    <a:lnTo>
                      <a:pt x="43" y="252"/>
                    </a:lnTo>
                    <a:lnTo>
                      <a:pt x="47" y="249"/>
                    </a:lnTo>
                    <a:lnTo>
                      <a:pt x="49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5" y="232"/>
                    </a:lnTo>
                    <a:lnTo>
                      <a:pt x="53" y="229"/>
                    </a:lnTo>
                    <a:lnTo>
                      <a:pt x="57" y="229"/>
                    </a:lnTo>
                    <a:lnTo>
                      <a:pt x="61" y="220"/>
                    </a:lnTo>
                    <a:lnTo>
                      <a:pt x="63" y="212"/>
                    </a:lnTo>
                    <a:lnTo>
                      <a:pt x="66" y="206"/>
                    </a:lnTo>
                    <a:lnTo>
                      <a:pt x="68" y="200"/>
                    </a:lnTo>
                    <a:lnTo>
                      <a:pt x="70" y="195"/>
                    </a:lnTo>
                    <a:lnTo>
                      <a:pt x="70" y="189"/>
                    </a:lnTo>
                    <a:lnTo>
                      <a:pt x="74" y="186"/>
                    </a:lnTo>
                    <a:lnTo>
                      <a:pt x="78" y="175"/>
                    </a:lnTo>
                    <a:lnTo>
                      <a:pt x="82" y="172"/>
                    </a:lnTo>
                    <a:lnTo>
                      <a:pt x="78" y="166"/>
                    </a:lnTo>
                    <a:lnTo>
                      <a:pt x="82" y="157"/>
                    </a:lnTo>
                    <a:lnTo>
                      <a:pt x="84" y="152"/>
                    </a:lnTo>
                    <a:lnTo>
                      <a:pt x="86" y="146"/>
                    </a:lnTo>
                    <a:lnTo>
                      <a:pt x="86" y="137"/>
                    </a:lnTo>
                    <a:lnTo>
                      <a:pt x="87" y="134"/>
                    </a:lnTo>
                    <a:lnTo>
                      <a:pt x="91" y="126"/>
                    </a:lnTo>
                    <a:lnTo>
                      <a:pt x="93" y="123"/>
                    </a:lnTo>
                    <a:lnTo>
                      <a:pt x="91" y="111"/>
                    </a:lnTo>
                    <a:lnTo>
                      <a:pt x="95" y="106"/>
                    </a:lnTo>
                    <a:lnTo>
                      <a:pt x="95" y="100"/>
                    </a:lnTo>
                    <a:lnTo>
                      <a:pt x="95" y="91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3" y="63"/>
                    </a:lnTo>
                    <a:lnTo>
                      <a:pt x="99" y="48"/>
                    </a:lnTo>
                    <a:lnTo>
                      <a:pt x="101" y="40"/>
                    </a:lnTo>
                    <a:lnTo>
                      <a:pt x="103" y="34"/>
                    </a:lnTo>
                    <a:lnTo>
                      <a:pt x="107" y="28"/>
                    </a:lnTo>
                    <a:lnTo>
                      <a:pt x="105" y="17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77" name="Freeform 91"/>
              <p:cNvSpPr>
                <a:spLocks/>
              </p:cNvSpPr>
              <p:nvPr/>
            </p:nvSpPr>
            <p:spPr bwMode="auto">
              <a:xfrm>
                <a:off x="2896" y="1233"/>
                <a:ext cx="110" cy="288"/>
              </a:xfrm>
              <a:custGeom>
                <a:avLst/>
                <a:gdLst>
                  <a:gd name="T0" fmla="*/ 3 w 110"/>
                  <a:gd name="T1" fmla="*/ 287 h 288"/>
                  <a:gd name="T2" fmla="*/ 9 w 110"/>
                  <a:gd name="T3" fmla="*/ 287 h 288"/>
                  <a:gd name="T4" fmla="*/ 15 w 110"/>
                  <a:gd name="T5" fmla="*/ 287 h 288"/>
                  <a:gd name="T6" fmla="*/ 21 w 110"/>
                  <a:gd name="T7" fmla="*/ 284 h 288"/>
                  <a:gd name="T8" fmla="*/ 24 w 110"/>
                  <a:gd name="T9" fmla="*/ 281 h 288"/>
                  <a:gd name="T10" fmla="*/ 28 w 110"/>
                  <a:gd name="T11" fmla="*/ 275 h 288"/>
                  <a:gd name="T12" fmla="*/ 32 w 110"/>
                  <a:gd name="T13" fmla="*/ 272 h 288"/>
                  <a:gd name="T14" fmla="*/ 38 w 110"/>
                  <a:gd name="T15" fmla="*/ 269 h 288"/>
                  <a:gd name="T16" fmla="*/ 38 w 110"/>
                  <a:gd name="T17" fmla="*/ 266 h 288"/>
                  <a:gd name="T18" fmla="*/ 43 w 110"/>
                  <a:gd name="T19" fmla="*/ 258 h 288"/>
                  <a:gd name="T20" fmla="*/ 45 w 110"/>
                  <a:gd name="T21" fmla="*/ 255 h 288"/>
                  <a:gd name="T22" fmla="*/ 47 w 110"/>
                  <a:gd name="T23" fmla="*/ 249 h 288"/>
                  <a:gd name="T24" fmla="*/ 49 w 110"/>
                  <a:gd name="T25" fmla="*/ 243 h 288"/>
                  <a:gd name="T26" fmla="*/ 51 w 110"/>
                  <a:gd name="T27" fmla="*/ 241 h 288"/>
                  <a:gd name="T28" fmla="*/ 53 w 110"/>
                  <a:gd name="T29" fmla="*/ 235 h 288"/>
                  <a:gd name="T30" fmla="*/ 57 w 110"/>
                  <a:gd name="T31" fmla="*/ 229 h 288"/>
                  <a:gd name="T32" fmla="*/ 61 w 110"/>
                  <a:gd name="T33" fmla="*/ 220 h 288"/>
                  <a:gd name="T34" fmla="*/ 66 w 110"/>
                  <a:gd name="T35" fmla="*/ 206 h 288"/>
                  <a:gd name="T36" fmla="*/ 70 w 110"/>
                  <a:gd name="T37" fmla="*/ 195 h 288"/>
                  <a:gd name="T38" fmla="*/ 76 w 110"/>
                  <a:gd name="T39" fmla="*/ 183 h 288"/>
                  <a:gd name="T40" fmla="*/ 82 w 110"/>
                  <a:gd name="T41" fmla="*/ 172 h 288"/>
                  <a:gd name="T42" fmla="*/ 82 w 110"/>
                  <a:gd name="T43" fmla="*/ 157 h 288"/>
                  <a:gd name="T44" fmla="*/ 86 w 110"/>
                  <a:gd name="T45" fmla="*/ 146 h 288"/>
                  <a:gd name="T46" fmla="*/ 87 w 110"/>
                  <a:gd name="T47" fmla="*/ 134 h 288"/>
                  <a:gd name="T48" fmla="*/ 93 w 110"/>
                  <a:gd name="T49" fmla="*/ 123 h 288"/>
                  <a:gd name="T50" fmla="*/ 95 w 110"/>
                  <a:gd name="T51" fmla="*/ 106 h 288"/>
                  <a:gd name="T52" fmla="*/ 95 w 110"/>
                  <a:gd name="T53" fmla="*/ 91 h 288"/>
                  <a:gd name="T54" fmla="*/ 99 w 110"/>
                  <a:gd name="T55" fmla="*/ 74 h 288"/>
                  <a:gd name="T56" fmla="*/ 103 w 110"/>
                  <a:gd name="T57" fmla="*/ 63 h 288"/>
                  <a:gd name="T58" fmla="*/ 103 w 110"/>
                  <a:gd name="T59" fmla="*/ 43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3" y="287"/>
                    </a:lnTo>
                    <a:lnTo>
                      <a:pt x="7" y="284"/>
                    </a:lnTo>
                    <a:lnTo>
                      <a:pt x="9" y="287"/>
                    </a:lnTo>
                    <a:lnTo>
                      <a:pt x="13" y="287"/>
                    </a:lnTo>
                    <a:lnTo>
                      <a:pt x="15" y="287"/>
                    </a:lnTo>
                    <a:lnTo>
                      <a:pt x="21" y="287"/>
                    </a:lnTo>
                    <a:lnTo>
                      <a:pt x="21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6" y="275"/>
                    </a:lnTo>
                    <a:lnTo>
                      <a:pt x="28" y="275"/>
                    </a:lnTo>
                    <a:lnTo>
                      <a:pt x="30" y="272"/>
                    </a:lnTo>
                    <a:lnTo>
                      <a:pt x="32" y="272"/>
                    </a:lnTo>
                    <a:lnTo>
                      <a:pt x="36" y="272"/>
                    </a:lnTo>
                    <a:lnTo>
                      <a:pt x="38" y="269"/>
                    </a:lnTo>
                    <a:lnTo>
                      <a:pt x="38" y="266"/>
                    </a:lnTo>
                    <a:lnTo>
                      <a:pt x="40" y="264"/>
                    </a:lnTo>
                    <a:lnTo>
                      <a:pt x="43" y="258"/>
                    </a:lnTo>
                    <a:lnTo>
                      <a:pt x="45" y="255"/>
                    </a:lnTo>
                    <a:lnTo>
                      <a:pt x="43" y="252"/>
                    </a:lnTo>
                    <a:lnTo>
                      <a:pt x="47" y="249"/>
                    </a:lnTo>
                    <a:lnTo>
                      <a:pt x="49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5" y="232"/>
                    </a:lnTo>
                    <a:lnTo>
                      <a:pt x="57" y="229"/>
                    </a:lnTo>
                    <a:lnTo>
                      <a:pt x="59" y="226"/>
                    </a:lnTo>
                    <a:lnTo>
                      <a:pt x="61" y="220"/>
                    </a:lnTo>
                    <a:lnTo>
                      <a:pt x="63" y="212"/>
                    </a:lnTo>
                    <a:lnTo>
                      <a:pt x="66" y="206"/>
                    </a:lnTo>
                    <a:lnTo>
                      <a:pt x="70" y="203"/>
                    </a:lnTo>
                    <a:lnTo>
                      <a:pt x="70" y="195"/>
                    </a:lnTo>
                    <a:lnTo>
                      <a:pt x="70" y="189"/>
                    </a:lnTo>
                    <a:lnTo>
                      <a:pt x="76" y="183"/>
                    </a:lnTo>
                    <a:lnTo>
                      <a:pt x="78" y="175"/>
                    </a:lnTo>
                    <a:lnTo>
                      <a:pt x="82" y="172"/>
                    </a:lnTo>
                    <a:lnTo>
                      <a:pt x="78" y="166"/>
                    </a:lnTo>
                    <a:lnTo>
                      <a:pt x="82" y="157"/>
                    </a:lnTo>
                    <a:lnTo>
                      <a:pt x="84" y="152"/>
                    </a:lnTo>
                    <a:lnTo>
                      <a:pt x="86" y="146"/>
                    </a:lnTo>
                    <a:lnTo>
                      <a:pt x="86" y="137"/>
                    </a:lnTo>
                    <a:lnTo>
                      <a:pt x="87" y="134"/>
                    </a:lnTo>
                    <a:lnTo>
                      <a:pt x="91" y="126"/>
                    </a:lnTo>
                    <a:lnTo>
                      <a:pt x="93" y="123"/>
                    </a:lnTo>
                    <a:lnTo>
                      <a:pt x="91" y="111"/>
                    </a:lnTo>
                    <a:lnTo>
                      <a:pt x="95" y="106"/>
                    </a:lnTo>
                    <a:lnTo>
                      <a:pt x="95" y="100"/>
                    </a:lnTo>
                    <a:lnTo>
                      <a:pt x="95" y="91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3" y="63"/>
                    </a:lnTo>
                    <a:lnTo>
                      <a:pt x="99" y="48"/>
                    </a:lnTo>
                    <a:lnTo>
                      <a:pt x="103" y="43"/>
                    </a:lnTo>
                    <a:lnTo>
                      <a:pt x="105" y="31"/>
                    </a:lnTo>
                    <a:lnTo>
                      <a:pt x="107" y="28"/>
                    </a:lnTo>
                    <a:lnTo>
                      <a:pt x="105" y="17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78" name="Freeform 92"/>
              <p:cNvSpPr>
                <a:spLocks/>
              </p:cNvSpPr>
              <p:nvPr/>
            </p:nvSpPr>
            <p:spPr bwMode="auto">
              <a:xfrm>
                <a:off x="2786" y="1233"/>
                <a:ext cx="109" cy="288"/>
              </a:xfrm>
              <a:custGeom>
                <a:avLst/>
                <a:gdLst>
                  <a:gd name="T0" fmla="*/ 102 w 109"/>
                  <a:gd name="T1" fmla="*/ 284 h 288"/>
                  <a:gd name="T2" fmla="*/ 98 w 109"/>
                  <a:gd name="T3" fmla="*/ 284 h 288"/>
                  <a:gd name="T4" fmla="*/ 92 w 109"/>
                  <a:gd name="T5" fmla="*/ 284 h 288"/>
                  <a:gd name="T6" fmla="*/ 87 w 109"/>
                  <a:gd name="T7" fmla="*/ 281 h 288"/>
                  <a:gd name="T8" fmla="*/ 83 w 109"/>
                  <a:gd name="T9" fmla="*/ 278 h 288"/>
                  <a:gd name="T10" fmla="*/ 79 w 109"/>
                  <a:gd name="T11" fmla="*/ 275 h 288"/>
                  <a:gd name="T12" fmla="*/ 75 w 109"/>
                  <a:gd name="T13" fmla="*/ 272 h 288"/>
                  <a:gd name="T14" fmla="*/ 70 w 109"/>
                  <a:gd name="T15" fmla="*/ 264 h 288"/>
                  <a:gd name="T16" fmla="*/ 68 w 109"/>
                  <a:gd name="T17" fmla="*/ 261 h 288"/>
                  <a:gd name="T18" fmla="*/ 64 w 109"/>
                  <a:gd name="T19" fmla="*/ 258 h 288"/>
                  <a:gd name="T20" fmla="*/ 64 w 109"/>
                  <a:gd name="T21" fmla="*/ 252 h 288"/>
                  <a:gd name="T22" fmla="*/ 62 w 109"/>
                  <a:gd name="T23" fmla="*/ 246 h 288"/>
                  <a:gd name="T24" fmla="*/ 58 w 109"/>
                  <a:gd name="T25" fmla="*/ 241 h 288"/>
                  <a:gd name="T26" fmla="*/ 56 w 109"/>
                  <a:gd name="T27" fmla="*/ 241 h 288"/>
                  <a:gd name="T28" fmla="*/ 51 w 109"/>
                  <a:gd name="T29" fmla="*/ 232 h 288"/>
                  <a:gd name="T30" fmla="*/ 51 w 109"/>
                  <a:gd name="T31" fmla="*/ 226 h 288"/>
                  <a:gd name="T32" fmla="*/ 47 w 109"/>
                  <a:gd name="T33" fmla="*/ 223 h 288"/>
                  <a:gd name="T34" fmla="*/ 43 w 109"/>
                  <a:gd name="T35" fmla="*/ 206 h 288"/>
                  <a:gd name="T36" fmla="*/ 37 w 109"/>
                  <a:gd name="T37" fmla="*/ 198 h 288"/>
                  <a:gd name="T38" fmla="*/ 34 w 109"/>
                  <a:gd name="T39" fmla="*/ 183 h 288"/>
                  <a:gd name="T40" fmla="*/ 32 w 109"/>
                  <a:gd name="T41" fmla="*/ 172 h 288"/>
                  <a:gd name="T42" fmla="*/ 24 w 109"/>
                  <a:gd name="T43" fmla="*/ 157 h 288"/>
                  <a:gd name="T44" fmla="*/ 22 w 109"/>
                  <a:gd name="T45" fmla="*/ 146 h 288"/>
                  <a:gd name="T46" fmla="*/ 20 w 109"/>
                  <a:gd name="T47" fmla="*/ 132 h 288"/>
                  <a:gd name="T48" fmla="*/ 15 w 109"/>
                  <a:gd name="T49" fmla="*/ 117 h 288"/>
                  <a:gd name="T50" fmla="*/ 17 w 109"/>
                  <a:gd name="T51" fmla="*/ 106 h 288"/>
                  <a:gd name="T52" fmla="*/ 11 w 109"/>
                  <a:gd name="T53" fmla="*/ 88 h 288"/>
                  <a:gd name="T54" fmla="*/ 9 w 109"/>
                  <a:gd name="T55" fmla="*/ 74 h 288"/>
                  <a:gd name="T56" fmla="*/ 11 w 109"/>
                  <a:gd name="T57" fmla="*/ 60 h 288"/>
                  <a:gd name="T58" fmla="*/ 5 w 109"/>
                  <a:gd name="T59" fmla="*/ 45 h 288"/>
                  <a:gd name="T60" fmla="*/ 3 w 109"/>
                  <a:gd name="T61" fmla="*/ 25 h 288"/>
                  <a:gd name="T62" fmla="*/ 0 w 109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8"/>
                  <a:gd name="T98" fmla="*/ 109 w 109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8">
                    <a:moveTo>
                      <a:pt x="108" y="287"/>
                    </a:moveTo>
                    <a:lnTo>
                      <a:pt x="102" y="284"/>
                    </a:lnTo>
                    <a:lnTo>
                      <a:pt x="98" y="284"/>
                    </a:lnTo>
                    <a:lnTo>
                      <a:pt x="96" y="284"/>
                    </a:lnTo>
                    <a:lnTo>
                      <a:pt x="92" y="284"/>
                    </a:lnTo>
                    <a:lnTo>
                      <a:pt x="90" y="278"/>
                    </a:lnTo>
                    <a:lnTo>
                      <a:pt x="87" y="281"/>
                    </a:lnTo>
                    <a:lnTo>
                      <a:pt x="85" y="278"/>
                    </a:lnTo>
                    <a:lnTo>
                      <a:pt x="83" y="278"/>
                    </a:lnTo>
                    <a:lnTo>
                      <a:pt x="79" y="275"/>
                    </a:lnTo>
                    <a:lnTo>
                      <a:pt x="75" y="272"/>
                    </a:lnTo>
                    <a:lnTo>
                      <a:pt x="73" y="269"/>
                    </a:lnTo>
                    <a:lnTo>
                      <a:pt x="70" y="264"/>
                    </a:lnTo>
                    <a:lnTo>
                      <a:pt x="70" y="266"/>
                    </a:lnTo>
                    <a:lnTo>
                      <a:pt x="68" y="261"/>
                    </a:lnTo>
                    <a:lnTo>
                      <a:pt x="66" y="261"/>
                    </a:lnTo>
                    <a:lnTo>
                      <a:pt x="64" y="258"/>
                    </a:lnTo>
                    <a:lnTo>
                      <a:pt x="64" y="255"/>
                    </a:lnTo>
                    <a:lnTo>
                      <a:pt x="64" y="252"/>
                    </a:lnTo>
                    <a:lnTo>
                      <a:pt x="62" y="246"/>
                    </a:lnTo>
                    <a:lnTo>
                      <a:pt x="60" y="243"/>
                    </a:lnTo>
                    <a:lnTo>
                      <a:pt x="58" y="241"/>
                    </a:lnTo>
                    <a:lnTo>
                      <a:pt x="56" y="241"/>
                    </a:lnTo>
                    <a:lnTo>
                      <a:pt x="54" y="235"/>
                    </a:lnTo>
                    <a:lnTo>
                      <a:pt x="51" y="232"/>
                    </a:lnTo>
                    <a:lnTo>
                      <a:pt x="51" y="226"/>
                    </a:lnTo>
                    <a:lnTo>
                      <a:pt x="47" y="229"/>
                    </a:lnTo>
                    <a:lnTo>
                      <a:pt x="47" y="223"/>
                    </a:lnTo>
                    <a:lnTo>
                      <a:pt x="45" y="218"/>
                    </a:lnTo>
                    <a:lnTo>
                      <a:pt x="43" y="206"/>
                    </a:lnTo>
                    <a:lnTo>
                      <a:pt x="39" y="203"/>
                    </a:lnTo>
                    <a:lnTo>
                      <a:pt x="37" y="198"/>
                    </a:lnTo>
                    <a:lnTo>
                      <a:pt x="36" y="192"/>
                    </a:lnTo>
                    <a:lnTo>
                      <a:pt x="34" y="183"/>
                    </a:lnTo>
                    <a:lnTo>
                      <a:pt x="28" y="177"/>
                    </a:lnTo>
                    <a:lnTo>
                      <a:pt x="32" y="172"/>
                    </a:lnTo>
                    <a:lnTo>
                      <a:pt x="28" y="166"/>
                    </a:lnTo>
                    <a:lnTo>
                      <a:pt x="24" y="157"/>
                    </a:lnTo>
                    <a:lnTo>
                      <a:pt x="26" y="152"/>
                    </a:lnTo>
                    <a:lnTo>
                      <a:pt x="22" y="146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8" y="129"/>
                    </a:lnTo>
                    <a:lnTo>
                      <a:pt x="15" y="117"/>
                    </a:lnTo>
                    <a:lnTo>
                      <a:pt x="17" y="114"/>
                    </a:lnTo>
                    <a:lnTo>
                      <a:pt x="17" y="106"/>
                    </a:lnTo>
                    <a:lnTo>
                      <a:pt x="13" y="97"/>
                    </a:lnTo>
                    <a:lnTo>
                      <a:pt x="11" y="88"/>
                    </a:lnTo>
                    <a:lnTo>
                      <a:pt x="11" y="83"/>
                    </a:lnTo>
                    <a:lnTo>
                      <a:pt x="9" y="74"/>
                    </a:lnTo>
                    <a:lnTo>
                      <a:pt x="9" y="66"/>
                    </a:lnTo>
                    <a:lnTo>
                      <a:pt x="11" y="60"/>
                    </a:lnTo>
                    <a:lnTo>
                      <a:pt x="7" y="51"/>
                    </a:lnTo>
                    <a:lnTo>
                      <a:pt x="5" y="45"/>
                    </a:lnTo>
                    <a:lnTo>
                      <a:pt x="5" y="37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79" name="Freeform 93"/>
              <p:cNvSpPr>
                <a:spLocks/>
              </p:cNvSpPr>
              <p:nvPr/>
            </p:nvSpPr>
            <p:spPr bwMode="auto">
              <a:xfrm>
                <a:off x="2674" y="950"/>
                <a:ext cx="113" cy="284"/>
              </a:xfrm>
              <a:custGeom>
                <a:avLst/>
                <a:gdLst>
                  <a:gd name="T0" fmla="*/ 5 w 113"/>
                  <a:gd name="T1" fmla="*/ 0 h 284"/>
                  <a:gd name="T2" fmla="*/ 9 w 113"/>
                  <a:gd name="T3" fmla="*/ 2 h 284"/>
                  <a:gd name="T4" fmla="*/ 17 w 113"/>
                  <a:gd name="T5" fmla="*/ 0 h 284"/>
                  <a:gd name="T6" fmla="*/ 22 w 113"/>
                  <a:gd name="T7" fmla="*/ 5 h 284"/>
                  <a:gd name="T8" fmla="*/ 28 w 113"/>
                  <a:gd name="T9" fmla="*/ 11 h 284"/>
                  <a:gd name="T10" fmla="*/ 28 w 113"/>
                  <a:gd name="T11" fmla="*/ 11 h 284"/>
                  <a:gd name="T12" fmla="*/ 34 w 113"/>
                  <a:gd name="T13" fmla="*/ 11 h 284"/>
                  <a:gd name="T14" fmla="*/ 38 w 113"/>
                  <a:gd name="T15" fmla="*/ 20 h 284"/>
                  <a:gd name="T16" fmla="*/ 40 w 113"/>
                  <a:gd name="T17" fmla="*/ 22 h 284"/>
                  <a:gd name="T18" fmla="*/ 44 w 113"/>
                  <a:gd name="T19" fmla="*/ 25 h 284"/>
                  <a:gd name="T20" fmla="*/ 45 w 113"/>
                  <a:gd name="T21" fmla="*/ 31 h 284"/>
                  <a:gd name="T22" fmla="*/ 45 w 113"/>
                  <a:gd name="T23" fmla="*/ 40 h 284"/>
                  <a:gd name="T24" fmla="*/ 49 w 113"/>
                  <a:gd name="T25" fmla="*/ 42 h 284"/>
                  <a:gd name="T26" fmla="*/ 53 w 113"/>
                  <a:gd name="T27" fmla="*/ 48 h 284"/>
                  <a:gd name="T28" fmla="*/ 53 w 113"/>
                  <a:gd name="T29" fmla="*/ 48 h 284"/>
                  <a:gd name="T30" fmla="*/ 56 w 113"/>
                  <a:gd name="T31" fmla="*/ 54 h 284"/>
                  <a:gd name="T32" fmla="*/ 64 w 113"/>
                  <a:gd name="T33" fmla="*/ 62 h 284"/>
                  <a:gd name="T34" fmla="*/ 69 w 113"/>
                  <a:gd name="T35" fmla="*/ 74 h 284"/>
                  <a:gd name="T36" fmla="*/ 75 w 113"/>
                  <a:gd name="T37" fmla="*/ 88 h 284"/>
                  <a:gd name="T38" fmla="*/ 75 w 113"/>
                  <a:gd name="T39" fmla="*/ 100 h 284"/>
                  <a:gd name="T40" fmla="*/ 81 w 113"/>
                  <a:gd name="T41" fmla="*/ 111 h 284"/>
                  <a:gd name="T42" fmla="*/ 87 w 113"/>
                  <a:gd name="T43" fmla="*/ 125 h 284"/>
                  <a:gd name="T44" fmla="*/ 87 w 113"/>
                  <a:gd name="T45" fmla="*/ 137 h 284"/>
                  <a:gd name="T46" fmla="*/ 89 w 113"/>
                  <a:gd name="T47" fmla="*/ 154 h 284"/>
                  <a:gd name="T48" fmla="*/ 92 w 113"/>
                  <a:gd name="T49" fmla="*/ 165 h 284"/>
                  <a:gd name="T50" fmla="*/ 100 w 113"/>
                  <a:gd name="T51" fmla="*/ 180 h 284"/>
                  <a:gd name="T52" fmla="*/ 98 w 113"/>
                  <a:gd name="T53" fmla="*/ 194 h 284"/>
                  <a:gd name="T54" fmla="*/ 102 w 113"/>
                  <a:gd name="T55" fmla="*/ 208 h 284"/>
                  <a:gd name="T56" fmla="*/ 104 w 113"/>
                  <a:gd name="T57" fmla="*/ 225 h 284"/>
                  <a:gd name="T58" fmla="*/ 108 w 113"/>
                  <a:gd name="T59" fmla="*/ 242 h 284"/>
                  <a:gd name="T60" fmla="*/ 112 w 113"/>
                  <a:gd name="T61" fmla="*/ 257 h 284"/>
                  <a:gd name="T62" fmla="*/ 110 w 113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3"/>
                  <a:gd name="T97" fmla="*/ 0 h 284"/>
                  <a:gd name="T98" fmla="*/ 113 w 113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3" h="284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8" y="11"/>
                    </a:lnTo>
                    <a:lnTo>
                      <a:pt x="30" y="8"/>
                    </a:lnTo>
                    <a:lnTo>
                      <a:pt x="28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5" y="28"/>
                    </a:lnTo>
                    <a:lnTo>
                      <a:pt x="45" y="31"/>
                    </a:lnTo>
                    <a:lnTo>
                      <a:pt x="45" y="34"/>
                    </a:lnTo>
                    <a:lnTo>
                      <a:pt x="45" y="40"/>
                    </a:lnTo>
                    <a:lnTo>
                      <a:pt x="47" y="40"/>
                    </a:lnTo>
                    <a:lnTo>
                      <a:pt x="49" y="42"/>
                    </a:lnTo>
                    <a:lnTo>
                      <a:pt x="53" y="45"/>
                    </a:lnTo>
                    <a:lnTo>
                      <a:pt x="53" y="48"/>
                    </a:lnTo>
                    <a:lnTo>
                      <a:pt x="56" y="51"/>
                    </a:lnTo>
                    <a:lnTo>
                      <a:pt x="56" y="54"/>
                    </a:lnTo>
                    <a:lnTo>
                      <a:pt x="58" y="57"/>
                    </a:lnTo>
                    <a:lnTo>
                      <a:pt x="64" y="62"/>
                    </a:lnTo>
                    <a:lnTo>
                      <a:pt x="66" y="68"/>
                    </a:lnTo>
                    <a:lnTo>
                      <a:pt x="69" y="74"/>
                    </a:lnTo>
                    <a:lnTo>
                      <a:pt x="69" y="82"/>
                    </a:lnTo>
                    <a:lnTo>
                      <a:pt x="75" y="88"/>
                    </a:lnTo>
                    <a:lnTo>
                      <a:pt x="73" y="97"/>
                    </a:lnTo>
                    <a:lnTo>
                      <a:pt x="75" y="100"/>
                    </a:lnTo>
                    <a:lnTo>
                      <a:pt x="81" y="105"/>
                    </a:lnTo>
                    <a:lnTo>
                      <a:pt x="81" y="111"/>
                    </a:lnTo>
                    <a:lnTo>
                      <a:pt x="81" y="117"/>
                    </a:lnTo>
                    <a:lnTo>
                      <a:pt x="87" y="125"/>
                    </a:lnTo>
                    <a:lnTo>
                      <a:pt x="87" y="131"/>
                    </a:lnTo>
                    <a:lnTo>
                      <a:pt x="87" y="137"/>
                    </a:lnTo>
                    <a:lnTo>
                      <a:pt x="90" y="148"/>
                    </a:lnTo>
                    <a:lnTo>
                      <a:pt x="89" y="154"/>
                    </a:lnTo>
                    <a:lnTo>
                      <a:pt x="92" y="160"/>
                    </a:lnTo>
                    <a:lnTo>
                      <a:pt x="92" y="165"/>
                    </a:lnTo>
                    <a:lnTo>
                      <a:pt x="94" y="171"/>
                    </a:lnTo>
                    <a:lnTo>
                      <a:pt x="100" y="180"/>
                    </a:lnTo>
                    <a:lnTo>
                      <a:pt x="98" y="185"/>
                    </a:lnTo>
                    <a:lnTo>
                      <a:pt x="98" y="194"/>
                    </a:lnTo>
                    <a:lnTo>
                      <a:pt x="98" y="200"/>
                    </a:lnTo>
                    <a:lnTo>
                      <a:pt x="102" y="208"/>
                    </a:lnTo>
                    <a:lnTo>
                      <a:pt x="102" y="217"/>
                    </a:lnTo>
                    <a:lnTo>
                      <a:pt x="104" y="225"/>
                    </a:lnTo>
                    <a:lnTo>
                      <a:pt x="106" y="231"/>
                    </a:lnTo>
                    <a:lnTo>
                      <a:pt x="108" y="242"/>
                    </a:lnTo>
                    <a:lnTo>
                      <a:pt x="106" y="248"/>
                    </a:lnTo>
                    <a:lnTo>
                      <a:pt x="112" y="257"/>
                    </a:lnTo>
                    <a:lnTo>
                      <a:pt x="108" y="265"/>
                    </a:lnTo>
                    <a:lnTo>
                      <a:pt x="110" y="274"/>
                    </a:lnTo>
                    <a:lnTo>
                      <a:pt x="112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80" name="Freeform 94"/>
              <p:cNvSpPr>
                <a:spLocks/>
              </p:cNvSpPr>
              <p:nvPr/>
            </p:nvSpPr>
            <p:spPr bwMode="auto">
              <a:xfrm>
                <a:off x="2562" y="950"/>
                <a:ext cx="113" cy="284"/>
              </a:xfrm>
              <a:custGeom>
                <a:avLst/>
                <a:gdLst>
                  <a:gd name="T0" fmla="*/ 110 w 113"/>
                  <a:gd name="T1" fmla="*/ 2 h 284"/>
                  <a:gd name="T2" fmla="*/ 104 w 113"/>
                  <a:gd name="T3" fmla="*/ 2 h 284"/>
                  <a:gd name="T4" fmla="*/ 98 w 113"/>
                  <a:gd name="T5" fmla="*/ 5 h 284"/>
                  <a:gd name="T6" fmla="*/ 90 w 113"/>
                  <a:gd name="T7" fmla="*/ 5 h 284"/>
                  <a:gd name="T8" fmla="*/ 86 w 113"/>
                  <a:gd name="T9" fmla="*/ 8 h 284"/>
                  <a:gd name="T10" fmla="*/ 84 w 113"/>
                  <a:gd name="T11" fmla="*/ 11 h 284"/>
                  <a:gd name="T12" fmla="*/ 80 w 113"/>
                  <a:gd name="T13" fmla="*/ 17 h 284"/>
                  <a:gd name="T14" fmla="*/ 76 w 113"/>
                  <a:gd name="T15" fmla="*/ 17 h 284"/>
                  <a:gd name="T16" fmla="*/ 73 w 113"/>
                  <a:gd name="T17" fmla="*/ 28 h 284"/>
                  <a:gd name="T18" fmla="*/ 71 w 113"/>
                  <a:gd name="T19" fmla="*/ 28 h 284"/>
                  <a:gd name="T20" fmla="*/ 67 w 113"/>
                  <a:gd name="T21" fmla="*/ 34 h 284"/>
                  <a:gd name="T22" fmla="*/ 65 w 113"/>
                  <a:gd name="T23" fmla="*/ 40 h 284"/>
                  <a:gd name="T24" fmla="*/ 63 w 113"/>
                  <a:gd name="T25" fmla="*/ 42 h 284"/>
                  <a:gd name="T26" fmla="*/ 61 w 113"/>
                  <a:gd name="T27" fmla="*/ 48 h 284"/>
                  <a:gd name="T28" fmla="*/ 57 w 113"/>
                  <a:gd name="T29" fmla="*/ 54 h 284"/>
                  <a:gd name="T30" fmla="*/ 56 w 113"/>
                  <a:gd name="T31" fmla="*/ 57 h 284"/>
                  <a:gd name="T32" fmla="*/ 52 w 113"/>
                  <a:gd name="T33" fmla="*/ 68 h 284"/>
                  <a:gd name="T34" fmla="*/ 46 w 113"/>
                  <a:gd name="T35" fmla="*/ 80 h 284"/>
                  <a:gd name="T36" fmla="*/ 44 w 113"/>
                  <a:gd name="T37" fmla="*/ 91 h 284"/>
                  <a:gd name="T38" fmla="*/ 37 w 113"/>
                  <a:gd name="T39" fmla="*/ 102 h 284"/>
                  <a:gd name="T40" fmla="*/ 35 w 113"/>
                  <a:gd name="T41" fmla="*/ 111 h 284"/>
                  <a:gd name="T42" fmla="*/ 33 w 113"/>
                  <a:gd name="T43" fmla="*/ 128 h 284"/>
                  <a:gd name="T44" fmla="*/ 27 w 113"/>
                  <a:gd name="T45" fmla="*/ 142 h 284"/>
                  <a:gd name="T46" fmla="*/ 21 w 113"/>
                  <a:gd name="T47" fmla="*/ 154 h 284"/>
                  <a:gd name="T48" fmla="*/ 21 w 113"/>
                  <a:gd name="T49" fmla="*/ 168 h 284"/>
                  <a:gd name="T50" fmla="*/ 17 w 113"/>
                  <a:gd name="T51" fmla="*/ 182 h 284"/>
                  <a:gd name="T52" fmla="*/ 17 w 113"/>
                  <a:gd name="T53" fmla="*/ 197 h 284"/>
                  <a:gd name="T54" fmla="*/ 13 w 113"/>
                  <a:gd name="T55" fmla="*/ 211 h 284"/>
                  <a:gd name="T56" fmla="*/ 9 w 113"/>
                  <a:gd name="T57" fmla="*/ 225 h 284"/>
                  <a:gd name="T58" fmla="*/ 5 w 113"/>
                  <a:gd name="T59" fmla="*/ 242 h 284"/>
                  <a:gd name="T60" fmla="*/ 5 w 113"/>
                  <a:gd name="T61" fmla="*/ 260 h 284"/>
                  <a:gd name="T62" fmla="*/ 3 w 113"/>
                  <a:gd name="T63" fmla="*/ 280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3"/>
                  <a:gd name="T97" fmla="*/ 0 h 284"/>
                  <a:gd name="T98" fmla="*/ 113 w 113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3" h="284">
                    <a:moveTo>
                      <a:pt x="112" y="2"/>
                    </a:moveTo>
                    <a:lnTo>
                      <a:pt x="110" y="2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2" y="5"/>
                    </a:lnTo>
                    <a:lnTo>
                      <a:pt x="98" y="5"/>
                    </a:lnTo>
                    <a:lnTo>
                      <a:pt x="96" y="8"/>
                    </a:lnTo>
                    <a:lnTo>
                      <a:pt x="90" y="5"/>
                    </a:lnTo>
                    <a:lnTo>
                      <a:pt x="86" y="8"/>
                    </a:lnTo>
                    <a:lnTo>
                      <a:pt x="84" y="11"/>
                    </a:lnTo>
                    <a:lnTo>
                      <a:pt x="82" y="17"/>
                    </a:lnTo>
                    <a:lnTo>
                      <a:pt x="80" y="17"/>
                    </a:lnTo>
                    <a:lnTo>
                      <a:pt x="76" y="17"/>
                    </a:lnTo>
                    <a:lnTo>
                      <a:pt x="73" y="25"/>
                    </a:lnTo>
                    <a:lnTo>
                      <a:pt x="73" y="28"/>
                    </a:lnTo>
                    <a:lnTo>
                      <a:pt x="71" y="28"/>
                    </a:lnTo>
                    <a:lnTo>
                      <a:pt x="71" y="31"/>
                    </a:lnTo>
                    <a:lnTo>
                      <a:pt x="67" y="34"/>
                    </a:lnTo>
                    <a:lnTo>
                      <a:pt x="69" y="37"/>
                    </a:lnTo>
                    <a:lnTo>
                      <a:pt x="65" y="40"/>
                    </a:lnTo>
                    <a:lnTo>
                      <a:pt x="65" y="42"/>
                    </a:lnTo>
                    <a:lnTo>
                      <a:pt x="63" y="42"/>
                    </a:lnTo>
                    <a:lnTo>
                      <a:pt x="63" y="48"/>
                    </a:lnTo>
                    <a:lnTo>
                      <a:pt x="61" y="48"/>
                    </a:lnTo>
                    <a:lnTo>
                      <a:pt x="61" y="54"/>
                    </a:lnTo>
                    <a:lnTo>
                      <a:pt x="57" y="54"/>
                    </a:lnTo>
                    <a:lnTo>
                      <a:pt x="56" y="57"/>
                    </a:lnTo>
                    <a:lnTo>
                      <a:pt x="52" y="68"/>
                    </a:lnTo>
                    <a:lnTo>
                      <a:pt x="50" y="71"/>
                    </a:lnTo>
                    <a:lnTo>
                      <a:pt x="46" y="80"/>
                    </a:lnTo>
                    <a:lnTo>
                      <a:pt x="44" y="82"/>
                    </a:lnTo>
                    <a:lnTo>
                      <a:pt x="44" y="91"/>
                    </a:lnTo>
                    <a:lnTo>
                      <a:pt x="38" y="97"/>
                    </a:lnTo>
                    <a:lnTo>
                      <a:pt x="37" y="102"/>
                    </a:lnTo>
                    <a:lnTo>
                      <a:pt x="37" y="108"/>
                    </a:lnTo>
                    <a:lnTo>
                      <a:pt x="35" y="111"/>
                    </a:lnTo>
                    <a:lnTo>
                      <a:pt x="33" y="122"/>
                    </a:lnTo>
                    <a:lnTo>
                      <a:pt x="33" y="128"/>
                    </a:lnTo>
                    <a:lnTo>
                      <a:pt x="31" y="131"/>
                    </a:lnTo>
                    <a:lnTo>
                      <a:pt x="27" y="142"/>
                    </a:lnTo>
                    <a:lnTo>
                      <a:pt x="25" y="145"/>
                    </a:lnTo>
                    <a:lnTo>
                      <a:pt x="21" y="154"/>
                    </a:lnTo>
                    <a:lnTo>
                      <a:pt x="23" y="160"/>
                    </a:lnTo>
                    <a:lnTo>
                      <a:pt x="21" y="168"/>
                    </a:lnTo>
                    <a:lnTo>
                      <a:pt x="21" y="177"/>
                    </a:lnTo>
                    <a:lnTo>
                      <a:pt x="17" y="182"/>
                    </a:lnTo>
                    <a:lnTo>
                      <a:pt x="17" y="188"/>
                    </a:lnTo>
                    <a:lnTo>
                      <a:pt x="17" y="197"/>
                    </a:lnTo>
                    <a:lnTo>
                      <a:pt x="15" y="202"/>
                    </a:lnTo>
                    <a:lnTo>
                      <a:pt x="13" y="211"/>
                    </a:lnTo>
                    <a:lnTo>
                      <a:pt x="9" y="217"/>
                    </a:lnTo>
                    <a:lnTo>
                      <a:pt x="9" y="225"/>
                    </a:lnTo>
                    <a:lnTo>
                      <a:pt x="7" y="234"/>
                    </a:lnTo>
                    <a:lnTo>
                      <a:pt x="5" y="242"/>
                    </a:lnTo>
                    <a:lnTo>
                      <a:pt x="7" y="251"/>
                    </a:lnTo>
                    <a:lnTo>
                      <a:pt x="5" y="260"/>
                    </a:lnTo>
                    <a:lnTo>
                      <a:pt x="1" y="265"/>
                    </a:lnTo>
                    <a:lnTo>
                      <a:pt x="3" y="280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81" name="Freeform 95"/>
              <p:cNvSpPr>
                <a:spLocks/>
              </p:cNvSpPr>
              <p:nvPr/>
            </p:nvSpPr>
            <p:spPr bwMode="auto">
              <a:xfrm>
                <a:off x="4544" y="1233"/>
                <a:ext cx="108" cy="288"/>
              </a:xfrm>
              <a:custGeom>
                <a:avLst/>
                <a:gdLst>
                  <a:gd name="T0" fmla="*/ 101 w 108"/>
                  <a:gd name="T1" fmla="*/ 287 h 288"/>
                  <a:gd name="T2" fmla="*/ 97 w 108"/>
                  <a:gd name="T3" fmla="*/ 287 h 288"/>
                  <a:gd name="T4" fmla="*/ 91 w 108"/>
                  <a:gd name="T5" fmla="*/ 281 h 288"/>
                  <a:gd name="T6" fmla="*/ 86 w 108"/>
                  <a:gd name="T7" fmla="*/ 278 h 288"/>
                  <a:gd name="T8" fmla="*/ 80 w 108"/>
                  <a:gd name="T9" fmla="*/ 278 h 288"/>
                  <a:gd name="T10" fmla="*/ 76 w 108"/>
                  <a:gd name="T11" fmla="*/ 275 h 288"/>
                  <a:gd name="T12" fmla="*/ 71 w 108"/>
                  <a:gd name="T13" fmla="*/ 272 h 288"/>
                  <a:gd name="T14" fmla="*/ 69 w 108"/>
                  <a:gd name="T15" fmla="*/ 269 h 288"/>
                  <a:gd name="T16" fmla="*/ 67 w 108"/>
                  <a:gd name="T17" fmla="*/ 261 h 288"/>
                  <a:gd name="T18" fmla="*/ 65 w 108"/>
                  <a:gd name="T19" fmla="*/ 255 h 288"/>
                  <a:gd name="T20" fmla="*/ 63 w 108"/>
                  <a:gd name="T21" fmla="*/ 255 h 288"/>
                  <a:gd name="T22" fmla="*/ 59 w 108"/>
                  <a:gd name="T23" fmla="*/ 249 h 288"/>
                  <a:gd name="T24" fmla="*/ 57 w 108"/>
                  <a:gd name="T25" fmla="*/ 241 h 288"/>
                  <a:gd name="T26" fmla="*/ 55 w 108"/>
                  <a:gd name="T27" fmla="*/ 238 h 288"/>
                  <a:gd name="T28" fmla="*/ 53 w 108"/>
                  <a:gd name="T29" fmla="*/ 235 h 288"/>
                  <a:gd name="T30" fmla="*/ 51 w 108"/>
                  <a:gd name="T31" fmla="*/ 229 h 288"/>
                  <a:gd name="T32" fmla="*/ 47 w 108"/>
                  <a:gd name="T33" fmla="*/ 220 h 288"/>
                  <a:gd name="T34" fmla="*/ 43 w 108"/>
                  <a:gd name="T35" fmla="*/ 209 h 288"/>
                  <a:gd name="T36" fmla="*/ 35 w 108"/>
                  <a:gd name="T37" fmla="*/ 198 h 288"/>
                  <a:gd name="T38" fmla="*/ 34 w 108"/>
                  <a:gd name="T39" fmla="*/ 183 h 288"/>
                  <a:gd name="T40" fmla="*/ 30 w 108"/>
                  <a:gd name="T41" fmla="*/ 175 h 288"/>
                  <a:gd name="T42" fmla="*/ 24 w 108"/>
                  <a:gd name="T43" fmla="*/ 160 h 288"/>
                  <a:gd name="T44" fmla="*/ 22 w 108"/>
                  <a:gd name="T45" fmla="*/ 149 h 288"/>
                  <a:gd name="T46" fmla="*/ 20 w 108"/>
                  <a:gd name="T47" fmla="*/ 132 h 288"/>
                  <a:gd name="T48" fmla="*/ 15 w 108"/>
                  <a:gd name="T49" fmla="*/ 117 h 288"/>
                  <a:gd name="T50" fmla="*/ 15 w 108"/>
                  <a:gd name="T51" fmla="*/ 106 h 288"/>
                  <a:gd name="T52" fmla="*/ 11 w 108"/>
                  <a:gd name="T53" fmla="*/ 91 h 288"/>
                  <a:gd name="T54" fmla="*/ 9 w 108"/>
                  <a:gd name="T55" fmla="*/ 74 h 288"/>
                  <a:gd name="T56" fmla="*/ 9 w 108"/>
                  <a:gd name="T57" fmla="*/ 57 h 288"/>
                  <a:gd name="T58" fmla="*/ 5 w 108"/>
                  <a:gd name="T59" fmla="*/ 45 h 288"/>
                  <a:gd name="T60" fmla="*/ 3 w 108"/>
                  <a:gd name="T61" fmla="*/ 25 h 288"/>
                  <a:gd name="T62" fmla="*/ 1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1" y="287"/>
                    </a:lnTo>
                    <a:lnTo>
                      <a:pt x="99" y="284"/>
                    </a:lnTo>
                    <a:lnTo>
                      <a:pt x="97" y="287"/>
                    </a:lnTo>
                    <a:lnTo>
                      <a:pt x="95" y="284"/>
                    </a:lnTo>
                    <a:lnTo>
                      <a:pt x="91" y="281"/>
                    </a:lnTo>
                    <a:lnTo>
                      <a:pt x="89" y="281"/>
                    </a:lnTo>
                    <a:lnTo>
                      <a:pt x="86" y="278"/>
                    </a:lnTo>
                    <a:lnTo>
                      <a:pt x="82" y="275"/>
                    </a:lnTo>
                    <a:lnTo>
                      <a:pt x="80" y="278"/>
                    </a:lnTo>
                    <a:lnTo>
                      <a:pt x="80" y="275"/>
                    </a:lnTo>
                    <a:lnTo>
                      <a:pt x="76" y="275"/>
                    </a:lnTo>
                    <a:lnTo>
                      <a:pt x="76" y="272"/>
                    </a:lnTo>
                    <a:lnTo>
                      <a:pt x="71" y="272"/>
                    </a:lnTo>
                    <a:lnTo>
                      <a:pt x="71" y="266"/>
                    </a:lnTo>
                    <a:lnTo>
                      <a:pt x="69" y="269"/>
                    </a:lnTo>
                    <a:lnTo>
                      <a:pt x="69" y="264"/>
                    </a:lnTo>
                    <a:lnTo>
                      <a:pt x="67" y="261"/>
                    </a:lnTo>
                    <a:lnTo>
                      <a:pt x="65" y="258"/>
                    </a:lnTo>
                    <a:lnTo>
                      <a:pt x="65" y="255"/>
                    </a:lnTo>
                    <a:lnTo>
                      <a:pt x="63" y="255"/>
                    </a:lnTo>
                    <a:lnTo>
                      <a:pt x="63" y="249"/>
                    </a:lnTo>
                    <a:lnTo>
                      <a:pt x="59" y="249"/>
                    </a:lnTo>
                    <a:lnTo>
                      <a:pt x="55" y="243"/>
                    </a:lnTo>
                    <a:lnTo>
                      <a:pt x="57" y="241"/>
                    </a:lnTo>
                    <a:lnTo>
                      <a:pt x="55" y="241"/>
                    </a:lnTo>
                    <a:lnTo>
                      <a:pt x="55" y="238"/>
                    </a:lnTo>
                    <a:lnTo>
                      <a:pt x="53" y="235"/>
                    </a:lnTo>
                    <a:lnTo>
                      <a:pt x="51" y="229"/>
                    </a:lnTo>
                    <a:lnTo>
                      <a:pt x="49" y="226"/>
                    </a:lnTo>
                    <a:lnTo>
                      <a:pt x="47" y="220"/>
                    </a:lnTo>
                    <a:lnTo>
                      <a:pt x="45" y="215"/>
                    </a:lnTo>
                    <a:lnTo>
                      <a:pt x="43" y="209"/>
                    </a:lnTo>
                    <a:lnTo>
                      <a:pt x="37" y="203"/>
                    </a:lnTo>
                    <a:lnTo>
                      <a:pt x="35" y="198"/>
                    </a:lnTo>
                    <a:lnTo>
                      <a:pt x="35" y="189"/>
                    </a:lnTo>
                    <a:lnTo>
                      <a:pt x="34" y="183"/>
                    </a:lnTo>
                    <a:lnTo>
                      <a:pt x="30" y="180"/>
                    </a:lnTo>
                    <a:lnTo>
                      <a:pt x="30" y="175"/>
                    </a:lnTo>
                    <a:lnTo>
                      <a:pt x="28" y="166"/>
                    </a:lnTo>
                    <a:lnTo>
                      <a:pt x="24" y="160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7" y="126"/>
                    </a:lnTo>
                    <a:lnTo>
                      <a:pt x="15" y="117"/>
                    </a:lnTo>
                    <a:lnTo>
                      <a:pt x="17" y="114"/>
                    </a:lnTo>
                    <a:lnTo>
                      <a:pt x="15" y="106"/>
                    </a:lnTo>
                    <a:lnTo>
                      <a:pt x="11" y="97"/>
                    </a:lnTo>
                    <a:lnTo>
                      <a:pt x="11" y="91"/>
                    </a:lnTo>
                    <a:lnTo>
                      <a:pt x="11" y="86"/>
                    </a:lnTo>
                    <a:lnTo>
                      <a:pt x="9" y="74"/>
                    </a:lnTo>
                    <a:lnTo>
                      <a:pt x="9" y="68"/>
                    </a:lnTo>
                    <a:lnTo>
                      <a:pt x="9" y="57"/>
                    </a:lnTo>
                    <a:lnTo>
                      <a:pt x="5" y="51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3" y="25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82" name="Freeform 96"/>
              <p:cNvSpPr>
                <a:spLocks/>
              </p:cNvSpPr>
              <p:nvPr/>
            </p:nvSpPr>
            <p:spPr bwMode="auto">
              <a:xfrm>
                <a:off x="4651" y="1233"/>
                <a:ext cx="110" cy="288"/>
              </a:xfrm>
              <a:custGeom>
                <a:avLst/>
                <a:gdLst>
                  <a:gd name="T0" fmla="*/ 1 w 110"/>
                  <a:gd name="T1" fmla="*/ 284 h 288"/>
                  <a:gd name="T2" fmla="*/ 7 w 110"/>
                  <a:gd name="T3" fmla="*/ 287 h 288"/>
                  <a:gd name="T4" fmla="*/ 17 w 110"/>
                  <a:gd name="T5" fmla="*/ 284 h 288"/>
                  <a:gd name="T6" fmla="*/ 22 w 110"/>
                  <a:gd name="T7" fmla="*/ 281 h 288"/>
                  <a:gd name="T8" fmla="*/ 24 w 110"/>
                  <a:gd name="T9" fmla="*/ 278 h 288"/>
                  <a:gd name="T10" fmla="*/ 28 w 110"/>
                  <a:gd name="T11" fmla="*/ 275 h 288"/>
                  <a:gd name="T12" fmla="*/ 30 w 110"/>
                  <a:gd name="T13" fmla="*/ 269 h 288"/>
                  <a:gd name="T14" fmla="*/ 36 w 110"/>
                  <a:gd name="T15" fmla="*/ 269 h 288"/>
                  <a:gd name="T16" fmla="*/ 39 w 110"/>
                  <a:gd name="T17" fmla="*/ 261 h 288"/>
                  <a:gd name="T18" fmla="*/ 41 w 110"/>
                  <a:gd name="T19" fmla="*/ 258 h 288"/>
                  <a:gd name="T20" fmla="*/ 43 w 110"/>
                  <a:gd name="T21" fmla="*/ 252 h 288"/>
                  <a:gd name="T22" fmla="*/ 45 w 110"/>
                  <a:gd name="T23" fmla="*/ 249 h 288"/>
                  <a:gd name="T24" fmla="*/ 49 w 110"/>
                  <a:gd name="T25" fmla="*/ 243 h 288"/>
                  <a:gd name="T26" fmla="*/ 49 w 110"/>
                  <a:gd name="T27" fmla="*/ 241 h 288"/>
                  <a:gd name="T28" fmla="*/ 53 w 110"/>
                  <a:gd name="T29" fmla="*/ 238 h 288"/>
                  <a:gd name="T30" fmla="*/ 59 w 110"/>
                  <a:gd name="T31" fmla="*/ 229 h 288"/>
                  <a:gd name="T32" fmla="*/ 61 w 110"/>
                  <a:gd name="T33" fmla="*/ 220 h 288"/>
                  <a:gd name="T34" fmla="*/ 69 w 110"/>
                  <a:gd name="T35" fmla="*/ 209 h 288"/>
                  <a:gd name="T36" fmla="*/ 72 w 110"/>
                  <a:gd name="T37" fmla="*/ 198 h 288"/>
                  <a:gd name="T38" fmla="*/ 74 w 110"/>
                  <a:gd name="T39" fmla="*/ 186 h 288"/>
                  <a:gd name="T40" fmla="*/ 80 w 110"/>
                  <a:gd name="T41" fmla="*/ 175 h 288"/>
                  <a:gd name="T42" fmla="*/ 84 w 110"/>
                  <a:gd name="T43" fmla="*/ 160 h 288"/>
                  <a:gd name="T44" fmla="*/ 84 w 110"/>
                  <a:gd name="T45" fmla="*/ 146 h 288"/>
                  <a:gd name="T46" fmla="*/ 90 w 110"/>
                  <a:gd name="T47" fmla="*/ 134 h 288"/>
                  <a:gd name="T48" fmla="*/ 93 w 110"/>
                  <a:gd name="T49" fmla="*/ 126 h 288"/>
                  <a:gd name="T50" fmla="*/ 95 w 110"/>
                  <a:gd name="T51" fmla="*/ 109 h 288"/>
                  <a:gd name="T52" fmla="*/ 97 w 110"/>
                  <a:gd name="T53" fmla="*/ 94 h 288"/>
                  <a:gd name="T54" fmla="*/ 99 w 110"/>
                  <a:gd name="T55" fmla="*/ 74 h 288"/>
                  <a:gd name="T56" fmla="*/ 101 w 110"/>
                  <a:gd name="T57" fmla="*/ 63 h 288"/>
                  <a:gd name="T58" fmla="*/ 101 w 110"/>
                  <a:gd name="T59" fmla="*/ 45 h 288"/>
                  <a:gd name="T60" fmla="*/ 107 w 110"/>
                  <a:gd name="T61" fmla="*/ 31 h 288"/>
                  <a:gd name="T62" fmla="*/ 109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1" y="284"/>
                    </a:lnTo>
                    <a:lnTo>
                      <a:pt x="7" y="287"/>
                    </a:lnTo>
                    <a:lnTo>
                      <a:pt x="13" y="284"/>
                    </a:lnTo>
                    <a:lnTo>
                      <a:pt x="17" y="284"/>
                    </a:lnTo>
                    <a:lnTo>
                      <a:pt x="18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4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2" y="272"/>
                    </a:lnTo>
                    <a:lnTo>
                      <a:pt x="30" y="269"/>
                    </a:lnTo>
                    <a:lnTo>
                      <a:pt x="34" y="272"/>
                    </a:lnTo>
                    <a:lnTo>
                      <a:pt x="36" y="269"/>
                    </a:lnTo>
                    <a:lnTo>
                      <a:pt x="37" y="266"/>
                    </a:lnTo>
                    <a:lnTo>
                      <a:pt x="39" y="261"/>
                    </a:lnTo>
                    <a:lnTo>
                      <a:pt x="41" y="258"/>
                    </a:lnTo>
                    <a:lnTo>
                      <a:pt x="43" y="255"/>
                    </a:lnTo>
                    <a:lnTo>
                      <a:pt x="43" y="252"/>
                    </a:lnTo>
                    <a:lnTo>
                      <a:pt x="47" y="252"/>
                    </a:lnTo>
                    <a:lnTo>
                      <a:pt x="45" y="249"/>
                    </a:lnTo>
                    <a:lnTo>
                      <a:pt x="49" y="249"/>
                    </a:lnTo>
                    <a:lnTo>
                      <a:pt x="49" y="243"/>
                    </a:lnTo>
                    <a:lnTo>
                      <a:pt x="49" y="241"/>
                    </a:lnTo>
                    <a:lnTo>
                      <a:pt x="51" y="238"/>
                    </a:lnTo>
                    <a:lnTo>
                      <a:pt x="53" y="238"/>
                    </a:lnTo>
                    <a:lnTo>
                      <a:pt x="53" y="232"/>
                    </a:lnTo>
                    <a:lnTo>
                      <a:pt x="59" y="229"/>
                    </a:lnTo>
                    <a:lnTo>
                      <a:pt x="57" y="226"/>
                    </a:lnTo>
                    <a:lnTo>
                      <a:pt x="61" y="220"/>
                    </a:lnTo>
                    <a:lnTo>
                      <a:pt x="65" y="218"/>
                    </a:lnTo>
                    <a:lnTo>
                      <a:pt x="69" y="209"/>
                    </a:lnTo>
                    <a:lnTo>
                      <a:pt x="69" y="206"/>
                    </a:lnTo>
                    <a:lnTo>
                      <a:pt x="72" y="198"/>
                    </a:lnTo>
                    <a:lnTo>
                      <a:pt x="72" y="189"/>
                    </a:lnTo>
                    <a:lnTo>
                      <a:pt x="74" y="186"/>
                    </a:lnTo>
                    <a:lnTo>
                      <a:pt x="78" y="177"/>
                    </a:lnTo>
                    <a:lnTo>
                      <a:pt x="80" y="175"/>
                    </a:lnTo>
                    <a:lnTo>
                      <a:pt x="82" y="169"/>
                    </a:lnTo>
                    <a:lnTo>
                      <a:pt x="84" y="160"/>
                    </a:lnTo>
                    <a:lnTo>
                      <a:pt x="82" y="152"/>
                    </a:lnTo>
                    <a:lnTo>
                      <a:pt x="84" y="146"/>
                    </a:lnTo>
                    <a:lnTo>
                      <a:pt x="88" y="140"/>
                    </a:lnTo>
                    <a:lnTo>
                      <a:pt x="90" y="134"/>
                    </a:lnTo>
                    <a:lnTo>
                      <a:pt x="91" y="129"/>
                    </a:lnTo>
                    <a:lnTo>
                      <a:pt x="93" y="126"/>
                    </a:lnTo>
                    <a:lnTo>
                      <a:pt x="95" y="114"/>
                    </a:lnTo>
                    <a:lnTo>
                      <a:pt x="95" y="109"/>
                    </a:lnTo>
                    <a:lnTo>
                      <a:pt x="95" y="103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1" y="63"/>
                    </a:lnTo>
                    <a:lnTo>
                      <a:pt x="103" y="57"/>
                    </a:lnTo>
                    <a:lnTo>
                      <a:pt x="101" y="45"/>
                    </a:lnTo>
                    <a:lnTo>
                      <a:pt x="105" y="40"/>
                    </a:lnTo>
                    <a:lnTo>
                      <a:pt x="107" y="31"/>
                    </a:lnTo>
                    <a:lnTo>
                      <a:pt x="109" y="25"/>
                    </a:lnTo>
                    <a:lnTo>
                      <a:pt x="109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83" name="Freeform 97"/>
              <p:cNvSpPr>
                <a:spLocks/>
              </p:cNvSpPr>
              <p:nvPr/>
            </p:nvSpPr>
            <p:spPr bwMode="auto">
              <a:xfrm>
                <a:off x="4651" y="1233"/>
                <a:ext cx="110" cy="288"/>
              </a:xfrm>
              <a:custGeom>
                <a:avLst/>
                <a:gdLst>
                  <a:gd name="T0" fmla="*/ 1 w 110"/>
                  <a:gd name="T1" fmla="*/ 284 h 288"/>
                  <a:gd name="T2" fmla="*/ 7 w 110"/>
                  <a:gd name="T3" fmla="*/ 287 h 288"/>
                  <a:gd name="T4" fmla="*/ 17 w 110"/>
                  <a:gd name="T5" fmla="*/ 284 h 288"/>
                  <a:gd name="T6" fmla="*/ 22 w 110"/>
                  <a:gd name="T7" fmla="*/ 281 h 288"/>
                  <a:gd name="T8" fmla="*/ 24 w 110"/>
                  <a:gd name="T9" fmla="*/ 278 h 288"/>
                  <a:gd name="T10" fmla="*/ 28 w 110"/>
                  <a:gd name="T11" fmla="*/ 275 h 288"/>
                  <a:gd name="T12" fmla="*/ 30 w 110"/>
                  <a:gd name="T13" fmla="*/ 269 h 288"/>
                  <a:gd name="T14" fmla="*/ 36 w 110"/>
                  <a:gd name="T15" fmla="*/ 269 h 288"/>
                  <a:gd name="T16" fmla="*/ 39 w 110"/>
                  <a:gd name="T17" fmla="*/ 261 h 288"/>
                  <a:gd name="T18" fmla="*/ 41 w 110"/>
                  <a:gd name="T19" fmla="*/ 258 h 288"/>
                  <a:gd name="T20" fmla="*/ 43 w 110"/>
                  <a:gd name="T21" fmla="*/ 252 h 288"/>
                  <a:gd name="T22" fmla="*/ 45 w 110"/>
                  <a:gd name="T23" fmla="*/ 249 h 288"/>
                  <a:gd name="T24" fmla="*/ 49 w 110"/>
                  <a:gd name="T25" fmla="*/ 243 h 288"/>
                  <a:gd name="T26" fmla="*/ 49 w 110"/>
                  <a:gd name="T27" fmla="*/ 241 h 288"/>
                  <a:gd name="T28" fmla="*/ 53 w 110"/>
                  <a:gd name="T29" fmla="*/ 238 h 288"/>
                  <a:gd name="T30" fmla="*/ 59 w 110"/>
                  <a:gd name="T31" fmla="*/ 229 h 288"/>
                  <a:gd name="T32" fmla="*/ 61 w 110"/>
                  <a:gd name="T33" fmla="*/ 220 h 288"/>
                  <a:gd name="T34" fmla="*/ 69 w 110"/>
                  <a:gd name="T35" fmla="*/ 209 h 288"/>
                  <a:gd name="T36" fmla="*/ 72 w 110"/>
                  <a:gd name="T37" fmla="*/ 198 h 288"/>
                  <a:gd name="T38" fmla="*/ 76 w 110"/>
                  <a:gd name="T39" fmla="*/ 183 h 288"/>
                  <a:gd name="T40" fmla="*/ 80 w 110"/>
                  <a:gd name="T41" fmla="*/ 175 h 288"/>
                  <a:gd name="T42" fmla="*/ 84 w 110"/>
                  <a:gd name="T43" fmla="*/ 160 h 288"/>
                  <a:gd name="T44" fmla="*/ 84 w 110"/>
                  <a:gd name="T45" fmla="*/ 146 h 288"/>
                  <a:gd name="T46" fmla="*/ 90 w 110"/>
                  <a:gd name="T47" fmla="*/ 134 h 288"/>
                  <a:gd name="T48" fmla="*/ 93 w 110"/>
                  <a:gd name="T49" fmla="*/ 126 h 288"/>
                  <a:gd name="T50" fmla="*/ 95 w 110"/>
                  <a:gd name="T51" fmla="*/ 109 h 288"/>
                  <a:gd name="T52" fmla="*/ 97 w 110"/>
                  <a:gd name="T53" fmla="*/ 94 h 288"/>
                  <a:gd name="T54" fmla="*/ 99 w 110"/>
                  <a:gd name="T55" fmla="*/ 74 h 288"/>
                  <a:gd name="T56" fmla="*/ 101 w 110"/>
                  <a:gd name="T57" fmla="*/ 63 h 288"/>
                  <a:gd name="T58" fmla="*/ 101 w 110"/>
                  <a:gd name="T59" fmla="*/ 45 h 288"/>
                  <a:gd name="T60" fmla="*/ 107 w 110"/>
                  <a:gd name="T61" fmla="*/ 31 h 288"/>
                  <a:gd name="T62" fmla="*/ 109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1" y="284"/>
                    </a:lnTo>
                    <a:lnTo>
                      <a:pt x="7" y="287"/>
                    </a:lnTo>
                    <a:lnTo>
                      <a:pt x="13" y="284"/>
                    </a:lnTo>
                    <a:lnTo>
                      <a:pt x="17" y="284"/>
                    </a:lnTo>
                    <a:lnTo>
                      <a:pt x="18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4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2" y="272"/>
                    </a:lnTo>
                    <a:lnTo>
                      <a:pt x="30" y="269"/>
                    </a:lnTo>
                    <a:lnTo>
                      <a:pt x="34" y="272"/>
                    </a:lnTo>
                    <a:lnTo>
                      <a:pt x="36" y="269"/>
                    </a:lnTo>
                    <a:lnTo>
                      <a:pt x="37" y="266"/>
                    </a:lnTo>
                    <a:lnTo>
                      <a:pt x="39" y="261"/>
                    </a:lnTo>
                    <a:lnTo>
                      <a:pt x="41" y="258"/>
                    </a:lnTo>
                    <a:lnTo>
                      <a:pt x="43" y="255"/>
                    </a:lnTo>
                    <a:lnTo>
                      <a:pt x="43" y="252"/>
                    </a:lnTo>
                    <a:lnTo>
                      <a:pt x="47" y="252"/>
                    </a:lnTo>
                    <a:lnTo>
                      <a:pt x="45" y="249"/>
                    </a:lnTo>
                    <a:lnTo>
                      <a:pt x="49" y="249"/>
                    </a:lnTo>
                    <a:lnTo>
                      <a:pt x="49" y="243"/>
                    </a:lnTo>
                    <a:lnTo>
                      <a:pt x="49" y="241"/>
                    </a:lnTo>
                    <a:lnTo>
                      <a:pt x="51" y="238"/>
                    </a:lnTo>
                    <a:lnTo>
                      <a:pt x="53" y="238"/>
                    </a:lnTo>
                    <a:lnTo>
                      <a:pt x="53" y="232"/>
                    </a:lnTo>
                    <a:lnTo>
                      <a:pt x="59" y="229"/>
                    </a:lnTo>
                    <a:lnTo>
                      <a:pt x="57" y="226"/>
                    </a:lnTo>
                    <a:lnTo>
                      <a:pt x="61" y="220"/>
                    </a:lnTo>
                    <a:lnTo>
                      <a:pt x="65" y="218"/>
                    </a:lnTo>
                    <a:lnTo>
                      <a:pt x="69" y="209"/>
                    </a:lnTo>
                    <a:lnTo>
                      <a:pt x="69" y="206"/>
                    </a:lnTo>
                    <a:lnTo>
                      <a:pt x="72" y="198"/>
                    </a:lnTo>
                    <a:lnTo>
                      <a:pt x="72" y="189"/>
                    </a:lnTo>
                    <a:lnTo>
                      <a:pt x="76" y="183"/>
                    </a:lnTo>
                    <a:lnTo>
                      <a:pt x="78" y="177"/>
                    </a:lnTo>
                    <a:lnTo>
                      <a:pt x="80" y="175"/>
                    </a:lnTo>
                    <a:lnTo>
                      <a:pt x="82" y="169"/>
                    </a:lnTo>
                    <a:lnTo>
                      <a:pt x="84" y="160"/>
                    </a:lnTo>
                    <a:lnTo>
                      <a:pt x="82" y="152"/>
                    </a:lnTo>
                    <a:lnTo>
                      <a:pt x="84" y="146"/>
                    </a:lnTo>
                    <a:lnTo>
                      <a:pt x="88" y="140"/>
                    </a:lnTo>
                    <a:lnTo>
                      <a:pt x="90" y="134"/>
                    </a:lnTo>
                    <a:lnTo>
                      <a:pt x="91" y="129"/>
                    </a:lnTo>
                    <a:lnTo>
                      <a:pt x="93" y="126"/>
                    </a:lnTo>
                    <a:lnTo>
                      <a:pt x="95" y="114"/>
                    </a:lnTo>
                    <a:lnTo>
                      <a:pt x="95" y="109"/>
                    </a:lnTo>
                    <a:lnTo>
                      <a:pt x="95" y="103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1" y="63"/>
                    </a:lnTo>
                    <a:lnTo>
                      <a:pt x="103" y="57"/>
                    </a:lnTo>
                    <a:lnTo>
                      <a:pt x="101" y="45"/>
                    </a:lnTo>
                    <a:lnTo>
                      <a:pt x="105" y="40"/>
                    </a:lnTo>
                    <a:lnTo>
                      <a:pt x="107" y="31"/>
                    </a:lnTo>
                    <a:lnTo>
                      <a:pt x="107" y="22"/>
                    </a:lnTo>
                    <a:lnTo>
                      <a:pt x="109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84" name="Freeform 98"/>
              <p:cNvSpPr>
                <a:spLocks/>
              </p:cNvSpPr>
              <p:nvPr/>
            </p:nvSpPr>
            <p:spPr bwMode="auto">
              <a:xfrm>
                <a:off x="4544" y="1233"/>
                <a:ext cx="108" cy="288"/>
              </a:xfrm>
              <a:custGeom>
                <a:avLst/>
                <a:gdLst>
                  <a:gd name="T0" fmla="*/ 101 w 108"/>
                  <a:gd name="T1" fmla="*/ 287 h 288"/>
                  <a:gd name="T2" fmla="*/ 97 w 108"/>
                  <a:gd name="T3" fmla="*/ 287 h 288"/>
                  <a:gd name="T4" fmla="*/ 91 w 108"/>
                  <a:gd name="T5" fmla="*/ 281 h 288"/>
                  <a:gd name="T6" fmla="*/ 86 w 108"/>
                  <a:gd name="T7" fmla="*/ 278 h 288"/>
                  <a:gd name="T8" fmla="*/ 80 w 108"/>
                  <a:gd name="T9" fmla="*/ 278 h 288"/>
                  <a:gd name="T10" fmla="*/ 76 w 108"/>
                  <a:gd name="T11" fmla="*/ 272 h 288"/>
                  <a:gd name="T12" fmla="*/ 71 w 108"/>
                  <a:gd name="T13" fmla="*/ 272 h 288"/>
                  <a:gd name="T14" fmla="*/ 69 w 108"/>
                  <a:gd name="T15" fmla="*/ 269 h 288"/>
                  <a:gd name="T16" fmla="*/ 67 w 108"/>
                  <a:gd name="T17" fmla="*/ 261 h 288"/>
                  <a:gd name="T18" fmla="*/ 65 w 108"/>
                  <a:gd name="T19" fmla="*/ 255 h 288"/>
                  <a:gd name="T20" fmla="*/ 63 w 108"/>
                  <a:gd name="T21" fmla="*/ 255 h 288"/>
                  <a:gd name="T22" fmla="*/ 59 w 108"/>
                  <a:gd name="T23" fmla="*/ 249 h 288"/>
                  <a:gd name="T24" fmla="*/ 57 w 108"/>
                  <a:gd name="T25" fmla="*/ 241 h 288"/>
                  <a:gd name="T26" fmla="*/ 55 w 108"/>
                  <a:gd name="T27" fmla="*/ 238 h 288"/>
                  <a:gd name="T28" fmla="*/ 53 w 108"/>
                  <a:gd name="T29" fmla="*/ 235 h 288"/>
                  <a:gd name="T30" fmla="*/ 51 w 108"/>
                  <a:gd name="T31" fmla="*/ 229 h 288"/>
                  <a:gd name="T32" fmla="*/ 47 w 108"/>
                  <a:gd name="T33" fmla="*/ 220 h 288"/>
                  <a:gd name="T34" fmla="*/ 41 w 108"/>
                  <a:gd name="T35" fmla="*/ 209 h 288"/>
                  <a:gd name="T36" fmla="*/ 35 w 108"/>
                  <a:gd name="T37" fmla="*/ 198 h 288"/>
                  <a:gd name="T38" fmla="*/ 34 w 108"/>
                  <a:gd name="T39" fmla="*/ 183 h 288"/>
                  <a:gd name="T40" fmla="*/ 30 w 108"/>
                  <a:gd name="T41" fmla="*/ 175 h 288"/>
                  <a:gd name="T42" fmla="*/ 24 w 108"/>
                  <a:gd name="T43" fmla="*/ 160 h 288"/>
                  <a:gd name="T44" fmla="*/ 20 w 108"/>
                  <a:gd name="T45" fmla="*/ 149 h 288"/>
                  <a:gd name="T46" fmla="*/ 20 w 108"/>
                  <a:gd name="T47" fmla="*/ 132 h 288"/>
                  <a:gd name="T48" fmla="*/ 15 w 108"/>
                  <a:gd name="T49" fmla="*/ 117 h 288"/>
                  <a:gd name="T50" fmla="*/ 15 w 108"/>
                  <a:gd name="T51" fmla="*/ 106 h 288"/>
                  <a:gd name="T52" fmla="*/ 11 w 108"/>
                  <a:gd name="T53" fmla="*/ 91 h 288"/>
                  <a:gd name="T54" fmla="*/ 9 w 108"/>
                  <a:gd name="T55" fmla="*/ 74 h 288"/>
                  <a:gd name="T56" fmla="*/ 9 w 108"/>
                  <a:gd name="T57" fmla="*/ 57 h 288"/>
                  <a:gd name="T58" fmla="*/ 5 w 108"/>
                  <a:gd name="T59" fmla="*/ 45 h 288"/>
                  <a:gd name="T60" fmla="*/ 3 w 108"/>
                  <a:gd name="T61" fmla="*/ 28 h 288"/>
                  <a:gd name="T62" fmla="*/ 1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1" y="287"/>
                    </a:lnTo>
                    <a:lnTo>
                      <a:pt x="99" y="284"/>
                    </a:lnTo>
                    <a:lnTo>
                      <a:pt x="97" y="287"/>
                    </a:lnTo>
                    <a:lnTo>
                      <a:pt x="95" y="284"/>
                    </a:lnTo>
                    <a:lnTo>
                      <a:pt x="91" y="281"/>
                    </a:lnTo>
                    <a:lnTo>
                      <a:pt x="89" y="281"/>
                    </a:lnTo>
                    <a:lnTo>
                      <a:pt x="86" y="278"/>
                    </a:lnTo>
                    <a:lnTo>
                      <a:pt x="82" y="275"/>
                    </a:lnTo>
                    <a:lnTo>
                      <a:pt x="80" y="278"/>
                    </a:lnTo>
                    <a:lnTo>
                      <a:pt x="80" y="275"/>
                    </a:lnTo>
                    <a:lnTo>
                      <a:pt x="76" y="272"/>
                    </a:lnTo>
                    <a:lnTo>
                      <a:pt x="71" y="272"/>
                    </a:lnTo>
                    <a:lnTo>
                      <a:pt x="71" y="266"/>
                    </a:lnTo>
                    <a:lnTo>
                      <a:pt x="69" y="269"/>
                    </a:lnTo>
                    <a:lnTo>
                      <a:pt x="69" y="264"/>
                    </a:lnTo>
                    <a:lnTo>
                      <a:pt x="67" y="261"/>
                    </a:lnTo>
                    <a:lnTo>
                      <a:pt x="65" y="258"/>
                    </a:lnTo>
                    <a:lnTo>
                      <a:pt x="65" y="255"/>
                    </a:lnTo>
                    <a:lnTo>
                      <a:pt x="63" y="255"/>
                    </a:lnTo>
                    <a:lnTo>
                      <a:pt x="63" y="249"/>
                    </a:lnTo>
                    <a:lnTo>
                      <a:pt x="59" y="249"/>
                    </a:lnTo>
                    <a:lnTo>
                      <a:pt x="55" y="243"/>
                    </a:lnTo>
                    <a:lnTo>
                      <a:pt x="57" y="241"/>
                    </a:lnTo>
                    <a:lnTo>
                      <a:pt x="55" y="241"/>
                    </a:lnTo>
                    <a:lnTo>
                      <a:pt x="55" y="238"/>
                    </a:lnTo>
                    <a:lnTo>
                      <a:pt x="53" y="235"/>
                    </a:lnTo>
                    <a:lnTo>
                      <a:pt x="51" y="229"/>
                    </a:lnTo>
                    <a:lnTo>
                      <a:pt x="49" y="226"/>
                    </a:lnTo>
                    <a:lnTo>
                      <a:pt x="47" y="220"/>
                    </a:lnTo>
                    <a:lnTo>
                      <a:pt x="45" y="215"/>
                    </a:lnTo>
                    <a:lnTo>
                      <a:pt x="41" y="209"/>
                    </a:lnTo>
                    <a:lnTo>
                      <a:pt x="37" y="203"/>
                    </a:lnTo>
                    <a:lnTo>
                      <a:pt x="35" y="198"/>
                    </a:lnTo>
                    <a:lnTo>
                      <a:pt x="34" y="189"/>
                    </a:lnTo>
                    <a:lnTo>
                      <a:pt x="34" y="183"/>
                    </a:lnTo>
                    <a:lnTo>
                      <a:pt x="30" y="180"/>
                    </a:lnTo>
                    <a:lnTo>
                      <a:pt x="30" y="175"/>
                    </a:lnTo>
                    <a:lnTo>
                      <a:pt x="28" y="166"/>
                    </a:lnTo>
                    <a:lnTo>
                      <a:pt x="24" y="160"/>
                    </a:lnTo>
                    <a:lnTo>
                      <a:pt x="22" y="152"/>
                    </a:lnTo>
                    <a:lnTo>
                      <a:pt x="20" y="149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7" y="126"/>
                    </a:lnTo>
                    <a:lnTo>
                      <a:pt x="15" y="117"/>
                    </a:lnTo>
                    <a:lnTo>
                      <a:pt x="15" y="111"/>
                    </a:lnTo>
                    <a:lnTo>
                      <a:pt x="15" y="106"/>
                    </a:lnTo>
                    <a:lnTo>
                      <a:pt x="11" y="97"/>
                    </a:lnTo>
                    <a:lnTo>
                      <a:pt x="11" y="91"/>
                    </a:lnTo>
                    <a:lnTo>
                      <a:pt x="11" y="86"/>
                    </a:lnTo>
                    <a:lnTo>
                      <a:pt x="9" y="74"/>
                    </a:lnTo>
                    <a:lnTo>
                      <a:pt x="9" y="68"/>
                    </a:lnTo>
                    <a:lnTo>
                      <a:pt x="9" y="57"/>
                    </a:lnTo>
                    <a:lnTo>
                      <a:pt x="5" y="51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3" y="28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85" name="Freeform 99"/>
              <p:cNvSpPr>
                <a:spLocks/>
              </p:cNvSpPr>
              <p:nvPr/>
            </p:nvSpPr>
            <p:spPr bwMode="auto">
              <a:xfrm>
                <a:off x="4434" y="950"/>
                <a:ext cx="111" cy="284"/>
              </a:xfrm>
              <a:custGeom>
                <a:avLst/>
                <a:gdLst>
                  <a:gd name="T0" fmla="*/ 5 w 111"/>
                  <a:gd name="T1" fmla="*/ 0 h 284"/>
                  <a:gd name="T2" fmla="*/ 9 w 111"/>
                  <a:gd name="T3" fmla="*/ 0 h 284"/>
                  <a:gd name="T4" fmla="*/ 15 w 111"/>
                  <a:gd name="T5" fmla="*/ 8 h 284"/>
                  <a:gd name="T6" fmla="*/ 19 w 111"/>
                  <a:gd name="T7" fmla="*/ 11 h 284"/>
                  <a:gd name="T8" fmla="*/ 26 w 111"/>
                  <a:gd name="T9" fmla="*/ 11 h 284"/>
                  <a:gd name="T10" fmla="*/ 32 w 111"/>
                  <a:gd name="T11" fmla="*/ 11 h 284"/>
                  <a:gd name="T12" fmla="*/ 32 w 111"/>
                  <a:gd name="T13" fmla="*/ 17 h 284"/>
                  <a:gd name="T14" fmla="*/ 38 w 111"/>
                  <a:gd name="T15" fmla="*/ 22 h 284"/>
                  <a:gd name="T16" fmla="*/ 38 w 111"/>
                  <a:gd name="T17" fmla="*/ 31 h 284"/>
                  <a:gd name="T18" fmla="*/ 40 w 111"/>
                  <a:gd name="T19" fmla="*/ 31 h 284"/>
                  <a:gd name="T20" fmla="*/ 44 w 111"/>
                  <a:gd name="T21" fmla="*/ 37 h 284"/>
                  <a:gd name="T22" fmla="*/ 45 w 111"/>
                  <a:gd name="T23" fmla="*/ 40 h 284"/>
                  <a:gd name="T24" fmla="*/ 51 w 111"/>
                  <a:gd name="T25" fmla="*/ 45 h 284"/>
                  <a:gd name="T26" fmla="*/ 53 w 111"/>
                  <a:gd name="T27" fmla="*/ 48 h 284"/>
                  <a:gd name="T28" fmla="*/ 53 w 111"/>
                  <a:gd name="T29" fmla="*/ 54 h 284"/>
                  <a:gd name="T30" fmla="*/ 55 w 111"/>
                  <a:gd name="T31" fmla="*/ 57 h 284"/>
                  <a:gd name="T32" fmla="*/ 60 w 111"/>
                  <a:gd name="T33" fmla="*/ 65 h 284"/>
                  <a:gd name="T34" fmla="*/ 66 w 111"/>
                  <a:gd name="T35" fmla="*/ 77 h 284"/>
                  <a:gd name="T36" fmla="*/ 71 w 111"/>
                  <a:gd name="T37" fmla="*/ 88 h 284"/>
                  <a:gd name="T38" fmla="*/ 73 w 111"/>
                  <a:gd name="T39" fmla="*/ 102 h 284"/>
                  <a:gd name="T40" fmla="*/ 79 w 111"/>
                  <a:gd name="T41" fmla="*/ 114 h 284"/>
                  <a:gd name="T42" fmla="*/ 83 w 111"/>
                  <a:gd name="T43" fmla="*/ 125 h 284"/>
                  <a:gd name="T44" fmla="*/ 87 w 111"/>
                  <a:gd name="T45" fmla="*/ 142 h 284"/>
                  <a:gd name="T46" fmla="*/ 90 w 111"/>
                  <a:gd name="T47" fmla="*/ 148 h 284"/>
                  <a:gd name="T48" fmla="*/ 90 w 111"/>
                  <a:gd name="T49" fmla="*/ 165 h 284"/>
                  <a:gd name="T50" fmla="*/ 94 w 111"/>
                  <a:gd name="T51" fmla="*/ 180 h 284"/>
                  <a:gd name="T52" fmla="*/ 96 w 111"/>
                  <a:gd name="T53" fmla="*/ 191 h 284"/>
                  <a:gd name="T54" fmla="*/ 100 w 111"/>
                  <a:gd name="T55" fmla="*/ 208 h 284"/>
                  <a:gd name="T56" fmla="*/ 100 w 111"/>
                  <a:gd name="T57" fmla="*/ 225 h 284"/>
                  <a:gd name="T58" fmla="*/ 104 w 111"/>
                  <a:gd name="T59" fmla="*/ 240 h 284"/>
                  <a:gd name="T60" fmla="*/ 106 w 111"/>
                  <a:gd name="T61" fmla="*/ 257 h 284"/>
                  <a:gd name="T62" fmla="*/ 108 w 111"/>
                  <a:gd name="T63" fmla="*/ 271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4"/>
                  <a:gd name="T98" fmla="*/ 111 w 111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4">
                    <a:moveTo>
                      <a:pt x="0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5"/>
                    </a:lnTo>
                    <a:lnTo>
                      <a:pt x="15" y="8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32" y="11"/>
                    </a:lnTo>
                    <a:lnTo>
                      <a:pt x="30" y="14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8" y="22"/>
                    </a:lnTo>
                    <a:lnTo>
                      <a:pt x="40" y="25"/>
                    </a:lnTo>
                    <a:lnTo>
                      <a:pt x="38" y="31"/>
                    </a:lnTo>
                    <a:lnTo>
                      <a:pt x="42" y="28"/>
                    </a:lnTo>
                    <a:lnTo>
                      <a:pt x="40" y="31"/>
                    </a:lnTo>
                    <a:lnTo>
                      <a:pt x="42" y="34"/>
                    </a:lnTo>
                    <a:lnTo>
                      <a:pt x="44" y="37"/>
                    </a:lnTo>
                    <a:lnTo>
                      <a:pt x="45" y="40"/>
                    </a:lnTo>
                    <a:lnTo>
                      <a:pt x="49" y="42"/>
                    </a:lnTo>
                    <a:lnTo>
                      <a:pt x="51" y="45"/>
                    </a:lnTo>
                    <a:lnTo>
                      <a:pt x="53" y="48"/>
                    </a:lnTo>
                    <a:lnTo>
                      <a:pt x="53" y="54"/>
                    </a:lnTo>
                    <a:lnTo>
                      <a:pt x="55" y="51"/>
                    </a:lnTo>
                    <a:lnTo>
                      <a:pt x="55" y="57"/>
                    </a:lnTo>
                    <a:lnTo>
                      <a:pt x="56" y="57"/>
                    </a:lnTo>
                    <a:lnTo>
                      <a:pt x="60" y="65"/>
                    </a:lnTo>
                    <a:lnTo>
                      <a:pt x="62" y="71"/>
                    </a:lnTo>
                    <a:lnTo>
                      <a:pt x="66" y="77"/>
                    </a:lnTo>
                    <a:lnTo>
                      <a:pt x="67" y="82"/>
                    </a:lnTo>
                    <a:lnTo>
                      <a:pt x="71" y="88"/>
                    </a:lnTo>
                    <a:lnTo>
                      <a:pt x="73" y="94"/>
                    </a:lnTo>
                    <a:lnTo>
                      <a:pt x="73" y="102"/>
                    </a:lnTo>
                    <a:lnTo>
                      <a:pt x="75" y="108"/>
                    </a:lnTo>
                    <a:lnTo>
                      <a:pt x="79" y="114"/>
                    </a:lnTo>
                    <a:lnTo>
                      <a:pt x="79" y="120"/>
                    </a:lnTo>
                    <a:lnTo>
                      <a:pt x="83" y="125"/>
                    </a:lnTo>
                    <a:lnTo>
                      <a:pt x="85" y="134"/>
                    </a:lnTo>
                    <a:lnTo>
                      <a:pt x="87" y="142"/>
                    </a:lnTo>
                    <a:lnTo>
                      <a:pt x="87" y="145"/>
                    </a:lnTo>
                    <a:lnTo>
                      <a:pt x="90" y="148"/>
                    </a:lnTo>
                    <a:lnTo>
                      <a:pt x="88" y="160"/>
                    </a:lnTo>
                    <a:lnTo>
                      <a:pt x="90" y="165"/>
                    </a:lnTo>
                    <a:lnTo>
                      <a:pt x="92" y="168"/>
                    </a:lnTo>
                    <a:lnTo>
                      <a:pt x="94" y="180"/>
                    </a:lnTo>
                    <a:lnTo>
                      <a:pt x="94" y="185"/>
                    </a:lnTo>
                    <a:lnTo>
                      <a:pt x="96" y="191"/>
                    </a:lnTo>
                    <a:lnTo>
                      <a:pt x="96" y="200"/>
                    </a:lnTo>
                    <a:lnTo>
                      <a:pt x="100" y="208"/>
                    </a:lnTo>
                    <a:lnTo>
                      <a:pt x="100" y="217"/>
                    </a:lnTo>
                    <a:lnTo>
                      <a:pt x="100" y="225"/>
                    </a:lnTo>
                    <a:lnTo>
                      <a:pt x="102" y="231"/>
                    </a:lnTo>
                    <a:lnTo>
                      <a:pt x="104" y="240"/>
                    </a:lnTo>
                    <a:lnTo>
                      <a:pt x="104" y="245"/>
                    </a:lnTo>
                    <a:lnTo>
                      <a:pt x="106" y="257"/>
                    </a:lnTo>
                    <a:lnTo>
                      <a:pt x="106" y="260"/>
                    </a:lnTo>
                    <a:lnTo>
                      <a:pt x="108" y="271"/>
                    </a:lnTo>
                    <a:lnTo>
                      <a:pt x="11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86" name="Freeform 100"/>
              <p:cNvSpPr>
                <a:spLocks/>
              </p:cNvSpPr>
              <p:nvPr/>
            </p:nvSpPr>
            <p:spPr bwMode="auto">
              <a:xfrm>
                <a:off x="4321" y="950"/>
                <a:ext cx="114" cy="298"/>
              </a:xfrm>
              <a:custGeom>
                <a:avLst/>
                <a:gdLst>
                  <a:gd name="T0" fmla="*/ 107 w 114"/>
                  <a:gd name="T1" fmla="*/ 2 h 298"/>
                  <a:gd name="T2" fmla="*/ 105 w 114"/>
                  <a:gd name="T3" fmla="*/ 2 h 298"/>
                  <a:gd name="T4" fmla="*/ 95 w 114"/>
                  <a:gd name="T5" fmla="*/ 0 h 298"/>
                  <a:gd name="T6" fmla="*/ 91 w 114"/>
                  <a:gd name="T7" fmla="*/ 8 h 298"/>
                  <a:gd name="T8" fmla="*/ 85 w 114"/>
                  <a:gd name="T9" fmla="*/ 8 h 298"/>
                  <a:gd name="T10" fmla="*/ 83 w 114"/>
                  <a:gd name="T11" fmla="*/ 14 h 298"/>
                  <a:gd name="T12" fmla="*/ 77 w 114"/>
                  <a:gd name="T13" fmla="*/ 17 h 298"/>
                  <a:gd name="T14" fmla="*/ 77 w 114"/>
                  <a:gd name="T15" fmla="*/ 19 h 298"/>
                  <a:gd name="T16" fmla="*/ 72 w 114"/>
                  <a:gd name="T17" fmla="*/ 22 h 298"/>
                  <a:gd name="T18" fmla="*/ 68 w 114"/>
                  <a:gd name="T19" fmla="*/ 31 h 298"/>
                  <a:gd name="T20" fmla="*/ 68 w 114"/>
                  <a:gd name="T21" fmla="*/ 34 h 298"/>
                  <a:gd name="T22" fmla="*/ 66 w 114"/>
                  <a:gd name="T23" fmla="*/ 39 h 298"/>
                  <a:gd name="T24" fmla="*/ 62 w 114"/>
                  <a:gd name="T25" fmla="*/ 45 h 298"/>
                  <a:gd name="T26" fmla="*/ 60 w 114"/>
                  <a:gd name="T27" fmla="*/ 48 h 298"/>
                  <a:gd name="T28" fmla="*/ 58 w 114"/>
                  <a:gd name="T29" fmla="*/ 54 h 298"/>
                  <a:gd name="T30" fmla="*/ 54 w 114"/>
                  <a:gd name="T31" fmla="*/ 59 h 298"/>
                  <a:gd name="T32" fmla="*/ 50 w 114"/>
                  <a:gd name="T33" fmla="*/ 68 h 298"/>
                  <a:gd name="T34" fmla="*/ 46 w 114"/>
                  <a:gd name="T35" fmla="*/ 77 h 298"/>
                  <a:gd name="T36" fmla="*/ 40 w 114"/>
                  <a:gd name="T37" fmla="*/ 97 h 298"/>
                  <a:gd name="T38" fmla="*/ 37 w 114"/>
                  <a:gd name="T39" fmla="*/ 108 h 298"/>
                  <a:gd name="T40" fmla="*/ 31 w 114"/>
                  <a:gd name="T41" fmla="*/ 122 h 298"/>
                  <a:gd name="T42" fmla="*/ 29 w 114"/>
                  <a:gd name="T43" fmla="*/ 131 h 298"/>
                  <a:gd name="T44" fmla="*/ 27 w 114"/>
                  <a:gd name="T45" fmla="*/ 145 h 298"/>
                  <a:gd name="T46" fmla="*/ 23 w 114"/>
                  <a:gd name="T47" fmla="*/ 157 h 298"/>
                  <a:gd name="T48" fmla="*/ 21 w 114"/>
                  <a:gd name="T49" fmla="*/ 171 h 298"/>
                  <a:gd name="T50" fmla="*/ 15 w 114"/>
                  <a:gd name="T51" fmla="*/ 182 h 298"/>
                  <a:gd name="T52" fmla="*/ 15 w 114"/>
                  <a:gd name="T53" fmla="*/ 197 h 298"/>
                  <a:gd name="T54" fmla="*/ 11 w 114"/>
                  <a:gd name="T55" fmla="*/ 219 h 298"/>
                  <a:gd name="T56" fmla="*/ 9 w 114"/>
                  <a:gd name="T57" fmla="*/ 231 h 298"/>
                  <a:gd name="T58" fmla="*/ 7 w 114"/>
                  <a:gd name="T59" fmla="*/ 251 h 298"/>
                  <a:gd name="T60" fmla="*/ 3 w 114"/>
                  <a:gd name="T61" fmla="*/ 265 h 298"/>
                  <a:gd name="T62" fmla="*/ 1 w 114"/>
                  <a:gd name="T63" fmla="*/ 285 h 2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4"/>
                  <a:gd name="T97" fmla="*/ 0 h 298"/>
                  <a:gd name="T98" fmla="*/ 114 w 114"/>
                  <a:gd name="T99" fmla="*/ 298 h 2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4" h="298">
                    <a:moveTo>
                      <a:pt x="113" y="0"/>
                    </a:moveTo>
                    <a:lnTo>
                      <a:pt x="107" y="2"/>
                    </a:lnTo>
                    <a:lnTo>
                      <a:pt x="105" y="2"/>
                    </a:lnTo>
                    <a:lnTo>
                      <a:pt x="101" y="0"/>
                    </a:lnTo>
                    <a:lnTo>
                      <a:pt x="95" y="0"/>
                    </a:lnTo>
                    <a:lnTo>
                      <a:pt x="95" y="2"/>
                    </a:lnTo>
                    <a:lnTo>
                      <a:pt x="91" y="8"/>
                    </a:lnTo>
                    <a:lnTo>
                      <a:pt x="89" y="5"/>
                    </a:lnTo>
                    <a:lnTo>
                      <a:pt x="85" y="8"/>
                    </a:lnTo>
                    <a:lnTo>
                      <a:pt x="85" y="11"/>
                    </a:lnTo>
                    <a:lnTo>
                      <a:pt x="83" y="14"/>
                    </a:lnTo>
                    <a:lnTo>
                      <a:pt x="81" y="14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77" y="19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70" y="25"/>
                    </a:lnTo>
                    <a:lnTo>
                      <a:pt x="68" y="31"/>
                    </a:lnTo>
                    <a:lnTo>
                      <a:pt x="68" y="34"/>
                    </a:lnTo>
                    <a:lnTo>
                      <a:pt x="66" y="37"/>
                    </a:lnTo>
                    <a:lnTo>
                      <a:pt x="66" y="39"/>
                    </a:lnTo>
                    <a:lnTo>
                      <a:pt x="62" y="45"/>
                    </a:lnTo>
                    <a:lnTo>
                      <a:pt x="60" y="48"/>
                    </a:lnTo>
                    <a:lnTo>
                      <a:pt x="58" y="54"/>
                    </a:lnTo>
                    <a:lnTo>
                      <a:pt x="56" y="59"/>
                    </a:lnTo>
                    <a:lnTo>
                      <a:pt x="54" y="59"/>
                    </a:lnTo>
                    <a:lnTo>
                      <a:pt x="50" y="68"/>
                    </a:lnTo>
                    <a:lnTo>
                      <a:pt x="48" y="71"/>
                    </a:lnTo>
                    <a:lnTo>
                      <a:pt x="46" y="77"/>
                    </a:lnTo>
                    <a:lnTo>
                      <a:pt x="42" y="82"/>
                    </a:lnTo>
                    <a:lnTo>
                      <a:pt x="40" y="97"/>
                    </a:lnTo>
                    <a:lnTo>
                      <a:pt x="38" y="99"/>
                    </a:lnTo>
                    <a:lnTo>
                      <a:pt x="37" y="108"/>
                    </a:lnTo>
                    <a:lnTo>
                      <a:pt x="33" y="114"/>
                    </a:lnTo>
                    <a:lnTo>
                      <a:pt x="31" y="122"/>
                    </a:lnTo>
                    <a:lnTo>
                      <a:pt x="29" y="125"/>
                    </a:lnTo>
                    <a:lnTo>
                      <a:pt x="29" y="131"/>
                    </a:lnTo>
                    <a:lnTo>
                      <a:pt x="27" y="137"/>
                    </a:lnTo>
                    <a:lnTo>
                      <a:pt x="27" y="145"/>
                    </a:lnTo>
                    <a:lnTo>
                      <a:pt x="23" y="154"/>
                    </a:lnTo>
                    <a:lnTo>
                      <a:pt x="23" y="157"/>
                    </a:lnTo>
                    <a:lnTo>
                      <a:pt x="21" y="165"/>
                    </a:lnTo>
                    <a:lnTo>
                      <a:pt x="21" y="171"/>
                    </a:lnTo>
                    <a:lnTo>
                      <a:pt x="17" y="177"/>
                    </a:lnTo>
                    <a:lnTo>
                      <a:pt x="15" y="182"/>
                    </a:lnTo>
                    <a:lnTo>
                      <a:pt x="15" y="191"/>
                    </a:lnTo>
                    <a:lnTo>
                      <a:pt x="15" y="197"/>
                    </a:lnTo>
                    <a:lnTo>
                      <a:pt x="15" y="211"/>
                    </a:lnTo>
                    <a:lnTo>
                      <a:pt x="11" y="219"/>
                    </a:lnTo>
                    <a:lnTo>
                      <a:pt x="7" y="225"/>
                    </a:lnTo>
                    <a:lnTo>
                      <a:pt x="9" y="231"/>
                    </a:lnTo>
                    <a:lnTo>
                      <a:pt x="7" y="239"/>
                    </a:lnTo>
                    <a:lnTo>
                      <a:pt x="7" y="251"/>
                    </a:lnTo>
                    <a:lnTo>
                      <a:pt x="5" y="257"/>
                    </a:lnTo>
                    <a:lnTo>
                      <a:pt x="3" y="265"/>
                    </a:lnTo>
                    <a:lnTo>
                      <a:pt x="1" y="274"/>
                    </a:lnTo>
                    <a:lnTo>
                      <a:pt x="1" y="285"/>
                    </a:lnTo>
                    <a:lnTo>
                      <a:pt x="0" y="297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87" name="Freeform 101"/>
              <p:cNvSpPr>
                <a:spLocks/>
              </p:cNvSpPr>
              <p:nvPr/>
            </p:nvSpPr>
            <p:spPr bwMode="auto">
              <a:xfrm>
                <a:off x="2348" y="1233"/>
                <a:ext cx="110" cy="288"/>
              </a:xfrm>
              <a:custGeom>
                <a:avLst/>
                <a:gdLst>
                  <a:gd name="T0" fmla="*/ 107 w 110"/>
                  <a:gd name="T1" fmla="*/ 287 h 288"/>
                  <a:gd name="T2" fmla="*/ 97 w 110"/>
                  <a:gd name="T3" fmla="*/ 281 h 288"/>
                  <a:gd name="T4" fmla="*/ 95 w 110"/>
                  <a:gd name="T5" fmla="*/ 284 h 288"/>
                  <a:gd name="T6" fmla="*/ 88 w 110"/>
                  <a:gd name="T7" fmla="*/ 281 h 288"/>
                  <a:gd name="T8" fmla="*/ 82 w 110"/>
                  <a:gd name="T9" fmla="*/ 278 h 288"/>
                  <a:gd name="T10" fmla="*/ 80 w 110"/>
                  <a:gd name="T11" fmla="*/ 275 h 288"/>
                  <a:gd name="T12" fmla="*/ 77 w 110"/>
                  <a:gd name="T13" fmla="*/ 269 h 288"/>
                  <a:gd name="T14" fmla="*/ 75 w 110"/>
                  <a:gd name="T15" fmla="*/ 266 h 288"/>
                  <a:gd name="T16" fmla="*/ 69 w 110"/>
                  <a:gd name="T17" fmla="*/ 261 h 288"/>
                  <a:gd name="T18" fmla="*/ 69 w 110"/>
                  <a:gd name="T19" fmla="*/ 252 h 288"/>
                  <a:gd name="T20" fmla="*/ 63 w 110"/>
                  <a:gd name="T21" fmla="*/ 252 h 288"/>
                  <a:gd name="T22" fmla="*/ 63 w 110"/>
                  <a:gd name="T23" fmla="*/ 246 h 288"/>
                  <a:gd name="T24" fmla="*/ 62 w 110"/>
                  <a:gd name="T25" fmla="*/ 238 h 288"/>
                  <a:gd name="T26" fmla="*/ 56 w 110"/>
                  <a:gd name="T27" fmla="*/ 238 h 288"/>
                  <a:gd name="T28" fmla="*/ 56 w 110"/>
                  <a:gd name="T29" fmla="*/ 235 h 288"/>
                  <a:gd name="T30" fmla="*/ 54 w 110"/>
                  <a:gd name="T31" fmla="*/ 232 h 288"/>
                  <a:gd name="T32" fmla="*/ 46 w 110"/>
                  <a:gd name="T33" fmla="*/ 220 h 288"/>
                  <a:gd name="T34" fmla="*/ 45 w 110"/>
                  <a:gd name="T35" fmla="*/ 206 h 288"/>
                  <a:gd name="T36" fmla="*/ 39 w 110"/>
                  <a:gd name="T37" fmla="*/ 195 h 288"/>
                  <a:gd name="T38" fmla="*/ 33 w 110"/>
                  <a:gd name="T39" fmla="*/ 183 h 288"/>
                  <a:gd name="T40" fmla="*/ 28 w 110"/>
                  <a:gd name="T41" fmla="*/ 172 h 288"/>
                  <a:gd name="T42" fmla="*/ 28 w 110"/>
                  <a:gd name="T43" fmla="*/ 160 h 288"/>
                  <a:gd name="T44" fmla="*/ 24 w 110"/>
                  <a:gd name="T45" fmla="*/ 146 h 288"/>
                  <a:gd name="T46" fmla="*/ 20 w 110"/>
                  <a:gd name="T47" fmla="*/ 132 h 288"/>
                  <a:gd name="T48" fmla="*/ 20 w 110"/>
                  <a:gd name="T49" fmla="*/ 120 h 288"/>
                  <a:gd name="T50" fmla="*/ 16 w 110"/>
                  <a:gd name="T51" fmla="*/ 103 h 288"/>
                  <a:gd name="T52" fmla="*/ 13 w 110"/>
                  <a:gd name="T53" fmla="*/ 91 h 288"/>
                  <a:gd name="T54" fmla="*/ 13 w 110"/>
                  <a:gd name="T55" fmla="*/ 74 h 288"/>
                  <a:gd name="T56" fmla="*/ 9 w 110"/>
                  <a:gd name="T57" fmla="*/ 60 h 288"/>
                  <a:gd name="T58" fmla="*/ 7 w 110"/>
                  <a:gd name="T59" fmla="*/ 43 h 288"/>
                  <a:gd name="T60" fmla="*/ 5 w 110"/>
                  <a:gd name="T61" fmla="*/ 22 h 288"/>
                  <a:gd name="T62" fmla="*/ 3 w 110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109" y="287"/>
                    </a:moveTo>
                    <a:lnTo>
                      <a:pt x="107" y="287"/>
                    </a:lnTo>
                    <a:lnTo>
                      <a:pt x="103" y="284"/>
                    </a:lnTo>
                    <a:lnTo>
                      <a:pt x="97" y="281"/>
                    </a:lnTo>
                    <a:lnTo>
                      <a:pt x="95" y="284"/>
                    </a:lnTo>
                    <a:lnTo>
                      <a:pt x="90" y="278"/>
                    </a:lnTo>
                    <a:lnTo>
                      <a:pt x="88" y="281"/>
                    </a:lnTo>
                    <a:lnTo>
                      <a:pt x="86" y="278"/>
                    </a:lnTo>
                    <a:lnTo>
                      <a:pt x="82" y="278"/>
                    </a:lnTo>
                    <a:lnTo>
                      <a:pt x="82" y="272"/>
                    </a:lnTo>
                    <a:lnTo>
                      <a:pt x="80" y="275"/>
                    </a:lnTo>
                    <a:lnTo>
                      <a:pt x="78" y="269"/>
                    </a:lnTo>
                    <a:lnTo>
                      <a:pt x="77" y="269"/>
                    </a:lnTo>
                    <a:lnTo>
                      <a:pt x="77" y="266"/>
                    </a:lnTo>
                    <a:lnTo>
                      <a:pt x="75" y="266"/>
                    </a:lnTo>
                    <a:lnTo>
                      <a:pt x="71" y="264"/>
                    </a:lnTo>
                    <a:lnTo>
                      <a:pt x="69" y="261"/>
                    </a:lnTo>
                    <a:lnTo>
                      <a:pt x="67" y="255"/>
                    </a:lnTo>
                    <a:lnTo>
                      <a:pt x="69" y="252"/>
                    </a:lnTo>
                    <a:lnTo>
                      <a:pt x="67" y="249"/>
                    </a:lnTo>
                    <a:lnTo>
                      <a:pt x="63" y="252"/>
                    </a:lnTo>
                    <a:lnTo>
                      <a:pt x="65" y="249"/>
                    </a:lnTo>
                    <a:lnTo>
                      <a:pt x="63" y="246"/>
                    </a:lnTo>
                    <a:lnTo>
                      <a:pt x="62" y="246"/>
                    </a:lnTo>
                    <a:lnTo>
                      <a:pt x="62" y="238"/>
                    </a:lnTo>
                    <a:lnTo>
                      <a:pt x="60" y="238"/>
                    </a:lnTo>
                    <a:lnTo>
                      <a:pt x="56" y="238"/>
                    </a:lnTo>
                    <a:lnTo>
                      <a:pt x="56" y="235"/>
                    </a:lnTo>
                    <a:lnTo>
                      <a:pt x="54" y="232"/>
                    </a:lnTo>
                    <a:lnTo>
                      <a:pt x="50" y="229"/>
                    </a:lnTo>
                    <a:lnTo>
                      <a:pt x="46" y="220"/>
                    </a:lnTo>
                    <a:lnTo>
                      <a:pt x="45" y="215"/>
                    </a:lnTo>
                    <a:lnTo>
                      <a:pt x="45" y="206"/>
                    </a:lnTo>
                    <a:lnTo>
                      <a:pt x="41" y="203"/>
                    </a:lnTo>
                    <a:lnTo>
                      <a:pt x="39" y="195"/>
                    </a:lnTo>
                    <a:lnTo>
                      <a:pt x="35" y="189"/>
                    </a:lnTo>
                    <a:lnTo>
                      <a:pt x="33" y="183"/>
                    </a:lnTo>
                    <a:lnTo>
                      <a:pt x="33" y="177"/>
                    </a:lnTo>
                    <a:lnTo>
                      <a:pt x="28" y="172"/>
                    </a:lnTo>
                    <a:lnTo>
                      <a:pt x="30" y="166"/>
                    </a:lnTo>
                    <a:lnTo>
                      <a:pt x="28" y="160"/>
                    </a:lnTo>
                    <a:lnTo>
                      <a:pt x="28" y="154"/>
                    </a:lnTo>
                    <a:lnTo>
                      <a:pt x="24" y="146"/>
                    </a:lnTo>
                    <a:lnTo>
                      <a:pt x="20" y="137"/>
                    </a:lnTo>
                    <a:lnTo>
                      <a:pt x="20" y="132"/>
                    </a:lnTo>
                    <a:lnTo>
                      <a:pt x="20" y="123"/>
                    </a:lnTo>
                    <a:lnTo>
                      <a:pt x="20" y="120"/>
                    </a:lnTo>
                    <a:lnTo>
                      <a:pt x="18" y="109"/>
                    </a:lnTo>
                    <a:lnTo>
                      <a:pt x="16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5" y="86"/>
                    </a:lnTo>
                    <a:lnTo>
                      <a:pt x="13" y="74"/>
                    </a:lnTo>
                    <a:lnTo>
                      <a:pt x="9" y="66"/>
                    </a:lnTo>
                    <a:lnTo>
                      <a:pt x="9" y="60"/>
                    </a:lnTo>
                    <a:lnTo>
                      <a:pt x="9" y="51"/>
                    </a:lnTo>
                    <a:lnTo>
                      <a:pt x="7" y="43"/>
                    </a:lnTo>
                    <a:lnTo>
                      <a:pt x="5" y="34"/>
                    </a:lnTo>
                    <a:lnTo>
                      <a:pt x="5" y="22"/>
                    </a:lnTo>
                    <a:lnTo>
                      <a:pt x="3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88" name="Freeform 102"/>
              <p:cNvSpPr>
                <a:spLocks/>
              </p:cNvSpPr>
              <p:nvPr/>
            </p:nvSpPr>
            <p:spPr bwMode="auto">
              <a:xfrm>
                <a:off x="2457" y="1233"/>
                <a:ext cx="106" cy="288"/>
              </a:xfrm>
              <a:custGeom>
                <a:avLst/>
                <a:gdLst>
                  <a:gd name="T0" fmla="*/ 1 w 106"/>
                  <a:gd name="T1" fmla="*/ 287 h 288"/>
                  <a:gd name="T2" fmla="*/ 11 w 106"/>
                  <a:gd name="T3" fmla="*/ 284 h 288"/>
                  <a:gd name="T4" fmla="*/ 14 w 106"/>
                  <a:gd name="T5" fmla="*/ 287 h 288"/>
                  <a:gd name="T6" fmla="*/ 18 w 106"/>
                  <a:gd name="T7" fmla="*/ 281 h 288"/>
                  <a:gd name="T8" fmla="*/ 26 w 106"/>
                  <a:gd name="T9" fmla="*/ 278 h 288"/>
                  <a:gd name="T10" fmla="*/ 27 w 106"/>
                  <a:gd name="T11" fmla="*/ 272 h 288"/>
                  <a:gd name="T12" fmla="*/ 31 w 106"/>
                  <a:gd name="T13" fmla="*/ 269 h 288"/>
                  <a:gd name="T14" fmla="*/ 33 w 106"/>
                  <a:gd name="T15" fmla="*/ 266 h 288"/>
                  <a:gd name="T16" fmla="*/ 39 w 106"/>
                  <a:gd name="T17" fmla="*/ 264 h 288"/>
                  <a:gd name="T18" fmla="*/ 40 w 106"/>
                  <a:gd name="T19" fmla="*/ 258 h 288"/>
                  <a:gd name="T20" fmla="*/ 40 w 106"/>
                  <a:gd name="T21" fmla="*/ 258 h 288"/>
                  <a:gd name="T22" fmla="*/ 44 w 106"/>
                  <a:gd name="T23" fmla="*/ 249 h 288"/>
                  <a:gd name="T24" fmla="*/ 48 w 106"/>
                  <a:gd name="T25" fmla="*/ 243 h 288"/>
                  <a:gd name="T26" fmla="*/ 52 w 106"/>
                  <a:gd name="T27" fmla="*/ 238 h 288"/>
                  <a:gd name="T28" fmla="*/ 52 w 106"/>
                  <a:gd name="T29" fmla="*/ 235 h 288"/>
                  <a:gd name="T30" fmla="*/ 52 w 106"/>
                  <a:gd name="T31" fmla="*/ 229 h 288"/>
                  <a:gd name="T32" fmla="*/ 56 w 106"/>
                  <a:gd name="T33" fmla="*/ 218 h 288"/>
                  <a:gd name="T34" fmla="*/ 62 w 106"/>
                  <a:gd name="T35" fmla="*/ 209 h 288"/>
                  <a:gd name="T36" fmla="*/ 69 w 106"/>
                  <a:gd name="T37" fmla="*/ 195 h 288"/>
                  <a:gd name="T38" fmla="*/ 67 w 106"/>
                  <a:gd name="T39" fmla="*/ 186 h 288"/>
                  <a:gd name="T40" fmla="*/ 73 w 106"/>
                  <a:gd name="T41" fmla="*/ 172 h 288"/>
                  <a:gd name="T42" fmla="*/ 78 w 106"/>
                  <a:gd name="T43" fmla="*/ 157 h 288"/>
                  <a:gd name="T44" fmla="*/ 80 w 106"/>
                  <a:gd name="T45" fmla="*/ 149 h 288"/>
                  <a:gd name="T46" fmla="*/ 88 w 106"/>
                  <a:gd name="T47" fmla="*/ 132 h 288"/>
                  <a:gd name="T48" fmla="*/ 90 w 106"/>
                  <a:gd name="T49" fmla="*/ 120 h 288"/>
                  <a:gd name="T50" fmla="*/ 90 w 106"/>
                  <a:gd name="T51" fmla="*/ 106 h 288"/>
                  <a:gd name="T52" fmla="*/ 93 w 106"/>
                  <a:gd name="T53" fmla="*/ 91 h 288"/>
                  <a:gd name="T54" fmla="*/ 93 w 106"/>
                  <a:gd name="T55" fmla="*/ 80 h 288"/>
                  <a:gd name="T56" fmla="*/ 99 w 106"/>
                  <a:gd name="T57" fmla="*/ 60 h 288"/>
                  <a:gd name="T58" fmla="*/ 99 w 106"/>
                  <a:gd name="T59" fmla="*/ 43 h 288"/>
                  <a:gd name="T60" fmla="*/ 101 w 106"/>
                  <a:gd name="T61" fmla="*/ 28 h 288"/>
                  <a:gd name="T62" fmla="*/ 103 w 106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288"/>
                  <a:gd name="T98" fmla="*/ 106 w 106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288">
                    <a:moveTo>
                      <a:pt x="0" y="287"/>
                    </a:moveTo>
                    <a:lnTo>
                      <a:pt x="1" y="287"/>
                    </a:lnTo>
                    <a:lnTo>
                      <a:pt x="7" y="284"/>
                    </a:lnTo>
                    <a:lnTo>
                      <a:pt x="11" y="284"/>
                    </a:lnTo>
                    <a:lnTo>
                      <a:pt x="13" y="284"/>
                    </a:lnTo>
                    <a:lnTo>
                      <a:pt x="14" y="287"/>
                    </a:lnTo>
                    <a:lnTo>
                      <a:pt x="14" y="284"/>
                    </a:lnTo>
                    <a:lnTo>
                      <a:pt x="18" y="281"/>
                    </a:lnTo>
                    <a:lnTo>
                      <a:pt x="22" y="278"/>
                    </a:lnTo>
                    <a:lnTo>
                      <a:pt x="26" y="278"/>
                    </a:lnTo>
                    <a:lnTo>
                      <a:pt x="27" y="275"/>
                    </a:lnTo>
                    <a:lnTo>
                      <a:pt x="27" y="272"/>
                    </a:lnTo>
                    <a:lnTo>
                      <a:pt x="31" y="269"/>
                    </a:lnTo>
                    <a:lnTo>
                      <a:pt x="31" y="266"/>
                    </a:lnTo>
                    <a:lnTo>
                      <a:pt x="33" y="266"/>
                    </a:lnTo>
                    <a:lnTo>
                      <a:pt x="37" y="266"/>
                    </a:lnTo>
                    <a:lnTo>
                      <a:pt x="39" y="264"/>
                    </a:lnTo>
                    <a:lnTo>
                      <a:pt x="39" y="261"/>
                    </a:lnTo>
                    <a:lnTo>
                      <a:pt x="40" y="258"/>
                    </a:lnTo>
                    <a:lnTo>
                      <a:pt x="44" y="252"/>
                    </a:lnTo>
                    <a:lnTo>
                      <a:pt x="44" y="249"/>
                    </a:lnTo>
                    <a:lnTo>
                      <a:pt x="44" y="246"/>
                    </a:lnTo>
                    <a:lnTo>
                      <a:pt x="48" y="243"/>
                    </a:lnTo>
                    <a:lnTo>
                      <a:pt x="48" y="241"/>
                    </a:lnTo>
                    <a:lnTo>
                      <a:pt x="52" y="238"/>
                    </a:lnTo>
                    <a:lnTo>
                      <a:pt x="50" y="235"/>
                    </a:lnTo>
                    <a:lnTo>
                      <a:pt x="52" y="235"/>
                    </a:lnTo>
                    <a:lnTo>
                      <a:pt x="52" y="232"/>
                    </a:lnTo>
                    <a:lnTo>
                      <a:pt x="52" y="229"/>
                    </a:lnTo>
                    <a:lnTo>
                      <a:pt x="56" y="218"/>
                    </a:lnTo>
                    <a:lnTo>
                      <a:pt x="60" y="215"/>
                    </a:lnTo>
                    <a:lnTo>
                      <a:pt x="62" y="209"/>
                    </a:lnTo>
                    <a:lnTo>
                      <a:pt x="64" y="203"/>
                    </a:lnTo>
                    <a:lnTo>
                      <a:pt x="69" y="195"/>
                    </a:lnTo>
                    <a:lnTo>
                      <a:pt x="69" y="192"/>
                    </a:lnTo>
                    <a:lnTo>
                      <a:pt x="67" y="186"/>
                    </a:lnTo>
                    <a:lnTo>
                      <a:pt x="71" y="177"/>
                    </a:lnTo>
                    <a:lnTo>
                      <a:pt x="73" y="172"/>
                    </a:lnTo>
                    <a:lnTo>
                      <a:pt x="77" y="166"/>
                    </a:lnTo>
                    <a:lnTo>
                      <a:pt x="78" y="157"/>
                    </a:lnTo>
                    <a:lnTo>
                      <a:pt x="80" y="154"/>
                    </a:lnTo>
                    <a:lnTo>
                      <a:pt x="80" y="149"/>
                    </a:lnTo>
                    <a:lnTo>
                      <a:pt x="84" y="137"/>
                    </a:lnTo>
                    <a:lnTo>
                      <a:pt x="88" y="132"/>
                    </a:lnTo>
                    <a:lnTo>
                      <a:pt x="86" y="126"/>
                    </a:lnTo>
                    <a:lnTo>
                      <a:pt x="90" y="120"/>
                    </a:lnTo>
                    <a:lnTo>
                      <a:pt x="86" y="114"/>
                    </a:lnTo>
                    <a:lnTo>
                      <a:pt x="90" y="106"/>
                    </a:lnTo>
                    <a:lnTo>
                      <a:pt x="91" y="97"/>
                    </a:lnTo>
                    <a:lnTo>
                      <a:pt x="93" y="91"/>
                    </a:lnTo>
                    <a:lnTo>
                      <a:pt x="93" y="88"/>
                    </a:lnTo>
                    <a:lnTo>
                      <a:pt x="93" y="80"/>
                    </a:lnTo>
                    <a:lnTo>
                      <a:pt x="93" y="68"/>
                    </a:lnTo>
                    <a:lnTo>
                      <a:pt x="99" y="60"/>
                    </a:lnTo>
                    <a:lnTo>
                      <a:pt x="99" y="54"/>
                    </a:lnTo>
                    <a:lnTo>
                      <a:pt x="99" y="43"/>
                    </a:lnTo>
                    <a:lnTo>
                      <a:pt x="99" y="37"/>
                    </a:lnTo>
                    <a:lnTo>
                      <a:pt x="101" y="28"/>
                    </a:lnTo>
                    <a:lnTo>
                      <a:pt x="105" y="17"/>
                    </a:lnTo>
                    <a:lnTo>
                      <a:pt x="103" y="14"/>
                    </a:lnTo>
                    <a:lnTo>
                      <a:pt x="105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89" name="Freeform 103"/>
              <p:cNvSpPr>
                <a:spLocks/>
              </p:cNvSpPr>
              <p:nvPr/>
            </p:nvSpPr>
            <p:spPr bwMode="auto">
              <a:xfrm>
                <a:off x="2457" y="1233"/>
                <a:ext cx="106" cy="288"/>
              </a:xfrm>
              <a:custGeom>
                <a:avLst/>
                <a:gdLst>
                  <a:gd name="T0" fmla="*/ 1 w 106"/>
                  <a:gd name="T1" fmla="*/ 287 h 288"/>
                  <a:gd name="T2" fmla="*/ 12 w 106"/>
                  <a:gd name="T3" fmla="*/ 284 h 288"/>
                  <a:gd name="T4" fmla="*/ 16 w 106"/>
                  <a:gd name="T5" fmla="*/ 287 h 288"/>
                  <a:gd name="T6" fmla="*/ 20 w 106"/>
                  <a:gd name="T7" fmla="*/ 281 h 288"/>
                  <a:gd name="T8" fmla="*/ 25 w 106"/>
                  <a:gd name="T9" fmla="*/ 275 h 288"/>
                  <a:gd name="T10" fmla="*/ 28 w 106"/>
                  <a:gd name="T11" fmla="*/ 272 h 288"/>
                  <a:gd name="T12" fmla="*/ 32 w 106"/>
                  <a:gd name="T13" fmla="*/ 269 h 288"/>
                  <a:gd name="T14" fmla="*/ 34 w 106"/>
                  <a:gd name="T15" fmla="*/ 266 h 288"/>
                  <a:gd name="T16" fmla="*/ 39 w 106"/>
                  <a:gd name="T17" fmla="*/ 264 h 288"/>
                  <a:gd name="T18" fmla="*/ 41 w 106"/>
                  <a:gd name="T19" fmla="*/ 258 h 288"/>
                  <a:gd name="T20" fmla="*/ 41 w 106"/>
                  <a:gd name="T21" fmla="*/ 258 h 288"/>
                  <a:gd name="T22" fmla="*/ 45 w 106"/>
                  <a:gd name="T23" fmla="*/ 249 h 288"/>
                  <a:gd name="T24" fmla="*/ 48 w 106"/>
                  <a:gd name="T25" fmla="*/ 243 h 288"/>
                  <a:gd name="T26" fmla="*/ 52 w 106"/>
                  <a:gd name="T27" fmla="*/ 238 h 288"/>
                  <a:gd name="T28" fmla="*/ 52 w 106"/>
                  <a:gd name="T29" fmla="*/ 235 h 288"/>
                  <a:gd name="T30" fmla="*/ 54 w 106"/>
                  <a:gd name="T31" fmla="*/ 229 h 288"/>
                  <a:gd name="T32" fmla="*/ 58 w 106"/>
                  <a:gd name="T33" fmla="*/ 218 h 288"/>
                  <a:gd name="T34" fmla="*/ 63 w 106"/>
                  <a:gd name="T35" fmla="*/ 209 h 288"/>
                  <a:gd name="T36" fmla="*/ 70 w 106"/>
                  <a:gd name="T37" fmla="*/ 195 h 288"/>
                  <a:gd name="T38" fmla="*/ 69 w 106"/>
                  <a:gd name="T39" fmla="*/ 186 h 288"/>
                  <a:gd name="T40" fmla="*/ 74 w 106"/>
                  <a:gd name="T41" fmla="*/ 172 h 288"/>
                  <a:gd name="T42" fmla="*/ 79 w 106"/>
                  <a:gd name="T43" fmla="*/ 157 h 288"/>
                  <a:gd name="T44" fmla="*/ 82 w 106"/>
                  <a:gd name="T45" fmla="*/ 146 h 288"/>
                  <a:gd name="T46" fmla="*/ 86 w 106"/>
                  <a:gd name="T47" fmla="*/ 132 h 288"/>
                  <a:gd name="T48" fmla="*/ 90 w 106"/>
                  <a:gd name="T49" fmla="*/ 123 h 288"/>
                  <a:gd name="T50" fmla="*/ 90 w 106"/>
                  <a:gd name="T51" fmla="*/ 109 h 288"/>
                  <a:gd name="T52" fmla="*/ 93 w 106"/>
                  <a:gd name="T53" fmla="*/ 94 h 288"/>
                  <a:gd name="T54" fmla="*/ 92 w 106"/>
                  <a:gd name="T55" fmla="*/ 80 h 288"/>
                  <a:gd name="T56" fmla="*/ 97 w 106"/>
                  <a:gd name="T57" fmla="*/ 63 h 288"/>
                  <a:gd name="T58" fmla="*/ 99 w 106"/>
                  <a:gd name="T59" fmla="*/ 45 h 288"/>
                  <a:gd name="T60" fmla="*/ 101 w 106"/>
                  <a:gd name="T61" fmla="*/ 31 h 288"/>
                  <a:gd name="T62" fmla="*/ 103 w 106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288"/>
                  <a:gd name="T98" fmla="*/ 106 w 106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288">
                    <a:moveTo>
                      <a:pt x="0" y="287"/>
                    </a:moveTo>
                    <a:lnTo>
                      <a:pt x="1" y="287"/>
                    </a:lnTo>
                    <a:lnTo>
                      <a:pt x="9" y="284"/>
                    </a:lnTo>
                    <a:lnTo>
                      <a:pt x="12" y="284"/>
                    </a:lnTo>
                    <a:lnTo>
                      <a:pt x="14" y="284"/>
                    </a:lnTo>
                    <a:lnTo>
                      <a:pt x="16" y="287"/>
                    </a:lnTo>
                    <a:lnTo>
                      <a:pt x="16" y="284"/>
                    </a:lnTo>
                    <a:lnTo>
                      <a:pt x="20" y="281"/>
                    </a:lnTo>
                    <a:lnTo>
                      <a:pt x="23" y="278"/>
                    </a:lnTo>
                    <a:lnTo>
                      <a:pt x="25" y="275"/>
                    </a:lnTo>
                    <a:lnTo>
                      <a:pt x="26" y="272"/>
                    </a:lnTo>
                    <a:lnTo>
                      <a:pt x="28" y="272"/>
                    </a:lnTo>
                    <a:lnTo>
                      <a:pt x="32" y="269"/>
                    </a:lnTo>
                    <a:lnTo>
                      <a:pt x="32" y="266"/>
                    </a:lnTo>
                    <a:lnTo>
                      <a:pt x="34" y="266"/>
                    </a:lnTo>
                    <a:lnTo>
                      <a:pt x="37" y="266"/>
                    </a:lnTo>
                    <a:lnTo>
                      <a:pt x="39" y="264"/>
                    </a:lnTo>
                    <a:lnTo>
                      <a:pt x="39" y="261"/>
                    </a:lnTo>
                    <a:lnTo>
                      <a:pt x="41" y="258"/>
                    </a:lnTo>
                    <a:lnTo>
                      <a:pt x="43" y="258"/>
                    </a:lnTo>
                    <a:lnTo>
                      <a:pt x="41" y="258"/>
                    </a:lnTo>
                    <a:lnTo>
                      <a:pt x="45" y="252"/>
                    </a:lnTo>
                    <a:lnTo>
                      <a:pt x="45" y="249"/>
                    </a:lnTo>
                    <a:lnTo>
                      <a:pt x="45" y="246"/>
                    </a:lnTo>
                    <a:lnTo>
                      <a:pt x="48" y="243"/>
                    </a:lnTo>
                    <a:lnTo>
                      <a:pt x="48" y="241"/>
                    </a:lnTo>
                    <a:lnTo>
                      <a:pt x="52" y="238"/>
                    </a:lnTo>
                    <a:lnTo>
                      <a:pt x="50" y="235"/>
                    </a:lnTo>
                    <a:lnTo>
                      <a:pt x="52" y="235"/>
                    </a:lnTo>
                    <a:lnTo>
                      <a:pt x="52" y="232"/>
                    </a:lnTo>
                    <a:lnTo>
                      <a:pt x="54" y="229"/>
                    </a:lnTo>
                    <a:lnTo>
                      <a:pt x="58" y="218"/>
                    </a:lnTo>
                    <a:lnTo>
                      <a:pt x="63" y="218"/>
                    </a:lnTo>
                    <a:lnTo>
                      <a:pt x="63" y="209"/>
                    </a:lnTo>
                    <a:lnTo>
                      <a:pt x="65" y="203"/>
                    </a:lnTo>
                    <a:lnTo>
                      <a:pt x="70" y="195"/>
                    </a:lnTo>
                    <a:lnTo>
                      <a:pt x="70" y="192"/>
                    </a:lnTo>
                    <a:lnTo>
                      <a:pt x="69" y="186"/>
                    </a:lnTo>
                    <a:lnTo>
                      <a:pt x="72" y="177"/>
                    </a:lnTo>
                    <a:lnTo>
                      <a:pt x="74" y="172"/>
                    </a:lnTo>
                    <a:lnTo>
                      <a:pt x="78" y="166"/>
                    </a:lnTo>
                    <a:lnTo>
                      <a:pt x="79" y="157"/>
                    </a:lnTo>
                    <a:lnTo>
                      <a:pt x="81" y="154"/>
                    </a:lnTo>
                    <a:lnTo>
                      <a:pt x="82" y="146"/>
                    </a:lnTo>
                    <a:lnTo>
                      <a:pt x="82" y="137"/>
                    </a:lnTo>
                    <a:lnTo>
                      <a:pt x="86" y="132"/>
                    </a:lnTo>
                    <a:lnTo>
                      <a:pt x="86" y="129"/>
                    </a:lnTo>
                    <a:lnTo>
                      <a:pt x="90" y="123"/>
                    </a:lnTo>
                    <a:lnTo>
                      <a:pt x="90" y="117"/>
                    </a:lnTo>
                    <a:lnTo>
                      <a:pt x="90" y="109"/>
                    </a:lnTo>
                    <a:lnTo>
                      <a:pt x="92" y="100"/>
                    </a:lnTo>
                    <a:lnTo>
                      <a:pt x="93" y="94"/>
                    </a:lnTo>
                    <a:lnTo>
                      <a:pt x="95" y="88"/>
                    </a:lnTo>
                    <a:lnTo>
                      <a:pt x="92" y="80"/>
                    </a:lnTo>
                    <a:lnTo>
                      <a:pt x="93" y="68"/>
                    </a:lnTo>
                    <a:lnTo>
                      <a:pt x="97" y="63"/>
                    </a:lnTo>
                    <a:lnTo>
                      <a:pt x="99" y="54"/>
                    </a:lnTo>
                    <a:lnTo>
                      <a:pt x="99" y="45"/>
                    </a:lnTo>
                    <a:lnTo>
                      <a:pt x="99" y="40"/>
                    </a:lnTo>
                    <a:lnTo>
                      <a:pt x="101" y="31"/>
                    </a:lnTo>
                    <a:lnTo>
                      <a:pt x="103" y="17"/>
                    </a:lnTo>
                    <a:lnTo>
                      <a:pt x="103" y="11"/>
                    </a:lnTo>
                    <a:lnTo>
                      <a:pt x="105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90" name="Freeform 104"/>
              <p:cNvSpPr>
                <a:spLocks/>
              </p:cNvSpPr>
              <p:nvPr/>
            </p:nvSpPr>
            <p:spPr bwMode="auto">
              <a:xfrm>
                <a:off x="2348" y="1233"/>
                <a:ext cx="110" cy="288"/>
              </a:xfrm>
              <a:custGeom>
                <a:avLst/>
                <a:gdLst>
                  <a:gd name="T0" fmla="*/ 107 w 110"/>
                  <a:gd name="T1" fmla="*/ 287 h 288"/>
                  <a:gd name="T2" fmla="*/ 97 w 110"/>
                  <a:gd name="T3" fmla="*/ 281 h 288"/>
                  <a:gd name="T4" fmla="*/ 95 w 110"/>
                  <a:gd name="T5" fmla="*/ 284 h 288"/>
                  <a:gd name="T6" fmla="*/ 88 w 110"/>
                  <a:gd name="T7" fmla="*/ 281 h 288"/>
                  <a:gd name="T8" fmla="*/ 82 w 110"/>
                  <a:gd name="T9" fmla="*/ 278 h 288"/>
                  <a:gd name="T10" fmla="*/ 80 w 110"/>
                  <a:gd name="T11" fmla="*/ 275 h 288"/>
                  <a:gd name="T12" fmla="*/ 77 w 110"/>
                  <a:gd name="T13" fmla="*/ 269 h 288"/>
                  <a:gd name="T14" fmla="*/ 75 w 110"/>
                  <a:gd name="T15" fmla="*/ 266 h 288"/>
                  <a:gd name="T16" fmla="*/ 69 w 110"/>
                  <a:gd name="T17" fmla="*/ 261 h 288"/>
                  <a:gd name="T18" fmla="*/ 67 w 110"/>
                  <a:gd name="T19" fmla="*/ 255 h 288"/>
                  <a:gd name="T20" fmla="*/ 63 w 110"/>
                  <a:gd name="T21" fmla="*/ 252 h 288"/>
                  <a:gd name="T22" fmla="*/ 63 w 110"/>
                  <a:gd name="T23" fmla="*/ 246 h 288"/>
                  <a:gd name="T24" fmla="*/ 60 w 110"/>
                  <a:gd name="T25" fmla="*/ 241 h 288"/>
                  <a:gd name="T26" fmla="*/ 56 w 110"/>
                  <a:gd name="T27" fmla="*/ 238 h 288"/>
                  <a:gd name="T28" fmla="*/ 56 w 110"/>
                  <a:gd name="T29" fmla="*/ 235 h 288"/>
                  <a:gd name="T30" fmla="*/ 54 w 110"/>
                  <a:gd name="T31" fmla="*/ 232 h 288"/>
                  <a:gd name="T32" fmla="*/ 46 w 110"/>
                  <a:gd name="T33" fmla="*/ 220 h 288"/>
                  <a:gd name="T34" fmla="*/ 45 w 110"/>
                  <a:gd name="T35" fmla="*/ 206 h 288"/>
                  <a:gd name="T36" fmla="*/ 39 w 110"/>
                  <a:gd name="T37" fmla="*/ 195 h 288"/>
                  <a:gd name="T38" fmla="*/ 33 w 110"/>
                  <a:gd name="T39" fmla="*/ 183 h 288"/>
                  <a:gd name="T40" fmla="*/ 28 w 110"/>
                  <a:gd name="T41" fmla="*/ 172 h 288"/>
                  <a:gd name="T42" fmla="*/ 28 w 110"/>
                  <a:gd name="T43" fmla="*/ 160 h 288"/>
                  <a:gd name="T44" fmla="*/ 24 w 110"/>
                  <a:gd name="T45" fmla="*/ 146 h 288"/>
                  <a:gd name="T46" fmla="*/ 20 w 110"/>
                  <a:gd name="T47" fmla="*/ 132 h 288"/>
                  <a:gd name="T48" fmla="*/ 20 w 110"/>
                  <a:gd name="T49" fmla="*/ 120 h 288"/>
                  <a:gd name="T50" fmla="*/ 16 w 110"/>
                  <a:gd name="T51" fmla="*/ 103 h 288"/>
                  <a:gd name="T52" fmla="*/ 13 w 110"/>
                  <a:gd name="T53" fmla="*/ 91 h 288"/>
                  <a:gd name="T54" fmla="*/ 13 w 110"/>
                  <a:gd name="T55" fmla="*/ 74 h 288"/>
                  <a:gd name="T56" fmla="*/ 7 w 110"/>
                  <a:gd name="T57" fmla="*/ 60 h 288"/>
                  <a:gd name="T58" fmla="*/ 5 w 110"/>
                  <a:gd name="T59" fmla="*/ 43 h 288"/>
                  <a:gd name="T60" fmla="*/ 1 w 110"/>
                  <a:gd name="T61" fmla="*/ 22 h 288"/>
                  <a:gd name="T62" fmla="*/ 3 w 110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109" y="287"/>
                    </a:moveTo>
                    <a:lnTo>
                      <a:pt x="107" y="287"/>
                    </a:lnTo>
                    <a:lnTo>
                      <a:pt x="103" y="284"/>
                    </a:lnTo>
                    <a:lnTo>
                      <a:pt x="97" y="281"/>
                    </a:lnTo>
                    <a:lnTo>
                      <a:pt x="95" y="284"/>
                    </a:lnTo>
                    <a:lnTo>
                      <a:pt x="90" y="278"/>
                    </a:lnTo>
                    <a:lnTo>
                      <a:pt x="88" y="281"/>
                    </a:lnTo>
                    <a:lnTo>
                      <a:pt x="86" y="278"/>
                    </a:lnTo>
                    <a:lnTo>
                      <a:pt x="82" y="278"/>
                    </a:lnTo>
                    <a:lnTo>
                      <a:pt x="80" y="275"/>
                    </a:lnTo>
                    <a:lnTo>
                      <a:pt x="78" y="269"/>
                    </a:lnTo>
                    <a:lnTo>
                      <a:pt x="77" y="269"/>
                    </a:lnTo>
                    <a:lnTo>
                      <a:pt x="77" y="266"/>
                    </a:lnTo>
                    <a:lnTo>
                      <a:pt x="75" y="266"/>
                    </a:lnTo>
                    <a:lnTo>
                      <a:pt x="71" y="264"/>
                    </a:lnTo>
                    <a:lnTo>
                      <a:pt x="69" y="261"/>
                    </a:lnTo>
                    <a:lnTo>
                      <a:pt x="67" y="255"/>
                    </a:lnTo>
                    <a:lnTo>
                      <a:pt x="65" y="252"/>
                    </a:lnTo>
                    <a:lnTo>
                      <a:pt x="63" y="252"/>
                    </a:lnTo>
                    <a:lnTo>
                      <a:pt x="65" y="249"/>
                    </a:lnTo>
                    <a:lnTo>
                      <a:pt x="63" y="246"/>
                    </a:lnTo>
                    <a:lnTo>
                      <a:pt x="62" y="246"/>
                    </a:lnTo>
                    <a:lnTo>
                      <a:pt x="60" y="241"/>
                    </a:lnTo>
                    <a:lnTo>
                      <a:pt x="58" y="241"/>
                    </a:lnTo>
                    <a:lnTo>
                      <a:pt x="56" y="238"/>
                    </a:lnTo>
                    <a:lnTo>
                      <a:pt x="56" y="235"/>
                    </a:lnTo>
                    <a:lnTo>
                      <a:pt x="54" y="232"/>
                    </a:lnTo>
                    <a:lnTo>
                      <a:pt x="50" y="229"/>
                    </a:lnTo>
                    <a:lnTo>
                      <a:pt x="46" y="220"/>
                    </a:lnTo>
                    <a:lnTo>
                      <a:pt x="45" y="215"/>
                    </a:lnTo>
                    <a:lnTo>
                      <a:pt x="45" y="206"/>
                    </a:lnTo>
                    <a:lnTo>
                      <a:pt x="41" y="203"/>
                    </a:lnTo>
                    <a:lnTo>
                      <a:pt x="39" y="195"/>
                    </a:lnTo>
                    <a:lnTo>
                      <a:pt x="35" y="189"/>
                    </a:lnTo>
                    <a:lnTo>
                      <a:pt x="33" y="183"/>
                    </a:lnTo>
                    <a:lnTo>
                      <a:pt x="33" y="177"/>
                    </a:lnTo>
                    <a:lnTo>
                      <a:pt x="28" y="172"/>
                    </a:lnTo>
                    <a:lnTo>
                      <a:pt x="30" y="166"/>
                    </a:lnTo>
                    <a:lnTo>
                      <a:pt x="28" y="160"/>
                    </a:lnTo>
                    <a:lnTo>
                      <a:pt x="28" y="154"/>
                    </a:lnTo>
                    <a:lnTo>
                      <a:pt x="24" y="146"/>
                    </a:lnTo>
                    <a:lnTo>
                      <a:pt x="20" y="137"/>
                    </a:lnTo>
                    <a:lnTo>
                      <a:pt x="20" y="132"/>
                    </a:lnTo>
                    <a:lnTo>
                      <a:pt x="20" y="123"/>
                    </a:lnTo>
                    <a:lnTo>
                      <a:pt x="20" y="120"/>
                    </a:lnTo>
                    <a:lnTo>
                      <a:pt x="18" y="109"/>
                    </a:lnTo>
                    <a:lnTo>
                      <a:pt x="16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5" y="86"/>
                    </a:lnTo>
                    <a:lnTo>
                      <a:pt x="13" y="74"/>
                    </a:lnTo>
                    <a:lnTo>
                      <a:pt x="7" y="66"/>
                    </a:lnTo>
                    <a:lnTo>
                      <a:pt x="7" y="60"/>
                    </a:lnTo>
                    <a:lnTo>
                      <a:pt x="9" y="51"/>
                    </a:lnTo>
                    <a:lnTo>
                      <a:pt x="5" y="43"/>
                    </a:lnTo>
                    <a:lnTo>
                      <a:pt x="5" y="34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91" name="Freeform 105"/>
              <p:cNvSpPr>
                <a:spLocks/>
              </p:cNvSpPr>
              <p:nvPr/>
            </p:nvSpPr>
            <p:spPr bwMode="auto">
              <a:xfrm>
                <a:off x="2238" y="950"/>
                <a:ext cx="111" cy="284"/>
              </a:xfrm>
              <a:custGeom>
                <a:avLst/>
                <a:gdLst>
                  <a:gd name="T0" fmla="*/ 1 w 111"/>
                  <a:gd name="T1" fmla="*/ 0 h 284"/>
                  <a:gd name="T2" fmla="*/ 7 w 111"/>
                  <a:gd name="T3" fmla="*/ 2 h 284"/>
                  <a:gd name="T4" fmla="*/ 13 w 111"/>
                  <a:gd name="T5" fmla="*/ 2 h 284"/>
                  <a:gd name="T6" fmla="*/ 19 w 111"/>
                  <a:gd name="T7" fmla="*/ 5 h 284"/>
                  <a:gd name="T8" fmla="*/ 22 w 111"/>
                  <a:gd name="T9" fmla="*/ 8 h 284"/>
                  <a:gd name="T10" fmla="*/ 26 w 111"/>
                  <a:gd name="T11" fmla="*/ 11 h 284"/>
                  <a:gd name="T12" fmla="*/ 32 w 111"/>
                  <a:gd name="T13" fmla="*/ 17 h 284"/>
                  <a:gd name="T14" fmla="*/ 34 w 111"/>
                  <a:gd name="T15" fmla="*/ 20 h 284"/>
                  <a:gd name="T16" fmla="*/ 40 w 111"/>
                  <a:gd name="T17" fmla="*/ 25 h 284"/>
                  <a:gd name="T18" fmla="*/ 40 w 111"/>
                  <a:gd name="T19" fmla="*/ 25 h 284"/>
                  <a:gd name="T20" fmla="*/ 42 w 111"/>
                  <a:gd name="T21" fmla="*/ 31 h 284"/>
                  <a:gd name="T22" fmla="*/ 47 w 111"/>
                  <a:gd name="T23" fmla="*/ 37 h 284"/>
                  <a:gd name="T24" fmla="*/ 49 w 111"/>
                  <a:gd name="T25" fmla="*/ 45 h 284"/>
                  <a:gd name="T26" fmla="*/ 51 w 111"/>
                  <a:gd name="T27" fmla="*/ 48 h 284"/>
                  <a:gd name="T28" fmla="*/ 53 w 111"/>
                  <a:gd name="T29" fmla="*/ 48 h 284"/>
                  <a:gd name="T30" fmla="*/ 56 w 111"/>
                  <a:gd name="T31" fmla="*/ 54 h 284"/>
                  <a:gd name="T32" fmla="*/ 62 w 111"/>
                  <a:gd name="T33" fmla="*/ 71 h 284"/>
                  <a:gd name="T34" fmla="*/ 67 w 111"/>
                  <a:gd name="T35" fmla="*/ 82 h 284"/>
                  <a:gd name="T36" fmla="*/ 71 w 111"/>
                  <a:gd name="T37" fmla="*/ 97 h 284"/>
                  <a:gd name="T38" fmla="*/ 75 w 111"/>
                  <a:gd name="T39" fmla="*/ 105 h 284"/>
                  <a:gd name="T40" fmla="*/ 81 w 111"/>
                  <a:gd name="T41" fmla="*/ 117 h 284"/>
                  <a:gd name="T42" fmla="*/ 85 w 111"/>
                  <a:gd name="T43" fmla="*/ 128 h 284"/>
                  <a:gd name="T44" fmla="*/ 87 w 111"/>
                  <a:gd name="T45" fmla="*/ 145 h 284"/>
                  <a:gd name="T46" fmla="*/ 90 w 111"/>
                  <a:gd name="T47" fmla="*/ 160 h 284"/>
                  <a:gd name="T48" fmla="*/ 92 w 111"/>
                  <a:gd name="T49" fmla="*/ 168 h 284"/>
                  <a:gd name="T50" fmla="*/ 94 w 111"/>
                  <a:gd name="T51" fmla="*/ 185 h 284"/>
                  <a:gd name="T52" fmla="*/ 94 w 111"/>
                  <a:gd name="T53" fmla="*/ 200 h 284"/>
                  <a:gd name="T54" fmla="*/ 98 w 111"/>
                  <a:gd name="T55" fmla="*/ 214 h 284"/>
                  <a:gd name="T56" fmla="*/ 100 w 111"/>
                  <a:gd name="T57" fmla="*/ 231 h 284"/>
                  <a:gd name="T58" fmla="*/ 104 w 111"/>
                  <a:gd name="T59" fmla="*/ 248 h 284"/>
                  <a:gd name="T60" fmla="*/ 106 w 111"/>
                  <a:gd name="T61" fmla="*/ 265 h 284"/>
                  <a:gd name="T62" fmla="*/ 110 w 111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4"/>
                  <a:gd name="T98" fmla="*/ 111 w 111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4">
                    <a:moveTo>
                      <a:pt x="0" y="2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2" y="8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32" y="14"/>
                    </a:lnTo>
                    <a:lnTo>
                      <a:pt x="32" y="17"/>
                    </a:lnTo>
                    <a:lnTo>
                      <a:pt x="36" y="17"/>
                    </a:lnTo>
                    <a:lnTo>
                      <a:pt x="34" y="20"/>
                    </a:lnTo>
                    <a:lnTo>
                      <a:pt x="40" y="20"/>
                    </a:lnTo>
                    <a:lnTo>
                      <a:pt x="40" y="25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40" y="28"/>
                    </a:lnTo>
                    <a:lnTo>
                      <a:pt x="42" y="31"/>
                    </a:lnTo>
                    <a:lnTo>
                      <a:pt x="44" y="31"/>
                    </a:lnTo>
                    <a:lnTo>
                      <a:pt x="47" y="37"/>
                    </a:lnTo>
                    <a:lnTo>
                      <a:pt x="47" y="42"/>
                    </a:lnTo>
                    <a:lnTo>
                      <a:pt x="49" y="45"/>
                    </a:lnTo>
                    <a:lnTo>
                      <a:pt x="51" y="48"/>
                    </a:lnTo>
                    <a:lnTo>
                      <a:pt x="53" y="48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60" y="62"/>
                    </a:lnTo>
                    <a:lnTo>
                      <a:pt x="62" y="71"/>
                    </a:lnTo>
                    <a:lnTo>
                      <a:pt x="64" y="77"/>
                    </a:lnTo>
                    <a:lnTo>
                      <a:pt x="67" y="82"/>
                    </a:lnTo>
                    <a:lnTo>
                      <a:pt x="67" y="88"/>
                    </a:lnTo>
                    <a:lnTo>
                      <a:pt x="71" y="97"/>
                    </a:lnTo>
                    <a:lnTo>
                      <a:pt x="73" y="102"/>
                    </a:lnTo>
                    <a:lnTo>
                      <a:pt x="75" y="105"/>
                    </a:lnTo>
                    <a:lnTo>
                      <a:pt x="77" y="111"/>
                    </a:lnTo>
                    <a:lnTo>
                      <a:pt x="81" y="117"/>
                    </a:lnTo>
                    <a:lnTo>
                      <a:pt x="81" y="122"/>
                    </a:lnTo>
                    <a:lnTo>
                      <a:pt x="85" y="128"/>
                    </a:lnTo>
                    <a:lnTo>
                      <a:pt x="83" y="134"/>
                    </a:lnTo>
                    <a:lnTo>
                      <a:pt x="87" y="145"/>
                    </a:lnTo>
                    <a:lnTo>
                      <a:pt x="88" y="154"/>
                    </a:lnTo>
                    <a:lnTo>
                      <a:pt x="90" y="160"/>
                    </a:lnTo>
                    <a:lnTo>
                      <a:pt x="88" y="162"/>
                    </a:lnTo>
                    <a:lnTo>
                      <a:pt x="92" y="168"/>
                    </a:lnTo>
                    <a:lnTo>
                      <a:pt x="96" y="177"/>
                    </a:lnTo>
                    <a:lnTo>
                      <a:pt x="94" y="185"/>
                    </a:lnTo>
                    <a:lnTo>
                      <a:pt x="96" y="194"/>
                    </a:lnTo>
                    <a:lnTo>
                      <a:pt x="94" y="200"/>
                    </a:lnTo>
                    <a:lnTo>
                      <a:pt x="96" y="208"/>
                    </a:lnTo>
                    <a:lnTo>
                      <a:pt x="98" y="214"/>
                    </a:lnTo>
                    <a:lnTo>
                      <a:pt x="100" y="222"/>
                    </a:lnTo>
                    <a:lnTo>
                      <a:pt x="100" y="231"/>
                    </a:lnTo>
                    <a:lnTo>
                      <a:pt x="102" y="234"/>
                    </a:lnTo>
                    <a:lnTo>
                      <a:pt x="104" y="248"/>
                    </a:lnTo>
                    <a:lnTo>
                      <a:pt x="106" y="257"/>
                    </a:lnTo>
                    <a:lnTo>
                      <a:pt x="106" y="265"/>
                    </a:lnTo>
                    <a:lnTo>
                      <a:pt x="108" y="271"/>
                    </a:lnTo>
                    <a:lnTo>
                      <a:pt x="11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92" name="Freeform 106"/>
              <p:cNvSpPr>
                <a:spLocks/>
              </p:cNvSpPr>
              <p:nvPr/>
            </p:nvSpPr>
            <p:spPr bwMode="auto">
              <a:xfrm>
                <a:off x="2129" y="950"/>
                <a:ext cx="110" cy="284"/>
              </a:xfrm>
              <a:custGeom>
                <a:avLst/>
                <a:gdLst>
                  <a:gd name="T0" fmla="*/ 107 w 110"/>
                  <a:gd name="T1" fmla="*/ 2 h 284"/>
                  <a:gd name="T2" fmla="*/ 99 w 110"/>
                  <a:gd name="T3" fmla="*/ 0 h 284"/>
                  <a:gd name="T4" fmla="*/ 93 w 110"/>
                  <a:gd name="T5" fmla="*/ 2 h 284"/>
                  <a:gd name="T6" fmla="*/ 88 w 110"/>
                  <a:gd name="T7" fmla="*/ 5 h 284"/>
                  <a:gd name="T8" fmla="*/ 82 w 110"/>
                  <a:gd name="T9" fmla="*/ 5 h 284"/>
                  <a:gd name="T10" fmla="*/ 78 w 110"/>
                  <a:gd name="T11" fmla="*/ 11 h 284"/>
                  <a:gd name="T12" fmla="*/ 77 w 110"/>
                  <a:gd name="T13" fmla="*/ 14 h 284"/>
                  <a:gd name="T14" fmla="*/ 75 w 110"/>
                  <a:gd name="T15" fmla="*/ 17 h 284"/>
                  <a:gd name="T16" fmla="*/ 71 w 110"/>
                  <a:gd name="T17" fmla="*/ 20 h 284"/>
                  <a:gd name="T18" fmla="*/ 67 w 110"/>
                  <a:gd name="T19" fmla="*/ 25 h 284"/>
                  <a:gd name="T20" fmla="*/ 65 w 110"/>
                  <a:gd name="T21" fmla="*/ 31 h 284"/>
                  <a:gd name="T22" fmla="*/ 63 w 110"/>
                  <a:gd name="T23" fmla="*/ 37 h 284"/>
                  <a:gd name="T24" fmla="*/ 62 w 110"/>
                  <a:gd name="T25" fmla="*/ 40 h 284"/>
                  <a:gd name="T26" fmla="*/ 58 w 110"/>
                  <a:gd name="T27" fmla="*/ 45 h 284"/>
                  <a:gd name="T28" fmla="*/ 54 w 110"/>
                  <a:gd name="T29" fmla="*/ 51 h 284"/>
                  <a:gd name="T30" fmla="*/ 50 w 110"/>
                  <a:gd name="T31" fmla="*/ 51 h 284"/>
                  <a:gd name="T32" fmla="*/ 48 w 110"/>
                  <a:gd name="T33" fmla="*/ 65 h 284"/>
                  <a:gd name="T34" fmla="*/ 43 w 110"/>
                  <a:gd name="T35" fmla="*/ 77 h 284"/>
                  <a:gd name="T36" fmla="*/ 39 w 110"/>
                  <a:gd name="T37" fmla="*/ 88 h 284"/>
                  <a:gd name="T38" fmla="*/ 35 w 110"/>
                  <a:gd name="T39" fmla="*/ 97 h 284"/>
                  <a:gd name="T40" fmla="*/ 31 w 110"/>
                  <a:gd name="T41" fmla="*/ 111 h 284"/>
                  <a:gd name="T42" fmla="*/ 28 w 110"/>
                  <a:gd name="T43" fmla="*/ 122 h 284"/>
                  <a:gd name="T44" fmla="*/ 22 w 110"/>
                  <a:gd name="T45" fmla="*/ 134 h 284"/>
                  <a:gd name="T46" fmla="*/ 20 w 110"/>
                  <a:gd name="T47" fmla="*/ 151 h 284"/>
                  <a:gd name="T48" fmla="*/ 18 w 110"/>
                  <a:gd name="T49" fmla="*/ 162 h 284"/>
                  <a:gd name="T50" fmla="*/ 16 w 110"/>
                  <a:gd name="T51" fmla="*/ 177 h 284"/>
                  <a:gd name="T52" fmla="*/ 13 w 110"/>
                  <a:gd name="T53" fmla="*/ 194 h 284"/>
                  <a:gd name="T54" fmla="*/ 13 w 110"/>
                  <a:gd name="T55" fmla="*/ 211 h 284"/>
                  <a:gd name="T56" fmla="*/ 9 w 110"/>
                  <a:gd name="T57" fmla="*/ 222 h 284"/>
                  <a:gd name="T58" fmla="*/ 7 w 110"/>
                  <a:gd name="T59" fmla="*/ 242 h 284"/>
                  <a:gd name="T60" fmla="*/ 5 w 110"/>
                  <a:gd name="T61" fmla="*/ 251 h 284"/>
                  <a:gd name="T62" fmla="*/ 3 w 110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4"/>
                  <a:gd name="T98" fmla="*/ 110 w 110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4">
                    <a:moveTo>
                      <a:pt x="109" y="2"/>
                    </a:moveTo>
                    <a:lnTo>
                      <a:pt x="107" y="2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0" y="2"/>
                    </a:lnTo>
                    <a:lnTo>
                      <a:pt x="88" y="5"/>
                    </a:lnTo>
                    <a:lnTo>
                      <a:pt x="86" y="5"/>
                    </a:lnTo>
                    <a:lnTo>
                      <a:pt x="82" y="5"/>
                    </a:lnTo>
                    <a:lnTo>
                      <a:pt x="82" y="8"/>
                    </a:lnTo>
                    <a:lnTo>
                      <a:pt x="78" y="11"/>
                    </a:lnTo>
                    <a:lnTo>
                      <a:pt x="77" y="14"/>
                    </a:lnTo>
                    <a:lnTo>
                      <a:pt x="75" y="14"/>
                    </a:lnTo>
                    <a:lnTo>
                      <a:pt x="75" y="17"/>
                    </a:lnTo>
                    <a:lnTo>
                      <a:pt x="71" y="17"/>
                    </a:lnTo>
                    <a:lnTo>
                      <a:pt x="71" y="20"/>
                    </a:lnTo>
                    <a:lnTo>
                      <a:pt x="71" y="25"/>
                    </a:lnTo>
                    <a:lnTo>
                      <a:pt x="67" y="25"/>
                    </a:lnTo>
                    <a:lnTo>
                      <a:pt x="67" y="28"/>
                    </a:lnTo>
                    <a:lnTo>
                      <a:pt x="65" y="31"/>
                    </a:lnTo>
                    <a:lnTo>
                      <a:pt x="62" y="34"/>
                    </a:lnTo>
                    <a:lnTo>
                      <a:pt x="63" y="37"/>
                    </a:lnTo>
                    <a:lnTo>
                      <a:pt x="62" y="37"/>
                    </a:lnTo>
                    <a:lnTo>
                      <a:pt x="62" y="40"/>
                    </a:lnTo>
                    <a:lnTo>
                      <a:pt x="60" y="42"/>
                    </a:lnTo>
                    <a:lnTo>
                      <a:pt x="58" y="45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0" y="51"/>
                    </a:lnTo>
                    <a:lnTo>
                      <a:pt x="50" y="54"/>
                    </a:lnTo>
                    <a:lnTo>
                      <a:pt x="48" y="65"/>
                    </a:lnTo>
                    <a:lnTo>
                      <a:pt x="46" y="68"/>
                    </a:lnTo>
                    <a:lnTo>
                      <a:pt x="43" y="77"/>
                    </a:lnTo>
                    <a:lnTo>
                      <a:pt x="43" y="82"/>
                    </a:lnTo>
                    <a:lnTo>
                      <a:pt x="39" y="88"/>
                    </a:lnTo>
                    <a:lnTo>
                      <a:pt x="35" y="94"/>
                    </a:lnTo>
                    <a:lnTo>
                      <a:pt x="35" y="97"/>
                    </a:lnTo>
                    <a:lnTo>
                      <a:pt x="33" y="105"/>
                    </a:lnTo>
                    <a:lnTo>
                      <a:pt x="31" y="111"/>
                    </a:lnTo>
                    <a:lnTo>
                      <a:pt x="30" y="117"/>
                    </a:lnTo>
                    <a:lnTo>
                      <a:pt x="28" y="122"/>
                    </a:lnTo>
                    <a:lnTo>
                      <a:pt x="24" y="131"/>
                    </a:lnTo>
                    <a:lnTo>
                      <a:pt x="22" y="134"/>
                    </a:lnTo>
                    <a:lnTo>
                      <a:pt x="22" y="142"/>
                    </a:lnTo>
                    <a:lnTo>
                      <a:pt x="20" y="151"/>
                    </a:lnTo>
                    <a:lnTo>
                      <a:pt x="20" y="160"/>
                    </a:lnTo>
                    <a:lnTo>
                      <a:pt x="18" y="162"/>
                    </a:lnTo>
                    <a:lnTo>
                      <a:pt x="16" y="171"/>
                    </a:lnTo>
                    <a:lnTo>
                      <a:pt x="16" y="177"/>
                    </a:lnTo>
                    <a:lnTo>
                      <a:pt x="16" y="182"/>
                    </a:lnTo>
                    <a:lnTo>
                      <a:pt x="13" y="194"/>
                    </a:lnTo>
                    <a:lnTo>
                      <a:pt x="13" y="197"/>
                    </a:lnTo>
                    <a:lnTo>
                      <a:pt x="13" y="211"/>
                    </a:lnTo>
                    <a:lnTo>
                      <a:pt x="13" y="214"/>
                    </a:lnTo>
                    <a:lnTo>
                      <a:pt x="9" y="222"/>
                    </a:lnTo>
                    <a:lnTo>
                      <a:pt x="9" y="231"/>
                    </a:lnTo>
                    <a:lnTo>
                      <a:pt x="7" y="242"/>
                    </a:lnTo>
                    <a:lnTo>
                      <a:pt x="5" y="245"/>
                    </a:lnTo>
                    <a:lnTo>
                      <a:pt x="5" y="251"/>
                    </a:lnTo>
                    <a:lnTo>
                      <a:pt x="3" y="262"/>
                    </a:lnTo>
                    <a:lnTo>
                      <a:pt x="3" y="274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93" name="Freeform 107"/>
              <p:cNvSpPr>
                <a:spLocks/>
              </p:cNvSpPr>
              <p:nvPr/>
            </p:nvSpPr>
            <p:spPr bwMode="auto">
              <a:xfrm>
                <a:off x="4099" y="1233"/>
                <a:ext cx="112" cy="288"/>
              </a:xfrm>
              <a:custGeom>
                <a:avLst/>
                <a:gdLst>
                  <a:gd name="T0" fmla="*/ 107 w 112"/>
                  <a:gd name="T1" fmla="*/ 284 h 288"/>
                  <a:gd name="T2" fmla="*/ 101 w 112"/>
                  <a:gd name="T3" fmla="*/ 287 h 288"/>
                  <a:gd name="T4" fmla="*/ 97 w 112"/>
                  <a:gd name="T5" fmla="*/ 284 h 288"/>
                  <a:gd name="T6" fmla="*/ 87 w 112"/>
                  <a:gd name="T7" fmla="*/ 281 h 288"/>
                  <a:gd name="T8" fmla="*/ 85 w 112"/>
                  <a:gd name="T9" fmla="*/ 275 h 288"/>
                  <a:gd name="T10" fmla="*/ 79 w 112"/>
                  <a:gd name="T11" fmla="*/ 275 h 288"/>
                  <a:gd name="T12" fmla="*/ 77 w 112"/>
                  <a:gd name="T13" fmla="*/ 272 h 288"/>
                  <a:gd name="T14" fmla="*/ 72 w 112"/>
                  <a:gd name="T15" fmla="*/ 266 h 288"/>
                  <a:gd name="T16" fmla="*/ 72 w 112"/>
                  <a:gd name="T17" fmla="*/ 261 h 288"/>
                  <a:gd name="T18" fmla="*/ 68 w 112"/>
                  <a:gd name="T19" fmla="*/ 258 h 288"/>
                  <a:gd name="T20" fmla="*/ 64 w 112"/>
                  <a:gd name="T21" fmla="*/ 255 h 288"/>
                  <a:gd name="T22" fmla="*/ 62 w 112"/>
                  <a:gd name="T23" fmla="*/ 249 h 288"/>
                  <a:gd name="T24" fmla="*/ 60 w 112"/>
                  <a:gd name="T25" fmla="*/ 246 h 288"/>
                  <a:gd name="T26" fmla="*/ 56 w 112"/>
                  <a:gd name="T27" fmla="*/ 241 h 288"/>
                  <a:gd name="T28" fmla="*/ 56 w 112"/>
                  <a:gd name="T29" fmla="*/ 238 h 288"/>
                  <a:gd name="T30" fmla="*/ 54 w 112"/>
                  <a:gd name="T31" fmla="*/ 232 h 288"/>
                  <a:gd name="T32" fmla="*/ 48 w 112"/>
                  <a:gd name="T33" fmla="*/ 223 h 288"/>
                  <a:gd name="T34" fmla="*/ 42 w 112"/>
                  <a:gd name="T35" fmla="*/ 212 h 288"/>
                  <a:gd name="T36" fmla="*/ 37 w 112"/>
                  <a:gd name="T37" fmla="*/ 203 h 288"/>
                  <a:gd name="T38" fmla="*/ 37 w 112"/>
                  <a:gd name="T39" fmla="*/ 186 h 288"/>
                  <a:gd name="T40" fmla="*/ 29 w 112"/>
                  <a:gd name="T41" fmla="*/ 175 h 288"/>
                  <a:gd name="T42" fmla="*/ 25 w 112"/>
                  <a:gd name="T43" fmla="*/ 160 h 288"/>
                  <a:gd name="T44" fmla="*/ 21 w 112"/>
                  <a:gd name="T45" fmla="*/ 146 h 288"/>
                  <a:gd name="T46" fmla="*/ 21 w 112"/>
                  <a:gd name="T47" fmla="*/ 132 h 288"/>
                  <a:gd name="T48" fmla="*/ 19 w 112"/>
                  <a:gd name="T49" fmla="*/ 120 h 288"/>
                  <a:gd name="T50" fmla="*/ 15 w 112"/>
                  <a:gd name="T51" fmla="*/ 103 h 288"/>
                  <a:gd name="T52" fmla="*/ 13 w 112"/>
                  <a:gd name="T53" fmla="*/ 91 h 288"/>
                  <a:gd name="T54" fmla="*/ 7 w 112"/>
                  <a:gd name="T55" fmla="*/ 80 h 288"/>
                  <a:gd name="T56" fmla="*/ 5 w 112"/>
                  <a:gd name="T57" fmla="*/ 60 h 288"/>
                  <a:gd name="T58" fmla="*/ 5 w 112"/>
                  <a:gd name="T59" fmla="*/ 45 h 288"/>
                  <a:gd name="T60" fmla="*/ 1 w 112"/>
                  <a:gd name="T61" fmla="*/ 28 h 288"/>
                  <a:gd name="T62" fmla="*/ 0 w 112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8"/>
                  <a:gd name="T98" fmla="*/ 112 w 112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8">
                    <a:moveTo>
                      <a:pt x="111" y="287"/>
                    </a:moveTo>
                    <a:lnTo>
                      <a:pt x="107" y="284"/>
                    </a:lnTo>
                    <a:lnTo>
                      <a:pt x="103" y="287"/>
                    </a:lnTo>
                    <a:lnTo>
                      <a:pt x="101" y="287"/>
                    </a:lnTo>
                    <a:lnTo>
                      <a:pt x="99" y="287"/>
                    </a:lnTo>
                    <a:lnTo>
                      <a:pt x="97" y="284"/>
                    </a:lnTo>
                    <a:lnTo>
                      <a:pt x="91" y="278"/>
                    </a:lnTo>
                    <a:lnTo>
                      <a:pt x="87" y="281"/>
                    </a:lnTo>
                    <a:lnTo>
                      <a:pt x="85" y="281"/>
                    </a:lnTo>
                    <a:lnTo>
                      <a:pt x="85" y="275"/>
                    </a:lnTo>
                    <a:lnTo>
                      <a:pt x="81" y="278"/>
                    </a:lnTo>
                    <a:lnTo>
                      <a:pt x="79" y="275"/>
                    </a:lnTo>
                    <a:lnTo>
                      <a:pt x="81" y="272"/>
                    </a:lnTo>
                    <a:lnTo>
                      <a:pt x="77" y="272"/>
                    </a:lnTo>
                    <a:lnTo>
                      <a:pt x="75" y="269"/>
                    </a:lnTo>
                    <a:lnTo>
                      <a:pt x="72" y="266"/>
                    </a:lnTo>
                    <a:lnTo>
                      <a:pt x="72" y="261"/>
                    </a:lnTo>
                    <a:lnTo>
                      <a:pt x="68" y="264"/>
                    </a:lnTo>
                    <a:lnTo>
                      <a:pt x="68" y="258"/>
                    </a:lnTo>
                    <a:lnTo>
                      <a:pt x="66" y="255"/>
                    </a:lnTo>
                    <a:lnTo>
                      <a:pt x="64" y="255"/>
                    </a:lnTo>
                    <a:lnTo>
                      <a:pt x="64" y="252"/>
                    </a:lnTo>
                    <a:lnTo>
                      <a:pt x="62" y="249"/>
                    </a:lnTo>
                    <a:lnTo>
                      <a:pt x="60" y="246"/>
                    </a:lnTo>
                    <a:lnTo>
                      <a:pt x="56" y="241"/>
                    </a:lnTo>
                    <a:lnTo>
                      <a:pt x="56" y="238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0" y="229"/>
                    </a:lnTo>
                    <a:lnTo>
                      <a:pt x="48" y="223"/>
                    </a:lnTo>
                    <a:lnTo>
                      <a:pt x="42" y="218"/>
                    </a:lnTo>
                    <a:lnTo>
                      <a:pt x="42" y="212"/>
                    </a:lnTo>
                    <a:lnTo>
                      <a:pt x="40" y="206"/>
                    </a:lnTo>
                    <a:lnTo>
                      <a:pt x="37" y="203"/>
                    </a:lnTo>
                    <a:lnTo>
                      <a:pt x="35" y="195"/>
                    </a:lnTo>
                    <a:lnTo>
                      <a:pt x="37" y="186"/>
                    </a:lnTo>
                    <a:lnTo>
                      <a:pt x="33" y="177"/>
                    </a:lnTo>
                    <a:lnTo>
                      <a:pt x="29" y="175"/>
                    </a:lnTo>
                    <a:lnTo>
                      <a:pt x="27" y="172"/>
                    </a:lnTo>
                    <a:lnTo>
                      <a:pt x="25" y="160"/>
                    </a:lnTo>
                    <a:lnTo>
                      <a:pt x="25" y="157"/>
                    </a:lnTo>
                    <a:lnTo>
                      <a:pt x="21" y="146"/>
                    </a:lnTo>
                    <a:lnTo>
                      <a:pt x="21" y="140"/>
                    </a:lnTo>
                    <a:lnTo>
                      <a:pt x="21" y="132"/>
                    </a:lnTo>
                    <a:lnTo>
                      <a:pt x="17" y="126"/>
                    </a:lnTo>
                    <a:lnTo>
                      <a:pt x="19" y="120"/>
                    </a:lnTo>
                    <a:lnTo>
                      <a:pt x="15" y="117"/>
                    </a:lnTo>
                    <a:lnTo>
                      <a:pt x="15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1" y="86"/>
                    </a:lnTo>
                    <a:lnTo>
                      <a:pt x="7" y="80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45"/>
                    </a:lnTo>
                    <a:lnTo>
                      <a:pt x="5" y="37"/>
                    </a:lnTo>
                    <a:lnTo>
                      <a:pt x="1" y="28"/>
                    </a:lnTo>
                    <a:lnTo>
                      <a:pt x="1" y="22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94" name="Freeform 108"/>
              <p:cNvSpPr>
                <a:spLocks/>
              </p:cNvSpPr>
              <p:nvPr/>
            </p:nvSpPr>
            <p:spPr bwMode="auto">
              <a:xfrm>
                <a:off x="4210" y="1247"/>
                <a:ext cx="112" cy="274"/>
              </a:xfrm>
              <a:custGeom>
                <a:avLst/>
                <a:gdLst>
                  <a:gd name="T0" fmla="*/ 5 w 112"/>
                  <a:gd name="T1" fmla="*/ 273 h 274"/>
                  <a:gd name="T2" fmla="*/ 9 w 112"/>
                  <a:gd name="T3" fmla="*/ 273 h 274"/>
                  <a:gd name="T4" fmla="*/ 15 w 112"/>
                  <a:gd name="T5" fmla="*/ 270 h 274"/>
                  <a:gd name="T6" fmla="*/ 21 w 112"/>
                  <a:gd name="T7" fmla="*/ 267 h 274"/>
                  <a:gd name="T8" fmla="*/ 25 w 112"/>
                  <a:gd name="T9" fmla="*/ 267 h 274"/>
                  <a:gd name="T10" fmla="*/ 30 w 112"/>
                  <a:gd name="T11" fmla="*/ 261 h 274"/>
                  <a:gd name="T12" fmla="*/ 34 w 112"/>
                  <a:gd name="T13" fmla="*/ 258 h 274"/>
                  <a:gd name="T14" fmla="*/ 34 w 112"/>
                  <a:gd name="T15" fmla="*/ 252 h 274"/>
                  <a:gd name="T16" fmla="*/ 38 w 112"/>
                  <a:gd name="T17" fmla="*/ 247 h 274"/>
                  <a:gd name="T18" fmla="*/ 44 w 112"/>
                  <a:gd name="T19" fmla="*/ 244 h 274"/>
                  <a:gd name="T20" fmla="*/ 46 w 112"/>
                  <a:gd name="T21" fmla="*/ 238 h 274"/>
                  <a:gd name="T22" fmla="*/ 46 w 112"/>
                  <a:gd name="T23" fmla="*/ 232 h 274"/>
                  <a:gd name="T24" fmla="*/ 48 w 112"/>
                  <a:gd name="T25" fmla="*/ 227 h 274"/>
                  <a:gd name="T26" fmla="*/ 52 w 112"/>
                  <a:gd name="T27" fmla="*/ 227 h 274"/>
                  <a:gd name="T28" fmla="*/ 54 w 112"/>
                  <a:gd name="T29" fmla="*/ 224 h 274"/>
                  <a:gd name="T30" fmla="*/ 55 w 112"/>
                  <a:gd name="T31" fmla="*/ 218 h 274"/>
                  <a:gd name="T32" fmla="*/ 62 w 112"/>
                  <a:gd name="T33" fmla="*/ 209 h 274"/>
                  <a:gd name="T34" fmla="*/ 66 w 112"/>
                  <a:gd name="T35" fmla="*/ 198 h 274"/>
                  <a:gd name="T36" fmla="*/ 70 w 112"/>
                  <a:gd name="T37" fmla="*/ 186 h 274"/>
                  <a:gd name="T38" fmla="*/ 74 w 112"/>
                  <a:gd name="T39" fmla="*/ 172 h 274"/>
                  <a:gd name="T40" fmla="*/ 80 w 112"/>
                  <a:gd name="T41" fmla="*/ 160 h 274"/>
                  <a:gd name="T42" fmla="*/ 82 w 112"/>
                  <a:gd name="T43" fmla="*/ 149 h 274"/>
                  <a:gd name="T44" fmla="*/ 87 w 112"/>
                  <a:gd name="T45" fmla="*/ 137 h 274"/>
                  <a:gd name="T46" fmla="*/ 87 w 112"/>
                  <a:gd name="T47" fmla="*/ 129 h 274"/>
                  <a:gd name="T48" fmla="*/ 93 w 112"/>
                  <a:gd name="T49" fmla="*/ 114 h 274"/>
                  <a:gd name="T50" fmla="*/ 93 w 112"/>
                  <a:gd name="T51" fmla="*/ 100 h 274"/>
                  <a:gd name="T52" fmla="*/ 97 w 112"/>
                  <a:gd name="T53" fmla="*/ 86 h 274"/>
                  <a:gd name="T54" fmla="*/ 99 w 112"/>
                  <a:gd name="T55" fmla="*/ 71 h 274"/>
                  <a:gd name="T56" fmla="*/ 101 w 112"/>
                  <a:gd name="T57" fmla="*/ 57 h 274"/>
                  <a:gd name="T58" fmla="*/ 103 w 112"/>
                  <a:gd name="T59" fmla="*/ 40 h 274"/>
                  <a:gd name="T60" fmla="*/ 107 w 112"/>
                  <a:gd name="T61" fmla="*/ 25 h 274"/>
                  <a:gd name="T62" fmla="*/ 109 w 112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74"/>
                  <a:gd name="T98" fmla="*/ 112 w 112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74">
                    <a:moveTo>
                      <a:pt x="0" y="273"/>
                    </a:moveTo>
                    <a:lnTo>
                      <a:pt x="5" y="273"/>
                    </a:lnTo>
                    <a:lnTo>
                      <a:pt x="7" y="270"/>
                    </a:lnTo>
                    <a:lnTo>
                      <a:pt x="9" y="273"/>
                    </a:lnTo>
                    <a:lnTo>
                      <a:pt x="13" y="270"/>
                    </a:lnTo>
                    <a:lnTo>
                      <a:pt x="15" y="270"/>
                    </a:lnTo>
                    <a:lnTo>
                      <a:pt x="19" y="267"/>
                    </a:lnTo>
                    <a:lnTo>
                      <a:pt x="21" y="267"/>
                    </a:lnTo>
                    <a:lnTo>
                      <a:pt x="25" y="267"/>
                    </a:lnTo>
                    <a:lnTo>
                      <a:pt x="30" y="264"/>
                    </a:lnTo>
                    <a:lnTo>
                      <a:pt x="30" y="261"/>
                    </a:lnTo>
                    <a:lnTo>
                      <a:pt x="34" y="258"/>
                    </a:lnTo>
                    <a:lnTo>
                      <a:pt x="34" y="255"/>
                    </a:lnTo>
                    <a:lnTo>
                      <a:pt x="34" y="252"/>
                    </a:lnTo>
                    <a:lnTo>
                      <a:pt x="38" y="250"/>
                    </a:lnTo>
                    <a:lnTo>
                      <a:pt x="38" y="247"/>
                    </a:lnTo>
                    <a:lnTo>
                      <a:pt x="42" y="241"/>
                    </a:lnTo>
                    <a:lnTo>
                      <a:pt x="44" y="244"/>
                    </a:lnTo>
                    <a:lnTo>
                      <a:pt x="46" y="238"/>
                    </a:lnTo>
                    <a:lnTo>
                      <a:pt x="46" y="232"/>
                    </a:lnTo>
                    <a:lnTo>
                      <a:pt x="48" y="232"/>
                    </a:lnTo>
                    <a:lnTo>
                      <a:pt x="48" y="227"/>
                    </a:lnTo>
                    <a:lnTo>
                      <a:pt x="52" y="229"/>
                    </a:lnTo>
                    <a:lnTo>
                      <a:pt x="52" y="227"/>
                    </a:lnTo>
                    <a:lnTo>
                      <a:pt x="54" y="224"/>
                    </a:lnTo>
                    <a:lnTo>
                      <a:pt x="54" y="218"/>
                    </a:lnTo>
                    <a:lnTo>
                      <a:pt x="55" y="218"/>
                    </a:lnTo>
                    <a:lnTo>
                      <a:pt x="55" y="215"/>
                    </a:lnTo>
                    <a:lnTo>
                      <a:pt x="62" y="209"/>
                    </a:lnTo>
                    <a:lnTo>
                      <a:pt x="64" y="204"/>
                    </a:lnTo>
                    <a:lnTo>
                      <a:pt x="66" y="198"/>
                    </a:lnTo>
                    <a:lnTo>
                      <a:pt x="68" y="192"/>
                    </a:lnTo>
                    <a:lnTo>
                      <a:pt x="70" y="186"/>
                    </a:lnTo>
                    <a:lnTo>
                      <a:pt x="70" y="178"/>
                    </a:lnTo>
                    <a:lnTo>
                      <a:pt x="74" y="172"/>
                    </a:lnTo>
                    <a:lnTo>
                      <a:pt x="76" y="166"/>
                    </a:lnTo>
                    <a:lnTo>
                      <a:pt x="80" y="160"/>
                    </a:lnTo>
                    <a:lnTo>
                      <a:pt x="80" y="158"/>
                    </a:lnTo>
                    <a:lnTo>
                      <a:pt x="82" y="149"/>
                    </a:lnTo>
                    <a:lnTo>
                      <a:pt x="85" y="143"/>
                    </a:lnTo>
                    <a:lnTo>
                      <a:pt x="87" y="137"/>
                    </a:lnTo>
                    <a:lnTo>
                      <a:pt x="85" y="132"/>
                    </a:lnTo>
                    <a:lnTo>
                      <a:pt x="87" y="129"/>
                    </a:lnTo>
                    <a:lnTo>
                      <a:pt x="91" y="120"/>
                    </a:lnTo>
                    <a:lnTo>
                      <a:pt x="93" y="114"/>
                    </a:lnTo>
                    <a:lnTo>
                      <a:pt x="93" y="106"/>
                    </a:lnTo>
                    <a:lnTo>
                      <a:pt x="93" y="100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80"/>
                    </a:lnTo>
                    <a:lnTo>
                      <a:pt x="99" y="71"/>
                    </a:lnTo>
                    <a:lnTo>
                      <a:pt x="101" y="66"/>
                    </a:lnTo>
                    <a:lnTo>
                      <a:pt x="101" y="57"/>
                    </a:lnTo>
                    <a:lnTo>
                      <a:pt x="103" y="45"/>
                    </a:lnTo>
                    <a:lnTo>
                      <a:pt x="103" y="40"/>
                    </a:lnTo>
                    <a:lnTo>
                      <a:pt x="101" y="37"/>
                    </a:lnTo>
                    <a:lnTo>
                      <a:pt x="107" y="25"/>
                    </a:lnTo>
                    <a:lnTo>
                      <a:pt x="109" y="17"/>
                    </a:lnTo>
                    <a:lnTo>
                      <a:pt x="109" y="8"/>
                    </a:lnTo>
                    <a:lnTo>
                      <a:pt x="111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95" name="Freeform 109"/>
              <p:cNvSpPr>
                <a:spLocks/>
              </p:cNvSpPr>
              <p:nvPr/>
            </p:nvSpPr>
            <p:spPr bwMode="auto">
              <a:xfrm>
                <a:off x="4210" y="1247"/>
                <a:ext cx="112" cy="274"/>
              </a:xfrm>
              <a:custGeom>
                <a:avLst/>
                <a:gdLst>
                  <a:gd name="T0" fmla="*/ 5 w 112"/>
                  <a:gd name="T1" fmla="*/ 273 h 274"/>
                  <a:gd name="T2" fmla="*/ 9 w 112"/>
                  <a:gd name="T3" fmla="*/ 273 h 274"/>
                  <a:gd name="T4" fmla="*/ 15 w 112"/>
                  <a:gd name="T5" fmla="*/ 270 h 274"/>
                  <a:gd name="T6" fmla="*/ 21 w 112"/>
                  <a:gd name="T7" fmla="*/ 267 h 274"/>
                  <a:gd name="T8" fmla="*/ 25 w 112"/>
                  <a:gd name="T9" fmla="*/ 267 h 274"/>
                  <a:gd name="T10" fmla="*/ 30 w 112"/>
                  <a:gd name="T11" fmla="*/ 261 h 274"/>
                  <a:gd name="T12" fmla="*/ 34 w 112"/>
                  <a:gd name="T13" fmla="*/ 258 h 274"/>
                  <a:gd name="T14" fmla="*/ 34 w 112"/>
                  <a:gd name="T15" fmla="*/ 252 h 274"/>
                  <a:gd name="T16" fmla="*/ 38 w 112"/>
                  <a:gd name="T17" fmla="*/ 247 h 274"/>
                  <a:gd name="T18" fmla="*/ 44 w 112"/>
                  <a:gd name="T19" fmla="*/ 244 h 274"/>
                  <a:gd name="T20" fmla="*/ 46 w 112"/>
                  <a:gd name="T21" fmla="*/ 238 h 274"/>
                  <a:gd name="T22" fmla="*/ 46 w 112"/>
                  <a:gd name="T23" fmla="*/ 232 h 274"/>
                  <a:gd name="T24" fmla="*/ 48 w 112"/>
                  <a:gd name="T25" fmla="*/ 227 h 274"/>
                  <a:gd name="T26" fmla="*/ 52 w 112"/>
                  <a:gd name="T27" fmla="*/ 227 h 274"/>
                  <a:gd name="T28" fmla="*/ 54 w 112"/>
                  <a:gd name="T29" fmla="*/ 224 h 274"/>
                  <a:gd name="T30" fmla="*/ 55 w 112"/>
                  <a:gd name="T31" fmla="*/ 218 h 274"/>
                  <a:gd name="T32" fmla="*/ 62 w 112"/>
                  <a:gd name="T33" fmla="*/ 209 h 274"/>
                  <a:gd name="T34" fmla="*/ 66 w 112"/>
                  <a:gd name="T35" fmla="*/ 198 h 274"/>
                  <a:gd name="T36" fmla="*/ 70 w 112"/>
                  <a:gd name="T37" fmla="*/ 186 h 274"/>
                  <a:gd name="T38" fmla="*/ 74 w 112"/>
                  <a:gd name="T39" fmla="*/ 172 h 274"/>
                  <a:gd name="T40" fmla="*/ 80 w 112"/>
                  <a:gd name="T41" fmla="*/ 160 h 274"/>
                  <a:gd name="T42" fmla="*/ 82 w 112"/>
                  <a:gd name="T43" fmla="*/ 149 h 274"/>
                  <a:gd name="T44" fmla="*/ 87 w 112"/>
                  <a:gd name="T45" fmla="*/ 137 h 274"/>
                  <a:gd name="T46" fmla="*/ 87 w 112"/>
                  <a:gd name="T47" fmla="*/ 129 h 274"/>
                  <a:gd name="T48" fmla="*/ 93 w 112"/>
                  <a:gd name="T49" fmla="*/ 114 h 274"/>
                  <a:gd name="T50" fmla="*/ 93 w 112"/>
                  <a:gd name="T51" fmla="*/ 100 h 274"/>
                  <a:gd name="T52" fmla="*/ 97 w 112"/>
                  <a:gd name="T53" fmla="*/ 86 h 274"/>
                  <a:gd name="T54" fmla="*/ 99 w 112"/>
                  <a:gd name="T55" fmla="*/ 71 h 274"/>
                  <a:gd name="T56" fmla="*/ 101 w 112"/>
                  <a:gd name="T57" fmla="*/ 57 h 274"/>
                  <a:gd name="T58" fmla="*/ 103 w 112"/>
                  <a:gd name="T59" fmla="*/ 40 h 274"/>
                  <a:gd name="T60" fmla="*/ 107 w 112"/>
                  <a:gd name="T61" fmla="*/ 25 h 274"/>
                  <a:gd name="T62" fmla="*/ 109 w 112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74"/>
                  <a:gd name="T98" fmla="*/ 112 w 112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74">
                    <a:moveTo>
                      <a:pt x="0" y="273"/>
                    </a:moveTo>
                    <a:lnTo>
                      <a:pt x="5" y="273"/>
                    </a:lnTo>
                    <a:lnTo>
                      <a:pt x="7" y="270"/>
                    </a:lnTo>
                    <a:lnTo>
                      <a:pt x="9" y="273"/>
                    </a:lnTo>
                    <a:lnTo>
                      <a:pt x="13" y="270"/>
                    </a:lnTo>
                    <a:lnTo>
                      <a:pt x="15" y="270"/>
                    </a:lnTo>
                    <a:lnTo>
                      <a:pt x="19" y="267"/>
                    </a:lnTo>
                    <a:lnTo>
                      <a:pt x="21" y="267"/>
                    </a:lnTo>
                    <a:lnTo>
                      <a:pt x="25" y="267"/>
                    </a:lnTo>
                    <a:lnTo>
                      <a:pt x="30" y="264"/>
                    </a:lnTo>
                    <a:lnTo>
                      <a:pt x="30" y="261"/>
                    </a:lnTo>
                    <a:lnTo>
                      <a:pt x="34" y="258"/>
                    </a:lnTo>
                    <a:lnTo>
                      <a:pt x="34" y="255"/>
                    </a:lnTo>
                    <a:lnTo>
                      <a:pt x="34" y="252"/>
                    </a:lnTo>
                    <a:lnTo>
                      <a:pt x="38" y="250"/>
                    </a:lnTo>
                    <a:lnTo>
                      <a:pt x="38" y="247"/>
                    </a:lnTo>
                    <a:lnTo>
                      <a:pt x="42" y="241"/>
                    </a:lnTo>
                    <a:lnTo>
                      <a:pt x="44" y="244"/>
                    </a:lnTo>
                    <a:lnTo>
                      <a:pt x="46" y="238"/>
                    </a:lnTo>
                    <a:lnTo>
                      <a:pt x="46" y="232"/>
                    </a:lnTo>
                    <a:lnTo>
                      <a:pt x="48" y="232"/>
                    </a:lnTo>
                    <a:lnTo>
                      <a:pt x="48" y="227"/>
                    </a:lnTo>
                    <a:lnTo>
                      <a:pt x="52" y="229"/>
                    </a:lnTo>
                    <a:lnTo>
                      <a:pt x="52" y="227"/>
                    </a:lnTo>
                    <a:lnTo>
                      <a:pt x="54" y="224"/>
                    </a:lnTo>
                    <a:lnTo>
                      <a:pt x="54" y="218"/>
                    </a:lnTo>
                    <a:lnTo>
                      <a:pt x="55" y="218"/>
                    </a:lnTo>
                    <a:lnTo>
                      <a:pt x="55" y="215"/>
                    </a:lnTo>
                    <a:lnTo>
                      <a:pt x="62" y="209"/>
                    </a:lnTo>
                    <a:lnTo>
                      <a:pt x="64" y="204"/>
                    </a:lnTo>
                    <a:lnTo>
                      <a:pt x="66" y="198"/>
                    </a:lnTo>
                    <a:lnTo>
                      <a:pt x="68" y="192"/>
                    </a:lnTo>
                    <a:lnTo>
                      <a:pt x="70" y="186"/>
                    </a:lnTo>
                    <a:lnTo>
                      <a:pt x="70" y="178"/>
                    </a:lnTo>
                    <a:lnTo>
                      <a:pt x="74" y="172"/>
                    </a:lnTo>
                    <a:lnTo>
                      <a:pt x="76" y="166"/>
                    </a:lnTo>
                    <a:lnTo>
                      <a:pt x="80" y="160"/>
                    </a:lnTo>
                    <a:lnTo>
                      <a:pt x="80" y="158"/>
                    </a:lnTo>
                    <a:lnTo>
                      <a:pt x="82" y="149"/>
                    </a:lnTo>
                    <a:lnTo>
                      <a:pt x="85" y="143"/>
                    </a:lnTo>
                    <a:lnTo>
                      <a:pt x="87" y="137"/>
                    </a:lnTo>
                    <a:lnTo>
                      <a:pt x="85" y="132"/>
                    </a:lnTo>
                    <a:lnTo>
                      <a:pt x="87" y="129"/>
                    </a:lnTo>
                    <a:lnTo>
                      <a:pt x="91" y="120"/>
                    </a:lnTo>
                    <a:lnTo>
                      <a:pt x="93" y="114"/>
                    </a:lnTo>
                    <a:lnTo>
                      <a:pt x="93" y="106"/>
                    </a:lnTo>
                    <a:lnTo>
                      <a:pt x="93" y="100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80"/>
                    </a:lnTo>
                    <a:lnTo>
                      <a:pt x="99" y="71"/>
                    </a:lnTo>
                    <a:lnTo>
                      <a:pt x="101" y="66"/>
                    </a:lnTo>
                    <a:lnTo>
                      <a:pt x="101" y="57"/>
                    </a:lnTo>
                    <a:lnTo>
                      <a:pt x="103" y="45"/>
                    </a:lnTo>
                    <a:lnTo>
                      <a:pt x="103" y="40"/>
                    </a:lnTo>
                    <a:lnTo>
                      <a:pt x="101" y="37"/>
                    </a:lnTo>
                    <a:lnTo>
                      <a:pt x="107" y="25"/>
                    </a:lnTo>
                    <a:lnTo>
                      <a:pt x="109" y="17"/>
                    </a:lnTo>
                    <a:lnTo>
                      <a:pt x="109" y="8"/>
                    </a:lnTo>
                    <a:lnTo>
                      <a:pt x="111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96" name="Freeform 110"/>
              <p:cNvSpPr>
                <a:spLocks/>
              </p:cNvSpPr>
              <p:nvPr/>
            </p:nvSpPr>
            <p:spPr bwMode="auto">
              <a:xfrm>
                <a:off x="4099" y="1233"/>
                <a:ext cx="112" cy="288"/>
              </a:xfrm>
              <a:custGeom>
                <a:avLst/>
                <a:gdLst>
                  <a:gd name="T0" fmla="*/ 107 w 112"/>
                  <a:gd name="T1" fmla="*/ 284 h 288"/>
                  <a:gd name="T2" fmla="*/ 101 w 112"/>
                  <a:gd name="T3" fmla="*/ 284 h 288"/>
                  <a:gd name="T4" fmla="*/ 99 w 112"/>
                  <a:gd name="T5" fmla="*/ 284 h 288"/>
                  <a:gd name="T6" fmla="*/ 89 w 112"/>
                  <a:gd name="T7" fmla="*/ 278 h 288"/>
                  <a:gd name="T8" fmla="*/ 85 w 112"/>
                  <a:gd name="T9" fmla="*/ 272 h 288"/>
                  <a:gd name="T10" fmla="*/ 81 w 112"/>
                  <a:gd name="T11" fmla="*/ 272 h 288"/>
                  <a:gd name="T12" fmla="*/ 79 w 112"/>
                  <a:gd name="T13" fmla="*/ 269 h 288"/>
                  <a:gd name="T14" fmla="*/ 74 w 112"/>
                  <a:gd name="T15" fmla="*/ 264 h 288"/>
                  <a:gd name="T16" fmla="*/ 72 w 112"/>
                  <a:gd name="T17" fmla="*/ 261 h 288"/>
                  <a:gd name="T18" fmla="*/ 68 w 112"/>
                  <a:gd name="T19" fmla="*/ 255 h 288"/>
                  <a:gd name="T20" fmla="*/ 64 w 112"/>
                  <a:gd name="T21" fmla="*/ 252 h 288"/>
                  <a:gd name="T22" fmla="*/ 64 w 112"/>
                  <a:gd name="T23" fmla="*/ 249 h 288"/>
                  <a:gd name="T24" fmla="*/ 58 w 112"/>
                  <a:gd name="T25" fmla="*/ 241 h 288"/>
                  <a:gd name="T26" fmla="*/ 56 w 112"/>
                  <a:gd name="T27" fmla="*/ 238 h 288"/>
                  <a:gd name="T28" fmla="*/ 56 w 112"/>
                  <a:gd name="T29" fmla="*/ 238 h 288"/>
                  <a:gd name="T30" fmla="*/ 54 w 112"/>
                  <a:gd name="T31" fmla="*/ 232 h 288"/>
                  <a:gd name="T32" fmla="*/ 50 w 112"/>
                  <a:gd name="T33" fmla="*/ 220 h 288"/>
                  <a:gd name="T34" fmla="*/ 44 w 112"/>
                  <a:gd name="T35" fmla="*/ 209 h 288"/>
                  <a:gd name="T36" fmla="*/ 38 w 112"/>
                  <a:gd name="T37" fmla="*/ 200 h 288"/>
                  <a:gd name="T38" fmla="*/ 37 w 112"/>
                  <a:gd name="T39" fmla="*/ 186 h 288"/>
                  <a:gd name="T40" fmla="*/ 29 w 112"/>
                  <a:gd name="T41" fmla="*/ 175 h 288"/>
                  <a:gd name="T42" fmla="*/ 25 w 112"/>
                  <a:gd name="T43" fmla="*/ 160 h 288"/>
                  <a:gd name="T44" fmla="*/ 21 w 112"/>
                  <a:gd name="T45" fmla="*/ 146 h 288"/>
                  <a:gd name="T46" fmla="*/ 21 w 112"/>
                  <a:gd name="T47" fmla="*/ 132 h 288"/>
                  <a:gd name="T48" fmla="*/ 17 w 112"/>
                  <a:gd name="T49" fmla="*/ 117 h 288"/>
                  <a:gd name="T50" fmla="*/ 15 w 112"/>
                  <a:gd name="T51" fmla="*/ 103 h 288"/>
                  <a:gd name="T52" fmla="*/ 13 w 112"/>
                  <a:gd name="T53" fmla="*/ 91 h 288"/>
                  <a:gd name="T54" fmla="*/ 7 w 112"/>
                  <a:gd name="T55" fmla="*/ 80 h 288"/>
                  <a:gd name="T56" fmla="*/ 5 w 112"/>
                  <a:gd name="T57" fmla="*/ 60 h 288"/>
                  <a:gd name="T58" fmla="*/ 3 w 112"/>
                  <a:gd name="T59" fmla="*/ 48 h 288"/>
                  <a:gd name="T60" fmla="*/ 1 w 112"/>
                  <a:gd name="T61" fmla="*/ 28 h 288"/>
                  <a:gd name="T62" fmla="*/ 0 w 112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8"/>
                  <a:gd name="T98" fmla="*/ 112 w 112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8">
                    <a:moveTo>
                      <a:pt x="111" y="287"/>
                    </a:moveTo>
                    <a:lnTo>
                      <a:pt x="107" y="284"/>
                    </a:lnTo>
                    <a:lnTo>
                      <a:pt x="103" y="287"/>
                    </a:lnTo>
                    <a:lnTo>
                      <a:pt x="101" y="284"/>
                    </a:lnTo>
                    <a:lnTo>
                      <a:pt x="101" y="287"/>
                    </a:lnTo>
                    <a:lnTo>
                      <a:pt x="99" y="284"/>
                    </a:lnTo>
                    <a:lnTo>
                      <a:pt x="91" y="278"/>
                    </a:lnTo>
                    <a:lnTo>
                      <a:pt x="89" y="278"/>
                    </a:lnTo>
                    <a:lnTo>
                      <a:pt x="87" y="278"/>
                    </a:lnTo>
                    <a:lnTo>
                      <a:pt x="85" y="272"/>
                    </a:lnTo>
                    <a:lnTo>
                      <a:pt x="83" y="275"/>
                    </a:lnTo>
                    <a:lnTo>
                      <a:pt x="81" y="272"/>
                    </a:lnTo>
                    <a:lnTo>
                      <a:pt x="81" y="269"/>
                    </a:lnTo>
                    <a:lnTo>
                      <a:pt x="79" y="269"/>
                    </a:lnTo>
                    <a:lnTo>
                      <a:pt x="74" y="269"/>
                    </a:lnTo>
                    <a:lnTo>
                      <a:pt x="74" y="264"/>
                    </a:lnTo>
                    <a:lnTo>
                      <a:pt x="72" y="261"/>
                    </a:lnTo>
                    <a:lnTo>
                      <a:pt x="70" y="258"/>
                    </a:lnTo>
                    <a:lnTo>
                      <a:pt x="68" y="255"/>
                    </a:lnTo>
                    <a:lnTo>
                      <a:pt x="64" y="252"/>
                    </a:lnTo>
                    <a:lnTo>
                      <a:pt x="64" y="249"/>
                    </a:lnTo>
                    <a:lnTo>
                      <a:pt x="62" y="246"/>
                    </a:lnTo>
                    <a:lnTo>
                      <a:pt x="58" y="241"/>
                    </a:lnTo>
                    <a:lnTo>
                      <a:pt x="56" y="241"/>
                    </a:lnTo>
                    <a:lnTo>
                      <a:pt x="56" y="238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0" y="226"/>
                    </a:lnTo>
                    <a:lnTo>
                      <a:pt x="50" y="220"/>
                    </a:lnTo>
                    <a:lnTo>
                      <a:pt x="44" y="215"/>
                    </a:lnTo>
                    <a:lnTo>
                      <a:pt x="44" y="209"/>
                    </a:lnTo>
                    <a:lnTo>
                      <a:pt x="42" y="203"/>
                    </a:lnTo>
                    <a:lnTo>
                      <a:pt x="38" y="200"/>
                    </a:lnTo>
                    <a:lnTo>
                      <a:pt x="37" y="192"/>
                    </a:lnTo>
                    <a:lnTo>
                      <a:pt x="37" y="186"/>
                    </a:lnTo>
                    <a:lnTo>
                      <a:pt x="33" y="177"/>
                    </a:lnTo>
                    <a:lnTo>
                      <a:pt x="29" y="175"/>
                    </a:lnTo>
                    <a:lnTo>
                      <a:pt x="29" y="169"/>
                    </a:lnTo>
                    <a:lnTo>
                      <a:pt x="25" y="160"/>
                    </a:lnTo>
                    <a:lnTo>
                      <a:pt x="27" y="154"/>
                    </a:lnTo>
                    <a:lnTo>
                      <a:pt x="21" y="146"/>
                    </a:lnTo>
                    <a:lnTo>
                      <a:pt x="21" y="140"/>
                    </a:lnTo>
                    <a:lnTo>
                      <a:pt x="21" y="132"/>
                    </a:lnTo>
                    <a:lnTo>
                      <a:pt x="19" y="123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5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7" y="80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7" y="54"/>
                    </a:lnTo>
                    <a:lnTo>
                      <a:pt x="3" y="48"/>
                    </a:lnTo>
                    <a:lnTo>
                      <a:pt x="5" y="37"/>
                    </a:lnTo>
                    <a:lnTo>
                      <a:pt x="1" y="28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97" name="Freeform 111"/>
              <p:cNvSpPr>
                <a:spLocks/>
              </p:cNvSpPr>
              <p:nvPr/>
            </p:nvSpPr>
            <p:spPr bwMode="auto">
              <a:xfrm>
                <a:off x="3994" y="950"/>
                <a:ext cx="106" cy="284"/>
              </a:xfrm>
              <a:custGeom>
                <a:avLst/>
                <a:gdLst>
                  <a:gd name="T0" fmla="*/ 3 w 106"/>
                  <a:gd name="T1" fmla="*/ 5 h 284"/>
                  <a:gd name="T2" fmla="*/ 9 w 106"/>
                  <a:gd name="T3" fmla="*/ 2 h 284"/>
                  <a:gd name="T4" fmla="*/ 12 w 106"/>
                  <a:gd name="T5" fmla="*/ 2 h 284"/>
                  <a:gd name="T6" fmla="*/ 18 w 106"/>
                  <a:gd name="T7" fmla="*/ 5 h 284"/>
                  <a:gd name="T8" fmla="*/ 23 w 106"/>
                  <a:gd name="T9" fmla="*/ 11 h 284"/>
                  <a:gd name="T10" fmla="*/ 27 w 106"/>
                  <a:gd name="T11" fmla="*/ 11 h 284"/>
                  <a:gd name="T12" fmla="*/ 33 w 106"/>
                  <a:gd name="T13" fmla="*/ 17 h 284"/>
                  <a:gd name="T14" fmla="*/ 35 w 106"/>
                  <a:gd name="T15" fmla="*/ 25 h 284"/>
                  <a:gd name="T16" fmla="*/ 36 w 106"/>
                  <a:gd name="T17" fmla="*/ 25 h 284"/>
                  <a:gd name="T18" fmla="*/ 40 w 106"/>
                  <a:gd name="T19" fmla="*/ 28 h 284"/>
                  <a:gd name="T20" fmla="*/ 40 w 106"/>
                  <a:gd name="T21" fmla="*/ 31 h 284"/>
                  <a:gd name="T22" fmla="*/ 46 w 106"/>
                  <a:gd name="T23" fmla="*/ 37 h 284"/>
                  <a:gd name="T24" fmla="*/ 47 w 106"/>
                  <a:gd name="T25" fmla="*/ 42 h 284"/>
                  <a:gd name="T26" fmla="*/ 49 w 106"/>
                  <a:gd name="T27" fmla="*/ 51 h 284"/>
                  <a:gd name="T28" fmla="*/ 53 w 106"/>
                  <a:gd name="T29" fmla="*/ 54 h 284"/>
                  <a:gd name="T30" fmla="*/ 57 w 106"/>
                  <a:gd name="T31" fmla="*/ 60 h 284"/>
                  <a:gd name="T32" fmla="*/ 62 w 106"/>
                  <a:gd name="T33" fmla="*/ 68 h 284"/>
                  <a:gd name="T34" fmla="*/ 68 w 106"/>
                  <a:gd name="T35" fmla="*/ 82 h 284"/>
                  <a:gd name="T36" fmla="*/ 70 w 106"/>
                  <a:gd name="T37" fmla="*/ 94 h 284"/>
                  <a:gd name="T38" fmla="*/ 75 w 106"/>
                  <a:gd name="T39" fmla="*/ 108 h 284"/>
                  <a:gd name="T40" fmla="*/ 77 w 106"/>
                  <a:gd name="T41" fmla="*/ 117 h 284"/>
                  <a:gd name="T42" fmla="*/ 81 w 106"/>
                  <a:gd name="T43" fmla="*/ 134 h 284"/>
                  <a:gd name="T44" fmla="*/ 81 w 106"/>
                  <a:gd name="T45" fmla="*/ 145 h 284"/>
                  <a:gd name="T46" fmla="*/ 86 w 106"/>
                  <a:gd name="T47" fmla="*/ 160 h 284"/>
                  <a:gd name="T48" fmla="*/ 88 w 106"/>
                  <a:gd name="T49" fmla="*/ 174 h 284"/>
                  <a:gd name="T50" fmla="*/ 92 w 106"/>
                  <a:gd name="T51" fmla="*/ 185 h 284"/>
                  <a:gd name="T52" fmla="*/ 92 w 106"/>
                  <a:gd name="T53" fmla="*/ 202 h 284"/>
                  <a:gd name="T54" fmla="*/ 93 w 106"/>
                  <a:gd name="T55" fmla="*/ 214 h 284"/>
                  <a:gd name="T56" fmla="*/ 97 w 106"/>
                  <a:gd name="T57" fmla="*/ 234 h 284"/>
                  <a:gd name="T58" fmla="*/ 99 w 106"/>
                  <a:gd name="T59" fmla="*/ 251 h 284"/>
                  <a:gd name="T60" fmla="*/ 103 w 106"/>
                  <a:gd name="T61" fmla="*/ 265 h 284"/>
                  <a:gd name="T62" fmla="*/ 105 w 106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284"/>
                  <a:gd name="T98" fmla="*/ 106 w 106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284">
                    <a:moveTo>
                      <a:pt x="0" y="0"/>
                    </a:moveTo>
                    <a:lnTo>
                      <a:pt x="3" y="5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23" y="11"/>
                    </a:lnTo>
                    <a:lnTo>
                      <a:pt x="25" y="14"/>
                    </a:lnTo>
                    <a:lnTo>
                      <a:pt x="27" y="11"/>
                    </a:lnTo>
                    <a:lnTo>
                      <a:pt x="27" y="17"/>
                    </a:lnTo>
                    <a:lnTo>
                      <a:pt x="33" y="17"/>
                    </a:lnTo>
                    <a:lnTo>
                      <a:pt x="33" y="20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38" y="28"/>
                    </a:lnTo>
                    <a:lnTo>
                      <a:pt x="40" y="31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7" y="42"/>
                    </a:lnTo>
                    <a:lnTo>
                      <a:pt x="47" y="45"/>
                    </a:lnTo>
                    <a:lnTo>
                      <a:pt x="49" y="51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5" y="57"/>
                    </a:lnTo>
                    <a:lnTo>
                      <a:pt x="57" y="60"/>
                    </a:lnTo>
                    <a:lnTo>
                      <a:pt x="57" y="65"/>
                    </a:lnTo>
                    <a:lnTo>
                      <a:pt x="62" y="68"/>
                    </a:lnTo>
                    <a:lnTo>
                      <a:pt x="64" y="74"/>
                    </a:lnTo>
                    <a:lnTo>
                      <a:pt x="68" y="82"/>
                    </a:lnTo>
                    <a:lnTo>
                      <a:pt x="70" y="88"/>
                    </a:lnTo>
                    <a:lnTo>
                      <a:pt x="70" y="94"/>
                    </a:lnTo>
                    <a:lnTo>
                      <a:pt x="73" y="100"/>
                    </a:lnTo>
                    <a:lnTo>
                      <a:pt x="75" y="108"/>
                    </a:lnTo>
                    <a:lnTo>
                      <a:pt x="77" y="117"/>
                    </a:lnTo>
                    <a:lnTo>
                      <a:pt x="81" y="125"/>
                    </a:lnTo>
                    <a:lnTo>
                      <a:pt x="81" y="134"/>
                    </a:lnTo>
                    <a:lnTo>
                      <a:pt x="81" y="137"/>
                    </a:lnTo>
                    <a:lnTo>
                      <a:pt x="81" y="145"/>
                    </a:lnTo>
                    <a:lnTo>
                      <a:pt x="84" y="154"/>
                    </a:lnTo>
                    <a:lnTo>
                      <a:pt x="86" y="160"/>
                    </a:lnTo>
                    <a:lnTo>
                      <a:pt x="88" y="165"/>
                    </a:lnTo>
                    <a:lnTo>
                      <a:pt x="88" y="174"/>
                    </a:lnTo>
                    <a:lnTo>
                      <a:pt x="88" y="182"/>
                    </a:lnTo>
                    <a:lnTo>
                      <a:pt x="92" y="185"/>
                    </a:lnTo>
                    <a:lnTo>
                      <a:pt x="93" y="194"/>
                    </a:lnTo>
                    <a:lnTo>
                      <a:pt x="92" y="202"/>
                    </a:lnTo>
                    <a:lnTo>
                      <a:pt x="95" y="211"/>
                    </a:lnTo>
                    <a:lnTo>
                      <a:pt x="93" y="214"/>
                    </a:lnTo>
                    <a:lnTo>
                      <a:pt x="95" y="225"/>
                    </a:lnTo>
                    <a:lnTo>
                      <a:pt x="97" y="234"/>
                    </a:lnTo>
                    <a:lnTo>
                      <a:pt x="99" y="240"/>
                    </a:lnTo>
                    <a:lnTo>
                      <a:pt x="99" y="251"/>
                    </a:lnTo>
                    <a:lnTo>
                      <a:pt x="101" y="260"/>
                    </a:lnTo>
                    <a:lnTo>
                      <a:pt x="103" y="265"/>
                    </a:lnTo>
                    <a:lnTo>
                      <a:pt x="103" y="277"/>
                    </a:lnTo>
                    <a:lnTo>
                      <a:pt x="105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98" name="Freeform 112"/>
              <p:cNvSpPr>
                <a:spLocks/>
              </p:cNvSpPr>
              <p:nvPr/>
            </p:nvSpPr>
            <p:spPr bwMode="auto">
              <a:xfrm>
                <a:off x="3883" y="950"/>
                <a:ext cx="112" cy="284"/>
              </a:xfrm>
              <a:custGeom>
                <a:avLst/>
                <a:gdLst>
                  <a:gd name="T0" fmla="*/ 107 w 112"/>
                  <a:gd name="T1" fmla="*/ 0 h 284"/>
                  <a:gd name="T2" fmla="*/ 101 w 112"/>
                  <a:gd name="T3" fmla="*/ 2 h 284"/>
                  <a:gd name="T4" fmla="*/ 92 w 112"/>
                  <a:gd name="T5" fmla="*/ 2 h 284"/>
                  <a:gd name="T6" fmla="*/ 88 w 112"/>
                  <a:gd name="T7" fmla="*/ 5 h 284"/>
                  <a:gd name="T8" fmla="*/ 86 w 112"/>
                  <a:gd name="T9" fmla="*/ 8 h 284"/>
                  <a:gd name="T10" fmla="*/ 82 w 112"/>
                  <a:gd name="T11" fmla="*/ 14 h 284"/>
                  <a:gd name="T12" fmla="*/ 78 w 112"/>
                  <a:gd name="T13" fmla="*/ 17 h 284"/>
                  <a:gd name="T14" fmla="*/ 74 w 112"/>
                  <a:gd name="T15" fmla="*/ 17 h 284"/>
                  <a:gd name="T16" fmla="*/ 69 w 112"/>
                  <a:gd name="T17" fmla="*/ 25 h 284"/>
                  <a:gd name="T18" fmla="*/ 67 w 112"/>
                  <a:gd name="T19" fmla="*/ 28 h 284"/>
                  <a:gd name="T20" fmla="*/ 65 w 112"/>
                  <a:gd name="T21" fmla="*/ 34 h 284"/>
                  <a:gd name="T22" fmla="*/ 63 w 112"/>
                  <a:gd name="T23" fmla="*/ 37 h 284"/>
                  <a:gd name="T24" fmla="*/ 61 w 112"/>
                  <a:gd name="T25" fmla="*/ 42 h 284"/>
                  <a:gd name="T26" fmla="*/ 59 w 112"/>
                  <a:gd name="T27" fmla="*/ 48 h 284"/>
                  <a:gd name="T28" fmla="*/ 55 w 112"/>
                  <a:gd name="T29" fmla="*/ 54 h 284"/>
                  <a:gd name="T30" fmla="*/ 51 w 112"/>
                  <a:gd name="T31" fmla="*/ 54 h 284"/>
                  <a:gd name="T32" fmla="*/ 49 w 112"/>
                  <a:gd name="T33" fmla="*/ 62 h 284"/>
                  <a:gd name="T34" fmla="*/ 41 w 112"/>
                  <a:gd name="T35" fmla="*/ 80 h 284"/>
                  <a:gd name="T36" fmla="*/ 39 w 112"/>
                  <a:gd name="T37" fmla="*/ 91 h 284"/>
                  <a:gd name="T38" fmla="*/ 34 w 112"/>
                  <a:gd name="T39" fmla="*/ 102 h 284"/>
                  <a:gd name="T40" fmla="*/ 28 w 112"/>
                  <a:gd name="T41" fmla="*/ 111 h 284"/>
                  <a:gd name="T42" fmla="*/ 24 w 112"/>
                  <a:gd name="T43" fmla="*/ 125 h 284"/>
                  <a:gd name="T44" fmla="*/ 24 w 112"/>
                  <a:gd name="T45" fmla="*/ 137 h 284"/>
                  <a:gd name="T46" fmla="*/ 20 w 112"/>
                  <a:gd name="T47" fmla="*/ 157 h 284"/>
                  <a:gd name="T48" fmla="*/ 17 w 112"/>
                  <a:gd name="T49" fmla="*/ 165 h 284"/>
                  <a:gd name="T50" fmla="*/ 13 w 112"/>
                  <a:gd name="T51" fmla="*/ 180 h 284"/>
                  <a:gd name="T52" fmla="*/ 13 w 112"/>
                  <a:gd name="T53" fmla="*/ 197 h 284"/>
                  <a:gd name="T54" fmla="*/ 9 w 112"/>
                  <a:gd name="T55" fmla="*/ 214 h 284"/>
                  <a:gd name="T56" fmla="*/ 7 w 112"/>
                  <a:gd name="T57" fmla="*/ 222 h 284"/>
                  <a:gd name="T58" fmla="*/ 7 w 112"/>
                  <a:gd name="T59" fmla="*/ 242 h 284"/>
                  <a:gd name="T60" fmla="*/ 1 w 112"/>
                  <a:gd name="T61" fmla="*/ 260 h 284"/>
                  <a:gd name="T62" fmla="*/ 1 w 112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111" y="0"/>
                    </a:moveTo>
                    <a:lnTo>
                      <a:pt x="107" y="0"/>
                    </a:lnTo>
                    <a:lnTo>
                      <a:pt x="105" y="2"/>
                    </a:lnTo>
                    <a:lnTo>
                      <a:pt x="101" y="2"/>
                    </a:lnTo>
                    <a:lnTo>
                      <a:pt x="97" y="2"/>
                    </a:lnTo>
                    <a:lnTo>
                      <a:pt x="92" y="2"/>
                    </a:lnTo>
                    <a:lnTo>
                      <a:pt x="88" y="5"/>
                    </a:lnTo>
                    <a:lnTo>
                      <a:pt x="86" y="8"/>
                    </a:lnTo>
                    <a:lnTo>
                      <a:pt x="82" y="11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14"/>
                    </a:lnTo>
                    <a:lnTo>
                      <a:pt x="74" y="17"/>
                    </a:lnTo>
                    <a:lnTo>
                      <a:pt x="71" y="20"/>
                    </a:lnTo>
                    <a:lnTo>
                      <a:pt x="69" y="25"/>
                    </a:lnTo>
                    <a:lnTo>
                      <a:pt x="69" y="28"/>
                    </a:lnTo>
                    <a:lnTo>
                      <a:pt x="67" y="28"/>
                    </a:lnTo>
                    <a:lnTo>
                      <a:pt x="65" y="34"/>
                    </a:lnTo>
                    <a:lnTo>
                      <a:pt x="63" y="37"/>
                    </a:lnTo>
                    <a:lnTo>
                      <a:pt x="61" y="37"/>
                    </a:lnTo>
                    <a:lnTo>
                      <a:pt x="61" y="42"/>
                    </a:lnTo>
                    <a:lnTo>
                      <a:pt x="59" y="45"/>
                    </a:lnTo>
                    <a:lnTo>
                      <a:pt x="59" y="48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3" y="57"/>
                    </a:lnTo>
                    <a:lnTo>
                      <a:pt x="51" y="54"/>
                    </a:lnTo>
                    <a:lnTo>
                      <a:pt x="49" y="62"/>
                    </a:lnTo>
                    <a:lnTo>
                      <a:pt x="43" y="71"/>
                    </a:lnTo>
                    <a:lnTo>
                      <a:pt x="41" y="80"/>
                    </a:lnTo>
                    <a:lnTo>
                      <a:pt x="39" y="91"/>
                    </a:lnTo>
                    <a:lnTo>
                      <a:pt x="36" y="97"/>
                    </a:lnTo>
                    <a:lnTo>
                      <a:pt x="34" y="102"/>
                    </a:lnTo>
                    <a:lnTo>
                      <a:pt x="32" y="108"/>
                    </a:lnTo>
                    <a:lnTo>
                      <a:pt x="28" y="111"/>
                    </a:lnTo>
                    <a:lnTo>
                      <a:pt x="28" y="120"/>
                    </a:lnTo>
                    <a:lnTo>
                      <a:pt x="24" y="125"/>
                    </a:lnTo>
                    <a:lnTo>
                      <a:pt x="28" y="131"/>
                    </a:lnTo>
                    <a:lnTo>
                      <a:pt x="24" y="137"/>
                    </a:lnTo>
                    <a:lnTo>
                      <a:pt x="22" y="145"/>
                    </a:lnTo>
                    <a:lnTo>
                      <a:pt x="20" y="157"/>
                    </a:lnTo>
                    <a:lnTo>
                      <a:pt x="20" y="160"/>
                    </a:lnTo>
                    <a:lnTo>
                      <a:pt x="17" y="165"/>
                    </a:lnTo>
                    <a:lnTo>
                      <a:pt x="17" y="174"/>
                    </a:lnTo>
                    <a:lnTo>
                      <a:pt x="13" y="180"/>
                    </a:lnTo>
                    <a:lnTo>
                      <a:pt x="13" y="185"/>
                    </a:lnTo>
                    <a:lnTo>
                      <a:pt x="13" y="197"/>
                    </a:lnTo>
                    <a:lnTo>
                      <a:pt x="11" y="205"/>
                    </a:lnTo>
                    <a:lnTo>
                      <a:pt x="9" y="214"/>
                    </a:lnTo>
                    <a:lnTo>
                      <a:pt x="7" y="222"/>
                    </a:lnTo>
                    <a:lnTo>
                      <a:pt x="7" y="234"/>
                    </a:lnTo>
                    <a:lnTo>
                      <a:pt x="7" y="242"/>
                    </a:lnTo>
                    <a:lnTo>
                      <a:pt x="3" y="248"/>
                    </a:lnTo>
                    <a:lnTo>
                      <a:pt x="1" y="260"/>
                    </a:lnTo>
                    <a:lnTo>
                      <a:pt x="1" y="268"/>
                    </a:lnTo>
                    <a:lnTo>
                      <a:pt x="1" y="274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99" name="Freeform 113"/>
              <p:cNvSpPr>
                <a:spLocks/>
              </p:cNvSpPr>
              <p:nvPr/>
            </p:nvSpPr>
            <p:spPr bwMode="auto">
              <a:xfrm>
                <a:off x="1907" y="1233"/>
                <a:ext cx="109" cy="288"/>
              </a:xfrm>
              <a:custGeom>
                <a:avLst/>
                <a:gdLst>
                  <a:gd name="T0" fmla="*/ 106 w 109"/>
                  <a:gd name="T1" fmla="*/ 287 h 288"/>
                  <a:gd name="T2" fmla="*/ 98 w 109"/>
                  <a:gd name="T3" fmla="*/ 281 h 288"/>
                  <a:gd name="T4" fmla="*/ 96 w 109"/>
                  <a:gd name="T5" fmla="*/ 281 h 288"/>
                  <a:gd name="T6" fmla="*/ 89 w 109"/>
                  <a:gd name="T7" fmla="*/ 278 h 288"/>
                  <a:gd name="T8" fmla="*/ 83 w 109"/>
                  <a:gd name="T9" fmla="*/ 275 h 288"/>
                  <a:gd name="T10" fmla="*/ 81 w 109"/>
                  <a:gd name="T11" fmla="*/ 275 h 288"/>
                  <a:gd name="T12" fmla="*/ 77 w 109"/>
                  <a:gd name="T13" fmla="*/ 269 h 288"/>
                  <a:gd name="T14" fmla="*/ 73 w 109"/>
                  <a:gd name="T15" fmla="*/ 266 h 288"/>
                  <a:gd name="T16" fmla="*/ 70 w 109"/>
                  <a:gd name="T17" fmla="*/ 264 h 288"/>
                  <a:gd name="T18" fmla="*/ 66 w 109"/>
                  <a:gd name="T19" fmla="*/ 258 h 288"/>
                  <a:gd name="T20" fmla="*/ 64 w 109"/>
                  <a:gd name="T21" fmla="*/ 252 h 288"/>
                  <a:gd name="T22" fmla="*/ 62 w 109"/>
                  <a:gd name="T23" fmla="*/ 246 h 288"/>
                  <a:gd name="T24" fmla="*/ 62 w 109"/>
                  <a:gd name="T25" fmla="*/ 241 h 288"/>
                  <a:gd name="T26" fmla="*/ 56 w 109"/>
                  <a:gd name="T27" fmla="*/ 235 h 288"/>
                  <a:gd name="T28" fmla="*/ 54 w 109"/>
                  <a:gd name="T29" fmla="*/ 235 h 288"/>
                  <a:gd name="T30" fmla="*/ 53 w 109"/>
                  <a:gd name="T31" fmla="*/ 232 h 288"/>
                  <a:gd name="T32" fmla="*/ 47 w 109"/>
                  <a:gd name="T33" fmla="*/ 220 h 288"/>
                  <a:gd name="T34" fmla="*/ 43 w 109"/>
                  <a:gd name="T35" fmla="*/ 206 h 288"/>
                  <a:gd name="T36" fmla="*/ 39 w 109"/>
                  <a:gd name="T37" fmla="*/ 198 h 288"/>
                  <a:gd name="T38" fmla="*/ 34 w 109"/>
                  <a:gd name="T39" fmla="*/ 180 h 288"/>
                  <a:gd name="T40" fmla="*/ 28 w 109"/>
                  <a:gd name="T41" fmla="*/ 169 h 288"/>
                  <a:gd name="T42" fmla="*/ 26 w 109"/>
                  <a:gd name="T43" fmla="*/ 160 h 288"/>
                  <a:gd name="T44" fmla="*/ 22 w 109"/>
                  <a:gd name="T45" fmla="*/ 146 h 288"/>
                  <a:gd name="T46" fmla="*/ 20 w 109"/>
                  <a:gd name="T47" fmla="*/ 137 h 288"/>
                  <a:gd name="T48" fmla="*/ 18 w 109"/>
                  <a:gd name="T49" fmla="*/ 123 h 288"/>
                  <a:gd name="T50" fmla="*/ 15 w 109"/>
                  <a:gd name="T51" fmla="*/ 106 h 288"/>
                  <a:gd name="T52" fmla="*/ 11 w 109"/>
                  <a:gd name="T53" fmla="*/ 91 h 288"/>
                  <a:gd name="T54" fmla="*/ 11 w 109"/>
                  <a:gd name="T55" fmla="*/ 80 h 288"/>
                  <a:gd name="T56" fmla="*/ 7 w 109"/>
                  <a:gd name="T57" fmla="*/ 63 h 288"/>
                  <a:gd name="T58" fmla="*/ 5 w 109"/>
                  <a:gd name="T59" fmla="*/ 45 h 288"/>
                  <a:gd name="T60" fmla="*/ 1 w 109"/>
                  <a:gd name="T61" fmla="*/ 31 h 288"/>
                  <a:gd name="T62" fmla="*/ 1 w 109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8"/>
                  <a:gd name="T98" fmla="*/ 109 w 109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8">
                    <a:moveTo>
                      <a:pt x="108" y="287"/>
                    </a:moveTo>
                    <a:lnTo>
                      <a:pt x="106" y="287"/>
                    </a:lnTo>
                    <a:lnTo>
                      <a:pt x="102" y="284"/>
                    </a:lnTo>
                    <a:lnTo>
                      <a:pt x="98" y="281"/>
                    </a:lnTo>
                    <a:lnTo>
                      <a:pt x="96" y="287"/>
                    </a:lnTo>
                    <a:lnTo>
                      <a:pt x="96" y="281"/>
                    </a:lnTo>
                    <a:lnTo>
                      <a:pt x="92" y="278"/>
                    </a:lnTo>
                    <a:lnTo>
                      <a:pt x="89" y="278"/>
                    </a:lnTo>
                    <a:lnTo>
                      <a:pt x="85" y="278"/>
                    </a:lnTo>
                    <a:lnTo>
                      <a:pt x="83" y="275"/>
                    </a:lnTo>
                    <a:lnTo>
                      <a:pt x="79" y="278"/>
                    </a:lnTo>
                    <a:lnTo>
                      <a:pt x="81" y="275"/>
                    </a:lnTo>
                    <a:lnTo>
                      <a:pt x="77" y="275"/>
                    </a:lnTo>
                    <a:lnTo>
                      <a:pt x="77" y="269"/>
                    </a:lnTo>
                    <a:lnTo>
                      <a:pt x="73" y="269"/>
                    </a:lnTo>
                    <a:lnTo>
                      <a:pt x="73" y="266"/>
                    </a:lnTo>
                    <a:lnTo>
                      <a:pt x="70" y="266"/>
                    </a:lnTo>
                    <a:lnTo>
                      <a:pt x="70" y="264"/>
                    </a:lnTo>
                    <a:lnTo>
                      <a:pt x="68" y="261"/>
                    </a:lnTo>
                    <a:lnTo>
                      <a:pt x="66" y="258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2" y="246"/>
                    </a:lnTo>
                    <a:lnTo>
                      <a:pt x="60" y="246"/>
                    </a:lnTo>
                    <a:lnTo>
                      <a:pt x="62" y="241"/>
                    </a:lnTo>
                    <a:lnTo>
                      <a:pt x="60" y="241"/>
                    </a:lnTo>
                    <a:lnTo>
                      <a:pt x="56" y="235"/>
                    </a:lnTo>
                    <a:lnTo>
                      <a:pt x="54" y="235"/>
                    </a:lnTo>
                    <a:lnTo>
                      <a:pt x="53" y="232"/>
                    </a:lnTo>
                    <a:lnTo>
                      <a:pt x="51" y="226"/>
                    </a:lnTo>
                    <a:lnTo>
                      <a:pt x="47" y="220"/>
                    </a:lnTo>
                    <a:lnTo>
                      <a:pt x="45" y="212"/>
                    </a:lnTo>
                    <a:lnTo>
                      <a:pt x="43" y="206"/>
                    </a:lnTo>
                    <a:lnTo>
                      <a:pt x="39" y="200"/>
                    </a:lnTo>
                    <a:lnTo>
                      <a:pt x="39" y="198"/>
                    </a:lnTo>
                    <a:lnTo>
                      <a:pt x="36" y="186"/>
                    </a:lnTo>
                    <a:lnTo>
                      <a:pt x="34" y="180"/>
                    </a:lnTo>
                    <a:lnTo>
                      <a:pt x="32" y="177"/>
                    </a:lnTo>
                    <a:lnTo>
                      <a:pt x="28" y="169"/>
                    </a:lnTo>
                    <a:lnTo>
                      <a:pt x="26" y="163"/>
                    </a:lnTo>
                    <a:lnTo>
                      <a:pt x="26" y="160"/>
                    </a:lnTo>
                    <a:lnTo>
                      <a:pt x="26" y="154"/>
                    </a:lnTo>
                    <a:lnTo>
                      <a:pt x="22" y="146"/>
                    </a:lnTo>
                    <a:lnTo>
                      <a:pt x="22" y="137"/>
                    </a:lnTo>
                    <a:lnTo>
                      <a:pt x="20" y="137"/>
                    </a:lnTo>
                    <a:lnTo>
                      <a:pt x="18" y="129"/>
                    </a:lnTo>
                    <a:lnTo>
                      <a:pt x="18" y="123"/>
                    </a:lnTo>
                    <a:lnTo>
                      <a:pt x="15" y="117"/>
                    </a:lnTo>
                    <a:lnTo>
                      <a:pt x="15" y="106"/>
                    </a:lnTo>
                    <a:lnTo>
                      <a:pt x="15" y="100"/>
                    </a:lnTo>
                    <a:lnTo>
                      <a:pt x="11" y="91"/>
                    </a:lnTo>
                    <a:lnTo>
                      <a:pt x="13" y="88"/>
                    </a:lnTo>
                    <a:lnTo>
                      <a:pt x="11" y="80"/>
                    </a:lnTo>
                    <a:lnTo>
                      <a:pt x="7" y="66"/>
                    </a:lnTo>
                    <a:lnTo>
                      <a:pt x="7" y="63"/>
                    </a:lnTo>
                    <a:lnTo>
                      <a:pt x="7" y="57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1" y="31"/>
                    </a:lnTo>
                    <a:lnTo>
                      <a:pt x="1" y="20"/>
                    </a:lnTo>
                    <a:lnTo>
                      <a:pt x="1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00" name="Freeform 114"/>
              <p:cNvSpPr>
                <a:spLocks/>
              </p:cNvSpPr>
              <p:nvPr/>
            </p:nvSpPr>
            <p:spPr bwMode="auto">
              <a:xfrm>
                <a:off x="2015" y="1233"/>
                <a:ext cx="111" cy="288"/>
              </a:xfrm>
              <a:custGeom>
                <a:avLst/>
                <a:gdLst>
                  <a:gd name="T0" fmla="*/ 3 w 111"/>
                  <a:gd name="T1" fmla="*/ 284 h 288"/>
                  <a:gd name="T2" fmla="*/ 7 w 111"/>
                  <a:gd name="T3" fmla="*/ 287 h 288"/>
                  <a:gd name="T4" fmla="*/ 15 w 111"/>
                  <a:gd name="T5" fmla="*/ 284 h 288"/>
                  <a:gd name="T6" fmla="*/ 22 w 111"/>
                  <a:gd name="T7" fmla="*/ 278 h 288"/>
                  <a:gd name="T8" fmla="*/ 26 w 111"/>
                  <a:gd name="T9" fmla="*/ 278 h 288"/>
                  <a:gd name="T10" fmla="*/ 28 w 111"/>
                  <a:gd name="T11" fmla="*/ 275 h 288"/>
                  <a:gd name="T12" fmla="*/ 32 w 111"/>
                  <a:gd name="T13" fmla="*/ 272 h 288"/>
                  <a:gd name="T14" fmla="*/ 34 w 111"/>
                  <a:gd name="T15" fmla="*/ 266 h 288"/>
                  <a:gd name="T16" fmla="*/ 38 w 111"/>
                  <a:gd name="T17" fmla="*/ 264 h 288"/>
                  <a:gd name="T18" fmla="*/ 40 w 111"/>
                  <a:gd name="T19" fmla="*/ 258 h 288"/>
                  <a:gd name="T20" fmla="*/ 44 w 111"/>
                  <a:gd name="T21" fmla="*/ 255 h 288"/>
                  <a:gd name="T22" fmla="*/ 45 w 111"/>
                  <a:gd name="T23" fmla="*/ 249 h 288"/>
                  <a:gd name="T24" fmla="*/ 49 w 111"/>
                  <a:gd name="T25" fmla="*/ 243 h 288"/>
                  <a:gd name="T26" fmla="*/ 51 w 111"/>
                  <a:gd name="T27" fmla="*/ 241 h 288"/>
                  <a:gd name="T28" fmla="*/ 53 w 111"/>
                  <a:gd name="T29" fmla="*/ 235 h 288"/>
                  <a:gd name="T30" fmla="*/ 56 w 111"/>
                  <a:gd name="T31" fmla="*/ 229 h 288"/>
                  <a:gd name="T32" fmla="*/ 58 w 111"/>
                  <a:gd name="T33" fmla="*/ 223 h 288"/>
                  <a:gd name="T34" fmla="*/ 66 w 111"/>
                  <a:gd name="T35" fmla="*/ 212 h 288"/>
                  <a:gd name="T36" fmla="*/ 67 w 111"/>
                  <a:gd name="T37" fmla="*/ 200 h 288"/>
                  <a:gd name="T38" fmla="*/ 75 w 111"/>
                  <a:gd name="T39" fmla="*/ 186 h 288"/>
                  <a:gd name="T40" fmla="*/ 79 w 111"/>
                  <a:gd name="T41" fmla="*/ 169 h 288"/>
                  <a:gd name="T42" fmla="*/ 81 w 111"/>
                  <a:gd name="T43" fmla="*/ 160 h 288"/>
                  <a:gd name="T44" fmla="*/ 88 w 111"/>
                  <a:gd name="T45" fmla="*/ 146 h 288"/>
                  <a:gd name="T46" fmla="*/ 88 w 111"/>
                  <a:gd name="T47" fmla="*/ 137 h 288"/>
                  <a:gd name="T48" fmla="*/ 92 w 111"/>
                  <a:gd name="T49" fmla="*/ 120 h 288"/>
                  <a:gd name="T50" fmla="*/ 94 w 111"/>
                  <a:gd name="T51" fmla="*/ 106 h 288"/>
                  <a:gd name="T52" fmla="*/ 96 w 111"/>
                  <a:gd name="T53" fmla="*/ 94 h 288"/>
                  <a:gd name="T54" fmla="*/ 102 w 111"/>
                  <a:gd name="T55" fmla="*/ 80 h 288"/>
                  <a:gd name="T56" fmla="*/ 100 w 111"/>
                  <a:gd name="T57" fmla="*/ 66 h 288"/>
                  <a:gd name="T58" fmla="*/ 106 w 111"/>
                  <a:gd name="T59" fmla="*/ 45 h 288"/>
                  <a:gd name="T60" fmla="*/ 104 w 111"/>
                  <a:gd name="T61" fmla="*/ 28 h 288"/>
                  <a:gd name="T62" fmla="*/ 110 w 111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8"/>
                  <a:gd name="T98" fmla="*/ 111 w 111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8">
                    <a:moveTo>
                      <a:pt x="0" y="287"/>
                    </a:moveTo>
                    <a:lnTo>
                      <a:pt x="3" y="284"/>
                    </a:lnTo>
                    <a:lnTo>
                      <a:pt x="7" y="287"/>
                    </a:lnTo>
                    <a:lnTo>
                      <a:pt x="11" y="284"/>
                    </a:lnTo>
                    <a:lnTo>
                      <a:pt x="15" y="284"/>
                    </a:lnTo>
                    <a:lnTo>
                      <a:pt x="19" y="284"/>
                    </a:lnTo>
                    <a:lnTo>
                      <a:pt x="22" y="278"/>
                    </a:lnTo>
                    <a:lnTo>
                      <a:pt x="24" y="281"/>
                    </a:lnTo>
                    <a:lnTo>
                      <a:pt x="26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0" y="275"/>
                    </a:lnTo>
                    <a:lnTo>
                      <a:pt x="32" y="272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8" y="266"/>
                    </a:lnTo>
                    <a:lnTo>
                      <a:pt x="38" y="264"/>
                    </a:lnTo>
                    <a:lnTo>
                      <a:pt x="42" y="261"/>
                    </a:lnTo>
                    <a:lnTo>
                      <a:pt x="40" y="258"/>
                    </a:lnTo>
                    <a:lnTo>
                      <a:pt x="44" y="258"/>
                    </a:lnTo>
                    <a:lnTo>
                      <a:pt x="44" y="255"/>
                    </a:lnTo>
                    <a:lnTo>
                      <a:pt x="44" y="252"/>
                    </a:lnTo>
                    <a:lnTo>
                      <a:pt x="45" y="249"/>
                    </a:lnTo>
                    <a:lnTo>
                      <a:pt x="45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1" y="235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6" y="229"/>
                    </a:lnTo>
                    <a:lnTo>
                      <a:pt x="56" y="226"/>
                    </a:lnTo>
                    <a:lnTo>
                      <a:pt x="58" y="223"/>
                    </a:lnTo>
                    <a:lnTo>
                      <a:pt x="64" y="215"/>
                    </a:lnTo>
                    <a:lnTo>
                      <a:pt x="66" y="212"/>
                    </a:lnTo>
                    <a:lnTo>
                      <a:pt x="71" y="203"/>
                    </a:lnTo>
                    <a:lnTo>
                      <a:pt x="67" y="200"/>
                    </a:lnTo>
                    <a:lnTo>
                      <a:pt x="73" y="192"/>
                    </a:lnTo>
                    <a:lnTo>
                      <a:pt x="75" y="186"/>
                    </a:lnTo>
                    <a:lnTo>
                      <a:pt x="77" y="180"/>
                    </a:lnTo>
                    <a:lnTo>
                      <a:pt x="79" y="169"/>
                    </a:lnTo>
                    <a:lnTo>
                      <a:pt x="81" y="160"/>
                    </a:lnTo>
                    <a:lnTo>
                      <a:pt x="85" y="154"/>
                    </a:lnTo>
                    <a:lnTo>
                      <a:pt x="88" y="146"/>
                    </a:lnTo>
                    <a:lnTo>
                      <a:pt x="88" y="137"/>
                    </a:lnTo>
                    <a:lnTo>
                      <a:pt x="92" y="129"/>
                    </a:lnTo>
                    <a:lnTo>
                      <a:pt x="92" y="120"/>
                    </a:lnTo>
                    <a:lnTo>
                      <a:pt x="92" y="111"/>
                    </a:lnTo>
                    <a:lnTo>
                      <a:pt x="94" y="106"/>
                    </a:lnTo>
                    <a:lnTo>
                      <a:pt x="96" y="103"/>
                    </a:lnTo>
                    <a:lnTo>
                      <a:pt x="96" y="94"/>
                    </a:lnTo>
                    <a:lnTo>
                      <a:pt x="98" y="86"/>
                    </a:lnTo>
                    <a:lnTo>
                      <a:pt x="102" y="80"/>
                    </a:lnTo>
                    <a:lnTo>
                      <a:pt x="102" y="68"/>
                    </a:lnTo>
                    <a:lnTo>
                      <a:pt x="100" y="66"/>
                    </a:lnTo>
                    <a:lnTo>
                      <a:pt x="102" y="54"/>
                    </a:lnTo>
                    <a:lnTo>
                      <a:pt x="106" y="45"/>
                    </a:lnTo>
                    <a:lnTo>
                      <a:pt x="106" y="37"/>
                    </a:lnTo>
                    <a:lnTo>
                      <a:pt x="104" y="28"/>
                    </a:lnTo>
                    <a:lnTo>
                      <a:pt x="108" y="22"/>
                    </a:lnTo>
                    <a:lnTo>
                      <a:pt x="110" y="14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01" name="Freeform 115"/>
              <p:cNvSpPr>
                <a:spLocks/>
              </p:cNvSpPr>
              <p:nvPr/>
            </p:nvSpPr>
            <p:spPr bwMode="auto">
              <a:xfrm>
                <a:off x="2015" y="1233"/>
                <a:ext cx="111" cy="288"/>
              </a:xfrm>
              <a:custGeom>
                <a:avLst/>
                <a:gdLst>
                  <a:gd name="T0" fmla="*/ 3 w 111"/>
                  <a:gd name="T1" fmla="*/ 284 h 288"/>
                  <a:gd name="T2" fmla="*/ 7 w 111"/>
                  <a:gd name="T3" fmla="*/ 287 h 288"/>
                  <a:gd name="T4" fmla="*/ 15 w 111"/>
                  <a:gd name="T5" fmla="*/ 284 h 288"/>
                  <a:gd name="T6" fmla="*/ 22 w 111"/>
                  <a:gd name="T7" fmla="*/ 278 h 288"/>
                  <a:gd name="T8" fmla="*/ 26 w 111"/>
                  <a:gd name="T9" fmla="*/ 278 h 288"/>
                  <a:gd name="T10" fmla="*/ 28 w 111"/>
                  <a:gd name="T11" fmla="*/ 275 h 288"/>
                  <a:gd name="T12" fmla="*/ 32 w 111"/>
                  <a:gd name="T13" fmla="*/ 272 h 288"/>
                  <a:gd name="T14" fmla="*/ 34 w 111"/>
                  <a:gd name="T15" fmla="*/ 266 h 288"/>
                  <a:gd name="T16" fmla="*/ 38 w 111"/>
                  <a:gd name="T17" fmla="*/ 264 h 288"/>
                  <a:gd name="T18" fmla="*/ 40 w 111"/>
                  <a:gd name="T19" fmla="*/ 258 h 288"/>
                  <a:gd name="T20" fmla="*/ 44 w 111"/>
                  <a:gd name="T21" fmla="*/ 255 h 288"/>
                  <a:gd name="T22" fmla="*/ 45 w 111"/>
                  <a:gd name="T23" fmla="*/ 246 h 288"/>
                  <a:gd name="T24" fmla="*/ 49 w 111"/>
                  <a:gd name="T25" fmla="*/ 243 h 288"/>
                  <a:gd name="T26" fmla="*/ 51 w 111"/>
                  <a:gd name="T27" fmla="*/ 235 h 288"/>
                  <a:gd name="T28" fmla="*/ 53 w 111"/>
                  <a:gd name="T29" fmla="*/ 232 h 288"/>
                  <a:gd name="T30" fmla="*/ 56 w 111"/>
                  <a:gd name="T31" fmla="*/ 226 h 288"/>
                  <a:gd name="T32" fmla="*/ 64 w 111"/>
                  <a:gd name="T33" fmla="*/ 215 h 288"/>
                  <a:gd name="T34" fmla="*/ 71 w 111"/>
                  <a:gd name="T35" fmla="*/ 203 h 288"/>
                  <a:gd name="T36" fmla="*/ 73 w 111"/>
                  <a:gd name="T37" fmla="*/ 192 h 288"/>
                  <a:gd name="T38" fmla="*/ 77 w 111"/>
                  <a:gd name="T39" fmla="*/ 180 h 288"/>
                  <a:gd name="T40" fmla="*/ 79 w 111"/>
                  <a:gd name="T41" fmla="*/ 169 h 288"/>
                  <a:gd name="T42" fmla="*/ 85 w 111"/>
                  <a:gd name="T43" fmla="*/ 154 h 288"/>
                  <a:gd name="T44" fmla="*/ 88 w 111"/>
                  <a:gd name="T45" fmla="*/ 137 h 288"/>
                  <a:gd name="T46" fmla="*/ 92 w 111"/>
                  <a:gd name="T47" fmla="*/ 129 h 288"/>
                  <a:gd name="T48" fmla="*/ 92 w 111"/>
                  <a:gd name="T49" fmla="*/ 111 h 288"/>
                  <a:gd name="T50" fmla="*/ 96 w 111"/>
                  <a:gd name="T51" fmla="*/ 103 h 288"/>
                  <a:gd name="T52" fmla="*/ 98 w 111"/>
                  <a:gd name="T53" fmla="*/ 86 h 288"/>
                  <a:gd name="T54" fmla="*/ 102 w 111"/>
                  <a:gd name="T55" fmla="*/ 68 h 288"/>
                  <a:gd name="T56" fmla="*/ 104 w 111"/>
                  <a:gd name="T57" fmla="*/ 54 h 288"/>
                  <a:gd name="T58" fmla="*/ 106 w 111"/>
                  <a:gd name="T59" fmla="*/ 37 h 288"/>
                  <a:gd name="T60" fmla="*/ 108 w 111"/>
                  <a:gd name="T61" fmla="*/ 20 h 288"/>
                  <a:gd name="T62" fmla="*/ 108 w 111"/>
                  <a:gd name="T63" fmla="*/ 0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8"/>
                  <a:gd name="T98" fmla="*/ 111 w 111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8">
                    <a:moveTo>
                      <a:pt x="0" y="287"/>
                    </a:moveTo>
                    <a:lnTo>
                      <a:pt x="3" y="284"/>
                    </a:lnTo>
                    <a:lnTo>
                      <a:pt x="7" y="287"/>
                    </a:lnTo>
                    <a:lnTo>
                      <a:pt x="11" y="284"/>
                    </a:lnTo>
                    <a:lnTo>
                      <a:pt x="15" y="284"/>
                    </a:lnTo>
                    <a:lnTo>
                      <a:pt x="19" y="284"/>
                    </a:lnTo>
                    <a:lnTo>
                      <a:pt x="22" y="278"/>
                    </a:lnTo>
                    <a:lnTo>
                      <a:pt x="24" y="281"/>
                    </a:lnTo>
                    <a:lnTo>
                      <a:pt x="26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0" y="275"/>
                    </a:lnTo>
                    <a:lnTo>
                      <a:pt x="32" y="272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8" y="266"/>
                    </a:lnTo>
                    <a:lnTo>
                      <a:pt x="38" y="264"/>
                    </a:lnTo>
                    <a:lnTo>
                      <a:pt x="42" y="261"/>
                    </a:lnTo>
                    <a:lnTo>
                      <a:pt x="40" y="258"/>
                    </a:lnTo>
                    <a:lnTo>
                      <a:pt x="44" y="258"/>
                    </a:lnTo>
                    <a:lnTo>
                      <a:pt x="44" y="255"/>
                    </a:lnTo>
                    <a:lnTo>
                      <a:pt x="44" y="252"/>
                    </a:lnTo>
                    <a:lnTo>
                      <a:pt x="45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1" y="235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6" y="229"/>
                    </a:lnTo>
                    <a:lnTo>
                      <a:pt x="56" y="226"/>
                    </a:lnTo>
                    <a:lnTo>
                      <a:pt x="60" y="220"/>
                    </a:lnTo>
                    <a:lnTo>
                      <a:pt x="64" y="215"/>
                    </a:lnTo>
                    <a:lnTo>
                      <a:pt x="67" y="212"/>
                    </a:lnTo>
                    <a:lnTo>
                      <a:pt x="71" y="203"/>
                    </a:lnTo>
                    <a:lnTo>
                      <a:pt x="71" y="198"/>
                    </a:lnTo>
                    <a:lnTo>
                      <a:pt x="73" y="192"/>
                    </a:lnTo>
                    <a:lnTo>
                      <a:pt x="75" y="186"/>
                    </a:lnTo>
                    <a:lnTo>
                      <a:pt x="77" y="180"/>
                    </a:lnTo>
                    <a:lnTo>
                      <a:pt x="79" y="169"/>
                    </a:lnTo>
                    <a:lnTo>
                      <a:pt x="81" y="160"/>
                    </a:lnTo>
                    <a:lnTo>
                      <a:pt x="85" y="154"/>
                    </a:lnTo>
                    <a:lnTo>
                      <a:pt x="88" y="146"/>
                    </a:lnTo>
                    <a:lnTo>
                      <a:pt x="88" y="137"/>
                    </a:lnTo>
                    <a:lnTo>
                      <a:pt x="92" y="129"/>
                    </a:lnTo>
                    <a:lnTo>
                      <a:pt x="94" y="120"/>
                    </a:lnTo>
                    <a:lnTo>
                      <a:pt x="92" y="111"/>
                    </a:lnTo>
                    <a:lnTo>
                      <a:pt x="94" y="106"/>
                    </a:lnTo>
                    <a:lnTo>
                      <a:pt x="96" y="103"/>
                    </a:lnTo>
                    <a:lnTo>
                      <a:pt x="96" y="94"/>
                    </a:lnTo>
                    <a:lnTo>
                      <a:pt x="98" y="86"/>
                    </a:lnTo>
                    <a:lnTo>
                      <a:pt x="102" y="80"/>
                    </a:lnTo>
                    <a:lnTo>
                      <a:pt x="102" y="68"/>
                    </a:lnTo>
                    <a:lnTo>
                      <a:pt x="102" y="63"/>
                    </a:lnTo>
                    <a:lnTo>
                      <a:pt x="104" y="54"/>
                    </a:lnTo>
                    <a:lnTo>
                      <a:pt x="106" y="45"/>
                    </a:lnTo>
                    <a:lnTo>
                      <a:pt x="106" y="37"/>
                    </a:lnTo>
                    <a:lnTo>
                      <a:pt x="104" y="28"/>
                    </a:lnTo>
                    <a:lnTo>
                      <a:pt x="108" y="20"/>
                    </a:lnTo>
                    <a:lnTo>
                      <a:pt x="110" y="14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02" name="Freeform 116"/>
              <p:cNvSpPr>
                <a:spLocks/>
              </p:cNvSpPr>
              <p:nvPr/>
            </p:nvSpPr>
            <p:spPr bwMode="auto">
              <a:xfrm>
                <a:off x="1905" y="1233"/>
                <a:ext cx="111" cy="288"/>
              </a:xfrm>
              <a:custGeom>
                <a:avLst/>
                <a:gdLst>
                  <a:gd name="T0" fmla="*/ 108 w 111"/>
                  <a:gd name="T1" fmla="*/ 287 h 288"/>
                  <a:gd name="T2" fmla="*/ 100 w 111"/>
                  <a:gd name="T3" fmla="*/ 281 h 288"/>
                  <a:gd name="T4" fmla="*/ 98 w 111"/>
                  <a:gd name="T5" fmla="*/ 281 h 288"/>
                  <a:gd name="T6" fmla="*/ 91 w 111"/>
                  <a:gd name="T7" fmla="*/ 278 h 288"/>
                  <a:gd name="T8" fmla="*/ 85 w 111"/>
                  <a:gd name="T9" fmla="*/ 275 h 288"/>
                  <a:gd name="T10" fmla="*/ 83 w 111"/>
                  <a:gd name="T11" fmla="*/ 275 h 288"/>
                  <a:gd name="T12" fmla="*/ 75 w 111"/>
                  <a:gd name="T13" fmla="*/ 272 h 288"/>
                  <a:gd name="T14" fmla="*/ 73 w 111"/>
                  <a:gd name="T15" fmla="*/ 269 h 288"/>
                  <a:gd name="T16" fmla="*/ 72 w 111"/>
                  <a:gd name="T17" fmla="*/ 264 h 288"/>
                  <a:gd name="T18" fmla="*/ 68 w 111"/>
                  <a:gd name="T19" fmla="*/ 258 h 288"/>
                  <a:gd name="T20" fmla="*/ 66 w 111"/>
                  <a:gd name="T21" fmla="*/ 252 h 288"/>
                  <a:gd name="T22" fmla="*/ 64 w 111"/>
                  <a:gd name="T23" fmla="*/ 246 h 288"/>
                  <a:gd name="T24" fmla="*/ 64 w 111"/>
                  <a:gd name="T25" fmla="*/ 241 h 288"/>
                  <a:gd name="T26" fmla="*/ 58 w 111"/>
                  <a:gd name="T27" fmla="*/ 235 h 288"/>
                  <a:gd name="T28" fmla="*/ 55 w 111"/>
                  <a:gd name="T29" fmla="*/ 232 h 288"/>
                  <a:gd name="T30" fmla="*/ 55 w 111"/>
                  <a:gd name="T31" fmla="*/ 232 h 288"/>
                  <a:gd name="T32" fmla="*/ 49 w 111"/>
                  <a:gd name="T33" fmla="*/ 220 h 288"/>
                  <a:gd name="T34" fmla="*/ 45 w 111"/>
                  <a:gd name="T35" fmla="*/ 206 h 288"/>
                  <a:gd name="T36" fmla="*/ 41 w 111"/>
                  <a:gd name="T37" fmla="*/ 198 h 288"/>
                  <a:gd name="T38" fmla="*/ 36 w 111"/>
                  <a:gd name="T39" fmla="*/ 180 h 288"/>
                  <a:gd name="T40" fmla="*/ 30 w 111"/>
                  <a:gd name="T41" fmla="*/ 169 h 288"/>
                  <a:gd name="T42" fmla="*/ 28 w 111"/>
                  <a:gd name="T43" fmla="*/ 160 h 288"/>
                  <a:gd name="T44" fmla="*/ 24 w 111"/>
                  <a:gd name="T45" fmla="*/ 146 h 288"/>
                  <a:gd name="T46" fmla="*/ 22 w 111"/>
                  <a:gd name="T47" fmla="*/ 134 h 288"/>
                  <a:gd name="T48" fmla="*/ 20 w 111"/>
                  <a:gd name="T49" fmla="*/ 120 h 288"/>
                  <a:gd name="T50" fmla="*/ 17 w 111"/>
                  <a:gd name="T51" fmla="*/ 103 h 288"/>
                  <a:gd name="T52" fmla="*/ 13 w 111"/>
                  <a:gd name="T53" fmla="*/ 88 h 288"/>
                  <a:gd name="T54" fmla="*/ 13 w 111"/>
                  <a:gd name="T55" fmla="*/ 77 h 288"/>
                  <a:gd name="T56" fmla="*/ 9 w 111"/>
                  <a:gd name="T57" fmla="*/ 60 h 288"/>
                  <a:gd name="T58" fmla="*/ 7 w 111"/>
                  <a:gd name="T59" fmla="*/ 43 h 288"/>
                  <a:gd name="T60" fmla="*/ 3 w 111"/>
                  <a:gd name="T61" fmla="*/ 28 h 288"/>
                  <a:gd name="T62" fmla="*/ 3 w 111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8"/>
                  <a:gd name="T98" fmla="*/ 111 w 111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8">
                    <a:moveTo>
                      <a:pt x="110" y="287"/>
                    </a:moveTo>
                    <a:lnTo>
                      <a:pt x="108" y="287"/>
                    </a:lnTo>
                    <a:lnTo>
                      <a:pt x="104" y="284"/>
                    </a:lnTo>
                    <a:lnTo>
                      <a:pt x="100" y="281"/>
                    </a:lnTo>
                    <a:lnTo>
                      <a:pt x="98" y="287"/>
                    </a:lnTo>
                    <a:lnTo>
                      <a:pt x="98" y="281"/>
                    </a:lnTo>
                    <a:lnTo>
                      <a:pt x="94" y="278"/>
                    </a:lnTo>
                    <a:lnTo>
                      <a:pt x="91" y="278"/>
                    </a:lnTo>
                    <a:lnTo>
                      <a:pt x="87" y="278"/>
                    </a:lnTo>
                    <a:lnTo>
                      <a:pt x="85" y="275"/>
                    </a:lnTo>
                    <a:lnTo>
                      <a:pt x="81" y="278"/>
                    </a:lnTo>
                    <a:lnTo>
                      <a:pt x="83" y="275"/>
                    </a:lnTo>
                    <a:lnTo>
                      <a:pt x="79" y="275"/>
                    </a:lnTo>
                    <a:lnTo>
                      <a:pt x="75" y="272"/>
                    </a:lnTo>
                    <a:lnTo>
                      <a:pt x="75" y="269"/>
                    </a:lnTo>
                    <a:lnTo>
                      <a:pt x="73" y="269"/>
                    </a:lnTo>
                    <a:lnTo>
                      <a:pt x="72" y="266"/>
                    </a:lnTo>
                    <a:lnTo>
                      <a:pt x="72" y="264"/>
                    </a:lnTo>
                    <a:lnTo>
                      <a:pt x="70" y="261"/>
                    </a:lnTo>
                    <a:lnTo>
                      <a:pt x="68" y="258"/>
                    </a:lnTo>
                    <a:lnTo>
                      <a:pt x="68" y="252"/>
                    </a:lnTo>
                    <a:lnTo>
                      <a:pt x="66" y="252"/>
                    </a:lnTo>
                    <a:lnTo>
                      <a:pt x="64" y="246"/>
                    </a:lnTo>
                    <a:lnTo>
                      <a:pt x="62" y="246"/>
                    </a:lnTo>
                    <a:lnTo>
                      <a:pt x="64" y="241"/>
                    </a:lnTo>
                    <a:lnTo>
                      <a:pt x="62" y="241"/>
                    </a:lnTo>
                    <a:lnTo>
                      <a:pt x="58" y="235"/>
                    </a:lnTo>
                    <a:lnTo>
                      <a:pt x="56" y="235"/>
                    </a:lnTo>
                    <a:lnTo>
                      <a:pt x="55" y="232"/>
                    </a:lnTo>
                    <a:lnTo>
                      <a:pt x="53" y="226"/>
                    </a:lnTo>
                    <a:lnTo>
                      <a:pt x="49" y="220"/>
                    </a:lnTo>
                    <a:lnTo>
                      <a:pt x="47" y="212"/>
                    </a:lnTo>
                    <a:lnTo>
                      <a:pt x="45" y="206"/>
                    </a:lnTo>
                    <a:lnTo>
                      <a:pt x="41" y="200"/>
                    </a:lnTo>
                    <a:lnTo>
                      <a:pt x="41" y="198"/>
                    </a:lnTo>
                    <a:lnTo>
                      <a:pt x="37" y="186"/>
                    </a:lnTo>
                    <a:lnTo>
                      <a:pt x="36" y="180"/>
                    </a:lnTo>
                    <a:lnTo>
                      <a:pt x="34" y="177"/>
                    </a:lnTo>
                    <a:lnTo>
                      <a:pt x="30" y="169"/>
                    </a:lnTo>
                    <a:lnTo>
                      <a:pt x="28" y="163"/>
                    </a:lnTo>
                    <a:lnTo>
                      <a:pt x="28" y="160"/>
                    </a:lnTo>
                    <a:lnTo>
                      <a:pt x="28" y="154"/>
                    </a:lnTo>
                    <a:lnTo>
                      <a:pt x="24" y="146"/>
                    </a:lnTo>
                    <a:lnTo>
                      <a:pt x="24" y="134"/>
                    </a:lnTo>
                    <a:lnTo>
                      <a:pt x="22" y="134"/>
                    </a:lnTo>
                    <a:lnTo>
                      <a:pt x="20" y="126"/>
                    </a:lnTo>
                    <a:lnTo>
                      <a:pt x="20" y="120"/>
                    </a:lnTo>
                    <a:lnTo>
                      <a:pt x="17" y="114"/>
                    </a:lnTo>
                    <a:lnTo>
                      <a:pt x="17" y="103"/>
                    </a:lnTo>
                    <a:lnTo>
                      <a:pt x="17" y="97"/>
                    </a:lnTo>
                    <a:lnTo>
                      <a:pt x="13" y="88"/>
                    </a:lnTo>
                    <a:lnTo>
                      <a:pt x="11" y="86"/>
                    </a:lnTo>
                    <a:lnTo>
                      <a:pt x="13" y="77"/>
                    </a:lnTo>
                    <a:lnTo>
                      <a:pt x="9" y="63"/>
                    </a:lnTo>
                    <a:lnTo>
                      <a:pt x="9" y="60"/>
                    </a:lnTo>
                    <a:lnTo>
                      <a:pt x="9" y="54"/>
                    </a:lnTo>
                    <a:lnTo>
                      <a:pt x="7" y="43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1" y="20"/>
                    </a:lnTo>
                    <a:lnTo>
                      <a:pt x="3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103" name="Freeform 117"/>
              <p:cNvSpPr>
                <a:spLocks/>
              </p:cNvSpPr>
              <p:nvPr/>
            </p:nvSpPr>
            <p:spPr bwMode="auto">
              <a:xfrm>
                <a:off x="1798" y="950"/>
                <a:ext cx="110" cy="284"/>
              </a:xfrm>
              <a:custGeom>
                <a:avLst/>
                <a:gdLst>
                  <a:gd name="T0" fmla="*/ 5 w 110"/>
                  <a:gd name="T1" fmla="*/ 0 h 284"/>
                  <a:gd name="T2" fmla="*/ 9 w 110"/>
                  <a:gd name="T3" fmla="*/ 2 h 284"/>
                  <a:gd name="T4" fmla="*/ 15 w 110"/>
                  <a:gd name="T5" fmla="*/ 0 h 284"/>
                  <a:gd name="T6" fmla="*/ 22 w 110"/>
                  <a:gd name="T7" fmla="*/ 5 h 284"/>
                  <a:gd name="T8" fmla="*/ 26 w 110"/>
                  <a:gd name="T9" fmla="*/ 11 h 284"/>
                  <a:gd name="T10" fmla="*/ 30 w 110"/>
                  <a:gd name="T11" fmla="*/ 11 h 284"/>
                  <a:gd name="T12" fmla="*/ 33 w 110"/>
                  <a:gd name="T13" fmla="*/ 14 h 284"/>
                  <a:gd name="T14" fmla="*/ 35 w 110"/>
                  <a:gd name="T15" fmla="*/ 20 h 284"/>
                  <a:gd name="T16" fmla="*/ 41 w 110"/>
                  <a:gd name="T17" fmla="*/ 25 h 284"/>
                  <a:gd name="T18" fmla="*/ 39 w 110"/>
                  <a:gd name="T19" fmla="*/ 25 h 284"/>
                  <a:gd name="T20" fmla="*/ 43 w 110"/>
                  <a:gd name="T21" fmla="*/ 31 h 284"/>
                  <a:gd name="T22" fmla="*/ 48 w 110"/>
                  <a:gd name="T23" fmla="*/ 37 h 284"/>
                  <a:gd name="T24" fmla="*/ 48 w 110"/>
                  <a:gd name="T25" fmla="*/ 42 h 284"/>
                  <a:gd name="T26" fmla="*/ 50 w 110"/>
                  <a:gd name="T27" fmla="*/ 48 h 284"/>
                  <a:gd name="T28" fmla="*/ 54 w 110"/>
                  <a:gd name="T29" fmla="*/ 51 h 284"/>
                  <a:gd name="T30" fmla="*/ 58 w 110"/>
                  <a:gd name="T31" fmla="*/ 54 h 284"/>
                  <a:gd name="T32" fmla="*/ 62 w 110"/>
                  <a:gd name="T33" fmla="*/ 62 h 284"/>
                  <a:gd name="T34" fmla="*/ 65 w 110"/>
                  <a:gd name="T35" fmla="*/ 74 h 284"/>
                  <a:gd name="T36" fmla="*/ 69 w 110"/>
                  <a:gd name="T37" fmla="*/ 91 h 284"/>
                  <a:gd name="T38" fmla="*/ 75 w 110"/>
                  <a:gd name="T39" fmla="*/ 100 h 284"/>
                  <a:gd name="T40" fmla="*/ 77 w 110"/>
                  <a:gd name="T41" fmla="*/ 111 h 284"/>
                  <a:gd name="T42" fmla="*/ 80 w 110"/>
                  <a:gd name="T43" fmla="*/ 128 h 284"/>
                  <a:gd name="T44" fmla="*/ 84 w 110"/>
                  <a:gd name="T45" fmla="*/ 137 h 284"/>
                  <a:gd name="T46" fmla="*/ 90 w 110"/>
                  <a:gd name="T47" fmla="*/ 151 h 284"/>
                  <a:gd name="T48" fmla="*/ 88 w 110"/>
                  <a:gd name="T49" fmla="*/ 165 h 284"/>
                  <a:gd name="T50" fmla="*/ 93 w 110"/>
                  <a:gd name="T51" fmla="*/ 180 h 284"/>
                  <a:gd name="T52" fmla="*/ 97 w 110"/>
                  <a:gd name="T53" fmla="*/ 188 h 284"/>
                  <a:gd name="T54" fmla="*/ 97 w 110"/>
                  <a:gd name="T55" fmla="*/ 208 h 284"/>
                  <a:gd name="T56" fmla="*/ 99 w 110"/>
                  <a:gd name="T57" fmla="*/ 225 h 284"/>
                  <a:gd name="T58" fmla="*/ 99 w 110"/>
                  <a:gd name="T59" fmla="*/ 242 h 284"/>
                  <a:gd name="T60" fmla="*/ 105 w 110"/>
                  <a:gd name="T61" fmla="*/ 260 h 284"/>
                  <a:gd name="T62" fmla="*/ 105 w 110"/>
                  <a:gd name="T63" fmla="*/ 277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4"/>
                  <a:gd name="T98" fmla="*/ 110 w 110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4">
                    <a:moveTo>
                      <a:pt x="0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6" y="5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6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5" y="20"/>
                    </a:lnTo>
                    <a:lnTo>
                      <a:pt x="37" y="22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45" y="34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48" y="45"/>
                    </a:lnTo>
                    <a:lnTo>
                      <a:pt x="50" y="48"/>
                    </a:lnTo>
                    <a:lnTo>
                      <a:pt x="54" y="51"/>
                    </a:lnTo>
                    <a:lnTo>
                      <a:pt x="56" y="54"/>
                    </a:lnTo>
                    <a:lnTo>
                      <a:pt x="58" y="54"/>
                    </a:lnTo>
                    <a:lnTo>
                      <a:pt x="58" y="60"/>
                    </a:lnTo>
                    <a:lnTo>
                      <a:pt x="62" y="62"/>
                    </a:lnTo>
                    <a:lnTo>
                      <a:pt x="63" y="65"/>
                    </a:lnTo>
                    <a:lnTo>
                      <a:pt x="65" y="74"/>
                    </a:lnTo>
                    <a:lnTo>
                      <a:pt x="69" y="85"/>
                    </a:lnTo>
                    <a:lnTo>
                      <a:pt x="69" y="91"/>
                    </a:lnTo>
                    <a:lnTo>
                      <a:pt x="71" y="97"/>
                    </a:lnTo>
                    <a:lnTo>
                      <a:pt x="75" y="100"/>
                    </a:lnTo>
                    <a:lnTo>
                      <a:pt x="78" y="108"/>
                    </a:lnTo>
                    <a:lnTo>
                      <a:pt x="77" y="111"/>
                    </a:lnTo>
                    <a:lnTo>
                      <a:pt x="80" y="122"/>
                    </a:lnTo>
                    <a:lnTo>
                      <a:pt x="80" y="128"/>
                    </a:lnTo>
                    <a:lnTo>
                      <a:pt x="82" y="134"/>
                    </a:lnTo>
                    <a:lnTo>
                      <a:pt x="84" y="137"/>
                    </a:lnTo>
                    <a:lnTo>
                      <a:pt x="84" y="148"/>
                    </a:lnTo>
                    <a:lnTo>
                      <a:pt x="90" y="151"/>
                    </a:lnTo>
                    <a:lnTo>
                      <a:pt x="88" y="157"/>
                    </a:lnTo>
                    <a:lnTo>
                      <a:pt x="88" y="165"/>
                    </a:lnTo>
                    <a:lnTo>
                      <a:pt x="92" y="171"/>
                    </a:lnTo>
                    <a:lnTo>
                      <a:pt x="93" y="180"/>
                    </a:lnTo>
                    <a:lnTo>
                      <a:pt x="95" y="185"/>
                    </a:lnTo>
                    <a:lnTo>
                      <a:pt x="97" y="188"/>
                    </a:lnTo>
                    <a:lnTo>
                      <a:pt x="97" y="202"/>
                    </a:lnTo>
                    <a:lnTo>
                      <a:pt x="97" y="208"/>
                    </a:lnTo>
                    <a:lnTo>
                      <a:pt x="97" y="217"/>
                    </a:lnTo>
                    <a:lnTo>
                      <a:pt x="99" y="225"/>
                    </a:lnTo>
                    <a:lnTo>
                      <a:pt x="99" y="234"/>
                    </a:lnTo>
                    <a:lnTo>
                      <a:pt x="99" y="242"/>
                    </a:lnTo>
                    <a:lnTo>
                      <a:pt x="103" y="251"/>
                    </a:lnTo>
                    <a:lnTo>
                      <a:pt x="105" y="260"/>
                    </a:lnTo>
                    <a:lnTo>
                      <a:pt x="109" y="265"/>
                    </a:lnTo>
                    <a:lnTo>
                      <a:pt x="105" y="277"/>
                    </a:lnTo>
                    <a:lnTo>
                      <a:pt x="109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909" name="Group 118"/>
            <p:cNvGrpSpPr>
              <a:grpSpLocks/>
            </p:cNvGrpSpPr>
            <p:nvPr/>
          </p:nvGrpSpPr>
          <p:grpSpPr bwMode="auto">
            <a:xfrm flipV="1">
              <a:off x="2104" y="1725"/>
              <a:ext cx="344" cy="47"/>
              <a:chOff x="1798" y="950"/>
              <a:chExt cx="3509" cy="579"/>
            </a:xfrm>
          </p:grpSpPr>
          <p:sp>
            <p:nvSpPr>
              <p:cNvPr id="38008" name="Freeform 119"/>
              <p:cNvSpPr>
                <a:spLocks/>
              </p:cNvSpPr>
              <p:nvPr/>
            </p:nvSpPr>
            <p:spPr bwMode="auto">
              <a:xfrm>
                <a:off x="3666" y="1247"/>
                <a:ext cx="110" cy="282"/>
              </a:xfrm>
              <a:custGeom>
                <a:avLst/>
                <a:gdLst>
                  <a:gd name="T0" fmla="*/ 105 w 110"/>
                  <a:gd name="T1" fmla="*/ 281 h 282"/>
                  <a:gd name="T2" fmla="*/ 97 w 110"/>
                  <a:gd name="T3" fmla="*/ 278 h 282"/>
                  <a:gd name="T4" fmla="*/ 93 w 110"/>
                  <a:gd name="T5" fmla="*/ 272 h 282"/>
                  <a:gd name="T6" fmla="*/ 87 w 110"/>
                  <a:gd name="T7" fmla="*/ 272 h 282"/>
                  <a:gd name="T8" fmla="*/ 82 w 110"/>
                  <a:gd name="T9" fmla="*/ 272 h 282"/>
                  <a:gd name="T10" fmla="*/ 78 w 110"/>
                  <a:gd name="T11" fmla="*/ 269 h 282"/>
                  <a:gd name="T12" fmla="*/ 72 w 110"/>
                  <a:gd name="T13" fmla="*/ 266 h 282"/>
                  <a:gd name="T14" fmla="*/ 70 w 110"/>
                  <a:gd name="T15" fmla="*/ 263 h 282"/>
                  <a:gd name="T16" fmla="*/ 68 w 110"/>
                  <a:gd name="T17" fmla="*/ 255 h 282"/>
                  <a:gd name="T18" fmla="*/ 65 w 110"/>
                  <a:gd name="T19" fmla="*/ 249 h 282"/>
                  <a:gd name="T20" fmla="*/ 65 w 110"/>
                  <a:gd name="T21" fmla="*/ 243 h 282"/>
                  <a:gd name="T22" fmla="*/ 65 w 110"/>
                  <a:gd name="T23" fmla="*/ 240 h 282"/>
                  <a:gd name="T24" fmla="*/ 59 w 110"/>
                  <a:gd name="T25" fmla="*/ 235 h 282"/>
                  <a:gd name="T26" fmla="*/ 55 w 110"/>
                  <a:gd name="T27" fmla="*/ 229 h 282"/>
                  <a:gd name="T28" fmla="*/ 53 w 110"/>
                  <a:gd name="T29" fmla="*/ 229 h 282"/>
                  <a:gd name="T30" fmla="*/ 49 w 110"/>
                  <a:gd name="T31" fmla="*/ 226 h 282"/>
                  <a:gd name="T32" fmla="*/ 47 w 110"/>
                  <a:gd name="T33" fmla="*/ 215 h 282"/>
                  <a:gd name="T34" fmla="*/ 42 w 110"/>
                  <a:gd name="T35" fmla="*/ 203 h 282"/>
                  <a:gd name="T36" fmla="*/ 38 w 110"/>
                  <a:gd name="T37" fmla="*/ 192 h 282"/>
                  <a:gd name="T38" fmla="*/ 34 w 110"/>
                  <a:gd name="T39" fmla="*/ 180 h 282"/>
                  <a:gd name="T40" fmla="*/ 28 w 110"/>
                  <a:gd name="T41" fmla="*/ 169 h 282"/>
                  <a:gd name="T42" fmla="*/ 26 w 110"/>
                  <a:gd name="T43" fmla="*/ 154 h 282"/>
                  <a:gd name="T44" fmla="*/ 24 w 110"/>
                  <a:gd name="T45" fmla="*/ 143 h 282"/>
                  <a:gd name="T46" fmla="*/ 19 w 110"/>
                  <a:gd name="T47" fmla="*/ 134 h 282"/>
                  <a:gd name="T48" fmla="*/ 15 w 110"/>
                  <a:gd name="T49" fmla="*/ 114 h 282"/>
                  <a:gd name="T50" fmla="*/ 13 w 110"/>
                  <a:gd name="T51" fmla="*/ 103 h 282"/>
                  <a:gd name="T52" fmla="*/ 11 w 110"/>
                  <a:gd name="T53" fmla="*/ 88 h 282"/>
                  <a:gd name="T54" fmla="*/ 9 w 110"/>
                  <a:gd name="T55" fmla="*/ 74 h 282"/>
                  <a:gd name="T56" fmla="*/ 3 w 110"/>
                  <a:gd name="T57" fmla="*/ 60 h 282"/>
                  <a:gd name="T58" fmla="*/ 5 w 110"/>
                  <a:gd name="T59" fmla="*/ 43 h 282"/>
                  <a:gd name="T60" fmla="*/ 3 w 110"/>
                  <a:gd name="T61" fmla="*/ 28 h 282"/>
                  <a:gd name="T62" fmla="*/ 1 w 110"/>
                  <a:gd name="T63" fmla="*/ 8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2"/>
                  <a:gd name="T98" fmla="*/ 110 w 110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2">
                    <a:moveTo>
                      <a:pt x="109" y="281"/>
                    </a:moveTo>
                    <a:lnTo>
                      <a:pt x="105" y="281"/>
                    </a:lnTo>
                    <a:lnTo>
                      <a:pt x="101" y="278"/>
                    </a:lnTo>
                    <a:lnTo>
                      <a:pt x="97" y="278"/>
                    </a:lnTo>
                    <a:lnTo>
                      <a:pt x="95" y="275"/>
                    </a:lnTo>
                    <a:lnTo>
                      <a:pt x="93" y="272"/>
                    </a:lnTo>
                    <a:lnTo>
                      <a:pt x="91" y="275"/>
                    </a:lnTo>
                    <a:lnTo>
                      <a:pt x="87" y="272"/>
                    </a:lnTo>
                    <a:lnTo>
                      <a:pt x="84" y="269"/>
                    </a:lnTo>
                    <a:lnTo>
                      <a:pt x="82" y="272"/>
                    </a:lnTo>
                    <a:lnTo>
                      <a:pt x="82" y="269"/>
                    </a:lnTo>
                    <a:lnTo>
                      <a:pt x="78" y="269"/>
                    </a:lnTo>
                    <a:lnTo>
                      <a:pt x="76" y="269"/>
                    </a:lnTo>
                    <a:lnTo>
                      <a:pt x="72" y="266"/>
                    </a:lnTo>
                    <a:lnTo>
                      <a:pt x="72" y="260"/>
                    </a:lnTo>
                    <a:lnTo>
                      <a:pt x="70" y="263"/>
                    </a:lnTo>
                    <a:lnTo>
                      <a:pt x="70" y="258"/>
                    </a:lnTo>
                    <a:lnTo>
                      <a:pt x="68" y="255"/>
                    </a:lnTo>
                    <a:lnTo>
                      <a:pt x="66" y="255"/>
                    </a:lnTo>
                    <a:lnTo>
                      <a:pt x="65" y="249"/>
                    </a:lnTo>
                    <a:lnTo>
                      <a:pt x="66" y="246"/>
                    </a:lnTo>
                    <a:lnTo>
                      <a:pt x="65" y="243"/>
                    </a:lnTo>
                    <a:lnTo>
                      <a:pt x="65" y="240"/>
                    </a:lnTo>
                    <a:lnTo>
                      <a:pt x="61" y="237"/>
                    </a:lnTo>
                    <a:lnTo>
                      <a:pt x="59" y="235"/>
                    </a:lnTo>
                    <a:lnTo>
                      <a:pt x="57" y="232"/>
                    </a:lnTo>
                    <a:lnTo>
                      <a:pt x="55" y="229"/>
                    </a:lnTo>
                    <a:lnTo>
                      <a:pt x="53" y="229"/>
                    </a:lnTo>
                    <a:lnTo>
                      <a:pt x="53" y="223"/>
                    </a:lnTo>
                    <a:lnTo>
                      <a:pt x="49" y="226"/>
                    </a:lnTo>
                    <a:lnTo>
                      <a:pt x="47" y="215"/>
                    </a:lnTo>
                    <a:lnTo>
                      <a:pt x="43" y="209"/>
                    </a:lnTo>
                    <a:lnTo>
                      <a:pt x="42" y="203"/>
                    </a:lnTo>
                    <a:lnTo>
                      <a:pt x="38" y="200"/>
                    </a:lnTo>
                    <a:lnTo>
                      <a:pt x="38" y="192"/>
                    </a:lnTo>
                    <a:lnTo>
                      <a:pt x="36" y="183"/>
                    </a:lnTo>
                    <a:lnTo>
                      <a:pt x="34" y="180"/>
                    </a:lnTo>
                    <a:lnTo>
                      <a:pt x="30" y="177"/>
                    </a:lnTo>
                    <a:lnTo>
                      <a:pt x="28" y="169"/>
                    </a:lnTo>
                    <a:lnTo>
                      <a:pt x="24" y="166"/>
                    </a:lnTo>
                    <a:lnTo>
                      <a:pt x="26" y="154"/>
                    </a:lnTo>
                    <a:lnTo>
                      <a:pt x="26" y="149"/>
                    </a:lnTo>
                    <a:lnTo>
                      <a:pt x="24" y="143"/>
                    </a:lnTo>
                    <a:lnTo>
                      <a:pt x="22" y="137"/>
                    </a:lnTo>
                    <a:lnTo>
                      <a:pt x="19" y="134"/>
                    </a:lnTo>
                    <a:lnTo>
                      <a:pt x="17" y="129"/>
                    </a:lnTo>
                    <a:lnTo>
                      <a:pt x="15" y="114"/>
                    </a:lnTo>
                    <a:lnTo>
                      <a:pt x="13" y="111"/>
                    </a:lnTo>
                    <a:lnTo>
                      <a:pt x="13" y="103"/>
                    </a:lnTo>
                    <a:lnTo>
                      <a:pt x="11" y="94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9" y="74"/>
                    </a:lnTo>
                    <a:lnTo>
                      <a:pt x="7" y="68"/>
                    </a:lnTo>
                    <a:lnTo>
                      <a:pt x="3" y="60"/>
                    </a:lnTo>
                    <a:lnTo>
                      <a:pt x="5" y="51"/>
                    </a:lnTo>
                    <a:lnTo>
                      <a:pt x="5" y="43"/>
                    </a:lnTo>
                    <a:lnTo>
                      <a:pt x="0" y="40"/>
                    </a:lnTo>
                    <a:lnTo>
                      <a:pt x="3" y="28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09" name="Freeform 120"/>
              <p:cNvSpPr>
                <a:spLocks/>
              </p:cNvSpPr>
              <p:nvPr/>
            </p:nvSpPr>
            <p:spPr bwMode="auto">
              <a:xfrm>
                <a:off x="3775" y="1247"/>
                <a:ext cx="109" cy="282"/>
              </a:xfrm>
              <a:custGeom>
                <a:avLst/>
                <a:gdLst>
                  <a:gd name="T0" fmla="*/ 1 w 109"/>
                  <a:gd name="T1" fmla="*/ 278 h 282"/>
                  <a:gd name="T2" fmla="*/ 9 w 109"/>
                  <a:gd name="T3" fmla="*/ 281 h 282"/>
                  <a:gd name="T4" fmla="*/ 15 w 109"/>
                  <a:gd name="T5" fmla="*/ 278 h 282"/>
                  <a:gd name="T6" fmla="*/ 19 w 109"/>
                  <a:gd name="T7" fmla="*/ 275 h 282"/>
                  <a:gd name="T8" fmla="*/ 24 w 109"/>
                  <a:gd name="T9" fmla="*/ 272 h 282"/>
                  <a:gd name="T10" fmla="*/ 28 w 109"/>
                  <a:gd name="T11" fmla="*/ 266 h 282"/>
                  <a:gd name="T12" fmla="*/ 32 w 109"/>
                  <a:gd name="T13" fmla="*/ 260 h 282"/>
                  <a:gd name="T14" fmla="*/ 34 w 109"/>
                  <a:gd name="T15" fmla="*/ 260 h 282"/>
                  <a:gd name="T16" fmla="*/ 38 w 109"/>
                  <a:gd name="T17" fmla="*/ 258 h 282"/>
                  <a:gd name="T18" fmla="*/ 40 w 109"/>
                  <a:gd name="T19" fmla="*/ 252 h 282"/>
                  <a:gd name="T20" fmla="*/ 43 w 109"/>
                  <a:gd name="T21" fmla="*/ 246 h 282"/>
                  <a:gd name="T22" fmla="*/ 45 w 109"/>
                  <a:gd name="T23" fmla="*/ 243 h 282"/>
                  <a:gd name="T24" fmla="*/ 47 w 109"/>
                  <a:gd name="T25" fmla="*/ 237 h 282"/>
                  <a:gd name="T26" fmla="*/ 49 w 109"/>
                  <a:gd name="T27" fmla="*/ 235 h 282"/>
                  <a:gd name="T28" fmla="*/ 53 w 109"/>
                  <a:gd name="T29" fmla="*/ 229 h 282"/>
                  <a:gd name="T30" fmla="*/ 54 w 109"/>
                  <a:gd name="T31" fmla="*/ 220 h 282"/>
                  <a:gd name="T32" fmla="*/ 56 w 109"/>
                  <a:gd name="T33" fmla="*/ 215 h 282"/>
                  <a:gd name="T34" fmla="*/ 65 w 109"/>
                  <a:gd name="T35" fmla="*/ 209 h 282"/>
                  <a:gd name="T36" fmla="*/ 69 w 109"/>
                  <a:gd name="T37" fmla="*/ 192 h 282"/>
                  <a:gd name="T38" fmla="*/ 73 w 109"/>
                  <a:gd name="T39" fmla="*/ 180 h 282"/>
                  <a:gd name="T40" fmla="*/ 77 w 109"/>
                  <a:gd name="T41" fmla="*/ 169 h 282"/>
                  <a:gd name="T42" fmla="*/ 81 w 109"/>
                  <a:gd name="T43" fmla="*/ 151 h 282"/>
                  <a:gd name="T44" fmla="*/ 85 w 109"/>
                  <a:gd name="T45" fmla="*/ 143 h 282"/>
                  <a:gd name="T46" fmla="*/ 86 w 109"/>
                  <a:gd name="T47" fmla="*/ 134 h 282"/>
                  <a:gd name="T48" fmla="*/ 90 w 109"/>
                  <a:gd name="T49" fmla="*/ 117 h 282"/>
                  <a:gd name="T50" fmla="*/ 90 w 109"/>
                  <a:gd name="T51" fmla="*/ 100 h 282"/>
                  <a:gd name="T52" fmla="*/ 94 w 109"/>
                  <a:gd name="T53" fmla="*/ 91 h 282"/>
                  <a:gd name="T54" fmla="*/ 98 w 109"/>
                  <a:gd name="T55" fmla="*/ 71 h 282"/>
                  <a:gd name="T56" fmla="*/ 98 w 109"/>
                  <a:gd name="T57" fmla="*/ 65 h 282"/>
                  <a:gd name="T58" fmla="*/ 102 w 109"/>
                  <a:gd name="T59" fmla="*/ 43 h 282"/>
                  <a:gd name="T60" fmla="*/ 106 w 109"/>
                  <a:gd name="T61" fmla="*/ 28 h 282"/>
                  <a:gd name="T62" fmla="*/ 108 w 109"/>
                  <a:gd name="T63" fmla="*/ 11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2"/>
                  <a:gd name="T98" fmla="*/ 109 w 109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2">
                    <a:moveTo>
                      <a:pt x="0" y="281"/>
                    </a:moveTo>
                    <a:lnTo>
                      <a:pt x="1" y="278"/>
                    </a:lnTo>
                    <a:lnTo>
                      <a:pt x="7" y="278"/>
                    </a:lnTo>
                    <a:lnTo>
                      <a:pt x="9" y="281"/>
                    </a:lnTo>
                    <a:lnTo>
                      <a:pt x="11" y="278"/>
                    </a:lnTo>
                    <a:lnTo>
                      <a:pt x="15" y="278"/>
                    </a:lnTo>
                    <a:lnTo>
                      <a:pt x="17" y="278"/>
                    </a:lnTo>
                    <a:lnTo>
                      <a:pt x="19" y="275"/>
                    </a:lnTo>
                    <a:lnTo>
                      <a:pt x="22" y="269"/>
                    </a:lnTo>
                    <a:lnTo>
                      <a:pt x="24" y="272"/>
                    </a:lnTo>
                    <a:lnTo>
                      <a:pt x="28" y="269"/>
                    </a:lnTo>
                    <a:lnTo>
                      <a:pt x="28" y="266"/>
                    </a:lnTo>
                    <a:lnTo>
                      <a:pt x="32" y="260"/>
                    </a:lnTo>
                    <a:lnTo>
                      <a:pt x="34" y="260"/>
                    </a:lnTo>
                    <a:lnTo>
                      <a:pt x="36" y="260"/>
                    </a:lnTo>
                    <a:lnTo>
                      <a:pt x="38" y="258"/>
                    </a:lnTo>
                    <a:lnTo>
                      <a:pt x="38" y="255"/>
                    </a:lnTo>
                    <a:lnTo>
                      <a:pt x="40" y="252"/>
                    </a:lnTo>
                    <a:lnTo>
                      <a:pt x="42" y="249"/>
                    </a:lnTo>
                    <a:lnTo>
                      <a:pt x="43" y="246"/>
                    </a:lnTo>
                    <a:lnTo>
                      <a:pt x="45" y="243"/>
                    </a:lnTo>
                    <a:lnTo>
                      <a:pt x="47" y="240"/>
                    </a:lnTo>
                    <a:lnTo>
                      <a:pt x="47" y="237"/>
                    </a:lnTo>
                    <a:lnTo>
                      <a:pt x="47" y="235"/>
                    </a:lnTo>
                    <a:lnTo>
                      <a:pt x="49" y="235"/>
                    </a:lnTo>
                    <a:lnTo>
                      <a:pt x="49" y="232"/>
                    </a:lnTo>
                    <a:lnTo>
                      <a:pt x="53" y="229"/>
                    </a:lnTo>
                    <a:lnTo>
                      <a:pt x="53" y="223"/>
                    </a:lnTo>
                    <a:lnTo>
                      <a:pt x="54" y="220"/>
                    </a:lnTo>
                    <a:lnTo>
                      <a:pt x="56" y="215"/>
                    </a:lnTo>
                    <a:lnTo>
                      <a:pt x="62" y="209"/>
                    </a:lnTo>
                    <a:lnTo>
                      <a:pt x="65" y="209"/>
                    </a:lnTo>
                    <a:lnTo>
                      <a:pt x="64" y="200"/>
                    </a:lnTo>
                    <a:lnTo>
                      <a:pt x="69" y="192"/>
                    </a:lnTo>
                    <a:lnTo>
                      <a:pt x="71" y="189"/>
                    </a:lnTo>
                    <a:lnTo>
                      <a:pt x="73" y="180"/>
                    </a:lnTo>
                    <a:lnTo>
                      <a:pt x="73" y="177"/>
                    </a:lnTo>
                    <a:lnTo>
                      <a:pt x="77" y="169"/>
                    </a:lnTo>
                    <a:lnTo>
                      <a:pt x="79" y="166"/>
                    </a:lnTo>
                    <a:lnTo>
                      <a:pt x="81" y="151"/>
                    </a:lnTo>
                    <a:lnTo>
                      <a:pt x="81" y="149"/>
                    </a:lnTo>
                    <a:lnTo>
                      <a:pt x="85" y="143"/>
                    </a:lnTo>
                    <a:lnTo>
                      <a:pt x="86" y="134"/>
                    </a:lnTo>
                    <a:lnTo>
                      <a:pt x="88" y="129"/>
                    </a:lnTo>
                    <a:lnTo>
                      <a:pt x="90" y="117"/>
                    </a:lnTo>
                    <a:lnTo>
                      <a:pt x="92" y="111"/>
                    </a:lnTo>
                    <a:lnTo>
                      <a:pt x="90" y="100"/>
                    </a:lnTo>
                    <a:lnTo>
                      <a:pt x="92" y="97"/>
                    </a:lnTo>
                    <a:lnTo>
                      <a:pt x="94" y="91"/>
                    </a:lnTo>
                    <a:lnTo>
                      <a:pt x="96" y="80"/>
                    </a:lnTo>
                    <a:lnTo>
                      <a:pt x="98" y="71"/>
                    </a:lnTo>
                    <a:lnTo>
                      <a:pt x="98" y="68"/>
                    </a:lnTo>
                    <a:lnTo>
                      <a:pt x="98" y="65"/>
                    </a:lnTo>
                    <a:lnTo>
                      <a:pt x="100" y="57"/>
                    </a:lnTo>
                    <a:lnTo>
                      <a:pt x="102" y="43"/>
                    </a:lnTo>
                    <a:lnTo>
                      <a:pt x="104" y="37"/>
                    </a:lnTo>
                    <a:lnTo>
                      <a:pt x="106" y="28"/>
                    </a:lnTo>
                    <a:lnTo>
                      <a:pt x="108" y="22"/>
                    </a:lnTo>
                    <a:lnTo>
                      <a:pt x="108" y="11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10" name="Freeform 121"/>
              <p:cNvSpPr>
                <a:spLocks/>
              </p:cNvSpPr>
              <p:nvPr/>
            </p:nvSpPr>
            <p:spPr bwMode="auto">
              <a:xfrm>
                <a:off x="3775" y="1247"/>
                <a:ext cx="109" cy="282"/>
              </a:xfrm>
              <a:custGeom>
                <a:avLst/>
                <a:gdLst>
                  <a:gd name="T0" fmla="*/ 1 w 109"/>
                  <a:gd name="T1" fmla="*/ 278 h 282"/>
                  <a:gd name="T2" fmla="*/ 9 w 109"/>
                  <a:gd name="T3" fmla="*/ 281 h 282"/>
                  <a:gd name="T4" fmla="*/ 15 w 109"/>
                  <a:gd name="T5" fmla="*/ 278 h 282"/>
                  <a:gd name="T6" fmla="*/ 19 w 109"/>
                  <a:gd name="T7" fmla="*/ 275 h 282"/>
                  <a:gd name="T8" fmla="*/ 24 w 109"/>
                  <a:gd name="T9" fmla="*/ 272 h 282"/>
                  <a:gd name="T10" fmla="*/ 28 w 109"/>
                  <a:gd name="T11" fmla="*/ 266 h 282"/>
                  <a:gd name="T12" fmla="*/ 32 w 109"/>
                  <a:gd name="T13" fmla="*/ 260 h 282"/>
                  <a:gd name="T14" fmla="*/ 34 w 109"/>
                  <a:gd name="T15" fmla="*/ 260 h 282"/>
                  <a:gd name="T16" fmla="*/ 38 w 109"/>
                  <a:gd name="T17" fmla="*/ 258 h 282"/>
                  <a:gd name="T18" fmla="*/ 40 w 109"/>
                  <a:gd name="T19" fmla="*/ 252 h 282"/>
                  <a:gd name="T20" fmla="*/ 43 w 109"/>
                  <a:gd name="T21" fmla="*/ 246 h 282"/>
                  <a:gd name="T22" fmla="*/ 45 w 109"/>
                  <a:gd name="T23" fmla="*/ 243 h 282"/>
                  <a:gd name="T24" fmla="*/ 47 w 109"/>
                  <a:gd name="T25" fmla="*/ 237 h 282"/>
                  <a:gd name="T26" fmla="*/ 51 w 109"/>
                  <a:gd name="T27" fmla="*/ 232 h 282"/>
                  <a:gd name="T28" fmla="*/ 53 w 109"/>
                  <a:gd name="T29" fmla="*/ 226 h 282"/>
                  <a:gd name="T30" fmla="*/ 54 w 109"/>
                  <a:gd name="T31" fmla="*/ 220 h 282"/>
                  <a:gd name="T32" fmla="*/ 56 w 109"/>
                  <a:gd name="T33" fmla="*/ 215 h 282"/>
                  <a:gd name="T34" fmla="*/ 65 w 109"/>
                  <a:gd name="T35" fmla="*/ 209 h 282"/>
                  <a:gd name="T36" fmla="*/ 69 w 109"/>
                  <a:gd name="T37" fmla="*/ 192 h 282"/>
                  <a:gd name="T38" fmla="*/ 73 w 109"/>
                  <a:gd name="T39" fmla="*/ 180 h 282"/>
                  <a:gd name="T40" fmla="*/ 77 w 109"/>
                  <a:gd name="T41" fmla="*/ 169 h 282"/>
                  <a:gd name="T42" fmla="*/ 81 w 109"/>
                  <a:gd name="T43" fmla="*/ 151 h 282"/>
                  <a:gd name="T44" fmla="*/ 85 w 109"/>
                  <a:gd name="T45" fmla="*/ 143 h 282"/>
                  <a:gd name="T46" fmla="*/ 86 w 109"/>
                  <a:gd name="T47" fmla="*/ 134 h 282"/>
                  <a:gd name="T48" fmla="*/ 90 w 109"/>
                  <a:gd name="T49" fmla="*/ 117 h 282"/>
                  <a:gd name="T50" fmla="*/ 90 w 109"/>
                  <a:gd name="T51" fmla="*/ 100 h 282"/>
                  <a:gd name="T52" fmla="*/ 94 w 109"/>
                  <a:gd name="T53" fmla="*/ 91 h 282"/>
                  <a:gd name="T54" fmla="*/ 98 w 109"/>
                  <a:gd name="T55" fmla="*/ 71 h 282"/>
                  <a:gd name="T56" fmla="*/ 98 w 109"/>
                  <a:gd name="T57" fmla="*/ 65 h 282"/>
                  <a:gd name="T58" fmla="*/ 104 w 109"/>
                  <a:gd name="T59" fmla="*/ 45 h 282"/>
                  <a:gd name="T60" fmla="*/ 106 w 109"/>
                  <a:gd name="T61" fmla="*/ 28 h 282"/>
                  <a:gd name="T62" fmla="*/ 108 w 109"/>
                  <a:gd name="T63" fmla="*/ 11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2"/>
                  <a:gd name="T98" fmla="*/ 109 w 109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2">
                    <a:moveTo>
                      <a:pt x="0" y="281"/>
                    </a:moveTo>
                    <a:lnTo>
                      <a:pt x="1" y="278"/>
                    </a:lnTo>
                    <a:lnTo>
                      <a:pt x="7" y="278"/>
                    </a:lnTo>
                    <a:lnTo>
                      <a:pt x="9" y="281"/>
                    </a:lnTo>
                    <a:lnTo>
                      <a:pt x="11" y="278"/>
                    </a:lnTo>
                    <a:lnTo>
                      <a:pt x="15" y="278"/>
                    </a:lnTo>
                    <a:lnTo>
                      <a:pt x="17" y="278"/>
                    </a:lnTo>
                    <a:lnTo>
                      <a:pt x="19" y="275"/>
                    </a:lnTo>
                    <a:lnTo>
                      <a:pt x="22" y="269"/>
                    </a:lnTo>
                    <a:lnTo>
                      <a:pt x="24" y="272"/>
                    </a:lnTo>
                    <a:lnTo>
                      <a:pt x="28" y="269"/>
                    </a:lnTo>
                    <a:lnTo>
                      <a:pt x="28" y="266"/>
                    </a:lnTo>
                    <a:lnTo>
                      <a:pt x="32" y="260"/>
                    </a:lnTo>
                    <a:lnTo>
                      <a:pt x="34" y="260"/>
                    </a:lnTo>
                    <a:lnTo>
                      <a:pt x="36" y="260"/>
                    </a:lnTo>
                    <a:lnTo>
                      <a:pt x="38" y="258"/>
                    </a:lnTo>
                    <a:lnTo>
                      <a:pt x="38" y="255"/>
                    </a:lnTo>
                    <a:lnTo>
                      <a:pt x="40" y="252"/>
                    </a:lnTo>
                    <a:lnTo>
                      <a:pt x="42" y="249"/>
                    </a:lnTo>
                    <a:lnTo>
                      <a:pt x="43" y="246"/>
                    </a:lnTo>
                    <a:lnTo>
                      <a:pt x="45" y="243"/>
                    </a:lnTo>
                    <a:lnTo>
                      <a:pt x="47" y="240"/>
                    </a:lnTo>
                    <a:lnTo>
                      <a:pt x="47" y="237"/>
                    </a:lnTo>
                    <a:lnTo>
                      <a:pt x="47" y="235"/>
                    </a:lnTo>
                    <a:lnTo>
                      <a:pt x="51" y="232"/>
                    </a:lnTo>
                    <a:lnTo>
                      <a:pt x="49" y="232"/>
                    </a:lnTo>
                    <a:lnTo>
                      <a:pt x="53" y="226"/>
                    </a:lnTo>
                    <a:lnTo>
                      <a:pt x="54" y="220"/>
                    </a:lnTo>
                    <a:lnTo>
                      <a:pt x="56" y="220"/>
                    </a:lnTo>
                    <a:lnTo>
                      <a:pt x="56" y="215"/>
                    </a:lnTo>
                    <a:lnTo>
                      <a:pt x="62" y="209"/>
                    </a:lnTo>
                    <a:lnTo>
                      <a:pt x="65" y="209"/>
                    </a:lnTo>
                    <a:lnTo>
                      <a:pt x="65" y="197"/>
                    </a:lnTo>
                    <a:lnTo>
                      <a:pt x="69" y="192"/>
                    </a:lnTo>
                    <a:lnTo>
                      <a:pt x="71" y="189"/>
                    </a:lnTo>
                    <a:lnTo>
                      <a:pt x="73" y="180"/>
                    </a:lnTo>
                    <a:lnTo>
                      <a:pt x="73" y="177"/>
                    </a:lnTo>
                    <a:lnTo>
                      <a:pt x="77" y="169"/>
                    </a:lnTo>
                    <a:lnTo>
                      <a:pt x="79" y="166"/>
                    </a:lnTo>
                    <a:lnTo>
                      <a:pt x="81" y="151"/>
                    </a:lnTo>
                    <a:lnTo>
                      <a:pt x="81" y="149"/>
                    </a:lnTo>
                    <a:lnTo>
                      <a:pt x="85" y="143"/>
                    </a:lnTo>
                    <a:lnTo>
                      <a:pt x="86" y="134"/>
                    </a:lnTo>
                    <a:lnTo>
                      <a:pt x="88" y="129"/>
                    </a:lnTo>
                    <a:lnTo>
                      <a:pt x="90" y="117"/>
                    </a:lnTo>
                    <a:lnTo>
                      <a:pt x="92" y="111"/>
                    </a:lnTo>
                    <a:lnTo>
                      <a:pt x="90" y="100"/>
                    </a:lnTo>
                    <a:lnTo>
                      <a:pt x="92" y="97"/>
                    </a:lnTo>
                    <a:lnTo>
                      <a:pt x="94" y="91"/>
                    </a:lnTo>
                    <a:lnTo>
                      <a:pt x="96" y="80"/>
                    </a:lnTo>
                    <a:lnTo>
                      <a:pt x="98" y="71"/>
                    </a:lnTo>
                    <a:lnTo>
                      <a:pt x="98" y="68"/>
                    </a:lnTo>
                    <a:lnTo>
                      <a:pt x="98" y="65"/>
                    </a:lnTo>
                    <a:lnTo>
                      <a:pt x="102" y="54"/>
                    </a:lnTo>
                    <a:lnTo>
                      <a:pt x="104" y="45"/>
                    </a:lnTo>
                    <a:lnTo>
                      <a:pt x="104" y="37"/>
                    </a:lnTo>
                    <a:lnTo>
                      <a:pt x="106" y="28"/>
                    </a:lnTo>
                    <a:lnTo>
                      <a:pt x="108" y="22"/>
                    </a:lnTo>
                    <a:lnTo>
                      <a:pt x="108" y="11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11" name="Freeform 122"/>
              <p:cNvSpPr>
                <a:spLocks/>
              </p:cNvSpPr>
              <p:nvPr/>
            </p:nvSpPr>
            <p:spPr bwMode="auto">
              <a:xfrm>
                <a:off x="3666" y="1247"/>
                <a:ext cx="110" cy="282"/>
              </a:xfrm>
              <a:custGeom>
                <a:avLst/>
                <a:gdLst>
                  <a:gd name="T0" fmla="*/ 105 w 110"/>
                  <a:gd name="T1" fmla="*/ 281 h 282"/>
                  <a:gd name="T2" fmla="*/ 97 w 110"/>
                  <a:gd name="T3" fmla="*/ 278 h 282"/>
                  <a:gd name="T4" fmla="*/ 94 w 110"/>
                  <a:gd name="T5" fmla="*/ 272 h 282"/>
                  <a:gd name="T6" fmla="*/ 88 w 110"/>
                  <a:gd name="T7" fmla="*/ 272 h 282"/>
                  <a:gd name="T8" fmla="*/ 83 w 110"/>
                  <a:gd name="T9" fmla="*/ 272 h 282"/>
                  <a:gd name="T10" fmla="*/ 79 w 110"/>
                  <a:gd name="T11" fmla="*/ 269 h 282"/>
                  <a:gd name="T12" fmla="*/ 72 w 110"/>
                  <a:gd name="T13" fmla="*/ 263 h 282"/>
                  <a:gd name="T14" fmla="*/ 72 w 110"/>
                  <a:gd name="T15" fmla="*/ 263 h 282"/>
                  <a:gd name="T16" fmla="*/ 70 w 110"/>
                  <a:gd name="T17" fmla="*/ 255 h 282"/>
                  <a:gd name="T18" fmla="*/ 66 w 110"/>
                  <a:gd name="T19" fmla="*/ 249 h 282"/>
                  <a:gd name="T20" fmla="*/ 66 w 110"/>
                  <a:gd name="T21" fmla="*/ 243 h 282"/>
                  <a:gd name="T22" fmla="*/ 62 w 110"/>
                  <a:gd name="T23" fmla="*/ 240 h 282"/>
                  <a:gd name="T24" fmla="*/ 60 w 110"/>
                  <a:gd name="T25" fmla="*/ 235 h 282"/>
                  <a:gd name="T26" fmla="*/ 57 w 110"/>
                  <a:gd name="T27" fmla="*/ 229 h 282"/>
                  <a:gd name="T28" fmla="*/ 55 w 110"/>
                  <a:gd name="T29" fmla="*/ 229 h 282"/>
                  <a:gd name="T30" fmla="*/ 51 w 110"/>
                  <a:gd name="T31" fmla="*/ 226 h 282"/>
                  <a:gd name="T32" fmla="*/ 49 w 110"/>
                  <a:gd name="T33" fmla="*/ 215 h 282"/>
                  <a:gd name="T34" fmla="*/ 42 w 110"/>
                  <a:gd name="T35" fmla="*/ 203 h 282"/>
                  <a:gd name="T36" fmla="*/ 40 w 110"/>
                  <a:gd name="T37" fmla="*/ 189 h 282"/>
                  <a:gd name="T38" fmla="*/ 35 w 110"/>
                  <a:gd name="T39" fmla="*/ 177 h 282"/>
                  <a:gd name="T40" fmla="*/ 31 w 110"/>
                  <a:gd name="T41" fmla="*/ 166 h 282"/>
                  <a:gd name="T42" fmla="*/ 29 w 110"/>
                  <a:gd name="T43" fmla="*/ 151 h 282"/>
                  <a:gd name="T44" fmla="*/ 27 w 110"/>
                  <a:gd name="T45" fmla="*/ 140 h 282"/>
                  <a:gd name="T46" fmla="*/ 22 w 110"/>
                  <a:gd name="T47" fmla="*/ 134 h 282"/>
                  <a:gd name="T48" fmla="*/ 18 w 110"/>
                  <a:gd name="T49" fmla="*/ 114 h 282"/>
                  <a:gd name="T50" fmla="*/ 16 w 110"/>
                  <a:gd name="T51" fmla="*/ 103 h 282"/>
                  <a:gd name="T52" fmla="*/ 14 w 110"/>
                  <a:gd name="T53" fmla="*/ 88 h 282"/>
                  <a:gd name="T54" fmla="*/ 12 w 110"/>
                  <a:gd name="T55" fmla="*/ 74 h 282"/>
                  <a:gd name="T56" fmla="*/ 7 w 110"/>
                  <a:gd name="T57" fmla="*/ 57 h 282"/>
                  <a:gd name="T58" fmla="*/ 9 w 110"/>
                  <a:gd name="T59" fmla="*/ 40 h 282"/>
                  <a:gd name="T60" fmla="*/ 7 w 110"/>
                  <a:gd name="T61" fmla="*/ 25 h 282"/>
                  <a:gd name="T62" fmla="*/ 3 w 110"/>
                  <a:gd name="T63" fmla="*/ 8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2"/>
                  <a:gd name="T98" fmla="*/ 110 w 110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2">
                    <a:moveTo>
                      <a:pt x="109" y="281"/>
                    </a:moveTo>
                    <a:lnTo>
                      <a:pt x="105" y="281"/>
                    </a:lnTo>
                    <a:lnTo>
                      <a:pt x="101" y="278"/>
                    </a:lnTo>
                    <a:lnTo>
                      <a:pt x="97" y="278"/>
                    </a:lnTo>
                    <a:lnTo>
                      <a:pt x="96" y="275"/>
                    </a:lnTo>
                    <a:lnTo>
                      <a:pt x="94" y="272"/>
                    </a:lnTo>
                    <a:lnTo>
                      <a:pt x="92" y="272"/>
                    </a:lnTo>
                    <a:lnTo>
                      <a:pt x="88" y="272"/>
                    </a:lnTo>
                    <a:lnTo>
                      <a:pt x="84" y="269"/>
                    </a:lnTo>
                    <a:lnTo>
                      <a:pt x="83" y="272"/>
                    </a:lnTo>
                    <a:lnTo>
                      <a:pt x="83" y="269"/>
                    </a:lnTo>
                    <a:lnTo>
                      <a:pt x="79" y="269"/>
                    </a:lnTo>
                    <a:lnTo>
                      <a:pt x="77" y="269"/>
                    </a:lnTo>
                    <a:lnTo>
                      <a:pt x="72" y="263"/>
                    </a:lnTo>
                    <a:lnTo>
                      <a:pt x="73" y="260"/>
                    </a:lnTo>
                    <a:lnTo>
                      <a:pt x="72" y="263"/>
                    </a:lnTo>
                    <a:lnTo>
                      <a:pt x="72" y="258"/>
                    </a:lnTo>
                    <a:lnTo>
                      <a:pt x="70" y="255"/>
                    </a:lnTo>
                    <a:lnTo>
                      <a:pt x="68" y="255"/>
                    </a:lnTo>
                    <a:lnTo>
                      <a:pt x="66" y="249"/>
                    </a:lnTo>
                    <a:lnTo>
                      <a:pt x="68" y="246"/>
                    </a:lnTo>
                    <a:lnTo>
                      <a:pt x="66" y="243"/>
                    </a:lnTo>
                    <a:lnTo>
                      <a:pt x="66" y="240"/>
                    </a:lnTo>
                    <a:lnTo>
                      <a:pt x="62" y="240"/>
                    </a:lnTo>
                    <a:lnTo>
                      <a:pt x="62" y="237"/>
                    </a:lnTo>
                    <a:lnTo>
                      <a:pt x="60" y="235"/>
                    </a:lnTo>
                    <a:lnTo>
                      <a:pt x="59" y="232"/>
                    </a:lnTo>
                    <a:lnTo>
                      <a:pt x="57" y="229"/>
                    </a:lnTo>
                    <a:lnTo>
                      <a:pt x="55" y="229"/>
                    </a:lnTo>
                    <a:lnTo>
                      <a:pt x="53" y="226"/>
                    </a:lnTo>
                    <a:lnTo>
                      <a:pt x="51" y="226"/>
                    </a:lnTo>
                    <a:lnTo>
                      <a:pt x="49" y="215"/>
                    </a:lnTo>
                    <a:lnTo>
                      <a:pt x="44" y="209"/>
                    </a:lnTo>
                    <a:lnTo>
                      <a:pt x="42" y="203"/>
                    </a:lnTo>
                    <a:lnTo>
                      <a:pt x="40" y="197"/>
                    </a:lnTo>
                    <a:lnTo>
                      <a:pt x="40" y="189"/>
                    </a:lnTo>
                    <a:lnTo>
                      <a:pt x="35" y="183"/>
                    </a:lnTo>
                    <a:lnTo>
                      <a:pt x="35" y="177"/>
                    </a:lnTo>
                    <a:lnTo>
                      <a:pt x="33" y="174"/>
                    </a:lnTo>
                    <a:lnTo>
                      <a:pt x="31" y="166"/>
                    </a:lnTo>
                    <a:lnTo>
                      <a:pt x="27" y="163"/>
                    </a:lnTo>
                    <a:lnTo>
                      <a:pt x="29" y="151"/>
                    </a:lnTo>
                    <a:lnTo>
                      <a:pt x="29" y="146"/>
                    </a:lnTo>
                    <a:lnTo>
                      <a:pt x="27" y="140"/>
                    </a:lnTo>
                    <a:lnTo>
                      <a:pt x="24" y="134"/>
                    </a:lnTo>
                    <a:lnTo>
                      <a:pt x="22" y="134"/>
                    </a:lnTo>
                    <a:lnTo>
                      <a:pt x="18" y="126"/>
                    </a:lnTo>
                    <a:lnTo>
                      <a:pt x="18" y="114"/>
                    </a:lnTo>
                    <a:lnTo>
                      <a:pt x="16" y="111"/>
                    </a:lnTo>
                    <a:lnTo>
                      <a:pt x="16" y="103"/>
                    </a:lnTo>
                    <a:lnTo>
                      <a:pt x="14" y="94"/>
                    </a:lnTo>
                    <a:lnTo>
                      <a:pt x="14" y="88"/>
                    </a:lnTo>
                    <a:lnTo>
                      <a:pt x="12" y="88"/>
                    </a:lnTo>
                    <a:lnTo>
                      <a:pt x="12" y="74"/>
                    </a:lnTo>
                    <a:lnTo>
                      <a:pt x="11" y="65"/>
                    </a:lnTo>
                    <a:lnTo>
                      <a:pt x="7" y="57"/>
                    </a:lnTo>
                    <a:lnTo>
                      <a:pt x="9" y="48"/>
                    </a:lnTo>
                    <a:lnTo>
                      <a:pt x="9" y="40"/>
                    </a:lnTo>
                    <a:lnTo>
                      <a:pt x="3" y="37"/>
                    </a:lnTo>
                    <a:lnTo>
                      <a:pt x="7" y="25"/>
                    </a:lnTo>
                    <a:lnTo>
                      <a:pt x="1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12" name="Freeform 123"/>
              <p:cNvSpPr>
                <a:spLocks/>
              </p:cNvSpPr>
              <p:nvPr/>
            </p:nvSpPr>
            <p:spPr bwMode="auto">
              <a:xfrm>
                <a:off x="3560" y="965"/>
                <a:ext cx="107" cy="283"/>
              </a:xfrm>
              <a:custGeom>
                <a:avLst/>
                <a:gdLst>
                  <a:gd name="T0" fmla="*/ 1 w 107"/>
                  <a:gd name="T1" fmla="*/ 2 h 283"/>
                  <a:gd name="T2" fmla="*/ 7 w 107"/>
                  <a:gd name="T3" fmla="*/ 2 h 283"/>
                  <a:gd name="T4" fmla="*/ 13 w 107"/>
                  <a:gd name="T5" fmla="*/ 5 h 283"/>
                  <a:gd name="T6" fmla="*/ 19 w 107"/>
                  <a:gd name="T7" fmla="*/ 8 h 283"/>
                  <a:gd name="T8" fmla="*/ 25 w 107"/>
                  <a:gd name="T9" fmla="*/ 11 h 283"/>
                  <a:gd name="T10" fmla="*/ 26 w 107"/>
                  <a:gd name="T11" fmla="*/ 14 h 283"/>
                  <a:gd name="T12" fmla="*/ 29 w 107"/>
                  <a:gd name="T13" fmla="*/ 17 h 283"/>
                  <a:gd name="T14" fmla="*/ 35 w 107"/>
                  <a:gd name="T15" fmla="*/ 19 h 283"/>
                  <a:gd name="T16" fmla="*/ 39 w 107"/>
                  <a:gd name="T17" fmla="*/ 25 h 283"/>
                  <a:gd name="T18" fmla="*/ 37 w 107"/>
                  <a:gd name="T19" fmla="*/ 28 h 283"/>
                  <a:gd name="T20" fmla="*/ 41 w 107"/>
                  <a:gd name="T21" fmla="*/ 34 h 283"/>
                  <a:gd name="T22" fmla="*/ 47 w 107"/>
                  <a:gd name="T23" fmla="*/ 39 h 283"/>
                  <a:gd name="T24" fmla="*/ 47 w 107"/>
                  <a:gd name="T25" fmla="*/ 45 h 283"/>
                  <a:gd name="T26" fmla="*/ 49 w 107"/>
                  <a:gd name="T27" fmla="*/ 51 h 283"/>
                  <a:gd name="T28" fmla="*/ 53 w 107"/>
                  <a:gd name="T29" fmla="*/ 54 h 283"/>
                  <a:gd name="T30" fmla="*/ 56 w 107"/>
                  <a:gd name="T31" fmla="*/ 56 h 283"/>
                  <a:gd name="T32" fmla="*/ 58 w 107"/>
                  <a:gd name="T33" fmla="*/ 65 h 283"/>
                  <a:gd name="T34" fmla="*/ 62 w 107"/>
                  <a:gd name="T35" fmla="*/ 76 h 283"/>
                  <a:gd name="T36" fmla="*/ 66 w 107"/>
                  <a:gd name="T37" fmla="*/ 88 h 283"/>
                  <a:gd name="T38" fmla="*/ 72 w 107"/>
                  <a:gd name="T39" fmla="*/ 102 h 283"/>
                  <a:gd name="T40" fmla="*/ 76 w 107"/>
                  <a:gd name="T41" fmla="*/ 111 h 283"/>
                  <a:gd name="T42" fmla="*/ 80 w 107"/>
                  <a:gd name="T43" fmla="*/ 125 h 283"/>
                  <a:gd name="T44" fmla="*/ 82 w 107"/>
                  <a:gd name="T45" fmla="*/ 139 h 283"/>
                  <a:gd name="T46" fmla="*/ 88 w 107"/>
                  <a:gd name="T47" fmla="*/ 150 h 283"/>
                  <a:gd name="T48" fmla="*/ 88 w 107"/>
                  <a:gd name="T49" fmla="*/ 162 h 283"/>
                  <a:gd name="T50" fmla="*/ 90 w 107"/>
                  <a:gd name="T51" fmla="*/ 179 h 283"/>
                  <a:gd name="T52" fmla="*/ 94 w 107"/>
                  <a:gd name="T53" fmla="*/ 190 h 283"/>
                  <a:gd name="T54" fmla="*/ 94 w 107"/>
                  <a:gd name="T55" fmla="*/ 205 h 283"/>
                  <a:gd name="T56" fmla="*/ 98 w 107"/>
                  <a:gd name="T57" fmla="*/ 225 h 283"/>
                  <a:gd name="T58" fmla="*/ 98 w 107"/>
                  <a:gd name="T59" fmla="*/ 236 h 283"/>
                  <a:gd name="T60" fmla="*/ 104 w 107"/>
                  <a:gd name="T61" fmla="*/ 256 h 283"/>
                  <a:gd name="T62" fmla="*/ 104 w 107"/>
                  <a:gd name="T63" fmla="*/ 273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83"/>
                  <a:gd name="T98" fmla="*/ 107 w 107"/>
                  <a:gd name="T99" fmla="*/ 283 h 2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83">
                    <a:moveTo>
                      <a:pt x="0" y="0"/>
                    </a:moveTo>
                    <a:lnTo>
                      <a:pt x="1" y="2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7" y="5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5" y="11"/>
                    </a:lnTo>
                    <a:lnTo>
                      <a:pt x="26" y="14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5" y="19"/>
                    </a:lnTo>
                    <a:lnTo>
                      <a:pt x="37" y="22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7" y="28"/>
                    </a:lnTo>
                    <a:lnTo>
                      <a:pt x="39" y="31"/>
                    </a:lnTo>
                    <a:lnTo>
                      <a:pt x="41" y="34"/>
                    </a:lnTo>
                    <a:lnTo>
                      <a:pt x="43" y="37"/>
                    </a:lnTo>
                    <a:lnTo>
                      <a:pt x="47" y="39"/>
                    </a:lnTo>
                    <a:lnTo>
                      <a:pt x="47" y="45"/>
                    </a:lnTo>
                    <a:lnTo>
                      <a:pt x="49" y="51"/>
                    </a:lnTo>
                    <a:lnTo>
                      <a:pt x="51" y="51"/>
                    </a:lnTo>
                    <a:lnTo>
                      <a:pt x="53" y="54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6" y="62"/>
                    </a:lnTo>
                    <a:lnTo>
                      <a:pt x="58" y="65"/>
                    </a:lnTo>
                    <a:lnTo>
                      <a:pt x="58" y="71"/>
                    </a:lnTo>
                    <a:lnTo>
                      <a:pt x="62" y="76"/>
                    </a:lnTo>
                    <a:lnTo>
                      <a:pt x="66" y="82"/>
                    </a:lnTo>
                    <a:lnTo>
                      <a:pt x="66" y="88"/>
                    </a:lnTo>
                    <a:lnTo>
                      <a:pt x="68" y="99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76" y="111"/>
                    </a:lnTo>
                    <a:lnTo>
                      <a:pt x="79" y="119"/>
                    </a:lnTo>
                    <a:lnTo>
                      <a:pt x="80" y="125"/>
                    </a:lnTo>
                    <a:lnTo>
                      <a:pt x="82" y="133"/>
                    </a:lnTo>
                    <a:lnTo>
                      <a:pt x="82" y="139"/>
                    </a:lnTo>
                    <a:lnTo>
                      <a:pt x="82" y="148"/>
                    </a:lnTo>
                    <a:lnTo>
                      <a:pt x="88" y="150"/>
                    </a:lnTo>
                    <a:lnTo>
                      <a:pt x="88" y="156"/>
                    </a:lnTo>
                    <a:lnTo>
                      <a:pt x="88" y="162"/>
                    </a:lnTo>
                    <a:lnTo>
                      <a:pt x="88" y="165"/>
                    </a:lnTo>
                    <a:lnTo>
                      <a:pt x="90" y="179"/>
                    </a:lnTo>
                    <a:lnTo>
                      <a:pt x="90" y="185"/>
                    </a:lnTo>
                    <a:lnTo>
                      <a:pt x="94" y="190"/>
                    </a:lnTo>
                    <a:lnTo>
                      <a:pt x="94" y="196"/>
                    </a:lnTo>
                    <a:lnTo>
                      <a:pt x="94" y="205"/>
                    </a:lnTo>
                    <a:lnTo>
                      <a:pt x="96" y="213"/>
                    </a:lnTo>
                    <a:lnTo>
                      <a:pt x="98" y="225"/>
                    </a:lnTo>
                    <a:lnTo>
                      <a:pt x="100" y="230"/>
                    </a:lnTo>
                    <a:lnTo>
                      <a:pt x="98" y="236"/>
                    </a:lnTo>
                    <a:lnTo>
                      <a:pt x="102" y="244"/>
                    </a:lnTo>
                    <a:lnTo>
                      <a:pt x="104" y="256"/>
                    </a:lnTo>
                    <a:lnTo>
                      <a:pt x="104" y="262"/>
                    </a:lnTo>
                    <a:lnTo>
                      <a:pt x="104" y="273"/>
                    </a:lnTo>
                    <a:lnTo>
                      <a:pt x="106" y="282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13" name="Freeform 124"/>
              <p:cNvSpPr>
                <a:spLocks/>
              </p:cNvSpPr>
              <p:nvPr/>
            </p:nvSpPr>
            <p:spPr bwMode="auto">
              <a:xfrm>
                <a:off x="3447" y="965"/>
                <a:ext cx="112" cy="283"/>
              </a:xfrm>
              <a:custGeom>
                <a:avLst/>
                <a:gdLst>
                  <a:gd name="T0" fmla="*/ 107 w 112"/>
                  <a:gd name="T1" fmla="*/ 0 h 283"/>
                  <a:gd name="T2" fmla="*/ 101 w 112"/>
                  <a:gd name="T3" fmla="*/ 2 h 283"/>
                  <a:gd name="T4" fmla="*/ 93 w 112"/>
                  <a:gd name="T5" fmla="*/ 2 h 283"/>
                  <a:gd name="T6" fmla="*/ 88 w 112"/>
                  <a:gd name="T7" fmla="*/ 5 h 283"/>
                  <a:gd name="T8" fmla="*/ 86 w 112"/>
                  <a:gd name="T9" fmla="*/ 11 h 283"/>
                  <a:gd name="T10" fmla="*/ 82 w 112"/>
                  <a:gd name="T11" fmla="*/ 14 h 283"/>
                  <a:gd name="T12" fmla="*/ 76 w 112"/>
                  <a:gd name="T13" fmla="*/ 14 h 283"/>
                  <a:gd name="T14" fmla="*/ 74 w 112"/>
                  <a:gd name="T15" fmla="*/ 19 h 283"/>
                  <a:gd name="T16" fmla="*/ 70 w 112"/>
                  <a:gd name="T17" fmla="*/ 22 h 283"/>
                  <a:gd name="T18" fmla="*/ 66 w 112"/>
                  <a:gd name="T19" fmla="*/ 25 h 283"/>
                  <a:gd name="T20" fmla="*/ 65 w 112"/>
                  <a:gd name="T21" fmla="*/ 31 h 283"/>
                  <a:gd name="T22" fmla="*/ 63 w 112"/>
                  <a:gd name="T23" fmla="*/ 34 h 283"/>
                  <a:gd name="T24" fmla="*/ 63 w 112"/>
                  <a:gd name="T25" fmla="*/ 42 h 283"/>
                  <a:gd name="T26" fmla="*/ 59 w 112"/>
                  <a:gd name="T27" fmla="*/ 45 h 283"/>
                  <a:gd name="T28" fmla="*/ 57 w 112"/>
                  <a:gd name="T29" fmla="*/ 48 h 283"/>
                  <a:gd name="T30" fmla="*/ 53 w 112"/>
                  <a:gd name="T31" fmla="*/ 54 h 283"/>
                  <a:gd name="T32" fmla="*/ 47 w 112"/>
                  <a:gd name="T33" fmla="*/ 62 h 283"/>
                  <a:gd name="T34" fmla="*/ 45 w 112"/>
                  <a:gd name="T35" fmla="*/ 74 h 283"/>
                  <a:gd name="T36" fmla="*/ 40 w 112"/>
                  <a:gd name="T37" fmla="*/ 88 h 283"/>
                  <a:gd name="T38" fmla="*/ 36 w 112"/>
                  <a:gd name="T39" fmla="*/ 96 h 283"/>
                  <a:gd name="T40" fmla="*/ 30 w 112"/>
                  <a:gd name="T41" fmla="*/ 113 h 283"/>
                  <a:gd name="T42" fmla="*/ 28 w 112"/>
                  <a:gd name="T43" fmla="*/ 119 h 283"/>
                  <a:gd name="T44" fmla="*/ 21 w 112"/>
                  <a:gd name="T45" fmla="*/ 133 h 283"/>
                  <a:gd name="T46" fmla="*/ 24 w 112"/>
                  <a:gd name="T47" fmla="*/ 150 h 283"/>
                  <a:gd name="T48" fmla="*/ 17 w 112"/>
                  <a:gd name="T49" fmla="*/ 165 h 283"/>
                  <a:gd name="T50" fmla="*/ 15 w 112"/>
                  <a:gd name="T51" fmla="*/ 176 h 283"/>
                  <a:gd name="T52" fmla="*/ 13 w 112"/>
                  <a:gd name="T53" fmla="*/ 190 h 283"/>
                  <a:gd name="T54" fmla="*/ 9 w 112"/>
                  <a:gd name="T55" fmla="*/ 207 h 283"/>
                  <a:gd name="T56" fmla="*/ 9 w 112"/>
                  <a:gd name="T57" fmla="*/ 222 h 283"/>
                  <a:gd name="T58" fmla="*/ 7 w 112"/>
                  <a:gd name="T59" fmla="*/ 239 h 283"/>
                  <a:gd name="T60" fmla="*/ 3 w 112"/>
                  <a:gd name="T61" fmla="*/ 259 h 283"/>
                  <a:gd name="T62" fmla="*/ 0 w 112"/>
                  <a:gd name="T63" fmla="*/ 273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3"/>
                  <a:gd name="T98" fmla="*/ 112 w 112"/>
                  <a:gd name="T99" fmla="*/ 283 h 2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3">
                    <a:moveTo>
                      <a:pt x="111" y="0"/>
                    </a:moveTo>
                    <a:lnTo>
                      <a:pt x="107" y="0"/>
                    </a:lnTo>
                    <a:lnTo>
                      <a:pt x="103" y="2"/>
                    </a:lnTo>
                    <a:lnTo>
                      <a:pt x="101" y="2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1" y="5"/>
                    </a:lnTo>
                    <a:lnTo>
                      <a:pt x="88" y="5"/>
                    </a:lnTo>
                    <a:lnTo>
                      <a:pt x="88" y="8"/>
                    </a:lnTo>
                    <a:lnTo>
                      <a:pt x="86" y="11"/>
                    </a:lnTo>
                    <a:lnTo>
                      <a:pt x="82" y="14"/>
                    </a:lnTo>
                    <a:lnTo>
                      <a:pt x="80" y="11"/>
                    </a:lnTo>
                    <a:lnTo>
                      <a:pt x="76" y="14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2" y="22"/>
                    </a:lnTo>
                    <a:lnTo>
                      <a:pt x="70" y="22"/>
                    </a:lnTo>
                    <a:lnTo>
                      <a:pt x="70" y="25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5" y="31"/>
                    </a:lnTo>
                    <a:lnTo>
                      <a:pt x="66" y="37"/>
                    </a:lnTo>
                    <a:lnTo>
                      <a:pt x="63" y="34"/>
                    </a:lnTo>
                    <a:lnTo>
                      <a:pt x="63" y="37"/>
                    </a:lnTo>
                    <a:lnTo>
                      <a:pt x="63" y="42"/>
                    </a:lnTo>
                    <a:lnTo>
                      <a:pt x="61" y="39"/>
                    </a:lnTo>
                    <a:lnTo>
                      <a:pt x="59" y="45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5" y="48"/>
                    </a:lnTo>
                    <a:lnTo>
                      <a:pt x="53" y="54"/>
                    </a:lnTo>
                    <a:lnTo>
                      <a:pt x="51" y="59"/>
                    </a:lnTo>
                    <a:lnTo>
                      <a:pt x="47" y="62"/>
                    </a:lnTo>
                    <a:lnTo>
                      <a:pt x="45" y="68"/>
                    </a:lnTo>
                    <a:lnTo>
                      <a:pt x="45" y="74"/>
                    </a:lnTo>
                    <a:lnTo>
                      <a:pt x="42" y="82"/>
                    </a:lnTo>
                    <a:lnTo>
                      <a:pt x="40" y="88"/>
                    </a:lnTo>
                    <a:lnTo>
                      <a:pt x="38" y="91"/>
                    </a:lnTo>
                    <a:lnTo>
                      <a:pt x="36" y="96"/>
                    </a:lnTo>
                    <a:lnTo>
                      <a:pt x="32" y="102"/>
                    </a:lnTo>
                    <a:lnTo>
                      <a:pt x="30" y="113"/>
                    </a:lnTo>
                    <a:lnTo>
                      <a:pt x="28" y="119"/>
                    </a:lnTo>
                    <a:lnTo>
                      <a:pt x="26" y="131"/>
                    </a:lnTo>
                    <a:lnTo>
                      <a:pt x="21" y="133"/>
                    </a:lnTo>
                    <a:lnTo>
                      <a:pt x="24" y="145"/>
                    </a:lnTo>
                    <a:lnTo>
                      <a:pt x="24" y="150"/>
                    </a:lnTo>
                    <a:lnTo>
                      <a:pt x="21" y="156"/>
                    </a:lnTo>
                    <a:lnTo>
                      <a:pt x="17" y="165"/>
                    </a:lnTo>
                    <a:lnTo>
                      <a:pt x="17" y="173"/>
                    </a:lnTo>
                    <a:lnTo>
                      <a:pt x="15" y="176"/>
                    </a:lnTo>
                    <a:lnTo>
                      <a:pt x="13" y="182"/>
                    </a:lnTo>
                    <a:lnTo>
                      <a:pt x="13" y="190"/>
                    </a:lnTo>
                    <a:lnTo>
                      <a:pt x="13" y="199"/>
                    </a:lnTo>
                    <a:lnTo>
                      <a:pt x="9" y="207"/>
                    </a:lnTo>
                    <a:lnTo>
                      <a:pt x="11" y="216"/>
                    </a:lnTo>
                    <a:lnTo>
                      <a:pt x="9" y="222"/>
                    </a:lnTo>
                    <a:lnTo>
                      <a:pt x="7" y="227"/>
                    </a:lnTo>
                    <a:lnTo>
                      <a:pt x="7" y="239"/>
                    </a:lnTo>
                    <a:lnTo>
                      <a:pt x="5" y="244"/>
                    </a:lnTo>
                    <a:lnTo>
                      <a:pt x="3" y="259"/>
                    </a:lnTo>
                    <a:lnTo>
                      <a:pt x="0" y="273"/>
                    </a:lnTo>
                    <a:lnTo>
                      <a:pt x="0" y="282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14" name="Freeform 125"/>
              <p:cNvSpPr>
                <a:spLocks/>
              </p:cNvSpPr>
              <p:nvPr/>
            </p:nvSpPr>
            <p:spPr bwMode="auto">
              <a:xfrm>
                <a:off x="5197" y="950"/>
                <a:ext cx="110" cy="284"/>
              </a:xfrm>
              <a:custGeom>
                <a:avLst/>
                <a:gdLst>
                  <a:gd name="T0" fmla="*/ 107 w 110"/>
                  <a:gd name="T1" fmla="*/ 0 h 284"/>
                  <a:gd name="T2" fmla="*/ 101 w 110"/>
                  <a:gd name="T3" fmla="*/ 0 h 284"/>
                  <a:gd name="T4" fmla="*/ 93 w 110"/>
                  <a:gd name="T5" fmla="*/ 0 h 284"/>
                  <a:gd name="T6" fmla="*/ 90 w 110"/>
                  <a:gd name="T7" fmla="*/ 2 h 284"/>
                  <a:gd name="T8" fmla="*/ 86 w 110"/>
                  <a:gd name="T9" fmla="*/ 8 h 284"/>
                  <a:gd name="T10" fmla="*/ 79 w 110"/>
                  <a:gd name="T11" fmla="*/ 11 h 284"/>
                  <a:gd name="T12" fmla="*/ 76 w 110"/>
                  <a:gd name="T13" fmla="*/ 17 h 284"/>
                  <a:gd name="T14" fmla="*/ 72 w 110"/>
                  <a:gd name="T15" fmla="*/ 17 h 284"/>
                  <a:gd name="T16" fmla="*/ 72 w 110"/>
                  <a:gd name="T17" fmla="*/ 20 h 284"/>
                  <a:gd name="T18" fmla="*/ 66 w 110"/>
                  <a:gd name="T19" fmla="*/ 25 h 284"/>
                  <a:gd name="T20" fmla="*/ 62 w 110"/>
                  <a:gd name="T21" fmla="*/ 31 h 284"/>
                  <a:gd name="T22" fmla="*/ 62 w 110"/>
                  <a:gd name="T23" fmla="*/ 34 h 284"/>
                  <a:gd name="T24" fmla="*/ 61 w 110"/>
                  <a:gd name="T25" fmla="*/ 40 h 284"/>
                  <a:gd name="T26" fmla="*/ 59 w 110"/>
                  <a:gd name="T27" fmla="*/ 42 h 284"/>
                  <a:gd name="T28" fmla="*/ 55 w 110"/>
                  <a:gd name="T29" fmla="*/ 48 h 284"/>
                  <a:gd name="T30" fmla="*/ 53 w 110"/>
                  <a:gd name="T31" fmla="*/ 54 h 284"/>
                  <a:gd name="T32" fmla="*/ 51 w 110"/>
                  <a:gd name="T33" fmla="*/ 60 h 284"/>
                  <a:gd name="T34" fmla="*/ 44 w 110"/>
                  <a:gd name="T35" fmla="*/ 77 h 284"/>
                  <a:gd name="T36" fmla="*/ 40 w 110"/>
                  <a:gd name="T37" fmla="*/ 82 h 284"/>
                  <a:gd name="T38" fmla="*/ 34 w 110"/>
                  <a:gd name="T39" fmla="*/ 97 h 284"/>
                  <a:gd name="T40" fmla="*/ 29 w 110"/>
                  <a:gd name="T41" fmla="*/ 111 h 284"/>
                  <a:gd name="T42" fmla="*/ 26 w 110"/>
                  <a:gd name="T43" fmla="*/ 122 h 284"/>
                  <a:gd name="T44" fmla="*/ 24 w 110"/>
                  <a:gd name="T45" fmla="*/ 137 h 284"/>
                  <a:gd name="T46" fmla="*/ 22 w 110"/>
                  <a:gd name="T47" fmla="*/ 148 h 284"/>
                  <a:gd name="T48" fmla="*/ 18 w 110"/>
                  <a:gd name="T49" fmla="*/ 160 h 284"/>
                  <a:gd name="T50" fmla="*/ 11 w 110"/>
                  <a:gd name="T51" fmla="*/ 177 h 284"/>
                  <a:gd name="T52" fmla="*/ 13 w 110"/>
                  <a:gd name="T53" fmla="*/ 191 h 284"/>
                  <a:gd name="T54" fmla="*/ 11 w 110"/>
                  <a:gd name="T55" fmla="*/ 208 h 284"/>
                  <a:gd name="T56" fmla="*/ 7 w 110"/>
                  <a:gd name="T57" fmla="*/ 217 h 284"/>
                  <a:gd name="T58" fmla="*/ 7 w 110"/>
                  <a:gd name="T59" fmla="*/ 237 h 284"/>
                  <a:gd name="T60" fmla="*/ 1 w 110"/>
                  <a:gd name="T61" fmla="*/ 251 h 284"/>
                  <a:gd name="T62" fmla="*/ 1 w 110"/>
                  <a:gd name="T63" fmla="*/ 268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4"/>
                  <a:gd name="T98" fmla="*/ 110 w 110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4">
                    <a:moveTo>
                      <a:pt x="109" y="0"/>
                    </a:moveTo>
                    <a:lnTo>
                      <a:pt x="107" y="0"/>
                    </a:lnTo>
                    <a:lnTo>
                      <a:pt x="105" y="2"/>
                    </a:lnTo>
                    <a:lnTo>
                      <a:pt x="101" y="0"/>
                    </a:lnTo>
                    <a:lnTo>
                      <a:pt x="95" y="2"/>
                    </a:lnTo>
                    <a:lnTo>
                      <a:pt x="93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79" y="11"/>
                    </a:lnTo>
                    <a:lnTo>
                      <a:pt x="77" y="14"/>
                    </a:lnTo>
                    <a:lnTo>
                      <a:pt x="76" y="17"/>
                    </a:lnTo>
                    <a:lnTo>
                      <a:pt x="74" y="17"/>
                    </a:lnTo>
                    <a:lnTo>
                      <a:pt x="72" y="17"/>
                    </a:lnTo>
                    <a:lnTo>
                      <a:pt x="70" y="17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6" y="25"/>
                    </a:lnTo>
                    <a:lnTo>
                      <a:pt x="64" y="28"/>
                    </a:lnTo>
                    <a:lnTo>
                      <a:pt x="62" y="31"/>
                    </a:lnTo>
                    <a:lnTo>
                      <a:pt x="62" y="34"/>
                    </a:lnTo>
                    <a:lnTo>
                      <a:pt x="61" y="37"/>
                    </a:lnTo>
                    <a:lnTo>
                      <a:pt x="61" y="40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7" y="45"/>
                    </a:lnTo>
                    <a:lnTo>
                      <a:pt x="55" y="48"/>
                    </a:lnTo>
                    <a:lnTo>
                      <a:pt x="55" y="51"/>
                    </a:lnTo>
                    <a:lnTo>
                      <a:pt x="53" y="54"/>
                    </a:lnTo>
                    <a:lnTo>
                      <a:pt x="51" y="57"/>
                    </a:lnTo>
                    <a:lnTo>
                      <a:pt x="51" y="60"/>
                    </a:lnTo>
                    <a:lnTo>
                      <a:pt x="46" y="68"/>
                    </a:lnTo>
                    <a:lnTo>
                      <a:pt x="44" y="77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6" y="91"/>
                    </a:lnTo>
                    <a:lnTo>
                      <a:pt x="34" y="97"/>
                    </a:lnTo>
                    <a:lnTo>
                      <a:pt x="32" y="108"/>
                    </a:lnTo>
                    <a:lnTo>
                      <a:pt x="29" y="111"/>
                    </a:lnTo>
                    <a:lnTo>
                      <a:pt x="29" y="117"/>
                    </a:lnTo>
                    <a:lnTo>
                      <a:pt x="26" y="122"/>
                    </a:lnTo>
                    <a:lnTo>
                      <a:pt x="29" y="131"/>
                    </a:lnTo>
                    <a:lnTo>
                      <a:pt x="24" y="137"/>
                    </a:lnTo>
                    <a:lnTo>
                      <a:pt x="22" y="145"/>
                    </a:lnTo>
                    <a:lnTo>
                      <a:pt x="22" y="148"/>
                    </a:lnTo>
                    <a:lnTo>
                      <a:pt x="20" y="154"/>
                    </a:lnTo>
                    <a:lnTo>
                      <a:pt x="18" y="160"/>
                    </a:lnTo>
                    <a:lnTo>
                      <a:pt x="15" y="171"/>
                    </a:lnTo>
                    <a:lnTo>
                      <a:pt x="11" y="177"/>
                    </a:lnTo>
                    <a:lnTo>
                      <a:pt x="15" y="182"/>
                    </a:lnTo>
                    <a:lnTo>
                      <a:pt x="13" y="191"/>
                    </a:lnTo>
                    <a:lnTo>
                      <a:pt x="13" y="200"/>
                    </a:lnTo>
                    <a:lnTo>
                      <a:pt x="11" y="208"/>
                    </a:lnTo>
                    <a:lnTo>
                      <a:pt x="9" y="214"/>
                    </a:lnTo>
                    <a:lnTo>
                      <a:pt x="7" y="217"/>
                    </a:lnTo>
                    <a:lnTo>
                      <a:pt x="7" y="231"/>
                    </a:lnTo>
                    <a:lnTo>
                      <a:pt x="7" y="237"/>
                    </a:lnTo>
                    <a:lnTo>
                      <a:pt x="7" y="248"/>
                    </a:lnTo>
                    <a:lnTo>
                      <a:pt x="1" y="251"/>
                    </a:lnTo>
                    <a:lnTo>
                      <a:pt x="1" y="265"/>
                    </a:lnTo>
                    <a:lnTo>
                      <a:pt x="1" y="268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15" name="Freeform 126"/>
              <p:cNvSpPr>
                <a:spLocks/>
              </p:cNvSpPr>
              <p:nvPr/>
            </p:nvSpPr>
            <p:spPr bwMode="auto">
              <a:xfrm>
                <a:off x="3223" y="1233"/>
                <a:ext cx="107" cy="274"/>
              </a:xfrm>
              <a:custGeom>
                <a:avLst/>
                <a:gdLst>
                  <a:gd name="T0" fmla="*/ 104 w 107"/>
                  <a:gd name="T1" fmla="*/ 273 h 274"/>
                  <a:gd name="T2" fmla="*/ 98 w 107"/>
                  <a:gd name="T3" fmla="*/ 270 h 274"/>
                  <a:gd name="T4" fmla="*/ 96 w 107"/>
                  <a:gd name="T5" fmla="*/ 270 h 274"/>
                  <a:gd name="T6" fmla="*/ 86 w 107"/>
                  <a:gd name="T7" fmla="*/ 267 h 274"/>
                  <a:gd name="T8" fmla="*/ 83 w 107"/>
                  <a:gd name="T9" fmla="*/ 261 h 274"/>
                  <a:gd name="T10" fmla="*/ 81 w 107"/>
                  <a:gd name="T11" fmla="*/ 261 h 274"/>
                  <a:gd name="T12" fmla="*/ 77 w 107"/>
                  <a:gd name="T13" fmla="*/ 258 h 274"/>
                  <a:gd name="T14" fmla="*/ 71 w 107"/>
                  <a:gd name="T15" fmla="*/ 252 h 274"/>
                  <a:gd name="T16" fmla="*/ 67 w 107"/>
                  <a:gd name="T17" fmla="*/ 247 h 274"/>
                  <a:gd name="T18" fmla="*/ 67 w 107"/>
                  <a:gd name="T19" fmla="*/ 244 h 274"/>
                  <a:gd name="T20" fmla="*/ 62 w 107"/>
                  <a:gd name="T21" fmla="*/ 238 h 274"/>
                  <a:gd name="T22" fmla="*/ 60 w 107"/>
                  <a:gd name="T23" fmla="*/ 235 h 274"/>
                  <a:gd name="T24" fmla="*/ 60 w 107"/>
                  <a:gd name="T25" fmla="*/ 229 h 274"/>
                  <a:gd name="T26" fmla="*/ 58 w 107"/>
                  <a:gd name="T27" fmla="*/ 227 h 274"/>
                  <a:gd name="T28" fmla="*/ 54 w 107"/>
                  <a:gd name="T29" fmla="*/ 224 h 274"/>
                  <a:gd name="T30" fmla="*/ 53 w 107"/>
                  <a:gd name="T31" fmla="*/ 221 h 274"/>
                  <a:gd name="T32" fmla="*/ 47 w 107"/>
                  <a:gd name="T33" fmla="*/ 209 h 274"/>
                  <a:gd name="T34" fmla="*/ 42 w 107"/>
                  <a:gd name="T35" fmla="*/ 198 h 274"/>
                  <a:gd name="T36" fmla="*/ 38 w 107"/>
                  <a:gd name="T37" fmla="*/ 189 h 274"/>
                  <a:gd name="T38" fmla="*/ 34 w 107"/>
                  <a:gd name="T39" fmla="*/ 175 h 274"/>
                  <a:gd name="T40" fmla="*/ 30 w 107"/>
                  <a:gd name="T41" fmla="*/ 163 h 274"/>
                  <a:gd name="T42" fmla="*/ 26 w 107"/>
                  <a:gd name="T43" fmla="*/ 152 h 274"/>
                  <a:gd name="T44" fmla="*/ 24 w 107"/>
                  <a:gd name="T45" fmla="*/ 137 h 274"/>
                  <a:gd name="T46" fmla="*/ 21 w 107"/>
                  <a:gd name="T47" fmla="*/ 129 h 274"/>
                  <a:gd name="T48" fmla="*/ 17 w 107"/>
                  <a:gd name="T49" fmla="*/ 112 h 274"/>
                  <a:gd name="T50" fmla="*/ 17 w 107"/>
                  <a:gd name="T51" fmla="*/ 100 h 274"/>
                  <a:gd name="T52" fmla="*/ 13 w 107"/>
                  <a:gd name="T53" fmla="*/ 89 h 274"/>
                  <a:gd name="T54" fmla="*/ 11 w 107"/>
                  <a:gd name="T55" fmla="*/ 68 h 274"/>
                  <a:gd name="T56" fmla="*/ 9 w 107"/>
                  <a:gd name="T57" fmla="*/ 57 h 274"/>
                  <a:gd name="T58" fmla="*/ 5 w 107"/>
                  <a:gd name="T59" fmla="*/ 45 h 274"/>
                  <a:gd name="T60" fmla="*/ 1 w 107"/>
                  <a:gd name="T61" fmla="*/ 25 h 274"/>
                  <a:gd name="T62" fmla="*/ 3 w 107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74"/>
                  <a:gd name="T98" fmla="*/ 107 w 107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74">
                    <a:moveTo>
                      <a:pt x="106" y="273"/>
                    </a:moveTo>
                    <a:lnTo>
                      <a:pt x="104" y="273"/>
                    </a:lnTo>
                    <a:lnTo>
                      <a:pt x="100" y="273"/>
                    </a:lnTo>
                    <a:lnTo>
                      <a:pt x="98" y="270"/>
                    </a:lnTo>
                    <a:lnTo>
                      <a:pt x="96" y="273"/>
                    </a:lnTo>
                    <a:lnTo>
                      <a:pt x="96" y="270"/>
                    </a:lnTo>
                    <a:lnTo>
                      <a:pt x="90" y="270"/>
                    </a:lnTo>
                    <a:lnTo>
                      <a:pt x="86" y="267"/>
                    </a:lnTo>
                    <a:lnTo>
                      <a:pt x="84" y="261"/>
                    </a:lnTo>
                    <a:lnTo>
                      <a:pt x="83" y="261"/>
                    </a:lnTo>
                    <a:lnTo>
                      <a:pt x="81" y="261"/>
                    </a:lnTo>
                    <a:lnTo>
                      <a:pt x="79" y="258"/>
                    </a:lnTo>
                    <a:lnTo>
                      <a:pt x="77" y="258"/>
                    </a:lnTo>
                    <a:lnTo>
                      <a:pt x="73" y="258"/>
                    </a:lnTo>
                    <a:lnTo>
                      <a:pt x="71" y="252"/>
                    </a:lnTo>
                    <a:lnTo>
                      <a:pt x="69" y="250"/>
                    </a:lnTo>
                    <a:lnTo>
                      <a:pt x="67" y="247"/>
                    </a:lnTo>
                    <a:lnTo>
                      <a:pt x="67" y="244"/>
                    </a:lnTo>
                    <a:lnTo>
                      <a:pt x="62" y="238"/>
                    </a:lnTo>
                    <a:lnTo>
                      <a:pt x="60" y="235"/>
                    </a:lnTo>
                    <a:lnTo>
                      <a:pt x="60" y="229"/>
                    </a:lnTo>
                    <a:lnTo>
                      <a:pt x="58" y="227"/>
                    </a:lnTo>
                    <a:lnTo>
                      <a:pt x="56" y="227"/>
                    </a:lnTo>
                    <a:lnTo>
                      <a:pt x="54" y="224"/>
                    </a:lnTo>
                    <a:lnTo>
                      <a:pt x="53" y="224"/>
                    </a:lnTo>
                    <a:lnTo>
                      <a:pt x="53" y="221"/>
                    </a:lnTo>
                    <a:lnTo>
                      <a:pt x="51" y="221"/>
                    </a:lnTo>
                    <a:lnTo>
                      <a:pt x="47" y="209"/>
                    </a:lnTo>
                    <a:lnTo>
                      <a:pt x="45" y="206"/>
                    </a:lnTo>
                    <a:lnTo>
                      <a:pt x="42" y="198"/>
                    </a:lnTo>
                    <a:lnTo>
                      <a:pt x="38" y="195"/>
                    </a:lnTo>
                    <a:lnTo>
                      <a:pt x="38" y="189"/>
                    </a:lnTo>
                    <a:lnTo>
                      <a:pt x="36" y="181"/>
                    </a:lnTo>
                    <a:lnTo>
                      <a:pt x="34" y="175"/>
                    </a:lnTo>
                    <a:lnTo>
                      <a:pt x="32" y="169"/>
                    </a:lnTo>
                    <a:lnTo>
                      <a:pt x="30" y="163"/>
                    </a:lnTo>
                    <a:lnTo>
                      <a:pt x="28" y="160"/>
                    </a:lnTo>
                    <a:lnTo>
                      <a:pt x="26" y="152"/>
                    </a:lnTo>
                    <a:lnTo>
                      <a:pt x="24" y="143"/>
                    </a:lnTo>
                    <a:lnTo>
                      <a:pt x="24" y="137"/>
                    </a:lnTo>
                    <a:lnTo>
                      <a:pt x="26" y="135"/>
                    </a:lnTo>
                    <a:lnTo>
                      <a:pt x="21" y="129"/>
                    </a:lnTo>
                    <a:lnTo>
                      <a:pt x="19" y="123"/>
                    </a:lnTo>
                    <a:lnTo>
                      <a:pt x="17" y="112"/>
                    </a:lnTo>
                    <a:lnTo>
                      <a:pt x="17" y="109"/>
                    </a:lnTo>
                    <a:lnTo>
                      <a:pt x="17" y="100"/>
                    </a:lnTo>
                    <a:lnTo>
                      <a:pt x="15" y="94"/>
                    </a:lnTo>
                    <a:lnTo>
                      <a:pt x="13" y="89"/>
                    </a:lnTo>
                    <a:lnTo>
                      <a:pt x="9" y="80"/>
                    </a:lnTo>
                    <a:lnTo>
                      <a:pt x="11" y="68"/>
                    </a:lnTo>
                    <a:lnTo>
                      <a:pt x="9" y="57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5" y="34"/>
                    </a:lnTo>
                    <a:lnTo>
                      <a:pt x="1" y="25"/>
                    </a:lnTo>
                    <a:lnTo>
                      <a:pt x="1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16" name="Freeform 127"/>
              <p:cNvSpPr>
                <a:spLocks/>
              </p:cNvSpPr>
              <p:nvPr/>
            </p:nvSpPr>
            <p:spPr bwMode="auto">
              <a:xfrm>
                <a:off x="3329" y="1233"/>
                <a:ext cx="110" cy="288"/>
              </a:xfrm>
              <a:custGeom>
                <a:avLst/>
                <a:gdLst>
                  <a:gd name="T0" fmla="*/ 3 w 110"/>
                  <a:gd name="T1" fmla="*/ 284 h 288"/>
                  <a:gd name="T2" fmla="*/ 12 w 110"/>
                  <a:gd name="T3" fmla="*/ 287 h 288"/>
                  <a:gd name="T4" fmla="*/ 18 w 110"/>
                  <a:gd name="T5" fmla="*/ 284 h 288"/>
                  <a:gd name="T6" fmla="*/ 22 w 110"/>
                  <a:gd name="T7" fmla="*/ 284 h 288"/>
                  <a:gd name="T8" fmla="*/ 27 w 110"/>
                  <a:gd name="T9" fmla="*/ 278 h 288"/>
                  <a:gd name="T10" fmla="*/ 31 w 110"/>
                  <a:gd name="T11" fmla="*/ 272 h 288"/>
                  <a:gd name="T12" fmla="*/ 35 w 110"/>
                  <a:gd name="T13" fmla="*/ 269 h 288"/>
                  <a:gd name="T14" fmla="*/ 36 w 110"/>
                  <a:gd name="T15" fmla="*/ 269 h 288"/>
                  <a:gd name="T16" fmla="*/ 40 w 110"/>
                  <a:gd name="T17" fmla="*/ 261 h 288"/>
                  <a:gd name="T18" fmla="*/ 44 w 110"/>
                  <a:gd name="T19" fmla="*/ 258 h 288"/>
                  <a:gd name="T20" fmla="*/ 46 w 110"/>
                  <a:gd name="T21" fmla="*/ 255 h 288"/>
                  <a:gd name="T22" fmla="*/ 48 w 110"/>
                  <a:gd name="T23" fmla="*/ 249 h 288"/>
                  <a:gd name="T24" fmla="*/ 49 w 110"/>
                  <a:gd name="T25" fmla="*/ 246 h 288"/>
                  <a:gd name="T26" fmla="*/ 53 w 110"/>
                  <a:gd name="T27" fmla="*/ 238 h 288"/>
                  <a:gd name="T28" fmla="*/ 55 w 110"/>
                  <a:gd name="T29" fmla="*/ 232 h 288"/>
                  <a:gd name="T30" fmla="*/ 57 w 110"/>
                  <a:gd name="T31" fmla="*/ 232 h 288"/>
                  <a:gd name="T32" fmla="*/ 62 w 110"/>
                  <a:gd name="T33" fmla="*/ 220 h 288"/>
                  <a:gd name="T34" fmla="*/ 68 w 110"/>
                  <a:gd name="T35" fmla="*/ 209 h 288"/>
                  <a:gd name="T36" fmla="*/ 72 w 110"/>
                  <a:gd name="T37" fmla="*/ 195 h 288"/>
                  <a:gd name="T38" fmla="*/ 75 w 110"/>
                  <a:gd name="T39" fmla="*/ 186 h 288"/>
                  <a:gd name="T40" fmla="*/ 77 w 110"/>
                  <a:gd name="T41" fmla="*/ 172 h 288"/>
                  <a:gd name="T42" fmla="*/ 84 w 110"/>
                  <a:gd name="T43" fmla="*/ 160 h 288"/>
                  <a:gd name="T44" fmla="*/ 84 w 110"/>
                  <a:gd name="T45" fmla="*/ 140 h 288"/>
                  <a:gd name="T46" fmla="*/ 90 w 110"/>
                  <a:gd name="T47" fmla="*/ 129 h 288"/>
                  <a:gd name="T48" fmla="*/ 92 w 110"/>
                  <a:gd name="T49" fmla="*/ 120 h 288"/>
                  <a:gd name="T50" fmla="*/ 94 w 110"/>
                  <a:gd name="T51" fmla="*/ 106 h 288"/>
                  <a:gd name="T52" fmla="*/ 97 w 110"/>
                  <a:gd name="T53" fmla="*/ 88 h 288"/>
                  <a:gd name="T54" fmla="*/ 97 w 110"/>
                  <a:gd name="T55" fmla="*/ 74 h 288"/>
                  <a:gd name="T56" fmla="*/ 99 w 110"/>
                  <a:gd name="T57" fmla="*/ 57 h 288"/>
                  <a:gd name="T58" fmla="*/ 103 w 110"/>
                  <a:gd name="T59" fmla="*/ 43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4"/>
                    </a:moveTo>
                    <a:lnTo>
                      <a:pt x="3" y="284"/>
                    </a:lnTo>
                    <a:lnTo>
                      <a:pt x="9" y="281"/>
                    </a:lnTo>
                    <a:lnTo>
                      <a:pt x="12" y="287"/>
                    </a:lnTo>
                    <a:lnTo>
                      <a:pt x="14" y="284"/>
                    </a:lnTo>
                    <a:lnTo>
                      <a:pt x="18" y="284"/>
                    </a:lnTo>
                    <a:lnTo>
                      <a:pt x="20" y="284"/>
                    </a:lnTo>
                    <a:lnTo>
                      <a:pt x="22" y="284"/>
                    </a:lnTo>
                    <a:lnTo>
                      <a:pt x="25" y="281"/>
                    </a:lnTo>
                    <a:lnTo>
                      <a:pt x="27" y="278"/>
                    </a:lnTo>
                    <a:lnTo>
                      <a:pt x="27" y="275"/>
                    </a:lnTo>
                    <a:lnTo>
                      <a:pt x="31" y="272"/>
                    </a:lnTo>
                    <a:lnTo>
                      <a:pt x="35" y="269"/>
                    </a:lnTo>
                    <a:lnTo>
                      <a:pt x="36" y="269"/>
                    </a:lnTo>
                    <a:lnTo>
                      <a:pt x="38" y="264"/>
                    </a:lnTo>
                    <a:lnTo>
                      <a:pt x="40" y="261"/>
                    </a:lnTo>
                    <a:lnTo>
                      <a:pt x="42" y="261"/>
                    </a:lnTo>
                    <a:lnTo>
                      <a:pt x="44" y="258"/>
                    </a:lnTo>
                    <a:lnTo>
                      <a:pt x="46" y="255"/>
                    </a:lnTo>
                    <a:lnTo>
                      <a:pt x="48" y="252"/>
                    </a:lnTo>
                    <a:lnTo>
                      <a:pt x="48" y="249"/>
                    </a:lnTo>
                    <a:lnTo>
                      <a:pt x="49" y="246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1" y="232"/>
                    </a:lnTo>
                    <a:lnTo>
                      <a:pt x="55" y="232"/>
                    </a:lnTo>
                    <a:lnTo>
                      <a:pt x="53" y="229"/>
                    </a:lnTo>
                    <a:lnTo>
                      <a:pt x="57" y="232"/>
                    </a:lnTo>
                    <a:lnTo>
                      <a:pt x="62" y="220"/>
                    </a:lnTo>
                    <a:lnTo>
                      <a:pt x="64" y="215"/>
                    </a:lnTo>
                    <a:lnTo>
                      <a:pt x="68" y="209"/>
                    </a:lnTo>
                    <a:lnTo>
                      <a:pt x="70" y="203"/>
                    </a:lnTo>
                    <a:lnTo>
                      <a:pt x="72" y="195"/>
                    </a:lnTo>
                    <a:lnTo>
                      <a:pt x="73" y="189"/>
                    </a:lnTo>
                    <a:lnTo>
                      <a:pt x="75" y="186"/>
                    </a:lnTo>
                    <a:lnTo>
                      <a:pt x="77" y="183"/>
                    </a:lnTo>
                    <a:lnTo>
                      <a:pt x="77" y="172"/>
                    </a:lnTo>
                    <a:lnTo>
                      <a:pt x="83" y="163"/>
                    </a:lnTo>
                    <a:lnTo>
                      <a:pt x="84" y="160"/>
                    </a:lnTo>
                    <a:lnTo>
                      <a:pt x="83" y="154"/>
                    </a:lnTo>
                    <a:lnTo>
                      <a:pt x="84" y="140"/>
                    </a:lnTo>
                    <a:lnTo>
                      <a:pt x="88" y="140"/>
                    </a:lnTo>
                    <a:lnTo>
                      <a:pt x="90" y="129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94" y="109"/>
                    </a:lnTo>
                    <a:lnTo>
                      <a:pt x="94" y="106"/>
                    </a:lnTo>
                    <a:lnTo>
                      <a:pt x="94" y="100"/>
                    </a:lnTo>
                    <a:lnTo>
                      <a:pt x="97" y="88"/>
                    </a:lnTo>
                    <a:lnTo>
                      <a:pt x="97" y="83"/>
                    </a:lnTo>
                    <a:lnTo>
                      <a:pt x="97" y="74"/>
                    </a:lnTo>
                    <a:lnTo>
                      <a:pt x="101" y="68"/>
                    </a:lnTo>
                    <a:lnTo>
                      <a:pt x="99" y="57"/>
                    </a:lnTo>
                    <a:lnTo>
                      <a:pt x="103" y="51"/>
                    </a:lnTo>
                    <a:lnTo>
                      <a:pt x="103" y="43"/>
                    </a:lnTo>
                    <a:lnTo>
                      <a:pt x="103" y="37"/>
                    </a:lnTo>
                    <a:lnTo>
                      <a:pt x="107" y="28"/>
                    </a:lnTo>
                    <a:lnTo>
                      <a:pt x="107" y="20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17" name="Freeform 128"/>
              <p:cNvSpPr>
                <a:spLocks/>
              </p:cNvSpPr>
              <p:nvPr/>
            </p:nvSpPr>
            <p:spPr bwMode="auto">
              <a:xfrm>
                <a:off x="3329" y="1233"/>
                <a:ext cx="110" cy="288"/>
              </a:xfrm>
              <a:custGeom>
                <a:avLst/>
                <a:gdLst>
                  <a:gd name="T0" fmla="*/ 3 w 110"/>
                  <a:gd name="T1" fmla="*/ 284 h 288"/>
                  <a:gd name="T2" fmla="*/ 12 w 110"/>
                  <a:gd name="T3" fmla="*/ 287 h 288"/>
                  <a:gd name="T4" fmla="*/ 18 w 110"/>
                  <a:gd name="T5" fmla="*/ 284 h 288"/>
                  <a:gd name="T6" fmla="*/ 22 w 110"/>
                  <a:gd name="T7" fmla="*/ 284 h 288"/>
                  <a:gd name="T8" fmla="*/ 27 w 110"/>
                  <a:gd name="T9" fmla="*/ 278 h 288"/>
                  <a:gd name="T10" fmla="*/ 31 w 110"/>
                  <a:gd name="T11" fmla="*/ 272 h 288"/>
                  <a:gd name="T12" fmla="*/ 35 w 110"/>
                  <a:gd name="T13" fmla="*/ 269 h 288"/>
                  <a:gd name="T14" fmla="*/ 36 w 110"/>
                  <a:gd name="T15" fmla="*/ 269 h 288"/>
                  <a:gd name="T16" fmla="*/ 40 w 110"/>
                  <a:gd name="T17" fmla="*/ 261 h 288"/>
                  <a:gd name="T18" fmla="*/ 44 w 110"/>
                  <a:gd name="T19" fmla="*/ 258 h 288"/>
                  <a:gd name="T20" fmla="*/ 46 w 110"/>
                  <a:gd name="T21" fmla="*/ 255 h 288"/>
                  <a:gd name="T22" fmla="*/ 48 w 110"/>
                  <a:gd name="T23" fmla="*/ 249 h 288"/>
                  <a:gd name="T24" fmla="*/ 49 w 110"/>
                  <a:gd name="T25" fmla="*/ 246 h 288"/>
                  <a:gd name="T26" fmla="*/ 53 w 110"/>
                  <a:gd name="T27" fmla="*/ 238 h 288"/>
                  <a:gd name="T28" fmla="*/ 55 w 110"/>
                  <a:gd name="T29" fmla="*/ 232 h 288"/>
                  <a:gd name="T30" fmla="*/ 57 w 110"/>
                  <a:gd name="T31" fmla="*/ 232 h 288"/>
                  <a:gd name="T32" fmla="*/ 62 w 110"/>
                  <a:gd name="T33" fmla="*/ 220 h 288"/>
                  <a:gd name="T34" fmla="*/ 68 w 110"/>
                  <a:gd name="T35" fmla="*/ 209 h 288"/>
                  <a:gd name="T36" fmla="*/ 72 w 110"/>
                  <a:gd name="T37" fmla="*/ 195 h 288"/>
                  <a:gd name="T38" fmla="*/ 75 w 110"/>
                  <a:gd name="T39" fmla="*/ 186 h 288"/>
                  <a:gd name="T40" fmla="*/ 77 w 110"/>
                  <a:gd name="T41" fmla="*/ 172 h 288"/>
                  <a:gd name="T42" fmla="*/ 84 w 110"/>
                  <a:gd name="T43" fmla="*/ 160 h 288"/>
                  <a:gd name="T44" fmla="*/ 84 w 110"/>
                  <a:gd name="T45" fmla="*/ 140 h 288"/>
                  <a:gd name="T46" fmla="*/ 90 w 110"/>
                  <a:gd name="T47" fmla="*/ 129 h 288"/>
                  <a:gd name="T48" fmla="*/ 92 w 110"/>
                  <a:gd name="T49" fmla="*/ 120 h 288"/>
                  <a:gd name="T50" fmla="*/ 96 w 110"/>
                  <a:gd name="T51" fmla="*/ 103 h 288"/>
                  <a:gd name="T52" fmla="*/ 97 w 110"/>
                  <a:gd name="T53" fmla="*/ 88 h 288"/>
                  <a:gd name="T54" fmla="*/ 97 w 110"/>
                  <a:gd name="T55" fmla="*/ 71 h 288"/>
                  <a:gd name="T56" fmla="*/ 99 w 110"/>
                  <a:gd name="T57" fmla="*/ 57 h 288"/>
                  <a:gd name="T58" fmla="*/ 103 w 110"/>
                  <a:gd name="T59" fmla="*/ 43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4"/>
                    </a:moveTo>
                    <a:lnTo>
                      <a:pt x="3" y="284"/>
                    </a:lnTo>
                    <a:lnTo>
                      <a:pt x="9" y="281"/>
                    </a:lnTo>
                    <a:lnTo>
                      <a:pt x="12" y="287"/>
                    </a:lnTo>
                    <a:lnTo>
                      <a:pt x="14" y="284"/>
                    </a:lnTo>
                    <a:lnTo>
                      <a:pt x="18" y="284"/>
                    </a:lnTo>
                    <a:lnTo>
                      <a:pt x="20" y="284"/>
                    </a:lnTo>
                    <a:lnTo>
                      <a:pt x="22" y="284"/>
                    </a:lnTo>
                    <a:lnTo>
                      <a:pt x="25" y="281"/>
                    </a:lnTo>
                    <a:lnTo>
                      <a:pt x="27" y="278"/>
                    </a:lnTo>
                    <a:lnTo>
                      <a:pt x="27" y="275"/>
                    </a:lnTo>
                    <a:lnTo>
                      <a:pt x="31" y="272"/>
                    </a:lnTo>
                    <a:lnTo>
                      <a:pt x="35" y="269"/>
                    </a:lnTo>
                    <a:lnTo>
                      <a:pt x="36" y="269"/>
                    </a:lnTo>
                    <a:lnTo>
                      <a:pt x="38" y="264"/>
                    </a:lnTo>
                    <a:lnTo>
                      <a:pt x="40" y="261"/>
                    </a:lnTo>
                    <a:lnTo>
                      <a:pt x="42" y="261"/>
                    </a:lnTo>
                    <a:lnTo>
                      <a:pt x="44" y="258"/>
                    </a:lnTo>
                    <a:lnTo>
                      <a:pt x="46" y="255"/>
                    </a:lnTo>
                    <a:lnTo>
                      <a:pt x="48" y="252"/>
                    </a:lnTo>
                    <a:lnTo>
                      <a:pt x="48" y="249"/>
                    </a:lnTo>
                    <a:lnTo>
                      <a:pt x="49" y="246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1" y="232"/>
                    </a:lnTo>
                    <a:lnTo>
                      <a:pt x="55" y="232"/>
                    </a:lnTo>
                    <a:lnTo>
                      <a:pt x="53" y="229"/>
                    </a:lnTo>
                    <a:lnTo>
                      <a:pt x="57" y="232"/>
                    </a:lnTo>
                    <a:lnTo>
                      <a:pt x="62" y="220"/>
                    </a:lnTo>
                    <a:lnTo>
                      <a:pt x="64" y="215"/>
                    </a:lnTo>
                    <a:lnTo>
                      <a:pt x="68" y="209"/>
                    </a:lnTo>
                    <a:lnTo>
                      <a:pt x="70" y="203"/>
                    </a:lnTo>
                    <a:lnTo>
                      <a:pt x="72" y="195"/>
                    </a:lnTo>
                    <a:lnTo>
                      <a:pt x="73" y="189"/>
                    </a:lnTo>
                    <a:lnTo>
                      <a:pt x="75" y="186"/>
                    </a:lnTo>
                    <a:lnTo>
                      <a:pt x="77" y="183"/>
                    </a:lnTo>
                    <a:lnTo>
                      <a:pt x="77" y="172"/>
                    </a:lnTo>
                    <a:lnTo>
                      <a:pt x="83" y="163"/>
                    </a:lnTo>
                    <a:lnTo>
                      <a:pt x="84" y="160"/>
                    </a:lnTo>
                    <a:lnTo>
                      <a:pt x="83" y="154"/>
                    </a:lnTo>
                    <a:lnTo>
                      <a:pt x="84" y="140"/>
                    </a:lnTo>
                    <a:lnTo>
                      <a:pt x="88" y="140"/>
                    </a:lnTo>
                    <a:lnTo>
                      <a:pt x="90" y="129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94" y="109"/>
                    </a:lnTo>
                    <a:lnTo>
                      <a:pt x="96" y="103"/>
                    </a:lnTo>
                    <a:lnTo>
                      <a:pt x="94" y="100"/>
                    </a:lnTo>
                    <a:lnTo>
                      <a:pt x="97" y="88"/>
                    </a:lnTo>
                    <a:lnTo>
                      <a:pt x="97" y="83"/>
                    </a:lnTo>
                    <a:lnTo>
                      <a:pt x="97" y="71"/>
                    </a:lnTo>
                    <a:lnTo>
                      <a:pt x="101" y="68"/>
                    </a:lnTo>
                    <a:lnTo>
                      <a:pt x="99" y="57"/>
                    </a:lnTo>
                    <a:lnTo>
                      <a:pt x="103" y="51"/>
                    </a:lnTo>
                    <a:lnTo>
                      <a:pt x="103" y="43"/>
                    </a:lnTo>
                    <a:lnTo>
                      <a:pt x="103" y="37"/>
                    </a:lnTo>
                    <a:lnTo>
                      <a:pt x="107" y="28"/>
                    </a:lnTo>
                    <a:lnTo>
                      <a:pt x="107" y="20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18" name="Freeform 129"/>
              <p:cNvSpPr>
                <a:spLocks/>
              </p:cNvSpPr>
              <p:nvPr/>
            </p:nvSpPr>
            <p:spPr bwMode="auto">
              <a:xfrm>
                <a:off x="3223" y="1233"/>
                <a:ext cx="107" cy="274"/>
              </a:xfrm>
              <a:custGeom>
                <a:avLst/>
                <a:gdLst>
                  <a:gd name="T0" fmla="*/ 104 w 107"/>
                  <a:gd name="T1" fmla="*/ 273 h 274"/>
                  <a:gd name="T2" fmla="*/ 98 w 107"/>
                  <a:gd name="T3" fmla="*/ 270 h 274"/>
                  <a:gd name="T4" fmla="*/ 92 w 107"/>
                  <a:gd name="T5" fmla="*/ 270 h 274"/>
                  <a:gd name="T6" fmla="*/ 86 w 107"/>
                  <a:gd name="T7" fmla="*/ 267 h 274"/>
                  <a:gd name="T8" fmla="*/ 81 w 107"/>
                  <a:gd name="T9" fmla="*/ 261 h 274"/>
                  <a:gd name="T10" fmla="*/ 81 w 107"/>
                  <a:gd name="T11" fmla="*/ 261 h 274"/>
                  <a:gd name="T12" fmla="*/ 77 w 107"/>
                  <a:gd name="T13" fmla="*/ 258 h 274"/>
                  <a:gd name="T14" fmla="*/ 71 w 107"/>
                  <a:gd name="T15" fmla="*/ 252 h 274"/>
                  <a:gd name="T16" fmla="*/ 67 w 107"/>
                  <a:gd name="T17" fmla="*/ 247 h 274"/>
                  <a:gd name="T18" fmla="*/ 67 w 107"/>
                  <a:gd name="T19" fmla="*/ 244 h 274"/>
                  <a:gd name="T20" fmla="*/ 62 w 107"/>
                  <a:gd name="T21" fmla="*/ 238 h 274"/>
                  <a:gd name="T22" fmla="*/ 60 w 107"/>
                  <a:gd name="T23" fmla="*/ 235 h 274"/>
                  <a:gd name="T24" fmla="*/ 60 w 107"/>
                  <a:gd name="T25" fmla="*/ 229 h 274"/>
                  <a:gd name="T26" fmla="*/ 58 w 107"/>
                  <a:gd name="T27" fmla="*/ 227 h 274"/>
                  <a:gd name="T28" fmla="*/ 54 w 107"/>
                  <a:gd name="T29" fmla="*/ 224 h 274"/>
                  <a:gd name="T30" fmla="*/ 53 w 107"/>
                  <a:gd name="T31" fmla="*/ 221 h 274"/>
                  <a:gd name="T32" fmla="*/ 47 w 107"/>
                  <a:gd name="T33" fmla="*/ 209 h 274"/>
                  <a:gd name="T34" fmla="*/ 42 w 107"/>
                  <a:gd name="T35" fmla="*/ 198 h 274"/>
                  <a:gd name="T36" fmla="*/ 38 w 107"/>
                  <a:gd name="T37" fmla="*/ 189 h 274"/>
                  <a:gd name="T38" fmla="*/ 34 w 107"/>
                  <a:gd name="T39" fmla="*/ 175 h 274"/>
                  <a:gd name="T40" fmla="*/ 30 w 107"/>
                  <a:gd name="T41" fmla="*/ 163 h 274"/>
                  <a:gd name="T42" fmla="*/ 26 w 107"/>
                  <a:gd name="T43" fmla="*/ 152 h 274"/>
                  <a:gd name="T44" fmla="*/ 24 w 107"/>
                  <a:gd name="T45" fmla="*/ 137 h 274"/>
                  <a:gd name="T46" fmla="*/ 21 w 107"/>
                  <a:gd name="T47" fmla="*/ 129 h 274"/>
                  <a:gd name="T48" fmla="*/ 17 w 107"/>
                  <a:gd name="T49" fmla="*/ 112 h 274"/>
                  <a:gd name="T50" fmla="*/ 17 w 107"/>
                  <a:gd name="T51" fmla="*/ 103 h 274"/>
                  <a:gd name="T52" fmla="*/ 13 w 107"/>
                  <a:gd name="T53" fmla="*/ 89 h 274"/>
                  <a:gd name="T54" fmla="*/ 11 w 107"/>
                  <a:gd name="T55" fmla="*/ 68 h 274"/>
                  <a:gd name="T56" fmla="*/ 9 w 107"/>
                  <a:gd name="T57" fmla="*/ 60 h 274"/>
                  <a:gd name="T58" fmla="*/ 5 w 107"/>
                  <a:gd name="T59" fmla="*/ 45 h 274"/>
                  <a:gd name="T60" fmla="*/ 1 w 107"/>
                  <a:gd name="T61" fmla="*/ 25 h 274"/>
                  <a:gd name="T62" fmla="*/ 3 w 107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74"/>
                  <a:gd name="T98" fmla="*/ 107 w 107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74">
                    <a:moveTo>
                      <a:pt x="106" y="273"/>
                    </a:moveTo>
                    <a:lnTo>
                      <a:pt x="104" y="273"/>
                    </a:lnTo>
                    <a:lnTo>
                      <a:pt x="100" y="273"/>
                    </a:lnTo>
                    <a:lnTo>
                      <a:pt x="98" y="270"/>
                    </a:lnTo>
                    <a:lnTo>
                      <a:pt x="94" y="273"/>
                    </a:lnTo>
                    <a:lnTo>
                      <a:pt x="92" y="270"/>
                    </a:lnTo>
                    <a:lnTo>
                      <a:pt x="90" y="270"/>
                    </a:lnTo>
                    <a:lnTo>
                      <a:pt x="86" y="267"/>
                    </a:lnTo>
                    <a:lnTo>
                      <a:pt x="84" y="264"/>
                    </a:lnTo>
                    <a:lnTo>
                      <a:pt x="81" y="261"/>
                    </a:lnTo>
                    <a:lnTo>
                      <a:pt x="77" y="261"/>
                    </a:lnTo>
                    <a:lnTo>
                      <a:pt x="77" y="258"/>
                    </a:lnTo>
                    <a:lnTo>
                      <a:pt x="73" y="258"/>
                    </a:lnTo>
                    <a:lnTo>
                      <a:pt x="71" y="252"/>
                    </a:lnTo>
                    <a:lnTo>
                      <a:pt x="67" y="252"/>
                    </a:lnTo>
                    <a:lnTo>
                      <a:pt x="67" y="247"/>
                    </a:lnTo>
                    <a:lnTo>
                      <a:pt x="67" y="244"/>
                    </a:lnTo>
                    <a:lnTo>
                      <a:pt x="62" y="238"/>
                    </a:lnTo>
                    <a:lnTo>
                      <a:pt x="60" y="235"/>
                    </a:lnTo>
                    <a:lnTo>
                      <a:pt x="60" y="229"/>
                    </a:lnTo>
                    <a:lnTo>
                      <a:pt x="58" y="227"/>
                    </a:lnTo>
                    <a:lnTo>
                      <a:pt x="56" y="227"/>
                    </a:lnTo>
                    <a:lnTo>
                      <a:pt x="54" y="224"/>
                    </a:lnTo>
                    <a:lnTo>
                      <a:pt x="53" y="224"/>
                    </a:lnTo>
                    <a:lnTo>
                      <a:pt x="53" y="221"/>
                    </a:lnTo>
                    <a:lnTo>
                      <a:pt x="51" y="221"/>
                    </a:lnTo>
                    <a:lnTo>
                      <a:pt x="47" y="209"/>
                    </a:lnTo>
                    <a:lnTo>
                      <a:pt x="45" y="206"/>
                    </a:lnTo>
                    <a:lnTo>
                      <a:pt x="42" y="198"/>
                    </a:lnTo>
                    <a:lnTo>
                      <a:pt x="38" y="195"/>
                    </a:lnTo>
                    <a:lnTo>
                      <a:pt x="38" y="189"/>
                    </a:lnTo>
                    <a:lnTo>
                      <a:pt x="36" y="181"/>
                    </a:lnTo>
                    <a:lnTo>
                      <a:pt x="34" y="175"/>
                    </a:lnTo>
                    <a:lnTo>
                      <a:pt x="30" y="166"/>
                    </a:lnTo>
                    <a:lnTo>
                      <a:pt x="30" y="163"/>
                    </a:lnTo>
                    <a:lnTo>
                      <a:pt x="28" y="160"/>
                    </a:lnTo>
                    <a:lnTo>
                      <a:pt x="26" y="152"/>
                    </a:lnTo>
                    <a:lnTo>
                      <a:pt x="22" y="146"/>
                    </a:lnTo>
                    <a:lnTo>
                      <a:pt x="24" y="137"/>
                    </a:lnTo>
                    <a:lnTo>
                      <a:pt x="24" y="135"/>
                    </a:lnTo>
                    <a:lnTo>
                      <a:pt x="21" y="129"/>
                    </a:lnTo>
                    <a:lnTo>
                      <a:pt x="19" y="123"/>
                    </a:lnTo>
                    <a:lnTo>
                      <a:pt x="17" y="112"/>
                    </a:lnTo>
                    <a:lnTo>
                      <a:pt x="17" y="109"/>
                    </a:lnTo>
                    <a:lnTo>
                      <a:pt x="17" y="103"/>
                    </a:lnTo>
                    <a:lnTo>
                      <a:pt x="15" y="94"/>
                    </a:lnTo>
                    <a:lnTo>
                      <a:pt x="13" y="89"/>
                    </a:lnTo>
                    <a:lnTo>
                      <a:pt x="9" y="80"/>
                    </a:lnTo>
                    <a:lnTo>
                      <a:pt x="11" y="68"/>
                    </a:lnTo>
                    <a:lnTo>
                      <a:pt x="7" y="66"/>
                    </a:lnTo>
                    <a:lnTo>
                      <a:pt x="9" y="60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3" y="37"/>
                    </a:lnTo>
                    <a:lnTo>
                      <a:pt x="1" y="25"/>
                    </a:lnTo>
                    <a:lnTo>
                      <a:pt x="1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19" name="Freeform 130"/>
              <p:cNvSpPr>
                <a:spLocks/>
              </p:cNvSpPr>
              <p:nvPr/>
            </p:nvSpPr>
            <p:spPr bwMode="auto">
              <a:xfrm>
                <a:off x="3112" y="950"/>
                <a:ext cx="112" cy="284"/>
              </a:xfrm>
              <a:custGeom>
                <a:avLst/>
                <a:gdLst>
                  <a:gd name="T0" fmla="*/ 3 w 112"/>
                  <a:gd name="T1" fmla="*/ 5 h 284"/>
                  <a:gd name="T2" fmla="*/ 9 w 112"/>
                  <a:gd name="T3" fmla="*/ 2 h 284"/>
                  <a:gd name="T4" fmla="*/ 13 w 112"/>
                  <a:gd name="T5" fmla="*/ 2 h 284"/>
                  <a:gd name="T6" fmla="*/ 21 w 112"/>
                  <a:gd name="T7" fmla="*/ 5 h 284"/>
                  <a:gd name="T8" fmla="*/ 27 w 112"/>
                  <a:gd name="T9" fmla="*/ 11 h 284"/>
                  <a:gd name="T10" fmla="*/ 29 w 112"/>
                  <a:gd name="T11" fmla="*/ 14 h 284"/>
                  <a:gd name="T12" fmla="*/ 33 w 112"/>
                  <a:gd name="T13" fmla="*/ 17 h 284"/>
                  <a:gd name="T14" fmla="*/ 37 w 112"/>
                  <a:gd name="T15" fmla="*/ 20 h 284"/>
                  <a:gd name="T16" fmla="*/ 42 w 112"/>
                  <a:gd name="T17" fmla="*/ 25 h 284"/>
                  <a:gd name="T18" fmla="*/ 44 w 112"/>
                  <a:gd name="T19" fmla="*/ 28 h 284"/>
                  <a:gd name="T20" fmla="*/ 46 w 112"/>
                  <a:gd name="T21" fmla="*/ 37 h 284"/>
                  <a:gd name="T22" fmla="*/ 48 w 112"/>
                  <a:gd name="T23" fmla="*/ 40 h 284"/>
                  <a:gd name="T24" fmla="*/ 52 w 112"/>
                  <a:gd name="T25" fmla="*/ 45 h 284"/>
                  <a:gd name="T26" fmla="*/ 56 w 112"/>
                  <a:gd name="T27" fmla="*/ 51 h 284"/>
                  <a:gd name="T28" fmla="*/ 56 w 112"/>
                  <a:gd name="T29" fmla="*/ 57 h 284"/>
                  <a:gd name="T30" fmla="*/ 58 w 112"/>
                  <a:gd name="T31" fmla="*/ 60 h 284"/>
                  <a:gd name="T32" fmla="*/ 66 w 112"/>
                  <a:gd name="T33" fmla="*/ 71 h 284"/>
                  <a:gd name="T34" fmla="*/ 70 w 112"/>
                  <a:gd name="T35" fmla="*/ 82 h 284"/>
                  <a:gd name="T36" fmla="*/ 75 w 112"/>
                  <a:gd name="T37" fmla="*/ 97 h 284"/>
                  <a:gd name="T38" fmla="*/ 79 w 112"/>
                  <a:gd name="T39" fmla="*/ 108 h 284"/>
                  <a:gd name="T40" fmla="*/ 83 w 112"/>
                  <a:gd name="T41" fmla="*/ 117 h 284"/>
                  <a:gd name="T42" fmla="*/ 87 w 112"/>
                  <a:gd name="T43" fmla="*/ 131 h 284"/>
                  <a:gd name="T44" fmla="*/ 87 w 112"/>
                  <a:gd name="T45" fmla="*/ 142 h 284"/>
                  <a:gd name="T46" fmla="*/ 93 w 112"/>
                  <a:gd name="T47" fmla="*/ 154 h 284"/>
                  <a:gd name="T48" fmla="*/ 93 w 112"/>
                  <a:gd name="T49" fmla="*/ 174 h 284"/>
                  <a:gd name="T50" fmla="*/ 97 w 112"/>
                  <a:gd name="T51" fmla="*/ 188 h 284"/>
                  <a:gd name="T52" fmla="*/ 99 w 112"/>
                  <a:gd name="T53" fmla="*/ 202 h 284"/>
                  <a:gd name="T54" fmla="*/ 103 w 112"/>
                  <a:gd name="T55" fmla="*/ 214 h 284"/>
                  <a:gd name="T56" fmla="*/ 105 w 112"/>
                  <a:gd name="T57" fmla="*/ 228 h 284"/>
                  <a:gd name="T58" fmla="*/ 107 w 112"/>
                  <a:gd name="T59" fmla="*/ 248 h 284"/>
                  <a:gd name="T60" fmla="*/ 109 w 112"/>
                  <a:gd name="T61" fmla="*/ 262 h 284"/>
                  <a:gd name="T62" fmla="*/ 111 w 112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0" y="0"/>
                    </a:moveTo>
                    <a:lnTo>
                      <a:pt x="3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25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7" y="20"/>
                    </a:lnTo>
                    <a:lnTo>
                      <a:pt x="40" y="22"/>
                    </a:lnTo>
                    <a:lnTo>
                      <a:pt x="42" y="25"/>
                    </a:lnTo>
                    <a:lnTo>
                      <a:pt x="40" y="28"/>
                    </a:lnTo>
                    <a:lnTo>
                      <a:pt x="44" y="28"/>
                    </a:lnTo>
                    <a:lnTo>
                      <a:pt x="42" y="31"/>
                    </a:lnTo>
                    <a:lnTo>
                      <a:pt x="46" y="37"/>
                    </a:lnTo>
                    <a:lnTo>
                      <a:pt x="48" y="40"/>
                    </a:lnTo>
                    <a:lnTo>
                      <a:pt x="50" y="42"/>
                    </a:lnTo>
                    <a:lnTo>
                      <a:pt x="52" y="45"/>
                    </a:lnTo>
                    <a:lnTo>
                      <a:pt x="54" y="51"/>
                    </a:lnTo>
                    <a:lnTo>
                      <a:pt x="56" y="51"/>
                    </a:lnTo>
                    <a:lnTo>
                      <a:pt x="56" y="57"/>
                    </a:lnTo>
                    <a:lnTo>
                      <a:pt x="58" y="54"/>
                    </a:lnTo>
                    <a:lnTo>
                      <a:pt x="58" y="60"/>
                    </a:lnTo>
                    <a:lnTo>
                      <a:pt x="64" y="62"/>
                    </a:lnTo>
                    <a:lnTo>
                      <a:pt x="66" y="71"/>
                    </a:lnTo>
                    <a:lnTo>
                      <a:pt x="66" y="77"/>
                    </a:lnTo>
                    <a:lnTo>
                      <a:pt x="70" y="82"/>
                    </a:lnTo>
                    <a:lnTo>
                      <a:pt x="72" y="91"/>
                    </a:lnTo>
                    <a:lnTo>
                      <a:pt x="75" y="97"/>
                    </a:lnTo>
                    <a:lnTo>
                      <a:pt x="75" y="100"/>
                    </a:lnTo>
                    <a:lnTo>
                      <a:pt x="79" y="108"/>
                    </a:lnTo>
                    <a:lnTo>
                      <a:pt x="81" y="111"/>
                    </a:lnTo>
                    <a:lnTo>
                      <a:pt x="83" y="117"/>
                    </a:lnTo>
                    <a:lnTo>
                      <a:pt x="83" y="125"/>
                    </a:lnTo>
                    <a:lnTo>
                      <a:pt x="87" y="131"/>
                    </a:lnTo>
                    <a:lnTo>
                      <a:pt x="89" y="137"/>
                    </a:lnTo>
                    <a:lnTo>
                      <a:pt x="87" y="142"/>
                    </a:lnTo>
                    <a:lnTo>
                      <a:pt x="91" y="154"/>
                    </a:lnTo>
                    <a:lnTo>
                      <a:pt x="93" y="154"/>
                    </a:lnTo>
                    <a:lnTo>
                      <a:pt x="93" y="162"/>
                    </a:lnTo>
                    <a:lnTo>
                      <a:pt x="93" y="174"/>
                    </a:lnTo>
                    <a:lnTo>
                      <a:pt x="97" y="180"/>
                    </a:lnTo>
                    <a:lnTo>
                      <a:pt x="97" y="188"/>
                    </a:lnTo>
                    <a:lnTo>
                      <a:pt x="99" y="191"/>
                    </a:lnTo>
                    <a:lnTo>
                      <a:pt x="99" y="202"/>
                    </a:lnTo>
                    <a:lnTo>
                      <a:pt x="103" y="211"/>
                    </a:lnTo>
                    <a:lnTo>
                      <a:pt x="103" y="214"/>
                    </a:lnTo>
                    <a:lnTo>
                      <a:pt x="105" y="220"/>
                    </a:lnTo>
                    <a:lnTo>
                      <a:pt x="105" y="228"/>
                    </a:lnTo>
                    <a:lnTo>
                      <a:pt x="109" y="240"/>
                    </a:lnTo>
                    <a:lnTo>
                      <a:pt x="107" y="248"/>
                    </a:lnTo>
                    <a:lnTo>
                      <a:pt x="109" y="257"/>
                    </a:lnTo>
                    <a:lnTo>
                      <a:pt x="109" y="262"/>
                    </a:lnTo>
                    <a:lnTo>
                      <a:pt x="109" y="277"/>
                    </a:lnTo>
                    <a:lnTo>
                      <a:pt x="111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20" name="Freeform 131"/>
              <p:cNvSpPr>
                <a:spLocks/>
              </p:cNvSpPr>
              <p:nvPr/>
            </p:nvSpPr>
            <p:spPr bwMode="auto">
              <a:xfrm>
                <a:off x="3005" y="950"/>
                <a:ext cx="108" cy="284"/>
              </a:xfrm>
              <a:custGeom>
                <a:avLst/>
                <a:gdLst>
                  <a:gd name="T0" fmla="*/ 103 w 108"/>
                  <a:gd name="T1" fmla="*/ 2 h 284"/>
                  <a:gd name="T2" fmla="*/ 95 w 108"/>
                  <a:gd name="T3" fmla="*/ 2 h 284"/>
                  <a:gd name="T4" fmla="*/ 91 w 108"/>
                  <a:gd name="T5" fmla="*/ 2 h 284"/>
                  <a:gd name="T6" fmla="*/ 87 w 108"/>
                  <a:gd name="T7" fmla="*/ 5 h 284"/>
                  <a:gd name="T8" fmla="*/ 81 w 108"/>
                  <a:gd name="T9" fmla="*/ 8 h 284"/>
                  <a:gd name="T10" fmla="*/ 79 w 108"/>
                  <a:gd name="T11" fmla="*/ 14 h 284"/>
                  <a:gd name="T12" fmla="*/ 75 w 108"/>
                  <a:gd name="T13" fmla="*/ 14 h 284"/>
                  <a:gd name="T14" fmla="*/ 71 w 108"/>
                  <a:gd name="T15" fmla="*/ 17 h 284"/>
                  <a:gd name="T16" fmla="*/ 68 w 108"/>
                  <a:gd name="T17" fmla="*/ 22 h 284"/>
                  <a:gd name="T18" fmla="*/ 64 w 108"/>
                  <a:gd name="T19" fmla="*/ 25 h 284"/>
                  <a:gd name="T20" fmla="*/ 62 w 108"/>
                  <a:gd name="T21" fmla="*/ 31 h 284"/>
                  <a:gd name="T22" fmla="*/ 60 w 108"/>
                  <a:gd name="T23" fmla="*/ 40 h 284"/>
                  <a:gd name="T24" fmla="*/ 58 w 108"/>
                  <a:gd name="T25" fmla="*/ 45 h 284"/>
                  <a:gd name="T26" fmla="*/ 56 w 108"/>
                  <a:gd name="T27" fmla="*/ 51 h 284"/>
                  <a:gd name="T28" fmla="*/ 54 w 108"/>
                  <a:gd name="T29" fmla="*/ 54 h 284"/>
                  <a:gd name="T30" fmla="*/ 52 w 108"/>
                  <a:gd name="T31" fmla="*/ 57 h 284"/>
                  <a:gd name="T32" fmla="*/ 46 w 108"/>
                  <a:gd name="T33" fmla="*/ 71 h 284"/>
                  <a:gd name="T34" fmla="*/ 40 w 108"/>
                  <a:gd name="T35" fmla="*/ 80 h 284"/>
                  <a:gd name="T36" fmla="*/ 38 w 108"/>
                  <a:gd name="T37" fmla="*/ 94 h 284"/>
                  <a:gd name="T38" fmla="*/ 33 w 108"/>
                  <a:gd name="T39" fmla="*/ 105 h 284"/>
                  <a:gd name="T40" fmla="*/ 31 w 108"/>
                  <a:gd name="T41" fmla="*/ 117 h 284"/>
                  <a:gd name="T42" fmla="*/ 25 w 108"/>
                  <a:gd name="T43" fmla="*/ 131 h 284"/>
                  <a:gd name="T44" fmla="*/ 23 w 108"/>
                  <a:gd name="T45" fmla="*/ 142 h 284"/>
                  <a:gd name="T46" fmla="*/ 19 w 108"/>
                  <a:gd name="T47" fmla="*/ 157 h 284"/>
                  <a:gd name="T48" fmla="*/ 17 w 108"/>
                  <a:gd name="T49" fmla="*/ 171 h 284"/>
                  <a:gd name="T50" fmla="*/ 13 w 108"/>
                  <a:gd name="T51" fmla="*/ 182 h 284"/>
                  <a:gd name="T52" fmla="*/ 13 w 108"/>
                  <a:gd name="T53" fmla="*/ 200 h 284"/>
                  <a:gd name="T54" fmla="*/ 11 w 108"/>
                  <a:gd name="T55" fmla="*/ 211 h 284"/>
                  <a:gd name="T56" fmla="*/ 5 w 108"/>
                  <a:gd name="T57" fmla="*/ 231 h 284"/>
                  <a:gd name="T58" fmla="*/ 7 w 108"/>
                  <a:gd name="T59" fmla="*/ 242 h 284"/>
                  <a:gd name="T60" fmla="*/ 1 w 108"/>
                  <a:gd name="T61" fmla="*/ 262 h 284"/>
                  <a:gd name="T62" fmla="*/ 0 w 108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4"/>
                  <a:gd name="T98" fmla="*/ 108 w 108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4">
                    <a:moveTo>
                      <a:pt x="107" y="0"/>
                    </a:moveTo>
                    <a:lnTo>
                      <a:pt x="103" y="2"/>
                    </a:lnTo>
                    <a:lnTo>
                      <a:pt x="99" y="0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89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1" y="8"/>
                    </a:lnTo>
                    <a:lnTo>
                      <a:pt x="79" y="11"/>
                    </a:lnTo>
                    <a:lnTo>
                      <a:pt x="79" y="14"/>
                    </a:lnTo>
                    <a:lnTo>
                      <a:pt x="75" y="17"/>
                    </a:lnTo>
                    <a:lnTo>
                      <a:pt x="75" y="14"/>
                    </a:lnTo>
                    <a:lnTo>
                      <a:pt x="71" y="17"/>
                    </a:lnTo>
                    <a:lnTo>
                      <a:pt x="71" y="22"/>
                    </a:lnTo>
                    <a:lnTo>
                      <a:pt x="68" y="22"/>
                    </a:lnTo>
                    <a:lnTo>
                      <a:pt x="68" y="25"/>
                    </a:lnTo>
                    <a:lnTo>
                      <a:pt x="64" y="25"/>
                    </a:lnTo>
                    <a:lnTo>
                      <a:pt x="64" y="31"/>
                    </a:lnTo>
                    <a:lnTo>
                      <a:pt x="62" y="31"/>
                    </a:lnTo>
                    <a:lnTo>
                      <a:pt x="64" y="34"/>
                    </a:lnTo>
                    <a:lnTo>
                      <a:pt x="60" y="40"/>
                    </a:lnTo>
                    <a:lnTo>
                      <a:pt x="56" y="42"/>
                    </a:lnTo>
                    <a:lnTo>
                      <a:pt x="58" y="45"/>
                    </a:lnTo>
                    <a:lnTo>
                      <a:pt x="54" y="48"/>
                    </a:lnTo>
                    <a:lnTo>
                      <a:pt x="56" y="51"/>
                    </a:lnTo>
                    <a:lnTo>
                      <a:pt x="54" y="54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48" y="68"/>
                    </a:lnTo>
                    <a:lnTo>
                      <a:pt x="46" y="71"/>
                    </a:lnTo>
                    <a:lnTo>
                      <a:pt x="42" y="80"/>
                    </a:lnTo>
                    <a:lnTo>
                      <a:pt x="40" y="80"/>
                    </a:lnTo>
                    <a:lnTo>
                      <a:pt x="40" y="88"/>
                    </a:lnTo>
                    <a:lnTo>
                      <a:pt x="38" y="94"/>
                    </a:lnTo>
                    <a:lnTo>
                      <a:pt x="35" y="100"/>
                    </a:lnTo>
                    <a:lnTo>
                      <a:pt x="33" y="105"/>
                    </a:lnTo>
                    <a:lnTo>
                      <a:pt x="31" y="108"/>
                    </a:lnTo>
                    <a:lnTo>
                      <a:pt x="31" y="117"/>
                    </a:lnTo>
                    <a:lnTo>
                      <a:pt x="29" y="122"/>
                    </a:lnTo>
                    <a:lnTo>
                      <a:pt x="25" y="131"/>
                    </a:lnTo>
                    <a:lnTo>
                      <a:pt x="25" y="137"/>
                    </a:lnTo>
                    <a:lnTo>
                      <a:pt x="23" y="142"/>
                    </a:lnTo>
                    <a:lnTo>
                      <a:pt x="19" y="148"/>
                    </a:lnTo>
                    <a:lnTo>
                      <a:pt x="19" y="157"/>
                    </a:lnTo>
                    <a:lnTo>
                      <a:pt x="17" y="162"/>
                    </a:lnTo>
                    <a:lnTo>
                      <a:pt x="17" y="171"/>
                    </a:lnTo>
                    <a:lnTo>
                      <a:pt x="17" y="174"/>
                    </a:lnTo>
                    <a:lnTo>
                      <a:pt x="13" y="182"/>
                    </a:lnTo>
                    <a:lnTo>
                      <a:pt x="15" y="191"/>
                    </a:lnTo>
                    <a:lnTo>
                      <a:pt x="13" y="200"/>
                    </a:lnTo>
                    <a:lnTo>
                      <a:pt x="11" y="205"/>
                    </a:lnTo>
                    <a:lnTo>
                      <a:pt x="11" y="211"/>
                    </a:lnTo>
                    <a:lnTo>
                      <a:pt x="9" y="217"/>
                    </a:lnTo>
                    <a:lnTo>
                      <a:pt x="5" y="231"/>
                    </a:lnTo>
                    <a:lnTo>
                      <a:pt x="5" y="237"/>
                    </a:lnTo>
                    <a:lnTo>
                      <a:pt x="7" y="242"/>
                    </a:lnTo>
                    <a:lnTo>
                      <a:pt x="3" y="251"/>
                    </a:lnTo>
                    <a:lnTo>
                      <a:pt x="1" y="262"/>
                    </a:lnTo>
                    <a:lnTo>
                      <a:pt x="1" y="268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21" name="Freeform 132"/>
              <p:cNvSpPr>
                <a:spLocks/>
              </p:cNvSpPr>
              <p:nvPr/>
            </p:nvSpPr>
            <p:spPr bwMode="auto">
              <a:xfrm>
                <a:off x="4982" y="1233"/>
                <a:ext cx="108" cy="288"/>
              </a:xfrm>
              <a:custGeom>
                <a:avLst/>
                <a:gdLst>
                  <a:gd name="T0" fmla="*/ 105 w 108"/>
                  <a:gd name="T1" fmla="*/ 287 h 288"/>
                  <a:gd name="T2" fmla="*/ 97 w 108"/>
                  <a:gd name="T3" fmla="*/ 284 h 288"/>
                  <a:gd name="T4" fmla="*/ 89 w 108"/>
                  <a:gd name="T5" fmla="*/ 284 h 288"/>
                  <a:gd name="T6" fmla="*/ 86 w 108"/>
                  <a:gd name="T7" fmla="*/ 284 h 288"/>
                  <a:gd name="T8" fmla="*/ 80 w 108"/>
                  <a:gd name="T9" fmla="*/ 275 h 288"/>
                  <a:gd name="T10" fmla="*/ 76 w 108"/>
                  <a:gd name="T11" fmla="*/ 272 h 288"/>
                  <a:gd name="T12" fmla="*/ 74 w 108"/>
                  <a:gd name="T13" fmla="*/ 272 h 288"/>
                  <a:gd name="T14" fmla="*/ 69 w 108"/>
                  <a:gd name="T15" fmla="*/ 264 h 288"/>
                  <a:gd name="T16" fmla="*/ 67 w 108"/>
                  <a:gd name="T17" fmla="*/ 261 h 288"/>
                  <a:gd name="T18" fmla="*/ 63 w 108"/>
                  <a:gd name="T19" fmla="*/ 261 h 288"/>
                  <a:gd name="T20" fmla="*/ 61 w 108"/>
                  <a:gd name="T21" fmla="*/ 255 h 288"/>
                  <a:gd name="T22" fmla="*/ 59 w 108"/>
                  <a:gd name="T23" fmla="*/ 246 h 288"/>
                  <a:gd name="T24" fmla="*/ 57 w 108"/>
                  <a:gd name="T25" fmla="*/ 243 h 288"/>
                  <a:gd name="T26" fmla="*/ 55 w 108"/>
                  <a:gd name="T27" fmla="*/ 243 h 288"/>
                  <a:gd name="T28" fmla="*/ 53 w 108"/>
                  <a:gd name="T29" fmla="*/ 235 h 288"/>
                  <a:gd name="T30" fmla="*/ 53 w 108"/>
                  <a:gd name="T31" fmla="*/ 232 h 288"/>
                  <a:gd name="T32" fmla="*/ 47 w 108"/>
                  <a:gd name="T33" fmla="*/ 226 h 288"/>
                  <a:gd name="T34" fmla="*/ 41 w 108"/>
                  <a:gd name="T35" fmla="*/ 209 h 288"/>
                  <a:gd name="T36" fmla="*/ 35 w 108"/>
                  <a:gd name="T37" fmla="*/ 198 h 288"/>
                  <a:gd name="T38" fmla="*/ 34 w 108"/>
                  <a:gd name="T39" fmla="*/ 186 h 288"/>
                  <a:gd name="T40" fmla="*/ 30 w 108"/>
                  <a:gd name="T41" fmla="*/ 175 h 288"/>
                  <a:gd name="T42" fmla="*/ 26 w 108"/>
                  <a:gd name="T43" fmla="*/ 160 h 288"/>
                  <a:gd name="T44" fmla="*/ 22 w 108"/>
                  <a:gd name="T45" fmla="*/ 146 h 288"/>
                  <a:gd name="T46" fmla="*/ 20 w 108"/>
                  <a:gd name="T47" fmla="*/ 134 h 288"/>
                  <a:gd name="T48" fmla="*/ 15 w 108"/>
                  <a:gd name="T49" fmla="*/ 120 h 288"/>
                  <a:gd name="T50" fmla="*/ 15 w 108"/>
                  <a:gd name="T51" fmla="*/ 109 h 288"/>
                  <a:gd name="T52" fmla="*/ 13 w 108"/>
                  <a:gd name="T53" fmla="*/ 91 h 288"/>
                  <a:gd name="T54" fmla="*/ 11 w 108"/>
                  <a:gd name="T55" fmla="*/ 77 h 288"/>
                  <a:gd name="T56" fmla="*/ 7 w 108"/>
                  <a:gd name="T57" fmla="*/ 63 h 288"/>
                  <a:gd name="T58" fmla="*/ 3 w 108"/>
                  <a:gd name="T59" fmla="*/ 45 h 288"/>
                  <a:gd name="T60" fmla="*/ 3 w 108"/>
                  <a:gd name="T61" fmla="*/ 25 h 288"/>
                  <a:gd name="T62" fmla="*/ 3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5" y="287"/>
                    </a:lnTo>
                    <a:lnTo>
                      <a:pt x="97" y="284"/>
                    </a:lnTo>
                    <a:lnTo>
                      <a:pt x="93" y="287"/>
                    </a:lnTo>
                    <a:lnTo>
                      <a:pt x="89" y="284"/>
                    </a:lnTo>
                    <a:lnTo>
                      <a:pt x="88" y="284"/>
                    </a:lnTo>
                    <a:lnTo>
                      <a:pt x="86" y="284"/>
                    </a:lnTo>
                    <a:lnTo>
                      <a:pt x="84" y="278"/>
                    </a:lnTo>
                    <a:lnTo>
                      <a:pt x="80" y="275"/>
                    </a:lnTo>
                    <a:lnTo>
                      <a:pt x="78" y="275"/>
                    </a:lnTo>
                    <a:lnTo>
                      <a:pt x="76" y="272"/>
                    </a:lnTo>
                    <a:lnTo>
                      <a:pt x="76" y="275"/>
                    </a:lnTo>
                    <a:lnTo>
                      <a:pt x="74" y="272"/>
                    </a:lnTo>
                    <a:lnTo>
                      <a:pt x="72" y="269"/>
                    </a:lnTo>
                    <a:lnTo>
                      <a:pt x="69" y="264"/>
                    </a:lnTo>
                    <a:lnTo>
                      <a:pt x="67" y="264"/>
                    </a:lnTo>
                    <a:lnTo>
                      <a:pt x="67" y="261"/>
                    </a:lnTo>
                    <a:lnTo>
                      <a:pt x="65" y="261"/>
                    </a:lnTo>
                    <a:lnTo>
                      <a:pt x="63" y="261"/>
                    </a:lnTo>
                    <a:lnTo>
                      <a:pt x="61" y="255"/>
                    </a:lnTo>
                    <a:lnTo>
                      <a:pt x="59" y="252"/>
                    </a:lnTo>
                    <a:lnTo>
                      <a:pt x="59" y="246"/>
                    </a:lnTo>
                    <a:lnTo>
                      <a:pt x="57" y="243"/>
                    </a:lnTo>
                    <a:lnTo>
                      <a:pt x="55" y="243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1" y="229"/>
                    </a:lnTo>
                    <a:lnTo>
                      <a:pt x="47" y="226"/>
                    </a:lnTo>
                    <a:lnTo>
                      <a:pt x="45" y="218"/>
                    </a:lnTo>
                    <a:lnTo>
                      <a:pt x="41" y="209"/>
                    </a:lnTo>
                    <a:lnTo>
                      <a:pt x="35" y="203"/>
                    </a:lnTo>
                    <a:lnTo>
                      <a:pt x="35" y="198"/>
                    </a:lnTo>
                    <a:lnTo>
                      <a:pt x="35" y="192"/>
                    </a:lnTo>
                    <a:lnTo>
                      <a:pt x="34" y="186"/>
                    </a:lnTo>
                    <a:lnTo>
                      <a:pt x="32" y="177"/>
                    </a:lnTo>
                    <a:lnTo>
                      <a:pt x="30" y="175"/>
                    </a:lnTo>
                    <a:lnTo>
                      <a:pt x="26" y="169"/>
                    </a:lnTo>
                    <a:lnTo>
                      <a:pt x="26" y="160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2" y="143"/>
                    </a:lnTo>
                    <a:lnTo>
                      <a:pt x="20" y="134"/>
                    </a:lnTo>
                    <a:lnTo>
                      <a:pt x="17" y="132"/>
                    </a:lnTo>
                    <a:lnTo>
                      <a:pt x="15" y="120"/>
                    </a:lnTo>
                    <a:lnTo>
                      <a:pt x="18" y="114"/>
                    </a:lnTo>
                    <a:lnTo>
                      <a:pt x="15" y="109"/>
                    </a:lnTo>
                    <a:lnTo>
                      <a:pt x="13" y="100"/>
                    </a:lnTo>
                    <a:lnTo>
                      <a:pt x="13" y="91"/>
                    </a:lnTo>
                    <a:lnTo>
                      <a:pt x="9" y="83"/>
                    </a:lnTo>
                    <a:lnTo>
                      <a:pt x="11" y="77"/>
                    </a:lnTo>
                    <a:lnTo>
                      <a:pt x="9" y="74"/>
                    </a:lnTo>
                    <a:lnTo>
                      <a:pt x="7" y="63"/>
                    </a:lnTo>
                    <a:lnTo>
                      <a:pt x="5" y="51"/>
                    </a:lnTo>
                    <a:lnTo>
                      <a:pt x="3" y="45"/>
                    </a:lnTo>
                    <a:lnTo>
                      <a:pt x="5" y="34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22" name="Freeform 133"/>
              <p:cNvSpPr>
                <a:spLocks/>
              </p:cNvSpPr>
              <p:nvPr/>
            </p:nvSpPr>
            <p:spPr bwMode="auto">
              <a:xfrm>
                <a:off x="5089" y="1247"/>
                <a:ext cx="115" cy="274"/>
              </a:xfrm>
              <a:custGeom>
                <a:avLst/>
                <a:gdLst>
                  <a:gd name="T0" fmla="*/ 0 w 115"/>
                  <a:gd name="T1" fmla="*/ 270 h 274"/>
                  <a:gd name="T2" fmla="*/ 11 w 115"/>
                  <a:gd name="T3" fmla="*/ 270 h 274"/>
                  <a:gd name="T4" fmla="*/ 13 w 115"/>
                  <a:gd name="T5" fmla="*/ 270 h 274"/>
                  <a:gd name="T6" fmla="*/ 23 w 115"/>
                  <a:gd name="T7" fmla="*/ 270 h 274"/>
                  <a:gd name="T8" fmla="*/ 25 w 115"/>
                  <a:gd name="T9" fmla="*/ 264 h 274"/>
                  <a:gd name="T10" fmla="*/ 29 w 115"/>
                  <a:gd name="T11" fmla="*/ 258 h 274"/>
                  <a:gd name="T12" fmla="*/ 35 w 115"/>
                  <a:gd name="T13" fmla="*/ 258 h 274"/>
                  <a:gd name="T14" fmla="*/ 39 w 115"/>
                  <a:gd name="T15" fmla="*/ 255 h 274"/>
                  <a:gd name="T16" fmla="*/ 39 w 115"/>
                  <a:gd name="T17" fmla="*/ 247 h 274"/>
                  <a:gd name="T18" fmla="*/ 43 w 115"/>
                  <a:gd name="T19" fmla="*/ 247 h 274"/>
                  <a:gd name="T20" fmla="*/ 46 w 115"/>
                  <a:gd name="T21" fmla="*/ 238 h 274"/>
                  <a:gd name="T22" fmla="*/ 46 w 115"/>
                  <a:gd name="T23" fmla="*/ 235 h 274"/>
                  <a:gd name="T24" fmla="*/ 50 w 115"/>
                  <a:gd name="T25" fmla="*/ 229 h 274"/>
                  <a:gd name="T26" fmla="*/ 52 w 115"/>
                  <a:gd name="T27" fmla="*/ 227 h 274"/>
                  <a:gd name="T28" fmla="*/ 57 w 115"/>
                  <a:gd name="T29" fmla="*/ 221 h 274"/>
                  <a:gd name="T30" fmla="*/ 57 w 115"/>
                  <a:gd name="T31" fmla="*/ 218 h 274"/>
                  <a:gd name="T32" fmla="*/ 61 w 115"/>
                  <a:gd name="T33" fmla="*/ 209 h 274"/>
                  <a:gd name="T34" fmla="*/ 68 w 115"/>
                  <a:gd name="T35" fmla="*/ 195 h 274"/>
                  <a:gd name="T36" fmla="*/ 70 w 115"/>
                  <a:gd name="T37" fmla="*/ 186 h 274"/>
                  <a:gd name="T38" fmla="*/ 78 w 115"/>
                  <a:gd name="T39" fmla="*/ 172 h 274"/>
                  <a:gd name="T40" fmla="*/ 80 w 115"/>
                  <a:gd name="T41" fmla="*/ 166 h 274"/>
                  <a:gd name="T42" fmla="*/ 86 w 115"/>
                  <a:gd name="T43" fmla="*/ 149 h 274"/>
                  <a:gd name="T44" fmla="*/ 84 w 115"/>
                  <a:gd name="T45" fmla="*/ 137 h 274"/>
                  <a:gd name="T46" fmla="*/ 91 w 115"/>
                  <a:gd name="T47" fmla="*/ 126 h 274"/>
                  <a:gd name="T48" fmla="*/ 96 w 115"/>
                  <a:gd name="T49" fmla="*/ 112 h 274"/>
                  <a:gd name="T50" fmla="*/ 96 w 115"/>
                  <a:gd name="T51" fmla="*/ 97 h 274"/>
                  <a:gd name="T52" fmla="*/ 100 w 115"/>
                  <a:gd name="T53" fmla="*/ 83 h 274"/>
                  <a:gd name="T54" fmla="*/ 100 w 115"/>
                  <a:gd name="T55" fmla="*/ 68 h 274"/>
                  <a:gd name="T56" fmla="*/ 104 w 115"/>
                  <a:gd name="T57" fmla="*/ 54 h 274"/>
                  <a:gd name="T58" fmla="*/ 108 w 115"/>
                  <a:gd name="T59" fmla="*/ 40 h 274"/>
                  <a:gd name="T60" fmla="*/ 110 w 115"/>
                  <a:gd name="T61" fmla="*/ 25 h 274"/>
                  <a:gd name="T62" fmla="*/ 112 w 115"/>
                  <a:gd name="T63" fmla="*/ 5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5"/>
                  <a:gd name="T97" fmla="*/ 0 h 274"/>
                  <a:gd name="T98" fmla="*/ 115 w 115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5" h="274">
                    <a:moveTo>
                      <a:pt x="0" y="270"/>
                    </a:moveTo>
                    <a:lnTo>
                      <a:pt x="0" y="270"/>
                    </a:lnTo>
                    <a:lnTo>
                      <a:pt x="5" y="270"/>
                    </a:lnTo>
                    <a:lnTo>
                      <a:pt x="11" y="270"/>
                    </a:lnTo>
                    <a:lnTo>
                      <a:pt x="13" y="273"/>
                    </a:lnTo>
                    <a:lnTo>
                      <a:pt x="13" y="270"/>
                    </a:lnTo>
                    <a:lnTo>
                      <a:pt x="17" y="270"/>
                    </a:lnTo>
                    <a:lnTo>
                      <a:pt x="23" y="270"/>
                    </a:lnTo>
                    <a:lnTo>
                      <a:pt x="23" y="267"/>
                    </a:lnTo>
                    <a:lnTo>
                      <a:pt x="25" y="264"/>
                    </a:lnTo>
                    <a:lnTo>
                      <a:pt x="27" y="261"/>
                    </a:lnTo>
                    <a:lnTo>
                      <a:pt x="29" y="258"/>
                    </a:lnTo>
                    <a:lnTo>
                      <a:pt x="35" y="258"/>
                    </a:lnTo>
                    <a:lnTo>
                      <a:pt x="39" y="255"/>
                    </a:lnTo>
                    <a:lnTo>
                      <a:pt x="37" y="250"/>
                    </a:lnTo>
                    <a:lnTo>
                      <a:pt x="39" y="247"/>
                    </a:lnTo>
                    <a:lnTo>
                      <a:pt x="41" y="247"/>
                    </a:lnTo>
                    <a:lnTo>
                      <a:pt x="43" y="247"/>
                    </a:lnTo>
                    <a:lnTo>
                      <a:pt x="45" y="241"/>
                    </a:lnTo>
                    <a:lnTo>
                      <a:pt x="46" y="238"/>
                    </a:lnTo>
                    <a:lnTo>
                      <a:pt x="46" y="235"/>
                    </a:lnTo>
                    <a:lnTo>
                      <a:pt x="48" y="232"/>
                    </a:lnTo>
                    <a:lnTo>
                      <a:pt x="50" y="229"/>
                    </a:lnTo>
                    <a:lnTo>
                      <a:pt x="48" y="227"/>
                    </a:lnTo>
                    <a:lnTo>
                      <a:pt x="52" y="227"/>
                    </a:lnTo>
                    <a:lnTo>
                      <a:pt x="50" y="221"/>
                    </a:lnTo>
                    <a:lnTo>
                      <a:pt x="57" y="221"/>
                    </a:lnTo>
                    <a:lnTo>
                      <a:pt x="57" y="218"/>
                    </a:lnTo>
                    <a:lnTo>
                      <a:pt x="61" y="209"/>
                    </a:lnTo>
                    <a:lnTo>
                      <a:pt x="67" y="204"/>
                    </a:lnTo>
                    <a:lnTo>
                      <a:pt x="68" y="195"/>
                    </a:lnTo>
                    <a:lnTo>
                      <a:pt x="70" y="192"/>
                    </a:lnTo>
                    <a:lnTo>
                      <a:pt x="70" y="186"/>
                    </a:lnTo>
                    <a:lnTo>
                      <a:pt x="76" y="178"/>
                    </a:lnTo>
                    <a:lnTo>
                      <a:pt x="78" y="172"/>
                    </a:lnTo>
                    <a:lnTo>
                      <a:pt x="78" y="169"/>
                    </a:lnTo>
                    <a:lnTo>
                      <a:pt x="80" y="166"/>
                    </a:lnTo>
                    <a:lnTo>
                      <a:pt x="82" y="155"/>
                    </a:lnTo>
                    <a:lnTo>
                      <a:pt x="86" y="149"/>
                    </a:lnTo>
                    <a:lnTo>
                      <a:pt x="86" y="140"/>
                    </a:lnTo>
                    <a:lnTo>
                      <a:pt x="84" y="137"/>
                    </a:lnTo>
                    <a:lnTo>
                      <a:pt x="88" y="135"/>
                    </a:lnTo>
                    <a:lnTo>
                      <a:pt x="91" y="126"/>
                    </a:lnTo>
                    <a:lnTo>
                      <a:pt x="93" y="120"/>
                    </a:lnTo>
                    <a:lnTo>
                      <a:pt x="96" y="112"/>
                    </a:lnTo>
                    <a:lnTo>
                      <a:pt x="93" y="109"/>
                    </a:lnTo>
                    <a:lnTo>
                      <a:pt x="96" y="97"/>
                    </a:lnTo>
                    <a:lnTo>
                      <a:pt x="98" y="91"/>
                    </a:lnTo>
                    <a:lnTo>
                      <a:pt x="100" y="83"/>
                    </a:lnTo>
                    <a:lnTo>
                      <a:pt x="100" y="74"/>
                    </a:lnTo>
                    <a:lnTo>
                      <a:pt x="100" y="68"/>
                    </a:lnTo>
                    <a:lnTo>
                      <a:pt x="104" y="66"/>
                    </a:lnTo>
                    <a:lnTo>
                      <a:pt x="104" y="54"/>
                    </a:lnTo>
                    <a:lnTo>
                      <a:pt x="108" y="45"/>
                    </a:lnTo>
                    <a:lnTo>
                      <a:pt x="108" y="40"/>
                    </a:lnTo>
                    <a:lnTo>
                      <a:pt x="110" y="37"/>
                    </a:lnTo>
                    <a:lnTo>
                      <a:pt x="110" y="25"/>
                    </a:lnTo>
                    <a:lnTo>
                      <a:pt x="112" y="17"/>
                    </a:lnTo>
                    <a:lnTo>
                      <a:pt x="112" y="5"/>
                    </a:lnTo>
                    <a:lnTo>
                      <a:pt x="114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23" name="Freeform 134"/>
              <p:cNvSpPr>
                <a:spLocks/>
              </p:cNvSpPr>
              <p:nvPr/>
            </p:nvSpPr>
            <p:spPr bwMode="auto">
              <a:xfrm>
                <a:off x="5089" y="1247"/>
                <a:ext cx="115" cy="274"/>
              </a:xfrm>
              <a:custGeom>
                <a:avLst/>
                <a:gdLst>
                  <a:gd name="T0" fmla="*/ 0 w 115"/>
                  <a:gd name="T1" fmla="*/ 270 h 274"/>
                  <a:gd name="T2" fmla="*/ 11 w 115"/>
                  <a:gd name="T3" fmla="*/ 270 h 274"/>
                  <a:gd name="T4" fmla="*/ 13 w 115"/>
                  <a:gd name="T5" fmla="*/ 270 h 274"/>
                  <a:gd name="T6" fmla="*/ 23 w 115"/>
                  <a:gd name="T7" fmla="*/ 270 h 274"/>
                  <a:gd name="T8" fmla="*/ 25 w 115"/>
                  <a:gd name="T9" fmla="*/ 264 h 274"/>
                  <a:gd name="T10" fmla="*/ 29 w 115"/>
                  <a:gd name="T11" fmla="*/ 258 h 274"/>
                  <a:gd name="T12" fmla="*/ 35 w 115"/>
                  <a:gd name="T13" fmla="*/ 258 h 274"/>
                  <a:gd name="T14" fmla="*/ 39 w 115"/>
                  <a:gd name="T15" fmla="*/ 255 h 274"/>
                  <a:gd name="T16" fmla="*/ 39 w 115"/>
                  <a:gd name="T17" fmla="*/ 247 h 274"/>
                  <a:gd name="T18" fmla="*/ 43 w 115"/>
                  <a:gd name="T19" fmla="*/ 247 h 274"/>
                  <a:gd name="T20" fmla="*/ 46 w 115"/>
                  <a:gd name="T21" fmla="*/ 238 h 274"/>
                  <a:gd name="T22" fmla="*/ 46 w 115"/>
                  <a:gd name="T23" fmla="*/ 235 h 274"/>
                  <a:gd name="T24" fmla="*/ 50 w 115"/>
                  <a:gd name="T25" fmla="*/ 229 h 274"/>
                  <a:gd name="T26" fmla="*/ 52 w 115"/>
                  <a:gd name="T27" fmla="*/ 227 h 274"/>
                  <a:gd name="T28" fmla="*/ 57 w 115"/>
                  <a:gd name="T29" fmla="*/ 221 h 274"/>
                  <a:gd name="T30" fmla="*/ 57 w 115"/>
                  <a:gd name="T31" fmla="*/ 218 h 274"/>
                  <a:gd name="T32" fmla="*/ 61 w 115"/>
                  <a:gd name="T33" fmla="*/ 209 h 274"/>
                  <a:gd name="T34" fmla="*/ 68 w 115"/>
                  <a:gd name="T35" fmla="*/ 195 h 274"/>
                  <a:gd name="T36" fmla="*/ 70 w 115"/>
                  <a:gd name="T37" fmla="*/ 186 h 274"/>
                  <a:gd name="T38" fmla="*/ 78 w 115"/>
                  <a:gd name="T39" fmla="*/ 172 h 274"/>
                  <a:gd name="T40" fmla="*/ 80 w 115"/>
                  <a:gd name="T41" fmla="*/ 166 h 274"/>
                  <a:gd name="T42" fmla="*/ 84 w 115"/>
                  <a:gd name="T43" fmla="*/ 146 h 274"/>
                  <a:gd name="T44" fmla="*/ 84 w 115"/>
                  <a:gd name="T45" fmla="*/ 137 h 274"/>
                  <a:gd name="T46" fmla="*/ 91 w 115"/>
                  <a:gd name="T47" fmla="*/ 126 h 274"/>
                  <a:gd name="T48" fmla="*/ 96 w 115"/>
                  <a:gd name="T49" fmla="*/ 112 h 274"/>
                  <a:gd name="T50" fmla="*/ 96 w 115"/>
                  <a:gd name="T51" fmla="*/ 97 h 274"/>
                  <a:gd name="T52" fmla="*/ 100 w 115"/>
                  <a:gd name="T53" fmla="*/ 83 h 274"/>
                  <a:gd name="T54" fmla="*/ 100 w 115"/>
                  <a:gd name="T55" fmla="*/ 68 h 274"/>
                  <a:gd name="T56" fmla="*/ 104 w 115"/>
                  <a:gd name="T57" fmla="*/ 54 h 274"/>
                  <a:gd name="T58" fmla="*/ 108 w 115"/>
                  <a:gd name="T59" fmla="*/ 40 h 274"/>
                  <a:gd name="T60" fmla="*/ 110 w 115"/>
                  <a:gd name="T61" fmla="*/ 25 h 274"/>
                  <a:gd name="T62" fmla="*/ 112 w 115"/>
                  <a:gd name="T63" fmla="*/ 5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5"/>
                  <a:gd name="T97" fmla="*/ 0 h 274"/>
                  <a:gd name="T98" fmla="*/ 115 w 115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5" h="274">
                    <a:moveTo>
                      <a:pt x="0" y="270"/>
                    </a:moveTo>
                    <a:lnTo>
                      <a:pt x="0" y="270"/>
                    </a:lnTo>
                    <a:lnTo>
                      <a:pt x="5" y="270"/>
                    </a:lnTo>
                    <a:lnTo>
                      <a:pt x="11" y="270"/>
                    </a:lnTo>
                    <a:lnTo>
                      <a:pt x="13" y="273"/>
                    </a:lnTo>
                    <a:lnTo>
                      <a:pt x="13" y="270"/>
                    </a:lnTo>
                    <a:lnTo>
                      <a:pt x="17" y="270"/>
                    </a:lnTo>
                    <a:lnTo>
                      <a:pt x="23" y="270"/>
                    </a:lnTo>
                    <a:lnTo>
                      <a:pt x="23" y="267"/>
                    </a:lnTo>
                    <a:lnTo>
                      <a:pt x="25" y="264"/>
                    </a:lnTo>
                    <a:lnTo>
                      <a:pt x="27" y="261"/>
                    </a:lnTo>
                    <a:lnTo>
                      <a:pt x="29" y="258"/>
                    </a:lnTo>
                    <a:lnTo>
                      <a:pt x="35" y="258"/>
                    </a:lnTo>
                    <a:lnTo>
                      <a:pt x="39" y="255"/>
                    </a:lnTo>
                    <a:lnTo>
                      <a:pt x="37" y="250"/>
                    </a:lnTo>
                    <a:lnTo>
                      <a:pt x="39" y="247"/>
                    </a:lnTo>
                    <a:lnTo>
                      <a:pt x="41" y="247"/>
                    </a:lnTo>
                    <a:lnTo>
                      <a:pt x="43" y="247"/>
                    </a:lnTo>
                    <a:lnTo>
                      <a:pt x="45" y="241"/>
                    </a:lnTo>
                    <a:lnTo>
                      <a:pt x="46" y="238"/>
                    </a:lnTo>
                    <a:lnTo>
                      <a:pt x="46" y="235"/>
                    </a:lnTo>
                    <a:lnTo>
                      <a:pt x="48" y="232"/>
                    </a:lnTo>
                    <a:lnTo>
                      <a:pt x="50" y="229"/>
                    </a:lnTo>
                    <a:lnTo>
                      <a:pt x="48" y="227"/>
                    </a:lnTo>
                    <a:lnTo>
                      <a:pt x="52" y="227"/>
                    </a:lnTo>
                    <a:lnTo>
                      <a:pt x="50" y="221"/>
                    </a:lnTo>
                    <a:lnTo>
                      <a:pt x="57" y="221"/>
                    </a:lnTo>
                    <a:lnTo>
                      <a:pt x="57" y="218"/>
                    </a:lnTo>
                    <a:lnTo>
                      <a:pt x="61" y="209"/>
                    </a:lnTo>
                    <a:lnTo>
                      <a:pt x="67" y="204"/>
                    </a:lnTo>
                    <a:lnTo>
                      <a:pt x="68" y="195"/>
                    </a:lnTo>
                    <a:lnTo>
                      <a:pt x="70" y="192"/>
                    </a:lnTo>
                    <a:lnTo>
                      <a:pt x="70" y="186"/>
                    </a:lnTo>
                    <a:lnTo>
                      <a:pt x="76" y="178"/>
                    </a:lnTo>
                    <a:lnTo>
                      <a:pt x="78" y="172"/>
                    </a:lnTo>
                    <a:lnTo>
                      <a:pt x="78" y="169"/>
                    </a:lnTo>
                    <a:lnTo>
                      <a:pt x="80" y="166"/>
                    </a:lnTo>
                    <a:lnTo>
                      <a:pt x="82" y="155"/>
                    </a:lnTo>
                    <a:lnTo>
                      <a:pt x="84" y="146"/>
                    </a:lnTo>
                    <a:lnTo>
                      <a:pt x="86" y="140"/>
                    </a:lnTo>
                    <a:lnTo>
                      <a:pt x="84" y="137"/>
                    </a:lnTo>
                    <a:lnTo>
                      <a:pt x="88" y="135"/>
                    </a:lnTo>
                    <a:lnTo>
                      <a:pt x="91" y="126"/>
                    </a:lnTo>
                    <a:lnTo>
                      <a:pt x="93" y="120"/>
                    </a:lnTo>
                    <a:lnTo>
                      <a:pt x="96" y="112"/>
                    </a:lnTo>
                    <a:lnTo>
                      <a:pt x="93" y="109"/>
                    </a:lnTo>
                    <a:lnTo>
                      <a:pt x="96" y="97"/>
                    </a:lnTo>
                    <a:lnTo>
                      <a:pt x="98" y="91"/>
                    </a:lnTo>
                    <a:lnTo>
                      <a:pt x="100" y="83"/>
                    </a:lnTo>
                    <a:lnTo>
                      <a:pt x="100" y="74"/>
                    </a:lnTo>
                    <a:lnTo>
                      <a:pt x="100" y="68"/>
                    </a:lnTo>
                    <a:lnTo>
                      <a:pt x="104" y="66"/>
                    </a:lnTo>
                    <a:lnTo>
                      <a:pt x="104" y="54"/>
                    </a:lnTo>
                    <a:lnTo>
                      <a:pt x="108" y="45"/>
                    </a:lnTo>
                    <a:lnTo>
                      <a:pt x="108" y="40"/>
                    </a:lnTo>
                    <a:lnTo>
                      <a:pt x="110" y="37"/>
                    </a:lnTo>
                    <a:lnTo>
                      <a:pt x="110" y="25"/>
                    </a:lnTo>
                    <a:lnTo>
                      <a:pt x="110" y="17"/>
                    </a:lnTo>
                    <a:lnTo>
                      <a:pt x="112" y="5"/>
                    </a:lnTo>
                    <a:lnTo>
                      <a:pt x="114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24" name="Freeform 135"/>
              <p:cNvSpPr>
                <a:spLocks/>
              </p:cNvSpPr>
              <p:nvPr/>
            </p:nvSpPr>
            <p:spPr bwMode="auto">
              <a:xfrm>
                <a:off x="4982" y="1233"/>
                <a:ext cx="108" cy="288"/>
              </a:xfrm>
              <a:custGeom>
                <a:avLst/>
                <a:gdLst>
                  <a:gd name="T0" fmla="*/ 105 w 108"/>
                  <a:gd name="T1" fmla="*/ 287 h 288"/>
                  <a:gd name="T2" fmla="*/ 97 w 108"/>
                  <a:gd name="T3" fmla="*/ 284 h 288"/>
                  <a:gd name="T4" fmla="*/ 89 w 108"/>
                  <a:gd name="T5" fmla="*/ 284 h 288"/>
                  <a:gd name="T6" fmla="*/ 86 w 108"/>
                  <a:gd name="T7" fmla="*/ 284 h 288"/>
                  <a:gd name="T8" fmla="*/ 80 w 108"/>
                  <a:gd name="T9" fmla="*/ 275 h 288"/>
                  <a:gd name="T10" fmla="*/ 76 w 108"/>
                  <a:gd name="T11" fmla="*/ 272 h 288"/>
                  <a:gd name="T12" fmla="*/ 74 w 108"/>
                  <a:gd name="T13" fmla="*/ 272 h 288"/>
                  <a:gd name="T14" fmla="*/ 69 w 108"/>
                  <a:gd name="T15" fmla="*/ 264 h 288"/>
                  <a:gd name="T16" fmla="*/ 67 w 108"/>
                  <a:gd name="T17" fmla="*/ 261 h 288"/>
                  <a:gd name="T18" fmla="*/ 63 w 108"/>
                  <a:gd name="T19" fmla="*/ 261 h 288"/>
                  <a:gd name="T20" fmla="*/ 61 w 108"/>
                  <a:gd name="T21" fmla="*/ 255 h 288"/>
                  <a:gd name="T22" fmla="*/ 59 w 108"/>
                  <a:gd name="T23" fmla="*/ 246 h 288"/>
                  <a:gd name="T24" fmla="*/ 57 w 108"/>
                  <a:gd name="T25" fmla="*/ 243 h 288"/>
                  <a:gd name="T26" fmla="*/ 53 w 108"/>
                  <a:gd name="T27" fmla="*/ 238 h 288"/>
                  <a:gd name="T28" fmla="*/ 53 w 108"/>
                  <a:gd name="T29" fmla="*/ 235 h 288"/>
                  <a:gd name="T30" fmla="*/ 53 w 108"/>
                  <a:gd name="T31" fmla="*/ 232 h 288"/>
                  <a:gd name="T32" fmla="*/ 47 w 108"/>
                  <a:gd name="T33" fmla="*/ 226 h 288"/>
                  <a:gd name="T34" fmla="*/ 39 w 108"/>
                  <a:gd name="T35" fmla="*/ 206 h 288"/>
                  <a:gd name="T36" fmla="*/ 35 w 108"/>
                  <a:gd name="T37" fmla="*/ 198 h 288"/>
                  <a:gd name="T38" fmla="*/ 34 w 108"/>
                  <a:gd name="T39" fmla="*/ 186 h 288"/>
                  <a:gd name="T40" fmla="*/ 30 w 108"/>
                  <a:gd name="T41" fmla="*/ 175 h 288"/>
                  <a:gd name="T42" fmla="*/ 26 w 108"/>
                  <a:gd name="T43" fmla="*/ 160 h 288"/>
                  <a:gd name="T44" fmla="*/ 22 w 108"/>
                  <a:gd name="T45" fmla="*/ 146 h 288"/>
                  <a:gd name="T46" fmla="*/ 18 w 108"/>
                  <a:gd name="T47" fmla="*/ 132 h 288"/>
                  <a:gd name="T48" fmla="*/ 15 w 108"/>
                  <a:gd name="T49" fmla="*/ 120 h 288"/>
                  <a:gd name="T50" fmla="*/ 15 w 108"/>
                  <a:gd name="T51" fmla="*/ 109 h 288"/>
                  <a:gd name="T52" fmla="*/ 13 w 108"/>
                  <a:gd name="T53" fmla="*/ 91 h 288"/>
                  <a:gd name="T54" fmla="*/ 11 w 108"/>
                  <a:gd name="T55" fmla="*/ 77 h 288"/>
                  <a:gd name="T56" fmla="*/ 7 w 108"/>
                  <a:gd name="T57" fmla="*/ 63 h 288"/>
                  <a:gd name="T58" fmla="*/ 5 w 108"/>
                  <a:gd name="T59" fmla="*/ 48 h 288"/>
                  <a:gd name="T60" fmla="*/ 3 w 108"/>
                  <a:gd name="T61" fmla="*/ 25 h 288"/>
                  <a:gd name="T62" fmla="*/ 3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5" y="287"/>
                    </a:lnTo>
                    <a:lnTo>
                      <a:pt x="97" y="284"/>
                    </a:lnTo>
                    <a:lnTo>
                      <a:pt x="93" y="287"/>
                    </a:lnTo>
                    <a:lnTo>
                      <a:pt x="89" y="284"/>
                    </a:lnTo>
                    <a:lnTo>
                      <a:pt x="88" y="284"/>
                    </a:lnTo>
                    <a:lnTo>
                      <a:pt x="86" y="284"/>
                    </a:lnTo>
                    <a:lnTo>
                      <a:pt x="82" y="275"/>
                    </a:lnTo>
                    <a:lnTo>
                      <a:pt x="80" y="275"/>
                    </a:lnTo>
                    <a:lnTo>
                      <a:pt x="78" y="275"/>
                    </a:lnTo>
                    <a:lnTo>
                      <a:pt x="76" y="272"/>
                    </a:lnTo>
                    <a:lnTo>
                      <a:pt x="76" y="275"/>
                    </a:lnTo>
                    <a:lnTo>
                      <a:pt x="74" y="272"/>
                    </a:lnTo>
                    <a:lnTo>
                      <a:pt x="72" y="269"/>
                    </a:lnTo>
                    <a:lnTo>
                      <a:pt x="69" y="264"/>
                    </a:lnTo>
                    <a:lnTo>
                      <a:pt x="67" y="264"/>
                    </a:lnTo>
                    <a:lnTo>
                      <a:pt x="67" y="261"/>
                    </a:lnTo>
                    <a:lnTo>
                      <a:pt x="65" y="261"/>
                    </a:lnTo>
                    <a:lnTo>
                      <a:pt x="63" y="261"/>
                    </a:lnTo>
                    <a:lnTo>
                      <a:pt x="61" y="255"/>
                    </a:lnTo>
                    <a:lnTo>
                      <a:pt x="59" y="252"/>
                    </a:lnTo>
                    <a:lnTo>
                      <a:pt x="59" y="246"/>
                    </a:lnTo>
                    <a:lnTo>
                      <a:pt x="57" y="243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1" y="229"/>
                    </a:lnTo>
                    <a:lnTo>
                      <a:pt x="47" y="226"/>
                    </a:lnTo>
                    <a:lnTo>
                      <a:pt x="45" y="218"/>
                    </a:lnTo>
                    <a:lnTo>
                      <a:pt x="39" y="206"/>
                    </a:lnTo>
                    <a:lnTo>
                      <a:pt x="35" y="203"/>
                    </a:lnTo>
                    <a:lnTo>
                      <a:pt x="35" y="198"/>
                    </a:lnTo>
                    <a:lnTo>
                      <a:pt x="32" y="192"/>
                    </a:lnTo>
                    <a:lnTo>
                      <a:pt x="34" y="186"/>
                    </a:lnTo>
                    <a:lnTo>
                      <a:pt x="32" y="177"/>
                    </a:lnTo>
                    <a:lnTo>
                      <a:pt x="30" y="175"/>
                    </a:lnTo>
                    <a:lnTo>
                      <a:pt x="26" y="169"/>
                    </a:lnTo>
                    <a:lnTo>
                      <a:pt x="26" y="160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2" y="143"/>
                    </a:lnTo>
                    <a:lnTo>
                      <a:pt x="18" y="132"/>
                    </a:lnTo>
                    <a:lnTo>
                      <a:pt x="17" y="132"/>
                    </a:lnTo>
                    <a:lnTo>
                      <a:pt x="15" y="120"/>
                    </a:lnTo>
                    <a:lnTo>
                      <a:pt x="18" y="114"/>
                    </a:lnTo>
                    <a:lnTo>
                      <a:pt x="15" y="109"/>
                    </a:lnTo>
                    <a:lnTo>
                      <a:pt x="13" y="100"/>
                    </a:lnTo>
                    <a:lnTo>
                      <a:pt x="13" y="91"/>
                    </a:lnTo>
                    <a:lnTo>
                      <a:pt x="9" y="83"/>
                    </a:lnTo>
                    <a:lnTo>
                      <a:pt x="11" y="77"/>
                    </a:lnTo>
                    <a:lnTo>
                      <a:pt x="9" y="74"/>
                    </a:lnTo>
                    <a:lnTo>
                      <a:pt x="7" y="63"/>
                    </a:lnTo>
                    <a:lnTo>
                      <a:pt x="5" y="51"/>
                    </a:lnTo>
                    <a:lnTo>
                      <a:pt x="5" y="48"/>
                    </a:lnTo>
                    <a:lnTo>
                      <a:pt x="5" y="34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25" name="Freeform 136"/>
              <p:cNvSpPr>
                <a:spLocks/>
              </p:cNvSpPr>
              <p:nvPr/>
            </p:nvSpPr>
            <p:spPr bwMode="auto">
              <a:xfrm>
                <a:off x="4871" y="950"/>
                <a:ext cx="112" cy="284"/>
              </a:xfrm>
              <a:custGeom>
                <a:avLst/>
                <a:gdLst>
                  <a:gd name="T0" fmla="*/ 3 w 112"/>
                  <a:gd name="T1" fmla="*/ 5 h 284"/>
                  <a:gd name="T2" fmla="*/ 7 w 112"/>
                  <a:gd name="T3" fmla="*/ 5 h 284"/>
                  <a:gd name="T4" fmla="*/ 11 w 112"/>
                  <a:gd name="T5" fmla="*/ 5 h 284"/>
                  <a:gd name="T6" fmla="*/ 19 w 112"/>
                  <a:gd name="T7" fmla="*/ 5 h 284"/>
                  <a:gd name="T8" fmla="*/ 24 w 112"/>
                  <a:gd name="T9" fmla="*/ 14 h 284"/>
                  <a:gd name="T10" fmla="*/ 29 w 112"/>
                  <a:gd name="T11" fmla="*/ 17 h 284"/>
                  <a:gd name="T12" fmla="*/ 31 w 112"/>
                  <a:gd name="T13" fmla="*/ 17 h 284"/>
                  <a:gd name="T14" fmla="*/ 37 w 112"/>
                  <a:gd name="T15" fmla="*/ 25 h 284"/>
                  <a:gd name="T16" fmla="*/ 39 w 112"/>
                  <a:gd name="T17" fmla="*/ 31 h 284"/>
                  <a:gd name="T18" fmla="*/ 43 w 112"/>
                  <a:gd name="T19" fmla="*/ 31 h 284"/>
                  <a:gd name="T20" fmla="*/ 43 w 112"/>
                  <a:gd name="T21" fmla="*/ 31 h 284"/>
                  <a:gd name="T22" fmla="*/ 46 w 112"/>
                  <a:gd name="T23" fmla="*/ 42 h 284"/>
                  <a:gd name="T24" fmla="*/ 48 w 112"/>
                  <a:gd name="T25" fmla="*/ 45 h 284"/>
                  <a:gd name="T26" fmla="*/ 52 w 112"/>
                  <a:gd name="T27" fmla="*/ 51 h 284"/>
                  <a:gd name="T28" fmla="*/ 54 w 112"/>
                  <a:gd name="T29" fmla="*/ 54 h 284"/>
                  <a:gd name="T30" fmla="*/ 58 w 112"/>
                  <a:gd name="T31" fmla="*/ 60 h 284"/>
                  <a:gd name="T32" fmla="*/ 62 w 112"/>
                  <a:gd name="T33" fmla="*/ 68 h 284"/>
                  <a:gd name="T34" fmla="*/ 66 w 112"/>
                  <a:gd name="T35" fmla="*/ 80 h 284"/>
                  <a:gd name="T36" fmla="*/ 71 w 112"/>
                  <a:gd name="T37" fmla="*/ 91 h 284"/>
                  <a:gd name="T38" fmla="*/ 75 w 112"/>
                  <a:gd name="T39" fmla="*/ 102 h 284"/>
                  <a:gd name="T40" fmla="*/ 79 w 112"/>
                  <a:gd name="T41" fmla="*/ 117 h 284"/>
                  <a:gd name="T42" fmla="*/ 84 w 112"/>
                  <a:gd name="T43" fmla="*/ 128 h 284"/>
                  <a:gd name="T44" fmla="*/ 88 w 112"/>
                  <a:gd name="T45" fmla="*/ 142 h 284"/>
                  <a:gd name="T46" fmla="*/ 91 w 112"/>
                  <a:gd name="T47" fmla="*/ 151 h 284"/>
                  <a:gd name="T48" fmla="*/ 93 w 112"/>
                  <a:gd name="T49" fmla="*/ 165 h 284"/>
                  <a:gd name="T50" fmla="*/ 95 w 112"/>
                  <a:gd name="T51" fmla="*/ 180 h 284"/>
                  <a:gd name="T52" fmla="*/ 97 w 112"/>
                  <a:gd name="T53" fmla="*/ 191 h 284"/>
                  <a:gd name="T54" fmla="*/ 99 w 112"/>
                  <a:gd name="T55" fmla="*/ 205 h 284"/>
                  <a:gd name="T56" fmla="*/ 103 w 112"/>
                  <a:gd name="T57" fmla="*/ 222 h 284"/>
                  <a:gd name="T58" fmla="*/ 105 w 112"/>
                  <a:gd name="T59" fmla="*/ 240 h 284"/>
                  <a:gd name="T60" fmla="*/ 107 w 112"/>
                  <a:gd name="T61" fmla="*/ 260 h 284"/>
                  <a:gd name="T62" fmla="*/ 109 w 112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0" y="0"/>
                    </a:moveTo>
                    <a:lnTo>
                      <a:pt x="3" y="5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2" y="11"/>
                    </a:lnTo>
                    <a:lnTo>
                      <a:pt x="24" y="14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3" y="22"/>
                    </a:lnTo>
                    <a:lnTo>
                      <a:pt x="37" y="25"/>
                    </a:lnTo>
                    <a:lnTo>
                      <a:pt x="39" y="28"/>
                    </a:lnTo>
                    <a:lnTo>
                      <a:pt x="39" y="31"/>
                    </a:lnTo>
                    <a:lnTo>
                      <a:pt x="41" y="28"/>
                    </a:lnTo>
                    <a:lnTo>
                      <a:pt x="43" y="31"/>
                    </a:lnTo>
                    <a:lnTo>
                      <a:pt x="41" y="34"/>
                    </a:lnTo>
                    <a:lnTo>
                      <a:pt x="43" y="31"/>
                    </a:lnTo>
                    <a:lnTo>
                      <a:pt x="44" y="40"/>
                    </a:lnTo>
                    <a:lnTo>
                      <a:pt x="46" y="42"/>
                    </a:lnTo>
                    <a:lnTo>
                      <a:pt x="48" y="45"/>
                    </a:lnTo>
                    <a:lnTo>
                      <a:pt x="48" y="48"/>
                    </a:lnTo>
                    <a:lnTo>
                      <a:pt x="52" y="51"/>
                    </a:lnTo>
                    <a:lnTo>
                      <a:pt x="54" y="51"/>
                    </a:lnTo>
                    <a:lnTo>
                      <a:pt x="54" y="54"/>
                    </a:lnTo>
                    <a:lnTo>
                      <a:pt x="56" y="57"/>
                    </a:lnTo>
                    <a:lnTo>
                      <a:pt x="58" y="60"/>
                    </a:lnTo>
                    <a:lnTo>
                      <a:pt x="62" y="68"/>
                    </a:lnTo>
                    <a:lnTo>
                      <a:pt x="64" y="74"/>
                    </a:lnTo>
                    <a:lnTo>
                      <a:pt x="66" y="80"/>
                    </a:lnTo>
                    <a:lnTo>
                      <a:pt x="67" y="85"/>
                    </a:lnTo>
                    <a:lnTo>
                      <a:pt x="71" y="91"/>
                    </a:lnTo>
                    <a:lnTo>
                      <a:pt x="73" y="100"/>
                    </a:lnTo>
                    <a:lnTo>
                      <a:pt x="75" y="102"/>
                    </a:lnTo>
                    <a:lnTo>
                      <a:pt x="77" y="111"/>
                    </a:lnTo>
                    <a:lnTo>
                      <a:pt x="79" y="117"/>
                    </a:lnTo>
                    <a:lnTo>
                      <a:pt x="81" y="120"/>
                    </a:lnTo>
                    <a:lnTo>
                      <a:pt x="84" y="128"/>
                    </a:lnTo>
                    <a:lnTo>
                      <a:pt x="84" y="134"/>
                    </a:lnTo>
                    <a:lnTo>
                      <a:pt x="88" y="142"/>
                    </a:lnTo>
                    <a:lnTo>
                      <a:pt x="86" y="142"/>
                    </a:lnTo>
                    <a:lnTo>
                      <a:pt x="91" y="151"/>
                    </a:lnTo>
                    <a:lnTo>
                      <a:pt x="91" y="157"/>
                    </a:lnTo>
                    <a:lnTo>
                      <a:pt x="93" y="165"/>
                    </a:lnTo>
                    <a:lnTo>
                      <a:pt x="93" y="171"/>
                    </a:lnTo>
                    <a:lnTo>
                      <a:pt x="95" y="180"/>
                    </a:lnTo>
                    <a:lnTo>
                      <a:pt x="97" y="188"/>
                    </a:lnTo>
                    <a:lnTo>
                      <a:pt x="97" y="191"/>
                    </a:lnTo>
                    <a:lnTo>
                      <a:pt x="99" y="197"/>
                    </a:lnTo>
                    <a:lnTo>
                      <a:pt x="99" y="205"/>
                    </a:lnTo>
                    <a:lnTo>
                      <a:pt x="101" y="217"/>
                    </a:lnTo>
                    <a:lnTo>
                      <a:pt x="103" y="222"/>
                    </a:lnTo>
                    <a:lnTo>
                      <a:pt x="103" y="231"/>
                    </a:lnTo>
                    <a:lnTo>
                      <a:pt x="105" y="240"/>
                    </a:lnTo>
                    <a:lnTo>
                      <a:pt x="105" y="248"/>
                    </a:lnTo>
                    <a:lnTo>
                      <a:pt x="107" y="260"/>
                    </a:lnTo>
                    <a:lnTo>
                      <a:pt x="107" y="262"/>
                    </a:lnTo>
                    <a:lnTo>
                      <a:pt x="109" y="274"/>
                    </a:lnTo>
                    <a:lnTo>
                      <a:pt x="111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26" name="Freeform 137"/>
              <p:cNvSpPr>
                <a:spLocks/>
              </p:cNvSpPr>
              <p:nvPr/>
            </p:nvSpPr>
            <p:spPr bwMode="auto">
              <a:xfrm>
                <a:off x="4760" y="950"/>
                <a:ext cx="112" cy="284"/>
              </a:xfrm>
              <a:custGeom>
                <a:avLst/>
                <a:gdLst>
                  <a:gd name="T0" fmla="*/ 107 w 112"/>
                  <a:gd name="T1" fmla="*/ 5 h 284"/>
                  <a:gd name="T2" fmla="*/ 101 w 112"/>
                  <a:gd name="T3" fmla="*/ 5 h 284"/>
                  <a:gd name="T4" fmla="*/ 97 w 112"/>
                  <a:gd name="T5" fmla="*/ 8 h 284"/>
                  <a:gd name="T6" fmla="*/ 89 w 112"/>
                  <a:gd name="T7" fmla="*/ 5 h 284"/>
                  <a:gd name="T8" fmla="*/ 84 w 112"/>
                  <a:gd name="T9" fmla="*/ 8 h 284"/>
                  <a:gd name="T10" fmla="*/ 80 w 112"/>
                  <a:gd name="T11" fmla="*/ 17 h 284"/>
                  <a:gd name="T12" fmla="*/ 78 w 112"/>
                  <a:gd name="T13" fmla="*/ 17 h 284"/>
                  <a:gd name="T14" fmla="*/ 74 w 112"/>
                  <a:gd name="T15" fmla="*/ 20 h 284"/>
                  <a:gd name="T16" fmla="*/ 72 w 112"/>
                  <a:gd name="T17" fmla="*/ 28 h 284"/>
                  <a:gd name="T18" fmla="*/ 66 w 112"/>
                  <a:gd name="T19" fmla="*/ 31 h 284"/>
                  <a:gd name="T20" fmla="*/ 66 w 112"/>
                  <a:gd name="T21" fmla="*/ 31 h 284"/>
                  <a:gd name="T22" fmla="*/ 65 w 112"/>
                  <a:gd name="T23" fmla="*/ 37 h 284"/>
                  <a:gd name="T24" fmla="*/ 63 w 112"/>
                  <a:gd name="T25" fmla="*/ 45 h 284"/>
                  <a:gd name="T26" fmla="*/ 61 w 112"/>
                  <a:gd name="T27" fmla="*/ 51 h 284"/>
                  <a:gd name="T28" fmla="*/ 59 w 112"/>
                  <a:gd name="T29" fmla="*/ 57 h 284"/>
                  <a:gd name="T30" fmla="*/ 55 w 112"/>
                  <a:gd name="T31" fmla="*/ 57 h 284"/>
                  <a:gd name="T32" fmla="*/ 47 w 112"/>
                  <a:gd name="T33" fmla="*/ 68 h 284"/>
                  <a:gd name="T34" fmla="*/ 45 w 112"/>
                  <a:gd name="T35" fmla="*/ 77 h 284"/>
                  <a:gd name="T36" fmla="*/ 42 w 112"/>
                  <a:gd name="T37" fmla="*/ 94 h 284"/>
                  <a:gd name="T38" fmla="*/ 38 w 112"/>
                  <a:gd name="T39" fmla="*/ 102 h 284"/>
                  <a:gd name="T40" fmla="*/ 32 w 112"/>
                  <a:gd name="T41" fmla="*/ 114 h 284"/>
                  <a:gd name="T42" fmla="*/ 28 w 112"/>
                  <a:gd name="T43" fmla="*/ 128 h 284"/>
                  <a:gd name="T44" fmla="*/ 24 w 112"/>
                  <a:gd name="T45" fmla="*/ 142 h 284"/>
                  <a:gd name="T46" fmla="*/ 21 w 112"/>
                  <a:gd name="T47" fmla="*/ 154 h 284"/>
                  <a:gd name="T48" fmla="*/ 21 w 112"/>
                  <a:gd name="T49" fmla="*/ 168 h 284"/>
                  <a:gd name="T50" fmla="*/ 19 w 112"/>
                  <a:gd name="T51" fmla="*/ 185 h 284"/>
                  <a:gd name="T52" fmla="*/ 13 w 112"/>
                  <a:gd name="T53" fmla="*/ 197 h 284"/>
                  <a:gd name="T54" fmla="*/ 11 w 112"/>
                  <a:gd name="T55" fmla="*/ 211 h 284"/>
                  <a:gd name="T56" fmla="*/ 9 w 112"/>
                  <a:gd name="T57" fmla="*/ 225 h 284"/>
                  <a:gd name="T58" fmla="*/ 7 w 112"/>
                  <a:gd name="T59" fmla="*/ 242 h 284"/>
                  <a:gd name="T60" fmla="*/ 3 w 112"/>
                  <a:gd name="T61" fmla="*/ 260 h 284"/>
                  <a:gd name="T62" fmla="*/ 3 w 112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111" y="0"/>
                    </a:moveTo>
                    <a:lnTo>
                      <a:pt x="107" y="5"/>
                    </a:lnTo>
                    <a:lnTo>
                      <a:pt x="105" y="2"/>
                    </a:lnTo>
                    <a:lnTo>
                      <a:pt x="101" y="5"/>
                    </a:lnTo>
                    <a:lnTo>
                      <a:pt x="97" y="5"/>
                    </a:lnTo>
                    <a:lnTo>
                      <a:pt x="97" y="8"/>
                    </a:lnTo>
                    <a:lnTo>
                      <a:pt x="93" y="8"/>
                    </a:lnTo>
                    <a:lnTo>
                      <a:pt x="89" y="5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0" y="14"/>
                    </a:lnTo>
                    <a:lnTo>
                      <a:pt x="80" y="17"/>
                    </a:lnTo>
                    <a:lnTo>
                      <a:pt x="78" y="17"/>
                    </a:lnTo>
                    <a:lnTo>
                      <a:pt x="74" y="20"/>
                    </a:lnTo>
                    <a:lnTo>
                      <a:pt x="74" y="25"/>
                    </a:lnTo>
                    <a:lnTo>
                      <a:pt x="72" y="28"/>
                    </a:lnTo>
                    <a:lnTo>
                      <a:pt x="68" y="31"/>
                    </a:lnTo>
                    <a:lnTo>
                      <a:pt x="66" y="31"/>
                    </a:lnTo>
                    <a:lnTo>
                      <a:pt x="68" y="34"/>
                    </a:lnTo>
                    <a:lnTo>
                      <a:pt x="66" y="31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5" y="45"/>
                    </a:lnTo>
                    <a:lnTo>
                      <a:pt x="63" y="45"/>
                    </a:lnTo>
                    <a:lnTo>
                      <a:pt x="61" y="48"/>
                    </a:lnTo>
                    <a:lnTo>
                      <a:pt x="61" y="51"/>
                    </a:lnTo>
                    <a:lnTo>
                      <a:pt x="59" y="54"/>
                    </a:lnTo>
                    <a:lnTo>
                      <a:pt x="59" y="57"/>
                    </a:lnTo>
                    <a:lnTo>
                      <a:pt x="57" y="60"/>
                    </a:lnTo>
                    <a:lnTo>
                      <a:pt x="55" y="57"/>
                    </a:lnTo>
                    <a:lnTo>
                      <a:pt x="53" y="60"/>
                    </a:lnTo>
                    <a:lnTo>
                      <a:pt x="47" y="68"/>
                    </a:lnTo>
                    <a:lnTo>
                      <a:pt x="47" y="71"/>
                    </a:lnTo>
                    <a:lnTo>
                      <a:pt x="45" y="77"/>
                    </a:lnTo>
                    <a:lnTo>
                      <a:pt x="42" y="85"/>
                    </a:lnTo>
                    <a:lnTo>
                      <a:pt x="42" y="94"/>
                    </a:lnTo>
                    <a:lnTo>
                      <a:pt x="40" y="100"/>
                    </a:lnTo>
                    <a:lnTo>
                      <a:pt x="38" y="102"/>
                    </a:lnTo>
                    <a:lnTo>
                      <a:pt x="34" y="108"/>
                    </a:lnTo>
                    <a:lnTo>
                      <a:pt x="32" y="114"/>
                    </a:lnTo>
                    <a:lnTo>
                      <a:pt x="32" y="120"/>
                    </a:lnTo>
                    <a:lnTo>
                      <a:pt x="28" y="128"/>
                    </a:lnTo>
                    <a:lnTo>
                      <a:pt x="26" y="134"/>
                    </a:lnTo>
                    <a:lnTo>
                      <a:pt x="24" y="142"/>
                    </a:lnTo>
                    <a:lnTo>
                      <a:pt x="22" y="148"/>
                    </a:lnTo>
                    <a:lnTo>
                      <a:pt x="21" y="154"/>
                    </a:lnTo>
                    <a:lnTo>
                      <a:pt x="19" y="165"/>
                    </a:lnTo>
                    <a:lnTo>
                      <a:pt x="21" y="168"/>
                    </a:lnTo>
                    <a:lnTo>
                      <a:pt x="21" y="174"/>
                    </a:lnTo>
                    <a:lnTo>
                      <a:pt x="19" y="185"/>
                    </a:lnTo>
                    <a:lnTo>
                      <a:pt x="15" y="191"/>
                    </a:lnTo>
                    <a:lnTo>
                      <a:pt x="13" y="197"/>
                    </a:lnTo>
                    <a:lnTo>
                      <a:pt x="13" y="202"/>
                    </a:lnTo>
                    <a:lnTo>
                      <a:pt x="11" y="211"/>
                    </a:lnTo>
                    <a:lnTo>
                      <a:pt x="11" y="217"/>
                    </a:lnTo>
                    <a:lnTo>
                      <a:pt x="9" y="225"/>
                    </a:lnTo>
                    <a:lnTo>
                      <a:pt x="9" y="234"/>
                    </a:lnTo>
                    <a:lnTo>
                      <a:pt x="7" y="242"/>
                    </a:lnTo>
                    <a:lnTo>
                      <a:pt x="9" y="251"/>
                    </a:lnTo>
                    <a:lnTo>
                      <a:pt x="3" y="260"/>
                    </a:lnTo>
                    <a:lnTo>
                      <a:pt x="3" y="268"/>
                    </a:lnTo>
                    <a:lnTo>
                      <a:pt x="3" y="274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27" name="Freeform 138"/>
              <p:cNvSpPr>
                <a:spLocks/>
              </p:cNvSpPr>
              <p:nvPr/>
            </p:nvSpPr>
            <p:spPr bwMode="auto">
              <a:xfrm>
                <a:off x="2786" y="1233"/>
                <a:ext cx="109" cy="288"/>
              </a:xfrm>
              <a:custGeom>
                <a:avLst/>
                <a:gdLst>
                  <a:gd name="T0" fmla="*/ 102 w 109"/>
                  <a:gd name="T1" fmla="*/ 284 h 288"/>
                  <a:gd name="T2" fmla="*/ 98 w 109"/>
                  <a:gd name="T3" fmla="*/ 284 h 288"/>
                  <a:gd name="T4" fmla="*/ 92 w 109"/>
                  <a:gd name="T5" fmla="*/ 284 h 288"/>
                  <a:gd name="T6" fmla="*/ 87 w 109"/>
                  <a:gd name="T7" fmla="*/ 281 h 288"/>
                  <a:gd name="T8" fmla="*/ 83 w 109"/>
                  <a:gd name="T9" fmla="*/ 278 h 288"/>
                  <a:gd name="T10" fmla="*/ 79 w 109"/>
                  <a:gd name="T11" fmla="*/ 275 h 288"/>
                  <a:gd name="T12" fmla="*/ 75 w 109"/>
                  <a:gd name="T13" fmla="*/ 272 h 288"/>
                  <a:gd name="T14" fmla="*/ 72 w 109"/>
                  <a:gd name="T15" fmla="*/ 269 h 288"/>
                  <a:gd name="T16" fmla="*/ 68 w 109"/>
                  <a:gd name="T17" fmla="*/ 261 h 288"/>
                  <a:gd name="T18" fmla="*/ 64 w 109"/>
                  <a:gd name="T19" fmla="*/ 258 h 288"/>
                  <a:gd name="T20" fmla="*/ 64 w 109"/>
                  <a:gd name="T21" fmla="*/ 252 h 288"/>
                  <a:gd name="T22" fmla="*/ 62 w 109"/>
                  <a:gd name="T23" fmla="*/ 246 h 288"/>
                  <a:gd name="T24" fmla="*/ 58 w 109"/>
                  <a:gd name="T25" fmla="*/ 241 h 288"/>
                  <a:gd name="T26" fmla="*/ 56 w 109"/>
                  <a:gd name="T27" fmla="*/ 238 h 288"/>
                  <a:gd name="T28" fmla="*/ 51 w 109"/>
                  <a:gd name="T29" fmla="*/ 232 h 288"/>
                  <a:gd name="T30" fmla="*/ 51 w 109"/>
                  <a:gd name="T31" fmla="*/ 226 h 288"/>
                  <a:gd name="T32" fmla="*/ 49 w 109"/>
                  <a:gd name="T33" fmla="*/ 220 h 288"/>
                  <a:gd name="T34" fmla="*/ 43 w 109"/>
                  <a:gd name="T35" fmla="*/ 206 h 288"/>
                  <a:gd name="T36" fmla="*/ 37 w 109"/>
                  <a:gd name="T37" fmla="*/ 198 h 288"/>
                  <a:gd name="T38" fmla="*/ 34 w 109"/>
                  <a:gd name="T39" fmla="*/ 183 h 288"/>
                  <a:gd name="T40" fmla="*/ 32 w 109"/>
                  <a:gd name="T41" fmla="*/ 172 h 288"/>
                  <a:gd name="T42" fmla="*/ 26 w 109"/>
                  <a:gd name="T43" fmla="*/ 160 h 288"/>
                  <a:gd name="T44" fmla="*/ 22 w 109"/>
                  <a:gd name="T45" fmla="*/ 146 h 288"/>
                  <a:gd name="T46" fmla="*/ 20 w 109"/>
                  <a:gd name="T47" fmla="*/ 132 h 288"/>
                  <a:gd name="T48" fmla="*/ 15 w 109"/>
                  <a:gd name="T49" fmla="*/ 117 h 288"/>
                  <a:gd name="T50" fmla="*/ 17 w 109"/>
                  <a:gd name="T51" fmla="*/ 106 h 288"/>
                  <a:gd name="T52" fmla="*/ 11 w 109"/>
                  <a:gd name="T53" fmla="*/ 88 h 288"/>
                  <a:gd name="T54" fmla="*/ 11 w 109"/>
                  <a:gd name="T55" fmla="*/ 77 h 288"/>
                  <a:gd name="T56" fmla="*/ 11 w 109"/>
                  <a:gd name="T57" fmla="*/ 60 h 288"/>
                  <a:gd name="T58" fmla="*/ 5 w 109"/>
                  <a:gd name="T59" fmla="*/ 45 h 288"/>
                  <a:gd name="T60" fmla="*/ 3 w 109"/>
                  <a:gd name="T61" fmla="*/ 25 h 288"/>
                  <a:gd name="T62" fmla="*/ 0 w 109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8"/>
                  <a:gd name="T98" fmla="*/ 109 w 109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8">
                    <a:moveTo>
                      <a:pt x="108" y="287"/>
                    </a:moveTo>
                    <a:lnTo>
                      <a:pt x="102" y="284"/>
                    </a:lnTo>
                    <a:lnTo>
                      <a:pt x="98" y="284"/>
                    </a:lnTo>
                    <a:lnTo>
                      <a:pt x="96" y="284"/>
                    </a:lnTo>
                    <a:lnTo>
                      <a:pt x="92" y="284"/>
                    </a:lnTo>
                    <a:lnTo>
                      <a:pt x="90" y="278"/>
                    </a:lnTo>
                    <a:lnTo>
                      <a:pt x="87" y="281"/>
                    </a:lnTo>
                    <a:lnTo>
                      <a:pt x="85" y="278"/>
                    </a:lnTo>
                    <a:lnTo>
                      <a:pt x="83" y="278"/>
                    </a:lnTo>
                    <a:lnTo>
                      <a:pt x="79" y="275"/>
                    </a:lnTo>
                    <a:lnTo>
                      <a:pt x="75" y="272"/>
                    </a:lnTo>
                    <a:lnTo>
                      <a:pt x="73" y="266"/>
                    </a:lnTo>
                    <a:lnTo>
                      <a:pt x="72" y="269"/>
                    </a:lnTo>
                    <a:lnTo>
                      <a:pt x="70" y="264"/>
                    </a:lnTo>
                    <a:lnTo>
                      <a:pt x="68" y="261"/>
                    </a:lnTo>
                    <a:lnTo>
                      <a:pt x="66" y="261"/>
                    </a:lnTo>
                    <a:lnTo>
                      <a:pt x="64" y="258"/>
                    </a:lnTo>
                    <a:lnTo>
                      <a:pt x="64" y="255"/>
                    </a:lnTo>
                    <a:lnTo>
                      <a:pt x="64" y="252"/>
                    </a:lnTo>
                    <a:lnTo>
                      <a:pt x="62" y="246"/>
                    </a:lnTo>
                    <a:lnTo>
                      <a:pt x="60" y="243"/>
                    </a:lnTo>
                    <a:lnTo>
                      <a:pt x="58" y="241"/>
                    </a:lnTo>
                    <a:lnTo>
                      <a:pt x="56" y="238"/>
                    </a:lnTo>
                    <a:lnTo>
                      <a:pt x="51" y="232"/>
                    </a:lnTo>
                    <a:lnTo>
                      <a:pt x="51" y="226"/>
                    </a:lnTo>
                    <a:lnTo>
                      <a:pt x="49" y="226"/>
                    </a:lnTo>
                    <a:lnTo>
                      <a:pt x="49" y="220"/>
                    </a:lnTo>
                    <a:lnTo>
                      <a:pt x="45" y="218"/>
                    </a:lnTo>
                    <a:lnTo>
                      <a:pt x="43" y="206"/>
                    </a:lnTo>
                    <a:lnTo>
                      <a:pt x="39" y="203"/>
                    </a:lnTo>
                    <a:lnTo>
                      <a:pt x="37" y="198"/>
                    </a:lnTo>
                    <a:lnTo>
                      <a:pt x="36" y="192"/>
                    </a:lnTo>
                    <a:lnTo>
                      <a:pt x="34" y="183"/>
                    </a:lnTo>
                    <a:lnTo>
                      <a:pt x="28" y="177"/>
                    </a:lnTo>
                    <a:lnTo>
                      <a:pt x="32" y="172"/>
                    </a:lnTo>
                    <a:lnTo>
                      <a:pt x="28" y="166"/>
                    </a:lnTo>
                    <a:lnTo>
                      <a:pt x="26" y="160"/>
                    </a:lnTo>
                    <a:lnTo>
                      <a:pt x="26" y="152"/>
                    </a:lnTo>
                    <a:lnTo>
                      <a:pt x="22" y="146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8" y="129"/>
                    </a:lnTo>
                    <a:lnTo>
                      <a:pt x="15" y="117"/>
                    </a:lnTo>
                    <a:lnTo>
                      <a:pt x="17" y="114"/>
                    </a:lnTo>
                    <a:lnTo>
                      <a:pt x="17" y="106"/>
                    </a:lnTo>
                    <a:lnTo>
                      <a:pt x="13" y="97"/>
                    </a:lnTo>
                    <a:lnTo>
                      <a:pt x="11" y="88"/>
                    </a:lnTo>
                    <a:lnTo>
                      <a:pt x="11" y="83"/>
                    </a:lnTo>
                    <a:lnTo>
                      <a:pt x="11" y="77"/>
                    </a:lnTo>
                    <a:lnTo>
                      <a:pt x="9" y="66"/>
                    </a:lnTo>
                    <a:lnTo>
                      <a:pt x="11" y="60"/>
                    </a:lnTo>
                    <a:lnTo>
                      <a:pt x="7" y="51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28" name="Freeform 139"/>
              <p:cNvSpPr>
                <a:spLocks/>
              </p:cNvSpPr>
              <p:nvPr/>
            </p:nvSpPr>
            <p:spPr bwMode="auto">
              <a:xfrm>
                <a:off x="2896" y="1233"/>
                <a:ext cx="110" cy="288"/>
              </a:xfrm>
              <a:custGeom>
                <a:avLst/>
                <a:gdLst>
                  <a:gd name="T0" fmla="*/ 3 w 110"/>
                  <a:gd name="T1" fmla="*/ 287 h 288"/>
                  <a:gd name="T2" fmla="*/ 9 w 110"/>
                  <a:gd name="T3" fmla="*/ 287 h 288"/>
                  <a:gd name="T4" fmla="*/ 15 w 110"/>
                  <a:gd name="T5" fmla="*/ 287 h 288"/>
                  <a:gd name="T6" fmla="*/ 21 w 110"/>
                  <a:gd name="T7" fmla="*/ 284 h 288"/>
                  <a:gd name="T8" fmla="*/ 24 w 110"/>
                  <a:gd name="T9" fmla="*/ 281 h 288"/>
                  <a:gd name="T10" fmla="*/ 28 w 110"/>
                  <a:gd name="T11" fmla="*/ 275 h 288"/>
                  <a:gd name="T12" fmla="*/ 32 w 110"/>
                  <a:gd name="T13" fmla="*/ 272 h 288"/>
                  <a:gd name="T14" fmla="*/ 38 w 110"/>
                  <a:gd name="T15" fmla="*/ 269 h 288"/>
                  <a:gd name="T16" fmla="*/ 38 w 110"/>
                  <a:gd name="T17" fmla="*/ 266 h 288"/>
                  <a:gd name="T18" fmla="*/ 43 w 110"/>
                  <a:gd name="T19" fmla="*/ 258 h 288"/>
                  <a:gd name="T20" fmla="*/ 45 w 110"/>
                  <a:gd name="T21" fmla="*/ 255 h 288"/>
                  <a:gd name="T22" fmla="*/ 47 w 110"/>
                  <a:gd name="T23" fmla="*/ 249 h 288"/>
                  <a:gd name="T24" fmla="*/ 49 w 110"/>
                  <a:gd name="T25" fmla="*/ 243 h 288"/>
                  <a:gd name="T26" fmla="*/ 51 w 110"/>
                  <a:gd name="T27" fmla="*/ 241 h 288"/>
                  <a:gd name="T28" fmla="*/ 53 w 110"/>
                  <a:gd name="T29" fmla="*/ 235 h 288"/>
                  <a:gd name="T30" fmla="*/ 53 w 110"/>
                  <a:gd name="T31" fmla="*/ 229 h 288"/>
                  <a:gd name="T32" fmla="*/ 61 w 110"/>
                  <a:gd name="T33" fmla="*/ 220 h 288"/>
                  <a:gd name="T34" fmla="*/ 66 w 110"/>
                  <a:gd name="T35" fmla="*/ 206 h 288"/>
                  <a:gd name="T36" fmla="*/ 70 w 110"/>
                  <a:gd name="T37" fmla="*/ 195 h 288"/>
                  <a:gd name="T38" fmla="*/ 74 w 110"/>
                  <a:gd name="T39" fmla="*/ 186 h 288"/>
                  <a:gd name="T40" fmla="*/ 82 w 110"/>
                  <a:gd name="T41" fmla="*/ 172 h 288"/>
                  <a:gd name="T42" fmla="*/ 82 w 110"/>
                  <a:gd name="T43" fmla="*/ 157 h 288"/>
                  <a:gd name="T44" fmla="*/ 86 w 110"/>
                  <a:gd name="T45" fmla="*/ 146 h 288"/>
                  <a:gd name="T46" fmla="*/ 87 w 110"/>
                  <a:gd name="T47" fmla="*/ 134 h 288"/>
                  <a:gd name="T48" fmla="*/ 93 w 110"/>
                  <a:gd name="T49" fmla="*/ 123 h 288"/>
                  <a:gd name="T50" fmla="*/ 95 w 110"/>
                  <a:gd name="T51" fmla="*/ 106 h 288"/>
                  <a:gd name="T52" fmla="*/ 95 w 110"/>
                  <a:gd name="T53" fmla="*/ 91 h 288"/>
                  <a:gd name="T54" fmla="*/ 99 w 110"/>
                  <a:gd name="T55" fmla="*/ 74 h 288"/>
                  <a:gd name="T56" fmla="*/ 103 w 110"/>
                  <a:gd name="T57" fmla="*/ 63 h 288"/>
                  <a:gd name="T58" fmla="*/ 101 w 110"/>
                  <a:gd name="T59" fmla="*/ 40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3" y="287"/>
                    </a:lnTo>
                    <a:lnTo>
                      <a:pt x="7" y="284"/>
                    </a:lnTo>
                    <a:lnTo>
                      <a:pt x="9" y="287"/>
                    </a:lnTo>
                    <a:lnTo>
                      <a:pt x="13" y="287"/>
                    </a:lnTo>
                    <a:lnTo>
                      <a:pt x="15" y="287"/>
                    </a:lnTo>
                    <a:lnTo>
                      <a:pt x="21" y="287"/>
                    </a:lnTo>
                    <a:lnTo>
                      <a:pt x="21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6" y="275"/>
                    </a:lnTo>
                    <a:lnTo>
                      <a:pt x="28" y="275"/>
                    </a:lnTo>
                    <a:lnTo>
                      <a:pt x="30" y="272"/>
                    </a:lnTo>
                    <a:lnTo>
                      <a:pt x="32" y="272"/>
                    </a:lnTo>
                    <a:lnTo>
                      <a:pt x="36" y="272"/>
                    </a:lnTo>
                    <a:lnTo>
                      <a:pt x="38" y="269"/>
                    </a:lnTo>
                    <a:lnTo>
                      <a:pt x="38" y="266"/>
                    </a:lnTo>
                    <a:lnTo>
                      <a:pt x="40" y="264"/>
                    </a:lnTo>
                    <a:lnTo>
                      <a:pt x="43" y="258"/>
                    </a:lnTo>
                    <a:lnTo>
                      <a:pt x="42" y="258"/>
                    </a:lnTo>
                    <a:lnTo>
                      <a:pt x="45" y="255"/>
                    </a:lnTo>
                    <a:lnTo>
                      <a:pt x="43" y="252"/>
                    </a:lnTo>
                    <a:lnTo>
                      <a:pt x="47" y="249"/>
                    </a:lnTo>
                    <a:lnTo>
                      <a:pt x="49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5" y="232"/>
                    </a:lnTo>
                    <a:lnTo>
                      <a:pt x="53" y="229"/>
                    </a:lnTo>
                    <a:lnTo>
                      <a:pt x="57" y="229"/>
                    </a:lnTo>
                    <a:lnTo>
                      <a:pt x="61" y="220"/>
                    </a:lnTo>
                    <a:lnTo>
                      <a:pt x="63" y="212"/>
                    </a:lnTo>
                    <a:lnTo>
                      <a:pt x="66" y="206"/>
                    </a:lnTo>
                    <a:lnTo>
                      <a:pt x="68" y="200"/>
                    </a:lnTo>
                    <a:lnTo>
                      <a:pt x="70" y="195"/>
                    </a:lnTo>
                    <a:lnTo>
                      <a:pt x="70" y="189"/>
                    </a:lnTo>
                    <a:lnTo>
                      <a:pt x="74" y="186"/>
                    </a:lnTo>
                    <a:lnTo>
                      <a:pt x="78" y="175"/>
                    </a:lnTo>
                    <a:lnTo>
                      <a:pt x="82" y="172"/>
                    </a:lnTo>
                    <a:lnTo>
                      <a:pt x="78" y="166"/>
                    </a:lnTo>
                    <a:lnTo>
                      <a:pt x="82" y="157"/>
                    </a:lnTo>
                    <a:lnTo>
                      <a:pt x="84" y="152"/>
                    </a:lnTo>
                    <a:lnTo>
                      <a:pt x="86" y="146"/>
                    </a:lnTo>
                    <a:lnTo>
                      <a:pt x="86" y="137"/>
                    </a:lnTo>
                    <a:lnTo>
                      <a:pt x="87" y="134"/>
                    </a:lnTo>
                    <a:lnTo>
                      <a:pt x="91" y="126"/>
                    </a:lnTo>
                    <a:lnTo>
                      <a:pt x="93" y="123"/>
                    </a:lnTo>
                    <a:lnTo>
                      <a:pt x="91" y="111"/>
                    </a:lnTo>
                    <a:lnTo>
                      <a:pt x="95" y="106"/>
                    </a:lnTo>
                    <a:lnTo>
                      <a:pt x="95" y="100"/>
                    </a:lnTo>
                    <a:lnTo>
                      <a:pt x="95" y="91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3" y="63"/>
                    </a:lnTo>
                    <a:lnTo>
                      <a:pt x="99" y="48"/>
                    </a:lnTo>
                    <a:lnTo>
                      <a:pt x="101" y="40"/>
                    </a:lnTo>
                    <a:lnTo>
                      <a:pt x="103" y="34"/>
                    </a:lnTo>
                    <a:lnTo>
                      <a:pt x="107" y="28"/>
                    </a:lnTo>
                    <a:lnTo>
                      <a:pt x="105" y="17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29" name="Freeform 140"/>
              <p:cNvSpPr>
                <a:spLocks/>
              </p:cNvSpPr>
              <p:nvPr/>
            </p:nvSpPr>
            <p:spPr bwMode="auto">
              <a:xfrm>
                <a:off x="2896" y="1233"/>
                <a:ext cx="110" cy="288"/>
              </a:xfrm>
              <a:custGeom>
                <a:avLst/>
                <a:gdLst>
                  <a:gd name="T0" fmla="*/ 3 w 110"/>
                  <a:gd name="T1" fmla="*/ 287 h 288"/>
                  <a:gd name="T2" fmla="*/ 9 w 110"/>
                  <a:gd name="T3" fmla="*/ 287 h 288"/>
                  <a:gd name="T4" fmla="*/ 15 w 110"/>
                  <a:gd name="T5" fmla="*/ 287 h 288"/>
                  <a:gd name="T6" fmla="*/ 21 w 110"/>
                  <a:gd name="T7" fmla="*/ 284 h 288"/>
                  <a:gd name="T8" fmla="*/ 24 w 110"/>
                  <a:gd name="T9" fmla="*/ 281 h 288"/>
                  <a:gd name="T10" fmla="*/ 28 w 110"/>
                  <a:gd name="T11" fmla="*/ 275 h 288"/>
                  <a:gd name="T12" fmla="*/ 32 w 110"/>
                  <a:gd name="T13" fmla="*/ 272 h 288"/>
                  <a:gd name="T14" fmla="*/ 38 w 110"/>
                  <a:gd name="T15" fmla="*/ 269 h 288"/>
                  <a:gd name="T16" fmla="*/ 38 w 110"/>
                  <a:gd name="T17" fmla="*/ 266 h 288"/>
                  <a:gd name="T18" fmla="*/ 43 w 110"/>
                  <a:gd name="T19" fmla="*/ 258 h 288"/>
                  <a:gd name="T20" fmla="*/ 45 w 110"/>
                  <a:gd name="T21" fmla="*/ 255 h 288"/>
                  <a:gd name="T22" fmla="*/ 47 w 110"/>
                  <a:gd name="T23" fmla="*/ 249 h 288"/>
                  <a:gd name="T24" fmla="*/ 49 w 110"/>
                  <a:gd name="T25" fmla="*/ 243 h 288"/>
                  <a:gd name="T26" fmla="*/ 51 w 110"/>
                  <a:gd name="T27" fmla="*/ 241 h 288"/>
                  <a:gd name="T28" fmla="*/ 53 w 110"/>
                  <a:gd name="T29" fmla="*/ 235 h 288"/>
                  <a:gd name="T30" fmla="*/ 57 w 110"/>
                  <a:gd name="T31" fmla="*/ 229 h 288"/>
                  <a:gd name="T32" fmla="*/ 61 w 110"/>
                  <a:gd name="T33" fmla="*/ 220 h 288"/>
                  <a:gd name="T34" fmla="*/ 66 w 110"/>
                  <a:gd name="T35" fmla="*/ 206 h 288"/>
                  <a:gd name="T36" fmla="*/ 70 w 110"/>
                  <a:gd name="T37" fmla="*/ 195 h 288"/>
                  <a:gd name="T38" fmla="*/ 76 w 110"/>
                  <a:gd name="T39" fmla="*/ 183 h 288"/>
                  <a:gd name="T40" fmla="*/ 82 w 110"/>
                  <a:gd name="T41" fmla="*/ 172 h 288"/>
                  <a:gd name="T42" fmla="*/ 82 w 110"/>
                  <a:gd name="T43" fmla="*/ 157 h 288"/>
                  <a:gd name="T44" fmla="*/ 86 w 110"/>
                  <a:gd name="T45" fmla="*/ 146 h 288"/>
                  <a:gd name="T46" fmla="*/ 87 w 110"/>
                  <a:gd name="T47" fmla="*/ 134 h 288"/>
                  <a:gd name="T48" fmla="*/ 93 w 110"/>
                  <a:gd name="T49" fmla="*/ 123 h 288"/>
                  <a:gd name="T50" fmla="*/ 95 w 110"/>
                  <a:gd name="T51" fmla="*/ 106 h 288"/>
                  <a:gd name="T52" fmla="*/ 95 w 110"/>
                  <a:gd name="T53" fmla="*/ 91 h 288"/>
                  <a:gd name="T54" fmla="*/ 99 w 110"/>
                  <a:gd name="T55" fmla="*/ 74 h 288"/>
                  <a:gd name="T56" fmla="*/ 103 w 110"/>
                  <a:gd name="T57" fmla="*/ 63 h 288"/>
                  <a:gd name="T58" fmla="*/ 103 w 110"/>
                  <a:gd name="T59" fmla="*/ 43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3" y="287"/>
                    </a:lnTo>
                    <a:lnTo>
                      <a:pt x="7" y="284"/>
                    </a:lnTo>
                    <a:lnTo>
                      <a:pt x="9" y="287"/>
                    </a:lnTo>
                    <a:lnTo>
                      <a:pt x="13" y="287"/>
                    </a:lnTo>
                    <a:lnTo>
                      <a:pt x="15" y="287"/>
                    </a:lnTo>
                    <a:lnTo>
                      <a:pt x="21" y="287"/>
                    </a:lnTo>
                    <a:lnTo>
                      <a:pt x="21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6" y="275"/>
                    </a:lnTo>
                    <a:lnTo>
                      <a:pt x="28" y="275"/>
                    </a:lnTo>
                    <a:lnTo>
                      <a:pt x="30" y="272"/>
                    </a:lnTo>
                    <a:lnTo>
                      <a:pt x="32" y="272"/>
                    </a:lnTo>
                    <a:lnTo>
                      <a:pt x="36" y="272"/>
                    </a:lnTo>
                    <a:lnTo>
                      <a:pt x="38" y="269"/>
                    </a:lnTo>
                    <a:lnTo>
                      <a:pt x="38" y="266"/>
                    </a:lnTo>
                    <a:lnTo>
                      <a:pt x="40" y="264"/>
                    </a:lnTo>
                    <a:lnTo>
                      <a:pt x="43" y="258"/>
                    </a:lnTo>
                    <a:lnTo>
                      <a:pt x="45" y="255"/>
                    </a:lnTo>
                    <a:lnTo>
                      <a:pt x="43" y="252"/>
                    </a:lnTo>
                    <a:lnTo>
                      <a:pt x="47" y="249"/>
                    </a:lnTo>
                    <a:lnTo>
                      <a:pt x="49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5" y="232"/>
                    </a:lnTo>
                    <a:lnTo>
                      <a:pt x="57" y="229"/>
                    </a:lnTo>
                    <a:lnTo>
                      <a:pt x="59" y="226"/>
                    </a:lnTo>
                    <a:lnTo>
                      <a:pt x="61" y="220"/>
                    </a:lnTo>
                    <a:lnTo>
                      <a:pt x="63" y="212"/>
                    </a:lnTo>
                    <a:lnTo>
                      <a:pt x="66" y="206"/>
                    </a:lnTo>
                    <a:lnTo>
                      <a:pt x="70" y="203"/>
                    </a:lnTo>
                    <a:lnTo>
                      <a:pt x="70" y="195"/>
                    </a:lnTo>
                    <a:lnTo>
                      <a:pt x="70" y="189"/>
                    </a:lnTo>
                    <a:lnTo>
                      <a:pt x="76" y="183"/>
                    </a:lnTo>
                    <a:lnTo>
                      <a:pt x="78" y="175"/>
                    </a:lnTo>
                    <a:lnTo>
                      <a:pt x="82" y="172"/>
                    </a:lnTo>
                    <a:lnTo>
                      <a:pt x="78" y="166"/>
                    </a:lnTo>
                    <a:lnTo>
                      <a:pt x="82" y="157"/>
                    </a:lnTo>
                    <a:lnTo>
                      <a:pt x="84" y="152"/>
                    </a:lnTo>
                    <a:lnTo>
                      <a:pt x="86" y="146"/>
                    </a:lnTo>
                    <a:lnTo>
                      <a:pt x="86" y="137"/>
                    </a:lnTo>
                    <a:lnTo>
                      <a:pt x="87" y="134"/>
                    </a:lnTo>
                    <a:lnTo>
                      <a:pt x="91" y="126"/>
                    </a:lnTo>
                    <a:lnTo>
                      <a:pt x="93" y="123"/>
                    </a:lnTo>
                    <a:lnTo>
                      <a:pt x="91" y="111"/>
                    </a:lnTo>
                    <a:lnTo>
                      <a:pt x="95" y="106"/>
                    </a:lnTo>
                    <a:lnTo>
                      <a:pt x="95" y="100"/>
                    </a:lnTo>
                    <a:lnTo>
                      <a:pt x="95" y="91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3" y="63"/>
                    </a:lnTo>
                    <a:lnTo>
                      <a:pt x="99" y="48"/>
                    </a:lnTo>
                    <a:lnTo>
                      <a:pt x="103" y="43"/>
                    </a:lnTo>
                    <a:lnTo>
                      <a:pt x="105" y="31"/>
                    </a:lnTo>
                    <a:lnTo>
                      <a:pt x="107" y="28"/>
                    </a:lnTo>
                    <a:lnTo>
                      <a:pt x="105" y="17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30" name="Freeform 141"/>
              <p:cNvSpPr>
                <a:spLocks/>
              </p:cNvSpPr>
              <p:nvPr/>
            </p:nvSpPr>
            <p:spPr bwMode="auto">
              <a:xfrm>
                <a:off x="2786" y="1233"/>
                <a:ext cx="109" cy="288"/>
              </a:xfrm>
              <a:custGeom>
                <a:avLst/>
                <a:gdLst>
                  <a:gd name="T0" fmla="*/ 102 w 109"/>
                  <a:gd name="T1" fmla="*/ 284 h 288"/>
                  <a:gd name="T2" fmla="*/ 98 w 109"/>
                  <a:gd name="T3" fmla="*/ 284 h 288"/>
                  <a:gd name="T4" fmla="*/ 92 w 109"/>
                  <a:gd name="T5" fmla="*/ 284 h 288"/>
                  <a:gd name="T6" fmla="*/ 87 w 109"/>
                  <a:gd name="T7" fmla="*/ 281 h 288"/>
                  <a:gd name="T8" fmla="*/ 83 w 109"/>
                  <a:gd name="T9" fmla="*/ 278 h 288"/>
                  <a:gd name="T10" fmla="*/ 79 w 109"/>
                  <a:gd name="T11" fmla="*/ 275 h 288"/>
                  <a:gd name="T12" fmla="*/ 75 w 109"/>
                  <a:gd name="T13" fmla="*/ 272 h 288"/>
                  <a:gd name="T14" fmla="*/ 70 w 109"/>
                  <a:gd name="T15" fmla="*/ 264 h 288"/>
                  <a:gd name="T16" fmla="*/ 68 w 109"/>
                  <a:gd name="T17" fmla="*/ 261 h 288"/>
                  <a:gd name="T18" fmla="*/ 64 w 109"/>
                  <a:gd name="T19" fmla="*/ 258 h 288"/>
                  <a:gd name="T20" fmla="*/ 64 w 109"/>
                  <a:gd name="T21" fmla="*/ 252 h 288"/>
                  <a:gd name="T22" fmla="*/ 62 w 109"/>
                  <a:gd name="T23" fmla="*/ 246 h 288"/>
                  <a:gd name="T24" fmla="*/ 58 w 109"/>
                  <a:gd name="T25" fmla="*/ 241 h 288"/>
                  <a:gd name="T26" fmla="*/ 56 w 109"/>
                  <a:gd name="T27" fmla="*/ 241 h 288"/>
                  <a:gd name="T28" fmla="*/ 51 w 109"/>
                  <a:gd name="T29" fmla="*/ 232 h 288"/>
                  <a:gd name="T30" fmla="*/ 51 w 109"/>
                  <a:gd name="T31" fmla="*/ 226 h 288"/>
                  <a:gd name="T32" fmla="*/ 47 w 109"/>
                  <a:gd name="T33" fmla="*/ 223 h 288"/>
                  <a:gd name="T34" fmla="*/ 43 w 109"/>
                  <a:gd name="T35" fmla="*/ 206 h 288"/>
                  <a:gd name="T36" fmla="*/ 37 w 109"/>
                  <a:gd name="T37" fmla="*/ 198 h 288"/>
                  <a:gd name="T38" fmla="*/ 34 w 109"/>
                  <a:gd name="T39" fmla="*/ 183 h 288"/>
                  <a:gd name="T40" fmla="*/ 32 w 109"/>
                  <a:gd name="T41" fmla="*/ 172 h 288"/>
                  <a:gd name="T42" fmla="*/ 24 w 109"/>
                  <a:gd name="T43" fmla="*/ 157 h 288"/>
                  <a:gd name="T44" fmla="*/ 22 w 109"/>
                  <a:gd name="T45" fmla="*/ 146 h 288"/>
                  <a:gd name="T46" fmla="*/ 20 w 109"/>
                  <a:gd name="T47" fmla="*/ 132 h 288"/>
                  <a:gd name="T48" fmla="*/ 15 w 109"/>
                  <a:gd name="T49" fmla="*/ 117 h 288"/>
                  <a:gd name="T50" fmla="*/ 17 w 109"/>
                  <a:gd name="T51" fmla="*/ 106 h 288"/>
                  <a:gd name="T52" fmla="*/ 11 w 109"/>
                  <a:gd name="T53" fmla="*/ 88 h 288"/>
                  <a:gd name="T54" fmla="*/ 9 w 109"/>
                  <a:gd name="T55" fmla="*/ 74 h 288"/>
                  <a:gd name="T56" fmla="*/ 11 w 109"/>
                  <a:gd name="T57" fmla="*/ 60 h 288"/>
                  <a:gd name="T58" fmla="*/ 5 w 109"/>
                  <a:gd name="T59" fmla="*/ 45 h 288"/>
                  <a:gd name="T60" fmla="*/ 3 w 109"/>
                  <a:gd name="T61" fmla="*/ 25 h 288"/>
                  <a:gd name="T62" fmla="*/ 0 w 109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8"/>
                  <a:gd name="T98" fmla="*/ 109 w 109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8">
                    <a:moveTo>
                      <a:pt x="108" y="287"/>
                    </a:moveTo>
                    <a:lnTo>
                      <a:pt x="102" y="284"/>
                    </a:lnTo>
                    <a:lnTo>
                      <a:pt x="98" y="284"/>
                    </a:lnTo>
                    <a:lnTo>
                      <a:pt x="96" y="284"/>
                    </a:lnTo>
                    <a:lnTo>
                      <a:pt x="92" y="284"/>
                    </a:lnTo>
                    <a:lnTo>
                      <a:pt x="90" y="278"/>
                    </a:lnTo>
                    <a:lnTo>
                      <a:pt x="87" y="281"/>
                    </a:lnTo>
                    <a:lnTo>
                      <a:pt x="85" y="278"/>
                    </a:lnTo>
                    <a:lnTo>
                      <a:pt x="83" y="278"/>
                    </a:lnTo>
                    <a:lnTo>
                      <a:pt x="79" y="275"/>
                    </a:lnTo>
                    <a:lnTo>
                      <a:pt x="75" y="272"/>
                    </a:lnTo>
                    <a:lnTo>
                      <a:pt x="73" y="269"/>
                    </a:lnTo>
                    <a:lnTo>
                      <a:pt x="70" y="264"/>
                    </a:lnTo>
                    <a:lnTo>
                      <a:pt x="70" y="266"/>
                    </a:lnTo>
                    <a:lnTo>
                      <a:pt x="68" y="261"/>
                    </a:lnTo>
                    <a:lnTo>
                      <a:pt x="66" y="261"/>
                    </a:lnTo>
                    <a:lnTo>
                      <a:pt x="64" y="258"/>
                    </a:lnTo>
                    <a:lnTo>
                      <a:pt x="64" y="255"/>
                    </a:lnTo>
                    <a:lnTo>
                      <a:pt x="64" y="252"/>
                    </a:lnTo>
                    <a:lnTo>
                      <a:pt x="62" y="246"/>
                    </a:lnTo>
                    <a:lnTo>
                      <a:pt x="60" y="243"/>
                    </a:lnTo>
                    <a:lnTo>
                      <a:pt x="58" y="241"/>
                    </a:lnTo>
                    <a:lnTo>
                      <a:pt x="56" y="241"/>
                    </a:lnTo>
                    <a:lnTo>
                      <a:pt x="54" y="235"/>
                    </a:lnTo>
                    <a:lnTo>
                      <a:pt x="51" y="232"/>
                    </a:lnTo>
                    <a:lnTo>
                      <a:pt x="51" y="226"/>
                    </a:lnTo>
                    <a:lnTo>
                      <a:pt x="47" y="229"/>
                    </a:lnTo>
                    <a:lnTo>
                      <a:pt x="47" y="223"/>
                    </a:lnTo>
                    <a:lnTo>
                      <a:pt x="45" y="218"/>
                    </a:lnTo>
                    <a:lnTo>
                      <a:pt x="43" y="206"/>
                    </a:lnTo>
                    <a:lnTo>
                      <a:pt x="39" y="203"/>
                    </a:lnTo>
                    <a:lnTo>
                      <a:pt x="37" y="198"/>
                    </a:lnTo>
                    <a:lnTo>
                      <a:pt x="36" y="192"/>
                    </a:lnTo>
                    <a:lnTo>
                      <a:pt x="34" y="183"/>
                    </a:lnTo>
                    <a:lnTo>
                      <a:pt x="28" y="177"/>
                    </a:lnTo>
                    <a:lnTo>
                      <a:pt x="32" y="172"/>
                    </a:lnTo>
                    <a:lnTo>
                      <a:pt x="28" y="166"/>
                    </a:lnTo>
                    <a:lnTo>
                      <a:pt x="24" y="157"/>
                    </a:lnTo>
                    <a:lnTo>
                      <a:pt x="26" y="152"/>
                    </a:lnTo>
                    <a:lnTo>
                      <a:pt x="22" y="146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8" y="129"/>
                    </a:lnTo>
                    <a:lnTo>
                      <a:pt x="15" y="117"/>
                    </a:lnTo>
                    <a:lnTo>
                      <a:pt x="17" y="114"/>
                    </a:lnTo>
                    <a:lnTo>
                      <a:pt x="17" y="106"/>
                    </a:lnTo>
                    <a:lnTo>
                      <a:pt x="13" y="97"/>
                    </a:lnTo>
                    <a:lnTo>
                      <a:pt x="11" y="88"/>
                    </a:lnTo>
                    <a:lnTo>
                      <a:pt x="11" y="83"/>
                    </a:lnTo>
                    <a:lnTo>
                      <a:pt x="9" y="74"/>
                    </a:lnTo>
                    <a:lnTo>
                      <a:pt x="9" y="66"/>
                    </a:lnTo>
                    <a:lnTo>
                      <a:pt x="11" y="60"/>
                    </a:lnTo>
                    <a:lnTo>
                      <a:pt x="7" y="51"/>
                    </a:lnTo>
                    <a:lnTo>
                      <a:pt x="5" y="45"/>
                    </a:lnTo>
                    <a:lnTo>
                      <a:pt x="5" y="37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31" name="Freeform 142"/>
              <p:cNvSpPr>
                <a:spLocks/>
              </p:cNvSpPr>
              <p:nvPr/>
            </p:nvSpPr>
            <p:spPr bwMode="auto">
              <a:xfrm>
                <a:off x="2674" y="950"/>
                <a:ext cx="113" cy="284"/>
              </a:xfrm>
              <a:custGeom>
                <a:avLst/>
                <a:gdLst>
                  <a:gd name="T0" fmla="*/ 5 w 113"/>
                  <a:gd name="T1" fmla="*/ 0 h 284"/>
                  <a:gd name="T2" fmla="*/ 9 w 113"/>
                  <a:gd name="T3" fmla="*/ 2 h 284"/>
                  <a:gd name="T4" fmla="*/ 17 w 113"/>
                  <a:gd name="T5" fmla="*/ 0 h 284"/>
                  <a:gd name="T6" fmla="*/ 22 w 113"/>
                  <a:gd name="T7" fmla="*/ 5 h 284"/>
                  <a:gd name="T8" fmla="*/ 28 w 113"/>
                  <a:gd name="T9" fmla="*/ 11 h 284"/>
                  <a:gd name="T10" fmla="*/ 28 w 113"/>
                  <a:gd name="T11" fmla="*/ 11 h 284"/>
                  <a:gd name="T12" fmla="*/ 34 w 113"/>
                  <a:gd name="T13" fmla="*/ 11 h 284"/>
                  <a:gd name="T14" fmla="*/ 38 w 113"/>
                  <a:gd name="T15" fmla="*/ 20 h 284"/>
                  <a:gd name="T16" fmla="*/ 40 w 113"/>
                  <a:gd name="T17" fmla="*/ 22 h 284"/>
                  <a:gd name="T18" fmla="*/ 44 w 113"/>
                  <a:gd name="T19" fmla="*/ 25 h 284"/>
                  <a:gd name="T20" fmla="*/ 45 w 113"/>
                  <a:gd name="T21" fmla="*/ 31 h 284"/>
                  <a:gd name="T22" fmla="*/ 45 w 113"/>
                  <a:gd name="T23" fmla="*/ 40 h 284"/>
                  <a:gd name="T24" fmla="*/ 49 w 113"/>
                  <a:gd name="T25" fmla="*/ 42 h 284"/>
                  <a:gd name="T26" fmla="*/ 53 w 113"/>
                  <a:gd name="T27" fmla="*/ 48 h 284"/>
                  <a:gd name="T28" fmla="*/ 53 w 113"/>
                  <a:gd name="T29" fmla="*/ 48 h 284"/>
                  <a:gd name="T30" fmla="*/ 56 w 113"/>
                  <a:gd name="T31" fmla="*/ 54 h 284"/>
                  <a:gd name="T32" fmla="*/ 64 w 113"/>
                  <a:gd name="T33" fmla="*/ 62 h 284"/>
                  <a:gd name="T34" fmla="*/ 69 w 113"/>
                  <a:gd name="T35" fmla="*/ 74 h 284"/>
                  <a:gd name="T36" fmla="*/ 75 w 113"/>
                  <a:gd name="T37" fmla="*/ 88 h 284"/>
                  <a:gd name="T38" fmla="*/ 75 w 113"/>
                  <a:gd name="T39" fmla="*/ 100 h 284"/>
                  <a:gd name="T40" fmla="*/ 81 w 113"/>
                  <a:gd name="T41" fmla="*/ 111 h 284"/>
                  <a:gd name="T42" fmla="*/ 87 w 113"/>
                  <a:gd name="T43" fmla="*/ 125 h 284"/>
                  <a:gd name="T44" fmla="*/ 87 w 113"/>
                  <a:gd name="T45" fmla="*/ 137 h 284"/>
                  <a:gd name="T46" fmla="*/ 89 w 113"/>
                  <a:gd name="T47" fmla="*/ 154 h 284"/>
                  <a:gd name="T48" fmla="*/ 92 w 113"/>
                  <a:gd name="T49" fmla="*/ 165 h 284"/>
                  <a:gd name="T50" fmla="*/ 100 w 113"/>
                  <a:gd name="T51" fmla="*/ 180 h 284"/>
                  <a:gd name="T52" fmla="*/ 98 w 113"/>
                  <a:gd name="T53" fmla="*/ 194 h 284"/>
                  <a:gd name="T54" fmla="*/ 102 w 113"/>
                  <a:gd name="T55" fmla="*/ 208 h 284"/>
                  <a:gd name="T56" fmla="*/ 104 w 113"/>
                  <a:gd name="T57" fmla="*/ 225 h 284"/>
                  <a:gd name="T58" fmla="*/ 108 w 113"/>
                  <a:gd name="T59" fmla="*/ 242 h 284"/>
                  <a:gd name="T60" fmla="*/ 112 w 113"/>
                  <a:gd name="T61" fmla="*/ 257 h 284"/>
                  <a:gd name="T62" fmla="*/ 110 w 113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3"/>
                  <a:gd name="T97" fmla="*/ 0 h 284"/>
                  <a:gd name="T98" fmla="*/ 113 w 113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3" h="284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8" y="11"/>
                    </a:lnTo>
                    <a:lnTo>
                      <a:pt x="30" y="8"/>
                    </a:lnTo>
                    <a:lnTo>
                      <a:pt x="28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5" y="28"/>
                    </a:lnTo>
                    <a:lnTo>
                      <a:pt x="45" y="31"/>
                    </a:lnTo>
                    <a:lnTo>
                      <a:pt x="45" y="34"/>
                    </a:lnTo>
                    <a:lnTo>
                      <a:pt x="45" y="40"/>
                    </a:lnTo>
                    <a:lnTo>
                      <a:pt x="47" y="40"/>
                    </a:lnTo>
                    <a:lnTo>
                      <a:pt x="49" y="42"/>
                    </a:lnTo>
                    <a:lnTo>
                      <a:pt x="53" y="45"/>
                    </a:lnTo>
                    <a:lnTo>
                      <a:pt x="53" y="48"/>
                    </a:lnTo>
                    <a:lnTo>
                      <a:pt x="56" y="51"/>
                    </a:lnTo>
                    <a:lnTo>
                      <a:pt x="56" y="54"/>
                    </a:lnTo>
                    <a:lnTo>
                      <a:pt x="58" y="57"/>
                    </a:lnTo>
                    <a:lnTo>
                      <a:pt x="64" y="62"/>
                    </a:lnTo>
                    <a:lnTo>
                      <a:pt x="66" y="68"/>
                    </a:lnTo>
                    <a:lnTo>
                      <a:pt x="69" y="74"/>
                    </a:lnTo>
                    <a:lnTo>
                      <a:pt x="69" y="82"/>
                    </a:lnTo>
                    <a:lnTo>
                      <a:pt x="75" y="88"/>
                    </a:lnTo>
                    <a:lnTo>
                      <a:pt x="73" y="97"/>
                    </a:lnTo>
                    <a:lnTo>
                      <a:pt x="75" y="100"/>
                    </a:lnTo>
                    <a:lnTo>
                      <a:pt x="81" y="105"/>
                    </a:lnTo>
                    <a:lnTo>
                      <a:pt x="81" y="111"/>
                    </a:lnTo>
                    <a:lnTo>
                      <a:pt x="81" y="117"/>
                    </a:lnTo>
                    <a:lnTo>
                      <a:pt x="87" y="125"/>
                    </a:lnTo>
                    <a:lnTo>
                      <a:pt x="87" y="131"/>
                    </a:lnTo>
                    <a:lnTo>
                      <a:pt x="87" y="137"/>
                    </a:lnTo>
                    <a:lnTo>
                      <a:pt x="90" y="148"/>
                    </a:lnTo>
                    <a:lnTo>
                      <a:pt x="89" y="154"/>
                    </a:lnTo>
                    <a:lnTo>
                      <a:pt x="92" y="160"/>
                    </a:lnTo>
                    <a:lnTo>
                      <a:pt x="92" y="165"/>
                    </a:lnTo>
                    <a:lnTo>
                      <a:pt x="94" y="171"/>
                    </a:lnTo>
                    <a:lnTo>
                      <a:pt x="100" y="180"/>
                    </a:lnTo>
                    <a:lnTo>
                      <a:pt x="98" y="185"/>
                    </a:lnTo>
                    <a:lnTo>
                      <a:pt x="98" y="194"/>
                    </a:lnTo>
                    <a:lnTo>
                      <a:pt x="98" y="200"/>
                    </a:lnTo>
                    <a:lnTo>
                      <a:pt x="102" y="208"/>
                    </a:lnTo>
                    <a:lnTo>
                      <a:pt x="102" y="217"/>
                    </a:lnTo>
                    <a:lnTo>
                      <a:pt x="104" y="225"/>
                    </a:lnTo>
                    <a:lnTo>
                      <a:pt x="106" y="231"/>
                    </a:lnTo>
                    <a:lnTo>
                      <a:pt x="108" y="242"/>
                    </a:lnTo>
                    <a:lnTo>
                      <a:pt x="106" y="248"/>
                    </a:lnTo>
                    <a:lnTo>
                      <a:pt x="112" y="257"/>
                    </a:lnTo>
                    <a:lnTo>
                      <a:pt x="108" y="265"/>
                    </a:lnTo>
                    <a:lnTo>
                      <a:pt x="110" y="274"/>
                    </a:lnTo>
                    <a:lnTo>
                      <a:pt x="112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32" name="Freeform 143"/>
              <p:cNvSpPr>
                <a:spLocks/>
              </p:cNvSpPr>
              <p:nvPr/>
            </p:nvSpPr>
            <p:spPr bwMode="auto">
              <a:xfrm>
                <a:off x="2562" y="950"/>
                <a:ext cx="113" cy="284"/>
              </a:xfrm>
              <a:custGeom>
                <a:avLst/>
                <a:gdLst>
                  <a:gd name="T0" fmla="*/ 110 w 113"/>
                  <a:gd name="T1" fmla="*/ 2 h 284"/>
                  <a:gd name="T2" fmla="*/ 104 w 113"/>
                  <a:gd name="T3" fmla="*/ 2 h 284"/>
                  <a:gd name="T4" fmla="*/ 98 w 113"/>
                  <a:gd name="T5" fmla="*/ 5 h 284"/>
                  <a:gd name="T6" fmla="*/ 90 w 113"/>
                  <a:gd name="T7" fmla="*/ 5 h 284"/>
                  <a:gd name="T8" fmla="*/ 86 w 113"/>
                  <a:gd name="T9" fmla="*/ 8 h 284"/>
                  <a:gd name="T10" fmla="*/ 84 w 113"/>
                  <a:gd name="T11" fmla="*/ 11 h 284"/>
                  <a:gd name="T12" fmla="*/ 80 w 113"/>
                  <a:gd name="T13" fmla="*/ 17 h 284"/>
                  <a:gd name="T14" fmla="*/ 76 w 113"/>
                  <a:gd name="T15" fmla="*/ 17 h 284"/>
                  <a:gd name="T16" fmla="*/ 73 w 113"/>
                  <a:gd name="T17" fmla="*/ 28 h 284"/>
                  <a:gd name="T18" fmla="*/ 71 w 113"/>
                  <a:gd name="T19" fmla="*/ 28 h 284"/>
                  <a:gd name="T20" fmla="*/ 67 w 113"/>
                  <a:gd name="T21" fmla="*/ 34 h 284"/>
                  <a:gd name="T22" fmla="*/ 65 w 113"/>
                  <a:gd name="T23" fmla="*/ 40 h 284"/>
                  <a:gd name="T24" fmla="*/ 63 w 113"/>
                  <a:gd name="T25" fmla="*/ 42 h 284"/>
                  <a:gd name="T26" fmla="*/ 61 w 113"/>
                  <a:gd name="T27" fmla="*/ 48 h 284"/>
                  <a:gd name="T28" fmla="*/ 57 w 113"/>
                  <a:gd name="T29" fmla="*/ 54 h 284"/>
                  <a:gd name="T30" fmla="*/ 56 w 113"/>
                  <a:gd name="T31" fmla="*/ 57 h 284"/>
                  <a:gd name="T32" fmla="*/ 52 w 113"/>
                  <a:gd name="T33" fmla="*/ 68 h 284"/>
                  <a:gd name="T34" fmla="*/ 46 w 113"/>
                  <a:gd name="T35" fmla="*/ 80 h 284"/>
                  <a:gd name="T36" fmla="*/ 44 w 113"/>
                  <a:gd name="T37" fmla="*/ 91 h 284"/>
                  <a:gd name="T38" fmla="*/ 37 w 113"/>
                  <a:gd name="T39" fmla="*/ 102 h 284"/>
                  <a:gd name="T40" fmla="*/ 35 w 113"/>
                  <a:gd name="T41" fmla="*/ 111 h 284"/>
                  <a:gd name="T42" fmla="*/ 33 w 113"/>
                  <a:gd name="T43" fmla="*/ 128 h 284"/>
                  <a:gd name="T44" fmla="*/ 27 w 113"/>
                  <a:gd name="T45" fmla="*/ 142 h 284"/>
                  <a:gd name="T46" fmla="*/ 21 w 113"/>
                  <a:gd name="T47" fmla="*/ 154 h 284"/>
                  <a:gd name="T48" fmla="*/ 21 w 113"/>
                  <a:gd name="T49" fmla="*/ 168 h 284"/>
                  <a:gd name="T50" fmla="*/ 17 w 113"/>
                  <a:gd name="T51" fmla="*/ 182 h 284"/>
                  <a:gd name="T52" fmla="*/ 17 w 113"/>
                  <a:gd name="T53" fmla="*/ 197 h 284"/>
                  <a:gd name="T54" fmla="*/ 13 w 113"/>
                  <a:gd name="T55" fmla="*/ 211 h 284"/>
                  <a:gd name="T56" fmla="*/ 9 w 113"/>
                  <a:gd name="T57" fmla="*/ 225 h 284"/>
                  <a:gd name="T58" fmla="*/ 5 w 113"/>
                  <a:gd name="T59" fmla="*/ 242 h 284"/>
                  <a:gd name="T60" fmla="*/ 5 w 113"/>
                  <a:gd name="T61" fmla="*/ 260 h 284"/>
                  <a:gd name="T62" fmla="*/ 3 w 113"/>
                  <a:gd name="T63" fmla="*/ 280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3"/>
                  <a:gd name="T97" fmla="*/ 0 h 284"/>
                  <a:gd name="T98" fmla="*/ 113 w 113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3" h="284">
                    <a:moveTo>
                      <a:pt x="112" y="2"/>
                    </a:moveTo>
                    <a:lnTo>
                      <a:pt x="110" y="2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2" y="5"/>
                    </a:lnTo>
                    <a:lnTo>
                      <a:pt x="98" y="5"/>
                    </a:lnTo>
                    <a:lnTo>
                      <a:pt x="96" y="8"/>
                    </a:lnTo>
                    <a:lnTo>
                      <a:pt x="90" y="5"/>
                    </a:lnTo>
                    <a:lnTo>
                      <a:pt x="86" y="8"/>
                    </a:lnTo>
                    <a:lnTo>
                      <a:pt x="84" y="11"/>
                    </a:lnTo>
                    <a:lnTo>
                      <a:pt x="82" y="17"/>
                    </a:lnTo>
                    <a:lnTo>
                      <a:pt x="80" y="17"/>
                    </a:lnTo>
                    <a:lnTo>
                      <a:pt x="76" y="17"/>
                    </a:lnTo>
                    <a:lnTo>
                      <a:pt x="73" y="25"/>
                    </a:lnTo>
                    <a:lnTo>
                      <a:pt x="73" y="28"/>
                    </a:lnTo>
                    <a:lnTo>
                      <a:pt x="71" y="28"/>
                    </a:lnTo>
                    <a:lnTo>
                      <a:pt x="71" y="31"/>
                    </a:lnTo>
                    <a:lnTo>
                      <a:pt x="67" y="34"/>
                    </a:lnTo>
                    <a:lnTo>
                      <a:pt x="69" y="37"/>
                    </a:lnTo>
                    <a:lnTo>
                      <a:pt x="65" y="40"/>
                    </a:lnTo>
                    <a:lnTo>
                      <a:pt x="65" y="42"/>
                    </a:lnTo>
                    <a:lnTo>
                      <a:pt x="63" y="42"/>
                    </a:lnTo>
                    <a:lnTo>
                      <a:pt x="63" y="48"/>
                    </a:lnTo>
                    <a:lnTo>
                      <a:pt x="61" y="48"/>
                    </a:lnTo>
                    <a:lnTo>
                      <a:pt x="61" y="54"/>
                    </a:lnTo>
                    <a:lnTo>
                      <a:pt x="57" y="54"/>
                    </a:lnTo>
                    <a:lnTo>
                      <a:pt x="56" y="57"/>
                    </a:lnTo>
                    <a:lnTo>
                      <a:pt x="52" y="68"/>
                    </a:lnTo>
                    <a:lnTo>
                      <a:pt x="50" y="71"/>
                    </a:lnTo>
                    <a:lnTo>
                      <a:pt x="46" y="80"/>
                    </a:lnTo>
                    <a:lnTo>
                      <a:pt x="44" y="82"/>
                    </a:lnTo>
                    <a:lnTo>
                      <a:pt x="44" y="91"/>
                    </a:lnTo>
                    <a:lnTo>
                      <a:pt x="38" y="97"/>
                    </a:lnTo>
                    <a:lnTo>
                      <a:pt x="37" y="102"/>
                    </a:lnTo>
                    <a:lnTo>
                      <a:pt x="37" y="108"/>
                    </a:lnTo>
                    <a:lnTo>
                      <a:pt x="35" y="111"/>
                    </a:lnTo>
                    <a:lnTo>
                      <a:pt x="33" y="122"/>
                    </a:lnTo>
                    <a:lnTo>
                      <a:pt x="33" y="128"/>
                    </a:lnTo>
                    <a:lnTo>
                      <a:pt x="31" y="131"/>
                    </a:lnTo>
                    <a:lnTo>
                      <a:pt x="27" y="142"/>
                    </a:lnTo>
                    <a:lnTo>
                      <a:pt x="25" y="145"/>
                    </a:lnTo>
                    <a:lnTo>
                      <a:pt x="21" y="154"/>
                    </a:lnTo>
                    <a:lnTo>
                      <a:pt x="23" y="160"/>
                    </a:lnTo>
                    <a:lnTo>
                      <a:pt x="21" y="168"/>
                    </a:lnTo>
                    <a:lnTo>
                      <a:pt x="21" y="177"/>
                    </a:lnTo>
                    <a:lnTo>
                      <a:pt x="17" y="182"/>
                    </a:lnTo>
                    <a:lnTo>
                      <a:pt x="17" y="188"/>
                    </a:lnTo>
                    <a:lnTo>
                      <a:pt x="17" y="197"/>
                    </a:lnTo>
                    <a:lnTo>
                      <a:pt x="15" y="202"/>
                    </a:lnTo>
                    <a:lnTo>
                      <a:pt x="13" y="211"/>
                    </a:lnTo>
                    <a:lnTo>
                      <a:pt x="9" y="217"/>
                    </a:lnTo>
                    <a:lnTo>
                      <a:pt x="9" y="225"/>
                    </a:lnTo>
                    <a:lnTo>
                      <a:pt x="7" y="234"/>
                    </a:lnTo>
                    <a:lnTo>
                      <a:pt x="5" y="242"/>
                    </a:lnTo>
                    <a:lnTo>
                      <a:pt x="7" y="251"/>
                    </a:lnTo>
                    <a:lnTo>
                      <a:pt x="5" y="260"/>
                    </a:lnTo>
                    <a:lnTo>
                      <a:pt x="1" y="265"/>
                    </a:lnTo>
                    <a:lnTo>
                      <a:pt x="3" y="280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33" name="Freeform 144"/>
              <p:cNvSpPr>
                <a:spLocks/>
              </p:cNvSpPr>
              <p:nvPr/>
            </p:nvSpPr>
            <p:spPr bwMode="auto">
              <a:xfrm>
                <a:off x="4544" y="1233"/>
                <a:ext cx="108" cy="288"/>
              </a:xfrm>
              <a:custGeom>
                <a:avLst/>
                <a:gdLst>
                  <a:gd name="T0" fmla="*/ 101 w 108"/>
                  <a:gd name="T1" fmla="*/ 287 h 288"/>
                  <a:gd name="T2" fmla="*/ 97 w 108"/>
                  <a:gd name="T3" fmla="*/ 287 h 288"/>
                  <a:gd name="T4" fmla="*/ 91 w 108"/>
                  <a:gd name="T5" fmla="*/ 281 h 288"/>
                  <a:gd name="T6" fmla="*/ 86 w 108"/>
                  <a:gd name="T7" fmla="*/ 278 h 288"/>
                  <a:gd name="T8" fmla="*/ 80 w 108"/>
                  <a:gd name="T9" fmla="*/ 278 h 288"/>
                  <a:gd name="T10" fmla="*/ 76 w 108"/>
                  <a:gd name="T11" fmla="*/ 275 h 288"/>
                  <a:gd name="T12" fmla="*/ 71 w 108"/>
                  <a:gd name="T13" fmla="*/ 272 h 288"/>
                  <a:gd name="T14" fmla="*/ 69 w 108"/>
                  <a:gd name="T15" fmla="*/ 269 h 288"/>
                  <a:gd name="T16" fmla="*/ 67 w 108"/>
                  <a:gd name="T17" fmla="*/ 261 h 288"/>
                  <a:gd name="T18" fmla="*/ 65 w 108"/>
                  <a:gd name="T19" fmla="*/ 255 h 288"/>
                  <a:gd name="T20" fmla="*/ 63 w 108"/>
                  <a:gd name="T21" fmla="*/ 255 h 288"/>
                  <a:gd name="T22" fmla="*/ 59 w 108"/>
                  <a:gd name="T23" fmla="*/ 249 h 288"/>
                  <a:gd name="T24" fmla="*/ 57 w 108"/>
                  <a:gd name="T25" fmla="*/ 241 h 288"/>
                  <a:gd name="T26" fmla="*/ 55 w 108"/>
                  <a:gd name="T27" fmla="*/ 238 h 288"/>
                  <a:gd name="T28" fmla="*/ 53 w 108"/>
                  <a:gd name="T29" fmla="*/ 235 h 288"/>
                  <a:gd name="T30" fmla="*/ 51 w 108"/>
                  <a:gd name="T31" fmla="*/ 229 h 288"/>
                  <a:gd name="T32" fmla="*/ 47 w 108"/>
                  <a:gd name="T33" fmla="*/ 220 h 288"/>
                  <a:gd name="T34" fmla="*/ 43 w 108"/>
                  <a:gd name="T35" fmla="*/ 209 h 288"/>
                  <a:gd name="T36" fmla="*/ 35 w 108"/>
                  <a:gd name="T37" fmla="*/ 198 h 288"/>
                  <a:gd name="T38" fmla="*/ 34 w 108"/>
                  <a:gd name="T39" fmla="*/ 183 h 288"/>
                  <a:gd name="T40" fmla="*/ 30 w 108"/>
                  <a:gd name="T41" fmla="*/ 175 h 288"/>
                  <a:gd name="T42" fmla="*/ 24 w 108"/>
                  <a:gd name="T43" fmla="*/ 160 h 288"/>
                  <a:gd name="T44" fmla="*/ 22 w 108"/>
                  <a:gd name="T45" fmla="*/ 149 h 288"/>
                  <a:gd name="T46" fmla="*/ 20 w 108"/>
                  <a:gd name="T47" fmla="*/ 132 h 288"/>
                  <a:gd name="T48" fmla="*/ 15 w 108"/>
                  <a:gd name="T49" fmla="*/ 117 h 288"/>
                  <a:gd name="T50" fmla="*/ 15 w 108"/>
                  <a:gd name="T51" fmla="*/ 106 h 288"/>
                  <a:gd name="T52" fmla="*/ 11 w 108"/>
                  <a:gd name="T53" fmla="*/ 91 h 288"/>
                  <a:gd name="T54" fmla="*/ 9 w 108"/>
                  <a:gd name="T55" fmla="*/ 74 h 288"/>
                  <a:gd name="T56" fmla="*/ 9 w 108"/>
                  <a:gd name="T57" fmla="*/ 57 h 288"/>
                  <a:gd name="T58" fmla="*/ 5 w 108"/>
                  <a:gd name="T59" fmla="*/ 45 h 288"/>
                  <a:gd name="T60" fmla="*/ 3 w 108"/>
                  <a:gd name="T61" fmla="*/ 25 h 288"/>
                  <a:gd name="T62" fmla="*/ 1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1" y="287"/>
                    </a:lnTo>
                    <a:lnTo>
                      <a:pt x="99" y="284"/>
                    </a:lnTo>
                    <a:lnTo>
                      <a:pt x="97" y="287"/>
                    </a:lnTo>
                    <a:lnTo>
                      <a:pt x="95" y="284"/>
                    </a:lnTo>
                    <a:lnTo>
                      <a:pt x="91" y="281"/>
                    </a:lnTo>
                    <a:lnTo>
                      <a:pt x="89" y="281"/>
                    </a:lnTo>
                    <a:lnTo>
                      <a:pt x="86" y="278"/>
                    </a:lnTo>
                    <a:lnTo>
                      <a:pt x="82" y="275"/>
                    </a:lnTo>
                    <a:lnTo>
                      <a:pt x="80" y="278"/>
                    </a:lnTo>
                    <a:lnTo>
                      <a:pt x="80" y="275"/>
                    </a:lnTo>
                    <a:lnTo>
                      <a:pt x="76" y="275"/>
                    </a:lnTo>
                    <a:lnTo>
                      <a:pt x="76" y="272"/>
                    </a:lnTo>
                    <a:lnTo>
                      <a:pt x="71" y="272"/>
                    </a:lnTo>
                    <a:lnTo>
                      <a:pt x="71" y="266"/>
                    </a:lnTo>
                    <a:lnTo>
                      <a:pt x="69" y="269"/>
                    </a:lnTo>
                    <a:lnTo>
                      <a:pt x="69" y="264"/>
                    </a:lnTo>
                    <a:lnTo>
                      <a:pt x="67" y="261"/>
                    </a:lnTo>
                    <a:lnTo>
                      <a:pt x="65" y="258"/>
                    </a:lnTo>
                    <a:lnTo>
                      <a:pt x="65" y="255"/>
                    </a:lnTo>
                    <a:lnTo>
                      <a:pt x="63" y="255"/>
                    </a:lnTo>
                    <a:lnTo>
                      <a:pt x="63" y="249"/>
                    </a:lnTo>
                    <a:lnTo>
                      <a:pt x="59" y="249"/>
                    </a:lnTo>
                    <a:lnTo>
                      <a:pt x="55" y="243"/>
                    </a:lnTo>
                    <a:lnTo>
                      <a:pt x="57" y="241"/>
                    </a:lnTo>
                    <a:lnTo>
                      <a:pt x="55" y="241"/>
                    </a:lnTo>
                    <a:lnTo>
                      <a:pt x="55" y="238"/>
                    </a:lnTo>
                    <a:lnTo>
                      <a:pt x="53" y="235"/>
                    </a:lnTo>
                    <a:lnTo>
                      <a:pt x="51" y="229"/>
                    </a:lnTo>
                    <a:lnTo>
                      <a:pt x="49" y="226"/>
                    </a:lnTo>
                    <a:lnTo>
                      <a:pt x="47" y="220"/>
                    </a:lnTo>
                    <a:lnTo>
                      <a:pt x="45" y="215"/>
                    </a:lnTo>
                    <a:lnTo>
                      <a:pt x="43" y="209"/>
                    </a:lnTo>
                    <a:lnTo>
                      <a:pt x="37" y="203"/>
                    </a:lnTo>
                    <a:lnTo>
                      <a:pt x="35" y="198"/>
                    </a:lnTo>
                    <a:lnTo>
                      <a:pt x="35" y="189"/>
                    </a:lnTo>
                    <a:lnTo>
                      <a:pt x="34" y="183"/>
                    </a:lnTo>
                    <a:lnTo>
                      <a:pt x="30" y="180"/>
                    </a:lnTo>
                    <a:lnTo>
                      <a:pt x="30" y="175"/>
                    </a:lnTo>
                    <a:lnTo>
                      <a:pt x="28" y="166"/>
                    </a:lnTo>
                    <a:lnTo>
                      <a:pt x="24" y="160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7" y="126"/>
                    </a:lnTo>
                    <a:lnTo>
                      <a:pt x="15" y="117"/>
                    </a:lnTo>
                    <a:lnTo>
                      <a:pt x="17" y="114"/>
                    </a:lnTo>
                    <a:lnTo>
                      <a:pt x="15" y="106"/>
                    </a:lnTo>
                    <a:lnTo>
                      <a:pt x="11" y="97"/>
                    </a:lnTo>
                    <a:lnTo>
                      <a:pt x="11" y="91"/>
                    </a:lnTo>
                    <a:lnTo>
                      <a:pt x="11" y="86"/>
                    </a:lnTo>
                    <a:lnTo>
                      <a:pt x="9" y="74"/>
                    </a:lnTo>
                    <a:lnTo>
                      <a:pt x="9" y="68"/>
                    </a:lnTo>
                    <a:lnTo>
                      <a:pt x="9" y="57"/>
                    </a:lnTo>
                    <a:lnTo>
                      <a:pt x="5" y="51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3" y="25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34" name="Freeform 145"/>
              <p:cNvSpPr>
                <a:spLocks/>
              </p:cNvSpPr>
              <p:nvPr/>
            </p:nvSpPr>
            <p:spPr bwMode="auto">
              <a:xfrm>
                <a:off x="4651" y="1233"/>
                <a:ext cx="110" cy="288"/>
              </a:xfrm>
              <a:custGeom>
                <a:avLst/>
                <a:gdLst>
                  <a:gd name="T0" fmla="*/ 1 w 110"/>
                  <a:gd name="T1" fmla="*/ 284 h 288"/>
                  <a:gd name="T2" fmla="*/ 7 w 110"/>
                  <a:gd name="T3" fmla="*/ 287 h 288"/>
                  <a:gd name="T4" fmla="*/ 17 w 110"/>
                  <a:gd name="T5" fmla="*/ 284 h 288"/>
                  <a:gd name="T6" fmla="*/ 22 w 110"/>
                  <a:gd name="T7" fmla="*/ 281 h 288"/>
                  <a:gd name="T8" fmla="*/ 24 w 110"/>
                  <a:gd name="T9" fmla="*/ 278 h 288"/>
                  <a:gd name="T10" fmla="*/ 28 w 110"/>
                  <a:gd name="T11" fmla="*/ 275 h 288"/>
                  <a:gd name="T12" fmla="*/ 30 w 110"/>
                  <a:gd name="T13" fmla="*/ 269 h 288"/>
                  <a:gd name="T14" fmla="*/ 36 w 110"/>
                  <a:gd name="T15" fmla="*/ 269 h 288"/>
                  <a:gd name="T16" fmla="*/ 39 w 110"/>
                  <a:gd name="T17" fmla="*/ 261 h 288"/>
                  <a:gd name="T18" fmla="*/ 41 w 110"/>
                  <a:gd name="T19" fmla="*/ 258 h 288"/>
                  <a:gd name="T20" fmla="*/ 43 w 110"/>
                  <a:gd name="T21" fmla="*/ 252 h 288"/>
                  <a:gd name="T22" fmla="*/ 45 w 110"/>
                  <a:gd name="T23" fmla="*/ 249 h 288"/>
                  <a:gd name="T24" fmla="*/ 49 w 110"/>
                  <a:gd name="T25" fmla="*/ 243 h 288"/>
                  <a:gd name="T26" fmla="*/ 49 w 110"/>
                  <a:gd name="T27" fmla="*/ 241 h 288"/>
                  <a:gd name="T28" fmla="*/ 53 w 110"/>
                  <a:gd name="T29" fmla="*/ 238 h 288"/>
                  <a:gd name="T30" fmla="*/ 59 w 110"/>
                  <a:gd name="T31" fmla="*/ 229 h 288"/>
                  <a:gd name="T32" fmla="*/ 61 w 110"/>
                  <a:gd name="T33" fmla="*/ 220 h 288"/>
                  <a:gd name="T34" fmla="*/ 69 w 110"/>
                  <a:gd name="T35" fmla="*/ 209 h 288"/>
                  <a:gd name="T36" fmla="*/ 72 w 110"/>
                  <a:gd name="T37" fmla="*/ 198 h 288"/>
                  <a:gd name="T38" fmla="*/ 74 w 110"/>
                  <a:gd name="T39" fmla="*/ 186 h 288"/>
                  <a:gd name="T40" fmla="*/ 80 w 110"/>
                  <a:gd name="T41" fmla="*/ 175 h 288"/>
                  <a:gd name="T42" fmla="*/ 84 w 110"/>
                  <a:gd name="T43" fmla="*/ 160 h 288"/>
                  <a:gd name="T44" fmla="*/ 84 w 110"/>
                  <a:gd name="T45" fmla="*/ 146 h 288"/>
                  <a:gd name="T46" fmla="*/ 90 w 110"/>
                  <a:gd name="T47" fmla="*/ 134 h 288"/>
                  <a:gd name="T48" fmla="*/ 93 w 110"/>
                  <a:gd name="T49" fmla="*/ 126 h 288"/>
                  <a:gd name="T50" fmla="*/ 95 w 110"/>
                  <a:gd name="T51" fmla="*/ 109 h 288"/>
                  <a:gd name="T52" fmla="*/ 97 w 110"/>
                  <a:gd name="T53" fmla="*/ 94 h 288"/>
                  <a:gd name="T54" fmla="*/ 99 w 110"/>
                  <a:gd name="T55" fmla="*/ 74 h 288"/>
                  <a:gd name="T56" fmla="*/ 101 w 110"/>
                  <a:gd name="T57" fmla="*/ 63 h 288"/>
                  <a:gd name="T58" fmla="*/ 101 w 110"/>
                  <a:gd name="T59" fmla="*/ 45 h 288"/>
                  <a:gd name="T60" fmla="*/ 107 w 110"/>
                  <a:gd name="T61" fmla="*/ 31 h 288"/>
                  <a:gd name="T62" fmla="*/ 109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1" y="284"/>
                    </a:lnTo>
                    <a:lnTo>
                      <a:pt x="7" y="287"/>
                    </a:lnTo>
                    <a:lnTo>
                      <a:pt x="13" y="284"/>
                    </a:lnTo>
                    <a:lnTo>
                      <a:pt x="17" y="284"/>
                    </a:lnTo>
                    <a:lnTo>
                      <a:pt x="18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4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2" y="272"/>
                    </a:lnTo>
                    <a:lnTo>
                      <a:pt x="30" y="269"/>
                    </a:lnTo>
                    <a:lnTo>
                      <a:pt x="34" y="272"/>
                    </a:lnTo>
                    <a:lnTo>
                      <a:pt x="36" y="269"/>
                    </a:lnTo>
                    <a:lnTo>
                      <a:pt x="37" y="266"/>
                    </a:lnTo>
                    <a:lnTo>
                      <a:pt x="39" y="261"/>
                    </a:lnTo>
                    <a:lnTo>
                      <a:pt x="41" y="258"/>
                    </a:lnTo>
                    <a:lnTo>
                      <a:pt x="43" y="255"/>
                    </a:lnTo>
                    <a:lnTo>
                      <a:pt x="43" y="252"/>
                    </a:lnTo>
                    <a:lnTo>
                      <a:pt x="47" y="252"/>
                    </a:lnTo>
                    <a:lnTo>
                      <a:pt x="45" y="249"/>
                    </a:lnTo>
                    <a:lnTo>
                      <a:pt x="49" y="249"/>
                    </a:lnTo>
                    <a:lnTo>
                      <a:pt x="49" y="243"/>
                    </a:lnTo>
                    <a:lnTo>
                      <a:pt x="49" y="241"/>
                    </a:lnTo>
                    <a:lnTo>
                      <a:pt x="51" y="238"/>
                    </a:lnTo>
                    <a:lnTo>
                      <a:pt x="53" y="238"/>
                    </a:lnTo>
                    <a:lnTo>
                      <a:pt x="53" y="232"/>
                    </a:lnTo>
                    <a:lnTo>
                      <a:pt x="59" y="229"/>
                    </a:lnTo>
                    <a:lnTo>
                      <a:pt x="57" y="226"/>
                    </a:lnTo>
                    <a:lnTo>
                      <a:pt x="61" y="220"/>
                    </a:lnTo>
                    <a:lnTo>
                      <a:pt x="65" y="218"/>
                    </a:lnTo>
                    <a:lnTo>
                      <a:pt x="69" y="209"/>
                    </a:lnTo>
                    <a:lnTo>
                      <a:pt x="69" y="206"/>
                    </a:lnTo>
                    <a:lnTo>
                      <a:pt x="72" y="198"/>
                    </a:lnTo>
                    <a:lnTo>
                      <a:pt x="72" y="189"/>
                    </a:lnTo>
                    <a:lnTo>
                      <a:pt x="74" y="186"/>
                    </a:lnTo>
                    <a:lnTo>
                      <a:pt x="78" y="177"/>
                    </a:lnTo>
                    <a:lnTo>
                      <a:pt x="80" y="175"/>
                    </a:lnTo>
                    <a:lnTo>
                      <a:pt x="82" y="169"/>
                    </a:lnTo>
                    <a:lnTo>
                      <a:pt x="84" y="160"/>
                    </a:lnTo>
                    <a:lnTo>
                      <a:pt x="82" y="152"/>
                    </a:lnTo>
                    <a:lnTo>
                      <a:pt x="84" y="146"/>
                    </a:lnTo>
                    <a:lnTo>
                      <a:pt x="88" y="140"/>
                    </a:lnTo>
                    <a:lnTo>
                      <a:pt x="90" y="134"/>
                    </a:lnTo>
                    <a:lnTo>
                      <a:pt x="91" y="129"/>
                    </a:lnTo>
                    <a:lnTo>
                      <a:pt x="93" y="126"/>
                    </a:lnTo>
                    <a:lnTo>
                      <a:pt x="95" y="114"/>
                    </a:lnTo>
                    <a:lnTo>
                      <a:pt x="95" y="109"/>
                    </a:lnTo>
                    <a:lnTo>
                      <a:pt x="95" y="103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1" y="63"/>
                    </a:lnTo>
                    <a:lnTo>
                      <a:pt x="103" y="57"/>
                    </a:lnTo>
                    <a:lnTo>
                      <a:pt x="101" y="45"/>
                    </a:lnTo>
                    <a:lnTo>
                      <a:pt x="105" y="40"/>
                    </a:lnTo>
                    <a:lnTo>
                      <a:pt x="107" y="31"/>
                    </a:lnTo>
                    <a:lnTo>
                      <a:pt x="109" y="25"/>
                    </a:lnTo>
                    <a:lnTo>
                      <a:pt x="109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35" name="Freeform 146"/>
              <p:cNvSpPr>
                <a:spLocks/>
              </p:cNvSpPr>
              <p:nvPr/>
            </p:nvSpPr>
            <p:spPr bwMode="auto">
              <a:xfrm>
                <a:off x="4651" y="1233"/>
                <a:ext cx="110" cy="288"/>
              </a:xfrm>
              <a:custGeom>
                <a:avLst/>
                <a:gdLst>
                  <a:gd name="T0" fmla="*/ 1 w 110"/>
                  <a:gd name="T1" fmla="*/ 284 h 288"/>
                  <a:gd name="T2" fmla="*/ 7 w 110"/>
                  <a:gd name="T3" fmla="*/ 287 h 288"/>
                  <a:gd name="T4" fmla="*/ 17 w 110"/>
                  <a:gd name="T5" fmla="*/ 284 h 288"/>
                  <a:gd name="T6" fmla="*/ 22 w 110"/>
                  <a:gd name="T7" fmla="*/ 281 h 288"/>
                  <a:gd name="T8" fmla="*/ 24 w 110"/>
                  <a:gd name="T9" fmla="*/ 278 h 288"/>
                  <a:gd name="T10" fmla="*/ 28 w 110"/>
                  <a:gd name="T11" fmla="*/ 275 h 288"/>
                  <a:gd name="T12" fmla="*/ 30 w 110"/>
                  <a:gd name="T13" fmla="*/ 269 h 288"/>
                  <a:gd name="T14" fmla="*/ 36 w 110"/>
                  <a:gd name="T15" fmla="*/ 269 h 288"/>
                  <a:gd name="T16" fmla="*/ 39 w 110"/>
                  <a:gd name="T17" fmla="*/ 261 h 288"/>
                  <a:gd name="T18" fmla="*/ 41 w 110"/>
                  <a:gd name="T19" fmla="*/ 258 h 288"/>
                  <a:gd name="T20" fmla="*/ 43 w 110"/>
                  <a:gd name="T21" fmla="*/ 252 h 288"/>
                  <a:gd name="T22" fmla="*/ 45 w 110"/>
                  <a:gd name="T23" fmla="*/ 249 h 288"/>
                  <a:gd name="T24" fmla="*/ 49 w 110"/>
                  <a:gd name="T25" fmla="*/ 243 h 288"/>
                  <a:gd name="T26" fmla="*/ 49 w 110"/>
                  <a:gd name="T27" fmla="*/ 241 h 288"/>
                  <a:gd name="T28" fmla="*/ 53 w 110"/>
                  <a:gd name="T29" fmla="*/ 238 h 288"/>
                  <a:gd name="T30" fmla="*/ 59 w 110"/>
                  <a:gd name="T31" fmla="*/ 229 h 288"/>
                  <a:gd name="T32" fmla="*/ 61 w 110"/>
                  <a:gd name="T33" fmla="*/ 220 h 288"/>
                  <a:gd name="T34" fmla="*/ 69 w 110"/>
                  <a:gd name="T35" fmla="*/ 209 h 288"/>
                  <a:gd name="T36" fmla="*/ 72 w 110"/>
                  <a:gd name="T37" fmla="*/ 198 h 288"/>
                  <a:gd name="T38" fmla="*/ 76 w 110"/>
                  <a:gd name="T39" fmla="*/ 183 h 288"/>
                  <a:gd name="T40" fmla="*/ 80 w 110"/>
                  <a:gd name="T41" fmla="*/ 175 h 288"/>
                  <a:gd name="T42" fmla="*/ 84 w 110"/>
                  <a:gd name="T43" fmla="*/ 160 h 288"/>
                  <a:gd name="T44" fmla="*/ 84 w 110"/>
                  <a:gd name="T45" fmla="*/ 146 h 288"/>
                  <a:gd name="T46" fmla="*/ 90 w 110"/>
                  <a:gd name="T47" fmla="*/ 134 h 288"/>
                  <a:gd name="T48" fmla="*/ 93 w 110"/>
                  <a:gd name="T49" fmla="*/ 126 h 288"/>
                  <a:gd name="T50" fmla="*/ 95 w 110"/>
                  <a:gd name="T51" fmla="*/ 109 h 288"/>
                  <a:gd name="T52" fmla="*/ 97 w 110"/>
                  <a:gd name="T53" fmla="*/ 94 h 288"/>
                  <a:gd name="T54" fmla="*/ 99 w 110"/>
                  <a:gd name="T55" fmla="*/ 74 h 288"/>
                  <a:gd name="T56" fmla="*/ 101 w 110"/>
                  <a:gd name="T57" fmla="*/ 63 h 288"/>
                  <a:gd name="T58" fmla="*/ 101 w 110"/>
                  <a:gd name="T59" fmla="*/ 45 h 288"/>
                  <a:gd name="T60" fmla="*/ 107 w 110"/>
                  <a:gd name="T61" fmla="*/ 31 h 288"/>
                  <a:gd name="T62" fmla="*/ 109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1" y="284"/>
                    </a:lnTo>
                    <a:lnTo>
                      <a:pt x="7" y="287"/>
                    </a:lnTo>
                    <a:lnTo>
                      <a:pt x="13" y="284"/>
                    </a:lnTo>
                    <a:lnTo>
                      <a:pt x="17" y="284"/>
                    </a:lnTo>
                    <a:lnTo>
                      <a:pt x="18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4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2" y="272"/>
                    </a:lnTo>
                    <a:lnTo>
                      <a:pt x="30" y="269"/>
                    </a:lnTo>
                    <a:lnTo>
                      <a:pt x="34" y="272"/>
                    </a:lnTo>
                    <a:lnTo>
                      <a:pt x="36" y="269"/>
                    </a:lnTo>
                    <a:lnTo>
                      <a:pt x="37" y="266"/>
                    </a:lnTo>
                    <a:lnTo>
                      <a:pt x="39" y="261"/>
                    </a:lnTo>
                    <a:lnTo>
                      <a:pt x="41" y="258"/>
                    </a:lnTo>
                    <a:lnTo>
                      <a:pt x="43" y="255"/>
                    </a:lnTo>
                    <a:lnTo>
                      <a:pt x="43" y="252"/>
                    </a:lnTo>
                    <a:lnTo>
                      <a:pt x="47" y="252"/>
                    </a:lnTo>
                    <a:lnTo>
                      <a:pt x="45" y="249"/>
                    </a:lnTo>
                    <a:lnTo>
                      <a:pt x="49" y="249"/>
                    </a:lnTo>
                    <a:lnTo>
                      <a:pt x="49" y="243"/>
                    </a:lnTo>
                    <a:lnTo>
                      <a:pt x="49" y="241"/>
                    </a:lnTo>
                    <a:lnTo>
                      <a:pt x="51" y="238"/>
                    </a:lnTo>
                    <a:lnTo>
                      <a:pt x="53" y="238"/>
                    </a:lnTo>
                    <a:lnTo>
                      <a:pt x="53" y="232"/>
                    </a:lnTo>
                    <a:lnTo>
                      <a:pt x="59" y="229"/>
                    </a:lnTo>
                    <a:lnTo>
                      <a:pt x="57" y="226"/>
                    </a:lnTo>
                    <a:lnTo>
                      <a:pt x="61" y="220"/>
                    </a:lnTo>
                    <a:lnTo>
                      <a:pt x="65" y="218"/>
                    </a:lnTo>
                    <a:lnTo>
                      <a:pt x="69" y="209"/>
                    </a:lnTo>
                    <a:lnTo>
                      <a:pt x="69" y="206"/>
                    </a:lnTo>
                    <a:lnTo>
                      <a:pt x="72" y="198"/>
                    </a:lnTo>
                    <a:lnTo>
                      <a:pt x="72" y="189"/>
                    </a:lnTo>
                    <a:lnTo>
                      <a:pt x="76" y="183"/>
                    </a:lnTo>
                    <a:lnTo>
                      <a:pt x="78" y="177"/>
                    </a:lnTo>
                    <a:lnTo>
                      <a:pt x="80" y="175"/>
                    </a:lnTo>
                    <a:lnTo>
                      <a:pt x="82" y="169"/>
                    </a:lnTo>
                    <a:lnTo>
                      <a:pt x="84" y="160"/>
                    </a:lnTo>
                    <a:lnTo>
                      <a:pt x="82" y="152"/>
                    </a:lnTo>
                    <a:lnTo>
                      <a:pt x="84" y="146"/>
                    </a:lnTo>
                    <a:lnTo>
                      <a:pt x="88" y="140"/>
                    </a:lnTo>
                    <a:lnTo>
                      <a:pt x="90" y="134"/>
                    </a:lnTo>
                    <a:lnTo>
                      <a:pt x="91" y="129"/>
                    </a:lnTo>
                    <a:lnTo>
                      <a:pt x="93" y="126"/>
                    </a:lnTo>
                    <a:lnTo>
                      <a:pt x="95" y="114"/>
                    </a:lnTo>
                    <a:lnTo>
                      <a:pt x="95" y="109"/>
                    </a:lnTo>
                    <a:lnTo>
                      <a:pt x="95" y="103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1" y="63"/>
                    </a:lnTo>
                    <a:lnTo>
                      <a:pt x="103" y="57"/>
                    </a:lnTo>
                    <a:lnTo>
                      <a:pt x="101" y="45"/>
                    </a:lnTo>
                    <a:lnTo>
                      <a:pt x="105" y="40"/>
                    </a:lnTo>
                    <a:lnTo>
                      <a:pt x="107" y="31"/>
                    </a:lnTo>
                    <a:lnTo>
                      <a:pt x="107" y="22"/>
                    </a:lnTo>
                    <a:lnTo>
                      <a:pt x="109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36" name="Freeform 147"/>
              <p:cNvSpPr>
                <a:spLocks/>
              </p:cNvSpPr>
              <p:nvPr/>
            </p:nvSpPr>
            <p:spPr bwMode="auto">
              <a:xfrm>
                <a:off x="4544" y="1233"/>
                <a:ext cx="108" cy="288"/>
              </a:xfrm>
              <a:custGeom>
                <a:avLst/>
                <a:gdLst>
                  <a:gd name="T0" fmla="*/ 101 w 108"/>
                  <a:gd name="T1" fmla="*/ 287 h 288"/>
                  <a:gd name="T2" fmla="*/ 97 w 108"/>
                  <a:gd name="T3" fmla="*/ 287 h 288"/>
                  <a:gd name="T4" fmla="*/ 91 w 108"/>
                  <a:gd name="T5" fmla="*/ 281 h 288"/>
                  <a:gd name="T6" fmla="*/ 86 w 108"/>
                  <a:gd name="T7" fmla="*/ 278 h 288"/>
                  <a:gd name="T8" fmla="*/ 80 w 108"/>
                  <a:gd name="T9" fmla="*/ 278 h 288"/>
                  <a:gd name="T10" fmla="*/ 76 w 108"/>
                  <a:gd name="T11" fmla="*/ 272 h 288"/>
                  <a:gd name="T12" fmla="*/ 71 w 108"/>
                  <a:gd name="T13" fmla="*/ 272 h 288"/>
                  <a:gd name="T14" fmla="*/ 69 w 108"/>
                  <a:gd name="T15" fmla="*/ 269 h 288"/>
                  <a:gd name="T16" fmla="*/ 67 w 108"/>
                  <a:gd name="T17" fmla="*/ 261 h 288"/>
                  <a:gd name="T18" fmla="*/ 65 w 108"/>
                  <a:gd name="T19" fmla="*/ 255 h 288"/>
                  <a:gd name="T20" fmla="*/ 63 w 108"/>
                  <a:gd name="T21" fmla="*/ 255 h 288"/>
                  <a:gd name="T22" fmla="*/ 59 w 108"/>
                  <a:gd name="T23" fmla="*/ 249 h 288"/>
                  <a:gd name="T24" fmla="*/ 57 w 108"/>
                  <a:gd name="T25" fmla="*/ 241 h 288"/>
                  <a:gd name="T26" fmla="*/ 55 w 108"/>
                  <a:gd name="T27" fmla="*/ 238 h 288"/>
                  <a:gd name="T28" fmla="*/ 53 w 108"/>
                  <a:gd name="T29" fmla="*/ 235 h 288"/>
                  <a:gd name="T30" fmla="*/ 51 w 108"/>
                  <a:gd name="T31" fmla="*/ 229 h 288"/>
                  <a:gd name="T32" fmla="*/ 47 w 108"/>
                  <a:gd name="T33" fmla="*/ 220 h 288"/>
                  <a:gd name="T34" fmla="*/ 41 w 108"/>
                  <a:gd name="T35" fmla="*/ 209 h 288"/>
                  <a:gd name="T36" fmla="*/ 35 w 108"/>
                  <a:gd name="T37" fmla="*/ 198 h 288"/>
                  <a:gd name="T38" fmla="*/ 34 w 108"/>
                  <a:gd name="T39" fmla="*/ 183 h 288"/>
                  <a:gd name="T40" fmla="*/ 30 w 108"/>
                  <a:gd name="T41" fmla="*/ 175 h 288"/>
                  <a:gd name="T42" fmla="*/ 24 w 108"/>
                  <a:gd name="T43" fmla="*/ 160 h 288"/>
                  <a:gd name="T44" fmla="*/ 20 w 108"/>
                  <a:gd name="T45" fmla="*/ 149 h 288"/>
                  <a:gd name="T46" fmla="*/ 20 w 108"/>
                  <a:gd name="T47" fmla="*/ 132 h 288"/>
                  <a:gd name="T48" fmla="*/ 15 w 108"/>
                  <a:gd name="T49" fmla="*/ 117 h 288"/>
                  <a:gd name="T50" fmla="*/ 15 w 108"/>
                  <a:gd name="T51" fmla="*/ 106 h 288"/>
                  <a:gd name="T52" fmla="*/ 11 w 108"/>
                  <a:gd name="T53" fmla="*/ 91 h 288"/>
                  <a:gd name="T54" fmla="*/ 9 w 108"/>
                  <a:gd name="T55" fmla="*/ 74 h 288"/>
                  <a:gd name="T56" fmla="*/ 9 w 108"/>
                  <a:gd name="T57" fmla="*/ 57 h 288"/>
                  <a:gd name="T58" fmla="*/ 5 w 108"/>
                  <a:gd name="T59" fmla="*/ 45 h 288"/>
                  <a:gd name="T60" fmla="*/ 3 w 108"/>
                  <a:gd name="T61" fmla="*/ 28 h 288"/>
                  <a:gd name="T62" fmla="*/ 1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1" y="287"/>
                    </a:lnTo>
                    <a:lnTo>
                      <a:pt x="99" y="284"/>
                    </a:lnTo>
                    <a:lnTo>
                      <a:pt x="97" y="287"/>
                    </a:lnTo>
                    <a:lnTo>
                      <a:pt x="95" y="284"/>
                    </a:lnTo>
                    <a:lnTo>
                      <a:pt x="91" y="281"/>
                    </a:lnTo>
                    <a:lnTo>
                      <a:pt x="89" y="281"/>
                    </a:lnTo>
                    <a:lnTo>
                      <a:pt x="86" y="278"/>
                    </a:lnTo>
                    <a:lnTo>
                      <a:pt x="82" y="275"/>
                    </a:lnTo>
                    <a:lnTo>
                      <a:pt x="80" y="278"/>
                    </a:lnTo>
                    <a:lnTo>
                      <a:pt x="80" y="275"/>
                    </a:lnTo>
                    <a:lnTo>
                      <a:pt x="76" y="272"/>
                    </a:lnTo>
                    <a:lnTo>
                      <a:pt x="71" y="272"/>
                    </a:lnTo>
                    <a:lnTo>
                      <a:pt x="71" y="266"/>
                    </a:lnTo>
                    <a:lnTo>
                      <a:pt x="69" y="269"/>
                    </a:lnTo>
                    <a:lnTo>
                      <a:pt x="69" y="264"/>
                    </a:lnTo>
                    <a:lnTo>
                      <a:pt x="67" y="261"/>
                    </a:lnTo>
                    <a:lnTo>
                      <a:pt x="65" y="258"/>
                    </a:lnTo>
                    <a:lnTo>
                      <a:pt x="65" y="255"/>
                    </a:lnTo>
                    <a:lnTo>
                      <a:pt x="63" y="255"/>
                    </a:lnTo>
                    <a:lnTo>
                      <a:pt x="63" y="249"/>
                    </a:lnTo>
                    <a:lnTo>
                      <a:pt x="59" y="249"/>
                    </a:lnTo>
                    <a:lnTo>
                      <a:pt x="55" y="243"/>
                    </a:lnTo>
                    <a:lnTo>
                      <a:pt x="57" y="241"/>
                    </a:lnTo>
                    <a:lnTo>
                      <a:pt x="55" y="241"/>
                    </a:lnTo>
                    <a:lnTo>
                      <a:pt x="55" y="238"/>
                    </a:lnTo>
                    <a:lnTo>
                      <a:pt x="53" y="235"/>
                    </a:lnTo>
                    <a:lnTo>
                      <a:pt x="51" y="229"/>
                    </a:lnTo>
                    <a:lnTo>
                      <a:pt x="49" y="226"/>
                    </a:lnTo>
                    <a:lnTo>
                      <a:pt x="47" y="220"/>
                    </a:lnTo>
                    <a:lnTo>
                      <a:pt x="45" y="215"/>
                    </a:lnTo>
                    <a:lnTo>
                      <a:pt x="41" y="209"/>
                    </a:lnTo>
                    <a:lnTo>
                      <a:pt x="37" y="203"/>
                    </a:lnTo>
                    <a:lnTo>
                      <a:pt x="35" y="198"/>
                    </a:lnTo>
                    <a:lnTo>
                      <a:pt x="34" y="189"/>
                    </a:lnTo>
                    <a:lnTo>
                      <a:pt x="34" y="183"/>
                    </a:lnTo>
                    <a:lnTo>
                      <a:pt x="30" y="180"/>
                    </a:lnTo>
                    <a:lnTo>
                      <a:pt x="30" y="175"/>
                    </a:lnTo>
                    <a:lnTo>
                      <a:pt x="28" y="166"/>
                    </a:lnTo>
                    <a:lnTo>
                      <a:pt x="24" y="160"/>
                    </a:lnTo>
                    <a:lnTo>
                      <a:pt x="22" y="152"/>
                    </a:lnTo>
                    <a:lnTo>
                      <a:pt x="20" y="149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7" y="126"/>
                    </a:lnTo>
                    <a:lnTo>
                      <a:pt x="15" y="117"/>
                    </a:lnTo>
                    <a:lnTo>
                      <a:pt x="15" y="111"/>
                    </a:lnTo>
                    <a:lnTo>
                      <a:pt x="15" y="106"/>
                    </a:lnTo>
                    <a:lnTo>
                      <a:pt x="11" y="97"/>
                    </a:lnTo>
                    <a:lnTo>
                      <a:pt x="11" y="91"/>
                    </a:lnTo>
                    <a:lnTo>
                      <a:pt x="11" y="86"/>
                    </a:lnTo>
                    <a:lnTo>
                      <a:pt x="9" y="74"/>
                    </a:lnTo>
                    <a:lnTo>
                      <a:pt x="9" y="68"/>
                    </a:lnTo>
                    <a:lnTo>
                      <a:pt x="9" y="57"/>
                    </a:lnTo>
                    <a:lnTo>
                      <a:pt x="5" y="51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3" y="28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37" name="Freeform 148"/>
              <p:cNvSpPr>
                <a:spLocks/>
              </p:cNvSpPr>
              <p:nvPr/>
            </p:nvSpPr>
            <p:spPr bwMode="auto">
              <a:xfrm>
                <a:off x="4434" y="950"/>
                <a:ext cx="111" cy="284"/>
              </a:xfrm>
              <a:custGeom>
                <a:avLst/>
                <a:gdLst>
                  <a:gd name="T0" fmla="*/ 5 w 111"/>
                  <a:gd name="T1" fmla="*/ 0 h 284"/>
                  <a:gd name="T2" fmla="*/ 9 w 111"/>
                  <a:gd name="T3" fmla="*/ 0 h 284"/>
                  <a:gd name="T4" fmla="*/ 15 w 111"/>
                  <a:gd name="T5" fmla="*/ 8 h 284"/>
                  <a:gd name="T6" fmla="*/ 19 w 111"/>
                  <a:gd name="T7" fmla="*/ 11 h 284"/>
                  <a:gd name="T8" fmla="*/ 26 w 111"/>
                  <a:gd name="T9" fmla="*/ 11 h 284"/>
                  <a:gd name="T10" fmla="*/ 32 w 111"/>
                  <a:gd name="T11" fmla="*/ 11 h 284"/>
                  <a:gd name="T12" fmla="*/ 32 w 111"/>
                  <a:gd name="T13" fmla="*/ 17 h 284"/>
                  <a:gd name="T14" fmla="*/ 38 w 111"/>
                  <a:gd name="T15" fmla="*/ 22 h 284"/>
                  <a:gd name="T16" fmla="*/ 38 w 111"/>
                  <a:gd name="T17" fmla="*/ 31 h 284"/>
                  <a:gd name="T18" fmla="*/ 40 w 111"/>
                  <a:gd name="T19" fmla="*/ 31 h 284"/>
                  <a:gd name="T20" fmla="*/ 44 w 111"/>
                  <a:gd name="T21" fmla="*/ 37 h 284"/>
                  <a:gd name="T22" fmla="*/ 45 w 111"/>
                  <a:gd name="T23" fmla="*/ 40 h 284"/>
                  <a:gd name="T24" fmla="*/ 51 w 111"/>
                  <a:gd name="T25" fmla="*/ 45 h 284"/>
                  <a:gd name="T26" fmla="*/ 53 w 111"/>
                  <a:gd name="T27" fmla="*/ 48 h 284"/>
                  <a:gd name="T28" fmla="*/ 53 w 111"/>
                  <a:gd name="T29" fmla="*/ 54 h 284"/>
                  <a:gd name="T30" fmla="*/ 55 w 111"/>
                  <a:gd name="T31" fmla="*/ 57 h 284"/>
                  <a:gd name="T32" fmla="*/ 60 w 111"/>
                  <a:gd name="T33" fmla="*/ 65 h 284"/>
                  <a:gd name="T34" fmla="*/ 66 w 111"/>
                  <a:gd name="T35" fmla="*/ 77 h 284"/>
                  <a:gd name="T36" fmla="*/ 71 w 111"/>
                  <a:gd name="T37" fmla="*/ 88 h 284"/>
                  <a:gd name="T38" fmla="*/ 73 w 111"/>
                  <a:gd name="T39" fmla="*/ 102 h 284"/>
                  <a:gd name="T40" fmla="*/ 79 w 111"/>
                  <a:gd name="T41" fmla="*/ 114 h 284"/>
                  <a:gd name="T42" fmla="*/ 83 w 111"/>
                  <a:gd name="T43" fmla="*/ 125 h 284"/>
                  <a:gd name="T44" fmla="*/ 87 w 111"/>
                  <a:gd name="T45" fmla="*/ 142 h 284"/>
                  <a:gd name="T46" fmla="*/ 90 w 111"/>
                  <a:gd name="T47" fmla="*/ 148 h 284"/>
                  <a:gd name="T48" fmla="*/ 90 w 111"/>
                  <a:gd name="T49" fmla="*/ 165 h 284"/>
                  <a:gd name="T50" fmla="*/ 94 w 111"/>
                  <a:gd name="T51" fmla="*/ 180 h 284"/>
                  <a:gd name="T52" fmla="*/ 96 w 111"/>
                  <a:gd name="T53" fmla="*/ 191 h 284"/>
                  <a:gd name="T54" fmla="*/ 100 w 111"/>
                  <a:gd name="T55" fmla="*/ 208 h 284"/>
                  <a:gd name="T56" fmla="*/ 100 w 111"/>
                  <a:gd name="T57" fmla="*/ 225 h 284"/>
                  <a:gd name="T58" fmla="*/ 104 w 111"/>
                  <a:gd name="T59" fmla="*/ 240 h 284"/>
                  <a:gd name="T60" fmla="*/ 106 w 111"/>
                  <a:gd name="T61" fmla="*/ 257 h 284"/>
                  <a:gd name="T62" fmla="*/ 108 w 111"/>
                  <a:gd name="T63" fmla="*/ 271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4"/>
                  <a:gd name="T98" fmla="*/ 111 w 111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4">
                    <a:moveTo>
                      <a:pt x="0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5"/>
                    </a:lnTo>
                    <a:lnTo>
                      <a:pt x="15" y="8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32" y="11"/>
                    </a:lnTo>
                    <a:lnTo>
                      <a:pt x="30" y="14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8" y="22"/>
                    </a:lnTo>
                    <a:lnTo>
                      <a:pt x="40" y="25"/>
                    </a:lnTo>
                    <a:lnTo>
                      <a:pt x="38" y="31"/>
                    </a:lnTo>
                    <a:lnTo>
                      <a:pt x="42" y="28"/>
                    </a:lnTo>
                    <a:lnTo>
                      <a:pt x="40" y="31"/>
                    </a:lnTo>
                    <a:lnTo>
                      <a:pt x="42" y="34"/>
                    </a:lnTo>
                    <a:lnTo>
                      <a:pt x="44" y="37"/>
                    </a:lnTo>
                    <a:lnTo>
                      <a:pt x="45" y="40"/>
                    </a:lnTo>
                    <a:lnTo>
                      <a:pt x="49" y="42"/>
                    </a:lnTo>
                    <a:lnTo>
                      <a:pt x="51" y="45"/>
                    </a:lnTo>
                    <a:lnTo>
                      <a:pt x="53" y="48"/>
                    </a:lnTo>
                    <a:lnTo>
                      <a:pt x="53" y="54"/>
                    </a:lnTo>
                    <a:lnTo>
                      <a:pt x="55" y="51"/>
                    </a:lnTo>
                    <a:lnTo>
                      <a:pt x="55" y="57"/>
                    </a:lnTo>
                    <a:lnTo>
                      <a:pt x="56" y="57"/>
                    </a:lnTo>
                    <a:lnTo>
                      <a:pt x="60" y="65"/>
                    </a:lnTo>
                    <a:lnTo>
                      <a:pt x="62" y="71"/>
                    </a:lnTo>
                    <a:lnTo>
                      <a:pt x="66" y="77"/>
                    </a:lnTo>
                    <a:lnTo>
                      <a:pt x="67" y="82"/>
                    </a:lnTo>
                    <a:lnTo>
                      <a:pt x="71" y="88"/>
                    </a:lnTo>
                    <a:lnTo>
                      <a:pt x="73" y="94"/>
                    </a:lnTo>
                    <a:lnTo>
                      <a:pt x="73" y="102"/>
                    </a:lnTo>
                    <a:lnTo>
                      <a:pt x="75" y="108"/>
                    </a:lnTo>
                    <a:lnTo>
                      <a:pt x="79" y="114"/>
                    </a:lnTo>
                    <a:lnTo>
                      <a:pt x="79" y="120"/>
                    </a:lnTo>
                    <a:lnTo>
                      <a:pt x="83" y="125"/>
                    </a:lnTo>
                    <a:lnTo>
                      <a:pt x="85" y="134"/>
                    </a:lnTo>
                    <a:lnTo>
                      <a:pt x="87" y="142"/>
                    </a:lnTo>
                    <a:lnTo>
                      <a:pt x="87" y="145"/>
                    </a:lnTo>
                    <a:lnTo>
                      <a:pt x="90" y="148"/>
                    </a:lnTo>
                    <a:lnTo>
                      <a:pt x="88" y="160"/>
                    </a:lnTo>
                    <a:lnTo>
                      <a:pt x="90" y="165"/>
                    </a:lnTo>
                    <a:lnTo>
                      <a:pt x="92" y="168"/>
                    </a:lnTo>
                    <a:lnTo>
                      <a:pt x="94" y="180"/>
                    </a:lnTo>
                    <a:lnTo>
                      <a:pt x="94" y="185"/>
                    </a:lnTo>
                    <a:lnTo>
                      <a:pt x="96" y="191"/>
                    </a:lnTo>
                    <a:lnTo>
                      <a:pt x="96" y="200"/>
                    </a:lnTo>
                    <a:lnTo>
                      <a:pt x="100" y="208"/>
                    </a:lnTo>
                    <a:lnTo>
                      <a:pt x="100" y="217"/>
                    </a:lnTo>
                    <a:lnTo>
                      <a:pt x="100" y="225"/>
                    </a:lnTo>
                    <a:lnTo>
                      <a:pt x="102" y="231"/>
                    </a:lnTo>
                    <a:lnTo>
                      <a:pt x="104" y="240"/>
                    </a:lnTo>
                    <a:lnTo>
                      <a:pt x="104" y="245"/>
                    </a:lnTo>
                    <a:lnTo>
                      <a:pt x="106" y="257"/>
                    </a:lnTo>
                    <a:lnTo>
                      <a:pt x="106" y="260"/>
                    </a:lnTo>
                    <a:lnTo>
                      <a:pt x="108" y="271"/>
                    </a:lnTo>
                    <a:lnTo>
                      <a:pt x="11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38" name="Freeform 149"/>
              <p:cNvSpPr>
                <a:spLocks/>
              </p:cNvSpPr>
              <p:nvPr/>
            </p:nvSpPr>
            <p:spPr bwMode="auto">
              <a:xfrm>
                <a:off x="4321" y="950"/>
                <a:ext cx="114" cy="298"/>
              </a:xfrm>
              <a:custGeom>
                <a:avLst/>
                <a:gdLst>
                  <a:gd name="T0" fmla="*/ 107 w 114"/>
                  <a:gd name="T1" fmla="*/ 2 h 298"/>
                  <a:gd name="T2" fmla="*/ 105 w 114"/>
                  <a:gd name="T3" fmla="*/ 2 h 298"/>
                  <a:gd name="T4" fmla="*/ 95 w 114"/>
                  <a:gd name="T5" fmla="*/ 0 h 298"/>
                  <a:gd name="T6" fmla="*/ 91 w 114"/>
                  <a:gd name="T7" fmla="*/ 8 h 298"/>
                  <a:gd name="T8" fmla="*/ 85 w 114"/>
                  <a:gd name="T9" fmla="*/ 8 h 298"/>
                  <a:gd name="T10" fmla="*/ 83 w 114"/>
                  <a:gd name="T11" fmla="*/ 14 h 298"/>
                  <a:gd name="T12" fmla="*/ 77 w 114"/>
                  <a:gd name="T13" fmla="*/ 17 h 298"/>
                  <a:gd name="T14" fmla="*/ 77 w 114"/>
                  <a:gd name="T15" fmla="*/ 19 h 298"/>
                  <a:gd name="T16" fmla="*/ 72 w 114"/>
                  <a:gd name="T17" fmla="*/ 22 h 298"/>
                  <a:gd name="T18" fmla="*/ 68 w 114"/>
                  <a:gd name="T19" fmla="*/ 31 h 298"/>
                  <a:gd name="T20" fmla="*/ 68 w 114"/>
                  <a:gd name="T21" fmla="*/ 34 h 298"/>
                  <a:gd name="T22" fmla="*/ 66 w 114"/>
                  <a:gd name="T23" fmla="*/ 39 h 298"/>
                  <a:gd name="T24" fmla="*/ 62 w 114"/>
                  <a:gd name="T25" fmla="*/ 45 h 298"/>
                  <a:gd name="T26" fmla="*/ 60 w 114"/>
                  <a:gd name="T27" fmla="*/ 48 h 298"/>
                  <a:gd name="T28" fmla="*/ 58 w 114"/>
                  <a:gd name="T29" fmla="*/ 54 h 298"/>
                  <a:gd name="T30" fmla="*/ 54 w 114"/>
                  <a:gd name="T31" fmla="*/ 59 h 298"/>
                  <a:gd name="T32" fmla="*/ 50 w 114"/>
                  <a:gd name="T33" fmla="*/ 68 h 298"/>
                  <a:gd name="T34" fmla="*/ 46 w 114"/>
                  <a:gd name="T35" fmla="*/ 77 h 298"/>
                  <a:gd name="T36" fmla="*/ 40 w 114"/>
                  <a:gd name="T37" fmla="*/ 97 h 298"/>
                  <a:gd name="T38" fmla="*/ 37 w 114"/>
                  <a:gd name="T39" fmla="*/ 108 h 298"/>
                  <a:gd name="T40" fmla="*/ 31 w 114"/>
                  <a:gd name="T41" fmla="*/ 122 h 298"/>
                  <a:gd name="T42" fmla="*/ 29 w 114"/>
                  <a:gd name="T43" fmla="*/ 131 h 298"/>
                  <a:gd name="T44" fmla="*/ 27 w 114"/>
                  <a:gd name="T45" fmla="*/ 145 h 298"/>
                  <a:gd name="T46" fmla="*/ 23 w 114"/>
                  <a:gd name="T47" fmla="*/ 157 h 298"/>
                  <a:gd name="T48" fmla="*/ 21 w 114"/>
                  <a:gd name="T49" fmla="*/ 171 h 298"/>
                  <a:gd name="T50" fmla="*/ 15 w 114"/>
                  <a:gd name="T51" fmla="*/ 182 h 298"/>
                  <a:gd name="T52" fmla="*/ 15 w 114"/>
                  <a:gd name="T53" fmla="*/ 197 h 298"/>
                  <a:gd name="T54" fmla="*/ 11 w 114"/>
                  <a:gd name="T55" fmla="*/ 219 h 298"/>
                  <a:gd name="T56" fmla="*/ 9 w 114"/>
                  <a:gd name="T57" fmla="*/ 231 h 298"/>
                  <a:gd name="T58" fmla="*/ 7 w 114"/>
                  <a:gd name="T59" fmla="*/ 251 h 298"/>
                  <a:gd name="T60" fmla="*/ 3 w 114"/>
                  <a:gd name="T61" fmla="*/ 265 h 298"/>
                  <a:gd name="T62" fmla="*/ 1 w 114"/>
                  <a:gd name="T63" fmla="*/ 285 h 2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4"/>
                  <a:gd name="T97" fmla="*/ 0 h 298"/>
                  <a:gd name="T98" fmla="*/ 114 w 114"/>
                  <a:gd name="T99" fmla="*/ 298 h 2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4" h="298">
                    <a:moveTo>
                      <a:pt x="113" y="0"/>
                    </a:moveTo>
                    <a:lnTo>
                      <a:pt x="107" y="2"/>
                    </a:lnTo>
                    <a:lnTo>
                      <a:pt x="105" y="2"/>
                    </a:lnTo>
                    <a:lnTo>
                      <a:pt x="101" y="0"/>
                    </a:lnTo>
                    <a:lnTo>
                      <a:pt x="95" y="0"/>
                    </a:lnTo>
                    <a:lnTo>
                      <a:pt x="95" y="2"/>
                    </a:lnTo>
                    <a:lnTo>
                      <a:pt x="91" y="8"/>
                    </a:lnTo>
                    <a:lnTo>
                      <a:pt x="89" y="5"/>
                    </a:lnTo>
                    <a:lnTo>
                      <a:pt x="85" y="8"/>
                    </a:lnTo>
                    <a:lnTo>
                      <a:pt x="85" y="11"/>
                    </a:lnTo>
                    <a:lnTo>
                      <a:pt x="83" y="14"/>
                    </a:lnTo>
                    <a:lnTo>
                      <a:pt x="81" y="14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77" y="19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70" y="25"/>
                    </a:lnTo>
                    <a:lnTo>
                      <a:pt x="68" y="31"/>
                    </a:lnTo>
                    <a:lnTo>
                      <a:pt x="68" y="34"/>
                    </a:lnTo>
                    <a:lnTo>
                      <a:pt x="66" y="37"/>
                    </a:lnTo>
                    <a:lnTo>
                      <a:pt x="66" y="39"/>
                    </a:lnTo>
                    <a:lnTo>
                      <a:pt x="62" y="45"/>
                    </a:lnTo>
                    <a:lnTo>
                      <a:pt x="60" y="48"/>
                    </a:lnTo>
                    <a:lnTo>
                      <a:pt x="58" y="54"/>
                    </a:lnTo>
                    <a:lnTo>
                      <a:pt x="56" y="59"/>
                    </a:lnTo>
                    <a:lnTo>
                      <a:pt x="54" y="59"/>
                    </a:lnTo>
                    <a:lnTo>
                      <a:pt x="50" y="68"/>
                    </a:lnTo>
                    <a:lnTo>
                      <a:pt x="48" y="71"/>
                    </a:lnTo>
                    <a:lnTo>
                      <a:pt x="46" y="77"/>
                    </a:lnTo>
                    <a:lnTo>
                      <a:pt x="42" y="82"/>
                    </a:lnTo>
                    <a:lnTo>
                      <a:pt x="40" y="97"/>
                    </a:lnTo>
                    <a:lnTo>
                      <a:pt x="38" y="99"/>
                    </a:lnTo>
                    <a:lnTo>
                      <a:pt x="37" y="108"/>
                    </a:lnTo>
                    <a:lnTo>
                      <a:pt x="33" y="114"/>
                    </a:lnTo>
                    <a:lnTo>
                      <a:pt x="31" y="122"/>
                    </a:lnTo>
                    <a:lnTo>
                      <a:pt x="29" y="125"/>
                    </a:lnTo>
                    <a:lnTo>
                      <a:pt x="29" y="131"/>
                    </a:lnTo>
                    <a:lnTo>
                      <a:pt x="27" y="137"/>
                    </a:lnTo>
                    <a:lnTo>
                      <a:pt x="27" y="145"/>
                    </a:lnTo>
                    <a:lnTo>
                      <a:pt x="23" y="154"/>
                    </a:lnTo>
                    <a:lnTo>
                      <a:pt x="23" y="157"/>
                    </a:lnTo>
                    <a:lnTo>
                      <a:pt x="21" y="165"/>
                    </a:lnTo>
                    <a:lnTo>
                      <a:pt x="21" y="171"/>
                    </a:lnTo>
                    <a:lnTo>
                      <a:pt x="17" y="177"/>
                    </a:lnTo>
                    <a:lnTo>
                      <a:pt x="15" y="182"/>
                    </a:lnTo>
                    <a:lnTo>
                      <a:pt x="15" y="191"/>
                    </a:lnTo>
                    <a:lnTo>
                      <a:pt x="15" y="197"/>
                    </a:lnTo>
                    <a:lnTo>
                      <a:pt x="15" y="211"/>
                    </a:lnTo>
                    <a:lnTo>
                      <a:pt x="11" y="219"/>
                    </a:lnTo>
                    <a:lnTo>
                      <a:pt x="7" y="225"/>
                    </a:lnTo>
                    <a:lnTo>
                      <a:pt x="9" y="231"/>
                    </a:lnTo>
                    <a:lnTo>
                      <a:pt x="7" y="239"/>
                    </a:lnTo>
                    <a:lnTo>
                      <a:pt x="7" y="251"/>
                    </a:lnTo>
                    <a:lnTo>
                      <a:pt x="5" y="257"/>
                    </a:lnTo>
                    <a:lnTo>
                      <a:pt x="3" y="265"/>
                    </a:lnTo>
                    <a:lnTo>
                      <a:pt x="1" y="274"/>
                    </a:lnTo>
                    <a:lnTo>
                      <a:pt x="1" y="285"/>
                    </a:lnTo>
                    <a:lnTo>
                      <a:pt x="0" y="297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39" name="Freeform 150"/>
              <p:cNvSpPr>
                <a:spLocks/>
              </p:cNvSpPr>
              <p:nvPr/>
            </p:nvSpPr>
            <p:spPr bwMode="auto">
              <a:xfrm>
                <a:off x="2348" y="1233"/>
                <a:ext cx="110" cy="288"/>
              </a:xfrm>
              <a:custGeom>
                <a:avLst/>
                <a:gdLst>
                  <a:gd name="T0" fmla="*/ 107 w 110"/>
                  <a:gd name="T1" fmla="*/ 287 h 288"/>
                  <a:gd name="T2" fmla="*/ 97 w 110"/>
                  <a:gd name="T3" fmla="*/ 281 h 288"/>
                  <a:gd name="T4" fmla="*/ 95 w 110"/>
                  <a:gd name="T5" fmla="*/ 284 h 288"/>
                  <a:gd name="T6" fmla="*/ 88 w 110"/>
                  <a:gd name="T7" fmla="*/ 281 h 288"/>
                  <a:gd name="T8" fmla="*/ 82 w 110"/>
                  <a:gd name="T9" fmla="*/ 278 h 288"/>
                  <a:gd name="T10" fmla="*/ 80 w 110"/>
                  <a:gd name="T11" fmla="*/ 275 h 288"/>
                  <a:gd name="T12" fmla="*/ 77 w 110"/>
                  <a:gd name="T13" fmla="*/ 269 h 288"/>
                  <a:gd name="T14" fmla="*/ 75 w 110"/>
                  <a:gd name="T15" fmla="*/ 266 h 288"/>
                  <a:gd name="T16" fmla="*/ 69 w 110"/>
                  <a:gd name="T17" fmla="*/ 261 h 288"/>
                  <a:gd name="T18" fmla="*/ 69 w 110"/>
                  <a:gd name="T19" fmla="*/ 252 h 288"/>
                  <a:gd name="T20" fmla="*/ 63 w 110"/>
                  <a:gd name="T21" fmla="*/ 252 h 288"/>
                  <a:gd name="T22" fmla="*/ 63 w 110"/>
                  <a:gd name="T23" fmla="*/ 246 h 288"/>
                  <a:gd name="T24" fmla="*/ 62 w 110"/>
                  <a:gd name="T25" fmla="*/ 238 h 288"/>
                  <a:gd name="T26" fmla="*/ 56 w 110"/>
                  <a:gd name="T27" fmla="*/ 238 h 288"/>
                  <a:gd name="T28" fmla="*/ 56 w 110"/>
                  <a:gd name="T29" fmla="*/ 235 h 288"/>
                  <a:gd name="T30" fmla="*/ 54 w 110"/>
                  <a:gd name="T31" fmla="*/ 232 h 288"/>
                  <a:gd name="T32" fmla="*/ 46 w 110"/>
                  <a:gd name="T33" fmla="*/ 220 h 288"/>
                  <a:gd name="T34" fmla="*/ 45 w 110"/>
                  <a:gd name="T35" fmla="*/ 206 h 288"/>
                  <a:gd name="T36" fmla="*/ 39 w 110"/>
                  <a:gd name="T37" fmla="*/ 195 h 288"/>
                  <a:gd name="T38" fmla="*/ 33 w 110"/>
                  <a:gd name="T39" fmla="*/ 183 h 288"/>
                  <a:gd name="T40" fmla="*/ 28 w 110"/>
                  <a:gd name="T41" fmla="*/ 172 h 288"/>
                  <a:gd name="T42" fmla="*/ 28 w 110"/>
                  <a:gd name="T43" fmla="*/ 160 h 288"/>
                  <a:gd name="T44" fmla="*/ 24 w 110"/>
                  <a:gd name="T45" fmla="*/ 146 h 288"/>
                  <a:gd name="T46" fmla="*/ 20 w 110"/>
                  <a:gd name="T47" fmla="*/ 132 h 288"/>
                  <a:gd name="T48" fmla="*/ 20 w 110"/>
                  <a:gd name="T49" fmla="*/ 120 h 288"/>
                  <a:gd name="T50" fmla="*/ 16 w 110"/>
                  <a:gd name="T51" fmla="*/ 103 h 288"/>
                  <a:gd name="T52" fmla="*/ 13 w 110"/>
                  <a:gd name="T53" fmla="*/ 91 h 288"/>
                  <a:gd name="T54" fmla="*/ 13 w 110"/>
                  <a:gd name="T55" fmla="*/ 74 h 288"/>
                  <a:gd name="T56" fmla="*/ 9 w 110"/>
                  <a:gd name="T57" fmla="*/ 60 h 288"/>
                  <a:gd name="T58" fmla="*/ 7 w 110"/>
                  <a:gd name="T59" fmla="*/ 43 h 288"/>
                  <a:gd name="T60" fmla="*/ 5 w 110"/>
                  <a:gd name="T61" fmla="*/ 22 h 288"/>
                  <a:gd name="T62" fmla="*/ 3 w 110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109" y="287"/>
                    </a:moveTo>
                    <a:lnTo>
                      <a:pt x="107" y="287"/>
                    </a:lnTo>
                    <a:lnTo>
                      <a:pt x="103" y="284"/>
                    </a:lnTo>
                    <a:lnTo>
                      <a:pt x="97" y="281"/>
                    </a:lnTo>
                    <a:lnTo>
                      <a:pt x="95" y="284"/>
                    </a:lnTo>
                    <a:lnTo>
                      <a:pt x="90" y="278"/>
                    </a:lnTo>
                    <a:lnTo>
                      <a:pt x="88" y="281"/>
                    </a:lnTo>
                    <a:lnTo>
                      <a:pt x="86" y="278"/>
                    </a:lnTo>
                    <a:lnTo>
                      <a:pt x="82" y="278"/>
                    </a:lnTo>
                    <a:lnTo>
                      <a:pt x="82" y="272"/>
                    </a:lnTo>
                    <a:lnTo>
                      <a:pt x="80" y="275"/>
                    </a:lnTo>
                    <a:lnTo>
                      <a:pt x="78" y="269"/>
                    </a:lnTo>
                    <a:lnTo>
                      <a:pt x="77" y="269"/>
                    </a:lnTo>
                    <a:lnTo>
                      <a:pt x="77" y="266"/>
                    </a:lnTo>
                    <a:lnTo>
                      <a:pt x="75" y="266"/>
                    </a:lnTo>
                    <a:lnTo>
                      <a:pt x="71" y="264"/>
                    </a:lnTo>
                    <a:lnTo>
                      <a:pt x="69" y="261"/>
                    </a:lnTo>
                    <a:lnTo>
                      <a:pt x="67" y="255"/>
                    </a:lnTo>
                    <a:lnTo>
                      <a:pt x="69" y="252"/>
                    </a:lnTo>
                    <a:lnTo>
                      <a:pt x="67" y="249"/>
                    </a:lnTo>
                    <a:lnTo>
                      <a:pt x="63" y="252"/>
                    </a:lnTo>
                    <a:lnTo>
                      <a:pt x="65" y="249"/>
                    </a:lnTo>
                    <a:lnTo>
                      <a:pt x="63" y="246"/>
                    </a:lnTo>
                    <a:lnTo>
                      <a:pt x="62" y="246"/>
                    </a:lnTo>
                    <a:lnTo>
                      <a:pt x="62" y="238"/>
                    </a:lnTo>
                    <a:lnTo>
                      <a:pt x="60" y="238"/>
                    </a:lnTo>
                    <a:lnTo>
                      <a:pt x="56" y="238"/>
                    </a:lnTo>
                    <a:lnTo>
                      <a:pt x="56" y="235"/>
                    </a:lnTo>
                    <a:lnTo>
                      <a:pt x="54" y="232"/>
                    </a:lnTo>
                    <a:lnTo>
                      <a:pt x="50" y="229"/>
                    </a:lnTo>
                    <a:lnTo>
                      <a:pt x="46" y="220"/>
                    </a:lnTo>
                    <a:lnTo>
                      <a:pt x="45" y="215"/>
                    </a:lnTo>
                    <a:lnTo>
                      <a:pt x="45" y="206"/>
                    </a:lnTo>
                    <a:lnTo>
                      <a:pt x="41" y="203"/>
                    </a:lnTo>
                    <a:lnTo>
                      <a:pt x="39" y="195"/>
                    </a:lnTo>
                    <a:lnTo>
                      <a:pt x="35" y="189"/>
                    </a:lnTo>
                    <a:lnTo>
                      <a:pt x="33" y="183"/>
                    </a:lnTo>
                    <a:lnTo>
                      <a:pt x="33" y="177"/>
                    </a:lnTo>
                    <a:lnTo>
                      <a:pt x="28" y="172"/>
                    </a:lnTo>
                    <a:lnTo>
                      <a:pt x="30" y="166"/>
                    </a:lnTo>
                    <a:lnTo>
                      <a:pt x="28" y="160"/>
                    </a:lnTo>
                    <a:lnTo>
                      <a:pt x="28" y="154"/>
                    </a:lnTo>
                    <a:lnTo>
                      <a:pt x="24" y="146"/>
                    </a:lnTo>
                    <a:lnTo>
                      <a:pt x="20" y="137"/>
                    </a:lnTo>
                    <a:lnTo>
                      <a:pt x="20" y="132"/>
                    </a:lnTo>
                    <a:lnTo>
                      <a:pt x="20" y="123"/>
                    </a:lnTo>
                    <a:lnTo>
                      <a:pt x="20" y="120"/>
                    </a:lnTo>
                    <a:lnTo>
                      <a:pt x="18" y="109"/>
                    </a:lnTo>
                    <a:lnTo>
                      <a:pt x="16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5" y="86"/>
                    </a:lnTo>
                    <a:lnTo>
                      <a:pt x="13" y="74"/>
                    </a:lnTo>
                    <a:lnTo>
                      <a:pt x="9" y="66"/>
                    </a:lnTo>
                    <a:lnTo>
                      <a:pt x="9" y="60"/>
                    </a:lnTo>
                    <a:lnTo>
                      <a:pt x="9" y="51"/>
                    </a:lnTo>
                    <a:lnTo>
                      <a:pt x="7" y="43"/>
                    </a:lnTo>
                    <a:lnTo>
                      <a:pt x="5" y="34"/>
                    </a:lnTo>
                    <a:lnTo>
                      <a:pt x="5" y="22"/>
                    </a:lnTo>
                    <a:lnTo>
                      <a:pt x="3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40" name="Freeform 151"/>
              <p:cNvSpPr>
                <a:spLocks/>
              </p:cNvSpPr>
              <p:nvPr/>
            </p:nvSpPr>
            <p:spPr bwMode="auto">
              <a:xfrm>
                <a:off x="2457" y="1233"/>
                <a:ext cx="106" cy="288"/>
              </a:xfrm>
              <a:custGeom>
                <a:avLst/>
                <a:gdLst>
                  <a:gd name="T0" fmla="*/ 1 w 106"/>
                  <a:gd name="T1" fmla="*/ 287 h 288"/>
                  <a:gd name="T2" fmla="*/ 11 w 106"/>
                  <a:gd name="T3" fmla="*/ 284 h 288"/>
                  <a:gd name="T4" fmla="*/ 14 w 106"/>
                  <a:gd name="T5" fmla="*/ 287 h 288"/>
                  <a:gd name="T6" fmla="*/ 18 w 106"/>
                  <a:gd name="T7" fmla="*/ 281 h 288"/>
                  <a:gd name="T8" fmla="*/ 26 w 106"/>
                  <a:gd name="T9" fmla="*/ 278 h 288"/>
                  <a:gd name="T10" fmla="*/ 27 w 106"/>
                  <a:gd name="T11" fmla="*/ 272 h 288"/>
                  <a:gd name="T12" fmla="*/ 31 w 106"/>
                  <a:gd name="T13" fmla="*/ 269 h 288"/>
                  <a:gd name="T14" fmla="*/ 33 w 106"/>
                  <a:gd name="T15" fmla="*/ 266 h 288"/>
                  <a:gd name="T16" fmla="*/ 39 w 106"/>
                  <a:gd name="T17" fmla="*/ 264 h 288"/>
                  <a:gd name="T18" fmla="*/ 40 w 106"/>
                  <a:gd name="T19" fmla="*/ 258 h 288"/>
                  <a:gd name="T20" fmla="*/ 40 w 106"/>
                  <a:gd name="T21" fmla="*/ 258 h 288"/>
                  <a:gd name="T22" fmla="*/ 44 w 106"/>
                  <a:gd name="T23" fmla="*/ 249 h 288"/>
                  <a:gd name="T24" fmla="*/ 48 w 106"/>
                  <a:gd name="T25" fmla="*/ 243 h 288"/>
                  <a:gd name="T26" fmla="*/ 52 w 106"/>
                  <a:gd name="T27" fmla="*/ 238 h 288"/>
                  <a:gd name="T28" fmla="*/ 52 w 106"/>
                  <a:gd name="T29" fmla="*/ 235 h 288"/>
                  <a:gd name="T30" fmla="*/ 52 w 106"/>
                  <a:gd name="T31" fmla="*/ 229 h 288"/>
                  <a:gd name="T32" fmla="*/ 56 w 106"/>
                  <a:gd name="T33" fmla="*/ 218 h 288"/>
                  <a:gd name="T34" fmla="*/ 62 w 106"/>
                  <a:gd name="T35" fmla="*/ 209 h 288"/>
                  <a:gd name="T36" fmla="*/ 69 w 106"/>
                  <a:gd name="T37" fmla="*/ 195 h 288"/>
                  <a:gd name="T38" fmla="*/ 67 w 106"/>
                  <a:gd name="T39" fmla="*/ 186 h 288"/>
                  <a:gd name="T40" fmla="*/ 73 w 106"/>
                  <a:gd name="T41" fmla="*/ 172 h 288"/>
                  <a:gd name="T42" fmla="*/ 78 w 106"/>
                  <a:gd name="T43" fmla="*/ 157 h 288"/>
                  <a:gd name="T44" fmla="*/ 80 w 106"/>
                  <a:gd name="T45" fmla="*/ 149 h 288"/>
                  <a:gd name="T46" fmla="*/ 88 w 106"/>
                  <a:gd name="T47" fmla="*/ 132 h 288"/>
                  <a:gd name="T48" fmla="*/ 90 w 106"/>
                  <a:gd name="T49" fmla="*/ 120 h 288"/>
                  <a:gd name="T50" fmla="*/ 90 w 106"/>
                  <a:gd name="T51" fmla="*/ 106 h 288"/>
                  <a:gd name="T52" fmla="*/ 93 w 106"/>
                  <a:gd name="T53" fmla="*/ 91 h 288"/>
                  <a:gd name="T54" fmla="*/ 93 w 106"/>
                  <a:gd name="T55" fmla="*/ 80 h 288"/>
                  <a:gd name="T56" fmla="*/ 99 w 106"/>
                  <a:gd name="T57" fmla="*/ 60 h 288"/>
                  <a:gd name="T58" fmla="*/ 99 w 106"/>
                  <a:gd name="T59" fmla="*/ 43 h 288"/>
                  <a:gd name="T60" fmla="*/ 101 w 106"/>
                  <a:gd name="T61" fmla="*/ 28 h 288"/>
                  <a:gd name="T62" fmla="*/ 103 w 106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288"/>
                  <a:gd name="T98" fmla="*/ 106 w 106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288">
                    <a:moveTo>
                      <a:pt x="0" y="287"/>
                    </a:moveTo>
                    <a:lnTo>
                      <a:pt x="1" y="287"/>
                    </a:lnTo>
                    <a:lnTo>
                      <a:pt x="7" y="284"/>
                    </a:lnTo>
                    <a:lnTo>
                      <a:pt x="11" y="284"/>
                    </a:lnTo>
                    <a:lnTo>
                      <a:pt x="13" y="284"/>
                    </a:lnTo>
                    <a:lnTo>
                      <a:pt x="14" y="287"/>
                    </a:lnTo>
                    <a:lnTo>
                      <a:pt x="14" y="284"/>
                    </a:lnTo>
                    <a:lnTo>
                      <a:pt x="18" y="281"/>
                    </a:lnTo>
                    <a:lnTo>
                      <a:pt x="22" y="278"/>
                    </a:lnTo>
                    <a:lnTo>
                      <a:pt x="26" y="278"/>
                    </a:lnTo>
                    <a:lnTo>
                      <a:pt x="27" y="275"/>
                    </a:lnTo>
                    <a:lnTo>
                      <a:pt x="27" y="272"/>
                    </a:lnTo>
                    <a:lnTo>
                      <a:pt x="31" y="269"/>
                    </a:lnTo>
                    <a:lnTo>
                      <a:pt x="31" y="266"/>
                    </a:lnTo>
                    <a:lnTo>
                      <a:pt x="33" y="266"/>
                    </a:lnTo>
                    <a:lnTo>
                      <a:pt x="37" y="266"/>
                    </a:lnTo>
                    <a:lnTo>
                      <a:pt x="39" y="264"/>
                    </a:lnTo>
                    <a:lnTo>
                      <a:pt x="39" y="261"/>
                    </a:lnTo>
                    <a:lnTo>
                      <a:pt x="40" y="258"/>
                    </a:lnTo>
                    <a:lnTo>
                      <a:pt x="44" y="252"/>
                    </a:lnTo>
                    <a:lnTo>
                      <a:pt x="44" y="249"/>
                    </a:lnTo>
                    <a:lnTo>
                      <a:pt x="44" y="246"/>
                    </a:lnTo>
                    <a:lnTo>
                      <a:pt x="48" y="243"/>
                    </a:lnTo>
                    <a:lnTo>
                      <a:pt x="48" y="241"/>
                    </a:lnTo>
                    <a:lnTo>
                      <a:pt x="52" y="238"/>
                    </a:lnTo>
                    <a:lnTo>
                      <a:pt x="50" y="235"/>
                    </a:lnTo>
                    <a:lnTo>
                      <a:pt x="52" y="235"/>
                    </a:lnTo>
                    <a:lnTo>
                      <a:pt x="52" y="232"/>
                    </a:lnTo>
                    <a:lnTo>
                      <a:pt x="52" y="229"/>
                    </a:lnTo>
                    <a:lnTo>
                      <a:pt x="56" y="218"/>
                    </a:lnTo>
                    <a:lnTo>
                      <a:pt x="60" y="215"/>
                    </a:lnTo>
                    <a:lnTo>
                      <a:pt x="62" y="209"/>
                    </a:lnTo>
                    <a:lnTo>
                      <a:pt x="64" y="203"/>
                    </a:lnTo>
                    <a:lnTo>
                      <a:pt x="69" y="195"/>
                    </a:lnTo>
                    <a:lnTo>
                      <a:pt x="69" y="192"/>
                    </a:lnTo>
                    <a:lnTo>
                      <a:pt x="67" y="186"/>
                    </a:lnTo>
                    <a:lnTo>
                      <a:pt x="71" y="177"/>
                    </a:lnTo>
                    <a:lnTo>
                      <a:pt x="73" y="172"/>
                    </a:lnTo>
                    <a:lnTo>
                      <a:pt x="77" y="166"/>
                    </a:lnTo>
                    <a:lnTo>
                      <a:pt x="78" y="157"/>
                    </a:lnTo>
                    <a:lnTo>
                      <a:pt x="80" y="154"/>
                    </a:lnTo>
                    <a:lnTo>
                      <a:pt x="80" y="149"/>
                    </a:lnTo>
                    <a:lnTo>
                      <a:pt x="84" y="137"/>
                    </a:lnTo>
                    <a:lnTo>
                      <a:pt x="88" y="132"/>
                    </a:lnTo>
                    <a:lnTo>
                      <a:pt x="86" y="126"/>
                    </a:lnTo>
                    <a:lnTo>
                      <a:pt x="90" y="120"/>
                    </a:lnTo>
                    <a:lnTo>
                      <a:pt x="86" y="114"/>
                    </a:lnTo>
                    <a:lnTo>
                      <a:pt x="90" y="106"/>
                    </a:lnTo>
                    <a:lnTo>
                      <a:pt x="91" y="97"/>
                    </a:lnTo>
                    <a:lnTo>
                      <a:pt x="93" y="91"/>
                    </a:lnTo>
                    <a:lnTo>
                      <a:pt x="93" y="88"/>
                    </a:lnTo>
                    <a:lnTo>
                      <a:pt x="93" y="80"/>
                    </a:lnTo>
                    <a:lnTo>
                      <a:pt x="93" y="68"/>
                    </a:lnTo>
                    <a:lnTo>
                      <a:pt x="99" y="60"/>
                    </a:lnTo>
                    <a:lnTo>
                      <a:pt x="99" y="54"/>
                    </a:lnTo>
                    <a:lnTo>
                      <a:pt x="99" y="43"/>
                    </a:lnTo>
                    <a:lnTo>
                      <a:pt x="99" y="37"/>
                    </a:lnTo>
                    <a:lnTo>
                      <a:pt x="101" y="28"/>
                    </a:lnTo>
                    <a:lnTo>
                      <a:pt x="105" y="17"/>
                    </a:lnTo>
                    <a:lnTo>
                      <a:pt x="103" y="14"/>
                    </a:lnTo>
                    <a:lnTo>
                      <a:pt x="105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41" name="Freeform 152"/>
              <p:cNvSpPr>
                <a:spLocks/>
              </p:cNvSpPr>
              <p:nvPr/>
            </p:nvSpPr>
            <p:spPr bwMode="auto">
              <a:xfrm>
                <a:off x="2457" y="1233"/>
                <a:ext cx="106" cy="288"/>
              </a:xfrm>
              <a:custGeom>
                <a:avLst/>
                <a:gdLst>
                  <a:gd name="T0" fmla="*/ 1 w 106"/>
                  <a:gd name="T1" fmla="*/ 287 h 288"/>
                  <a:gd name="T2" fmla="*/ 12 w 106"/>
                  <a:gd name="T3" fmla="*/ 284 h 288"/>
                  <a:gd name="T4" fmla="*/ 16 w 106"/>
                  <a:gd name="T5" fmla="*/ 287 h 288"/>
                  <a:gd name="T6" fmla="*/ 20 w 106"/>
                  <a:gd name="T7" fmla="*/ 281 h 288"/>
                  <a:gd name="T8" fmla="*/ 25 w 106"/>
                  <a:gd name="T9" fmla="*/ 275 h 288"/>
                  <a:gd name="T10" fmla="*/ 28 w 106"/>
                  <a:gd name="T11" fmla="*/ 272 h 288"/>
                  <a:gd name="T12" fmla="*/ 32 w 106"/>
                  <a:gd name="T13" fmla="*/ 269 h 288"/>
                  <a:gd name="T14" fmla="*/ 34 w 106"/>
                  <a:gd name="T15" fmla="*/ 266 h 288"/>
                  <a:gd name="T16" fmla="*/ 39 w 106"/>
                  <a:gd name="T17" fmla="*/ 264 h 288"/>
                  <a:gd name="T18" fmla="*/ 41 w 106"/>
                  <a:gd name="T19" fmla="*/ 258 h 288"/>
                  <a:gd name="T20" fmla="*/ 41 w 106"/>
                  <a:gd name="T21" fmla="*/ 258 h 288"/>
                  <a:gd name="T22" fmla="*/ 45 w 106"/>
                  <a:gd name="T23" fmla="*/ 249 h 288"/>
                  <a:gd name="T24" fmla="*/ 48 w 106"/>
                  <a:gd name="T25" fmla="*/ 243 h 288"/>
                  <a:gd name="T26" fmla="*/ 52 w 106"/>
                  <a:gd name="T27" fmla="*/ 238 h 288"/>
                  <a:gd name="T28" fmla="*/ 52 w 106"/>
                  <a:gd name="T29" fmla="*/ 235 h 288"/>
                  <a:gd name="T30" fmla="*/ 54 w 106"/>
                  <a:gd name="T31" fmla="*/ 229 h 288"/>
                  <a:gd name="T32" fmla="*/ 58 w 106"/>
                  <a:gd name="T33" fmla="*/ 218 h 288"/>
                  <a:gd name="T34" fmla="*/ 63 w 106"/>
                  <a:gd name="T35" fmla="*/ 209 h 288"/>
                  <a:gd name="T36" fmla="*/ 70 w 106"/>
                  <a:gd name="T37" fmla="*/ 195 h 288"/>
                  <a:gd name="T38" fmla="*/ 69 w 106"/>
                  <a:gd name="T39" fmla="*/ 186 h 288"/>
                  <a:gd name="T40" fmla="*/ 74 w 106"/>
                  <a:gd name="T41" fmla="*/ 172 h 288"/>
                  <a:gd name="T42" fmla="*/ 79 w 106"/>
                  <a:gd name="T43" fmla="*/ 157 h 288"/>
                  <a:gd name="T44" fmla="*/ 82 w 106"/>
                  <a:gd name="T45" fmla="*/ 146 h 288"/>
                  <a:gd name="T46" fmla="*/ 86 w 106"/>
                  <a:gd name="T47" fmla="*/ 132 h 288"/>
                  <a:gd name="T48" fmla="*/ 90 w 106"/>
                  <a:gd name="T49" fmla="*/ 123 h 288"/>
                  <a:gd name="T50" fmla="*/ 90 w 106"/>
                  <a:gd name="T51" fmla="*/ 109 h 288"/>
                  <a:gd name="T52" fmla="*/ 93 w 106"/>
                  <a:gd name="T53" fmla="*/ 94 h 288"/>
                  <a:gd name="T54" fmla="*/ 92 w 106"/>
                  <a:gd name="T55" fmla="*/ 80 h 288"/>
                  <a:gd name="T56" fmla="*/ 97 w 106"/>
                  <a:gd name="T57" fmla="*/ 63 h 288"/>
                  <a:gd name="T58" fmla="*/ 99 w 106"/>
                  <a:gd name="T59" fmla="*/ 45 h 288"/>
                  <a:gd name="T60" fmla="*/ 101 w 106"/>
                  <a:gd name="T61" fmla="*/ 31 h 288"/>
                  <a:gd name="T62" fmla="*/ 103 w 106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288"/>
                  <a:gd name="T98" fmla="*/ 106 w 106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288">
                    <a:moveTo>
                      <a:pt x="0" y="287"/>
                    </a:moveTo>
                    <a:lnTo>
                      <a:pt x="1" y="287"/>
                    </a:lnTo>
                    <a:lnTo>
                      <a:pt x="9" y="284"/>
                    </a:lnTo>
                    <a:lnTo>
                      <a:pt x="12" y="284"/>
                    </a:lnTo>
                    <a:lnTo>
                      <a:pt x="14" y="284"/>
                    </a:lnTo>
                    <a:lnTo>
                      <a:pt x="16" y="287"/>
                    </a:lnTo>
                    <a:lnTo>
                      <a:pt x="16" y="284"/>
                    </a:lnTo>
                    <a:lnTo>
                      <a:pt x="20" y="281"/>
                    </a:lnTo>
                    <a:lnTo>
                      <a:pt x="23" y="278"/>
                    </a:lnTo>
                    <a:lnTo>
                      <a:pt x="25" y="275"/>
                    </a:lnTo>
                    <a:lnTo>
                      <a:pt x="26" y="272"/>
                    </a:lnTo>
                    <a:lnTo>
                      <a:pt x="28" y="272"/>
                    </a:lnTo>
                    <a:lnTo>
                      <a:pt x="32" y="269"/>
                    </a:lnTo>
                    <a:lnTo>
                      <a:pt x="32" y="266"/>
                    </a:lnTo>
                    <a:lnTo>
                      <a:pt x="34" y="266"/>
                    </a:lnTo>
                    <a:lnTo>
                      <a:pt x="37" y="266"/>
                    </a:lnTo>
                    <a:lnTo>
                      <a:pt x="39" y="264"/>
                    </a:lnTo>
                    <a:lnTo>
                      <a:pt x="39" y="261"/>
                    </a:lnTo>
                    <a:lnTo>
                      <a:pt x="41" y="258"/>
                    </a:lnTo>
                    <a:lnTo>
                      <a:pt x="43" y="258"/>
                    </a:lnTo>
                    <a:lnTo>
                      <a:pt x="41" y="258"/>
                    </a:lnTo>
                    <a:lnTo>
                      <a:pt x="45" y="252"/>
                    </a:lnTo>
                    <a:lnTo>
                      <a:pt x="45" y="249"/>
                    </a:lnTo>
                    <a:lnTo>
                      <a:pt x="45" y="246"/>
                    </a:lnTo>
                    <a:lnTo>
                      <a:pt x="48" y="243"/>
                    </a:lnTo>
                    <a:lnTo>
                      <a:pt x="48" y="241"/>
                    </a:lnTo>
                    <a:lnTo>
                      <a:pt x="52" y="238"/>
                    </a:lnTo>
                    <a:lnTo>
                      <a:pt x="50" y="235"/>
                    </a:lnTo>
                    <a:lnTo>
                      <a:pt x="52" y="235"/>
                    </a:lnTo>
                    <a:lnTo>
                      <a:pt x="52" y="232"/>
                    </a:lnTo>
                    <a:lnTo>
                      <a:pt x="54" y="229"/>
                    </a:lnTo>
                    <a:lnTo>
                      <a:pt x="58" y="218"/>
                    </a:lnTo>
                    <a:lnTo>
                      <a:pt x="63" y="218"/>
                    </a:lnTo>
                    <a:lnTo>
                      <a:pt x="63" y="209"/>
                    </a:lnTo>
                    <a:lnTo>
                      <a:pt x="65" y="203"/>
                    </a:lnTo>
                    <a:lnTo>
                      <a:pt x="70" y="195"/>
                    </a:lnTo>
                    <a:lnTo>
                      <a:pt x="70" y="192"/>
                    </a:lnTo>
                    <a:lnTo>
                      <a:pt x="69" y="186"/>
                    </a:lnTo>
                    <a:lnTo>
                      <a:pt x="72" y="177"/>
                    </a:lnTo>
                    <a:lnTo>
                      <a:pt x="74" y="172"/>
                    </a:lnTo>
                    <a:lnTo>
                      <a:pt x="78" y="166"/>
                    </a:lnTo>
                    <a:lnTo>
                      <a:pt x="79" y="157"/>
                    </a:lnTo>
                    <a:lnTo>
                      <a:pt x="81" y="154"/>
                    </a:lnTo>
                    <a:lnTo>
                      <a:pt x="82" y="146"/>
                    </a:lnTo>
                    <a:lnTo>
                      <a:pt x="82" y="137"/>
                    </a:lnTo>
                    <a:lnTo>
                      <a:pt x="86" y="132"/>
                    </a:lnTo>
                    <a:lnTo>
                      <a:pt x="86" y="129"/>
                    </a:lnTo>
                    <a:lnTo>
                      <a:pt x="90" y="123"/>
                    </a:lnTo>
                    <a:lnTo>
                      <a:pt x="90" y="117"/>
                    </a:lnTo>
                    <a:lnTo>
                      <a:pt x="90" y="109"/>
                    </a:lnTo>
                    <a:lnTo>
                      <a:pt x="92" y="100"/>
                    </a:lnTo>
                    <a:lnTo>
                      <a:pt x="93" y="94"/>
                    </a:lnTo>
                    <a:lnTo>
                      <a:pt x="95" y="88"/>
                    </a:lnTo>
                    <a:lnTo>
                      <a:pt x="92" y="80"/>
                    </a:lnTo>
                    <a:lnTo>
                      <a:pt x="93" y="68"/>
                    </a:lnTo>
                    <a:lnTo>
                      <a:pt x="97" y="63"/>
                    </a:lnTo>
                    <a:lnTo>
                      <a:pt x="99" y="54"/>
                    </a:lnTo>
                    <a:lnTo>
                      <a:pt x="99" y="45"/>
                    </a:lnTo>
                    <a:lnTo>
                      <a:pt x="99" y="40"/>
                    </a:lnTo>
                    <a:lnTo>
                      <a:pt x="101" y="31"/>
                    </a:lnTo>
                    <a:lnTo>
                      <a:pt x="103" y="17"/>
                    </a:lnTo>
                    <a:lnTo>
                      <a:pt x="103" y="11"/>
                    </a:lnTo>
                    <a:lnTo>
                      <a:pt x="105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42" name="Freeform 153"/>
              <p:cNvSpPr>
                <a:spLocks/>
              </p:cNvSpPr>
              <p:nvPr/>
            </p:nvSpPr>
            <p:spPr bwMode="auto">
              <a:xfrm>
                <a:off x="2348" y="1233"/>
                <a:ext cx="110" cy="288"/>
              </a:xfrm>
              <a:custGeom>
                <a:avLst/>
                <a:gdLst>
                  <a:gd name="T0" fmla="*/ 107 w 110"/>
                  <a:gd name="T1" fmla="*/ 287 h 288"/>
                  <a:gd name="T2" fmla="*/ 97 w 110"/>
                  <a:gd name="T3" fmla="*/ 281 h 288"/>
                  <a:gd name="T4" fmla="*/ 95 w 110"/>
                  <a:gd name="T5" fmla="*/ 284 h 288"/>
                  <a:gd name="T6" fmla="*/ 88 w 110"/>
                  <a:gd name="T7" fmla="*/ 281 h 288"/>
                  <a:gd name="T8" fmla="*/ 82 w 110"/>
                  <a:gd name="T9" fmla="*/ 278 h 288"/>
                  <a:gd name="T10" fmla="*/ 80 w 110"/>
                  <a:gd name="T11" fmla="*/ 275 h 288"/>
                  <a:gd name="T12" fmla="*/ 77 w 110"/>
                  <a:gd name="T13" fmla="*/ 269 h 288"/>
                  <a:gd name="T14" fmla="*/ 75 w 110"/>
                  <a:gd name="T15" fmla="*/ 266 h 288"/>
                  <a:gd name="T16" fmla="*/ 69 w 110"/>
                  <a:gd name="T17" fmla="*/ 261 h 288"/>
                  <a:gd name="T18" fmla="*/ 67 w 110"/>
                  <a:gd name="T19" fmla="*/ 255 h 288"/>
                  <a:gd name="T20" fmla="*/ 63 w 110"/>
                  <a:gd name="T21" fmla="*/ 252 h 288"/>
                  <a:gd name="T22" fmla="*/ 63 w 110"/>
                  <a:gd name="T23" fmla="*/ 246 h 288"/>
                  <a:gd name="T24" fmla="*/ 60 w 110"/>
                  <a:gd name="T25" fmla="*/ 241 h 288"/>
                  <a:gd name="T26" fmla="*/ 56 w 110"/>
                  <a:gd name="T27" fmla="*/ 238 h 288"/>
                  <a:gd name="T28" fmla="*/ 56 w 110"/>
                  <a:gd name="T29" fmla="*/ 235 h 288"/>
                  <a:gd name="T30" fmla="*/ 54 w 110"/>
                  <a:gd name="T31" fmla="*/ 232 h 288"/>
                  <a:gd name="T32" fmla="*/ 46 w 110"/>
                  <a:gd name="T33" fmla="*/ 220 h 288"/>
                  <a:gd name="T34" fmla="*/ 45 w 110"/>
                  <a:gd name="T35" fmla="*/ 206 h 288"/>
                  <a:gd name="T36" fmla="*/ 39 w 110"/>
                  <a:gd name="T37" fmla="*/ 195 h 288"/>
                  <a:gd name="T38" fmla="*/ 33 w 110"/>
                  <a:gd name="T39" fmla="*/ 183 h 288"/>
                  <a:gd name="T40" fmla="*/ 28 w 110"/>
                  <a:gd name="T41" fmla="*/ 172 h 288"/>
                  <a:gd name="T42" fmla="*/ 28 w 110"/>
                  <a:gd name="T43" fmla="*/ 160 h 288"/>
                  <a:gd name="T44" fmla="*/ 24 w 110"/>
                  <a:gd name="T45" fmla="*/ 146 h 288"/>
                  <a:gd name="T46" fmla="*/ 20 w 110"/>
                  <a:gd name="T47" fmla="*/ 132 h 288"/>
                  <a:gd name="T48" fmla="*/ 20 w 110"/>
                  <a:gd name="T49" fmla="*/ 120 h 288"/>
                  <a:gd name="T50" fmla="*/ 16 w 110"/>
                  <a:gd name="T51" fmla="*/ 103 h 288"/>
                  <a:gd name="T52" fmla="*/ 13 w 110"/>
                  <a:gd name="T53" fmla="*/ 91 h 288"/>
                  <a:gd name="T54" fmla="*/ 13 w 110"/>
                  <a:gd name="T55" fmla="*/ 74 h 288"/>
                  <a:gd name="T56" fmla="*/ 7 w 110"/>
                  <a:gd name="T57" fmla="*/ 60 h 288"/>
                  <a:gd name="T58" fmla="*/ 5 w 110"/>
                  <a:gd name="T59" fmla="*/ 43 h 288"/>
                  <a:gd name="T60" fmla="*/ 1 w 110"/>
                  <a:gd name="T61" fmla="*/ 22 h 288"/>
                  <a:gd name="T62" fmla="*/ 3 w 110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109" y="287"/>
                    </a:moveTo>
                    <a:lnTo>
                      <a:pt x="107" y="287"/>
                    </a:lnTo>
                    <a:lnTo>
                      <a:pt x="103" y="284"/>
                    </a:lnTo>
                    <a:lnTo>
                      <a:pt x="97" y="281"/>
                    </a:lnTo>
                    <a:lnTo>
                      <a:pt x="95" y="284"/>
                    </a:lnTo>
                    <a:lnTo>
                      <a:pt x="90" y="278"/>
                    </a:lnTo>
                    <a:lnTo>
                      <a:pt x="88" y="281"/>
                    </a:lnTo>
                    <a:lnTo>
                      <a:pt x="86" y="278"/>
                    </a:lnTo>
                    <a:lnTo>
                      <a:pt x="82" y="278"/>
                    </a:lnTo>
                    <a:lnTo>
                      <a:pt x="80" y="275"/>
                    </a:lnTo>
                    <a:lnTo>
                      <a:pt x="78" y="269"/>
                    </a:lnTo>
                    <a:lnTo>
                      <a:pt x="77" y="269"/>
                    </a:lnTo>
                    <a:lnTo>
                      <a:pt x="77" y="266"/>
                    </a:lnTo>
                    <a:lnTo>
                      <a:pt x="75" y="266"/>
                    </a:lnTo>
                    <a:lnTo>
                      <a:pt x="71" y="264"/>
                    </a:lnTo>
                    <a:lnTo>
                      <a:pt x="69" y="261"/>
                    </a:lnTo>
                    <a:lnTo>
                      <a:pt x="67" y="255"/>
                    </a:lnTo>
                    <a:lnTo>
                      <a:pt x="65" y="252"/>
                    </a:lnTo>
                    <a:lnTo>
                      <a:pt x="63" y="252"/>
                    </a:lnTo>
                    <a:lnTo>
                      <a:pt x="65" y="249"/>
                    </a:lnTo>
                    <a:lnTo>
                      <a:pt x="63" y="246"/>
                    </a:lnTo>
                    <a:lnTo>
                      <a:pt x="62" y="246"/>
                    </a:lnTo>
                    <a:lnTo>
                      <a:pt x="60" y="241"/>
                    </a:lnTo>
                    <a:lnTo>
                      <a:pt x="58" y="241"/>
                    </a:lnTo>
                    <a:lnTo>
                      <a:pt x="56" y="238"/>
                    </a:lnTo>
                    <a:lnTo>
                      <a:pt x="56" y="235"/>
                    </a:lnTo>
                    <a:lnTo>
                      <a:pt x="54" y="232"/>
                    </a:lnTo>
                    <a:lnTo>
                      <a:pt x="50" y="229"/>
                    </a:lnTo>
                    <a:lnTo>
                      <a:pt x="46" y="220"/>
                    </a:lnTo>
                    <a:lnTo>
                      <a:pt x="45" y="215"/>
                    </a:lnTo>
                    <a:lnTo>
                      <a:pt x="45" y="206"/>
                    </a:lnTo>
                    <a:lnTo>
                      <a:pt x="41" y="203"/>
                    </a:lnTo>
                    <a:lnTo>
                      <a:pt x="39" y="195"/>
                    </a:lnTo>
                    <a:lnTo>
                      <a:pt x="35" y="189"/>
                    </a:lnTo>
                    <a:lnTo>
                      <a:pt x="33" y="183"/>
                    </a:lnTo>
                    <a:lnTo>
                      <a:pt x="33" y="177"/>
                    </a:lnTo>
                    <a:lnTo>
                      <a:pt x="28" y="172"/>
                    </a:lnTo>
                    <a:lnTo>
                      <a:pt x="30" y="166"/>
                    </a:lnTo>
                    <a:lnTo>
                      <a:pt x="28" y="160"/>
                    </a:lnTo>
                    <a:lnTo>
                      <a:pt x="28" y="154"/>
                    </a:lnTo>
                    <a:lnTo>
                      <a:pt x="24" y="146"/>
                    </a:lnTo>
                    <a:lnTo>
                      <a:pt x="20" y="137"/>
                    </a:lnTo>
                    <a:lnTo>
                      <a:pt x="20" y="132"/>
                    </a:lnTo>
                    <a:lnTo>
                      <a:pt x="20" y="123"/>
                    </a:lnTo>
                    <a:lnTo>
                      <a:pt x="20" y="120"/>
                    </a:lnTo>
                    <a:lnTo>
                      <a:pt x="18" y="109"/>
                    </a:lnTo>
                    <a:lnTo>
                      <a:pt x="16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5" y="86"/>
                    </a:lnTo>
                    <a:lnTo>
                      <a:pt x="13" y="74"/>
                    </a:lnTo>
                    <a:lnTo>
                      <a:pt x="7" y="66"/>
                    </a:lnTo>
                    <a:lnTo>
                      <a:pt x="7" y="60"/>
                    </a:lnTo>
                    <a:lnTo>
                      <a:pt x="9" y="51"/>
                    </a:lnTo>
                    <a:lnTo>
                      <a:pt x="5" y="43"/>
                    </a:lnTo>
                    <a:lnTo>
                      <a:pt x="5" y="34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43" name="Freeform 154"/>
              <p:cNvSpPr>
                <a:spLocks/>
              </p:cNvSpPr>
              <p:nvPr/>
            </p:nvSpPr>
            <p:spPr bwMode="auto">
              <a:xfrm>
                <a:off x="2238" y="950"/>
                <a:ext cx="111" cy="284"/>
              </a:xfrm>
              <a:custGeom>
                <a:avLst/>
                <a:gdLst>
                  <a:gd name="T0" fmla="*/ 1 w 111"/>
                  <a:gd name="T1" fmla="*/ 0 h 284"/>
                  <a:gd name="T2" fmla="*/ 7 w 111"/>
                  <a:gd name="T3" fmla="*/ 2 h 284"/>
                  <a:gd name="T4" fmla="*/ 13 w 111"/>
                  <a:gd name="T5" fmla="*/ 2 h 284"/>
                  <a:gd name="T6" fmla="*/ 19 w 111"/>
                  <a:gd name="T7" fmla="*/ 5 h 284"/>
                  <a:gd name="T8" fmla="*/ 22 w 111"/>
                  <a:gd name="T9" fmla="*/ 8 h 284"/>
                  <a:gd name="T10" fmla="*/ 26 w 111"/>
                  <a:gd name="T11" fmla="*/ 11 h 284"/>
                  <a:gd name="T12" fmla="*/ 32 w 111"/>
                  <a:gd name="T13" fmla="*/ 17 h 284"/>
                  <a:gd name="T14" fmla="*/ 34 w 111"/>
                  <a:gd name="T15" fmla="*/ 20 h 284"/>
                  <a:gd name="T16" fmla="*/ 40 w 111"/>
                  <a:gd name="T17" fmla="*/ 25 h 284"/>
                  <a:gd name="T18" fmla="*/ 40 w 111"/>
                  <a:gd name="T19" fmla="*/ 25 h 284"/>
                  <a:gd name="T20" fmla="*/ 42 w 111"/>
                  <a:gd name="T21" fmla="*/ 31 h 284"/>
                  <a:gd name="T22" fmla="*/ 47 w 111"/>
                  <a:gd name="T23" fmla="*/ 37 h 284"/>
                  <a:gd name="T24" fmla="*/ 49 w 111"/>
                  <a:gd name="T25" fmla="*/ 45 h 284"/>
                  <a:gd name="T26" fmla="*/ 51 w 111"/>
                  <a:gd name="T27" fmla="*/ 48 h 284"/>
                  <a:gd name="T28" fmla="*/ 53 w 111"/>
                  <a:gd name="T29" fmla="*/ 48 h 284"/>
                  <a:gd name="T30" fmla="*/ 56 w 111"/>
                  <a:gd name="T31" fmla="*/ 54 h 284"/>
                  <a:gd name="T32" fmla="*/ 62 w 111"/>
                  <a:gd name="T33" fmla="*/ 71 h 284"/>
                  <a:gd name="T34" fmla="*/ 67 w 111"/>
                  <a:gd name="T35" fmla="*/ 82 h 284"/>
                  <a:gd name="T36" fmla="*/ 71 w 111"/>
                  <a:gd name="T37" fmla="*/ 97 h 284"/>
                  <a:gd name="T38" fmla="*/ 75 w 111"/>
                  <a:gd name="T39" fmla="*/ 105 h 284"/>
                  <a:gd name="T40" fmla="*/ 81 w 111"/>
                  <a:gd name="T41" fmla="*/ 117 h 284"/>
                  <a:gd name="T42" fmla="*/ 85 w 111"/>
                  <a:gd name="T43" fmla="*/ 128 h 284"/>
                  <a:gd name="T44" fmla="*/ 87 w 111"/>
                  <a:gd name="T45" fmla="*/ 145 h 284"/>
                  <a:gd name="T46" fmla="*/ 90 w 111"/>
                  <a:gd name="T47" fmla="*/ 160 h 284"/>
                  <a:gd name="T48" fmla="*/ 92 w 111"/>
                  <a:gd name="T49" fmla="*/ 168 h 284"/>
                  <a:gd name="T50" fmla="*/ 94 w 111"/>
                  <a:gd name="T51" fmla="*/ 185 h 284"/>
                  <a:gd name="T52" fmla="*/ 94 w 111"/>
                  <a:gd name="T53" fmla="*/ 200 h 284"/>
                  <a:gd name="T54" fmla="*/ 98 w 111"/>
                  <a:gd name="T55" fmla="*/ 214 h 284"/>
                  <a:gd name="T56" fmla="*/ 100 w 111"/>
                  <a:gd name="T57" fmla="*/ 231 h 284"/>
                  <a:gd name="T58" fmla="*/ 104 w 111"/>
                  <a:gd name="T59" fmla="*/ 248 h 284"/>
                  <a:gd name="T60" fmla="*/ 106 w 111"/>
                  <a:gd name="T61" fmla="*/ 265 h 284"/>
                  <a:gd name="T62" fmla="*/ 110 w 111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4"/>
                  <a:gd name="T98" fmla="*/ 111 w 111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4">
                    <a:moveTo>
                      <a:pt x="0" y="2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2" y="8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32" y="14"/>
                    </a:lnTo>
                    <a:lnTo>
                      <a:pt x="32" y="17"/>
                    </a:lnTo>
                    <a:lnTo>
                      <a:pt x="36" y="17"/>
                    </a:lnTo>
                    <a:lnTo>
                      <a:pt x="34" y="20"/>
                    </a:lnTo>
                    <a:lnTo>
                      <a:pt x="40" y="20"/>
                    </a:lnTo>
                    <a:lnTo>
                      <a:pt x="40" y="25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40" y="28"/>
                    </a:lnTo>
                    <a:lnTo>
                      <a:pt x="42" y="31"/>
                    </a:lnTo>
                    <a:lnTo>
                      <a:pt x="44" y="31"/>
                    </a:lnTo>
                    <a:lnTo>
                      <a:pt x="47" y="37"/>
                    </a:lnTo>
                    <a:lnTo>
                      <a:pt x="47" y="42"/>
                    </a:lnTo>
                    <a:lnTo>
                      <a:pt x="49" y="45"/>
                    </a:lnTo>
                    <a:lnTo>
                      <a:pt x="51" y="48"/>
                    </a:lnTo>
                    <a:lnTo>
                      <a:pt x="53" y="48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60" y="62"/>
                    </a:lnTo>
                    <a:lnTo>
                      <a:pt x="62" y="71"/>
                    </a:lnTo>
                    <a:lnTo>
                      <a:pt x="64" y="77"/>
                    </a:lnTo>
                    <a:lnTo>
                      <a:pt x="67" y="82"/>
                    </a:lnTo>
                    <a:lnTo>
                      <a:pt x="67" y="88"/>
                    </a:lnTo>
                    <a:lnTo>
                      <a:pt x="71" y="97"/>
                    </a:lnTo>
                    <a:lnTo>
                      <a:pt x="73" y="102"/>
                    </a:lnTo>
                    <a:lnTo>
                      <a:pt x="75" y="105"/>
                    </a:lnTo>
                    <a:lnTo>
                      <a:pt x="77" y="111"/>
                    </a:lnTo>
                    <a:lnTo>
                      <a:pt x="81" y="117"/>
                    </a:lnTo>
                    <a:lnTo>
                      <a:pt x="81" y="122"/>
                    </a:lnTo>
                    <a:lnTo>
                      <a:pt x="85" y="128"/>
                    </a:lnTo>
                    <a:lnTo>
                      <a:pt x="83" y="134"/>
                    </a:lnTo>
                    <a:lnTo>
                      <a:pt x="87" y="145"/>
                    </a:lnTo>
                    <a:lnTo>
                      <a:pt x="88" y="154"/>
                    </a:lnTo>
                    <a:lnTo>
                      <a:pt x="90" y="160"/>
                    </a:lnTo>
                    <a:lnTo>
                      <a:pt x="88" y="162"/>
                    </a:lnTo>
                    <a:lnTo>
                      <a:pt x="92" y="168"/>
                    </a:lnTo>
                    <a:lnTo>
                      <a:pt x="96" y="177"/>
                    </a:lnTo>
                    <a:lnTo>
                      <a:pt x="94" y="185"/>
                    </a:lnTo>
                    <a:lnTo>
                      <a:pt x="96" y="194"/>
                    </a:lnTo>
                    <a:lnTo>
                      <a:pt x="94" y="200"/>
                    </a:lnTo>
                    <a:lnTo>
                      <a:pt x="96" y="208"/>
                    </a:lnTo>
                    <a:lnTo>
                      <a:pt x="98" y="214"/>
                    </a:lnTo>
                    <a:lnTo>
                      <a:pt x="100" y="222"/>
                    </a:lnTo>
                    <a:lnTo>
                      <a:pt x="100" y="231"/>
                    </a:lnTo>
                    <a:lnTo>
                      <a:pt x="102" y="234"/>
                    </a:lnTo>
                    <a:lnTo>
                      <a:pt x="104" y="248"/>
                    </a:lnTo>
                    <a:lnTo>
                      <a:pt x="106" y="257"/>
                    </a:lnTo>
                    <a:lnTo>
                      <a:pt x="106" y="265"/>
                    </a:lnTo>
                    <a:lnTo>
                      <a:pt x="108" y="271"/>
                    </a:lnTo>
                    <a:lnTo>
                      <a:pt x="11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44" name="Freeform 155"/>
              <p:cNvSpPr>
                <a:spLocks/>
              </p:cNvSpPr>
              <p:nvPr/>
            </p:nvSpPr>
            <p:spPr bwMode="auto">
              <a:xfrm>
                <a:off x="2129" y="950"/>
                <a:ext cx="110" cy="284"/>
              </a:xfrm>
              <a:custGeom>
                <a:avLst/>
                <a:gdLst>
                  <a:gd name="T0" fmla="*/ 107 w 110"/>
                  <a:gd name="T1" fmla="*/ 2 h 284"/>
                  <a:gd name="T2" fmla="*/ 99 w 110"/>
                  <a:gd name="T3" fmla="*/ 0 h 284"/>
                  <a:gd name="T4" fmla="*/ 93 w 110"/>
                  <a:gd name="T5" fmla="*/ 2 h 284"/>
                  <a:gd name="T6" fmla="*/ 88 w 110"/>
                  <a:gd name="T7" fmla="*/ 5 h 284"/>
                  <a:gd name="T8" fmla="*/ 82 w 110"/>
                  <a:gd name="T9" fmla="*/ 5 h 284"/>
                  <a:gd name="T10" fmla="*/ 78 w 110"/>
                  <a:gd name="T11" fmla="*/ 11 h 284"/>
                  <a:gd name="T12" fmla="*/ 77 w 110"/>
                  <a:gd name="T13" fmla="*/ 14 h 284"/>
                  <a:gd name="T14" fmla="*/ 75 w 110"/>
                  <a:gd name="T15" fmla="*/ 17 h 284"/>
                  <a:gd name="T16" fmla="*/ 71 w 110"/>
                  <a:gd name="T17" fmla="*/ 20 h 284"/>
                  <a:gd name="T18" fmla="*/ 67 w 110"/>
                  <a:gd name="T19" fmla="*/ 25 h 284"/>
                  <a:gd name="T20" fmla="*/ 65 w 110"/>
                  <a:gd name="T21" fmla="*/ 31 h 284"/>
                  <a:gd name="T22" fmla="*/ 63 w 110"/>
                  <a:gd name="T23" fmla="*/ 37 h 284"/>
                  <a:gd name="T24" fmla="*/ 62 w 110"/>
                  <a:gd name="T25" fmla="*/ 40 h 284"/>
                  <a:gd name="T26" fmla="*/ 58 w 110"/>
                  <a:gd name="T27" fmla="*/ 45 h 284"/>
                  <a:gd name="T28" fmla="*/ 54 w 110"/>
                  <a:gd name="T29" fmla="*/ 51 h 284"/>
                  <a:gd name="T30" fmla="*/ 50 w 110"/>
                  <a:gd name="T31" fmla="*/ 51 h 284"/>
                  <a:gd name="T32" fmla="*/ 48 w 110"/>
                  <a:gd name="T33" fmla="*/ 65 h 284"/>
                  <a:gd name="T34" fmla="*/ 43 w 110"/>
                  <a:gd name="T35" fmla="*/ 77 h 284"/>
                  <a:gd name="T36" fmla="*/ 39 w 110"/>
                  <a:gd name="T37" fmla="*/ 88 h 284"/>
                  <a:gd name="T38" fmla="*/ 35 w 110"/>
                  <a:gd name="T39" fmla="*/ 97 h 284"/>
                  <a:gd name="T40" fmla="*/ 31 w 110"/>
                  <a:gd name="T41" fmla="*/ 111 h 284"/>
                  <a:gd name="T42" fmla="*/ 28 w 110"/>
                  <a:gd name="T43" fmla="*/ 122 h 284"/>
                  <a:gd name="T44" fmla="*/ 22 w 110"/>
                  <a:gd name="T45" fmla="*/ 134 h 284"/>
                  <a:gd name="T46" fmla="*/ 20 w 110"/>
                  <a:gd name="T47" fmla="*/ 151 h 284"/>
                  <a:gd name="T48" fmla="*/ 18 w 110"/>
                  <a:gd name="T49" fmla="*/ 162 h 284"/>
                  <a:gd name="T50" fmla="*/ 16 w 110"/>
                  <a:gd name="T51" fmla="*/ 177 h 284"/>
                  <a:gd name="T52" fmla="*/ 13 w 110"/>
                  <a:gd name="T53" fmla="*/ 194 h 284"/>
                  <a:gd name="T54" fmla="*/ 13 w 110"/>
                  <a:gd name="T55" fmla="*/ 211 h 284"/>
                  <a:gd name="T56" fmla="*/ 9 w 110"/>
                  <a:gd name="T57" fmla="*/ 222 h 284"/>
                  <a:gd name="T58" fmla="*/ 7 w 110"/>
                  <a:gd name="T59" fmla="*/ 242 h 284"/>
                  <a:gd name="T60" fmla="*/ 5 w 110"/>
                  <a:gd name="T61" fmla="*/ 251 h 284"/>
                  <a:gd name="T62" fmla="*/ 3 w 110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4"/>
                  <a:gd name="T98" fmla="*/ 110 w 110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4">
                    <a:moveTo>
                      <a:pt x="109" y="2"/>
                    </a:moveTo>
                    <a:lnTo>
                      <a:pt x="107" y="2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0" y="2"/>
                    </a:lnTo>
                    <a:lnTo>
                      <a:pt x="88" y="5"/>
                    </a:lnTo>
                    <a:lnTo>
                      <a:pt x="86" y="5"/>
                    </a:lnTo>
                    <a:lnTo>
                      <a:pt x="82" y="5"/>
                    </a:lnTo>
                    <a:lnTo>
                      <a:pt x="82" y="8"/>
                    </a:lnTo>
                    <a:lnTo>
                      <a:pt x="78" y="11"/>
                    </a:lnTo>
                    <a:lnTo>
                      <a:pt x="77" y="14"/>
                    </a:lnTo>
                    <a:lnTo>
                      <a:pt x="75" y="14"/>
                    </a:lnTo>
                    <a:lnTo>
                      <a:pt x="75" y="17"/>
                    </a:lnTo>
                    <a:lnTo>
                      <a:pt x="71" y="17"/>
                    </a:lnTo>
                    <a:lnTo>
                      <a:pt x="71" y="20"/>
                    </a:lnTo>
                    <a:lnTo>
                      <a:pt x="71" y="25"/>
                    </a:lnTo>
                    <a:lnTo>
                      <a:pt x="67" y="25"/>
                    </a:lnTo>
                    <a:lnTo>
                      <a:pt x="67" y="28"/>
                    </a:lnTo>
                    <a:lnTo>
                      <a:pt x="65" y="31"/>
                    </a:lnTo>
                    <a:lnTo>
                      <a:pt x="62" y="34"/>
                    </a:lnTo>
                    <a:lnTo>
                      <a:pt x="63" y="37"/>
                    </a:lnTo>
                    <a:lnTo>
                      <a:pt x="62" y="37"/>
                    </a:lnTo>
                    <a:lnTo>
                      <a:pt x="62" y="40"/>
                    </a:lnTo>
                    <a:lnTo>
                      <a:pt x="60" y="42"/>
                    </a:lnTo>
                    <a:lnTo>
                      <a:pt x="58" y="45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0" y="51"/>
                    </a:lnTo>
                    <a:lnTo>
                      <a:pt x="50" y="54"/>
                    </a:lnTo>
                    <a:lnTo>
                      <a:pt x="48" y="65"/>
                    </a:lnTo>
                    <a:lnTo>
                      <a:pt x="46" y="68"/>
                    </a:lnTo>
                    <a:lnTo>
                      <a:pt x="43" y="77"/>
                    </a:lnTo>
                    <a:lnTo>
                      <a:pt x="43" y="82"/>
                    </a:lnTo>
                    <a:lnTo>
                      <a:pt x="39" y="88"/>
                    </a:lnTo>
                    <a:lnTo>
                      <a:pt x="35" y="94"/>
                    </a:lnTo>
                    <a:lnTo>
                      <a:pt x="35" y="97"/>
                    </a:lnTo>
                    <a:lnTo>
                      <a:pt x="33" y="105"/>
                    </a:lnTo>
                    <a:lnTo>
                      <a:pt x="31" y="111"/>
                    </a:lnTo>
                    <a:lnTo>
                      <a:pt x="30" y="117"/>
                    </a:lnTo>
                    <a:lnTo>
                      <a:pt x="28" y="122"/>
                    </a:lnTo>
                    <a:lnTo>
                      <a:pt x="24" y="131"/>
                    </a:lnTo>
                    <a:lnTo>
                      <a:pt x="22" y="134"/>
                    </a:lnTo>
                    <a:lnTo>
                      <a:pt x="22" y="142"/>
                    </a:lnTo>
                    <a:lnTo>
                      <a:pt x="20" y="151"/>
                    </a:lnTo>
                    <a:lnTo>
                      <a:pt x="20" y="160"/>
                    </a:lnTo>
                    <a:lnTo>
                      <a:pt x="18" y="162"/>
                    </a:lnTo>
                    <a:lnTo>
                      <a:pt x="16" y="171"/>
                    </a:lnTo>
                    <a:lnTo>
                      <a:pt x="16" y="177"/>
                    </a:lnTo>
                    <a:lnTo>
                      <a:pt x="16" y="182"/>
                    </a:lnTo>
                    <a:lnTo>
                      <a:pt x="13" y="194"/>
                    </a:lnTo>
                    <a:lnTo>
                      <a:pt x="13" y="197"/>
                    </a:lnTo>
                    <a:lnTo>
                      <a:pt x="13" y="211"/>
                    </a:lnTo>
                    <a:lnTo>
                      <a:pt x="13" y="214"/>
                    </a:lnTo>
                    <a:lnTo>
                      <a:pt x="9" y="222"/>
                    </a:lnTo>
                    <a:lnTo>
                      <a:pt x="9" y="231"/>
                    </a:lnTo>
                    <a:lnTo>
                      <a:pt x="7" y="242"/>
                    </a:lnTo>
                    <a:lnTo>
                      <a:pt x="5" y="245"/>
                    </a:lnTo>
                    <a:lnTo>
                      <a:pt x="5" y="251"/>
                    </a:lnTo>
                    <a:lnTo>
                      <a:pt x="3" y="262"/>
                    </a:lnTo>
                    <a:lnTo>
                      <a:pt x="3" y="274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45" name="Freeform 156"/>
              <p:cNvSpPr>
                <a:spLocks/>
              </p:cNvSpPr>
              <p:nvPr/>
            </p:nvSpPr>
            <p:spPr bwMode="auto">
              <a:xfrm>
                <a:off x="4099" y="1233"/>
                <a:ext cx="112" cy="288"/>
              </a:xfrm>
              <a:custGeom>
                <a:avLst/>
                <a:gdLst>
                  <a:gd name="T0" fmla="*/ 107 w 112"/>
                  <a:gd name="T1" fmla="*/ 284 h 288"/>
                  <a:gd name="T2" fmla="*/ 101 w 112"/>
                  <a:gd name="T3" fmla="*/ 287 h 288"/>
                  <a:gd name="T4" fmla="*/ 97 w 112"/>
                  <a:gd name="T5" fmla="*/ 284 h 288"/>
                  <a:gd name="T6" fmla="*/ 87 w 112"/>
                  <a:gd name="T7" fmla="*/ 281 h 288"/>
                  <a:gd name="T8" fmla="*/ 85 w 112"/>
                  <a:gd name="T9" fmla="*/ 275 h 288"/>
                  <a:gd name="T10" fmla="*/ 79 w 112"/>
                  <a:gd name="T11" fmla="*/ 275 h 288"/>
                  <a:gd name="T12" fmla="*/ 77 w 112"/>
                  <a:gd name="T13" fmla="*/ 272 h 288"/>
                  <a:gd name="T14" fmla="*/ 72 w 112"/>
                  <a:gd name="T15" fmla="*/ 266 h 288"/>
                  <a:gd name="T16" fmla="*/ 72 w 112"/>
                  <a:gd name="T17" fmla="*/ 261 h 288"/>
                  <a:gd name="T18" fmla="*/ 68 w 112"/>
                  <a:gd name="T19" fmla="*/ 258 h 288"/>
                  <a:gd name="T20" fmla="*/ 64 w 112"/>
                  <a:gd name="T21" fmla="*/ 255 h 288"/>
                  <a:gd name="T22" fmla="*/ 62 w 112"/>
                  <a:gd name="T23" fmla="*/ 249 h 288"/>
                  <a:gd name="T24" fmla="*/ 60 w 112"/>
                  <a:gd name="T25" fmla="*/ 246 h 288"/>
                  <a:gd name="T26" fmla="*/ 56 w 112"/>
                  <a:gd name="T27" fmla="*/ 241 h 288"/>
                  <a:gd name="T28" fmla="*/ 56 w 112"/>
                  <a:gd name="T29" fmla="*/ 238 h 288"/>
                  <a:gd name="T30" fmla="*/ 54 w 112"/>
                  <a:gd name="T31" fmla="*/ 232 h 288"/>
                  <a:gd name="T32" fmla="*/ 48 w 112"/>
                  <a:gd name="T33" fmla="*/ 223 h 288"/>
                  <a:gd name="T34" fmla="*/ 42 w 112"/>
                  <a:gd name="T35" fmla="*/ 212 h 288"/>
                  <a:gd name="T36" fmla="*/ 37 w 112"/>
                  <a:gd name="T37" fmla="*/ 203 h 288"/>
                  <a:gd name="T38" fmla="*/ 37 w 112"/>
                  <a:gd name="T39" fmla="*/ 186 h 288"/>
                  <a:gd name="T40" fmla="*/ 29 w 112"/>
                  <a:gd name="T41" fmla="*/ 175 h 288"/>
                  <a:gd name="T42" fmla="*/ 25 w 112"/>
                  <a:gd name="T43" fmla="*/ 160 h 288"/>
                  <a:gd name="T44" fmla="*/ 21 w 112"/>
                  <a:gd name="T45" fmla="*/ 146 h 288"/>
                  <a:gd name="T46" fmla="*/ 21 w 112"/>
                  <a:gd name="T47" fmla="*/ 132 h 288"/>
                  <a:gd name="T48" fmla="*/ 19 w 112"/>
                  <a:gd name="T49" fmla="*/ 120 h 288"/>
                  <a:gd name="T50" fmla="*/ 15 w 112"/>
                  <a:gd name="T51" fmla="*/ 103 h 288"/>
                  <a:gd name="T52" fmla="*/ 13 w 112"/>
                  <a:gd name="T53" fmla="*/ 91 h 288"/>
                  <a:gd name="T54" fmla="*/ 7 w 112"/>
                  <a:gd name="T55" fmla="*/ 80 h 288"/>
                  <a:gd name="T56" fmla="*/ 5 w 112"/>
                  <a:gd name="T57" fmla="*/ 60 h 288"/>
                  <a:gd name="T58" fmla="*/ 5 w 112"/>
                  <a:gd name="T59" fmla="*/ 45 h 288"/>
                  <a:gd name="T60" fmla="*/ 1 w 112"/>
                  <a:gd name="T61" fmla="*/ 28 h 288"/>
                  <a:gd name="T62" fmla="*/ 0 w 112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8"/>
                  <a:gd name="T98" fmla="*/ 112 w 112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8">
                    <a:moveTo>
                      <a:pt x="111" y="287"/>
                    </a:moveTo>
                    <a:lnTo>
                      <a:pt x="107" y="284"/>
                    </a:lnTo>
                    <a:lnTo>
                      <a:pt x="103" y="287"/>
                    </a:lnTo>
                    <a:lnTo>
                      <a:pt x="101" y="287"/>
                    </a:lnTo>
                    <a:lnTo>
                      <a:pt x="99" y="287"/>
                    </a:lnTo>
                    <a:lnTo>
                      <a:pt x="97" y="284"/>
                    </a:lnTo>
                    <a:lnTo>
                      <a:pt x="91" y="278"/>
                    </a:lnTo>
                    <a:lnTo>
                      <a:pt x="87" y="281"/>
                    </a:lnTo>
                    <a:lnTo>
                      <a:pt x="85" y="281"/>
                    </a:lnTo>
                    <a:lnTo>
                      <a:pt x="85" y="275"/>
                    </a:lnTo>
                    <a:lnTo>
                      <a:pt x="81" y="278"/>
                    </a:lnTo>
                    <a:lnTo>
                      <a:pt x="79" y="275"/>
                    </a:lnTo>
                    <a:lnTo>
                      <a:pt x="81" y="272"/>
                    </a:lnTo>
                    <a:lnTo>
                      <a:pt x="77" y="272"/>
                    </a:lnTo>
                    <a:lnTo>
                      <a:pt x="75" y="269"/>
                    </a:lnTo>
                    <a:lnTo>
                      <a:pt x="72" y="266"/>
                    </a:lnTo>
                    <a:lnTo>
                      <a:pt x="72" y="261"/>
                    </a:lnTo>
                    <a:lnTo>
                      <a:pt x="68" y="264"/>
                    </a:lnTo>
                    <a:lnTo>
                      <a:pt x="68" y="258"/>
                    </a:lnTo>
                    <a:lnTo>
                      <a:pt x="66" y="255"/>
                    </a:lnTo>
                    <a:lnTo>
                      <a:pt x="64" y="255"/>
                    </a:lnTo>
                    <a:lnTo>
                      <a:pt x="64" y="252"/>
                    </a:lnTo>
                    <a:lnTo>
                      <a:pt x="62" y="249"/>
                    </a:lnTo>
                    <a:lnTo>
                      <a:pt x="60" y="246"/>
                    </a:lnTo>
                    <a:lnTo>
                      <a:pt x="56" y="241"/>
                    </a:lnTo>
                    <a:lnTo>
                      <a:pt x="56" y="238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0" y="229"/>
                    </a:lnTo>
                    <a:lnTo>
                      <a:pt x="48" y="223"/>
                    </a:lnTo>
                    <a:lnTo>
                      <a:pt x="42" y="218"/>
                    </a:lnTo>
                    <a:lnTo>
                      <a:pt x="42" y="212"/>
                    </a:lnTo>
                    <a:lnTo>
                      <a:pt x="40" y="206"/>
                    </a:lnTo>
                    <a:lnTo>
                      <a:pt x="37" y="203"/>
                    </a:lnTo>
                    <a:lnTo>
                      <a:pt x="35" y="195"/>
                    </a:lnTo>
                    <a:lnTo>
                      <a:pt x="37" y="186"/>
                    </a:lnTo>
                    <a:lnTo>
                      <a:pt x="33" y="177"/>
                    </a:lnTo>
                    <a:lnTo>
                      <a:pt x="29" y="175"/>
                    </a:lnTo>
                    <a:lnTo>
                      <a:pt x="27" y="172"/>
                    </a:lnTo>
                    <a:lnTo>
                      <a:pt x="25" y="160"/>
                    </a:lnTo>
                    <a:lnTo>
                      <a:pt x="25" y="157"/>
                    </a:lnTo>
                    <a:lnTo>
                      <a:pt x="21" y="146"/>
                    </a:lnTo>
                    <a:lnTo>
                      <a:pt x="21" y="140"/>
                    </a:lnTo>
                    <a:lnTo>
                      <a:pt x="21" y="132"/>
                    </a:lnTo>
                    <a:lnTo>
                      <a:pt x="17" y="126"/>
                    </a:lnTo>
                    <a:lnTo>
                      <a:pt x="19" y="120"/>
                    </a:lnTo>
                    <a:lnTo>
                      <a:pt x="15" y="117"/>
                    </a:lnTo>
                    <a:lnTo>
                      <a:pt x="15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1" y="86"/>
                    </a:lnTo>
                    <a:lnTo>
                      <a:pt x="7" y="80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45"/>
                    </a:lnTo>
                    <a:lnTo>
                      <a:pt x="5" y="37"/>
                    </a:lnTo>
                    <a:lnTo>
                      <a:pt x="1" y="28"/>
                    </a:lnTo>
                    <a:lnTo>
                      <a:pt x="1" y="22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46" name="Freeform 157"/>
              <p:cNvSpPr>
                <a:spLocks/>
              </p:cNvSpPr>
              <p:nvPr/>
            </p:nvSpPr>
            <p:spPr bwMode="auto">
              <a:xfrm>
                <a:off x="4210" y="1247"/>
                <a:ext cx="112" cy="274"/>
              </a:xfrm>
              <a:custGeom>
                <a:avLst/>
                <a:gdLst>
                  <a:gd name="T0" fmla="*/ 5 w 112"/>
                  <a:gd name="T1" fmla="*/ 273 h 274"/>
                  <a:gd name="T2" fmla="*/ 9 w 112"/>
                  <a:gd name="T3" fmla="*/ 273 h 274"/>
                  <a:gd name="T4" fmla="*/ 15 w 112"/>
                  <a:gd name="T5" fmla="*/ 270 h 274"/>
                  <a:gd name="T6" fmla="*/ 21 w 112"/>
                  <a:gd name="T7" fmla="*/ 267 h 274"/>
                  <a:gd name="T8" fmla="*/ 25 w 112"/>
                  <a:gd name="T9" fmla="*/ 267 h 274"/>
                  <a:gd name="T10" fmla="*/ 30 w 112"/>
                  <a:gd name="T11" fmla="*/ 261 h 274"/>
                  <a:gd name="T12" fmla="*/ 34 w 112"/>
                  <a:gd name="T13" fmla="*/ 258 h 274"/>
                  <a:gd name="T14" fmla="*/ 34 w 112"/>
                  <a:gd name="T15" fmla="*/ 252 h 274"/>
                  <a:gd name="T16" fmla="*/ 38 w 112"/>
                  <a:gd name="T17" fmla="*/ 247 h 274"/>
                  <a:gd name="T18" fmla="*/ 44 w 112"/>
                  <a:gd name="T19" fmla="*/ 244 h 274"/>
                  <a:gd name="T20" fmla="*/ 46 w 112"/>
                  <a:gd name="T21" fmla="*/ 238 h 274"/>
                  <a:gd name="T22" fmla="*/ 46 w 112"/>
                  <a:gd name="T23" fmla="*/ 232 h 274"/>
                  <a:gd name="T24" fmla="*/ 48 w 112"/>
                  <a:gd name="T25" fmla="*/ 227 h 274"/>
                  <a:gd name="T26" fmla="*/ 52 w 112"/>
                  <a:gd name="T27" fmla="*/ 227 h 274"/>
                  <a:gd name="T28" fmla="*/ 54 w 112"/>
                  <a:gd name="T29" fmla="*/ 224 h 274"/>
                  <a:gd name="T30" fmla="*/ 55 w 112"/>
                  <a:gd name="T31" fmla="*/ 218 h 274"/>
                  <a:gd name="T32" fmla="*/ 62 w 112"/>
                  <a:gd name="T33" fmla="*/ 209 h 274"/>
                  <a:gd name="T34" fmla="*/ 66 w 112"/>
                  <a:gd name="T35" fmla="*/ 198 h 274"/>
                  <a:gd name="T36" fmla="*/ 70 w 112"/>
                  <a:gd name="T37" fmla="*/ 186 h 274"/>
                  <a:gd name="T38" fmla="*/ 74 w 112"/>
                  <a:gd name="T39" fmla="*/ 172 h 274"/>
                  <a:gd name="T40" fmla="*/ 80 w 112"/>
                  <a:gd name="T41" fmla="*/ 160 h 274"/>
                  <a:gd name="T42" fmla="*/ 82 w 112"/>
                  <a:gd name="T43" fmla="*/ 149 h 274"/>
                  <a:gd name="T44" fmla="*/ 87 w 112"/>
                  <a:gd name="T45" fmla="*/ 137 h 274"/>
                  <a:gd name="T46" fmla="*/ 87 w 112"/>
                  <a:gd name="T47" fmla="*/ 129 h 274"/>
                  <a:gd name="T48" fmla="*/ 93 w 112"/>
                  <a:gd name="T49" fmla="*/ 114 h 274"/>
                  <a:gd name="T50" fmla="*/ 93 w 112"/>
                  <a:gd name="T51" fmla="*/ 100 h 274"/>
                  <a:gd name="T52" fmla="*/ 97 w 112"/>
                  <a:gd name="T53" fmla="*/ 86 h 274"/>
                  <a:gd name="T54" fmla="*/ 99 w 112"/>
                  <a:gd name="T55" fmla="*/ 71 h 274"/>
                  <a:gd name="T56" fmla="*/ 101 w 112"/>
                  <a:gd name="T57" fmla="*/ 57 h 274"/>
                  <a:gd name="T58" fmla="*/ 103 w 112"/>
                  <a:gd name="T59" fmla="*/ 40 h 274"/>
                  <a:gd name="T60" fmla="*/ 107 w 112"/>
                  <a:gd name="T61" fmla="*/ 25 h 274"/>
                  <a:gd name="T62" fmla="*/ 109 w 112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74"/>
                  <a:gd name="T98" fmla="*/ 112 w 112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74">
                    <a:moveTo>
                      <a:pt x="0" y="273"/>
                    </a:moveTo>
                    <a:lnTo>
                      <a:pt x="5" y="273"/>
                    </a:lnTo>
                    <a:lnTo>
                      <a:pt x="7" y="270"/>
                    </a:lnTo>
                    <a:lnTo>
                      <a:pt x="9" y="273"/>
                    </a:lnTo>
                    <a:lnTo>
                      <a:pt x="13" y="270"/>
                    </a:lnTo>
                    <a:lnTo>
                      <a:pt x="15" y="270"/>
                    </a:lnTo>
                    <a:lnTo>
                      <a:pt x="19" y="267"/>
                    </a:lnTo>
                    <a:lnTo>
                      <a:pt x="21" y="267"/>
                    </a:lnTo>
                    <a:lnTo>
                      <a:pt x="25" y="267"/>
                    </a:lnTo>
                    <a:lnTo>
                      <a:pt x="30" y="264"/>
                    </a:lnTo>
                    <a:lnTo>
                      <a:pt x="30" y="261"/>
                    </a:lnTo>
                    <a:lnTo>
                      <a:pt x="34" y="258"/>
                    </a:lnTo>
                    <a:lnTo>
                      <a:pt x="34" y="255"/>
                    </a:lnTo>
                    <a:lnTo>
                      <a:pt x="34" y="252"/>
                    </a:lnTo>
                    <a:lnTo>
                      <a:pt x="38" y="250"/>
                    </a:lnTo>
                    <a:lnTo>
                      <a:pt x="38" y="247"/>
                    </a:lnTo>
                    <a:lnTo>
                      <a:pt x="42" y="241"/>
                    </a:lnTo>
                    <a:lnTo>
                      <a:pt x="44" y="244"/>
                    </a:lnTo>
                    <a:lnTo>
                      <a:pt x="46" y="238"/>
                    </a:lnTo>
                    <a:lnTo>
                      <a:pt x="46" y="232"/>
                    </a:lnTo>
                    <a:lnTo>
                      <a:pt x="48" y="232"/>
                    </a:lnTo>
                    <a:lnTo>
                      <a:pt x="48" y="227"/>
                    </a:lnTo>
                    <a:lnTo>
                      <a:pt x="52" y="229"/>
                    </a:lnTo>
                    <a:lnTo>
                      <a:pt x="52" y="227"/>
                    </a:lnTo>
                    <a:lnTo>
                      <a:pt x="54" y="224"/>
                    </a:lnTo>
                    <a:lnTo>
                      <a:pt x="54" y="218"/>
                    </a:lnTo>
                    <a:lnTo>
                      <a:pt x="55" y="218"/>
                    </a:lnTo>
                    <a:lnTo>
                      <a:pt x="55" y="215"/>
                    </a:lnTo>
                    <a:lnTo>
                      <a:pt x="62" y="209"/>
                    </a:lnTo>
                    <a:lnTo>
                      <a:pt x="64" y="204"/>
                    </a:lnTo>
                    <a:lnTo>
                      <a:pt x="66" y="198"/>
                    </a:lnTo>
                    <a:lnTo>
                      <a:pt x="68" y="192"/>
                    </a:lnTo>
                    <a:lnTo>
                      <a:pt x="70" y="186"/>
                    </a:lnTo>
                    <a:lnTo>
                      <a:pt x="70" y="178"/>
                    </a:lnTo>
                    <a:lnTo>
                      <a:pt x="74" y="172"/>
                    </a:lnTo>
                    <a:lnTo>
                      <a:pt x="76" y="166"/>
                    </a:lnTo>
                    <a:lnTo>
                      <a:pt x="80" y="160"/>
                    </a:lnTo>
                    <a:lnTo>
                      <a:pt x="80" y="158"/>
                    </a:lnTo>
                    <a:lnTo>
                      <a:pt x="82" y="149"/>
                    </a:lnTo>
                    <a:lnTo>
                      <a:pt x="85" y="143"/>
                    </a:lnTo>
                    <a:lnTo>
                      <a:pt x="87" y="137"/>
                    </a:lnTo>
                    <a:lnTo>
                      <a:pt x="85" y="132"/>
                    </a:lnTo>
                    <a:lnTo>
                      <a:pt x="87" y="129"/>
                    </a:lnTo>
                    <a:lnTo>
                      <a:pt x="91" y="120"/>
                    </a:lnTo>
                    <a:lnTo>
                      <a:pt x="93" y="114"/>
                    </a:lnTo>
                    <a:lnTo>
                      <a:pt x="93" y="106"/>
                    </a:lnTo>
                    <a:lnTo>
                      <a:pt x="93" y="100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80"/>
                    </a:lnTo>
                    <a:lnTo>
                      <a:pt x="99" y="71"/>
                    </a:lnTo>
                    <a:lnTo>
                      <a:pt x="101" y="66"/>
                    </a:lnTo>
                    <a:lnTo>
                      <a:pt x="101" y="57"/>
                    </a:lnTo>
                    <a:lnTo>
                      <a:pt x="103" y="45"/>
                    </a:lnTo>
                    <a:lnTo>
                      <a:pt x="103" y="40"/>
                    </a:lnTo>
                    <a:lnTo>
                      <a:pt x="101" y="37"/>
                    </a:lnTo>
                    <a:lnTo>
                      <a:pt x="107" y="25"/>
                    </a:lnTo>
                    <a:lnTo>
                      <a:pt x="109" y="17"/>
                    </a:lnTo>
                    <a:lnTo>
                      <a:pt x="109" y="8"/>
                    </a:lnTo>
                    <a:lnTo>
                      <a:pt x="111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47" name="Freeform 158"/>
              <p:cNvSpPr>
                <a:spLocks/>
              </p:cNvSpPr>
              <p:nvPr/>
            </p:nvSpPr>
            <p:spPr bwMode="auto">
              <a:xfrm>
                <a:off x="4210" y="1247"/>
                <a:ext cx="112" cy="274"/>
              </a:xfrm>
              <a:custGeom>
                <a:avLst/>
                <a:gdLst>
                  <a:gd name="T0" fmla="*/ 5 w 112"/>
                  <a:gd name="T1" fmla="*/ 273 h 274"/>
                  <a:gd name="T2" fmla="*/ 9 w 112"/>
                  <a:gd name="T3" fmla="*/ 273 h 274"/>
                  <a:gd name="T4" fmla="*/ 15 w 112"/>
                  <a:gd name="T5" fmla="*/ 270 h 274"/>
                  <a:gd name="T6" fmla="*/ 21 w 112"/>
                  <a:gd name="T7" fmla="*/ 267 h 274"/>
                  <a:gd name="T8" fmla="*/ 25 w 112"/>
                  <a:gd name="T9" fmla="*/ 267 h 274"/>
                  <a:gd name="T10" fmla="*/ 30 w 112"/>
                  <a:gd name="T11" fmla="*/ 261 h 274"/>
                  <a:gd name="T12" fmla="*/ 34 w 112"/>
                  <a:gd name="T13" fmla="*/ 258 h 274"/>
                  <a:gd name="T14" fmla="*/ 34 w 112"/>
                  <a:gd name="T15" fmla="*/ 252 h 274"/>
                  <a:gd name="T16" fmla="*/ 38 w 112"/>
                  <a:gd name="T17" fmla="*/ 247 h 274"/>
                  <a:gd name="T18" fmla="*/ 44 w 112"/>
                  <a:gd name="T19" fmla="*/ 244 h 274"/>
                  <a:gd name="T20" fmla="*/ 46 w 112"/>
                  <a:gd name="T21" fmla="*/ 238 h 274"/>
                  <a:gd name="T22" fmla="*/ 46 w 112"/>
                  <a:gd name="T23" fmla="*/ 232 h 274"/>
                  <a:gd name="T24" fmla="*/ 48 w 112"/>
                  <a:gd name="T25" fmla="*/ 227 h 274"/>
                  <a:gd name="T26" fmla="*/ 52 w 112"/>
                  <a:gd name="T27" fmla="*/ 227 h 274"/>
                  <a:gd name="T28" fmla="*/ 54 w 112"/>
                  <a:gd name="T29" fmla="*/ 224 h 274"/>
                  <a:gd name="T30" fmla="*/ 55 w 112"/>
                  <a:gd name="T31" fmla="*/ 218 h 274"/>
                  <a:gd name="T32" fmla="*/ 62 w 112"/>
                  <a:gd name="T33" fmla="*/ 209 h 274"/>
                  <a:gd name="T34" fmla="*/ 66 w 112"/>
                  <a:gd name="T35" fmla="*/ 198 h 274"/>
                  <a:gd name="T36" fmla="*/ 70 w 112"/>
                  <a:gd name="T37" fmla="*/ 186 h 274"/>
                  <a:gd name="T38" fmla="*/ 74 w 112"/>
                  <a:gd name="T39" fmla="*/ 172 h 274"/>
                  <a:gd name="T40" fmla="*/ 80 w 112"/>
                  <a:gd name="T41" fmla="*/ 160 h 274"/>
                  <a:gd name="T42" fmla="*/ 82 w 112"/>
                  <a:gd name="T43" fmla="*/ 149 h 274"/>
                  <a:gd name="T44" fmla="*/ 87 w 112"/>
                  <a:gd name="T45" fmla="*/ 137 h 274"/>
                  <a:gd name="T46" fmla="*/ 87 w 112"/>
                  <a:gd name="T47" fmla="*/ 129 h 274"/>
                  <a:gd name="T48" fmla="*/ 93 w 112"/>
                  <a:gd name="T49" fmla="*/ 114 h 274"/>
                  <a:gd name="T50" fmla="*/ 93 w 112"/>
                  <a:gd name="T51" fmla="*/ 100 h 274"/>
                  <a:gd name="T52" fmla="*/ 97 w 112"/>
                  <a:gd name="T53" fmla="*/ 86 h 274"/>
                  <a:gd name="T54" fmla="*/ 99 w 112"/>
                  <a:gd name="T55" fmla="*/ 71 h 274"/>
                  <a:gd name="T56" fmla="*/ 101 w 112"/>
                  <a:gd name="T57" fmla="*/ 57 h 274"/>
                  <a:gd name="T58" fmla="*/ 103 w 112"/>
                  <a:gd name="T59" fmla="*/ 40 h 274"/>
                  <a:gd name="T60" fmla="*/ 107 w 112"/>
                  <a:gd name="T61" fmla="*/ 25 h 274"/>
                  <a:gd name="T62" fmla="*/ 109 w 112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74"/>
                  <a:gd name="T98" fmla="*/ 112 w 112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74">
                    <a:moveTo>
                      <a:pt x="0" y="273"/>
                    </a:moveTo>
                    <a:lnTo>
                      <a:pt x="5" y="273"/>
                    </a:lnTo>
                    <a:lnTo>
                      <a:pt x="7" y="270"/>
                    </a:lnTo>
                    <a:lnTo>
                      <a:pt x="9" y="273"/>
                    </a:lnTo>
                    <a:lnTo>
                      <a:pt x="13" y="270"/>
                    </a:lnTo>
                    <a:lnTo>
                      <a:pt x="15" y="270"/>
                    </a:lnTo>
                    <a:lnTo>
                      <a:pt x="19" y="267"/>
                    </a:lnTo>
                    <a:lnTo>
                      <a:pt x="21" y="267"/>
                    </a:lnTo>
                    <a:lnTo>
                      <a:pt x="25" y="267"/>
                    </a:lnTo>
                    <a:lnTo>
                      <a:pt x="30" y="264"/>
                    </a:lnTo>
                    <a:lnTo>
                      <a:pt x="30" y="261"/>
                    </a:lnTo>
                    <a:lnTo>
                      <a:pt x="34" y="258"/>
                    </a:lnTo>
                    <a:lnTo>
                      <a:pt x="34" y="255"/>
                    </a:lnTo>
                    <a:lnTo>
                      <a:pt x="34" y="252"/>
                    </a:lnTo>
                    <a:lnTo>
                      <a:pt x="38" y="250"/>
                    </a:lnTo>
                    <a:lnTo>
                      <a:pt x="38" y="247"/>
                    </a:lnTo>
                    <a:lnTo>
                      <a:pt x="42" y="241"/>
                    </a:lnTo>
                    <a:lnTo>
                      <a:pt x="44" y="244"/>
                    </a:lnTo>
                    <a:lnTo>
                      <a:pt x="46" y="238"/>
                    </a:lnTo>
                    <a:lnTo>
                      <a:pt x="46" y="232"/>
                    </a:lnTo>
                    <a:lnTo>
                      <a:pt x="48" y="232"/>
                    </a:lnTo>
                    <a:lnTo>
                      <a:pt x="48" y="227"/>
                    </a:lnTo>
                    <a:lnTo>
                      <a:pt x="52" y="229"/>
                    </a:lnTo>
                    <a:lnTo>
                      <a:pt x="52" y="227"/>
                    </a:lnTo>
                    <a:lnTo>
                      <a:pt x="54" y="224"/>
                    </a:lnTo>
                    <a:lnTo>
                      <a:pt x="54" y="218"/>
                    </a:lnTo>
                    <a:lnTo>
                      <a:pt x="55" y="218"/>
                    </a:lnTo>
                    <a:lnTo>
                      <a:pt x="55" y="215"/>
                    </a:lnTo>
                    <a:lnTo>
                      <a:pt x="62" y="209"/>
                    </a:lnTo>
                    <a:lnTo>
                      <a:pt x="64" y="204"/>
                    </a:lnTo>
                    <a:lnTo>
                      <a:pt x="66" y="198"/>
                    </a:lnTo>
                    <a:lnTo>
                      <a:pt x="68" y="192"/>
                    </a:lnTo>
                    <a:lnTo>
                      <a:pt x="70" y="186"/>
                    </a:lnTo>
                    <a:lnTo>
                      <a:pt x="70" y="178"/>
                    </a:lnTo>
                    <a:lnTo>
                      <a:pt x="74" y="172"/>
                    </a:lnTo>
                    <a:lnTo>
                      <a:pt x="76" y="166"/>
                    </a:lnTo>
                    <a:lnTo>
                      <a:pt x="80" y="160"/>
                    </a:lnTo>
                    <a:lnTo>
                      <a:pt x="80" y="158"/>
                    </a:lnTo>
                    <a:lnTo>
                      <a:pt x="82" y="149"/>
                    </a:lnTo>
                    <a:lnTo>
                      <a:pt x="85" y="143"/>
                    </a:lnTo>
                    <a:lnTo>
                      <a:pt x="87" y="137"/>
                    </a:lnTo>
                    <a:lnTo>
                      <a:pt x="85" y="132"/>
                    </a:lnTo>
                    <a:lnTo>
                      <a:pt x="87" y="129"/>
                    </a:lnTo>
                    <a:lnTo>
                      <a:pt x="91" y="120"/>
                    </a:lnTo>
                    <a:lnTo>
                      <a:pt x="93" y="114"/>
                    </a:lnTo>
                    <a:lnTo>
                      <a:pt x="93" y="106"/>
                    </a:lnTo>
                    <a:lnTo>
                      <a:pt x="93" y="100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80"/>
                    </a:lnTo>
                    <a:lnTo>
                      <a:pt x="99" y="71"/>
                    </a:lnTo>
                    <a:lnTo>
                      <a:pt x="101" y="66"/>
                    </a:lnTo>
                    <a:lnTo>
                      <a:pt x="101" y="57"/>
                    </a:lnTo>
                    <a:lnTo>
                      <a:pt x="103" y="45"/>
                    </a:lnTo>
                    <a:lnTo>
                      <a:pt x="103" y="40"/>
                    </a:lnTo>
                    <a:lnTo>
                      <a:pt x="101" y="37"/>
                    </a:lnTo>
                    <a:lnTo>
                      <a:pt x="107" y="25"/>
                    </a:lnTo>
                    <a:lnTo>
                      <a:pt x="109" y="17"/>
                    </a:lnTo>
                    <a:lnTo>
                      <a:pt x="109" y="8"/>
                    </a:lnTo>
                    <a:lnTo>
                      <a:pt x="111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48" name="Freeform 159"/>
              <p:cNvSpPr>
                <a:spLocks/>
              </p:cNvSpPr>
              <p:nvPr/>
            </p:nvSpPr>
            <p:spPr bwMode="auto">
              <a:xfrm>
                <a:off x="4099" y="1233"/>
                <a:ext cx="112" cy="288"/>
              </a:xfrm>
              <a:custGeom>
                <a:avLst/>
                <a:gdLst>
                  <a:gd name="T0" fmla="*/ 107 w 112"/>
                  <a:gd name="T1" fmla="*/ 284 h 288"/>
                  <a:gd name="T2" fmla="*/ 101 w 112"/>
                  <a:gd name="T3" fmla="*/ 284 h 288"/>
                  <a:gd name="T4" fmla="*/ 99 w 112"/>
                  <a:gd name="T5" fmla="*/ 284 h 288"/>
                  <a:gd name="T6" fmla="*/ 89 w 112"/>
                  <a:gd name="T7" fmla="*/ 278 h 288"/>
                  <a:gd name="T8" fmla="*/ 85 w 112"/>
                  <a:gd name="T9" fmla="*/ 272 h 288"/>
                  <a:gd name="T10" fmla="*/ 81 w 112"/>
                  <a:gd name="T11" fmla="*/ 272 h 288"/>
                  <a:gd name="T12" fmla="*/ 79 w 112"/>
                  <a:gd name="T13" fmla="*/ 269 h 288"/>
                  <a:gd name="T14" fmla="*/ 74 w 112"/>
                  <a:gd name="T15" fmla="*/ 264 h 288"/>
                  <a:gd name="T16" fmla="*/ 72 w 112"/>
                  <a:gd name="T17" fmla="*/ 261 h 288"/>
                  <a:gd name="T18" fmla="*/ 68 w 112"/>
                  <a:gd name="T19" fmla="*/ 255 h 288"/>
                  <a:gd name="T20" fmla="*/ 64 w 112"/>
                  <a:gd name="T21" fmla="*/ 252 h 288"/>
                  <a:gd name="T22" fmla="*/ 64 w 112"/>
                  <a:gd name="T23" fmla="*/ 249 h 288"/>
                  <a:gd name="T24" fmla="*/ 58 w 112"/>
                  <a:gd name="T25" fmla="*/ 241 h 288"/>
                  <a:gd name="T26" fmla="*/ 56 w 112"/>
                  <a:gd name="T27" fmla="*/ 238 h 288"/>
                  <a:gd name="T28" fmla="*/ 56 w 112"/>
                  <a:gd name="T29" fmla="*/ 238 h 288"/>
                  <a:gd name="T30" fmla="*/ 54 w 112"/>
                  <a:gd name="T31" fmla="*/ 232 h 288"/>
                  <a:gd name="T32" fmla="*/ 50 w 112"/>
                  <a:gd name="T33" fmla="*/ 220 h 288"/>
                  <a:gd name="T34" fmla="*/ 44 w 112"/>
                  <a:gd name="T35" fmla="*/ 209 h 288"/>
                  <a:gd name="T36" fmla="*/ 38 w 112"/>
                  <a:gd name="T37" fmla="*/ 200 h 288"/>
                  <a:gd name="T38" fmla="*/ 37 w 112"/>
                  <a:gd name="T39" fmla="*/ 186 h 288"/>
                  <a:gd name="T40" fmla="*/ 29 w 112"/>
                  <a:gd name="T41" fmla="*/ 175 h 288"/>
                  <a:gd name="T42" fmla="*/ 25 w 112"/>
                  <a:gd name="T43" fmla="*/ 160 h 288"/>
                  <a:gd name="T44" fmla="*/ 21 w 112"/>
                  <a:gd name="T45" fmla="*/ 146 h 288"/>
                  <a:gd name="T46" fmla="*/ 21 w 112"/>
                  <a:gd name="T47" fmla="*/ 132 h 288"/>
                  <a:gd name="T48" fmla="*/ 17 w 112"/>
                  <a:gd name="T49" fmla="*/ 117 h 288"/>
                  <a:gd name="T50" fmla="*/ 15 w 112"/>
                  <a:gd name="T51" fmla="*/ 103 h 288"/>
                  <a:gd name="T52" fmla="*/ 13 w 112"/>
                  <a:gd name="T53" fmla="*/ 91 h 288"/>
                  <a:gd name="T54" fmla="*/ 7 w 112"/>
                  <a:gd name="T55" fmla="*/ 80 h 288"/>
                  <a:gd name="T56" fmla="*/ 5 w 112"/>
                  <a:gd name="T57" fmla="*/ 60 h 288"/>
                  <a:gd name="T58" fmla="*/ 3 w 112"/>
                  <a:gd name="T59" fmla="*/ 48 h 288"/>
                  <a:gd name="T60" fmla="*/ 1 w 112"/>
                  <a:gd name="T61" fmla="*/ 28 h 288"/>
                  <a:gd name="T62" fmla="*/ 0 w 112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8"/>
                  <a:gd name="T98" fmla="*/ 112 w 112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8">
                    <a:moveTo>
                      <a:pt x="111" y="287"/>
                    </a:moveTo>
                    <a:lnTo>
                      <a:pt x="107" y="284"/>
                    </a:lnTo>
                    <a:lnTo>
                      <a:pt x="103" y="287"/>
                    </a:lnTo>
                    <a:lnTo>
                      <a:pt x="101" y="284"/>
                    </a:lnTo>
                    <a:lnTo>
                      <a:pt x="101" y="287"/>
                    </a:lnTo>
                    <a:lnTo>
                      <a:pt x="99" y="284"/>
                    </a:lnTo>
                    <a:lnTo>
                      <a:pt x="91" y="278"/>
                    </a:lnTo>
                    <a:lnTo>
                      <a:pt x="89" y="278"/>
                    </a:lnTo>
                    <a:lnTo>
                      <a:pt x="87" y="278"/>
                    </a:lnTo>
                    <a:lnTo>
                      <a:pt x="85" y="272"/>
                    </a:lnTo>
                    <a:lnTo>
                      <a:pt x="83" y="275"/>
                    </a:lnTo>
                    <a:lnTo>
                      <a:pt x="81" y="272"/>
                    </a:lnTo>
                    <a:lnTo>
                      <a:pt x="81" y="269"/>
                    </a:lnTo>
                    <a:lnTo>
                      <a:pt x="79" y="269"/>
                    </a:lnTo>
                    <a:lnTo>
                      <a:pt x="74" y="269"/>
                    </a:lnTo>
                    <a:lnTo>
                      <a:pt x="74" y="264"/>
                    </a:lnTo>
                    <a:lnTo>
                      <a:pt x="72" y="261"/>
                    </a:lnTo>
                    <a:lnTo>
                      <a:pt x="70" y="258"/>
                    </a:lnTo>
                    <a:lnTo>
                      <a:pt x="68" y="255"/>
                    </a:lnTo>
                    <a:lnTo>
                      <a:pt x="64" y="252"/>
                    </a:lnTo>
                    <a:lnTo>
                      <a:pt x="64" y="249"/>
                    </a:lnTo>
                    <a:lnTo>
                      <a:pt x="62" y="246"/>
                    </a:lnTo>
                    <a:lnTo>
                      <a:pt x="58" y="241"/>
                    </a:lnTo>
                    <a:lnTo>
                      <a:pt x="56" y="241"/>
                    </a:lnTo>
                    <a:lnTo>
                      <a:pt x="56" y="238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0" y="226"/>
                    </a:lnTo>
                    <a:lnTo>
                      <a:pt x="50" y="220"/>
                    </a:lnTo>
                    <a:lnTo>
                      <a:pt x="44" y="215"/>
                    </a:lnTo>
                    <a:lnTo>
                      <a:pt x="44" y="209"/>
                    </a:lnTo>
                    <a:lnTo>
                      <a:pt x="42" y="203"/>
                    </a:lnTo>
                    <a:lnTo>
                      <a:pt x="38" y="200"/>
                    </a:lnTo>
                    <a:lnTo>
                      <a:pt x="37" y="192"/>
                    </a:lnTo>
                    <a:lnTo>
                      <a:pt x="37" y="186"/>
                    </a:lnTo>
                    <a:lnTo>
                      <a:pt x="33" y="177"/>
                    </a:lnTo>
                    <a:lnTo>
                      <a:pt x="29" y="175"/>
                    </a:lnTo>
                    <a:lnTo>
                      <a:pt x="29" y="169"/>
                    </a:lnTo>
                    <a:lnTo>
                      <a:pt x="25" y="160"/>
                    </a:lnTo>
                    <a:lnTo>
                      <a:pt x="27" y="154"/>
                    </a:lnTo>
                    <a:lnTo>
                      <a:pt x="21" y="146"/>
                    </a:lnTo>
                    <a:lnTo>
                      <a:pt x="21" y="140"/>
                    </a:lnTo>
                    <a:lnTo>
                      <a:pt x="21" y="132"/>
                    </a:lnTo>
                    <a:lnTo>
                      <a:pt x="19" y="123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5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7" y="80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7" y="54"/>
                    </a:lnTo>
                    <a:lnTo>
                      <a:pt x="3" y="48"/>
                    </a:lnTo>
                    <a:lnTo>
                      <a:pt x="5" y="37"/>
                    </a:lnTo>
                    <a:lnTo>
                      <a:pt x="1" y="28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49" name="Freeform 160"/>
              <p:cNvSpPr>
                <a:spLocks/>
              </p:cNvSpPr>
              <p:nvPr/>
            </p:nvSpPr>
            <p:spPr bwMode="auto">
              <a:xfrm>
                <a:off x="3994" y="950"/>
                <a:ext cx="106" cy="284"/>
              </a:xfrm>
              <a:custGeom>
                <a:avLst/>
                <a:gdLst>
                  <a:gd name="T0" fmla="*/ 3 w 106"/>
                  <a:gd name="T1" fmla="*/ 5 h 284"/>
                  <a:gd name="T2" fmla="*/ 9 w 106"/>
                  <a:gd name="T3" fmla="*/ 2 h 284"/>
                  <a:gd name="T4" fmla="*/ 12 w 106"/>
                  <a:gd name="T5" fmla="*/ 2 h 284"/>
                  <a:gd name="T6" fmla="*/ 18 w 106"/>
                  <a:gd name="T7" fmla="*/ 5 h 284"/>
                  <a:gd name="T8" fmla="*/ 23 w 106"/>
                  <a:gd name="T9" fmla="*/ 11 h 284"/>
                  <a:gd name="T10" fmla="*/ 27 w 106"/>
                  <a:gd name="T11" fmla="*/ 11 h 284"/>
                  <a:gd name="T12" fmla="*/ 33 w 106"/>
                  <a:gd name="T13" fmla="*/ 17 h 284"/>
                  <a:gd name="T14" fmla="*/ 35 w 106"/>
                  <a:gd name="T15" fmla="*/ 25 h 284"/>
                  <a:gd name="T16" fmla="*/ 36 w 106"/>
                  <a:gd name="T17" fmla="*/ 25 h 284"/>
                  <a:gd name="T18" fmla="*/ 40 w 106"/>
                  <a:gd name="T19" fmla="*/ 28 h 284"/>
                  <a:gd name="T20" fmla="*/ 40 w 106"/>
                  <a:gd name="T21" fmla="*/ 31 h 284"/>
                  <a:gd name="T22" fmla="*/ 46 w 106"/>
                  <a:gd name="T23" fmla="*/ 37 h 284"/>
                  <a:gd name="T24" fmla="*/ 47 w 106"/>
                  <a:gd name="T25" fmla="*/ 42 h 284"/>
                  <a:gd name="T26" fmla="*/ 49 w 106"/>
                  <a:gd name="T27" fmla="*/ 51 h 284"/>
                  <a:gd name="T28" fmla="*/ 53 w 106"/>
                  <a:gd name="T29" fmla="*/ 54 h 284"/>
                  <a:gd name="T30" fmla="*/ 57 w 106"/>
                  <a:gd name="T31" fmla="*/ 60 h 284"/>
                  <a:gd name="T32" fmla="*/ 62 w 106"/>
                  <a:gd name="T33" fmla="*/ 68 h 284"/>
                  <a:gd name="T34" fmla="*/ 68 w 106"/>
                  <a:gd name="T35" fmla="*/ 82 h 284"/>
                  <a:gd name="T36" fmla="*/ 70 w 106"/>
                  <a:gd name="T37" fmla="*/ 94 h 284"/>
                  <a:gd name="T38" fmla="*/ 75 w 106"/>
                  <a:gd name="T39" fmla="*/ 108 h 284"/>
                  <a:gd name="T40" fmla="*/ 77 w 106"/>
                  <a:gd name="T41" fmla="*/ 117 h 284"/>
                  <a:gd name="T42" fmla="*/ 81 w 106"/>
                  <a:gd name="T43" fmla="*/ 134 h 284"/>
                  <a:gd name="T44" fmla="*/ 81 w 106"/>
                  <a:gd name="T45" fmla="*/ 145 h 284"/>
                  <a:gd name="T46" fmla="*/ 86 w 106"/>
                  <a:gd name="T47" fmla="*/ 160 h 284"/>
                  <a:gd name="T48" fmla="*/ 88 w 106"/>
                  <a:gd name="T49" fmla="*/ 174 h 284"/>
                  <a:gd name="T50" fmla="*/ 92 w 106"/>
                  <a:gd name="T51" fmla="*/ 185 h 284"/>
                  <a:gd name="T52" fmla="*/ 92 w 106"/>
                  <a:gd name="T53" fmla="*/ 202 h 284"/>
                  <a:gd name="T54" fmla="*/ 93 w 106"/>
                  <a:gd name="T55" fmla="*/ 214 h 284"/>
                  <a:gd name="T56" fmla="*/ 97 w 106"/>
                  <a:gd name="T57" fmla="*/ 234 h 284"/>
                  <a:gd name="T58" fmla="*/ 99 w 106"/>
                  <a:gd name="T59" fmla="*/ 251 h 284"/>
                  <a:gd name="T60" fmla="*/ 103 w 106"/>
                  <a:gd name="T61" fmla="*/ 265 h 284"/>
                  <a:gd name="T62" fmla="*/ 105 w 106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284"/>
                  <a:gd name="T98" fmla="*/ 106 w 106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284">
                    <a:moveTo>
                      <a:pt x="0" y="0"/>
                    </a:moveTo>
                    <a:lnTo>
                      <a:pt x="3" y="5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23" y="11"/>
                    </a:lnTo>
                    <a:lnTo>
                      <a:pt x="25" y="14"/>
                    </a:lnTo>
                    <a:lnTo>
                      <a:pt x="27" y="11"/>
                    </a:lnTo>
                    <a:lnTo>
                      <a:pt x="27" y="17"/>
                    </a:lnTo>
                    <a:lnTo>
                      <a:pt x="33" y="17"/>
                    </a:lnTo>
                    <a:lnTo>
                      <a:pt x="33" y="20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38" y="28"/>
                    </a:lnTo>
                    <a:lnTo>
                      <a:pt x="40" y="31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7" y="42"/>
                    </a:lnTo>
                    <a:lnTo>
                      <a:pt x="47" y="45"/>
                    </a:lnTo>
                    <a:lnTo>
                      <a:pt x="49" y="51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5" y="57"/>
                    </a:lnTo>
                    <a:lnTo>
                      <a:pt x="57" y="60"/>
                    </a:lnTo>
                    <a:lnTo>
                      <a:pt x="57" y="65"/>
                    </a:lnTo>
                    <a:lnTo>
                      <a:pt x="62" y="68"/>
                    </a:lnTo>
                    <a:lnTo>
                      <a:pt x="64" y="74"/>
                    </a:lnTo>
                    <a:lnTo>
                      <a:pt x="68" y="82"/>
                    </a:lnTo>
                    <a:lnTo>
                      <a:pt x="70" y="88"/>
                    </a:lnTo>
                    <a:lnTo>
                      <a:pt x="70" y="94"/>
                    </a:lnTo>
                    <a:lnTo>
                      <a:pt x="73" y="100"/>
                    </a:lnTo>
                    <a:lnTo>
                      <a:pt x="75" y="108"/>
                    </a:lnTo>
                    <a:lnTo>
                      <a:pt x="77" y="117"/>
                    </a:lnTo>
                    <a:lnTo>
                      <a:pt x="81" y="125"/>
                    </a:lnTo>
                    <a:lnTo>
                      <a:pt x="81" y="134"/>
                    </a:lnTo>
                    <a:lnTo>
                      <a:pt x="81" y="137"/>
                    </a:lnTo>
                    <a:lnTo>
                      <a:pt x="81" y="145"/>
                    </a:lnTo>
                    <a:lnTo>
                      <a:pt x="84" y="154"/>
                    </a:lnTo>
                    <a:lnTo>
                      <a:pt x="86" y="160"/>
                    </a:lnTo>
                    <a:lnTo>
                      <a:pt x="88" y="165"/>
                    </a:lnTo>
                    <a:lnTo>
                      <a:pt x="88" y="174"/>
                    </a:lnTo>
                    <a:lnTo>
                      <a:pt x="88" y="182"/>
                    </a:lnTo>
                    <a:lnTo>
                      <a:pt x="92" y="185"/>
                    </a:lnTo>
                    <a:lnTo>
                      <a:pt x="93" y="194"/>
                    </a:lnTo>
                    <a:lnTo>
                      <a:pt x="92" y="202"/>
                    </a:lnTo>
                    <a:lnTo>
                      <a:pt x="95" y="211"/>
                    </a:lnTo>
                    <a:lnTo>
                      <a:pt x="93" y="214"/>
                    </a:lnTo>
                    <a:lnTo>
                      <a:pt x="95" y="225"/>
                    </a:lnTo>
                    <a:lnTo>
                      <a:pt x="97" y="234"/>
                    </a:lnTo>
                    <a:lnTo>
                      <a:pt x="99" y="240"/>
                    </a:lnTo>
                    <a:lnTo>
                      <a:pt x="99" y="251"/>
                    </a:lnTo>
                    <a:lnTo>
                      <a:pt x="101" y="260"/>
                    </a:lnTo>
                    <a:lnTo>
                      <a:pt x="103" y="265"/>
                    </a:lnTo>
                    <a:lnTo>
                      <a:pt x="103" y="277"/>
                    </a:lnTo>
                    <a:lnTo>
                      <a:pt x="105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50" name="Freeform 161"/>
              <p:cNvSpPr>
                <a:spLocks/>
              </p:cNvSpPr>
              <p:nvPr/>
            </p:nvSpPr>
            <p:spPr bwMode="auto">
              <a:xfrm>
                <a:off x="3883" y="950"/>
                <a:ext cx="112" cy="284"/>
              </a:xfrm>
              <a:custGeom>
                <a:avLst/>
                <a:gdLst>
                  <a:gd name="T0" fmla="*/ 107 w 112"/>
                  <a:gd name="T1" fmla="*/ 0 h 284"/>
                  <a:gd name="T2" fmla="*/ 101 w 112"/>
                  <a:gd name="T3" fmla="*/ 2 h 284"/>
                  <a:gd name="T4" fmla="*/ 92 w 112"/>
                  <a:gd name="T5" fmla="*/ 2 h 284"/>
                  <a:gd name="T6" fmla="*/ 88 w 112"/>
                  <a:gd name="T7" fmla="*/ 5 h 284"/>
                  <a:gd name="T8" fmla="*/ 86 w 112"/>
                  <a:gd name="T9" fmla="*/ 8 h 284"/>
                  <a:gd name="T10" fmla="*/ 82 w 112"/>
                  <a:gd name="T11" fmla="*/ 14 h 284"/>
                  <a:gd name="T12" fmla="*/ 78 w 112"/>
                  <a:gd name="T13" fmla="*/ 17 h 284"/>
                  <a:gd name="T14" fmla="*/ 74 w 112"/>
                  <a:gd name="T15" fmla="*/ 17 h 284"/>
                  <a:gd name="T16" fmla="*/ 69 w 112"/>
                  <a:gd name="T17" fmla="*/ 25 h 284"/>
                  <a:gd name="T18" fmla="*/ 67 w 112"/>
                  <a:gd name="T19" fmla="*/ 28 h 284"/>
                  <a:gd name="T20" fmla="*/ 65 w 112"/>
                  <a:gd name="T21" fmla="*/ 34 h 284"/>
                  <a:gd name="T22" fmla="*/ 63 w 112"/>
                  <a:gd name="T23" fmla="*/ 37 h 284"/>
                  <a:gd name="T24" fmla="*/ 61 w 112"/>
                  <a:gd name="T25" fmla="*/ 42 h 284"/>
                  <a:gd name="T26" fmla="*/ 59 w 112"/>
                  <a:gd name="T27" fmla="*/ 48 h 284"/>
                  <a:gd name="T28" fmla="*/ 55 w 112"/>
                  <a:gd name="T29" fmla="*/ 54 h 284"/>
                  <a:gd name="T30" fmla="*/ 51 w 112"/>
                  <a:gd name="T31" fmla="*/ 54 h 284"/>
                  <a:gd name="T32" fmla="*/ 49 w 112"/>
                  <a:gd name="T33" fmla="*/ 62 h 284"/>
                  <a:gd name="T34" fmla="*/ 41 w 112"/>
                  <a:gd name="T35" fmla="*/ 80 h 284"/>
                  <a:gd name="T36" fmla="*/ 39 w 112"/>
                  <a:gd name="T37" fmla="*/ 91 h 284"/>
                  <a:gd name="T38" fmla="*/ 34 w 112"/>
                  <a:gd name="T39" fmla="*/ 102 h 284"/>
                  <a:gd name="T40" fmla="*/ 28 w 112"/>
                  <a:gd name="T41" fmla="*/ 111 h 284"/>
                  <a:gd name="T42" fmla="*/ 24 w 112"/>
                  <a:gd name="T43" fmla="*/ 125 h 284"/>
                  <a:gd name="T44" fmla="*/ 24 w 112"/>
                  <a:gd name="T45" fmla="*/ 137 h 284"/>
                  <a:gd name="T46" fmla="*/ 20 w 112"/>
                  <a:gd name="T47" fmla="*/ 157 h 284"/>
                  <a:gd name="T48" fmla="*/ 17 w 112"/>
                  <a:gd name="T49" fmla="*/ 165 h 284"/>
                  <a:gd name="T50" fmla="*/ 13 w 112"/>
                  <a:gd name="T51" fmla="*/ 180 h 284"/>
                  <a:gd name="T52" fmla="*/ 13 w 112"/>
                  <a:gd name="T53" fmla="*/ 197 h 284"/>
                  <a:gd name="T54" fmla="*/ 9 w 112"/>
                  <a:gd name="T55" fmla="*/ 214 h 284"/>
                  <a:gd name="T56" fmla="*/ 7 w 112"/>
                  <a:gd name="T57" fmla="*/ 222 h 284"/>
                  <a:gd name="T58" fmla="*/ 7 w 112"/>
                  <a:gd name="T59" fmla="*/ 242 h 284"/>
                  <a:gd name="T60" fmla="*/ 1 w 112"/>
                  <a:gd name="T61" fmla="*/ 260 h 284"/>
                  <a:gd name="T62" fmla="*/ 1 w 112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111" y="0"/>
                    </a:moveTo>
                    <a:lnTo>
                      <a:pt x="107" y="0"/>
                    </a:lnTo>
                    <a:lnTo>
                      <a:pt x="105" y="2"/>
                    </a:lnTo>
                    <a:lnTo>
                      <a:pt x="101" y="2"/>
                    </a:lnTo>
                    <a:lnTo>
                      <a:pt x="97" y="2"/>
                    </a:lnTo>
                    <a:lnTo>
                      <a:pt x="92" y="2"/>
                    </a:lnTo>
                    <a:lnTo>
                      <a:pt x="88" y="5"/>
                    </a:lnTo>
                    <a:lnTo>
                      <a:pt x="86" y="8"/>
                    </a:lnTo>
                    <a:lnTo>
                      <a:pt x="82" y="11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14"/>
                    </a:lnTo>
                    <a:lnTo>
                      <a:pt x="74" y="17"/>
                    </a:lnTo>
                    <a:lnTo>
                      <a:pt x="71" y="20"/>
                    </a:lnTo>
                    <a:lnTo>
                      <a:pt x="69" y="25"/>
                    </a:lnTo>
                    <a:lnTo>
                      <a:pt x="69" y="28"/>
                    </a:lnTo>
                    <a:lnTo>
                      <a:pt x="67" y="28"/>
                    </a:lnTo>
                    <a:lnTo>
                      <a:pt x="65" y="34"/>
                    </a:lnTo>
                    <a:lnTo>
                      <a:pt x="63" y="37"/>
                    </a:lnTo>
                    <a:lnTo>
                      <a:pt x="61" y="37"/>
                    </a:lnTo>
                    <a:lnTo>
                      <a:pt x="61" y="42"/>
                    </a:lnTo>
                    <a:lnTo>
                      <a:pt x="59" y="45"/>
                    </a:lnTo>
                    <a:lnTo>
                      <a:pt x="59" y="48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3" y="57"/>
                    </a:lnTo>
                    <a:lnTo>
                      <a:pt x="51" y="54"/>
                    </a:lnTo>
                    <a:lnTo>
                      <a:pt x="49" y="62"/>
                    </a:lnTo>
                    <a:lnTo>
                      <a:pt x="43" y="71"/>
                    </a:lnTo>
                    <a:lnTo>
                      <a:pt x="41" y="80"/>
                    </a:lnTo>
                    <a:lnTo>
                      <a:pt x="39" y="91"/>
                    </a:lnTo>
                    <a:lnTo>
                      <a:pt x="36" y="97"/>
                    </a:lnTo>
                    <a:lnTo>
                      <a:pt x="34" y="102"/>
                    </a:lnTo>
                    <a:lnTo>
                      <a:pt x="32" y="108"/>
                    </a:lnTo>
                    <a:lnTo>
                      <a:pt x="28" y="111"/>
                    </a:lnTo>
                    <a:lnTo>
                      <a:pt x="28" y="120"/>
                    </a:lnTo>
                    <a:lnTo>
                      <a:pt x="24" y="125"/>
                    </a:lnTo>
                    <a:lnTo>
                      <a:pt x="28" y="131"/>
                    </a:lnTo>
                    <a:lnTo>
                      <a:pt x="24" y="137"/>
                    </a:lnTo>
                    <a:lnTo>
                      <a:pt x="22" y="145"/>
                    </a:lnTo>
                    <a:lnTo>
                      <a:pt x="20" y="157"/>
                    </a:lnTo>
                    <a:lnTo>
                      <a:pt x="20" y="160"/>
                    </a:lnTo>
                    <a:lnTo>
                      <a:pt x="17" y="165"/>
                    </a:lnTo>
                    <a:lnTo>
                      <a:pt x="17" y="174"/>
                    </a:lnTo>
                    <a:lnTo>
                      <a:pt x="13" y="180"/>
                    </a:lnTo>
                    <a:lnTo>
                      <a:pt x="13" y="185"/>
                    </a:lnTo>
                    <a:lnTo>
                      <a:pt x="13" y="197"/>
                    </a:lnTo>
                    <a:lnTo>
                      <a:pt x="11" y="205"/>
                    </a:lnTo>
                    <a:lnTo>
                      <a:pt x="9" y="214"/>
                    </a:lnTo>
                    <a:lnTo>
                      <a:pt x="7" y="222"/>
                    </a:lnTo>
                    <a:lnTo>
                      <a:pt x="7" y="234"/>
                    </a:lnTo>
                    <a:lnTo>
                      <a:pt x="7" y="242"/>
                    </a:lnTo>
                    <a:lnTo>
                      <a:pt x="3" y="248"/>
                    </a:lnTo>
                    <a:lnTo>
                      <a:pt x="1" y="260"/>
                    </a:lnTo>
                    <a:lnTo>
                      <a:pt x="1" y="268"/>
                    </a:lnTo>
                    <a:lnTo>
                      <a:pt x="1" y="274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51" name="Freeform 162"/>
              <p:cNvSpPr>
                <a:spLocks/>
              </p:cNvSpPr>
              <p:nvPr/>
            </p:nvSpPr>
            <p:spPr bwMode="auto">
              <a:xfrm>
                <a:off x="1907" y="1233"/>
                <a:ext cx="109" cy="288"/>
              </a:xfrm>
              <a:custGeom>
                <a:avLst/>
                <a:gdLst>
                  <a:gd name="T0" fmla="*/ 106 w 109"/>
                  <a:gd name="T1" fmla="*/ 287 h 288"/>
                  <a:gd name="T2" fmla="*/ 98 w 109"/>
                  <a:gd name="T3" fmla="*/ 281 h 288"/>
                  <a:gd name="T4" fmla="*/ 96 w 109"/>
                  <a:gd name="T5" fmla="*/ 281 h 288"/>
                  <a:gd name="T6" fmla="*/ 89 w 109"/>
                  <a:gd name="T7" fmla="*/ 278 h 288"/>
                  <a:gd name="T8" fmla="*/ 83 w 109"/>
                  <a:gd name="T9" fmla="*/ 275 h 288"/>
                  <a:gd name="T10" fmla="*/ 81 w 109"/>
                  <a:gd name="T11" fmla="*/ 275 h 288"/>
                  <a:gd name="T12" fmla="*/ 77 w 109"/>
                  <a:gd name="T13" fmla="*/ 269 h 288"/>
                  <a:gd name="T14" fmla="*/ 73 w 109"/>
                  <a:gd name="T15" fmla="*/ 266 h 288"/>
                  <a:gd name="T16" fmla="*/ 70 w 109"/>
                  <a:gd name="T17" fmla="*/ 264 h 288"/>
                  <a:gd name="T18" fmla="*/ 66 w 109"/>
                  <a:gd name="T19" fmla="*/ 258 h 288"/>
                  <a:gd name="T20" fmla="*/ 64 w 109"/>
                  <a:gd name="T21" fmla="*/ 252 h 288"/>
                  <a:gd name="T22" fmla="*/ 62 w 109"/>
                  <a:gd name="T23" fmla="*/ 246 h 288"/>
                  <a:gd name="T24" fmla="*/ 62 w 109"/>
                  <a:gd name="T25" fmla="*/ 241 h 288"/>
                  <a:gd name="T26" fmla="*/ 56 w 109"/>
                  <a:gd name="T27" fmla="*/ 235 h 288"/>
                  <a:gd name="T28" fmla="*/ 54 w 109"/>
                  <a:gd name="T29" fmla="*/ 235 h 288"/>
                  <a:gd name="T30" fmla="*/ 53 w 109"/>
                  <a:gd name="T31" fmla="*/ 232 h 288"/>
                  <a:gd name="T32" fmla="*/ 47 w 109"/>
                  <a:gd name="T33" fmla="*/ 220 h 288"/>
                  <a:gd name="T34" fmla="*/ 43 w 109"/>
                  <a:gd name="T35" fmla="*/ 206 h 288"/>
                  <a:gd name="T36" fmla="*/ 39 w 109"/>
                  <a:gd name="T37" fmla="*/ 198 h 288"/>
                  <a:gd name="T38" fmla="*/ 34 w 109"/>
                  <a:gd name="T39" fmla="*/ 180 h 288"/>
                  <a:gd name="T40" fmla="*/ 28 w 109"/>
                  <a:gd name="T41" fmla="*/ 169 h 288"/>
                  <a:gd name="T42" fmla="*/ 26 w 109"/>
                  <a:gd name="T43" fmla="*/ 160 h 288"/>
                  <a:gd name="T44" fmla="*/ 22 w 109"/>
                  <a:gd name="T45" fmla="*/ 146 h 288"/>
                  <a:gd name="T46" fmla="*/ 20 w 109"/>
                  <a:gd name="T47" fmla="*/ 137 h 288"/>
                  <a:gd name="T48" fmla="*/ 18 w 109"/>
                  <a:gd name="T49" fmla="*/ 123 h 288"/>
                  <a:gd name="T50" fmla="*/ 15 w 109"/>
                  <a:gd name="T51" fmla="*/ 106 h 288"/>
                  <a:gd name="T52" fmla="*/ 11 w 109"/>
                  <a:gd name="T53" fmla="*/ 91 h 288"/>
                  <a:gd name="T54" fmla="*/ 11 w 109"/>
                  <a:gd name="T55" fmla="*/ 80 h 288"/>
                  <a:gd name="T56" fmla="*/ 7 w 109"/>
                  <a:gd name="T57" fmla="*/ 63 h 288"/>
                  <a:gd name="T58" fmla="*/ 5 w 109"/>
                  <a:gd name="T59" fmla="*/ 45 h 288"/>
                  <a:gd name="T60" fmla="*/ 1 w 109"/>
                  <a:gd name="T61" fmla="*/ 31 h 288"/>
                  <a:gd name="T62" fmla="*/ 1 w 109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8"/>
                  <a:gd name="T98" fmla="*/ 109 w 109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8">
                    <a:moveTo>
                      <a:pt x="108" y="287"/>
                    </a:moveTo>
                    <a:lnTo>
                      <a:pt x="106" y="287"/>
                    </a:lnTo>
                    <a:lnTo>
                      <a:pt x="102" y="284"/>
                    </a:lnTo>
                    <a:lnTo>
                      <a:pt x="98" y="281"/>
                    </a:lnTo>
                    <a:lnTo>
                      <a:pt x="96" y="287"/>
                    </a:lnTo>
                    <a:lnTo>
                      <a:pt x="96" y="281"/>
                    </a:lnTo>
                    <a:lnTo>
                      <a:pt x="92" y="278"/>
                    </a:lnTo>
                    <a:lnTo>
                      <a:pt x="89" y="278"/>
                    </a:lnTo>
                    <a:lnTo>
                      <a:pt x="85" y="278"/>
                    </a:lnTo>
                    <a:lnTo>
                      <a:pt x="83" y="275"/>
                    </a:lnTo>
                    <a:lnTo>
                      <a:pt x="79" y="278"/>
                    </a:lnTo>
                    <a:lnTo>
                      <a:pt x="81" y="275"/>
                    </a:lnTo>
                    <a:lnTo>
                      <a:pt x="77" y="275"/>
                    </a:lnTo>
                    <a:lnTo>
                      <a:pt x="77" y="269"/>
                    </a:lnTo>
                    <a:lnTo>
                      <a:pt x="73" y="269"/>
                    </a:lnTo>
                    <a:lnTo>
                      <a:pt x="73" y="266"/>
                    </a:lnTo>
                    <a:lnTo>
                      <a:pt x="70" y="266"/>
                    </a:lnTo>
                    <a:lnTo>
                      <a:pt x="70" y="264"/>
                    </a:lnTo>
                    <a:lnTo>
                      <a:pt x="68" y="261"/>
                    </a:lnTo>
                    <a:lnTo>
                      <a:pt x="66" y="258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2" y="246"/>
                    </a:lnTo>
                    <a:lnTo>
                      <a:pt x="60" y="246"/>
                    </a:lnTo>
                    <a:lnTo>
                      <a:pt x="62" y="241"/>
                    </a:lnTo>
                    <a:lnTo>
                      <a:pt x="60" y="241"/>
                    </a:lnTo>
                    <a:lnTo>
                      <a:pt x="56" y="235"/>
                    </a:lnTo>
                    <a:lnTo>
                      <a:pt x="54" y="235"/>
                    </a:lnTo>
                    <a:lnTo>
                      <a:pt x="53" y="232"/>
                    </a:lnTo>
                    <a:lnTo>
                      <a:pt x="51" y="226"/>
                    </a:lnTo>
                    <a:lnTo>
                      <a:pt x="47" y="220"/>
                    </a:lnTo>
                    <a:lnTo>
                      <a:pt x="45" y="212"/>
                    </a:lnTo>
                    <a:lnTo>
                      <a:pt x="43" y="206"/>
                    </a:lnTo>
                    <a:lnTo>
                      <a:pt x="39" y="200"/>
                    </a:lnTo>
                    <a:lnTo>
                      <a:pt x="39" y="198"/>
                    </a:lnTo>
                    <a:lnTo>
                      <a:pt x="36" y="186"/>
                    </a:lnTo>
                    <a:lnTo>
                      <a:pt x="34" y="180"/>
                    </a:lnTo>
                    <a:lnTo>
                      <a:pt x="32" y="177"/>
                    </a:lnTo>
                    <a:lnTo>
                      <a:pt x="28" y="169"/>
                    </a:lnTo>
                    <a:lnTo>
                      <a:pt x="26" y="163"/>
                    </a:lnTo>
                    <a:lnTo>
                      <a:pt x="26" y="160"/>
                    </a:lnTo>
                    <a:lnTo>
                      <a:pt x="26" y="154"/>
                    </a:lnTo>
                    <a:lnTo>
                      <a:pt x="22" y="146"/>
                    </a:lnTo>
                    <a:lnTo>
                      <a:pt x="22" y="137"/>
                    </a:lnTo>
                    <a:lnTo>
                      <a:pt x="20" y="137"/>
                    </a:lnTo>
                    <a:lnTo>
                      <a:pt x="18" y="129"/>
                    </a:lnTo>
                    <a:lnTo>
                      <a:pt x="18" y="123"/>
                    </a:lnTo>
                    <a:lnTo>
                      <a:pt x="15" y="117"/>
                    </a:lnTo>
                    <a:lnTo>
                      <a:pt x="15" y="106"/>
                    </a:lnTo>
                    <a:lnTo>
                      <a:pt x="15" y="100"/>
                    </a:lnTo>
                    <a:lnTo>
                      <a:pt x="11" y="91"/>
                    </a:lnTo>
                    <a:lnTo>
                      <a:pt x="13" y="88"/>
                    </a:lnTo>
                    <a:lnTo>
                      <a:pt x="11" y="80"/>
                    </a:lnTo>
                    <a:lnTo>
                      <a:pt x="7" y="66"/>
                    </a:lnTo>
                    <a:lnTo>
                      <a:pt x="7" y="63"/>
                    </a:lnTo>
                    <a:lnTo>
                      <a:pt x="7" y="57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1" y="31"/>
                    </a:lnTo>
                    <a:lnTo>
                      <a:pt x="1" y="20"/>
                    </a:lnTo>
                    <a:lnTo>
                      <a:pt x="1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52" name="Freeform 163"/>
              <p:cNvSpPr>
                <a:spLocks/>
              </p:cNvSpPr>
              <p:nvPr/>
            </p:nvSpPr>
            <p:spPr bwMode="auto">
              <a:xfrm>
                <a:off x="2015" y="1233"/>
                <a:ext cx="111" cy="288"/>
              </a:xfrm>
              <a:custGeom>
                <a:avLst/>
                <a:gdLst>
                  <a:gd name="T0" fmla="*/ 3 w 111"/>
                  <a:gd name="T1" fmla="*/ 284 h 288"/>
                  <a:gd name="T2" fmla="*/ 7 w 111"/>
                  <a:gd name="T3" fmla="*/ 287 h 288"/>
                  <a:gd name="T4" fmla="*/ 15 w 111"/>
                  <a:gd name="T5" fmla="*/ 284 h 288"/>
                  <a:gd name="T6" fmla="*/ 22 w 111"/>
                  <a:gd name="T7" fmla="*/ 278 h 288"/>
                  <a:gd name="T8" fmla="*/ 26 w 111"/>
                  <a:gd name="T9" fmla="*/ 278 h 288"/>
                  <a:gd name="T10" fmla="*/ 28 w 111"/>
                  <a:gd name="T11" fmla="*/ 275 h 288"/>
                  <a:gd name="T12" fmla="*/ 32 w 111"/>
                  <a:gd name="T13" fmla="*/ 272 h 288"/>
                  <a:gd name="T14" fmla="*/ 34 w 111"/>
                  <a:gd name="T15" fmla="*/ 266 h 288"/>
                  <a:gd name="T16" fmla="*/ 38 w 111"/>
                  <a:gd name="T17" fmla="*/ 264 h 288"/>
                  <a:gd name="T18" fmla="*/ 40 w 111"/>
                  <a:gd name="T19" fmla="*/ 258 h 288"/>
                  <a:gd name="T20" fmla="*/ 44 w 111"/>
                  <a:gd name="T21" fmla="*/ 255 h 288"/>
                  <a:gd name="T22" fmla="*/ 45 w 111"/>
                  <a:gd name="T23" fmla="*/ 249 h 288"/>
                  <a:gd name="T24" fmla="*/ 49 w 111"/>
                  <a:gd name="T25" fmla="*/ 243 h 288"/>
                  <a:gd name="T26" fmla="*/ 51 w 111"/>
                  <a:gd name="T27" fmla="*/ 241 h 288"/>
                  <a:gd name="T28" fmla="*/ 53 w 111"/>
                  <a:gd name="T29" fmla="*/ 235 h 288"/>
                  <a:gd name="T30" fmla="*/ 56 w 111"/>
                  <a:gd name="T31" fmla="*/ 229 h 288"/>
                  <a:gd name="T32" fmla="*/ 58 w 111"/>
                  <a:gd name="T33" fmla="*/ 223 h 288"/>
                  <a:gd name="T34" fmla="*/ 66 w 111"/>
                  <a:gd name="T35" fmla="*/ 212 h 288"/>
                  <a:gd name="T36" fmla="*/ 67 w 111"/>
                  <a:gd name="T37" fmla="*/ 200 h 288"/>
                  <a:gd name="T38" fmla="*/ 75 w 111"/>
                  <a:gd name="T39" fmla="*/ 186 h 288"/>
                  <a:gd name="T40" fmla="*/ 79 w 111"/>
                  <a:gd name="T41" fmla="*/ 169 h 288"/>
                  <a:gd name="T42" fmla="*/ 81 w 111"/>
                  <a:gd name="T43" fmla="*/ 160 h 288"/>
                  <a:gd name="T44" fmla="*/ 88 w 111"/>
                  <a:gd name="T45" fmla="*/ 146 h 288"/>
                  <a:gd name="T46" fmla="*/ 88 w 111"/>
                  <a:gd name="T47" fmla="*/ 137 h 288"/>
                  <a:gd name="T48" fmla="*/ 92 w 111"/>
                  <a:gd name="T49" fmla="*/ 120 h 288"/>
                  <a:gd name="T50" fmla="*/ 94 w 111"/>
                  <a:gd name="T51" fmla="*/ 106 h 288"/>
                  <a:gd name="T52" fmla="*/ 96 w 111"/>
                  <a:gd name="T53" fmla="*/ 94 h 288"/>
                  <a:gd name="T54" fmla="*/ 102 w 111"/>
                  <a:gd name="T55" fmla="*/ 80 h 288"/>
                  <a:gd name="T56" fmla="*/ 100 w 111"/>
                  <a:gd name="T57" fmla="*/ 66 h 288"/>
                  <a:gd name="T58" fmla="*/ 106 w 111"/>
                  <a:gd name="T59" fmla="*/ 45 h 288"/>
                  <a:gd name="T60" fmla="*/ 104 w 111"/>
                  <a:gd name="T61" fmla="*/ 28 h 288"/>
                  <a:gd name="T62" fmla="*/ 110 w 111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8"/>
                  <a:gd name="T98" fmla="*/ 111 w 111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8">
                    <a:moveTo>
                      <a:pt x="0" y="287"/>
                    </a:moveTo>
                    <a:lnTo>
                      <a:pt x="3" y="284"/>
                    </a:lnTo>
                    <a:lnTo>
                      <a:pt x="7" y="287"/>
                    </a:lnTo>
                    <a:lnTo>
                      <a:pt x="11" y="284"/>
                    </a:lnTo>
                    <a:lnTo>
                      <a:pt x="15" y="284"/>
                    </a:lnTo>
                    <a:lnTo>
                      <a:pt x="19" y="284"/>
                    </a:lnTo>
                    <a:lnTo>
                      <a:pt x="22" y="278"/>
                    </a:lnTo>
                    <a:lnTo>
                      <a:pt x="24" y="281"/>
                    </a:lnTo>
                    <a:lnTo>
                      <a:pt x="26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0" y="275"/>
                    </a:lnTo>
                    <a:lnTo>
                      <a:pt x="32" y="272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8" y="266"/>
                    </a:lnTo>
                    <a:lnTo>
                      <a:pt x="38" y="264"/>
                    </a:lnTo>
                    <a:lnTo>
                      <a:pt x="42" y="261"/>
                    </a:lnTo>
                    <a:lnTo>
                      <a:pt x="40" y="258"/>
                    </a:lnTo>
                    <a:lnTo>
                      <a:pt x="44" y="258"/>
                    </a:lnTo>
                    <a:lnTo>
                      <a:pt x="44" y="255"/>
                    </a:lnTo>
                    <a:lnTo>
                      <a:pt x="44" y="252"/>
                    </a:lnTo>
                    <a:lnTo>
                      <a:pt x="45" y="249"/>
                    </a:lnTo>
                    <a:lnTo>
                      <a:pt x="45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1" y="235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6" y="229"/>
                    </a:lnTo>
                    <a:lnTo>
                      <a:pt x="56" y="226"/>
                    </a:lnTo>
                    <a:lnTo>
                      <a:pt x="58" y="223"/>
                    </a:lnTo>
                    <a:lnTo>
                      <a:pt x="64" y="215"/>
                    </a:lnTo>
                    <a:lnTo>
                      <a:pt x="66" y="212"/>
                    </a:lnTo>
                    <a:lnTo>
                      <a:pt x="71" y="203"/>
                    </a:lnTo>
                    <a:lnTo>
                      <a:pt x="67" y="200"/>
                    </a:lnTo>
                    <a:lnTo>
                      <a:pt x="73" y="192"/>
                    </a:lnTo>
                    <a:lnTo>
                      <a:pt x="75" y="186"/>
                    </a:lnTo>
                    <a:lnTo>
                      <a:pt x="77" y="180"/>
                    </a:lnTo>
                    <a:lnTo>
                      <a:pt x="79" y="169"/>
                    </a:lnTo>
                    <a:lnTo>
                      <a:pt x="81" y="160"/>
                    </a:lnTo>
                    <a:lnTo>
                      <a:pt x="85" y="154"/>
                    </a:lnTo>
                    <a:lnTo>
                      <a:pt x="88" y="146"/>
                    </a:lnTo>
                    <a:lnTo>
                      <a:pt x="88" y="137"/>
                    </a:lnTo>
                    <a:lnTo>
                      <a:pt x="92" y="129"/>
                    </a:lnTo>
                    <a:lnTo>
                      <a:pt x="92" y="120"/>
                    </a:lnTo>
                    <a:lnTo>
                      <a:pt x="92" y="111"/>
                    </a:lnTo>
                    <a:lnTo>
                      <a:pt x="94" y="106"/>
                    </a:lnTo>
                    <a:lnTo>
                      <a:pt x="96" y="103"/>
                    </a:lnTo>
                    <a:lnTo>
                      <a:pt x="96" y="94"/>
                    </a:lnTo>
                    <a:lnTo>
                      <a:pt x="98" y="86"/>
                    </a:lnTo>
                    <a:lnTo>
                      <a:pt x="102" y="80"/>
                    </a:lnTo>
                    <a:lnTo>
                      <a:pt x="102" y="68"/>
                    </a:lnTo>
                    <a:lnTo>
                      <a:pt x="100" y="66"/>
                    </a:lnTo>
                    <a:lnTo>
                      <a:pt x="102" y="54"/>
                    </a:lnTo>
                    <a:lnTo>
                      <a:pt x="106" y="45"/>
                    </a:lnTo>
                    <a:lnTo>
                      <a:pt x="106" y="37"/>
                    </a:lnTo>
                    <a:lnTo>
                      <a:pt x="104" y="28"/>
                    </a:lnTo>
                    <a:lnTo>
                      <a:pt x="108" y="22"/>
                    </a:lnTo>
                    <a:lnTo>
                      <a:pt x="110" y="14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53" name="Freeform 164"/>
              <p:cNvSpPr>
                <a:spLocks/>
              </p:cNvSpPr>
              <p:nvPr/>
            </p:nvSpPr>
            <p:spPr bwMode="auto">
              <a:xfrm>
                <a:off x="2015" y="1233"/>
                <a:ext cx="111" cy="288"/>
              </a:xfrm>
              <a:custGeom>
                <a:avLst/>
                <a:gdLst>
                  <a:gd name="T0" fmla="*/ 3 w 111"/>
                  <a:gd name="T1" fmla="*/ 284 h 288"/>
                  <a:gd name="T2" fmla="*/ 7 w 111"/>
                  <a:gd name="T3" fmla="*/ 287 h 288"/>
                  <a:gd name="T4" fmla="*/ 15 w 111"/>
                  <a:gd name="T5" fmla="*/ 284 h 288"/>
                  <a:gd name="T6" fmla="*/ 22 w 111"/>
                  <a:gd name="T7" fmla="*/ 278 h 288"/>
                  <a:gd name="T8" fmla="*/ 26 w 111"/>
                  <a:gd name="T9" fmla="*/ 278 h 288"/>
                  <a:gd name="T10" fmla="*/ 28 w 111"/>
                  <a:gd name="T11" fmla="*/ 275 h 288"/>
                  <a:gd name="T12" fmla="*/ 32 w 111"/>
                  <a:gd name="T13" fmla="*/ 272 h 288"/>
                  <a:gd name="T14" fmla="*/ 34 w 111"/>
                  <a:gd name="T15" fmla="*/ 266 h 288"/>
                  <a:gd name="T16" fmla="*/ 38 w 111"/>
                  <a:gd name="T17" fmla="*/ 264 h 288"/>
                  <a:gd name="T18" fmla="*/ 40 w 111"/>
                  <a:gd name="T19" fmla="*/ 258 h 288"/>
                  <a:gd name="T20" fmla="*/ 44 w 111"/>
                  <a:gd name="T21" fmla="*/ 255 h 288"/>
                  <a:gd name="T22" fmla="*/ 45 w 111"/>
                  <a:gd name="T23" fmla="*/ 246 h 288"/>
                  <a:gd name="T24" fmla="*/ 49 w 111"/>
                  <a:gd name="T25" fmla="*/ 243 h 288"/>
                  <a:gd name="T26" fmla="*/ 51 w 111"/>
                  <a:gd name="T27" fmla="*/ 235 h 288"/>
                  <a:gd name="T28" fmla="*/ 53 w 111"/>
                  <a:gd name="T29" fmla="*/ 232 h 288"/>
                  <a:gd name="T30" fmla="*/ 56 w 111"/>
                  <a:gd name="T31" fmla="*/ 226 h 288"/>
                  <a:gd name="T32" fmla="*/ 64 w 111"/>
                  <a:gd name="T33" fmla="*/ 215 h 288"/>
                  <a:gd name="T34" fmla="*/ 71 w 111"/>
                  <a:gd name="T35" fmla="*/ 203 h 288"/>
                  <a:gd name="T36" fmla="*/ 73 w 111"/>
                  <a:gd name="T37" fmla="*/ 192 h 288"/>
                  <a:gd name="T38" fmla="*/ 77 w 111"/>
                  <a:gd name="T39" fmla="*/ 180 h 288"/>
                  <a:gd name="T40" fmla="*/ 79 w 111"/>
                  <a:gd name="T41" fmla="*/ 169 h 288"/>
                  <a:gd name="T42" fmla="*/ 85 w 111"/>
                  <a:gd name="T43" fmla="*/ 154 h 288"/>
                  <a:gd name="T44" fmla="*/ 88 w 111"/>
                  <a:gd name="T45" fmla="*/ 137 h 288"/>
                  <a:gd name="T46" fmla="*/ 92 w 111"/>
                  <a:gd name="T47" fmla="*/ 129 h 288"/>
                  <a:gd name="T48" fmla="*/ 92 w 111"/>
                  <a:gd name="T49" fmla="*/ 111 h 288"/>
                  <a:gd name="T50" fmla="*/ 96 w 111"/>
                  <a:gd name="T51" fmla="*/ 103 h 288"/>
                  <a:gd name="T52" fmla="*/ 98 w 111"/>
                  <a:gd name="T53" fmla="*/ 86 h 288"/>
                  <a:gd name="T54" fmla="*/ 102 w 111"/>
                  <a:gd name="T55" fmla="*/ 68 h 288"/>
                  <a:gd name="T56" fmla="*/ 104 w 111"/>
                  <a:gd name="T57" fmla="*/ 54 h 288"/>
                  <a:gd name="T58" fmla="*/ 106 w 111"/>
                  <a:gd name="T59" fmla="*/ 37 h 288"/>
                  <a:gd name="T60" fmla="*/ 108 w 111"/>
                  <a:gd name="T61" fmla="*/ 20 h 288"/>
                  <a:gd name="T62" fmla="*/ 108 w 111"/>
                  <a:gd name="T63" fmla="*/ 0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8"/>
                  <a:gd name="T98" fmla="*/ 111 w 111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8">
                    <a:moveTo>
                      <a:pt x="0" y="287"/>
                    </a:moveTo>
                    <a:lnTo>
                      <a:pt x="3" y="284"/>
                    </a:lnTo>
                    <a:lnTo>
                      <a:pt x="7" y="287"/>
                    </a:lnTo>
                    <a:lnTo>
                      <a:pt x="11" y="284"/>
                    </a:lnTo>
                    <a:lnTo>
                      <a:pt x="15" y="284"/>
                    </a:lnTo>
                    <a:lnTo>
                      <a:pt x="19" y="284"/>
                    </a:lnTo>
                    <a:lnTo>
                      <a:pt x="22" y="278"/>
                    </a:lnTo>
                    <a:lnTo>
                      <a:pt x="24" y="281"/>
                    </a:lnTo>
                    <a:lnTo>
                      <a:pt x="26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0" y="275"/>
                    </a:lnTo>
                    <a:lnTo>
                      <a:pt x="32" y="272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8" y="266"/>
                    </a:lnTo>
                    <a:lnTo>
                      <a:pt x="38" y="264"/>
                    </a:lnTo>
                    <a:lnTo>
                      <a:pt x="42" y="261"/>
                    </a:lnTo>
                    <a:lnTo>
                      <a:pt x="40" y="258"/>
                    </a:lnTo>
                    <a:lnTo>
                      <a:pt x="44" y="258"/>
                    </a:lnTo>
                    <a:lnTo>
                      <a:pt x="44" y="255"/>
                    </a:lnTo>
                    <a:lnTo>
                      <a:pt x="44" y="252"/>
                    </a:lnTo>
                    <a:lnTo>
                      <a:pt x="45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1" y="235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6" y="229"/>
                    </a:lnTo>
                    <a:lnTo>
                      <a:pt x="56" y="226"/>
                    </a:lnTo>
                    <a:lnTo>
                      <a:pt x="60" y="220"/>
                    </a:lnTo>
                    <a:lnTo>
                      <a:pt x="64" y="215"/>
                    </a:lnTo>
                    <a:lnTo>
                      <a:pt x="67" y="212"/>
                    </a:lnTo>
                    <a:lnTo>
                      <a:pt x="71" y="203"/>
                    </a:lnTo>
                    <a:lnTo>
                      <a:pt x="71" y="198"/>
                    </a:lnTo>
                    <a:lnTo>
                      <a:pt x="73" y="192"/>
                    </a:lnTo>
                    <a:lnTo>
                      <a:pt x="75" y="186"/>
                    </a:lnTo>
                    <a:lnTo>
                      <a:pt x="77" y="180"/>
                    </a:lnTo>
                    <a:lnTo>
                      <a:pt x="79" y="169"/>
                    </a:lnTo>
                    <a:lnTo>
                      <a:pt x="81" y="160"/>
                    </a:lnTo>
                    <a:lnTo>
                      <a:pt x="85" y="154"/>
                    </a:lnTo>
                    <a:lnTo>
                      <a:pt x="88" y="146"/>
                    </a:lnTo>
                    <a:lnTo>
                      <a:pt x="88" y="137"/>
                    </a:lnTo>
                    <a:lnTo>
                      <a:pt x="92" y="129"/>
                    </a:lnTo>
                    <a:lnTo>
                      <a:pt x="94" y="120"/>
                    </a:lnTo>
                    <a:lnTo>
                      <a:pt x="92" y="111"/>
                    </a:lnTo>
                    <a:lnTo>
                      <a:pt x="94" y="106"/>
                    </a:lnTo>
                    <a:lnTo>
                      <a:pt x="96" y="103"/>
                    </a:lnTo>
                    <a:lnTo>
                      <a:pt x="96" y="94"/>
                    </a:lnTo>
                    <a:lnTo>
                      <a:pt x="98" y="86"/>
                    </a:lnTo>
                    <a:lnTo>
                      <a:pt x="102" y="80"/>
                    </a:lnTo>
                    <a:lnTo>
                      <a:pt x="102" y="68"/>
                    </a:lnTo>
                    <a:lnTo>
                      <a:pt x="102" y="63"/>
                    </a:lnTo>
                    <a:lnTo>
                      <a:pt x="104" y="54"/>
                    </a:lnTo>
                    <a:lnTo>
                      <a:pt x="106" y="45"/>
                    </a:lnTo>
                    <a:lnTo>
                      <a:pt x="106" y="37"/>
                    </a:lnTo>
                    <a:lnTo>
                      <a:pt x="104" y="28"/>
                    </a:lnTo>
                    <a:lnTo>
                      <a:pt x="108" y="20"/>
                    </a:lnTo>
                    <a:lnTo>
                      <a:pt x="110" y="14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54" name="Freeform 165"/>
              <p:cNvSpPr>
                <a:spLocks/>
              </p:cNvSpPr>
              <p:nvPr/>
            </p:nvSpPr>
            <p:spPr bwMode="auto">
              <a:xfrm>
                <a:off x="1905" y="1233"/>
                <a:ext cx="111" cy="288"/>
              </a:xfrm>
              <a:custGeom>
                <a:avLst/>
                <a:gdLst>
                  <a:gd name="T0" fmla="*/ 108 w 111"/>
                  <a:gd name="T1" fmla="*/ 287 h 288"/>
                  <a:gd name="T2" fmla="*/ 100 w 111"/>
                  <a:gd name="T3" fmla="*/ 281 h 288"/>
                  <a:gd name="T4" fmla="*/ 98 w 111"/>
                  <a:gd name="T5" fmla="*/ 281 h 288"/>
                  <a:gd name="T6" fmla="*/ 91 w 111"/>
                  <a:gd name="T7" fmla="*/ 278 h 288"/>
                  <a:gd name="T8" fmla="*/ 85 w 111"/>
                  <a:gd name="T9" fmla="*/ 275 h 288"/>
                  <a:gd name="T10" fmla="*/ 83 w 111"/>
                  <a:gd name="T11" fmla="*/ 275 h 288"/>
                  <a:gd name="T12" fmla="*/ 75 w 111"/>
                  <a:gd name="T13" fmla="*/ 272 h 288"/>
                  <a:gd name="T14" fmla="*/ 73 w 111"/>
                  <a:gd name="T15" fmla="*/ 269 h 288"/>
                  <a:gd name="T16" fmla="*/ 72 w 111"/>
                  <a:gd name="T17" fmla="*/ 264 h 288"/>
                  <a:gd name="T18" fmla="*/ 68 w 111"/>
                  <a:gd name="T19" fmla="*/ 258 h 288"/>
                  <a:gd name="T20" fmla="*/ 66 w 111"/>
                  <a:gd name="T21" fmla="*/ 252 h 288"/>
                  <a:gd name="T22" fmla="*/ 64 w 111"/>
                  <a:gd name="T23" fmla="*/ 246 h 288"/>
                  <a:gd name="T24" fmla="*/ 64 w 111"/>
                  <a:gd name="T25" fmla="*/ 241 h 288"/>
                  <a:gd name="T26" fmla="*/ 58 w 111"/>
                  <a:gd name="T27" fmla="*/ 235 h 288"/>
                  <a:gd name="T28" fmla="*/ 55 w 111"/>
                  <a:gd name="T29" fmla="*/ 232 h 288"/>
                  <a:gd name="T30" fmla="*/ 55 w 111"/>
                  <a:gd name="T31" fmla="*/ 232 h 288"/>
                  <a:gd name="T32" fmla="*/ 49 w 111"/>
                  <a:gd name="T33" fmla="*/ 220 h 288"/>
                  <a:gd name="T34" fmla="*/ 45 w 111"/>
                  <a:gd name="T35" fmla="*/ 206 h 288"/>
                  <a:gd name="T36" fmla="*/ 41 w 111"/>
                  <a:gd name="T37" fmla="*/ 198 h 288"/>
                  <a:gd name="T38" fmla="*/ 36 w 111"/>
                  <a:gd name="T39" fmla="*/ 180 h 288"/>
                  <a:gd name="T40" fmla="*/ 30 w 111"/>
                  <a:gd name="T41" fmla="*/ 169 h 288"/>
                  <a:gd name="T42" fmla="*/ 28 w 111"/>
                  <a:gd name="T43" fmla="*/ 160 h 288"/>
                  <a:gd name="T44" fmla="*/ 24 w 111"/>
                  <a:gd name="T45" fmla="*/ 146 h 288"/>
                  <a:gd name="T46" fmla="*/ 22 w 111"/>
                  <a:gd name="T47" fmla="*/ 134 h 288"/>
                  <a:gd name="T48" fmla="*/ 20 w 111"/>
                  <a:gd name="T49" fmla="*/ 120 h 288"/>
                  <a:gd name="T50" fmla="*/ 17 w 111"/>
                  <a:gd name="T51" fmla="*/ 103 h 288"/>
                  <a:gd name="T52" fmla="*/ 13 w 111"/>
                  <a:gd name="T53" fmla="*/ 88 h 288"/>
                  <a:gd name="T54" fmla="*/ 13 w 111"/>
                  <a:gd name="T55" fmla="*/ 77 h 288"/>
                  <a:gd name="T56" fmla="*/ 9 w 111"/>
                  <a:gd name="T57" fmla="*/ 60 h 288"/>
                  <a:gd name="T58" fmla="*/ 7 w 111"/>
                  <a:gd name="T59" fmla="*/ 43 h 288"/>
                  <a:gd name="T60" fmla="*/ 3 w 111"/>
                  <a:gd name="T61" fmla="*/ 28 h 288"/>
                  <a:gd name="T62" fmla="*/ 3 w 111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8"/>
                  <a:gd name="T98" fmla="*/ 111 w 111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8">
                    <a:moveTo>
                      <a:pt x="110" y="287"/>
                    </a:moveTo>
                    <a:lnTo>
                      <a:pt x="108" y="287"/>
                    </a:lnTo>
                    <a:lnTo>
                      <a:pt x="104" y="284"/>
                    </a:lnTo>
                    <a:lnTo>
                      <a:pt x="100" y="281"/>
                    </a:lnTo>
                    <a:lnTo>
                      <a:pt x="98" y="287"/>
                    </a:lnTo>
                    <a:lnTo>
                      <a:pt x="98" y="281"/>
                    </a:lnTo>
                    <a:lnTo>
                      <a:pt x="94" y="278"/>
                    </a:lnTo>
                    <a:lnTo>
                      <a:pt x="91" y="278"/>
                    </a:lnTo>
                    <a:lnTo>
                      <a:pt x="87" y="278"/>
                    </a:lnTo>
                    <a:lnTo>
                      <a:pt x="85" y="275"/>
                    </a:lnTo>
                    <a:lnTo>
                      <a:pt x="81" y="278"/>
                    </a:lnTo>
                    <a:lnTo>
                      <a:pt x="83" y="275"/>
                    </a:lnTo>
                    <a:lnTo>
                      <a:pt x="79" y="275"/>
                    </a:lnTo>
                    <a:lnTo>
                      <a:pt x="75" y="272"/>
                    </a:lnTo>
                    <a:lnTo>
                      <a:pt x="75" y="269"/>
                    </a:lnTo>
                    <a:lnTo>
                      <a:pt x="73" y="269"/>
                    </a:lnTo>
                    <a:lnTo>
                      <a:pt x="72" y="266"/>
                    </a:lnTo>
                    <a:lnTo>
                      <a:pt x="72" y="264"/>
                    </a:lnTo>
                    <a:lnTo>
                      <a:pt x="70" y="261"/>
                    </a:lnTo>
                    <a:lnTo>
                      <a:pt x="68" y="258"/>
                    </a:lnTo>
                    <a:lnTo>
                      <a:pt x="68" y="252"/>
                    </a:lnTo>
                    <a:lnTo>
                      <a:pt x="66" y="252"/>
                    </a:lnTo>
                    <a:lnTo>
                      <a:pt x="64" y="246"/>
                    </a:lnTo>
                    <a:lnTo>
                      <a:pt x="62" y="246"/>
                    </a:lnTo>
                    <a:lnTo>
                      <a:pt x="64" y="241"/>
                    </a:lnTo>
                    <a:lnTo>
                      <a:pt x="62" y="241"/>
                    </a:lnTo>
                    <a:lnTo>
                      <a:pt x="58" y="235"/>
                    </a:lnTo>
                    <a:lnTo>
                      <a:pt x="56" y="235"/>
                    </a:lnTo>
                    <a:lnTo>
                      <a:pt x="55" y="232"/>
                    </a:lnTo>
                    <a:lnTo>
                      <a:pt x="53" y="226"/>
                    </a:lnTo>
                    <a:lnTo>
                      <a:pt x="49" y="220"/>
                    </a:lnTo>
                    <a:lnTo>
                      <a:pt x="47" y="212"/>
                    </a:lnTo>
                    <a:lnTo>
                      <a:pt x="45" y="206"/>
                    </a:lnTo>
                    <a:lnTo>
                      <a:pt x="41" y="200"/>
                    </a:lnTo>
                    <a:lnTo>
                      <a:pt x="41" y="198"/>
                    </a:lnTo>
                    <a:lnTo>
                      <a:pt x="37" y="186"/>
                    </a:lnTo>
                    <a:lnTo>
                      <a:pt x="36" y="180"/>
                    </a:lnTo>
                    <a:lnTo>
                      <a:pt x="34" y="177"/>
                    </a:lnTo>
                    <a:lnTo>
                      <a:pt x="30" y="169"/>
                    </a:lnTo>
                    <a:lnTo>
                      <a:pt x="28" y="163"/>
                    </a:lnTo>
                    <a:lnTo>
                      <a:pt x="28" y="160"/>
                    </a:lnTo>
                    <a:lnTo>
                      <a:pt x="28" y="154"/>
                    </a:lnTo>
                    <a:lnTo>
                      <a:pt x="24" y="146"/>
                    </a:lnTo>
                    <a:lnTo>
                      <a:pt x="24" y="134"/>
                    </a:lnTo>
                    <a:lnTo>
                      <a:pt x="22" y="134"/>
                    </a:lnTo>
                    <a:lnTo>
                      <a:pt x="20" y="126"/>
                    </a:lnTo>
                    <a:lnTo>
                      <a:pt x="20" y="120"/>
                    </a:lnTo>
                    <a:lnTo>
                      <a:pt x="17" y="114"/>
                    </a:lnTo>
                    <a:lnTo>
                      <a:pt x="17" y="103"/>
                    </a:lnTo>
                    <a:lnTo>
                      <a:pt x="17" y="97"/>
                    </a:lnTo>
                    <a:lnTo>
                      <a:pt x="13" y="88"/>
                    </a:lnTo>
                    <a:lnTo>
                      <a:pt x="11" y="86"/>
                    </a:lnTo>
                    <a:lnTo>
                      <a:pt x="13" y="77"/>
                    </a:lnTo>
                    <a:lnTo>
                      <a:pt x="9" y="63"/>
                    </a:lnTo>
                    <a:lnTo>
                      <a:pt x="9" y="60"/>
                    </a:lnTo>
                    <a:lnTo>
                      <a:pt x="9" y="54"/>
                    </a:lnTo>
                    <a:lnTo>
                      <a:pt x="7" y="43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1" y="20"/>
                    </a:lnTo>
                    <a:lnTo>
                      <a:pt x="3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55" name="Freeform 166"/>
              <p:cNvSpPr>
                <a:spLocks/>
              </p:cNvSpPr>
              <p:nvPr/>
            </p:nvSpPr>
            <p:spPr bwMode="auto">
              <a:xfrm>
                <a:off x="1798" y="950"/>
                <a:ext cx="110" cy="284"/>
              </a:xfrm>
              <a:custGeom>
                <a:avLst/>
                <a:gdLst>
                  <a:gd name="T0" fmla="*/ 5 w 110"/>
                  <a:gd name="T1" fmla="*/ 0 h 284"/>
                  <a:gd name="T2" fmla="*/ 9 w 110"/>
                  <a:gd name="T3" fmla="*/ 2 h 284"/>
                  <a:gd name="T4" fmla="*/ 15 w 110"/>
                  <a:gd name="T5" fmla="*/ 0 h 284"/>
                  <a:gd name="T6" fmla="*/ 22 w 110"/>
                  <a:gd name="T7" fmla="*/ 5 h 284"/>
                  <a:gd name="T8" fmla="*/ 26 w 110"/>
                  <a:gd name="T9" fmla="*/ 11 h 284"/>
                  <a:gd name="T10" fmla="*/ 30 w 110"/>
                  <a:gd name="T11" fmla="*/ 11 h 284"/>
                  <a:gd name="T12" fmla="*/ 33 w 110"/>
                  <a:gd name="T13" fmla="*/ 14 h 284"/>
                  <a:gd name="T14" fmla="*/ 35 w 110"/>
                  <a:gd name="T15" fmla="*/ 20 h 284"/>
                  <a:gd name="T16" fmla="*/ 41 w 110"/>
                  <a:gd name="T17" fmla="*/ 25 h 284"/>
                  <a:gd name="T18" fmla="*/ 39 w 110"/>
                  <a:gd name="T19" fmla="*/ 25 h 284"/>
                  <a:gd name="T20" fmla="*/ 43 w 110"/>
                  <a:gd name="T21" fmla="*/ 31 h 284"/>
                  <a:gd name="T22" fmla="*/ 48 w 110"/>
                  <a:gd name="T23" fmla="*/ 37 h 284"/>
                  <a:gd name="T24" fmla="*/ 48 w 110"/>
                  <a:gd name="T25" fmla="*/ 42 h 284"/>
                  <a:gd name="T26" fmla="*/ 50 w 110"/>
                  <a:gd name="T27" fmla="*/ 48 h 284"/>
                  <a:gd name="T28" fmla="*/ 54 w 110"/>
                  <a:gd name="T29" fmla="*/ 51 h 284"/>
                  <a:gd name="T30" fmla="*/ 58 w 110"/>
                  <a:gd name="T31" fmla="*/ 54 h 284"/>
                  <a:gd name="T32" fmla="*/ 62 w 110"/>
                  <a:gd name="T33" fmla="*/ 62 h 284"/>
                  <a:gd name="T34" fmla="*/ 65 w 110"/>
                  <a:gd name="T35" fmla="*/ 74 h 284"/>
                  <a:gd name="T36" fmla="*/ 69 w 110"/>
                  <a:gd name="T37" fmla="*/ 91 h 284"/>
                  <a:gd name="T38" fmla="*/ 75 w 110"/>
                  <a:gd name="T39" fmla="*/ 100 h 284"/>
                  <a:gd name="T40" fmla="*/ 77 w 110"/>
                  <a:gd name="T41" fmla="*/ 111 h 284"/>
                  <a:gd name="T42" fmla="*/ 80 w 110"/>
                  <a:gd name="T43" fmla="*/ 128 h 284"/>
                  <a:gd name="T44" fmla="*/ 84 w 110"/>
                  <a:gd name="T45" fmla="*/ 137 h 284"/>
                  <a:gd name="T46" fmla="*/ 90 w 110"/>
                  <a:gd name="T47" fmla="*/ 151 h 284"/>
                  <a:gd name="T48" fmla="*/ 88 w 110"/>
                  <a:gd name="T49" fmla="*/ 165 h 284"/>
                  <a:gd name="T50" fmla="*/ 93 w 110"/>
                  <a:gd name="T51" fmla="*/ 180 h 284"/>
                  <a:gd name="T52" fmla="*/ 97 w 110"/>
                  <a:gd name="T53" fmla="*/ 188 h 284"/>
                  <a:gd name="T54" fmla="*/ 97 w 110"/>
                  <a:gd name="T55" fmla="*/ 208 h 284"/>
                  <a:gd name="T56" fmla="*/ 99 w 110"/>
                  <a:gd name="T57" fmla="*/ 225 h 284"/>
                  <a:gd name="T58" fmla="*/ 99 w 110"/>
                  <a:gd name="T59" fmla="*/ 242 h 284"/>
                  <a:gd name="T60" fmla="*/ 105 w 110"/>
                  <a:gd name="T61" fmla="*/ 260 h 284"/>
                  <a:gd name="T62" fmla="*/ 105 w 110"/>
                  <a:gd name="T63" fmla="*/ 277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4"/>
                  <a:gd name="T98" fmla="*/ 110 w 110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4">
                    <a:moveTo>
                      <a:pt x="0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6" y="5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6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5" y="20"/>
                    </a:lnTo>
                    <a:lnTo>
                      <a:pt x="37" y="22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45" y="34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48" y="45"/>
                    </a:lnTo>
                    <a:lnTo>
                      <a:pt x="50" y="48"/>
                    </a:lnTo>
                    <a:lnTo>
                      <a:pt x="54" y="51"/>
                    </a:lnTo>
                    <a:lnTo>
                      <a:pt x="56" y="54"/>
                    </a:lnTo>
                    <a:lnTo>
                      <a:pt x="58" y="54"/>
                    </a:lnTo>
                    <a:lnTo>
                      <a:pt x="58" y="60"/>
                    </a:lnTo>
                    <a:lnTo>
                      <a:pt x="62" y="62"/>
                    </a:lnTo>
                    <a:lnTo>
                      <a:pt x="63" y="65"/>
                    </a:lnTo>
                    <a:lnTo>
                      <a:pt x="65" y="74"/>
                    </a:lnTo>
                    <a:lnTo>
                      <a:pt x="69" y="85"/>
                    </a:lnTo>
                    <a:lnTo>
                      <a:pt x="69" y="91"/>
                    </a:lnTo>
                    <a:lnTo>
                      <a:pt x="71" y="97"/>
                    </a:lnTo>
                    <a:lnTo>
                      <a:pt x="75" y="100"/>
                    </a:lnTo>
                    <a:lnTo>
                      <a:pt x="78" y="108"/>
                    </a:lnTo>
                    <a:lnTo>
                      <a:pt x="77" y="111"/>
                    </a:lnTo>
                    <a:lnTo>
                      <a:pt x="80" y="122"/>
                    </a:lnTo>
                    <a:lnTo>
                      <a:pt x="80" y="128"/>
                    </a:lnTo>
                    <a:lnTo>
                      <a:pt x="82" y="134"/>
                    </a:lnTo>
                    <a:lnTo>
                      <a:pt x="84" y="137"/>
                    </a:lnTo>
                    <a:lnTo>
                      <a:pt x="84" y="148"/>
                    </a:lnTo>
                    <a:lnTo>
                      <a:pt x="90" y="151"/>
                    </a:lnTo>
                    <a:lnTo>
                      <a:pt x="88" y="157"/>
                    </a:lnTo>
                    <a:lnTo>
                      <a:pt x="88" y="165"/>
                    </a:lnTo>
                    <a:lnTo>
                      <a:pt x="92" y="171"/>
                    </a:lnTo>
                    <a:lnTo>
                      <a:pt x="93" y="180"/>
                    </a:lnTo>
                    <a:lnTo>
                      <a:pt x="95" y="185"/>
                    </a:lnTo>
                    <a:lnTo>
                      <a:pt x="97" y="188"/>
                    </a:lnTo>
                    <a:lnTo>
                      <a:pt x="97" y="202"/>
                    </a:lnTo>
                    <a:lnTo>
                      <a:pt x="97" y="208"/>
                    </a:lnTo>
                    <a:lnTo>
                      <a:pt x="97" y="217"/>
                    </a:lnTo>
                    <a:lnTo>
                      <a:pt x="99" y="225"/>
                    </a:lnTo>
                    <a:lnTo>
                      <a:pt x="99" y="234"/>
                    </a:lnTo>
                    <a:lnTo>
                      <a:pt x="99" y="242"/>
                    </a:lnTo>
                    <a:lnTo>
                      <a:pt x="103" y="251"/>
                    </a:lnTo>
                    <a:lnTo>
                      <a:pt x="105" y="260"/>
                    </a:lnTo>
                    <a:lnTo>
                      <a:pt x="109" y="265"/>
                    </a:lnTo>
                    <a:lnTo>
                      <a:pt x="105" y="277"/>
                    </a:lnTo>
                    <a:lnTo>
                      <a:pt x="109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910" name="Group 167"/>
            <p:cNvGrpSpPr>
              <a:grpSpLocks/>
            </p:cNvGrpSpPr>
            <p:nvPr/>
          </p:nvGrpSpPr>
          <p:grpSpPr bwMode="auto">
            <a:xfrm flipV="1">
              <a:off x="1756" y="1725"/>
              <a:ext cx="344" cy="47"/>
              <a:chOff x="1798" y="950"/>
              <a:chExt cx="3509" cy="579"/>
            </a:xfrm>
          </p:grpSpPr>
          <p:sp>
            <p:nvSpPr>
              <p:cNvPr id="37960" name="Freeform 168"/>
              <p:cNvSpPr>
                <a:spLocks/>
              </p:cNvSpPr>
              <p:nvPr/>
            </p:nvSpPr>
            <p:spPr bwMode="auto">
              <a:xfrm>
                <a:off x="3666" y="1247"/>
                <a:ext cx="110" cy="282"/>
              </a:xfrm>
              <a:custGeom>
                <a:avLst/>
                <a:gdLst>
                  <a:gd name="T0" fmla="*/ 105 w 110"/>
                  <a:gd name="T1" fmla="*/ 281 h 282"/>
                  <a:gd name="T2" fmla="*/ 97 w 110"/>
                  <a:gd name="T3" fmla="*/ 278 h 282"/>
                  <a:gd name="T4" fmla="*/ 93 w 110"/>
                  <a:gd name="T5" fmla="*/ 272 h 282"/>
                  <a:gd name="T6" fmla="*/ 87 w 110"/>
                  <a:gd name="T7" fmla="*/ 272 h 282"/>
                  <a:gd name="T8" fmla="*/ 82 w 110"/>
                  <a:gd name="T9" fmla="*/ 272 h 282"/>
                  <a:gd name="T10" fmla="*/ 78 w 110"/>
                  <a:gd name="T11" fmla="*/ 269 h 282"/>
                  <a:gd name="T12" fmla="*/ 72 w 110"/>
                  <a:gd name="T13" fmla="*/ 266 h 282"/>
                  <a:gd name="T14" fmla="*/ 70 w 110"/>
                  <a:gd name="T15" fmla="*/ 263 h 282"/>
                  <a:gd name="T16" fmla="*/ 68 w 110"/>
                  <a:gd name="T17" fmla="*/ 255 h 282"/>
                  <a:gd name="T18" fmla="*/ 65 w 110"/>
                  <a:gd name="T19" fmla="*/ 249 h 282"/>
                  <a:gd name="T20" fmla="*/ 65 w 110"/>
                  <a:gd name="T21" fmla="*/ 243 h 282"/>
                  <a:gd name="T22" fmla="*/ 65 w 110"/>
                  <a:gd name="T23" fmla="*/ 240 h 282"/>
                  <a:gd name="T24" fmla="*/ 59 w 110"/>
                  <a:gd name="T25" fmla="*/ 235 h 282"/>
                  <a:gd name="T26" fmla="*/ 55 w 110"/>
                  <a:gd name="T27" fmla="*/ 229 h 282"/>
                  <a:gd name="T28" fmla="*/ 53 w 110"/>
                  <a:gd name="T29" fmla="*/ 229 h 282"/>
                  <a:gd name="T30" fmla="*/ 49 w 110"/>
                  <a:gd name="T31" fmla="*/ 226 h 282"/>
                  <a:gd name="T32" fmla="*/ 47 w 110"/>
                  <a:gd name="T33" fmla="*/ 215 h 282"/>
                  <a:gd name="T34" fmla="*/ 42 w 110"/>
                  <a:gd name="T35" fmla="*/ 203 h 282"/>
                  <a:gd name="T36" fmla="*/ 38 w 110"/>
                  <a:gd name="T37" fmla="*/ 192 h 282"/>
                  <a:gd name="T38" fmla="*/ 34 w 110"/>
                  <a:gd name="T39" fmla="*/ 180 h 282"/>
                  <a:gd name="T40" fmla="*/ 28 w 110"/>
                  <a:gd name="T41" fmla="*/ 169 h 282"/>
                  <a:gd name="T42" fmla="*/ 26 w 110"/>
                  <a:gd name="T43" fmla="*/ 154 h 282"/>
                  <a:gd name="T44" fmla="*/ 24 w 110"/>
                  <a:gd name="T45" fmla="*/ 143 h 282"/>
                  <a:gd name="T46" fmla="*/ 19 w 110"/>
                  <a:gd name="T47" fmla="*/ 134 h 282"/>
                  <a:gd name="T48" fmla="*/ 15 w 110"/>
                  <a:gd name="T49" fmla="*/ 114 h 282"/>
                  <a:gd name="T50" fmla="*/ 13 w 110"/>
                  <a:gd name="T51" fmla="*/ 103 h 282"/>
                  <a:gd name="T52" fmla="*/ 11 w 110"/>
                  <a:gd name="T53" fmla="*/ 88 h 282"/>
                  <a:gd name="T54" fmla="*/ 9 w 110"/>
                  <a:gd name="T55" fmla="*/ 74 h 282"/>
                  <a:gd name="T56" fmla="*/ 3 w 110"/>
                  <a:gd name="T57" fmla="*/ 60 h 282"/>
                  <a:gd name="T58" fmla="*/ 5 w 110"/>
                  <a:gd name="T59" fmla="*/ 43 h 282"/>
                  <a:gd name="T60" fmla="*/ 3 w 110"/>
                  <a:gd name="T61" fmla="*/ 28 h 282"/>
                  <a:gd name="T62" fmla="*/ 1 w 110"/>
                  <a:gd name="T63" fmla="*/ 8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2"/>
                  <a:gd name="T98" fmla="*/ 110 w 110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2">
                    <a:moveTo>
                      <a:pt x="109" y="281"/>
                    </a:moveTo>
                    <a:lnTo>
                      <a:pt x="105" y="281"/>
                    </a:lnTo>
                    <a:lnTo>
                      <a:pt x="101" y="278"/>
                    </a:lnTo>
                    <a:lnTo>
                      <a:pt x="97" y="278"/>
                    </a:lnTo>
                    <a:lnTo>
                      <a:pt x="95" y="275"/>
                    </a:lnTo>
                    <a:lnTo>
                      <a:pt x="93" y="272"/>
                    </a:lnTo>
                    <a:lnTo>
                      <a:pt x="91" y="275"/>
                    </a:lnTo>
                    <a:lnTo>
                      <a:pt x="87" y="272"/>
                    </a:lnTo>
                    <a:lnTo>
                      <a:pt x="84" y="269"/>
                    </a:lnTo>
                    <a:lnTo>
                      <a:pt x="82" y="272"/>
                    </a:lnTo>
                    <a:lnTo>
                      <a:pt x="82" y="269"/>
                    </a:lnTo>
                    <a:lnTo>
                      <a:pt x="78" y="269"/>
                    </a:lnTo>
                    <a:lnTo>
                      <a:pt x="76" y="269"/>
                    </a:lnTo>
                    <a:lnTo>
                      <a:pt x="72" y="266"/>
                    </a:lnTo>
                    <a:lnTo>
                      <a:pt x="72" y="260"/>
                    </a:lnTo>
                    <a:lnTo>
                      <a:pt x="70" y="263"/>
                    </a:lnTo>
                    <a:lnTo>
                      <a:pt x="70" y="258"/>
                    </a:lnTo>
                    <a:lnTo>
                      <a:pt x="68" y="255"/>
                    </a:lnTo>
                    <a:lnTo>
                      <a:pt x="66" y="255"/>
                    </a:lnTo>
                    <a:lnTo>
                      <a:pt x="65" y="249"/>
                    </a:lnTo>
                    <a:lnTo>
                      <a:pt x="66" y="246"/>
                    </a:lnTo>
                    <a:lnTo>
                      <a:pt x="65" y="243"/>
                    </a:lnTo>
                    <a:lnTo>
                      <a:pt x="65" y="240"/>
                    </a:lnTo>
                    <a:lnTo>
                      <a:pt x="61" y="237"/>
                    </a:lnTo>
                    <a:lnTo>
                      <a:pt x="59" y="235"/>
                    </a:lnTo>
                    <a:lnTo>
                      <a:pt x="57" y="232"/>
                    </a:lnTo>
                    <a:lnTo>
                      <a:pt x="55" y="229"/>
                    </a:lnTo>
                    <a:lnTo>
                      <a:pt x="53" y="229"/>
                    </a:lnTo>
                    <a:lnTo>
                      <a:pt x="53" y="223"/>
                    </a:lnTo>
                    <a:lnTo>
                      <a:pt x="49" y="226"/>
                    </a:lnTo>
                    <a:lnTo>
                      <a:pt x="47" y="215"/>
                    </a:lnTo>
                    <a:lnTo>
                      <a:pt x="43" y="209"/>
                    </a:lnTo>
                    <a:lnTo>
                      <a:pt x="42" y="203"/>
                    </a:lnTo>
                    <a:lnTo>
                      <a:pt x="38" y="200"/>
                    </a:lnTo>
                    <a:lnTo>
                      <a:pt x="38" y="192"/>
                    </a:lnTo>
                    <a:lnTo>
                      <a:pt x="36" y="183"/>
                    </a:lnTo>
                    <a:lnTo>
                      <a:pt x="34" y="180"/>
                    </a:lnTo>
                    <a:lnTo>
                      <a:pt x="30" y="177"/>
                    </a:lnTo>
                    <a:lnTo>
                      <a:pt x="28" y="169"/>
                    </a:lnTo>
                    <a:lnTo>
                      <a:pt x="24" y="166"/>
                    </a:lnTo>
                    <a:lnTo>
                      <a:pt x="26" y="154"/>
                    </a:lnTo>
                    <a:lnTo>
                      <a:pt x="26" y="149"/>
                    </a:lnTo>
                    <a:lnTo>
                      <a:pt x="24" y="143"/>
                    </a:lnTo>
                    <a:lnTo>
                      <a:pt x="22" y="137"/>
                    </a:lnTo>
                    <a:lnTo>
                      <a:pt x="19" y="134"/>
                    </a:lnTo>
                    <a:lnTo>
                      <a:pt x="17" y="129"/>
                    </a:lnTo>
                    <a:lnTo>
                      <a:pt x="15" y="114"/>
                    </a:lnTo>
                    <a:lnTo>
                      <a:pt x="13" y="111"/>
                    </a:lnTo>
                    <a:lnTo>
                      <a:pt x="13" y="103"/>
                    </a:lnTo>
                    <a:lnTo>
                      <a:pt x="11" y="94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9" y="74"/>
                    </a:lnTo>
                    <a:lnTo>
                      <a:pt x="7" y="68"/>
                    </a:lnTo>
                    <a:lnTo>
                      <a:pt x="3" y="60"/>
                    </a:lnTo>
                    <a:lnTo>
                      <a:pt x="5" y="51"/>
                    </a:lnTo>
                    <a:lnTo>
                      <a:pt x="5" y="43"/>
                    </a:lnTo>
                    <a:lnTo>
                      <a:pt x="0" y="40"/>
                    </a:lnTo>
                    <a:lnTo>
                      <a:pt x="3" y="28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61" name="Freeform 169"/>
              <p:cNvSpPr>
                <a:spLocks/>
              </p:cNvSpPr>
              <p:nvPr/>
            </p:nvSpPr>
            <p:spPr bwMode="auto">
              <a:xfrm>
                <a:off x="3775" y="1247"/>
                <a:ext cx="109" cy="282"/>
              </a:xfrm>
              <a:custGeom>
                <a:avLst/>
                <a:gdLst>
                  <a:gd name="T0" fmla="*/ 1 w 109"/>
                  <a:gd name="T1" fmla="*/ 278 h 282"/>
                  <a:gd name="T2" fmla="*/ 9 w 109"/>
                  <a:gd name="T3" fmla="*/ 281 h 282"/>
                  <a:gd name="T4" fmla="*/ 15 w 109"/>
                  <a:gd name="T5" fmla="*/ 278 h 282"/>
                  <a:gd name="T6" fmla="*/ 19 w 109"/>
                  <a:gd name="T7" fmla="*/ 275 h 282"/>
                  <a:gd name="T8" fmla="*/ 24 w 109"/>
                  <a:gd name="T9" fmla="*/ 272 h 282"/>
                  <a:gd name="T10" fmla="*/ 28 w 109"/>
                  <a:gd name="T11" fmla="*/ 266 h 282"/>
                  <a:gd name="T12" fmla="*/ 32 w 109"/>
                  <a:gd name="T13" fmla="*/ 260 h 282"/>
                  <a:gd name="T14" fmla="*/ 34 w 109"/>
                  <a:gd name="T15" fmla="*/ 260 h 282"/>
                  <a:gd name="T16" fmla="*/ 38 w 109"/>
                  <a:gd name="T17" fmla="*/ 258 h 282"/>
                  <a:gd name="T18" fmla="*/ 40 w 109"/>
                  <a:gd name="T19" fmla="*/ 252 h 282"/>
                  <a:gd name="T20" fmla="*/ 43 w 109"/>
                  <a:gd name="T21" fmla="*/ 246 h 282"/>
                  <a:gd name="T22" fmla="*/ 45 w 109"/>
                  <a:gd name="T23" fmla="*/ 243 h 282"/>
                  <a:gd name="T24" fmla="*/ 47 w 109"/>
                  <a:gd name="T25" fmla="*/ 237 h 282"/>
                  <a:gd name="T26" fmla="*/ 49 w 109"/>
                  <a:gd name="T27" fmla="*/ 235 h 282"/>
                  <a:gd name="T28" fmla="*/ 53 w 109"/>
                  <a:gd name="T29" fmla="*/ 229 h 282"/>
                  <a:gd name="T30" fmla="*/ 54 w 109"/>
                  <a:gd name="T31" fmla="*/ 220 h 282"/>
                  <a:gd name="T32" fmla="*/ 56 w 109"/>
                  <a:gd name="T33" fmla="*/ 215 h 282"/>
                  <a:gd name="T34" fmla="*/ 65 w 109"/>
                  <a:gd name="T35" fmla="*/ 209 h 282"/>
                  <a:gd name="T36" fmla="*/ 69 w 109"/>
                  <a:gd name="T37" fmla="*/ 192 h 282"/>
                  <a:gd name="T38" fmla="*/ 73 w 109"/>
                  <a:gd name="T39" fmla="*/ 180 h 282"/>
                  <a:gd name="T40" fmla="*/ 77 w 109"/>
                  <a:gd name="T41" fmla="*/ 169 h 282"/>
                  <a:gd name="T42" fmla="*/ 81 w 109"/>
                  <a:gd name="T43" fmla="*/ 151 h 282"/>
                  <a:gd name="T44" fmla="*/ 85 w 109"/>
                  <a:gd name="T45" fmla="*/ 143 h 282"/>
                  <a:gd name="T46" fmla="*/ 86 w 109"/>
                  <a:gd name="T47" fmla="*/ 134 h 282"/>
                  <a:gd name="T48" fmla="*/ 90 w 109"/>
                  <a:gd name="T49" fmla="*/ 117 h 282"/>
                  <a:gd name="T50" fmla="*/ 90 w 109"/>
                  <a:gd name="T51" fmla="*/ 100 h 282"/>
                  <a:gd name="T52" fmla="*/ 94 w 109"/>
                  <a:gd name="T53" fmla="*/ 91 h 282"/>
                  <a:gd name="T54" fmla="*/ 98 w 109"/>
                  <a:gd name="T55" fmla="*/ 71 h 282"/>
                  <a:gd name="T56" fmla="*/ 98 w 109"/>
                  <a:gd name="T57" fmla="*/ 65 h 282"/>
                  <a:gd name="T58" fmla="*/ 102 w 109"/>
                  <a:gd name="T59" fmla="*/ 43 h 282"/>
                  <a:gd name="T60" fmla="*/ 106 w 109"/>
                  <a:gd name="T61" fmla="*/ 28 h 282"/>
                  <a:gd name="T62" fmla="*/ 108 w 109"/>
                  <a:gd name="T63" fmla="*/ 11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2"/>
                  <a:gd name="T98" fmla="*/ 109 w 109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2">
                    <a:moveTo>
                      <a:pt x="0" y="281"/>
                    </a:moveTo>
                    <a:lnTo>
                      <a:pt x="1" y="278"/>
                    </a:lnTo>
                    <a:lnTo>
                      <a:pt x="7" y="278"/>
                    </a:lnTo>
                    <a:lnTo>
                      <a:pt x="9" y="281"/>
                    </a:lnTo>
                    <a:lnTo>
                      <a:pt x="11" y="278"/>
                    </a:lnTo>
                    <a:lnTo>
                      <a:pt x="15" y="278"/>
                    </a:lnTo>
                    <a:lnTo>
                      <a:pt x="17" y="278"/>
                    </a:lnTo>
                    <a:lnTo>
                      <a:pt x="19" y="275"/>
                    </a:lnTo>
                    <a:lnTo>
                      <a:pt x="22" y="269"/>
                    </a:lnTo>
                    <a:lnTo>
                      <a:pt x="24" y="272"/>
                    </a:lnTo>
                    <a:lnTo>
                      <a:pt x="28" y="269"/>
                    </a:lnTo>
                    <a:lnTo>
                      <a:pt x="28" y="266"/>
                    </a:lnTo>
                    <a:lnTo>
                      <a:pt x="32" y="260"/>
                    </a:lnTo>
                    <a:lnTo>
                      <a:pt x="34" y="260"/>
                    </a:lnTo>
                    <a:lnTo>
                      <a:pt x="36" y="260"/>
                    </a:lnTo>
                    <a:lnTo>
                      <a:pt x="38" y="258"/>
                    </a:lnTo>
                    <a:lnTo>
                      <a:pt x="38" y="255"/>
                    </a:lnTo>
                    <a:lnTo>
                      <a:pt x="40" y="252"/>
                    </a:lnTo>
                    <a:lnTo>
                      <a:pt x="42" y="249"/>
                    </a:lnTo>
                    <a:lnTo>
                      <a:pt x="43" y="246"/>
                    </a:lnTo>
                    <a:lnTo>
                      <a:pt x="45" y="243"/>
                    </a:lnTo>
                    <a:lnTo>
                      <a:pt x="47" y="240"/>
                    </a:lnTo>
                    <a:lnTo>
                      <a:pt x="47" y="237"/>
                    </a:lnTo>
                    <a:lnTo>
                      <a:pt x="47" y="235"/>
                    </a:lnTo>
                    <a:lnTo>
                      <a:pt x="49" y="235"/>
                    </a:lnTo>
                    <a:lnTo>
                      <a:pt x="49" y="232"/>
                    </a:lnTo>
                    <a:lnTo>
                      <a:pt x="53" y="229"/>
                    </a:lnTo>
                    <a:lnTo>
                      <a:pt x="53" y="223"/>
                    </a:lnTo>
                    <a:lnTo>
                      <a:pt x="54" y="220"/>
                    </a:lnTo>
                    <a:lnTo>
                      <a:pt x="56" y="215"/>
                    </a:lnTo>
                    <a:lnTo>
                      <a:pt x="62" y="209"/>
                    </a:lnTo>
                    <a:lnTo>
                      <a:pt x="65" y="209"/>
                    </a:lnTo>
                    <a:lnTo>
                      <a:pt x="64" y="200"/>
                    </a:lnTo>
                    <a:lnTo>
                      <a:pt x="69" y="192"/>
                    </a:lnTo>
                    <a:lnTo>
                      <a:pt x="71" y="189"/>
                    </a:lnTo>
                    <a:lnTo>
                      <a:pt x="73" y="180"/>
                    </a:lnTo>
                    <a:lnTo>
                      <a:pt x="73" y="177"/>
                    </a:lnTo>
                    <a:lnTo>
                      <a:pt x="77" y="169"/>
                    </a:lnTo>
                    <a:lnTo>
                      <a:pt x="79" y="166"/>
                    </a:lnTo>
                    <a:lnTo>
                      <a:pt x="81" y="151"/>
                    </a:lnTo>
                    <a:lnTo>
                      <a:pt x="81" y="149"/>
                    </a:lnTo>
                    <a:lnTo>
                      <a:pt x="85" y="143"/>
                    </a:lnTo>
                    <a:lnTo>
                      <a:pt x="86" y="134"/>
                    </a:lnTo>
                    <a:lnTo>
                      <a:pt x="88" y="129"/>
                    </a:lnTo>
                    <a:lnTo>
                      <a:pt x="90" y="117"/>
                    </a:lnTo>
                    <a:lnTo>
                      <a:pt x="92" y="111"/>
                    </a:lnTo>
                    <a:lnTo>
                      <a:pt x="90" y="100"/>
                    </a:lnTo>
                    <a:lnTo>
                      <a:pt x="92" y="97"/>
                    </a:lnTo>
                    <a:lnTo>
                      <a:pt x="94" y="91"/>
                    </a:lnTo>
                    <a:lnTo>
                      <a:pt x="96" y="80"/>
                    </a:lnTo>
                    <a:lnTo>
                      <a:pt x="98" y="71"/>
                    </a:lnTo>
                    <a:lnTo>
                      <a:pt x="98" y="68"/>
                    </a:lnTo>
                    <a:lnTo>
                      <a:pt x="98" y="65"/>
                    </a:lnTo>
                    <a:lnTo>
                      <a:pt x="100" y="57"/>
                    </a:lnTo>
                    <a:lnTo>
                      <a:pt x="102" y="43"/>
                    </a:lnTo>
                    <a:lnTo>
                      <a:pt x="104" y="37"/>
                    </a:lnTo>
                    <a:lnTo>
                      <a:pt x="106" y="28"/>
                    </a:lnTo>
                    <a:lnTo>
                      <a:pt x="108" y="22"/>
                    </a:lnTo>
                    <a:lnTo>
                      <a:pt x="108" y="11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62" name="Freeform 170"/>
              <p:cNvSpPr>
                <a:spLocks/>
              </p:cNvSpPr>
              <p:nvPr/>
            </p:nvSpPr>
            <p:spPr bwMode="auto">
              <a:xfrm>
                <a:off x="3775" y="1247"/>
                <a:ext cx="109" cy="282"/>
              </a:xfrm>
              <a:custGeom>
                <a:avLst/>
                <a:gdLst>
                  <a:gd name="T0" fmla="*/ 1 w 109"/>
                  <a:gd name="T1" fmla="*/ 278 h 282"/>
                  <a:gd name="T2" fmla="*/ 9 w 109"/>
                  <a:gd name="T3" fmla="*/ 281 h 282"/>
                  <a:gd name="T4" fmla="*/ 15 w 109"/>
                  <a:gd name="T5" fmla="*/ 278 h 282"/>
                  <a:gd name="T6" fmla="*/ 19 w 109"/>
                  <a:gd name="T7" fmla="*/ 275 h 282"/>
                  <a:gd name="T8" fmla="*/ 24 w 109"/>
                  <a:gd name="T9" fmla="*/ 272 h 282"/>
                  <a:gd name="T10" fmla="*/ 28 w 109"/>
                  <a:gd name="T11" fmla="*/ 266 h 282"/>
                  <a:gd name="T12" fmla="*/ 32 w 109"/>
                  <a:gd name="T13" fmla="*/ 260 h 282"/>
                  <a:gd name="T14" fmla="*/ 34 w 109"/>
                  <a:gd name="T15" fmla="*/ 260 h 282"/>
                  <a:gd name="T16" fmla="*/ 38 w 109"/>
                  <a:gd name="T17" fmla="*/ 258 h 282"/>
                  <a:gd name="T18" fmla="*/ 40 w 109"/>
                  <a:gd name="T19" fmla="*/ 252 h 282"/>
                  <a:gd name="T20" fmla="*/ 43 w 109"/>
                  <a:gd name="T21" fmla="*/ 246 h 282"/>
                  <a:gd name="T22" fmla="*/ 45 w 109"/>
                  <a:gd name="T23" fmla="*/ 243 h 282"/>
                  <a:gd name="T24" fmla="*/ 47 w 109"/>
                  <a:gd name="T25" fmla="*/ 237 h 282"/>
                  <a:gd name="T26" fmla="*/ 51 w 109"/>
                  <a:gd name="T27" fmla="*/ 232 h 282"/>
                  <a:gd name="T28" fmla="*/ 53 w 109"/>
                  <a:gd name="T29" fmla="*/ 226 h 282"/>
                  <a:gd name="T30" fmla="*/ 54 w 109"/>
                  <a:gd name="T31" fmla="*/ 220 h 282"/>
                  <a:gd name="T32" fmla="*/ 56 w 109"/>
                  <a:gd name="T33" fmla="*/ 215 h 282"/>
                  <a:gd name="T34" fmla="*/ 65 w 109"/>
                  <a:gd name="T35" fmla="*/ 209 h 282"/>
                  <a:gd name="T36" fmla="*/ 69 w 109"/>
                  <a:gd name="T37" fmla="*/ 192 h 282"/>
                  <a:gd name="T38" fmla="*/ 73 w 109"/>
                  <a:gd name="T39" fmla="*/ 180 h 282"/>
                  <a:gd name="T40" fmla="*/ 77 w 109"/>
                  <a:gd name="T41" fmla="*/ 169 h 282"/>
                  <a:gd name="T42" fmla="*/ 81 w 109"/>
                  <a:gd name="T43" fmla="*/ 151 h 282"/>
                  <a:gd name="T44" fmla="*/ 85 w 109"/>
                  <a:gd name="T45" fmla="*/ 143 h 282"/>
                  <a:gd name="T46" fmla="*/ 86 w 109"/>
                  <a:gd name="T47" fmla="*/ 134 h 282"/>
                  <a:gd name="T48" fmla="*/ 90 w 109"/>
                  <a:gd name="T49" fmla="*/ 117 h 282"/>
                  <a:gd name="T50" fmla="*/ 90 w 109"/>
                  <a:gd name="T51" fmla="*/ 100 h 282"/>
                  <a:gd name="T52" fmla="*/ 94 w 109"/>
                  <a:gd name="T53" fmla="*/ 91 h 282"/>
                  <a:gd name="T54" fmla="*/ 98 w 109"/>
                  <a:gd name="T55" fmla="*/ 71 h 282"/>
                  <a:gd name="T56" fmla="*/ 98 w 109"/>
                  <a:gd name="T57" fmla="*/ 65 h 282"/>
                  <a:gd name="T58" fmla="*/ 104 w 109"/>
                  <a:gd name="T59" fmla="*/ 45 h 282"/>
                  <a:gd name="T60" fmla="*/ 106 w 109"/>
                  <a:gd name="T61" fmla="*/ 28 h 282"/>
                  <a:gd name="T62" fmla="*/ 108 w 109"/>
                  <a:gd name="T63" fmla="*/ 11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2"/>
                  <a:gd name="T98" fmla="*/ 109 w 109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2">
                    <a:moveTo>
                      <a:pt x="0" y="281"/>
                    </a:moveTo>
                    <a:lnTo>
                      <a:pt x="1" y="278"/>
                    </a:lnTo>
                    <a:lnTo>
                      <a:pt x="7" y="278"/>
                    </a:lnTo>
                    <a:lnTo>
                      <a:pt x="9" y="281"/>
                    </a:lnTo>
                    <a:lnTo>
                      <a:pt x="11" y="278"/>
                    </a:lnTo>
                    <a:lnTo>
                      <a:pt x="15" y="278"/>
                    </a:lnTo>
                    <a:lnTo>
                      <a:pt x="17" y="278"/>
                    </a:lnTo>
                    <a:lnTo>
                      <a:pt x="19" y="275"/>
                    </a:lnTo>
                    <a:lnTo>
                      <a:pt x="22" y="269"/>
                    </a:lnTo>
                    <a:lnTo>
                      <a:pt x="24" y="272"/>
                    </a:lnTo>
                    <a:lnTo>
                      <a:pt x="28" y="269"/>
                    </a:lnTo>
                    <a:lnTo>
                      <a:pt x="28" y="266"/>
                    </a:lnTo>
                    <a:lnTo>
                      <a:pt x="32" y="260"/>
                    </a:lnTo>
                    <a:lnTo>
                      <a:pt x="34" y="260"/>
                    </a:lnTo>
                    <a:lnTo>
                      <a:pt x="36" y="260"/>
                    </a:lnTo>
                    <a:lnTo>
                      <a:pt x="38" y="258"/>
                    </a:lnTo>
                    <a:lnTo>
                      <a:pt x="38" y="255"/>
                    </a:lnTo>
                    <a:lnTo>
                      <a:pt x="40" y="252"/>
                    </a:lnTo>
                    <a:lnTo>
                      <a:pt x="42" y="249"/>
                    </a:lnTo>
                    <a:lnTo>
                      <a:pt x="43" y="246"/>
                    </a:lnTo>
                    <a:lnTo>
                      <a:pt x="45" y="243"/>
                    </a:lnTo>
                    <a:lnTo>
                      <a:pt x="47" y="240"/>
                    </a:lnTo>
                    <a:lnTo>
                      <a:pt x="47" y="237"/>
                    </a:lnTo>
                    <a:lnTo>
                      <a:pt x="47" y="235"/>
                    </a:lnTo>
                    <a:lnTo>
                      <a:pt x="51" y="232"/>
                    </a:lnTo>
                    <a:lnTo>
                      <a:pt x="49" y="232"/>
                    </a:lnTo>
                    <a:lnTo>
                      <a:pt x="53" y="226"/>
                    </a:lnTo>
                    <a:lnTo>
                      <a:pt x="54" y="220"/>
                    </a:lnTo>
                    <a:lnTo>
                      <a:pt x="56" y="220"/>
                    </a:lnTo>
                    <a:lnTo>
                      <a:pt x="56" y="215"/>
                    </a:lnTo>
                    <a:lnTo>
                      <a:pt x="62" y="209"/>
                    </a:lnTo>
                    <a:lnTo>
                      <a:pt x="65" y="209"/>
                    </a:lnTo>
                    <a:lnTo>
                      <a:pt x="65" y="197"/>
                    </a:lnTo>
                    <a:lnTo>
                      <a:pt x="69" y="192"/>
                    </a:lnTo>
                    <a:lnTo>
                      <a:pt x="71" y="189"/>
                    </a:lnTo>
                    <a:lnTo>
                      <a:pt x="73" y="180"/>
                    </a:lnTo>
                    <a:lnTo>
                      <a:pt x="73" y="177"/>
                    </a:lnTo>
                    <a:lnTo>
                      <a:pt x="77" y="169"/>
                    </a:lnTo>
                    <a:lnTo>
                      <a:pt x="79" y="166"/>
                    </a:lnTo>
                    <a:lnTo>
                      <a:pt x="81" y="151"/>
                    </a:lnTo>
                    <a:lnTo>
                      <a:pt x="81" y="149"/>
                    </a:lnTo>
                    <a:lnTo>
                      <a:pt x="85" y="143"/>
                    </a:lnTo>
                    <a:lnTo>
                      <a:pt x="86" y="134"/>
                    </a:lnTo>
                    <a:lnTo>
                      <a:pt x="88" y="129"/>
                    </a:lnTo>
                    <a:lnTo>
                      <a:pt x="90" y="117"/>
                    </a:lnTo>
                    <a:lnTo>
                      <a:pt x="92" y="111"/>
                    </a:lnTo>
                    <a:lnTo>
                      <a:pt x="90" y="100"/>
                    </a:lnTo>
                    <a:lnTo>
                      <a:pt x="92" y="97"/>
                    </a:lnTo>
                    <a:lnTo>
                      <a:pt x="94" y="91"/>
                    </a:lnTo>
                    <a:lnTo>
                      <a:pt x="96" y="80"/>
                    </a:lnTo>
                    <a:lnTo>
                      <a:pt x="98" y="71"/>
                    </a:lnTo>
                    <a:lnTo>
                      <a:pt x="98" y="68"/>
                    </a:lnTo>
                    <a:lnTo>
                      <a:pt x="98" y="65"/>
                    </a:lnTo>
                    <a:lnTo>
                      <a:pt x="102" y="54"/>
                    </a:lnTo>
                    <a:lnTo>
                      <a:pt x="104" y="45"/>
                    </a:lnTo>
                    <a:lnTo>
                      <a:pt x="104" y="37"/>
                    </a:lnTo>
                    <a:lnTo>
                      <a:pt x="106" y="28"/>
                    </a:lnTo>
                    <a:lnTo>
                      <a:pt x="108" y="22"/>
                    </a:lnTo>
                    <a:lnTo>
                      <a:pt x="108" y="11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63" name="Freeform 171"/>
              <p:cNvSpPr>
                <a:spLocks/>
              </p:cNvSpPr>
              <p:nvPr/>
            </p:nvSpPr>
            <p:spPr bwMode="auto">
              <a:xfrm>
                <a:off x="3666" y="1247"/>
                <a:ext cx="110" cy="282"/>
              </a:xfrm>
              <a:custGeom>
                <a:avLst/>
                <a:gdLst>
                  <a:gd name="T0" fmla="*/ 105 w 110"/>
                  <a:gd name="T1" fmla="*/ 281 h 282"/>
                  <a:gd name="T2" fmla="*/ 97 w 110"/>
                  <a:gd name="T3" fmla="*/ 278 h 282"/>
                  <a:gd name="T4" fmla="*/ 94 w 110"/>
                  <a:gd name="T5" fmla="*/ 272 h 282"/>
                  <a:gd name="T6" fmla="*/ 88 w 110"/>
                  <a:gd name="T7" fmla="*/ 272 h 282"/>
                  <a:gd name="T8" fmla="*/ 83 w 110"/>
                  <a:gd name="T9" fmla="*/ 272 h 282"/>
                  <a:gd name="T10" fmla="*/ 79 w 110"/>
                  <a:gd name="T11" fmla="*/ 269 h 282"/>
                  <a:gd name="T12" fmla="*/ 72 w 110"/>
                  <a:gd name="T13" fmla="*/ 263 h 282"/>
                  <a:gd name="T14" fmla="*/ 72 w 110"/>
                  <a:gd name="T15" fmla="*/ 263 h 282"/>
                  <a:gd name="T16" fmla="*/ 70 w 110"/>
                  <a:gd name="T17" fmla="*/ 255 h 282"/>
                  <a:gd name="T18" fmla="*/ 66 w 110"/>
                  <a:gd name="T19" fmla="*/ 249 h 282"/>
                  <a:gd name="T20" fmla="*/ 66 w 110"/>
                  <a:gd name="T21" fmla="*/ 243 h 282"/>
                  <a:gd name="T22" fmla="*/ 62 w 110"/>
                  <a:gd name="T23" fmla="*/ 240 h 282"/>
                  <a:gd name="T24" fmla="*/ 60 w 110"/>
                  <a:gd name="T25" fmla="*/ 235 h 282"/>
                  <a:gd name="T26" fmla="*/ 57 w 110"/>
                  <a:gd name="T27" fmla="*/ 229 h 282"/>
                  <a:gd name="T28" fmla="*/ 55 w 110"/>
                  <a:gd name="T29" fmla="*/ 229 h 282"/>
                  <a:gd name="T30" fmla="*/ 51 w 110"/>
                  <a:gd name="T31" fmla="*/ 226 h 282"/>
                  <a:gd name="T32" fmla="*/ 49 w 110"/>
                  <a:gd name="T33" fmla="*/ 215 h 282"/>
                  <a:gd name="T34" fmla="*/ 42 w 110"/>
                  <a:gd name="T35" fmla="*/ 203 h 282"/>
                  <a:gd name="T36" fmla="*/ 40 w 110"/>
                  <a:gd name="T37" fmla="*/ 189 h 282"/>
                  <a:gd name="T38" fmla="*/ 35 w 110"/>
                  <a:gd name="T39" fmla="*/ 177 h 282"/>
                  <a:gd name="T40" fmla="*/ 31 w 110"/>
                  <a:gd name="T41" fmla="*/ 166 h 282"/>
                  <a:gd name="T42" fmla="*/ 29 w 110"/>
                  <a:gd name="T43" fmla="*/ 151 h 282"/>
                  <a:gd name="T44" fmla="*/ 27 w 110"/>
                  <a:gd name="T45" fmla="*/ 140 h 282"/>
                  <a:gd name="T46" fmla="*/ 22 w 110"/>
                  <a:gd name="T47" fmla="*/ 134 h 282"/>
                  <a:gd name="T48" fmla="*/ 18 w 110"/>
                  <a:gd name="T49" fmla="*/ 114 h 282"/>
                  <a:gd name="T50" fmla="*/ 16 w 110"/>
                  <a:gd name="T51" fmla="*/ 103 h 282"/>
                  <a:gd name="T52" fmla="*/ 14 w 110"/>
                  <a:gd name="T53" fmla="*/ 88 h 282"/>
                  <a:gd name="T54" fmla="*/ 12 w 110"/>
                  <a:gd name="T55" fmla="*/ 74 h 282"/>
                  <a:gd name="T56" fmla="*/ 7 w 110"/>
                  <a:gd name="T57" fmla="*/ 57 h 282"/>
                  <a:gd name="T58" fmla="*/ 9 w 110"/>
                  <a:gd name="T59" fmla="*/ 40 h 282"/>
                  <a:gd name="T60" fmla="*/ 7 w 110"/>
                  <a:gd name="T61" fmla="*/ 25 h 282"/>
                  <a:gd name="T62" fmla="*/ 3 w 110"/>
                  <a:gd name="T63" fmla="*/ 8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2"/>
                  <a:gd name="T98" fmla="*/ 110 w 110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2">
                    <a:moveTo>
                      <a:pt x="109" y="281"/>
                    </a:moveTo>
                    <a:lnTo>
                      <a:pt x="105" y="281"/>
                    </a:lnTo>
                    <a:lnTo>
                      <a:pt x="101" y="278"/>
                    </a:lnTo>
                    <a:lnTo>
                      <a:pt x="97" y="278"/>
                    </a:lnTo>
                    <a:lnTo>
                      <a:pt x="96" y="275"/>
                    </a:lnTo>
                    <a:lnTo>
                      <a:pt x="94" y="272"/>
                    </a:lnTo>
                    <a:lnTo>
                      <a:pt x="92" y="272"/>
                    </a:lnTo>
                    <a:lnTo>
                      <a:pt x="88" y="272"/>
                    </a:lnTo>
                    <a:lnTo>
                      <a:pt x="84" y="269"/>
                    </a:lnTo>
                    <a:lnTo>
                      <a:pt x="83" y="272"/>
                    </a:lnTo>
                    <a:lnTo>
                      <a:pt x="83" y="269"/>
                    </a:lnTo>
                    <a:lnTo>
                      <a:pt x="79" y="269"/>
                    </a:lnTo>
                    <a:lnTo>
                      <a:pt x="77" y="269"/>
                    </a:lnTo>
                    <a:lnTo>
                      <a:pt x="72" y="263"/>
                    </a:lnTo>
                    <a:lnTo>
                      <a:pt x="73" y="260"/>
                    </a:lnTo>
                    <a:lnTo>
                      <a:pt x="72" y="263"/>
                    </a:lnTo>
                    <a:lnTo>
                      <a:pt x="72" y="258"/>
                    </a:lnTo>
                    <a:lnTo>
                      <a:pt x="70" y="255"/>
                    </a:lnTo>
                    <a:lnTo>
                      <a:pt x="68" y="255"/>
                    </a:lnTo>
                    <a:lnTo>
                      <a:pt x="66" y="249"/>
                    </a:lnTo>
                    <a:lnTo>
                      <a:pt x="68" y="246"/>
                    </a:lnTo>
                    <a:lnTo>
                      <a:pt x="66" y="243"/>
                    </a:lnTo>
                    <a:lnTo>
                      <a:pt x="66" y="240"/>
                    </a:lnTo>
                    <a:lnTo>
                      <a:pt x="62" y="240"/>
                    </a:lnTo>
                    <a:lnTo>
                      <a:pt x="62" y="237"/>
                    </a:lnTo>
                    <a:lnTo>
                      <a:pt x="60" y="235"/>
                    </a:lnTo>
                    <a:lnTo>
                      <a:pt x="59" y="232"/>
                    </a:lnTo>
                    <a:lnTo>
                      <a:pt x="57" y="229"/>
                    </a:lnTo>
                    <a:lnTo>
                      <a:pt x="55" y="229"/>
                    </a:lnTo>
                    <a:lnTo>
                      <a:pt x="53" y="226"/>
                    </a:lnTo>
                    <a:lnTo>
                      <a:pt x="51" y="226"/>
                    </a:lnTo>
                    <a:lnTo>
                      <a:pt x="49" y="215"/>
                    </a:lnTo>
                    <a:lnTo>
                      <a:pt x="44" y="209"/>
                    </a:lnTo>
                    <a:lnTo>
                      <a:pt x="42" y="203"/>
                    </a:lnTo>
                    <a:lnTo>
                      <a:pt x="40" y="197"/>
                    </a:lnTo>
                    <a:lnTo>
                      <a:pt x="40" y="189"/>
                    </a:lnTo>
                    <a:lnTo>
                      <a:pt x="35" y="183"/>
                    </a:lnTo>
                    <a:lnTo>
                      <a:pt x="35" y="177"/>
                    </a:lnTo>
                    <a:lnTo>
                      <a:pt x="33" y="174"/>
                    </a:lnTo>
                    <a:lnTo>
                      <a:pt x="31" y="166"/>
                    </a:lnTo>
                    <a:lnTo>
                      <a:pt x="27" y="163"/>
                    </a:lnTo>
                    <a:lnTo>
                      <a:pt x="29" y="151"/>
                    </a:lnTo>
                    <a:lnTo>
                      <a:pt x="29" y="146"/>
                    </a:lnTo>
                    <a:lnTo>
                      <a:pt x="27" y="140"/>
                    </a:lnTo>
                    <a:lnTo>
                      <a:pt x="24" y="134"/>
                    </a:lnTo>
                    <a:lnTo>
                      <a:pt x="22" y="134"/>
                    </a:lnTo>
                    <a:lnTo>
                      <a:pt x="18" y="126"/>
                    </a:lnTo>
                    <a:lnTo>
                      <a:pt x="18" y="114"/>
                    </a:lnTo>
                    <a:lnTo>
                      <a:pt x="16" y="111"/>
                    </a:lnTo>
                    <a:lnTo>
                      <a:pt x="16" y="103"/>
                    </a:lnTo>
                    <a:lnTo>
                      <a:pt x="14" y="94"/>
                    </a:lnTo>
                    <a:lnTo>
                      <a:pt x="14" y="88"/>
                    </a:lnTo>
                    <a:lnTo>
                      <a:pt x="12" y="88"/>
                    </a:lnTo>
                    <a:lnTo>
                      <a:pt x="12" y="74"/>
                    </a:lnTo>
                    <a:lnTo>
                      <a:pt x="11" y="65"/>
                    </a:lnTo>
                    <a:lnTo>
                      <a:pt x="7" y="57"/>
                    </a:lnTo>
                    <a:lnTo>
                      <a:pt x="9" y="48"/>
                    </a:lnTo>
                    <a:lnTo>
                      <a:pt x="9" y="40"/>
                    </a:lnTo>
                    <a:lnTo>
                      <a:pt x="3" y="37"/>
                    </a:lnTo>
                    <a:lnTo>
                      <a:pt x="7" y="25"/>
                    </a:lnTo>
                    <a:lnTo>
                      <a:pt x="1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64" name="Freeform 172"/>
              <p:cNvSpPr>
                <a:spLocks/>
              </p:cNvSpPr>
              <p:nvPr/>
            </p:nvSpPr>
            <p:spPr bwMode="auto">
              <a:xfrm>
                <a:off x="3560" y="965"/>
                <a:ext cx="107" cy="283"/>
              </a:xfrm>
              <a:custGeom>
                <a:avLst/>
                <a:gdLst>
                  <a:gd name="T0" fmla="*/ 1 w 107"/>
                  <a:gd name="T1" fmla="*/ 2 h 283"/>
                  <a:gd name="T2" fmla="*/ 7 w 107"/>
                  <a:gd name="T3" fmla="*/ 2 h 283"/>
                  <a:gd name="T4" fmla="*/ 13 w 107"/>
                  <a:gd name="T5" fmla="*/ 5 h 283"/>
                  <a:gd name="T6" fmla="*/ 19 w 107"/>
                  <a:gd name="T7" fmla="*/ 8 h 283"/>
                  <a:gd name="T8" fmla="*/ 25 w 107"/>
                  <a:gd name="T9" fmla="*/ 11 h 283"/>
                  <a:gd name="T10" fmla="*/ 26 w 107"/>
                  <a:gd name="T11" fmla="*/ 14 h 283"/>
                  <a:gd name="T12" fmla="*/ 29 w 107"/>
                  <a:gd name="T13" fmla="*/ 17 h 283"/>
                  <a:gd name="T14" fmla="*/ 35 w 107"/>
                  <a:gd name="T15" fmla="*/ 19 h 283"/>
                  <a:gd name="T16" fmla="*/ 39 w 107"/>
                  <a:gd name="T17" fmla="*/ 25 h 283"/>
                  <a:gd name="T18" fmla="*/ 37 w 107"/>
                  <a:gd name="T19" fmla="*/ 28 h 283"/>
                  <a:gd name="T20" fmla="*/ 41 w 107"/>
                  <a:gd name="T21" fmla="*/ 34 h 283"/>
                  <a:gd name="T22" fmla="*/ 47 w 107"/>
                  <a:gd name="T23" fmla="*/ 39 h 283"/>
                  <a:gd name="T24" fmla="*/ 47 w 107"/>
                  <a:gd name="T25" fmla="*/ 45 h 283"/>
                  <a:gd name="T26" fmla="*/ 49 w 107"/>
                  <a:gd name="T27" fmla="*/ 51 h 283"/>
                  <a:gd name="T28" fmla="*/ 53 w 107"/>
                  <a:gd name="T29" fmla="*/ 54 h 283"/>
                  <a:gd name="T30" fmla="*/ 56 w 107"/>
                  <a:gd name="T31" fmla="*/ 56 h 283"/>
                  <a:gd name="T32" fmla="*/ 58 w 107"/>
                  <a:gd name="T33" fmla="*/ 65 h 283"/>
                  <a:gd name="T34" fmla="*/ 62 w 107"/>
                  <a:gd name="T35" fmla="*/ 76 h 283"/>
                  <a:gd name="T36" fmla="*/ 66 w 107"/>
                  <a:gd name="T37" fmla="*/ 88 h 283"/>
                  <a:gd name="T38" fmla="*/ 72 w 107"/>
                  <a:gd name="T39" fmla="*/ 102 h 283"/>
                  <a:gd name="T40" fmla="*/ 76 w 107"/>
                  <a:gd name="T41" fmla="*/ 111 h 283"/>
                  <a:gd name="T42" fmla="*/ 80 w 107"/>
                  <a:gd name="T43" fmla="*/ 125 h 283"/>
                  <a:gd name="T44" fmla="*/ 82 w 107"/>
                  <a:gd name="T45" fmla="*/ 139 h 283"/>
                  <a:gd name="T46" fmla="*/ 88 w 107"/>
                  <a:gd name="T47" fmla="*/ 150 h 283"/>
                  <a:gd name="T48" fmla="*/ 88 w 107"/>
                  <a:gd name="T49" fmla="*/ 162 h 283"/>
                  <a:gd name="T50" fmla="*/ 90 w 107"/>
                  <a:gd name="T51" fmla="*/ 179 h 283"/>
                  <a:gd name="T52" fmla="*/ 94 w 107"/>
                  <a:gd name="T53" fmla="*/ 190 h 283"/>
                  <a:gd name="T54" fmla="*/ 94 w 107"/>
                  <a:gd name="T55" fmla="*/ 205 h 283"/>
                  <a:gd name="T56" fmla="*/ 98 w 107"/>
                  <a:gd name="T57" fmla="*/ 225 h 283"/>
                  <a:gd name="T58" fmla="*/ 98 w 107"/>
                  <a:gd name="T59" fmla="*/ 236 h 283"/>
                  <a:gd name="T60" fmla="*/ 104 w 107"/>
                  <a:gd name="T61" fmla="*/ 256 h 283"/>
                  <a:gd name="T62" fmla="*/ 104 w 107"/>
                  <a:gd name="T63" fmla="*/ 273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83"/>
                  <a:gd name="T98" fmla="*/ 107 w 107"/>
                  <a:gd name="T99" fmla="*/ 283 h 2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83">
                    <a:moveTo>
                      <a:pt x="0" y="0"/>
                    </a:moveTo>
                    <a:lnTo>
                      <a:pt x="1" y="2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7" y="5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5" y="11"/>
                    </a:lnTo>
                    <a:lnTo>
                      <a:pt x="26" y="14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5" y="19"/>
                    </a:lnTo>
                    <a:lnTo>
                      <a:pt x="37" y="22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7" y="28"/>
                    </a:lnTo>
                    <a:lnTo>
                      <a:pt x="39" y="31"/>
                    </a:lnTo>
                    <a:lnTo>
                      <a:pt x="41" y="34"/>
                    </a:lnTo>
                    <a:lnTo>
                      <a:pt x="43" y="37"/>
                    </a:lnTo>
                    <a:lnTo>
                      <a:pt x="47" y="39"/>
                    </a:lnTo>
                    <a:lnTo>
                      <a:pt x="47" y="45"/>
                    </a:lnTo>
                    <a:lnTo>
                      <a:pt x="49" y="51"/>
                    </a:lnTo>
                    <a:lnTo>
                      <a:pt x="51" y="51"/>
                    </a:lnTo>
                    <a:lnTo>
                      <a:pt x="53" y="54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6" y="62"/>
                    </a:lnTo>
                    <a:lnTo>
                      <a:pt x="58" y="65"/>
                    </a:lnTo>
                    <a:lnTo>
                      <a:pt x="58" y="71"/>
                    </a:lnTo>
                    <a:lnTo>
                      <a:pt x="62" y="76"/>
                    </a:lnTo>
                    <a:lnTo>
                      <a:pt x="66" y="82"/>
                    </a:lnTo>
                    <a:lnTo>
                      <a:pt x="66" y="88"/>
                    </a:lnTo>
                    <a:lnTo>
                      <a:pt x="68" y="99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76" y="111"/>
                    </a:lnTo>
                    <a:lnTo>
                      <a:pt x="79" y="119"/>
                    </a:lnTo>
                    <a:lnTo>
                      <a:pt x="80" y="125"/>
                    </a:lnTo>
                    <a:lnTo>
                      <a:pt x="82" y="133"/>
                    </a:lnTo>
                    <a:lnTo>
                      <a:pt x="82" y="139"/>
                    </a:lnTo>
                    <a:lnTo>
                      <a:pt x="82" y="148"/>
                    </a:lnTo>
                    <a:lnTo>
                      <a:pt x="88" y="150"/>
                    </a:lnTo>
                    <a:lnTo>
                      <a:pt x="88" y="156"/>
                    </a:lnTo>
                    <a:lnTo>
                      <a:pt x="88" y="162"/>
                    </a:lnTo>
                    <a:lnTo>
                      <a:pt x="88" y="165"/>
                    </a:lnTo>
                    <a:lnTo>
                      <a:pt x="90" y="179"/>
                    </a:lnTo>
                    <a:lnTo>
                      <a:pt x="90" y="185"/>
                    </a:lnTo>
                    <a:lnTo>
                      <a:pt x="94" y="190"/>
                    </a:lnTo>
                    <a:lnTo>
                      <a:pt x="94" y="196"/>
                    </a:lnTo>
                    <a:lnTo>
                      <a:pt x="94" y="205"/>
                    </a:lnTo>
                    <a:lnTo>
                      <a:pt x="96" y="213"/>
                    </a:lnTo>
                    <a:lnTo>
                      <a:pt x="98" y="225"/>
                    </a:lnTo>
                    <a:lnTo>
                      <a:pt x="100" y="230"/>
                    </a:lnTo>
                    <a:lnTo>
                      <a:pt x="98" y="236"/>
                    </a:lnTo>
                    <a:lnTo>
                      <a:pt x="102" y="244"/>
                    </a:lnTo>
                    <a:lnTo>
                      <a:pt x="104" y="256"/>
                    </a:lnTo>
                    <a:lnTo>
                      <a:pt x="104" y="262"/>
                    </a:lnTo>
                    <a:lnTo>
                      <a:pt x="104" y="273"/>
                    </a:lnTo>
                    <a:lnTo>
                      <a:pt x="106" y="282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65" name="Freeform 173"/>
              <p:cNvSpPr>
                <a:spLocks/>
              </p:cNvSpPr>
              <p:nvPr/>
            </p:nvSpPr>
            <p:spPr bwMode="auto">
              <a:xfrm>
                <a:off x="3447" y="965"/>
                <a:ext cx="112" cy="283"/>
              </a:xfrm>
              <a:custGeom>
                <a:avLst/>
                <a:gdLst>
                  <a:gd name="T0" fmla="*/ 107 w 112"/>
                  <a:gd name="T1" fmla="*/ 0 h 283"/>
                  <a:gd name="T2" fmla="*/ 101 w 112"/>
                  <a:gd name="T3" fmla="*/ 2 h 283"/>
                  <a:gd name="T4" fmla="*/ 93 w 112"/>
                  <a:gd name="T5" fmla="*/ 2 h 283"/>
                  <a:gd name="T6" fmla="*/ 88 w 112"/>
                  <a:gd name="T7" fmla="*/ 5 h 283"/>
                  <a:gd name="T8" fmla="*/ 86 w 112"/>
                  <a:gd name="T9" fmla="*/ 11 h 283"/>
                  <a:gd name="T10" fmla="*/ 82 w 112"/>
                  <a:gd name="T11" fmla="*/ 14 h 283"/>
                  <a:gd name="T12" fmla="*/ 76 w 112"/>
                  <a:gd name="T13" fmla="*/ 14 h 283"/>
                  <a:gd name="T14" fmla="*/ 74 w 112"/>
                  <a:gd name="T15" fmla="*/ 19 h 283"/>
                  <a:gd name="T16" fmla="*/ 70 w 112"/>
                  <a:gd name="T17" fmla="*/ 22 h 283"/>
                  <a:gd name="T18" fmla="*/ 66 w 112"/>
                  <a:gd name="T19" fmla="*/ 25 h 283"/>
                  <a:gd name="T20" fmla="*/ 65 w 112"/>
                  <a:gd name="T21" fmla="*/ 31 h 283"/>
                  <a:gd name="T22" fmla="*/ 63 w 112"/>
                  <a:gd name="T23" fmla="*/ 34 h 283"/>
                  <a:gd name="T24" fmla="*/ 63 w 112"/>
                  <a:gd name="T25" fmla="*/ 42 h 283"/>
                  <a:gd name="T26" fmla="*/ 59 w 112"/>
                  <a:gd name="T27" fmla="*/ 45 h 283"/>
                  <a:gd name="T28" fmla="*/ 57 w 112"/>
                  <a:gd name="T29" fmla="*/ 48 h 283"/>
                  <a:gd name="T30" fmla="*/ 53 w 112"/>
                  <a:gd name="T31" fmla="*/ 54 h 283"/>
                  <a:gd name="T32" fmla="*/ 47 w 112"/>
                  <a:gd name="T33" fmla="*/ 62 h 283"/>
                  <a:gd name="T34" fmla="*/ 45 w 112"/>
                  <a:gd name="T35" fmla="*/ 74 h 283"/>
                  <a:gd name="T36" fmla="*/ 40 w 112"/>
                  <a:gd name="T37" fmla="*/ 88 h 283"/>
                  <a:gd name="T38" fmla="*/ 36 w 112"/>
                  <a:gd name="T39" fmla="*/ 96 h 283"/>
                  <a:gd name="T40" fmla="*/ 30 w 112"/>
                  <a:gd name="T41" fmla="*/ 113 h 283"/>
                  <a:gd name="T42" fmla="*/ 28 w 112"/>
                  <a:gd name="T43" fmla="*/ 119 h 283"/>
                  <a:gd name="T44" fmla="*/ 21 w 112"/>
                  <a:gd name="T45" fmla="*/ 133 h 283"/>
                  <a:gd name="T46" fmla="*/ 24 w 112"/>
                  <a:gd name="T47" fmla="*/ 150 h 283"/>
                  <a:gd name="T48" fmla="*/ 17 w 112"/>
                  <a:gd name="T49" fmla="*/ 165 h 283"/>
                  <a:gd name="T50" fmla="*/ 15 w 112"/>
                  <a:gd name="T51" fmla="*/ 176 h 283"/>
                  <a:gd name="T52" fmla="*/ 13 w 112"/>
                  <a:gd name="T53" fmla="*/ 190 h 283"/>
                  <a:gd name="T54" fmla="*/ 9 w 112"/>
                  <a:gd name="T55" fmla="*/ 207 h 283"/>
                  <a:gd name="T56" fmla="*/ 9 w 112"/>
                  <a:gd name="T57" fmla="*/ 222 h 283"/>
                  <a:gd name="T58" fmla="*/ 7 w 112"/>
                  <a:gd name="T59" fmla="*/ 239 h 283"/>
                  <a:gd name="T60" fmla="*/ 3 w 112"/>
                  <a:gd name="T61" fmla="*/ 259 h 283"/>
                  <a:gd name="T62" fmla="*/ 0 w 112"/>
                  <a:gd name="T63" fmla="*/ 273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3"/>
                  <a:gd name="T98" fmla="*/ 112 w 112"/>
                  <a:gd name="T99" fmla="*/ 283 h 2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3">
                    <a:moveTo>
                      <a:pt x="111" y="0"/>
                    </a:moveTo>
                    <a:lnTo>
                      <a:pt x="107" y="0"/>
                    </a:lnTo>
                    <a:lnTo>
                      <a:pt x="103" y="2"/>
                    </a:lnTo>
                    <a:lnTo>
                      <a:pt x="101" y="2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1" y="5"/>
                    </a:lnTo>
                    <a:lnTo>
                      <a:pt x="88" y="5"/>
                    </a:lnTo>
                    <a:lnTo>
                      <a:pt x="88" y="8"/>
                    </a:lnTo>
                    <a:lnTo>
                      <a:pt x="86" y="11"/>
                    </a:lnTo>
                    <a:lnTo>
                      <a:pt x="82" y="14"/>
                    </a:lnTo>
                    <a:lnTo>
                      <a:pt x="80" y="11"/>
                    </a:lnTo>
                    <a:lnTo>
                      <a:pt x="76" y="14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2" y="22"/>
                    </a:lnTo>
                    <a:lnTo>
                      <a:pt x="70" y="22"/>
                    </a:lnTo>
                    <a:lnTo>
                      <a:pt x="70" y="25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5" y="31"/>
                    </a:lnTo>
                    <a:lnTo>
                      <a:pt x="66" y="37"/>
                    </a:lnTo>
                    <a:lnTo>
                      <a:pt x="63" y="34"/>
                    </a:lnTo>
                    <a:lnTo>
                      <a:pt x="63" y="37"/>
                    </a:lnTo>
                    <a:lnTo>
                      <a:pt x="63" y="42"/>
                    </a:lnTo>
                    <a:lnTo>
                      <a:pt x="61" y="39"/>
                    </a:lnTo>
                    <a:lnTo>
                      <a:pt x="59" y="45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5" y="48"/>
                    </a:lnTo>
                    <a:lnTo>
                      <a:pt x="53" y="54"/>
                    </a:lnTo>
                    <a:lnTo>
                      <a:pt x="51" y="59"/>
                    </a:lnTo>
                    <a:lnTo>
                      <a:pt x="47" y="62"/>
                    </a:lnTo>
                    <a:lnTo>
                      <a:pt x="45" y="68"/>
                    </a:lnTo>
                    <a:lnTo>
                      <a:pt x="45" y="74"/>
                    </a:lnTo>
                    <a:lnTo>
                      <a:pt x="42" y="82"/>
                    </a:lnTo>
                    <a:lnTo>
                      <a:pt x="40" y="88"/>
                    </a:lnTo>
                    <a:lnTo>
                      <a:pt x="38" y="91"/>
                    </a:lnTo>
                    <a:lnTo>
                      <a:pt x="36" y="96"/>
                    </a:lnTo>
                    <a:lnTo>
                      <a:pt x="32" y="102"/>
                    </a:lnTo>
                    <a:lnTo>
                      <a:pt x="30" y="113"/>
                    </a:lnTo>
                    <a:lnTo>
                      <a:pt x="28" y="119"/>
                    </a:lnTo>
                    <a:lnTo>
                      <a:pt x="26" y="131"/>
                    </a:lnTo>
                    <a:lnTo>
                      <a:pt x="21" y="133"/>
                    </a:lnTo>
                    <a:lnTo>
                      <a:pt x="24" y="145"/>
                    </a:lnTo>
                    <a:lnTo>
                      <a:pt x="24" y="150"/>
                    </a:lnTo>
                    <a:lnTo>
                      <a:pt x="21" y="156"/>
                    </a:lnTo>
                    <a:lnTo>
                      <a:pt x="17" y="165"/>
                    </a:lnTo>
                    <a:lnTo>
                      <a:pt x="17" y="173"/>
                    </a:lnTo>
                    <a:lnTo>
                      <a:pt x="15" y="176"/>
                    </a:lnTo>
                    <a:lnTo>
                      <a:pt x="13" y="182"/>
                    </a:lnTo>
                    <a:lnTo>
                      <a:pt x="13" y="190"/>
                    </a:lnTo>
                    <a:lnTo>
                      <a:pt x="13" y="199"/>
                    </a:lnTo>
                    <a:lnTo>
                      <a:pt x="9" y="207"/>
                    </a:lnTo>
                    <a:lnTo>
                      <a:pt x="11" y="216"/>
                    </a:lnTo>
                    <a:lnTo>
                      <a:pt x="9" y="222"/>
                    </a:lnTo>
                    <a:lnTo>
                      <a:pt x="7" y="227"/>
                    </a:lnTo>
                    <a:lnTo>
                      <a:pt x="7" y="239"/>
                    </a:lnTo>
                    <a:lnTo>
                      <a:pt x="5" y="244"/>
                    </a:lnTo>
                    <a:lnTo>
                      <a:pt x="3" y="259"/>
                    </a:lnTo>
                    <a:lnTo>
                      <a:pt x="0" y="273"/>
                    </a:lnTo>
                    <a:lnTo>
                      <a:pt x="0" y="282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66" name="Freeform 174"/>
              <p:cNvSpPr>
                <a:spLocks/>
              </p:cNvSpPr>
              <p:nvPr/>
            </p:nvSpPr>
            <p:spPr bwMode="auto">
              <a:xfrm>
                <a:off x="5197" y="950"/>
                <a:ext cx="110" cy="284"/>
              </a:xfrm>
              <a:custGeom>
                <a:avLst/>
                <a:gdLst>
                  <a:gd name="T0" fmla="*/ 107 w 110"/>
                  <a:gd name="T1" fmla="*/ 0 h 284"/>
                  <a:gd name="T2" fmla="*/ 101 w 110"/>
                  <a:gd name="T3" fmla="*/ 0 h 284"/>
                  <a:gd name="T4" fmla="*/ 93 w 110"/>
                  <a:gd name="T5" fmla="*/ 0 h 284"/>
                  <a:gd name="T6" fmla="*/ 90 w 110"/>
                  <a:gd name="T7" fmla="*/ 2 h 284"/>
                  <a:gd name="T8" fmla="*/ 86 w 110"/>
                  <a:gd name="T9" fmla="*/ 8 h 284"/>
                  <a:gd name="T10" fmla="*/ 79 w 110"/>
                  <a:gd name="T11" fmla="*/ 11 h 284"/>
                  <a:gd name="T12" fmla="*/ 76 w 110"/>
                  <a:gd name="T13" fmla="*/ 17 h 284"/>
                  <a:gd name="T14" fmla="*/ 72 w 110"/>
                  <a:gd name="T15" fmla="*/ 17 h 284"/>
                  <a:gd name="T16" fmla="*/ 72 w 110"/>
                  <a:gd name="T17" fmla="*/ 20 h 284"/>
                  <a:gd name="T18" fmla="*/ 66 w 110"/>
                  <a:gd name="T19" fmla="*/ 25 h 284"/>
                  <a:gd name="T20" fmla="*/ 62 w 110"/>
                  <a:gd name="T21" fmla="*/ 31 h 284"/>
                  <a:gd name="T22" fmla="*/ 62 w 110"/>
                  <a:gd name="T23" fmla="*/ 34 h 284"/>
                  <a:gd name="T24" fmla="*/ 61 w 110"/>
                  <a:gd name="T25" fmla="*/ 40 h 284"/>
                  <a:gd name="T26" fmla="*/ 59 w 110"/>
                  <a:gd name="T27" fmla="*/ 42 h 284"/>
                  <a:gd name="T28" fmla="*/ 55 w 110"/>
                  <a:gd name="T29" fmla="*/ 48 h 284"/>
                  <a:gd name="T30" fmla="*/ 53 w 110"/>
                  <a:gd name="T31" fmla="*/ 54 h 284"/>
                  <a:gd name="T32" fmla="*/ 51 w 110"/>
                  <a:gd name="T33" fmla="*/ 60 h 284"/>
                  <a:gd name="T34" fmla="*/ 44 w 110"/>
                  <a:gd name="T35" fmla="*/ 77 h 284"/>
                  <a:gd name="T36" fmla="*/ 40 w 110"/>
                  <a:gd name="T37" fmla="*/ 82 h 284"/>
                  <a:gd name="T38" fmla="*/ 34 w 110"/>
                  <a:gd name="T39" fmla="*/ 97 h 284"/>
                  <a:gd name="T40" fmla="*/ 29 w 110"/>
                  <a:gd name="T41" fmla="*/ 111 h 284"/>
                  <a:gd name="T42" fmla="*/ 26 w 110"/>
                  <a:gd name="T43" fmla="*/ 122 h 284"/>
                  <a:gd name="T44" fmla="*/ 24 w 110"/>
                  <a:gd name="T45" fmla="*/ 137 h 284"/>
                  <a:gd name="T46" fmla="*/ 22 w 110"/>
                  <a:gd name="T47" fmla="*/ 148 h 284"/>
                  <a:gd name="T48" fmla="*/ 18 w 110"/>
                  <a:gd name="T49" fmla="*/ 160 h 284"/>
                  <a:gd name="T50" fmla="*/ 11 w 110"/>
                  <a:gd name="T51" fmla="*/ 177 h 284"/>
                  <a:gd name="T52" fmla="*/ 13 w 110"/>
                  <a:gd name="T53" fmla="*/ 191 h 284"/>
                  <a:gd name="T54" fmla="*/ 11 w 110"/>
                  <a:gd name="T55" fmla="*/ 208 h 284"/>
                  <a:gd name="T56" fmla="*/ 7 w 110"/>
                  <a:gd name="T57" fmla="*/ 217 h 284"/>
                  <a:gd name="T58" fmla="*/ 7 w 110"/>
                  <a:gd name="T59" fmla="*/ 237 h 284"/>
                  <a:gd name="T60" fmla="*/ 1 w 110"/>
                  <a:gd name="T61" fmla="*/ 251 h 284"/>
                  <a:gd name="T62" fmla="*/ 1 w 110"/>
                  <a:gd name="T63" fmla="*/ 268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4"/>
                  <a:gd name="T98" fmla="*/ 110 w 110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4">
                    <a:moveTo>
                      <a:pt x="109" y="0"/>
                    </a:moveTo>
                    <a:lnTo>
                      <a:pt x="107" y="0"/>
                    </a:lnTo>
                    <a:lnTo>
                      <a:pt x="105" y="2"/>
                    </a:lnTo>
                    <a:lnTo>
                      <a:pt x="101" y="0"/>
                    </a:lnTo>
                    <a:lnTo>
                      <a:pt x="95" y="2"/>
                    </a:lnTo>
                    <a:lnTo>
                      <a:pt x="93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79" y="11"/>
                    </a:lnTo>
                    <a:lnTo>
                      <a:pt x="77" y="14"/>
                    </a:lnTo>
                    <a:lnTo>
                      <a:pt x="76" y="17"/>
                    </a:lnTo>
                    <a:lnTo>
                      <a:pt x="74" y="17"/>
                    </a:lnTo>
                    <a:lnTo>
                      <a:pt x="72" y="17"/>
                    </a:lnTo>
                    <a:lnTo>
                      <a:pt x="70" y="17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6" y="25"/>
                    </a:lnTo>
                    <a:lnTo>
                      <a:pt x="64" y="28"/>
                    </a:lnTo>
                    <a:lnTo>
                      <a:pt x="62" y="31"/>
                    </a:lnTo>
                    <a:lnTo>
                      <a:pt x="62" y="34"/>
                    </a:lnTo>
                    <a:lnTo>
                      <a:pt x="61" y="37"/>
                    </a:lnTo>
                    <a:lnTo>
                      <a:pt x="61" y="40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7" y="45"/>
                    </a:lnTo>
                    <a:lnTo>
                      <a:pt x="55" y="48"/>
                    </a:lnTo>
                    <a:lnTo>
                      <a:pt x="55" y="51"/>
                    </a:lnTo>
                    <a:lnTo>
                      <a:pt x="53" y="54"/>
                    </a:lnTo>
                    <a:lnTo>
                      <a:pt x="51" y="57"/>
                    </a:lnTo>
                    <a:lnTo>
                      <a:pt x="51" y="60"/>
                    </a:lnTo>
                    <a:lnTo>
                      <a:pt x="46" y="68"/>
                    </a:lnTo>
                    <a:lnTo>
                      <a:pt x="44" y="77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6" y="91"/>
                    </a:lnTo>
                    <a:lnTo>
                      <a:pt x="34" y="97"/>
                    </a:lnTo>
                    <a:lnTo>
                      <a:pt x="32" y="108"/>
                    </a:lnTo>
                    <a:lnTo>
                      <a:pt x="29" y="111"/>
                    </a:lnTo>
                    <a:lnTo>
                      <a:pt x="29" y="117"/>
                    </a:lnTo>
                    <a:lnTo>
                      <a:pt x="26" y="122"/>
                    </a:lnTo>
                    <a:lnTo>
                      <a:pt x="29" y="131"/>
                    </a:lnTo>
                    <a:lnTo>
                      <a:pt x="24" y="137"/>
                    </a:lnTo>
                    <a:lnTo>
                      <a:pt x="22" y="145"/>
                    </a:lnTo>
                    <a:lnTo>
                      <a:pt x="22" y="148"/>
                    </a:lnTo>
                    <a:lnTo>
                      <a:pt x="20" y="154"/>
                    </a:lnTo>
                    <a:lnTo>
                      <a:pt x="18" y="160"/>
                    </a:lnTo>
                    <a:lnTo>
                      <a:pt x="15" y="171"/>
                    </a:lnTo>
                    <a:lnTo>
                      <a:pt x="11" y="177"/>
                    </a:lnTo>
                    <a:lnTo>
                      <a:pt x="15" y="182"/>
                    </a:lnTo>
                    <a:lnTo>
                      <a:pt x="13" y="191"/>
                    </a:lnTo>
                    <a:lnTo>
                      <a:pt x="13" y="200"/>
                    </a:lnTo>
                    <a:lnTo>
                      <a:pt x="11" y="208"/>
                    </a:lnTo>
                    <a:lnTo>
                      <a:pt x="9" y="214"/>
                    </a:lnTo>
                    <a:lnTo>
                      <a:pt x="7" y="217"/>
                    </a:lnTo>
                    <a:lnTo>
                      <a:pt x="7" y="231"/>
                    </a:lnTo>
                    <a:lnTo>
                      <a:pt x="7" y="237"/>
                    </a:lnTo>
                    <a:lnTo>
                      <a:pt x="7" y="248"/>
                    </a:lnTo>
                    <a:lnTo>
                      <a:pt x="1" y="251"/>
                    </a:lnTo>
                    <a:lnTo>
                      <a:pt x="1" y="265"/>
                    </a:lnTo>
                    <a:lnTo>
                      <a:pt x="1" y="268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67" name="Freeform 175"/>
              <p:cNvSpPr>
                <a:spLocks/>
              </p:cNvSpPr>
              <p:nvPr/>
            </p:nvSpPr>
            <p:spPr bwMode="auto">
              <a:xfrm>
                <a:off x="3223" y="1233"/>
                <a:ext cx="107" cy="274"/>
              </a:xfrm>
              <a:custGeom>
                <a:avLst/>
                <a:gdLst>
                  <a:gd name="T0" fmla="*/ 104 w 107"/>
                  <a:gd name="T1" fmla="*/ 273 h 274"/>
                  <a:gd name="T2" fmla="*/ 98 w 107"/>
                  <a:gd name="T3" fmla="*/ 270 h 274"/>
                  <a:gd name="T4" fmla="*/ 96 w 107"/>
                  <a:gd name="T5" fmla="*/ 270 h 274"/>
                  <a:gd name="T6" fmla="*/ 86 w 107"/>
                  <a:gd name="T7" fmla="*/ 267 h 274"/>
                  <a:gd name="T8" fmla="*/ 83 w 107"/>
                  <a:gd name="T9" fmla="*/ 261 h 274"/>
                  <a:gd name="T10" fmla="*/ 81 w 107"/>
                  <a:gd name="T11" fmla="*/ 261 h 274"/>
                  <a:gd name="T12" fmla="*/ 77 w 107"/>
                  <a:gd name="T13" fmla="*/ 258 h 274"/>
                  <a:gd name="T14" fmla="*/ 71 w 107"/>
                  <a:gd name="T15" fmla="*/ 252 h 274"/>
                  <a:gd name="T16" fmla="*/ 67 w 107"/>
                  <a:gd name="T17" fmla="*/ 247 h 274"/>
                  <a:gd name="T18" fmla="*/ 67 w 107"/>
                  <a:gd name="T19" fmla="*/ 244 h 274"/>
                  <a:gd name="T20" fmla="*/ 62 w 107"/>
                  <a:gd name="T21" fmla="*/ 238 h 274"/>
                  <a:gd name="T22" fmla="*/ 60 w 107"/>
                  <a:gd name="T23" fmla="*/ 235 h 274"/>
                  <a:gd name="T24" fmla="*/ 60 w 107"/>
                  <a:gd name="T25" fmla="*/ 229 h 274"/>
                  <a:gd name="T26" fmla="*/ 58 w 107"/>
                  <a:gd name="T27" fmla="*/ 227 h 274"/>
                  <a:gd name="T28" fmla="*/ 54 w 107"/>
                  <a:gd name="T29" fmla="*/ 224 h 274"/>
                  <a:gd name="T30" fmla="*/ 53 w 107"/>
                  <a:gd name="T31" fmla="*/ 221 h 274"/>
                  <a:gd name="T32" fmla="*/ 47 w 107"/>
                  <a:gd name="T33" fmla="*/ 209 h 274"/>
                  <a:gd name="T34" fmla="*/ 42 w 107"/>
                  <a:gd name="T35" fmla="*/ 198 h 274"/>
                  <a:gd name="T36" fmla="*/ 38 w 107"/>
                  <a:gd name="T37" fmla="*/ 189 h 274"/>
                  <a:gd name="T38" fmla="*/ 34 w 107"/>
                  <a:gd name="T39" fmla="*/ 175 h 274"/>
                  <a:gd name="T40" fmla="*/ 30 w 107"/>
                  <a:gd name="T41" fmla="*/ 163 h 274"/>
                  <a:gd name="T42" fmla="*/ 26 w 107"/>
                  <a:gd name="T43" fmla="*/ 152 h 274"/>
                  <a:gd name="T44" fmla="*/ 24 w 107"/>
                  <a:gd name="T45" fmla="*/ 137 h 274"/>
                  <a:gd name="T46" fmla="*/ 21 w 107"/>
                  <a:gd name="T47" fmla="*/ 129 h 274"/>
                  <a:gd name="T48" fmla="*/ 17 w 107"/>
                  <a:gd name="T49" fmla="*/ 112 h 274"/>
                  <a:gd name="T50" fmla="*/ 17 w 107"/>
                  <a:gd name="T51" fmla="*/ 100 h 274"/>
                  <a:gd name="T52" fmla="*/ 13 w 107"/>
                  <a:gd name="T53" fmla="*/ 89 h 274"/>
                  <a:gd name="T54" fmla="*/ 11 w 107"/>
                  <a:gd name="T55" fmla="*/ 68 h 274"/>
                  <a:gd name="T56" fmla="*/ 9 w 107"/>
                  <a:gd name="T57" fmla="*/ 57 h 274"/>
                  <a:gd name="T58" fmla="*/ 5 w 107"/>
                  <a:gd name="T59" fmla="*/ 45 h 274"/>
                  <a:gd name="T60" fmla="*/ 1 w 107"/>
                  <a:gd name="T61" fmla="*/ 25 h 274"/>
                  <a:gd name="T62" fmla="*/ 3 w 107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74"/>
                  <a:gd name="T98" fmla="*/ 107 w 107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74">
                    <a:moveTo>
                      <a:pt x="106" y="273"/>
                    </a:moveTo>
                    <a:lnTo>
                      <a:pt x="104" y="273"/>
                    </a:lnTo>
                    <a:lnTo>
                      <a:pt x="100" y="273"/>
                    </a:lnTo>
                    <a:lnTo>
                      <a:pt x="98" y="270"/>
                    </a:lnTo>
                    <a:lnTo>
                      <a:pt x="96" y="273"/>
                    </a:lnTo>
                    <a:lnTo>
                      <a:pt x="96" y="270"/>
                    </a:lnTo>
                    <a:lnTo>
                      <a:pt x="90" y="270"/>
                    </a:lnTo>
                    <a:lnTo>
                      <a:pt x="86" y="267"/>
                    </a:lnTo>
                    <a:lnTo>
                      <a:pt x="84" y="261"/>
                    </a:lnTo>
                    <a:lnTo>
                      <a:pt x="83" y="261"/>
                    </a:lnTo>
                    <a:lnTo>
                      <a:pt x="81" y="261"/>
                    </a:lnTo>
                    <a:lnTo>
                      <a:pt x="79" y="258"/>
                    </a:lnTo>
                    <a:lnTo>
                      <a:pt x="77" y="258"/>
                    </a:lnTo>
                    <a:lnTo>
                      <a:pt x="73" y="258"/>
                    </a:lnTo>
                    <a:lnTo>
                      <a:pt x="71" y="252"/>
                    </a:lnTo>
                    <a:lnTo>
                      <a:pt x="69" y="250"/>
                    </a:lnTo>
                    <a:lnTo>
                      <a:pt x="67" y="247"/>
                    </a:lnTo>
                    <a:lnTo>
                      <a:pt x="67" y="244"/>
                    </a:lnTo>
                    <a:lnTo>
                      <a:pt x="62" y="238"/>
                    </a:lnTo>
                    <a:lnTo>
                      <a:pt x="60" y="235"/>
                    </a:lnTo>
                    <a:lnTo>
                      <a:pt x="60" y="229"/>
                    </a:lnTo>
                    <a:lnTo>
                      <a:pt x="58" y="227"/>
                    </a:lnTo>
                    <a:lnTo>
                      <a:pt x="56" y="227"/>
                    </a:lnTo>
                    <a:lnTo>
                      <a:pt x="54" y="224"/>
                    </a:lnTo>
                    <a:lnTo>
                      <a:pt x="53" y="224"/>
                    </a:lnTo>
                    <a:lnTo>
                      <a:pt x="53" y="221"/>
                    </a:lnTo>
                    <a:lnTo>
                      <a:pt x="51" y="221"/>
                    </a:lnTo>
                    <a:lnTo>
                      <a:pt x="47" y="209"/>
                    </a:lnTo>
                    <a:lnTo>
                      <a:pt x="45" y="206"/>
                    </a:lnTo>
                    <a:lnTo>
                      <a:pt x="42" y="198"/>
                    </a:lnTo>
                    <a:lnTo>
                      <a:pt x="38" y="195"/>
                    </a:lnTo>
                    <a:lnTo>
                      <a:pt x="38" y="189"/>
                    </a:lnTo>
                    <a:lnTo>
                      <a:pt x="36" y="181"/>
                    </a:lnTo>
                    <a:lnTo>
                      <a:pt x="34" y="175"/>
                    </a:lnTo>
                    <a:lnTo>
                      <a:pt x="32" y="169"/>
                    </a:lnTo>
                    <a:lnTo>
                      <a:pt x="30" y="163"/>
                    </a:lnTo>
                    <a:lnTo>
                      <a:pt x="28" y="160"/>
                    </a:lnTo>
                    <a:lnTo>
                      <a:pt x="26" y="152"/>
                    </a:lnTo>
                    <a:lnTo>
                      <a:pt x="24" y="143"/>
                    </a:lnTo>
                    <a:lnTo>
                      <a:pt x="24" y="137"/>
                    </a:lnTo>
                    <a:lnTo>
                      <a:pt x="26" y="135"/>
                    </a:lnTo>
                    <a:lnTo>
                      <a:pt x="21" y="129"/>
                    </a:lnTo>
                    <a:lnTo>
                      <a:pt x="19" y="123"/>
                    </a:lnTo>
                    <a:lnTo>
                      <a:pt x="17" y="112"/>
                    </a:lnTo>
                    <a:lnTo>
                      <a:pt x="17" y="109"/>
                    </a:lnTo>
                    <a:lnTo>
                      <a:pt x="17" y="100"/>
                    </a:lnTo>
                    <a:lnTo>
                      <a:pt x="15" y="94"/>
                    </a:lnTo>
                    <a:lnTo>
                      <a:pt x="13" y="89"/>
                    </a:lnTo>
                    <a:lnTo>
                      <a:pt x="9" y="80"/>
                    </a:lnTo>
                    <a:lnTo>
                      <a:pt x="11" y="68"/>
                    </a:lnTo>
                    <a:lnTo>
                      <a:pt x="9" y="57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5" y="34"/>
                    </a:lnTo>
                    <a:lnTo>
                      <a:pt x="1" y="25"/>
                    </a:lnTo>
                    <a:lnTo>
                      <a:pt x="1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68" name="Freeform 176"/>
              <p:cNvSpPr>
                <a:spLocks/>
              </p:cNvSpPr>
              <p:nvPr/>
            </p:nvSpPr>
            <p:spPr bwMode="auto">
              <a:xfrm>
                <a:off x="3329" y="1233"/>
                <a:ext cx="110" cy="288"/>
              </a:xfrm>
              <a:custGeom>
                <a:avLst/>
                <a:gdLst>
                  <a:gd name="T0" fmla="*/ 3 w 110"/>
                  <a:gd name="T1" fmla="*/ 284 h 288"/>
                  <a:gd name="T2" fmla="*/ 12 w 110"/>
                  <a:gd name="T3" fmla="*/ 287 h 288"/>
                  <a:gd name="T4" fmla="*/ 18 w 110"/>
                  <a:gd name="T5" fmla="*/ 284 h 288"/>
                  <a:gd name="T6" fmla="*/ 22 w 110"/>
                  <a:gd name="T7" fmla="*/ 284 h 288"/>
                  <a:gd name="T8" fmla="*/ 27 w 110"/>
                  <a:gd name="T9" fmla="*/ 278 h 288"/>
                  <a:gd name="T10" fmla="*/ 31 w 110"/>
                  <a:gd name="T11" fmla="*/ 272 h 288"/>
                  <a:gd name="T12" fmla="*/ 35 w 110"/>
                  <a:gd name="T13" fmla="*/ 269 h 288"/>
                  <a:gd name="T14" fmla="*/ 36 w 110"/>
                  <a:gd name="T15" fmla="*/ 269 h 288"/>
                  <a:gd name="T16" fmla="*/ 40 w 110"/>
                  <a:gd name="T17" fmla="*/ 261 h 288"/>
                  <a:gd name="T18" fmla="*/ 44 w 110"/>
                  <a:gd name="T19" fmla="*/ 258 h 288"/>
                  <a:gd name="T20" fmla="*/ 46 w 110"/>
                  <a:gd name="T21" fmla="*/ 255 h 288"/>
                  <a:gd name="T22" fmla="*/ 48 w 110"/>
                  <a:gd name="T23" fmla="*/ 249 h 288"/>
                  <a:gd name="T24" fmla="*/ 49 w 110"/>
                  <a:gd name="T25" fmla="*/ 246 h 288"/>
                  <a:gd name="T26" fmla="*/ 53 w 110"/>
                  <a:gd name="T27" fmla="*/ 238 h 288"/>
                  <a:gd name="T28" fmla="*/ 55 w 110"/>
                  <a:gd name="T29" fmla="*/ 232 h 288"/>
                  <a:gd name="T30" fmla="*/ 57 w 110"/>
                  <a:gd name="T31" fmla="*/ 232 h 288"/>
                  <a:gd name="T32" fmla="*/ 62 w 110"/>
                  <a:gd name="T33" fmla="*/ 220 h 288"/>
                  <a:gd name="T34" fmla="*/ 68 w 110"/>
                  <a:gd name="T35" fmla="*/ 209 h 288"/>
                  <a:gd name="T36" fmla="*/ 72 w 110"/>
                  <a:gd name="T37" fmla="*/ 195 h 288"/>
                  <a:gd name="T38" fmla="*/ 75 w 110"/>
                  <a:gd name="T39" fmla="*/ 186 h 288"/>
                  <a:gd name="T40" fmla="*/ 77 w 110"/>
                  <a:gd name="T41" fmla="*/ 172 h 288"/>
                  <a:gd name="T42" fmla="*/ 84 w 110"/>
                  <a:gd name="T43" fmla="*/ 160 h 288"/>
                  <a:gd name="T44" fmla="*/ 84 w 110"/>
                  <a:gd name="T45" fmla="*/ 140 h 288"/>
                  <a:gd name="T46" fmla="*/ 90 w 110"/>
                  <a:gd name="T47" fmla="*/ 129 h 288"/>
                  <a:gd name="T48" fmla="*/ 92 w 110"/>
                  <a:gd name="T49" fmla="*/ 120 h 288"/>
                  <a:gd name="T50" fmla="*/ 94 w 110"/>
                  <a:gd name="T51" fmla="*/ 106 h 288"/>
                  <a:gd name="T52" fmla="*/ 97 w 110"/>
                  <a:gd name="T53" fmla="*/ 88 h 288"/>
                  <a:gd name="T54" fmla="*/ 97 w 110"/>
                  <a:gd name="T55" fmla="*/ 74 h 288"/>
                  <a:gd name="T56" fmla="*/ 99 w 110"/>
                  <a:gd name="T57" fmla="*/ 57 h 288"/>
                  <a:gd name="T58" fmla="*/ 103 w 110"/>
                  <a:gd name="T59" fmla="*/ 43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4"/>
                    </a:moveTo>
                    <a:lnTo>
                      <a:pt x="3" y="284"/>
                    </a:lnTo>
                    <a:lnTo>
                      <a:pt x="9" y="281"/>
                    </a:lnTo>
                    <a:lnTo>
                      <a:pt x="12" y="287"/>
                    </a:lnTo>
                    <a:lnTo>
                      <a:pt x="14" y="284"/>
                    </a:lnTo>
                    <a:lnTo>
                      <a:pt x="18" y="284"/>
                    </a:lnTo>
                    <a:lnTo>
                      <a:pt x="20" y="284"/>
                    </a:lnTo>
                    <a:lnTo>
                      <a:pt x="22" y="284"/>
                    </a:lnTo>
                    <a:lnTo>
                      <a:pt x="25" y="281"/>
                    </a:lnTo>
                    <a:lnTo>
                      <a:pt x="27" y="278"/>
                    </a:lnTo>
                    <a:lnTo>
                      <a:pt x="27" y="275"/>
                    </a:lnTo>
                    <a:lnTo>
                      <a:pt x="31" y="272"/>
                    </a:lnTo>
                    <a:lnTo>
                      <a:pt x="35" y="269"/>
                    </a:lnTo>
                    <a:lnTo>
                      <a:pt x="36" y="269"/>
                    </a:lnTo>
                    <a:lnTo>
                      <a:pt x="38" y="264"/>
                    </a:lnTo>
                    <a:lnTo>
                      <a:pt x="40" y="261"/>
                    </a:lnTo>
                    <a:lnTo>
                      <a:pt x="42" y="261"/>
                    </a:lnTo>
                    <a:lnTo>
                      <a:pt x="44" y="258"/>
                    </a:lnTo>
                    <a:lnTo>
                      <a:pt x="46" y="255"/>
                    </a:lnTo>
                    <a:lnTo>
                      <a:pt x="48" y="252"/>
                    </a:lnTo>
                    <a:lnTo>
                      <a:pt x="48" y="249"/>
                    </a:lnTo>
                    <a:lnTo>
                      <a:pt x="49" y="246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1" y="232"/>
                    </a:lnTo>
                    <a:lnTo>
                      <a:pt x="55" y="232"/>
                    </a:lnTo>
                    <a:lnTo>
                      <a:pt x="53" y="229"/>
                    </a:lnTo>
                    <a:lnTo>
                      <a:pt x="57" y="232"/>
                    </a:lnTo>
                    <a:lnTo>
                      <a:pt x="62" y="220"/>
                    </a:lnTo>
                    <a:lnTo>
                      <a:pt x="64" y="215"/>
                    </a:lnTo>
                    <a:lnTo>
                      <a:pt x="68" y="209"/>
                    </a:lnTo>
                    <a:lnTo>
                      <a:pt x="70" y="203"/>
                    </a:lnTo>
                    <a:lnTo>
                      <a:pt x="72" y="195"/>
                    </a:lnTo>
                    <a:lnTo>
                      <a:pt x="73" y="189"/>
                    </a:lnTo>
                    <a:lnTo>
                      <a:pt x="75" y="186"/>
                    </a:lnTo>
                    <a:lnTo>
                      <a:pt x="77" y="183"/>
                    </a:lnTo>
                    <a:lnTo>
                      <a:pt x="77" y="172"/>
                    </a:lnTo>
                    <a:lnTo>
                      <a:pt x="83" y="163"/>
                    </a:lnTo>
                    <a:lnTo>
                      <a:pt x="84" y="160"/>
                    </a:lnTo>
                    <a:lnTo>
                      <a:pt x="83" y="154"/>
                    </a:lnTo>
                    <a:lnTo>
                      <a:pt x="84" y="140"/>
                    </a:lnTo>
                    <a:lnTo>
                      <a:pt x="88" y="140"/>
                    </a:lnTo>
                    <a:lnTo>
                      <a:pt x="90" y="129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94" y="109"/>
                    </a:lnTo>
                    <a:lnTo>
                      <a:pt x="94" y="106"/>
                    </a:lnTo>
                    <a:lnTo>
                      <a:pt x="94" y="100"/>
                    </a:lnTo>
                    <a:lnTo>
                      <a:pt x="97" y="88"/>
                    </a:lnTo>
                    <a:lnTo>
                      <a:pt x="97" y="83"/>
                    </a:lnTo>
                    <a:lnTo>
                      <a:pt x="97" y="74"/>
                    </a:lnTo>
                    <a:lnTo>
                      <a:pt x="101" y="68"/>
                    </a:lnTo>
                    <a:lnTo>
                      <a:pt x="99" y="57"/>
                    </a:lnTo>
                    <a:lnTo>
                      <a:pt x="103" y="51"/>
                    </a:lnTo>
                    <a:lnTo>
                      <a:pt x="103" y="43"/>
                    </a:lnTo>
                    <a:lnTo>
                      <a:pt x="103" y="37"/>
                    </a:lnTo>
                    <a:lnTo>
                      <a:pt x="107" y="28"/>
                    </a:lnTo>
                    <a:lnTo>
                      <a:pt x="107" y="20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69" name="Freeform 177"/>
              <p:cNvSpPr>
                <a:spLocks/>
              </p:cNvSpPr>
              <p:nvPr/>
            </p:nvSpPr>
            <p:spPr bwMode="auto">
              <a:xfrm>
                <a:off x="3329" y="1233"/>
                <a:ext cx="110" cy="288"/>
              </a:xfrm>
              <a:custGeom>
                <a:avLst/>
                <a:gdLst>
                  <a:gd name="T0" fmla="*/ 3 w 110"/>
                  <a:gd name="T1" fmla="*/ 284 h 288"/>
                  <a:gd name="T2" fmla="*/ 12 w 110"/>
                  <a:gd name="T3" fmla="*/ 287 h 288"/>
                  <a:gd name="T4" fmla="*/ 18 w 110"/>
                  <a:gd name="T5" fmla="*/ 284 h 288"/>
                  <a:gd name="T6" fmla="*/ 22 w 110"/>
                  <a:gd name="T7" fmla="*/ 284 h 288"/>
                  <a:gd name="T8" fmla="*/ 27 w 110"/>
                  <a:gd name="T9" fmla="*/ 278 h 288"/>
                  <a:gd name="T10" fmla="*/ 31 w 110"/>
                  <a:gd name="T11" fmla="*/ 272 h 288"/>
                  <a:gd name="T12" fmla="*/ 35 w 110"/>
                  <a:gd name="T13" fmla="*/ 269 h 288"/>
                  <a:gd name="T14" fmla="*/ 36 w 110"/>
                  <a:gd name="T15" fmla="*/ 269 h 288"/>
                  <a:gd name="T16" fmla="*/ 40 w 110"/>
                  <a:gd name="T17" fmla="*/ 261 h 288"/>
                  <a:gd name="T18" fmla="*/ 44 w 110"/>
                  <a:gd name="T19" fmla="*/ 258 h 288"/>
                  <a:gd name="T20" fmla="*/ 46 w 110"/>
                  <a:gd name="T21" fmla="*/ 255 h 288"/>
                  <a:gd name="T22" fmla="*/ 48 w 110"/>
                  <a:gd name="T23" fmla="*/ 249 h 288"/>
                  <a:gd name="T24" fmla="*/ 49 w 110"/>
                  <a:gd name="T25" fmla="*/ 246 h 288"/>
                  <a:gd name="T26" fmla="*/ 53 w 110"/>
                  <a:gd name="T27" fmla="*/ 238 h 288"/>
                  <a:gd name="T28" fmla="*/ 55 w 110"/>
                  <a:gd name="T29" fmla="*/ 232 h 288"/>
                  <a:gd name="T30" fmla="*/ 57 w 110"/>
                  <a:gd name="T31" fmla="*/ 232 h 288"/>
                  <a:gd name="T32" fmla="*/ 62 w 110"/>
                  <a:gd name="T33" fmla="*/ 220 h 288"/>
                  <a:gd name="T34" fmla="*/ 68 w 110"/>
                  <a:gd name="T35" fmla="*/ 209 h 288"/>
                  <a:gd name="T36" fmla="*/ 72 w 110"/>
                  <a:gd name="T37" fmla="*/ 195 h 288"/>
                  <a:gd name="T38" fmla="*/ 75 w 110"/>
                  <a:gd name="T39" fmla="*/ 186 h 288"/>
                  <a:gd name="T40" fmla="*/ 77 w 110"/>
                  <a:gd name="T41" fmla="*/ 172 h 288"/>
                  <a:gd name="T42" fmla="*/ 84 w 110"/>
                  <a:gd name="T43" fmla="*/ 160 h 288"/>
                  <a:gd name="T44" fmla="*/ 84 w 110"/>
                  <a:gd name="T45" fmla="*/ 140 h 288"/>
                  <a:gd name="T46" fmla="*/ 90 w 110"/>
                  <a:gd name="T47" fmla="*/ 129 h 288"/>
                  <a:gd name="T48" fmla="*/ 92 w 110"/>
                  <a:gd name="T49" fmla="*/ 120 h 288"/>
                  <a:gd name="T50" fmla="*/ 96 w 110"/>
                  <a:gd name="T51" fmla="*/ 103 h 288"/>
                  <a:gd name="T52" fmla="*/ 97 w 110"/>
                  <a:gd name="T53" fmla="*/ 88 h 288"/>
                  <a:gd name="T54" fmla="*/ 97 w 110"/>
                  <a:gd name="T55" fmla="*/ 71 h 288"/>
                  <a:gd name="T56" fmla="*/ 99 w 110"/>
                  <a:gd name="T57" fmla="*/ 57 h 288"/>
                  <a:gd name="T58" fmla="*/ 103 w 110"/>
                  <a:gd name="T59" fmla="*/ 43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4"/>
                    </a:moveTo>
                    <a:lnTo>
                      <a:pt x="3" y="284"/>
                    </a:lnTo>
                    <a:lnTo>
                      <a:pt x="9" y="281"/>
                    </a:lnTo>
                    <a:lnTo>
                      <a:pt x="12" y="287"/>
                    </a:lnTo>
                    <a:lnTo>
                      <a:pt x="14" y="284"/>
                    </a:lnTo>
                    <a:lnTo>
                      <a:pt x="18" y="284"/>
                    </a:lnTo>
                    <a:lnTo>
                      <a:pt x="20" y="284"/>
                    </a:lnTo>
                    <a:lnTo>
                      <a:pt x="22" y="284"/>
                    </a:lnTo>
                    <a:lnTo>
                      <a:pt x="25" y="281"/>
                    </a:lnTo>
                    <a:lnTo>
                      <a:pt x="27" y="278"/>
                    </a:lnTo>
                    <a:lnTo>
                      <a:pt x="27" y="275"/>
                    </a:lnTo>
                    <a:lnTo>
                      <a:pt x="31" y="272"/>
                    </a:lnTo>
                    <a:lnTo>
                      <a:pt x="35" y="269"/>
                    </a:lnTo>
                    <a:lnTo>
                      <a:pt x="36" y="269"/>
                    </a:lnTo>
                    <a:lnTo>
                      <a:pt x="38" y="264"/>
                    </a:lnTo>
                    <a:lnTo>
                      <a:pt x="40" y="261"/>
                    </a:lnTo>
                    <a:lnTo>
                      <a:pt x="42" y="261"/>
                    </a:lnTo>
                    <a:lnTo>
                      <a:pt x="44" y="258"/>
                    </a:lnTo>
                    <a:lnTo>
                      <a:pt x="46" y="255"/>
                    </a:lnTo>
                    <a:lnTo>
                      <a:pt x="48" y="252"/>
                    </a:lnTo>
                    <a:lnTo>
                      <a:pt x="48" y="249"/>
                    </a:lnTo>
                    <a:lnTo>
                      <a:pt x="49" y="246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1" y="232"/>
                    </a:lnTo>
                    <a:lnTo>
                      <a:pt x="55" y="232"/>
                    </a:lnTo>
                    <a:lnTo>
                      <a:pt x="53" y="229"/>
                    </a:lnTo>
                    <a:lnTo>
                      <a:pt x="57" y="232"/>
                    </a:lnTo>
                    <a:lnTo>
                      <a:pt x="62" y="220"/>
                    </a:lnTo>
                    <a:lnTo>
                      <a:pt x="64" y="215"/>
                    </a:lnTo>
                    <a:lnTo>
                      <a:pt x="68" y="209"/>
                    </a:lnTo>
                    <a:lnTo>
                      <a:pt x="70" y="203"/>
                    </a:lnTo>
                    <a:lnTo>
                      <a:pt x="72" y="195"/>
                    </a:lnTo>
                    <a:lnTo>
                      <a:pt x="73" y="189"/>
                    </a:lnTo>
                    <a:lnTo>
                      <a:pt x="75" y="186"/>
                    </a:lnTo>
                    <a:lnTo>
                      <a:pt x="77" y="183"/>
                    </a:lnTo>
                    <a:lnTo>
                      <a:pt x="77" y="172"/>
                    </a:lnTo>
                    <a:lnTo>
                      <a:pt x="83" y="163"/>
                    </a:lnTo>
                    <a:lnTo>
                      <a:pt x="84" y="160"/>
                    </a:lnTo>
                    <a:lnTo>
                      <a:pt x="83" y="154"/>
                    </a:lnTo>
                    <a:lnTo>
                      <a:pt x="84" y="140"/>
                    </a:lnTo>
                    <a:lnTo>
                      <a:pt x="88" y="140"/>
                    </a:lnTo>
                    <a:lnTo>
                      <a:pt x="90" y="129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94" y="109"/>
                    </a:lnTo>
                    <a:lnTo>
                      <a:pt x="96" y="103"/>
                    </a:lnTo>
                    <a:lnTo>
                      <a:pt x="94" y="100"/>
                    </a:lnTo>
                    <a:lnTo>
                      <a:pt x="97" y="88"/>
                    </a:lnTo>
                    <a:lnTo>
                      <a:pt x="97" y="83"/>
                    </a:lnTo>
                    <a:lnTo>
                      <a:pt x="97" y="71"/>
                    </a:lnTo>
                    <a:lnTo>
                      <a:pt x="101" y="68"/>
                    </a:lnTo>
                    <a:lnTo>
                      <a:pt x="99" y="57"/>
                    </a:lnTo>
                    <a:lnTo>
                      <a:pt x="103" y="51"/>
                    </a:lnTo>
                    <a:lnTo>
                      <a:pt x="103" y="43"/>
                    </a:lnTo>
                    <a:lnTo>
                      <a:pt x="103" y="37"/>
                    </a:lnTo>
                    <a:lnTo>
                      <a:pt x="107" y="28"/>
                    </a:lnTo>
                    <a:lnTo>
                      <a:pt x="107" y="20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70" name="Freeform 178"/>
              <p:cNvSpPr>
                <a:spLocks/>
              </p:cNvSpPr>
              <p:nvPr/>
            </p:nvSpPr>
            <p:spPr bwMode="auto">
              <a:xfrm>
                <a:off x="3223" y="1233"/>
                <a:ext cx="107" cy="274"/>
              </a:xfrm>
              <a:custGeom>
                <a:avLst/>
                <a:gdLst>
                  <a:gd name="T0" fmla="*/ 104 w 107"/>
                  <a:gd name="T1" fmla="*/ 273 h 274"/>
                  <a:gd name="T2" fmla="*/ 98 w 107"/>
                  <a:gd name="T3" fmla="*/ 270 h 274"/>
                  <a:gd name="T4" fmla="*/ 92 w 107"/>
                  <a:gd name="T5" fmla="*/ 270 h 274"/>
                  <a:gd name="T6" fmla="*/ 86 w 107"/>
                  <a:gd name="T7" fmla="*/ 267 h 274"/>
                  <a:gd name="T8" fmla="*/ 81 w 107"/>
                  <a:gd name="T9" fmla="*/ 261 h 274"/>
                  <a:gd name="T10" fmla="*/ 81 w 107"/>
                  <a:gd name="T11" fmla="*/ 261 h 274"/>
                  <a:gd name="T12" fmla="*/ 77 w 107"/>
                  <a:gd name="T13" fmla="*/ 258 h 274"/>
                  <a:gd name="T14" fmla="*/ 71 w 107"/>
                  <a:gd name="T15" fmla="*/ 252 h 274"/>
                  <a:gd name="T16" fmla="*/ 67 w 107"/>
                  <a:gd name="T17" fmla="*/ 247 h 274"/>
                  <a:gd name="T18" fmla="*/ 67 w 107"/>
                  <a:gd name="T19" fmla="*/ 244 h 274"/>
                  <a:gd name="T20" fmla="*/ 62 w 107"/>
                  <a:gd name="T21" fmla="*/ 238 h 274"/>
                  <a:gd name="T22" fmla="*/ 60 w 107"/>
                  <a:gd name="T23" fmla="*/ 235 h 274"/>
                  <a:gd name="T24" fmla="*/ 60 w 107"/>
                  <a:gd name="T25" fmla="*/ 229 h 274"/>
                  <a:gd name="T26" fmla="*/ 58 w 107"/>
                  <a:gd name="T27" fmla="*/ 227 h 274"/>
                  <a:gd name="T28" fmla="*/ 54 w 107"/>
                  <a:gd name="T29" fmla="*/ 224 h 274"/>
                  <a:gd name="T30" fmla="*/ 53 w 107"/>
                  <a:gd name="T31" fmla="*/ 221 h 274"/>
                  <a:gd name="T32" fmla="*/ 47 w 107"/>
                  <a:gd name="T33" fmla="*/ 209 h 274"/>
                  <a:gd name="T34" fmla="*/ 42 w 107"/>
                  <a:gd name="T35" fmla="*/ 198 h 274"/>
                  <a:gd name="T36" fmla="*/ 38 w 107"/>
                  <a:gd name="T37" fmla="*/ 189 h 274"/>
                  <a:gd name="T38" fmla="*/ 34 w 107"/>
                  <a:gd name="T39" fmla="*/ 175 h 274"/>
                  <a:gd name="T40" fmla="*/ 30 w 107"/>
                  <a:gd name="T41" fmla="*/ 163 h 274"/>
                  <a:gd name="T42" fmla="*/ 26 w 107"/>
                  <a:gd name="T43" fmla="*/ 152 h 274"/>
                  <a:gd name="T44" fmla="*/ 24 w 107"/>
                  <a:gd name="T45" fmla="*/ 137 h 274"/>
                  <a:gd name="T46" fmla="*/ 21 w 107"/>
                  <a:gd name="T47" fmla="*/ 129 h 274"/>
                  <a:gd name="T48" fmla="*/ 17 w 107"/>
                  <a:gd name="T49" fmla="*/ 112 h 274"/>
                  <a:gd name="T50" fmla="*/ 17 w 107"/>
                  <a:gd name="T51" fmla="*/ 103 h 274"/>
                  <a:gd name="T52" fmla="*/ 13 w 107"/>
                  <a:gd name="T53" fmla="*/ 89 h 274"/>
                  <a:gd name="T54" fmla="*/ 11 w 107"/>
                  <a:gd name="T55" fmla="*/ 68 h 274"/>
                  <a:gd name="T56" fmla="*/ 9 w 107"/>
                  <a:gd name="T57" fmla="*/ 60 h 274"/>
                  <a:gd name="T58" fmla="*/ 5 w 107"/>
                  <a:gd name="T59" fmla="*/ 45 h 274"/>
                  <a:gd name="T60" fmla="*/ 1 w 107"/>
                  <a:gd name="T61" fmla="*/ 25 h 274"/>
                  <a:gd name="T62" fmla="*/ 3 w 107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74"/>
                  <a:gd name="T98" fmla="*/ 107 w 107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74">
                    <a:moveTo>
                      <a:pt x="106" y="273"/>
                    </a:moveTo>
                    <a:lnTo>
                      <a:pt x="104" y="273"/>
                    </a:lnTo>
                    <a:lnTo>
                      <a:pt x="100" y="273"/>
                    </a:lnTo>
                    <a:lnTo>
                      <a:pt x="98" y="270"/>
                    </a:lnTo>
                    <a:lnTo>
                      <a:pt x="94" y="273"/>
                    </a:lnTo>
                    <a:lnTo>
                      <a:pt x="92" y="270"/>
                    </a:lnTo>
                    <a:lnTo>
                      <a:pt x="90" y="270"/>
                    </a:lnTo>
                    <a:lnTo>
                      <a:pt x="86" y="267"/>
                    </a:lnTo>
                    <a:lnTo>
                      <a:pt x="84" y="264"/>
                    </a:lnTo>
                    <a:lnTo>
                      <a:pt x="81" y="261"/>
                    </a:lnTo>
                    <a:lnTo>
                      <a:pt x="77" y="261"/>
                    </a:lnTo>
                    <a:lnTo>
                      <a:pt x="77" y="258"/>
                    </a:lnTo>
                    <a:lnTo>
                      <a:pt x="73" y="258"/>
                    </a:lnTo>
                    <a:lnTo>
                      <a:pt x="71" y="252"/>
                    </a:lnTo>
                    <a:lnTo>
                      <a:pt x="67" y="252"/>
                    </a:lnTo>
                    <a:lnTo>
                      <a:pt x="67" y="247"/>
                    </a:lnTo>
                    <a:lnTo>
                      <a:pt x="67" y="244"/>
                    </a:lnTo>
                    <a:lnTo>
                      <a:pt x="62" y="238"/>
                    </a:lnTo>
                    <a:lnTo>
                      <a:pt x="60" y="235"/>
                    </a:lnTo>
                    <a:lnTo>
                      <a:pt x="60" y="229"/>
                    </a:lnTo>
                    <a:lnTo>
                      <a:pt x="58" y="227"/>
                    </a:lnTo>
                    <a:lnTo>
                      <a:pt x="56" y="227"/>
                    </a:lnTo>
                    <a:lnTo>
                      <a:pt x="54" y="224"/>
                    </a:lnTo>
                    <a:lnTo>
                      <a:pt x="53" y="224"/>
                    </a:lnTo>
                    <a:lnTo>
                      <a:pt x="53" y="221"/>
                    </a:lnTo>
                    <a:lnTo>
                      <a:pt x="51" y="221"/>
                    </a:lnTo>
                    <a:lnTo>
                      <a:pt x="47" y="209"/>
                    </a:lnTo>
                    <a:lnTo>
                      <a:pt x="45" y="206"/>
                    </a:lnTo>
                    <a:lnTo>
                      <a:pt x="42" y="198"/>
                    </a:lnTo>
                    <a:lnTo>
                      <a:pt x="38" y="195"/>
                    </a:lnTo>
                    <a:lnTo>
                      <a:pt x="38" y="189"/>
                    </a:lnTo>
                    <a:lnTo>
                      <a:pt x="36" y="181"/>
                    </a:lnTo>
                    <a:lnTo>
                      <a:pt x="34" y="175"/>
                    </a:lnTo>
                    <a:lnTo>
                      <a:pt x="30" y="166"/>
                    </a:lnTo>
                    <a:lnTo>
                      <a:pt x="30" y="163"/>
                    </a:lnTo>
                    <a:lnTo>
                      <a:pt x="28" y="160"/>
                    </a:lnTo>
                    <a:lnTo>
                      <a:pt x="26" y="152"/>
                    </a:lnTo>
                    <a:lnTo>
                      <a:pt x="22" y="146"/>
                    </a:lnTo>
                    <a:lnTo>
                      <a:pt x="24" y="137"/>
                    </a:lnTo>
                    <a:lnTo>
                      <a:pt x="24" y="135"/>
                    </a:lnTo>
                    <a:lnTo>
                      <a:pt x="21" y="129"/>
                    </a:lnTo>
                    <a:lnTo>
                      <a:pt x="19" y="123"/>
                    </a:lnTo>
                    <a:lnTo>
                      <a:pt x="17" y="112"/>
                    </a:lnTo>
                    <a:lnTo>
                      <a:pt x="17" y="109"/>
                    </a:lnTo>
                    <a:lnTo>
                      <a:pt x="17" y="103"/>
                    </a:lnTo>
                    <a:lnTo>
                      <a:pt x="15" y="94"/>
                    </a:lnTo>
                    <a:lnTo>
                      <a:pt x="13" y="89"/>
                    </a:lnTo>
                    <a:lnTo>
                      <a:pt x="9" y="80"/>
                    </a:lnTo>
                    <a:lnTo>
                      <a:pt x="11" y="68"/>
                    </a:lnTo>
                    <a:lnTo>
                      <a:pt x="7" y="66"/>
                    </a:lnTo>
                    <a:lnTo>
                      <a:pt x="9" y="60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3" y="37"/>
                    </a:lnTo>
                    <a:lnTo>
                      <a:pt x="1" y="25"/>
                    </a:lnTo>
                    <a:lnTo>
                      <a:pt x="1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71" name="Freeform 179"/>
              <p:cNvSpPr>
                <a:spLocks/>
              </p:cNvSpPr>
              <p:nvPr/>
            </p:nvSpPr>
            <p:spPr bwMode="auto">
              <a:xfrm>
                <a:off x="3112" y="950"/>
                <a:ext cx="112" cy="284"/>
              </a:xfrm>
              <a:custGeom>
                <a:avLst/>
                <a:gdLst>
                  <a:gd name="T0" fmla="*/ 3 w 112"/>
                  <a:gd name="T1" fmla="*/ 5 h 284"/>
                  <a:gd name="T2" fmla="*/ 9 w 112"/>
                  <a:gd name="T3" fmla="*/ 2 h 284"/>
                  <a:gd name="T4" fmla="*/ 13 w 112"/>
                  <a:gd name="T5" fmla="*/ 2 h 284"/>
                  <a:gd name="T6" fmla="*/ 21 w 112"/>
                  <a:gd name="T7" fmla="*/ 5 h 284"/>
                  <a:gd name="T8" fmla="*/ 27 w 112"/>
                  <a:gd name="T9" fmla="*/ 11 h 284"/>
                  <a:gd name="T10" fmla="*/ 29 w 112"/>
                  <a:gd name="T11" fmla="*/ 14 h 284"/>
                  <a:gd name="T12" fmla="*/ 33 w 112"/>
                  <a:gd name="T13" fmla="*/ 17 h 284"/>
                  <a:gd name="T14" fmla="*/ 37 w 112"/>
                  <a:gd name="T15" fmla="*/ 20 h 284"/>
                  <a:gd name="T16" fmla="*/ 42 w 112"/>
                  <a:gd name="T17" fmla="*/ 25 h 284"/>
                  <a:gd name="T18" fmla="*/ 44 w 112"/>
                  <a:gd name="T19" fmla="*/ 28 h 284"/>
                  <a:gd name="T20" fmla="*/ 46 w 112"/>
                  <a:gd name="T21" fmla="*/ 37 h 284"/>
                  <a:gd name="T22" fmla="*/ 48 w 112"/>
                  <a:gd name="T23" fmla="*/ 40 h 284"/>
                  <a:gd name="T24" fmla="*/ 52 w 112"/>
                  <a:gd name="T25" fmla="*/ 45 h 284"/>
                  <a:gd name="T26" fmla="*/ 56 w 112"/>
                  <a:gd name="T27" fmla="*/ 51 h 284"/>
                  <a:gd name="T28" fmla="*/ 56 w 112"/>
                  <a:gd name="T29" fmla="*/ 57 h 284"/>
                  <a:gd name="T30" fmla="*/ 58 w 112"/>
                  <a:gd name="T31" fmla="*/ 60 h 284"/>
                  <a:gd name="T32" fmla="*/ 66 w 112"/>
                  <a:gd name="T33" fmla="*/ 71 h 284"/>
                  <a:gd name="T34" fmla="*/ 70 w 112"/>
                  <a:gd name="T35" fmla="*/ 82 h 284"/>
                  <a:gd name="T36" fmla="*/ 75 w 112"/>
                  <a:gd name="T37" fmla="*/ 97 h 284"/>
                  <a:gd name="T38" fmla="*/ 79 w 112"/>
                  <a:gd name="T39" fmla="*/ 108 h 284"/>
                  <a:gd name="T40" fmla="*/ 83 w 112"/>
                  <a:gd name="T41" fmla="*/ 117 h 284"/>
                  <a:gd name="T42" fmla="*/ 87 w 112"/>
                  <a:gd name="T43" fmla="*/ 131 h 284"/>
                  <a:gd name="T44" fmla="*/ 87 w 112"/>
                  <a:gd name="T45" fmla="*/ 142 h 284"/>
                  <a:gd name="T46" fmla="*/ 93 w 112"/>
                  <a:gd name="T47" fmla="*/ 154 h 284"/>
                  <a:gd name="T48" fmla="*/ 93 w 112"/>
                  <a:gd name="T49" fmla="*/ 174 h 284"/>
                  <a:gd name="T50" fmla="*/ 97 w 112"/>
                  <a:gd name="T51" fmla="*/ 188 h 284"/>
                  <a:gd name="T52" fmla="*/ 99 w 112"/>
                  <a:gd name="T53" fmla="*/ 202 h 284"/>
                  <a:gd name="T54" fmla="*/ 103 w 112"/>
                  <a:gd name="T55" fmla="*/ 214 h 284"/>
                  <a:gd name="T56" fmla="*/ 105 w 112"/>
                  <a:gd name="T57" fmla="*/ 228 h 284"/>
                  <a:gd name="T58" fmla="*/ 107 w 112"/>
                  <a:gd name="T59" fmla="*/ 248 h 284"/>
                  <a:gd name="T60" fmla="*/ 109 w 112"/>
                  <a:gd name="T61" fmla="*/ 262 h 284"/>
                  <a:gd name="T62" fmla="*/ 111 w 112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0" y="0"/>
                    </a:moveTo>
                    <a:lnTo>
                      <a:pt x="3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25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7" y="20"/>
                    </a:lnTo>
                    <a:lnTo>
                      <a:pt x="40" y="22"/>
                    </a:lnTo>
                    <a:lnTo>
                      <a:pt x="42" y="25"/>
                    </a:lnTo>
                    <a:lnTo>
                      <a:pt x="40" y="28"/>
                    </a:lnTo>
                    <a:lnTo>
                      <a:pt x="44" y="28"/>
                    </a:lnTo>
                    <a:lnTo>
                      <a:pt x="42" y="31"/>
                    </a:lnTo>
                    <a:lnTo>
                      <a:pt x="46" y="37"/>
                    </a:lnTo>
                    <a:lnTo>
                      <a:pt x="48" y="40"/>
                    </a:lnTo>
                    <a:lnTo>
                      <a:pt x="50" y="42"/>
                    </a:lnTo>
                    <a:lnTo>
                      <a:pt x="52" y="45"/>
                    </a:lnTo>
                    <a:lnTo>
                      <a:pt x="54" y="51"/>
                    </a:lnTo>
                    <a:lnTo>
                      <a:pt x="56" y="51"/>
                    </a:lnTo>
                    <a:lnTo>
                      <a:pt x="56" y="57"/>
                    </a:lnTo>
                    <a:lnTo>
                      <a:pt x="58" y="54"/>
                    </a:lnTo>
                    <a:lnTo>
                      <a:pt x="58" y="60"/>
                    </a:lnTo>
                    <a:lnTo>
                      <a:pt x="64" y="62"/>
                    </a:lnTo>
                    <a:lnTo>
                      <a:pt x="66" y="71"/>
                    </a:lnTo>
                    <a:lnTo>
                      <a:pt x="66" y="77"/>
                    </a:lnTo>
                    <a:lnTo>
                      <a:pt x="70" y="82"/>
                    </a:lnTo>
                    <a:lnTo>
                      <a:pt x="72" y="91"/>
                    </a:lnTo>
                    <a:lnTo>
                      <a:pt x="75" y="97"/>
                    </a:lnTo>
                    <a:lnTo>
                      <a:pt x="75" y="100"/>
                    </a:lnTo>
                    <a:lnTo>
                      <a:pt x="79" y="108"/>
                    </a:lnTo>
                    <a:lnTo>
                      <a:pt x="81" y="111"/>
                    </a:lnTo>
                    <a:lnTo>
                      <a:pt x="83" y="117"/>
                    </a:lnTo>
                    <a:lnTo>
                      <a:pt x="83" y="125"/>
                    </a:lnTo>
                    <a:lnTo>
                      <a:pt x="87" y="131"/>
                    </a:lnTo>
                    <a:lnTo>
                      <a:pt x="89" y="137"/>
                    </a:lnTo>
                    <a:lnTo>
                      <a:pt x="87" y="142"/>
                    </a:lnTo>
                    <a:lnTo>
                      <a:pt x="91" y="154"/>
                    </a:lnTo>
                    <a:lnTo>
                      <a:pt x="93" y="154"/>
                    </a:lnTo>
                    <a:lnTo>
                      <a:pt x="93" y="162"/>
                    </a:lnTo>
                    <a:lnTo>
                      <a:pt x="93" y="174"/>
                    </a:lnTo>
                    <a:lnTo>
                      <a:pt x="97" y="180"/>
                    </a:lnTo>
                    <a:lnTo>
                      <a:pt x="97" y="188"/>
                    </a:lnTo>
                    <a:lnTo>
                      <a:pt x="99" y="191"/>
                    </a:lnTo>
                    <a:lnTo>
                      <a:pt x="99" y="202"/>
                    </a:lnTo>
                    <a:lnTo>
                      <a:pt x="103" y="211"/>
                    </a:lnTo>
                    <a:lnTo>
                      <a:pt x="103" y="214"/>
                    </a:lnTo>
                    <a:lnTo>
                      <a:pt x="105" y="220"/>
                    </a:lnTo>
                    <a:lnTo>
                      <a:pt x="105" y="228"/>
                    </a:lnTo>
                    <a:lnTo>
                      <a:pt x="109" y="240"/>
                    </a:lnTo>
                    <a:lnTo>
                      <a:pt x="107" y="248"/>
                    </a:lnTo>
                    <a:lnTo>
                      <a:pt x="109" y="257"/>
                    </a:lnTo>
                    <a:lnTo>
                      <a:pt x="109" y="262"/>
                    </a:lnTo>
                    <a:lnTo>
                      <a:pt x="109" y="277"/>
                    </a:lnTo>
                    <a:lnTo>
                      <a:pt x="111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72" name="Freeform 180"/>
              <p:cNvSpPr>
                <a:spLocks/>
              </p:cNvSpPr>
              <p:nvPr/>
            </p:nvSpPr>
            <p:spPr bwMode="auto">
              <a:xfrm>
                <a:off x="3005" y="950"/>
                <a:ext cx="108" cy="284"/>
              </a:xfrm>
              <a:custGeom>
                <a:avLst/>
                <a:gdLst>
                  <a:gd name="T0" fmla="*/ 103 w 108"/>
                  <a:gd name="T1" fmla="*/ 2 h 284"/>
                  <a:gd name="T2" fmla="*/ 95 w 108"/>
                  <a:gd name="T3" fmla="*/ 2 h 284"/>
                  <a:gd name="T4" fmla="*/ 91 w 108"/>
                  <a:gd name="T5" fmla="*/ 2 h 284"/>
                  <a:gd name="T6" fmla="*/ 87 w 108"/>
                  <a:gd name="T7" fmla="*/ 5 h 284"/>
                  <a:gd name="T8" fmla="*/ 81 w 108"/>
                  <a:gd name="T9" fmla="*/ 8 h 284"/>
                  <a:gd name="T10" fmla="*/ 79 w 108"/>
                  <a:gd name="T11" fmla="*/ 14 h 284"/>
                  <a:gd name="T12" fmla="*/ 75 w 108"/>
                  <a:gd name="T13" fmla="*/ 14 h 284"/>
                  <a:gd name="T14" fmla="*/ 71 w 108"/>
                  <a:gd name="T15" fmla="*/ 17 h 284"/>
                  <a:gd name="T16" fmla="*/ 68 w 108"/>
                  <a:gd name="T17" fmla="*/ 22 h 284"/>
                  <a:gd name="T18" fmla="*/ 64 w 108"/>
                  <a:gd name="T19" fmla="*/ 25 h 284"/>
                  <a:gd name="T20" fmla="*/ 62 w 108"/>
                  <a:gd name="T21" fmla="*/ 31 h 284"/>
                  <a:gd name="T22" fmla="*/ 60 w 108"/>
                  <a:gd name="T23" fmla="*/ 40 h 284"/>
                  <a:gd name="T24" fmla="*/ 58 w 108"/>
                  <a:gd name="T25" fmla="*/ 45 h 284"/>
                  <a:gd name="T26" fmla="*/ 56 w 108"/>
                  <a:gd name="T27" fmla="*/ 51 h 284"/>
                  <a:gd name="T28" fmla="*/ 54 w 108"/>
                  <a:gd name="T29" fmla="*/ 54 h 284"/>
                  <a:gd name="T30" fmla="*/ 52 w 108"/>
                  <a:gd name="T31" fmla="*/ 57 h 284"/>
                  <a:gd name="T32" fmla="*/ 46 w 108"/>
                  <a:gd name="T33" fmla="*/ 71 h 284"/>
                  <a:gd name="T34" fmla="*/ 40 w 108"/>
                  <a:gd name="T35" fmla="*/ 80 h 284"/>
                  <a:gd name="T36" fmla="*/ 38 w 108"/>
                  <a:gd name="T37" fmla="*/ 94 h 284"/>
                  <a:gd name="T38" fmla="*/ 33 w 108"/>
                  <a:gd name="T39" fmla="*/ 105 h 284"/>
                  <a:gd name="T40" fmla="*/ 31 w 108"/>
                  <a:gd name="T41" fmla="*/ 117 h 284"/>
                  <a:gd name="T42" fmla="*/ 25 w 108"/>
                  <a:gd name="T43" fmla="*/ 131 h 284"/>
                  <a:gd name="T44" fmla="*/ 23 w 108"/>
                  <a:gd name="T45" fmla="*/ 142 h 284"/>
                  <a:gd name="T46" fmla="*/ 19 w 108"/>
                  <a:gd name="T47" fmla="*/ 157 h 284"/>
                  <a:gd name="T48" fmla="*/ 17 w 108"/>
                  <a:gd name="T49" fmla="*/ 171 h 284"/>
                  <a:gd name="T50" fmla="*/ 13 w 108"/>
                  <a:gd name="T51" fmla="*/ 182 h 284"/>
                  <a:gd name="T52" fmla="*/ 13 w 108"/>
                  <a:gd name="T53" fmla="*/ 200 h 284"/>
                  <a:gd name="T54" fmla="*/ 11 w 108"/>
                  <a:gd name="T55" fmla="*/ 211 h 284"/>
                  <a:gd name="T56" fmla="*/ 5 w 108"/>
                  <a:gd name="T57" fmla="*/ 231 h 284"/>
                  <a:gd name="T58" fmla="*/ 7 w 108"/>
                  <a:gd name="T59" fmla="*/ 242 h 284"/>
                  <a:gd name="T60" fmla="*/ 1 w 108"/>
                  <a:gd name="T61" fmla="*/ 262 h 284"/>
                  <a:gd name="T62" fmla="*/ 0 w 108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4"/>
                  <a:gd name="T98" fmla="*/ 108 w 108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4">
                    <a:moveTo>
                      <a:pt x="107" y="0"/>
                    </a:moveTo>
                    <a:lnTo>
                      <a:pt x="103" y="2"/>
                    </a:lnTo>
                    <a:lnTo>
                      <a:pt x="99" y="0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89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1" y="8"/>
                    </a:lnTo>
                    <a:lnTo>
                      <a:pt x="79" y="11"/>
                    </a:lnTo>
                    <a:lnTo>
                      <a:pt x="79" y="14"/>
                    </a:lnTo>
                    <a:lnTo>
                      <a:pt x="75" y="17"/>
                    </a:lnTo>
                    <a:lnTo>
                      <a:pt x="75" y="14"/>
                    </a:lnTo>
                    <a:lnTo>
                      <a:pt x="71" y="17"/>
                    </a:lnTo>
                    <a:lnTo>
                      <a:pt x="71" y="22"/>
                    </a:lnTo>
                    <a:lnTo>
                      <a:pt x="68" y="22"/>
                    </a:lnTo>
                    <a:lnTo>
                      <a:pt x="68" y="25"/>
                    </a:lnTo>
                    <a:lnTo>
                      <a:pt x="64" y="25"/>
                    </a:lnTo>
                    <a:lnTo>
                      <a:pt x="64" y="31"/>
                    </a:lnTo>
                    <a:lnTo>
                      <a:pt x="62" y="31"/>
                    </a:lnTo>
                    <a:lnTo>
                      <a:pt x="64" y="34"/>
                    </a:lnTo>
                    <a:lnTo>
                      <a:pt x="60" y="40"/>
                    </a:lnTo>
                    <a:lnTo>
                      <a:pt x="56" y="42"/>
                    </a:lnTo>
                    <a:lnTo>
                      <a:pt x="58" y="45"/>
                    </a:lnTo>
                    <a:lnTo>
                      <a:pt x="54" y="48"/>
                    </a:lnTo>
                    <a:lnTo>
                      <a:pt x="56" y="51"/>
                    </a:lnTo>
                    <a:lnTo>
                      <a:pt x="54" y="54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48" y="68"/>
                    </a:lnTo>
                    <a:lnTo>
                      <a:pt x="46" y="71"/>
                    </a:lnTo>
                    <a:lnTo>
                      <a:pt x="42" y="80"/>
                    </a:lnTo>
                    <a:lnTo>
                      <a:pt x="40" y="80"/>
                    </a:lnTo>
                    <a:lnTo>
                      <a:pt x="40" y="88"/>
                    </a:lnTo>
                    <a:lnTo>
                      <a:pt x="38" y="94"/>
                    </a:lnTo>
                    <a:lnTo>
                      <a:pt x="35" y="100"/>
                    </a:lnTo>
                    <a:lnTo>
                      <a:pt x="33" y="105"/>
                    </a:lnTo>
                    <a:lnTo>
                      <a:pt x="31" y="108"/>
                    </a:lnTo>
                    <a:lnTo>
                      <a:pt x="31" y="117"/>
                    </a:lnTo>
                    <a:lnTo>
                      <a:pt x="29" y="122"/>
                    </a:lnTo>
                    <a:lnTo>
                      <a:pt x="25" y="131"/>
                    </a:lnTo>
                    <a:lnTo>
                      <a:pt x="25" y="137"/>
                    </a:lnTo>
                    <a:lnTo>
                      <a:pt x="23" y="142"/>
                    </a:lnTo>
                    <a:lnTo>
                      <a:pt x="19" y="148"/>
                    </a:lnTo>
                    <a:lnTo>
                      <a:pt x="19" y="157"/>
                    </a:lnTo>
                    <a:lnTo>
                      <a:pt x="17" y="162"/>
                    </a:lnTo>
                    <a:lnTo>
                      <a:pt x="17" y="171"/>
                    </a:lnTo>
                    <a:lnTo>
                      <a:pt x="17" y="174"/>
                    </a:lnTo>
                    <a:lnTo>
                      <a:pt x="13" y="182"/>
                    </a:lnTo>
                    <a:lnTo>
                      <a:pt x="15" y="191"/>
                    </a:lnTo>
                    <a:lnTo>
                      <a:pt x="13" y="200"/>
                    </a:lnTo>
                    <a:lnTo>
                      <a:pt x="11" y="205"/>
                    </a:lnTo>
                    <a:lnTo>
                      <a:pt x="11" y="211"/>
                    </a:lnTo>
                    <a:lnTo>
                      <a:pt x="9" y="217"/>
                    </a:lnTo>
                    <a:lnTo>
                      <a:pt x="5" y="231"/>
                    </a:lnTo>
                    <a:lnTo>
                      <a:pt x="5" y="237"/>
                    </a:lnTo>
                    <a:lnTo>
                      <a:pt x="7" y="242"/>
                    </a:lnTo>
                    <a:lnTo>
                      <a:pt x="3" y="251"/>
                    </a:lnTo>
                    <a:lnTo>
                      <a:pt x="1" y="262"/>
                    </a:lnTo>
                    <a:lnTo>
                      <a:pt x="1" y="268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73" name="Freeform 181"/>
              <p:cNvSpPr>
                <a:spLocks/>
              </p:cNvSpPr>
              <p:nvPr/>
            </p:nvSpPr>
            <p:spPr bwMode="auto">
              <a:xfrm>
                <a:off x="4982" y="1233"/>
                <a:ext cx="108" cy="288"/>
              </a:xfrm>
              <a:custGeom>
                <a:avLst/>
                <a:gdLst>
                  <a:gd name="T0" fmla="*/ 105 w 108"/>
                  <a:gd name="T1" fmla="*/ 287 h 288"/>
                  <a:gd name="T2" fmla="*/ 97 w 108"/>
                  <a:gd name="T3" fmla="*/ 284 h 288"/>
                  <a:gd name="T4" fmla="*/ 89 w 108"/>
                  <a:gd name="T5" fmla="*/ 284 h 288"/>
                  <a:gd name="T6" fmla="*/ 86 w 108"/>
                  <a:gd name="T7" fmla="*/ 284 h 288"/>
                  <a:gd name="T8" fmla="*/ 80 w 108"/>
                  <a:gd name="T9" fmla="*/ 275 h 288"/>
                  <a:gd name="T10" fmla="*/ 76 w 108"/>
                  <a:gd name="T11" fmla="*/ 272 h 288"/>
                  <a:gd name="T12" fmla="*/ 74 w 108"/>
                  <a:gd name="T13" fmla="*/ 272 h 288"/>
                  <a:gd name="T14" fmla="*/ 69 w 108"/>
                  <a:gd name="T15" fmla="*/ 264 h 288"/>
                  <a:gd name="T16" fmla="*/ 67 w 108"/>
                  <a:gd name="T17" fmla="*/ 261 h 288"/>
                  <a:gd name="T18" fmla="*/ 63 w 108"/>
                  <a:gd name="T19" fmla="*/ 261 h 288"/>
                  <a:gd name="T20" fmla="*/ 61 w 108"/>
                  <a:gd name="T21" fmla="*/ 255 h 288"/>
                  <a:gd name="T22" fmla="*/ 59 w 108"/>
                  <a:gd name="T23" fmla="*/ 246 h 288"/>
                  <a:gd name="T24" fmla="*/ 57 w 108"/>
                  <a:gd name="T25" fmla="*/ 243 h 288"/>
                  <a:gd name="T26" fmla="*/ 55 w 108"/>
                  <a:gd name="T27" fmla="*/ 243 h 288"/>
                  <a:gd name="T28" fmla="*/ 53 w 108"/>
                  <a:gd name="T29" fmla="*/ 235 h 288"/>
                  <a:gd name="T30" fmla="*/ 53 w 108"/>
                  <a:gd name="T31" fmla="*/ 232 h 288"/>
                  <a:gd name="T32" fmla="*/ 47 w 108"/>
                  <a:gd name="T33" fmla="*/ 226 h 288"/>
                  <a:gd name="T34" fmla="*/ 41 w 108"/>
                  <a:gd name="T35" fmla="*/ 209 h 288"/>
                  <a:gd name="T36" fmla="*/ 35 w 108"/>
                  <a:gd name="T37" fmla="*/ 198 h 288"/>
                  <a:gd name="T38" fmla="*/ 34 w 108"/>
                  <a:gd name="T39" fmla="*/ 186 h 288"/>
                  <a:gd name="T40" fmla="*/ 30 w 108"/>
                  <a:gd name="T41" fmla="*/ 175 h 288"/>
                  <a:gd name="T42" fmla="*/ 26 w 108"/>
                  <a:gd name="T43" fmla="*/ 160 h 288"/>
                  <a:gd name="T44" fmla="*/ 22 w 108"/>
                  <a:gd name="T45" fmla="*/ 146 h 288"/>
                  <a:gd name="T46" fmla="*/ 20 w 108"/>
                  <a:gd name="T47" fmla="*/ 134 h 288"/>
                  <a:gd name="T48" fmla="*/ 15 w 108"/>
                  <a:gd name="T49" fmla="*/ 120 h 288"/>
                  <a:gd name="T50" fmla="*/ 15 w 108"/>
                  <a:gd name="T51" fmla="*/ 109 h 288"/>
                  <a:gd name="T52" fmla="*/ 13 w 108"/>
                  <a:gd name="T53" fmla="*/ 91 h 288"/>
                  <a:gd name="T54" fmla="*/ 11 w 108"/>
                  <a:gd name="T55" fmla="*/ 77 h 288"/>
                  <a:gd name="T56" fmla="*/ 7 w 108"/>
                  <a:gd name="T57" fmla="*/ 63 h 288"/>
                  <a:gd name="T58" fmla="*/ 3 w 108"/>
                  <a:gd name="T59" fmla="*/ 45 h 288"/>
                  <a:gd name="T60" fmla="*/ 3 w 108"/>
                  <a:gd name="T61" fmla="*/ 25 h 288"/>
                  <a:gd name="T62" fmla="*/ 3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5" y="287"/>
                    </a:lnTo>
                    <a:lnTo>
                      <a:pt x="97" y="284"/>
                    </a:lnTo>
                    <a:lnTo>
                      <a:pt x="93" y="287"/>
                    </a:lnTo>
                    <a:lnTo>
                      <a:pt x="89" y="284"/>
                    </a:lnTo>
                    <a:lnTo>
                      <a:pt x="88" y="284"/>
                    </a:lnTo>
                    <a:lnTo>
                      <a:pt x="86" y="284"/>
                    </a:lnTo>
                    <a:lnTo>
                      <a:pt x="84" y="278"/>
                    </a:lnTo>
                    <a:lnTo>
                      <a:pt x="80" y="275"/>
                    </a:lnTo>
                    <a:lnTo>
                      <a:pt x="78" y="275"/>
                    </a:lnTo>
                    <a:lnTo>
                      <a:pt x="76" y="272"/>
                    </a:lnTo>
                    <a:lnTo>
                      <a:pt x="76" y="275"/>
                    </a:lnTo>
                    <a:lnTo>
                      <a:pt x="74" y="272"/>
                    </a:lnTo>
                    <a:lnTo>
                      <a:pt x="72" y="269"/>
                    </a:lnTo>
                    <a:lnTo>
                      <a:pt x="69" y="264"/>
                    </a:lnTo>
                    <a:lnTo>
                      <a:pt x="67" y="264"/>
                    </a:lnTo>
                    <a:lnTo>
                      <a:pt x="67" y="261"/>
                    </a:lnTo>
                    <a:lnTo>
                      <a:pt x="65" y="261"/>
                    </a:lnTo>
                    <a:lnTo>
                      <a:pt x="63" y="261"/>
                    </a:lnTo>
                    <a:lnTo>
                      <a:pt x="61" y="255"/>
                    </a:lnTo>
                    <a:lnTo>
                      <a:pt x="59" y="252"/>
                    </a:lnTo>
                    <a:lnTo>
                      <a:pt x="59" y="246"/>
                    </a:lnTo>
                    <a:lnTo>
                      <a:pt x="57" y="243"/>
                    </a:lnTo>
                    <a:lnTo>
                      <a:pt x="55" y="243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1" y="229"/>
                    </a:lnTo>
                    <a:lnTo>
                      <a:pt x="47" y="226"/>
                    </a:lnTo>
                    <a:lnTo>
                      <a:pt x="45" y="218"/>
                    </a:lnTo>
                    <a:lnTo>
                      <a:pt x="41" y="209"/>
                    </a:lnTo>
                    <a:lnTo>
                      <a:pt x="35" y="203"/>
                    </a:lnTo>
                    <a:lnTo>
                      <a:pt x="35" y="198"/>
                    </a:lnTo>
                    <a:lnTo>
                      <a:pt x="35" y="192"/>
                    </a:lnTo>
                    <a:lnTo>
                      <a:pt x="34" y="186"/>
                    </a:lnTo>
                    <a:lnTo>
                      <a:pt x="32" y="177"/>
                    </a:lnTo>
                    <a:lnTo>
                      <a:pt x="30" y="175"/>
                    </a:lnTo>
                    <a:lnTo>
                      <a:pt x="26" y="169"/>
                    </a:lnTo>
                    <a:lnTo>
                      <a:pt x="26" y="160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2" y="143"/>
                    </a:lnTo>
                    <a:lnTo>
                      <a:pt x="20" y="134"/>
                    </a:lnTo>
                    <a:lnTo>
                      <a:pt x="17" y="132"/>
                    </a:lnTo>
                    <a:lnTo>
                      <a:pt x="15" y="120"/>
                    </a:lnTo>
                    <a:lnTo>
                      <a:pt x="18" y="114"/>
                    </a:lnTo>
                    <a:lnTo>
                      <a:pt x="15" y="109"/>
                    </a:lnTo>
                    <a:lnTo>
                      <a:pt x="13" y="100"/>
                    </a:lnTo>
                    <a:lnTo>
                      <a:pt x="13" y="91"/>
                    </a:lnTo>
                    <a:lnTo>
                      <a:pt x="9" y="83"/>
                    </a:lnTo>
                    <a:lnTo>
                      <a:pt x="11" y="77"/>
                    </a:lnTo>
                    <a:lnTo>
                      <a:pt x="9" y="74"/>
                    </a:lnTo>
                    <a:lnTo>
                      <a:pt x="7" y="63"/>
                    </a:lnTo>
                    <a:lnTo>
                      <a:pt x="5" y="51"/>
                    </a:lnTo>
                    <a:lnTo>
                      <a:pt x="3" y="45"/>
                    </a:lnTo>
                    <a:lnTo>
                      <a:pt x="5" y="34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74" name="Freeform 182"/>
              <p:cNvSpPr>
                <a:spLocks/>
              </p:cNvSpPr>
              <p:nvPr/>
            </p:nvSpPr>
            <p:spPr bwMode="auto">
              <a:xfrm>
                <a:off x="5089" y="1247"/>
                <a:ext cx="115" cy="274"/>
              </a:xfrm>
              <a:custGeom>
                <a:avLst/>
                <a:gdLst>
                  <a:gd name="T0" fmla="*/ 0 w 115"/>
                  <a:gd name="T1" fmla="*/ 270 h 274"/>
                  <a:gd name="T2" fmla="*/ 11 w 115"/>
                  <a:gd name="T3" fmla="*/ 270 h 274"/>
                  <a:gd name="T4" fmla="*/ 13 w 115"/>
                  <a:gd name="T5" fmla="*/ 270 h 274"/>
                  <a:gd name="T6" fmla="*/ 23 w 115"/>
                  <a:gd name="T7" fmla="*/ 270 h 274"/>
                  <a:gd name="T8" fmla="*/ 25 w 115"/>
                  <a:gd name="T9" fmla="*/ 264 h 274"/>
                  <a:gd name="T10" fmla="*/ 29 w 115"/>
                  <a:gd name="T11" fmla="*/ 258 h 274"/>
                  <a:gd name="T12" fmla="*/ 35 w 115"/>
                  <a:gd name="T13" fmla="*/ 258 h 274"/>
                  <a:gd name="T14" fmla="*/ 39 w 115"/>
                  <a:gd name="T15" fmla="*/ 255 h 274"/>
                  <a:gd name="T16" fmla="*/ 39 w 115"/>
                  <a:gd name="T17" fmla="*/ 247 h 274"/>
                  <a:gd name="T18" fmla="*/ 43 w 115"/>
                  <a:gd name="T19" fmla="*/ 247 h 274"/>
                  <a:gd name="T20" fmla="*/ 46 w 115"/>
                  <a:gd name="T21" fmla="*/ 238 h 274"/>
                  <a:gd name="T22" fmla="*/ 46 w 115"/>
                  <a:gd name="T23" fmla="*/ 235 h 274"/>
                  <a:gd name="T24" fmla="*/ 50 w 115"/>
                  <a:gd name="T25" fmla="*/ 229 h 274"/>
                  <a:gd name="T26" fmla="*/ 52 w 115"/>
                  <a:gd name="T27" fmla="*/ 227 h 274"/>
                  <a:gd name="T28" fmla="*/ 57 w 115"/>
                  <a:gd name="T29" fmla="*/ 221 h 274"/>
                  <a:gd name="T30" fmla="*/ 57 w 115"/>
                  <a:gd name="T31" fmla="*/ 218 h 274"/>
                  <a:gd name="T32" fmla="*/ 61 w 115"/>
                  <a:gd name="T33" fmla="*/ 209 h 274"/>
                  <a:gd name="T34" fmla="*/ 68 w 115"/>
                  <a:gd name="T35" fmla="*/ 195 h 274"/>
                  <a:gd name="T36" fmla="*/ 70 w 115"/>
                  <a:gd name="T37" fmla="*/ 186 h 274"/>
                  <a:gd name="T38" fmla="*/ 78 w 115"/>
                  <a:gd name="T39" fmla="*/ 172 h 274"/>
                  <a:gd name="T40" fmla="*/ 80 w 115"/>
                  <a:gd name="T41" fmla="*/ 166 h 274"/>
                  <a:gd name="T42" fmla="*/ 86 w 115"/>
                  <a:gd name="T43" fmla="*/ 149 h 274"/>
                  <a:gd name="T44" fmla="*/ 84 w 115"/>
                  <a:gd name="T45" fmla="*/ 137 h 274"/>
                  <a:gd name="T46" fmla="*/ 91 w 115"/>
                  <a:gd name="T47" fmla="*/ 126 h 274"/>
                  <a:gd name="T48" fmla="*/ 96 w 115"/>
                  <a:gd name="T49" fmla="*/ 112 h 274"/>
                  <a:gd name="T50" fmla="*/ 96 w 115"/>
                  <a:gd name="T51" fmla="*/ 97 h 274"/>
                  <a:gd name="T52" fmla="*/ 100 w 115"/>
                  <a:gd name="T53" fmla="*/ 83 h 274"/>
                  <a:gd name="T54" fmla="*/ 100 w 115"/>
                  <a:gd name="T55" fmla="*/ 68 h 274"/>
                  <a:gd name="T56" fmla="*/ 104 w 115"/>
                  <a:gd name="T57" fmla="*/ 54 h 274"/>
                  <a:gd name="T58" fmla="*/ 108 w 115"/>
                  <a:gd name="T59" fmla="*/ 40 h 274"/>
                  <a:gd name="T60" fmla="*/ 110 w 115"/>
                  <a:gd name="T61" fmla="*/ 25 h 274"/>
                  <a:gd name="T62" fmla="*/ 112 w 115"/>
                  <a:gd name="T63" fmla="*/ 5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5"/>
                  <a:gd name="T97" fmla="*/ 0 h 274"/>
                  <a:gd name="T98" fmla="*/ 115 w 115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5" h="274">
                    <a:moveTo>
                      <a:pt x="0" y="270"/>
                    </a:moveTo>
                    <a:lnTo>
                      <a:pt x="0" y="270"/>
                    </a:lnTo>
                    <a:lnTo>
                      <a:pt x="5" y="270"/>
                    </a:lnTo>
                    <a:lnTo>
                      <a:pt x="11" y="270"/>
                    </a:lnTo>
                    <a:lnTo>
                      <a:pt x="13" y="273"/>
                    </a:lnTo>
                    <a:lnTo>
                      <a:pt x="13" y="270"/>
                    </a:lnTo>
                    <a:lnTo>
                      <a:pt x="17" y="270"/>
                    </a:lnTo>
                    <a:lnTo>
                      <a:pt x="23" y="270"/>
                    </a:lnTo>
                    <a:lnTo>
                      <a:pt x="23" y="267"/>
                    </a:lnTo>
                    <a:lnTo>
                      <a:pt x="25" y="264"/>
                    </a:lnTo>
                    <a:lnTo>
                      <a:pt x="27" y="261"/>
                    </a:lnTo>
                    <a:lnTo>
                      <a:pt x="29" y="258"/>
                    </a:lnTo>
                    <a:lnTo>
                      <a:pt x="35" y="258"/>
                    </a:lnTo>
                    <a:lnTo>
                      <a:pt x="39" y="255"/>
                    </a:lnTo>
                    <a:lnTo>
                      <a:pt x="37" y="250"/>
                    </a:lnTo>
                    <a:lnTo>
                      <a:pt x="39" y="247"/>
                    </a:lnTo>
                    <a:lnTo>
                      <a:pt x="41" y="247"/>
                    </a:lnTo>
                    <a:lnTo>
                      <a:pt x="43" y="247"/>
                    </a:lnTo>
                    <a:lnTo>
                      <a:pt x="45" y="241"/>
                    </a:lnTo>
                    <a:lnTo>
                      <a:pt x="46" y="238"/>
                    </a:lnTo>
                    <a:lnTo>
                      <a:pt x="46" y="235"/>
                    </a:lnTo>
                    <a:lnTo>
                      <a:pt x="48" y="232"/>
                    </a:lnTo>
                    <a:lnTo>
                      <a:pt x="50" y="229"/>
                    </a:lnTo>
                    <a:lnTo>
                      <a:pt x="48" y="227"/>
                    </a:lnTo>
                    <a:lnTo>
                      <a:pt x="52" y="227"/>
                    </a:lnTo>
                    <a:lnTo>
                      <a:pt x="50" y="221"/>
                    </a:lnTo>
                    <a:lnTo>
                      <a:pt x="57" y="221"/>
                    </a:lnTo>
                    <a:lnTo>
                      <a:pt x="57" y="218"/>
                    </a:lnTo>
                    <a:lnTo>
                      <a:pt x="61" y="209"/>
                    </a:lnTo>
                    <a:lnTo>
                      <a:pt x="67" y="204"/>
                    </a:lnTo>
                    <a:lnTo>
                      <a:pt x="68" y="195"/>
                    </a:lnTo>
                    <a:lnTo>
                      <a:pt x="70" y="192"/>
                    </a:lnTo>
                    <a:lnTo>
                      <a:pt x="70" y="186"/>
                    </a:lnTo>
                    <a:lnTo>
                      <a:pt x="76" y="178"/>
                    </a:lnTo>
                    <a:lnTo>
                      <a:pt x="78" y="172"/>
                    </a:lnTo>
                    <a:lnTo>
                      <a:pt x="78" y="169"/>
                    </a:lnTo>
                    <a:lnTo>
                      <a:pt x="80" y="166"/>
                    </a:lnTo>
                    <a:lnTo>
                      <a:pt x="82" y="155"/>
                    </a:lnTo>
                    <a:lnTo>
                      <a:pt x="86" y="149"/>
                    </a:lnTo>
                    <a:lnTo>
                      <a:pt x="86" y="140"/>
                    </a:lnTo>
                    <a:lnTo>
                      <a:pt x="84" y="137"/>
                    </a:lnTo>
                    <a:lnTo>
                      <a:pt x="88" y="135"/>
                    </a:lnTo>
                    <a:lnTo>
                      <a:pt x="91" y="126"/>
                    </a:lnTo>
                    <a:lnTo>
                      <a:pt x="93" y="120"/>
                    </a:lnTo>
                    <a:lnTo>
                      <a:pt x="96" y="112"/>
                    </a:lnTo>
                    <a:lnTo>
                      <a:pt x="93" y="109"/>
                    </a:lnTo>
                    <a:lnTo>
                      <a:pt x="96" y="97"/>
                    </a:lnTo>
                    <a:lnTo>
                      <a:pt x="98" y="91"/>
                    </a:lnTo>
                    <a:lnTo>
                      <a:pt x="100" y="83"/>
                    </a:lnTo>
                    <a:lnTo>
                      <a:pt x="100" y="74"/>
                    </a:lnTo>
                    <a:lnTo>
                      <a:pt x="100" y="68"/>
                    </a:lnTo>
                    <a:lnTo>
                      <a:pt x="104" y="66"/>
                    </a:lnTo>
                    <a:lnTo>
                      <a:pt x="104" y="54"/>
                    </a:lnTo>
                    <a:lnTo>
                      <a:pt x="108" y="45"/>
                    </a:lnTo>
                    <a:lnTo>
                      <a:pt x="108" y="40"/>
                    </a:lnTo>
                    <a:lnTo>
                      <a:pt x="110" y="37"/>
                    </a:lnTo>
                    <a:lnTo>
                      <a:pt x="110" y="25"/>
                    </a:lnTo>
                    <a:lnTo>
                      <a:pt x="112" y="17"/>
                    </a:lnTo>
                    <a:lnTo>
                      <a:pt x="112" y="5"/>
                    </a:lnTo>
                    <a:lnTo>
                      <a:pt x="114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75" name="Freeform 183"/>
              <p:cNvSpPr>
                <a:spLocks/>
              </p:cNvSpPr>
              <p:nvPr/>
            </p:nvSpPr>
            <p:spPr bwMode="auto">
              <a:xfrm>
                <a:off x="5089" y="1247"/>
                <a:ext cx="115" cy="274"/>
              </a:xfrm>
              <a:custGeom>
                <a:avLst/>
                <a:gdLst>
                  <a:gd name="T0" fmla="*/ 0 w 115"/>
                  <a:gd name="T1" fmla="*/ 270 h 274"/>
                  <a:gd name="T2" fmla="*/ 11 w 115"/>
                  <a:gd name="T3" fmla="*/ 270 h 274"/>
                  <a:gd name="T4" fmla="*/ 13 w 115"/>
                  <a:gd name="T5" fmla="*/ 270 h 274"/>
                  <a:gd name="T6" fmla="*/ 23 w 115"/>
                  <a:gd name="T7" fmla="*/ 270 h 274"/>
                  <a:gd name="T8" fmla="*/ 25 w 115"/>
                  <a:gd name="T9" fmla="*/ 264 h 274"/>
                  <a:gd name="T10" fmla="*/ 29 w 115"/>
                  <a:gd name="T11" fmla="*/ 258 h 274"/>
                  <a:gd name="T12" fmla="*/ 35 w 115"/>
                  <a:gd name="T13" fmla="*/ 258 h 274"/>
                  <a:gd name="T14" fmla="*/ 39 w 115"/>
                  <a:gd name="T15" fmla="*/ 255 h 274"/>
                  <a:gd name="T16" fmla="*/ 39 w 115"/>
                  <a:gd name="T17" fmla="*/ 247 h 274"/>
                  <a:gd name="T18" fmla="*/ 43 w 115"/>
                  <a:gd name="T19" fmla="*/ 247 h 274"/>
                  <a:gd name="T20" fmla="*/ 46 w 115"/>
                  <a:gd name="T21" fmla="*/ 238 h 274"/>
                  <a:gd name="T22" fmla="*/ 46 w 115"/>
                  <a:gd name="T23" fmla="*/ 235 h 274"/>
                  <a:gd name="T24" fmla="*/ 50 w 115"/>
                  <a:gd name="T25" fmla="*/ 229 h 274"/>
                  <a:gd name="T26" fmla="*/ 52 w 115"/>
                  <a:gd name="T27" fmla="*/ 227 h 274"/>
                  <a:gd name="T28" fmla="*/ 57 w 115"/>
                  <a:gd name="T29" fmla="*/ 221 h 274"/>
                  <a:gd name="T30" fmla="*/ 57 w 115"/>
                  <a:gd name="T31" fmla="*/ 218 h 274"/>
                  <a:gd name="T32" fmla="*/ 61 w 115"/>
                  <a:gd name="T33" fmla="*/ 209 h 274"/>
                  <a:gd name="T34" fmla="*/ 68 w 115"/>
                  <a:gd name="T35" fmla="*/ 195 h 274"/>
                  <a:gd name="T36" fmla="*/ 70 w 115"/>
                  <a:gd name="T37" fmla="*/ 186 h 274"/>
                  <a:gd name="T38" fmla="*/ 78 w 115"/>
                  <a:gd name="T39" fmla="*/ 172 h 274"/>
                  <a:gd name="T40" fmla="*/ 80 w 115"/>
                  <a:gd name="T41" fmla="*/ 166 h 274"/>
                  <a:gd name="T42" fmla="*/ 84 w 115"/>
                  <a:gd name="T43" fmla="*/ 146 h 274"/>
                  <a:gd name="T44" fmla="*/ 84 w 115"/>
                  <a:gd name="T45" fmla="*/ 137 h 274"/>
                  <a:gd name="T46" fmla="*/ 91 w 115"/>
                  <a:gd name="T47" fmla="*/ 126 h 274"/>
                  <a:gd name="T48" fmla="*/ 96 w 115"/>
                  <a:gd name="T49" fmla="*/ 112 h 274"/>
                  <a:gd name="T50" fmla="*/ 96 w 115"/>
                  <a:gd name="T51" fmla="*/ 97 h 274"/>
                  <a:gd name="T52" fmla="*/ 100 w 115"/>
                  <a:gd name="T53" fmla="*/ 83 h 274"/>
                  <a:gd name="T54" fmla="*/ 100 w 115"/>
                  <a:gd name="T55" fmla="*/ 68 h 274"/>
                  <a:gd name="T56" fmla="*/ 104 w 115"/>
                  <a:gd name="T57" fmla="*/ 54 h 274"/>
                  <a:gd name="T58" fmla="*/ 108 w 115"/>
                  <a:gd name="T59" fmla="*/ 40 h 274"/>
                  <a:gd name="T60" fmla="*/ 110 w 115"/>
                  <a:gd name="T61" fmla="*/ 25 h 274"/>
                  <a:gd name="T62" fmla="*/ 112 w 115"/>
                  <a:gd name="T63" fmla="*/ 5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5"/>
                  <a:gd name="T97" fmla="*/ 0 h 274"/>
                  <a:gd name="T98" fmla="*/ 115 w 115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5" h="274">
                    <a:moveTo>
                      <a:pt x="0" y="270"/>
                    </a:moveTo>
                    <a:lnTo>
                      <a:pt x="0" y="270"/>
                    </a:lnTo>
                    <a:lnTo>
                      <a:pt x="5" y="270"/>
                    </a:lnTo>
                    <a:lnTo>
                      <a:pt x="11" y="270"/>
                    </a:lnTo>
                    <a:lnTo>
                      <a:pt x="13" y="273"/>
                    </a:lnTo>
                    <a:lnTo>
                      <a:pt x="13" y="270"/>
                    </a:lnTo>
                    <a:lnTo>
                      <a:pt x="17" y="270"/>
                    </a:lnTo>
                    <a:lnTo>
                      <a:pt x="23" y="270"/>
                    </a:lnTo>
                    <a:lnTo>
                      <a:pt x="23" y="267"/>
                    </a:lnTo>
                    <a:lnTo>
                      <a:pt x="25" y="264"/>
                    </a:lnTo>
                    <a:lnTo>
                      <a:pt x="27" y="261"/>
                    </a:lnTo>
                    <a:lnTo>
                      <a:pt x="29" y="258"/>
                    </a:lnTo>
                    <a:lnTo>
                      <a:pt x="35" y="258"/>
                    </a:lnTo>
                    <a:lnTo>
                      <a:pt x="39" y="255"/>
                    </a:lnTo>
                    <a:lnTo>
                      <a:pt x="37" y="250"/>
                    </a:lnTo>
                    <a:lnTo>
                      <a:pt x="39" y="247"/>
                    </a:lnTo>
                    <a:lnTo>
                      <a:pt x="41" y="247"/>
                    </a:lnTo>
                    <a:lnTo>
                      <a:pt x="43" y="247"/>
                    </a:lnTo>
                    <a:lnTo>
                      <a:pt x="45" y="241"/>
                    </a:lnTo>
                    <a:lnTo>
                      <a:pt x="46" y="238"/>
                    </a:lnTo>
                    <a:lnTo>
                      <a:pt x="46" y="235"/>
                    </a:lnTo>
                    <a:lnTo>
                      <a:pt x="48" y="232"/>
                    </a:lnTo>
                    <a:lnTo>
                      <a:pt x="50" y="229"/>
                    </a:lnTo>
                    <a:lnTo>
                      <a:pt x="48" y="227"/>
                    </a:lnTo>
                    <a:lnTo>
                      <a:pt x="52" y="227"/>
                    </a:lnTo>
                    <a:lnTo>
                      <a:pt x="50" y="221"/>
                    </a:lnTo>
                    <a:lnTo>
                      <a:pt x="57" y="221"/>
                    </a:lnTo>
                    <a:lnTo>
                      <a:pt x="57" y="218"/>
                    </a:lnTo>
                    <a:lnTo>
                      <a:pt x="61" y="209"/>
                    </a:lnTo>
                    <a:lnTo>
                      <a:pt x="67" y="204"/>
                    </a:lnTo>
                    <a:lnTo>
                      <a:pt x="68" y="195"/>
                    </a:lnTo>
                    <a:lnTo>
                      <a:pt x="70" y="192"/>
                    </a:lnTo>
                    <a:lnTo>
                      <a:pt x="70" y="186"/>
                    </a:lnTo>
                    <a:lnTo>
                      <a:pt x="76" y="178"/>
                    </a:lnTo>
                    <a:lnTo>
                      <a:pt x="78" y="172"/>
                    </a:lnTo>
                    <a:lnTo>
                      <a:pt x="78" y="169"/>
                    </a:lnTo>
                    <a:lnTo>
                      <a:pt x="80" y="166"/>
                    </a:lnTo>
                    <a:lnTo>
                      <a:pt x="82" y="155"/>
                    </a:lnTo>
                    <a:lnTo>
                      <a:pt x="84" y="146"/>
                    </a:lnTo>
                    <a:lnTo>
                      <a:pt x="86" y="140"/>
                    </a:lnTo>
                    <a:lnTo>
                      <a:pt x="84" y="137"/>
                    </a:lnTo>
                    <a:lnTo>
                      <a:pt x="88" y="135"/>
                    </a:lnTo>
                    <a:lnTo>
                      <a:pt x="91" y="126"/>
                    </a:lnTo>
                    <a:lnTo>
                      <a:pt x="93" y="120"/>
                    </a:lnTo>
                    <a:lnTo>
                      <a:pt x="96" y="112"/>
                    </a:lnTo>
                    <a:lnTo>
                      <a:pt x="93" y="109"/>
                    </a:lnTo>
                    <a:lnTo>
                      <a:pt x="96" y="97"/>
                    </a:lnTo>
                    <a:lnTo>
                      <a:pt x="98" y="91"/>
                    </a:lnTo>
                    <a:lnTo>
                      <a:pt x="100" y="83"/>
                    </a:lnTo>
                    <a:lnTo>
                      <a:pt x="100" y="74"/>
                    </a:lnTo>
                    <a:lnTo>
                      <a:pt x="100" y="68"/>
                    </a:lnTo>
                    <a:lnTo>
                      <a:pt x="104" y="66"/>
                    </a:lnTo>
                    <a:lnTo>
                      <a:pt x="104" y="54"/>
                    </a:lnTo>
                    <a:lnTo>
                      <a:pt x="108" y="45"/>
                    </a:lnTo>
                    <a:lnTo>
                      <a:pt x="108" y="40"/>
                    </a:lnTo>
                    <a:lnTo>
                      <a:pt x="110" y="37"/>
                    </a:lnTo>
                    <a:lnTo>
                      <a:pt x="110" y="25"/>
                    </a:lnTo>
                    <a:lnTo>
                      <a:pt x="110" y="17"/>
                    </a:lnTo>
                    <a:lnTo>
                      <a:pt x="112" y="5"/>
                    </a:lnTo>
                    <a:lnTo>
                      <a:pt x="114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76" name="Freeform 184"/>
              <p:cNvSpPr>
                <a:spLocks/>
              </p:cNvSpPr>
              <p:nvPr/>
            </p:nvSpPr>
            <p:spPr bwMode="auto">
              <a:xfrm>
                <a:off x="4982" y="1233"/>
                <a:ext cx="108" cy="288"/>
              </a:xfrm>
              <a:custGeom>
                <a:avLst/>
                <a:gdLst>
                  <a:gd name="T0" fmla="*/ 105 w 108"/>
                  <a:gd name="T1" fmla="*/ 287 h 288"/>
                  <a:gd name="T2" fmla="*/ 97 w 108"/>
                  <a:gd name="T3" fmla="*/ 284 h 288"/>
                  <a:gd name="T4" fmla="*/ 89 w 108"/>
                  <a:gd name="T5" fmla="*/ 284 h 288"/>
                  <a:gd name="T6" fmla="*/ 86 w 108"/>
                  <a:gd name="T7" fmla="*/ 284 h 288"/>
                  <a:gd name="T8" fmla="*/ 80 w 108"/>
                  <a:gd name="T9" fmla="*/ 275 h 288"/>
                  <a:gd name="T10" fmla="*/ 76 w 108"/>
                  <a:gd name="T11" fmla="*/ 272 h 288"/>
                  <a:gd name="T12" fmla="*/ 74 w 108"/>
                  <a:gd name="T13" fmla="*/ 272 h 288"/>
                  <a:gd name="T14" fmla="*/ 69 w 108"/>
                  <a:gd name="T15" fmla="*/ 264 h 288"/>
                  <a:gd name="T16" fmla="*/ 67 w 108"/>
                  <a:gd name="T17" fmla="*/ 261 h 288"/>
                  <a:gd name="T18" fmla="*/ 63 w 108"/>
                  <a:gd name="T19" fmla="*/ 261 h 288"/>
                  <a:gd name="T20" fmla="*/ 61 w 108"/>
                  <a:gd name="T21" fmla="*/ 255 h 288"/>
                  <a:gd name="T22" fmla="*/ 59 w 108"/>
                  <a:gd name="T23" fmla="*/ 246 h 288"/>
                  <a:gd name="T24" fmla="*/ 57 w 108"/>
                  <a:gd name="T25" fmla="*/ 243 h 288"/>
                  <a:gd name="T26" fmla="*/ 53 w 108"/>
                  <a:gd name="T27" fmla="*/ 238 h 288"/>
                  <a:gd name="T28" fmla="*/ 53 w 108"/>
                  <a:gd name="T29" fmla="*/ 235 h 288"/>
                  <a:gd name="T30" fmla="*/ 53 w 108"/>
                  <a:gd name="T31" fmla="*/ 232 h 288"/>
                  <a:gd name="T32" fmla="*/ 47 w 108"/>
                  <a:gd name="T33" fmla="*/ 226 h 288"/>
                  <a:gd name="T34" fmla="*/ 39 w 108"/>
                  <a:gd name="T35" fmla="*/ 206 h 288"/>
                  <a:gd name="T36" fmla="*/ 35 w 108"/>
                  <a:gd name="T37" fmla="*/ 198 h 288"/>
                  <a:gd name="T38" fmla="*/ 34 w 108"/>
                  <a:gd name="T39" fmla="*/ 186 h 288"/>
                  <a:gd name="T40" fmla="*/ 30 w 108"/>
                  <a:gd name="T41" fmla="*/ 175 h 288"/>
                  <a:gd name="T42" fmla="*/ 26 w 108"/>
                  <a:gd name="T43" fmla="*/ 160 h 288"/>
                  <a:gd name="T44" fmla="*/ 22 w 108"/>
                  <a:gd name="T45" fmla="*/ 146 h 288"/>
                  <a:gd name="T46" fmla="*/ 18 w 108"/>
                  <a:gd name="T47" fmla="*/ 132 h 288"/>
                  <a:gd name="T48" fmla="*/ 15 w 108"/>
                  <a:gd name="T49" fmla="*/ 120 h 288"/>
                  <a:gd name="T50" fmla="*/ 15 w 108"/>
                  <a:gd name="T51" fmla="*/ 109 h 288"/>
                  <a:gd name="T52" fmla="*/ 13 w 108"/>
                  <a:gd name="T53" fmla="*/ 91 h 288"/>
                  <a:gd name="T54" fmla="*/ 11 w 108"/>
                  <a:gd name="T55" fmla="*/ 77 h 288"/>
                  <a:gd name="T56" fmla="*/ 7 w 108"/>
                  <a:gd name="T57" fmla="*/ 63 h 288"/>
                  <a:gd name="T58" fmla="*/ 5 w 108"/>
                  <a:gd name="T59" fmla="*/ 48 h 288"/>
                  <a:gd name="T60" fmla="*/ 3 w 108"/>
                  <a:gd name="T61" fmla="*/ 25 h 288"/>
                  <a:gd name="T62" fmla="*/ 3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5" y="287"/>
                    </a:lnTo>
                    <a:lnTo>
                      <a:pt x="97" y="284"/>
                    </a:lnTo>
                    <a:lnTo>
                      <a:pt x="93" y="287"/>
                    </a:lnTo>
                    <a:lnTo>
                      <a:pt x="89" y="284"/>
                    </a:lnTo>
                    <a:lnTo>
                      <a:pt x="88" y="284"/>
                    </a:lnTo>
                    <a:lnTo>
                      <a:pt x="86" y="284"/>
                    </a:lnTo>
                    <a:lnTo>
                      <a:pt x="82" y="275"/>
                    </a:lnTo>
                    <a:lnTo>
                      <a:pt x="80" y="275"/>
                    </a:lnTo>
                    <a:lnTo>
                      <a:pt x="78" y="275"/>
                    </a:lnTo>
                    <a:lnTo>
                      <a:pt x="76" y="272"/>
                    </a:lnTo>
                    <a:lnTo>
                      <a:pt x="76" y="275"/>
                    </a:lnTo>
                    <a:lnTo>
                      <a:pt x="74" y="272"/>
                    </a:lnTo>
                    <a:lnTo>
                      <a:pt x="72" y="269"/>
                    </a:lnTo>
                    <a:lnTo>
                      <a:pt x="69" y="264"/>
                    </a:lnTo>
                    <a:lnTo>
                      <a:pt x="67" y="264"/>
                    </a:lnTo>
                    <a:lnTo>
                      <a:pt x="67" y="261"/>
                    </a:lnTo>
                    <a:lnTo>
                      <a:pt x="65" y="261"/>
                    </a:lnTo>
                    <a:lnTo>
                      <a:pt x="63" y="261"/>
                    </a:lnTo>
                    <a:lnTo>
                      <a:pt x="61" y="255"/>
                    </a:lnTo>
                    <a:lnTo>
                      <a:pt x="59" y="252"/>
                    </a:lnTo>
                    <a:lnTo>
                      <a:pt x="59" y="246"/>
                    </a:lnTo>
                    <a:lnTo>
                      <a:pt x="57" y="243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1" y="229"/>
                    </a:lnTo>
                    <a:lnTo>
                      <a:pt x="47" y="226"/>
                    </a:lnTo>
                    <a:lnTo>
                      <a:pt x="45" y="218"/>
                    </a:lnTo>
                    <a:lnTo>
                      <a:pt x="39" y="206"/>
                    </a:lnTo>
                    <a:lnTo>
                      <a:pt x="35" y="203"/>
                    </a:lnTo>
                    <a:lnTo>
                      <a:pt x="35" y="198"/>
                    </a:lnTo>
                    <a:lnTo>
                      <a:pt x="32" y="192"/>
                    </a:lnTo>
                    <a:lnTo>
                      <a:pt x="34" y="186"/>
                    </a:lnTo>
                    <a:lnTo>
                      <a:pt x="32" y="177"/>
                    </a:lnTo>
                    <a:lnTo>
                      <a:pt x="30" y="175"/>
                    </a:lnTo>
                    <a:lnTo>
                      <a:pt x="26" y="169"/>
                    </a:lnTo>
                    <a:lnTo>
                      <a:pt x="26" y="160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2" y="143"/>
                    </a:lnTo>
                    <a:lnTo>
                      <a:pt x="18" y="132"/>
                    </a:lnTo>
                    <a:lnTo>
                      <a:pt x="17" y="132"/>
                    </a:lnTo>
                    <a:lnTo>
                      <a:pt x="15" y="120"/>
                    </a:lnTo>
                    <a:lnTo>
                      <a:pt x="18" y="114"/>
                    </a:lnTo>
                    <a:lnTo>
                      <a:pt x="15" y="109"/>
                    </a:lnTo>
                    <a:lnTo>
                      <a:pt x="13" y="100"/>
                    </a:lnTo>
                    <a:lnTo>
                      <a:pt x="13" y="91"/>
                    </a:lnTo>
                    <a:lnTo>
                      <a:pt x="9" y="83"/>
                    </a:lnTo>
                    <a:lnTo>
                      <a:pt x="11" y="77"/>
                    </a:lnTo>
                    <a:lnTo>
                      <a:pt x="9" y="74"/>
                    </a:lnTo>
                    <a:lnTo>
                      <a:pt x="7" y="63"/>
                    </a:lnTo>
                    <a:lnTo>
                      <a:pt x="5" y="51"/>
                    </a:lnTo>
                    <a:lnTo>
                      <a:pt x="5" y="48"/>
                    </a:lnTo>
                    <a:lnTo>
                      <a:pt x="5" y="34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77" name="Freeform 185"/>
              <p:cNvSpPr>
                <a:spLocks/>
              </p:cNvSpPr>
              <p:nvPr/>
            </p:nvSpPr>
            <p:spPr bwMode="auto">
              <a:xfrm>
                <a:off x="4871" y="950"/>
                <a:ext cx="112" cy="284"/>
              </a:xfrm>
              <a:custGeom>
                <a:avLst/>
                <a:gdLst>
                  <a:gd name="T0" fmla="*/ 3 w 112"/>
                  <a:gd name="T1" fmla="*/ 5 h 284"/>
                  <a:gd name="T2" fmla="*/ 7 w 112"/>
                  <a:gd name="T3" fmla="*/ 5 h 284"/>
                  <a:gd name="T4" fmla="*/ 11 w 112"/>
                  <a:gd name="T5" fmla="*/ 5 h 284"/>
                  <a:gd name="T6" fmla="*/ 19 w 112"/>
                  <a:gd name="T7" fmla="*/ 5 h 284"/>
                  <a:gd name="T8" fmla="*/ 24 w 112"/>
                  <a:gd name="T9" fmla="*/ 14 h 284"/>
                  <a:gd name="T10" fmla="*/ 29 w 112"/>
                  <a:gd name="T11" fmla="*/ 17 h 284"/>
                  <a:gd name="T12" fmla="*/ 31 w 112"/>
                  <a:gd name="T13" fmla="*/ 17 h 284"/>
                  <a:gd name="T14" fmla="*/ 37 w 112"/>
                  <a:gd name="T15" fmla="*/ 25 h 284"/>
                  <a:gd name="T16" fmla="*/ 39 w 112"/>
                  <a:gd name="T17" fmla="*/ 31 h 284"/>
                  <a:gd name="T18" fmla="*/ 43 w 112"/>
                  <a:gd name="T19" fmla="*/ 31 h 284"/>
                  <a:gd name="T20" fmla="*/ 43 w 112"/>
                  <a:gd name="T21" fmla="*/ 31 h 284"/>
                  <a:gd name="T22" fmla="*/ 46 w 112"/>
                  <a:gd name="T23" fmla="*/ 42 h 284"/>
                  <a:gd name="T24" fmla="*/ 48 w 112"/>
                  <a:gd name="T25" fmla="*/ 45 h 284"/>
                  <a:gd name="T26" fmla="*/ 52 w 112"/>
                  <a:gd name="T27" fmla="*/ 51 h 284"/>
                  <a:gd name="T28" fmla="*/ 54 w 112"/>
                  <a:gd name="T29" fmla="*/ 54 h 284"/>
                  <a:gd name="T30" fmla="*/ 58 w 112"/>
                  <a:gd name="T31" fmla="*/ 60 h 284"/>
                  <a:gd name="T32" fmla="*/ 62 w 112"/>
                  <a:gd name="T33" fmla="*/ 68 h 284"/>
                  <a:gd name="T34" fmla="*/ 66 w 112"/>
                  <a:gd name="T35" fmla="*/ 80 h 284"/>
                  <a:gd name="T36" fmla="*/ 71 w 112"/>
                  <a:gd name="T37" fmla="*/ 91 h 284"/>
                  <a:gd name="T38" fmla="*/ 75 w 112"/>
                  <a:gd name="T39" fmla="*/ 102 h 284"/>
                  <a:gd name="T40" fmla="*/ 79 w 112"/>
                  <a:gd name="T41" fmla="*/ 117 h 284"/>
                  <a:gd name="T42" fmla="*/ 84 w 112"/>
                  <a:gd name="T43" fmla="*/ 128 h 284"/>
                  <a:gd name="T44" fmla="*/ 88 w 112"/>
                  <a:gd name="T45" fmla="*/ 142 h 284"/>
                  <a:gd name="T46" fmla="*/ 91 w 112"/>
                  <a:gd name="T47" fmla="*/ 151 h 284"/>
                  <a:gd name="T48" fmla="*/ 93 w 112"/>
                  <a:gd name="T49" fmla="*/ 165 h 284"/>
                  <a:gd name="T50" fmla="*/ 95 w 112"/>
                  <a:gd name="T51" fmla="*/ 180 h 284"/>
                  <a:gd name="T52" fmla="*/ 97 w 112"/>
                  <a:gd name="T53" fmla="*/ 191 h 284"/>
                  <a:gd name="T54" fmla="*/ 99 w 112"/>
                  <a:gd name="T55" fmla="*/ 205 h 284"/>
                  <a:gd name="T56" fmla="*/ 103 w 112"/>
                  <a:gd name="T57" fmla="*/ 222 h 284"/>
                  <a:gd name="T58" fmla="*/ 105 w 112"/>
                  <a:gd name="T59" fmla="*/ 240 h 284"/>
                  <a:gd name="T60" fmla="*/ 107 w 112"/>
                  <a:gd name="T61" fmla="*/ 260 h 284"/>
                  <a:gd name="T62" fmla="*/ 109 w 112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0" y="0"/>
                    </a:moveTo>
                    <a:lnTo>
                      <a:pt x="3" y="5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2" y="11"/>
                    </a:lnTo>
                    <a:lnTo>
                      <a:pt x="24" y="14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3" y="22"/>
                    </a:lnTo>
                    <a:lnTo>
                      <a:pt x="37" y="25"/>
                    </a:lnTo>
                    <a:lnTo>
                      <a:pt x="39" y="28"/>
                    </a:lnTo>
                    <a:lnTo>
                      <a:pt x="39" y="31"/>
                    </a:lnTo>
                    <a:lnTo>
                      <a:pt x="41" y="28"/>
                    </a:lnTo>
                    <a:lnTo>
                      <a:pt x="43" y="31"/>
                    </a:lnTo>
                    <a:lnTo>
                      <a:pt x="41" y="34"/>
                    </a:lnTo>
                    <a:lnTo>
                      <a:pt x="43" y="31"/>
                    </a:lnTo>
                    <a:lnTo>
                      <a:pt x="44" y="40"/>
                    </a:lnTo>
                    <a:lnTo>
                      <a:pt x="46" y="42"/>
                    </a:lnTo>
                    <a:lnTo>
                      <a:pt x="48" y="45"/>
                    </a:lnTo>
                    <a:lnTo>
                      <a:pt x="48" y="48"/>
                    </a:lnTo>
                    <a:lnTo>
                      <a:pt x="52" y="51"/>
                    </a:lnTo>
                    <a:lnTo>
                      <a:pt x="54" y="51"/>
                    </a:lnTo>
                    <a:lnTo>
                      <a:pt x="54" y="54"/>
                    </a:lnTo>
                    <a:lnTo>
                      <a:pt x="56" y="57"/>
                    </a:lnTo>
                    <a:lnTo>
                      <a:pt x="58" y="60"/>
                    </a:lnTo>
                    <a:lnTo>
                      <a:pt x="62" y="68"/>
                    </a:lnTo>
                    <a:lnTo>
                      <a:pt x="64" y="74"/>
                    </a:lnTo>
                    <a:lnTo>
                      <a:pt x="66" y="80"/>
                    </a:lnTo>
                    <a:lnTo>
                      <a:pt x="67" y="85"/>
                    </a:lnTo>
                    <a:lnTo>
                      <a:pt x="71" y="91"/>
                    </a:lnTo>
                    <a:lnTo>
                      <a:pt x="73" y="100"/>
                    </a:lnTo>
                    <a:lnTo>
                      <a:pt x="75" y="102"/>
                    </a:lnTo>
                    <a:lnTo>
                      <a:pt x="77" y="111"/>
                    </a:lnTo>
                    <a:lnTo>
                      <a:pt x="79" y="117"/>
                    </a:lnTo>
                    <a:lnTo>
                      <a:pt x="81" y="120"/>
                    </a:lnTo>
                    <a:lnTo>
                      <a:pt x="84" y="128"/>
                    </a:lnTo>
                    <a:lnTo>
                      <a:pt x="84" y="134"/>
                    </a:lnTo>
                    <a:lnTo>
                      <a:pt x="88" y="142"/>
                    </a:lnTo>
                    <a:lnTo>
                      <a:pt x="86" y="142"/>
                    </a:lnTo>
                    <a:lnTo>
                      <a:pt x="91" y="151"/>
                    </a:lnTo>
                    <a:lnTo>
                      <a:pt x="91" y="157"/>
                    </a:lnTo>
                    <a:lnTo>
                      <a:pt x="93" y="165"/>
                    </a:lnTo>
                    <a:lnTo>
                      <a:pt x="93" y="171"/>
                    </a:lnTo>
                    <a:lnTo>
                      <a:pt x="95" y="180"/>
                    </a:lnTo>
                    <a:lnTo>
                      <a:pt x="97" y="188"/>
                    </a:lnTo>
                    <a:lnTo>
                      <a:pt x="97" y="191"/>
                    </a:lnTo>
                    <a:lnTo>
                      <a:pt x="99" y="197"/>
                    </a:lnTo>
                    <a:lnTo>
                      <a:pt x="99" y="205"/>
                    </a:lnTo>
                    <a:lnTo>
                      <a:pt x="101" y="217"/>
                    </a:lnTo>
                    <a:lnTo>
                      <a:pt x="103" y="222"/>
                    </a:lnTo>
                    <a:lnTo>
                      <a:pt x="103" y="231"/>
                    </a:lnTo>
                    <a:lnTo>
                      <a:pt x="105" y="240"/>
                    </a:lnTo>
                    <a:lnTo>
                      <a:pt x="105" y="248"/>
                    </a:lnTo>
                    <a:lnTo>
                      <a:pt x="107" y="260"/>
                    </a:lnTo>
                    <a:lnTo>
                      <a:pt x="107" y="262"/>
                    </a:lnTo>
                    <a:lnTo>
                      <a:pt x="109" y="274"/>
                    </a:lnTo>
                    <a:lnTo>
                      <a:pt x="111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78" name="Freeform 186"/>
              <p:cNvSpPr>
                <a:spLocks/>
              </p:cNvSpPr>
              <p:nvPr/>
            </p:nvSpPr>
            <p:spPr bwMode="auto">
              <a:xfrm>
                <a:off x="4760" y="950"/>
                <a:ext cx="112" cy="284"/>
              </a:xfrm>
              <a:custGeom>
                <a:avLst/>
                <a:gdLst>
                  <a:gd name="T0" fmla="*/ 107 w 112"/>
                  <a:gd name="T1" fmla="*/ 5 h 284"/>
                  <a:gd name="T2" fmla="*/ 101 w 112"/>
                  <a:gd name="T3" fmla="*/ 5 h 284"/>
                  <a:gd name="T4" fmla="*/ 97 w 112"/>
                  <a:gd name="T5" fmla="*/ 8 h 284"/>
                  <a:gd name="T6" fmla="*/ 89 w 112"/>
                  <a:gd name="T7" fmla="*/ 5 h 284"/>
                  <a:gd name="T8" fmla="*/ 84 w 112"/>
                  <a:gd name="T9" fmla="*/ 8 h 284"/>
                  <a:gd name="T10" fmla="*/ 80 w 112"/>
                  <a:gd name="T11" fmla="*/ 17 h 284"/>
                  <a:gd name="T12" fmla="*/ 78 w 112"/>
                  <a:gd name="T13" fmla="*/ 17 h 284"/>
                  <a:gd name="T14" fmla="*/ 74 w 112"/>
                  <a:gd name="T15" fmla="*/ 20 h 284"/>
                  <a:gd name="T16" fmla="*/ 72 w 112"/>
                  <a:gd name="T17" fmla="*/ 28 h 284"/>
                  <a:gd name="T18" fmla="*/ 66 w 112"/>
                  <a:gd name="T19" fmla="*/ 31 h 284"/>
                  <a:gd name="T20" fmla="*/ 66 w 112"/>
                  <a:gd name="T21" fmla="*/ 31 h 284"/>
                  <a:gd name="T22" fmla="*/ 65 w 112"/>
                  <a:gd name="T23" fmla="*/ 37 h 284"/>
                  <a:gd name="T24" fmla="*/ 63 w 112"/>
                  <a:gd name="T25" fmla="*/ 45 h 284"/>
                  <a:gd name="T26" fmla="*/ 61 w 112"/>
                  <a:gd name="T27" fmla="*/ 51 h 284"/>
                  <a:gd name="T28" fmla="*/ 59 w 112"/>
                  <a:gd name="T29" fmla="*/ 57 h 284"/>
                  <a:gd name="T30" fmla="*/ 55 w 112"/>
                  <a:gd name="T31" fmla="*/ 57 h 284"/>
                  <a:gd name="T32" fmla="*/ 47 w 112"/>
                  <a:gd name="T33" fmla="*/ 68 h 284"/>
                  <a:gd name="T34" fmla="*/ 45 w 112"/>
                  <a:gd name="T35" fmla="*/ 77 h 284"/>
                  <a:gd name="T36" fmla="*/ 42 w 112"/>
                  <a:gd name="T37" fmla="*/ 94 h 284"/>
                  <a:gd name="T38" fmla="*/ 38 w 112"/>
                  <a:gd name="T39" fmla="*/ 102 h 284"/>
                  <a:gd name="T40" fmla="*/ 32 w 112"/>
                  <a:gd name="T41" fmla="*/ 114 h 284"/>
                  <a:gd name="T42" fmla="*/ 28 w 112"/>
                  <a:gd name="T43" fmla="*/ 128 h 284"/>
                  <a:gd name="T44" fmla="*/ 24 w 112"/>
                  <a:gd name="T45" fmla="*/ 142 h 284"/>
                  <a:gd name="T46" fmla="*/ 21 w 112"/>
                  <a:gd name="T47" fmla="*/ 154 h 284"/>
                  <a:gd name="T48" fmla="*/ 21 w 112"/>
                  <a:gd name="T49" fmla="*/ 168 h 284"/>
                  <a:gd name="T50" fmla="*/ 19 w 112"/>
                  <a:gd name="T51" fmla="*/ 185 h 284"/>
                  <a:gd name="T52" fmla="*/ 13 w 112"/>
                  <a:gd name="T53" fmla="*/ 197 h 284"/>
                  <a:gd name="T54" fmla="*/ 11 w 112"/>
                  <a:gd name="T55" fmla="*/ 211 h 284"/>
                  <a:gd name="T56" fmla="*/ 9 w 112"/>
                  <a:gd name="T57" fmla="*/ 225 h 284"/>
                  <a:gd name="T58" fmla="*/ 7 w 112"/>
                  <a:gd name="T59" fmla="*/ 242 h 284"/>
                  <a:gd name="T60" fmla="*/ 3 w 112"/>
                  <a:gd name="T61" fmla="*/ 260 h 284"/>
                  <a:gd name="T62" fmla="*/ 3 w 112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111" y="0"/>
                    </a:moveTo>
                    <a:lnTo>
                      <a:pt x="107" y="5"/>
                    </a:lnTo>
                    <a:lnTo>
                      <a:pt x="105" y="2"/>
                    </a:lnTo>
                    <a:lnTo>
                      <a:pt x="101" y="5"/>
                    </a:lnTo>
                    <a:lnTo>
                      <a:pt x="97" y="5"/>
                    </a:lnTo>
                    <a:lnTo>
                      <a:pt x="97" y="8"/>
                    </a:lnTo>
                    <a:lnTo>
                      <a:pt x="93" y="8"/>
                    </a:lnTo>
                    <a:lnTo>
                      <a:pt x="89" y="5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0" y="14"/>
                    </a:lnTo>
                    <a:lnTo>
                      <a:pt x="80" y="17"/>
                    </a:lnTo>
                    <a:lnTo>
                      <a:pt x="78" y="17"/>
                    </a:lnTo>
                    <a:lnTo>
                      <a:pt x="74" y="20"/>
                    </a:lnTo>
                    <a:lnTo>
                      <a:pt x="74" y="25"/>
                    </a:lnTo>
                    <a:lnTo>
                      <a:pt x="72" y="28"/>
                    </a:lnTo>
                    <a:lnTo>
                      <a:pt x="68" y="31"/>
                    </a:lnTo>
                    <a:lnTo>
                      <a:pt x="66" y="31"/>
                    </a:lnTo>
                    <a:lnTo>
                      <a:pt x="68" y="34"/>
                    </a:lnTo>
                    <a:lnTo>
                      <a:pt x="66" y="31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5" y="45"/>
                    </a:lnTo>
                    <a:lnTo>
                      <a:pt x="63" y="45"/>
                    </a:lnTo>
                    <a:lnTo>
                      <a:pt x="61" y="48"/>
                    </a:lnTo>
                    <a:lnTo>
                      <a:pt x="61" y="51"/>
                    </a:lnTo>
                    <a:lnTo>
                      <a:pt x="59" y="54"/>
                    </a:lnTo>
                    <a:lnTo>
                      <a:pt x="59" y="57"/>
                    </a:lnTo>
                    <a:lnTo>
                      <a:pt x="57" y="60"/>
                    </a:lnTo>
                    <a:lnTo>
                      <a:pt x="55" y="57"/>
                    </a:lnTo>
                    <a:lnTo>
                      <a:pt x="53" y="60"/>
                    </a:lnTo>
                    <a:lnTo>
                      <a:pt x="47" y="68"/>
                    </a:lnTo>
                    <a:lnTo>
                      <a:pt x="47" y="71"/>
                    </a:lnTo>
                    <a:lnTo>
                      <a:pt x="45" y="77"/>
                    </a:lnTo>
                    <a:lnTo>
                      <a:pt x="42" y="85"/>
                    </a:lnTo>
                    <a:lnTo>
                      <a:pt x="42" y="94"/>
                    </a:lnTo>
                    <a:lnTo>
                      <a:pt x="40" y="100"/>
                    </a:lnTo>
                    <a:lnTo>
                      <a:pt x="38" y="102"/>
                    </a:lnTo>
                    <a:lnTo>
                      <a:pt x="34" y="108"/>
                    </a:lnTo>
                    <a:lnTo>
                      <a:pt x="32" y="114"/>
                    </a:lnTo>
                    <a:lnTo>
                      <a:pt x="32" y="120"/>
                    </a:lnTo>
                    <a:lnTo>
                      <a:pt x="28" y="128"/>
                    </a:lnTo>
                    <a:lnTo>
                      <a:pt x="26" y="134"/>
                    </a:lnTo>
                    <a:lnTo>
                      <a:pt x="24" y="142"/>
                    </a:lnTo>
                    <a:lnTo>
                      <a:pt x="22" y="148"/>
                    </a:lnTo>
                    <a:lnTo>
                      <a:pt x="21" y="154"/>
                    </a:lnTo>
                    <a:lnTo>
                      <a:pt x="19" y="165"/>
                    </a:lnTo>
                    <a:lnTo>
                      <a:pt x="21" y="168"/>
                    </a:lnTo>
                    <a:lnTo>
                      <a:pt x="21" y="174"/>
                    </a:lnTo>
                    <a:lnTo>
                      <a:pt x="19" y="185"/>
                    </a:lnTo>
                    <a:lnTo>
                      <a:pt x="15" y="191"/>
                    </a:lnTo>
                    <a:lnTo>
                      <a:pt x="13" y="197"/>
                    </a:lnTo>
                    <a:lnTo>
                      <a:pt x="13" y="202"/>
                    </a:lnTo>
                    <a:lnTo>
                      <a:pt x="11" y="211"/>
                    </a:lnTo>
                    <a:lnTo>
                      <a:pt x="11" y="217"/>
                    </a:lnTo>
                    <a:lnTo>
                      <a:pt x="9" y="225"/>
                    </a:lnTo>
                    <a:lnTo>
                      <a:pt x="9" y="234"/>
                    </a:lnTo>
                    <a:lnTo>
                      <a:pt x="7" y="242"/>
                    </a:lnTo>
                    <a:lnTo>
                      <a:pt x="9" y="251"/>
                    </a:lnTo>
                    <a:lnTo>
                      <a:pt x="3" y="260"/>
                    </a:lnTo>
                    <a:lnTo>
                      <a:pt x="3" y="268"/>
                    </a:lnTo>
                    <a:lnTo>
                      <a:pt x="3" y="274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79" name="Freeform 187"/>
              <p:cNvSpPr>
                <a:spLocks/>
              </p:cNvSpPr>
              <p:nvPr/>
            </p:nvSpPr>
            <p:spPr bwMode="auto">
              <a:xfrm>
                <a:off x="2786" y="1233"/>
                <a:ext cx="109" cy="288"/>
              </a:xfrm>
              <a:custGeom>
                <a:avLst/>
                <a:gdLst>
                  <a:gd name="T0" fmla="*/ 102 w 109"/>
                  <a:gd name="T1" fmla="*/ 284 h 288"/>
                  <a:gd name="T2" fmla="*/ 98 w 109"/>
                  <a:gd name="T3" fmla="*/ 284 h 288"/>
                  <a:gd name="T4" fmla="*/ 92 w 109"/>
                  <a:gd name="T5" fmla="*/ 284 h 288"/>
                  <a:gd name="T6" fmla="*/ 87 w 109"/>
                  <a:gd name="T7" fmla="*/ 281 h 288"/>
                  <a:gd name="T8" fmla="*/ 83 w 109"/>
                  <a:gd name="T9" fmla="*/ 278 h 288"/>
                  <a:gd name="T10" fmla="*/ 79 w 109"/>
                  <a:gd name="T11" fmla="*/ 275 h 288"/>
                  <a:gd name="T12" fmla="*/ 75 w 109"/>
                  <a:gd name="T13" fmla="*/ 272 h 288"/>
                  <a:gd name="T14" fmla="*/ 72 w 109"/>
                  <a:gd name="T15" fmla="*/ 269 h 288"/>
                  <a:gd name="T16" fmla="*/ 68 w 109"/>
                  <a:gd name="T17" fmla="*/ 261 h 288"/>
                  <a:gd name="T18" fmla="*/ 64 w 109"/>
                  <a:gd name="T19" fmla="*/ 258 h 288"/>
                  <a:gd name="T20" fmla="*/ 64 w 109"/>
                  <a:gd name="T21" fmla="*/ 252 h 288"/>
                  <a:gd name="T22" fmla="*/ 62 w 109"/>
                  <a:gd name="T23" fmla="*/ 246 h 288"/>
                  <a:gd name="T24" fmla="*/ 58 w 109"/>
                  <a:gd name="T25" fmla="*/ 241 h 288"/>
                  <a:gd name="T26" fmla="*/ 56 w 109"/>
                  <a:gd name="T27" fmla="*/ 238 h 288"/>
                  <a:gd name="T28" fmla="*/ 51 w 109"/>
                  <a:gd name="T29" fmla="*/ 232 h 288"/>
                  <a:gd name="T30" fmla="*/ 51 w 109"/>
                  <a:gd name="T31" fmla="*/ 226 h 288"/>
                  <a:gd name="T32" fmla="*/ 49 w 109"/>
                  <a:gd name="T33" fmla="*/ 220 h 288"/>
                  <a:gd name="T34" fmla="*/ 43 w 109"/>
                  <a:gd name="T35" fmla="*/ 206 h 288"/>
                  <a:gd name="T36" fmla="*/ 37 w 109"/>
                  <a:gd name="T37" fmla="*/ 198 h 288"/>
                  <a:gd name="T38" fmla="*/ 34 w 109"/>
                  <a:gd name="T39" fmla="*/ 183 h 288"/>
                  <a:gd name="T40" fmla="*/ 32 w 109"/>
                  <a:gd name="T41" fmla="*/ 172 h 288"/>
                  <a:gd name="T42" fmla="*/ 26 w 109"/>
                  <a:gd name="T43" fmla="*/ 160 h 288"/>
                  <a:gd name="T44" fmla="*/ 22 w 109"/>
                  <a:gd name="T45" fmla="*/ 146 h 288"/>
                  <a:gd name="T46" fmla="*/ 20 w 109"/>
                  <a:gd name="T47" fmla="*/ 132 h 288"/>
                  <a:gd name="T48" fmla="*/ 15 w 109"/>
                  <a:gd name="T49" fmla="*/ 117 h 288"/>
                  <a:gd name="T50" fmla="*/ 17 w 109"/>
                  <a:gd name="T51" fmla="*/ 106 h 288"/>
                  <a:gd name="T52" fmla="*/ 11 w 109"/>
                  <a:gd name="T53" fmla="*/ 88 h 288"/>
                  <a:gd name="T54" fmla="*/ 11 w 109"/>
                  <a:gd name="T55" fmla="*/ 77 h 288"/>
                  <a:gd name="T56" fmla="*/ 11 w 109"/>
                  <a:gd name="T57" fmla="*/ 60 h 288"/>
                  <a:gd name="T58" fmla="*/ 5 w 109"/>
                  <a:gd name="T59" fmla="*/ 45 h 288"/>
                  <a:gd name="T60" fmla="*/ 3 w 109"/>
                  <a:gd name="T61" fmla="*/ 25 h 288"/>
                  <a:gd name="T62" fmla="*/ 0 w 109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8"/>
                  <a:gd name="T98" fmla="*/ 109 w 109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8">
                    <a:moveTo>
                      <a:pt x="108" y="287"/>
                    </a:moveTo>
                    <a:lnTo>
                      <a:pt x="102" y="284"/>
                    </a:lnTo>
                    <a:lnTo>
                      <a:pt x="98" y="284"/>
                    </a:lnTo>
                    <a:lnTo>
                      <a:pt x="96" y="284"/>
                    </a:lnTo>
                    <a:lnTo>
                      <a:pt x="92" y="284"/>
                    </a:lnTo>
                    <a:lnTo>
                      <a:pt x="90" y="278"/>
                    </a:lnTo>
                    <a:lnTo>
                      <a:pt x="87" y="281"/>
                    </a:lnTo>
                    <a:lnTo>
                      <a:pt x="85" y="278"/>
                    </a:lnTo>
                    <a:lnTo>
                      <a:pt x="83" y="278"/>
                    </a:lnTo>
                    <a:lnTo>
                      <a:pt x="79" y="275"/>
                    </a:lnTo>
                    <a:lnTo>
                      <a:pt x="75" y="272"/>
                    </a:lnTo>
                    <a:lnTo>
                      <a:pt x="73" y="266"/>
                    </a:lnTo>
                    <a:lnTo>
                      <a:pt x="72" y="269"/>
                    </a:lnTo>
                    <a:lnTo>
                      <a:pt x="70" y="264"/>
                    </a:lnTo>
                    <a:lnTo>
                      <a:pt x="68" y="261"/>
                    </a:lnTo>
                    <a:lnTo>
                      <a:pt x="66" y="261"/>
                    </a:lnTo>
                    <a:lnTo>
                      <a:pt x="64" y="258"/>
                    </a:lnTo>
                    <a:lnTo>
                      <a:pt x="64" y="255"/>
                    </a:lnTo>
                    <a:lnTo>
                      <a:pt x="64" y="252"/>
                    </a:lnTo>
                    <a:lnTo>
                      <a:pt x="62" y="246"/>
                    </a:lnTo>
                    <a:lnTo>
                      <a:pt x="60" y="243"/>
                    </a:lnTo>
                    <a:lnTo>
                      <a:pt x="58" y="241"/>
                    </a:lnTo>
                    <a:lnTo>
                      <a:pt x="56" y="238"/>
                    </a:lnTo>
                    <a:lnTo>
                      <a:pt x="51" y="232"/>
                    </a:lnTo>
                    <a:lnTo>
                      <a:pt x="51" y="226"/>
                    </a:lnTo>
                    <a:lnTo>
                      <a:pt x="49" y="226"/>
                    </a:lnTo>
                    <a:lnTo>
                      <a:pt x="49" y="220"/>
                    </a:lnTo>
                    <a:lnTo>
                      <a:pt x="45" y="218"/>
                    </a:lnTo>
                    <a:lnTo>
                      <a:pt x="43" y="206"/>
                    </a:lnTo>
                    <a:lnTo>
                      <a:pt x="39" y="203"/>
                    </a:lnTo>
                    <a:lnTo>
                      <a:pt x="37" y="198"/>
                    </a:lnTo>
                    <a:lnTo>
                      <a:pt x="36" y="192"/>
                    </a:lnTo>
                    <a:lnTo>
                      <a:pt x="34" y="183"/>
                    </a:lnTo>
                    <a:lnTo>
                      <a:pt x="28" y="177"/>
                    </a:lnTo>
                    <a:lnTo>
                      <a:pt x="32" y="172"/>
                    </a:lnTo>
                    <a:lnTo>
                      <a:pt x="28" y="166"/>
                    </a:lnTo>
                    <a:lnTo>
                      <a:pt x="26" y="160"/>
                    </a:lnTo>
                    <a:lnTo>
                      <a:pt x="26" y="152"/>
                    </a:lnTo>
                    <a:lnTo>
                      <a:pt x="22" y="146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8" y="129"/>
                    </a:lnTo>
                    <a:lnTo>
                      <a:pt x="15" y="117"/>
                    </a:lnTo>
                    <a:lnTo>
                      <a:pt x="17" y="114"/>
                    </a:lnTo>
                    <a:lnTo>
                      <a:pt x="17" y="106"/>
                    </a:lnTo>
                    <a:lnTo>
                      <a:pt x="13" y="97"/>
                    </a:lnTo>
                    <a:lnTo>
                      <a:pt x="11" y="88"/>
                    </a:lnTo>
                    <a:lnTo>
                      <a:pt x="11" y="83"/>
                    </a:lnTo>
                    <a:lnTo>
                      <a:pt x="11" y="77"/>
                    </a:lnTo>
                    <a:lnTo>
                      <a:pt x="9" y="66"/>
                    </a:lnTo>
                    <a:lnTo>
                      <a:pt x="11" y="60"/>
                    </a:lnTo>
                    <a:lnTo>
                      <a:pt x="7" y="51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80" name="Freeform 188"/>
              <p:cNvSpPr>
                <a:spLocks/>
              </p:cNvSpPr>
              <p:nvPr/>
            </p:nvSpPr>
            <p:spPr bwMode="auto">
              <a:xfrm>
                <a:off x="2896" y="1233"/>
                <a:ext cx="110" cy="288"/>
              </a:xfrm>
              <a:custGeom>
                <a:avLst/>
                <a:gdLst>
                  <a:gd name="T0" fmla="*/ 3 w 110"/>
                  <a:gd name="T1" fmla="*/ 287 h 288"/>
                  <a:gd name="T2" fmla="*/ 9 w 110"/>
                  <a:gd name="T3" fmla="*/ 287 h 288"/>
                  <a:gd name="T4" fmla="*/ 15 w 110"/>
                  <a:gd name="T5" fmla="*/ 287 h 288"/>
                  <a:gd name="T6" fmla="*/ 21 w 110"/>
                  <a:gd name="T7" fmla="*/ 284 h 288"/>
                  <a:gd name="T8" fmla="*/ 24 w 110"/>
                  <a:gd name="T9" fmla="*/ 281 h 288"/>
                  <a:gd name="T10" fmla="*/ 28 w 110"/>
                  <a:gd name="T11" fmla="*/ 275 h 288"/>
                  <a:gd name="T12" fmla="*/ 32 w 110"/>
                  <a:gd name="T13" fmla="*/ 272 h 288"/>
                  <a:gd name="T14" fmla="*/ 38 w 110"/>
                  <a:gd name="T15" fmla="*/ 269 h 288"/>
                  <a:gd name="T16" fmla="*/ 38 w 110"/>
                  <a:gd name="T17" fmla="*/ 266 h 288"/>
                  <a:gd name="T18" fmla="*/ 43 w 110"/>
                  <a:gd name="T19" fmla="*/ 258 h 288"/>
                  <a:gd name="T20" fmla="*/ 45 w 110"/>
                  <a:gd name="T21" fmla="*/ 255 h 288"/>
                  <a:gd name="T22" fmla="*/ 47 w 110"/>
                  <a:gd name="T23" fmla="*/ 249 h 288"/>
                  <a:gd name="T24" fmla="*/ 49 w 110"/>
                  <a:gd name="T25" fmla="*/ 243 h 288"/>
                  <a:gd name="T26" fmla="*/ 51 w 110"/>
                  <a:gd name="T27" fmla="*/ 241 h 288"/>
                  <a:gd name="T28" fmla="*/ 53 w 110"/>
                  <a:gd name="T29" fmla="*/ 235 h 288"/>
                  <a:gd name="T30" fmla="*/ 53 w 110"/>
                  <a:gd name="T31" fmla="*/ 229 h 288"/>
                  <a:gd name="T32" fmla="*/ 61 w 110"/>
                  <a:gd name="T33" fmla="*/ 220 h 288"/>
                  <a:gd name="T34" fmla="*/ 66 w 110"/>
                  <a:gd name="T35" fmla="*/ 206 h 288"/>
                  <a:gd name="T36" fmla="*/ 70 w 110"/>
                  <a:gd name="T37" fmla="*/ 195 h 288"/>
                  <a:gd name="T38" fmla="*/ 74 w 110"/>
                  <a:gd name="T39" fmla="*/ 186 h 288"/>
                  <a:gd name="T40" fmla="*/ 82 w 110"/>
                  <a:gd name="T41" fmla="*/ 172 h 288"/>
                  <a:gd name="T42" fmla="*/ 82 w 110"/>
                  <a:gd name="T43" fmla="*/ 157 h 288"/>
                  <a:gd name="T44" fmla="*/ 86 w 110"/>
                  <a:gd name="T45" fmla="*/ 146 h 288"/>
                  <a:gd name="T46" fmla="*/ 87 w 110"/>
                  <a:gd name="T47" fmla="*/ 134 h 288"/>
                  <a:gd name="T48" fmla="*/ 93 w 110"/>
                  <a:gd name="T49" fmla="*/ 123 h 288"/>
                  <a:gd name="T50" fmla="*/ 95 w 110"/>
                  <a:gd name="T51" fmla="*/ 106 h 288"/>
                  <a:gd name="T52" fmla="*/ 95 w 110"/>
                  <a:gd name="T53" fmla="*/ 91 h 288"/>
                  <a:gd name="T54" fmla="*/ 99 w 110"/>
                  <a:gd name="T55" fmla="*/ 74 h 288"/>
                  <a:gd name="T56" fmla="*/ 103 w 110"/>
                  <a:gd name="T57" fmla="*/ 63 h 288"/>
                  <a:gd name="T58" fmla="*/ 101 w 110"/>
                  <a:gd name="T59" fmla="*/ 40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3" y="287"/>
                    </a:lnTo>
                    <a:lnTo>
                      <a:pt x="7" y="284"/>
                    </a:lnTo>
                    <a:lnTo>
                      <a:pt x="9" y="287"/>
                    </a:lnTo>
                    <a:lnTo>
                      <a:pt x="13" y="287"/>
                    </a:lnTo>
                    <a:lnTo>
                      <a:pt x="15" y="287"/>
                    </a:lnTo>
                    <a:lnTo>
                      <a:pt x="21" y="287"/>
                    </a:lnTo>
                    <a:lnTo>
                      <a:pt x="21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6" y="275"/>
                    </a:lnTo>
                    <a:lnTo>
                      <a:pt x="28" y="275"/>
                    </a:lnTo>
                    <a:lnTo>
                      <a:pt x="30" y="272"/>
                    </a:lnTo>
                    <a:lnTo>
                      <a:pt x="32" y="272"/>
                    </a:lnTo>
                    <a:lnTo>
                      <a:pt x="36" y="272"/>
                    </a:lnTo>
                    <a:lnTo>
                      <a:pt x="38" y="269"/>
                    </a:lnTo>
                    <a:lnTo>
                      <a:pt x="38" y="266"/>
                    </a:lnTo>
                    <a:lnTo>
                      <a:pt x="40" y="264"/>
                    </a:lnTo>
                    <a:lnTo>
                      <a:pt x="43" y="258"/>
                    </a:lnTo>
                    <a:lnTo>
                      <a:pt x="42" y="258"/>
                    </a:lnTo>
                    <a:lnTo>
                      <a:pt x="45" y="255"/>
                    </a:lnTo>
                    <a:lnTo>
                      <a:pt x="43" y="252"/>
                    </a:lnTo>
                    <a:lnTo>
                      <a:pt x="47" y="249"/>
                    </a:lnTo>
                    <a:lnTo>
                      <a:pt x="49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5" y="232"/>
                    </a:lnTo>
                    <a:lnTo>
                      <a:pt x="53" y="229"/>
                    </a:lnTo>
                    <a:lnTo>
                      <a:pt x="57" y="229"/>
                    </a:lnTo>
                    <a:lnTo>
                      <a:pt x="61" y="220"/>
                    </a:lnTo>
                    <a:lnTo>
                      <a:pt x="63" y="212"/>
                    </a:lnTo>
                    <a:lnTo>
                      <a:pt x="66" y="206"/>
                    </a:lnTo>
                    <a:lnTo>
                      <a:pt x="68" y="200"/>
                    </a:lnTo>
                    <a:lnTo>
                      <a:pt x="70" y="195"/>
                    </a:lnTo>
                    <a:lnTo>
                      <a:pt x="70" y="189"/>
                    </a:lnTo>
                    <a:lnTo>
                      <a:pt x="74" y="186"/>
                    </a:lnTo>
                    <a:lnTo>
                      <a:pt x="78" y="175"/>
                    </a:lnTo>
                    <a:lnTo>
                      <a:pt x="82" y="172"/>
                    </a:lnTo>
                    <a:lnTo>
                      <a:pt x="78" y="166"/>
                    </a:lnTo>
                    <a:lnTo>
                      <a:pt x="82" y="157"/>
                    </a:lnTo>
                    <a:lnTo>
                      <a:pt x="84" y="152"/>
                    </a:lnTo>
                    <a:lnTo>
                      <a:pt x="86" y="146"/>
                    </a:lnTo>
                    <a:lnTo>
                      <a:pt x="86" y="137"/>
                    </a:lnTo>
                    <a:lnTo>
                      <a:pt x="87" y="134"/>
                    </a:lnTo>
                    <a:lnTo>
                      <a:pt x="91" y="126"/>
                    </a:lnTo>
                    <a:lnTo>
                      <a:pt x="93" y="123"/>
                    </a:lnTo>
                    <a:lnTo>
                      <a:pt x="91" y="111"/>
                    </a:lnTo>
                    <a:lnTo>
                      <a:pt x="95" y="106"/>
                    </a:lnTo>
                    <a:lnTo>
                      <a:pt x="95" y="100"/>
                    </a:lnTo>
                    <a:lnTo>
                      <a:pt x="95" y="91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3" y="63"/>
                    </a:lnTo>
                    <a:lnTo>
                      <a:pt x="99" y="48"/>
                    </a:lnTo>
                    <a:lnTo>
                      <a:pt x="101" y="40"/>
                    </a:lnTo>
                    <a:lnTo>
                      <a:pt x="103" y="34"/>
                    </a:lnTo>
                    <a:lnTo>
                      <a:pt x="107" y="28"/>
                    </a:lnTo>
                    <a:lnTo>
                      <a:pt x="105" y="17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81" name="Freeform 189"/>
              <p:cNvSpPr>
                <a:spLocks/>
              </p:cNvSpPr>
              <p:nvPr/>
            </p:nvSpPr>
            <p:spPr bwMode="auto">
              <a:xfrm>
                <a:off x="2896" y="1233"/>
                <a:ext cx="110" cy="288"/>
              </a:xfrm>
              <a:custGeom>
                <a:avLst/>
                <a:gdLst>
                  <a:gd name="T0" fmla="*/ 3 w 110"/>
                  <a:gd name="T1" fmla="*/ 287 h 288"/>
                  <a:gd name="T2" fmla="*/ 9 w 110"/>
                  <a:gd name="T3" fmla="*/ 287 h 288"/>
                  <a:gd name="T4" fmla="*/ 15 w 110"/>
                  <a:gd name="T5" fmla="*/ 287 h 288"/>
                  <a:gd name="T6" fmla="*/ 21 w 110"/>
                  <a:gd name="T7" fmla="*/ 284 h 288"/>
                  <a:gd name="T8" fmla="*/ 24 w 110"/>
                  <a:gd name="T9" fmla="*/ 281 h 288"/>
                  <a:gd name="T10" fmla="*/ 28 w 110"/>
                  <a:gd name="T11" fmla="*/ 275 h 288"/>
                  <a:gd name="T12" fmla="*/ 32 w 110"/>
                  <a:gd name="T13" fmla="*/ 272 h 288"/>
                  <a:gd name="T14" fmla="*/ 38 w 110"/>
                  <a:gd name="T15" fmla="*/ 269 h 288"/>
                  <a:gd name="T16" fmla="*/ 38 w 110"/>
                  <a:gd name="T17" fmla="*/ 266 h 288"/>
                  <a:gd name="T18" fmla="*/ 43 w 110"/>
                  <a:gd name="T19" fmla="*/ 258 h 288"/>
                  <a:gd name="T20" fmla="*/ 45 w 110"/>
                  <a:gd name="T21" fmla="*/ 255 h 288"/>
                  <a:gd name="T22" fmla="*/ 47 w 110"/>
                  <a:gd name="T23" fmla="*/ 249 h 288"/>
                  <a:gd name="T24" fmla="*/ 49 w 110"/>
                  <a:gd name="T25" fmla="*/ 243 h 288"/>
                  <a:gd name="T26" fmla="*/ 51 w 110"/>
                  <a:gd name="T27" fmla="*/ 241 h 288"/>
                  <a:gd name="T28" fmla="*/ 53 w 110"/>
                  <a:gd name="T29" fmla="*/ 235 h 288"/>
                  <a:gd name="T30" fmla="*/ 57 w 110"/>
                  <a:gd name="T31" fmla="*/ 229 h 288"/>
                  <a:gd name="T32" fmla="*/ 61 w 110"/>
                  <a:gd name="T33" fmla="*/ 220 h 288"/>
                  <a:gd name="T34" fmla="*/ 66 w 110"/>
                  <a:gd name="T35" fmla="*/ 206 h 288"/>
                  <a:gd name="T36" fmla="*/ 70 w 110"/>
                  <a:gd name="T37" fmla="*/ 195 h 288"/>
                  <a:gd name="T38" fmla="*/ 76 w 110"/>
                  <a:gd name="T39" fmla="*/ 183 h 288"/>
                  <a:gd name="T40" fmla="*/ 82 w 110"/>
                  <a:gd name="T41" fmla="*/ 172 h 288"/>
                  <a:gd name="T42" fmla="*/ 82 w 110"/>
                  <a:gd name="T43" fmla="*/ 157 h 288"/>
                  <a:gd name="T44" fmla="*/ 86 w 110"/>
                  <a:gd name="T45" fmla="*/ 146 h 288"/>
                  <a:gd name="T46" fmla="*/ 87 w 110"/>
                  <a:gd name="T47" fmla="*/ 134 h 288"/>
                  <a:gd name="T48" fmla="*/ 93 w 110"/>
                  <a:gd name="T49" fmla="*/ 123 h 288"/>
                  <a:gd name="T50" fmla="*/ 95 w 110"/>
                  <a:gd name="T51" fmla="*/ 106 h 288"/>
                  <a:gd name="T52" fmla="*/ 95 w 110"/>
                  <a:gd name="T53" fmla="*/ 91 h 288"/>
                  <a:gd name="T54" fmla="*/ 99 w 110"/>
                  <a:gd name="T55" fmla="*/ 74 h 288"/>
                  <a:gd name="T56" fmla="*/ 103 w 110"/>
                  <a:gd name="T57" fmla="*/ 63 h 288"/>
                  <a:gd name="T58" fmla="*/ 103 w 110"/>
                  <a:gd name="T59" fmla="*/ 43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3" y="287"/>
                    </a:lnTo>
                    <a:lnTo>
                      <a:pt x="7" y="284"/>
                    </a:lnTo>
                    <a:lnTo>
                      <a:pt x="9" y="287"/>
                    </a:lnTo>
                    <a:lnTo>
                      <a:pt x="13" y="287"/>
                    </a:lnTo>
                    <a:lnTo>
                      <a:pt x="15" y="287"/>
                    </a:lnTo>
                    <a:lnTo>
                      <a:pt x="21" y="287"/>
                    </a:lnTo>
                    <a:lnTo>
                      <a:pt x="21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6" y="275"/>
                    </a:lnTo>
                    <a:lnTo>
                      <a:pt x="28" y="275"/>
                    </a:lnTo>
                    <a:lnTo>
                      <a:pt x="30" y="272"/>
                    </a:lnTo>
                    <a:lnTo>
                      <a:pt x="32" y="272"/>
                    </a:lnTo>
                    <a:lnTo>
                      <a:pt x="36" y="272"/>
                    </a:lnTo>
                    <a:lnTo>
                      <a:pt x="38" y="269"/>
                    </a:lnTo>
                    <a:lnTo>
                      <a:pt x="38" y="266"/>
                    </a:lnTo>
                    <a:lnTo>
                      <a:pt x="40" y="264"/>
                    </a:lnTo>
                    <a:lnTo>
                      <a:pt x="43" y="258"/>
                    </a:lnTo>
                    <a:lnTo>
                      <a:pt x="45" y="255"/>
                    </a:lnTo>
                    <a:lnTo>
                      <a:pt x="43" y="252"/>
                    </a:lnTo>
                    <a:lnTo>
                      <a:pt x="47" y="249"/>
                    </a:lnTo>
                    <a:lnTo>
                      <a:pt x="49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5" y="232"/>
                    </a:lnTo>
                    <a:lnTo>
                      <a:pt x="57" y="229"/>
                    </a:lnTo>
                    <a:lnTo>
                      <a:pt x="59" y="226"/>
                    </a:lnTo>
                    <a:lnTo>
                      <a:pt x="61" y="220"/>
                    </a:lnTo>
                    <a:lnTo>
                      <a:pt x="63" y="212"/>
                    </a:lnTo>
                    <a:lnTo>
                      <a:pt x="66" y="206"/>
                    </a:lnTo>
                    <a:lnTo>
                      <a:pt x="70" y="203"/>
                    </a:lnTo>
                    <a:lnTo>
                      <a:pt x="70" y="195"/>
                    </a:lnTo>
                    <a:lnTo>
                      <a:pt x="70" y="189"/>
                    </a:lnTo>
                    <a:lnTo>
                      <a:pt x="76" y="183"/>
                    </a:lnTo>
                    <a:lnTo>
                      <a:pt x="78" y="175"/>
                    </a:lnTo>
                    <a:lnTo>
                      <a:pt x="82" y="172"/>
                    </a:lnTo>
                    <a:lnTo>
                      <a:pt x="78" y="166"/>
                    </a:lnTo>
                    <a:lnTo>
                      <a:pt x="82" y="157"/>
                    </a:lnTo>
                    <a:lnTo>
                      <a:pt x="84" y="152"/>
                    </a:lnTo>
                    <a:lnTo>
                      <a:pt x="86" y="146"/>
                    </a:lnTo>
                    <a:lnTo>
                      <a:pt x="86" y="137"/>
                    </a:lnTo>
                    <a:lnTo>
                      <a:pt x="87" y="134"/>
                    </a:lnTo>
                    <a:lnTo>
                      <a:pt x="91" y="126"/>
                    </a:lnTo>
                    <a:lnTo>
                      <a:pt x="93" y="123"/>
                    </a:lnTo>
                    <a:lnTo>
                      <a:pt x="91" y="111"/>
                    </a:lnTo>
                    <a:lnTo>
                      <a:pt x="95" y="106"/>
                    </a:lnTo>
                    <a:lnTo>
                      <a:pt x="95" y="100"/>
                    </a:lnTo>
                    <a:lnTo>
                      <a:pt x="95" y="91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3" y="63"/>
                    </a:lnTo>
                    <a:lnTo>
                      <a:pt x="99" y="48"/>
                    </a:lnTo>
                    <a:lnTo>
                      <a:pt x="103" y="43"/>
                    </a:lnTo>
                    <a:lnTo>
                      <a:pt x="105" y="31"/>
                    </a:lnTo>
                    <a:lnTo>
                      <a:pt x="107" y="28"/>
                    </a:lnTo>
                    <a:lnTo>
                      <a:pt x="105" y="17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82" name="Freeform 190"/>
              <p:cNvSpPr>
                <a:spLocks/>
              </p:cNvSpPr>
              <p:nvPr/>
            </p:nvSpPr>
            <p:spPr bwMode="auto">
              <a:xfrm>
                <a:off x="2786" y="1233"/>
                <a:ext cx="109" cy="288"/>
              </a:xfrm>
              <a:custGeom>
                <a:avLst/>
                <a:gdLst>
                  <a:gd name="T0" fmla="*/ 102 w 109"/>
                  <a:gd name="T1" fmla="*/ 284 h 288"/>
                  <a:gd name="T2" fmla="*/ 98 w 109"/>
                  <a:gd name="T3" fmla="*/ 284 h 288"/>
                  <a:gd name="T4" fmla="*/ 92 w 109"/>
                  <a:gd name="T5" fmla="*/ 284 h 288"/>
                  <a:gd name="T6" fmla="*/ 87 w 109"/>
                  <a:gd name="T7" fmla="*/ 281 h 288"/>
                  <a:gd name="T8" fmla="*/ 83 w 109"/>
                  <a:gd name="T9" fmla="*/ 278 h 288"/>
                  <a:gd name="T10" fmla="*/ 79 w 109"/>
                  <a:gd name="T11" fmla="*/ 275 h 288"/>
                  <a:gd name="T12" fmla="*/ 75 w 109"/>
                  <a:gd name="T13" fmla="*/ 272 h 288"/>
                  <a:gd name="T14" fmla="*/ 70 w 109"/>
                  <a:gd name="T15" fmla="*/ 264 h 288"/>
                  <a:gd name="T16" fmla="*/ 68 w 109"/>
                  <a:gd name="T17" fmla="*/ 261 h 288"/>
                  <a:gd name="T18" fmla="*/ 64 w 109"/>
                  <a:gd name="T19" fmla="*/ 258 h 288"/>
                  <a:gd name="T20" fmla="*/ 64 w 109"/>
                  <a:gd name="T21" fmla="*/ 252 h 288"/>
                  <a:gd name="T22" fmla="*/ 62 w 109"/>
                  <a:gd name="T23" fmla="*/ 246 h 288"/>
                  <a:gd name="T24" fmla="*/ 58 w 109"/>
                  <a:gd name="T25" fmla="*/ 241 h 288"/>
                  <a:gd name="T26" fmla="*/ 56 w 109"/>
                  <a:gd name="T27" fmla="*/ 241 h 288"/>
                  <a:gd name="T28" fmla="*/ 51 w 109"/>
                  <a:gd name="T29" fmla="*/ 232 h 288"/>
                  <a:gd name="T30" fmla="*/ 51 w 109"/>
                  <a:gd name="T31" fmla="*/ 226 h 288"/>
                  <a:gd name="T32" fmla="*/ 47 w 109"/>
                  <a:gd name="T33" fmla="*/ 223 h 288"/>
                  <a:gd name="T34" fmla="*/ 43 w 109"/>
                  <a:gd name="T35" fmla="*/ 206 h 288"/>
                  <a:gd name="T36" fmla="*/ 37 w 109"/>
                  <a:gd name="T37" fmla="*/ 198 h 288"/>
                  <a:gd name="T38" fmla="*/ 34 w 109"/>
                  <a:gd name="T39" fmla="*/ 183 h 288"/>
                  <a:gd name="T40" fmla="*/ 32 w 109"/>
                  <a:gd name="T41" fmla="*/ 172 h 288"/>
                  <a:gd name="T42" fmla="*/ 24 w 109"/>
                  <a:gd name="T43" fmla="*/ 157 h 288"/>
                  <a:gd name="T44" fmla="*/ 22 w 109"/>
                  <a:gd name="T45" fmla="*/ 146 h 288"/>
                  <a:gd name="T46" fmla="*/ 20 w 109"/>
                  <a:gd name="T47" fmla="*/ 132 h 288"/>
                  <a:gd name="T48" fmla="*/ 15 w 109"/>
                  <a:gd name="T49" fmla="*/ 117 h 288"/>
                  <a:gd name="T50" fmla="*/ 17 w 109"/>
                  <a:gd name="T51" fmla="*/ 106 h 288"/>
                  <a:gd name="T52" fmla="*/ 11 w 109"/>
                  <a:gd name="T53" fmla="*/ 88 h 288"/>
                  <a:gd name="T54" fmla="*/ 9 w 109"/>
                  <a:gd name="T55" fmla="*/ 74 h 288"/>
                  <a:gd name="T56" fmla="*/ 11 w 109"/>
                  <a:gd name="T57" fmla="*/ 60 h 288"/>
                  <a:gd name="T58" fmla="*/ 5 w 109"/>
                  <a:gd name="T59" fmla="*/ 45 h 288"/>
                  <a:gd name="T60" fmla="*/ 3 w 109"/>
                  <a:gd name="T61" fmla="*/ 25 h 288"/>
                  <a:gd name="T62" fmla="*/ 0 w 109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8"/>
                  <a:gd name="T98" fmla="*/ 109 w 109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8">
                    <a:moveTo>
                      <a:pt x="108" y="287"/>
                    </a:moveTo>
                    <a:lnTo>
                      <a:pt x="102" y="284"/>
                    </a:lnTo>
                    <a:lnTo>
                      <a:pt x="98" y="284"/>
                    </a:lnTo>
                    <a:lnTo>
                      <a:pt x="96" y="284"/>
                    </a:lnTo>
                    <a:lnTo>
                      <a:pt x="92" y="284"/>
                    </a:lnTo>
                    <a:lnTo>
                      <a:pt x="90" y="278"/>
                    </a:lnTo>
                    <a:lnTo>
                      <a:pt x="87" y="281"/>
                    </a:lnTo>
                    <a:lnTo>
                      <a:pt x="85" y="278"/>
                    </a:lnTo>
                    <a:lnTo>
                      <a:pt x="83" y="278"/>
                    </a:lnTo>
                    <a:lnTo>
                      <a:pt x="79" y="275"/>
                    </a:lnTo>
                    <a:lnTo>
                      <a:pt x="75" y="272"/>
                    </a:lnTo>
                    <a:lnTo>
                      <a:pt x="73" y="269"/>
                    </a:lnTo>
                    <a:lnTo>
                      <a:pt x="70" y="264"/>
                    </a:lnTo>
                    <a:lnTo>
                      <a:pt x="70" y="266"/>
                    </a:lnTo>
                    <a:lnTo>
                      <a:pt x="68" y="261"/>
                    </a:lnTo>
                    <a:lnTo>
                      <a:pt x="66" y="261"/>
                    </a:lnTo>
                    <a:lnTo>
                      <a:pt x="64" y="258"/>
                    </a:lnTo>
                    <a:lnTo>
                      <a:pt x="64" y="255"/>
                    </a:lnTo>
                    <a:lnTo>
                      <a:pt x="64" y="252"/>
                    </a:lnTo>
                    <a:lnTo>
                      <a:pt x="62" y="246"/>
                    </a:lnTo>
                    <a:lnTo>
                      <a:pt x="60" y="243"/>
                    </a:lnTo>
                    <a:lnTo>
                      <a:pt x="58" y="241"/>
                    </a:lnTo>
                    <a:lnTo>
                      <a:pt x="56" y="241"/>
                    </a:lnTo>
                    <a:lnTo>
                      <a:pt x="54" y="235"/>
                    </a:lnTo>
                    <a:lnTo>
                      <a:pt x="51" y="232"/>
                    </a:lnTo>
                    <a:lnTo>
                      <a:pt x="51" y="226"/>
                    </a:lnTo>
                    <a:lnTo>
                      <a:pt x="47" y="229"/>
                    </a:lnTo>
                    <a:lnTo>
                      <a:pt x="47" y="223"/>
                    </a:lnTo>
                    <a:lnTo>
                      <a:pt x="45" y="218"/>
                    </a:lnTo>
                    <a:lnTo>
                      <a:pt x="43" y="206"/>
                    </a:lnTo>
                    <a:lnTo>
                      <a:pt x="39" y="203"/>
                    </a:lnTo>
                    <a:lnTo>
                      <a:pt x="37" y="198"/>
                    </a:lnTo>
                    <a:lnTo>
                      <a:pt x="36" y="192"/>
                    </a:lnTo>
                    <a:lnTo>
                      <a:pt x="34" y="183"/>
                    </a:lnTo>
                    <a:lnTo>
                      <a:pt x="28" y="177"/>
                    </a:lnTo>
                    <a:lnTo>
                      <a:pt x="32" y="172"/>
                    </a:lnTo>
                    <a:lnTo>
                      <a:pt x="28" y="166"/>
                    </a:lnTo>
                    <a:lnTo>
                      <a:pt x="24" y="157"/>
                    </a:lnTo>
                    <a:lnTo>
                      <a:pt x="26" y="152"/>
                    </a:lnTo>
                    <a:lnTo>
                      <a:pt x="22" y="146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8" y="129"/>
                    </a:lnTo>
                    <a:lnTo>
                      <a:pt x="15" y="117"/>
                    </a:lnTo>
                    <a:lnTo>
                      <a:pt x="17" y="114"/>
                    </a:lnTo>
                    <a:lnTo>
                      <a:pt x="17" y="106"/>
                    </a:lnTo>
                    <a:lnTo>
                      <a:pt x="13" y="97"/>
                    </a:lnTo>
                    <a:lnTo>
                      <a:pt x="11" y="88"/>
                    </a:lnTo>
                    <a:lnTo>
                      <a:pt x="11" y="83"/>
                    </a:lnTo>
                    <a:lnTo>
                      <a:pt x="9" y="74"/>
                    </a:lnTo>
                    <a:lnTo>
                      <a:pt x="9" y="66"/>
                    </a:lnTo>
                    <a:lnTo>
                      <a:pt x="11" y="60"/>
                    </a:lnTo>
                    <a:lnTo>
                      <a:pt x="7" y="51"/>
                    </a:lnTo>
                    <a:lnTo>
                      <a:pt x="5" y="45"/>
                    </a:lnTo>
                    <a:lnTo>
                      <a:pt x="5" y="37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83" name="Freeform 191"/>
              <p:cNvSpPr>
                <a:spLocks/>
              </p:cNvSpPr>
              <p:nvPr/>
            </p:nvSpPr>
            <p:spPr bwMode="auto">
              <a:xfrm>
                <a:off x="2674" y="950"/>
                <a:ext cx="113" cy="284"/>
              </a:xfrm>
              <a:custGeom>
                <a:avLst/>
                <a:gdLst>
                  <a:gd name="T0" fmla="*/ 5 w 113"/>
                  <a:gd name="T1" fmla="*/ 0 h 284"/>
                  <a:gd name="T2" fmla="*/ 9 w 113"/>
                  <a:gd name="T3" fmla="*/ 2 h 284"/>
                  <a:gd name="T4" fmla="*/ 17 w 113"/>
                  <a:gd name="T5" fmla="*/ 0 h 284"/>
                  <a:gd name="T6" fmla="*/ 22 w 113"/>
                  <a:gd name="T7" fmla="*/ 5 h 284"/>
                  <a:gd name="T8" fmla="*/ 28 w 113"/>
                  <a:gd name="T9" fmla="*/ 11 h 284"/>
                  <a:gd name="T10" fmla="*/ 28 w 113"/>
                  <a:gd name="T11" fmla="*/ 11 h 284"/>
                  <a:gd name="T12" fmla="*/ 34 w 113"/>
                  <a:gd name="T13" fmla="*/ 11 h 284"/>
                  <a:gd name="T14" fmla="*/ 38 w 113"/>
                  <a:gd name="T15" fmla="*/ 20 h 284"/>
                  <a:gd name="T16" fmla="*/ 40 w 113"/>
                  <a:gd name="T17" fmla="*/ 22 h 284"/>
                  <a:gd name="T18" fmla="*/ 44 w 113"/>
                  <a:gd name="T19" fmla="*/ 25 h 284"/>
                  <a:gd name="T20" fmla="*/ 45 w 113"/>
                  <a:gd name="T21" fmla="*/ 31 h 284"/>
                  <a:gd name="T22" fmla="*/ 45 w 113"/>
                  <a:gd name="T23" fmla="*/ 40 h 284"/>
                  <a:gd name="T24" fmla="*/ 49 w 113"/>
                  <a:gd name="T25" fmla="*/ 42 h 284"/>
                  <a:gd name="T26" fmla="*/ 53 w 113"/>
                  <a:gd name="T27" fmla="*/ 48 h 284"/>
                  <a:gd name="T28" fmla="*/ 53 w 113"/>
                  <a:gd name="T29" fmla="*/ 48 h 284"/>
                  <a:gd name="T30" fmla="*/ 56 w 113"/>
                  <a:gd name="T31" fmla="*/ 54 h 284"/>
                  <a:gd name="T32" fmla="*/ 64 w 113"/>
                  <a:gd name="T33" fmla="*/ 62 h 284"/>
                  <a:gd name="T34" fmla="*/ 69 w 113"/>
                  <a:gd name="T35" fmla="*/ 74 h 284"/>
                  <a:gd name="T36" fmla="*/ 75 w 113"/>
                  <a:gd name="T37" fmla="*/ 88 h 284"/>
                  <a:gd name="T38" fmla="*/ 75 w 113"/>
                  <a:gd name="T39" fmla="*/ 100 h 284"/>
                  <a:gd name="T40" fmla="*/ 81 w 113"/>
                  <a:gd name="T41" fmla="*/ 111 h 284"/>
                  <a:gd name="T42" fmla="*/ 87 w 113"/>
                  <a:gd name="T43" fmla="*/ 125 h 284"/>
                  <a:gd name="T44" fmla="*/ 87 w 113"/>
                  <a:gd name="T45" fmla="*/ 137 h 284"/>
                  <a:gd name="T46" fmla="*/ 89 w 113"/>
                  <a:gd name="T47" fmla="*/ 154 h 284"/>
                  <a:gd name="T48" fmla="*/ 92 w 113"/>
                  <a:gd name="T49" fmla="*/ 165 h 284"/>
                  <a:gd name="T50" fmla="*/ 100 w 113"/>
                  <a:gd name="T51" fmla="*/ 180 h 284"/>
                  <a:gd name="T52" fmla="*/ 98 w 113"/>
                  <a:gd name="T53" fmla="*/ 194 h 284"/>
                  <a:gd name="T54" fmla="*/ 102 w 113"/>
                  <a:gd name="T55" fmla="*/ 208 h 284"/>
                  <a:gd name="T56" fmla="*/ 104 w 113"/>
                  <a:gd name="T57" fmla="*/ 225 h 284"/>
                  <a:gd name="T58" fmla="*/ 108 w 113"/>
                  <a:gd name="T59" fmla="*/ 242 h 284"/>
                  <a:gd name="T60" fmla="*/ 112 w 113"/>
                  <a:gd name="T61" fmla="*/ 257 h 284"/>
                  <a:gd name="T62" fmla="*/ 110 w 113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3"/>
                  <a:gd name="T97" fmla="*/ 0 h 284"/>
                  <a:gd name="T98" fmla="*/ 113 w 113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3" h="284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8" y="11"/>
                    </a:lnTo>
                    <a:lnTo>
                      <a:pt x="30" y="8"/>
                    </a:lnTo>
                    <a:lnTo>
                      <a:pt x="28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5" y="28"/>
                    </a:lnTo>
                    <a:lnTo>
                      <a:pt x="45" y="31"/>
                    </a:lnTo>
                    <a:lnTo>
                      <a:pt x="45" y="34"/>
                    </a:lnTo>
                    <a:lnTo>
                      <a:pt x="45" y="40"/>
                    </a:lnTo>
                    <a:lnTo>
                      <a:pt x="47" y="40"/>
                    </a:lnTo>
                    <a:lnTo>
                      <a:pt x="49" y="42"/>
                    </a:lnTo>
                    <a:lnTo>
                      <a:pt x="53" y="45"/>
                    </a:lnTo>
                    <a:lnTo>
                      <a:pt x="53" y="48"/>
                    </a:lnTo>
                    <a:lnTo>
                      <a:pt x="56" y="51"/>
                    </a:lnTo>
                    <a:lnTo>
                      <a:pt x="56" y="54"/>
                    </a:lnTo>
                    <a:lnTo>
                      <a:pt x="58" y="57"/>
                    </a:lnTo>
                    <a:lnTo>
                      <a:pt x="64" y="62"/>
                    </a:lnTo>
                    <a:lnTo>
                      <a:pt x="66" y="68"/>
                    </a:lnTo>
                    <a:lnTo>
                      <a:pt x="69" y="74"/>
                    </a:lnTo>
                    <a:lnTo>
                      <a:pt x="69" y="82"/>
                    </a:lnTo>
                    <a:lnTo>
                      <a:pt x="75" y="88"/>
                    </a:lnTo>
                    <a:lnTo>
                      <a:pt x="73" y="97"/>
                    </a:lnTo>
                    <a:lnTo>
                      <a:pt x="75" y="100"/>
                    </a:lnTo>
                    <a:lnTo>
                      <a:pt x="81" y="105"/>
                    </a:lnTo>
                    <a:lnTo>
                      <a:pt x="81" y="111"/>
                    </a:lnTo>
                    <a:lnTo>
                      <a:pt x="81" y="117"/>
                    </a:lnTo>
                    <a:lnTo>
                      <a:pt x="87" y="125"/>
                    </a:lnTo>
                    <a:lnTo>
                      <a:pt x="87" y="131"/>
                    </a:lnTo>
                    <a:lnTo>
                      <a:pt x="87" y="137"/>
                    </a:lnTo>
                    <a:lnTo>
                      <a:pt x="90" y="148"/>
                    </a:lnTo>
                    <a:lnTo>
                      <a:pt x="89" y="154"/>
                    </a:lnTo>
                    <a:lnTo>
                      <a:pt x="92" y="160"/>
                    </a:lnTo>
                    <a:lnTo>
                      <a:pt x="92" y="165"/>
                    </a:lnTo>
                    <a:lnTo>
                      <a:pt x="94" y="171"/>
                    </a:lnTo>
                    <a:lnTo>
                      <a:pt x="100" y="180"/>
                    </a:lnTo>
                    <a:lnTo>
                      <a:pt x="98" y="185"/>
                    </a:lnTo>
                    <a:lnTo>
                      <a:pt x="98" y="194"/>
                    </a:lnTo>
                    <a:lnTo>
                      <a:pt x="98" y="200"/>
                    </a:lnTo>
                    <a:lnTo>
                      <a:pt x="102" y="208"/>
                    </a:lnTo>
                    <a:lnTo>
                      <a:pt x="102" y="217"/>
                    </a:lnTo>
                    <a:lnTo>
                      <a:pt x="104" y="225"/>
                    </a:lnTo>
                    <a:lnTo>
                      <a:pt x="106" y="231"/>
                    </a:lnTo>
                    <a:lnTo>
                      <a:pt x="108" y="242"/>
                    </a:lnTo>
                    <a:lnTo>
                      <a:pt x="106" y="248"/>
                    </a:lnTo>
                    <a:lnTo>
                      <a:pt x="112" y="257"/>
                    </a:lnTo>
                    <a:lnTo>
                      <a:pt x="108" y="265"/>
                    </a:lnTo>
                    <a:lnTo>
                      <a:pt x="110" y="274"/>
                    </a:lnTo>
                    <a:lnTo>
                      <a:pt x="112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84" name="Freeform 192"/>
              <p:cNvSpPr>
                <a:spLocks/>
              </p:cNvSpPr>
              <p:nvPr/>
            </p:nvSpPr>
            <p:spPr bwMode="auto">
              <a:xfrm>
                <a:off x="2562" y="950"/>
                <a:ext cx="113" cy="284"/>
              </a:xfrm>
              <a:custGeom>
                <a:avLst/>
                <a:gdLst>
                  <a:gd name="T0" fmla="*/ 110 w 113"/>
                  <a:gd name="T1" fmla="*/ 2 h 284"/>
                  <a:gd name="T2" fmla="*/ 104 w 113"/>
                  <a:gd name="T3" fmla="*/ 2 h 284"/>
                  <a:gd name="T4" fmla="*/ 98 w 113"/>
                  <a:gd name="T5" fmla="*/ 5 h 284"/>
                  <a:gd name="T6" fmla="*/ 90 w 113"/>
                  <a:gd name="T7" fmla="*/ 5 h 284"/>
                  <a:gd name="T8" fmla="*/ 86 w 113"/>
                  <a:gd name="T9" fmla="*/ 8 h 284"/>
                  <a:gd name="T10" fmla="*/ 84 w 113"/>
                  <a:gd name="T11" fmla="*/ 11 h 284"/>
                  <a:gd name="T12" fmla="*/ 80 w 113"/>
                  <a:gd name="T13" fmla="*/ 17 h 284"/>
                  <a:gd name="T14" fmla="*/ 76 w 113"/>
                  <a:gd name="T15" fmla="*/ 17 h 284"/>
                  <a:gd name="T16" fmla="*/ 73 w 113"/>
                  <a:gd name="T17" fmla="*/ 28 h 284"/>
                  <a:gd name="T18" fmla="*/ 71 w 113"/>
                  <a:gd name="T19" fmla="*/ 28 h 284"/>
                  <a:gd name="T20" fmla="*/ 67 w 113"/>
                  <a:gd name="T21" fmla="*/ 34 h 284"/>
                  <a:gd name="T22" fmla="*/ 65 w 113"/>
                  <a:gd name="T23" fmla="*/ 40 h 284"/>
                  <a:gd name="T24" fmla="*/ 63 w 113"/>
                  <a:gd name="T25" fmla="*/ 42 h 284"/>
                  <a:gd name="T26" fmla="*/ 61 w 113"/>
                  <a:gd name="T27" fmla="*/ 48 h 284"/>
                  <a:gd name="T28" fmla="*/ 57 w 113"/>
                  <a:gd name="T29" fmla="*/ 54 h 284"/>
                  <a:gd name="T30" fmla="*/ 56 w 113"/>
                  <a:gd name="T31" fmla="*/ 57 h 284"/>
                  <a:gd name="T32" fmla="*/ 52 w 113"/>
                  <a:gd name="T33" fmla="*/ 68 h 284"/>
                  <a:gd name="T34" fmla="*/ 46 w 113"/>
                  <a:gd name="T35" fmla="*/ 80 h 284"/>
                  <a:gd name="T36" fmla="*/ 44 w 113"/>
                  <a:gd name="T37" fmla="*/ 91 h 284"/>
                  <a:gd name="T38" fmla="*/ 37 w 113"/>
                  <a:gd name="T39" fmla="*/ 102 h 284"/>
                  <a:gd name="T40" fmla="*/ 35 w 113"/>
                  <a:gd name="T41" fmla="*/ 111 h 284"/>
                  <a:gd name="T42" fmla="*/ 33 w 113"/>
                  <a:gd name="T43" fmla="*/ 128 h 284"/>
                  <a:gd name="T44" fmla="*/ 27 w 113"/>
                  <a:gd name="T45" fmla="*/ 142 h 284"/>
                  <a:gd name="T46" fmla="*/ 21 w 113"/>
                  <a:gd name="T47" fmla="*/ 154 h 284"/>
                  <a:gd name="T48" fmla="*/ 21 w 113"/>
                  <a:gd name="T49" fmla="*/ 168 h 284"/>
                  <a:gd name="T50" fmla="*/ 17 w 113"/>
                  <a:gd name="T51" fmla="*/ 182 h 284"/>
                  <a:gd name="T52" fmla="*/ 17 w 113"/>
                  <a:gd name="T53" fmla="*/ 197 h 284"/>
                  <a:gd name="T54" fmla="*/ 13 w 113"/>
                  <a:gd name="T55" fmla="*/ 211 h 284"/>
                  <a:gd name="T56" fmla="*/ 9 w 113"/>
                  <a:gd name="T57" fmla="*/ 225 h 284"/>
                  <a:gd name="T58" fmla="*/ 5 w 113"/>
                  <a:gd name="T59" fmla="*/ 242 h 284"/>
                  <a:gd name="T60" fmla="*/ 5 w 113"/>
                  <a:gd name="T61" fmla="*/ 260 h 284"/>
                  <a:gd name="T62" fmla="*/ 3 w 113"/>
                  <a:gd name="T63" fmla="*/ 280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3"/>
                  <a:gd name="T97" fmla="*/ 0 h 284"/>
                  <a:gd name="T98" fmla="*/ 113 w 113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3" h="284">
                    <a:moveTo>
                      <a:pt x="112" y="2"/>
                    </a:moveTo>
                    <a:lnTo>
                      <a:pt x="110" y="2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2" y="5"/>
                    </a:lnTo>
                    <a:lnTo>
                      <a:pt x="98" y="5"/>
                    </a:lnTo>
                    <a:lnTo>
                      <a:pt x="96" y="8"/>
                    </a:lnTo>
                    <a:lnTo>
                      <a:pt x="90" y="5"/>
                    </a:lnTo>
                    <a:lnTo>
                      <a:pt x="86" y="8"/>
                    </a:lnTo>
                    <a:lnTo>
                      <a:pt x="84" y="11"/>
                    </a:lnTo>
                    <a:lnTo>
                      <a:pt x="82" y="17"/>
                    </a:lnTo>
                    <a:lnTo>
                      <a:pt x="80" y="17"/>
                    </a:lnTo>
                    <a:lnTo>
                      <a:pt x="76" y="17"/>
                    </a:lnTo>
                    <a:lnTo>
                      <a:pt x="73" y="25"/>
                    </a:lnTo>
                    <a:lnTo>
                      <a:pt x="73" y="28"/>
                    </a:lnTo>
                    <a:lnTo>
                      <a:pt x="71" y="28"/>
                    </a:lnTo>
                    <a:lnTo>
                      <a:pt x="71" y="31"/>
                    </a:lnTo>
                    <a:lnTo>
                      <a:pt x="67" y="34"/>
                    </a:lnTo>
                    <a:lnTo>
                      <a:pt x="69" y="37"/>
                    </a:lnTo>
                    <a:lnTo>
                      <a:pt x="65" y="40"/>
                    </a:lnTo>
                    <a:lnTo>
                      <a:pt x="65" y="42"/>
                    </a:lnTo>
                    <a:lnTo>
                      <a:pt x="63" y="42"/>
                    </a:lnTo>
                    <a:lnTo>
                      <a:pt x="63" y="48"/>
                    </a:lnTo>
                    <a:lnTo>
                      <a:pt x="61" y="48"/>
                    </a:lnTo>
                    <a:lnTo>
                      <a:pt x="61" y="54"/>
                    </a:lnTo>
                    <a:lnTo>
                      <a:pt x="57" y="54"/>
                    </a:lnTo>
                    <a:lnTo>
                      <a:pt x="56" y="57"/>
                    </a:lnTo>
                    <a:lnTo>
                      <a:pt x="52" y="68"/>
                    </a:lnTo>
                    <a:lnTo>
                      <a:pt x="50" y="71"/>
                    </a:lnTo>
                    <a:lnTo>
                      <a:pt x="46" y="80"/>
                    </a:lnTo>
                    <a:lnTo>
                      <a:pt x="44" y="82"/>
                    </a:lnTo>
                    <a:lnTo>
                      <a:pt x="44" y="91"/>
                    </a:lnTo>
                    <a:lnTo>
                      <a:pt x="38" y="97"/>
                    </a:lnTo>
                    <a:lnTo>
                      <a:pt x="37" y="102"/>
                    </a:lnTo>
                    <a:lnTo>
                      <a:pt x="37" y="108"/>
                    </a:lnTo>
                    <a:lnTo>
                      <a:pt x="35" y="111"/>
                    </a:lnTo>
                    <a:lnTo>
                      <a:pt x="33" y="122"/>
                    </a:lnTo>
                    <a:lnTo>
                      <a:pt x="33" y="128"/>
                    </a:lnTo>
                    <a:lnTo>
                      <a:pt x="31" y="131"/>
                    </a:lnTo>
                    <a:lnTo>
                      <a:pt x="27" y="142"/>
                    </a:lnTo>
                    <a:lnTo>
                      <a:pt x="25" y="145"/>
                    </a:lnTo>
                    <a:lnTo>
                      <a:pt x="21" y="154"/>
                    </a:lnTo>
                    <a:lnTo>
                      <a:pt x="23" y="160"/>
                    </a:lnTo>
                    <a:lnTo>
                      <a:pt x="21" y="168"/>
                    </a:lnTo>
                    <a:lnTo>
                      <a:pt x="21" y="177"/>
                    </a:lnTo>
                    <a:lnTo>
                      <a:pt x="17" y="182"/>
                    </a:lnTo>
                    <a:lnTo>
                      <a:pt x="17" y="188"/>
                    </a:lnTo>
                    <a:lnTo>
                      <a:pt x="17" y="197"/>
                    </a:lnTo>
                    <a:lnTo>
                      <a:pt x="15" y="202"/>
                    </a:lnTo>
                    <a:lnTo>
                      <a:pt x="13" y="211"/>
                    </a:lnTo>
                    <a:lnTo>
                      <a:pt x="9" y="217"/>
                    </a:lnTo>
                    <a:lnTo>
                      <a:pt x="9" y="225"/>
                    </a:lnTo>
                    <a:lnTo>
                      <a:pt x="7" y="234"/>
                    </a:lnTo>
                    <a:lnTo>
                      <a:pt x="5" y="242"/>
                    </a:lnTo>
                    <a:lnTo>
                      <a:pt x="7" y="251"/>
                    </a:lnTo>
                    <a:lnTo>
                      <a:pt x="5" y="260"/>
                    </a:lnTo>
                    <a:lnTo>
                      <a:pt x="1" y="265"/>
                    </a:lnTo>
                    <a:lnTo>
                      <a:pt x="3" y="280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85" name="Freeform 193"/>
              <p:cNvSpPr>
                <a:spLocks/>
              </p:cNvSpPr>
              <p:nvPr/>
            </p:nvSpPr>
            <p:spPr bwMode="auto">
              <a:xfrm>
                <a:off x="4544" y="1233"/>
                <a:ext cx="108" cy="288"/>
              </a:xfrm>
              <a:custGeom>
                <a:avLst/>
                <a:gdLst>
                  <a:gd name="T0" fmla="*/ 101 w 108"/>
                  <a:gd name="T1" fmla="*/ 287 h 288"/>
                  <a:gd name="T2" fmla="*/ 97 w 108"/>
                  <a:gd name="T3" fmla="*/ 287 h 288"/>
                  <a:gd name="T4" fmla="*/ 91 w 108"/>
                  <a:gd name="T5" fmla="*/ 281 h 288"/>
                  <a:gd name="T6" fmla="*/ 86 w 108"/>
                  <a:gd name="T7" fmla="*/ 278 h 288"/>
                  <a:gd name="T8" fmla="*/ 80 w 108"/>
                  <a:gd name="T9" fmla="*/ 278 h 288"/>
                  <a:gd name="T10" fmla="*/ 76 w 108"/>
                  <a:gd name="T11" fmla="*/ 275 h 288"/>
                  <a:gd name="T12" fmla="*/ 71 w 108"/>
                  <a:gd name="T13" fmla="*/ 272 h 288"/>
                  <a:gd name="T14" fmla="*/ 69 w 108"/>
                  <a:gd name="T15" fmla="*/ 269 h 288"/>
                  <a:gd name="T16" fmla="*/ 67 w 108"/>
                  <a:gd name="T17" fmla="*/ 261 h 288"/>
                  <a:gd name="T18" fmla="*/ 65 w 108"/>
                  <a:gd name="T19" fmla="*/ 255 h 288"/>
                  <a:gd name="T20" fmla="*/ 63 w 108"/>
                  <a:gd name="T21" fmla="*/ 255 h 288"/>
                  <a:gd name="T22" fmla="*/ 59 w 108"/>
                  <a:gd name="T23" fmla="*/ 249 h 288"/>
                  <a:gd name="T24" fmla="*/ 57 w 108"/>
                  <a:gd name="T25" fmla="*/ 241 h 288"/>
                  <a:gd name="T26" fmla="*/ 55 w 108"/>
                  <a:gd name="T27" fmla="*/ 238 h 288"/>
                  <a:gd name="T28" fmla="*/ 53 w 108"/>
                  <a:gd name="T29" fmla="*/ 235 h 288"/>
                  <a:gd name="T30" fmla="*/ 51 w 108"/>
                  <a:gd name="T31" fmla="*/ 229 h 288"/>
                  <a:gd name="T32" fmla="*/ 47 w 108"/>
                  <a:gd name="T33" fmla="*/ 220 h 288"/>
                  <a:gd name="T34" fmla="*/ 43 w 108"/>
                  <a:gd name="T35" fmla="*/ 209 h 288"/>
                  <a:gd name="T36" fmla="*/ 35 w 108"/>
                  <a:gd name="T37" fmla="*/ 198 h 288"/>
                  <a:gd name="T38" fmla="*/ 34 w 108"/>
                  <a:gd name="T39" fmla="*/ 183 h 288"/>
                  <a:gd name="T40" fmla="*/ 30 w 108"/>
                  <a:gd name="T41" fmla="*/ 175 h 288"/>
                  <a:gd name="T42" fmla="*/ 24 w 108"/>
                  <a:gd name="T43" fmla="*/ 160 h 288"/>
                  <a:gd name="T44" fmla="*/ 22 w 108"/>
                  <a:gd name="T45" fmla="*/ 149 h 288"/>
                  <a:gd name="T46" fmla="*/ 20 w 108"/>
                  <a:gd name="T47" fmla="*/ 132 h 288"/>
                  <a:gd name="T48" fmla="*/ 15 w 108"/>
                  <a:gd name="T49" fmla="*/ 117 h 288"/>
                  <a:gd name="T50" fmla="*/ 15 w 108"/>
                  <a:gd name="T51" fmla="*/ 106 h 288"/>
                  <a:gd name="T52" fmla="*/ 11 w 108"/>
                  <a:gd name="T53" fmla="*/ 91 h 288"/>
                  <a:gd name="T54" fmla="*/ 9 w 108"/>
                  <a:gd name="T55" fmla="*/ 74 h 288"/>
                  <a:gd name="T56" fmla="*/ 9 w 108"/>
                  <a:gd name="T57" fmla="*/ 57 h 288"/>
                  <a:gd name="T58" fmla="*/ 5 w 108"/>
                  <a:gd name="T59" fmla="*/ 45 h 288"/>
                  <a:gd name="T60" fmla="*/ 3 w 108"/>
                  <a:gd name="T61" fmla="*/ 25 h 288"/>
                  <a:gd name="T62" fmla="*/ 1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1" y="287"/>
                    </a:lnTo>
                    <a:lnTo>
                      <a:pt x="99" y="284"/>
                    </a:lnTo>
                    <a:lnTo>
                      <a:pt x="97" y="287"/>
                    </a:lnTo>
                    <a:lnTo>
                      <a:pt x="95" y="284"/>
                    </a:lnTo>
                    <a:lnTo>
                      <a:pt x="91" y="281"/>
                    </a:lnTo>
                    <a:lnTo>
                      <a:pt x="89" y="281"/>
                    </a:lnTo>
                    <a:lnTo>
                      <a:pt x="86" y="278"/>
                    </a:lnTo>
                    <a:lnTo>
                      <a:pt x="82" y="275"/>
                    </a:lnTo>
                    <a:lnTo>
                      <a:pt x="80" y="278"/>
                    </a:lnTo>
                    <a:lnTo>
                      <a:pt x="80" y="275"/>
                    </a:lnTo>
                    <a:lnTo>
                      <a:pt x="76" y="275"/>
                    </a:lnTo>
                    <a:lnTo>
                      <a:pt x="76" y="272"/>
                    </a:lnTo>
                    <a:lnTo>
                      <a:pt x="71" y="272"/>
                    </a:lnTo>
                    <a:lnTo>
                      <a:pt x="71" y="266"/>
                    </a:lnTo>
                    <a:lnTo>
                      <a:pt x="69" y="269"/>
                    </a:lnTo>
                    <a:lnTo>
                      <a:pt x="69" y="264"/>
                    </a:lnTo>
                    <a:lnTo>
                      <a:pt x="67" y="261"/>
                    </a:lnTo>
                    <a:lnTo>
                      <a:pt x="65" y="258"/>
                    </a:lnTo>
                    <a:lnTo>
                      <a:pt x="65" y="255"/>
                    </a:lnTo>
                    <a:lnTo>
                      <a:pt x="63" y="255"/>
                    </a:lnTo>
                    <a:lnTo>
                      <a:pt x="63" y="249"/>
                    </a:lnTo>
                    <a:lnTo>
                      <a:pt x="59" y="249"/>
                    </a:lnTo>
                    <a:lnTo>
                      <a:pt x="55" y="243"/>
                    </a:lnTo>
                    <a:lnTo>
                      <a:pt x="57" y="241"/>
                    </a:lnTo>
                    <a:lnTo>
                      <a:pt x="55" y="241"/>
                    </a:lnTo>
                    <a:lnTo>
                      <a:pt x="55" y="238"/>
                    </a:lnTo>
                    <a:lnTo>
                      <a:pt x="53" y="235"/>
                    </a:lnTo>
                    <a:lnTo>
                      <a:pt x="51" y="229"/>
                    </a:lnTo>
                    <a:lnTo>
                      <a:pt x="49" y="226"/>
                    </a:lnTo>
                    <a:lnTo>
                      <a:pt x="47" y="220"/>
                    </a:lnTo>
                    <a:lnTo>
                      <a:pt x="45" y="215"/>
                    </a:lnTo>
                    <a:lnTo>
                      <a:pt x="43" y="209"/>
                    </a:lnTo>
                    <a:lnTo>
                      <a:pt x="37" y="203"/>
                    </a:lnTo>
                    <a:lnTo>
                      <a:pt x="35" y="198"/>
                    </a:lnTo>
                    <a:lnTo>
                      <a:pt x="35" y="189"/>
                    </a:lnTo>
                    <a:lnTo>
                      <a:pt x="34" y="183"/>
                    </a:lnTo>
                    <a:lnTo>
                      <a:pt x="30" y="180"/>
                    </a:lnTo>
                    <a:lnTo>
                      <a:pt x="30" y="175"/>
                    </a:lnTo>
                    <a:lnTo>
                      <a:pt x="28" y="166"/>
                    </a:lnTo>
                    <a:lnTo>
                      <a:pt x="24" y="160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7" y="126"/>
                    </a:lnTo>
                    <a:lnTo>
                      <a:pt x="15" y="117"/>
                    </a:lnTo>
                    <a:lnTo>
                      <a:pt x="17" y="114"/>
                    </a:lnTo>
                    <a:lnTo>
                      <a:pt x="15" y="106"/>
                    </a:lnTo>
                    <a:lnTo>
                      <a:pt x="11" y="97"/>
                    </a:lnTo>
                    <a:lnTo>
                      <a:pt x="11" y="91"/>
                    </a:lnTo>
                    <a:lnTo>
                      <a:pt x="11" y="86"/>
                    </a:lnTo>
                    <a:lnTo>
                      <a:pt x="9" y="74"/>
                    </a:lnTo>
                    <a:lnTo>
                      <a:pt x="9" y="68"/>
                    </a:lnTo>
                    <a:lnTo>
                      <a:pt x="9" y="57"/>
                    </a:lnTo>
                    <a:lnTo>
                      <a:pt x="5" y="51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3" y="25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86" name="Freeform 194"/>
              <p:cNvSpPr>
                <a:spLocks/>
              </p:cNvSpPr>
              <p:nvPr/>
            </p:nvSpPr>
            <p:spPr bwMode="auto">
              <a:xfrm>
                <a:off x="4651" y="1233"/>
                <a:ext cx="110" cy="288"/>
              </a:xfrm>
              <a:custGeom>
                <a:avLst/>
                <a:gdLst>
                  <a:gd name="T0" fmla="*/ 1 w 110"/>
                  <a:gd name="T1" fmla="*/ 284 h 288"/>
                  <a:gd name="T2" fmla="*/ 7 w 110"/>
                  <a:gd name="T3" fmla="*/ 287 h 288"/>
                  <a:gd name="T4" fmla="*/ 17 w 110"/>
                  <a:gd name="T5" fmla="*/ 284 h 288"/>
                  <a:gd name="T6" fmla="*/ 22 w 110"/>
                  <a:gd name="T7" fmla="*/ 281 h 288"/>
                  <a:gd name="T8" fmla="*/ 24 w 110"/>
                  <a:gd name="T9" fmla="*/ 278 h 288"/>
                  <a:gd name="T10" fmla="*/ 28 w 110"/>
                  <a:gd name="T11" fmla="*/ 275 h 288"/>
                  <a:gd name="T12" fmla="*/ 30 w 110"/>
                  <a:gd name="T13" fmla="*/ 269 h 288"/>
                  <a:gd name="T14" fmla="*/ 36 w 110"/>
                  <a:gd name="T15" fmla="*/ 269 h 288"/>
                  <a:gd name="T16" fmla="*/ 39 w 110"/>
                  <a:gd name="T17" fmla="*/ 261 h 288"/>
                  <a:gd name="T18" fmla="*/ 41 w 110"/>
                  <a:gd name="T19" fmla="*/ 258 h 288"/>
                  <a:gd name="T20" fmla="*/ 43 w 110"/>
                  <a:gd name="T21" fmla="*/ 252 h 288"/>
                  <a:gd name="T22" fmla="*/ 45 w 110"/>
                  <a:gd name="T23" fmla="*/ 249 h 288"/>
                  <a:gd name="T24" fmla="*/ 49 w 110"/>
                  <a:gd name="T25" fmla="*/ 243 h 288"/>
                  <a:gd name="T26" fmla="*/ 49 w 110"/>
                  <a:gd name="T27" fmla="*/ 241 h 288"/>
                  <a:gd name="T28" fmla="*/ 53 w 110"/>
                  <a:gd name="T29" fmla="*/ 238 h 288"/>
                  <a:gd name="T30" fmla="*/ 59 w 110"/>
                  <a:gd name="T31" fmla="*/ 229 h 288"/>
                  <a:gd name="T32" fmla="*/ 61 w 110"/>
                  <a:gd name="T33" fmla="*/ 220 h 288"/>
                  <a:gd name="T34" fmla="*/ 69 w 110"/>
                  <a:gd name="T35" fmla="*/ 209 h 288"/>
                  <a:gd name="T36" fmla="*/ 72 w 110"/>
                  <a:gd name="T37" fmla="*/ 198 h 288"/>
                  <a:gd name="T38" fmla="*/ 74 w 110"/>
                  <a:gd name="T39" fmla="*/ 186 h 288"/>
                  <a:gd name="T40" fmla="*/ 80 w 110"/>
                  <a:gd name="T41" fmla="*/ 175 h 288"/>
                  <a:gd name="T42" fmla="*/ 84 w 110"/>
                  <a:gd name="T43" fmla="*/ 160 h 288"/>
                  <a:gd name="T44" fmla="*/ 84 w 110"/>
                  <a:gd name="T45" fmla="*/ 146 h 288"/>
                  <a:gd name="T46" fmla="*/ 90 w 110"/>
                  <a:gd name="T47" fmla="*/ 134 h 288"/>
                  <a:gd name="T48" fmla="*/ 93 w 110"/>
                  <a:gd name="T49" fmla="*/ 126 h 288"/>
                  <a:gd name="T50" fmla="*/ 95 w 110"/>
                  <a:gd name="T51" fmla="*/ 109 h 288"/>
                  <a:gd name="T52" fmla="*/ 97 w 110"/>
                  <a:gd name="T53" fmla="*/ 94 h 288"/>
                  <a:gd name="T54" fmla="*/ 99 w 110"/>
                  <a:gd name="T55" fmla="*/ 74 h 288"/>
                  <a:gd name="T56" fmla="*/ 101 w 110"/>
                  <a:gd name="T57" fmla="*/ 63 h 288"/>
                  <a:gd name="T58" fmla="*/ 101 w 110"/>
                  <a:gd name="T59" fmla="*/ 45 h 288"/>
                  <a:gd name="T60" fmla="*/ 107 w 110"/>
                  <a:gd name="T61" fmla="*/ 31 h 288"/>
                  <a:gd name="T62" fmla="*/ 109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1" y="284"/>
                    </a:lnTo>
                    <a:lnTo>
                      <a:pt x="7" y="287"/>
                    </a:lnTo>
                    <a:lnTo>
                      <a:pt x="13" y="284"/>
                    </a:lnTo>
                    <a:lnTo>
                      <a:pt x="17" y="284"/>
                    </a:lnTo>
                    <a:lnTo>
                      <a:pt x="18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4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2" y="272"/>
                    </a:lnTo>
                    <a:lnTo>
                      <a:pt x="30" y="269"/>
                    </a:lnTo>
                    <a:lnTo>
                      <a:pt x="34" y="272"/>
                    </a:lnTo>
                    <a:lnTo>
                      <a:pt x="36" y="269"/>
                    </a:lnTo>
                    <a:lnTo>
                      <a:pt x="37" y="266"/>
                    </a:lnTo>
                    <a:lnTo>
                      <a:pt x="39" y="261"/>
                    </a:lnTo>
                    <a:lnTo>
                      <a:pt x="41" y="258"/>
                    </a:lnTo>
                    <a:lnTo>
                      <a:pt x="43" y="255"/>
                    </a:lnTo>
                    <a:lnTo>
                      <a:pt x="43" y="252"/>
                    </a:lnTo>
                    <a:lnTo>
                      <a:pt x="47" y="252"/>
                    </a:lnTo>
                    <a:lnTo>
                      <a:pt x="45" y="249"/>
                    </a:lnTo>
                    <a:lnTo>
                      <a:pt x="49" y="249"/>
                    </a:lnTo>
                    <a:lnTo>
                      <a:pt x="49" y="243"/>
                    </a:lnTo>
                    <a:lnTo>
                      <a:pt x="49" y="241"/>
                    </a:lnTo>
                    <a:lnTo>
                      <a:pt x="51" y="238"/>
                    </a:lnTo>
                    <a:lnTo>
                      <a:pt x="53" y="238"/>
                    </a:lnTo>
                    <a:lnTo>
                      <a:pt x="53" y="232"/>
                    </a:lnTo>
                    <a:lnTo>
                      <a:pt x="59" y="229"/>
                    </a:lnTo>
                    <a:lnTo>
                      <a:pt x="57" y="226"/>
                    </a:lnTo>
                    <a:lnTo>
                      <a:pt x="61" y="220"/>
                    </a:lnTo>
                    <a:lnTo>
                      <a:pt x="65" y="218"/>
                    </a:lnTo>
                    <a:lnTo>
                      <a:pt x="69" y="209"/>
                    </a:lnTo>
                    <a:lnTo>
                      <a:pt x="69" y="206"/>
                    </a:lnTo>
                    <a:lnTo>
                      <a:pt x="72" y="198"/>
                    </a:lnTo>
                    <a:lnTo>
                      <a:pt x="72" y="189"/>
                    </a:lnTo>
                    <a:lnTo>
                      <a:pt x="74" y="186"/>
                    </a:lnTo>
                    <a:lnTo>
                      <a:pt x="78" y="177"/>
                    </a:lnTo>
                    <a:lnTo>
                      <a:pt x="80" y="175"/>
                    </a:lnTo>
                    <a:lnTo>
                      <a:pt x="82" y="169"/>
                    </a:lnTo>
                    <a:lnTo>
                      <a:pt x="84" y="160"/>
                    </a:lnTo>
                    <a:lnTo>
                      <a:pt x="82" y="152"/>
                    </a:lnTo>
                    <a:lnTo>
                      <a:pt x="84" y="146"/>
                    </a:lnTo>
                    <a:lnTo>
                      <a:pt x="88" y="140"/>
                    </a:lnTo>
                    <a:lnTo>
                      <a:pt x="90" y="134"/>
                    </a:lnTo>
                    <a:lnTo>
                      <a:pt x="91" y="129"/>
                    </a:lnTo>
                    <a:lnTo>
                      <a:pt x="93" y="126"/>
                    </a:lnTo>
                    <a:lnTo>
                      <a:pt x="95" y="114"/>
                    </a:lnTo>
                    <a:lnTo>
                      <a:pt x="95" y="109"/>
                    </a:lnTo>
                    <a:lnTo>
                      <a:pt x="95" y="103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1" y="63"/>
                    </a:lnTo>
                    <a:lnTo>
                      <a:pt x="103" y="57"/>
                    </a:lnTo>
                    <a:lnTo>
                      <a:pt x="101" y="45"/>
                    </a:lnTo>
                    <a:lnTo>
                      <a:pt x="105" y="40"/>
                    </a:lnTo>
                    <a:lnTo>
                      <a:pt x="107" y="31"/>
                    </a:lnTo>
                    <a:lnTo>
                      <a:pt x="109" y="25"/>
                    </a:lnTo>
                    <a:lnTo>
                      <a:pt x="109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87" name="Freeform 195"/>
              <p:cNvSpPr>
                <a:spLocks/>
              </p:cNvSpPr>
              <p:nvPr/>
            </p:nvSpPr>
            <p:spPr bwMode="auto">
              <a:xfrm>
                <a:off x="4651" y="1233"/>
                <a:ext cx="110" cy="288"/>
              </a:xfrm>
              <a:custGeom>
                <a:avLst/>
                <a:gdLst>
                  <a:gd name="T0" fmla="*/ 1 w 110"/>
                  <a:gd name="T1" fmla="*/ 284 h 288"/>
                  <a:gd name="T2" fmla="*/ 7 w 110"/>
                  <a:gd name="T3" fmla="*/ 287 h 288"/>
                  <a:gd name="T4" fmla="*/ 17 w 110"/>
                  <a:gd name="T5" fmla="*/ 284 h 288"/>
                  <a:gd name="T6" fmla="*/ 22 w 110"/>
                  <a:gd name="T7" fmla="*/ 281 h 288"/>
                  <a:gd name="T8" fmla="*/ 24 w 110"/>
                  <a:gd name="T9" fmla="*/ 278 h 288"/>
                  <a:gd name="T10" fmla="*/ 28 w 110"/>
                  <a:gd name="T11" fmla="*/ 275 h 288"/>
                  <a:gd name="T12" fmla="*/ 30 w 110"/>
                  <a:gd name="T13" fmla="*/ 269 h 288"/>
                  <a:gd name="T14" fmla="*/ 36 w 110"/>
                  <a:gd name="T15" fmla="*/ 269 h 288"/>
                  <a:gd name="T16" fmla="*/ 39 w 110"/>
                  <a:gd name="T17" fmla="*/ 261 h 288"/>
                  <a:gd name="T18" fmla="*/ 41 w 110"/>
                  <a:gd name="T19" fmla="*/ 258 h 288"/>
                  <a:gd name="T20" fmla="*/ 43 w 110"/>
                  <a:gd name="T21" fmla="*/ 252 h 288"/>
                  <a:gd name="T22" fmla="*/ 45 w 110"/>
                  <a:gd name="T23" fmla="*/ 249 h 288"/>
                  <a:gd name="T24" fmla="*/ 49 w 110"/>
                  <a:gd name="T25" fmla="*/ 243 h 288"/>
                  <a:gd name="T26" fmla="*/ 49 w 110"/>
                  <a:gd name="T27" fmla="*/ 241 h 288"/>
                  <a:gd name="T28" fmla="*/ 53 w 110"/>
                  <a:gd name="T29" fmla="*/ 238 h 288"/>
                  <a:gd name="T30" fmla="*/ 59 w 110"/>
                  <a:gd name="T31" fmla="*/ 229 h 288"/>
                  <a:gd name="T32" fmla="*/ 61 w 110"/>
                  <a:gd name="T33" fmla="*/ 220 h 288"/>
                  <a:gd name="T34" fmla="*/ 69 w 110"/>
                  <a:gd name="T35" fmla="*/ 209 h 288"/>
                  <a:gd name="T36" fmla="*/ 72 w 110"/>
                  <a:gd name="T37" fmla="*/ 198 h 288"/>
                  <a:gd name="T38" fmla="*/ 76 w 110"/>
                  <a:gd name="T39" fmla="*/ 183 h 288"/>
                  <a:gd name="T40" fmla="*/ 80 w 110"/>
                  <a:gd name="T41" fmla="*/ 175 h 288"/>
                  <a:gd name="T42" fmla="*/ 84 w 110"/>
                  <a:gd name="T43" fmla="*/ 160 h 288"/>
                  <a:gd name="T44" fmla="*/ 84 w 110"/>
                  <a:gd name="T45" fmla="*/ 146 h 288"/>
                  <a:gd name="T46" fmla="*/ 90 w 110"/>
                  <a:gd name="T47" fmla="*/ 134 h 288"/>
                  <a:gd name="T48" fmla="*/ 93 w 110"/>
                  <a:gd name="T49" fmla="*/ 126 h 288"/>
                  <a:gd name="T50" fmla="*/ 95 w 110"/>
                  <a:gd name="T51" fmla="*/ 109 h 288"/>
                  <a:gd name="T52" fmla="*/ 97 w 110"/>
                  <a:gd name="T53" fmla="*/ 94 h 288"/>
                  <a:gd name="T54" fmla="*/ 99 w 110"/>
                  <a:gd name="T55" fmla="*/ 74 h 288"/>
                  <a:gd name="T56" fmla="*/ 101 w 110"/>
                  <a:gd name="T57" fmla="*/ 63 h 288"/>
                  <a:gd name="T58" fmla="*/ 101 w 110"/>
                  <a:gd name="T59" fmla="*/ 45 h 288"/>
                  <a:gd name="T60" fmla="*/ 107 w 110"/>
                  <a:gd name="T61" fmla="*/ 31 h 288"/>
                  <a:gd name="T62" fmla="*/ 109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1" y="284"/>
                    </a:lnTo>
                    <a:lnTo>
                      <a:pt x="7" y="287"/>
                    </a:lnTo>
                    <a:lnTo>
                      <a:pt x="13" y="284"/>
                    </a:lnTo>
                    <a:lnTo>
                      <a:pt x="17" y="284"/>
                    </a:lnTo>
                    <a:lnTo>
                      <a:pt x="18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4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2" y="272"/>
                    </a:lnTo>
                    <a:lnTo>
                      <a:pt x="30" y="269"/>
                    </a:lnTo>
                    <a:lnTo>
                      <a:pt x="34" y="272"/>
                    </a:lnTo>
                    <a:lnTo>
                      <a:pt x="36" y="269"/>
                    </a:lnTo>
                    <a:lnTo>
                      <a:pt x="37" y="266"/>
                    </a:lnTo>
                    <a:lnTo>
                      <a:pt x="39" y="261"/>
                    </a:lnTo>
                    <a:lnTo>
                      <a:pt x="41" y="258"/>
                    </a:lnTo>
                    <a:lnTo>
                      <a:pt x="43" y="255"/>
                    </a:lnTo>
                    <a:lnTo>
                      <a:pt x="43" y="252"/>
                    </a:lnTo>
                    <a:lnTo>
                      <a:pt x="47" y="252"/>
                    </a:lnTo>
                    <a:lnTo>
                      <a:pt x="45" y="249"/>
                    </a:lnTo>
                    <a:lnTo>
                      <a:pt x="49" y="249"/>
                    </a:lnTo>
                    <a:lnTo>
                      <a:pt x="49" y="243"/>
                    </a:lnTo>
                    <a:lnTo>
                      <a:pt x="49" y="241"/>
                    </a:lnTo>
                    <a:lnTo>
                      <a:pt x="51" y="238"/>
                    </a:lnTo>
                    <a:lnTo>
                      <a:pt x="53" y="238"/>
                    </a:lnTo>
                    <a:lnTo>
                      <a:pt x="53" y="232"/>
                    </a:lnTo>
                    <a:lnTo>
                      <a:pt x="59" y="229"/>
                    </a:lnTo>
                    <a:lnTo>
                      <a:pt x="57" y="226"/>
                    </a:lnTo>
                    <a:lnTo>
                      <a:pt x="61" y="220"/>
                    </a:lnTo>
                    <a:lnTo>
                      <a:pt x="65" y="218"/>
                    </a:lnTo>
                    <a:lnTo>
                      <a:pt x="69" y="209"/>
                    </a:lnTo>
                    <a:lnTo>
                      <a:pt x="69" y="206"/>
                    </a:lnTo>
                    <a:lnTo>
                      <a:pt x="72" y="198"/>
                    </a:lnTo>
                    <a:lnTo>
                      <a:pt x="72" y="189"/>
                    </a:lnTo>
                    <a:lnTo>
                      <a:pt x="76" y="183"/>
                    </a:lnTo>
                    <a:lnTo>
                      <a:pt x="78" y="177"/>
                    </a:lnTo>
                    <a:lnTo>
                      <a:pt x="80" y="175"/>
                    </a:lnTo>
                    <a:lnTo>
                      <a:pt x="82" y="169"/>
                    </a:lnTo>
                    <a:lnTo>
                      <a:pt x="84" y="160"/>
                    </a:lnTo>
                    <a:lnTo>
                      <a:pt x="82" y="152"/>
                    </a:lnTo>
                    <a:lnTo>
                      <a:pt x="84" y="146"/>
                    </a:lnTo>
                    <a:lnTo>
                      <a:pt x="88" y="140"/>
                    </a:lnTo>
                    <a:lnTo>
                      <a:pt x="90" y="134"/>
                    </a:lnTo>
                    <a:lnTo>
                      <a:pt x="91" y="129"/>
                    </a:lnTo>
                    <a:lnTo>
                      <a:pt x="93" y="126"/>
                    </a:lnTo>
                    <a:lnTo>
                      <a:pt x="95" y="114"/>
                    </a:lnTo>
                    <a:lnTo>
                      <a:pt x="95" y="109"/>
                    </a:lnTo>
                    <a:lnTo>
                      <a:pt x="95" y="103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1" y="63"/>
                    </a:lnTo>
                    <a:lnTo>
                      <a:pt x="103" y="57"/>
                    </a:lnTo>
                    <a:lnTo>
                      <a:pt x="101" y="45"/>
                    </a:lnTo>
                    <a:lnTo>
                      <a:pt x="105" y="40"/>
                    </a:lnTo>
                    <a:lnTo>
                      <a:pt x="107" y="31"/>
                    </a:lnTo>
                    <a:lnTo>
                      <a:pt x="107" y="22"/>
                    </a:lnTo>
                    <a:lnTo>
                      <a:pt x="109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88" name="Freeform 196"/>
              <p:cNvSpPr>
                <a:spLocks/>
              </p:cNvSpPr>
              <p:nvPr/>
            </p:nvSpPr>
            <p:spPr bwMode="auto">
              <a:xfrm>
                <a:off x="4544" y="1233"/>
                <a:ext cx="108" cy="288"/>
              </a:xfrm>
              <a:custGeom>
                <a:avLst/>
                <a:gdLst>
                  <a:gd name="T0" fmla="*/ 101 w 108"/>
                  <a:gd name="T1" fmla="*/ 287 h 288"/>
                  <a:gd name="T2" fmla="*/ 97 w 108"/>
                  <a:gd name="T3" fmla="*/ 287 h 288"/>
                  <a:gd name="T4" fmla="*/ 91 w 108"/>
                  <a:gd name="T5" fmla="*/ 281 h 288"/>
                  <a:gd name="T6" fmla="*/ 86 w 108"/>
                  <a:gd name="T7" fmla="*/ 278 h 288"/>
                  <a:gd name="T8" fmla="*/ 80 w 108"/>
                  <a:gd name="T9" fmla="*/ 278 h 288"/>
                  <a:gd name="T10" fmla="*/ 76 w 108"/>
                  <a:gd name="T11" fmla="*/ 272 h 288"/>
                  <a:gd name="T12" fmla="*/ 71 w 108"/>
                  <a:gd name="T13" fmla="*/ 272 h 288"/>
                  <a:gd name="T14" fmla="*/ 69 w 108"/>
                  <a:gd name="T15" fmla="*/ 269 h 288"/>
                  <a:gd name="T16" fmla="*/ 67 w 108"/>
                  <a:gd name="T17" fmla="*/ 261 h 288"/>
                  <a:gd name="T18" fmla="*/ 65 w 108"/>
                  <a:gd name="T19" fmla="*/ 255 h 288"/>
                  <a:gd name="T20" fmla="*/ 63 w 108"/>
                  <a:gd name="T21" fmla="*/ 255 h 288"/>
                  <a:gd name="T22" fmla="*/ 59 w 108"/>
                  <a:gd name="T23" fmla="*/ 249 h 288"/>
                  <a:gd name="T24" fmla="*/ 57 w 108"/>
                  <a:gd name="T25" fmla="*/ 241 h 288"/>
                  <a:gd name="T26" fmla="*/ 55 w 108"/>
                  <a:gd name="T27" fmla="*/ 238 h 288"/>
                  <a:gd name="T28" fmla="*/ 53 w 108"/>
                  <a:gd name="T29" fmla="*/ 235 h 288"/>
                  <a:gd name="T30" fmla="*/ 51 w 108"/>
                  <a:gd name="T31" fmla="*/ 229 h 288"/>
                  <a:gd name="T32" fmla="*/ 47 w 108"/>
                  <a:gd name="T33" fmla="*/ 220 h 288"/>
                  <a:gd name="T34" fmla="*/ 41 w 108"/>
                  <a:gd name="T35" fmla="*/ 209 h 288"/>
                  <a:gd name="T36" fmla="*/ 35 w 108"/>
                  <a:gd name="T37" fmla="*/ 198 h 288"/>
                  <a:gd name="T38" fmla="*/ 34 w 108"/>
                  <a:gd name="T39" fmla="*/ 183 h 288"/>
                  <a:gd name="T40" fmla="*/ 30 w 108"/>
                  <a:gd name="T41" fmla="*/ 175 h 288"/>
                  <a:gd name="T42" fmla="*/ 24 w 108"/>
                  <a:gd name="T43" fmla="*/ 160 h 288"/>
                  <a:gd name="T44" fmla="*/ 20 w 108"/>
                  <a:gd name="T45" fmla="*/ 149 h 288"/>
                  <a:gd name="T46" fmla="*/ 20 w 108"/>
                  <a:gd name="T47" fmla="*/ 132 h 288"/>
                  <a:gd name="T48" fmla="*/ 15 w 108"/>
                  <a:gd name="T49" fmla="*/ 117 h 288"/>
                  <a:gd name="T50" fmla="*/ 15 w 108"/>
                  <a:gd name="T51" fmla="*/ 106 h 288"/>
                  <a:gd name="T52" fmla="*/ 11 w 108"/>
                  <a:gd name="T53" fmla="*/ 91 h 288"/>
                  <a:gd name="T54" fmla="*/ 9 w 108"/>
                  <a:gd name="T55" fmla="*/ 74 h 288"/>
                  <a:gd name="T56" fmla="*/ 9 w 108"/>
                  <a:gd name="T57" fmla="*/ 57 h 288"/>
                  <a:gd name="T58" fmla="*/ 5 w 108"/>
                  <a:gd name="T59" fmla="*/ 45 h 288"/>
                  <a:gd name="T60" fmla="*/ 3 w 108"/>
                  <a:gd name="T61" fmla="*/ 28 h 288"/>
                  <a:gd name="T62" fmla="*/ 1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1" y="287"/>
                    </a:lnTo>
                    <a:lnTo>
                      <a:pt x="99" y="284"/>
                    </a:lnTo>
                    <a:lnTo>
                      <a:pt x="97" y="287"/>
                    </a:lnTo>
                    <a:lnTo>
                      <a:pt x="95" y="284"/>
                    </a:lnTo>
                    <a:lnTo>
                      <a:pt x="91" y="281"/>
                    </a:lnTo>
                    <a:lnTo>
                      <a:pt x="89" y="281"/>
                    </a:lnTo>
                    <a:lnTo>
                      <a:pt x="86" y="278"/>
                    </a:lnTo>
                    <a:lnTo>
                      <a:pt x="82" y="275"/>
                    </a:lnTo>
                    <a:lnTo>
                      <a:pt x="80" y="278"/>
                    </a:lnTo>
                    <a:lnTo>
                      <a:pt x="80" y="275"/>
                    </a:lnTo>
                    <a:lnTo>
                      <a:pt x="76" y="272"/>
                    </a:lnTo>
                    <a:lnTo>
                      <a:pt x="71" y="272"/>
                    </a:lnTo>
                    <a:lnTo>
                      <a:pt x="71" y="266"/>
                    </a:lnTo>
                    <a:lnTo>
                      <a:pt x="69" y="269"/>
                    </a:lnTo>
                    <a:lnTo>
                      <a:pt x="69" y="264"/>
                    </a:lnTo>
                    <a:lnTo>
                      <a:pt x="67" y="261"/>
                    </a:lnTo>
                    <a:lnTo>
                      <a:pt x="65" y="258"/>
                    </a:lnTo>
                    <a:lnTo>
                      <a:pt x="65" y="255"/>
                    </a:lnTo>
                    <a:lnTo>
                      <a:pt x="63" y="255"/>
                    </a:lnTo>
                    <a:lnTo>
                      <a:pt x="63" y="249"/>
                    </a:lnTo>
                    <a:lnTo>
                      <a:pt x="59" y="249"/>
                    </a:lnTo>
                    <a:lnTo>
                      <a:pt x="55" y="243"/>
                    </a:lnTo>
                    <a:lnTo>
                      <a:pt x="57" y="241"/>
                    </a:lnTo>
                    <a:lnTo>
                      <a:pt x="55" y="241"/>
                    </a:lnTo>
                    <a:lnTo>
                      <a:pt x="55" y="238"/>
                    </a:lnTo>
                    <a:lnTo>
                      <a:pt x="53" y="235"/>
                    </a:lnTo>
                    <a:lnTo>
                      <a:pt x="51" y="229"/>
                    </a:lnTo>
                    <a:lnTo>
                      <a:pt x="49" y="226"/>
                    </a:lnTo>
                    <a:lnTo>
                      <a:pt x="47" y="220"/>
                    </a:lnTo>
                    <a:lnTo>
                      <a:pt x="45" y="215"/>
                    </a:lnTo>
                    <a:lnTo>
                      <a:pt x="41" y="209"/>
                    </a:lnTo>
                    <a:lnTo>
                      <a:pt x="37" y="203"/>
                    </a:lnTo>
                    <a:lnTo>
                      <a:pt x="35" y="198"/>
                    </a:lnTo>
                    <a:lnTo>
                      <a:pt x="34" y="189"/>
                    </a:lnTo>
                    <a:lnTo>
                      <a:pt x="34" y="183"/>
                    </a:lnTo>
                    <a:lnTo>
                      <a:pt x="30" y="180"/>
                    </a:lnTo>
                    <a:lnTo>
                      <a:pt x="30" y="175"/>
                    </a:lnTo>
                    <a:lnTo>
                      <a:pt x="28" y="166"/>
                    </a:lnTo>
                    <a:lnTo>
                      <a:pt x="24" y="160"/>
                    </a:lnTo>
                    <a:lnTo>
                      <a:pt x="22" y="152"/>
                    </a:lnTo>
                    <a:lnTo>
                      <a:pt x="20" y="149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7" y="126"/>
                    </a:lnTo>
                    <a:lnTo>
                      <a:pt x="15" y="117"/>
                    </a:lnTo>
                    <a:lnTo>
                      <a:pt x="15" y="111"/>
                    </a:lnTo>
                    <a:lnTo>
                      <a:pt x="15" y="106"/>
                    </a:lnTo>
                    <a:lnTo>
                      <a:pt x="11" y="97"/>
                    </a:lnTo>
                    <a:lnTo>
                      <a:pt x="11" y="91"/>
                    </a:lnTo>
                    <a:lnTo>
                      <a:pt x="11" y="86"/>
                    </a:lnTo>
                    <a:lnTo>
                      <a:pt x="9" y="74"/>
                    </a:lnTo>
                    <a:lnTo>
                      <a:pt x="9" y="68"/>
                    </a:lnTo>
                    <a:lnTo>
                      <a:pt x="9" y="57"/>
                    </a:lnTo>
                    <a:lnTo>
                      <a:pt x="5" y="51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3" y="28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89" name="Freeform 197"/>
              <p:cNvSpPr>
                <a:spLocks/>
              </p:cNvSpPr>
              <p:nvPr/>
            </p:nvSpPr>
            <p:spPr bwMode="auto">
              <a:xfrm>
                <a:off x="4434" y="950"/>
                <a:ext cx="111" cy="284"/>
              </a:xfrm>
              <a:custGeom>
                <a:avLst/>
                <a:gdLst>
                  <a:gd name="T0" fmla="*/ 5 w 111"/>
                  <a:gd name="T1" fmla="*/ 0 h 284"/>
                  <a:gd name="T2" fmla="*/ 9 w 111"/>
                  <a:gd name="T3" fmla="*/ 0 h 284"/>
                  <a:gd name="T4" fmla="*/ 15 w 111"/>
                  <a:gd name="T5" fmla="*/ 8 h 284"/>
                  <a:gd name="T6" fmla="*/ 19 w 111"/>
                  <a:gd name="T7" fmla="*/ 11 h 284"/>
                  <a:gd name="T8" fmla="*/ 26 w 111"/>
                  <a:gd name="T9" fmla="*/ 11 h 284"/>
                  <a:gd name="T10" fmla="*/ 32 w 111"/>
                  <a:gd name="T11" fmla="*/ 11 h 284"/>
                  <a:gd name="T12" fmla="*/ 32 w 111"/>
                  <a:gd name="T13" fmla="*/ 17 h 284"/>
                  <a:gd name="T14" fmla="*/ 38 w 111"/>
                  <a:gd name="T15" fmla="*/ 22 h 284"/>
                  <a:gd name="T16" fmla="*/ 38 w 111"/>
                  <a:gd name="T17" fmla="*/ 31 h 284"/>
                  <a:gd name="T18" fmla="*/ 40 w 111"/>
                  <a:gd name="T19" fmla="*/ 31 h 284"/>
                  <a:gd name="T20" fmla="*/ 44 w 111"/>
                  <a:gd name="T21" fmla="*/ 37 h 284"/>
                  <a:gd name="T22" fmla="*/ 45 w 111"/>
                  <a:gd name="T23" fmla="*/ 40 h 284"/>
                  <a:gd name="T24" fmla="*/ 51 w 111"/>
                  <a:gd name="T25" fmla="*/ 45 h 284"/>
                  <a:gd name="T26" fmla="*/ 53 w 111"/>
                  <a:gd name="T27" fmla="*/ 48 h 284"/>
                  <a:gd name="T28" fmla="*/ 53 w 111"/>
                  <a:gd name="T29" fmla="*/ 54 h 284"/>
                  <a:gd name="T30" fmla="*/ 55 w 111"/>
                  <a:gd name="T31" fmla="*/ 57 h 284"/>
                  <a:gd name="T32" fmla="*/ 60 w 111"/>
                  <a:gd name="T33" fmla="*/ 65 h 284"/>
                  <a:gd name="T34" fmla="*/ 66 w 111"/>
                  <a:gd name="T35" fmla="*/ 77 h 284"/>
                  <a:gd name="T36" fmla="*/ 71 w 111"/>
                  <a:gd name="T37" fmla="*/ 88 h 284"/>
                  <a:gd name="T38" fmla="*/ 73 w 111"/>
                  <a:gd name="T39" fmla="*/ 102 h 284"/>
                  <a:gd name="T40" fmla="*/ 79 w 111"/>
                  <a:gd name="T41" fmla="*/ 114 h 284"/>
                  <a:gd name="T42" fmla="*/ 83 w 111"/>
                  <a:gd name="T43" fmla="*/ 125 h 284"/>
                  <a:gd name="T44" fmla="*/ 87 w 111"/>
                  <a:gd name="T45" fmla="*/ 142 h 284"/>
                  <a:gd name="T46" fmla="*/ 90 w 111"/>
                  <a:gd name="T47" fmla="*/ 148 h 284"/>
                  <a:gd name="T48" fmla="*/ 90 w 111"/>
                  <a:gd name="T49" fmla="*/ 165 h 284"/>
                  <a:gd name="T50" fmla="*/ 94 w 111"/>
                  <a:gd name="T51" fmla="*/ 180 h 284"/>
                  <a:gd name="T52" fmla="*/ 96 w 111"/>
                  <a:gd name="T53" fmla="*/ 191 h 284"/>
                  <a:gd name="T54" fmla="*/ 100 w 111"/>
                  <a:gd name="T55" fmla="*/ 208 h 284"/>
                  <a:gd name="T56" fmla="*/ 100 w 111"/>
                  <a:gd name="T57" fmla="*/ 225 h 284"/>
                  <a:gd name="T58" fmla="*/ 104 w 111"/>
                  <a:gd name="T59" fmla="*/ 240 h 284"/>
                  <a:gd name="T60" fmla="*/ 106 w 111"/>
                  <a:gd name="T61" fmla="*/ 257 h 284"/>
                  <a:gd name="T62" fmla="*/ 108 w 111"/>
                  <a:gd name="T63" fmla="*/ 271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4"/>
                  <a:gd name="T98" fmla="*/ 111 w 111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4">
                    <a:moveTo>
                      <a:pt x="0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5"/>
                    </a:lnTo>
                    <a:lnTo>
                      <a:pt x="15" y="8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32" y="11"/>
                    </a:lnTo>
                    <a:lnTo>
                      <a:pt x="30" y="14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8" y="22"/>
                    </a:lnTo>
                    <a:lnTo>
                      <a:pt x="40" y="25"/>
                    </a:lnTo>
                    <a:lnTo>
                      <a:pt x="38" y="31"/>
                    </a:lnTo>
                    <a:lnTo>
                      <a:pt x="42" y="28"/>
                    </a:lnTo>
                    <a:lnTo>
                      <a:pt x="40" y="31"/>
                    </a:lnTo>
                    <a:lnTo>
                      <a:pt x="42" y="34"/>
                    </a:lnTo>
                    <a:lnTo>
                      <a:pt x="44" y="37"/>
                    </a:lnTo>
                    <a:lnTo>
                      <a:pt x="45" y="40"/>
                    </a:lnTo>
                    <a:lnTo>
                      <a:pt x="49" y="42"/>
                    </a:lnTo>
                    <a:lnTo>
                      <a:pt x="51" y="45"/>
                    </a:lnTo>
                    <a:lnTo>
                      <a:pt x="53" y="48"/>
                    </a:lnTo>
                    <a:lnTo>
                      <a:pt x="53" y="54"/>
                    </a:lnTo>
                    <a:lnTo>
                      <a:pt x="55" y="51"/>
                    </a:lnTo>
                    <a:lnTo>
                      <a:pt x="55" y="57"/>
                    </a:lnTo>
                    <a:lnTo>
                      <a:pt x="56" y="57"/>
                    </a:lnTo>
                    <a:lnTo>
                      <a:pt x="60" y="65"/>
                    </a:lnTo>
                    <a:lnTo>
                      <a:pt x="62" y="71"/>
                    </a:lnTo>
                    <a:lnTo>
                      <a:pt x="66" y="77"/>
                    </a:lnTo>
                    <a:lnTo>
                      <a:pt x="67" y="82"/>
                    </a:lnTo>
                    <a:lnTo>
                      <a:pt x="71" y="88"/>
                    </a:lnTo>
                    <a:lnTo>
                      <a:pt x="73" y="94"/>
                    </a:lnTo>
                    <a:lnTo>
                      <a:pt x="73" y="102"/>
                    </a:lnTo>
                    <a:lnTo>
                      <a:pt x="75" y="108"/>
                    </a:lnTo>
                    <a:lnTo>
                      <a:pt x="79" y="114"/>
                    </a:lnTo>
                    <a:lnTo>
                      <a:pt x="79" y="120"/>
                    </a:lnTo>
                    <a:lnTo>
                      <a:pt x="83" y="125"/>
                    </a:lnTo>
                    <a:lnTo>
                      <a:pt x="85" y="134"/>
                    </a:lnTo>
                    <a:lnTo>
                      <a:pt x="87" y="142"/>
                    </a:lnTo>
                    <a:lnTo>
                      <a:pt x="87" y="145"/>
                    </a:lnTo>
                    <a:lnTo>
                      <a:pt x="90" y="148"/>
                    </a:lnTo>
                    <a:lnTo>
                      <a:pt x="88" y="160"/>
                    </a:lnTo>
                    <a:lnTo>
                      <a:pt x="90" y="165"/>
                    </a:lnTo>
                    <a:lnTo>
                      <a:pt x="92" y="168"/>
                    </a:lnTo>
                    <a:lnTo>
                      <a:pt x="94" y="180"/>
                    </a:lnTo>
                    <a:lnTo>
                      <a:pt x="94" y="185"/>
                    </a:lnTo>
                    <a:lnTo>
                      <a:pt x="96" y="191"/>
                    </a:lnTo>
                    <a:lnTo>
                      <a:pt x="96" y="200"/>
                    </a:lnTo>
                    <a:lnTo>
                      <a:pt x="100" y="208"/>
                    </a:lnTo>
                    <a:lnTo>
                      <a:pt x="100" y="217"/>
                    </a:lnTo>
                    <a:lnTo>
                      <a:pt x="100" y="225"/>
                    </a:lnTo>
                    <a:lnTo>
                      <a:pt x="102" y="231"/>
                    </a:lnTo>
                    <a:lnTo>
                      <a:pt x="104" y="240"/>
                    </a:lnTo>
                    <a:lnTo>
                      <a:pt x="104" y="245"/>
                    </a:lnTo>
                    <a:lnTo>
                      <a:pt x="106" y="257"/>
                    </a:lnTo>
                    <a:lnTo>
                      <a:pt x="106" y="260"/>
                    </a:lnTo>
                    <a:lnTo>
                      <a:pt x="108" y="271"/>
                    </a:lnTo>
                    <a:lnTo>
                      <a:pt x="11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90" name="Freeform 198"/>
              <p:cNvSpPr>
                <a:spLocks/>
              </p:cNvSpPr>
              <p:nvPr/>
            </p:nvSpPr>
            <p:spPr bwMode="auto">
              <a:xfrm>
                <a:off x="4321" y="950"/>
                <a:ext cx="114" cy="298"/>
              </a:xfrm>
              <a:custGeom>
                <a:avLst/>
                <a:gdLst>
                  <a:gd name="T0" fmla="*/ 107 w 114"/>
                  <a:gd name="T1" fmla="*/ 2 h 298"/>
                  <a:gd name="T2" fmla="*/ 105 w 114"/>
                  <a:gd name="T3" fmla="*/ 2 h 298"/>
                  <a:gd name="T4" fmla="*/ 95 w 114"/>
                  <a:gd name="T5" fmla="*/ 0 h 298"/>
                  <a:gd name="T6" fmla="*/ 91 w 114"/>
                  <a:gd name="T7" fmla="*/ 8 h 298"/>
                  <a:gd name="T8" fmla="*/ 85 w 114"/>
                  <a:gd name="T9" fmla="*/ 8 h 298"/>
                  <a:gd name="T10" fmla="*/ 83 w 114"/>
                  <a:gd name="T11" fmla="*/ 14 h 298"/>
                  <a:gd name="T12" fmla="*/ 77 w 114"/>
                  <a:gd name="T13" fmla="*/ 17 h 298"/>
                  <a:gd name="T14" fmla="*/ 77 w 114"/>
                  <a:gd name="T15" fmla="*/ 19 h 298"/>
                  <a:gd name="T16" fmla="*/ 72 w 114"/>
                  <a:gd name="T17" fmla="*/ 22 h 298"/>
                  <a:gd name="T18" fmla="*/ 68 w 114"/>
                  <a:gd name="T19" fmla="*/ 31 h 298"/>
                  <a:gd name="T20" fmla="*/ 68 w 114"/>
                  <a:gd name="T21" fmla="*/ 34 h 298"/>
                  <a:gd name="T22" fmla="*/ 66 w 114"/>
                  <a:gd name="T23" fmla="*/ 39 h 298"/>
                  <a:gd name="T24" fmla="*/ 62 w 114"/>
                  <a:gd name="T25" fmla="*/ 45 h 298"/>
                  <a:gd name="T26" fmla="*/ 60 w 114"/>
                  <a:gd name="T27" fmla="*/ 48 h 298"/>
                  <a:gd name="T28" fmla="*/ 58 w 114"/>
                  <a:gd name="T29" fmla="*/ 54 h 298"/>
                  <a:gd name="T30" fmla="*/ 54 w 114"/>
                  <a:gd name="T31" fmla="*/ 59 h 298"/>
                  <a:gd name="T32" fmla="*/ 50 w 114"/>
                  <a:gd name="T33" fmla="*/ 68 h 298"/>
                  <a:gd name="T34" fmla="*/ 46 w 114"/>
                  <a:gd name="T35" fmla="*/ 77 h 298"/>
                  <a:gd name="T36" fmla="*/ 40 w 114"/>
                  <a:gd name="T37" fmla="*/ 97 h 298"/>
                  <a:gd name="T38" fmla="*/ 37 w 114"/>
                  <a:gd name="T39" fmla="*/ 108 h 298"/>
                  <a:gd name="T40" fmla="*/ 31 w 114"/>
                  <a:gd name="T41" fmla="*/ 122 h 298"/>
                  <a:gd name="T42" fmla="*/ 29 w 114"/>
                  <a:gd name="T43" fmla="*/ 131 h 298"/>
                  <a:gd name="T44" fmla="*/ 27 w 114"/>
                  <a:gd name="T45" fmla="*/ 145 h 298"/>
                  <a:gd name="T46" fmla="*/ 23 w 114"/>
                  <a:gd name="T47" fmla="*/ 157 h 298"/>
                  <a:gd name="T48" fmla="*/ 21 w 114"/>
                  <a:gd name="T49" fmla="*/ 171 h 298"/>
                  <a:gd name="T50" fmla="*/ 15 w 114"/>
                  <a:gd name="T51" fmla="*/ 182 h 298"/>
                  <a:gd name="T52" fmla="*/ 15 w 114"/>
                  <a:gd name="T53" fmla="*/ 197 h 298"/>
                  <a:gd name="T54" fmla="*/ 11 w 114"/>
                  <a:gd name="T55" fmla="*/ 219 h 298"/>
                  <a:gd name="T56" fmla="*/ 9 w 114"/>
                  <a:gd name="T57" fmla="*/ 231 h 298"/>
                  <a:gd name="T58" fmla="*/ 7 w 114"/>
                  <a:gd name="T59" fmla="*/ 251 h 298"/>
                  <a:gd name="T60" fmla="*/ 3 w 114"/>
                  <a:gd name="T61" fmla="*/ 265 h 298"/>
                  <a:gd name="T62" fmla="*/ 1 w 114"/>
                  <a:gd name="T63" fmla="*/ 285 h 2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4"/>
                  <a:gd name="T97" fmla="*/ 0 h 298"/>
                  <a:gd name="T98" fmla="*/ 114 w 114"/>
                  <a:gd name="T99" fmla="*/ 298 h 2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4" h="298">
                    <a:moveTo>
                      <a:pt x="113" y="0"/>
                    </a:moveTo>
                    <a:lnTo>
                      <a:pt x="107" y="2"/>
                    </a:lnTo>
                    <a:lnTo>
                      <a:pt x="105" y="2"/>
                    </a:lnTo>
                    <a:lnTo>
                      <a:pt x="101" y="0"/>
                    </a:lnTo>
                    <a:lnTo>
                      <a:pt x="95" y="0"/>
                    </a:lnTo>
                    <a:lnTo>
                      <a:pt x="95" y="2"/>
                    </a:lnTo>
                    <a:lnTo>
                      <a:pt x="91" y="8"/>
                    </a:lnTo>
                    <a:lnTo>
                      <a:pt x="89" y="5"/>
                    </a:lnTo>
                    <a:lnTo>
                      <a:pt x="85" y="8"/>
                    </a:lnTo>
                    <a:lnTo>
                      <a:pt x="85" y="11"/>
                    </a:lnTo>
                    <a:lnTo>
                      <a:pt x="83" y="14"/>
                    </a:lnTo>
                    <a:lnTo>
                      <a:pt x="81" y="14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77" y="19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70" y="25"/>
                    </a:lnTo>
                    <a:lnTo>
                      <a:pt x="68" y="31"/>
                    </a:lnTo>
                    <a:lnTo>
                      <a:pt x="68" y="34"/>
                    </a:lnTo>
                    <a:lnTo>
                      <a:pt x="66" y="37"/>
                    </a:lnTo>
                    <a:lnTo>
                      <a:pt x="66" y="39"/>
                    </a:lnTo>
                    <a:lnTo>
                      <a:pt x="62" y="45"/>
                    </a:lnTo>
                    <a:lnTo>
                      <a:pt x="60" y="48"/>
                    </a:lnTo>
                    <a:lnTo>
                      <a:pt x="58" y="54"/>
                    </a:lnTo>
                    <a:lnTo>
                      <a:pt x="56" y="59"/>
                    </a:lnTo>
                    <a:lnTo>
                      <a:pt x="54" y="59"/>
                    </a:lnTo>
                    <a:lnTo>
                      <a:pt x="50" y="68"/>
                    </a:lnTo>
                    <a:lnTo>
                      <a:pt x="48" y="71"/>
                    </a:lnTo>
                    <a:lnTo>
                      <a:pt x="46" y="77"/>
                    </a:lnTo>
                    <a:lnTo>
                      <a:pt x="42" y="82"/>
                    </a:lnTo>
                    <a:lnTo>
                      <a:pt x="40" y="97"/>
                    </a:lnTo>
                    <a:lnTo>
                      <a:pt x="38" y="99"/>
                    </a:lnTo>
                    <a:lnTo>
                      <a:pt x="37" y="108"/>
                    </a:lnTo>
                    <a:lnTo>
                      <a:pt x="33" y="114"/>
                    </a:lnTo>
                    <a:lnTo>
                      <a:pt x="31" y="122"/>
                    </a:lnTo>
                    <a:lnTo>
                      <a:pt x="29" y="125"/>
                    </a:lnTo>
                    <a:lnTo>
                      <a:pt x="29" y="131"/>
                    </a:lnTo>
                    <a:lnTo>
                      <a:pt x="27" y="137"/>
                    </a:lnTo>
                    <a:lnTo>
                      <a:pt x="27" y="145"/>
                    </a:lnTo>
                    <a:lnTo>
                      <a:pt x="23" y="154"/>
                    </a:lnTo>
                    <a:lnTo>
                      <a:pt x="23" y="157"/>
                    </a:lnTo>
                    <a:lnTo>
                      <a:pt x="21" y="165"/>
                    </a:lnTo>
                    <a:lnTo>
                      <a:pt x="21" y="171"/>
                    </a:lnTo>
                    <a:lnTo>
                      <a:pt x="17" y="177"/>
                    </a:lnTo>
                    <a:lnTo>
                      <a:pt x="15" y="182"/>
                    </a:lnTo>
                    <a:lnTo>
                      <a:pt x="15" y="191"/>
                    </a:lnTo>
                    <a:lnTo>
                      <a:pt x="15" y="197"/>
                    </a:lnTo>
                    <a:lnTo>
                      <a:pt x="15" y="211"/>
                    </a:lnTo>
                    <a:lnTo>
                      <a:pt x="11" y="219"/>
                    </a:lnTo>
                    <a:lnTo>
                      <a:pt x="7" y="225"/>
                    </a:lnTo>
                    <a:lnTo>
                      <a:pt x="9" y="231"/>
                    </a:lnTo>
                    <a:lnTo>
                      <a:pt x="7" y="239"/>
                    </a:lnTo>
                    <a:lnTo>
                      <a:pt x="7" y="251"/>
                    </a:lnTo>
                    <a:lnTo>
                      <a:pt x="5" y="257"/>
                    </a:lnTo>
                    <a:lnTo>
                      <a:pt x="3" y="265"/>
                    </a:lnTo>
                    <a:lnTo>
                      <a:pt x="1" y="274"/>
                    </a:lnTo>
                    <a:lnTo>
                      <a:pt x="1" y="285"/>
                    </a:lnTo>
                    <a:lnTo>
                      <a:pt x="0" y="297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91" name="Freeform 199"/>
              <p:cNvSpPr>
                <a:spLocks/>
              </p:cNvSpPr>
              <p:nvPr/>
            </p:nvSpPr>
            <p:spPr bwMode="auto">
              <a:xfrm>
                <a:off x="2348" y="1233"/>
                <a:ext cx="110" cy="288"/>
              </a:xfrm>
              <a:custGeom>
                <a:avLst/>
                <a:gdLst>
                  <a:gd name="T0" fmla="*/ 107 w 110"/>
                  <a:gd name="T1" fmla="*/ 287 h 288"/>
                  <a:gd name="T2" fmla="*/ 97 w 110"/>
                  <a:gd name="T3" fmla="*/ 281 h 288"/>
                  <a:gd name="T4" fmla="*/ 95 w 110"/>
                  <a:gd name="T5" fmla="*/ 284 h 288"/>
                  <a:gd name="T6" fmla="*/ 88 w 110"/>
                  <a:gd name="T7" fmla="*/ 281 h 288"/>
                  <a:gd name="T8" fmla="*/ 82 w 110"/>
                  <a:gd name="T9" fmla="*/ 278 h 288"/>
                  <a:gd name="T10" fmla="*/ 80 w 110"/>
                  <a:gd name="T11" fmla="*/ 275 h 288"/>
                  <a:gd name="T12" fmla="*/ 77 w 110"/>
                  <a:gd name="T13" fmla="*/ 269 h 288"/>
                  <a:gd name="T14" fmla="*/ 75 w 110"/>
                  <a:gd name="T15" fmla="*/ 266 h 288"/>
                  <a:gd name="T16" fmla="*/ 69 w 110"/>
                  <a:gd name="T17" fmla="*/ 261 h 288"/>
                  <a:gd name="T18" fmla="*/ 69 w 110"/>
                  <a:gd name="T19" fmla="*/ 252 h 288"/>
                  <a:gd name="T20" fmla="*/ 63 w 110"/>
                  <a:gd name="T21" fmla="*/ 252 h 288"/>
                  <a:gd name="T22" fmla="*/ 63 w 110"/>
                  <a:gd name="T23" fmla="*/ 246 h 288"/>
                  <a:gd name="T24" fmla="*/ 62 w 110"/>
                  <a:gd name="T25" fmla="*/ 238 h 288"/>
                  <a:gd name="T26" fmla="*/ 56 w 110"/>
                  <a:gd name="T27" fmla="*/ 238 h 288"/>
                  <a:gd name="T28" fmla="*/ 56 w 110"/>
                  <a:gd name="T29" fmla="*/ 235 h 288"/>
                  <a:gd name="T30" fmla="*/ 54 w 110"/>
                  <a:gd name="T31" fmla="*/ 232 h 288"/>
                  <a:gd name="T32" fmla="*/ 46 w 110"/>
                  <a:gd name="T33" fmla="*/ 220 h 288"/>
                  <a:gd name="T34" fmla="*/ 45 w 110"/>
                  <a:gd name="T35" fmla="*/ 206 h 288"/>
                  <a:gd name="T36" fmla="*/ 39 w 110"/>
                  <a:gd name="T37" fmla="*/ 195 h 288"/>
                  <a:gd name="T38" fmla="*/ 33 w 110"/>
                  <a:gd name="T39" fmla="*/ 183 h 288"/>
                  <a:gd name="T40" fmla="*/ 28 w 110"/>
                  <a:gd name="T41" fmla="*/ 172 h 288"/>
                  <a:gd name="T42" fmla="*/ 28 w 110"/>
                  <a:gd name="T43" fmla="*/ 160 h 288"/>
                  <a:gd name="T44" fmla="*/ 24 w 110"/>
                  <a:gd name="T45" fmla="*/ 146 h 288"/>
                  <a:gd name="T46" fmla="*/ 20 w 110"/>
                  <a:gd name="T47" fmla="*/ 132 h 288"/>
                  <a:gd name="T48" fmla="*/ 20 w 110"/>
                  <a:gd name="T49" fmla="*/ 120 h 288"/>
                  <a:gd name="T50" fmla="*/ 16 w 110"/>
                  <a:gd name="T51" fmla="*/ 103 h 288"/>
                  <a:gd name="T52" fmla="*/ 13 w 110"/>
                  <a:gd name="T53" fmla="*/ 91 h 288"/>
                  <a:gd name="T54" fmla="*/ 13 w 110"/>
                  <a:gd name="T55" fmla="*/ 74 h 288"/>
                  <a:gd name="T56" fmla="*/ 9 w 110"/>
                  <a:gd name="T57" fmla="*/ 60 h 288"/>
                  <a:gd name="T58" fmla="*/ 7 w 110"/>
                  <a:gd name="T59" fmla="*/ 43 h 288"/>
                  <a:gd name="T60" fmla="*/ 5 w 110"/>
                  <a:gd name="T61" fmla="*/ 22 h 288"/>
                  <a:gd name="T62" fmla="*/ 3 w 110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109" y="287"/>
                    </a:moveTo>
                    <a:lnTo>
                      <a:pt x="107" y="287"/>
                    </a:lnTo>
                    <a:lnTo>
                      <a:pt x="103" y="284"/>
                    </a:lnTo>
                    <a:lnTo>
                      <a:pt x="97" y="281"/>
                    </a:lnTo>
                    <a:lnTo>
                      <a:pt x="95" y="284"/>
                    </a:lnTo>
                    <a:lnTo>
                      <a:pt x="90" y="278"/>
                    </a:lnTo>
                    <a:lnTo>
                      <a:pt x="88" y="281"/>
                    </a:lnTo>
                    <a:lnTo>
                      <a:pt x="86" y="278"/>
                    </a:lnTo>
                    <a:lnTo>
                      <a:pt x="82" y="278"/>
                    </a:lnTo>
                    <a:lnTo>
                      <a:pt x="82" y="272"/>
                    </a:lnTo>
                    <a:lnTo>
                      <a:pt x="80" y="275"/>
                    </a:lnTo>
                    <a:lnTo>
                      <a:pt x="78" y="269"/>
                    </a:lnTo>
                    <a:lnTo>
                      <a:pt x="77" y="269"/>
                    </a:lnTo>
                    <a:lnTo>
                      <a:pt x="77" y="266"/>
                    </a:lnTo>
                    <a:lnTo>
                      <a:pt x="75" y="266"/>
                    </a:lnTo>
                    <a:lnTo>
                      <a:pt x="71" y="264"/>
                    </a:lnTo>
                    <a:lnTo>
                      <a:pt x="69" y="261"/>
                    </a:lnTo>
                    <a:lnTo>
                      <a:pt x="67" y="255"/>
                    </a:lnTo>
                    <a:lnTo>
                      <a:pt x="69" y="252"/>
                    </a:lnTo>
                    <a:lnTo>
                      <a:pt x="67" y="249"/>
                    </a:lnTo>
                    <a:lnTo>
                      <a:pt x="63" y="252"/>
                    </a:lnTo>
                    <a:lnTo>
                      <a:pt x="65" y="249"/>
                    </a:lnTo>
                    <a:lnTo>
                      <a:pt x="63" y="246"/>
                    </a:lnTo>
                    <a:lnTo>
                      <a:pt x="62" y="246"/>
                    </a:lnTo>
                    <a:lnTo>
                      <a:pt x="62" y="238"/>
                    </a:lnTo>
                    <a:lnTo>
                      <a:pt x="60" y="238"/>
                    </a:lnTo>
                    <a:lnTo>
                      <a:pt x="56" y="238"/>
                    </a:lnTo>
                    <a:lnTo>
                      <a:pt x="56" y="235"/>
                    </a:lnTo>
                    <a:lnTo>
                      <a:pt x="54" y="232"/>
                    </a:lnTo>
                    <a:lnTo>
                      <a:pt x="50" y="229"/>
                    </a:lnTo>
                    <a:lnTo>
                      <a:pt x="46" y="220"/>
                    </a:lnTo>
                    <a:lnTo>
                      <a:pt x="45" y="215"/>
                    </a:lnTo>
                    <a:lnTo>
                      <a:pt x="45" y="206"/>
                    </a:lnTo>
                    <a:lnTo>
                      <a:pt x="41" y="203"/>
                    </a:lnTo>
                    <a:lnTo>
                      <a:pt x="39" y="195"/>
                    </a:lnTo>
                    <a:lnTo>
                      <a:pt x="35" y="189"/>
                    </a:lnTo>
                    <a:lnTo>
                      <a:pt x="33" y="183"/>
                    </a:lnTo>
                    <a:lnTo>
                      <a:pt x="33" y="177"/>
                    </a:lnTo>
                    <a:lnTo>
                      <a:pt x="28" y="172"/>
                    </a:lnTo>
                    <a:lnTo>
                      <a:pt x="30" y="166"/>
                    </a:lnTo>
                    <a:lnTo>
                      <a:pt x="28" y="160"/>
                    </a:lnTo>
                    <a:lnTo>
                      <a:pt x="28" y="154"/>
                    </a:lnTo>
                    <a:lnTo>
                      <a:pt x="24" y="146"/>
                    </a:lnTo>
                    <a:lnTo>
                      <a:pt x="20" y="137"/>
                    </a:lnTo>
                    <a:lnTo>
                      <a:pt x="20" y="132"/>
                    </a:lnTo>
                    <a:lnTo>
                      <a:pt x="20" y="123"/>
                    </a:lnTo>
                    <a:lnTo>
                      <a:pt x="20" y="120"/>
                    </a:lnTo>
                    <a:lnTo>
                      <a:pt x="18" y="109"/>
                    </a:lnTo>
                    <a:lnTo>
                      <a:pt x="16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5" y="86"/>
                    </a:lnTo>
                    <a:lnTo>
                      <a:pt x="13" y="74"/>
                    </a:lnTo>
                    <a:lnTo>
                      <a:pt x="9" y="66"/>
                    </a:lnTo>
                    <a:lnTo>
                      <a:pt x="9" y="60"/>
                    </a:lnTo>
                    <a:lnTo>
                      <a:pt x="9" y="51"/>
                    </a:lnTo>
                    <a:lnTo>
                      <a:pt x="7" y="43"/>
                    </a:lnTo>
                    <a:lnTo>
                      <a:pt x="5" y="34"/>
                    </a:lnTo>
                    <a:lnTo>
                      <a:pt x="5" y="22"/>
                    </a:lnTo>
                    <a:lnTo>
                      <a:pt x="3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92" name="Freeform 200"/>
              <p:cNvSpPr>
                <a:spLocks/>
              </p:cNvSpPr>
              <p:nvPr/>
            </p:nvSpPr>
            <p:spPr bwMode="auto">
              <a:xfrm>
                <a:off x="2457" y="1233"/>
                <a:ext cx="106" cy="288"/>
              </a:xfrm>
              <a:custGeom>
                <a:avLst/>
                <a:gdLst>
                  <a:gd name="T0" fmla="*/ 1 w 106"/>
                  <a:gd name="T1" fmla="*/ 287 h 288"/>
                  <a:gd name="T2" fmla="*/ 11 w 106"/>
                  <a:gd name="T3" fmla="*/ 284 h 288"/>
                  <a:gd name="T4" fmla="*/ 14 w 106"/>
                  <a:gd name="T5" fmla="*/ 287 h 288"/>
                  <a:gd name="T6" fmla="*/ 18 w 106"/>
                  <a:gd name="T7" fmla="*/ 281 h 288"/>
                  <a:gd name="T8" fmla="*/ 26 w 106"/>
                  <a:gd name="T9" fmla="*/ 278 h 288"/>
                  <a:gd name="T10" fmla="*/ 27 w 106"/>
                  <a:gd name="T11" fmla="*/ 272 h 288"/>
                  <a:gd name="T12" fmla="*/ 31 w 106"/>
                  <a:gd name="T13" fmla="*/ 269 h 288"/>
                  <a:gd name="T14" fmla="*/ 33 w 106"/>
                  <a:gd name="T15" fmla="*/ 266 h 288"/>
                  <a:gd name="T16" fmla="*/ 39 w 106"/>
                  <a:gd name="T17" fmla="*/ 264 h 288"/>
                  <a:gd name="T18" fmla="*/ 40 w 106"/>
                  <a:gd name="T19" fmla="*/ 258 h 288"/>
                  <a:gd name="T20" fmla="*/ 40 w 106"/>
                  <a:gd name="T21" fmla="*/ 258 h 288"/>
                  <a:gd name="T22" fmla="*/ 44 w 106"/>
                  <a:gd name="T23" fmla="*/ 249 h 288"/>
                  <a:gd name="T24" fmla="*/ 48 w 106"/>
                  <a:gd name="T25" fmla="*/ 243 h 288"/>
                  <a:gd name="T26" fmla="*/ 52 w 106"/>
                  <a:gd name="T27" fmla="*/ 238 h 288"/>
                  <a:gd name="T28" fmla="*/ 52 w 106"/>
                  <a:gd name="T29" fmla="*/ 235 h 288"/>
                  <a:gd name="T30" fmla="*/ 52 w 106"/>
                  <a:gd name="T31" fmla="*/ 229 h 288"/>
                  <a:gd name="T32" fmla="*/ 56 w 106"/>
                  <a:gd name="T33" fmla="*/ 218 h 288"/>
                  <a:gd name="T34" fmla="*/ 62 w 106"/>
                  <a:gd name="T35" fmla="*/ 209 h 288"/>
                  <a:gd name="T36" fmla="*/ 69 w 106"/>
                  <a:gd name="T37" fmla="*/ 195 h 288"/>
                  <a:gd name="T38" fmla="*/ 67 w 106"/>
                  <a:gd name="T39" fmla="*/ 186 h 288"/>
                  <a:gd name="T40" fmla="*/ 73 w 106"/>
                  <a:gd name="T41" fmla="*/ 172 h 288"/>
                  <a:gd name="T42" fmla="*/ 78 w 106"/>
                  <a:gd name="T43" fmla="*/ 157 h 288"/>
                  <a:gd name="T44" fmla="*/ 80 w 106"/>
                  <a:gd name="T45" fmla="*/ 149 h 288"/>
                  <a:gd name="T46" fmla="*/ 88 w 106"/>
                  <a:gd name="T47" fmla="*/ 132 h 288"/>
                  <a:gd name="T48" fmla="*/ 90 w 106"/>
                  <a:gd name="T49" fmla="*/ 120 h 288"/>
                  <a:gd name="T50" fmla="*/ 90 w 106"/>
                  <a:gd name="T51" fmla="*/ 106 h 288"/>
                  <a:gd name="T52" fmla="*/ 93 w 106"/>
                  <a:gd name="T53" fmla="*/ 91 h 288"/>
                  <a:gd name="T54" fmla="*/ 93 w 106"/>
                  <a:gd name="T55" fmla="*/ 80 h 288"/>
                  <a:gd name="T56" fmla="*/ 99 w 106"/>
                  <a:gd name="T57" fmla="*/ 60 h 288"/>
                  <a:gd name="T58" fmla="*/ 99 w 106"/>
                  <a:gd name="T59" fmla="*/ 43 h 288"/>
                  <a:gd name="T60" fmla="*/ 101 w 106"/>
                  <a:gd name="T61" fmla="*/ 28 h 288"/>
                  <a:gd name="T62" fmla="*/ 103 w 106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288"/>
                  <a:gd name="T98" fmla="*/ 106 w 106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288">
                    <a:moveTo>
                      <a:pt x="0" y="287"/>
                    </a:moveTo>
                    <a:lnTo>
                      <a:pt x="1" y="287"/>
                    </a:lnTo>
                    <a:lnTo>
                      <a:pt x="7" y="284"/>
                    </a:lnTo>
                    <a:lnTo>
                      <a:pt x="11" y="284"/>
                    </a:lnTo>
                    <a:lnTo>
                      <a:pt x="13" y="284"/>
                    </a:lnTo>
                    <a:lnTo>
                      <a:pt x="14" y="287"/>
                    </a:lnTo>
                    <a:lnTo>
                      <a:pt x="14" y="284"/>
                    </a:lnTo>
                    <a:lnTo>
                      <a:pt x="18" y="281"/>
                    </a:lnTo>
                    <a:lnTo>
                      <a:pt x="22" y="278"/>
                    </a:lnTo>
                    <a:lnTo>
                      <a:pt x="26" y="278"/>
                    </a:lnTo>
                    <a:lnTo>
                      <a:pt x="27" y="275"/>
                    </a:lnTo>
                    <a:lnTo>
                      <a:pt x="27" y="272"/>
                    </a:lnTo>
                    <a:lnTo>
                      <a:pt x="31" y="269"/>
                    </a:lnTo>
                    <a:lnTo>
                      <a:pt x="31" y="266"/>
                    </a:lnTo>
                    <a:lnTo>
                      <a:pt x="33" y="266"/>
                    </a:lnTo>
                    <a:lnTo>
                      <a:pt x="37" y="266"/>
                    </a:lnTo>
                    <a:lnTo>
                      <a:pt x="39" y="264"/>
                    </a:lnTo>
                    <a:lnTo>
                      <a:pt x="39" y="261"/>
                    </a:lnTo>
                    <a:lnTo>
                      <a:pt x="40" y="258"/>
                    </a:lnTo>
                    <a:lnTo>
                      <a:pt x="44" y="252"/>
                    </a:lnTo>
                    <a:lnTo>
                      <a:pt x="44" y="249"/>
                    </a:lnTo>
                    <a:lnTo>
                      <a:pt x="44" y="246"/>
                    </a:lnTo>
                    <a:lnTo>
                      <a:pt x="48" y="243"/>
                    </a:lnTo>
                    <a:lnTo>
                      <a:pt x="48" y="241"/>
                    </a:lnTo>
                    <a:lnTo>
                      <a:pt x="52" y="238"/>
                    </a:lnTo>
                    <a:lnTo>
                      <a:pt x="50" y="235"/>
                    </a:lnTo>
                    <a:lnTo>
                      <a:pt x="52" y="235"/>
                    </a:lnTo>
                    <a:lnTo>
                      <a:pt x="52" y="232"/>
                    </a:lnTo>
                    <a:lnTo>
                      <a:pt x="52" y="229"/>
                    </a:lnTo>
                    <a:lnTo>
                      <a:pt x="56" y="218"/>
                    </a:lnTo>
                    <a:lnTo>
                      <a:pt x="60" y="215"/>
                    </a:lnTo>
                    <a:lnTo>
                      <a:pt x="62" y="209"/>
                    </a:lnTo>
                    <a:lnTo>
                      <a:pt x="64" y="203"/>
                    </a:lnTo>
                    <a:lnTo>
                      <a:pt x="69" y="195"/>
                    </a:lnTo>
                    <a:lnTo>
                      <a:pt x="69" y="192"/>
                    </a:lnTo>
                    <a:lnTo>
                      <a:pt x="67" y="186"/>
                    </a:lnTo>
                    <a:lnTo>
                      <a:pt x="71" y="177"/>
                    </a:lnTo>
                    <a:lnTo>
                      <a:pt x="73" y="172"/>
                    </a:lnTo>
                    <a:lnTo>
                      <a:pt x="77" y="166"/>
                    </a:lnTo>
                    <a:lnTo>
                      <a:pt x="78" y="157"/>
                    </a:lnTo>
                    <a:lnTo>
                      <a:pt x="80" y="154"/>
                    </a:lnTo>
                    <a:lnTo>
                      <a:pt x="80" y="149"/>
                    </a:lnTo>
                    <a:lnTo>
                      <a:pt x="84" y="137"/>
                    </a:lnTo>
                    <a:lnTo>
                      <a:pt x="88" y="132"/>
                    </a:lnTo>
                    <a:lnTo>
                      <a:pt x="86" y="126"/>
                    </a:lnTo>
                    <a:lnTo>
                      <a:pt x="90" y="120"/>
                    </a:lnTo>
                    <a:lnTo>
                      <a:pt x="86" y="114"/>
                    </a:lnTo>
                    <a:lnTo>
                      <a:pt x="90" y="106"/>
                    </a:lnTo>
                    <a:lnTo>
                      <a:pt x="91" y="97"/>
                    </a:lnTo>
                    <a:lnTo>
                      <a:pt x="93" y="91"/>
                    </a:lnTo>
                    <a:lnTo>
                      <a:pt x="93" y="88"/>
                    </a:lnTo>
                    <a:lnTo>
                      <a:pt x="93" y="80"/>
                    </a:lnTo>
                    <a:lnTo>
                      <a:pt x="93" y="68"/>
                    </a:lnTo>
                    <a:lnTo>
                      <a:pt x="99" y="60"/>
                    </a:lnTo>
                    <a:lnTo>
                      <a:pt x="99" y="54"/>
                    </a:lnTo>
                    <a:lnTo>
                      <a:pt x="99" y="43"/>
                    </a:lnTo>
                    <a:lnTo>
                      <a:pt x="99" y="37"/>
                    </a:lnTo>
                    <a:lnTo>
                      <a:pt x="101" y="28"/>
                    </a:lnTo>
                    <a:lnTo>
                      <a:pt x="105" y="17"/>
                    </a:lnTo>
                    <a:lnTo>
                      <a:pt x="103" y="14"/>
                    </a:lnTo>
                    <a:lnTo>
                      <a:pt x="105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93" name="Freeform 201"/>
              <p:cNvSpPr>
                <a:spLocks/>
              </p:cNvSpPr>
              <p:nvPr/>
            </p:nvSpPr>
            <p:spPr bwMode="auto">
              <a:xfrm>
                <a:off x="2457" y="1233"/>
                <a:ext cx="106" cy="288"/>
              </a:xfrm>
              <a:custGeom>
                <a:avLst/>
                <a:gdLst>
                  <a:gd name="T0" fmla="*/ 1 w 106"/>
                  <a:gd name="T1" fmla="*/ 287 h 288"/>
                  <a:gd name="T2" fmla="*/ 12 w 106"/>
                  <a:gd name="T3" fmla="*/ 284 h 288"/>
                  <a:gd name="T4" fmla="*/ 16 w 106"/>
                  <a:gd name="T5" fmla="*/ 287 h 288"/>
                  <a:gd name="T6" fmla="*/ 20 w 106"/>
                  <a:gd name="T7" fmla="*/ 281 h 288"/>
                  <a:gd name="T8" fmla="*/ 25 w 106"/>
                  <a:gd name="T9" fmla="*/ 275 h 288"/>
                  <a:gd name="T10" fmla="*/ 28 w 106"/>
                  <a:gd name="T11" fmla="*/ 272 h 288"/>
                  <a:gd name="T12" fmla="*/ 32 w 106"/>
                  <a:gd name="T13" fmla="*/ 269 h 288"/>
                  <a:gd name="T14" fmla="*/ 34 w 106"/>
                  <a:gd name="T15" fmla="*/ 266 h 288"/>
                  <a:gd name="T16" fmla="*/ 39 w 106"/>
                  <a:gd name="T17" fmla="*/ 264 h 288"/>
                  <a:gd name="T18" fmla="*/ 41 w 106"/>
                  <a:gd name="T19" fmla="*/ 258 h 288"/>
                  <a:gd name="T20" fmla="*/ 41 w 106"/>
                  <a:gd name="T21" fmla="*/ 258 h 288"/>
                  <a:gd name="T22" fmla="*/ 45 w 106"/>
                  <a:gd name="T23" fmla="*/ 249 h 288"/>
                  <a:gd name="T24" fmla="*/ 48 w 106"/>
                  <a:gd name="T25" fmla="*/ 243 h 288"/>
                  <a:gd name="T26" fmla="*/ 52 w 106"/>
                  <a:gd name="T27" fmla="*/ 238 h 288"/>
                  <a:gd name="T28" fmla="*/ 52 w 106"/>
                  <a:gd name="T29" fmla="*/ 235 h 288"/>
                  <a:gd name="T30" fmla="*/ 54 w 106"/>
                  <a:gd name="T31" fmla="*/ 229 h 288"/>
                  <a:gd name="T32" fmla="*/ 58 w 106"/>
                  <a:gd name="T33" fmla="*/ 218 h 288"/>
                  <a:gd name="T34" fmla="*/ 63 w 106"/>
                  <a:gd name="T35" fmla="*/ 209 h 288"/>
                  <a:gd name="T36" fmla="*/ 70 w 106"/>
                  <a:gd name="T37" fmla="*/ 195 h 288"/>
                  <a:gd name="T38" fmla="*/ 69 w 106"/>
                  <a:gd name="T39" fmla="*/ 186 h 288"/>
                  <a:gd name="T40" fmla="*/ 74 w 106"/>
                  <a:gd name="T41" fmla="*/ 172 h 288"/>
                  <a:gd name="T42" fmla="*/ 79 w 106"/>
                  <a:gd name="T43" fmla="*/ 157 h 288"/>
                  <a:gd name="T44" fmla="*/ 82 w 106"/>
                  <a:gd name="T45" fmla="*/ 146 h 288"/>
                  <a:gd name="T46" fmla="*/ 86 w 106"/>
                  <a:gd name="T47" fmla="*/ 132 h 288"/>
                  <a:gd name="T48" fmla="*/ 90 w 106"/>
                  <a:gd name="T49" fmla="*/ 123 h 288"/>
                  <a:gd name="T50" fmla="*/ 90 w 106"/>
                  <a:gd name="T51" fmla="*/ 109 h 288"/>
                  <a:gd name="T52" fmla="*/ 93 w 106"/>
                  <a:gd name="T53" fmla="*/ 94 h 288"/>
                  <a:gd name="T54" fmla="*/ 92 w 106"/>
                  <a:gd name="T55" fmla="*/ 80 h 288"/>
                  <a:gd name="T56" fmla="*/ 97 w 106"/>
                  <a:gd name="T57" fmla="*/ 63 h 288"/>
                  <a:gd name="T58" fmla="*/ 99 w 106"/>
                  <a:gd name="T59" fmla="*/ 45 h 288"/>
                  <a:gd name="T60" fmla="*/ 101 w 106"/>
                  <a:gd name="T61" fmla="*/ 31 h 288"/>
                  <a:gd name="T62" fmla="*/ 103 w 106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288"/>
                  <a:gd name="T98" fmla="*/ 106 w 106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288">
                    <a:moveTo>
                      <a:pt x="0" y="287"/>
                    </a:moveTo>
                    <a:lnTo>
                      <a:pt x="1" y="287"/>
                    </a:lnTo>
                    <a:lnTo>
                      <a:pt x="9" y="284"/>
                    </a:lnTo>
                    <a:lnTo>
                      <a:pt x="12" y="284"/>
                    </a:lnTo>
                    <a:lnTo>
                      <a:pt x="14" y="284"/>
                    </a:lnTo>
                    <a:lnTo>
                      <a:pt x="16" y="287"/>
                    </a:lnTo>
                    <a:lnTo>
                      <a:pt x="16" y="284"/>
                    </a:lnTo>
                    <a:lnTo>
                      <a:pt x="20" y="281"/>
                    </a:lnTo>
                    <a:lnTo>
                      <a:pt x="23" y="278"/>
                    </a:lnTo>
                    <a:lnTo>
                      <a:pt x="25" y="275"/>
                    </a:lnTo>
                    <a:lnTo>
                      <a:pt x="26" y="272"/>
                    </a:lnTo>
                    <a:lnTo>
                      <a:pt x="28" y="272"/>
                    </a:lnTo>
                    <a:lnTo>
                      <a:pt x="32" y="269"/>
                    </a:lnTo>
                    <a:lnTo>
                      <a:pt x="32" y="266"/>
                    </a:lnTo>
                    <a:lnTo>
                      <a:pt x="34" y="266"/>
                    </a:lnTo>
                    <a:lnTo>
                      <a:pt x="37" y="266"/>
                    </a:lnTo>
                    <a:lnTo>
                      <a:pt x="39" y="264"/>
                    </a:lnTo>
                    <a:lnTo>
                      <a:pt x="39" y="261"/>
                    </a:lnTo>
                    <a:lnTo>
                      <a:pt x="41" y="258"/>
                    </a:lnTo>
                    <a:lnTo>
                      <a:pt x="43" y="258"/>
                    </a:lnTo>
                    <a:lnTo>
                      <a:pt x="41" y="258"/>
                    </a:lnTo>
                    <a:lnTo>
                      <a:pt x="45" y="252"/>
                    </a:lnTo>
                    <a:lnTo>
                      <a:pt x="45" y="249"/>
                    </a:lnTo>
                    <a:lnTo>
                      <a:pt x="45" y="246"/>
                    </a:lnTo>
                    <a:lnTo>
                      <a:pt x="48" y="243"/>
                    </a:lnTo>
                    <a:lnTo>
                      <a:pt x="48" y="241"/>
                    </a:lnTo>
                    <a:lnTo>
                      <a:pt x="52" y="238"/>
                    </a:lnTo>
                    <a:lnTo>
                      <a:pt x="50" y="235"/>
                    </a:lnTo>
                    <a:lnTo>
                      <a:pt x="52" y="235"/>
                    </a:lnTo>
                    <a:lnTo>
                      <a:pt x="52" y="232"/>
                    </a:lnTo>
                    <a:lnTo>
                      <a:pt x="54" y="229"/>
                    </a:lnTo>
                    <a:lnTo>
                      <a:pt x="58" y="218"/>
                    </a:lnTo>
                    <a:lnTo>
                      <a:pt x="63" y="218"/>
                    </a:lnTo>
                    <a:lnTo>
                      <a:pt x="63" y="209"/>
                    </a:lnTo>
                    <a:lnTo>
                      <a:pt x="65" y="203"/>
                    </a:lnTo>
                    <a:lnTo>
                      <a:pt x="70" y="195"/>
                    </a:lnTo>
                    <a:lnTo>
                      <a:pt x="70" y="192"/>
                    </a:lnTo>
                    <a:lnTo>
                      <a:pt x="69" y="186"/>
                    </a:lnTo>
                    <a:lnTo>
                      <a:pt x="72" y="177"/>
                    </a:lnTo>
                    <a:lnTo>
                      <a:pt x="74" y="172"/>
                    </a:lnTo>
                    <a:lnTo>
                      <a:pt x="78" y="166"/>
                    </a:lnTo>
                    <a:lnTo>
                      <a:pt x="79" y="157"/>
                    </a:lnTo>
                    <a:lnTo>
                      <a:pt x="81" y="154"/>
                    </a:lnTo>
                    <a:lnTo>
                      <a:pt x="82" y="146"/>
                    </a:lnTo>
                    <a:lnTo>
                      <a:pt x="82" y="137"/>
                    </a:lnTo>
                    <a:lnTo>
                      <a:pt x="86" y="132"/>
                    </a:lnTo>
                    <a:lnTo>
                      <a:pt x="86" y="129"/>
                    </a:lnTo>
                    <a:lnTo>
                      <a:pt x="90" y="123"/>
                    </a:lnTo>
                    <a:lnTo>
                      <a:pt x="90" y="117"/>
                    </a:lnTo>
                    <a:lnTo>
                      <a:pt x="90" y="109"/>
                    </a:lnTo>
                    <a:lnTo>
                      <a:pt x="92" y="100"/>
                    </a:lnTo>
                    <a:lnTo>
                      <a:pt x="93" y="94"/>
                    </a:lnTo>
                    <a:lnTo>
                      <a:pt x="95" y="88"/>
                    </a:lnTo>
                    <a:lnTo>
                      <a:pt x="92" y="80"/>
                    </a:lnTo>
                    <a:lnTo>
                      <a:pt x="93" y="68"/>
                    </a:lnTo>
                    <a:lnTo>
                      <a:pt x="97" y="63"/>
                    </a:lnTo>
                    <a:lnTo>
                      <a:pt x="99" y="54"/>
                    </a:lnTo>
                    <a:lnTo>
                      <a:pt x="99" y="45"/>
                    </a:lnTo>
                    <a:lnTo>
                      <a:pt x="99" y="40"/>
                    </a:lnTo>
                    <a:lnTo>
                      <a:pt x="101" y="31"/>
                    </a:lnTo>
                    <a:lnTo>
                      <a:pt x="103" y="17"/>
                    </a:lnTo>
                    <a:lnTo>
                      <a:pt x="103" y="11"/>
                    </a:lnTo>
                    <a:lnTo>
                      <a:pt x="105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94" name="Freeform 202"/>
              <p:cNvSpPr>
                <a:spLocks/>
              </p:cNvSpPr>
              <p:nvPr/>
            </p:nvSpPr>
            <p:spPr bwMode="auto">
              <a:xfrm>
                <a:off x="2348" y="1233"/>
                <a:ext cx="110" cy="288"/>
              </a:xfrm>
              <a:custGeom>
                <a:avLst/>
                <a:gdLst>
                  <a:gd name="T0" fmla="*/ 107 w 110"/>
                  <a:gd name="T1" fmla="*/ 287 h 288"/>
                  <a:gd name="T2" fmla="*/ 97 w 110"/>
                  <a:gd name="T3" fmla="*/ 281 h 288"/>
                  <a:gd name="T4" fmla="*/ 95 w 110"/>
                  <a:gd name="T5" fmla="*/ 284 h 288"/>
                  <a:gd name="T6" fmla="*/ 88 w 110"/>
                  <a:gd name="T7" fmla="*/ 281 h 288"/>
                  <a:gd name="T8" fmla="*/ 82 w 110"/>
                  <a:gd name="T9" fmla="*/ 278 h 288"/>
                  <a:gd name="T10" fmla="*/ 80 w 110"/>
                  <a:gd name="T11" fmla="*/ 275 h 288"/>
                  <a:gd name="T12" fmla="*/ 77 w 110"/>
                  <a:gd name="T13" fmla="*/ 269 h 288"/>
                  <a:gd name="T14" fmla="*/ 75 w 110"/>
                  <a:gd name="T15" fmla="*/ 266 h 288"/>
                  <a:gd name="T16" fmla="*/ 69 w 110"/>
                  <a:gd name="T17" fmla="*/ 261 h 288"/>
                  <a:gd name="T18" fmla="*/ 67 w 110"/>
                  <a:gd name="T19" fmla="*/ 255 h 288"/>
                  <a:gd name="T20" fmla="*/ 63 w 110"/>
                  <a:gd name="T21" fmla="*/ 252 h 288"/>
                  <a:gd name="T22" fmla="*/ 63 w 110"/>
                  <a:gd name="T23" fmla="*/ 246 h 288"/>
                  <a:gd name="T24" fmla="*/ 60 w 110"/>
                  <a:gd name="T25" fmla="*/ 241 h 288"/>
                  <a:gd name="T26" fmla="*/ 56 w 110"/>
                  <a:gd name="T27" fmla="*/ 238 h 288"/>
                  <a:gd name="T28" fmla="*/ 56 w 110"/>
                  <a:gd name="T29" fmla="*/ 235 h 288"/>
                  <a:gd name="T30" fmla="*/ 54 w 110"/>
                  <a:gd name="T31" fmla="*/ 232 h 288"/>
                  <a:gd name="T32" fmla="*/ 46 w 110"/>
                  <a:gd name="T33" fmla="*/ 220 h 288"/>
                  <a:gd name="T34" fmla="*/ 45 w 110"/>
                  <a:gd name="T35" fmla="*/ 206 h 288"/>
                  <a:gd name="T36" fmla="*/ 39 w 110"/>
                  <a:gd name="T37" fmla="*/ 195 h 288"/>
                  <a:gd name="T38" fmla="*/ 33 w 110"/>
                  <a:gd name="T39" fmla="*/ 183 h 288"/>
                  <a:gd name="T40" fmla="*/ 28 w 110"/>
                  <a:gd name="T41" fmla="*/ 172 h 288"/>
                  <a:gd name="T42" fmla="*/ 28 w 110"/>
                  <a:gd name="T43" fmla="*/ 160 h 288"/>
                  <a:gd name="T44" fmla="*/ 24 w 110"/>
                  <a:gd name="T45" fmla="*/ 146 h 288"/>
                  <a:gd name="T46" fmla="*/ 20 w 110"/>
                  <a:gd name="T47" fmla="*/ 132 h 288"/>
                  <a:gd name="T48" fmla="*/ 20 w 110"/>
                  <a:gd name="T49" fmla="*/ 120 h 288"/>
                  <a:gd name="T50" fmla="*/ 16 w 110"/>
                  <a:gd name="T51" fmla="*/ 103 h 288"/>
                  <a:gd name="T52" fmla="*/ 13 w 110"/>
                  <a:gd name="T53" fmla="*/ 91 h 288"/>
                  <a:gd name="T54" fmla="*/ 13 w 110"/>
                  <a:gd name="T55" fmla="*/ 74 h 288"/>
                  <a:gd name="T56" fmla="*/ 7 w 110"/>
                  <a:gd name="T57" fmla="*/ 60 h 288"/>
                  <a:gd name="T58" fmla="*/ 5 w 110"/>
                  <a:gd name="T59" fmla="*/ 43 h 288"/>
                  <a:gd name="T60" fmla="*/ 1 w 110"/>
                  <a:gd name="T61" fmla="*/ 22 h 288"/>
                  <a:gd name="T62" fmla="*/ 3 w 110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109" y="287"/>
                    </a:moveTo>
                    <a:lnTo>
                      <a:pt x="107" y="287"/>
                    </a:lnTo>
                    <a:lnTo>
                      <a:pt x="103" y="284"/>
                    </a:lnTo>
                    <a:lnTo>
                      <a:pt x="97" y="281"/>
                    </a:lnTo>
                    <a:lnTo>
                      <a:pt x="95" y="284"/>
                    </a:lnTo>
                    <a:lnTo>
                      <a:pt x="90" y="278"/>
                    </a:lnTo>
                    <a:lnTo>
                      <a:pt x="88" y="281"/>
                    </a:lnTo>
                    <a:lnTo>
                      <a:pt x="86" y="278"/>
                    </a:lnTo>
                    <a:lnTo>
                      <a:pt x="82" y="278"/>
                    </a:lnTo>
                    <a:lnTo>
                      <a:pt x="80" y="275"/>
                    </a:lnTo>
                    <a:lnTo>
                      <a:pt x="78" y="269"/>
                    </a:lnTo>
                    <a:lnTo>
                      <a:pt x="77" y="269"/>
                    </a:lnTo>
                    <a:lnTo>
                      <a:pt x="77" y="266"/>
                    </a:lnTo>
                    <a:lnTo>
                      <a:pt x="75" y="266"/>
                    </a:lnTo>
                    <a:lnTo>
                      <a:pt x="71" y="264"/>
                    </a:lnTo>
                    <a:lnTo>
                      <a:pt x="69" y="261"/>
                    </a:lnTo>
                    <a:lnTo>
                      <a:pt x="67" y="255"/>
                    </a:lnTo>
                    <a:lnTo>
                      <a:pt x="65" y="252"/>
                    </a:lnTo>
                    <a:lnTo>
                      <a:pt x="63" y="252"/>
                    </a:lnTo>
                    <a:lnTo>
                      <a:pt x="65" y="249"/>
                    </a:lnTo>
                    <a:lnTo>
                      <a:pt x="63" y="246"/>
                    </a:lnTo>
                    <a:lnTo>
                      <a:pt x="62" y="246"/>
                    </a:lnTo>
                    <a:lnTo>
                      <a:pt x="60" y="241"/>
                    </a:lnTo>
                    <a:lnTo>
                      <a:pt x="58" y="241"/>
                    </a:lnTo>
                    <a:lnTo>
                      <a:pt x="56" y="238"/>
                    </a:lnTo>
                    <a:lnTo>
                      <a:pt x="56" y="235"/>
                    </a:lnTo>
                    <a:lnTo>
                      <a:pt x="54" y="232"/>
                    </a:lnTo>
                    <a:lnTo>
                      <a:pt x="50" y="229"/>
                    </a:lnTo>
                    <a:lnTo>
                      <a:pt x="46" y="220"/>
                    </a:lnTo>
                    <a:lnTo>
                      <a:pt x="45" y="215"/>
                    </a:lnTo>
                    <a:lnTo>
                      <a:pt x="45" y="206"/>
                    </a:lnTo>
                    <a:lnTo>
                      <a:pt x="41" y="203"/>
                    </a:lnTo>
                    <a:lnTo>
                      <a:pt x="39" y="195"/>
                    </a:lnTo>
                    <a:lnTo>
                      <a:pt x="35" y="189"/>
                    </a:lnTo>
                    <a:lnTo>
                      <a:pt x="33" y="183"/>
                    </a:lnTo>
                    <a:lnTo>
                      <a:pt x="33" y="177"/>
                    </a:lnTo>
                    <a:lnTo>
                      <a:pt x="28" y="172"/>
                    </a:lnTo>
                    <a:lnTo>
                      <a:pt x="30" y="166"/>
                    </a:lnTo>
                    <a:lnTo>
                      <a:pt x="28" y="160"/>
                    </a:lnTo>
                    <a:lnTo>
                      <a:pt x="28" y="154"/>
                    </a:lnTo>
                    <a:lnTo>
                      <a:pt x="24" y="146"/>
                    </a:lnTo>
                    <a:lnTo>
                      <a:pt x="20" y="137"/>
                    </a:lnTo>
                    <a:lnTo>
                      <a:pt x="20" y="132"/>
                    </a:lnTo>
                    <a:lnTo>
                      <a:pt x="20" y="123"/>
                    </a:lnTo>
                    <a:lnTo>
                      <a:pt x="20" y="120"/>
                    </a:lnTo>
                    <a:lnTo>
                      <a:pt x="18" y="109"/>
                    </a:lnTo>
                    <a:lnTo>
                      <a:pt x="16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5" y="86"/>
                    </a:lnTo>
                    <a:lnTo>
                      <a:pt x="13" y="74"/>
                    </a:lnTo>
                    <a:lnTo>
                      <a:pt x="7" y="66"/>
                    </a:lnTo>
                    <a:lnTo>
                      <a:pt x="7" y="60"/>
                    </a:lnTo>
                    <a:lnTo>
                      <a:pt x="9" y="51"/>
                    </a:lnTo>
                    <a:lnTo>
                      <a:pt x="5" y="43"/>
                    </a:lnTo>
                    <a:lnTo>
                      <a:pt x="5" y="34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95" name="Freeform 203"/>
              <p:cNvSpPr>
                <a:spLocks/>
              </p:cNvSpPr>
              <p:nvPr/>
            </p:nvSpPr>
            <p:spPr bwMode="auto">
              <a:xfrm>
                <a:off x="2238" y="950"/>
                <a:ext cx="111" cy="284"/>
              </a:xfrm>
              <a:custGeom>
                <a:avLst/>
                <a:gdLst>
                  <a:gd name="T0" fmla="*/ 1 w 111"/>
                  <a:gd name="T1" fmla="*/ 0 h 284"/>
                  <a:gd name="T2" fmla="*/ 7 w 111"/>
                  <a:gd name="T3" fmla="*/ 2 h 284"/>
                  <a:gd name="T4" fmla="*/ 13 w 111"/>
                  <a:gd name="T5" fmla="*/ 2 h 284"/>
                  <a:gd name="T6" fmla="*/ 19 w 111"/>
                  <a:gd name="T7" fmla="*/ 5 h 284"/>
                  <a:gd name="T8" fmla="*/ 22 w 111"/>
                  <a:gd name="T9" fmla="*/ 8 h 284"/>
                  <a:gd name="T10" fmla="*/ 26 w 111"/>
                  <a:gd name="T11" fmla="*/ 11 h 284"/>
                  <a:gd name="T12" fmla="*/ 32 w 111"/>
                  <a:gd name="T13" fmla="*/ 17 h 284"/>
                  <a:gd name="T14" fmla="*/ 34 w 111"/>
                  <a:gd name="T15" fmla="*/ 20 h 284"/>
                  <a:gd name="T16" fmla="*/ 40 w 111"/>
                  <a:gd name="T17" fmla="*/ 25 h 284"/>
                  <a:gd name="T18" fmla="*/ 40 w 111"/>
                  <a:gd name="T19" fmla="*/ 25 h 284"/>
                  <a:gd name="T20" fmla="*/ 42 w 111"/>
                  <a:gd name="T21" fmla="*/ 31 h 284"/>
                  <a:gd name="T22" fmla="*/ 47 w 111"/>
                  <a:gd name="T23" fmla="*/ 37 h 284"/>
                  <a:gd name="T24" fmla="*/ 49 w 111"/>
                  <a:gd name="T25" fmla="*/ 45 h 284"/>
                  <a:gd name="T26" fmla="*/ 51 w 111"/>
                  <a:gd name="T27" fmla="*/ 48 h 284"/>
                  <a:gd name="T28" fmla="*/ 53 w 111"/>
                  <a:gd name="T29" fmla="*/ 48 h 284"/>
                  <a:gd name="T30" fmla="*/ 56 w 111"/>
                  <a:gd name="T31" fmla="*/ 54 h 284"/>
                  <a:gd name="T32" fmla="*/ 62 w 111"/>
                  <a:gd name="T33" fmla="*/ 71 h 284"/>
                  <a:gd name="T34" fmla="*/ 67 w 111"/>
                  <a:gd name="T35" fmla="*/ 82 h 284"/>
                  <a:gd name="T36" fmla="*/ 71 w 111"/>
                  <a:gd name="T37" fmla="*/ 97 h 284"/>
                  <a:gd name="T38" fmla="*/ 75 w 111"/>
                  <a:gd name="T39" fmla="*/ 105 h 284"/>
                  <a:gd name="T40" fmla="*/ 81 w 111"/>
                  <a:gd name="T41" fmla="*/ 117 h 284"/>
                  <a:gd name="T42" fmla="*/ 85 w 111"/>
                  <a:gd name="T43" fmla="*/ 128 h 284"/>
                  <a:gd name="T44" fmla="*/ 87 w 111"/>
                  <a:gd name="T45" fmla="*/ 145 h 284"/>
                  <a:gd name="T46" fmla="*/ 90 w 111"/>
                  <a:gd name="T47" fmla="*/ 160 h 284"/>
                  <a:gd name="T48" fmla="*/ 92 w 111"/>
                  <a:gd name="T49" fmla="*/ 168 h 284"/>
                  <a:gd name="T50" fmla="*/ 94 w 111"/>
                  <a:gd name="T51" fmla="*/ 185 h 284"/>
                  <a:gd name="T52" fmla="*/ 94 w 111"/>
                  <a:gd name="T53" fmla="*/ 200 h 284"/>
                  <a:gd name="T54" fmla="*/ 98 w 111"/>
                  <a:gd name="T55" fmla="*/ 214 h 284"/>
                  <a:gd name="T56" fmla="*/ 100 w 111"/>
                  <a:gd name="T57" fmla="*/ 231 h 284"/>
                  <a:gd name="T58" fmla="*/ 104 w 111"/>
                  <a:gd name="T59" fmla="*/ 248 h 284"/>
                  <a:gd name="T60" fmla="*/ 106 w 111"/>
                  <a:gd name="T61" fmla="*/ 265 h 284"/>
                  <a:gd name="T62" fmla="*/ 110 w 111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4"/>
                  <a:gd name="T98" fmla="*/ 111 w 111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4">
                    <a:moveTo>
                      <a:pt x="0" y="2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2" y="8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32" y="14"/>
                    </a:lnTo>
                    <a:lnTo>
                      <a:pt x="32" y="17"/>
                    </a:lnTo>
                    <a:lnTo>
                      <a:pt x="36" y="17"/>
                    </a:lnTo>
                    <a:lnTo>
                      <a:pt x="34" y="20"/>
                    </a:lnTo>
                    <a:lnTo>
                      <a:pt x="40" y="20"/>
                    </a:lnTo>
                    <a:lnTo>
                      <a:pt x="40" y="25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40" y="28"/>
                    </a:lnTo>
                    <a:lnTo>
                      <a:pt x="42" y="31"/>
                    </a:lnTo>
                    <a:lnTo>
                      <a:pt x="44" y="31"/>
                    </a:lnTo>
                    <a:lnTo>
                      <a:pt x="47" y="37"/>
                    </a:lnTo>
                    <a:lnTo>
                      <a:pt x="47" y="42"/>
                    </a:lnTo>
                    <a:lnTo>
                      <a:pt x="49" y="45"/>
                    </a:lnTo>
                    <a:lnTo>
                      <a:pt x="51" y="48"/>
                    </a:lnTo>
                    <a:lnTo>
                      <a:pt x="53" y="48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60" y="62"/>
                    </a:lnTo>
                    <a:lnTo>
                      <a:pt x="62" y="71"/>
                    </a:lnTo>
                    <a:lnTo>
                      <a:pt x="64" y="77"/>
                    </a:lnTo>
                    <a:lnTo>
                      <a:pt x="67" y="82"/>
                    </a:lnTo>
                    <a:lnTo>
                      <a:pt x="67" y="88"/>
                    </a:lnTo>
                    <a:lnTo>
                      <a:pt x="71" y="97"/>
                    </a:lnTo>
                    <a:lnTo>
                      <a:pt x="73" y="102"/>
                    </a:lnTo>
                    <a:lnTo>
                      <a:pt x="75" y="105"/>
                    </a:lnTo>
                    <a:lnTo>
                      <a:pt x="77" y="111"/>
                    </a:lnTo>
                    <a:lnTo>
                      <a:pt x="81" y="117"/>
                    </a:lnTo>
                    <a:lnTo>
                      <a:pt x="81" y="122"/>
                    </a:lnTo>
                    <a:lnTo>
                      <a:pt x="85" y="128"/>
                    </a:lnTo>
                    <a:lnTo>
                      <a:pt x="83" y="134"/>
                    </a:lnTo>
                    <a:lnTo>
                      <a:pt x="87" y="145"/>
                    </a:lnTo>
                    <a:lnTo>
                      <a:pt x="88" y="154"/>
                    </a:lnTo>
                    <a:lnTo>
                      <a:pt x="90" y="160"/>
                    </a:lnTo>
                    <a:lnTo>
                      <a:pt x="88" y="162"/>
                    </a:lnTo>
                    <a:lnTo>
                      <a:pt x="92" y="168"/>
                    </a:lnTo>
                    <a:lnTo>
                      <a:pt x="96" y="177"/>
                    </a:lnTo>
                    <a:lnTo>
                      <a:pt x="94" y="185"/>
                    </a:lnTo>
                    <a:lnTo>
                      <a:pt x="96" y="194"/>
                    </a:lnTo>
                    <a:lnTo>
                      <a:pt x="94" y="200"/>
                    </a:lnTo>
                    <a:lnTo>
                      <a:pt x="96" y="208"/>
                    </a:lnTo>
                    <a:lnTo>
                      <a:pt x="98" y="214"/>
                    </a:lnTo>
                    <a:lnTo>
                      <a:pt x="100" y="222"/>
                    </a:lnTo>
                    <a:lnTo>
                      <a:pt x="100" y="231"/>
                    </a:lnTo>
                    <a:lnTo>
                      <a:pt x="102" y="234"/>
                    </a:lnTo>
                    <a:lnTo>
                      <a:pt x="104" y="248"/>
                    </a:lnTo>
                    <a:lnTo>
                      <a:pt x="106" y="257"/>
                    </a:lnTo>
                    <a:lnTo>
                      <a:pt x="106" y="265"/>
                    </a:lnTo>
                    <a:lnTo>
                      <a:pt x="108" y="271"/>
                    </a:lnTo>
                    <a:lnTo>
                      <a:pt x="11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96" name="Freeform 204"/>
              <p:cNvSpPr>
                <a:spLocks/>
              </p:cNvSpPr>
              <p:nvPr/>
            </p:nvSpPr>
            <p:spPr bwMode="auto">
              <a:xfrm>
                <a:off x="2129" y="950"/>
                <a:ext cx="110" cy="284"/>
              </a:xfrm>
              <a:custGeom>
                <a:avLst/>
                <a:gdLst>
                  <a:gd name="T0" fmla="*/ 107 w 110"/>
                  <a:gd name="T1" fmla="*/ 2 h 284"/>
                  <a:gd name="T2" fmla="*/ 99 w 110"/>
                  <a:gd name="T3" fmla="*/ 0 h 284"/>
                  <a:gd name="T4" fmla="*/ 93 w 110"/>
                  <a:gd name="T5" fmla="*/ 2 h 284"/>
                  <a:gd name="T6" fmla="*/ 88 w 110"/>
                  <a:gd name="T7" fmla="*/ 5 h 284"/>
                  <a:gd name="T8" fmla="*/ 82 w 110"/>
                  <a:gd name="T9" fmla="*/ 5 h 284"/>
                  <a:gd name="T10" fmla="*/ 78 w 110"/>
                  <a:gd name="T11" fmla="*/ 11 h 284"/>
                  <a:gd name="T12" fmla="*/ 77 w 110"/>
                  <a:gd name="T13" fmla="*/ 14 h 284"/>
                  <a:gd name="T14" fmla="*/ 75 w 110"/>
                  <a:gd name="T15" fmla="*/ 17 h 284"/>
                  <a:gd name="T16" fmla="*/ 71 w 110"/>
                  <a:gd name="T17" fmla="*/ 20 h 284"/>
                  <a:gd name="T18" fmla="*/ 67 w 110"/>
                  <a:gd name="T19" fmla="*/ 25 h 284"/>
                  <a:gd name="T20" fmla="*/ 65 w 110"/>
                  <a:gd name="T21" fmla="*/ 31 h 284"/>
                  <a:gd name="T22" fmla="*/ 63 w 110"/>
                  <a:gd name="T23" fmla="*/ 37 h 284"/>
                  <a:gd name="T24" fmla="*/ 62 w 110"/>
                  <a:gd name="T25" fmla="*/ 40 h 284"/>
                  <a:gd name="T26" fmla="*/ 58 w 110"/>
                  <a:gd name="T27" fmla="*/ 45 h 284"/>
                  <a:gd name="T28" fmla="*/ 54 w 110"/>
                  <a:gd name="T29" fmla="*/ 51 h 284"/>
                  <a:gd name="T30" fmla="*/ 50 w 110"/>
                  <a:gd name="T31" fmla="*/ 51 h 284"/>
                  <a:gd name="T32" fmla="*/ 48 w 110"/>
                  <a:gd name="T33" fmla="*/ 65 h 284"/>
                  <a:gd name="T34" fmla="*/ 43 w 110"/>
                  <a:gd name="T35" fmla="*/ 77 h 284"/>
                  <a:gd name="T36" fmla="*/ 39 w 110"/>
                  <a:gd name="T37" fmla="*/ 88 h 284"/>
                  <a:gd name="T38" fmla="*/ 35 w 110"/>
                  <a:gd name="T39" fmla="*/ 97 h 284"/>
                  <a:gd name="T40" fmla="*/ 31 w 110"/>
                  <a:gd name="T41" fmla="*/ 111 h 284"/>
                  <a:gd name="T42" fmla="*/ 28 w 110"/>
                  <a:gd name="T43" fmla="*/ 122 h 284"/>
                  <a:gd name="T44" fmla="*/ 22 w 110"/>
                  <a:gd name="T45" fmla="*/ 134 h 284"/>
                  <a:gd name="T46" fmla="*/ 20 w 110"/>
                  <a:gd name="T47" fmla="*/ 151 h 284"/>
                  <a:gd name="T48" fmla="*/ 18 w 110"/>
                  <a:gd name="T49" fmla="*/ 162 h 284"/>
                  <a:gd name="T50" fmla="*/ 16 w 110"/>
                  <a:gd name="T51" fmla="*/ 177 h 284"/>
                  <a:gd name="T52" fmla="*/ 13 w 110"/>
                  <a:gd name="T53" fmla="*/ 194 h 284"/>
                  <a:gd name="T54" fmla="*/ 13 w 110"/>
                  <a:gd name="T55" fmla="*/ 211 h 284"/>
                  <a:gd name="T56" fmla="*/ 9 w 110"/>
                  <a:gd name="T57" fmla="*/ 222 h 284"/>
                  <a:gd name="T58" fmla="*/ 7 w 110"/>
                  <a:gd name="T59" fmla="*/ 242 h 284"/>
                  <a:gd name="T60" fmla="*/ 5 w 110"/>
                  <a:gd name="T61" fmla="*/ 251 h 284"/>
                  <a:gd name="T62" fmla="*/ 3 w 110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4"/>
                  <a:gd name="T98" fmla="*/ 110 w 110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4">
                    <a:moveTo>
                      <a:pt x="109" y="2"/>
                    </a:moveTo>
                    <a:lnTo>
                      <a:pt x="107" y="2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0" y="2"/>
                    </a:lnTo>
                    <a:lnTo>
                      <a:pt x="88" y="5"/>
                    </a:lnTo>
                    <a:lnTo>
                      <a:pt x="86" y="5"/>
                    </a:lnTo>
                    <a:lnTo>
                      <a:pt x="82" y="5"/>
                    </a:lnTo>
                    <a:lnTo>
                      <a:pt x="82" y="8"/>
                    </a:lnTo>
                    <a:lnTo>
                      <a:pt x="78" y="11"/>
                    </a:lnTo>
                    <a:lnTo>
                      <a:pt x="77" y="14"/>
                    </a:lnTo>
                    <a:lnTo>
                      <a:pt x="75" y="14"/>
                    </a:lnTo>
                    <a:lnTo>
                      <a:pt x="75" y="17"/>
                    </a:lnTo>
                    <a:lnTo>
                      <a:pt x="71" y="17"/>
                    </a:lnTo>
                    <a:lnTo>
                      <a:pt x="71" y="20"/>
                    </a:lnTo>
                    <a:lnTo>
                      <a:pt x="71" y="25"/>
                    </a:lnTo>
                    <a:lnTo>
                      <a:pt x="67" y="25"/>
                    </a:lnTo>
                    <a:lnTo>
                      <a:pt x="67" y="28"/>
                    </a:lnTo>
                    <a:lnTo>
                      <a:pt x="65" y="31"/>
                    </a:lnTo>
                    <a:lnTo>
                      <a:pt x="62" y="34"/>
                    </a:lnTo>
                    <a:lnTo>
                      <a:pt x="63" y="37"/>
                    </a:lnTo>
                    <a:lnTo>
                      <a:pt x="62" y="37"/>
                    </a:lnTo>
                    <a:lnTo>
                      <a:pt x="62" y="40"/>
                    </a:lnTo>
                    <a:lnTo>
                      <a:pt x="60" y="42"/>
                    </a:lnTo>
                    <a:lnTo>
                      <a:pt x="58" y="45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0" y="51"/>
                    </a:lnTo>
                    <a:lnTo>
                      <a:pt x="50" y="54"/>
                    </a:lnTo>
                    <a:lnTo>
                      <a:pt x="48" y="65"/>
                    </a:lnTo>
                    <a:lnTo>
                      <a:pt x="46" y="68"/>
                    </a:lnTo>
                    <a:lnTo>
                      <a:pt x="43" y="77"/>
                    </a:lnTo>
                    <a:lnTo>
                      <a:pt x="43" y="82"/>
                    </a:lnTo>
                    <a:lnTo>
                      <a:pt x="39" y="88"/>
                    </a:lnTo>
                    <a:lnTo>
                      <a:pt x="35" y="94"/>
                    </a:lnTo>
                    <a:lnTo>
                      <a:pt x="35" y="97"/>
                    </a:lnTo>
                    <a:lnTo>
                      <a:pt x="33" y="105"/>
                    </a:lnTo>
                    <a:lnTo>
                      <a:pt x="31" y="111"/>
                    </a:lnTo>
                    <a:lnTo>
                      <a:pt x="30" y="117"/>
                    </a:lnTo>
                    <a:lnTo>
                      <a:pt x="28" y="122"/>
                    </a:lnTo>
                    <a:lnTo>
                      <a:pt x="24" y="131"/>
                    </a:lnTo>
                    <a:lnTo>
                      <a:pt x="22" y="134"/>
                    </a:lnTo>
                    <a:lnTo>
                      <a:pt x="22" y="142"/>
                    </a:lnTo>
                    <a:lnTo>
                      <a:pt x="20" y="151"/>
                    </a:lnTo>
                    <a:lnTo>
                      <a:pt x="20" y="160"/>
                    </a:lnTo>
                    <a:lnTo>
                      <a:pt x="18" y="162"/>
                    </a:lnTo>
                    <a:lnTo>
                      <a:pt x="16" y="171"/>
                    </a:lnTo>
                    <a:lnTo>
                      <a:pt x="16" y="177"/>
                    </a:lnTo>
                    <a:lnTo>
                      <a:pt x="16" y="182"/>
                    </a:lnTo>
                    <a:lnTo>
                      <a:pt x="13" y="194"/>
                    </a:lnTo>
                    <a:lnTo>
                      <a:pt x="13" y="197"/>
                    </a:lnTo>
                    <a:lnTo>
                      <a:pt x="13" y="211"/>
                    </a:lnTo>
                    <a:lnTo>
                      <a:pt x="13" y="214"/>
                    </a:lnTo>
                    <a:lnTo>
                      <a:pt x="9" y="222"/>
                    </a:lnTo>
                    <a:lnTo>
                      <a:pt x="9" y="231"/>
                    </a:lnTo>
                    <a:lnTo>
                      <a:pt x="7" y="242"/>
                    </a:lnTo>
                    <a:lnTo>
                      <a:pt x="5" y="245"/>
                    </a:lnTo>
                    <a:lnTo>
                      <a:pt x="5" y="251"/>
                    </a:lnTo>
                    <a:lnTo>
                      <a:pt x="3" y="262"/>
                    </a:lnTo>
                    <a:lnTo>
                      <a:pt x="3" y="274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97" name="Freeform 205"/>
              <p:cNvSpPr>
                <a:spLocks/>
              </p:cNvSpPr>
              <p:nvPr/>
            </p:nvSpPr>
            <p:spPr bwMode="auto">
              <a:xfrm>
                <a:off x="4099" y="1233"/>
                <a:ext cx="112" cy="288"/>
              </a:xfrm>
              <a:custGeom>
                <a:avLst/>
                <a:gdLst>
                  <a:gd name="T0" fmla="*/ 107 w 112"/>
                  <a:gd name="T1" fmla="*/ 284 h 288"/>
                  <a:gd name="T2" fmla="*/ 101 w 112"/>
                  <a:gd name="T3" fmla="*/ 287 h 288"/>
                  <a:gd name="T4" fmla="*/ 97 w 112"/>
                  <a:gd name="T5" fmla="*/ 284 h 288"/>
                  <a:gd name="T6" fmla="*/ 87 w 112"/>
                  <a:gd name="T7" fmla="*/ 281 h 288"/>
                  <a:gd name="T8" fmla="*/ 85 w 112"/>
                  <a:gd name="T9" fmla="*/ 275 h 288"/>
                  <a:gd name="T10" fmla="*/ 79 w 112"/>
                  <a:gd name="T11" fmla="*/ 275 h 288"/>
                  <a:gd name="T12" fmla="*/ 77 w 112"/>
                  <a:gd name="T13" fmla="*/ 272 h 288"/>
                  <a:gd name="T14" fmla="*/ 72 w 112"/>
                  <a:gd name="T15" fmla="*/ 266 h 288"/>
                  <a:gd name="T16" fmla="*/ 72 w 112"/>
                  <a:gd name="T17" fmla="*/ 261 h 288"/>
                  <a:gd name="T18" fmla="*/ 68 w 112"/>
                  <a:gd name="T19" fmla="*/ 258 h 288"/>
                  <a:gd name="T20" fmla="*/ 64 w 112"/>
                  <a:gd name="T21" fmla="*/ 255 h 288"/>
                  <a:gd name="T22" fmla="*/ 62 w 112"/>
                  <a:gd name="T23" fmla="*/ 249 h 288"/>
                  <a:gd name="T24" fmla="*/ 60 w 112"/>
                  <a:gd name="T25" fmla="*/ 246 h 288"/>
                  <a:gd name="T26" fmla="*/ 56 w 112"/>
                  <a:gd name="T27" fmla="*/ 241 h 288"/>
                  <a:gd name="T28" fmla="*/ 56 w 112"/>
                  <a:gd name="T29" fmla="*/ 238 h 288"/>
                  <a:gd name="T30" fmla="*/ 54 w 112"/>
                  <a:gd name="T31" fmla="*/ 232 h 288"/>
                  <a:gd name="T32" fmla="*/ 48 w 112"/>
                  <a:gd name="T33" fmla="*/ 223 h 288"/>
                  <a:gd name="T34" fmla="*/ 42 w 112"/>
                  <a:gd name="T35" fmla="*/ 212 h 288"/>
                  <a:gd name="T36" fmla="*/ 37 w 112"/>
                  <a:gd name="T37" fmla="*/ 203 h 288"/>
                  <a:gd name="T38" fmla="*/ 37 w 112"/>
                  <a:gd name="T39" fmla="*/ 186 h 288"/>
                  <a:gd name="T40" fmla="*/ 29 w 112"/>
                  <a:gd name="T41" fmla="*/ 175 h 288"/>
                  <a:gd name="T42" fmla="*/ 25 w 112"/>
                  <a:gd name="T43" fmla="*/ 160 h 288"/>
                  <a:gd name="T44" fmla="*/ 21 w 112"/>
                  <a:gd name="T45" fmla="*/ 146 h 288"/>
                  <a:gd name="T46" fmla="*/ 21 w 112"/>
                  <a:gd name="T47" fmla="*/ 132 h 288"/>
                  <a:gd name="T48" fmla="*/ 19 w 112"/>
                  <a:gd name="T49" fmla="*/ 120 h 288"/>
                  <a:gd name="T50" fmla="*/ 15 w 112"/>
                  <a:gd name="T51" fmla="*/ 103 h 288"/>
                  <a:gd name="T52" fmla="*/ 13 w 112"/>
                  <a:gd name="T53" fmla="*/ 91 h 288"/>
                  <a:gd name="T54" fmla="*/ 7 w 112"/>
                  <a:gd name="T55" fmla="*/ 80 h 288"/>
                  <a:gd name="T56" fmla="*/ 5 w 112"/>
                  <a:gd name="T57" fmla="*/ 60 h 288"/>
                  <a:gd name="T58" fmla="*/ 5 w 112"/>
                  <a:gd name="T59" fmla="*/ 45 h 288"/>
                  <a:gd name="T60" fmla="*/ 1 w 112"/>
                  <a:gd name="T61" fmla="*/ 28 h 288"/>
                  <a:gd name="T62" fmla="*/ 0 w 112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8"/>
                  <a:gd name="T98" fmla="*/ 112 w 112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8">
                    <a:moveTo>
                      <a:pt x="111" y="287"/>
                    </a:moveTo>
                    <a:lnTo>
                      <a:pt x="107" y="284"/>
                    </a:lnTo>
                    <a:lnTo>
                      <a:pt x="103" y="287"/>
                    </a:lnTo>
                    <a:lnTo>
                      <a:pt x="101" y="287"/>
                    </a:lnTo>
                    <a:lnTo>
                      <a:pt x="99" y="287"/>
                    </a:lnTo>
                    <a:lnTo>
                      <a:pt x="97" y="284"/>
                    </a:lnTo>
                    <a:lnTo>
                      <a:pt x="91" y="278"/>
                    </a:lnTo>
                    <a:lnTo>
                      <a:pt x="87" y="281"/>
                    </a:lnTo>
                    <a:lnTo>
                      <a:pt x="85" y="281"/>
                    </a:lnTo>
                    <a:lnTo>
                      <a:pt x="85" y="275"/>
                    </a:lnTo>
                    <a:lnTo>
                      <a:pt x="81" y="278"/>
                    </a:lnTo>
                    <a:lnTo>
                      <a:pt x="79" y="275"/>
                    </a:lnTo>
                    <a:lnTo>
                      <a:pt x="81" y="272"/>
                    </a:lnTo>
                    <a:lnTo>
                      <a:pt x="77" y="272"/>
                    </a:lnTo>
                    <a:lnTo>
                      <a:pt x="75" y="269"/>
                    </a:lnTo>
                    <a:lnTo>
                      <a:pt x="72" y="266"/>
                    </a:lnTo>
                    <a:lnTo>
                      <a:pt x="72" y="261"/>
                    </a:lnTo>
                    <a:lnTo>
                      <a:pt x="68" y="264"/>
                    </a:lnTo>
                    <a:lnTo>
                      <a:pt x="68" y="258"/>
                    </a:lnTo>
                    <a:lnTo>
                      <a:pt x="66" y="255"/>
                    </a:lnTo>
                    <a:lnTo>
                      <a:pt x="64" y="255"/>
                    </a:lnTo>
                    <a:lnTo>
                      <a:pt x="64" y="252"/>
                    </a:lnTo>
                    <a:lnTo>
                      <a:pt x="62" y="249"/>
                    </a:lnTo>
                    <a:lnTo>
                      <a:pt x="60" y="246"/>
                    </a:lnTo>
                    <a:lnTo>
                      <a:pt x="56" y="241"/>
                    </a:lnTo>
                    <a:lnTo>
                      <a:pt x="56" y="238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0" y="229"/>
                    </a:lnTo>
                    <a:lnTo>
                      <a:pt x="48" y="223"/>
                    </a:lnTo>
                    <a:lnTo>
                      <a:pt x="42" y="218"/>
                    </a:lnTo>
                    <a:lnTo>
                      <a:pt x="42" y="212"/>
                    </a:lnTo>
                    <a:lnTo>
                      <a:pt x="40" y="206"/>
                    </a:lnTo>
                    <a:lnTo>
                      <a:pt x="37" y="203"/>
                    </a:lnTo>
                    <a:lnTo>
                      <a:pt x="35" y="195"/>
                    </a:lnTo>
                    <a:lnTo>
                      <a:pt x="37" y="186"/>
                    </a:lnTo>
                    <a:lnTo>
                      <a:pt x="33" y="177"/>
                    </a:lnTo>
                    <a:lnTo>
                      <a:pt x="29" y="175"/>
                    </a:lnTo>
                    <a:lnTo>
                      <a:pt x="27" y="172"/>
                    </a:lnTo>
                    <a:lnTo>
                      <a:pt x="25" y="160"/>
                    </a:lnTo>
                    <a:lnTo>
                      <a:pt x="25" y="157"/>
                    </a:lnTo>
                    <a:lnTo>
                      <a:pt x="21" y="146"/>
                    </a:lnTo>
                    <a:lnTo>
                      <a:pt x="21" y="140"/>
                    </a:lnTo>
                    <a:lnTo>
                      <a:pt x="21" y="132"/>
                    </a:lnTo>
                    <a:lnTo>
                      <a:pt x="17" y="126"/>
                    </a:lnTo>
                    <a:lnTo>
                      <a:pt x="19" y="120"/>
                    </a:lnTo>
                    <a:lnTo>
                      <a:pt x="15" y="117"/>
                    </a:lnTo>
                    <a:lnTo>
                      <a:pt x="15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1" y="86"/>
                    </a:lnTo>
                    <a:lnTo>
                      <a:pt x="7" y="80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45"/>
                    </a:lnTo>
                    <a:lnTo>
                      <a:pt x="5" y="37"/>
                    </a:lnTo>
                    <a:lnTo>
                      <a:pt x="1" y="28"/>
                    </a:lnTo>
                    <a:lnTo>
                      <a:pt x="1" y="22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98" name="Freeform 206"/>
              <p:cNvSpPr>
                <a:spLocks/>
              </p:cNvSpPr>
              <p:nvPr/>
            </p:nvSpPr>
            <p:spPr bwMode="auto">
              <a:xfrm>
                <a:off x="4210" y="1247"/>
                <a:ext cx="112" cy="274"/>
              </a:xfrm>
              <a:custGeom>
                <a:avLst/>
                <a:gdLst>
                  <a:gd name="T0" fmla="*/ 5 w 112"/>
                  <a:gd name="T1" fmla="*/ 273 h 274"/>
                  <a:gd name="T2" fmla="*/ 9 w 112"/>
                  <a:gd name="T3" fmla="*/ 273 h 274"/>
                  <a:gd name="T4" fmla="*/ 15 w 112"/>
                  <a:gd name="T5" fmla="*/ 270 h 274"/>
                  <a:gd name="T6" fmla="*/ 21 w 112"/>
                  <a:gd name="T7" fmla="*/ 267 h 274"/>
                  <a:gd name="T8" fmla="*/ 25 w 112"/>
                  <a:gd name="T9" fmla="*/ 267 h 274"/>
                  <a:gd name="T10" fmla="*/ 30 w 112"/>
                  <a:gd name="T11" fmla="*/ 261 h 274"/>
                  <a:gd name="T12" fmla="*/ 34 w 112"/>
                  <a:gd name="T13" fmla="*/ 258 h 274"/>
                  <a:gd name="T14" fmla="*/ 34 w 112"/>
                  <a:gd name="T15" fmla="*/ 252 h 274"/>
                  <a:gd name="T16" fmla="*/ 38 w 112"/>
                  <a:gd name="T17" fmla="*/ 247 h 274"/>
                  <a:gd name="T18" fmla="*/ 44 w 112"/>
                  <a:gd name="T19" fmla="*/ 244 h 274"/>
                  <a:gd name="T20" fmla="*/ 46 w 112"/>
                  <a:gd name="T21" fmla="*/ 238 h 274"/>
                  <a:gd name="T22" fmla="*/ 46 w 112"/>
                  <a:gd name="T23" fmla="*/ 232 h 274"/>
                  <a:gd name="T24" fmla="*/ 48 w 112"/>
                  <a:gd name="T25" fmla="*/ 227 h 274"/>
                  <a:gd name="T26" fmla="*/ 52 w 112"/>
                  <a:gd name="T27" fmla="*/ 227 h 274"/>
                  <a:gd name="T28" fmla="*/ 54 w 112"/>
                  <a:gd name="T29" fmla="*/ 224 h 274"/>
                  <a:gd name="T30" fmla="*/ 55 w 112"/>
                  <a:gd name="T31" fmla="*/ 218 h 274"/>
                  <a:gd name="T32" fmla="*/ 62 w 112"/>
                  <a:gd name="T33" fmla="*/ 209 h 274"/>
                  <a:gd name="T34" fmla="*/ 66 w 112"/>
                  <a:gd name="T35" fmla="*/ 198 h 274"/>
                  <a:gd name="T36" fmla="*/ 70 w 112"/>
                  <a:gd name="T37" fmla="*/ 186 h 274"/>
                  <a:gd name="T38" fmla="*/ 74 w 112"/>
                  <a:gd name="T39" fmla="*/ 172 h 274"/>
                  <a:gd name="T40" fmla="*/ 80 w 112"/>
                  <a:gd name="T41" fmla="*/ 160 h 274"/>
                  <a:gd name="T42" fmla="*/ 82 w 112"/>
                  <a:gd name="T43" fmla="*/ 149 h 274"/>
                  <a:gd name="T44" fmla="*/ 87 w 112"/>
                  <a:gd name="T45" fmla="*/ 137 h 274"/>
                  <a:gd name="T46" fmla="*/ 87 w 112"/>
                  <a:gd name="T47" fmla="*/ 129 h 274"/>
                  <a:gd name="T48" fmla="*/ 93 w 112"/>
                  <a:gd name="T49" fmla="*/ 114 h 274"/>
                  <a:gd name="T50" fmla="*/ 93 w 112"/>
                  <a:gd name="T51" fmla="*/ 100 h 274"/>
                  <a:gd name="T52" fmla="*/ 97 w 112"/>
                  <a:gd name="T53" fmla="*/ 86 h 274"/>
                  <a:gd name="T54" fmla="*/ 99 w 112"/>
                  <a:gd name="T55" fmla="*/ 71 h 274"/>
                  <a:gd name="T56" fmla="*/ 101 w 112"/>
                  <a:gd name="T57" fmla="*/ 57 h 274"/>
                  <a:gd name="T58" fmla="*/ 103 w 112"/>
                  <a:gd name="T59" fmla="*/ 40 h 274"/>
                  <a:gd name="T60" fmla="*/ 107 w 112"/>
                  <a:gd name="T61" fmla="*/ 25 h 274"/>
                  <a:gd name="T62" fmla="*/ 109 w 112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74"/>
                  <a:gd name="T98" fmla="*/ 112 w 112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74">
                    <a:moveTo>
                      <a:pt x="0" y="273"/>
                    </a:moveTo>
                    <a:lnTo>
                      <a:pt x="5" y="273"/>
                    </a:lnTo>
                    <a:lnTo>
                      <a:pt x="7" y="270"/>
                    </a:lnTo>
                    <a:lnTo>
                      <a:pt x="9" y="273"/>
                    </a:lnTo>
                    <a:lnTo>
                      <a:pt x="13" y="270"/>
                    </a:lnTo>
                    <a:lnTo>
                      <a:pt x="15" y="270"/>
                    </a:lnTo>
                    <a:lnTo>
                      <a:pt x="19" y="267"/>
                    </a:lnTo>
                    <a:lnTo>
                      <a:pt x="21" y="267"/>
                    </a:lnTo>
                    <a:lnTo>
                      <a:pt x="25" y="267"/>
                    </a:lnTo>
                    <a:lnTo>
                      <a:pt x="30" y="264"/>
                    </a:lnTo>
                    <a:lnTo>
                      <a:pt x="30" y="261"/>
                    </a:lnTo>
                    <a:lnTo>
                      <a:pt x="34" y="258"/>
                    </a:lnTo>
                    <a:lnTo>
                      <a:pt x="34" y="255"/>
                    </a:lnTo>
                    <a:lnTo>
                      <a:pt x="34" y="252"/>
                    </a:lnTo>
                    <a:lnTo>
                      <a:pt x="38" y="250"/>
                    </a:lnTo>
                    <a:lnTo>
                      <a:pt x="38" y="247"/>
                    </a:lnTo>
                    <a:lnTo>
                      <a:pt x="42" y="241"/>
                    </a:lnTo>
                    <a:lnTo>
                      <a:pt x="44" y="244"/>
                    </a:lnTo>
                    <a:lnTo>
                      <a:pt x="46" y="238"/>
                    </a:lnTo>
                    <a:lnTo>
                      <a:pt x="46" y="232"/>
                    </a:lnTo>
                    <a:lnTo>
                      <a:pt x="48" y="232"/>
                    </a:lnTo>
                    <a:lnTo>
                      <a:pt x="48" y="227"/>
                    </a:lnTo>
                    <a:lnTo>
                      <a:pt x="52" y="229"/>
                    </a:lnTo>
                    <a:lnTo>
                      <a:pt x="52" y="227"/>
                    </a:lnTo>
                    <a:lnTo>
                      <a:pt x="54" y="224"/>
                    </a:lnTo>
                    <a:lnTo>
                      <a:pt x="54" y="218"/>
                    </a:lnTo>
                    <a:lnTo>
                      <a:pt x="55" y="218"/>
                    </a:lnTo>
                    <a:lnTo>
                      <a:pt x="55" y="215"/>
                    </a:lnTo>
                    <a:lnTo>
                      <a:pt x="62" y="209"/>
                    </a:lnTo>
                    <a:lnTo>
                      <a:pt x="64" y="204"/>
                    </a:lnTo>
                    <a:lnTo>
                      <a:pt x="66" y="198"/>
                    </a:lnTo>
                    <a:lnTo>
                      <a:pt x="68" y="192"/>
                    </a:lnTo>
                    <a:lnTo>
                      <a:pt x="70" y="186"/>
                    </a:lnTo>
                    <a:lnTo>
                      <a:pt x="70" y="178"/>
                    </a:lnTo>
                    <a:lnTo>
                      <a:pt x="74" y="172"/>
                    </a:lnTo>
                    <a:lnTo>
                      <a:pt x="76" y="166"/>
                    </a:lnTo>
                    <a:lnTo>
                      <a:pt x="80" y="160"/>
                    </a:lnTo>
                    <a:lnTo>
                      <a:pt x="80" y="158"/>
                    </a:lnTo>
                    <a:lnTo>
                      <a:pt x="82" y="149"/>
                    </a:lnTo>
                    <a:lnTo>
                      <a:pt x="85" y="143"/>
                    </a:lnTo>
                    <a:lnTo>
                      <a:pt x="87" y="137"/>
                    </a:lnTo>
                    <a:lnTo>
                      <a:pt x="85" y="132"/>
                    </a:lnTo>
                    <a:lnTo>
                      <a:pt x="87" y="129"/>
                    </a:lnTo>
                    <a:lnTo>
                      <a:pt x="91" y="120"/>
                    </a:lnTo>
                    <a:lnTo>
                      <a:pt x="93" y="114"/>
                    </a:lnTo>
                    <a:lnTo>
                      <a:pt x="93" y="106"/>
                    </a:lnTo>
                    <a:lnTo>
                      <a:pt x="93" y="100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80"/>
                    </a:lnTo>
                    <a:lnTo>
                      <a:pt x="99" y="71"/>
                    </a:lnTo>
                    <a:lnTo>
                      <a:pt x="101" y="66"/>
                    </a:lnTo>
                    <a:lnTo>
                      <a:pt x="101" y="57"/>
                    </a:lnTo>
                    <a:lnTo>
                      <a:pt x="103" y="45"/>
                    </a:lnTo>
                    <a:lnTo>
                      <a:pt x="103" y="40"/>
                    </a:lnTo>
                    <a:lnTo>
                      <a:pt x="101" y="37"/>
                    </a:lnTo>
                    <a:lnTo>
                      <a:pt x="107" y="25"/>
                    </a:lnTo>
                    <a:lnTo>
                      <a:pt x="109" y="17"/>
                    </a:lnTo>
                    <a:lnTo>
                      <a:pt x="109" y="8"/>
                    </a:lnTo>
                    <a:lnTo>
                      <a:pt x="111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99" name="Freeform 207"/>
              <p:cNvSpPr>
                <a:spLocks/>
              </p:cNvSpPr>
              <p:nvPr/>
            </p:nvSpPr>
            <p:spPr bwMode="auto">
              <a:xfrm>
                <a:off x="4210" y="1247"/>
                <a:ext cx="112" cy="274"/>
              </a:xfrm>
              <a:custGeom>
                <a:avLst/>
                <a:gdLst>
                  <a:gd name="T0" fmla="*/ 5 w 112"/>
                  <a:gd name="T1" fmla="*/ 273 h 274"/>
                  <a:gd name="T2" fmla="*/ 9 w 112"/>
                  <a:gd name="T3" fmla="*/ 273 h 274"/>
                  <a:gd name="T4" fmla="*/ 15 w 112"/>
                  <a:gd name="T5" fmla="*/ 270 h 274"/>
                  <a:gd name="T6" fmla="*/ 21 w 112"/>
                  <a:gd name="T7" fmla="*/ 267 h 274"/>
                  <a:gd name="T8" fmla="*/ 25 w 112"/>
                  <a:gd name="T9" fmla="*/ 267 h 274"/>
                  <a:gd name="T10" fmla="*/ 30 w 112"/>
                  <a:gd name="T11" fmla="*/ 261 h 274"/>
                  <a:gd name="T12" fmla="*/ 34 w 112"/>
                  <a:gd name="T13" fmla="*/ 258 h 274"/>
                  <a:gd name="T14" fmla="*/ 34 w 112"/>
                  <a:gd name="T15" fmla="*/ 252 h 274"/>
                  <a:gd name="T16" fmla="*/ 38 w 112"/>
                  <a:gd name="T17" fmla="*/ 247 h 274"/>
                  <a:gd name="T18" fmla="*/ 44 w 112"/>
                  <a:gd name="T19" fmla="*/ 244 h 274"/>
                  <a:gd name="T20" fmla="*/ 46 w 112"/>
                  <a:gd name="T21" fmla="*/ 238 h 274"/>
                  <a:gd name="T22" fmla="*/ 46 w 112"/>
                  <a:gd name="T23" fmla="*/ 232 h 274"/>
                  <a:gd name="T24" fmla="*/ 48 w 112"/>
                  <a:gd name="T25" fmla="*/ 227 h 274"/>
                  <a:gd name="T26" fmla="*/ 52 w 112"/>
                  <a:gd name="T27" fmla="*/ 227 h 274"/>
                  <a:gd name="T28" fmla="*/ 54 w 112"/>
                  <a:gd name="T29" fmla="*/ 224 h 274"/>
                  <a:gd name="T30" fmla="*/ 55 w 112"/>
                  <a:gd name="T31" fmla="*/ 218 h 274"/>
                  <a:gd name="T32" fmla="*/ 62 w 112"/>
                  <a:gd name="T33" fmla="*/ 209 h 274"/>
                  <a:gd name="T34" fmla="*/ 66 w 112"/>
                  <a:gd name="T35" fmla="*/ 198 h 274"/>
                  <a:gd name="T36" fmla="*/ 70 w 112"/>
                  <a:gd name="T37" fmla="*/ 186 h 274"/>
                  <a:gd name="T38" fmla="*/ 74 w 112"/>
                  <a:gd name="T39" fmla="*/ 172 h 274"/>
                  <a:gd name="T40" fmla="*/ 80 w 112"/>
                  <a:gd name="T41" fmla="*/ 160 h 274"/>
                  <a:gd name="T42" fmla="*/ 82 w 112"/>
                  <a:gd name="T43" fmla="*/ 149 h 274"/>
                  <a:gd name="T44" fmla="*/ 87 w 112"/>
                  <a:gd name="T45" fmla="*/ 137 h 274"/>
                  <a:gd name="T46" fmla="*/ 87 w 112"/>
                  <a:gd name="T47" fmla="*/ 129 h 274"/>
                  <a:gd name="T48" fmla="*/ 93 w 112"/>
                  <a:gd name="T49" fmla="*/ 114 h 274"/>
                  <a:gd name="T50" fmla="*/ 93 w 112"/>
                  <a:gd name="T51" fmla="*/ 100 h 274"/>
                  <a:gd name="T52" fmla="*/ 97 w 112"/>
                  <a:gd name="T53" fmla="*/ 86 h 274"/>
                  <a:gd name="T54" fmla="*/ 99 w 112"/>
                  <a:gd name="T55" fmla="*/ 71 h 274"/>
                  <a:gd name="T56" fmla="*/ 101 w 112"/>
                  <a:gd name="T57" fmla="*/ 57 h 274"/>
                  <a:gd name="T58" fmla="*/ 103 w 112"/>
                  <a:gd name="T59" fmla="*/ 40 h 274"/>
                  <a:gd name="T60" fmla="*/ 107 w 112"/>
                  <a:gd name="T61" fmla="*/ 25 h 274"/>
                  <a:gd name="T62" fmla="*/ 109 w 112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74"/>
                  <a:gd name="T98" fmla="*/ 112 w 112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74">
                    <a:moveTo>
                      <a:pt x="0" y="273"/>
                    </a:moveTo>
                    <a:lnTo>
                      <a:pt x="5" y="273"/>
                    </a:lnTo>
                    <a:lnTo>
                      <a:pt x="7" y="270"/>
                    </a:lnTo>
                    <a:lnTo>
                      <a:pt x="9" y="273"/>
                    </a:lnTo>
                    <a:lnTo>
                      <a:pt x="13" y="270"/>
                    </a:lnTo>
                    <a:lnTo>
                      <a:pt x="15" y="270"/>
                    </a:lnTo>
                    <a:lnTo>
                      <a:pt x="19" y="267"/>
                    </a:lnTo>
                    <a:lnTo>
                      <a:pt x="21" y="267"/>
                    </a:lnTo>
                    <a:lnTo>
                      <a:pt x="25" y="267"/>
                    </a:lnTo>
                    <a:lnTo>
                      <a:pt x="30" y="264"/>
                    </a:lnTo>
                    <a:lnTo>
                      <a:pt x="30" y="261"/>
                    </a:lnTo>
                    <a:lnTo>
                      <a:pt x="34" y="258"/>
                    </a:lnTo>
                    <a:lnTo>
                      <a:pt x="34" y="255"/>
                    </a:lnTo>
                    <a:lnTo>
                      <a:pt x="34" y="252"/>
                    </a:lnTo>
                    <a:lnTo>
                      <a:pt x="38" y="250"/>
                    </a:lnTo>
                    <a:lnTo>
                      <a:pt x="38" y="247"/>
                    </a:lnTo>
                    <a:lnTo>
                      <a:pt x="42" y="241"/>
                    </a:lnTo>
                    <a:lnTo>
                      <a:pt x="44" y="244"/>
                    </a:lnTo>
                    <a:lnTo>
                      <a:pt x="46" y="238"/>
                    </a:lnTo>
                    <a:lnTo>
                      <a:pt x="46" y="232"/>
                    </a:lnTo>
                    <a:lnTo>
                      <a:pt x="48" y="232"/>
                    </a:lnTo>
                    <a:lnTo>
                      <a:pt x="48" y="227"/>
                    </a:lnTo>
                    <a:lnTo>
                      <a:pt x="52" y="229"/>
                    </a:lnTo>
                    <a:lnTo>
                      <a:pt x="52" y="227"/>
                    </a:lnTo>
                    <a:lnTo>
                      <a:pt x="54" y="224"/>
                    </a:lnTo>
                    <a:lnTo>
                      <a:pt x="54" y="218"/>
                    </a:lnTo>
                    <a:lnTo>
                      <a:pt x="55" y="218"/>
                    </a:lnTo>
                    <a:lnTo>
                      <a:pt x="55" y="215"/>
                    </a:lnTo>
                    <a:lnTo>
                      <a:pt x="62" y="209"/>
                    </a:lnTo>
                    <a:lnTo>
                      <a:pt x="64" y="204"/>
                    </a:lnTo>
                    <a:lnTo>
                      <a:pt x="66" y="198"/>
                    </a:lnTo>
                    <a:lnTo>
                      <a:pt x="68" y="192"/>
                    </a:lnTo>
                    <a:lnTo>
                      <a:pt x="70" y="186"/>
                    </a:lnTo>
                    <a:lnTo>
                      <a:pt x="70" y="178"/>
                    </a:lnTo>
                    <a:lnTo>
                      <a:pt x="74" y="172"/>
                    </a:lnTo>
                    <a:lnTo>
                      <a:pt x="76" y="166"/>
                    </a:lnTo>
                    <a:lnTo>
                      <a:pt x="80" y="160"/>
                    </a:lnTo>
                    <a:lnTo>
                      <a:pt x="80" y="158"/>
                    </a:lnTo>
                    <a:lnTo>
                      <a:pt x="82" y="149"/>
                    </a:lnTo>
                    <a:lnTo>
                      <a:pt x="85" y="143"/>
                    </a:lnTo>
                    <a:lnTo>
                      <a:pt x="87" y="137"/>
                    </a:lnTo>
                    <a:lnTo>
                      <a:pt x="85" y="132"/>
                    </a:lnTo>
                    <a:lnTo>
                      <a:pt x="87" y="129"/>
                    </a:lnTo>
                    <a:lnTo>
                      <a:pt x="91" y="120"/>
                    </a:lnTo>
                    <a:lnTo>
                      <a:pt x="93" y="114"/>
                    </a:lnTo>
                    <a:lnTo>
                      <a:pt x="93" y="106"/>
                    </a:lnTo>
                    <a:lnTo>
                      <a:pt x="93" y="100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80"/>
                    </a:lnTo>
                    <a:lnTo>
                      <a:pt x="99" y="71"/>
                    </a:lnTo>
                    <a:lnTo>
                      <a:pt x="101" y="66"/>
                    </a:lnTo>
                    <a:lnTo>
                      <a:pt x="101" y="57"/>
                    </a:lnTo>
                    <a:lnTo>
                      <a:pt x="103" y="45"/>
                    </a:lnTo>
                    <a:lnTo>
                      <a:pt x="103" y="40"/>
                    </a:lnTo>
                    <a:lnTo>
                      <a:pt x="101" y="37"/>
                    </a:lnTo>
                    <a:lnTo>
                      <a:pt x="107" y="25"/>
                    </a:lnTo>
                    <a:lnTo>
                      <a:pt x="109" y="17"/>
                    </a:lnTo>
                    <a:lnTo>
                      <a:pt x="109" y="8"/>
                    </a:lnTo>
                    <a:lnTo>
                      <a:pt x="111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00" name="Freeform 208"/>
              <p:cNvSpPr>
                <a:spLocks/>
              </p:cNvSpPr>
              <p:nvPr/>
            </p:nvSpPr>
            <p:spPr bwMode="auto">
              <a:xfrm>
                <a:off x="4099" y="1233"/>
                <a:ext cx="112" cy="288"/>
              </a:xfrm>
              <a:custGeom>
                <a:avLst/>
                <a:gdLst>
                  <a:gd name="T0" fmla="*/ 107 w 112"/>
                  <a:gd name="T1" fmla="*/ 284 h 288"/>
                  <a:gd name="T2" fmla="*/ 101 w 112"/>
                  <a:gd name="T3" fmla="*/ 284 h 288"/>
                  <a:gd name="T4" fmla="*/ 99 w 112"/>
                  <a:gd name="T5" fmla="*/ 284 h 288"/>
                  <a:gd name="T6" fmla="*/ 89 w 112"/>
                  <a:gd name="T7" fmla="*/ 278 h 288"/>
                  <a:gd name="T8" fmla="*/ 85 w 112"/>
                  <a:gd name="T9" fmla="*/ 272 h 288"/>
                  <a:gd name="T10" fmla="*/ 81 w 112"/>
                  <a:gd name="T11" fmla="*/ 272 h 288"/>
                  <a:gd name="T12" fmla="*/ 79 w 112"/>
                  <a:gd name="T13" fmla="*/ 269 h 288"/>
                  <a:gd name="T14" fmla="*/ 74 w 112"/>
                  <a:gd name="T15" fmla="*/ 264 h 288"/>
                  <a:gd name="T16" fmla="*/ 72 w 112"/>
                  <a:gd name="T17" fmla="*/ 261 h 288"/>
                  <a:gd name="T18" fmla="*/ 68 w 112"/>
                  <a:gd name="T19" fmla="*/ 255 h 288"/>
                  <a:gd name="T20" fmla="*/ 64 w 112"/>
                  <a:gd name="T21" fmla="*/ 252 h 288"/>
                  <a:gd name="T22" fmla="*/ 64 w 112"/>
                  <a:gd name="T23" fmla="*/ 249 h 288"/>
                  <a:gd name="T24" fmla="*/ 58 w 112"/>
                  <a:gd name="T25" fmla="*/ 241 h 288"/>
                  <a:gd name="T26" fmla="*/ 56 w 112"/>
                  <a:gd name="T27" fmla="*/ 238 h 288"/>
                  <a:gd name="T28" fmla="*/ 56 w 112"/>
                  <a:gd name="T29" fmla="*/ 238 h 288"/>
                  <a:gd name="T30" fmla="*/ 54 w 112"/>
                  <a:gd name="T31" fmla="*/ 232 h 288"/>
                  <a:gd name="T32" fmla="*/ 50 w 112"/>
                  <a:gd name="T33" fmla="*/ 220 h 288"/>
                  <a:gd name="T34" fmla="*/ 44 w 112"/>
                  <a:gd name="T35" fmla="*/ 209 h 288"/>
                  <a:gd name="T36" fmla="*/ 38 w 112"/>
                  <a:gd name="T37" fmla="*/ 200 h 288"/>
                  <a:gd name="T38" fmla="*/ 37 w 112"/>
                  <a:gd name="T39" fmla="*/ 186 h 288"/>
                  <a:gd name="T40" fmla="*/ 29 w 112"/>
                  <a:gd name="T41" fmla="*/ 175 h 288"/>
                  <a:gd name="T42" fmla="*/ 25 w 112"/>
                  <a:gd name="T43" fmla="*/ 160 h 288"/>
                  <a:gd name="T44" fmla="*/ 21 w 112"/>
                  <a:gd name="T45" fmla="*/ 146 h 288"/>
                  <a:gd name="T46" fmla="*/ 21 w 112"/>
                  <a:gd name="T47" fmla="*/ 132 h 288"/>
                  <a:gd name="T48" fmla="*/ 17 w 112"/>
                  <a:gd name="T49" fmla="*/ 117 h 288"/>
                  <a:gd name="T50" fmla="*/ 15 w 112"/>
                  <a:gd name="T51" fmla="*/ 103 h 288"/>
                  <a:gd name="T52" fmla="*/ 13 w 112"/>
                  <a:gd name="T53" fmla="*/ 91 h 288"/>
                  <a:gd name="T54" fmla="*/ 7 w 112"/>
                  <a:gd name="T55" fmla="*/ 80 h 288"/>
                  <a:gd name="T56" fmla="*/ 5 w 112"/>
                  <a:gd name="T57" fmla="*/ 60 h 288"/>
                  <a:gd name="T58" fmla="*/ 3 w 112"/>
                  <a:gd name="T59" fmla="*/ 48 h 288"/>
                  <a:gd name="T60" fmla="*/ 1 w 112"/>
                  <a:gd name="T61" fmla="*/ 28 h 288"/>
                  <a:gd name="T62" fmla="*/ 0 w 112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8"/>
                  <a:gd name="T98" fmla="*/ 112 w 112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8">
                    <a:moveTo>
                      <a:pt x="111" y="287"/>
                    </a:moveTo>
                    <a:lnTo>
                      <a:pt x="107" y="284"/>
                    </a:lnTo>
                    <a:lnTo>
                      <a:pt x="103" y="287"/>
                    </a:lnTo>
                    <a:lnTo>
                      <a:pt x="101" y="284"/>
                    </a:lnTo>
                    <a:lnTo>
                      <a:pt x="101" y="287"/>
                    </a:lnTo>
                    <a:lnTo>
                      <a:pt x="99" y="284"/>
                    </a:lnTo>
                    <a:lnTo>
                      <a:pt x="91" y="278"/>
                    </a:lnTo>
                    <a:lnTo>
                      <a:pt x="89" y="278"/>
                    </a:lnTo>
                    <a:lnTo>
                      <a:pt x="87" y="278"/>
                    </a:lnTo>
                    <a:lnTo>
                      <a:pt x="85" y="272"/>
                    </a:lnTo>
                    <a:lnTo>
                      <a:pt x="83" y="275"/>
                    </a:lnTo>
                    <a:lnTo>
                      <a:pt x="81" y="272"/>
                    </a:lnTo>
                    <a:lnTo>
                      <a:pt x="81" y="269"/>
                    </a:lnTo>
                    <a:lnTo>
                      <a:pt x="79" y="269"/>
                    </a:lnTo>
                    <a:lnTo>
                      <a:pt x="74" y="269"/>
                    </a:lnTo>
                    <a:lnTo>
                      <a:pt x="74" y="264"/>
                    </a:lnTo>
                    <a:lnTo>
                      <a:pt x="72" y="261"/>
                    </a:lnTo>
                    <a:lnTo>
                      <a:pt x="70" y="258"/>
                    </a:lnTo>
                    <a:lnTo>
                      <a:pt x="68" y="255"/>
                    </a:lnTo>
                    <a:lnTo>
                      <a:pt x="64" y="252"/>
                    </a:lnTo>
                    <a:lnTo>
                      <a:pt x="64" y="249"/>
                    </a:lnTo>
                    <a:lnTo>
                      <a:pt x="62" y="246"/>
                    </a:lnTo>
                    <a:lnTo>
                      <a:pt x="58" y="241"/>
                    </a:lnTo>
                    <a:lnTo>
                      <a:pt x="56" y="241"/>
                    </a:lnTo>
                    <a:lnTo>
                      <a:pt x="56" y="238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0" y="226"/>
                    </a:lnTo>
                    <a:lnTo>
                      <a:pt x="50" y="220"/>
                    </a:lnTo>
                    <a:lnTo>
                      <a:pt x="44" y="215"/>
                    </a:lnTo>
                    <a:lnTo>
                      <a:pt x="44" y="209"/>
                    </a:lnTo>
                    <a:lnTo>
                      <a:pt x="42" y="203"/>
                    </a:lnTo>
                    <a:lnTo>
                      <a:pt x="38" y="200"/>
                    </a:lnTo>
                    <a:lnTo>
                      <a:pt x="37" y="192"/>
                    </a:lnTo>
                    <a:lnTo>
                      <a:pt x="37" y="186"/>
                    </a:lnTo>
                    <a:lnTo>
                      <a:pt x="33" y="177"/>
                    </a:lnTo>
                    <a:lnTo>
                      <a:pt x="29" y="175"/>
                    </a:lnTo>
                    <a:lnTo>
                      <a:pt x="29" y="169"/>
                    </a:lnTo>
                    <a:lnTo>
                      <a:pt x="25" y="160"/>
                    </a:lnTo>
                    <a:lnTo>
                      <a:pt x="27" y="154"/>
                    </a:lnTo>
                    <a:lnTo>
                      <a:pt x="21" y="146"/>
                    </a:lnTo>
                    <a:lnTo>
                      <a:pt x="21" y="140"/>
                    </a:lnTo>
                    <a:lnTo>
                      <a:pt x="21" y="132"/>
                    </a:lnTo>
                    <a:lnTo>
                      <a:pt x="19" y="123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5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7" y="80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7" y="54"/>
                    </a:lnTo>
                    <a:lnTo>
                      <a:pt x="3" y="48"/>
                    </a:lnTo>
                    <a:lnTo>
                      <a:pt x="5" y="37"/>
                    </a:lnTo>
                    <a:lnTo>
                      <a:pt x="1" y="28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01" name="Freeform 209"/>
              <p:cNvSpPr>
                <a:spLocks/>
              </p:cNvSpPr>
              <p:nvPr/>
            </p:nvSpPr>
            <p:spPr bwMode="auto">
              <a:xfrm>
                <a:off x="3994" y="950"/>
                <a:ext cx="106" cy="284"/>
              </a:xfrm>
              <a:custGeom>
                <a:avLst/>
                <a:gdLst>
                  <a:gd name="T0" fmla="*/ 3 w 106"/>
                  <a:gd name="T1" fmla="*/ 5 h 284"/>
                  <a:gd name="T2" fmla="*/ 9 w 106"/>
                  <a:gd name="T3" fmla="*/ 2 h 284"/>
                  <a:gd name="T4" fmla="*/ 12 w 106"/>
                  <a:gd name="T5" fmla="*/ 2 h 284"/>
                  <a:gd name="T6" fmla="*/ 18 w 106"/>
                  <a:gd name="T7" fmla="*/ 5 h 284"/>
                  <a:gd name="T8" fmla="*/ 23 w 106"/>
                  <a:gd name="T9" fmla="*/ 11 h 284"/>
                  <a:gd name="T10" fmla="*/ 27 w 106"/>
                  <a:gd name="T11" fmla="*/ 11 h 284"/>
                  <a:gd name="T12" fmla="*/ 33 w 106"/>
                  <a:gd name="T13" fmla="*/ 17 h 284"/>
                  <a:gd name="T14" fmla="*/ 35 w 106"/>
                  <a:gd name="T15" fmla="*/ 25 h 284"/>
                  <a:gd name="T16" fmla="*/ 36 w 106"/>
                  <a:gd name="T17" fmla="*/ 25 h 284"/>
                  <a:gd name="T18" fmla="*/ 40 w 106"/>
                  <a:gd name="T19" fmla="*/ 28 h 284"/>
                  <a:gd name="T20" fmla="*/ 40 w 106"/>
                  <a:gd name="T21" fmla="*/ 31 h 284"/>
                  <a:gd name="T22" fmla="*/ 46 w 106"/>
                  <a:gd name="T23" fmla="*/ 37 h 284"/>
                  <a:gd name="T24" fmla="*/ 47 w 106"/>
                  <a:gd name="T25" fmla="*/ 42 h 284"/>
                  <a:gd name="T26" fmla="*/ 49 w 106"/>
                  <a:gd name="T27" fmla="*/ 51 h 284"/>
                  <a:gd name="T28" fmla="*/ 53 w 106"/>
                  <a:gd name="T29" fmla="*/ 54 h 284"/>
                  <a:gd name="T30" fmla="*/ 57 w 106"/>
                  <a:gd name="T31" fmla="*/ 60 h 284"/>
                  <a:gd name="T32" fmla="*/ 62 w 106"/>
                  <a:gd name="T33" fmla="*/ 68 h 284"/>
                  <a:gd name="T34" fmla="*/ 68 w 106"/>
                  <a:gd name="T35" fmla="*/ 82 h 284"/>
                  <a:gd name="T36" fmla="*/ 70 w 106"/>
                  <a:gd name="T37" fmla="*/ 94 h 284"/>
                  <a:gd name="T38" fmla="*/ 75 w 106"/>
                  <a:gd name="T39" fmla="*/ 108 h 284"/>
                  <a:gd name="T40" fmla="*/ 77 w 106"/>
                  <a:gd name="T41" fmla="*/ 117 h 284"/>
                  <a:gd name="T42" fmla="*/ 81 w 106"/>
                  <a:gd name="T43" fmla="*/ 134 h 284"/>
                  <a:gd name="T44" fmla="*/ 81 w 106"/>
                  <a:gd name="T45" fmla="*/ 145 h 284"/>
                  <a:gd name="T46" fmla="*/ 86 w 106"/>
                  <a:gd name="T47" fmla="*/ 160 h 284"/>
                  <a:gd name="T48" fmla="*/ 88 w 106"/>
                  <a:gd name="T49" fmla="*/ 174 h 284"/>
                  <a:gd name="T50" fmla="*/ 92 w 106"/>
                  <a:gd name="T51" fmla="*/ 185 h 284"/>
                  <a:gd name="T52" fmla="*/ 92 w 106"/>
                  <a:gd name="T53" fmla="*/ 202 h 284"/>
                  <a:gd name="T54" fmla="*/ 93 w 106"/>
                  <a:gd name="T55" fmla="*/ 214 h 284"/>
                  <a:gd name="T56" fmla="*/ 97 w 106"/>
                  <a:gd name="T57" fmla="*/ 234 h 284"/>
                  <a:gd name="T58" fmla="*/ 99 w 106"/>
                  <a:gd name="T59" fmla="*/ 251 h 284"/>
                  <a:gd name="T60" fmla="*/ 103 w 106"/>
                  <a:gd name="T61" fmla="*/ 265 h 284"/>
                  <a:gd name="T62" fmla="*/ 105 w 106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284"/>
                  <a:gd name="T98" fmla="*/ 106 w 106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284">
                    <a:moveTo>
                      <a:pt x="0" y="0"/>
                    </a:moveTo>
                    <a:lnTo>
                      <a:pt x="3" y="5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23" y="11"/>
                    </a:lnTo>
                    <a:lnTo>
                      <a:pt x="25" y="14"/>
                    </a:lnTo>
                    <a:lnTo>
                      <a:pt x="27" y="11"/>
                    </a:lnTo>
                    <a:lnTo>
                      <a:pt x="27" y="17"/>
                    </a:lnTo>
                    <a:lnTo>
                      <a:pt x="33" y="17"/>
                    </a:lnTo>
                    <a:lnTo>
                      <a:pt x="33" y="20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38" y="28"/>
                    </a:lnTo>
                    <a:lnTo>
                      <a:pt x="40" y="31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7" y="42"/>
                    </a:lnTo>
                    <a:lnTo>
                      <a:pt x="47" y="45"/>
                    </a:lnTo>
                    <a:lnTo>
                      <a:pt x="49" y="51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5" y="57"/>
                    </a:lnTo>
                    <a:lnTo>
                      <a:pt x="57" y="60"/>
                    </a:lnTo>
                    <a:lnTo>
                      <a:pt x="57" y="65"/>
                    </a:lnTo>
                    <a:lnTo>
                      <a:pt x="62" y="68"/>
                    </a:lnTo>
                    <a:lnTo>
                      <a:pt x="64" y="74"/>
                    </a:lnTo>
                    <a:lnTo>
                      <a:pt x="68" y="82"/>
                    </a:lnTo>
                    <a:lnTo>
                      <a:pt x="70" y="88"/>
                    </a:lnTo>
                    <a:lnTo>
                      <a:pt x="70" y="94"/>
                    </a:lnTo>
                    <a:lnTo>
                      <a:pt x="73" y="100"/>
                    </a:lnTo>
                    <a:lnTo>
                      <a:pt x="75" y="108"/>
                    </a:lnTo>
                    <a:lnTo>
                      <a:pt x="77" y="117"/>
                    </a:lnTo>
                    <a:lnTo>
                      <a:pt x="81" y="125"/>
                    </a:lnTo>
                    <a:lnTo>
                      <a:pt x="81" y="134"/>
                    </a:lnTo>
                    <a:lnTo>
                      <a:pt x="81" y="137"/>
                    </a:lnTo>
                    <a:lnTo>
                      <a:pt x="81" y="145"/>
                    </a:lnTo>
                    <a:lnTo>
                      <a:pt x="84" y="154"/>
                    </a:lnTo>
                    <a:lnTo>
                      <a:pt x="86" y="160"/>
                    </a:lnTo>
                    <a:lnTo>
                      <a:pt x="88" y="165"/>
                    </a:lnTo>
                    <a:lnTo>
                      <a:pt x="88" y="174"/>
                    </a:lnTo>
                    <a:lnTo>
                      <a:pt x="88" y="182"/>
                    </a:lnTo>
                    <a:lnTo>
                      <a:pt x="92" y="185"/>
                    </a:lnTo>
                    <a:lnTo>
                      <a:pt x="93" y="194"/>
                    </a:lnTo>
                    <a:lnTo>
                      <a:pt x="92" y="202"/>
                    </a:lnTo>
                    <a:lnTo>
                      <a:pt x="95" y="211"/>
                    </a:lnTo>
                    <a:lnTo>
                      <a:pt x="93" y="214"/>
                    </a:lnTo>
                    <a:lnTo>
                      <a:pt x="95" y="225"/>
                    </a:lnTo>
                    <a:lnTo>
                      <a:pt x="97" y="234"/>
                    </a:lnTo>
                    <a:lnTo>
                      <a:pt x="99" y="240"/>
                    </a:lnTo>
                    <a:lnTo>
                      <a:pt x="99" y="251"/>
                    </a:lnTo>
                    <a:lnTo>
                      <a:pt x="101" y="260"/>
                    </a:lnTo>
                    <a:lnTo>
                      <a:pt x="103" y="265"/>
                    </a:lnTo>
                    <a:lnTo>
                      <a:pt x="103" y="277"/>
                    </a:lnTo>
                    <a:lnTo>
                      <a:pt x="105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02" name="Freeform 210"/>
              <p:cNvSpPr>
                <a:spLocks/>
              </p:cNvSpPr>
              <p:nvPr/>
            </p:nvSpPr>
            <p:spPr bwMode="auto">
              <a:xfrm>
                <a:off x="3883" y="950"/>
                <a:ext cx="112" cy="284"/>
              </a:xfrm>
              <a:custGeom>
                <a:avLst/>
                <a:gdLst>
                  <a:gd name="T0" fmla="*/ 107 w 112"/>
                  <a:gd name="T1" fmla="*/ 0 h 284"/>
                  <a:gd name="T2" fmla="*/ 101 w 112"/>
                  <a:gd name="T3" fmla="*/ 2 h 284"/>
                  <a:gd name="T4" fmla="*/ 92 w 112"/>
                  <a:gd name="T5" fmla="*/ 2 h 284"/>
                  <a:gd name="T6" fmla="*/ 88 w 112"/>
                  <a:gd name="T7" fmla="*/ 5 h 284"/>
                  <a:gd name="T8" fmla="*/ 86 w 112"/>
                  <a:gd name="T9" fmla="*/ 8 h 284"/>
                  <a:gd name="T10" fmla="*/ 82 w 112"/>
                  <a:gd name="T11" fmla="*/ 14 h 284"/>
                  <a:gd name="T12" fmla="*/ 78 w 112"/>
                  <a:gd name="T13" fmla="*/ 17 h 284"/>
                  <a:gd name="T14" fmla="*/ 74 w 112"/>
                  <a:gd name="T15" fmla="*/ 17 h 284"/>
                  <a:gd name="T16" fmla="*/ 69 w 112"/>
                  <a:gd name="T17" fmla="*/ 25 h 284"/>
                  <a:gd name="T18" fmla="*/ 67 w 112"/>
                  <a:gd name="T19" fmla="*/ 28 h 284"/>
                  <a:gd name="T20" fmla="*/ 65 w 112"/>
                  <a:gd name="T21" fmla="*/ 34 h 284"/>
                  <a:gd name="T22" fmla="*/ 63 w 112"/>
                  <a:gd name="T23" fmla="*/ 37 h 284"/>
                  <a:gd name="T24" fmla="*/ 61 w 112"/>
                  <a:gd name="T25" fmla="*/ 42 h 284"/>
                  <a:gd name="T26" fmla="*/ 59 w 112"/>
                  <a:gd name="T27" fmla="*/ 48 h 284"/>
                  <a:gd name="T28" fmla="*/ 55 w 112"/>
                  <a:gd name="T29" fmla="*/ 54 h 284"/>
                  <a:gd name="T30" fmla="*/ 51 w 112"/>
                  <a:gd name="T31" fmla="*/ 54 h 284"/>
                  <a:gd name="T32" fmla="*/ 49 w 112"/>
                  <a:gd name="T33" fmla="*/ 62 h 284"/>
                  <a:gd name="T34" fmla="*/ 41 w 112"/>
                  <a:gd name="T35" fmla="*/ 80 h 284"/>
                  <a:gd name="T36" fmla="*/ 39 w 112"/>
                  <a:gd name="T37" fmla="*/ 91 h 284"/>
                  <a:gd name="T38" fmla="*/ 34 w 112"/>
                  <a:gd name="T39" fmla="*/ 102 h 284"/>
                  <a:gd name="T40" fmla="*/ 28 w 112"/>
                  <a:gd name="T41" fmla="*/ 111 h 284"/>
                  <a:gd name="T42" fmla="*/ 24 w 112"/>
                  <a:gd name="T43" fmla="*/ 125 h 284"/>
                  <a:gd name="T44" fmla="*/ 24 w 112"/>
                  <a:gd name="T45" fmla="*/ 137 h 284"/>
                  <a:gd name="T46" fmla="*/ 20 w 112"/>
                  <a:gd name="T47" fmla="*/ 157 h 284"/>
                  <a:gd name="T48" fmla="*/ 17 w 112"/>
                  <a:gd name="T49" fmla="*/ 165 h 284"/>
                  <a:gd name="T50" fmla="*/ 13 w 112"/>
                  <a:gd name="T51" fmla="*/ 180 h 284"/>
                  <a:gd name="T52" fmla="*/ 13 w 112"/>
                  <a:gd name="T53" fmla="*/ 197 h 284"/>
                  <a:gd name="T54" fmla="*/ 9 w 112"/>
                  <a:gd name="T55" fmla="*/ 214 h 284"/>
                  <a:gd name="T56" fmla="*/ 7 w 112"/>
                  <a:gd name="T57" fmla="*/ 222 h 284"/>
                  <a:gd name="T58" fmla="*/ 7 w 112"/>
                  <a:gd name="T59" fmla="*/ 242 h 284"/>
                  <a:gd name="T60" fmla="*/ 1 w 112"/>
                  <a:gd name="T61" fmla="*/ 260 h 284"/>
                  <a:gd name="T62" fmla="*/ 1 w 112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111" y="0"/>
                    </a:moveTo>
                    <a:lnTo>
                      <a:pt x="107" y="0"/>
                    </a:lnTo>
                    <a:lnTo>
                      <a:pt x="105" y="2"/>
                    </a:lnTo>
                    <a:lnTo>
                      <a:pt x="101" y="2"/>
                    </a:lnTo>
                    <a:lnTo>
                      <a:pt x="97" y="2"/>
                    </a:lnTo>
                    <a:lnTo>
                      <a:pt x="92" y="2"/>
                    </a:lnTo>
                    <a:lnTo>
                      <a:pt x="88" y="5"/>
                    </a:lnTo>
                    <a:lnTo>
                      <a:pt x="86" y="8"/>
                    </a:lnTo>
                    <a:lnTo>
                      <a:pt x="82" y="11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14"/>
                    </a:lnTo>
                    <a:lnTo>
                      <a:pt x="74" y="17"/>
                    </a:lnTo>
                    <a:lnTo>
                      <a:pt x="71" y="20"/>
                    </a:lnTo>
                    <a:lnTo>
                      <a:pt x="69" y="25"/>
                    </a:lnTo>
                    <a:lnTo>
                      <a:pt x="69" y="28"/>
                    </a:lnTo>
                    <a:lnTo>
                      <a:pt x="67" y="28"/>
                    </a:lnTo>
                    <a:lnTo>
                      <a:pt x="65" y="34"/>
                    </a:lnTo>
                    <a:lnTo>
                      <a:pt x="63" y="37"/>
                    </a:lnTo>
                    <a:lnTo>
                      <a:pt x="61" y="37"/>
                    </a:lnTo>
                    <a:lnTo>
                      <a:pt x="61" y="42"/>
                    </a:lnTo>
                    <a:lnTo>
                      <a:pt x="59" y="45"/>
                    </a:lnTo>
                    <a:lnTo>
                      <a:pt x="59" y="48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3" y="57"/>
                    </a:lnTo>
                    <a:lnTo>
                      <a:pt x="51" y="54"/>
                    </a:lnTo>
                    <a:lnTo>
                      <a:pt x="49" y="62"/>
                    </a:lnTo>
                    <a:lnTo>
                      <a:pt x="43" y="71"/>
                    </a:lnTo>
                    <a:lnTo>
                      <a:pt x="41" y="80"/>
                    </a:lnTo>
                    <a:lnTo>
                      <a:pt x="39" y="91"/>
                    </a:lnTo>
                    <a:lnTo>
                      <a:pt x="36" y="97"/>
                    </a:lnTo>
                    <a:lnTo>
                      <a:pt x="34" y="102"/>
                    </a:lnTo>
                    <a:lnTo>
                      <a:pt x="32" y="108"/>
                    </a:lnTo>
                    <a:lnTo>
                      <a:pt x="28" y="111"/>
                    </a:lnTo>
                    <a:lnTo>
                      <a:pt x="28" y="120"/>
                    </a:lnTo>
                    <a:lnTo>
                      <a:pt x="24" y="125"/>
                    </a:lnTo>
                    <a:lnTo>
                      <a:pt x="28" y="131"/>
                    </a:lnTo>
                    <a:lnTo>
                      <a:pt x="24" y="137"/>
                    </a:lnTo>
                    <a:lnTo>
                      <a:pt x="22" y="145"/>
                    </a:lnTo>
                    <a:lnTo>
                      <a:pt x="20" y="157"/>
                    </a:lnTo>
                    <a:lnTo>
                      <a:pt x="20" y="160"/>
                    </a:lnTo>
                    <a:lnTo>
                      <a:pt x="17" y="165"/>
                    </a:lnTo>
                    <a:lnTo>
                      <a:pt x="17" y="174"/>
                    </a:lnTo>
                    <a:lnTo>
                      <a:pt x="13" y="180"/>
                    </a:lnTo>
                    <a:lnTo>
                      <a:pt x="13" y="185"/>
                    </a:lnTo>
                    <a:lnTo>
                      <a:pt x="13" y="197"/>
                    </a:lnTo>
                    <a:lnTo>
                      <a:pt x="11" y="205"/>
                    </a:lnTo>
                    <a:lnTo>
                      <a:pt x="9" y="214"/>
                    </a:lnTo>
                    <a:lnTo>
                      <a:pt x="7" y="222"/>
                    </a:lnTo>
                    <a:lnTo>
                      <a:pt x="7" y="234"/>
                    </a:lnTo>
                    <a:lnTo>
                      <a:pt x="7" y="242"/>
                    </a:lnTo>
                    <a:lnTo>
                      <a:pt x="3" y="248"/>
                    </a:lnTo>
                    <a:lnTo>
                      <a:pt x="1" y="260"/>
                    </a:lnTo>
                    <a:lnTo>
                      <a:pt x="1" y="268"/>
                    </a:lnTo>
                    <a:lnTo>
                      <a:pt x="1" y="274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03" name="Freeform 211"/>
              <p:cNvSpPr>
                <a:spLocks/>
              </p:cNvSpPr>
              <p:nvPr/>
            </p:nvSpPr>
            <p:spPr bwMode="auto">
              <a:xfrm>
                <a:off x="1907" y="1233"/>
                <a:ext cx="109" cy="288"/>
              </a:xfrm>
              <a:custGeom>
                <a:avLst/>
                <a:gdLst>
                  <a:gd name="T0" fmla="*/ 106 w 109"/>
                  <a:gd name="T1" fmla="*/ 287 h 288"/>
                  <a:gd name="T2" fmla="*/ 98 w 109"/>
                  <a:gd name="T3" fmla="*/ 281 h 288"/>
                  <a:gd name="T4" fmla="*/ 96 w 109"/>
                  <a:gd name="T5" fmla="*/ 281 h 288"/>
                  <a:gd name="T6" fmla="*/ 89 w 109"/>
                  <a:gd name="T7" fmla="*/ 278 h 288"/>
                  <a:gd name="T8" fmla="*/ 83 w 109"/>
                  <a:gd name="T9" fmla="*/ 275 h 288"/>
                  <a:gd name="T10" fmla="*/ 81 w 109"/>
                  <a:gd name="T11" fmla="*/ 275 h 288"/>
                  <a:gd name="T12" fmla="*/ 77 w 109"/>
                  <a:gd name="T13" fmla="*/ 269 h 288"/>
                  <a:gd name="T14" fmla="*/ 73 w 109"/>
                  <a:gd name="T15" fmla="*/ 266 h 288"/>
                  <a:gd name="T16" fmla="*/ 70 w 109"/>
                  <a:gd name="T17" fmla="*/ 264 h 288"/>
                  <a:gd name="T18" fmla="*/ 66 w 109"/>
                  <a:gd name="T19" fmla="*/ 258 h 288"/>
                  <a:gd name="T20" fmla="*/ 64 w 109"/>
                  <a:gd name="T21" fmla="*/ 252 h 288"/>
                  <a:gd name="T22" fmla="*/ 62 w 109"/>
                  <a:gd name="T23" fmla="*/ 246 h 288"/>
                  <a:gd name="T24" fmla="*/ 62 w 109"/>
                  <a:gd name="T25" fmla="*/ 241 h 288"/>
                  <a:gd name="T26" fmla="*/ 56 w 109"/>
                  <a:gd name="T27" fmla="*/ 235 h 288"/>
                  <a:gd name="T28" fmla="*/ 54 w 109"/>
                  <a:gd name="T29" fmla="*/ 235 h 288"/>
                  <a:gd name="T30" fmla="*/ 53 w 109"/>
                  <a:gd name="T31" fmla="*/ 232 h 288"/>
                  <a:gd name="T32" fmla="*/ 47 w 109"/>
                  <a:gd name="T33" fmla="*/ 220 h 288"/>
                  <a:gd name="T34" fmla="*/ 43 w 109"/>
                  <a:gd name="T35" fmla="*/ 206 h 288"/>
                  <a:gd name="T36" fmla="*/ 39 w 109"/>
                  <a:gd name="T37" fmla="*/ 198 h 288"/>
                  <a:gd name="T38" fmla="*/ 34 w 109"/>
                  <a:gd name="T39" fmla="*/ 180 h 288"/>
                  <a:gd name="T40" fmla="*/ 28 w 109"/>
                  <a:gd name="T41" fmla="*/ 169 h 288"/>
                  <a:gd name="T42" fmla="*/ 26 w 109"/>
                  <a:gd name="T43" fmla="*/ 160 h 288"/>
                  <a:gd name="T44" fmla="*/ 22 w 109"/>
                  <a:gd name="T45" fmla="*/ 146 h 288"/>
                  <a:gd name="T46" fmla="*/ 20 w 109"/>
                  <a:gd name="T47" fmla="*/ 137 h 288"/>
                  <a:gd name="T48" fmla="*/ 18 w 109"/>
                  <a:gd name="T49" fmla="*/ 123 h 288"/>
                  <a:gd name="T50" fmla="*/ 15 w 109"/>
                  <a:gd name="T51" fmla="*/ 106 h 288"/>
                  <a:gd name="T52" fmla="*/ 11 w 109"/>
                  <a:gd name="T53" fmla="*/ 91 h 288"/>
                  <a:gd name="T54" fmla="*/ 11 w 109"/>
                  <a:gd name="T55" fmla="*/ 80 h 288"/>
                  <a:gd name="T56" fmla="*/ 7 w 109"/>
                  <a:gd name="T57" fmla="*/ 63 h 288"/>
                  <a:gd name="T58" fmla="*/ 5 w 109"/>
                  <a:gd name="T59" fmla="*/ 45 h 288"/>
                  <a:gd name="T60" fmla="*/ 1 w 109"/>
                  <a:gd name="T61" fmla="*/ 31 h 288"/>
                  <a:gd name="T62" fmla="*/ 1 w 109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8"/>
                  <a:gd name="T98" fmla="*/ 109 w 109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8">
                    <a:moveTo>
                      <a:pt x="108" y="287"/>
                    </a:moveTo>
                    <a:lnTo>
                      <a:pt x="106" y="287"/>
                    </a:lnTo>
                    <a:lnTo>
                      <a:pt x="102" y="284"/>
                    </a:lnTo>
                    <a:lnTo>
                      <a:pt x="98" y="281"/>
                    </a:lnTo>
                    <a:lnTo>
                      <a:pt x="96" y="287"/>
                    </a:lnTo>
                    <a:lnTo>
                      <a:pt x="96" y="281"/>
                    </a:lnTo>
                    <a:lnTo>
                      <a:pt x="92" y="278"/>
                    </a:lnTo>
                    <a:lnTo>
                      <a:pt x="89" y="278"/>
                    </a:lnTo>
                    <a:lnTo>
                      <a:pt x="85" y="278"/>
                    </a:lnTo>
                    <a:lnTo>
                      <a:pt x="83" y="275"/>
                    </a:lnTo>
                    <a:lnTo>
                      <a:pt x="79" y="278"/>
                    </a:lnTo>
                    <a:lnTo>
                      <a:pt x="81" y="275"/>
                    </a:lnTo>
                    <a:lnTo>
                      <a:pt x="77" y="275"/>
                    </a:lnTo>
                    <a:lnTo>
                      <a:pt x="77" y="269"/>
                    </a:lnTo>
                    <a:lnTo>
                      <a:pt x="73" y="269"/>
                    </a:lnTo>
                    <a:lnTo>
                      <a:pt x="73" y="266"/>
                    </a:lnTo>
                    <a:lnTo>
                      <a:pt x="70" y="266"/>
                    </a:lnTo>
                    <a:lnTo>
                      <a:pt x="70" y="264"/>
                    </a:lnTo>
                    <a:lnTo>
                      <a:pt x="68" y="261"/>
                    </a:lnTo>
                    <a:lnTo>
                      <a:pt x="66" y="258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2" y="246"/>
                    </a:lnTo>
                    <a:lnTo>
                      <a:pt x="60" y="246"/>
                    </a:lnTo>
                    <a:lnTo>
                      <a:pt x="62" y="241"/>
                    </a:lnTo>
                    <a:lnTo>
                      <a:pt x="60" y="241"/>
                    </a:lnTo>
                    <a:lnTo>
                      <a:pt x="56" y="235"/>
                    </a:lnTo>
                    <a:lnTo>
                      <a:pt x="54" y="235"/>
                    </a:lnTo>
                    <a:lnTo>
                      <a:pt x="53" y="232"/>
                    </a:lnTo>
                    <a:lnTo>
                      <a:pt x="51" y="226"/>
                    </a:lnTo>
                    <a:lnTo>
                      <a:pt x="47" y="220"/>
                    </a:lnTo>
                    <a:lnTo>
                      <a:pt x="45" y="212"/>
                    </a:lnTo>
                    <a:lnTo>
                      <a:pt x="43" y="206"/>
                    </a:lnTo>
                    <a:lnTo>
                      <a:pt x="39" y="200"/>
                    </a:lnTo>
                    <a:lnTo>
                      <a:pt x="39" y="198"/>
                    </a:lnTo>
                    <a:lnTo>
                      <a:pt x="36" y="186"/>
                    </a:lnTo>
                    <a:lnTo>
                      <a:pt x="34" y="180"/>
                    </a:lnTo>
                    <a:lnTo>
                      <a:pt x="32" y="177"/>
                    </a:lnTo>
                    <a:lnTo>
                      <a:pt x="28" y="169"/>
                    </a:lnTo>
                    <a:lnTo>
                      <a:pt x="26" y="163"/>
                    </a:lnTo>
                    <a:lnTo>
                      <a:pt x="26" y="160"/>
                    </a:lnTo>
                    <a:lnTo>
                      <a:pt x="26" y="154"/>
                    </a:lnTo>
                    <a:lnTo>
                      <a:pt x="22" y="146"/>
                    </a:lnTo>
                    <a:lnTo>
                      <a:pt x="22" y="137"/>
                    </a:lnTo>
                    <a:lnTo>
                      <a:pt x="20" y="137"/>
                    </a:lnTo>
                    <a:lnTo>
                      <a:pt x="18" y="129"/>
                    </a:lnTo>
                    <a:lnTo>
                      <a:pt x="18" y="123"/>
                    </a:lnTo>
                    <a:lnTo>
                      <a:pt x="15" y="117"/>
                    </a:lnTo>
                    <a:lnTo>
                      <a:pt x="15" y="106"/>
                    </a:lnTo>
                    <a:lnTo>
                      <a:pt x="15" y="100"/>
                    </a:lnTo>
                    <a:lnTo>
                      <a:pt x="11" y="91"/>
                    </a:lnTo>
                    <a:lnTo>
                      <a:pt x="13" y="88"/>
                    </a:lnTo>
                    <a:lnTo>
                      <a:pt x="11" y="80"/>
                    </a:lnTo>
                    <a:lnTo>
                      <a:pt x="7" y="66"/>
                    </a:lnTo>
                    <a:lnTo>
                      <a:pt x="7" y="63"/>
                    </a:lnTo>
                    <a:lnTo>
                      <a:pt x="7" y="57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1" y="31"/>
                    </a:lnTo>
                    <a:lnTo>
                      <a:pt x="1" y="20"/>
                    </a:lnTo>
                    <a:lnTo>
                      <a:pt x="1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04" name="Freeform 212"/>
              <p:cNvSpPr>
                <a:spLocks/>
              </p:cNvSpPr>
              <p:nvPr/>
            </p:nvSpPr>
            <p:spPr bwMode="auto">
              <a:xfrm>
                <a:off x="2015" y="1233"/>
                <a:ext cx="111" cy="288"/>
              </a:xfrm>
              <a:custGeom>
                <a:avLst/>
                <a:gdLst>
                  <a:gd name="T0" fmla="*/ 3 w 111"/>
                  <a:gd name="T1" fmla="*/ 284 h 288"/>
                  <a:gd name="T2" fmla="*/ 7 w 111"/>
                  <a:gd name="T3" fmla="*/ 287 h 288"/>
                  <a:gd name="T4" fmla="*/ 15 w 111"/>
                  <a:gd name="T5" fmla="*/ 284 h 288"/>
                  <a:gd name="T6" fmla="*/ 22 w 111"/>
                  <a:gd name="T7" fmla="*/ 278 h 288"/>
                  <a:gd name="T8" fmla="*/ 26 w 111"/>
                  <a:gd name="T9" fmla="*/ 278 h 288"/>
                  <a:gd name="T10" fmla="*/ 28 w 111"/>
                  <a:gd name="T11" fmla="*/ 275 h 288"/>
                  <a:gd name="T12" fmla="*/ 32 w 111"/>
                  <a:gd name="T13" fmla="*/ 272 h 288"/>
                  <a:gd name="T14" fmla="*/ 34 w 111"/>
                  <a:gd name="T15" fmla="*/ 266 h 288"/>
                  <a:gd name="T16" fmla="*/ 38 w 111"/>
                  <a:gd name="T17" fmla="*/ 264 h 288"/>
                  <a:gd name="T18" fmla="*/ 40 w 111"/>
                  <a:gd name="T19" fmla="*/ 258 h 288"/>
                  <a:gd name="T20" fmla="*/ 44 w 111"/>
                  <a:gd name="T21" fmla="*/ 255 h 288"/>
                  <a:gd name="T22" fmla="*/ 45 w 111"/>
                  <a:gd name="T23" fmla="*/ 249 h 288"/>
                  <a:gd name="T24" fmla="*/ 49 w 111"/>
                  <a:gd name="T25" fmla="*/ 243 h 288"/>
                  <a:gd name="T26" fmla="*/ 51 w 111"/>
                  <a:gd name="T27" fmla="*/ 241 h 288"/>
                  <a:gd name="T28" fmla="*/ 53 w 111"/>
                  <a:gd name="T29" fmla="*/ 235 h 288"/>
                  <a:gd name="T30" fmla="*/ 56 w 111"/>
                  <a:gd name="T31" fmla="*/ 229 h 288"/>
                  <a:gd name="T32" fmla="*/ 58 w 111"/>
                  <a:gd name="T33" fmla="*/ 223 h 288"/>
                  <a:gd name="T34" fmla="*/ 66 w 111"/>
                  <a:gd name="T35" fmla="*/ 212 h 288"/>
                  <a:gd name="T36" fmla="*/ 67 w 111"/>
                  <a:gd name="T37" fmla="*/ 200 h 288"/>
                  <a:gd name="T38" fmla="*/ 75 w 111"/>
                  <a:gd name="T39" fmla="*/ 186 h 288"/>
                  <a:gd name="T40" fmla="*/ 79 w 111"/>
                  <a:gd name="T41" fmla="*/ 169 h 288"/>
                  <a:gd name="T42" fmla="*/ 81 w 111"/>
                  <a:gd name="T43" fmla="*/ 160 h 288"/>
                  <a:gd name="T44" fmla="*/ 88 w 111"/>
                  <a:gd name="T45" fmla="*/ 146 h 288"/>
                  <a:gd name="T46" fmla="*/ 88 w 111"/>
                  <a:gd name="T47" fmla="*/ 137 h 288"/>
                  <a:gd name="T48" fmla="*/ 92 w 111"/>
                  <a:gd name="T49" fmla="*/ 120 h 288"/>
                  <a:gd name="T50" fmla="*/ 94 w 111"/>
                  <a:gd name="T51" fmla="*/ 106 h 288"/>
                  <a:gd name="T52" fmla="*/ 96 w 111"/>
                  <a:gd name="T53" fmla="*/ 94 h 288"/>
                  <a:gd name="T54" fmla="*/ 102 w 111"/>
                  <a:gd name="T55" fmla="*/ 80 h 288"/>
                  <a:gd name="T56" fmla="*/ 100 w 111"/>
                  <a:gd name="T57" fmla="*/ 66 h 288"/>
                  <a:gd name="T58" fmla="*/ 106 w 111"/>
                  <a:gd name="T59" fmla="*/ 45 h 288"/>
                  <a:gd name="T60" fmla="*/ 104 w 111"/>
                  <a:gd name="T61" fmla="*/ 28 h 288"/>
                  <a:gd name="T62" fmla="*/ 110 w 111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8"/>
                  <a:gd name="T98" fmla="*/ 111 w 111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8">
                    <a:moveTo>
                      <a:pt x="0" y="287"/>
                    </a:moveTo>
                    <a:lnTo>
                      <a:pt x="3" y="284"/>
                    </a:lnTo>
                    <a:lnTo>
                      <a:pt x="7" y="287"/>
                    </a:lnTo>
                    <a:lnTo>
                      <a:pt x="11" y="284"/>
                    </a:lnTo>
                    <a:lnTo>
                      <a:pt x="15" y="284"/>
                    </a:lnTo>
                    <a:lnTo>
                      <a:pt x="19" y="284"/>
                    </a:lnTo>
                    <a:lnTo>
                      <a:pt x="22" y="278"/>
                    </a:lnTo>
                    <a:lnTo>
                      <a:pt x="24" y="281"/>
                    </a:lnTo>
                    <a:lnTo>
                      <a:pt x="26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0" y="275"/>
                    </a:lnTo>
                    <a:lnTo>
                      <a:pt x="32" y="272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8" y="266"/>
                    </a:lnTo>
                    <a:lnTo>
                      <a:pt x="38" y="264"/>
                    </a:lnTo>
                    <a:lnTo>
                      <a:pt x="42" y="261"/>
                    </a:lnTo>
                    <a:lnTo>
                      <a:pt x="40" y="258"/>
                    </a:lnTo>
                    <a:lnTo>
                      <a:pt x="44" y="258"/>
                    </a:lnTo>
                    <a:lnTo>
                      <a:pt x="44" y="255"/>
                    </a:lnTo>
                    <a:lnTo>
                      <a:pt x="44" y="252"/>
                    </a:lnTo>
                    <a:lnTo>
                      <a:pt x="45" y="249"/>
                    </a:lnTo>
                    <a:lnTo>
                      <a:pt x="45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1" y="235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6" y="229"/>
                    </a:lnTo>
                    <a:lnTo>
                      <a:pt x="56" y="226"/>
                    </a:lnTo>
                    <a:lnTo>
                      <a:pt x="58" y="223"/>
                    </a:lnTo>
                    <a:lnTo>
                      <a:pt x="64" y="215"/>
                    </a:lnTo>
                    <a:lnTo>
                      <a:pt x="66" y="212"/>
                    </a:lnTo>
                    <a:lnTo>
                      <a:pt x="71" y="203"/>
                    </a:lnTo>
                    <a:lnTo>
                      <a:pt x="67" y="200"/>
                    </a:lnTo>
                    <a:lnTo>
                      <a:pt x="73" y="192"/>
                    </a:lnTo>
                    <a:lnTo>
                      <a:pt x="75" y="186"/>
                    </a:lnTo>
                    <a:lnTo>
                      <a:pt x="77" y="180"/>
                    </a:lnTo>
                    <a:lnTo>
                      <a:pt x="79" y="169"/>
                    </a:lnTo>
                    <a:lnTo>
                      <a:pt x="81" y="160"/>
                    </a:lnTo>
                    <a:lnTo>
                      <a:pt x="85" y="154"/>
                    </a:lnTo>
                    <a:lnTo>
                      <a:pt x="88" y="146"/>
                    </a:lnTo>
                    <a:lnTo>
                      <a:pt x="88" y="137"/>
                    </a:lnTo>
                    <a:lnTo>
                      <a:pt x="92" y="129"/>
                    </a:lnTo>
                    <a:lnTo>
                      <a:pt x="92" y="120"/>
                    </a:lnTo>
                    <a:lnTo>
                      <a:pt x="92" y="111"/>
                    </a:lnTo>
                    <a:lnTo>
                      <a:pt x="94" y="106"/>
                    </a:lnTo>
                    <a:lnTo>
                      <a:pt x="96" y="103"/>
                    </a:lnTo>
                    <a:lnTo>
                      <a:pt x="96" y="94"/>
                    </a:lnTo>
                    <a:lnTo>
                      <a:pt x="98" y="86"/>
                    </a:lnTo>
                    <a:lnTo>
                      <a:pt x="102" y="80"/>
                    </a:lnTo>
                    <a:lnTo>
                      <a:pt x="102" y="68"/>
                    </a:lnTo>
                    <a:lnTo>
                      <a:pt x="100" y="66"/>
                    </a:lnTo>
                    <a:lnTo>
                      <a:pt x="102" y="54"/>
                    </a:lnTo>
                    <a:lnTo>
                      <a:pt x="106" y="45"/>
                    </a:lnTo>
                    <a:lnTo>
                      <a:pt x="106" y="37"/>
                    </a:lnTo>
                    <a:lnTo>
                      <a:pt x="104" y="28"/>
                    </a:lnTo>
                    <a:lnTo>
                      <a:pt x="108" y="22"/>
                    </a:lnTo>
                    <a:lnTo>
                      <a:pt x="110" y="14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05" name="Freeform 213"/>
              <p:cNvSpPr>
                <a:spLocks/>
              </p:cNvSpPr>
              <p:nvPr/>
            </p:nvSpPr>
            <p:spPr bwMode="auto">
              <a:xfrm>
                <a:off x="2015" y="1233"/>
                <a:ext cx="111" cy="288"/>
              </a:xfrm>
              <a:custGeom>
                <a:avLst/>
                <a:gdLst>
                  <a:gd name="T0" fmla="*/ 3 w 111"/>
                  <a:gd name="T1" fmla="*/ 284 h 288"/>
                  <a:gd name="T2" fmla="*/ 7 w 111"/>
                  <a:gd name="T3" fmla="*/ 287 h 288"/>
                  <a:gd name="T4" fmla="*/ 15 w 111"/>
                  <a:gd name="T5" fmla="*/ 284 h 288"/>
                  <a:gd name="T6" fmla="*/ 22 w 111"/>
                  <a:gd name="T7" fmla="*/ 278 h 288"/>
                  <a:gd name="T8" fmla="*/ 26 w 111"/>
                  <a:gd name="T9" fmla="*/ 278 h 288"/>
                  <a:gd name="T10" fmla="*/ 28 w 111"/>
                  <a:gd name="T11" fmla="*/ 275 h 288"/>
                  <a:gd name="T12" fmla="*/ 32 w 111"/>
                  <a:gd name="T13" fmla="*/ 272 h 288"/>
                  <a:gd name="T14" fmla="*/ 34 w 111"/>
                  <a:gd name="T15" fmla="*/ 266 h 288"/>
                  <a:gd name="T16" fmla="*/ 38 w 111"/>
                  <a:gd name="T17" fmla="*/ 264 h 288"/>
                  <a:gd name="T18" fmla="*/ 40 w 111"/>
                  <a:gd name="T19" fmla="*/ 258 h 288"/>
                  <a:gd name="T20" fmla="*/ 44 w 111"/>
                  <a:gd name="T21" fmla="*/ 255 h 288"/>
                  <a:gd name="T22" fmla="*/ 45 w 111"/>
                  <a:gd name="T23" fmla="*/ 246 h 288"/>
                  <a:gd name="T24" fmla="*/ 49 w 111"/>
                  <a:gd name="T25" fmla="*/ 243 h 288"/>
                  <a:gd name="T26" fmla="*/ 51 w 111"/>
                  <a:gd name="T27" fmla="*/ 235 h 288"/>
                  <a:gd name="T28" fmla="*/ 53 w 111"/>
                  <a:gd name="T29" fmla="*/ 232 h 288"/>
                  <a:gd name="T30" fmla="*/ 56 w 111"/>
                  <a:gd name="T31" fmla="*/ 226 h 288"/>
                  <a:gd name="T32" fmla="*/ 64 w 111"/>
                  <a:gd name="T33" fmla="*/ 215 h 288"/>
                  <a:gd name="T34" fmla="*/ 71 w 111"/>
                  <a:gd name="T35" fmla="*/ 203 h 288"/>
                  <a:gd name="T36" fmla="*/ 73 w 111"/>
                  <a:gd name="T37" fmla="*/ 192 h 288"/>
                  <a:gd name="T38" fmla="*/ 77 w 111"/>
                  <a:gd name="T39" fmla="*/ 180 h 288"/>
                  <a:gd name="T40" fmla="*/ 79 w 111"/>
                  <a:gd name="T41" fmla="*/ 169 h 288"/>
                  <a:gd name="T42" fmla="*/ 85 w 111"/>
                  <a:gd name="T43" fmla="*/ 154 h 288"/>
                  <a:gd name="T44" fmla="*/ 88 w 111"/>
                  <a:gd name="T45" fmla="*/ 137 h 288"/>
                  <a:gd name="T46" fmla="*/ 92 w 111"/>
                  <a:gd name="T47" fmla="*/ 129 h 288"/>
                  <a:gd name="T48" fmla="*/ 92 w 111"/>
                  <a:gd name="T49" fmla="*/ 111 h 288"/>
                  <a:gd name="T50" fmla="*/ 96 w 111"/>
                  <a:gd name="T51" fmla="*/ 103 h 288"/>
                  <a:gd name="T52" fmla="*/ 98 w 111"/>
                  <a:gd name="T53" fmla="*/ 86 h 288"/>
                  <a:gd name="T54" fmla="*/ 102 w 111"/>
                  <a:gd name="T55" fmla="*/ 68 h 288"/>
                  <a:gd name="T56" fmla="*/ 104 w 111"/>
                  <a:gd name="T57" fmla="*/ 54 h 288"/>
                  <a:gd name="T58" fmla="*/ 106 w 111"/>
                  <a:gd name="T59" fmla="*/ 37 h 288"/>
                  <a:gd name="T60" fmla="*/ 108 w 111"/>
                  <a:gd name="T61" fmla="*/ 20 h 288"/>
                  <a:gd name="T62" fmla="*/ 108 w 111"/>
                  <a:gd name="T63" fmla="*/ 0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8"/>
                  <a:gd name="T98" fmla="*/ 111 w 111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8">
                    <a:moveTo>
                      <a:pt x="0" y="287"/>
                    </a:moveTo>
                    <a:lnTo>
                      <a:pt x="3" y="284"/>
                    </a:lnTo>
                    <a:lnTo>
                      <a:pt x="7" y="287"/>
                    </a:lnTo>
                    <a:lnTo>
                      <a:pt x="11" y="284"/>
                    </a:lnTo>
                    <a:lnTo>
                      <a:pt x="15" y="284"/>
                    </a:lnTo>
                    <a:lnTo>
                      <a:pt x="19" y="284"/>
                    </a:lnTo>
                    <a:lnTo>
                      <a:pt x="22" y="278"/>
                    </a:lnTo>
                    <a:lnTo>
                      <a:pt x="24" y="281"/>
                    </a:lnTo>
                    <a:lnTo>
                      <a:pt x="26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0" y="275"/>
                    </a:lnTo>
                    <a:lnTo>
                      <a:pt x="32" y="272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8" y="266"/>
                    </a:lnTo>
                    <a:lnTo>
                      <a:pt x="38" y="264"/>
                    </a:lnTo>
                    <a:lnTo>
                      <a:pt x="42" y="261"/>
                    </a:lnTo>
                    <a:lnTo>
                      <a:pt x="40" y="258"/>
                    </a:lnTo>
                    <a:lnTo>
                      <a:pt x="44" y="258"/>
                    </a:lnTo>
                    <a:lnTo>
                      <a:pt x="44" y="255"/>
                    </a:lnTo>
                    <a:lnTo>
                      <a:pt x="44" y="252"/>
                    </a:lnTo>
                    <a:lnTo>
                      <a:pt x="45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1" y="235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6" y="229"/>
                    </a:lnTo>
                    <a:lnTo>
                      <a:pt x="56" y="226"/>
                    </a:lnTo>
                    <a:lnTo>
                      <a:pt x="60" y="220"/>
                    </a:lnTo>
                    <a:lnTo>
                      <a:pt x="64" y="215"/>
                    </a:lnTo>
                    <a:lnTo>
                      <a:pt x="67" y="212"/>
                    </a:lnTo>
                    <a:lnTo>
                      <a:pt x="71" y="203"/>
                    </a:lnTo>
                    <a:lnTo>
                      <a:pt x="71" y="198"/>
                    </a:lnTo>
                    <a:lnTo>
                      <a:pt x="73" y="192"/>
                    </a:lnTo>
                    <a:lnTo>
                      <a:pt x="75" y="186"/>
                    </a:lnTo>
                    <a:lnTo>
                      <a:pt x="77" y="180"/>
                    </a:lnTo>
                    <a:lnTo>
                      <a:pt x="79" y="169"/>
                    </a:lnTo>
                    <a:lnTo>
                      <a:pt x="81" y="160"/>
                    </a:lnTo>
                    <a:lnTo>
                      <a:pt x="85" y="154"/>
                    </a:lnTo>
                    <a:lnTo>
                      <a:pt x="88" y="146"/>
                    </a:lnTo>
                    <a:lnTo>
                      <a:pt x="88" y="137"/>
                    </a:lnTo>
                    <a:lnTo>
                      <a:pt x="92" y="129"/>
                    </a:lnTo>
                    <a:lnTo>
                      <a:pt x="94" y="120"/>
                    </a:lnTo>
                    <a:lnTo>
                      <a:pt x="92" y="111"/>
                    </a:lnTo>
                    <a:lnTo>
                      <a:pt x="94" y="106"/>
                    </a:lnTo>
                    <a:lnTo>
                      <a:pt x="96" y="103"/>
                    </a:lnTo>
                    <a:lnTo>
                      <a:pt x="96" y="94"/>
                    </a:lnTo>
                    <a:lnTo>
                      <a:pt x="98" y="86"/>
                    </a:lnTo>
                    <a:lnTo>
                      <a:pt x="102" y="80"/>
                    </a:lnTo>
                    <a:lnTo>
                      <a:pt x="102" y="68"/>
                    </a:lnTo>
                    <a:lnTo>
                      <a:pt x="102" y="63"/>
                    </a:lnTo>
                    <a:lnTo>
                      <a:pt x="104" y="54"/>
                    </a:lnTo>
                    <a:lnTo>
                      <a:pt x="106" y="45"/>
                    </a:lnTo>
                    <a:lnTo>
                      <a:pt x="106" y="37"/>
                    </a:lnTo>
                    <a:lnTo>
                      <a:pt x="104" y="28"/>
                    </a:lnTo>
                    <a:lnTo>
                      <a:pt x="108" y="20"/>
                    </a:lnTo>
                    <a:lnTo>
                      <a:pt x="110" y="14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06" name="Freeform 214"/>
              <p:cNvSpPr>
                <a:spLocks/>
              </p:cNvSpPr>
              <p:nvPr/>
            </p:nvSpPr>
            <p:spPr bwMode="auto">
              <a:xfrm>
                <a:off x="1905" y="1233"/>
                <a:ext cx="111" cy="288"/>
              </a:xfrm>
              <a:custGeom>
                <a:avLst/>
                <a:gdLst>
                  <a:gd name="T0" fmla="*/ 108 w 111"/>
                  <a:gd name="T1" fmla="*/ 287 h 288"/>
                  <a:gd name="T2" fmla="*/ 100 w 111"/>
                  <a:gd name="T3" fmla="*/ 281 h 288"/>
                  <a:gd name="T4" fmla="*/ 98 w 111"/>
                  <a:gd name="T5" fmla="*/ 281 h 288"/>
                  <a:gd name="T6" fmla="*/ 91 w 111"/>
                  <a:gd name="T7" fmla="*/ 278 h 288"/>
                  <a:gd name="T8" fmla="*/ 85 w 111"/>
                  <a:gd name="T9" fmla="*/ 275 h 288"/>
                  <a:gd name="T10" fmla="*/ 83 w 111"/>
                  <a:gd name="T11" fmla="*/ 275 h 288"/>
                  <a:gd name="T12" fmla="*/ 75 w 111"/>
                  <a:gd name="T13" fmla="*/ 272 h 288"/>
                  <a:gd name="T14" fmla="*/ 73 w 111"/>
                  <a:gd name="T15" fmla="*/ 269 h 288"/>
                  <a:gd name="T16" fmla="*/ 72 w 111"/>
                  <a:gd name="T17" fmla="*/ 264 h 288"/>
                  <a:gd name="T18" fmla="*/ 68 w 111"/>
                  <a:gd name="T19" fmla="*/ 258 h 288"/>
                  <a:gd name="T20" fmla="*/ 66 w 111"/>
                  <a:gd name="T21" fmla="*/ 252 h 288"/>
                  <a:gd name="T22" fmla="*/ 64 w 111"/>
                  <a:gd name="T23" fmla="*/ 246 h 288"/>
                  <a:gd name="T24" fmla="*/ 64 w 111"/>
                  <a:gd name="T25" fmla="*/ 241 h 288"/>
                  <a:gd name="T26" fmla="*/ 58 w 111"/>
                  <a:gd name="T27" fmla="*/ 235 h 288"/>
                  <a:gd name="T28" fmla="*/ 55 w 111"/>
                  <a:gd name="T29" fmla="*/ 232 h 288"/>
                  <a:gd name="T30" fmla="*/ 55 w 111"/>
                  <a:gd name="T31" fmla="*/ 232 h 288"/>
                  <a:gd name="T32" fmla="*/ 49 w 111"/>
                  <a:gd name="T33" fmla="*/ 220 h 288"/>
                  <a:gd name="T34" fmla="*/ 45 w 111"/>
                  <a:gd name="T35" fmla="*/ 206 h 288"/>
                  <a:gd name="T36" fmla="*/ 41 w 111"/>
                  <a:gd name="T37" fmla="*/ 198 h 288"/>
                  <a:gd name="T38" fmla="*/ 36 w 111"/>
                  <a:gd name="T39" fmla="*/ 180 h 288"/>
                  <a:gd name="T40" fmla="*/ 30 w 111"/>
                  <a:gd name="T41" fmla="*/ 169 h 288"/>
                  <a:gd name="T42" fmla="*/ 28 w 111"/>
                  <a:gd name="T43" fmla="*/ 160 h 288"/>
                  <a:gd name="T44" fmla="*/ 24 w 111"/>
                  <a:gd name="T45" fmla="*/ 146 h 288"/>
                  <a:gd name="T46" fmla="*/ 22 w 111"/>
                  <a:gd name="T47" fmla="*/ 134 h 288"/>
                  <a:gd name="T48" fmla="*/ 20 w 111"/>
                  <a:gd name="T49" fmla="*/ 120 h 288"/>
                  <a:gd name="T50" fmla="*/ 17 w 111"/>
                  <a:gd name="T51" fmla="*/ 103 h 288"/>
                  <a:gd name="T52" fmla="*/ 13 w 111"/>
                  <a:gd name="T53" fmla="*/ 88 h 288"/>
                  <a:gd name="T54" fmla="*/ 13 w 111"/>
                  <a:gd name="T55" fmla="*/ 77 h 288"/>
                  <a:gd name="T56" fmla="*/ 9 w 111"/>
                  <a:gd name="T57" fmla="*/ 60 h 288"/>
                  <a:gd name="T58" fmla="*/ 7 w 111"/>
                  <a:gd name="T59" fmla="*/ 43 h 288"/>
                  <a:gd name="T60" fmla="*/ 3 w 111"/>
                  <a:gd name="T61" fmla="*/ 28 h 288"/>
                  <a:gd name="T62" fmla="*/ 3 w 111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8"/>
                  <a:gd name="T98" fmla="*/ 111 w 111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8">
                    <a:moveTo>
                      <a:pt x="110" y="287"/>
                    </a:moveTo>
                    <a:lnTo>
                      <a:pt x="108" y="287"/>
                    </a:lnTo>
                    <a:lnTo>
                      <a:pt x="104" y="284"/>
                    </a:lnTo>
                    <a:lnTo>
                      <a:pt x="100" y="281"/>
                    </a:lnTo>
                    <a:lnTo>
                      <a:pt x="98" y="287"/>
                    </a:lnTo>
                    <a:lnTo>
                      <a:pt x="98" y="281"/>
                    </a:lnTo>
                    <a:lnTo>
                      <a:pt x="94" y="278"/>
                    </a:lnTo>
                    <a:lnTo>
                      <a:pt x="91" y="278"/>
                    </a:lnTo>
                    <a:lnTo>
                      <a:pt x="87" y="278"/>
                    </a:lnTo>
                    <a:lnTo>
                      <a:pt x="85" y="275"/>
                    </a:lnTo>
                    <a:lnTo>
                      <a:pt x="81" y="278"/>
                    </a:lnTo>
                    <a:lnTo>
                      <a:pt x="83" y="275"/>
                    </a:lnTo>
                    <a:lnTo>
                      <a:pt x="79" y="275"/>
                    </a:lnTo>
                    <a:lnTo>
                      <a:pt x="75" y="272"/>
                    </a:lnTo>
                    <a:lnTo>
                      <a:pt x="75" y="269"/>
                    </a:lnTo>
                    <a:lnTo>
                      <a:pt x="73" y="269"/>
                    </a:lnTo>
                    <a:lnTo>
                      <a:pt x="72" y="266"/>
                    </a:lnTo>
                    <a:lnTo>
                      <a:pt x="72" y="264"/>
                    </a:lnTo>
                    <a:lnTo>
                      <a:pt x="70" y="261"/>
                    </a:lnTo>
                    <a:lnTo>
                      <a:pt x="68" y="258"/>
                    </a:lnTo>
                    <a:lnTo>
                      <a:pt x="68" y="252"/>
                    </a:lnTo>
                    <a:lnTo>
                      <a:pt x="66" y="252"/>
                    </a:lnTo>
                    <a:lnTo>
                      <a:pt x="64" y="246"/>
                    </a:lnTo>
                    <a:lnTo>
                      <a:pt x="62" y="246"/>
                    </a:lnTo>
                    <a:lnTo>
                      <a:pt x="64" y="241"/>
                    </a:lnTo>
                    <a:lnTo>
                      <a:pt x="62" y="241"/>
                    </a:lnTo>
                    <a:lnTo>
                      <a:pt x="58" y="235"/>
                    </a:lnTo>
                    <a:lnTo>
                      <a:pt x="56" y="235"/>
                    </a:lnTo>
                    <a:lnTo>
                      <a:pt x="55" y="232"/>
                    </a:lnTo>
                    <a:lnTo>
                      <a:pt x="53" y="226"/>
                    </a:lnTo>
                    <a:lnTo>
                      <a:pt x="49" y="220"/>
                    </a:lnTo>
                    <a:lnTo>
                      <a:pt x="47" y="212"/>
                    </a:lnTo>
                    <a:lnTo>
                      <a:pt x="45" y="206"/>
                    </a:lnTo>
                    <a:lnTo>
                      <a:pt x="41" y="200"/>
                    </a:lnTo>
                    <a:lnTo>
                      <a:pt x="41" y="198"/>
                    </a:lnTo>
                    <a:lnTo>
                      <a:pt x="37" y="186"/>
                    </a:lnTo>
                    <a:lnTo>
                      <a:pt x="36" y="180"/>
                    </a:lnTo>
                    <a:lnTo>
                      <a:pt x="34" y="177"/>
                    </a:lnTo>
                    <a:lnTo>
                      <a:pt x="30" y="169"/>
                    </a:lnTo>
                    <a:lnTo>
                      <a:pt x="28" y="163"/>
                    </a:lnTo>
                    <a:lnTo>
                      <a:pt x="28" y="160"/>
                    </a:lnTo>
                    <a:lnTo>
                      <a:pt x="28" y="154"/>
                    </a:lnTo>
                    <a:lnTo>
                      <a:pt x="24" y="146"/>
                    </a:lnTo>
                    <a:lnTo>
                      <a:pt x="24" y="134"/>
                    </a:lnTo>
                    <a:lnTo>
                      <a:pt x="22" y="134"/>
                    </a:lnTo>
                    <a:lnTo>
                      <a:pt x="20" y="126"/>
                    </a:lnTo>
                    <a:lnTo>
                      <a:pt x="20" y="120"/>
                    </a:lnTo>
                    <a:lnTo>
                      <a:pt x="17" y="114"/>
                    </a:lnTo>
                    <a:lnTo>
                      <a:pt x="17" y="103"/>
                    </a:lnTo>
                    <a:lnTo>
                      <a:pt x="17" y="97"/>
                    </a:lnTo>
                    <a:lnTo>
                      <a:pt x="13" y="88"/>
                    </a:lnTo>
                    <a:lnTo>
                      <a:pt x="11" y="86"/>
                    </a:lnTo>
                    <a:lnTo>
                      <a:pt x="13" y="77"/>
                    </a:lnTo>
                    <a:lnTo>
                      <a:pt x="9" y="63"/>
                    </a:lnTo>
                    <a:lnTo>
                      <a:pt x="9" y="60"/>
                    </a:lnTo>
                    <a:lnTo>
                      <a:pt x="9" y="54"/>
                    </a:lnTo>
                    <a:lnTo>
                      <a:pt x="7" y="43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1" y="20"/>
                    </a:lnTo>
                    <a:lnTo>
                      <a:pt x="3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007" name="Freeform 215"/>
              <p:cNvSpPr>
                <a:spLocks/>
              </p:cNvSpPr>
              <p:nvPr/>
            </p:nvSpPr>
            <p:spPr bwMode="auto">
              <a:xfrm>
                <a:off x="1798" y="950"/>
                <a:ext cx="110" cy="284"/>
              </a:xfrm>
              <a:custGeom>
                <a:avLst/>
                <a:gdLst>
                  <a:gd name="T0" fmla="*/ 5 w 110"/>
                  <a:gd name="T1" fmla="*/ 0 h 284"/>
                  <a:gd name="T2" fmla="*/ 9 w 110"/>
                  <a:gd name="T3" fmla="*/ 2 h 284"/>
                  <a:gd name="T4" fmla="*/ 15 w 110"/>
                  <a:gd name="T5" fmla="*/ 0 h 284"/>
                  <a:gd name="T6" fmla="*/ 22 w 110"/>
                  <a:gd name="T7" fmla="*/ 5 h 284"/>
                  <a:gd name="T8" fmla="*/ 26 w 110"/>
                  <a:gd name="T9" fmla="*/ 11 h 284"/>
                  <a:gd name="T10" fmla="*/ 30 w 110"/>
                  <a:gd name="T11" fmla="*/ 11 h 284"/>
                  <a:gd name="T12" fmla="*/ 33 w 110"/>
                  <a:gd name="T13" fmla="*/ 14 h 284"/>
                  <a:gd name="T14" fmla="*/ 35 w 110"/>
                  <a:gd name="T15" fmla="*/ 20 h 284"/>
                  <a:gd name="T16" fmla="*/ 41 w 110"/>
                  <a:gd name="T17" fmla="*/ 25 h 284"/>
                  <a:gd name="T18" fmla="*/ 39 w 110"/>
                  <a:gd name="T19" fmla="*/ 25 h 284"/>
                  <a:gd name="T20" fmla="*/ 43 w 110"/>
                  <a:gd name="T21" fmla="*/ 31 h 284"/>
                  <a:gd name="T22" fmla="*/ 48 w 110"/>
                  <a:gd name="T23" fmla="*/ 37 h 284"/>
                  <a:gd name="T24" fmla="*/ 48 w 110"/>
                  <a:gd name="T25" fmla="*/ 42 h 284"/>
                  <a:gd name="T26" fmla="*/ 50 w 110"/>
                  <a:gd name="T27" fmla="*/ 48 h 284"/>
                  <a:gd name="T28" fmla="*/ 54 w 110"/>
                  <a:gd name="T29" fmla="*/ 51 h 284"/>
                  <a:gd name="T30" fmla="*/ 58 w 110"/>
                  <a:gd name="T31" fmla="*/ 54 h 284"/>
                  <a:gd name="T32" fmla="*/ 62 w 110"/>
                  <a:gd name="T33" fmla="*/ 62 h 284"/>
                  <a:gd name="T34" fmla="*/ 65 w 110"/>
                  <a:gd name="T35" fmla="*/ 74 h 284"/>
                  <a:gd name="T36" fmla="*/ 69 w 110"/>
                  <a:gd name="T37" fmla="*/ 91 h 284"/>
                  <a:gd name="T38" fmla="*/ 75 w 110"/>
                  <a:gd name="T39" fmla="*/ 100 h 284"/>
                  <a:gd name="T40" fmla="*/ 77 w 110"/>
                  <a:gd name="T41" fmla="*/ 111 h 284"/>
                  <a:gd name="T42" fmla="*/ 80 w 110"/>
                  <a:gd name="T43" fmla="*/ 128 h 284"/>
                  <a:gd name="T44" fmla="*/ 84 w 110"/>
                  <a:gd name="T45" fmla="*/ 137 h 284"/>
                  <a:gd name="T46" fmla="*/ 90 w 110"/>
                  <a:gd name="T47" fmla="*/ 151 h 284"/>
                  <a:gd name="T48" fmla="*/ 88 w 110"/>
                  <a:gd name="T49" fmla="*/ 165 h 284"/>
                  <a:gd name="T50" fmla="*/ 93 w 110"/>
                  <a:gd name="T51" fmla="*/ 180 h 284"/>
                  <a:gd name="T52" fmla="*/ 97 w 110"/>
                  <a:gd name="T53" fmla="*/ 188 h 284"/>
                  <a:gd name="T54" fmla="*/ 97 w 110"/>
                  <a:gd name="T55" fmla="*/ 208 h 284"/>
                  <a:gd name="T56" fmla="*/ 99 w 110"/>
                  <a:gd name="T57" fmla="*/ 225 h 284"/>
                  <a:gd name="T58" fmla="*/ 99 w 110"/>
                  <a:gd name="T59" fmla="*/ 242 h 284"/>
                  <a:gd name="T60" fmla="*/ 105 w 110"/>
                  <a:gd name="T61" fmla="*/ 260 h 284"/>
                  <a:gd name="T62" fmla="*/ 105 w 110"/>
                  <a:gd name="T63" fmla="*/ 277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4"/>
                  <a:gd name="T98" fmla="*/ 110 w 110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4">
                    <a:moveTo>
                      <a:pt x="0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6" y="5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6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5" y="20"/>
                    </a:lnTo>
                    <a:lnTo>
                      <a:pt x="37" y="22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45" y="34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48" y="45"/>
                    </a:lnTo>
                    <a:lnTo>
                      <a:pt x="50" y="48"/>
                    </a:lnTo>
                    <a:lnTo>
                      <a:pt x="54" y="51"/>
                    </a:lnTo>
                    <a:lnTo>
                      <a:pt x="56" y="54"/>
                    </a:lnTo>
                    <a:lnTo>
                      <a:pt x="58" y="54"/>
                    </a:lnTo>
                    <a:lnTo>
                      <a:pt x="58" y="60"/>
                    </a:lnTo>
                    <a:lnTo>
                      <a:pt x="62" y="62"/>
                    </a:lnTo>
                    <a:lnTo>
                      <a:pt x="63" y="65"/>
                    </a:lnTo>
                    <a:lnTo>
                      <a:pt x="65" y="74"/>
                    </a:lnTo>
                    <a:lnTo>
                      <a:pt x="69" y="85"/>
                    </a:lnTo>
                    <a:lnTo>
                      <a:pt x="69" y="91"/>
                    </a:lnTo>
                    <a:lnTo>
                      <a:pt x="71" y="97"/>
                    </a:lnTo>
                    <a:lnTo>
                      <a:pt x="75" y="100"/>
                    </a:lnTo>
                    <a:lnTo>
                      <a:pt x="78" y="108"/>
                    </a:lnTo>
                    <a:lnTo>
                      <a:pt x="77" y="111"/>
                    </a:lnTo>
                    <a:lnTo>
                      <a:pt x="80" y="122"/>
                    </a:lnTo>
                    <a:lnTo>
                      <a:pt x="80" y="128"/>
                    </a:lnTo>
                    <a:lnTo>
                      <a:pt x="82" y="134"/>
                    </a:lnTo>
                    <a:lnTo>
                      <a:pt x="84" y="137"/>
                    </a:lnTo>
                    <a:lnTo>
                      <a:pt x="84" y="148"/>
                    </a:lnTo>
                    <a:lnTo>
                      <a:pt x="90" y="151"/>
                    </a:lnTo>
                    <a:lnTo>
                      <a:pt x="88" y="157"/>
                    </a:lnTo>
                    <a:lnTo>
                      <a:pt x="88" y="165"/>
                    </a:lnTo>
                    <a:lnTo>
                      <a:pt x="92" y="171"/>
                    </a:lnTo>
                    <a:lnTo>
                      <a:pt x="93" y="180"/>
                    </a:lnTo>
                    <a:lnTo>
                      <a:pt x="95" y="185"/>
                    </a:lnTo>
                    <a:lnTo>
                      <a:pt x="97" y="188"/>
                    </a:lnTo>
                    <a:lnTo>
                      <a:pt x="97" y="202"/>
                    </a:lnTo>
                    <a:lnTo>
                      <a:pt x="97" y="208"/>
                    </a:lnTo>
                    <a:lnTo>
                      <a:pt x="97" y="217"/>
                    </a:lnTo>
                    <a:lnTo>
                      <a:pt x="99" y="225"/>
                    </a:lnTo>
                    <a:lnTo>
                      <a:pt x="99" y="234"/>
                    </a:lnTo>
                    <a:lnTo>
                      <a:pt x="99" y="242"/>
                    </a:lnTo>
                    <a:lnTo>
                      <a:pt x="103" y="251"/>
                    </a:lnTo>
                    <a:lnTo>
                      <a:pt x="105" y="260"/>
                    </a:lnTo>
                    <a:lnTo>
                      <a:pt x="109" y="265"/>
                    </a:lnTo>
                    <a:lnTo>
                      <a:pt x="105" y="277"/>
                    </a:lnTo>
                    <a:lnTo>
                      <a:pt x="109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911" name="Group 216"/>
            <p:cNvGrpSpPr>
              <a:grpSpLocks/>
            </p:cNvGrpSpPr>
            <p:nvPr/>
          </p:nvGrpSpPr>
          <p:grpSpPr bwMode="auto">
            <a:xfrm flipV="1">
              <a:off x="1408" y="1725"/>
              <a:ext cx="344" cy="47"/>
              <a:chOff x="1798" y="950"/>
              <a:chExt cx="3509" cy="579"/>
            </a:xfrm>
          </p:grpSpPr>
          <p:sp>
            <p:nvSpPr>
              <p:cNvPr id="37912" name="Freeform 217"/>
              <p:cNvSpPr>
                <a:spLocks/>
              </p:cNvSpPr>
              <p:nvPr/>
            </p:nvSpPr>
            <p:spPr bwMode="auto">
              <a:xfrm>
                <a:off x="3666" y="1247"/>
                <a:ext cx="110" cy="282"/>
              </a:xfrm>
              <a:custGeom>
                <a:avLst/>
                <a:gdLst>
                  <a:gd name="T0" fmla="*/ 105 w 110"/>
                  <a:gd name="T1" fmla="*/ 281 h 282"/>
                  <a:gd name="T2" fmla="*/ 97 w 110"/>
                  <a:gd name="T3" fmla="*/ 278 h 282"/>
                  <a:gd name="T4" fmla="*/ 93 w 110"/>
                  <a:gd name="T5" fmla="*/ 272 h 282"/>
                  <a:gd name="T6" fmla="*/ 87 w 110"/>
                  <a:gd name="T7" fmla="*/ 272 h 282"/>
                  <a:gd name="T8" fmla="*/ 82 w 110"/>
                  <a:gd name="T9" fmla="*/ 272 h 282"/>
                  <a:gd name="T10" fmla="*/ 78 w 110"/>
                  <a:gd name="T11" fmla="*/ 269 h 282"/>
                  <a:gd name="T12" fmla="*/ 72 w 110"/>
                  <a:gd name="T13" fmla="*/ 266 h 282"/>
                  <a:gd name="T14" fmla="*/ 70 w 110"/>
                  <a:gd name="T15" fmla="*/ 263 h 282"/>
                  <a:gd name="T16" fmla="*/ 68 w 110"/>
                  <a:gd name="T17" fmla="*/ 255 h 282"/>
                  <a:gd name="T18" fmla="*/ 65 w 110"/>
                  <a:gd name="T19" fmla="*/ 249 h 282"/>
                  <a:gd name="T20" fmla="*/ 65 w 110"/>
                  <a:gd name="T21" fmla="*/ 243 h 282"/>
                  <a:gd name="T22" fmla="*/ 65 w 110"/>
                  <a:gd name="T23" fmla="*/ 240 h 282"/>
                  <a:gd name="T24" fmla="*/ 59 w 110"/>
                  <a:gd name="T25" fmla="*/ 235 h 282"/>
                  <a:gd name="T26" fmla="*/ 55 w 110"/>
                  <a:gd name="T27" fmla="*/ 229 h 282"/>
                  <a:gd name="T28" fmla="*/ 53 w 110"/>
                  <a:gd name="T29" fmla="*/ 229 h 282"/>
                  <a:gd name="T30" fmla="*/ 49 w 110"/>
                  <a:gd name="T31" fmla="*/ 226 h 282"/>
                  <a:gd name="T32" fmla="*/ 47 w 110"/>
                  <a:gd name="T33" fmla="*/ 215 h 282"/>
                  <a:gd name="T34" fmla="*/ 42 w 110"/>
                  <a:gd name="T35" fmla="*/ 203 h 282"/>
                  <a:gd name="T36" fmla="*/ 38 w 110"/>
                  <a:gd name="T37" fmla="*/ 192 h 282"/>
                  <a:gd name="T38" fmla="*/ 34 w 110"/>
                  <a:gd name="T39" fmla="*/ 180 h 282"/>
                  <a:gd name="T40" fmla="*/ 28 w 110"/>
                  <a:gd name="T41" fmla="*/ 169 h 282"/>
                  <a:gd name="T42" fmla="*/ 26 w 110"/>
                  <a:gd name="T43" fmla="*/ 154 h 282"/>
                  <a:gd name="T44" fmla="*/ 24 w 110"/>
                  <a:gd name="T45" fmla="*/ 143 h 282"/>
                  <a:gd name="T46" fmla="*/ 19 w 110"/>
                  <a:gd name="T47" fmla="*/ 134 h 282"/>
                  <a:gd name="T48" fmla="*/ 15 w 110"/>
                  <a:gd name="T49" fmla="*/ 114 h 282"/>
                  <a:gd name="T50" fmla="*/ 13 w 110"/>
                  <a:gd name="T51" fmla="*/ 103 h 282"/>
                  <a:gd name="T52" fmla="*/ 11 w 110"/>
                  <a:gd name="T53" fmla="*/ 88 h 282"/>
                  <a:gd name="T54" fmla="*/ 9 w 110"/>
                  <a:gd name="T55" fmla="*/ 74 h 282"/>
                  <a:gd name="T56" fmla="*/ 3 w 110"/>
                  <a:gd name="T57" fmla="*/ 60 h 282"/>
                  <a:gd name="T58" fmla="*/ 5 w 110"/>
                  <a:gd name="T59" fmla="*/ 43 h 282"/>
                  <a:gd name="T60" fmla="*/ 3 w 110"/>
                  <a:gd name="T61" fmla="*/ 28 h 282"/>
                  <a:gd name="T62" fmla="*/ 1 w 110"/>
                  <a:gd name="T63" fmla="*/ 8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2"/>
                  <a:gd name="T98" fmla="*/ 110 w 110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2">
                    <a:moveTo>
                      <a:pt x="109" y="281"/>
                    </a:moveTo>
                    <a:lnTo>
                      <a:pt x="105" y="281"/>
                    </a:lnTo>
                    <a:lnTo>
                      <a:pt x="101" y="278"/>
                    </a:lnTo>
                    <a:lnTo>
                      <a:pt x="97" y="278"/>
                    </a:lnTo>
                    <a:lnTo>
                      <a:pt x="95" y="275"/>
                    </a:lnTo>
                    <a:lnTo>
                      <a:pt x="93" y="272"/>
                    </a:lnTo>
                    <a:lnTo>
                      <a:pt x="91" y="275"/>
                    </a:lnTo>
                    <a:lnTo>
                      <a:pt x="87" y="272"/>
                    </a:lnTo>
                    <a:lnTo>
                      <a:pt x="84" y="269"/>
                    </a:lnTo>
                    <a:lnTo>
                      <a:pt x="82" y="272"/>
                    </a:lnTo>
                    <a:lnTo>
                      <a:pt x="82" y="269"/>
                    </a:lnTo>
                    <a:lnTo>
                      <a:pt x="78" y="269"/>
                    </a:lnTo>
                    <a:lnTo>
                      <a:pt x="76" y="269"/>
                    </a:lnTo>
                    <a:lnTo>
                      <a:pt x="72" y="266"/>
                    </a:lnTo>
                    <a:lnTo>
                      <a:pt x="72" y="260"/>
                    </a:lnTo>
                    <a:lnTo>
                      <a:pt x="70" y="263"/>
                    </a:lnTo>
                    <a:lnTo>
                      <a:pt x="70" y="258"/>
                    </a:lnTo>
                    <a:lnTo>
                      <a:pt x="68" y="255"/>
                    </a:lnTo>
                    <a:lnTo>
                      <a:pt x="66" y="255"/>
                    </a:lnTo>
                    <a:lnTo>
                      <a:pt x="65" y="249"/>
                    </a:lnTo>
                    <a:lnTo>
                      <a:pt x="66" y="246"/>
                    </a:lnTo>
                    <a:lnTo>
                      <a:pt x="65" y="243"/>
                    </a:lnTo>
                    <a:lnTo>
                      <a:pt x="65" y="240"/>
                    </a:lnTo>
                    <a:lnTo>
                      <a:pt x="61" y="237"/>
                    </a:lnTo>
                    <a:lnTo>
                      <a:pt x="59" y="235"/>
                    </a:lnTo>
                    <a:lnTo>
                      <a:pt x="57" y="232"/>
                    </a:lnTo>
                    <a:lnTo>
                      <a:pt x="55" y="229"/>
                    </a:lnTo>
                    <a:lnTo>
                      <a:pt x="53" y="229"/>
                    </a:lnTo>
                    <a:lnTo>
                      <a:pt x="53" y="223"/>
                    </a:lnTo>
                    <a:lnTo>
                      <a:pt x="49" y="226"/>
                    </a:lnTo>
                    <a:lnTo>
                      <a:pt x="47" y="215"/>
                    </a:lnTo>
                    <a:lnTo>
                      <a:pt x="43" y="209"/>
                    </a:lnTo>
                    <a:lnTo>
                      <a:pt x="42" y="203"/>
                    </a:lnTo>
                    <a:lnTo>
                      <a:pt x="38" y="200"/>
                    </a:lnTo>
                    <a:lnTo>
                      <a:pt x="38" y="192"/>
                    </a:lnTo>
                    <a:lnTo>
                      <a:pt x="36" y="183"/>
                    </a:lnTo>
                    <a:lnTo>
                      <a:pt x="34" y="180"/>
                    </a:lnTo>
                    <a:lnTo>
                      <a:pt x="30" y="177"/>
                    </a:lnTo>
                    <a:lnTo>
                      <a:pt x="28" y="169"/>
                    </a:lnTo>
                    <a:lnTo>
                      <a:pt x="24" y="166"/>
                    </a:lnTo>
                    <a:lnTo>
                      <a:pt x="26" y="154"/>
                    </a:lnTo>
                    <a:lnTo>
                      <a:pt x="26" y="149"/>
                    </a:lnTo>
                    <a:lnTo>
                      <a:pt x="24" y="143"/>
                    </a:lnTo>
                    <a:lnTo>
                      <a:pt x="22" y="137"/>
                    </a:lnTo>
                    <a:lnTo>
                      <a:pt x="19" y="134"/>
                    </a:lnTo>
                    <a:lnTo>
                      <a:pt x="17" y="129"/>
                    </a:lnTo>
                    <a:lnTo>
                      <a:pt x="15" y="114"/>
                    </a:lnTo>
                    <a:lnTo>
                      <a:pt x="13" y="111"/>
                    </a:lnTo>
                    <a:lnTo>
                      <a:pt x="13" y="103"/>
                    </a:lnTo>
                    <a:lnTo>
                      <a:pt x="11" y="94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9" y="74"/>
                    </a:lnTo>
                    <a:lnTo>
                      <a:pt x="7" y="68"/>
                    </a:lnTo>
                    <a:lnTo>
                      <a:pt x="3" y="60"/>
                    </a:lnTo>
                    <a:lnTo>
                      <a:pt x="5" y="51"/>
                    </a:lnTo>
                    <a:lnTo>
                      <a:pt x="5" y="43"/>
                    </a:lnTo>
                    <a:lnTo>
                      <a:pt x="0" y="40"/>
                    </a:lnTo>
                    <a:lnTo>
                      <a:pt x="3" y="28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3" name="Freeform 218"/>
              <p:cNvSpPr>
                <a:spLocks/>
              </p:cNvSpPr>
              <p:nvPr/>
            </p:nvSpPr>
            <p:spPr bwMode="auto">
              <a:xfrm>
                <a:off x="3775" y="1247"/>
                <a:ext cx="109" cy="282"/>
              </a:xfrm>
              <a:custGeom>
                <a:avLst/>
                <a:gdLst>
                  <a:gd name="T0" fmla="*/ 1 w 109"/>
                  <a:gd name="T1" fmla="*/ 278 h 282"/>
                  <a:gd name="T2" fmla="*/ 9 w 109"/>
                  <a:gd name="T3" fmla="*/ 281 h 282"/>
                  <a:gd name="T4" fmla="*/ 15 w 109"/>
                  <a:gd name="T5" fmla="*/ 278 h 282"/>
                  <a:gd name="T6" fmla="*/ 19 w 109"/>
                  <a:gd name="T7" fmla="*/ 275 h 282"/>
                  <a:gd name="T8" fmla="*/ 24 w 109"/>
                  <a:gd name="T9" fmla="*/ 272 h 282"/>
                  <a:gd name="T10" fmla="*/ 28 w 109"/>
                  <a:gd name="T11" fmla="*/ 266 h 282"/>
                  <a:gd name="T12" fmla="*/ 32 w 109"/>
                  <a:gd name="T13" fmla="*/ 260 h 282"/>
                  <a:gd name="T14" fmla="*/ 34 w 109"/>
                  <a:gd name="T15" fmla="*/ 260 h 282"/>
                  <a:gd name="T16" fmla="*/ 38 w 109"/>
                  <a:gd name="T17" fmla="*/ 258 h 282"/>
                  <a:gd name="T18" fmla="*/ 40 w 109"/>
                  <a:gd name="T19" fmla="*/ 252 h 282"/>
                  <a:gd name="T20" fmla="*/ 43 w 109"/>
                  <a:gd name="T21" fmla="*/ 246 h 282"/>
                  <a:gd name="T22" fmla="*/ 45 w 109"/>
                  <a:gd name="T23" fmla="*/ 243 h 282"/>
                  <a:gd name="T24" fmla="*/ 47 w 109"/>
                  <a:gd name="T25" fmla="*/ 237 h 282"/>
                  <a:gd name="T26" fmla="*/ 49 w 109"/>
                  <a:gd name="T27" fmla="*/ 235 h 282"/>
                  <a:gd name="T28" fmla="*/ 53 w 109"/>
                  <a:gd name="T29" fmla="*/ 229 h 282"/>
                  <a:gd name="T30" fmla="*/ 54 w 109"/>
                  <a:gd name="T31" fmla="*/ 220 h 282"/>
                  <a:gd name="T32" fmla="*/ 56 w 109"/>
                  <a:gd name="T33" fmla="*/ 215 h 282"/>
                  <a:gd name="T34" fmla="*/ 65 w 109"/>
                  <a:gd name="T35" fmla="*/ 209 h 282"/>
                  <a:gd name="T36" fmla="*/ 69 w 109"/>
                  <a:gd name="T37" fmla="*/ 192 h 282"/>
                  <a:gd name="T38" fmla="*/ 73 w 109"/>
                  <a:gd name="T39" fmla="*/ 180 h 282"/>
                  <a:gd name="T40" fmla="*/ 77 w 109"/>
                  <a:gd name="T41" fmla="*/ 169 h 282"/>
                  <a:gd name="T42" fmla="*/ 81 w 109"/>
                  <a:gd name="T43" fmla="*/ 151 h 282"/>
                  <a:gd name="T44" fmla="*/ 85 w 109"/>
                  <a:gd name="T45" fmla="*/ 143 h 282"/>
                  <a:gd name="T46" fmla="*/ 86 w 109"/>
                  <a:gd name="T47" fmla="*/ 134 h 282"/>
                  <a:gd name="T48" fmla="*/ 90 w 109"/>
                  <a:gd name="T49" fmla="*/ 117 h 282"/>
                  <a:gd name="T50" fmla="*/ 90 w 109"/>
                  <a:gd name="T51" fmla="*/ 100 h 282"/>
                  <a:gd name="T52" fmla="*/ 94 w 109"/>
                  <a:gd name="T53" fmla="*/ 91 h 282"/>
                  <a:gd name="T54" fmla="*/ 98 w 109"/>
                  <a:gd name="T55" fmla="*/ 71 h 282"/>
                  <a:gd name="T56" fmla="*/ 98 w 109"/>
                  <a:gd name="T57" fmla="*/ 65 h 282"/>
                  <a:gd name="T58" fmla="*/ 102 w 109"/>
                  <a:gd name="T59" fmla="*/ 43 h 282"/>
                  <a:gd name="T60" fmla="*/ 106 w 109"/>
                  <a:gd name="T61" fmla="*/ 28 h 282"/>
                  <a:gd name="T62" fmla="*/ 108 w 109"/>
                  <a:gd name="T63" fmla="*/ 11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2"/>
                  <a:gd name="T98" fmla="*/ 109 w 109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2">
                    <a:moveTo>
                      <a:pt x="0" y="281"/>
                    </a:moveTo>
                    <a:lnTo>
                      <a:pt x="1" y="278"/>
                    </a:lnTo>
                    <a:lnTo>
                      <a:pt x="7" y="278"/>
                    </a:lnTo>
                    <a:lnTo>
                      <a:pt x="9" y="281"/>
                    </a:lnTo>
                    <a:lnTo>
                      <a:pt x="11" y="278"/>
                    </a:lnTo>
                    <a:lnTo>
                      <a:pt x="15" y="278"/>
                    </a:lnTo>
                    <a:lnTo>
                      <a:pt x="17" y="278"/>
                    </a:lnTo>
                    <a:lnTo>
                      <a:pt x="19" y="275"/>
                    </a:lnTo>
                    <a:lnTo>
                      <a:pt x="22" y="269"/>
                    </a:lnTo>
                    <a:lnTo>
                      <a:pt x="24" y="272"/>
                    </a:lnTo>
                    <a:lnTo>
                      <a:pt x="28" y="269"/>
                    </a:lnTo>
                    <a:lnTo>
                      <a:pt x="28" y="266"/>
                    </a:lnTo>
                    <a:lnTo>
                      <a:pt x="32" y="260"/>
                    </a:lnTo>
                    <a:lnTo>
                      <a:pt x="34" y="260"/>
                    </a:lnTo>
                    <a:lnTo>
                      <a:pt x="36" y="260"/>
                    </a:lnTo>
                    <a:lnTo>
                      <a:pt x="38" y="258"/>
                    </a:lnTo>
                    <a:lnTo>
                      <a:pt x="38" y="255"/>
                    </a:lnTo>
                    <a:lnTo>
                      <a:pt x="40" y="252"/>
                    </a:lnTo>
                    <a:lnTo>
                      <a:pt x="42" y="249"/>
                    </a:lnTo>
                    <a:lnTo>
                      <a:pt x="43" y="246"/>
                    </a:lnTo>
                    <a:lnTo>
                      <a:pt x="45" y="243"/>
                    </a:lnTo>
                    <a:lnTo>
                      <a:pt x="47" y="240"/>
                    </a:lnTo>
                    <a:lnTo>
                      <a:pt x="47" y="237"/>
                    </a:lnTo>
                    <a:lnTo>
                      <a:pt x="47" y="235"/>
                    </a:lnTo>
                    <a:lnTo>
                      <a:pt x="49" y="235"/>
                    </a:lnTo>
                    <a:lnTo>
                      <a:pt x="49" y="232"/>
                    </a:lnTo>
                    <a:lnTo>
                      <a:pt x="53" y="229"/>
                    </a:lnTo>
                    <a:lnTo>
                      <a:pt x="53" y="223"/>
                    </a:lnTo>
                    <a:lnTo>
                      <a:pt x="54" y="220"/>
                    </a:lnTo>
                    <a:lnTo>
                      <a:pt x="56" y="215"/>
                    </a:lnTo>
                    <a:lnTo>
                      <a:pt x="62" y="209"/>
                    </a:lnTo>
                    <a:lnTo>
                      <a:pt x="65" y="209"/>
                    </a:lnTo>
                    <a:lnTo>
                      <a:pt x="64" y="200"/>
                    </a:lnTo>
                    <a:lnTo>
                      <a:pt x="69" y="192"/>
                    </a:lnTo>
                    <a:lnTo>
                      <a:pt x="71" y="189"/>
                    </a:lnTo>
                    <a:lnTo>
                      <a:pt x="73" y="180"/>
                    </a:lnTo>
                    <a:lnTo>
                      <a:pt x="73" y="177"/>
                    </a:lnTo>
                    <a:lnTo>
                      <a:pt x="77" y="169"/>
                    </a:lnTo>
                    <a:lnTo>
                      <a:pt x="79" y="166"/>
                    </a:lnTo>
                    <a:lnTo>
                      <a:pt x="81" y="151"/>
                    </a:lnTo>
                    <a:lnTo>
                      <a:pt x="81" y="149"/>
                    </a:lnTo>
                    <a:lnTo>
                      <a:pt x="85" y="143"/>
                    </a:lnTo>
                    <a:lnTo>
                      <a:pt x="86" y="134"/>
                    </a:lnTo>
                    <a:lnTo>
                      <a:pt x="88" y="129"/>
                    </a:lnTo>
                    <a:lnTo>
                      <a:pt x="90" y="117"/>
                    </a:lnTo>
                    <a:lnTo>
                      <a:pt x="92" y="111"/>
                    </a:lnTo>
                    <a:lnTo>
                      <a:pt x="90" y="100"/>
                    </a:lnTo>
                    <a:lnTo>
                      <a:pt x="92" y="97"/>
                    </a:lnTo>
                    <a:lnTo>
                      <a:pt x="94" y="91"/>
                    </a:lnTo>
                    <a:lnTo>
                      <a:pt x="96" y="80"/>
                    </a:lnTo>
                    <a:lnTo>
                      <a:pt x="98" y="71"/>
                    </a:lnTo>
                    <a:lnTo>
                      <a:pt x="98" y="68"/>
                    </a:lnTo>
                    <a:lnTo>
                      <a:pt x="98" y="65"/>
                    </a:lnTo>
                    <a:lnTo>
                      <a:pt x="100" y="57"/>
                    </a:lnTo>
                    <a:lnTo>
                      <a:pt x="102" y="43"/>
                    </a:lnTo>
                    <a:lnTo>
                      <a:pt x="104" y="37"/>
                    </a:lnTo>
                    <a:lnTo>
                      <a:pt x="106" y="28"/>
                    </a:lnTo>
                    <a:lnTo>
                      <a:pt x="108" y="22"/>
                    </a:lnTo>
                    <a:lnTo>
                      <a:pt x="108" y="11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4" name="Freeform 219"/>
              <p:cNvSpPr>
                <a:spLocks/>
              </p:cNvSpPr>
              <p:nvPr/>
            </p:nvSpPr>
            <p:spPr bwMode="auto">
              <a:xfrm>
                <a:off x="3775" y="1247"/>
                <a:ext cx="109" cy="282"/>
              </a:xfrm>
              <a:custGeom>
                <a:avLst/>
                <a:gdLst>
                  <a:gd name="T0" fmla="*/ 1 w 109"/>
                  <a:gd name="T1" fmla="*/ 278 h 282"/>
                  <a:gd name="T2" fmla="*/ 9 w 109"/>
                  <a:gd name="T3" fmla="*/ 281 h 282"/>
                  <a:gd name="T4" fmla="*/ 15 w 109"/>
                  <a:gd name="T5" fmla="*/ 278 h 282"/>
                  <a:gd name="T6" fmla="*/ 19 w 109"/>
                  <a:gd name="T7" fmla="*/ 275 h 282"/>
                  <a:gd name="T8" fmla="*/ 24 w 109"/>
                  <a:gd name="T9" fmla="*/ 272 h 282"/>
                  <a:gd name="T10" fmla="*/ 28 w 109"/>
                  <a:gd name="T11" fmla="*/ 266 h 282"/>
                  <a:gd name="T12" fmla="*/ 32 w 109"/>
                  <a:gd name="T13" fmla="*/ 260 h 282"/>
                  <a:gd name="T14" fmla="*/ 34 w 109"/>
                  <a:gd name="T15" fmla="*/ 260 h 282"/>
                  <a:gd name="T16" fmla="*/ 38 w 109"/>
                  <a:gd name="T17" fmla="*/ 258 h 282"/>
                  <a:gd name="T18" fmla="*/ 40 w 109"/>
                  <a:gd name="T19" fmla="*/ 252 h 282"/>
                  <a:gd name="T20" fmla="*/ 43 w 109"/>
                  <a:gd name="T21" fmla="*/ 246 h 282"/>
                  <a:gd name="T22" fmla="*/ 45 w 109"/>
                  <a:gd name="T23" fmla="*/ 243 h 282"/>
                  <a:gd name="T24" fmla="*/ 47 w 109"/>
                  <a:gd name="T25" fmla="*/ 237 h 282"/>
                  <a:gd name="T26" fmla="*/ 51 w 109"/>
                  <a:gd name="T27" fmla="*/ 232 h 282"/>
                  <a:gd name="T28" fmla="*/ 53 w 109"/>
                  <a:gd name="T29" fmla="*/ 226 h 282"/>
                  <a:gd name="T30" fmla="*/ 54 w 109"/>
                  <a:gd name="T31" fmla="*/ 220 h 282"/>
                  <a:gd name="T32" fmla="*/ 56 w 109"/>
                  <a:gd name="T33" fmla="*/ 215 h 282"/>
                  <a:gd name="T34" fmla="*/ 65 w 109"/>
                  <a:gd name="T35" fmla="*/ 209 h 282"/>
                  <a:gd name="T36" fmla="*/ 69 w 109"/>
                  <a:gd name="T37" fmla="*/ 192 h 282"/>
                  <a:gd name="T38" fmla="*/ 73 w 109"/>
                  <a:gd name="T39" fmla="*/ 180 h 282"/>
                  <a:gd name="T40" fmla="*/ 77 w 109"/>
                  <a:gd name="T41" fmla="*/ 169 h 282"/>
                  <a:gd name="T42" fmla="*/ 81 w 109"/>
                  <a:gd name="T43" fmla="*/ 151 h 282"/>
                  <a:gd name="T44" fmla="*/ 85 w 109"/>
                  <a:gd name="T45" fmla="*/ 143 h 282"/>
                  <a:gd name="T46" fmla="*/ 86 w 109"/>
                  <a:gd name="T47" fmla="*/ 134 h 282"/>
                  <a:gd name="T48" fmla="*/ 90 w 109"/>
                  <a:gd name="T49" fmla="*/ 117 h 282"/>
                  <a:gd name="T50" fmla="*/ 90 w 109"/>
                  <a:gd name="T51" fmla="*/ 100 h 282"/>
                  <a:gd name="T52" fmla="*/ 94 w 109"/>
                  <a:gd name="T53" fmla="*/ 91 h 282"/>
                  <a:gd name="T54" fmla="*/ 98 w 109"/>
                  <a:gd name="T55" fmla="*/ 71 h 282"/>
                  <a:gd name="T56" fmla="*/ 98 w 109"/>
                  <a:gd name="T57" fmla="*/ 65 h 282"/>
                  <a:gd name="T58" fmla="*/ 104 w 109"/>
                  <a:gd name="T59" fmla="*/ 45 h 282"/>
                  <a:gd name="T60" fmla="*/ 106 w 109"/>
                  <a:gd name="T61" fmla="*/ 28 h 282"/>
                  <a:gd name="T62" fmla="*/ 108 w 109"/>
                  <a:gd name="T63" fmla="*/ 11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2"/>
                  <a:gd name="T98" fmla="*/ 109 w 109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2">
                    <a:moveTo>
                      <a:pt x="0" y="281"/>
                    </a:moveTo>
                    <a:lnTo>
                      <a:pt x="1" y="278"/>
                    </a:lnTo>
                    <a:lnTo>
                      <a:pt x="7" y="278"/>
                    </a:lnTo>
                    <a:lnTo>
                      <a:pt x="9" y="281"/>
                    </a:lnTo>
                    <a:lnTo>
                      <a:pt x="11" y="278"/>
                    </a:lnTo>
                    <a:lnTo>
                      <a:pt x="15" y="278"/>
                    </a:lnTo>
                    <a:lnTo>
                      <a:pt x="17" y="278"/>
                    </a:lnTo>
                    <a:lnTo>
                      <a:pt x="19" y="275"/>
                    </a:lnTo>
                    <a:lnTo>
                      <a:pt x="22" y="269"/>
                    </a:lnTo>
                    <a:lnTo>
                      <a:pt x="24" y="272"/>
                    </a:lnTo>
                    <a:lnTo>
                      <a:pt x="28" y="269"/>
                    </a:lnTo>
                    <a:lnTo>
                      <a:pt x="28" y="266"/>
                    </a:lnTo>
                    <a:lnTo>
                      <a:pt x="32" y="260"/>
                    </a:lnTo>
                    <a:lnTo>
                      <a:pt x="34" y="260"/>
                    </a:lnTo>
                    <a:lnTo>
                      <a:pt x="36" y="260"/>
                    </a:lnTo>
                    <a:lnTo>
                      <a:pt x="38" y="258"/>
                    </a:lnTo>
                    <a:lnTo>
                      <a:pt x="38" y="255"/>
                    </a:lnTo>
                    <a:lnTo>
                      <a:pt x="40" y="252"/>
                    </a:lnTo>
                    <a:lnTo>
                      <a:pt x="42" y="249"/>
                    </a:lnTo>
                    <a:lnTo>
                      <a:pt x="43" y="246"/>
                    </a:lnTo>
                    <a:lnTo>
                      <a:pt x="45" y="243"/>
                    </a:lnTo>
                    <a:lnTo>
                      <a:pt x="47" y="240"/>
                    </a:lnTo>
                    <a:lnTo>
                      <a:pt x="47" y="237"/>
                    </a:lnTo>
                    <a:lnTo>
                      <a:pt x="47" y="235"/>
                    </a:lnTo>
                    <a:lnTo>
                      <a:pt x="51" y="232"/>
                    </a:lnTo>
                    <a:lnTo>
                      <a:pt x="49" y="232"/>
                    </a:lnTo>
                    <a:lnTo>
                      <a:pt x="53" y="226"/>
                    </a:lnTo>
                    <a:lnTo>
                      <a:pt x="54" y="220"/>
                    </a:lnTo>
                    <a:lnTo>
                      <a:pt x="56" y="220"/>
                    </a:lnTo>
                    <a:lnTo>
                      <a:pt x="56" y="215"/>
                    </a:lnTo>
                    <a:lnTo>
                      <a:pt x="62" y="209"/>
                    </a:lnTo>
                    <a:lnTo>
                      <a:pt x="65" y="209"/>
                    </a:lnTo>
                    <a:lnTo>
                      <a:pt x="65" y="197"/>
                    </a:lnTo>
                    <a:lnTo>
                      <a:pt x="69" y="192"/>
                    </a:lnTo>
                    <a:lnTo>
                      <a:pt x="71" y="189"/>
                    </a:lnTo>
                    <a:lnTo>
                      <a:pt x="73" y="180"/>
                    </a:lnTo>
                    <a:lnTo>
                      <a:pt x="73" y="177"/>
                    </a:lnTo>
                    <a:lnTo>
                      <a:pt x="77" y="169"/>
                    </a:lnTo>
                    <a:lnTo>
                      <a:pt x="79" y="166"/>
                    </a:lnTo>
                    <a:lnTo>
                      <a:pt x="81" y="151"/>
                    </a:lnTo>
                    <a:lnTo>
                      <a:pt x="81" y="149"/>
                    </a:lnTo>
                    <a:lnTo>
                      <a:pt x="85" y="143"/>
                    </a:lnTo>
                    <a:lnTo>
                      <a:pt x="86" y="134"/>
                    </a:lnTo>
                    <a:lnTo>
                      <a:pt x="88" y="129"/>
                    </a:lnTo>
                    <a:lnTo>
                      <a:pt x="90" y="117"/>
                    </a:lnTo>
                    <a:lnTo>
                      <a:pt x="92" y="111"/>
                    </a:lnTo>
                    <a:lnTo>
                      <a:pt x="90" y="100"/>
                    </a:lnTo>
                    <a:lnTo>
                      <a:pt x="92" y="97"/>
                    </a:lnTo>
                    <a:lnTo>
                      <a:pt x="94" y="91"/>
                    </a:lnTo>
                    <a:lnTo>
                      <a:pt x="96" y="80"/>
                    </a:lnTo>
                    <a:lnTo>
                      <a:pt x="98" y="71"/>
                    </a:lnTo>
                    <a:lnTo>
                      <a:pt x="98" y="68"/>
                    </a:lnTo>
                    <a:lnTo>
                      <a:pt x="98" y="65"/>
                    </a:lnTo>
                    <a:lnTo>
                      <a:pt x="102" y="54"/>
                    </a:lnTo>
                    <a:lnTo>
                      <a:pt x="104" y="45"/>
                    </a:lnTo>
                    <a:lnTo>
                      <a:pt x="104" y="37"/>
                    </a:lnTo>
                    <a:lnTo>
                      <a:pt x="106" y="28"/>
                    </a:lnTo>
                    <a:lnTo>
                      <a:pt x="108" y="22"/>
                    </a:lnTo>
                    <a:lnTo>
                      <a:pt x="108" y="11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5" name="Freeform 220"/>
              <p:cNvSpPr>
                <a:spLocks/>
              </p:cNvSpPr>
              <p:nvPr/>
            </p:nvSpPr>
            <p:spPr bwMode="auto">
              <a:xfrm>
                <a:off x="3666" y="1247"/>
                <a:ext cx="110" cy="282"/>
              </a:xfrm>
              <a:custGeom>
                <a:avLst/>
                <a:gdLst>
                  <a:gd name="T0" fmla="*/ 105 w 110"/>
                  <a:gd name="T1" fmla="*/ 281 h 282"/>
                  <a:gd name="T2" fmla="*/ 97 w 110"/>
                  <a:gd name="T3" fmla="*/ 278 h 282"/>
                  <a:gd name="T4" fmla="*/ 94 w 110"/>
                  <a:gd name="T5" fmla="*/ 272 h 282"/>
                  <a:gd name="T6" fmla="*/ 88 w 110"/>
                  <a:gd name="T7" fmla="*/ 272 h 282"/>
                  <a:gd name="T8" fmla="*/ 83 w 110"/>
                  <a:gd name="T9" fmla="*/ 272 h 282"/>
                  <a:gd name="T10" fmla="*/ 79 w 110"/>
                  <a:gd name="T11" fmla="*/ 269 h 282"/>
                  <a:gd name="T12" fmla="*/ 72 w 110"/>
                  <a:gd name="T13" fmla="*/ 263 h 282"/>
                  <a:gd name="T14" fmla="*/ 72 w 110"/>
                  <a:gd name="T15" fmla="*/ 263 h 282"/>
                  <a:gd name="T16" fmla="*/ 70 w 110"/>
                  <a:gd name="T17" fmla="*/ 255 h 282"/>
                  <a:gd name="T18" fmla="*/ 66 w 110"/>
                  <a:gd name="T19" fmla="*/ 249 h 282"/>
                  <a:gd name="T20" fmla="*/ 66 w 110"/>
                  <a:gd name="T21" fmla="*/ 243 h 282"/>
                  <a:gd name="T22" fmla="*/ 62 w 110"/>
                  <a:gd name="T23" fmla="*/ 240 h 282"/>
                  <a:gd name="T24" fmla="*/ 60 w 110"/>
                  <a:gd name="T25" fmla="*/ 235 h 282"/>
                  <a:gd name="T26" fmla="*/ 57 w 110"/>
                  <a:gd name="T27" fmla="*/ 229 h 282"/>
                  <a:gd name="T28" fmla="*/ 55 w 110"/>
                  <a:gd name="T29" fmla="*/ 229 h 282"/>
                  <a:gd name="T30" fmla="*/ 51 w 110"/>
                  <a:gd name="T31" fmla="*/ 226 h 282"/>
                  <a:gd name="T32" fmla="*/ 49 w 110"/>
                  <a:gd name="T33" fmla="*/ 215 h 282"/>
                  <a:gd name="T34" fmla="*/ 42 w 110"/>
                  <a:gd name="T35" fmla="*/ 203 h 282"/>
                  <a:gd name="T36" fmla="*/ 40 w 110"/>
                  <a:gd name="T37" fmla="*/ 189 h 282"/>
                  <a:gd name="T38" fmla="*/ 35 w 110"/>
                  <a:gd name="T39" fmla="*/ 177 h 282"/>
                  <a:gd name="T40" fmla="*/ 31 w 110"/>
                  <a:gd name="T41" fmla="*/ 166 h 282"/>
                  <a:gd name="T42" fmla="*/ 29 w 110"/>
                  <a:gd name="T43" fmla="*/ 151 h 282"/>
                  <a:gd name="T44" fmla="*/ 27 w 110"/>
                  <a:gd name="T45" fmla="*/ 140 h 282"/>
                  <a:gd name="T46" fmla="*/ 22 w 110"/>
                  <a:gd name="T47" fmla="*/ 134 h 282"/>
                  <a:gd name="T48" fmla="*/ 18 w 110"/>
                  <a:gd name="T49" fmla="*/ 114 h 282"/>
                  <a:gd name="T50" fmla="*/ 16 w 110"/>
                  <a:gd name="T51" fmla="*/ 103 h 282"/>
                  <a:gd name="T52" fmla="*/ 14 w 110"/>
                  <a:gd name="T53" fmla="*/ 88 h 282"/>
                  <a:gd name="T54" fmla="*/ 12 w 110"/>
                  <a:gd name="T55" fmla="*/ 74 h 282"/>
                  <a:gd name="T56" fmla="*/ 7 w 110"/>
                  <a:gd name="T57" fmla="*/ 57 h 282"/>
                  <a:gd name="T58" fmla="*/ 9 w 110"/>
                  <a:gd name="T59" fmla="*/ 40 h 282"/>
                  <a:gd name="T60" fmla="*/ 7 w 110"/>
                  <a:gd name="T61" fmla="*/ 25 h 282"/>
                  <a:gd name="T62" fmla="*/ 3 w 110"/>
                  <a:gd name="T63" fmla="*/ 8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2"/>
                  <a:gd name="T98" fmla="*/ 110 w 110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2">
                    <a:moveTo>
                      <a:pt x="109" y="281"/>
                    </a:moveTo>
                    <a:lnTo>
                      <a:pt x="105" y="281"/>
                    </a:lnTo>
                    <a:lnTo>
                      <a:pt x="101" y="278"/>
                    </a:lnTo>
                    <a:lnTo>
                      <a:pt x="97" y="278"/>
                    </a:lnTo>
                    <a:lnTo>
                      <a:pt x="96" y="275"/>
                    </a:lnTo>
                    <a:lnTo>
                      <a:pt x="94" y="272"/>
                    </a:lnTo>
                    <a:lnTo>
                      <a:pt x="92" y="272"/>
                    </a:lnTo>
                    <a:lnTo>
                      <a:pt x="88" y="272"/>
                    </a:lnTo>
                    <a:lnTo>
                      <a:pt x="84" y="269"/>
                    </a:lnTo>
                    <a:lnTo>
                      <a:pt x="83" y="272"/>
                    </a:lnTo>
                    <a:lnTo>
                      <a:pt x="83" y="269"/>
                    </a:lnTo>
                    <a:lnTo>
                      <a:pt x="79" y="269"/>
                    </a:lnTo>
                    <a:lnTo>
                      <a:pt x="77" y="269"/>
                    </a:lnTo>
                    <a:lnTo>
                      <a:pt x="72" y="263"/>
                    </a:lnTo>
                    <a:lnTo>
                      <a:pt x="73" y="260"/>
                    </a:lnTo>
                    <a:lnTo>
                      <a:pt x="72" y="263"/>
                    </a:lnTo>
                    <a:lnTo>
                      <a:pt x="72" y="258"/>
                    </a:lnTo>
                    <a:lnTo>
                      <a:pt x="70" y="255"/>
                    </a:lnTo>
                    <a:lnTo>
                      <a:pt x="68" y="255"/>
                    </a:lnTo>
                    <a:lnTo>
                      <a:pt x="66" y="249"/>
                    </a:lnTo>
                    <a:lnTo>
                      <a:pt x="68" y="246"/>
                    </a:lnTo>
                    <a:lnTo>
                      <a:pt x="66" y="243"/>
                    </a:lnTo>
                    <a:lnTo>
                      <a:pt x="66" y="240"/>
                    </a:lnTo>
                    <a:lnTo>
                      <a:pt x="62" y="240"/>
                    </a:lnTo>
                    <a:lnTo>
                      <a:pt x="62" y="237"/>
                    </a:lnTo>
                    <a:lnTo>
                      <a:pt x="60" y="235"/>
                    </a:lnTo>
                    <a:lnTo>
                      <a:pt x="59" y="232"/>
                    </a:lnTo>
                    <a:lnTo>
                      <a:pt x="57" y="229"/>
                    </a:lnTo>
                    <a:lnTo>
                      <a:pt x="55" y="229"/>
                    </a:lnTo>
                    <a:lnTo>
                      <a:pt x="53" y="226"/>
                    </a:lnTo>
                    <a:lnTo>
                      <a:pt x="51" y="226"/>
                    </a:lnTo>
                    <a:lnTo>
                      <a:pt x="49" y="215"/>
                    </a:lnTo>
                    <a:lnTo>
                      <a:pt x="44" y="209"/>
                    </a:lnTo>
                    <a:lnTo>
                      <a:pt x="42" y="203"/>
                    </a:lnTo>
                    <a:lnTo>
                      <a:pt x="40" y="197"/>
                    </a:lnTo>
                    <a:lnTo>
                      <a:pt x="40" y="189"/>
                    </a:lnTo>
                    <a:lnTo>
                      <a:pt x="35" y="183"/>
                    </a:lnTo>
                    <a:lnTo>
                      <a:pt x="35" y="177"/>
                    </a:lnTo>
                    <a:lnTo>
                      <a:pt x="33" y="174"/>
                    </a:lnTo>
                    <a:lnTo>
                      <a:pt x="31" y="166"/>
                    </a:lnTo>
                    <a:lnTo>
                      <a:pt x="27" y="163"/>
                    </a:lnTo>
                    <a:lnTo>
                      <a:pt x="29" y="151"/>
                    </a:lnTo>
                    <a:lnTo>
                      <a:pt x="29" y="146"/>
                    </a:lnTo>
                    <a:lnTo>
                      <a:pt x="27" y="140"/>
                    </a:lnTo>
                    <a:lnTo>
                      <a:pt x="24" y="134"/>
                    </a:lnTo>
                    <a:lnTo>
                      <a:pt x="22" y="134"/>
                    </a:lnTo>
                    <a:lnTo>
                      <a:pt x="18" y="126"/>
                    </a:lnTo>
                    <a:lnTo>
                      <a:pt x="18" y="114"/>
                    </a:lnTo>
                    <a:lnTo>
                      <a:pt x="16" y="111"/>
                    </a:lnTo>
                    <a:lnTo>
                      <a:pt x="16" y="103"/>
                    </a:lnTo>
                    <a:lnTo>
                      <a:pt x="14" y="94"/>
                    </a:lnTo>
                    <a:lnTo>
                      <a:pt x="14" y="88"/>
                    </a:lnTo>
                    <a:lnTo>
                      <a:pt x="12" y="88"/>
                    </a:lnTo>
                    <a:lnTo>
                      <a:pt x="12" y="74"/>
                    </a:lnTo>
                    <a:lnTo>
                      <a:pt x="11" y="65"/>
                    </a:lnTo>
                    <a:lnTo>
                      <a:pt x="7" y="57"/>
                    </a:lnTo>
                    <a:lnTo>
                      <a:pt x="9" y="48"/>
                    </a:lnTo>
                    <a:lnTo>
                      <a:pt x="9" y="40"/>
                    </a:lnTo>
                    <a:lnTo>
                      <a:pt x="3" y="37"/>
                    </a:lnTo>
                    <a:lnTo>
                      <a:pt x="7" y="25"/>
                    </a:lnTo>
                    <a:lnTo>
                      <a:pt x="1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6" name="Freeform 221"/>
              <p:cNvSpPr>
                <a:spLocks/>
              </p:cNvSpPr>
              <p:nvPr/>
            </p:nvSpPr>
            <p:spPr bwMode="auto">
              <a:xfrm>
                <a:off x="3560" y="965"/>
                <a:ext cx="107" cy="283"/>
              </a:xfrm>
              <a:custGeom>
                <a:avLst/>
                <a:gdLst>
                  <a:gd name="T0" fmla="*/ 1 w 107"/>
                  <a:gd name="T1" fmla="*/ 2 h 283"/>
                  <a:gd name="T2" fmla="*/ 7 w 107"/>
                  <a:gd name="T3" fmla="*/ 2 h 283"/>
                  <a:gd name="T4" fmla="*/ 13 w 107"/>
                  <a:gd name="T5" fmla="*/ 5 h 283"/>
                  <a:gd name="T6" fmla="*/ 19 w 107"/>
                  <a:gd name="T7" fmla="*/ 8 h 283"/>
                  <a:gd name="T8" fmla="*/ 25 w 107"/>
                  <a:gd name="T9" fmla="*/ 11 h 283"/>
                  <a:gd name="T10" fmla="*/ 26 w 107"/>
                  <a:gd name="T11" fmla="*/ 14 h 283"/>
                  <a:gd name="T12" fmla="*/ 29 w 107"/>
                  <a:gd name="T13" fmla="*/ 17 h 283"/>
                  <a:gd name="T14" fmla="*/ 35 w 107"/>
                  <a:gd name="T15" fmla="*/ 19 h 283"/>
                  <a:gd name="T16" fmla="*/ 39 w 107"/>
                  <a:gd name="T17" fmla="*/ 25 h 283"/>
                  <a:gd name="T18" fmla="*/ 37 w 107"/>
                  <a:gd name="T19" fmla="*/ 28 h 283"/>
                  <a:gd name="T20" fmla="*/ 41 w 107"/>
                  <a:gd name="T21" fmla="*/ 34 h 283"/>
                  <a:gd name="T22" fmla="*/ 47 w 107"/>
                  <a:gd name="T23" fmla="*/ 39 h 283"/>
                  <a:gd name="T24" fmla="*/ 47 w 107"/>
                  <a:gd name="T25" fmla="*/ 45 h 283"/>
                  <a:gd name="T26" fmla="*/ 49 w 107"/>
                  <a:gd name="T27" fmla="*/ 51 h 283"/>
                  <a:gd name="T28" fmla="*/ 53 w 107"/>
                  <a:gd name="T29" fmla="*/ 54 h 283"/>
                  <a:gd name="T30" fmla="*/ 56 w 107"/>
                  <a:gd name="T31" fmla="*/ 56 h 283"/>
                  <a:gd name="T32" fmla="*/ 58 w 107"/>
                  <a:gd name="T33" fmla="*/ 65 h 283"/>
                  <a:gd name="T34" fmla="*/ 62 w 107"/>
                  <a:gd name="T35" fmla="*/ 76 h 283"/>
                  <a:gd name="T36" fmla="*/ 66 w 107"/>
                  <a:gd name="T37" fmla="*/ 88 h 283"/>
                  <a:gd name="T38" fmla="*/ 72 w 107"/>
                  <a:gd name="T39" fmla="*/ 102 h 283"/>
                  <a:gd name="T40" fmla="*/ 76 w 107"/>
                  <a:gd name="T41" fmla="*/ 111 h 283"/>
                  <a:gd name="T42" fmla="*/ 80 w 107"/>
                  <a:gd name="T43" fmla="*/ 125 h 283"/>
                  <a:gd name="T44" fmla="*/ 82 w 107"/>
                  <a:gd name="T45" fmla="*/ 139 h 283"/>
                  <a:gd name="T46" fmla="*/ 88 w 107"/>
                  <a:gd name="T47" fmla="*/ 150 h 283"/>
                  <a:gd name="T48" fmla="*/ 88 w 107"/>
                  <a:gd name="T49" fmla="*/ 162 h 283"/>
                  <a:gd name="T50" fmla="*/ 90 w 107"/>
                  <a:gd name="T51" fmla="*/ 179 h 283"/>
                  <a:gd name="T52" fmla="*/ 94 w 107"/>
                  <a:gd name="T53" fmla="*/ 190 h 283"/>
                  <a:gd name="T54" fmla="*/ 94 w 107"/>
                  <a:gd name="T55" fmla="*/ 205 h 283"/>
                  <a:gd name="T56" fmla="*/ 98 w 107"/>
                  <a:gd name="T57" fmla="*/ 225 h 283"/>
                  <a:gd name="T58" fmla="*/ 98 w 107"/>
                  <a:gd name="T59" fmla="*/ 236 h 283"/>
                  <a:gd name="T60" fmla="*/ 104 w 107"/>
                  <a:gd name="T61" fmla="*/ 256 h 283"/>
                  <a:gd name="T62" fmla="*/ 104 w 107"/>
                  <a:gd name="T63" fmla="*/ 273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83"/>
                  <a:gd name="T98" fmla="*/ 107 w 107"/>
                  <a:gd name="T99" fmla="*/ 283 h 2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83">
                    <a:moveTo>
                      <a:pt x="0" y="0"/>
                    </a:moveTo>
                    <a:lnTo>
                      <a:pt x="1" y="2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7" y="5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5" y="11"/>
                    </a:lnTo>
                    <a:lnTo>
                      <a:pt x="26" y="14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5" y="19"/>
                    </a:lnTo>
                    <a:lnTo>
                      <a:pt x="37" y="22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7" y="28"/>
                    </a:lnTo>
                    <a:lnTo>
                      <a:pt x="39" y="31"/>
                    </a:lnTo>
                    <a:lnTo>
                      <a:pt x="41" y="34"/>
                    </a:lnTo>
                    <a:lnTo>
                      <a:pt x="43" y="37"/>
                    </a:lnTo>
                    <a:lnTo>
                      <a:pt x="47" y="39"/>
                    </a:lnTo>
                    <a:lnTo>
                      <a:pt x="47" y="45"/>
                    </a:lnTo>
                    <a:lnTo>
                      <a:pt x="49" y="51"/>
                    </a:lnTo>
                    <a:lnTo>
                      <a:pt x="51" y="51"/>
                    </a:lnTo>
                    <a:lnTo>
                      <a:pt x="53" y="54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6" y="62"/>
                    </a:lnTo>
                    <a:lnTo>
                      <a:pt x="58" y="65"/>
                    </a:lnTo>
                    <a:lnTo>
                      <a:pt x="58" y="71"/>
                    </a:lnTo>
                    <a:lnTo>
                      <a:pt x="62" y="76"/>
                    </a:lnTo>
                    <a:lnTo>
                      <a:pt x="66" y="82"/>
                    </a:lnTo>
                    <a:lnTo>
                      <a:pt x="66" y="88"/>
                    </a:lnTo>
                    <a:lnTo>
                      <a:pt x="68" y="99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76" y="111"/>
                    </a:lnTo>
                    <a:lnTo>
                      <a:pt x="79" y="119"/>
                    </a:lnTo>
                    <a:lnTo>
                      <a:pt x="80" y="125"/>
                    </a:lnTo>
                    <a:lnTo>
                      <a:pt x="82" y="133"/>
                    </a:lnTo>
                    <a:lnTo>
                      <a:pt x="82" y="139"/>
                    </a:lnTo>
                    <a:lnTo>
                      <a:pt x="82" y="148"/>
                    </a:lnTo>
                    <a:lnTo>
                      <a:pt x="88" y="150"/>
                    </a:lnTo>
                    <a:lnTo>
                      <a:pt x="88" y="156"/>
                    </a:lnTo>
                    <a:lnTo>
                      <a:pt x="88" y="162"/>
                    </a:lnTo>
                    <a:lnTo>
                      <a:pt x="88" y="165"/>
                    </a:lnTo>
                    <a:lnTo>
                      <a:pt x="90" y="179"/>
                    </a:lnTo>
                    <a:lnTo>
                      <a:pt x="90" y="185"/>
                    </a:lnTo>
                    <a:lnTo>
                      <a:pt x="94" y="190"/>
                    </a:lnTo>
                    <a:lnTo>
                      <a:pt x="94" y="196"/>
                    </a:lnTo>
                    <a:lnTo>
                      <a:pt x="94" y="205"/>
                    </a:lnTo>
                    <a:lnTo>
                      <a:pt x="96" y="213"/>
                    </a:lnTo>
                    <a:lnTo>
                      <a:pt x="98" y="225"/>
                    </a:lnTo>
                    <a:lnTo>
                      <a:pt x="100" y="230"/>
                    </a:lnTo>
                    <a:lnTo>
                      <a:pt x="98" y="236"/>
                    </a:lnTo>
                    <a:lnTo>
                      <a:pt x="102" y="244"/>
                    </a:lnTo>
                    <a:lnTo>
                      <a:pt x="104" y="256"/>
                    </a:lnTo>
                    <a:lnTo>
                      <a:pt x="104" y="262"/>
                    </a:lnTo>
                    <a:lnTo>
                      <a:pt x="104" y="273"/>
                    </a:lnTo>
                    <a:lnTo>
                      <a:pt x="106" y="282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7" name="Freeform 222"/>
              <p:cNvSpPr>
                <a:spLocks/>
              </p:cNvSpPr>
              <p:nvPr/>
            </p:nvSpPr>
            <p:spPr bwMode="auto">
              <a:xfrm>
                <a:off x="3447" y="965"/>
                <a:ext cx="112" cy="283"/>
              </a:xfrm>
              <a:custGeom>
                <a:avLst/>
                <a:gdLst>
                  <a:gd name="T0" fmla="*/ 107 w 112"/>
                  <a:gd name="T1" fmla="*/ 0 h 283"/>
                  <a:gd name="T2" fmla="*/ 101 w 112"/>
                  <a:gd name="T3" fmla="*/ 2 h 283"/>
                  <a:gd name="T4" fmla="*/ 93 w 112"/>
                  <a:gd name="T5" fmla="*/ 2 h 283"/>
                  <a:gd name="T6" fmla="*/ 88 w 112"/>
                  <a:gd name="T7" fmla="*/ 5 h 283"/>
                  <a:gd name="T8" fmla="*/ 86 w 112"/>
                  <a:gd name="T9" fmla="*/ 11 h 283"/>
                  <a:gd name="T10" fmla="*/ 82 w 112"/>
                  <a:gd name="T11" fmla="*/ 14 h 283"/>
                  <a:gd name="T12" fmla="*/ 76 w 112"/>
                  <a:gd name="T13" fmla="*/ 14 h 283"/>
                  <a:gd name="T14" fmla="*/ 74 w 112"/>
                  <a:gd name="T15" fmla="*/ 19 h 283"/>
                  <a:gd name="T16" fmla="*/ 70 w 112"/>
                  <a:gd name="T17" fmla="*/ 22 h 283"/>
                  <a:gd name="T18" fmla="*/ 66 w 112"/>
                  <a:gd name="T19" fmla="*/ 25 h 283"/>
                  <a:gd name="T20" fmla="*/ 65 w 112"/>
                  <a:gd name="T21" fmla="*/ 31 h 283"/>
                  <a:gd name="T22" fmla="*/ 63 w 112"/>
                  <a:gd name="T23" fmla="*/ 34 h 283"/>
                  <a:gd name="T24" fmla="*/ 63 w 112"/>
                  <a:gd name="T25" fmla="*/ 42 h 283"/>
                  <a:gd name="T26" fmla="*/ 59 w 112"/>
                  <a:gd name="T27" fmla="*/ 45 h 283"/>
                  <a:gd name="T28" fmla="*/ 57 w 112"/>
                  <a:gd name="T29" fmla="*/ 48 h 283"/>
                  <a:gd name="T30" fmla="*/ 53 w 112"/>
                  <a:gd name="T31" fmla="*/ 54 h 283"/>
                  <a:gd name="T32" fmla="*/ 47 w 112"/>
                  <a:gd name="T33" fmla="*/ 62 h 283"/>
                  <a:gd name="T34" fmla="*/ 45 w 112"/>
                  <a:gd name="T35" fmla="*/ 74 h 283"/>
                  <a:gd name="T36" fmla="*/ 40 w 112"/>
                  <a:gd name="T37" fmla="*/ 88 h 283"/>
                  <a:gd name="T38" fmla="*/ 36 w 112"/>
                  <a:gd name="T39" fmla="*/ 96 h 283"/>
                  <a:gd name="T40" fmla="*/ 30 w 112"/>
                  <a:gd name="T41" fmla="*/ 113 h 283"/>
                  <a:gd name="T42" fmla="*/ 28 w 112"/>
                  <a:gd name="T43" fmla="*/ 119 h 283"/>
                  <a:gd name="T44" fmla="*/ 21 w 112"/>
                  <a:gd name="T45" fmla="*/ 133 h 283"/>
                  <a:gd name="T46" fmla="*/ 24 w 112"/>
                  <a:gd name="T47" fmla="*/ 150 h 283"/>
                  <a:gd name="T48" fmla="*/ 17 w 112"/>
                  <a:gd name="T49" fmla="*/ 165 h 283"/>
                  <a:gd name="T50" fmla="*/ 15 w 112"/>
                  <a:gd name="T51" fmla="*/ 176 h 283"/>
                  <a:gd name="T52" fmla="*/ 13 w 112"/>
                  <a:gd name="T53" fmla="*/ 190 h 283"/>
                  <a:gd name="T54" fmla="*/ 9 w 112"/>
                  <a:gd name="T55" fmla="*/ 207 h 283"/>
                  <a:gd name="T56" fmla="*/ 9 w 112"/>
                  <a:gd name="T57" fmla="*/ 222 h 283"/>
                  <a:gd name="T58" fmla="*/ 7 w 112"/>
                  <a:gd name="T59" fmla="*/ 239 h 283"/>
                  <a:gd name="T60" fmla="*/ 3 w 112"/>
                  <a:gd name="T61" fmla="*/ 259 h 283"/>
                  <a:gd name="T62" fmla="*/ 0 w 112"/>
                  <a:gd name="T63" fmla="*/ 273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3"/>
                  <a:gd name="T98" fmla="*/ 112 w 112"/>
                  <a:gd name="T99" fmla="*/ 283 h 2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3">
                    <a:moveTo>
                      <a:pt x="111" y="0"/>
                    </a:moveTo>
                    <a:lnTo>
                      <a:pt x="107" y="0"/>
                    </a:lnTo>
                    <a:lnTo>
                      <a:pt x="103" y="2"/>
                    </a:lnTo>
                    <a:lnTo>
                      <a:pt x="101" y="2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1" y="5"/>
                    </a:lnTo>
                    <a:lnTo>
                      <a:pt x="88" y="5"/>
                    </a:lnTo>
                    <a:lnTo>
                      <a:pt x="88" y="8"/>
                    </a:lnTo>
                    <a:lnTo>
                      <a:pt x="86" y="11"/>
                    </a:lnTo>
                    <a:lnTo>
                      <a:pt x="82" y="14"/>
                    </a:lnTo>
                    <a:lnTo>
                      <a:pt x="80" y="11"/>
                    </a:lnTo>
                    <a:lnTo>
                      <a:pt x="76" y="14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2" y="22"/>
                    </a:lnTo>
                    <a:lnTo>
                      <a:pt x="70" y="22"/>
                    </a:lnTo>
                    <a:lnTo>
                      <a:pt x="70" y="25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5" y="31"/>
                    </a:lnTo>
                    <a:lnTo>
                      <a:pt x="66" y="37"/>
                    </a:lnTo>
                    <a:lnTo>
                      <a:pt x="63" y="34"/>
                    </a:lnTo>
                    <a:lnTo>
                      <a:pt x="63" y="37"/>
                    </a:lnTo>
                    <a:lnTo>
                      <a:pt x="63" y="42"/>
                    </a:lnTo>
                    <a:lnTo>
                      <a:pt x="61" y="39"/>
                    </a:lnTo>
                    <a:lnTo>
                      <a:pt x="59" y="45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5" y="48"/>
                    </a:lnTo>
                    <a:lnTo>
                      <a:pt x="53" y="54"/>
                    </a:lnTo>
                    <a:lnTo>
                      <a:pt x="51" y="59"/>
                    </a:lnTo>
                    <a:lnTo>
                      <a:pt x="47" y="62"/>
                    </a:lnTo>
                    <a:lnTo>
                      <a:pt x="45" y="68"/>
                    </a:lnTo>
                    <a:lnTo>
                      <a:pt x="45" y="74"/>
                    </a:lnTo>
                    <a:lnTo>
                      <a:pt x="42" y="82"/>
                    </a:lnTo>
                    <a:lnTo>
                      <a:pt x="40" y="88"/>
                    </a:lnTo>
                    <a:lnTo>
                      <a:pt x="38" y="91"/>
                    </a:lnTo>
                    <a:lnTo>
                      <a:pt x="36" y="96"/>
                    </a:lnTo>
                    <a:lnTo>
                      <a:pt x="32" y="102"/>
                    </a:lnTo>
                    <a:lnTo>
                      <a:pt x="30" y="113"/>
                    </a:lnTo>
                    <a:lnTo>
                      <a:pt x="28" y="119"/>
                    </a:lnTo>
                    <a:lnTo>
                      <a:pt x="26" y="131"/>
                    </a:lnTo>
                    <a:lnTo>
                      <a:pt x="21" y="133"/>
                    </a:lnTo>
                    <a:lnTo>
                      <a:pt x="24" y="145"/>
                    </a:lnTo>
                    <a:lnTo>
                      <a:pt x="24" y="150"/>
                    </a:lnTo>
                    <a:lnTo>
                      <a:pt x="21" y="156"/>
                    </a:lnTo>
                    <a:lnTo>
                      <a:pt x="17" y="165"/>
                    </a:lnTo>
                    <a:lnTo>
                      <a:pt x="17" y="173"/>
                    </a:lnTo>
                    <a:lnTo>
                      <a:pt x="15" y="176"/>
                    </a:lnTo>
                    <a:lnTo>
                      <a:pt x="13" y="182"/>
                    </a:lnTo>
                    <a:lnTo>
                      <a:pt x="13" y="190"/>
                    </a:lnTo>
                    <a:lnTo>
                      <a:pt x="13" y="199"/>
                    </a:lnTo>
                    <a:lnTo>
                      <a:pt x="9" y="207"/>
                    </a:lnTo>
                    <a:lnTo>
                      <a:pt x="11" y="216"/>
                    </a:lnTo>
                    <a:lnTo>
                      <a:pt x="9" y="222"/>
                    </a:lnTo>
                    <a:lnTo>
                      <a:pt x="7" y="227"/>
                    </a:lnTo>
                    <a:lnTo>
                      <a:pt x="7" y="239"/>
                    </a:lnTo>
                    <a:lnTo>
                      <a:pt x="5" y="244"/>
                    </a:lnTo>
                    <a:lnTo>
                      <a:pt x="3" y="259"/>
                    </a:lnTo>
                    <a:lnTo>
                      <a:pt x="0" y="273"/>
                    </a:lnTo>
                    <a:lnTo>
                      <a:pt x="0" y="282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8" name="Freeform 223"/>
              <p:cNvSpPr>
                <a:spLocks/>
              </p:cNvSpPr>
              <p:nvPr/>
            </p:nvSpPr>
            <p:spPr bwMode="auto">
              <a:xfrm>
                <a:off x="5197" y="950"/>
                <a:ext cx="110" cy="284"/>
              </a:xfrm>
              <a:custGeom>
                <a:avLst/>
                <a:gdLst>
                  <a:gd name="T0" fmla="*/ 107 w 110"/>
                  <a:gd name="T1" fmla="*/ 0 h 284"/>
                  <a:gd name="T2" fmla="*/ 101 w 110"/>
                  <a:gd name="T3" fmla="*/ 0 h 284"/>
                  <a:gd name="T4" fmla="*/ 93 w 110"/>
                  <a:gd name="T5" fmla="*/ 0 h 284"/>
                  <a:gd name="T6" fmla="*/ 90 w 110"/>
                  <a:gd name="T7" fmla="*/ 2 h 284"/>
                  <a:gd name="T8" fmla="*/ 86 w 110"/>
                  <a:gd name="T9" fmla="*/ 8 h 284"/>
                  <a:gd name="T10" fmla="*/ 79 w 110"/>
                  <a:gd name="T11" fmla="*/ 11 h 284"/>
                  <a:gd name="T12" fmla="*/ 76 w 110"/>
                  <a:gd name="T13" fmla="*/ 17 h 284"/>
                  <a:gd name="T14" fmla="*/ 72 w 110"/>
                  <a:gd name="T15" fmla="*/ 17 h 284"/>
                  <a:gd name="T16" fmla="*/ 72 w 110"/>
                  <a:gd name="T17" fmla="*/ 20 h 284"/>
                  <a:gd name="T18" fmla="*/ 66 w 110"/>
                  <a:gd name="T19" fmla="*/ 25 h 284"/>
                  <a:gd name="T20" fmla="*/ 62 w 110"/>
                  <a:gd name="T21" fmla="*/ 31 h 284"/>
                  <a:gd name="T22" fmla="*/ 62 w 110"/>
                  <a:gd name="T23" fmla="*/ 34 h 284"/>
                  <a:gd name="T24" fmla="*/ 61 w 110"/>
                  <a:gd name="T25" fmla="*/ 40 h 284"/>
                  <a:gd name="T26" fmla="*/ 59 w 110"/>
                  <a:gd name="T27" fmla="*/ 42 h 284"/>
                  <a:gd name="T28" fmla="*/ 55 w 110"/>
                  <a:gd name="T29" fmla="*/ 48 h 284"/>
                  <a:gd name="T30" fmla="*/ 53 w 110"/>
                  <a:gd name="T31" fmla="*/ 54 h 284"/>
                  <a:gd name="T32" fmla="*/ 51 w 110"/>
                  <a:gd name="T33" fmla="*/ 60 h 284"/>
                  <a:gd name="T34" fmla="*/ 44 w 110"/>
                  <a:gd name="T35" fmla="*/ 77 h 284"/>
                  <a:gd name="T36" fmla="*/ 40 w 110"/>
                  <a:gd name="T37" fmla="*/ 82 h 284"/>
                  <a:gd name="T38" fmla="*/ 34 w 110"/>
                  <a:gd name="T39" fmla="*/ 97 h 284"/>
                  <a:gd name="T40" fmla="*/ 29 w 110"/>
                  <a:gd name="T41" fmla="*/ 111 h 284"/>
                  <a:gd name="T42" fmla="*/ 26 w 110"/>
                  <a:gd name="T43" fmla="*/ 122 h 284"/>
                  <a:gd name="T44" fmla="*/ 24 w 110"/>
                  <a:gd name="T45" fmla="*/ 137 h 284"/>
                  <a:gd name="T46" fmla="*/ 22 w 110"/>
                  <a:gd name="T47" fmla="*/ 148 h 284"/>
                  <a:gd name="T48" fmla="*/ 18 w 110"/>
                  <a:gd name="T49" fmla="*/ 160 h 284"/>
                  <a:gd name="T50" fmla="*/ 11 w 110"/>
                  <a:gd name="T51" fmla="*/ 177 h 284"/>
                  <a:gd name="T52" fmla="*/ 13 w 110"/>
                  <a:gd name="T53" fmla="*/ 191 h 284"/>
                  <a:gd name="T54" fmla="*/ 11 w 110"/>
                  <a:gd name="T55" fmla="*/ 208 h 284"/>
                  <a:gd name="T56" fmla="*/ 7 w 110"/>
                  <a:gd name="T57" fmla="*/ 217 h 284"/>
                  <a:gd name="T58" fmla="*/ 7 w 110"/>
                  <a:gd name="T59" fmla="*/ 237 h 284"/>
                  <a:gd name="T60" fmla="*/ 1 w 110"/>
                  <a:gd name="T61" fmla="*/ 251 h 284"/>
                  <a:gd name="T62" fmla="*/ 1 w 110"/>
                  <a:gd name="T63" fmla="*/ 268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4"/>
                  <a:gd name="T98" fmla="*/ 110 w 110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4">
                    <a:moveTo>
                      <a:pt x="109" y="0"/>
                    </a:moveTo>
                    <a:lnTo>
                      <a:pt x="107" y="0"/>
                    </a:lnTo>
                    <a:lnTo>
                      <a:pt x="105" y="2"/>
                    </a:lnTo>
                    <a:lnTo>
                      <a:pt x="101" y="0"/>
                    </a:lnTo>
                    <a:lnTo>
                      <a:pt x="95" y="2"/>
                    </a:lnTo>
                    <a:lnTo>
                      <a:pt x="93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79" y="11"/>
                    </a:lnTo>
                    <a:lnTo>
                      <a:pt x="77" y="14"/>
                    </a:lnTo>
                    <a:lnTo>
                      <a:pt x="76" y="17"/>
                    </a:lnTo>
                    <a:lnTo>
                      <a:pt x="74" y="17"/>
                    </a:lnTo>
                    <a:lnTo>
                      <a:pt x="72" y="17"/>
                    </a:lnTo>
                    <a:lnTo>
                      <a:pt x="70" y="17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6" y="25"/>
                    </a:lnTo>
                    <a:lnTo>
                      <a:pt x="64" y="28"/>
                    </a:lnTo>
                    <a:lnTo>
                      <a:pt x="62" y="31"/>
                    </a:lnTo>
                    <a:lnTo>
                      <a:pt x="62" y="34"/>
                    </a:lnTo>
                    <a:lnTo>
                      <a:pt x="61" y="37"/>
                    </a:lnTo>
                    <a:lnTo>
                      <a:pt x="61" y="40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7" y="45"/>
                    </a:lnTo>
                    <a:lnTo>
                      <a:pt x="55" y="48"/>
                    </a:lnTo>
                    <a:lnTo>
                      <a:pt x="55" y="51"/>
                    </a:lnTo>
                    <a:lnTo>
                      <a:pt x="53" y="54"/>
                    </a:lnTo>
                    <a:lnTo>
                      <a:pt x="51" y="57"/>
                    </a:lnTo>
                    <a:lnTo>
                      <a:pt x="51" y="60"/>
                    </a:lnTo>
                    <a:lnTo>
                      <a:pt x="46" y="68"/>
                    </a:lnTo>
                    <a:lnTo>
                      <a:pt x="44" y="77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6" y="91"/>
                    </a:lnTo>
                    <a:lnTo>
                      <a:pt x="34" y="97"/>
                    </a:lnTo>
                    <a:lnTo>
                      <a:pt x="32" y="108"/>
                    </a:lnTo>
                    <a:lnTo>
                      <a:pt x="29" y="111"/>
                    </a:lnTo>
                    <a:lnTo>
                      <a:pt x="29" y="117"/>
                    </a:lnTo>
                    <a:lnTo>
                      <a:pt x="26" y="122"/>
                    </a:lnTo>
                    <a:lnTo>
                      <a:pt x="29" y="131"/>
                    </a:lnTo>
                    <a:lnTo>
                      <a:pt x="24" y="137"/>
                    </a:lnTo>
                    <a:lnTo>
                      <a:pt x="22" y="145"/>
                    </a:lnTo>
                    <a:lnTo>
                      <a:pt x="22" y="148"/>
                    </a:lnTo>
                    <a:lnTo>
                      <a:pt x="20" y="154"/>
                    </a:lnTo>
                    <a:lnTo>
                      <a:pt x="18" y="160"/>
                    </a:lnTo>
                    <a:lnTo>
                      <a:pt x="15" y="171"/>
                    </a:lnTo>
                    <a:lnTo>
                      <a:pt x="11" y="177"/>
                    </a:lnTo>
                    <a:lnTo>
                      <a:pt x="15" y="182"/>
                    </a:lnTo>
                    <a:lnTo>
                      <a:pt x="13" y="191"/>
                    </a:lnTo>
                    <a:lnTo>
                      <a:pt x="13" y="200"/>
                    </a:lnTo>
                    <a:lnTo>
                      <a:pt x="11" y="208"/>
                    </a:lnTo>
                    <a:lnTo>
                      <a:pt x="9" y="214"/>
                    </a:lnTo>
                    <a:lnTo>
                      <a:pt x="7" y="217"/>
                    </a:lnTo>
                    <a:lnTo>
                      <a:pt x="7" y="231"/>
                    </a:lnTo>
                    <a:lnTo>
                      <a:pt x="7" y="237"/>
                    </a:lnTo>
                    <a:lnTo>
                      <a:pt x="7" y="248"/>
                    </a:lnTo>
                    <a:lnTo>
                      <a:pt x="1" y="251"/>
                    </a:lnTo>
                    <a:lnTo>
                      <a:pt x="1" y="265"/>
                    </a:lnTo>
                    <a:lnTo>
                      <a:pt x="1" y="268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9" name="Freeform 224"/>
              <p:cNvSpPr>
                <a:spLocks/>
              </p:cNvSpPr>
              <p:nvPr/>
            </p:nvSpPr>
            <p:spPr bwMode="auto">
              <a:xfrm>
                <a:off x="3223" y="1233"/>
                <a:ext cx="107" cy="274"/>
              </a:xfrm>
              <a:custGeom>
                <a:avLst/>
                <a:gdLst>
                  <a:gd name="T0" fmla="*/ 104 w 107"/>
                  <a:gd name="T1" fmla="*/ 273 h 274"/>
                  <a:gd name="T2" fmla="*/ 98 w 107"/>
                  <a:gd name="T3" fmla="*/ 270 h 274"/>
                  <a:gd name="T4" fmla="*/ 96 w 107"/>
                  <a:gd name="T5" fmla="*/ 270 h 274"/>
                  <a:gd name="T6" fmla="*/ 86 w 107"/>
                  <a:gd name="T7" fmla="*/ 267 h 274"/>
                  <a:gd name="T8" fmla="*/ 83 w 107"/>
                  <a:gd name="T9" fmla="*/ 261 h 274"/>
                  <a:gd name="T10" fmla="*/ 81 w 107"/>
                  <a:gd name="T11" fmla="*/ 261 h 274"/>
                  <a:gd name="T12" fmla="*/ 77 w 107"/>
                  <a:gd name="T13" fmla="*/ 258 h 274"/>
                  <a:gd name="T14" fmla="*/ 71 w 107"/>
                  <a:gd name="T15" fmla="*/ 252 h 274"/>
                  <a:gd name="T16" fmla="*/ 67 w 107"/>
                  <a:gd name="T17" fmla="*/ 247 h 274"/>
                  <a:gd name="T18" fmla="*/ 67 w 107"/>
                  <a:gd name="T19" fmla="*/ 244 h 274"/>
                  <a:gd name="T20" fmla="*/ 62 w 107"/>
                  <a:gd name="T21" fmla="*/ 238 h 274"/>
                  <a:gd name="T22" fmla="*/ 60 w 107"/>
                  <a:gd name="T23" fmla="*/ 235 h 274"/>
                  <a:gd name="T24" fmla="*/ 60 w 107"/>
                  <a:gd name="T25" fmla="*/ 229 h 274"/>
                  <a:gd name="T26" fmla="*/ 58 w 107"/>
                  <a:gd name="T27" fmla="*/ 227 h 274"/>
                  <a:gd name="T28" fmla="*/ 54 w 107"/>
                  <a:gd name="T29" fmla="*/ 224 h 274"/>
                  <a:gd name="T30" fmla="*/ 53 w 107"/>
                  <a:gd name="T31" fmla="*/ 221 h 274"/>
                  <a:gd name="T32" fmla="*/ 47 w 107"/>
                  <a:gd name="T33" fmla="*/ 209 h 274"/>
                  <a:gd name="T34" fmla="*/ 42 w 107"/>
                  <a:gd name="T35" fmla="*/ 198 h 274"/>
                  <a:gd name="T36" fmla="*/ 38 w 107"/>
                  <a:gd name="T37" fmla="*/ 189 h 274"/>
                  <a:gd name="T38" fmla="*/ 34 w 107"/>
                  <a:gd name="T39" fmla="*/ 175 h 274"/>
                  <a:gd name="T40" fmla="*/ 30 w 107"/>
                  <a:gd name="T41" fmla="*/ 163 h 274"/>
                  <a:gd name="T42" fmla="*/ 26 w 107"/>
                  <a:gd name="T43" fmla="*/ 152 h 274"/>
                  <a:gd name="T44" fmla="*/ 24 w 107"/>
                  <a:gd name="T45" fmla="*/ 137 h 274"/>
                  <a:gd name="T46" fmla="*/ 21 w 107"/>
                  <a:gd name="T47" fmla="*/ 129 h 274"/>
                  <a:gd name="T48" fmla="*/ 17 w 107"/>
                  <a:gd name="T49" fmla="*/ 112 h 274"/>
                  <a:gd name="T50" fmla="*/ 17 w 107"/>
                  <a:gd name="T51" fmla="*/ 100 h 274"/>
                  <a:gd name="T52" fmla="*/ 13 w 107"/>
                  <a:gd name="T53" fmla="*/ 89 h 274"/>
                  <a:gd name="T54" fmla="*/ 11 w 107"/>
                  <a:gd name="T55" fmla="*/ 68 h 274"/>
                  <a:gd name="T56" fmla="*/ 9 w 107"/>
                  <a:gd name="T57" fmla="*/ 57 h 274"/>
                  <a:gd name="T58" fmla="*/ 5 w 107"/>
                  <a:gd name="T59" fmla="*/ 45 h 274"/>
                  <a:gd name="T60" fmla="*/ 1 w 107"/>
                  <a:gd name="T61" fmla="*/ 25 h 274"/>
                  <a:gd name="T62" fmla="*/ 3 w 107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74"/>
                  <a:gd name="T98" fmla="*/ 107 w 107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74">
                    <a:moveTo>
                      <a:pt x="106" y="273"/>
                    </a:moveTo>
                    <a:lnTo>
                      <a:pt x="104" y="273"/>
                    </a:lnTo>
                    <a:lnTo>
                      <a:pt x="100" y="273"/>
                    </a:lnTo>
                    <a:lnTo>
                      <a:pt x="98" y="270"/>
                    </a:lnTo>
                    <a:lnTo>
                      <a:pt x="96" y="273"/>
                    </a:lnTo>
                    <a:lnTo>
                      <a:pt x="96" y="270"/>
                    </a:lnTo>
                    <a:lnTo>
                      <a:pt x="90" y="270"/>
                    </a:lnTo>
                    <a:lnTo>
                      <a:pt x="86" y="267"/>
                    </a:lnTo>
                    <a:lnTo>
                      <a:pt x="84" y="261"/>
                    </a:lnTo>
                    <a:lnTo>
                      <a:pt x="83" y="261"/>
                    </a:lnTo>
                    <a:lnTo>
                      <a:pt x="81" y="261"/>
                    </a:lnTo>
                    <a:lnTo>
                      <a:pt x="79" y="258"/>
                    </a:lnTo>
                    <a:lnTo>
                      <a:pt x="77" y="258"/>
                    </a:lnTo>
                    <a:lnTo>
                      <a:pt x="73" y="258"/>
                    </a:lnTo>
                    <a:lnTo>
                      <a:pt x="71" y="252"/>
                    </a:lnTo>
                    <a:lnTo>
                      <a:pt x="69" y="250"/>
                    </a:lnTo>
                    <a:lnTo>
                      <a:pt x="67" y="247"/>
                    </a:lnTo>
                    <a:lnTo>
                      <a:pt x="67" y="244"/>
                    </a:lnTo>
                    <a:lnTo>
                      <a:pt x="62" y="238"/>
                    </a:lnTo>
                    <a:lnTo>
                      <a:pt x="60" y="235"/>
                    </a:lnTo>
                    <a:lnTo>
                      <a:pt x="60" y="229"/>
                    </a:lnTo>
                    <a:lnTo>
                      <a:pt x="58" y="227"/>
                    </a:lnTo>
                    <a:lnTo>
                      <a:pt x="56" y="227"/>
                    </a:lnTo>
                    <a:lnTo>
                      <a:pt x="54" y="224"/>
                    </a:lnTo>
                    <a:lnTo>
                      <a:pt x="53" y="224"/>
                    </a:lnTo>
                    <a:lnTo>
                      <a:pt x="53" y="221"/>
                    </a:lnTo>
                    <a:lnTo>
                      <a:pt x="51" y="221"/>
                    </a:lnTo>
                    <a:lnTo>
                      <a:pt x="47" y="209"/>
                    </a:lnTo>
                    <a:lnTo>
                      <a:pt x="45" y="206"/>
                    </a:lnTo>
                    <a:lnTo>
                      <a:pt x="42" y="198"/>
                    </a:lnTo>
                    <a:lnTo>
                      <a:pt x="38" y="195"/>
                    </a:lnTo>
                    <a:lnTo>
                      <a:pt x="38" y="189"/>
                    </a:lnTo>
                    <a:lnTo>
                      <a:pt x="36" y="181"/>
                    </a:lnTo>
                    <a:lnTo>
                      <a:pt x="34" y="175"/>
                    </a:lnTo>
                    <a:lnTo>
                      <a:pt x="32" y="169"/>
                    </a:lnTo>
                    <a:lnTo>
                      <a:pt x="30" y="163"/>
                    </a:lnTo>
                    <a:lnTo>
                      <a:pt x="28" y="160"/>
                    </a:lnTo>
                    <a:lnTo>
                      <a:pt x="26" y="152"/>
                    </a:lnTo>
                    <a:lnTo>
                      <a:pt x="24" y="143"/>
                    </a:lnTo>
                    <a:lnTo>
                      <a:pt x="24" y="137"/>
                    </a:lnTo>
                    <a:lnTo>
                      <a:pt x="26" y="135"/>
                    </a:lnTo>
                    <a:lnTo>
                      <a:pt x="21" y="129"/>
                    </a:lnTo>
                    <a:lnTo>
                      <a:pt x="19" y="123"/>
                    </a:lnTo>
                    <a:lnTo>
                      <a:pt x="17" y="112"/>
                    </a:lnTo>
                    <a:lnTo>
                      <a:pt x="17" y="109"/>
                    </a:lnTo>
                    <a:lnTo>
                      <a:pt x="17" y="100"/>
                    </a:lnTo>
                    <a:lnTo>
                      <a:pt x="15" y="94"/>
                    </a:lnTo>
                    <a:lnTo>
                      <a:pt x="13" y="89"/>
                    </a:lnTo>
                    <a:lnTo>
                      <a:pt x="9" y="80"/>
                    </a:lnTo>
                    <a:lnTo>
                      <a:pt x="11" y="68"/>
                    </a:lnTo>
                    <a:lnTo>
                      <a:pt x="9" y="57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5" y="34"/>
                    </a:lnTo>
                    <a:lnTo>
                      <a:pt x="1" y="25"/>
                    </a:lnTo>
                    <a:lnTo>
                      <a:pt x="1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0" name="Freeform 225"/>
              <p:cNvSpPr>
                <a:spLocks/>
              </p:cNvSpPr>
              <p:nvPr/>
            </p:nvSpPr>
            <p:spPr bwMode="auto">
              <a:xfrm>
                <a:off x="3329" y="1233"/>
                <a:ext cx="110" cy="288"/>
              </a:xfrm>
              <a:custGeom>
                <a:avLst/>
                <a:gdLst>
                  <a:gd name="T0" fmla="*/ 3 w 110"/>
                  <a:gd name="T1" fmla="*/ 284 h 288"/>
                  <a:gd name="T2" fmla="*/ 12 w 110"/>
                  <a:gd name="T3" fmla="*/ 287 h 288"/>
                  <a:gd name="T4" fmla="*/ 18 w 110"/>
                  <a:gd name="T5" fmla="*/ 284 h 288"/>
                  <a:gd name="T6" fmla="*/ 22 w 110"/>
                  <a:gd name="T7" fmla="*/ 284 h 288"/>
                  <a:gd name="T8" fmla="*/ 27 w 110"/>
                  <a:gd name="T9" fmla="*/ 278 h 288"/>
                  <a:gd name="T10" fmla="*/ 31 w 110"/>
                  <a:gd name="T11" fmla="*/ 272 h 288"/>
                  <a:gd name="T12" fmla="*/ 35 w 110"/>
                  <a:gd name="T13" fmla="*/ 269 h 288"/>
                  <a:gd name="T14" fmla="*/ 36 w 110"/>
                  <a:gd name="T15" fmla="*/ 269 h 288"/>
                  <a:gd name="T16" fmla="*/ 40 w 110"/>
                  <a:gd name="T17" fmla="*/ 261 h 288"/>
                  <a:gd name="T18" fmla="*/ 44 w 110"/>
                  <a:gd name="T19" fmla="*/ 258 h 288"/>
                  <a:gd name="T20" fmla="*/ 46 w 110"/>
                  <a:gd name="T21" fmla="*/ 255 h 288"/>
                  <a:gd name="T22" fmla="*/ 48 w 110"/>
                  <a:gd name="T23" fmla="*/ 249 h 288"/>
                  <a:gd name="T24" fmla="*/ 49 w 110"/>
                  <a:gd name="T25" fmla="*/ 246 h 288"/>
                  <a:gd name="T26" fmla="*/ 53 w 110"/>
                  <a:gd name="T27" fmla="*/ 238 h 288"/>
                  <a:gd name="T28" fmla="*/ 55 w 110"/>
                  <a:gd name="T29" fmla="*/ 232 h 288"/>
                  <a:gd name="T30" fmla="*/ 57 w 110"/>
                  <a:gd name="T31" fmla="*/ 232 h 288"/>
                  <a:gd name="T32" fmla="*/ 62 w 110"/>
                  <a:gd name="T33" fmla="*/ 220 h 288"/>
                  <a:gd name="T34" fmla="*/ 68 w 110"/>
                  <a:gd name="T35" fmla="*/ 209 h 288"/>
                  <a:gd name="T36" fmla="*/ 72 w 110"/>
                  <a:gd name="T37" fmla="*/ 195 h 288"/>
                  <a:gd name="T38" fmla="*/ 75 w 110"/>
                  <a:gd name="T39" fmla="*/ 186 h 288"/>
                  <a:gd name="T40" fmla="*/ 77 w 110"/>
                  <a:gd name="T41" fmla="*/ 172 h 288"/>
                  <a:gd name="T42" fmla="*/ 84 w 110"/>
                  <a:gd name="T43" fmla="*/ 160 h 288"/>
                  <a:gd name="T44" fmla="*/ 84 w 110"/>
                  <a:gd name="T45" fmla="*/ 140 h 288"/>
                  <a:gd name="T46" fmla="*/ 90 w 110"/>
                  <a:gd name="T47" fmla="*/ 129 h 288"/>
                  <a:gd name="T48" fmla="*/ 92 w 110"/>
                  <a:gd name="T49" fmla="*/ 120 h 288"/>
                  <a:gd name="T50" fmla="*/ 94 w 110"/>
                  <a:gd name="T51" fmla="*/ 106 h 288"/>
                  <a:gd name="T52" fmla="*/ 97 w 110"/>
                  <a:gd name="T53" fmla="*/ 88 h 288"/>
                  <a:gd name="T54" fmla="*/ 97 w 110"/>
                  <a:gd name="T55" fmla="*/ 74 h 288"/>
                  <a:gd name="T56" fmla="*/ 99 w 110"/>
                  <a:gd name="T57" fmla="*/ 57 h 288"/>
                  <a:gd name="T58" fmla="*/ 103 w 110"/>
                  <a:gd name="T59" fmla="*/ 43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4"/>
                    </a:moveTo>
                    <a:lnTo>
                      <a:pt x="3" y="284"/>
                    </a:lnTo>
                    <a:lnTo>
                      <a:pt x="9" y="281"/>
                    </a:lnTo>
                    <a:lnTo>
                      <a:pt x="12" y="287"/>
                    </a:lnTo>
                    <a:lnTo>
                      <a:pt x="14" y="284"/>
                    </a:lnTo>
                    <a:lnTo>
                      <a:pt x="18" y="284"/>
                    </a:lnTo>
                    <a:lnTo>
                      <a:pt x="20" y="284"/>
                    </a:lnTo>
                    <a:lnTo>
                      <a:pt x="22" y="284"/>
                    </a:lnTo>
                    <a:lnTo>
                      <a:pt x="25" y="281"/>
                    </a:lnTo>
                    <a:lnTo>
                      <a:pt x="27" y="278"/>
                    </a:lnTo>
                    <a:lnTo>
                      <a:pt x="27" y="275"/>
                    </a:lnTo>
                    <a:lnTo>
                      <a:pt x="31" y="272"/>
                    </a:lnTo>
                    <a:lnTo>
                      <a:pt x="35" y="269"/>
                    </a:lnTo>
                    <a:lnTo>
                      <a:pt x="36" y="269"/>
                    </a:lnTo>
                    <a:lnTo>
                      <a:pt x="38" y="264"/>
                    </a:lnTo>
                    <a:lnTo>
                      <a:pt x="40" y="261"/>
                    </a:lnTo>
                    <a:lnTo>
                      <a:pt x="42" y="261"/>
                    </a:lnTo>
                    <a:lnTo>
                      <a:pt x="44" y="258"/>
                    </a:lnTo>
                    <a:lnTo>
                      <a:pt x="46" y="255"/>
                    </a:lnTo>
                    <a:lnTo>
                      <a:pt x="48" y="252"/>
                    </a:lnTo>
                    <a:lnTo>
                      <a:pt x="48" y="249"/>
                    </a:lnTo>
                    <a:lnTo>
                      <a:pt x="49" y="246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1" y="232"/>
                    </a:lnTo>
                    <a:lnTo>
                      <a:pt x="55" y="232"/>
                    </a:lnTo>
                    <a:lnTo>
                      <a:pt x="53" y="229"/>
                    </a:lnTo>
                    <a:lnTo>
                      <a:pt x="57" y="232"/>
                    </a:lnTo>
                    <a:lnTo>
                      <a:pt x="62" y="220"/>
                    </a:lnTo>
                    <a:lnTo>
                      <a:pt x="64" y="215"/>
                    </a:lnTo>
                    <a:lnTo>
                      <a:pt x="68" y="209"/>
                    </a:lnTo>
                    <a:lnTo>
                      <a:pt x="70" y="203"/>
                    </a:lnTo>
                    <a:lnTo>
                      <a:pt x="72" y="195"/>
                    </a:lnTo>
                    <a:lnTo>
                      <a:pt x="73" y="189"/>
                    </a:lnTo>
                    <a:lnTo>
                      <a:pt x="75" y="186"/>
                    </a:lnTo>
                    <a:lnTo>
                      <a:pt x="77" y="183"/>
                    </a:lnTo>
                    <a:lnTo>
                      <a:pt x="77" y="172"/>
                    </a:lnTo>
                    <a:lnTo>
                      <a:pt x="83" y="163"/>
                    </a:lnTo>
                    <a:lnTo>
                      <a:pt x="84" y="160"/>
                    </a:lnTo>
                    <a:lnTo>
                      <a:pt x="83" y="154"/>
                    </a:lnTo>
                    <a:lnTo>
                      <a:pt x="84" y="140"/>
                    </a:lnTo>
                    <a:lnTo>
                      <a:pt x="88" y="140"/>
                    </a:lnTo>
                    <a:lnTo>
                      <a:pt x="90" y="129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94" y="109"/>
                    </a:lnTo>
                    <a:lnTo>
                      <a:pt x="94" y="106"/>
                    </a:lnTo>
                    <a:lnTo>
                      <a:pt x="94" y="100"/>
                    </a:lnTo>
                    <a:lnTo>
                      <a:pt x="97" y="88"/>
                    </a:lnTo>
                    <a:lnTo>
                      <a:pt x="97" y="83"/>
                    </a:lnTo>
                    <a:lnTo>
                      <a:pt x="97" y="74"/>
                    </a:lnTo>
                    <a:lnTo>
                      <a:pt x="101" y="68"/>
                    </a:lnTo>
                    <a:lnTo>
                      <a:pt x="99" y="57"/>
                    </a:lnTo>
                    <a:lnTo>
                      <a:pt x="103" y="51"/>
                    </a:lnTo>
                    <a:lnTo>
                      <a:pt x="103" y="43"/>
                    </a:lnTo>
                    <a:lnTo>
                      <a:pt x="103" y="37"/>
                    </a:lnTo>
                    <a:lnTo>
                      <a:pt x="107" y="28"/>
                    </a:lnTo>
                    <a:lnTo>
                      <a:pt x="107" y="20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1" name="Freeform 226"/>
              <p:cNvSpPr>
                <a:spLocks/>
              </p:cNvSpPr>
              <p:nvPr/>
            </p:nvSpPr>
            <p:spPr bwMode="auto">
              <a:xfrm>
                <a:off x="3329" y="1233"/>
                <a:ext cx="110" cy="288"/>
              </a:xfrm>
              <a:custGeom>
                <a:avLst/>
                <a:gdLst>
                  <a:gd name="T0" fmla="*/ 3 w 110"/>
                  <a:gd name="T1" fmla="*/ 284 h 288"/>
                  <a:gd name="T2" fmla="*/ 12 w 110"/>
                  <a:gd name="T3" fmla="*/ 287 h 288"/>
                  <a:gd name="T4" fmla="*/ 18 w 110"/>
                  <a:gd name="T5" fmla="*/ 284 h 288"/>
                  <a:gd name="T6" fmla="*/ 22 w 110"/>
                  <a:gd name="T7" fmla="*/ 284 h 288"/>
                  <a:gd name="T8" fmla="*/ 27 w 110"/>
                  <a:gd name="T9" fmla="*/ 278 h 288"/>
                  <a:gd name="T10" fmla="*/ 31 w 110"/>
                  <a:gd name="T11" fmla="*/ 272 h 288"/>
                  <a:gd name="T12" fmla="*/ 35 w 110"/>
                  <a:gd name="T13" fmla="*/ 269 h 288"/>
                  <a:gd name="T14" fmla="*/ 36 w 110"/>
                  <a:gd name="T15" fmla="*/ 269 h 288"/>
                  <a:gd name="T16" fmla="*/ 40 w 110"/>
                  <a:gd name="T17" fmla="*/ 261 h 288"/>
                  <a:gd name="T18" fmla="*/ 44 w 110"/>
                  <a:gd name="T19" fmla="*/ 258 h 288"/>
                  <a:gd name="T20" fmla="*/ 46 w 110"/>
                  <a:gd name="T21" fmla="*/ 255 h 288"/>
                  <a:gd name="T22" fmla="*/ 48 w 110"/>
                  <a:gd name="T23" fmla="*/ 249 h 288"/>
                  <a:gd name="T24" fmla="*/ 49 w 110"/>
                  <a:gd name="T25" fmla="*/ 246 h 288"/>
                  <a:gd name="T26" fmla="*/ 53 w 110"/>
                  <a:gd name="T27" fmla="*/ 238 h 288"/>
                  <a:gd name="T28" fmla="*/ 55 w 110"/>
                  <a:gd name="T29" fmla="*/ 232 h 288"/>
                  <a:gd name="T30" fmla="*/ 57 w 110"/>
                  <a:gd name="T31" fmla="*/ 232 h 288"/>
                  <a:gd name="T32" fmla="*/ 62 w 110"/>
                  <a:gd name="T33" fmla="*/ 220 h 288"/>
                  <a:gd name="T34" fmla="*/ 68 w 110"/>
                  <a:gd name="T35" fmla="*/ 209 h 288"/>
                  <a:gd name="T36" fmla="*/ 72 w 110"/>
                  <a:gd name="T37" fmla="*/ 195 h 288"/>
                  <a:gd name="T38" fmla="*/ 75 w 110"/>
                  <a:gd name="T39" fmla="*/ 186 h 288"/>
                  <a:gd name="T40" fmla="*/ 77 w 110"/>
                  <a:gd name="T41" fmla="*/ 172 h 288"/>
                  <a:gd name="T42" fmla="*/ 84 w 110"/>
                  <a:gd name="T43" fmla="*/ 160 h 288"/>
                  <a:gd name="T44" fmla="*/ 84 w 110"/>
                  <a:gd name="T45" fmla="*/ 140 h 288"/>
                  <a:gd name="T46" fmla="*/ 90 w 110"/>
                  <a:gd name="T47" fmla="*/ 129 h 288"/>
                  <a:gd name="T48" fmla="*/ 92 w 110"/>
                  <a:gd name="T49" fmla="*/ 120 h 288"/>
                  <a:gd name="T50" fmla="*/ 96 w 110"/>
                  <a:gd name="T51" fmla="*/ 103 h 288"/>
                  <a:gd name="T52" fmla="*/ 97 w 110"/>
                  <a:gd name="T53" fmla="*/ 88 h 288"/>
                  <a:gd name="T54" fmla="*/ 97 w 110"/>
                  <a:gd name="T55" fmla="*/ 71 h 288"/>
                  <a:gd name="T56" fmla="*/ 99 w 110"/>
                  <a:gd name="T57" fmla="*/ 57 h 288"/>
                  <a:gd name="T58" fmla="*/ 103 w 110"/>
                  <a:gd name="T59" fmla="*/ 43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4"/>
                    </a:moveTo>
                    <a:lnTo>
                      <a:pt x="3" y="284"/>
                    </a:lnTo>
                    <a:lnTo>
                      <a:pt x="9" y="281"/>
                    </a:lnTo>
                    <a:lnTo>
                      <a:pt x="12" y="287"/>
                    </a:lnTo>
                    <a:lnTo>
                      <a:pt x="14" y="284"/>
                    </a:lnTo>
                    <a:lnTo>
                      <a:pt x="18" y="284"/>
                    </a:lnTo>
                    <a:lnTo>
                      <a:pt x="20" y="284"/>
                    </a:lnTo>
                    <a:lnTo>
                      <a:pt x="22" y="284"/>
                    </a:lnTo>
                    <a:lnTo>
                      <a:pt x="25" y="281"/>
                    </a:lnTo>
                    <a:lnTo>
                      <a:pt x="27" y="278"/>
                    </a:lnTo>
                    <a:lnTo>
                      <a:pt x="27" y="275"/>
                    </a:lnTo>
                    <a:lnTo>
                      <a:pt x="31" y="272"/>
                    </a:lnTo>
                    <a:lnTo>
                      <a:pt x="35" y="269"/>
                    </a:lnTo>
                    <a:lnTo>
                      <a:pt x="36" y="269"/>
                    </a:lnTo>
                    <a:lnTo>
                      <a:pt x="38" y="264"/>
                    </a:lnTo>
                    <a:lnTo>
                      <a:pt x="40" y="261"/>
                    </a:lnTo>
                    <a:lnTo>
                      <a:pt x="42" y="261"/>
                    </a:lnTo>
                    <a:lnTo>
                      <a:pt x="44" y="258"/>
                    </a:lnTo>
                    <a:lnTo>
                      <a:pt x="46" y="255"/>
                    </a:lnTo>
                    <a:lnTo>
                      <a:pt x="48" y="252"/>
                    </a:lnTo>
                    <a:lnTo>
                      <a:pt x="48" y="249"/>
                    </a:lnTo>
                    <a:lnTo>
                      <a:pt x="49" y="246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1" y="232"/>
                    </a:lnTo>
                    <a:lnTo>
                      <a:pt x="55" y="232"/>
                    </a:lnTo>
                    <a:lnTo>
                      <a:pt x="53" y="229"/>
                    </a:lnTo>
                    <a:lnTo>
                      <a:pt x="57" y="232"/>
                    </a:lnTo>
                    <a:lnTo>
                      <a:pt x="62" y="220"/>
                    </a:lnTo>
                    <a:lnTo>
                      <a:pt x="64" y="215"/>
                    </a:lnTo>
                    <a:lnTo>
                      <a:pt x="68" y="209"/>
                    </a:lnTo>
                    <a:lnTo>
                      <a:pt x="70" y="203"/>
                    </a:lnTo>
                    <a:lnTo>
                      <a:pt x="72" y="195"/>
                    </a:lnTo>
                    <a:lnTo>
                      <a:pt x="73" y="189"/>
                    </a:lnTo>
                    <a:lnTo>
                      <a:pt x="75" y="186"/>
                    </a:lnTo>
                    <a:lnTo>
                      <a:pt x="77" y="183"/>
                    </a:lnTo>
                    <a:lnTo>
                      <a:pt x="77" y="172"/>
                    </a:lnTo>
                    <a:lnTo>
                      <a:pt x="83" y="163"/>
                    </a:lnTo>
                    <a:lnTo>
                      <a:pt x="84" y="160"/>
                    </a:lnTo>
                    <a:lnTo>
                      <a:pt x="83" y="154"/>
                    </a:lnTo>
                    <a:lnTo>
                      <a:pt x="84" y="140"/>
                    </a:lnTo>
                    <a:lnTo>
                      <a:pt x="88" y="140"/>
                    </a:lnTo>
                    <a:lnTo>
                      <a:pt x="90" y="129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94" y="109"/>
                    </a:lnTo>
                    <a:lnTo>
                      <a:pt x="96" y="103"/>
                    </a:lnTo>
                    <a:lnTo>
                      <a:pt x="94" y="100"/>
                    </a:lnTo>
                    <a:lnTo>
                      <a:pt x="97" y="88"/>
                    </a:lnTo>
                    <a:lnTo>
                      <a:pt x="97" y="83"/>
                    </a:lnTo>
                    <a:lnTo>
                      <a:pt x="97" y="71"/>
                    </a:lnTo>
                    <a:lnTo>
                      <a:pt x="101" y="68"/>
                    </a:lnTo>
                    <a:lnTo>
                      <a:pt x="99" y="57"/>
                    </a:lnTo>
                    <a:lnTo>
                      <a:pt x="103" y="51"/>
                    </a:lnTo>
                    <a:lnTo>
                      <a:pt x="103" y="43"/>
                    </a:lnTo>
                    <a:lnTo>
                      <a:pt x="103" y="37"/>
                    </a:lnTo>
                    <a:lnTo>
                      <a:pt x="107" y="28"/>
                    </a:lnTo>
                    <a:lnTo>
                      <a:pt x="107" y="20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2" name="Freeform 227"/>
              <p:cNvSpPr>
                <a:spLocks/>
              </p:cNvSpPr>
              <p:nvPr/>
            </p:nvSpPr>
            <p:spPr bwMode="auto">
              <a:xfrm>
                <a:off x="3223" y="1233"/>
                <a:ext cx="107" cy="274"/>
              </a:xfrm>
              <a:custGeom>
                <a:avLst/>
                <a:gdLst>
                  <a:gd name="T0" fmla="*/ 104 w 107"/>
                  <a:gd name="T1" fmla="*/ 273 h 274"/>
                  <a:gd name="T2" fmla="*/ 98 w 107"/>
                  <a:gd name="T3" fmla="*/ 270 h 274"/>
                  <a:gd name="T4" fmla="*/ 92 w 107"/>
                  <a:gd name="T5" fmla="*/ 270 h 274"/>
                  <a:gd name="T6" fmla="*/ 86 w 107"/>
                  <a:gd name="T7" fmla="*/ 267 h 274"/>
                  <a:gd name="T8" fmla="*/ 81 w 107"/>
                  <a:gd name="T9" fmla="*/ 261 h 274"/>
                  <a:gd name="T10" fmla="*/ 81 w 107"/>
                  <a:gd name="T11" fmla="*/ 261 h 274"/>
                  <a:gd name="T12" fmla="*/ 77 w 107"/>
                  <a:gd name="T13" fmla="*/ 258 h 274"/>
                  <a:gd name="T14" fmla="*/ 71 w 107"/>
                  <a:gd name="T15" fmla="*/ 252 h 274"/>
                  <a:gd name="T16" fmla="*/ 67 w 107"/>
                  <a:gd name="T17" fmla="*/ 247 h 274"/>
                  <a:gd name="T18" fmla="*/ 67 w 107"/>
                  <a:gd name="T19" fmla="*/ 244 h 274"/>
                  <a:gd name="T20" fmla="*/ 62 w 107"/>
                  <a:gd name="T21" fmla="*/ 238 h 274"/>
                  <a:gd name="T22" fmla="*/ 60 w 107"/>
                  <a:gd name="T23" fmla="*/ 235 h 274"/>
                  <a:gd name="T24" fmla="*/ 60 w 107"/>
                  <a:gd name="T25" fmla="*/ 229 h 274"/>
                  <a:gd name="T26" fmla="*/ 58 w 107"/>
                  <a:gd name="T27" fmla="*/ 227 h 274"/>
                  <a:gd name="T28" fmla="*/ 54 w 107"/>
                  <a:gd name="T29" fmla="*/ 224 h 274"/>
                  <a:gd name="T30" fmla="*/ 53 w 107"/>
                  <a:gd name="T31" fmla="*/ 221 h 274"/>
                  <a:gd name="T32" fmla="*/ 47 w 107"/>
                  <a:gd name="T33" fmla="*/ 209 h 274"/>
                  <a:gd name="T34" fmla="*/ 42 w 107"/>
                  <a:gd name="T35" fmla="*/ 198 h 274"/>
                  <a:gd name="T36" fmla="*/ 38 w 107"/>
                  <a:gd name="T37" fmla="*/ 189 h 274"/>
                  <a:gd name="T38" fmla="*/ 34 w 107"/>
                  <a:gd name="T39" fmla="*/ 175 h 274"/>
                  <a:gd name="T40" fmla="*/ 30 w 107"/>
                  <a:gd name="T41" fmla="*/ 163 h 274"/>
                  <a:gd name="T42" fmla="*/ 26 w 107"/>
                  <a:gd name="T43" fmla="*/ 152 h 274"/>
                  <a:gd name="T44" fmla="*/ 24 w 107"/>
                  <a:gd name="T45" fmla="*/ 137 h 274"/>
                  <a:gd name="T46" fmla="*/ 21 w 107"/>
                  <a:gd name="T47" fmla="*/ 129 h 274"/>
                  <a:gd name="T48" fmla="*/ 17 w 107"/>
                  <a:gd name="T49" fmla="*/ 112 h 274"/>
                  <a:gd name="T50" fmla="*/ 17 w 107"/>
                  <a:gd name="T51" fmla="*/ 103 h 274"/>
                  <a:gd name="T52" fmla="*/ 13 w 107"/>
                  <a:gd name="T53" fmla="*/ 89 h 274"/>
                  <a:gd name="T54" fmla="*/ 11 w 107"/>
                  <a:gd name="T55" fmla="*/ 68 h 274"/>
                  <a:gd name="T56" fmla="*/ 9 w 107"/>
                  <a:gd name="T57" fmla="*/ 60 h 274"/>
                  <a:gd name="T58" fmla="*/ 5 w 107"/>
                  <a:gd name="T59" fmla="*/ 45 h 274"/>
                  <a:gd name="T60" fmla="*/ 1 w 107"/>
                  <a:gd name="T61" fmla="*/ 25 h 274"/>
                  <a:gd name="T62" fmla="*/ 3 w 107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74"/>
                  <a:gd name="T98" fmla="*/ 107 w 107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74">
                    <a:moveTo>
                      <a:pt x="106" y="273"/>
                    </a:moveTo>
                    <a:lnTo>
                      <a:pt x="104" y="273"/>
                    </a:lnTo>
                    <a:lnTo>
                      <a:pt x="100" y="273"/>
                    </a:lnTo>
                    <a:lnTo>
                      <a:pt x="98" y="270"/>
                    </a:lnTo>
                    <a:lnTo>
                      <a:pt x="94" y="273"/>
                    </a:lnTo>
                    <a:lnTo>
                      <a:pt x="92" y="270"/>
                    </a:lnTo>
                    <a:lnTo>
                      <a:pt x="90" y="270"/>
                    </a:lnTo>
                    <a:lnTo>
                      <a:pt x="86" y="267"/>
                    </a:lnTo>
                    <a:lnTo>
                      <a:pt x="84" y="264"/>
                    </a:lnTo>
                    <a:lnTo>
                      <a:pt x="81" y="261"/>
                    </a:lnTo>
                    <a:lnTo>
                      <a:pt x="77" y="261"/>
                    </a:lnTo>
                    <a:lnTo>
                      <a:pt x="77" y="258"/>
                    </a:lnTo>
                    <a:lnTo>
                      <a:pt x="73" y="258"/>
                    </a:lnTo>
                    <a:lnTo>
                      <a:pt x="71" y="252"/>
                    </a:lnTo>
                    <a:lnTo>
                      <a:pt x="67" y="252"/>
                    </a:lnTo>
                    <a:lnTo>
                      <a:pt x="67" y="247"/>
                    </a:lnTo>
                    <a:lnTo>
                      <a:pt x="67" y="244"/>
                    </a:lnTo>
                    <a:lnTo>
                      <a:pt x="62" y="238"/>
                    </a:lnTo>
                    <a:lnTo>
                      <a:pt x="60" y="235"/>
                    </a:lnTo>
                    <a:lnTo>
                      <a:pt x="60" y="229"/>
                    </a:lnTo>
                    <a:lnTo>
                      <a:pt x="58" y="227"/>
                    </a:lnTo>
                    <a:lnTo>
                      <a:pt x="56" y="227"/>
                    </a:lnTo>
                    <a:lnTo>
                      <a:pt x="54" y="224"/>
                    </a:lnTo>
                    <a:lnTo>
                      <a:pt x="53" y="224"/>
                    </a:lnTo>
                    <a:lnTo>
                      <a:pt x="53" y="221"/>
                    </a:lnTo>
                    <a:lnTo>
                      <a:pt x="51" y="221"/>
                    </a:lnTo>
                    <a:lnTo>
                      <a:pt x="47" y="209"/>
                    </a:lnTo>
                    <a:lnTo>
                      <a:pt x="45" y="206"/>
                    </a:lnTo>
                    <a:lnTo>
                      <a:pt x="42" y="198"/>
                    </a:lnTo>
                    <a:lnTo>
                      <a:pt x="38" y="195"/>
                    </a:lnTo>
                    <a:lnTo>
                      <a:pt x="38" y="189"/>
                    </a:lnTo>
                    <a:lnTo>
                      <a:pt x="36" y="181"/>
                    </a:lnTo>
                    <a:lnTo>
                      <a:pt x="34" y="175"/>
                    </a:lnTo>
                    <a:lnTo>
                      <a:pt x="30" y="166"/>
                    </a:lnTo>
                    <a:lnTo>
                      <a:pt x="30" y="163"/>
                    </a:lnTo>
                    <a:lnTo>
                      <a:pt x="28" y="160"/>
                    </a:lnTo>
                    <a:lnTo>
                      <a:pt x="26" y="152"/>
                    </a:lnTo>
                    <a:lnTo>
                      <a:pt x="22" y="146"/>
                    </a:lnTo>
                    <a:lnTo>
                      <a:pt x="24" y="137"/>
                    </a:lnTo>
                    <a:lnTo>
                      <a:pt x="24" y="135"/>
                    </a:lnTo>
                    <a:lnTo>
                      <a:pt x="21" y="129"/>
                    </a:lnTo>
                    <a:lnTo>
                      <a:pt x="19" y="123"/>
                    </a:lnTo>
                    <a:lnTo>
                      <a:pt x="17" y="112"/>
                    </a:lnTo>
                    <a:lnTo>
                      <a:pt x="17" y="109"/>
                    </a:lnTo>
                    <a:lnTo>
                      <a:pt x="17" y="103"/>
                    </a:lnTo>
                    <a:lnTo>
                      <a:pt x="15" y="94"/>
                    </a:lnTo>
                    <a:lnTo>
                      <a:pt x="13" y="89"/>
                    </a:lnTo>
                    <a:lnTo>
                      <a:pt x="9" y="80"/>
                    </a:lnTo>
                    <a:lnTo>
                      <a:pt x="11" y="68"/>
                    </a:lnTo>
                    <a:lnTo>
                      <a:pt x="7" y="66"/>
                    </a:lnTo>
                    <a:lnTo>
                      <a:pt x="9" y="60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3" y="37"/>
                    </a:lnTo>
                    <a:lnTo>
                      <a:pt x="1" y="25"/>
                    </a:lnTo>
                    <a:lnTo>
                      <a:pt x="1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3" name="Freeform 228"/>
              <p:cNvSpPr>
                <a:spLocks/>
              </p:cNvSpPr>
              <p:nvPr/>
            </p:nvSpPr>
            <p:spPr bwMode="auto">
              <a:xfrm>
                <a:off x="3112" y="950"/>
                <a:ext cx="112" cy="284"/>
              </a:xfrm>
              <a:custGeom>
                <a:avLst/>
                <a:gdLst>
                  <a:gd name="T0" fmla="*/ 3 w 112"/>
                  <a:gd name="T1" fmla="*/ 5 h 284"/>
                  <a:gd name="T2" fmla="*/ 9 w 112"/>
                  <a:gd name="T3" fmla="*/ 2 h 284"/>
                  <a:gd name="T4" fmla="*/ 13 w 112"/>
                  <a:gd name="T5" fmla="*/ 2 h 284"/>
                  <a:gd name="T6" fmla="*/ 21 w 112"/>
                  <a:gd name="T7" fmla="*/ 5 h 284"/>
                  <a:gd name="T8" fmla="*/ 27 w 112"/>
                  <a:gd name="T9" fmla="*/ 11 h 284"/>
                  <a:gd name="T10" fmla="*/ 29 w 112"/>
                  <a:gd name="T11" fmla="*/ 14 h 284"/>
                  <a:gd name="T12" fmla="*/ 33 w 112"/>
                  <a:gd name="T13" fmla="*/ 17 h 284"/>
                  <a:gd name="T14" fmla="*/ 37 w 112"/>
                  <a:gd name="T15" fmla="*/ 20 h 284"/>
                  <a:gd name="T16" fmla="*/ 42 w 112"/>
                  <a:gd name="T17" fmla="*/ 25 h 284"/>
                  <a:gd name="T18" fmla="*/ 44 w 112"/>
                  <a:gd name="T19" fmla="*/ 28 h 284"/>
                  <a:gd name="T20" fmla="*/ 46 w 112"/>
                  <a:gd name="T21" fmla="*/ 37 h 284"/>
                  <a:gd name="T22" fmla="*/ 48 w 112"/>
                  <a:gd name="T23" fmla="*/ 40 h 284"/>
                  <a:gd name="T24" fmla="*/ 52 w 112"/>
                  <a:gd name="T25" fmla="*/ 45 h 284"/>
                  <a:gd name="T26" fmla="*/ 56 w 112"/>
                  <a:gd name="T27" fmla="*/ 51 h 284"/>
                  <a:gd name="T28" fmla="*/ 56 w 112"/>
                  <a:gd name="T29" fmla="*/ 57 h 284"/>
                  <a:gd name="T30" fmla="*/ 58 w 112"/>
                  <a:gd name="T31" fmla="*/ 60 h 284"/>
                  <a:gd name="T32" fmla="*/ 66 w 112"/>
                  <a:gd name="T33" fmla="*/ 71 h 284"/>
                  <a:gd name="T34" fmla="*/ 70 w 112"/>
                  <a:gd name="T35" fmla="*/ 82 h 284"/>
                  <a:gd name="T36" fmla="*/ 75 w 112"/>
                  <a:gd name="T37" fmla="*/ 97 h 284"/>
                  <a:gd name="T38" fmla="*/ 79 w 112"/>
                  <a:gd name="T39" fmla="*/ 108 h 284"/>
                  <a:gd name="T40" fmla="*/ 83 w 112"/>
                  <a:gd name="T41" fmla="*/ 117 h 284"/>
                  <a:gd name="T42" fmla="*/ 87 w 112"/>
                  <a:gd name="T43" fmla="*/ 131 h 284"/>
                  <a:gd name="T44" fmla="*/ 87 w 112"/>
                  <a:gd name="T45" fmla="*/ 142 h 284"/>
                  <a:gd name="T46" fmla="*/ 93 w 112"/>
                  <a:gd name="T47" fmla="*/ 154 h 284"/>
                  <a:gd name="T48" fmla="*/ 93 w 112"/>
                  <a:gd name="T49" fmla="*/ 174 h 284"/>
                  <a:gd name="T50" fmla="*/ 97 w 112"/>
                  <a:gd name="T51" fmla="*/ 188 h 284"/>
                  <a:gd name="T52" fmla="*/ 99 w 112"/>
                  <a:gd name="T53" fmla="*/ 202 h 284"/>
                  <a:gd name="T54" fmla="*/ 103 w 112"/>
                  <a:gd name="T55" fmla="*/ 214 h 284"/>
                  <a:gd name="T56" fmla="*/ 105 w 112"/>
                  <a:gd name="T57" fmla="*/ 228 h 284"/>
                  <a:gd name="T58" fmla="*/ 107 w 112"/>
                  <a:gd name="T59" fmla="*/ 248 h 284"/>
                  <a:gd name="T60" fmla="*/ 109 w 112"/>
                  <a:gd name="T61" fmla="*/ 262 h 284"/>
                  <a:gd name="T62" fmla="*/ 111 w 112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0" y="0"/>
                    </a:moveTo>
                    <a:lnTo>
                      <a:pt x="3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25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7" y="20"/>
                    </a:lnTo>
                    <a:lnTo>
                      <a:pt x="40" y="22"/>
                    </a:lnTo>
                    <a:lnTo>
                      <a:pt x="42" y="25"/>
                    </a:lnTo>
                    <a:lnTo>
                      <a:pt x="40" y="28"/>
                    </a:lnTo>
                    <a:lnTo>
                      <a:pt x="44" y="28"/>
                    </a:lnTo>
                    <a:lnTo>
                      <a:pt x="42" y="31"/>
                    </a:lnTo>
                    <a:lnTo>
                      <a:pt x="46" y="37"/>
                    </a:lnTo>
                    <a:lnTo>
                      <a:pt x="48" y="40"/>
                    </a:lnTo>
                    <a:lnTo>
                      <a:pt x="50" y="42"/>
                    </a:lnTo>
                    <a:lnTo>
                      <a:pt x="52" y="45"/>
                    </a:lnTo>
                    <a:lnTo>
                      <a:pt x="54" y="51"/>
                    </a:lnTo>
                    <a:lnTo>
                      <a:pt x="56" y="51"/>
                    </a:lnTo>
                    <a:lnTo>
                      <a:pt x="56" y="57"/>
                    </a:lnTo>
                    <a:lnTo>
                      <a:pt x="58" y="54"/>
                    </a:lnTo>
                    <a:lnTo>
                      <a:pt x="58" y="60"/>
                    </a:lnTo>
                    <a:lnTo>
                      <a:pt x="64" y="62"/>
                    </a:lnTo>
                    <a:lnTo>
                      <a:pt x="66" y="71"/>
                    </a:lnTo>
                    <a:lnTo>
                      <a:pt x="66" y="77"/>
                    </a:lnTo>
                    <a:lnTo>
                      <a:pt x="70" y="82"/>
                    </a:lnTo>
                    <a:lnTo>
                      <a:pt x="72" y="91"/>
                    </a:lnTo>
                    <a:lnTo>
                      <a:pt x="75" y="97"/>
                    </a:lnTo>
                    <a:lnTo>
                      <a:pt x="75" y="100"/>
                    </a:lnTo>
                    <a:lnTo>
                      <a:pt x="79" y="108"/>
                    </a:lnTo>
                    <a:lnTo>
                      <a:pt x="81" y="111"/>
                    </a:lnTo>
                    <a:lnTo>
                      <a:pt x="83" y="117"/>
                    </a:lnTo>
                    <a:lnTo>
                      <a:pt x="83" y="125"/>
                    </a:lnTo>
                    <a:lnTo>
                      <a:pt x="87" y="131"/>
                    </a:lnTo>
                    <a:lnTo>
                      <a:pt x="89" y="137"/>
                    </a:lnTo>
                    <a:lnTo>
                      <a:pt x="87" y="142"/>
                    </a:lnTo>
                    <a:lnTo>
                      <a:pt x="91" y="154"/>
                    </a:lnTo>
                    <a:lnTo>
                      <a:pt x="93" y="154"/>
                    </a:lnTo>
                    <a:lnTo>
                      <a:pt x="93" y="162"/>
                    </a:lnTo>
                    <a:lnTo>
                      <a:pt x="93" y="174"/>
                    </a:lnTo>
                    <a:lnTo>
                      <a:pt x="97" y="180"/>
                    </a:lnTo>
                    <a:lnTo>
                      <a:pt x="97" y="188"/>
                    </a:lnTo>
                    <a:lnTo>
                      <a:pt x="99" y="191"/>
                    </a:lnTo>
                    <a:lnTo>
                      <a:pt x="99" y="202"/>
                    </a:lnTo>
                    <a:lnTo>
                      <a:pt x="103" y="211"/>
                    </a:lnTo>
                    <a:lnTo>
                      <a:pt x="103" y="214"/>
                    </a:lnTo>
                    <a:lnTo>
                      <a:pt x="105" y="220"/>
                    </a:lnTo>
                    <a:lnTo>
                      <a:pt x="105" y="228"/>
                    </a:lnTo>
                    <a:lnTo>
                      <a:pt x="109" y="240"/>
                    </a:lnTo>
                    <a:lnTo>
                      <a:pt x="107" y="248"/>
                    </a:lnTo>
                    <a:lnTo>
                      <a:pt x="109" y="257"/>
                    </a:lnTo>
                    <a:lnTo>
                      <a:pt x="109" y="262"/>
                    </a:lnTo>
                    <a:lnTo>
                      <a:pt x="109" y="277"/>
                    </a:lnTo>
                    <a:lnTo>
                      <a:pt x="111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4" name="Freeform 229"/>
              <p:cNvSpPr>
                <a:spLocks/>
              </p:cNvSpPr>
              <p:nvPr/>
            </p:nvSpPr>
            <p:spPr bwMode="auto">
              <a:xfrm>
                <a:off x="3005" y="950"/>
                <a:ext cx="108" cy="284"/>
              </a:xfrm>
              <a:custGeom>
                <a:avLst/>
                <a:gdLst>
                  <a:gd name="T0" fmla="*/ 103 w 108"/>
                  <a:gd name="T1" fmla="*/ 2 h 284"/>
                  <a:gd name="T2" fmla="*/ 95 w 108"/>
                  <a:gd name="T3" fmla="*/ 2 h 284"/>
                  <a:gd name="T4" fmla="*/ 91 w 108"/>
                  <a:gd name="T5" fmla="*/ 2 h 284"/>
                  <a:gd name="T6" fmla="*/ 87 w 108"/>
                  <a:gd name="T7" fmla="*/ 5 h 284"/>
                  <a:gd name="T8" fmla="*/ 81 w 108"/>
                  <a:gd name="T9" fmla="*/ 8 h 284"/>
                  <a:gd name="T10" fmla="*/ 79 w 108"/>
                  <a:gd name="T11" fmla="*/ 14 h 284"/>
                  <a:gd name="T12" fmla="*/ 75 w 108"/>
                  <a:gd name="T13" fmla="*/ 14 h 284"/>
                  <a:gd name="T14" fmla="*/ 71 w 108"/>
                  <a:gd name="T15" fmla="*/ 17 h 284"/>
                  <a:gd name="T16" fmla="*/ 68 w 108"/>
                  <a:gd name="T17" fmla="*/ 22 h 284"/>
                  <a:gd name="T18" fmla="*/ 64 w 108"/>
                  <a:gd name="T19" fmla="*/ 25 h 284"/>
                  <a:gd name="T20" fmla="*/ 62 w 108"/>
                  <a:gd name="T21" fmla="*/ 31 h 284"/>
                  <a:gd name="T22" fmla="*/ 60 w 108"/>
                  <a:gd name="T23" fmla="*/ 40 h 284"/>
                  <a:gd name="T24" fmla="*/ 58 w 108"/>
                  <a:gd name="T25" fmla="*/ 45 h 284"/>
                  <a:gd name="T26" fmla="*/ 56 w 108"/>
                  <a:gd name="T27" fmla="*/ 51 h 284"/>
                  <a:gd name="T28" fmla="*/ 54 w 108"/>
                  <a:gd name="T29" fmla="*/ 54 h 284"/>
                  <a:gd name="T30" fmla="*/ 52 w 108"/>
                  <a:gd name="T31" fmla="*/ 57 h 284"/>
                  <a:gd name="T32" fmla="*/ 46 w 108"/>
                  <a:gd name="T33" fmla="*/ 71 h 284"/>
                  <a:gd name="T34" fmla="*/ 40 w 108"/>
                  <a:gd name="T35" fmla="*/ 80 h 284"/>
                  <a:gd name="T36" fmla="*/ 38 w 108"/>
                  <a:gd name="T37" fmla="*/ 94 h 284"/>
                  <a:gd name="T38" fmla="*/ 33 w 108"/>
                  <a:gd name="T39" fmla="*/ 105 h 284"/>
                  <a:gd name="T40" fmla="*/ 31 w 108"/>
                  <a:gd name="T41" fmla="*/ 117 h 284"/>
                  <a:gd name="T42" fmla="*/ 25 w 108"/>
                  <a:gd name="T43" fmla="*/ 131 h 284"/>
                  <a:gd name="T44" fmla="*/ 23 w 108"/>
                  <a:gd name="T45" fmla="*/ 142 h 284"/>
                  <a:gd name="T46" fmla="*/ 19 w 108"/>
                  <a:gd name="T47" fmla="*/ 157 h 284"/>
                  <a:gd name="T48" fmla="*/ 17 w 108"/>
                  <a:gd name="T49" fmla="*/ 171 h 284"/>
                  <a:gd name="T50" fmla="*/ 13 w 108"/>
                  <a:gd name="T51" fmla="*/ 182 h 284"/>
                  <a:gd name="T52" fmla="*/ 13 w 108"/>
                  <a:gd name="T53" fmla="*/ 200 h 284"/>
                  <a:gd name="T54" fmla="*/ 11 w 108"/>
                  <a:gd name="T55" fmla="*/ 211 h 284"/>
                  <a:gd name="T56" fmla="*/ 5 w 108"/>
                  <a:gd name="T57" fmla="*/ 231 h 284"/>
                  <a:gd name="T58" fmla="*/ 7 w 108"/>
                  <a:gd name="T59" fmla="*/ 242 h 284"/>
                  <a:gd name="T60" fmla="*/ 1 w 108"/>
                  <a:gd name="T61" fmla="*/ 262 h 284"/>
                  <a:gd name="T62" fmla="*/ 0 w 108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4"/>
                  <a:gd name="T98" fmla="*/ 108 w 108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4">
                    <a:moveTo>
                      <a:pt x="107" y="0"/>
                    </a:moveTo>
                    <a:lnTo>
                      <a:pt x="103" y="2"/>
                    </a:lnTo>
                    <a:lnTo>
                      <a:pt x="99" y="0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89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1" y="8"/>
                    </a:lnTo>
                    <a:lnTo>
                      <a:pt x="79" y="11"/>
                    </a:lnTo>
                    <a:lnTo>
                      <a:pt x="79" y="14"/>
                    </a:lnTo>
                    <a:lnTo>
                      <a:pt x="75" y="17"/>
                    </a:lnTo>
                    <a:lnTo>
                      <a:pt x="75" y="14"/>
                    </a:lnTo>
                    <a:lnTo>
                      <a:pt x="71" y="17"/>
                    </a:lnTo>
                    <a:lnTo>
                      <a:pt x="71" y="22"/>
                    </a:lnTo>
                    <a:lnTo>
                      <a:pt x="68" y="22"/>
                    </a:lnTo>
                    <a:lnTo>
                      <a:pt x="68" y="25"/>
                    </a:lnTo>
                    <a:lnTo>
                      <a:pt x="64" y="25"/>
                    </a:lnTo>
                    <a:lnTo>
                      <a:pt x="64" y="31"/>
                    </a:lnTo>
                    <a:lnTo>
                      <a:pt x="62" y="31"/>
                    </a:lnTo>
                    <a:lnTo>
                      <a:pt x="64" y="34"/>
                    </a:lnTo>
                    <a:lnTo>
                      <a:pt x="60" y="40"/>
                    </a:lnTo>
                    <a:lnTo>
                      <a:pt x="56" y="42"/>
                    </a:lnTo>
                    <a:lnTo>
                      <a:pt x="58" y="45"/>
                    </a:lnTo>
                    <a:lnTo>
                      <a:pt x="54" y="48"/>
                    </a:lnTo>
                    <a:lnTo>
                      <a:pt x="56" y="51"/>
                    </a:lnTo>
                    <a:lnTo>
                      <a:pt x="54" y="54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48" y="68"/>
                    </a:lnTo>
                    <a:lnTo>
                      <a:pt x="46" y="71"/>
                    </a:lnTo>
                    <a:lnTo>
                      <a:pt x="42" y="80"/>
                    </a:lnTo>
                    <a:lnTo>
                      <a:pt x="40" y="80"/>
                    </a:lnTo>
                    <a:lnTo>
                      <a:pt x="40" y="88"/>
                    </a:lnTo>
                    <a:lnTo>
                      <a:pt x="38" y="94"/>
                    </a:lnTo>
                    <a:lnTo>
                      <a:pt x="35" y="100"/>
                    </a:lnTo>
                    <a:lnTo>
                      <a:pt x="33" y="105"/>
                    </a:lnTo>
                    <a:lnTo>
                      <a:pt x="31" y="108"/>
                    </a:lnTo>
                    <a:lnTo>
                      <a:pt x="31" y="117"/>
                    </a:lnTo>
                    <a:lnTo>
                      <a:pt x="29" y="122"/>
                    </a:lnTo>
                    <a:lnTo>
                      <a:pt x="25" y="131"/>
                    </a:lnTo>
                    <a:lnTo>
                      <a:pt x="25" y="137"/>
                    </a:lnTo>
                    <a:lnTo>
                      <a:pt x="23" y="142"/>
                    </a:lnTo>
                    <a:lnTo>
                      <a:pt x="19" y="148"/>
                    </a:lnTo>
                    <a:lnTo>
                      <a:pt x="19" y="157"/>
                    </a:lnTo>
                    <a:lnTo>
                      <a:pt x="17" y="162"/>
                    </a:lnTo>
                    <a:lnTo>
                      <a:pt x="17" y="171"/>
                    </a:lnTo>
                    <a:lnTo>
                      <a:pt x="17" y="174"/>
                    </a:lnTo>
                    <a:lnTo>
                      <a:pt x="13" y="182"/>
                    </a:lnTo>
                    <a:lnTo>
                      <a:pt x="15" y="191"/>
                    </a:lnTo>
                    <a:lnTo>
                      <a:pt x="13" y="200"/>
                    </a:lnTo>
                    <a:lnTo>
                      <a:pt x="11" y="205"/>
                    </a:lnTo>
                    <a:lnTo>
                      <a:pt x="11" y="211"/>
                    </a:lnTo>
                    <a:lnTo>
                      <a:pt x="9" y="217"/>
                    </a:lnTo>
                    <a:lnTo>
                      <a:pt x="5" y="231"/>
                    </a:lnTo>
                    <a:lnTo>
                      <a:pt x="5" y="237"/>
                    </a:lnTo>
                    <a:lnTo>
                      <a:pt x="7" y="242"/>
                    </a:lnTo>
                    <a:lnTo>
                      <a:pt x="3" y="251"/>
                    </a:lnTo>
                    <a:lnTo>
                      <a:pt x="1" y="262"/>
                    </a:lnTo>
                    <a:lnTo>
                      <a:pt x="1" y="268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5" name="Freeform 230"/>
              <p:cNvSpPr>
                <a:spLocks/>
              </p:cNvSpPr>
              <p:nvPr/>
            </p:nvSpPr>
            <p:spPr bwMode="auto">
              <a:xfrm>
                <a:off x="4982" y="1233"/>
                <a:ext cx="108" cy="288"/>
              </a:xfrm>
              <a:custGeom>
                <a:avLst/>
                <a:gdLst>
                  <a:gd name="T0" fmla="*/ 105 w 108"/>
                  <a:gd name="T1" fmla="*/ 287 h 288"/>
                  <a:gd name="T2" fmla="*/ 97 w 108"/>
                  <a:gd name="T3" fmla="*/ 284 h 288"/>
                  <a:gd name="T4" fmla="*/ 89 w 108"/>
                  <a:gd name="T5" fmla="*/ 284 h 288"/>
                  <a:gd name="T6" fmla="*/ 86 w 108"/>
                  <a:gd name="T7" fmla="*/ 284 h 288"/>
                  <a:gd name="T8" fmla="*/ 80 w 108"/>
                  <a:gd name="T9" fmla="*/ 275 h 288"/>
                  <a:gd name="T10" fmla="*/ 76 w 108"/>
                  <a:gd name="T11" fmla="*/ 272 h 288"/>
                  <a:gd name="T12" fmla="*/ 74 w 108"/>
                  <a:gd name="T13" fmla="*/ 272 h 288"/>
                  <a:gd name="T14" fmla="*/ 69 w 108"/>
                  <a:gd name="T15" fmla="*/ 264 h 288"/>
                  <a:gd name="T16" fmla="*/ 67 w 108"/>
                  <a:gd name="T17" fmla="*/ 261 h 288"/>
                  <a:gd name="T18" fmla="*/ 63 w 108"/>
                  <a:gd name="T19" fmla="*/ 261 h 288"/>
                  <a:gd name="T20" fmla="*/ 61 w 108"/>
                  <a:gd name="T21" fmla="*/ 255 h 288"/>
                  <a:gd name="T22" fmla="*/ 59 w 108"/>
                  <a:gd name="T23" fmla="*/ 246 h 288"/>
                  <a:gd name="T24" fmla="*/ 57 w 108"/>
                  <a:gd name="T25" fmla="*/ 243 h 288"/>
                  <a:gd name="T26" fmla="*/ 55 w 108"/>
                  <a:gd name="T27" fmla="*/ 243 h 288"/>
                  <a:gd name="T28" fmla="*/ 53 w 108"/>
                  <a:gd name="T29" fmla="*/ 235 h 288"/>
                  <a:gd name="T30" fmla="*/ 53 w 108"/>
                  <a:gd name="T31" fmla="*/ 232 h 288"/>
                  <a:gd name="T32" fmla="*/ 47 w 108"/>
                  <a:gd name="T33" fmla="*/ 226 h 288"/>
                  <a:gd name="T34" fmla="*/ 41 w 108"/>
                  <a:gd name="T35" fmla="*/ 209 h 288"/>
                  <a:gd name="T36" fmla="*/ 35 w 108"/>
                  <a:gd name="T37" fmla="*/ 198 h 288"/>
                  <a:gd name="T38" fmla="*/ 34 w 108"/>
                  <a:gd name="T39" fmla="*/ 186 h 288"/>
                  <a:gd name="T40" fmla="*/ 30 w 108"/>
                  <a:gd name="T41" fmla="*/ 175 h 288"/>
                  <a:gd name="T42" fmla="*/ 26 w 108"/>
                  <a:gd name="T43" fmla="*/ 160 h 288"/>
                  <a:gd name="T44" fmla="*/ 22 w 108"/>
                  <a:gd name="T45" fmla="*/ 146 h 288"/>
                  <a:gd name="T46" fmla="*/ 20 w 108"/>
                  <a:gd name="T47" fmla="*/ 134 h 288"/>
                  <a:gd name="T48" fmla="*/ 15 w 108"/>
                  <a:gd name="T49" fmla="*/ 120 h 288"/>
                  <a:gd name="T50" fmla="*/ 15 w 108"/>
                  <a:gd name="T51" fmla="*/ 109 h 288"/>
                  <a:gd name="T52" fmla="*/ 13 w 108"/>
                  <a:gd name="T53" fmla="*/ 91 h 288"/>
                  <a:gd name="T54" fmla="*/ 11 w 108"/>
                  <a:gd name="T55" fmla="*/ 77 h 288"/>
                  <a:gd name="T56" fmla="*/ 7 w 108"/>
                  <a:gd name="T57" fmla="*/ 63 h 288"/>
                  <a:gd name="T58" fmla="*/ 3 w 108"/>
                  <a:gd name="T59" fmla="*/ 45 h 288"/>
                  <a:gd name="T60" fmla="*/ 3 w 108"/>
                  <a:gd name="T61" fmla="*/ 25 h 288"/>
                  <a:gd name="T62" fmla="*/ 3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5" y="287"/>
                    </a:lnTo>
                    <a:lnTo>
                      <a:pt x="97" y="284"/>
                    </a:lnTo>
                    <a:lnTo>
                      <a:pt x="93" y="287"/>
                    </a:lnTo>
                    <a:lnTo>
                      <a:pt x="89" y="284"/>
                    </a:lnTo>
                    <a:lnTo>
                      <a:pt x="88" y="284"/>
                    </a:lnTo>
                    <a:lnTo>
                      <a:pt x="86" y="284"/>
                    </a:lnTo>
                    <a:lnTo>
                      <a:pt x="84" y="278"/>
                    </a:lnTo>
                    <a:lnTo>
                      <a:pt x="80" y="275"/>
                    </a:lnTo>
                    <a:lnTo>
                      <a:pt x="78" y="275"/>
                    </a:lnTo>
                    <a:lnTo>
                      <a:pt x="76" y="272"/>
                    </a:lnTo>
                    <a:lnTo>
                      <a:pt x="76" y="275"/>
                    </a:lnTo>
                    <a:lnTo>
                      <a:pt x="74" y="272"/>
                    </a:lnTo>
                    <a:lnTo>
                      <a:pt x="72" y="269"/>
                    </a:lnTo>
                    <a:lnTo>
                      <a:pt x="69" y="264"/>
                    </a:lnTo>
                    <a:lnTo>
                      <a:pt x="67" y="264"/>
                    </a:lnTo>
                    <a:lnTo>
                      <a:pt x="67" y="261"/>
                    </a:lnTo>
                    <a:lnTo>
                      <a:pt x="65" y="261"/>
                    </a:lnTo>
                    <a:lnTo>
                      <a:pt x="63" y="261"/>
                    </a:lnTo>
                    <a:lnTo>
                      <a:pt x="61" y="255"/>
                    </a:lnTo>
                    <a:lnTo>
                      <a:pt x="59" y="252"/>
                    </a:lnTo>
                    <a:lnTo>
                      <a:pt x="59" y="246"/>
                    </a:lnTo>
                    <a:lnTo>
                      <a:pt x="57" y="243"/>
                    </a:lnTo>
                    <a:lnTo>
                      <a:pt x="55" y="243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1" y="229"/>
                    </a:lnTo>
                    <a:lnTo>
                      <a:pt x="47" y="226"/>
                    </a:lnTo>
                    <a:lnTo>
                      <a:pt x="45" y="218"/>
                    </a:lnTo>
                    <a:lnTo>
                      <a:pt x="41" y="209"/>
                    </a:lnTo>
                    <a:lnTo>
                      <a:pt x="35" y="203"/>
                    </a:lnTo>
                    <a:lnTo>
                      <a:pt x="35" y="198"/>
                    </a:lnTo>
                    <a:lnTo>
                      <a:pt x="35" y="192"/>
                    </a:lnTo>
                    <a:lnTo>
                      <a:pt x="34" y="186"/>
                    </a:lnTo>
                    <a:lnTo>
                      <a:pt x="32" y="177"/>
                    </a:lnTo>
                    <a:lnTo>
                      <a:pt x="30" y="175"/>
                    </a:lnTo>
                    <a:lnTo>
                      <a:pt x="26" y="169"/>
                    </a:lnTo>
                    <a:lnTo>
                      <a:pt x="26" y="160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2" y="143"/>
                    </a:lnTo>
                    <a:lnTo>
                      <a:pt x="20" y="134"/>
                    </a:lnTo>
                    <a:lnTo>
                      <a:pt x="17" y="132"/>
                    </a:lnTo>
                    <a:lnTo>
                      <a:pt x="15" y="120"/>
                    </a:lnTo>
                    <a:lnTo>
                      <a:pt x="18" y="114"/>
                    </a:lnTo>
                    <a:lnTo>
                      <a:pt x="15" y="109"/>
                    </a:lnTo>
                    <a:lnTo>
                      <a:pt x="13" y="100"/>
                    </a:lnTo>
                    <a:lnTo>
                      <a:pt x="13" y="91"/>
                    </a:lnTo>
                    <a:lnTo>
                      <a:pt x="9" y="83"/>
                    </a:lnTo>
                    <a:lnTo>
                      <a:pt x="11" y="77"/>
                    </a:lnTo>
                    <a:lnTo>
                      <a:pt x="9" y="74"/>
                    </a:lnTo>
                    <a:lnTo>
                      <a:pt x="7" y="63"/>
                    </a:lnTo>
                    <a:lnTo>
                      <a:pt x="5" y="51"/>
                    </a:lnTo>
                    <a:lnTo>
                      <a:pt x="3" y="45"/>
                    </a:lnTo>
                    <a:lnTo>
                      <a:pt x="5" y="34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6" name="Freeform 231"/>
              <p:cNvSpPr>
                <a:spLocks/>
              </p:cNvSpPr>
              <p:nvPr/>
            </p:nvSpPr>
            <p:spPr bwMode="auto">
              <a:xfrm>
                <a:off x="5089" y="1247"/>
                <a:ext cx="115" cy="274"/>
              </a:xfrm>
              <a:custGeom>
                <a:avLst/>
                <a:gdLst>
                  <a:gd name="T0" fmla="*/ 0 w 115"/>
                  <a:gd name="T1" fmla="*/ 270 h 274"/>
                  <a:gd name="T2" fmla="*/ 11 w 115"/>
                  <a:gd name="T3" fmla="*/ 270 h 274"/>
                  <a:gd name="T4" fmla="*/ 13 w 115"/>
                  <a:gd name="T5" fmla="*/ 270 h 274"/>
                  <a:gd name="T6" fmla="*/ 23 w 115"/>
                  <a:gd name="T7" fmla="*/ 270 h 274"/>
                  <a:gd name="T8" fmla="*/ 25 w 115"/>
                  <a:gd name="T9" fmla="*/ 264 h 274"/>
                  <a:gd name="T10" fmla="*/ 29 w 115"/>
                  <a:gd name="T11" fmla="*/ 258 h 274"/>
                  <a:gd name="T12" fmla="*/ 35 w 115"/>
                  <a:gd name="T13" fmla="*/ 258 h 274"/>
                  <a:gd name="T14" fmla="*/ 39 w 115"/>
                  <a:gd name="T15" fmla="*/ 255 h 274"/>
                  <a:gd name="T16" fmla="*/ 39 w 115"/>
                  <a:gd name="T17" fmla="*/ 247 h 274"/>
                  <a:gd name="T18" fmla="*/ 43 w 115"/>
                  <a:gd name="T19" fmla="*/ 247 h 274"/>
                  <a:gd name="T20" fmla="*/ 46 w 115"/>
                  <a:gd name="T21" fmla="*/ 238 h 274"/>
                  <a:gd name="T22" fmla="*/ 46 w 115"/>
                  <a:gd name="T23" fmla="*/ 235 h 274"/>
                  <a:gd name="T24" fmla="*/ 50 w 115"/>
                  <a:gd name="T25" fmla="*/ 229 h 274"/>
                  <a:gd name="T26" fmla="*/ 52 w 115"/>
                  <a:gd name="T27" fmla="*/ 227 h 274"/>
                  <a:gd name="T28" fmla="*/ 57 w 115"/>
                  <a:gd name="T29" fmla="*/ 221 h 274"/>
                  <a:gd name="T30" fmla="*/ 57 w 115"/>
                  <a:gd name="T31" fmla="*/ 218 h 274"/>
                  <a:gd name="T32" fmla="*/ 61 w 115"/>
                  <a:gd name="T33" fmla="*/ 209 h 274"/>
                  <a:gd name="T34" fmla="*/ 68 w 115"/>
                  <a:gd name="T35" fmla="*/ 195 h 274"/>
                  <a:gd name="T36" fmla="*/ 70 w 115"/>
                  <a:gd name="T37" fmla="*/ 186 h 274"/>
                  <a:gd name="T38" fmla="*/ 78 w 115"/>
                  <a:gd name="T39" fmla="*/ 172 h 274"/>
                  <a:gd name="T40" fmla="*/ 80 w 115"/>
                  <a:gd name="T41" fmla="*/ 166 h 274"/>
                  <a:gd name="T42" fmla="*/ 86 w 115"/>
                  <a:gd name="T43" fmla="*/ 149 h 274"/>
                  <a:gd name="T44" fmla="*/ 84 w 115"/>
                  <a:gd name="T45" fmla="*/ 137 h 274"/>
                  <a:gd name="T46" fmla="*/ 91 w 115"/>
                  <a:gd name="T47" fmla="*/ 126 h 274"/>
                  <a:gd name="T48" fmla="*/ 96 w 115"/>
                  <a:gd name="T49" fmla="*/ 112 h 274"/>
                  <a:gd name="T50" fmla="*/ 96 w 115"/>
                  <a:gd name="T51" fmla="*/ 97 h 274"/>
                  <a:gd name="T52" fmla="*/ 100 w 115"/>
                  <a:gd name="T53" fmla="*/ 83 h 274"/>
                  <a:gd name="T54" fmla="*/ 100 w 115"/>
                  <a:gd name="T55" fmla="*/ 68 h 274"/>
                  <a:gd name="T56" fmla="*/ 104 w 115"/>
                  <a:gd name="T57" fmla="*/ 54 h 274"/>
                  <a:gd name="T58" fmla="*/ 108 w 115"/>
                  <a:gd name="T59" fmla="*/ 40 h 274"/>
                  <a:gd name="T60" fmla="*/ 110 w 115"/>
                  <a:gd name="T61" fmla="*/ 25 h 274"/>
                  <a:gd name="T62" fmla="*/ 112 w 115"/>
                  <a:gd name="T63" fmla="*/ 5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5"/>
                  <a:gd name="T97" fmla="*/ 0 h 274"/>
                  <a:gd name="T98" fmla="*/ 115 w 115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5" h="274">
                    <a:moveTo>
                      <a:pt x="0" y="270"/>
                    </a:moveTo>
                    <a:lnTo>
                      <a:pt x="0" y="270"/>
                    </a:lnTo>
                    <a:lnTo>
                      <a:pt x="5" y="270"/>
                    </a:lnTo>
                    <a:lnTo>
                      <a:pt x="11" y="270"/>
                    </a:lnTo>
                    <a:lnTo>
                      <a:pt x="13" y="273"/>
                    </a:lnTo>
                    <a:lnTo>
                      <a:pt x="13" y="270"/>
                    </a:lnTo>
                    <a:lnTo>
                      <a:pt x="17" y="270"/>
                    </a:lnTo>
                    <a:lnTo>
                      <a:pt x="23" y="270"/>
                    </a:lnTo>
                    <a:lnTo>
                      <a:pt x="23" y="267"/>
                    </a:lnTo>
                    <a:lnTo>
                      <a:pt x="25" y="264"/>
                    </a:lnTo>
                    <a:lnTo>
                      <a:pt x="27" y="261"/>
                    </a:lnTo>
                    <a:lnTo>
                      <a:pt x="29" y="258"/>
                    </a:lnTo>
                    <a:lnTo>
                      <a:pt x="35" y="258"/>
                    </a:lnTo>
                    <a:lnTo>
                      <a:pt x="39" y="255"/>
                    </a:lnTo>
                    <a:lnTo>
                      <a:pt x="37" y="250"/>
                    </a:lnTo>
                    <a:lnTo>
                      <a:pt x="39" y="247"/>
                    </a:lnTo>
                    <a:lnTo>
                      <a:pt x="41" y="247"/>
                    </a:lnTo>
                    <a:lnTo>
                      <a:pt x="43" y="247"/>
                    </a:lnTo>
                    <a:lnTo>
                      <a:pt x="45" y="241"/>
                    </a:lnTo>
                    <a:lnTo>
                      <a:pt x="46" y="238"/>
                    </a:lnTo>
                    <a:lnTo>
                      <a:pt x="46" y="235"/>
                    </a:lnTo>
                    <a:lnTo>
                      <a:pt x="48" y="232"/>
                    </a:lnTo>
                    <a:lnTo>
                      <a:pt x="50" y="229"/>
                    </a:lnTo>
                    <a:lnTo>
                      <a:pt x="48" y="227"/>
                    </a:lnTo>
                    <a:lnTo>
                      <a:pt x="52" y="227"/>
                    </a:lnTo>
                    <a:lnTo>
                      <a:pt x="50" y="221"/>
                    </a:lnTo>
                    <a:lnTo>
                      <a:pt x="57" y="221"/>
                    </a:lnTo>
                    <a:lnTo>
                      <a:pt x="57" y="218"/>
                    </a:lnTo>
                    <a:lnTo>
                      <a:pt x="61" y="209"/>
                    </a:lnTo>
                    <a:lnTo>
                      <a:pt x="67" y="204"/>
                    </a:lnTo>
                    <a:lnTo>
                      <a:pt x="68" y="195"/>
                    </a:lnTo>
                    <a:lnTo>
                      <a:pt x="70" y="192"/>
                    </a:lnTo>
                    <a:lnTo>
                      <a:pt x="70" y="186"/>
                    </a:lnTo>
                    <a:lnTo>
                      <a:pt x="76" y="178"/>
                    </a:lnTo>
                    <a:lnTo>
                      <a:pt x="78" y="172"/>
                    </a:lnTo>
                    <a:lnTo>
                      <a:pt x="78" y="169"/>
                    </a:lnTo>
                    <a:lnTo>
                      <a:pt x="80" y="166"/>
                    </a:lnTo>
                    <a:lnTo>
                      <a:pt x="82" y="155"/>
                    </a:lnTo>
                    <a:lnTo>
                      <a:pt x="86" y="149"/>
                    </a:lnTo>
                    <a:lnTo>
                      <a:pt x="86" y="140"/>
                    </a:lnTo>
                    <a:lnTo>
                      <a:pt x="84" y="137"/>
                    </a:lnTo>
                    <a:lnTo>
                      <a:pt x="88" y="135"/>
                    </a:lnTo>
                    <a:lnTo>
                      <a:pt x="91" y="126"/>
                    </a:lnTo>
                    <a:lnTo>
                      <a:pt x="93" y="120"/>
                    </a:lnTo>
                    <a:lnTo>
                      <a:pt x="96" y="112"/>
                    </a:lnTo>
                    <a:lnTo>
                      <a:pt x="93" y="109"/>
                    </a:lnTo>
                    <a:lnTo>
                      <a:pt x="96" y="97"/>
                    </a:lnTo>
                    <a:lnTo>
                      <a:pt x="98" y="91"/>
                    </a:lnTo>
                    <a:lnTo>
                      <a:pt x="100" y="83"/>
                    </a:lnTo>
                    <a:lnTo>
                      <a:pt x="100" y="74"/>
                    </a:lnTo>
                    <a:lnTo>
                      <a:pt x="100" y="68"/>
                    </a:lnTo>
                    <a:lnTo>
                      <a:pt x="104" y="66"/>
                    </a:lnTo>
                    <a:lnTo>
                      <a:pt x="104" y="54"/>
                    </a:lnTo>
                    <a:lnTo>
                      <a:pt x="108" y="45"/>
                    </a:lnTo>
                    <a:lnTo>
                      <a:pt x="108" y="40"/>
                    </a:lnTo>
                    <a:lnTo>
                      <a:pt x="110" y="37"/>
                    </a:lnTo>
                    <a:lnTo>
                      <a:pt x="110" y="25"/>
                    </a:lnTo>
                    <a:lnTo>
                      <a:pt x="112" y="17"/>
                    </a:lnTo>
                    <a:lnTo>
                      <a:pt x="112" y="5"/>
                    </a:lnTo>
                    <a:lnTo>
                      <a:pt x="114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7" name="Freeform 232"/>
              <p:cNvSpPr>
                <a:spLocks/>
              </p:cNvSpPr>
              <p:nvPr/>
            </p:nvSpPr>
            <p:spPr bwMode="auto">
              <a:xfrm>
                <a:off x="5089" y="1247"/>
                <a:ext cx="115" cy="274"/>
              </a:xfrm>
              <a:custGeom>
                <a:avLst/>
                <a:gdLst>
                  <a:gd name="T0" fmla="*/ 0 w 115"/>
                  <a:gd name="T1" fmla="*/ 270 h 274"/>
                  <a:gd name="T2" fmla="*/ 11 w 115"/>
                  <a:gd name="T3" fmla="*/ 270 h 274"/>
                  <a:gd name="T4" fmla="*/ 13 w 115"/>
                  <a:gd name="T5" fmla="*/ 270 h 274"/>
                  <a:gd name="T6" fmla="*/ 23 w 115"/>
                  <a:gd name="T7" fmla="*/ 270 h 274"/>
                  <a:gd name="T8" fmla="*/ 25 w 115"/>
                  <a:gd name="T9" fmla="*/ 264 h 274"/>
                  <a:gd name="T10" fmla="*/ 29 w 115"/>
                  <a:gd name="T11" fmla="*/ 258 h 274"/>
                  <a:gd name="T12" fmla="*/ 35 w 115"/>
                  <a:gd name="T13" fmla="*/ 258 h 274"/>
                  <a:gd name="T14" fmla="*/ 39 w 115"/>
                  <a:gd name="T15" fmla="*/ 255 h 274"/>
                  <a:gd name="T16" fmla="*/ 39 w 115"/>
                  <a:gd name="T17" fmla="*/ 247 h 274"/>
                  <a:gd name="T18" fmla="*/ 43 w 115"/>
                  <a:gd name="T19" fmla="*/ 247 h 274"/>
                  <a:gd name="T20" fmla="*/ 46 w 115"/>
                  <a:gd name="T21" fmla="*/ 238 h 274"/>
                  <a:gd name="T22" fmla="*/ 46 w 115"/>
                  <a:gd name="T23" fmla="*/ 235 h 274"/>
                  <a:gd name="T24" fmla="*/ 50 w 115"/>
                  <a:gd name="T25" fmla="*/ 229 h 274"/>
                  <a:gd name="T26" fmla="*/ 52 w 115"/>
                  <a:gd name="T27" fmla="*/ 227 h 274"/>
                  <a:gd name="T28" fmla="*/ 57 w 115"/>
                  <a:gd name="T29" fmla="*/ 221 h 274"/>
                  <a:gd name="T30" fmla="*/ 57 w 115"/>
                  <a:gd name="T31" fmla="*/ 218 h 274"/>
                  <a:gd name="T32" fmla="*/ 61 w 115"/>
                  <a:gd name="T33" fmla="*/ 209 h 274"/>
                  <a:gd name="T34" fmla="*/ 68 w 115"/>
                  <a:gd name="T35" fmla="*/ 195 h 274"/>
                  <a:gd name="T36" fmla="*/ 70 w 115"/>
                  <a:gd name="T37" fmla="*/ 186 h 274"/>
                  <a:gd name="T38" fmla="*/ 78 w 115"/>
                  <a:gd name="T39" fmla="*/ 172 h 274"/>
                  <a:gd name="T40" fmla="*/ 80 w 115"/>
                  <a:gd name="T41" fmla="*/ 166 h 274"/>
                  <a:gd name="T42" fmla="*/ 84 w 115"/>
                  <a:gd name="T43" fmla="*/ 146 h 274"/>
                  <a:gd name="T44" fmla="*/ 84 w 115"/>
                  <a:gd name="T45" fmla="*/ 137 h 274"/>
                  <a:gd name="T46" fmla="*/ 91 w 115"/>
                  <a:gd name="T47" fmla="*/ 126 h 274"/>
                  <a:gd name="T48" fmla="*/ 96 w 115"/>
                  <a:gd name="T49" fmla="*/ 112 h 274"/>
                  <a:gd name="T50" fmla="*/ 96 w 115"/>
                  <a:gd name="T51" fmla="*/ 97 h 274"/>
                  <a:gd name="T52" fmla="*/ 100 w 115"/>
                  <a:gd name="T53" fmla="*/ 83 h 274"/>
                  <a:gd name="T54" fmla="*/ 100 w 115"/>
                  <a:gd name="T55" fmla="*/ 68 h 274"/>
                  <a:gd name="T56" fmla="*/ 104 w 115"/>
                  <a:gd name="T57" fmla="*/ 54 h 274"/>
                  <a:gd name="T58" fmla="*/ 108 w 115"/>
                  <a:gd name="T59" fmla="*/ 40 h 274"/>
                  <a:gd name="T60" fmla="*/ 110 w 115"/>
                  <a:gd name="T61" fmla="*/ 25 h 274"/>
                  <a:gd name="T62" fmla="*/ 112 w 115"/>
                  <a:gd name="T63" fmla="*/ 5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5"/>
                  <a:gd name="T97" fmla="*/ 0 h 274"/>
                  <a:gd name="T98" fmla="*/ 115 w 115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5" h="274">
                    <a:moveTo>
                      <a:pt x="0" y="270"/>
                    </a:moveTo>
                    <a:lnTo>
                      <a:pt x="0" y="270"/>
                    </a:lnTo>
                    <a:lnTo>
                      <a:pt x="5" y="270"/>
                    </a:lnTo>
                    <a:lnTo>
                      <a:pt x="11" y="270"/>
                    </a:lnTo>
                    <a:lnTo>
                      <a:pt x="13" y="273"/>
                    </a:lnTo>
                    <a:lnTo>
                      <a:pt x="13" y="270"/>
                    </a:lnTo>
                    <a:lnTo>
                      <a:pt x="17" y="270"/>
                    </a:lnTo>
                    <a:lnTo>
                      <a:pt x="23" y="270"/>
                    </a:lnTo>
                    <a:lnTo>
                      <a:pt x="23" y="267"/>
                    </a:lnTo>
                    <a:lnTo>
                      <a:pt x="25" y="264"/>
                    </a:lnTo>
                    <a:lnTo>
                      <a:pt x="27" y="261"/>
                    </a:lnTo>
                    <a:lnTo>
                      <a:pt x="29" y="258"/>
                    </a:lnTo>
                    <a:lnTo>
                      <a:pt x="35" y="258"/>
                    </a:lnTo>
                    <a:lnTo>
                      <a:pt x="39" y="255"/>
                    </a:lnTo>
                    <a:lnTo>
                      <a:pt x="37" y="250"/>
                    </a:lnTo>
                    <a:lnTo>
                      <a:pt x="39" y="247"/>
                    </a:lnTo>
                    <a:lnTo>
                      <a:pt x="41" y="247"/>
                    </a:lnTo>
                    <a:lnTo>
                      <a:pt x="43" y="247"/>
                    </a:lnTo>
                    <a:lnTo>
                      <a:pt x="45" y="241"/>
                    </a:lnTo>
                    <a:lnTo>
                      <a:pt x="46" y="238"/>
                    </a:lnTo>
                    <a:lnTo>
                      <a:pt x="46" y="235"/>
                    </a:lnTo>
                    <a:lnTo>
                      <a:pt x="48" y="232"/>
                    </a:lnTo>
                    <a:lnTo>
                      <a:pt x="50" y="229"/>
                    </a:lnTo>
                    <a:lnTo>
                      <a:pt x="48" y="227"/>
                    </a:lnTo>
                    <a:lnTo>
                      <a:pt x="52" y="227"/>
                    </a:lnTo>
                    <a:lnTo>
                      <a:pt x="50" y="221"/>
                    </a:lnTo>
                    <a:lnTo>
                      <a:pt x="57" y="221"/>
                    </a:lnTo>
                    <a:lnTo>
                      <a:pt x="57" y="218"/>
                    </a:lnTo>
                    <a:lnTo>
                      <a:pt x="61" y="209"/>
                    </a:lnTo>
                    <a:lnTo>
                      <a:pt x="67" y="204"/>
                    </a:lnTo>
                    <a:lnTo>
                      <a:pt x="68" y="195"/>
                    </a:lnTo>
                    <a:lnTo>
                      <a:pt x="70" y="192"/>
                    </a:lnTo>
                    <a:lnTo>
                      <a:pt x="70" y="186"/>
                    </a:lnTo>
                    <a:lnTo>
                      <a:pt x="76" y="178"/>
                    </a:lnTo>
                    <a:lnTo>
                      <a:pt x="78" y="172"/>
                    </a:lnTo>
                    <a:lnTo>
                      <a:pt x="78" y="169"/>
                    </a:lnTo>
                    <a:lnTo>
                      <a:pt x="80" y="166"/>
                    </a:lnTo>
                    <a:lnTo>
                      <a:pt x="82" y="155"/>
                    </a:lnTo>
                    <a:lnTo>
                      <a:pt x="84" y="146"/>
                    </a:lnTo>
                    <a:lnTo>
                      <a:pt x="86" y="140"/>
                    </a:lnTo>
                    <a:lnTo>
                      <a:pt x="84" y="137"/>
                    </a:lnTo>
                    <a:lnTo>
                      <a:pt x="88" y="135"/>
                    </a:lnTo>
                    <a:lnTo>
                      <a:pt x="91" y="126"/>
                    </a:lnTo>
                    <a:lnTo>
                      <a:pt x="93" y="120"/>
                    </a:lnTo>
                    <a:lnTo>
                      <a:pt x="96" y="112"/>
                    </a:lnTo>
                    <a:lnTo>
                      <a:pt x="93" y="109"/>
                    </a:lnTo>
                    <a:lnTo>
                      <a:pt x="96" y="97"/>
                    </a:lnTo>
                    <a:lnTo>
                      <a:pt x="98" y="91"/>
                    </a:lnTo>
                    <a:lnTo>
                      <a:pt x="100" y="83"/>
                    </a:lnTo>
                    <a:lnTo>
                      <a:pt x="100" y="74"/>
                    </a:lnTo>
                    <a:lnTo>
                      <a:pt x="100" y="68"/>
                    </a:lnTo>
                    <a:lnTo>
                      <a:pt x="104" y="66"/>
                    </a:lnTo>
                    <a:lnTo>
                      <a:pt x="104" y="54"/>
                    </a:lnTo>
                    <a:lnTo>
                      <a:pt x="108" y="45"/>
                    </a:lnTo>
                    <a:lnTo>
                      <a:pt x="108" y="40"/>
                    </a:lnTo>
                    <a:lnTo>
                      <a:pt x="110" y="37"/>
                    </a:lnTo>
                    <a:lnTo>
                      <a:pt x="110" y="25"/>
                    </a:lnTo>
                    <a:lnTo>
                      <a:pt x="110" y="17"/>
                    </a:lnTo>
                    <a:lnTo>
                      <a:pt x="112" y="5"/>
                    </a:lnTo>
                    <a:lnTo>
                      <a:pt x="114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8" name="Freeform 233"/>
              <p:cNvSpPr>
                <a:spLocks/>
              </p:cNvSpPr>
              <p:nvPr/>
            </p:nvSpPr>
            <p:spPr bwMode="auto">
              <a:xfrm>
                <a:off x="4982" y="1233"/>
                <a:ext cx="108" cy="288"/>
              </a:xfrm>
              <a:custGeom>
                <a:avLst/>
                <a:gdLst>
                  <a:gd name="T0" fmla="*/ 105 w 108"/>
                  <a:gd name="T1" fmla="*/ 287 h 288"/>
                  <a:gd name="T2" fmla="*/ 97 w 108"/>
                  <a:gd name="T3" fmla="*/ 284 h 288"/>
                  <a:gd name="T4" fmla="*/ 89 w 108"/>
                  <a:gd name="T5" fmla="*/ 284 h 288"/>
                  <a:gd name="T6" fmla="*/ 86 w 108"/>
                  <a:gd name="T7" fmla="*/ 284 h 288"/>
                  <a:gd name="T8" fmla="*/ 80 w 108"/>
                  <a:gd name="T9" fmla="*/ 275 h 288"/>
                  <a:gd name="T10" fmla="*/ 76 w 108"/>
                  <a:gd name="T11" fmla="*/ 272 h 288"/>
                  <a:gd name="T12" fmla="*/ 74 w 108"/>
                  <a:gd name="T13" fmla="*/ 272 h 288"/>
                  <a:gd name="T14" fmla="*/ 69 w 108"/>
                  <a:gd name="T15" fmla="*/ 264 h 288"/>
                  <a:gd name="T16" fmla="*/ 67 w 108"/>
                  <a:gd name="T17" fmla="*/ 261 h 288"/>
                  <a:gd name="T18" fmla="*/ 63 w 108"/>
                  <a:gd name="T19" fmla="*/ 261 h 288"/>
                  <a:gd name="T20" fmla="*/ 61 w 108"/>
                  <a:gd name="T21" fmla="*/ 255 h 288"/>
                  <a:gd name="T22" fmla="*/ 59 w 108"/>
                  <a:gd name="T23" fmla="*/ 246 h 288"/>
                  <a:gd name="T24" fmla="*/ 57 w 108"/>
                  <a:gd name="T25" fmla="*/ 243 h 288"/>
                  <a:gd name="T26" fmla="*/ 53 w 108"/>
                  <a:gd name="T27" fmla="*/ 238 h 288"/>
                  <a:gd name="T28" fmla="*/ 53 w 108"/>
                  <a:gd name="T29" fmla="*/ 235 h 288"/>
                  <a:gd name="T30" fmla="*/ 53 w 108"/>
                  <a:gd name="T31" fmla="*/ 232 h 288"/>
                  <a:gd name="T32" fmla="*/ 47 w 108"/>
                  <a:gd name="T33" fmla="*/ 226 h 288"/>
                  <a:gd name="T34" fmla="*/ 39 w 108"/>
                  <a:gd name="T35" fmla="*/ 206 h 288"/>
                  <a:gd name="T36" fmla="*/ 35 w 108"/>
                  <a:gd name="T37" fmla="*/ 198 h 288"/>
                  <a:gd name="T38" fmla="*/ 34 w 108"/>
                  <a:gd name="T39" fmla="*/ 186 h 288"/>
                  <a:gd name="T40" fmla="*/ 30 w 108"/>
                  <a:gd name="T41" fmla="*/ 175 h 288"/>
                  <a:gd name="T42" fmla="*/ 26 w 108"/>
                  <a:gd name="T43" fmla="*/ 160 h 288"/>
                  <a:gd name="T44" fmla="*/ 22 w 108"/>
                  <a:gd name="T45" fmla="*/ 146 h 288"/>
                  <a:gd name="T46" fmla="*/ 18 w 108"/>
                  <a:gd name="T47" fmla="*/ 132 h 288"/>
                  <a:gd name="T48" fmla="*/ 15 w 108"/>
                  <a:gd name="T49" fmla="*/ 120 h 288"/>
                  <a:gd name="T50" fmla="*/ 15 w 108"/>
                  <a:gd name="T51" fmla="*/ 109 h 288"/>
                  <a:gd name="T52" fmla="*/ 13 w 108"/>
                  <a:gd name="T53" fmla="*/ 91 h 288"/>
                  <a:gd name="T54" fmla="*/ 11 w 108"/>
                  <a:gd name="T55" fmla="*/ 77 h 288"/>
                  <a:gd name="T56" fmla="*/ 7 w 108"/>
                  <a:gd name="T57" fmla="*/ 63 h 288"/>
                  <a:gd name="T58" fmla="*/ 5 w 108"/>
                  <a:gd name="T59" fmla="*/ 48 h 288"/>
                  <a:gd name="T60" fmla="*/ 3 w 108"/>
                  <a:gd name="T61" fmla="*/ 25 h 288"/>
                  <a:gd name="T62" fmla="*/ 3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5" y="287"/>
                    </a:lnTo>
                    <a:lnTo>
                      <a:pt x="97" y="284"/>
                    </a:lnTo>
                    <a:lnTo>
                      <a:pt x="93" y="287"/>
                    </a:lnTo>
                    <a:lnTo>
                      <a:pt x="89" y="284"/>
                    </a:lnTo>
                    <a:lnTo>
                      <a:pt x="88" y="284"/>
                    </a:lnTo>
                    <a:lnTo>
                      <a:pt x="86" y="284"/>
                    </a:lnTo>
                    <a:lnTo>
                      <a:pt x="82" y="275"/>
                    </a:lnTo>
                    <a:lnTo>
                      <a:pt x="80" y="275"/>
                    </a:lnTo>
                    <a:lnTo>
                      <a:pt x="78" y="275"/>
                    </a:lnTo>
                    <a:lnTo>
                      <a:pt x="76" y="272"/>
                    </a:lnTo>
                    <a:lnTo>
                      <a:pt x="76" y="275"/>
                    </a:lnTo>
                    <a:lnTo>
                      <a:pt x="74" y="272"/>
                    </a:lnTo>
                    <a:lnTo>
                      <a:pt x="72" y="269"/>
                    </a:lnTo>
                    <a:lnTo>
                      <a:pt x="69" y="264"/>
                    </a:lnTo>
                    <a:lnTo>
                      <a:pt x="67" y="264"/>
                    </a:lnTo>
                    <a:lnTo>
                      <a:pt x="67" y="261"/>
                    </a:lnTo>
                    <a:lnTo>
                      <a:pt x="65" y="261"/>
                    </a:lnTo>
                    <a:lnTo>
                      <a:pt x="63" y="261"/>
                    </a:lnTo>
                    <a:lnTo>
                      <a:pt x="61" y="255"/>
                    </a:lnTo>
                    <a:lnTo>
                      <a:pt x="59" y="252"/>
                    </a:lnTo>
                    <a:lnTo>
                      <a:pt x="59" y="246"/>
                    </a:lnTo>
                    <a:lnTo>
                      <a:pt x="57" y="243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1" y="229"/>
                    </a:lnTo>
                    <a:lnTo>
                      <a:pt x="47" y="226"/>
                    </a:lnTo>
                    <a:lnTo>
                      <a:pt x="45" y="218"/>
                    </a:lnTo>
                    <a:lnTo>
                      <a:pt x="39" y="206"/>
                    </a:lnTo>
                    <a:lnTo>
                      <a:pt x="35" y="203"/>
                    </a:lnTo>
                    <a:lnTo>
                      <a:pt x="35" y="198"/>
                    </a:lnTo>
                    <a:lnTo>
                      <a:pt x="32" y="192"/>
                    </a:lnTo>
                    <a:lnTo>
                      <a:pt x="34" y="186"/>
                    </a:lnTo>
                    <a:lnTo>
                      <a:pt x="32" y="177"/>
                    </a:lnTo>
                    <a:lnTo>
                      <a:pt x="30" y="175"/>
                    </a:lnTo>
                    <a:lnTo>
                      <a:pt x="26" y="169"/>
                    </a:lnTo>
                    <a:lnTo>
                      <a:pt x="26" y="160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2" y="143"/>
                    </a:lnTo>
                    <a:lnTo>
                      <a:pt x="18" y="132"/>
                    </a:lnTo>
                    <a:lnTo>
                      <a:pt x="17" y="132"/>
                    </a:lnTo>
                    <a:lnTo>
                      <a:pt x="15" y="120"/>
                    </a:lnTo>
                    <a:lnTo>
                      <a:pt x="18" y="114"/>
                    </a:lnTo>
                    <a:lnTo>
                      <a:pt x="15" y="109"/>
                    </a:lnTo>
                    <a:lnTo>
                      <a:pt x="13" y="100"/>
                    </a:lnTo>
                    <a:lnTo>
                      <a:pt x="13" y="91"/>
                    </a:lnTo>
                    <a:lnTo>
                      <a:pt x="9" y="83"/>
                    </a:lnTo>
                    <a:lnTo>
                      <a:pt x="11" y="77"/>
                    </a:lnTo>
                    <a:lnTo>
                      <a:pt x="9" y="74"/>
                    </a:lnTo>
                    <a:lnTo>
                      <a:pt x="7" y="63"/>
                    </a:lnTo>
                    <a:lnTo>
                      <a:pt x="5" y="51"/>
                    </a:lnTo>
                    <a:lnTo>
                      <a:pt x="5" y="48"/>
                    </a:lnTo>
                    <a:lnTo>
                      <a:pt x="5" y="34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9" name="Freeform 234"/>
              <p:cNvSpPr>
                <a:spLocks/>
              </p:cNvSpPr>
              <p:nvPr/>
            </p:nvSpPr>
            <p:spPr bwMode="auto">
              <a:xfrm>
                <a:off x="4871" y="950"/>
                <a:ext cx="112" cy="284"/>
              </a:xfrm>
              <a:custGeom>
                <a:avLst/>
                <a:gdLst>
                  <a:gd name="T0" fmla="*/ 3 w 112"/>
                  <a:gd name="T1" fmla="*/ 5 h 284"/>
                  <a:gd name="T2" fmla="*/ 7 w 112"/>
                  <a:gd name="T3" fmla="*/ 5 h 284"/>
                  <a:gd name="T4" fmla="*/ 11 w 112"/>
                  <a:gd name="T5" fmla="*/ 5 h 284"/>
                  <a:gd name="T6" fmla="*/ 19 w 112"/>
                  <a:gd name="T7" fmla="*/ 5 h 284"/>
                  <a:gd name="T8" fmla="*/ 24 w 112"/>
                  <a:gd name="T9" fmla="*/ 14 h 284"/>
                  <a:gd name="T10" fmla="*/ 29 w 112"/>
                  <a:gd name="T11" fmla="*/ 17 h 284"/>
                  <a:gd name="T12" fmla="*/ 31 w 112"/>
                  <a:gd name="T13" fmla="*/ 17 h 284"/>
                  <a:gd name="T14" fmla="*/ 37 w 112"/>
                  <a:gd name="T15" fmla="*/ 25 h 284"/>
                  <a:gd name="T16" fmla="*/ 39 w 112"/>
                  <a:gd name="T17" fmla="*/ 31 h 284"/>
                  <a:gd name="T18" fmla="*/ 43 w 112"/>
                  <a:gd name="T19" fmla="*/ 31 h 284"/>
                  <a:gd name="T20" fmla="*/ 43 w 112"/>
                  <a:gd name="T21" fmla="*/ 31 h 284"/>
                  <a:gd name="T22" fmla="*/ 46 w 112"/>
                  <a:gd name="T23" fmla="*/ 42 h 284"/>
                  <a:gd name="T24" fmla="*/ 48 w 112"/>
                  <a:gd name="T25" fmla="*/ 45 h 284"/>
                  <a:gd name="T26" fmla="*/ 52 w 112"/>
                  <a:gd name="T27" fmla="*/ 51 h 284"/>
                  <a:gd name="T28" fmla="*/ 54 w 112"/>
                  <a:gd name="T29" fmla="*/ 54 h 284"/>
                  <a:gd name="T30" fmla="*/ 58 w 112"/>
                  <a:gd name="T31" fmla="*/ 60 h 284"/>
                  <a:gd name="T32" fmla="*/ 62 w 112"/>
                  <a:gd name="T33" fmla="*/ 68 h 284"/>
                  <a:gd name="T34" fmla="*/ 66 w 112"/>
                  <a:gd name="T35" fmla="*/ 80 h 284"/>
                  <a:gd name="T36" fmla="*/ 71 w 112"/>
                  <a:gd name="T37" fmla="*/ 91 h 284"/>
                  <a:gd name="T38" fmla="*/ 75 w 112"/>
                  <a:gd name="T39" fmla="*/ 102 h 284"/>
                  <a:gd name="T40" fmla="*/ 79 w 112"/>
                  <a:gd name="T41" fmla="*/ 117 h 284"/>
                  <a:gd name="T42" fmla="*/ 84 w 112"/>
                  <a:gd name="T43" fmla="*/ 128 h 284"/>
                  <a:gd name="T44" fmla="*/ 88 w 112"/>
                  <a:gd name="T45" fmla="*/ 142 h 284"/>
                  <a:gd name="T46" fmla="*/ 91 w 112"/>
                  <a:gd name="T47" fmla="*/ 151 h 284"/>
                  <a:gd name="T48" fmla="*/ 93 w 112"/>
                  <a:gd name="T49" fmla="*/ 165 h 284"/>
                  <a:gd name="T50" fmla="*/ 95 w 112"/>
                  <a:gd name="T51" fmla="*/ 180 h 284"/>
                  <a:gd name="T52" fmla="*/ 97 w 112"/>
                  <a:gd name="T53" fmla="*/ 191 h 284"/>
                  <a:gd name="T54" fmla="*/ 99 w 112"/>
                  <a:gd name="T55" fmla="*/ 205 h 284"/>
                  <a:gd name="T56" fmla="*/ 103 w 112"/>
                  <a:gd name="T57" fmla="*/ 222 h 284"/>
                  <a:gd name="T58" fmla="*/ 105 w 112"/>
                  <a:gd name="T59" fmla="*/ 240 h 284"/>
                  <a:gd name="T60" fmla="*/ 107 w 112"/>
                  <a:gd name="T61" fmla="*/ 260 h 284"/>
                  <a:gd name="T62" fmla="*/ 109 w 112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0" y="0"/>
                    </a:moveTo>
                    <a:lnTo>
                      <a:pt x="3" y="5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2" y="11"/>
                    </a:lnTo>
                    <a:lnTo>
                      <a:pt x="24" y="14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3" y="22"/>
                    </a:lnTo>
                    <a:lnTo>
                      <a:pt x="37" y="25"/>
                    </a:lnTo>
                    <a:lnTo>
                      <a:pt x="39" y="28"/>
                    </a:lnTo>
                    <a:lnTo>
                      <a:pt x="39" y="31"/>
                    </a:lnTo>
                    <a:lnTo>
                      <a:pt x="41" y="28"/>
                    </a:lnTo>
                    <a:lnTo>
                      <a:pt x="43" y="31"/>
                    </a:lnTo>
                    <a:lnTo>
                      <a:pt x="41" y="34"/>
                    </a:lnTo>
                    <a:lnTo>
                      <a:pt x="43" y="31"/>
                    </a:lnTo>
                    <a:lnTo>
                      <a:pt x="44" y="40"/>
                    </a:lnTo>
                    <a:lnTo>
                      <a:pt x="46" y="42"/>
                    </a:lnTo>
                    <a:lnTo>
                      <a:pt x="48" y="45"/>
                    </a:lnTo>
                    <a:lnTo>
                      <a:pt x="48" y="48"/>
                    </a:lnTo>
                    <a:lnTo>
                      <a:pt x="52" y="51"/>
                    </a:lnTo>
                    <a:lnTo>
                      <a:pt x="54" y="51"/>
                    </a:lnTo>
                    <a:lnTo>
                      <a:pt x="54" y="54"/>
                    </a:lnTo>
                    <a:lnTo>
                      <a:pt x="56" y="57"/>
                    </a:lnTo>
                    <a:lnTo>
                      <a:pt x="58" y="60"/>
                    </a:lnTo>
                    <a:lnTo>
                      <a:pt x="62" y="68"/>
                    </a:lnTo>
                    <a:lnTo>
                      <a:pt x="64" y="74"/>
                    </a:lnTo>
                    <a:lnTo>
                      <a:pt x="66" y="80"/>
                    </a:lnTo>
                    <a:lnTo>
                      <a:pt x="67" y="85"/>
                    </a:lnTo>
                    <a:lnTo>
                      <a:pt x="71" y="91"/>
                    </a:lnTo>
                    <a:lnTo>
                      <a:pt x="73" y="100"/>
                    </a:lnTo>
                    <a:lnTo>
                      <a:pt x="75" y="102"/>
                    </a:lnTo>
                    <a:lnTo>
                      <a:pt x="77" y="111"/>
                    </a:lnTo>
                    <a:lnTo>
                      <a:pt x="79" y="117"/>
                    </a:lnTo>
                    <a:lnTo>
                      <a:pt x="81" y="120"/>
                    </a:lnTo>
                    <a:lnTo>
                      <a:pt x="84" y="128"/>
                    </a:lnTo>
                    <a:lnTo>
                      <a:pt x="84" y="134"/>
                    </a:lnTo>
                    <a:lnTo>
                      <a:pt x="88" y="142"/>
                    </a:lnTo>
                    <a:lnTo>
                      <a:pt x="86" y="142"/>
                    </a:lnTo>
                    <a:lnTo>
                      <a:pt x="91" y="151"/>
                    </a:lnTo>
                    <a:lnTo>
                      <a:pt x="91" y="157"/>
                    </a:lnTo>
                    <a:lnTo>
                      <a:pt x="93" y="165"/>
                    </a:lnTo>
                    <a:lnTo>
                      <a:pt x="93" y="171"/>
                    </a:lnTo>
                    <a:lnTo>
                      <a:pt x="95" y="180"/>
                    </a:lnTo>
                    <a:lnTo>
                      <a:pt x="97" y="188"/>
                    </a:lnTo>
                    <a:lnTo>
                      <a:pt x="97" y="191"/>
                    </a:lnTo>
                    <a:lnTo>
                      <a:pt x="99" y="197"/>
                    </a:lnTo>
                    <a:lnTo>
                      <a:pt x="99" y="205"/>
                    </a:lnTo>
                    <a:lnTo>
                      <a:pt x="101" y="217"/>
                    </a:lnTo>
                    <a:lnTo>
                      <a:pt x="103" y="222"/>
                    </a:lnTo>
                    <a:lnTo>
                      <a:pt x="103" y="231"/>
                    </a:lnTo>
                    <a:lnTo>
                      <a:pt x="105" y="240"/>
                    </a:lnTo>
                    <a:lnTo>
                      <a:pt x="105" y="248"/>
                    </a:lnTo>
                    <a:lnTo>
                      <a:pt x="107" y="260"/>
                    </a:lnTo>
                    <a:lnTo>
                      <a:pt x="107" y="262"/>
                    </a:lnTo>
                    <a:lnTo>
                      <a:pt x="109" y="274"/>
                    </a:lnTo>
                    <a:lnTo>
                      <a:pt x="111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30" name="Freeform 235"/>
              <p:cNvSpPr>
                <a:spLocks/>
              </p:cNvSpPr>
              <p:nvPr/>
            </p:nvSpPr>
            <p:spPr bwMode="auto">
              <a:xfrm>
                <a:off x="4760" y="950"/>
                <a:ext cx="112" cy="284"/>
              </a:xfrm>
              <a:custGeom>
                <a:avLst/>
                <a:gdLst>
                  <a:gd name="T0" fmla="*/ 107 w 112"/>
                  <a:gd name="T1" fmla="*/ 5 h 284"/>
                  <a:gd name="T2" fmla="*/ 101 w 112"/>
                  <a:gd name="T3" fmla="*/ 5 h 284"/>
                  <a:gd name="T4" fmla="*/ 97 w 112"/>
                  <a:gd name="T5" fmla="*/ 8 h 284"/>
                  <a:gd name="T6" fmla="*/ 89 w 112"/>
                  <a:gd name="T7" fmla="*/ 5 h 284"/>
                  <a:gd name="T8" fmla="*/ 84 w 112"/>
                  <a:gd name="T9" fmla="*/ 8 h 284"/>
                  <a:gd name="T10" fmla="*/ 80 w 112"/>
                  <a:gd name="T11" fmla="*/ 17 h 284"/>
                  <a:gd name="T12" fmla="*/ 78 w 112"/>
                  <a:gd name="T13" fmla="*/ 17 h 284"/>
                  <a:gd name="T14" fmla="*/ 74 w 112"/>
                  <a:gd name="T15" fmla="*/ 20 h 284"/>
                  <a:gd name="T16" fmla="*/ 72 w 112"/>
                  <a:gd name="T17" fmla="*/ 28 h 284"/>
                  <a:gd name="T18" fmla="*/ 66 w 112"/>
                  <a:gd name="T19" fmla="*/ 31 h 284"/>
                  <a:gd name="T20" fmla="*/ 66 w 112"/>
                  <a:gd name="T21" fmla="*/ 31 h 284"/>
                  <a:gd name="T22" fmla="*/ 65 w 112"/>
                  <a:gd name="T23" fmla="*/ 37 h 284"/>
                  <a:gd name="T24" fmla="*/ 63 w 112"/>
                  <a:gd name="T25" fmla="*/ 45 h 284"/>
                  <a:gd name="T26" fmla="*/ 61 w 112"/>
                  <a:gd name="T27" fmla="*/ 51 h 284"/>
                  <a:gd name="T28" fmla="*/ 59 w 112"/>
                  <a:gd name="T29" fmla="*/ 57 h 284"/>
                  <a:gd name="T30" fmla="*/ 55 w 112"/>
                  <a:gd name="T31" fmla="*/ 57 h 284"/>
                  <a:gd name="T32" fmla="*/ 47 w 112"/>
                  <a:gd name="T33" fmla="*/ 68 h 284"/>
                  <a:gd name="T34" fmla="*/ 45 w 112"/>
                  <a:gd name="T35" fmla="*/ 77 h 284"/>
                  <a:gd name="T36" fmla="*/ 42 w 112"/>
                  <a:gd name="T37" fmla="*/ 94 h 284"/>
                  <a:gd name="T38" fmla="*/ 38 w 112"/>
                  <a:gd name="T39" fmla="*/ 102 h 284"/>
                  <a:gd name="T40" fmla="*/ 32 w 112"/>
                  <a:gd name="T41" fmla="*/ 114 h 284"/>
                  <a:gd name="T42" fmla="*/ 28 w 112"/>
                  <a:gd name="T43" fmla="*/ 128 h 284"/>
                  <a:gd name="T44" fmla="*/ 24 w 112"/>
                  <a:gd name="T45" fmla="*/ 142 h 284"/>
                  <a:gd name="T46" fmla="*/ 21 w 112"/>
                  <a:gd name="T47" fmla="*/ 154 h 284"/>
                  <a:gd name="T48" fmla="*/ 21 w 112"/>
                  <a:gd name="T49" fmla="*/ 168 h 284"/>
                  <a:gd name="T50" fmla="*/ 19 w 112"/>
                  <a:gd name="T51" fmla="*/ 185 h 284"/>
                  <a:gd name="T52" fmla="*/ 13 w 112"/>
                  <a:gd name="T53" fmla="*/ 197 h 284"/>
                  <a:gd name="T54" fmla="*/ 11 w 112"/>
                  <a:gd name="T55" fmla="*/ 211 h 284"/>
                  <a:gd name="T56" fmla="*/ 9 w 112"/>
                  <a:gd name="T57" fmla="*/ 225 h 284"/>
                  <a:gd name="T58" fmla="*/ 7 w 112"/>
                  <a:gd name="T59" fmla="*/ 242 h 284"/>
                  <a:gd name="T60" fmla="*/ 3 w 112"/>
                  <a:gd name="T61" fmla="*/ 260 h 284"/>
                  <a:gd name="T62" fmla="*/ 3 w 112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111" y="0"/>
                    </a:moveTo>
                    <a:lnTo>
                      <a:pt x="107" y="5"/>
                    </a:lnTo>
                    <a:lnTo>
                      <a:pt x="105" y="2"/>
                    </a:lnTo>
                    <a:lnTo>
                      <a:pt x="101" y="5"/>
                    </a:lnTo>
                    <a:lnTo>
                      <a:pt x="97" y="5"/>
                    </a:lnTo>
                    <a:lnTo>
                      <a:pt x="97" y="8"/>
                    </a:lnTo>
                    <a:lnTo>
                      <a:pt x="93" y="8"/>
                    </a:lnTo>
                    <a:lnTo>
                      <a:pt x="89" y="5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0" y="14"/>
                    </a:lnTo>
                    <a:lnTo>
                      <a:pt x="80" y="17"/>
                    </a:lnTo>
                    <a:lnTo>
                      <a:pt x="78" y="17"/>
                    </a:lnTo>
                    <a:lnTo>
                      <a:pt x="74" y="20"/>
                    </a:lnTo>
                    <a:lnTo>
                      <a:pt x="74" y="25"/>
                    </a:lnTo>
                    <a:lnTo>
                      <a:pt x="72" y="28"/>
                    </a:lnTo>
                    <a:lnTo>
                      <a:pt x="68" y="31"/>
                    </a:lnTo>
                    <a:lnTo>
                      <a:pt x="66" y="31"/>
                    </a:lnTo>
                    <a:lnTo>
                      <a:pt x="68" y="34"/>
                    </a:lnTo>
                    <a:lnTo>
                      <a:pt x="66" y="31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5" y="45"/>
                    </a:lnTo>
                    <a:lnTo>
                      <a:pt x="63" y="45"/>
                    </a:lnTo>
                    <a:lnTo>
                      <a:pt x="61" y="48"/>
                    </a:lnTo>
                    <a:lnTo>
                      <a:pt x="61" y="51"/>
                    </a:lnTo>
                    <a:lnTo>
                      <a:pt x="59" y="54"/>
                    </a:lnTo>
                    <a:lnTo>
                      <a:pt x="59" y="57"/>
                    </a:lnTo>
                    <a:lnTo>
                      <a:pt x="57" y="60"/>
                    </a:lnTo>
                    <a:lnTo>
                      <a:pt x="55" y="57"/>
                    </a:lnTo>
                    <a:lnTo>
                      <a:pt x="53" y="60"/>
                    </a:lnTo>
                    <a:lnTo>
                      <a:pt x="47" y="68"/>
                    </a:lnTo>
                    <a:lnTo>
                      <a:pt x="47" y="71"/>
                    </a:lnTo>
                    <a:lnTo>
                      <a:pt x="45" y="77"/>
                    </a:lnTo>
                    <a:lnTo>
                      <a:pt x="42" y="85"/>
                    </a:lnTo>
                    <a:lnTo>
                      <a:pt x="42" y="94"/>
                    </a:lnTo>
                    <a:lnTo>
                      <a:pt x="40" y="100"/>
                    </a:lnTo>
                    <a:lnTo>
                      <a:pt x="38" y="102"/>
                    </a:lnTo>
                    <a:lnTo>
                      <a:pt x="34" y="108"/>
                    </a:lnTo>
                    <a:lnTo>
                      <a:pt x="32" y="114"/>
                    </a:lnTo>
                    <a:lnTo>
                      <a:pt x="32" y="120"/>
                    </a:lnTo>
                    <a:lnTo>
                      <a:pt x="28" y="128"/>
                    </a:lnTo>
                    <a:lnTo>
                      <a:pt x="26" y="134"/>
                    </a:lnTo>
                    <a:lnTo>
                      <a:pt x="24" y="142"/>
                    </a:lnTo>
                    <a:lnTo>
                      <a:pt x="22" y="148"/>
                    </a:lnTo>
                    <a:lnTo>
                      <a:pt x="21" y="154"/>
                    </a:lnTo>
                    <a:lnTo>
                      <a:pt x="19" y="165"/>
                    </a:lnTo>
                    <a:lnTo>
                      <a:pt x="21" y="168"/>
                    </a:lnTo>
                    <a:lnTo>
                      <a:pt x="21" y="174"/>
                    </a:lnTo>
                    <a:lnTo>
                      <a:pt x="19" y="185"/>
                    </a:lnTo>
                    <a:lnTo>
                      <a:pt x="15" y="191"/>
                    </a:lnTo>
                    <a:lnTo>
                      <a:pt x="13" y="197"/>
                    </a:lnTo>
                    <a:lnTo>
                      <a:pt x="13" y="202"/>
                    </a:lnTo>
                    <a:lnTo>
                      <a:pt x="11" y="211"/>
                    </a:lnTo>
                    <a:lnTo>
                      <a:pt x="11" y="217"/>
                    </a:lnTo>
                    <a:lnTo>
                      <a:pt x="9" y="225"/>
                    </a:lnTo>
                    <a:lnTo>
                      <a:pt x="9" y="234"/>
                    </a:lnTo>
                    <a:lnTo>
                      <a:pt x="7" y="242"/>
                    </a:lnTo>
                    <a:lnTo>
                      <a:pt x="9" y="251"/>
                    </a:lnTo>
                    <a:lnTo>
                      <a:pt x="3" y="260"/>
                    </a:lnTo>
                    <a:lnTo>
                      <a:pt x="3" y="268"/>
                    </a:lnTo>
                    <a:lnTo>
                      <a:pt x="3" y="274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31" name="Freeform 236"/>
              <p:cNvSpPr>
                <a:spLocks/>
              </p:cNvSpPr>
              <p:nvPr/>
            </p:nvSpPr>
            <p:spPr bwMode="auto">
              <a:xfrm>
                <a:off x="2786" y="1233"/>
                <a:ext cx="109" cy="288"/>
              </a:xfrm>
              <a:custGeom>
                <a:avLst/>
                <a:gdLst>
                  <a:gd name="T0" fmla="*/ 102 w 109"/>
                  <a:gd name="T1" fmla="*/ 284 h 288"/>
                  <a:gd name="T2" fmla="*/ 98 w 109"/>
                  <a:gd name="T3" fmla="*/ 284 h 288"/>
                  <a:gd name="T4" fmla="*/ 92 w 109"/>
                  <a:gd name="T5" fmla="*/ 284 h 288"/>
                  <a:gd name="T6" fmla="*/ 87 w 109"/>
                  <a:gd name="T7" fmla="*/ 281 h 288"/>
                  <a:gd name="T8" fmla="*/ 83 w 109"/>
                  <a:gd name="T9" fmla="*/ 278 h 288"/>
                  <a:gd name="T10" fmla="*/ 79 w 109"/>
                  <a:gd name="T11" fmla="*/ 275 h 288"/>
                  <a:gd name="T12" fmla="*/ 75 w 109"/>
                  <a:gd name="T13" fmla="*/ 272 h 288"/>
                  <a:gd name="T14" fmla="*/ 72 w 109"/>
                  <a:gd name="T15" fmla="*/ 269 h 288"/>
                  <a:gd name="T16" fmla="*/ 68 w 109"/>
                  <a:gd name="T17" fmla="*/ 261 h 288"/>
                  <a:gd name="T18" fmla="*/ 64 w 109"/>
                  <a:gd name="T19" fmla="*/ 258 h 288"/>
                  <a:gd name="T20" fmla="*/ 64 w 109"/>
                  <a:gd name="T21" fmla="*/ 252 h 288"/>
                  <a:gd name="T22" fmla="*/ 62 w 109"/>
                  <a:gd name="T23" fmla="*/ 246 h 288"/>
                  <a:gd name="T24" fmla="*/ 58 w 109"/>
                  <a:gd name="T25" fmla="*/ 241 h 288"/>
                  <a:gd name="T26" fmla="*/ 56 w 109"/>
                  <a:gd name="T27" fmla="*/ 238 h 288"/>
                  <a:gd name="T28" fmla="*/ 51 w 109"/>
                  <a:gd name="T29" fmla="*/ 232 h 288"/>
                  <a:gd name="T30" fmla="*/ 51 w 109"/>
                  <a:gd name="T31" fmla="*/ 226 h 288"/>
                  <a:gd name="T32" fmla="*/ 49 w 109"/>
                  <a:gd name="T33" fmla="*/ 220 h 288"/>
                  <a:gd name="T34" fmla="*/ 43 w 109"/>
                  <a:gd name="T35" fmla="*/ 206 h 288"/>
                  <a:gd name="T36" fmla="*/ 37 w 109"/>
                  <a:gd name="T37" fmla="*/ 198 h 288"/>
                  <a:gd name="T38" fmla="*/ 34 w 109"/>
                  <a:gd name="T39" fmla="*/ 183 h 288"/>
                  <a:gd name="T40" fmla="*/ 32 w 109"/>
                  <a:gd name="T41" fmla="*/ 172 h 288"/>
                  <a:gd name="T42" fmla="*/ 26 w 109"/>
                  <a:gd name="T43" fmla="*/ 160 h 288"/>
                  <a:gd name="T44" fmla="*/ 22 w 109"/>
                  <a:gd name="T45" fmla="*/ 146 h 288"/>
                  <a:gd name="T46" fmla="*/ 20 w 109"/>
                  <a:gd name="T47" fmla="*/ 132 h 288"/>
                  <a:gd name="T48" fmla="*/ 15 w 109"/>
                  <a:gd name="T49" fmla="*/ 117 h 288"/>
                  <a:gd name="T50" fmla="*/ 17 w 109"/>
                  <a:gd name="T51" fmla="*/ 106 h 288"/>
                  <a:gd name="T52" fmla="*/ 11 w 109"/>
                  <a:gd name="T53" fmla="*/ 88 h 288"/>
                  <a:gd name="T54" fmla="*/ 11 w 109"/>
                  <a:gd name="T55" fmla="*/ 77 h 288"/>
                  <a:gd name="T56" fmla="*/ 11 w 109"/>
                  <a:gd name="T57" fmla="*/ 60 h 288"/>
                  <a:gd name="T58" fmla="*/ 5 w 109"/>
                  <a:gd name="T59" fmla="*/ 45 h 288"/>
                  <a:gd name="T60" fmla="*/ 3 w 109"/>
                  <a:gd name="T61" fmla="*/ 25 h 288"/>
                  <a:gd name="T62" fmla="*/ 0 w 109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8"/>
                  <a:gd name="T98" fmla="*/ 109 w 109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8">
                    <a:moveTo>
                      <a:pt x="108" y="287"/>
                    </a:moveTo>
                    <a:lnTo>
                      <a:pt x="102" y="284"/>
                    </a:lnTo>
                    <a:lnTo>
                      <a:pt x="98" y="284"/>
                    </a:lnTo>
                    <a:lnTo>
                      <a:pt x="96" y="284"/>
                    </a:lnTo>
                    <a:lnTo>
                      <a:pt x="92" y="284"/>
                    </a:lnTo>
                    <a:lnTo>
                      <a:pt x="90" y="278"/>
                    </a:lnTo>
                    <a:lnTo>
                      <a:pt x="87" y="281"/>
                    </a:lnTo>
                    <a:lnTo>
                      <a:pt x="85" y="278"/>
                    </a:lnTo>
                    <a:lnTo>
                      <a:pt x="83" y="278"/>
                    </a:lnTo>
                    <a:lnTo>
                      <a:pt x="79" y="275"/>
                    </a:lnTo>
                    <a:lnTo>
                      <a:pt x="75" y="272"/>
                    </a:lnTo>
                    <a:lnTo>
                      <a:pt x="73" y="266"/>
                    </a:lnTo>
                    <a:lnTo>
                      <a:pt x="72" y="269"/>
                    </a:lnTo>
                    <a:lnTo>
                      <a:pt x="70" y="264"/>
                    </a:lnTo>
                    <a:lnTo>
                      <a:pt x="68" y="261"/>
                    </a:lnTo>
                    <a:lnTo>
                      <a:pt x="66" y="261"/>
                    </a:lnTo>
                    <a:lnTo>
                      <a:pt x="64" y="258"/>
                    </a:lnTo>
                    <a:lnTo>
                      <a:pt x="64" y="255"/>
                    </a:lnTo>
                    <a:lnTo>
                      <a:pt x="64" y="252"/>
                    </a:lnTo>
                    <a:lnTo>
                      <a:pt x="62" y="246"/>
                    </a:lnTo>
                    <a:lnTo>
                      <a:pt x="60" y="243"/>
                    </a:lnTo>
                    <a:lnTo>
                      <a:pt x="58" y="241"/>
                    </a:lnTo>
                    <a:lnTo>
                      <a:pt x="56" y="238"/>
                    </a:lnTo>
                    <a:lnTo>
                      <a:pt x="51" y="232"/>
                    </a:lnTo>
                    <a:lnTo>
                      <a:pt x="51" y="226"/>
                    </a:lnTo>
                    <a:lnTo>
                      <a:pt x="49" y="226"/>
                    </a:lnTo>
                    <a:lnTo>
                      <a:pt x="49" y="220"/>
                    </a:lnTo>
                    <a:lnTo>
                      <a:pt x="45" y="218"/>
                    </a:lnTo>
                    <a:lnTo>
                      <a:pt x="43" y="206"/>
                    </a:lnTo>
                    <a:lnTo>
                      <a:pt x="39" y="203"/>
                    </a:lnTo>
                    <a:lnTo>
                      <a:pt x="37" y="198"/>
                    </a:lnTo>
                    <a:lnTo>
                      <a:pt x="36" y="192"/>
                    </a:lnTo>
                    <a:lnTo>
                      <a:pt x="34" y="183"/>
                    </a:lnTo>
                    <a:lnTo>
                      <a:pt x="28" y="177"/>
                    </a:lnTo>
                    <a:lnTo>
                      <a:pt x="32" y="172"/>
                    </a:lnTo>
                    <a:lnTo>
                      <a:pt x="28" y="166"/>
                    </a:lnTo>
                    <a:lnTo>
                      <a:pt x="26" y="160"/>
                    </a:lnTo>
                    <a:lnTo>
                      <a:pt x="26" y="152"/>
                    </a:lnTo>
                    <a:lnTo>
                      <a:pt x="22" y="146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8" y="129"/>
                    </a:lnTo>
                    <a:lnTo>
                      <a:pt x="15" y="117"/>
                    </a:lnTo>
                    <a:lnTo>
                      <a:pt x="17" y="114"/>
                    </a:lnTo>
                    <a:lnTo>
                      <a:pt x="17" y="106"/>
                    </a:lnTo>
                    <a:lnTo>
                      <a:pt x="13" y="97"/>
                    </a:lnTo>
                    <a:lnTo>
                      <a:pt x="11" y="88"/>
                    </a:lnTo>
                    <a:lnTo>
                      <a:pt x="11" y="83"/>
                    </a:lnTo>
                    <a:lnTo>
                      <a:pt x="11" y="77"/>
                    </a:lnTo>
                    <a:lnTo>
                      <a:pt x="9" y="66"/>
                    </a:lnTo>
                    <a:lnTo>
                      <a:pt x="11" y="60"/>
                    </a:lnTo>
                    <a:lnTo>
                      <a:pt x="7" y="51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32" name="Freeform 237"/>
              <p:cNvSpPr>
                <a:spLocks/>
              </p:cNvSpPr>
              <p:nvPr/>
            </p:nvSpPr>
            <p:spPr bwMode="auto">
              <a:xfrm>
                <a:off x="2896" y="1233"/>
                <a:ext cx="110" cy="288"/>
              </a:xfrm>
              <a:custGeom>
                <a:avLst/>
                <a:gdLst>
                  <a:gd name="T0" fmla="*/ 3 w 110"/>
                  <a:gd name="T1" fmla="*/ 287 h 288"/>
                  <a:gd name="T2" fmla="*/ 9 w 110"/>
                  <a:gd name="T3" fmla="*/ 287 h 288"/>
                  <a:gd name="T4" fmla="*/ 15 w 110"/>
                  <a:gd name="T5" fmla="*/ 287 h 288"/>
                  <a:gd name="T6" fmla="*/ 21 w 110"/>
                  <a:gd name="T7" fmla="*/ 284 h 288"/>
                  <a:gd name="T8" fmla="*/ 24 w 110"/>
                  <a:gd name="T9" fmla="*/ 281 h 288"/>
                  <a:gd name="T10" fmla="*/ 28 w 110"/>
                  <a:gd name="T11" fmla="*/ 275 h 288"/>
                  <a:gd name="T12" fmla="*/ 32 w 110"/>
                  <a:gd name="T13" fmla="*/ 272 h 288"/>
                  <a:gd name="T14" fmla="*/ 38 w 110"/>
                  <a:gd name="T15" fmla="*/ 269 h 288"/>
                  <a:gd name="T16" fmla="*/ 38 w 110"/>
                  <a:gd name="T17" fmla="*/ 266 h 288"/>
                  <a:gd name="T18" fmla="*/ 43 w 110"/>
                  <a:gd name="T19" fmla="*/ 258 h 288"/>
                  <a:gd name="T20" fmla="*/ 45 w 110"/>
                  <a:gd name="T21" fmla="*/ 255 h 288"/>
                  <a:gd name="T22" fmla="*/ 47 w 110"/>
                  <a:gd name="T23" fmla="*/ 249 h 288"/>
                  <a:gd name="T24" fmla="*/ 49 w 110"/>
                  <a:gd name="T25" fmla="*/ 243 h 288"/>
                  <a:gd name="T26" fmla="*/ 51 w 110"/>
                  <a:gd name="T27" fmla="*/ 241 h 288"/>
                  <a:gd name="T28" fmla="*/ 53 w 110"/>
                  <a:gd name="T29" fmla="*/ 235 h 288"/>
                  <a:gd name="T30" fmla="*/ 53 w 110"/>
                  <a:gd name="T31" fmla="*/ 229 h 288"/>
                  <a:gd name="T32" fmla="*/ 61 w 110"/>
                  <a:gd name="T33" fmla="*/ 220 h 288"/>
                  <a:gd name="T34" fmla="*/ 66 w 110"/>
                  <a:gd name="T35" fmla="*/ 206 h 288"/>
                  <a:gd name="T36" fmla="*/ 70 w 110"/>
                  <a:gd name="T37" fmla="*/ 195 h 288"/>
                  <a:gd name="T38" fmla="*/ 74 w 110"/>
                  <a:gd name="T39" fmla="*/ 186 h 288"/>
                  <a:gd name="T40" fmla="*/ 82 w 110"/>
                  <a:gd name="T41" fmla="*/ 172 h 288"/>
                  <a:gd name="T42" fmla="*/ 82 w 110"/>
                  <a:gd name="T43" fmla="*/ 157 h 288"/>
                  <a:gd name="T44" fmla="*/ 86 w 110"/>
                  <a:gd name="T45" fmla="*/ 146 h 288"/>
                  <a:gd name="T46" fmla="*/ 87 w 110"/>
                  <a:gd name="T47" fmla="*/ 134 h 288"/>
                  <a:gd name="T48" fmla="*/ 93 w 110"/>
                  <a:gd name="T49" fmla="*/ 123 h 288"/>
                  <a:gd name="T50" fmla="*/ 95 w 110"/>
                  <a:gd name="T51" fmla="*/ 106 h 288"/>
                  <a:gd name="T52" fmla="*/ 95 w 110"/>
                  <a:gd name="T53" fmla="*/ 91 h 288"/>
                  <a:gd name="T54" fmla="*/ 99 w 110"/>
                  <a:gd name="T55" fmla="*/ 74 h 288"/>
                  <a:gd name="T56" fmla="*/ 103 w 110"/>
                  <a:gd name="T57" fmla="*/ 63 h 288"/>
                  <a:gd name="T58" fmla="*/ 101 w 110"/>
                  <a:gd name="T59" fmla="*/ 40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3" y="287"/>
                    </a:lnTo>
                    <a:lnTo>
                      <a:pt x="7" y="284"/>
                    </a:lnTo>
                    <a:lnTo>
                      <a:pt x="9" y="287"/>
                    </a:lnTo>
                    <a:lnTo>
                      <a:pt x="13" y="287"/>
                    </a:lnTo>
                    <a:lnTo>
                      <a:pt x="15" y="287"/>
                    </a:lnTo>
                    <a:lnTo>
                      <a:pt x="21" y="287"/>
                    </a:lnTo>
                    <a:lnTo>
                      <a:pt x="21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6" y="275"/>
                    </a:lnTo>
                    <a:lnTo>
                      <a:pt x="28" y="275"/>
                    </a:lnTo>
                    <a:lnTo>
                      <a:pt x="30" y="272"/>
                    </a:lnTo>
                    <a:lnTo>
                      <a:pt x="32" y="272"/>
                    </a:lnTo>
                    <a:lnTo>
                      <a:pt x="36" y="272"/>
                    </a:lnTo>
                    <a:lnTo>
                      <a:pt x="38" y="269"/>
                    </a:lnTo>
                    <a:lnTo>
                      <a:pt x="38" y="266"/>
                    </a:lnTo>
                    <a:lnTo>
                      <a:pt x="40" y="264"/>
                    </a:lnTo>
                    <a:lnTo>
                      <a:pt x="43" y="258"/>
                    </a:lnTo>
                    <a:lnTo>
                      <a:pt x="42" y="258"/>
                    </a:lnTo>
                    <a:lnTo>
                      <a:pt x="45" y="255"/>
                    </a:lnTo>
                    <a:lnTo>
                      <a:pt x="43" y="252"/>
                    </a:lnTo>
                    <a:lnTo>
                      <a:pt x="47" y="249"/>
                    </a:lnTo>
                    <a:lnTo>
                      <a:pt x="49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5" y="232"/>
                    </a:lnTo>
                    <a:lnTo>
                      <a:pt x="53" y="229"/>
                    </a:lnTo>
                    <a:lnTo>
                      <a:pt x="57" y="229"/>
                    </a:lnTo>
                    <a:lnTo>
                      <a:pt x="61" y="220"/>
                    </a:lnTo>
                    <a:lnTo>
                      <a:pt x="63" y="212"/>
                    </a:lnTo>
                    <a:lnTo>
                      <a:pt x="66" y="206"/>
                    </a:lnTo>
                    <a:lnTo>
                      <a:pt x="68" y="200"/>
                    </a:lnTo>
                    <a:lnTo>
                      <a:pt x="70" y="195"/>
                    </a:lnTo>
                    <a:lnTo>
                      <a:pt x="70" y="189"/>
                    </a:lnTo>
                    <a:lnTo>
                      <a:pt x="74" y="186"/>
                    </a:lnTo>
                    <a:lnTo>
                      <a:pt x="78" y="175"/>
                    </a:lnTo>
                    <a:lnTo>
                      <a:pt x="82" y="172"/>
                    </a:lnTo>
                    <a:lnTo>
                      <a:pt x="78" y="166"/>
                    </a:lnTo>
                    <a:lnTo>
                      <a:pt x="82" y="157"/>
                    </a:lnTo>
                    <a:lnTo>
                      <a:pt x="84" y="152"/>
                    </a:lnTo>
                    <a:lnTo>
                      <a:pt x="86" y="146"/>
                    </a:lnTo>
                    <a:lnTo>
                      <a:pt x="86" y="137"/>
                    </a:lnTo>
                    <a:lnTo>
                      <a:pt x="87" y="134"/>
                    </a:lnTo>
                    <a:lnTo>
                      <a:pt x="91" y="126"/>
                    </a:lnTo>
                    <a:lnTo>
                      <a:pt x="93" y="123"/>
                    </a:lnTo>
                    <a:lnTo>
                      <a:pt x="91" y="111"/>
                    </a:lnTo>
                    <a:lnTo>
                      <a:pt x="95" y="106"/>
                    </a:lnTo>
                    <a:lnTo>
                      <a:pt x="95" y="100"/>
                    </a:lnTo>
                    <a:lnTo>
                      <a:pt x="95" y="91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3" y="63"/>
                    </a:lnTo>
                    <a:lnTo>
                      <a:pt x="99" y="48"/>
                    </a:lnTo>
                    <a:lnTo>
                      <a:pt x="101" y="40"/>
                    </a:lnTo>
                    <a:lnTo>
                      <a:pt x="103" y="34"/>
                    </a:lnTo>
                    <a:lnTo>
                      <a:pt x="107" y="28"/>
                    </a:lnTo>
                    <a:lnTo>
                      <a:pt x="105" y="17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33" name="Freeform 238"/>
              <p:cNvSpPr>
                <a:spLocks/>
              </p:cNvSpPr>
              <p:nvPr/>
            </p:nvSpPr>
            <p:spPr bwMode="auto">
              <a:xfrm>
                <a:off x="2896" y="1233"/>
                <a:ext cx="110" cy="288"/>
              </a:xfrm>
              <a:custGeom>
                <a:avLst/>
                <a:gdLst>
                  <a:gd name="T0" fmla="*/ 3 w 110"/>
                  <a:gd name="T1" fmla="*/ 287 h 288"/>
                  <a:gd name="T2" fmla="*/ 9 w 110"/>
                  <a:gd name="T3" fmla="*/ 287 h 288"/>
                  <a:gd name="T4" fmla="*/ 15 w 110"/>
                  <a:gd name="T5" fmla="*/ 287 h 288"/>
                  <a:gd name="T6" fmla="*/ 21 w 110"/>
                  <a:gd name="T7" fmla="*/ 284 h 288"/>
                  <a:gd name="T8" fmla="*/ 24 w 110"/>
                  <a:gd name="T9" fmla="*/ 281 h 288"/>
                  <a:gd name="T10" fmla="*/ 28 w 110"/>
                  <a:gd name="T11" fmla="*/ 275 h 288"/>
                  <a:gd name="T12" fmla="*/ 32 w 110"/>
                  <a:gd name="T13" fmla="*/ 272 h 288"/>
                  <a:gd name="T14" fmla="*/ 38 w 110"/>
                  <a:gd name="T15" fmla="*/ 269 h 288"/>
                  <a:gd name="T16" fmla="*/ 38 w 110"/>
                  <a:gd name="T17" fmla="*/ 266 h 288"/>
                  <a:gd name="T18" fmla="*/ 43 w 110"/>
                  <a:gd name="T19" fmla="*/ 258 h 288"/>
                  <a:gd name="T20" fmla="*/ 45 w 110"/>
                  <a:gd name="T21" fmla="*/ 255 h 288"/>
                  <a:gd name="T22" fmla="*/ 47 w 110"/>
                  <a:gd name="T23" fmla="*/ 249 h 288"/>
                  <a:gd name="T24" fmla="*/ 49 w 110"/>
                  <a:gd name="T25" fmla="*/ 243 h 288"/>
                  <a:gd name="T26" fmla="*/ 51 w 110"/>
                  <a:gd name="T27" fmla="*/ 241 h 288"/>
                  <a:gd name="T28" fmla="*/ 53 w 110"/>
                  <a:gd name="T29" fmla="*/ 235 h 288"/>
                  <a:gd name="T30" fmla="*/ 57 w 110"/>
                  <a:gd name="T31" fmla="*/ 229 h 288"/>
                  <a:gd name="T32" fmla="*/ 61 w 110"/>
                  <a:gd name="T33" fmla="*/ 220 h 288"/>
                  <a:gd name="T34" fmla="*/ 66 w 110"/>
                  <a:gd name="T35" fmla="*/ 206 h 288"/>
                  <a:gd name="T36" fmla="*/ 70 w 110"/>
                  <a:gd name="T37" fmla="*/ 195 h 288"/>
                  <a:gd name="T38" fmla="*/ 76 w 110"/>
                  <a:gd name="T39" fmla="*/ 183 h 288"/>
                  <a:gd name="T40" fmla="*/ 82 w 110"/>
                  <a:gd name="T41" fmla="*/ 172 h 288"/>
                  <a:gd name="T42" fmla="*/ 82 w 110"/>
                  <a:gd name="T43" fmla="*/ 157 h 288"/>
                  <a:gd name="T44" fmla="*/ 86 w 110"/>
                  <a:gd name="T45" fmla="*/ 146 h 288"/>
                  <a:gd name="T46" fmla="*/ 87 w 110"/>
                  <a:gd name="T47" fmla="*/ 134 h 288"/>
                  <a:gd name="T48" fmla="*/ 93 w 110"/>
                  <a:gd name="T49" fmla="*/ 123 h 288"/>
                  <a:gd name="T50" fmla="*/ 95 w 110"/>
                  <a:gd name="T51" fmla="*/ 106 h 288"/>
                  <a:gd name="T52" fmla="*/ 95 w 110"/>
                  <a:gd name="T53" fmla="*/ 91 h 288"/>
                  <a:gd name="T54" fmla="*/ 99 w 110"/>
                  <a:gd name="T55" fmla="*/ 74 h 288"/>
                  <a:gd name="T56" fmla="*/ 103 w 110"/>
                  <a:gd name="T57" fmla="*/ 63 h 288"/>
                  <a:gd name="T58" fmla="*/ 103 w 110"/>
                  <a:gd name="T59" fmla="*/ 43 h 288"/>
                  <a:gd name="T60" fmla="*/ 107 w 110"/>
                  <a:gd name="T61" fmla="*/ 28 h 288"/>
                  <a:gd name="T62" fmla="*/ 107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3" y="287"/>
                    </a:lnTo>
                    <a:lnTo>
                      <a:pt x="7" y="284"/>
                    </a:lnTo>
                    <a:lnTo>
                      <a:pt x="9" y="287"/>
                    </a:lnTo>
                    <a:lnTo>
                      <a:pt x="13" y="287"/>
                    </a:lnTo>
                    <a:lnTo>
                      <a:pt x="15" y="287"/>
                    </a:lnTo>
                    <a:lnTo>
                      <a:pt x="21" y="287"/>
                    </a:lnTo>
                    <a:lnTo>
                      <a:pt x="21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6" y="275"/>
                    </a:lnTo>
                    <a:lnTo>
                      <a:pt x="28" y="275"/>
                    </a:lnTo>
                    <a:lnTo>
                      <a:pt x="30" y="272"/>
                    </a:lnTo>
                    <a:lnTo>
                      <a:pt x="32" y="272"/>
                    </a:lnTo>
                    <a:lnTo>
                      <a:pt x="36" y="272"/>
                    </a:lnTo>
                    <a:lnTo>
                      <a:pt x="38" y="269"/>
                    </a:lnTo>
                    <a:lnTo>
                      <a:pt x="38" y="266"/>
                    </a:lnTo>
                    <a:lnTo>
                      <a:pt x="40" y="264"/>
                    </a:lnTo>
                    <a:lnTo>
                      <a:pt x="43" y="258"/>
                    </a:lnTo>
                    <a:lnTo>
                      <a:pt x="45" y="255"/>
                    </a:lnTo>
                    <a:lnTo>
                      <a:pt x="43" y="252"/>
                    </a:lnTo>
                    <a:lnTo>
                      <a:pt x="47" y="249"/>
                    </a:lnTo>
                    <a:lnTo>
                      <a:pt x="49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3" y="238"/>
                    </a:lnTo>
                    <a:lnTo>
                      <a:pt x="53" y="235"/>
                    </a:lnTo>
                    <a:lnTo>
                      <a:pt x="55" y="232"/>
                    </a:lnTo>
                    <a:lnTo>
                      <a:pt x="57" y="229"/>
                    </a:lnTo>
                    <a:lnTo>
                      <a:pt x="59" y="226"/>
                    </a:lnTo>
                    <a:lnTo>
                      <a:pt x="61" y="220"/>
                    </a:lnTo>
                    <a:lnTo>
                      <a:pt x="63" y="212"/>
                    </a:lnTo>
                    <a:lnTo>
                      <a:pt x="66" y="206"/>
                    </a:lnTo>
                    <a:lnTo>
                      <a:pt x="70" y="203"/>
                    </a:lnTo>
                    <a:lnTo>
                      <a:pt x="70" y="195"/>
                    </a:lnTo>
                    <a:lnTo>
                      <a:pt x="70" y="189"/>
                    </a:lnTo>
                    <a:lnTo>
                      <a:pt x="76" y="183"/>
                    </a:lnTo>
                    <a:lnTo>
                      <a:pt x="78" y="175"/>
                    </a:lnTo>
                    <a:lnTo>
                      <a:pt x="82" y="172"/>
                    </a:lnTo>
                    <a:lnTo>
                      <a:pt x="78" y="166"/>
                    </a:lnTo>
                    <a:lnTo>
                      <a:pt x="82" y="157"/>
                    </a:lnTo>
                    <a:lnTo>
                      <a:pt x="84" y="152"/>
                    </a:lnTo>
                    <a:lnTo>
                      <a:pt x="86" y="146"/>
                    </a:lnTo>
                    <a:lnTo>
                      <a:pt x="86" y="137"/>
                    </a:lnTo>
                    <a:lnTo>
                      <a:pt x="87" y="134"/>
                    </a:lnTo>
                    <a:lnTo>
                      <a:pt x="91" y="126"/>
                    </a:lnTo>
                    <a:lnTo>
                      <a:pt x="93" y="123"/>
                    </a:lnTo>
                    <a:lnTo>
                      <a:pt x="91" y="111"/>
                    </a:lnTo>
                    <a:lnTo>
                      <a:pt x="95" y="106"/>
                    </a:lnTo>
                    <a:lnTo>
                      <a:pt x="95" y="100"/>
                    </a:lnTo>
                    <a:lnTo>
                      <a:pt x="95" y="91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3" y="63"/>
                    </a:lnTo>
                    <a:lnTo>
                      <a:pt x="99" y="48"/>
                    </a:lnTo>
                    <a:lnTo>
                      <a:pt x="103" y="43"/>
                    </a:lnTo>
                    <a:lnTo>
                      <a:pt x="105" y="31"/>
                    </a:lnTo>
                    <a:lnTo>
                      <a:pt x="107" y="28"/>
                    </a:lnTo>
                    <a:lnTo>
                      <a:pt x="105" y="17"/>
                    </a:lnTo>
                    <a:lnTo>
                      <a:pt x="107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34" name="Freeform 239"/>
              <p:cNvSpPr>
                <a:spLocks/>
              </p:cNvSpPr>
              <p:nvPr/>
            </p:nvSpPr>
            <p:spPr bwMode="auto">
              <a:xfrm>
                <a:off x="2786" y="1233"/>
                <a:ext cx="109" cy="288"/>
              </a:xfrm>
              <a:custGeom>
                <a:avLst/>
                <a:gdLst>
                  <a:gd name="T0" fmla="*/ 102 w 109"/>
                  <a:gd name="T1" fmla="*/ 284 h 288"/>
                  <a:gd name="T2" fmla="*/ 98 w 109"/>
                  <a:gd name="T3" fmla="*/ 284 h 288"/>
                  <a:gd name="T4" fmla="*/ 92 w 109"/>
                  <a:gd name="T5" fmla="*/ 284 h 288"/>
                  <a:gd name="T6" fmla="*/ 87 w 109"/>
                  <a:gd name="T7" fmla="*/ 281 h 288"/>
                  <a:gd name="T8" fmla="*/ 83 w 109"/>
                  <a:gd name="T9" fmla="*/ 278 h 288"/>
                  <a:gd name="T10" fmla="*/ 79 w 109"/>
                  <a:gd name="T11" fmla="*/ 275 h 288"/>
                  <a:gd name="T12" fmla="*/ 75 w 109"/>
                  <a:gd name="T13" fmla="*/ 272 h 288"/>
                  <a:gd name="T14" fmla="*/ 70 w 109"/>
                  <a:gd name="T15" fmla="*/ 264 h 288"/>
                  <a:gd name="T16" fmla="*/ 68 w 109"/>
                  <a:gd name="T17" fmla="*/ 261 h 288"/>
                  <a:gd name="T18" fmla="*/ 64 w 109"/>
                  <a:gd name="T19" fmla="*/ 258 h 288"/>
                  <a:gd name="T20" fmla="*/ 64 w 109"/>
                  <a:gd name="T21" fmla="*/ 252 h 288"/>
                  <a:gd name="T22" fmla="*/ 62 w 109"/>
                  <a:gd name="T23" fmla="*/ 246 h 288"/>
                  <a:gd name="T24" fmla="*/ 58 w 109"/>
                  <a:gd name="T25" fmla="*/ 241 h 288"/>
                  <a:gd name="T26" fmla="*/ 56 w 109"/>
                  <a:gd name="T27" fmla="*/ 241 h 288"/>
                  <a:gd name="T28" fmla="*/ 51 w 109"/>
                  <a:gd name="T29" fmla="*/ 232 h 288"/>
                  <a:gd name="T30" fmla="*/ 51 w 109"/>
                  <a:gd name="T31" fmla="*/ 226 h 288"/>
                  <a:gd name="T32" fmla="*/ 47 w 109"/>
                  <a:gd name="T33" fmla="*/ 223 h 288"/>
                  <a:gd name="T34" fmla="*/ 43 w 109"/>
                  <a:gd name="T35" fmla="*/ 206 h 288"/>
                  <a:gd name="T36" fmla="*/ 37 w 109"/>
                  <a:gd name="T37" fmla="*/ 198 h 288"/>
                  <a:gd name="T38" fmla="*/ 34 w 109"/>
                  <a:gd name="T39" fmla="*/ 183 h 288"/>
                  <a:gd name="T40" fmla="*/ 32 w 109"/>
                  <a:gd name="T41" fmla="*/ 172 h 288"/>
                  <a:gd name="T42" fmla="*/ 24 w 109"/>
                  <a:gd name="T43" fmla="*/ 157 h 288"/>
                  <a:gd name="T44" fmla="*/ 22 w 109"/>
                  <a:gd name="T45" fmla="*/ 146 h 288"/>
                  <a:gd name="T46" fmla="*/ 20 w 109"/>
                  <a:gd name="T47" fmla="*/ 132 h 288"/>
                  <a:gd name="T48" fmla="*/ 15 w 109"/>
                  <a:gd name="T49" fmla="*/ 117 h 288"/>
                  <a:gd name="T50" fmla="*/ 17 w 109"/>
                  <a:gd name="T51" fmla="*/ 106 h 288"/>
                  <a:gd name="T52" fmla="*/ 11 w 109"/>
                  <a:gd name="T53" fmla="*/ 88 h 288"/>
                  <a:gd name="T54" fmla="*/ 9 w 109"/>
                  <a:gd name="T55" fmla="*/ 74 h 288"/>
                  <a:gd name="T56" fmla="*/ 11 w 109"/>
                  <a:gd name="T57" fmla="*/ 60 h 288"/>
                  <a:gd name="T58" fmla="*/ 5 w 109"/>
                  <a:gd name="T59" fmla="*/ 45 h 288"/>
                  <a:gd name="T60" fmla="*/ 3 w 109"/>
                  <a:gd name="T61" fmla="*/ 25 h 288"/>
                  <a:gd name="T62" fmla="*/ 0 w 109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8"/>
                  <a:gd name="T98" fmla="*/ 109 w 109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8">
                    <a:moveTo>
                      <a:pt x="108" y="287"/>
                    </a:moveTo>
                    <a:lnTo>
                      <a:pt x="102" y="284"/>
                    </a:lnTo>
                    <a:lnTo>
                      <a:pt x="98" y="284"/>
                    </a:lnTo>
                    <a:lnTo>
                      <a:pt x="96" y="284"/>
                    </a:lnTo>
                    <a:lnTo>
                      <a:pt x="92" y="284"/>
                    </a:lnTo>
                    <a:lnTo>
                      <a:pt x="90" y="278"/>
                    </a:lnTo>
                    <a:lnTo>
                      <a:pt x="87" y="281"/>
                    </a:lnTo>
                    <a:lnTo>
                      <a:pt x="85" y="278"/>
                    </a:lnTo>
                    <a:lnTo>
                      <a:pt x="83" y="278"/>
                    </a:lnTo>
                    <a:lnTo>
                      <a:pt x="79" y="275"/>
                    </a:lnTo>
                    <a:lnTo>
                      <a:pt x="75" y="272"/>
                    </a:lnTo>
                    <a:lnTo>
                      <a:pt x="73" y="269"/>
                    </a:lnTo>
                    <a:lnTo>
                      <a:pt x="70" y="264"/>
                    </a:lnTo>
                    <a:lnTo>
                      <a:pt x="70" y="266"/>
                    </a:lnTo>
                    <a:lnTo>
                      <a:pt x="68" y="261"/>
                    </a:lnTo>
                    <a:lnTo>
                      <a:pt x="66" y="261"/>
                    </a:lnTo>
                    <a:lnTo>
                      <a:pt x="64" y="258"/>
                    </a:lnTo>
                    <a:lnTo>
                      <a:pt x="64" y="255"/>
                    </a:lnTo>
                    <a:lnTo>
                      <a:pt x="64" y="252"/>
                    </a:lnTo>
                    <a:lnTo>
                      <a:pt x="62" y="246"/>
                    </a:lnTo>
                    <a:lnTo>
                      <a:pt x="60" y="243"/>
                    </a:lnTo>
                    <a:lnTo>
                      <a:pt x="58" y="241"/>
                    </a:lnTo>
                    <a:lnTo>
                      <a:pt x="56" y="241"/>
                    </a:lnTo>
                    <a:lnTo>
                      <a:pt x="54" y="235"/>
                    </a:lnTo>
                    <a:lnTo>
                      <a:pt x="51" y="232"/>
                    </a:lnTo>
                    <a:lnTo>
                      <a:pt x="51" y="226"/>
                    </a:lnTo>
                    <a:lnTo>
                      <a:pt x="47" y="229"/>
                    </a:lnTo>
                    <a:lnTo>
                      <a:pt x="47" y="223"/>
                    </a:lnTo>
                    <a:lnTo>
                      <a:pt x="45" y="218"/>
                    </a:lnTo>
                    <a:lnTo>
                      <a:pt x="43" y="206"/>
                    </a:lnTo>
                    <a:lnTo>
                      <a:pt x="39" y="203"/>
                    </a:lnTo>
                    <a:lnTo>
                      <a:pt x="37" y="198"/>
                    </a:lnTo>
                    <a:lnTo>
                      <a:pt x="36" y="192"/>
                    </a:lnTo>
                    <a:lnTo>
                      <a:pt x="34" y="183"/>
                    </a:lnTo>
                    <a:lnTo>
                      <a:pt x="28" y="177"/>
                    </a:lnTo>
                    <a:lnTo>
                      <a:pt x="32" y="172"/>
                    </a:lnTo>
                    <a:lnTo>
                      <a:pt x="28" y="166"/>
                    </a:lnTo>
                    <a:lnTo>
                      <a:pt x="24" y="157"/>
                    </a:lnTo>
                    <a:lnTo>
                      <a:pt x="26" y="152"/>
                    </a:lnTo>
                    <a:lnTo>
                      <a:pt x="22" y="146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8" y="129"/>
                    </a:lnTo>
                    <a:lnTo>
                      <a:pt x="15" y="117"/>
                    </a:lnTo>
                    <a:lnTo>
                      <a:pt x="17" y="114"/>
                    </a:lnTo>
                    <a:lnTo>
                      <a:pt x="17" y="106"/>
                    </a:lnTo>
                    <a:lnTo>
                      <a:pt x="13" y="97"/>
                    </a:lnTo>
                    <a:lnTo>
                      <a:pt x="11" y="88"/>
                    </a:lnTo>
                    <a:lnTo>
                      <a:pt x="11" y="83"/>
                    </a:lnTo>
                    <a:lnTo>
                      <a:pt x="9" y="74"/>
                    </a:lnTo>
                    <a:lnTo>
                      <a:pt x="9" y="66"/>
                    </a:lnTo>
                    <a:lnTo>
                      <a:pt x="11" y="60"/>
                    </a:lnTo>
                    <a:lnTo>
                      <a:pt x="7" y="51"/>
                    </a:lnTo>
                    <a:lnTo>
                      <a:pt x="5" y="45"/>
                    </a:lnTo>
                    <a:lnTo>
                      <a:pt x="5" y="37"/>
                    </a:lnTo>
                    <a:lnTo>
                      <a:pt x="3" y="25"/>
                    </a:lnTo>
                    <a:lnTo>
                      <a:pt x="1" y="20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35" name="Freeform 240"/>
              <p:cNvSpPr>
                <a:spLocks/>
              </p:cNvSpPr>
              <p:nvPr/>
            </p:nvSpPr>
            <p:spPr bwMode="auto">
              <a:xfrm>
                <a:off x="2674" y="950"/>
                <a:ext cx="113" cy="284"/>
              </a:xfrm>
              <a:custGeom>
                <a:avLst/>
                <a:gdLst>
                  <a:gd name="T0" fmla="*/ 5 w 113"/>
                  <a:gd name="T1" fmla="*/ 0 h 284"/>
                  <a:gd name="T2" fmla="*/ 9 w 113"/>
                  <a:gd name="T3" fmla="*/ 2 h 284"/>
                  <a:gd name="T4" fmla="*/ 17 w 113"/>
                  <a:gd name="T5" fmla="*/ 0 h 284"/>
                  <a:gd name="T6" fmla="*/ 22 w 113"/>
                  <a:gd name="T7" fmla="*/ 5 h 284"/>
                  <a:gd name="T8" fmla="*/ 28 w 113"/>
                  <a:gd name="T9" fmla="*/ 11 h 284"/>
                  <a:gd name="T10" fmla="*/ 28 w 113"/>
                  <a:gd name="T11" fmla="*/ 11 h 284"/>
                  <a:gd name="T12" fmla="*/ 34 w 113"/>
                  <a:gd name="T13" fmla="*/ 11 h 284"/>
                  <a:gd name="T14" fmla="*/ 38 w 113"/>
                  <a:gd name="T15" fmla="*/ 20 h 284"/>
                  <a:gd name="T16" fmla="*/ 40 w 113"/>
                  <a:gd name="T17" fmla="*/ 22 h 284"/>
                  <a:gd name="T18" fmla="*/ 44 w 113"/>
                  <a:gd name="T19" fmla="*/ 25 h 284"/>
                  <a:gd name="T20" fmla="*/ 45 w 113"/>
                  <a:gd name="T21" fmla="*/ 31 h 284"/>
                  <a:gd name="T22" fmla="*/ 45 w 113"/>
                  <a:gd name="T23" fmla="*/ 40 h 284"/>
                  <a:gd name="T24" fmla="*/ 49 w 113"/>
                  <a:gd name="T25" fmla="*/ 42 h 284"/>
                  <a:gd name="T26" fmla="*/ 53 w 113"/>
                  <a:gd name="T27" fmla="*/ 48 h 284"/>
                  <a:gd name="T28" fmla="*/ 53 w 113"/>
                  <a:gd name="T29" fmla="*/ 48 h 284"/>
                  <a:gd name="T30" fmla="*/ 56 w 113"/>
                  <a:gd name="T31" fmla="*/ 54 h 284"/>
                  <a:gd name="T32" fmla="*/ 64 w 113"/>
                  <a:gd name="T33" fmla="*/ 62 h 284"/>
                  <a:gd name="T34" fmla="*/ 69 w 113"/>
                  <a:gd name="T35" fmla="*/ 74 h 284"/>
                  <a:gd name="T36" fmla="*/ 75 w 113"/>
                  <a:gd name="T37" fmla="*/ 88 h 284"/>
                  <a:gd name="T38" fmla="*/ 75 w 113"/>
                  <a:gd name="T39" fmla="*/ 100 h 284"/>
                  <a:gd name="T40" fmla="*/ 81 w 113"/>
                  <a:gd name="T41" fmla="*/ 111 h 284"/>
                  <a:gd name="T42" fmla="*/ 87 w 113"/>
                  <a:gd name="T43" fmla="*/ 125 h 284"/>
                  <a:gd name="T44" fmla="*/ 87 w 113"/>
                  <a:gd name="T45" fmla="*/ 137 h 284"/>
                  <a:gd name="T46" fmla="*/ 89 w 113"/>
                  <a:gd name="T47" fmla="*/ 154 h 284"/>
                  <a:gd name="T48" fmla="*/ 92 w 113"/>
                  <a:gd name="T49" fmla="*/ 165 h 284"/>
                  <a:gd name="T50" fmla="*/ 100 w 113"/>
                  <a:gd name="T51" fmla="*/ 180 h 284"/>
                  <a:gd name="T52" fmla="*/ 98 w 113"/>
                  <a:gd name="T53" fmla="*/ 194 h 284"/>
                  <a:gd name="T54" fmla="*/ 102 w 113"/>
                  <a:gd name="T55" fmla="*/ 208 h 284"/>
                  <a:gd name="T56" fmla="*/ 104 w 113"/>
                  <a:gd name="T57" fmla="*/ 225 h 284"/>
                  <a:gd name="T58" fmla="*/ 108 w 113"/>
                  <a:gd name="T59" fmla="*/ 242 h 284"/>
                  <a:gd name="T60" fmla="*/ 112 w 113"/>
                  <a:gd name="T61" fmla="*/ 257 h 284"/>
                  <a:gd name="T62" fmla="*/ 110 w 113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3"/>
                  <a:gd name="T97" fmla="*/ 0 h 284"/>
                  <a:gd name="T98" fmla="*/ 113 w 113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3" h="284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8" y="11"/>
                    </a:lnTo>
                    <a:lnTo>
                      <a:pt x="30" y="8"/>
                    </a:lnTo>
                    <a:lnTo>
                      <a:pt x="28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5" y="28"/>
                    </a:lnTo>
                    <a:lnTo>
                      <a:pt x="45" y="31"/>
                    </a:lnTo>
                    <a:lnTo>
                      <a:pt x="45" y="34"/>
                    </a:lnTo>
                    <a:lnTo>
                      <a:pt x="45" y="40"/>
                    </a:lnTo>
                    <a:lnTo>
                      <a:pt x="47" y="40"/>
                    </a:lnTo>
                    <a:lnTo>
                      <a:pt x="49" y="42"/>
                    </a:lnTo>
                    <a:lnTo>
                      <a:pt x="53" y="45"/>
                    </a:lnTo>
                    <a:lnTo>
                      <a:pt x="53" y="48"/>
                    </a:lnTo>
                    <a:lnTo>
                      <a:pt x="56" y="51"/>
                    </a:lnTo>
                    <a:lnTo>
                      <a:pt x="56" y="54"/>
                    </a:lnTo>
                    <a:lnTo>
                      <a:pt x="58" y="57"/>
                    </a:lnTo>
                    <a:lnTo>
                      <a:pt x="64" y="62"/>
                    </a:lnTo>
                    <a:lnTo>
                      <a:pt x="66" y="68"/>
                    </a:lnTo>
                    <a:lnTo>
                      <a:pt x="69" y="74"/>
                    </a:lnTo>
                    <a:lnTo>
                      <a:pt x="69" y="82"/>
                    </a:lnTo>
                    <a:lnTo>
                      <a:pt x="75" y="88"/>
                    </a:lnTo>
                    <a:lnTo>
                      <a:pt x="73" y="97"/>
                    </a:lnTo>
                    <a:lnTo>
                      <a:pt x="75" y="100"/>
                    </a:lnTo>
                    <a:lnTo>
                      <a:pt x="81" y="105"/>
                    </a:lnTo>
                    <a:lnTo>
                      <a:pt x="81" y="111"/>
                    </a:lnTo>
                    <a:lnTo>
                      <a:pt x="81" y="117"/>
                    </a:lnTo>
                    <a:lnTo>
                      <a:pt x="87" y="125"/>
                    </a:lnTo>
                    <a:lnTo>
                      <a:pt x="87" y="131"/>
                    </a:lnTo>
                    <a:lnTo>
                      <a:pt x="87" y="137"/>
                    </a:lnTo>
                    <a:lnTo>
                      <a:pt x="90" y="148"/>
                    </a:lnTo>
                    <a:lnTo>
                      <a:pt x="89" y="154"/>
                    </a:lnTo>
                    <a:lnTo>
                      <a:pt x="92" y="160"/>
                    </a:lnTo>
                    <a:lnTo>
                      <a:pt x="92" y="165"/>
                    </a:lnTo>
                    <a:lnTo>
                      <a:pt x="94" y="171"/>
                    </a:lnTo>
                    <a:lnTo>
                      <a:pt x="100" y="180"/>
                    </a:lnTo>
                    <a:lnTo>
                      <a:pt x="98" y="185"/>
                    </a:lnTo>
                    <a:lnTo>
                      <a:pt x="98" y="194"/>
                    </a:lnTo>
                    <a:lnTo>
                      <a:pt x="98" y="200"/>
                    </a:lnTo>
                    <a:lnTo>
                      <a:pt x="102" y="208"/>
                    </a:lnTo>
                    <a:lnTo>
                      <a:pt x="102" y="217"/>
                    </a:lnTo>
                    <a:lnTo>
                      <a:pt x="104" y="225"/>
                    </a:lnTo>
                    <a:lnTo>
                      <a:pt x="106" y="231"/>
                    </a:lnTo>
                    <a:lnTo>
                      <a:pt x="108" y="242"/>
                    </a:lnTo>
                    <a:lnTo>
                      <a:pt x="106" y="248"/>
                    </a:lnTo>
                    <a:lnTo>
                      <a:pt x="112" y="257"/>
                    </a:lnTo>
                    <a:lnTo>
                      <a:pt x="108" y="265"/>
                    </a:lnTo>
                    <a:lnTo>
                      <a:pt x="110" y="274"/>
                    </a:lnTo>
                    <a:lnTo>
                      <a:pt x="112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36" name="Freeform 241"/>
              <p:cNvSpPr>
                <a:spLocks/>
              </p:cNvSpPr>
              <p:nvPr/>
            </p:nvSpPr>
            <p:spPr bwMode="auto">
              <a:xfrm>
                <a:off x="2562" y="950"/>
                <a:ext cx="113" cy="284"/>
              </a:xfrm>
              <a:custGeom>
                <a:avLst/>
                <a:gdLst>
                  <a:gd name="T0" fmla="*/ 110 w 113"/>
                  <a:gd name="T1" fmla="*/ 2 h 284"/>
                  <a:gd name="T2" fmla="*/ 104 w 113"/>
                  <a:gd name="T3" fmla="*/ 2 h 284"/>
                  <a:gd name="T4" fmla="*/ 98 w 113"/>
                  <a:gd name="T5" fmla="*/ 5 h 284"/>
                  <a:gd name="T6" fmla="*/ 90 w 113"/>
                  <a:gd name="T7" fmla="*/ 5 h 284"/>
                  <a:gd name="T8" fmla="*/ 86 w 113"/>
                  <a:gd name="T9" fmla="*/ 8 h 284"/>
                  <a:gd name="T10" fmla="*/ 84 w 113"/>
                  <a:gd name="T11" fmla="*/ 11 h 284"/>
                  <a:gd name="T12" fmla="*/ 80 w 113"/>
                  <a:gd name="T13" fmla="*/ 17 h 284"/>
                  <a:gd name="T14" fmla="*/ 76 w 113"/>
                  <a:gd name="T15" fmla="*/ 17 h 284"/>
                  <a:gd name="T16" fmla="*/ 73 w 113"/>
                  <a:gd name="T17" fmla="*/ 28 h 284"/>
                  <a:gd name="T18" fmla="*/ 71 w 113"/>
                  <a:gd name="T19" fmla="*/ 28 h 284"/>
                  <a:gd name="T20" fmla="*/ 67 w 113"/>
                  <a:gd name="T21" fmla="*/ 34 h 284"/>
                  <a:gd name="T22" fmla="*/ 65 w 113"/>
                  <a:gd name="T23" fmla="*/ 40 h 284"/>
                  <a:gd name="T24" fmla="*/ 63 w 113"/>
                  <a:gd name="T25" fmla="*/ 42 h 284"/>
                  <a:gd name="T26" fmla="*/ 61 w 113"/>
                  <a:gd name="T27" fmla="*/ 48 h 284"/>
                  <a:gd name="T28" fmla="*/ 57 w 113"/>
                  <a:gd name="T29" fmla="*/ 54 h 284"/>
                  <a:gd name="T30" fmla="*/ 56 w 113"/>
                  <a:gd name="T31" fmla="*/ 57 h 284"/>
                  <a:gd name="T32" fmla="*/ 52 w 113"/>
                  <a:gd name="T33" fmla="*/ 68 h 284"/>
                  <a:gd name="T34" fmla="*/ 46 w 113"/>
                  <a:gd name="T35" fmla="*/ 80 h 284"/>
                  <a:gd name="T36" fmla="*/ 44 w 113"/>
                  <a:gd name="T37" fmla="*/ 91 h 284"/>
                  <a:gd name="T38" fmla="*/ 37 w 113"/>
                  <a:gd name="T39" fmla="*/ 102 h 284"/>
                  <a:gd name="T40" fmla="*/ 35 w 113"/>
                  <a:gd name="T41" fmla="*/ 111 h 284"/>
                  <a:gd name="T42" fmla="*/ 33 w 113"/>
                  <a:gd name="T43" fmla="*/ 128 h 284"/>
                  <a:gd name="T44" fmla="*/ 27 w 113"/>
                  <a:gd name="T45" fmla="*/ 142 h 284"/>
                  <a:gd name="T46" fmla="*/ 21 w 113"/>
                  <a:gd name="T47" fmla="*/ 154 h 284"/>
                  <a:gd name="T48" fmla="*/ 21 w 113"/>
                  <a:gd name="T49" fmla="*/ 168 h 284"/>
                  <a:gd name="T50" fmla="*/ 17 w 113"/>
                  <a:gd name="T51" fmla="*/ 182 h 284"/>
                  <a:gd name="T52" fmla="*/ 17 w 113"/>
                  <a:gd name="T53" fmla="*/ 197 h 284"/>
                  <a:gd name="T54" fmla="*/ 13 w 113"/>
                  <a:gd name="T55" fmla="*/ 211 h 284"/>
                  <a:gd name="T56" fmla="*/ 9 w 113"/>
                  <a:gd name="T57" fmla="*/ 225 h 284"/>
                  <a:gd name="T58" fmla="*/ 5 w 113"/>
                  <a:gd name="T59" fmla="*/ 242 h 284"/>
                  <a:gd name="T60" fmla="*/ 5 w 113"/>
                  <a:gd name="T61" fmla="*/ 260 h 284"/>
                  <a:gd name="T62" fmla="*/ 3 w 113"/>
                  <a:gd name="T63" fmla="*/ 280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3"/>
                  <a:gd name="T97" fmla="*/ 0 h 284"/>
                  <a:gd name="T98" fmla="*/ 113 w 113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3" h="284">
                    <a:moveTo>
                      <a:pt x="112" y="2"/>
                    </a:moveTo>
                    <a:lnTo>
                      <a:pt x="110" y="2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2" y="5"/>
                    </a:lnTo>
                    <a:lnTo>
                      <a:pt x="98" y="5"/>
                    </a:lnTo>
                    <a:lnTo>
                      <a:pt x="96" y="8"/>
                    </a:lnTo>
                    <a:lnTo>
                      <a:pt x="90" y="5"/>
                    </a:lnTo>
                    <a:lnTo>
                      <a:pt x="86" y="8"/>
                    </a:lnTo>
                    <a:lnTo>
                      <a:pt x="84" y="11"/>
                    </a:lnTo>
                    <a:lnTo>
                      <a:pt x="82" y="17"/>
                    </a:lnTo>
                    <a:lnTo>
                      <a:pt x="80" y="17"/>
                    </a:lnTo>
                    <a:lnTo>
                      <a:pt x="76" y="17"/>
                    </a:lnTo>
                    <a:lnTo>
                      <a:pt x="73" y="25"/>
                    </a:lnTo>
                    <a:lnTo>
                      <a:pt x="73" y="28"/>
                    </a:lnTo>
                    <a:lnTo>
                      <a:pt x="71" y="28"/>
                    </a:lnTo>
                    <a:lnTo>
                      <a:pt x="71" y="31"/>
                    </a:lnTo>
                    <a:lnTo>
                      <a:pt x="67" y="34"/>
                    </a:lnTo>
                    <a:lnTo>
                      <a:pt x="69" y="37"/>
                    </a:lnTo>
                    <a:lnTo>
                      <a:pt x="65" y="40"/>
                    </a:lnTo>
                    <a:lnTo>
                      <a:pt x="65" y="42"/>
                    </a:lnTo>
                    <a:lnTo>
                      <a:pt x="63" y="42"/>
                    </a:lnTo>
                    <a:lnTo>
                      <a:pt x="63" y="48"/>
                    </a:lnTo>
                    <a:lnTo>
                      <a:pt x="61" y="48"/>
                    </a:lnTo>
                    <a:lnTo>
                      <a:pt x="61" y="54"/>
                    </a:lnTo>
                    <a:lnTo>
                      <a:pt x="57" y="54"/>
                    </a:lnTo>
                    <a:lnTo>
                      <a:pt x="56" y="57"/>
                    </a:lnTo>
                    <a:lnTo>
                      <a:pt x="52" y="68"/>
                    </a:lnTo>
                    <a:lnTo>
                      <a:pt x="50" y="71"/>
                    </a:lnTo>
                    <a:lnTo>
                      <a:pt x="46" y="80"/>
                    </a:lnTo>
                    <a:lnTo>
                      <a:pt x="44" y="82"/>
                    </a:lnTo>
                    <a:lnTo>
                      <a:pt x="44" y="91"/>
                    </a:lnTo>
                    <a:lnTo>
                      <a:pt x="38" y="97"/>
                    </a:lnTo>
                    <a:lnTo>
                      <a:pt x="37" y="102"/>
                    </a:lnTo>
                    <a:lnTo>
                      <a:pt x="37" y="108"/>
                    </a:lnTo>
                    <a:lnTo>
                      <a:pt x="35" y="111"/>
                    </a:lnTo>
                    <a:lnTo>
                      <a:pt x="33" y="122"/>
                    </a:lnTo>
                    <a:lnTo>
                      <a:pt x="33" y="128"/>
                    </a:lnTo>
                    <a:lnTo>
                      <a:pt x="31" y="131"/>
                    </a:lnTo>
                    <a:lnTo>
                      <a:pt x="27" y="142"/>
                    </a:lnTo>
                    <a:lnTo>
                      <a:pt x="25" y="145"/>
                    </a:lnTo>
                    <a:lnTo>
                      <a:pt x="21" y="154"/>
                    </a:lnTo>
                    <a:lnTo>
                      <a:pt x="23" y="160"/>
                    </a:lnTo>
                    <a:lnTo>
                      <a:pt x="21" y="168"/>
                    </a:lnTo>
                    <a:lnTo>
                      <a:pt x="21" y="177"/>
                    </a:lnTo>
                    <a:lnTo>
                      <a:pt x="17" y="182"/>
                    </a:lnTo>
                    <a:lnTo>
                      <a:pt x="17" y="188"/>
                    </a:lnTo>
                    <a:lnTo>
                      <a:pt x="17" y="197"/>
                    </a:lnTo>
                    <a:lnTo>
                      <a:pt x="15" y="202"/>
                    </a:lnTo>
                    <a:lnTo>
                      <a:pt x="13" y="211"/>
                    </a:lnTo>
                    <a:lnTo>
                      <a:pt x="9" y="217"/>
                    </a:lnTo>
                    <a:lnTo>
                      <a:pt x="9" y="225"/>
                    </a:lnTo>
                    <a:lnTo>
                      <a:pt x="7" y="234"/>
                    </a:lnTo>
                    <a:lnTo>
                      <a:pt x="5" y="242"/>
                    </a:lnTo>
                    <a:lnTo>
                      <a:pt x="7" y="251"/>
                    </a:lnTo>
                    <a:lnTo>
                      <a:pt x="5" y="260"/>
                    </a:lnTo>
                    <a:lnTo>
                      <a:pt x="1" y="265"/>
                    </a:lnTo>
                    <a:lnTo>
                      <a:pt x="3" y="280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37" name="Freeform 242"/>
              <p:cNvSpPr>
                <a:spLocks/>
              </p:cNvSpPr>
              <p:nvPr/>
            </p:nvSpPr>
            <p:spPr bwMode="auto">
              <a:xfrm>
                <a:off x="4544" y="1233"/>
                <a:ext cx="108" cy="288"/>
              </a:xfrm>
              <a:custGeom>
                <a:avLst/>
                <a:gdLst>
                  <a:gd name="T0" fmla="*/ 101 w 108"/>
                  <a:gd name="T1" fmla="*/ 287 h 288"/>
                  <a:gd name="T2" fmla="*/ 97 w 108"/>
                  <a:gd name="T3" fmla="*/ 287 h 288"/>
                  <a:gd name="T4" fmla="*/ 91 w 108"/>
                  <a:gd name="T5" fmla="*/ 281 h 288"/>
                  <a:gd name="T6" fmla="*/ 86 w 108"/>
                  <a:gd name="T7" fmla="*/ 278 h 288"/>
                  <a:gd name="T8" fmla="*/ 80 w 108"/>
                  <a:gd name="T9" fmla="*/ 278 h 288"/>
                  <a:gd name="T10" fmla="*/ 76 w 108"/>
                  <a:gd name="T11" fmla="*/ 275 h 288"/>
                  <a:gd name="T12" fmla="*/ 71 w 108"/>
                  <a:gd name="T13" fmla="*/ 272 h 288"/>
                  <a:gd name="T14" fmla="*/ 69 w 108"/>
                  <a:gd name="T15" fmla="*/ 269 h 288"/>
                  <a:gd name="T16" fmla="*/ 67 w 108"/>
                  <a:gd name="T17" fmla="*/ 261 h 288"/>
                  <a:gd name="T18" fmla="*/ 65 w 108"/>
                  <a:gd name="T19" fmla="*/ 255 h 288"/>
                  <a:gd name="T20" fmla="*/ 63 w 108"/>
                  <a:gd name="T21" fmla="*/ 255 h 288"/>
                  <a:gd name="T22" fmla="*/ 59 w 108"/>
                  <a:gd name="T23" fmla="*/ 249 h 288"/>
                  <a:gd name="T24" fmla="*/ 57 w 108"/>
                  <a:gd name="T25" fmla="*/ 241 h 288"/>
                  <a:gd name="T26" fmla="*/ 55 w 108"/>
                  <a:gd name="T27" fmla="*/ 238 h 288"/>
                  <a:gd name="T28" fmla="*/ 53 w 108"/>
                  <a:gd name="T29" fmla="*/ 235 h 288"/>
                  <a:gd name="T30" fmla="*/ 51 w 108"/>
                  <a:gd name="T31" fmla="*/ 229 h 288"/>
                  <a:gd name="T32" fmla="*/ 47 w 108"/>
                  <a:gd name="T33" fmla="*/ 220 h 288"/>
                  <a:gd name="T34" fmla="*/ 43 w 108"/>
                  <a:gd name="T35" fmla="*/ 209 h 288"/>
                  <a:gd name="T36" fmla="*/ 35 w 108"/>
                  <a:gd name="T37" fmla="*/ 198 h 288"/>
                  <a:gd name="T38" fmla="*/ 34 w 108"/>
                  <a:gd name="T39" fmla="*/ 183 h 288"/>
                  <a:gd name="T40" fmla="*/ 30 w 108"/>
                  <a:gd name="T41" fmla="*/ 175 h 288"/>
                  <a:gd name="T42" fmla="*/ 24 w 108"/>
                  <a:gd name="T43" fmla="*/ 160 h 288"/>
                  <a:gd name="T44" fmla="*/ 22 w 108"/>
                  <a:gd name="T45" fmla="*/ 149 h 288"/>
                  <a:gd name="T46" fmla="*/ 20 w 108"/>
                  <a:gd name="T47" fmla="*/ 132 h 288"/>
                  <a:gd name="T48" fmla="*/ 15 w 108"/>
                  <a:gd name="T49" fmla="*/ 117 h 288"/>
                  <a:gd name="T50" fmla="*/ 15 w 108"/>
                  <a:gd name="T51" fmla="*/ 106 h 288"/>
                  <a:gd name="T52" fmla="*/ 11 w 108"/>
                  <a:gd name="T53" fmla="*/ 91 h 288"/>
                  <a:gd name="T54" fmla="*/ 9 w 108"/>
                  <a:gd name="T55" fmla="*/ 74 h 288"/>
                  <a:gd name="T56" fmla="*/ 9 w 108"/>
                  <a:gd name="T57" fmla="*/ 57 h 288"/>
                  <a:gd name="T58" fmla="*/ 5 w 108"/>
                  <a:gd name="T59" fmla="*/ 45 h 288"/>
                  <a:gd name="T60" fmla="*/ 3 w 108"/>
                  <a:gd name="T61" fmla="*/ 25 h 288"/>
                  <a:gd name="T62" fmla="*/ 1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1" y="287"/>
                    </a:lnTo>
                    <a:lnTo>
                      <a:pt x="99" y="284"/>
                    </a:lnTo>
                    <a:lnTo>
                      <a:pt x="97" y="287"/>
                    </a:lnTo>
                    <a:lnTo>
                      <a:pt x="95" y="284"/>
                    </a:lnTo>
                    <a:lnTo>
                      <a:pt x="91" y="281"/>
                    </a:lnTo>
                    <a:lnTo>
                      <a:pt x="89" y="281"/>
                    </a:lnTo>
                    <a:lnTo>
                      <a:pt x="86" y="278"/>
                    </a:lnTo>
                    <a:lnTo>
                      <a:pt x="82" y="275"/>
                    </a:lnTo>
                    <a:lnTo>
                      <a:pt x="80" y="278"/>
                    </a:lnTo>
                    <a:lnTo>
                      <a:pt x="80" y="275"/>
                    </a:lnTo>
                    <a:lnTo>
                      <a:pt x="76" y="275"/>
                    </a:lnTo>
                    <a:lnTo>
                      <a:pt x="76" y="272"/>
                    </a:lnTo>
                    <a:lnTo>
                      <a:pt x="71" y="272"/>
                    </a:lnTo>
                    <a:lnTo>
                      <a:pt x="71" y="266"/>
                    </a:lnTo>
                    <a:lnTo>
                      <a:pt x="69" y="269"/>
                    </a:lnTo>
                    <a:lnTo>
                      <a:pt x="69" y="264"/>
                    </a:lnTo>
                    <a:lnTo>
                      <a:pt x="67" y="261"/>
                    </a:lnTo>
                    <a:lnTo>
                      <a:pt x="65" y="258"/>
                    </a:lnTo>
                    <a:lnTo>
                      <a:pt x="65" y="255"/>
                    </a:lnTo>
                    <a:lnTo>
                      <a:pt x="63" y="255"/>
                    </a:lnTo>
                    <a:lnTo>
                      <a:pt x="63" y="249"/>
                    </a:lnTo>
                    <a:lnTo>
                      <a:pt x="59" y="249"/>
                    </a:lnTo>
                    <a:lnTo>
                      <a:pt x="55" y="243"/>
                    </a:lnTo>
                    <a:lnTo>
                      <a:pt x="57" y="241"/>
                    </a:lnTo>
                    <a:lnTo>
                      <a:pt x="55" y="241"/>
                    </a:lnTo>
                    <a:lnTo>
                      <a:pt x="55" y="238"/>
                    </a:lnTo>
                    <a:lnTo>
                      <a:pt x="53" y="235"/>
                    </a:lnTo>
                    <a:lnTo>
                      <a:pt x="51" y="229"/>
                    </a:lnTo>
                    <a:lnTo>
                      <a:pt x="49" y="226"/>
                    </a:lnTo>
                    <a:lnTo>
                      <a:pt x="47" y="220"/>
                    </a:lnTo>
                    <a:lnTo>
                      <a:pt x="45" y="215"/>
                    </a:lnTo>
                    <a:lnTo>
                      <a:pt x="43" y="209"/>
                    </a:lnTo>
                    <a:lnTo>
                      <a:pt x="37" y="203"/>
                    </a:lnTo>
                    <a:lnTo>
                      <a:pt x="35" y="198"/>
                    </a:lnTo>
                    <a:lnTo>
                      <a:pt x="35" y="189"/>
                    </a:lnTo>
                    <a:lnTo>
                      <a:pt x="34" y="183"/>
                    </a:lnTo>
                    <a:lnTo>
                      <a:pt x="30" y="180"/>
                    </a:lnTo>
                    <a:lnTo>
                      <a:pt x="30" y="175"/>
                    </a:lnTo>
                    <a:lnTo>
                      <a:pt x="28" y="166"/>
                    </a:lnTo>
                    <a:lnTo>
                      <a:pt x="24" y="160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7" y="126"/>
                    </a:lnTo>
                    <a:lnTo>
                      <a:pt x="15" y="117"/>
                    </a:lnTo>
                    <a:lnTo>
                      <a:pt x="17" y="114"/>
                    </a:lnTo>
                    <a:lnTo>
                      <a:pt x="15" y="106"/>
                    </a:lnTo>
                    <a:lnTo>
                      <a:pt x="11" y="97"/>
                    </a:lnTo>
                    <a:lnTo>
                      <a:pt x="11" y="91"/>
                    </a:lnTo>
                    <a:lnTo>
                      <a:pt x="11" y="86"/>
                    </a:lnTo>
                    <a:lnTo>
                      <a:pt x="9" y="74"/>
                    </a:lnTo>
                    <a:lnTo>
                      <a:pt x="9" y="68"/>
                    </a:lnTo>
                    <a:lnTo>
                      <a:pt x="9" y="57"/>
                    </a:lnTo>
                    <a:lnTo>
                      <a:pt x="5" y="51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3" y="25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38" name="Freeform 243"/>
              <p:cNvSpPr>
                <a:spLocks/>
              </p:cNvSpPr>
              <p:nvPr/>
            </p:nvSpPr>
            <p:spPr bwMode="auto">
              <a:xfrm>
                <a:off x="4651" y="1233"/>
                <a:ext cx="110" cy="288"/>
              </a:xfrm>
              <a:custGeom>
                <a:avLst/>
                <a:gdLst>
                  <a:gd name="T0" fmla="*/ 1 w 110"/>
                  <a:gd name="T1" fmla="*/ 284 h 288"/>
                  <a:gd name="T2" fmla="*/ 7 w 110"/>
                  <a:gd name="T3" fmla="*/ 287 h 288"/>
                  <a:gd name="T4" fmla="*/ 17 w 110"/>
                  <a:gd name="T5" fmla="*/ 284 h 288"/>
                  <a:gd name="T6" fmla="*/ 22 w 110"/>
                  <a:gd name="T7" fmla="*/ 281 h 288"/>
                  <a:gd name="T8" fmla="*/ 24 w 110"/>
                  <a:gd name="T9" fmla="*/ 278 h 288"/>
                  <a:gd name="T10" fmla="*/ 28 w 110"/>
                  <a:gd name="T11" fmla="*/ 275 h 288"/>
                  <a:gd name="T12" fmla="*/ 30 w 110"/>
                  <a:gd name="T13" fmla="*/ 269 h 288"/>
                  <a:gd name="T14" fmla="*/ 36 w 110"/>
                  <a:gd name="T15" fmla="*/ 269 h 288"/>
                  <a:gd name="T16" fmla="*/ 39 w 110"/>
                  <a:gd name="T17" fmla="*/ 261 h 288"/>
                  <a:gd name="T18" fmla="*/ 41 w 110"/>
                  <a:gd name="T19" fmla="*/ 258 h 288"/>
                  <a:gd name="T20" fmla="*/ 43 w 110"/>
                  <a:gd name="T21" fmla="*/ 252 h 288"/>
                  <a:gd name="T22" fmla="*/ 45 w 110"/>
                  <a:gd name="T23" fmla="*/ 249 h 288"/>
                  <a:gd name="T24" fmla="*/ 49 w 110"/>
                  <a:gd name="T25" fmla="*/ 243 h 288"/>
                  <a:gd name="T26" fmla="*/ 49 w 110"/>
                  <a:gd name="T27" fmla="*/ 241 h 288"/>
                  <a:gd name="T28" fmla="*/ 53 w 110"/>
                  <a:gd name="T29" fmla="*/ 238 h 288"/>
                  <a:gd name="T30" fmla="*/ 59 w 110"/>
                  <a:gd name="T31" fmla="*/ 229 h 288"/>
                  <a:gd name="T32" fmla="*/ 61 w 110"/>
                  <a:gd name="T33" fmla="*/ 220 h 288"/>
                  <a:gd name="T34" fmla="*/ 69 w 110"/>
                  <a:gd name="T35" fmla="*/ 209 h 288"/>
                  <a:gd name="T36" fmla="*/ 72 w 110"/>
                  <a:gd name="T37" fmla="*/ 198 h 288"/>
                  <a:gd name="T38" fmla="*/ 74 w 110"/>
                  <a:gd name="T39" fmla="*/ 186 h 288"/>
                  <a:gd name="T40" fmla="*/ 80 w 110"/>
                  <a:gd name="T41" fmla="*/ 175 h 288"/>
                  <a:gd name="T42" fmla="*/ 84 w 110"/>
                  <a:gd name="T43" fmla="*/ 160 h 288"/>
                  <a:gd name="T44" fmla="*/ 84 w 110"/>
                  <a:gd name="T45" fmla="*/ 146 h 288"/>
                  <a:gd name="T46" fmla="*/ 90 w 110"/>
                  <a:gd name="T47" fmla="*/ 134 h 288"/>
                  <a:gd name="T48" fmla="*/ 93 w 110"/>
                  <a:gd name="T49" fmla="*/ 126 h 288"/>
                  <a:gd name="T50" fmla="*/ 95 w 110"/>
                  <a:gd name="T51" fmla="*/ 109 h 288"/>
                  <a:gd name="T52" fmla="*/ 97 w 110"/>
                  <a:gd name="T53" fmla="*/ 94 h 288"/>
                  <a:gd name="T54" fmla="*/ 99 w 110"/>
                  <a:gd name="T55" fmla="*/ 74 h 288"/>
                  <a:gd name="T56" fmla="*/ 101 w 110"/>
                  <a:gd name="T57" fmla="*/ 63 h 288"/>
                  <a:gd name="T58" fmla="*/ 101 w 110"/>
                  <a:gd name="T59" fmla="*/ 45 h 288"/>
                  <a:gd name="T60" fmla="*/ 107 w 110"/>
                  <a:gd name="T61" fmla="*/ 31 h 288"/>
                  <a:gd name="T62" fmla="*/ 109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1" y="284"/>
                    </a:lnTo>
                    <a:lnTo>
                      <a:pt x="7" y="287"/>
                    </a:lnTo>
                    <a:lnTo>
                      <a:pt x="13" y="284"/>
                    </a:lnTo>
                    <a:lnTo>
                      <a:pt x="17" y="284"/>
                    </a:lnTo>
                    <a:lnTo>
                      <a:pt x="18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4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2" y="272"/>
                    </a:lnTo>
                    <a:lnTo>
                      <a:pt x="30" y="269"/>
                    </a:lnTo>
                    <a:lnTo>
                      <a:pt x="34" y="272"/>
                    </a:lnTo>
                    <a:lnTo>
                      <a:pt x="36" y="269"/>
                    </a:lnTo>
                    <a:lnTo>
                      <a:pt x="37" y="266"/>
                    </a:lnTo>
                    <a:lnTo>
                      <a:pt x="39" y="261"/>
                    </a:lnTo>
                    <a:lnTo>
                      <a:pt x="41" y="258"/>
                    </a:lnTo>
                    <a:lnTo>
                      <a:pt x="43" y="255"/>
                    </a:lnTo>
                    <a:lnTo>
                      <a:pt x="43" y="252"/>
                    </a:lnTo>
                    <a:lnTo>
                      <a:pt x="47" y="252"/>
                    </a:lnTo>
                    <a:lnTo>
                      <a:pt x="45" y="249"/>
                    </a:lnTo>
                    <a:lnTo>
                      <a:pt x="49" y="249"/>
                    </a:lnTo>
                    <a:lnTo>
                      <a:pt x="49" y="243"/>
                    </a:lnTo>
                    <a:lnTo>
                      <a:pt x="49" y="241"/>
                    </a:lnTo>
                    <a:lnTo>
                      <a:pt x="51" y="238"/>
                    </a:lnTo>
                    <a:lnTo>
                      <a:pt x="53" y="238"/>
                    </a:lnTo>
                    <a:lnTo>
                      <a:pt x="53" y="232"/>
                    </a:lnTo>
                    <a:lnTo>
                      <a:pt x="59" y="229"/>
                    </a:lnTo>
                    <a:lnTo>
                      <a:pt x="57" y="226"/>
                    </a:lnTo>
                    <a:lnTo>
                      <a:pt x="61" y="220"/>
                    </a:lnTo>
                    <a:lnTo>
                      <a:pt x="65" y="218"/>
                    </a:lnTo>
                    <a:lnTo>
                      <a:pt x="69" y="209"/>
                    </a:lnTo>
                    <a:lnTo>
                      <a:pt x="69" y="206"/>
                    </a:lnTo>
                    <a:lnTo>
                      <a:pt x="72" y="198"/>
                    </a:lnTo>
                    <a:lnTo>
                      <a:pt x="72" y="189"/>
                    </a:lnTo>
                    <a:lnTo>
                      <a:pt x="74" y="186"/>
                    </a:lnTo>
                    <a:lnTo>
                      <a:pt x="78" y="177"/>
                    </a:lnTo>
                    <a:lnTo>
                      <a:pt x="80" y="175"/>
                    </a:lnTo>
                    <a:lnTo>
                      <a:pt x="82" y="169"/>
                    </a:lnTo>
                    <a:lnTo>
                      <a:pt x="84" y="160"/>
                    </a:lnTo>
                    <a:lnTo>
                      <a:pt x="82" y="152"/>
                    </a:lnTo>
                    <a:lnTo>
                      <a:pt x="84" y="146"/>
                    </a:lnTo>
                    <a:lnTo>
                      <a:pt x="88" y="140"/>
                    </a:lnTo>
                    <a:lnTo>
                      <a:pt x="90" y="134"/>
                    </a:lnTo>
                    <a:lnTo>
                      <a:pt x="91" y="129"/>
                    </a:lnTo>
                    <a:lnTo>
                      <a:pt x="93" y="126"/>
                    </a:lnTo>
                    <a:lnTo>
                      <a:pt x="95" y="114"/>
                    </a:lnTo>
                    <a:lnTo>
                      <a:pt x="95" y="109"/>
                    </a:lnTo>
                    <a:lnTo>
                      <a:pt x="95" y="103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1" y="63"/>
                    </a:lnTo>
                    <a:lnTo>
                      <a:pt x="103" y="57"/>
                    </a:lnTo>
                    <a:lnTo>
                      <a:pt x="101" y="45"/>
                    </a:lnTo>
                    <a:lnTo>
                      <a:pt x="105" y="40"/>
                    </a:lnTo>
                    <a:lnTo>
                      <a:pt x="107" y="31"/>
                    </a:lnTo>
                    <a:lnTo>
                      <a:pt x="109" y="25"/>
                    </a:lnTo>
                    <a:lnTo>
                      <a:pt x="109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39" name="Freeform 244"/>
              <p:cNvSpPr>
                <a:spLocks/>
              </p:cNvSpPr>
              <p:nvPr/>
            </p:nvSpPr>
            <p:spPr bwMode="auto">
              <a:xfrm>
                <a:off x="4651" y="1233"/>
                <a:ext cx="110" cy="288"/>
              </a:xfrm>
              <a:custGeom>
                <a:avLst/>
                <a:gdLst>
                  <a:gd name="T0" fmla="*/ 1 w 110"/>
                  <a:gd name="T1" fmla="*/ 284 h 288"/>
                  <a:gd name="T2" fmla="*/ 7 w 110"/>
                  <a:gd name="T3" fmla="*/ 287 h 288"/>
                  <a:gd name="T4" fmla="*/ 17 w 110"/>
                  <a:gd name="T5" fmla="*/ 284 h 288"/>
                  <a:gd name="T6" fmla="*/ 22 w 110"/>
                  <a:gd name="T7" fmla="*/ 281 h 288"/>
                  <a:gd name="T8" fmla="*/ 24 w 110"/>
                  <a:gd name="T9" fmla="*/ 278 h 288"/>
                  <a:gd name="T10" fmla="*/ 28 w 110"/>
                  <a:gd name="T11" fmla="*/ 275 h 288"/>
                  <a:gd name="T12" fmla="*/ 30 w 110"/>
                  <a:gd name="T13" fmla="*/ 269 h 288"/>
                  <a:gd name="T14" fmla="*/ 36 w 110"/>
                  <a:gd name="T15" fmla="*/ 269 h 288"/>
                  <a:gd name="T16" fmla="*/ 39 w 110"/>
                  <a:gd name="T17" fmla="*/ 261 h 288"/>
                  <a:gd name="T18" fmla="*/ 41 w 110"/>
                  <a:gd name="T19" fmla="*/ 258 h 288"/>
                  <a:gd name="T20" fmla="*/ 43 w 110"/>
                  <a:gd name="T21" fmla="*/ 252 h 288"/>
                  <a:gd name="T22" fmla="*/ 45 w 110"/>
                  <a:gd name="T23" fmla="*/ 249 h 288"/>
                  <a:gd name="T24" fmla="*/ 49 w 110"/>
                  <a:gd name="T25" fmla="*/ 243 h 288"/>
                  <a:gd name="T26" fmla="*/ 49 w 110"/>
                  <a:gd name="T27" fmla="*/ 241 h 288"/>
                  <a:gd name="T28" fmla="*/ 53 w 110"/>
                  <a:gd name="T29" fmla="*/ 238 h 288"/>
                  <a:gd name="T30" fmla="*/ 59 w 110"/>
                  <a:gd name="T31" fmla="*/ 229 h 288"/>
                  <a:gd name="T32" fmla="*/ 61 w 110"/>
                  <a:gd name="T33" fmla="*/ 220 h 288"/>
                  <a:gd name="T34" fmla="*/ 69 w 110"/>
                  <a:gd name="T35" fmla="*/ 209 h 288"/>
                  <a:gd name="T36" fmla="*/ 72 w 110"/>
                  <a:gd name="T37" fmla="*/ 198 h 288"/>
                  <a:gd name="T38" fmla="*/ 76 w 110"/>
                  <a:gd name="T39" fmla="*/ 183 h 288"/>
                  <a:gd name="T40" fmla="*/ 80 w 110"/>
                  <a:gd name="T41" fmla="*/ 175 h 288"/>
                  <a:gd name="T42" fmla="*/ 84 w 110"/>
                  <a:gd name="T43" fmla="*/ 160 h 288"/>
                  <a:gd name="T44" fmla="*/ 84 w 110"/>
                  <a:gd name="T45" fmla="*/ 146 h 288"/>
                  <a:gd name="T46" fmla="*/ 90 w 110"/>
                  <a:gd name="T47" fmla="*/ 134 h 288"/>
                  <a:gd name="T48" fmla="*/ 93 w 110"/>
                  <a:gd name="T49" fmla="*/ 126 h 288"/>
                  <a:gd name="T50" fmla="*/ 95 w 110"/>
                  <a:gd name="T51" fmla="*/ 109 h 288"/>
                  <a:gd name="T52" fmla="*/ 97 w 110"/>
                  <a:gd name="T53" fmla="*/ 94 h 288"/>
                  <a:gd name="T54" fmla="*/ 99 w 110"/>
                  <a:gd name="T55" fmla="*/ 74 h 288"/>
                  <a:gd name="T56" fmla="*/ 101 w 110"/>
                  <a:gd name="T57" fmla="*/ 63 h 288"/>
                  <a:gd name="T58" fmla="*/ 101 w 110"/>
                  <a:gd name="T59" fmla="*/ 45 h 288"/>
                  <a:gd name="T60" fmla="*/ 107 w 110"/>
                  <a:gd name="T61" fmla="*/ 31 h 288"/>
                  <a:gd name="T62" fmla="*/ 109 w 110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0" y="287"/>
                    </a:moveTo>
                    <a:lnTo>
                      <a:pt x="1" y="284"/>
                    </a:lnTo>
                    <a:lnTo>
                      <a:pt x="7" y="287"/>
                    </a:lnTo>
                    <a:lnTo>
                      <a:pt x="13" y="284"/>
                    </a:lnTo>
                    <a:lnTo>
                      <a:pt x="17" y="284"/>
                    </a:lnTo>
                    <a:lnTo>
                      <a:pt x="18" y="284"/>
                    </a:lnTo>
                    <a:lnTo>
                      <a:pt x="22" y="281"/>
                    </a:lnTo>
                    <a:lnTo>
                      <a:pt x="24" y="281"/>
                    </a:lnTo>
                    <a:lnTo>
                      <a:pt x="24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2" y="272"/>
                    </a:lnTo>
                    <a:lnTo>
                      <a:pt x="30" y="269"/>
                    </a:lnTo>
                    <a:lnTo>
                      <a:pt x="34" y="272"/>
                    </a:lnTo>
                    <a:lnTo>
                      <a:pt x="36" y="269"/>
                    </a:lnTo>
                    <a:lnTo>
                      <a:pt x="37" y="266"/>
                    </a:lnTo>
                    <a:lnTo>
                      <a:pt x="39" y="261"/>
                    </a:lnTo>
                    <a:lnTo>
                      <a:pt x="41" y="258"/>
                    </a:lnTo>
                    <a:lnTo>
                      <a:pt x="43" y="255"/>
                    </a:lnTo>
                    <a:lnTo>
                      <a:pt x="43" y="252"/>
                    </a:lnTo>
                    <a:lnTo>
                      <a:pt x="47" y="252"/>
                    </a:lnTo>
                    <a:lnTo>
                      <a:pt x="45" y="249"/>
                    </a:lnTo>
                    <a:lnTo>
                      <a:pt x="49" y="249"/>
                    </a:lnTo>
                    <a:lnTo>
                      <a:pt x="49" y="243"/>
                    </a:lnTo>
                    <a:lnTo>
                      <a:pt x="49" y="241"/>
                    </a:lnTo>
                    <a:lnTo>
                      <a:pt x="51" y="238"/>
                    </a:lnTo>
                    <a:lnTo>
                      <a:pt x="53" y="238"/>
                    </a:lnTo>
                    <a:lnTo>
                      <a:pt x="53" y="232"/>
                    </a:lnTo>
                    <a:lnTo>
                      <a:pt x="59" y="229"/>
                    </a:lnTo>
                    <a:lnTo>
                      <a:pt x="57" y="226"/>
                    </a:lnTo>
                    <a:lnTo>
                      <a:pt x="61" y="220"/>
                    </a:lnTo>
                    <a:lnTo>
                      <a:pt x="65" y="218"/>
                    </a:lnTo>
                    <a:lnTo>
                      <a:pt x="69" y="209"/>
                    </a:lnTo>
                    <a:lnTo>
                      <a:pt x="69" y="206"/>
                    </a:lnTo>
                    <a:lnTo>
                      <a:pt x="72" y="198"/>
                    </a:lnTo>
                    <a:lnTo>
                      <a:pt x="72" y="189"/>
                    </a:lnTo>
                    <a:lnTo>
                      <a:pt x="76" y="183"/>
                    </a:lnTo>
                    <a:lnTo>
                      <a:pt x="78" y="177"/>
                    </a:lnTo>
                    <a:lnTo>
                      <a:pt x="80" y="175"/>
                    </a:lnTo>
                    <a:lnTo>
                      <a:pt x="82" y="169"/>
                    </a:lnTo>
                    <a:lnTo>
                      <a:pt x="84" y="160"/>
                    </a:lnTo>
                    <a:lnTo>
                      <a:pt x="82" y="152"/>
                    </a:lnTo>
                    <a:lnTo>
                      <a:pt x="84" y="146"/>
                    </a:lnTo>
                    <a:lnTo>
                      <a:pt x="88" y="140"/>
                    </a:lnTo>
                    <a:lnTo>
                      <a:pt x="90" y="134"/>
                    </a:lnTo>
                    <a:lnTo>
                      <a:pt x="91" y="129"/>
                    </a:lnTo>
                    <a:lnTo>
                      <a:pt x="93" y="126"/>
                    </a:lnTo>
                    <a:lnTo>
                      <a:pt x="95" y="114"/>
                    </a:lnTo>
                    <a:lnTo>
                      <a:pt x="95" y="109"/>
                    </a:lnTo>
                    <a:lnTo>
                      <a:pt x="95" y="103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74"/>
                    </a:lnTo>
                    <a:lnTo>
                      <a:pt x="99" y="68"/>
                    </a:lnTo>
                    <a:lnTo>
                      <a:pt x="101" y="63"/>
                    </a:lnTo>
                    <a:lnTo>
                      <a:pt x="103" y="57"/>
                    </a:lnTo>
                    <a:lnTo>
                      <a:pt x="101" y="45"/>
                    </a:lnTo>
                    <a:lnTo>
                      <a:pt x="105" y="40"/>
                    </a:lnTo>
                    <a:lnTo>
                      <a:pt x="107" y="31"/>
                    </a:lnTo>
                    <a:lnTo>
                      <a:pt x="107" y="22"/>
                    </a:lnTo>
                    <a:lnTo>
                      <a:pt x="109" y="11"/>
                    </a:lnTo>
                    <a:lnTo>
                      <a:pt x="109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40" name="Freeform 245"/>
              <p:cNvSpPr>
                <a:spLocks/>
              </p:cNvSpPr>
              <p:nvPr/>
            </p:nvSpPr>
            <p:spPr bwMode="auto">
              <a:xfrm>
                <a:off x="4544" y="1233"/>
                <a:ext cx="108" cy="288"/>
              </a:xfrm>
              <a:custGeom>
                <a:avLst/>
                <a:gdLst>
                  <a:gd name="T0" fmla="*/ 101 w 108"/>
                  <a:gd name="T1" fmla="*/ 287 h 288"/>
                  <a:gd name="T2" fmla="*/ 97 w 108"/>
                  <a:gd name="T3" fmla="*/ 287 h 288"/>
                  <a:gd name="T4" fmla="*/ 91 w 108"/>
                  <a:gd name="T5" fmla="*/ 281 h 288"/>
                  <a:gd name="T6" fmla="*/ 86 w 108"/>
                  <a:gd name="T7" fmla="*/ 278 h 288"/>
                  <a:gd name="T8" fmla="*/ 80 w 108"/>
                  <a:gd name="T9" fmla="*/ 278 h 288"/>
                  <a:gd name="T10" fmla="*/ 76 w 108"/>
                  <a:gd name="T11" fmla="*/ 272 h 288"/>
                  <a:gd name="T12" fmla="*/ 71 w 108"/>
                  <a:gd name="T13" fmla="*/ 272 h 288"/>
                  <a:gd name="T14" fmla="*/ 69 w 108"/>
                  <a:gd name="T15" fmla="*/ 269 h 288"/>
                  <a:gd name="T16" fmla="*/ 67 w 108"/>
                  <a:gd name="T17" fmla="*/ 261 h 288"/>
                  <a:gd name="T18" fmla="*/ 65 w 108"/>
                  <a:gd name="T19" fmla="*/ 255 h 288"/>
                  <a:gd name="T20" fmla="*/ 63 w 108"/>
                  <a:gd name="T21" fmla="*/ 255 h 288"/>
                  <a:gd name="T22" fmla="*/ 59 w 108"/>
                  <a:gd name="T23" fmla="*/ 249 h 288"/>
                  <a:gd name="T24" fmla="*/ 57 w 108"/>
                  <a:gd name="T25" fmla="*/ 241 h 288"/>
                  <a:gd name="T26" fmla="*/ 55 w 108"/>
                  <a:gd name="T27" fmla="*/ 238 h 288"/>
                  <a:gd name="T28" fmla="*/ 53 w 108"/>
                  <a:gd name="T29" fmla="*/ 235 h 288"/>
                  <a:gd name="T30" fmla="*/ 51 w 108"/>
                  <a:gd name="T31" fmla="*/ 229 h 288"/>
                  <a:gd name="T32" fmla="*/ 47 w 108"/>
                  <a:gd name="T33" fmla="*/ 220 h 288"/>
                  <a:gd name="T34" fmla="*/ 41 w 108"/>
                  <a:gd name="T35" fmla="*/ 209 h 288"/>
                  <a:gd name="T36" fmla="*/ 35 w 108"/>
                  <a:gd name="T37" fmla="*/ 198 h 288"/>
                  <a:gd name="T38" fmla="*/ 34 w 108"/>
                  <a:gd name="T39" fmla="*/ 183 h 288"/>
                  <a:gd name="T40" fmla="*/ 30 w 108"/>
                  <a:gd name="T41" fmla="*/ 175 h 288"/>
                  <a:gd name="T42" fmla="*/ 24 w 108"/>
                  <a:gd name="T43" fmla="*/ 160 h 288"/>
                  <a:gd name="T44" fmla="*/ 20 w 108"/>
                  <a:gd name="T45" fmla="*/ 149 h 288"/>
                  <a:gd name="T46" fmla="*/ 20 w 108"/>
                  <a:gd name="T47" fmla="*/ 132 h 288"/>
                  <a:gd name="T48" fmla="*/ 15 w 108"/>
                  <a:gd name="T49" fmla="*/ 117 h 288"/>
                  <a:gd name="T50" fmla="*/ 15 w 108"/>
                  <a:gd name="T51" fmla="*/ 106 h 288"/>
                  <a:gd name="T52" fmla="*/ 11 w 108"/>
                  <a:gd name="T53" fmla="*/ 91 h 288"/>
                  <a:gd name="T54" fmla="*/ 9 w 108"/>
                  <a:gd name="T55" fmla="*/ 74 h 288"/>
                  <a:gd name="T56" fmla="*/ 9 w 108"/>
                  <a:gd name="T57" fmla="*/ 57 h 288"/>
                  <a:gd name="T58" fmla="*/ 5 w 108"/>
                  <a:gd name="T59" fmla="*/ 45 h 288"/>
                  <a:gd name="T60" fmla="*/ 3 w 108"/>
                  <a:gd name="T61" fmla="*/ 28 h 288"/>
                  <a:gd name="T62" fmla="*/ 1 w 108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288"/>
                  <a:gd name="T98" fmla="*/ 108 w 108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288">
                    <a:moveTo>
                      <a:pt x="107" y="287"/>
                    </a:moveTo>
                    <a:lnTo>
                      <a:pt x="101" y="287"/>
                    </a:lnTo>
                    <a:lnTo>
                      <a:pt x="99" y="284"/>
                    </a:lnTo>
                    <a:lnTo>
                      <a:pt x="97" y="287"/>
                    </a:lnTo>
                    <a:lnTo>
                      <a:pt x="95" y="284"/>
                    </a:lnTo>
                    <a:lnTo>
                      <a:pt x="91" y="281"/>
                    </a:lnTo>
                    <a:lnTo>
                      <a:pt x="89" y="281"/>
                    </a:lnTo>
                    <a:lnTo>
                      <a:pt x="86" y="278"/>
                    </a:lnTo>
                    <a:lnTo>
                      <a:pt x="82" y="275"/>
                    </a:lnTo>
                    <a:lnTo>
                      <a:pt x="80" y="278"/>
                    </a:lnTo>
                    <a:lnTo>
                      <a:pt x="80" y="275"/>
                    </a:lnTo>
                    <a:lnTo>
                      <a:pt x="76" y="272"/>
                    </a:lnTo>
                    <a:lnTo>
                      <a:pt x="71" y="272"/>
                    </a:lnTo>
                    <a:lnTo>
                      <a:pt x="71" y="266"/>
                    </a:lnTo>
                    <a:lnTo>
                      <a:pt x="69" y="269"/>
                    </a:lnTo>
                    <a:lnTo>
                      <a:pt x="69" y="264"/>
                    </a:lnTo>
                    <a:lnTo>
                      <a:pt x="67" y="261"/>
                    </a:lnTo>
                    <a:lnTo>
                      <a:pt x="65" y="258"/>
                    </a:lnTo>
                    <a:lnTo>
                      <a:pt x="65" y="255"/>
                    </a:lnTo>
                    <a:lnTo>
                      <a:pt x="63" y="255"/>
                    </a:lnTo>
                    <a:lnTo>
                      <a:pt x="63" y="249"/>
                    </a:lnTo>
                    <a:lnTo>
                      <a:pt x="59" y="249"/>
                    </a:lnTo>
                    <a:lnTo>
                      <a:pt x="55" y="243"/>
                    </a:lnTo>
                    <a:lnTo>
                      <a:pt x="57" y="241"/>
                    </a:lnTo>
                    <a:lnTo>
                      <a:pt x="55" y="241"/>
                    </a:lnTo>
                    <a:lnTo>
                      <a:pt x="55" y="238"/>
                    </a:lnTo>
                    <a:lnTo>
                      <a:pt x="53" y="235"/>
                    </a:lnTo>
                    <a:lnTo>
                      <a:pt x="51" y="229"/>
                    </a:lnTo>
                    <a:lnTo>
                      <a:pt x="49" y="226"/>
                    </a:lnTo>
                    <a:lnTo>
                      <a:pt x="47" y="220"/>
                    </a:lnTo>
                    <a:lnTo>
                      <a:pt x="45" y="215"/>
                    </a:lnTo>
                    <a:lnTo>
                      <a:pt x="41" y="209"/>
                    </a:lnTo>
                    <a:lnTo>
                      <a:pt x="37" y="203"/>
                    </a:lnTo>
                    <a:lnTo>
                      <a:pt x="35" y="198"/>
                    </a:lnTo>
                    <a:lnTo>
                      <a:pt x="34" y="189"/>
                    </a:lnTo>
                    <a:lnTo>
                      <a:pt x="34" y="183"/>
                    </a:lnTo>
                    <a:lnTo>
                      <a:pt x="30" y="180"/>
                    </a:lnTo>
                    <a:lnTo>
                      <a:pt x="30" y="175"/>
                    </a:lnTo>
                    <a:lnTo>
                      <a:pt x="28" y="166"/>
                    </a:lnTo>
                    <a:lnTo>
                      <a:pt x="24" y="160"/>
                    </a:lnTo>
                    <a:lnTo>
                      <a:pt x="22" y="152"/>
                    </a:lnTo>
                    <a:lnTo>
                      <a:pt x="20" y="149"/>
                    </a:lnTo>
                    <a:lnTo>
                      <a:pt x="22" y="140"/>
                    </a:lnTo>
                    <a:lnTo>
                      <a:pt x="20" y="132"/>
                    </a:lnTo>
                    <a:lnTo>
                      <a:pt x="17" y="126"/>
                    </a:lnTo>
                    <a:lnTo>
                      <a:pt x="15" y="117"/>
                    </a:lnTo>
                    <a:lnTo>
                      <a:pt x="15" y="111"/>
                    </a:lnTo>
                    <a:lnTo>
                      <a:pt x="15" y="106"/>
                    </a:lnTo>
                    <a:lnTo>
                      <a:pt x="11" y="97"/>
                    </a:lnTo>
                    <a:lnTo>
                      <a:pt x="11" y="91"/>
                    </a:lnTo>
                    <a:lnTo>
                      <a:pt x="11" y="86"/>
                    </a:lnTo>
                    <a:lnTo>
                      <a:pt x="9" y="74"/>
                    </a:lnTo>
                    <a:lnTo>
                      <a:pt x="9" y="68"/>
                    </a:lnTo>
                    <a:lnTo>
                      <a:pt x="9" y="57"/>
                    </a:lnTo>
                    <a:lnTo>
                      <a:pt x="5" y="51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3" y="28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41" name="Freeform 246"/>
              <p:cNvSpPr>
                <a:spLocks/>
              </p:cNvSpPr>
              <p:nvPr/>
            </p:nvSpPr>
            <p:spPr bwMode="auto">
              <a:xfrm>
                <a:off x="4434" y="950"/>
                <a:ext cx="111" cy="284"/>
              </a:xfrm>
              <a:custGeom>
                <a:avLst/>
                <a:gdLst>
                  <a:gd name="T0" fmla="*/ 5 w 111"/>
                  <a:gd name="T1" fmla="*/ 0 h 284"/>
                  <a:gd name="T2" fmla="*/ 9 w 111"/>
                  <a:gd name="T3" fmla="*/ 0 h 284"/>
                  <a:gd name="T4" fmla="*/ 15 w 111"/>
                  <a:gd name="T5" fmla="*/ 8 h 284"/>
                  <a:gd name="T6" fmla="*/ 19 w 111"/>
                  <a:gd name="T7" fmla="*/ 11 h 284"/>
                  <a:gd name="T8" fmla="*/ 26 w 111"/>
                  <a:gd name="T9" fmla="*/ 11 h 284"/>
                  <a:gd name="T10" fmla="*/ 32 w 111"/>
                  <a:gd name="T11" fmla="*/ 11 h 284"/>
                  <a:gd name="T12" fmla="*/ 32 w 111"/>
                  <a:gd name="T13" fmla="*/ 17 h 284"/>
                  <a:gd name="T14" fmla="*/ 38 w 111"/>
                  <a:gd name="T15" fmla="*/ 22 h 284"/>
                  <a:gd name="T16" fmla="*/ 38 w 111"/>
                  <a:gd name="T17" fmla="*/ 31 h 284"/>
                  <a:gd name="T18" fmla="*/ 40 w 111"/>
                  <a:gd name="T19" fmla="*/ 31 h 284"/>
                  <a:gd name="T20" fmla="*/ 44 w 111"/>
                  <a:gd name="T21" fmla="*/ 37 h 284"/>
                  <a:gd name="T22" fmla="*/ 45 w 111"/>
                  <a:gd name="T23" fmla="*/ 40 h 284"/>
                  <a:gd name="T24" fmla="*/ 51 w 111"/>
                  <a:gd name="T25" fmla="*/ 45 h 284"/>
                  <a:gd name="T26" fmla="*/ 53 w 111"/>
                  <a:gd name="T27" fmla="*/ 48 h 284"/>
                  <a:gd name="T28" fmla="*/ 53 w 111"/>
                  <a:gd name="T29" fmla="*/ 54 h 284"/>
                  <a:gd name="T30" fmla="*/ 55 w 111"/>
                  <a:gd name="T31" fmla="*/ 57 h 284"/>
                  <a:gd name="T32" fmla="*/ 60 w 111"/>
                  <a:gd name="T33" fmla="*/ 65 h 284"/>
                  <a:gd name="T34" fmla="*/ 66 w 111"/>
                  <a:gd name="T35" fmla="*/ 77 h 284"/>
                  <a:gd name="T36" fmla="*/ 71 w 111"/>
                  <a:gd name="T37" fmla="*/ 88 h 284"/>
                  <a:gd name="T38" fmla="*/ 73 w 111"/>
                  <a:gd name="T39" fmla="*/ 102 h 284"/>
                  <a:gd name="T40" fmla="*/ 79 w 111"/>
                  <a:gd name="T41" fmla="*/ 114 h 284"/>
                  <a:gd name="T42" fmla="*/ 83 w 111"/>
                  <a:gd name="T43" fmla="*/ 125 h 284"/>
                  <a:gd name="T44" fmla="*/ 87 w 111"/>
                  <a:gd name="T45" fmla="*/ 142 h 284"/>
                  <a:gd name="T46" fmla="*/ 90 w 111"/>
                  <a:gd name="T47" fmla="*/ 148 h 284"/>
                  <a:gd name="T48" fmla="*/ 90 w 111"/>
                  <a:gd name="T49" fmla="*/ 165 h 284"/>
                  <a:gd name="T50" fmla="*/ 94 w 111"/>
                  <a:gd name="T51" fmla="*/ 180 h 284"/>
                  <a:gd name="T52" fmla="*/ 96 w 111"/>
                  <a:gd name="T53" fmla="*/ 191 h 284"/>
                  <a:gd name="T54" fmla="*/ 100 w 111"/>
                  <a:gd name="T55" fmla="*/ 208 h 284"/>
                  <a:gd name="T56" fmla="*/ 100 w 111"/>
                  <a:gd name="T57" fmla="*/ 225 h 284"/>
                  <a:gd name="T58" fmla="*/ 104 w 111"/>
                  <a:gd name="T59" fmla="*/ 240 h 284"/>
                  <a:gd name="T60" fmla="*/ 106 w 111"/>
                  <a:gd name="T61" fmla="*/ 257 h 284"/>
                  <a:gd name="T62" fmla="*/ 108 w 111"/>
                  <a:gd name="T63" fmla="*/ 271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4"/>
                  <a:gd name="T98" fmla="*/ 111 w 111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4">
                    <a:moveTo>
                      <a:pt x="0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5"/>
                    </a:lnTo>
                    <a:lnTo>
                      <a:pt x="15" y="8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32" y="11"/>
                    </a:lnTo>
                    <a:lnTo>
                      <a:pt x="30" y="14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8" y="22"/>
                    </a:lnTo>
                    <a:lnTo>
                      <a:pt x="40" y="25"/>
                    </a:lnTo>
                    <a:lnTo>
                      <a:pt x="38" y="31"/>
                    </a:lnTo>
                    <a:lnTo>
                      <a:pt x="42" y="28"/>
                    </a:lnTo>
                    <a:lnTo>
                      <a:pt x="40" y="31"/>
                    </a:lnTo>
                    <a:lnTo>
                      <a:pt x="42" y="34"/>
                    </a:lnTo>
                    <a:lnTo>
                      <a:pt x="44" y="37"/>
                    </a:lnTo>
                    <a:lnTo>
                      <a:pt x="45" y="40"/>
                    </a:lnTo>
                    <a:lnTo>
                      <a:pt x="49" y="42"/>
                    </a:lnTo>
                    <a:lnTo>
                      <a:pt x="51" y="45"/>
                    </a:lnTo>
                    <a:lnTo>
                      <a:pt x="53" y="48"/>
                    </a:lnTo>
                    <a:lnTo>
                      <a:pt x="53" y="54"/>
                    </a:lnTo>
                    <a:lnTo>
                      <a:pt x="55" y="51"/>
                    </a:lnTo>
                    <a:lnTo>
                      <a:pt x="55" y="57"/>
                    </a:lnTo>
                    <a:lnTo>
                      <a:pt x="56" y="57"/>
                    </a:lnTo>
                    <a:lnTo>
                      <a:pt x="60" y="65"/>
                    </a:lnTo>
                    <a:lnTo>
                      <a:pt x="62" y="71"/>
                    </a:lnTo>
                    <a:lnTo>
                      <a:pt x="66" y="77"/>
                    </a:lnTo>
                    <a:lnTo>
                      <a:pt x="67" y="82"/>
                    </a:lnTo>
                    <a:lnTo>
                      <a:pt x="71" y="88"/>
                    </a:lnTo>
                    <a:lnTo>
                      <a:pt x="73" y="94"/>
                    </a:lnTo>
                    <a:lnTo>
                      <a:pt x="73" y="102"/>
                    </a:lnTo>
                    <a:lnTo>
                      <a:pt x="75" y="108"/>
                    </a:lnTo>
                    <a:lnTo>
                      <a:pt x="79" y="114"/>
                    </a:lnTo>
                    <a:lnTo>
                      <a:pt x="79" y="120"/>
                    </a:lnTo>
                    <a:lnTo>
                      <a:pt x="83" y="125"/>
                    </a:lnTo>
                    <a:lnTo>
                      <a:pt x="85" y="134"/>
                    </a:lnTo>
                    <a:lnTo>
                      <a:pt x="87" y="142"/>
                    </a:lnTo>
                    <a:lnTo>
                      <a:pt x="87" y="145"/>
                    </a:lnTo>
                    <a:lnTo>
                      <a:pt x="90" y="148"/>
                    </a:lnTo>
                    <a:lnTo>
                      <a:pt x="88" y="160"/>
                    </a:lnTo>
                    <a:lnTo>
                      <a:pt x="90" y="165"/>
                    </a:lnTo>
                    <a:lnTo>
                      <a:pt x="92" y="168"/>
                    </a:lnTo>
                    <a:lnTo>
                      <a:pt x="94" y="180"/>
                    </a:lnTo>
                    <a:lnTo>
                      <a:pt x="94" y="185"/>
                    </a:lnTo>
                    <a:lnTo>
                      <a:pt x="96" y="191"/>
                    </a:lnTo>
                    <a:lnTo>
                      <a:pt x="96" y="200"/>
                    </a:lnTo>
                    <a:lnTo>
                      <a:pt x="100" y="208"/>
                    </a:lnTo>
                    <a:lnTo>
                      <a:pt x="100" y="217"/>
                    </a:lnTo>
                    <a:lnTo>
                      <a:pt x="100" y="225"/>
                    </a:lnTo>
                    <a:lnTo>
                      <a:pt x="102" y="231"/>
                    </a:lnTo>
                    <a:lnTo>
                      <a:pt x="104" y="240"/>
                    </a:lnTo>
                    <a:lnTo>
                      <a:pt x="104" y="245"/>
                    </a:lnTo>
                    <a:lnTo>
                      <a:pt x="106" y="257"/>
                    </a:lnTo>
                    <a:lnTo>
                      <a:pt x="106" y="260"/>
                    </a:lnTo>
                    <a:lnTo>
                      <a:pt x="108" y="271"/>
                    </a:lnTo>
                    <a:lnTo>
                      <a:pt x="11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42" name="Freeform 247"/>
              <p:cNvSpPr>
                <a:spLocks/>
              </p:cNvSpPr>
              <p:nvPr/>
            </p:nvSpPr>
            <p:spPr bwMode="auto">
              <a:xfrm>
                <a:off x="4321" y="950"/>
                <a:ext cx="114" cy="298"/>
              </a:xfrm>
              <a:custGeom>
                <a:avLst/>
                <a:gdLst>
                  <a:gd name="T0" fmla="*/ 107 w 114"/>
                  <a:gd name="T1" fmla="*/ 2 h 298"/>
                  <a:gd name="T2" fmla="*/ 105 w 114"/>
                  <a:gd name="T3" fmla="*/ 2 h 298"/>
                  <a:gd name="T4" fmla="*/ 95 w 114"/>
                  <a:gd name="T5" fmla="*/ 0 h 298"/>
                  <a:gd name="T6" fmla="*/ 91 w 114"/>
                  <a:gd name="T7" fmla="*/ 8 h 298"/>
                  <a:gd name="T8" fmla="*/ 85 w 114"/>
                  <a:gd name="T9" fmla="*/ 8 h 298"/>
                  <a:gd name="T10" fmla="*/ 83 w 114"/>
                  <a:gd name="T11" fmla="*/ 14 h 298"/>
                  <a:gd name="T12" fmla="*/ 77 w 114"/>
                  <a:gd name="T13" fmla="*/ 17 h 298"/>
                  <a:gd name="T14" fmla="*/ 77 w 114"/>
                  <a:gd name="T15" fmla="*/ 19 h 298"/>
                  <a:gd name="T16" fmla="*/ 72 w 114"/>
                  <a:gd name="T17" fmla="*/ 22 h 298"/>
                  <a:gd name="T18" fmla="*/ 68 w 114"/>
                  <a:gd name="T19" fmla="*/ 31 h 298"/>
                  <a:gd name="T20" fmla="*/ 68 w 114"/>
                  <a:gd name="T21" fmla="*/ 34 h 298"/>
                  <a:gd name="T22" fmla="*/ 66 w 114"/>
                  <a:gd name="T23" fmla="*/ 39 h 298"/>
                  <a:gd name="T24" fmla="*/ 62 w 114"/>
                  <a:gd name="T25" fmla="*/ 45 h 298"/>
                  <a:gd name="T26" fmla="*/ 60 w 114"/>
                  <a:gd name="T27" fmla="*/ 48 h 298"/>
                  <a:gd name="T28" fmla="*/ 58 w 114"/>
                  <a:gd name="T29" fmla="*/ 54 h 298"/>
                  <a:gd name="T30" fmla="*/ 54 w 114"/>
                  <a:gd name="T31" fmla="*/ 59 h 298"/>
                  <a:gd name="T32" fmla="*/ 50 w 114"/>
                  <a:gd name="T33" fmla="*/ 68 h 298"/>
                  <a:gd name="T34" fmla="*/ 46 w 114"/>
                  <a:gd name="T35" fmla="*/ 77 h 298"/>
                  <a:gd name="T36" fmla="*/ 40 w 114"/>
                  <a:gd name="T37" fmla="*/ 97 h 298"/>
                  <a:gd name="T38" fmla="*/ 37 w 114"/>
                  <a:gd name="T39" fmla="*/ 108 h 298"/>
                  <a:gd name="T40" fmla="*/ 31 w 114"/>
                  <a:gd name="T41" fmla="*/ 122 h 298"/>
                  <a:gd name="T42" fmla="*/ 29 w 114"/>
                  <a:gd name="T43" fmla="*/ 131 h 298"/>
                  <a:gd name="T44" fmla="*/ 27 w 114"/>
                  <a:gd name="T45" fmla="*/ 145 h 298"/>
                  <a:gd name="T46" fmla="*/ 23 w 114"/>
                  <a:gd name="T47" fmla="*/ 157 h 298"/>
                  <a:gd name="T48" fmla="*/ 21 w 114"/>
                  <a:gd name="T49" fmla="*/ 171 h 298"/>
                  <a:gd name="T50" fmla="*/ 15 w 114"/>
                  <a:gd name="T51" fmla="*/ 182 h 298"/>
                  <a:gd name="T52" fmla="*/ 15 w 114"/>
                  <a:gd name="T53" fmla="*/ 197 h 298"/>
                  <a:gd name="T54" fmla="*/ 11 w 114"/>
                  <a:gd name="T55" fmla="*/ 219 h 298"/>
                  <a:gd name="T56" fmla="*/ 9 w 114"/>
                  <a:gd name="T57" fmla="*/ 231 h 298"/>
                  <a:gd name="T58" fmla="*/ 7 w 114"/>
                  <a:gd name="T59" fmla="*/ 251 h 298"/>
                  <a:gd name="T60" fmla="*/ 3 w 114"/>
                  <a:gd name="T61" fmla="*/ 265 h 298"/>
                  <a:gd name="T62" fmla="*/ 1 w 114"/>
                  <a:gd name="T63" fmla="*/ 285 h 2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4"/>
                  <a:gd name="T97" fmla="*/ 0 h 298"/>
                  <a:gd name="T98" fmla="*/ 114 w 114"/>
                  <a:gd name="T99" fmla="*/ 298 h 2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4" h="298">
                    <a:moveTo>
                      <a:pt x="113" y="0"/>
                    </a:moveTo>
                    <a:lnTo>
                      <a:pt x="107" y="2"/>
                    </a:lnTo>
                    <a:lnTo>
                      <a:pt x="105" y="2"/>
                    </a:lnTo>
                    <a:lnTo>
                      <a:pt x="101" y="0"/>
                    </a:lnTo>
                    <a:lnTo>
                      <a:pt x="95" y="0"/>
                    </a:lnTo>
                    <a:lnTo>
                      <a:pt x="95" y="2"/>
                    </a:lnTo>
                    <a:lnTo>
                      <a:pt x="91" y="8"/>
                    </a:lnTo>
                    <a:lnTo>
                      <a:pt x="89" y="5"/>
                    </a:lnTo>
                    <a:lnTo>
                      <a:pt x="85" y="8"/>
                    </a:lnTo>
                    <a:lnTo>
                      <a:pt x="85" y="11"/>
                    </a:lnTo>
                    <a:lnTo>
                      <a:pt x="83" y="14"/>
                    </a:lnTo>
                    <a:lnTo>
                      <a:pt x="81" y="14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77" y="19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70" y="25"/>
                    </a:lnTo>
                    <a:lnTo>
                      <a:pt x="68" y="31"/>
                    </a:lnTo>
                    <a:lnTo>
                      <a:pt x="68" y="34"/>
                    </a:lnTo>
                    <a:lnTo>
                      <a:pt x="66" y="37"/>
                    </a:lnTo>
                    <a:lnTo>
                      <a:pt x="66" y="39"/>
                    </a:lnTo>
                    <a:lnTo>
                      <a:pt x="62" y="45"/>
                    </a:lnTo>
                    <a:lnTo>
                      <a:pt x="60" y="48"/>
                    </a:lnTo>
                    <a:lnTo>
                      <a:pt x="58" y="54"/>
                    </a:lnTo>
                    <a:lnTo>
                      <a:pt x="56" y="59"/>
                    </a:lnTo>
                    <a:lnTo>
                      <a:pt x="54" y="59"/>
                    </a:lnTo>
                    <a:lnTo>
                      <a:pt x="50" y="68"/>
                    </a:lnTo>
                    <a:lnTo>
                      <a:pt x="48" y="71"/>
                    </a:lnTo>
                    <a:lnTo>
                      <a:pt x="46" y="77"/>
                    </a:lnTo>
                    <a:lnTo>
                      <a:pt x="42" y="82"/>
                    </a:lnTo>
                    <a:lnTo>
                      <a:pt x="40" y="97"/>
                    </a:lnTo>
                    <a:lnTo>
                      <a:pt x="38" y="99"/>
                    </a:lnTo>
                    <a:lnTo>
                      <a:pt x="37" y="108"/>
                    </a:lnTo>
                    <a:lnTo>
                      <a:pt x="33" y="114"/>
                    </a:lnTo>
                    <a:lnTo>
                      <a:pt x="31" y="122"/>
                    </a:lnTo>
                    <a:lnTo>
                      <a:pt x="29" y="125"/>
                    </a:lnTo>
                    <a:lnTo>
                      <a:pt x="29" y="131"/>
                    </a:lnTo>
                    <a:lnTo>
                      <a:pt x="27" y="137"/>
                    </a:lnTo>
                    <a:lnTo>
                      <a:pt x="27" y="145"/>
                    </a:lnTo>
                    <a:lnTo>
                      <a:pt x="23" y="154"/>
                    </a:lnTo>
                    <a:lnTo>
                      <a:pt x="23" y="157"/>
                    </a:lnTo>
                    <a:lnTo>
                      <a:pt x="21" y="165"/>
                    </a:lnTo>
                    <a:lnTo>
                      <a:pt x="21" y="171"/>
                    </a:lnTo>
                    <a:lnTo>
                      <a:pt x="17" y="177"/>
                    </a:lnTo>
                    <a:lnTo>
                      <a:pt x="15" y="182"/>
                    </a:lnTo>
                    <a:lnTo>
                      <a:pt x="15" y="191"/>
                    </a:lnTo>
                    <a:lnTo>
                      <a:pt x="15" y="197"/>
                    </a:lnTo>
                    <a:lnTo>
                      <a:pt x="15" y="211"/>
                    </a:lnTo>
                    <a:lnTo>
                      <a:pt x="11" y="219"/>
                    </a:lnTo>
                    <a:lnTo>
                      <a:pt x="7" y="225"/>
                    </a:lnTo>
                    <a:lnTo>
                      <a:pt x="9" y="231"/>
                    </a:lnTo>
                    <a:lnTo>
                      <a:pt x="7" y="239"/>
                    </a:lnTo>
                    <a:lnTo>
                      <a:pt x="7" y="251"/>
                    </a:lnTo>
                    <a:lnTo>
                      <a:pt x="5" y="257"/>
                    </a:lnTo>
                    <a:lnTo>
                      <a:pt x="3" y="265"/>
                    </a:lnTo>
                    <a:lnTo>
                      <a:pt x="1" y="274"/>
                    </a:lnTo>
                    <a:lnTo>
                      <a:pt x="1" y="285"/>
                    </a:lnTo>
                    <a:lnTo>
                      <a:pt x="0" y="297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43" name="Freeform 248"/>
              <p:cNvSpPr>
                <a:spLocks/>
              </p:cNvSpPr>
              <p:nvPr/>
            </p:nvSpPr>
            <p:spPr bwMode="auto">
              <a:xfrm>
                <a:off x="2348" y="1233"/>
                <a:ext cx="110" cy="288"/>
              </a:xfrm>
              <a:custGeom>
                <a:avLst/>
                <a:gdLst>
                  <a:gd name="T0" fmla="*/ 107 w 110"/>
                  <a:gd name="T1" fmla="*/ 287 h 288"/>
                  <a:gd name="T2" fmla="*/ 97 w 110"/>
                  <a:gd name="T3" fmla="*/ 281 h 288"/>
                  <a:gd name="T4" fmla="*/ 95 w 110"/>
                  <a:gd name="T5" fmla="*/ 284 h 288"/>
                  <a:gd name="T6" fmla="*/ 88 w 110"/>
                  <a:gd name="T7" fmla="*/ 281 h 288"/>
                  <a:gd name="T8" fmla="*/ 82 w 110"/>
                  <a:gd name="T9" fmla="*/ 278 h 288"/>
                  <a:gd name="T10" fmla="*/ 80 w 110"/>
                  <a:gd name="T11" fmla="*/ 275 h 288"/>
                  <a:gd name="T12" fmla="*/ 77 w 110"/>
                  <a:gd name="T13" fmla="*/ 269 h 288"/>
                  <a:gd name="T14" fmla="*/ 75 w 110"/>
                  <a:gd name="T15" fmla="*/ 266 h 288"/>
                  <a:gd name="T16" fmla="*/ 69 w 110"/>
                  <a:gd name="T17" fmla="*/ 261 h 288"/>
                  <a:gd name="T18" fmla="*/ 69 w 110"/>
                  <a:gd name="T19" fmla="*/ 252 h 288"/>
                  <a:gd name="T20" fmla="*/ 63 w 110"/>
                  <a:gd name="T21" fmla="*/ 252 h 288"/>
                  <a:gd name="T22" fmla="*/ 63 w 110"/>
                  <a:gd name="T23" fmla="*/ 246 h 288"/>
                  <a:gd name="T24" fmla="*/ 62 w 110"/>
                  <a:gd name="T25" fmla="*/ 238 h 288"/>
                  <a:gd name="T26" fmla="*/ 56 w 110"/>
                  <a:gd name="T27" fmla="*/ 238 h 288"/>
                  <a:gd name="T28" fmla="*/ 56 w 110"/>
                  <a:gd name="T29" fmla="*/ 235 h 288"/>
                  <a:gd name="T30" fmla="*/ 54 w 110"/>
                  <a:gd name="T31" fmla="*/ 232 h 288"/>
                  <a:gd name="T32" fmla="*/ 46 w 110"/>
                  <a:gd name="T33" fmla="*/ 220 h 288"/>
                  <a:gd name="T34" fmla="*/ 45 w 110"/>
                  <a:gd name="T35" fmla="*/ 206 h 288"/>
                  <a:gd name="T36" fmla="*/ 39 w 110"/>
                  <a:gd name="T37" fmla="*/ 195 h 288"/>
                  <a:gd name="T38" fmla="*/ 33 w 110"/>
                  <a:gd name="T39" fmla="*/ 183 h 288"/>
                  <a:gd name="T40" fmla="*/ 28 w 110"/>
                  <a:gd name="T41" fmla="*/ 172 h 288"/>
                  <a:gd name="T42" fmla="*/ 28 w 110"/>
                  <a:gd name="T43" fmla="*/ 160 h 288"/>
                  <a:gd name="T44" fmla="*/ 24 w 110"/>
                  <a:gd name="T45" fmla="*/ 146 h 288"/>
                  <a:gd name="T46" fmla="*/ 20 w 110"/>
                  <a:gd name="T47" fmla="*/ 132 h 288"/>
                  <a:gd name="T48" fmla="*/ 20 w 110"/>
                  <a:gd name="T49" fmla="*/ 120 h 288"/>
                  <a:gd name="T50" fmla="*/ 16 w 110"/>
                  <a:gd name="T51" fmla="*/ 103 h 288"/>
                  <a:gd name="T52" fmla="*/ 13 w 110"/>
                  <a:gd name="T53" fmla="*/ 91 h 288"/>
                  <a:gd name="T54" fmla="*/ 13 w 110"/>
                  <a:gd name="T55" fmla="*/ 74 h 288"/>
                  <a:gd name="T56" fmla="*/ 9 w 110"/>
                  <a:gd name="T57" fmla="*/ 60 h 288"/>
                  <a:gd name="T58" fmla="*/ 7 w 110"/>
                  <a:gd name="T59" fmla="*/ 43 h 288"/>
                  <a:gd name="T60" fmla="*/ 5 w 110"/>
                  <a:gd name="T61" fmla="*/ 22 h 288"/>
                  <a:gd name="T62" fmla="*/ 3 w 110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109" y="287"/>
                    </a:moveTo>
                    <a:lnTo>
                      <a:pt x="107" y="287"/>
                    </a:lnTo>
                    <a:lnTo>
                      <a:pt x="103" y="284"/>
                    </a:lnTo>
                    <a:lnTo>
                      <a:pt x="97" y="281"/>
                    </a:lnTo>
                    <a:lnTo>
                      <a:pt x="95" y="284"/>
                    </a:lnTo>
                    <a:lnTo>
                      <a:pt x="90" y="278"/>
                    </a:lnTo>
                    <a:lnTo>
                      <a:pt x="88" y="281"/>
                    </a:lnTo>
                    <a:lnTo>
                      <a:pt x="86" y="278"/>
                    </a:lnTo>
                    <a:lnTo>
                      <a:pt x="82" y="278"/>
                    </a:lnTo>
                    <a:lnTo>
                      <a:pt x="82" y="272"/>
                    </a:lnTo>
                    <a:lnTo>
                      <a:pt x="80" y="275"/>
                    </a:lnTo>
                    <a:lnTo>
                      <a:pt x="78" y="269"/>
                    </a:lnTo>
                    <a:lnTo>
                      <a:pt x="77" y="269"/>
                    </a:lnTo>
                    <a:lnTo>
                      <a:pt x="77" y="266"/>
                    </a:lnTo>
                    <a:lnTo>
                      <a:pt x="75" y="266"/>
                    </a:lnTo>
                    <a:lnTo>
                      <a:pt x="71" y="264"/>
                    </a:lnTo>
                    <a:lnTo>
                      <a:pt x="69" y="261"/>
                    </a:lnTo>
                    <a:lnTo>
                      <a:pt x="67" y="255"/>
                    </a:lnTo>
                    <a:lnTo>
                      <a:pt x="69" y="252"/>
                    </a:lnTo>
                    <a:lnTo>
                      <a:pt x="67" y="249"/>
                    </a:lnTo>
                    <a:lnTo>
                      <a:pt x="63" y="252"/>
                    </a:lnTo>
                    <a:lnTo>
                      <a:pt x="65" y="249"/>
                    </a:lnTo>
                    <a:lnTo>
                      <a:pt x="63" y="246"/>
                    </a:lnTo>
                    <a:lnTo>
                      <a:pt x="62" y="246"/>
                    </a:lnTo>
                    <a:lnTo>
                      <a:pt x="62" y="238"/>
                    </a:lnTo>
                    <a:lnTo>
                      <a:pt x="60" y="238"/>
                    </a:lnTo>
                    <a:lnTo>
                      <a:pt x="56" y="238"/>
                    </a:lnTo>
                    <a:lnTo>
                      <a:pt x="56" y="235"/>
                    </a:lnTo>
                    <a:lnTo>
                      <a:pt x="54" y="232"/>
                    </a:lnTo>
                    <a:lnTo>
                      <a:pt x="50" y="229"/>
                    </a:lnTo>
                    <a:lnTo>
                      <a:pt x="46" y="220"/>
                    </a:lnTo>
                    <a:lnTo>
                      <a:pt x="45" y="215"/>
                    </a:lnTo>
                    <a:lnTo>
                      <a:pt x="45" y="206"/>
                    </a:lnTo>
                    <a:lnTo>
                      <a:pt x="41" y="203"/>
                    </a:lnTo>
                    <a:lnTo>
                      <a:pt x="39" y="195"/>
                    </a:lnTo>
                    <a:lnTo>
                      <a:pt x="35" y="189"/>
                    </a:lnTo>
                    <a:lnTo>
                      <a:pt x="33" y="183"/>
                    </a:lnTo>
                    <a:lnTo>
                      <a:pt x="33" y="177"/>
                    </a:lnTo>
                    <a:lnTo>
                      <a:pt x="28" y="172"/>
                    </a:lnTo>
                    <a:lnTo>
                      <a:pt x="30" y="166"/>
                    </a:lnTo>
                    <a:lnTo>
                      <a:pt x="28" y="160"/>
                    </a:lnTo>
                    <a:lnTo>
                      <a:pt x="28" y="154"/>
                    </a:lnTo>
                    <a:lnTo>
                      <a:pt x="24" y="146"/>
                    </a:lnTo>
                    <a:lnTo>
                      <a:pt x="20" y="137"/>
                    </a:lnTo>
                    <a:lnTo>
                      <a:pt x="20" y="132"/>
                    </a:lnTo>
                    <a:lnTo>
                      <a:pt x="20" y="123"/>
                    </a:lnTo>
                    <a:lnTo>
                      <a:pt x="20" y="120"/>
                    </a:lnTo>
                    <a:lnTo>
                      <a:pt x="18" y="109"/>
                    </a:lnTo>
                    <a:lnTo>
                      <a:pt x="16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5" y="86"/>
                    </a:lnTo>
                    <a:lnTo>
                      <a:pt x="13" y="74"/>
                    </a:lnTo>
                    <a:lnTo>
                      <a:pt x="9" y="66"/>
                    </a:lnTo>
                    <a:lnTo>
                      <a:pt x="9" y="60"/>
                    </a:lnTo>
                    <a:lnTo>
                      <a:pt x="9" y="51"/>
                    </a:lnTo>
                    <a:lnTo>
                      <a:pt x="7" y="43"/>
                    </a:lnTo>
                    <a:lnTo>
                      <a:pt x="5" y="34"/>
                    </a:lnTo>
                    <a:lnTo>
                      <a:pt x="5" y="22"/>
                    </a:lnTo>
                    <a:lnTo>
                      <a:pt x="3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44" name="Freeform 249"/>
              <p:cNvSpPr>
                <a:spLocks/>
              </p:cNvSpPr>
              <p:nvPr/>
            </p:nvSpPr>
            <p:spPr bwMode="auto">
              <a:xfrm>
                <a:off x="2457" y="1233"/>
                <a:ext cx="106" cy="288"/>
              </a:xfrm>
              <a:custGeom>
                <a:avLst/>
                <a:gdLst>
                  <a:gd name="T0" fmla="*/ 1 w 106"/>
                  <a:gd name="T1" fmla="*/ 287 h 288"/>
                  <a:gd name="T2" fmla="*/ 11 w 106"/>
                  <a:gd name="T3" fmla="*/ 284 h 288"/>
                  <a:gd name="T4" fmla="*/ 14 w 106"/>
                  <a:gd name="T5" fmla="*/ 287 h 288"/>
                  <a:gd name="T6" fmla="*/ 18 w 106"/>
                  <a:gd name="T7" fmla="*/ 281 h 288"/>
                  <a:gd name="T8" fmla="*/ 26 w 106"/>
                  <a:gd name="T9" fmla="*/ 278 h 288"/>
                  <a:gd name="T10" fmla="*/ 27 w 106"/>
                  <a:gd name="T11" fmla="*/ 272 h 288"/>
                  <a:gd name="T12" fmla="*/ 31 w 106"/>
                  <a:gd name="T13" fmla="*/ 269 h 288"/>
                  <a:gd name="T14" fmla="*/ 33 w 106"/>
                  <a:gd name="T15" fmla="*/ 266 h 288"/>
                  <a:gd name="T16" fmla="*/ 39 w 106"/>
                  <a:gd name="T17" fmla="*/ 264 h 288"/>
                  <a:gd name="T18" fmla="*/ 40 w 106"/>
                  <a:gd name="T19" fmla="*/ 258 h 288"/>
                  <a:gd name="T20" fmla="*/ 40 w 106"/>
                  <a:gd name="T21" fmla="*/ 258 h 288"/>
                  <a:gd name="T22" fmla="*/ 44 w 106"/>
                  <a:gd name="T23" fmla="*/ 249 h 288"/>
                  <a:gd name="T24" fmla="*/ 48 w 106"/>
                  <a:gd name="T25" fmla="*/ 243 h 288"/>
                  <a:gd name="T26" fmla="*/ 52 w 106"/>
                  <a:gd name="T27" fmla="*/ 238 h 288"/>
                  <a:gd name="T28" fmla="*/ 52 w 106"/>
                  <a:gd name="T29" fmla="*/ 235 h 288"/>
                  <a:gd name="T30" fmla="*/ 52 w 106"/>
                  <a:gd name="T31" fmla="*/ 229 h 288"/>
                  <a:gd name="T32" fmla="*/ 56 w 106"/>
                  <a:gd name="T33" fmla="*/ 218 h 288"/>
                  <a:gd name="T34" fmla="*/ 62 w 106"/>
                  <a:gd name="T35" fmla="*/ 209 h 288"/>
                  <a:gd name="T36" fmla="*/ 69 w 106"/>
                  <a:gd name="T37" fmla="*/ 195 h 288"/>
                  <a:gd name="T38" fmla="*/ 67 w 106"/>
                  <a:gd name="T39" fmla="*/ 186 h 288"/>
                  <a:gd name="T40" fmla="*/ 73 w 106"/>
                  <a:gd name="T41" fmla="*/ 172 h 288"/>
                  <a:gd name="T42" fmla="*/ 78 w 106"/>
                  <a:gd name="T43" fmla="*/ 157 h 288"/>
                  <a:gd name="T44" fmla="*/ 80 w 106"/>
                  <a:gd name="T45" fmla="*/ 149 h 288"/>
                  <a:gd name="T46" fmla="*/ 88 w 106"/>
                  <a:gd name="T47" fmla="*/ 132 h 288"/>
                  <a:gd name="T48" fmla="*/ 90 w 106"/>
                  <a:gd name="T49" fmla="*/ 120 h 288"/>
                  <a:gd name="T50" fmla="*/ 90 w 106"/>
                  <a:gd name="T51" fmla="*/ 106 h 288"/>
                  <a:gd name="T52" fmla="*/ 93 w 106"/>
                  <a:gd name="T53" fmla="*/ 91 h 288"/>
                  <a:gd name="T54" fmla="*/ 93 w 106"/>
                  <a:gd name="T55" fmla="*/ 80 h 288"/>
                  <a:gd name="T56" fmla="*/ 99 w 106"/>
                  <a:gd name="T57" fmla="*/ 60 h 288"/>
                  <a:gd name="T58" fmla="*/ 99 w 106"/>
                  <a:gd name="T59" fmla="*/ 43 h 288"/>
                  <a:gd name="T60" fmla="*/ 101 w 106"/>
                  <a:gd name="T61" fmla="*/ 28 h 288"/>
                  <a:gd name="T62" fmla="*/ 103 w 106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288"/>
                  <a:gd name="T98" fmla="*/ 106 w 106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288">
                    <a:moveTo>
                      <a:pt x="0" y="287"/>
                    </a:moveTo>
                    <a:lnTo>
                      <a:pt x="1" y="287"/>
                    </a:lnTo>
                    <a:lnTo>
                      <a:pt x="7" y="284"/>
                    </a:lnTo>
                    <a:lnTo>
                      <a:pt x="11" y="284"/>
                    </a:lnTo>
                    <a:lnTo>
                      <a:pt x="13" y="284"/>
                    </a:lnTo>
                    <a:lnTo>
                      <a:pt x="14" y="287"/>
                    </a:lnTo>
                    <a:lnTo>
                      <a:pt x="14" y="284"/>
                    </a:lnTo>
                    <a:lnTo>
                      <a:pt x="18" y="281"/>
                    </a:lnTo>
                    <a:lnTo>
                      <a:pt x="22" y="278"/>
                    </a:lnTo>
                    <a:lnTo>
                      <a:pt x="26" y="278"/>
                    </a:lnTo>
                    <a:lnTo>
                      <a:pt x="27" y="275"/>
                    </a:lnTo>
                    <a:lnTo>
                      <a:pt x="27" y="272"/>
                    </a:lnTo>
                    <a:lnTo>
                      <a:pt x="31" y="269"/>
                    </a:lnTo>
                    <a:lnTo>
                      <a:pt x="31" y="266"/>
                    </a:lnTo>
                    <a:lnTo>
                      <a:pt x="33" y="266"/>
                    </a:lnTo>
                    <a:lnTo>
                      <a:pt x="37" y="266"/>
                    </a:lnTo>
                    <a:lnTo>
                      <a:pt x="39" y="264"/>
                    </a:lnTo>
                    <a:lnTo>
                      <a:pt x="39" y="261"/>
                    </a:lnTo>
                    <a:lnTo>
                      <a:pt x="40" y="258"/>
                    </a:lnTo>
                    <a:lnTo>
                      <a:pt x="44" y="252"/>
                    </a:lnTo>
                    <a:lnTo>
                      <a:pt x="44" y="249"/>
                    </a:lnTo>
                    <a:lnTo>
                      <a:pt x="44" y="246"/>
                    </a:lnTo>
                    <a:lnTo>
                      <a:pt x="48" y="243"/>
                    </a:lnTo>
                    <a:lnTo>
                      <a:pt x="48" y="241"/>
                    </a:lnTo>
                    <a:lnTo>
                      <a:pt x="52" y="238"/>
                    </a:lnTo>
                    <a:lnTo>
                      <a:pt x="50" y="235"/>
                    </a:lnTo>
                    <a:lnTo>
                      <a:pt x="52" y="235"/>
                    </a:lnTo>
                    <a:lnTo>
                      <a:pt x="52" y="232"/>
                    </a:lnTo>
                    <a:lnTo>
                      <a:pt x="52" y="229"/>
                    </a:lnTo>
                    <a:lnTo>
                      <a:pt x="56" y="218"/>
                    </a:lnTo>
                    <a:lnTo>
                      <a:pt x="60" y="215"/>
                    </a:lnTo>
                    <a:lnTo>
                      <a:pt x="62" y="209"/>
                    </a:lnTo>
                    <a:lnTo>
                      <a:pt x="64" y="203"/>
                    </a:lnTo>
                    <a:lnTo>
                      <a:pt x="69" y="195"/>
                    </a:lnTo>
                    <a:lnTo>
                      <a:pt x="69" y="192"/>
                    </a:lnTo>
                    <a:lnTo>
                      <a:pt x="67" y="186"/>
                    </a:lnTo>
                    <a:lnTo>
                      <a:pt x="71" y="177"/>
                    </a:lnTo>
                    <a:lnTo>
                      <a:pt x="73" y="172"/>
                    </a:lnTo>
                    <a:lnTo>
                      <a:pt x="77" y="166"/>
                    </a:lnTo>
                    <a:lnTo>
                      <a:pt x="78" y="157"/>
                    </a:lnTo>
                    <a:lnTo>
                      <a:pt x="80" y="154"/>
                    </a:lnTo>
                    <a:lnTo>
                      <a:pt x="80" y="149"/>
                    </a:lnTo>
                    <a:lnTo>
                      <a:pt x="84" y="137"/>
                    </a:lnTo>
                    <a:lnTo>
                      <a:pt x="88" y="132"/>
                    </a:lnTo>
                    <a:lnTo>
                      <a:pt x="86" y="126"/>
                    </a:lnTo>
                    <a:lnTo>
                      <a:pt x="90" y="120"/>
                    </a:lnTo>
                    <a:lnTo>
                      <a:pt x="86" y="114"/>
                    </a:lnTo>
                    <a:lnTo>
                      <a:pt x="90" y="106"/>
                    </a:lnTo>
                    <a:lnTo>
                      <a:pt x="91" y="97"/>
                    </a:lnTo>
                    <a:lnTo>
                      <a:pt x="93" y="91"/>
                    </a:lnTo>
                    <a:lnTo>
                      <a:pt x="93" y="88"/>
                    </a:lnTo>
                    <a:lnTo>
                      <a:pt x="93" y="80"/>
                    </a:lnTo>
                    <a:lnTo>
                      <a:pt x="93" y="68"/>
                    </a:lnTo>
                    <a:lnTo>
                      <a:pt x="99" y="60"/>
                    </a:lnTo>
                    <a:lnTo>
                      <a:pt x="99" y="54"/>
                    </a:lnTo>
                    <a:lnTo>
                      <a:pt x="99" y="43"/>
                    </a:lnTo>
                    <a:lnTo>
                      <a:pt x="99" y="37"/>
                    </a:lnTo>
                    <a:lnTo>
                      <a:pt x="101" y="28"/>
                    </a:lnTo>
                    <a:lnTo>
                      <a:pt x="105" y="17"/>
                    </a:lnTo>
                    <a:lnTo>
                      <a:pt x="103" y="14"/>
                    </a:lnTo>
                    <a:lnTo>
                      <a:pt x="105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45" name="Freeform 250"/>
              <p:cNvSpPr>
                <a:spLocks/>
              </p:cNvSpPr>
              <p:nvPr/>
            </p:nvSpPr>
            <p:spPr bwMode="auto">
              <a:xfrm>
                <a:off x="2457" y="1233"/>
                <a:ext cx="106" cy="288"/>
              </a:xfrm>
              <a:custGeom>
                <a:avLst/>
                <a:gdLst>
                  <a:gd name="T0" fmla="*/ 1 w 106"/>
                  <a:gd name="T1" fmla="*/ 287 h 288"/>
                  <a:gd name="T2" fmla="*/ 12 w 106"/>
                  <a:gd name="T3" fmla="*/ 284 h 288"/>
                  <a:gd name="T4" fmla="*/ 16 w 106"/>
                  <a:gd name="T5" fmla="*/ 287 h 288"/>
                  <a:gd name="T6" fmla="*/ 20 w 106"/>
                  <a:gd name="T7" fmla="*/ 281 h 288"/>
                  <a:gd name="T8" fmla="*/ 25 w 106"/>
                  <a:gd name="T9" fmla="*/ 275 h 288"/>
                  <a:gd name="T10" fmla="*/ 28 w 106"/>
                  <a:gd name="T11" fmla="*/ 272 h 288"/>
                  <a:gd name="T12" fmla="*/ 32 w 106"/>
                  <a:gd name="T13" fmla="*/ 269 h 288"/>
                  <a:gd name="T14" fmla="*/ 34 w 106"/>
                  <a:gd name="T15" fmla="*/ 266 h 288"/>
                  <a:gd name="T16" fmla="*/ 39 w 106"/>
                  <a:gd name="T17" fmla="*/ 264 h 288"/>
                  <a:gd name="T18" fmla="*/ 41 w 106"/>
                  <a:gd name="T19" fmla="*/ 258 h 288"/>
                  <a:gd name="T20" fmla="*/ 41 w 106"/>
                  <a:gd name="T21" fmla="*/ 258 h 288"/>
                  <a:gd name="T22" fmla="*/ 45 w 106"/>
                  <a:gd name="T23" fmla="*/ 249 h 288"/>
                  <a:gd name="T24" fmla="*/ 48 w 106"/>
                  <a:gd name="T25" fmla="*/ 243 h 288"/>
                  <a:gd name="T26" fmla="*/ 52 w 106"/>
                  <a:gd name="T27" fmla="*/ 238 h 288"/>
                  <a:gd name="T28" fmla="*/ 52 w 106"/>
                  <a:gd name="T29" fmla="*/ 235 h 288"/>
                  <a:gd name="T30" fmla="*/ 54 w 106"/>
                  <a:gd name="T31" fmla="*/ 229 h 288"/>
                  <a:gd name="T32" fmla="*/ 58 w 106"/>
                  <a:gd name="T33" fmla="*/ 218 h 288"/>
                  <a:gd name="T34" fmla="*/ 63 w 106"/>
                  <a:gd name="T35" fmla="*/ 209 h 288"/>
                  <a:gd name="T36" fmla="*/ 70 w 106"/>
                  <a:gd name="T37" fmla="*/ 195 h 288"/>
                  <a:gd name="T38" fmla="*/ 69 w 106"/>
                  <a:gd name="T39" fmla="*/ 186 h 288"/>
                  <a:gd name="T40" fmla="*/ 74 w 106"/>
                  <a:gd name="T41" fmla="*/ 172 h 288"/>
                  <a:gd name="T42" fmla="*/ 79 w 106"/>
                  <a:gd name="T43" fmla="*/ 157 h 288"/>
                  <a:gd name="T44" fmla="*/ 82 w 106"/>
                  <a:gd name="T45" fmla="*/ 146 h 288"/>
                  <a:gd name="T46" fmla="*/ 86 w 106"/>
                  <a:gd name="T47" fmla="*/ 132 h 288"/>
                  <a:gd name="T48" fmla="*/ 90 w 106"/>
                  <a:gd name="T49" fmla="*/ 123 h 288"/>
                  <a:gd name="T50" fmla="*/ 90 w 106"/>
                  <a:gd name="T51" fmla="*/ 109 h 288"/>
                  <a:gd name="T52" fmla="*/ 93 w 106"/>
                  <a:gd name="T53" fmla="*/ 94 h 288"/>
                  <a:gd name="T54" fmla="*/ 92 w 106"/>
                  <a:gd name="T55" fmla="*/ 80 h 288"/>
                  <a:gd name="T56" fmla="*/ 97 w 106"/>
                  <a:gd name="T57" fmla="*/ 63 h 288"/>
                  <a:gd name="T58" fmla="*/ 99 w 106"/>
                  <a:gd name="T59" fmla="*/ 45 h 288"/>
                  <a:gd name="T60" fmla="*/ 101 w 106"/>
                  <a:gd name="T61" fmla="*/ 31 h 288"/>
                  <a:gd name="T62" fmla="*/ 103 w 106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288"/>
                  <a:gd name="T98" fmla="*/ 106 w 106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288">
                    <a:moveTo>
                      <a:pt x="0" y="287"/>
                    </a:moveTo>
                    <a:lnTo>
                      <a:pt x="1" y="287"/>
                    </a:lnTo>
                    <a:lnTo>
                      <a:pt x="9" y="284"/>
                    </a:lnTo>
                    <a:lnTo>
                      <a:pt x="12" y="284"/>
                    </a:lnTo>
                    <a:lnTo>
                      <a:pt x="14" y="284"/>
                    </a:lnTo>
                    <a:lnTo>
                      <a:pt x="16" y="287"/>
                    </a:lnTo>
                    <a:lnTo>
                      <a:pt x="16" y="284"/>
                    </a:lnTo>
                    <a:lnTo>
                      <a:pt x="20" y="281"/>
                    </a:lnTo>
                    <a:lnTo>
                      <a:pt x="23" y="278"/>
                    </a:lnTo>
                    <a:lnTo>
                      <a:pt x="25" y="275"/>
                    </a:lnTo>
                    <a:lnTo>
                      <a:pt x="26" y="272"/>
                    </a:lnTo>
                    <a:lnTo>
                      <a:pt x="28" y="272"/>
                    </a:lnTo>
                    <a:lnTo>
                      <a:pt x="32" y="269"/>
                    </a:lnTo>
                    <a:lnTo>
                      <a:pt x="32" y="266"/>
                    </a:lnTo>
                    <a:lnTo>
                      <a:pt x="34" y="266"/>
                    </a:lnTo>
                    <a:lnTo>
                      <a:pt x="37" y="266"/>
                    </a:lnTo>
                    <a:lnTo>
                      <a:pt x="39" y="264"/>
                    </a:lnTo>
                    <a:lnTo>
                      <a:pt x="39" y="261"/>
                    </a:lnTo>
                    <a:lnTo>
                      <a:pt x="41" y="258"/>
                    </a:lnTo>
                    <a:lnTo>
                      <a:pt x="43" y="258"/>
                    </a:lnTo>
                    <a:lnTo>
                      <a:pt x="41" y="258"/>
                    </a:lnTo>
                    <a:lnTo>
                      <a:pt x="45" y="252"/>
                    </a:lnTo>
                    <a:lnTo>
                      <a:pt x="45" y="249"/>
                    </a:lnTo>
                    <a:lnTo>
                      <a:pt x="45" y="246"/>
                    </a:lnTo>
                    <a:lnTo>
                      <a:pt x="48" y="243"/>
                    </a:lnTo>
                    <a:lnTo>
                      <a:pt x="48" y="241"/>
                    </a:lnTo>
                    <a:lnTo>
                      <a:pt x="52" y="238"/>
                    </a:lnTo>
                    <a:lnTo>
                      <a:pt x="50" y="235"/>
                    </a:lnTo>
                    <a:lnTo>
                      <a:pt x="52" y="235"/>
                    </a:lnTo>
                    <a:lnTo>
                      <a:pt x="52" y="232"/>
                    </a:lnTo>
                    <a:lnTo>
                      <a:pt x="54" y="229"/>
                    </a:lnTo>
                    <a:lnTo>
                      <a:pt x="58" y="218"/>
                    </a:lnTo>
                    <a:lnTo>
                      <a:pt x="63" y="218"/>
                    </a:lnTo>
                    <a:lnTo>
                      <a:pt x="63" y="209"/>
                    </a:lnTo>
                    <a:lnTo>
                      <a:pt x="65" y="203"/>
                    </a:lnTo>
                    <a:lnTo>
                      <a:pt x="70" y="195"/>
                    </a:lnTo>
                    <a:lnTo>
                      <a:pt x="70" y="192"/>
                    </a:lnTo>
                    <a:lnTo>
                      <a:pt x="69" y="186"/>
                    </a:lnTo>
                    <a:lnTo>
                      <a:pt x="72" y="177"/>
                    </a:lnTo>
                    <a:lnTo>
                      <a:pt x="74" y="172"/>
                    </a:lnTo>
                    <a:lnTo>
                      <a:pt x="78" y="166"/>
                    </a:lnTo>
                    <a:lnTo>
                      <a:pt x="79" y="157"/>
                    </a:lnTo>
                    <a:lnTo>
                      <a:pt x="81" y="154"/>
                    </a:lnTo>
                    <a:lnTo>
                      <a:pt x="82" y="146"/>
                    </a:lnTo>
                    <a:lnTo>
                      <a:pt x="82" y="137"/>
                    </a:lnTo>
                    <a:lnTo>
                      <a:pt x="86" y="132"/>
                    </a:lnTo>
                    <a:lnTo>
                      <a:pt x="86" y="129"/>
                    </a:lnTo>
                    <a:lnTo>
                      <a:pt x="90" y="123"/>
                    </a:lnTo>
                    <a:lnTo>
                      <a:pt x="90" y="117"/>
                    </a:lnTo>
                    <a:lnTo>
                      <a:pt x="90" y="109"/>
                    </a:lnTo>
                    <a:lnTo>
                      <a:pt x="92" y="100"/>
                    </a:lnTo>
                    <a:lnTo>
                      <a:pt x="93" y="94"/>
                    </a:lnTo>
                    <a:lnTo>
                      <a:pt x="95" y="88"/>
                    </a:lnTo>
                    <a:lnTo>
                      <a:pt x="92" y="80"/>
                    </a:lnTo>
                    <a:lnTo>
                      <a:pt x="93" y="68"/>
                    </a:lnTo>
                    <a:lnTo>
                      <a:pt x="97" y="63"/>
                    </a:lnTo>
                    <a:lnTo>
                      <a:pt x="99" y="54"/>
                    </a:lnTo>
                    <a:lnTo>
                      <a:pt x="99" y="45"/>
                    </a:lnTo>
                    <a:lnTo>
                      <a:pt x="99" y="40"/>
                    </a:lnTo>
                    <a:lnTo>
                      <a:pt x="101" y="31"/>
                    </a:lnTo>
                    <a:lnTo>
                      <a:pt x="103" y="17"/>
                    </a:lnTo>
                    <a:lnTo>
                      <a:pt x="103" y="11"/>
                    </a:lnTo>
                    <a:lnTo>
                      <a:pt x="105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46" name="Freeform 251"/>
              <p:cNvSpPr>
                <a:spLocks/>
              </p:cNvSpPr>
              <p:nvPr/>
            </p:nvSpPr>
            <p:spPr bwMode="auto">
              <a:xfrm>
                <a:off x="2348" y="1233"/>
                <a:ext cx="110" cy="288"/>
              </a:xfrm>
              <a:custGeom>
                <a:avLst/>
                <a:gdLst>
                  <a:gd name="T0" fmla="*/ 107 w 110"/>
                  <a:gd name="T1" fmla="*/ 287 h 288"/>
                  <a:gd name="T2" fmla="*/ 97 w 110"/>
                  <a:gd name="T3" fmla="*/ 281 h 288"/>
                  <a:gd name="T4" fmla="*/ 95 w 110"/>
                  <a:gd name="T5" fmla="*/ 284 h 288"/>
                  <a:gd name="T6" fmla="*/ 88 w 110"/>
                  <a:gd name="T7" fmla="*/ 281 h 288"/>
                  <a:gd name="T8" fmla="*/ 82 w 110"/>
                  <a:gd name="T9" fmla="*/ 278 h 288"/>
                  <a:gd name="T10" fmla="*/ 80 w 110"/>
                  <a:gd name="T11" fmla="*/ 275 h 288"/>
                  <a:gd name="T12" fmla="*/ 77 w 110"/>
                  <a:gd name="T13" fmla="*/ 269 h 288"/>
                  <a:gd name="T14" fmla="*/ 75 w 110"/>
                  <a:gd name="T15" fmla="*/ 266 h 288"/>
                  <a:gd name="T16" fmla="*/ 69 w 110"/>
                  <a:gd name="T17" fmla="*/ 261 h 288"/>
                  <a:gd name="T18" fmla="*/ 67 w 110"/>
                  <a:gd name="T19" fmla="*/ 255 h 288"/>
                  <a:gd name="T20" fmla="*/ 63 w 110"/>
                  <a:gd name="T21" fmla="*/ 252 h 288"/>
                  <a:gd name="T22" fmla="*/ 63 w 110"/>
                  <a:gd name="T23" fmla="*/ 246 h 288"/>
                  <a:gd name="T24" fmla="*/ 60 w 110"/>
                  <a:gd name="T25" fmla="*/ 241 h 288"/>
                  <a:gd name="T26" fmla="*/ 56 w 110"/>
                  <a:gd name="T27" fmla="*/ 238 h 288"/>
                  <a:gd name="T28" fmla="*/ 56 w 110"/>
                  <a:gd name="T29" fmla="*/ 235 h 288"/>
                  <a:gd name="T30" fmla="*/ 54 w 110"/>
                  <a:gd name="T31" fmla="*/ 232 h 288"/>
                  <a:gd name="T32" fmla="*/ 46 w 110"/>
                  <a:gd name="T33" fmla="*/ 220 h 288"/>
                  <a:gd name="T34" fmla="*/ 45 w 110"/>
                  <a:gd name="T35" fmla="*/ 206 h 288"/>
                  <a:gd name="T36" fmla="*/ 39 w 110"/>
                  <a:gd name="T37" fmla="*/ 195 h 288"/>
                  <a:gd name="T38" fmla="*/ 33 w 110"/>
                  <a:gd name="T39" fmla="*/ 183 h 288"/>
                  <a:gd name="T40" fmla="*/ 28 w 110"/>
                  <a:gd name="T41" fmla="*/ 172 h 288"/>
                  <a:gd name="T42" fmla="*/ 28 w 110"/>
                  <a:gd name="T43" fmla="*/ 160 h 288"/>
                  <a:gd name="T44" fmla="*/ 24 w 110"/>
                  <a:gd name="T45" fmla="*/ 146 h 288"/>
                  <a:gd name="T46" fmla="*/ 20 w 110"/>
                  <a:gd name="T47" fmla="*/ 132 h 288"/>
                  <a:gd name="T48" fmla="*/ 20 w 110"/>
                  <a:gd name="T49" fmla="*/ 120 h 288"/>
                  <a:gd name="T50" fmla="*/ 16 w 110"/>
                  <a:gd name="T51" fmla="*/ 103 h 288"/>
                  <a:gd name="T52" fmla="*/ 13 w 110"/>
                  <a:gd name="T53" fmla="*/ 91 h 288"/>
                  <a:gd name="T54" fmla="*/ 13 w 110"/>
                  <a:gd name="T55" fmla="*/ 74 h 288"/>
                  <a:gd name="T56" fmla="*/ 7 w 110"/>
                  <a:gd name="T57" fmla="*/ 60 h 288"/>
                  <a:gd name="T58" fmla="*/ 5 w 110"/>
                  <a:gd name="T59" fmla="*/ 43 h 288"/>
                  <a:gd name="T60" fmla="*/ 1 w 110"/>
                  <a:gd name="T61" fmla="*/ 22 h 288"/>
                  <a:gd name="T62" fmla="*/ 3 w 110"/>
                  <a:gd name="T63" fmla="*/ 8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8"/>
                  <a:gd name="T98" fmla="*/ 110 w 110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8">
                    <a:moveTo>
                      <a:pt x="109" y="287"/>
                    </a:moveTo>
                    <a:lnTo>
                      <a:pt x="107" y="287"/>
                    </a:lnTo>
                    <a:lnTo>
                      <a:pt x="103" y="284"/>
                    </a:lnTo>
                    <a:lnTo>
                      <a:pt x="97" y="281"/>
                    </a:lnTo>
                    <a:lnTo>
                      <a:pt x="95" y="284"/>
                    </a:lnTo>
                    <a:lnTo>
                      <a:pt x="90" y="278"/>
                    </a:lnTo>
                    <a:lnTo>
                      <a:pt x="88" y="281"/>
                    </a:lnTo>
                    <a:lnTo>
                      <a:pt x="86" y="278"/>
                    </a:lnTo>
                    <a:lnTo>
                      <a:pt x="82" y="278"/>
                    </a:lnTo>
                    <a:lnTo>
                      <a:pt x="80" y="275"/>
                    </a:lnTo>
                    <a:lnTo>
                      <a:pt x="78" y="269"/>
                    </a:lnTo>
                    <a:lnTo>
                      <a:pt x="77" y="269"/>
                    </a:lnTo>
                    <a:lnTo>
                      <a:pt x="77" y="266"/>
                    </a:lnTo>
                    <a:lnTo>
                      <a:pt x="75" y="266"/>
                    </a:lnTo>
                    <a:lnTo>
                      <a:pt x="71" y="264"/>
                    </a:lnTo>
                    <a:lnTo>
                      <a:pt x="69" y="261"/>
                    </a:lnTo>
                    <a:lnTo>
                      <a:pt x="67" y="255"/>
                    </a:lnTo>
                    <a:lnTo>
                      <a:pt x="65" y="252"/>
                    </a:lnTo>
                    <a:lnTo>
                      <a:pt x="63" y="252"/>
                    </a:lnTo>
                    <a:lnTo>
                      <a:pt x="65" y="249"/>
                    </a:lnTo>
                    <a:lnTo>
                      <a:pt x="63" y="246"/>
                    </a:lnTo>
                    <a:lnTo>
                      <a:pt x="62" y="246"/>
                    </a:lnTo>
                    <a:lnTo>
                      <a:pt x="60" y="241"/>
                    </a:lnTo>
                    <a:lnTo>
                      <a:pt x="58" y="241"/>
                    </a:lnTo>
                    <a:lnTo>
                      <a:pt x="56" y="238"/>
                    </a:lnTo>
                    <a:lnTo>
                      <a:pt x="56" y="235"/>
                    </a:lnTo>
                    <a:lnTo>
                      <a:pt x="54" y="232"/>
                    </a:lnTo>
                    <a:lnTo>
                      <a:pt x="50" y="229"/>
                    </a:lnTo>
                    <a:lnTo>
                      <a:pt x="46" y="220"/>
                    </a:lnTo>
                    <a:lnTo>
                      <a:pt x="45" y="215"/>
                    </a:lnTo>
                    <a:lnTo>
                      <a:pt x="45" y="206"/>
                    </a:lnTo>
                    <a:lnTo>
                      <a:pt x="41" y="203"/>
                    </a:lnTo>
                    <a:lnTo>
                      <a:pt x="39" y="195"/>
                    </a:lnTo>
                    <a:lnTo>
                      <a:pt x="35" y="189"/>
                    </a:lnTo>
                    <a:lnTo>
                      <a:pt x="33" y="183"/>
                    </a:lnTo>
                    <a:lnTo>
                      <a:pt x="33" y="177"/>
                    </a:lnTo>
                    <a:lnTo>
                      <a:pt x="28" y="172"/>
                    </a:lnTo>
                    <a:lnTo>
                      <a:pt x="30" y="166"/>
                    </a:lnTo>
                    <a:lnTo>
                      <a:pt x="28" y="160"/>
                    </a:lnTo>
                    <a:lnTo>
                      <a:pt x="28" y="154"/>
                    </a:lnTo>
                    <a:lnTo>
                      <a:pt x="24" y="146"/>
                    </a:lnTo>
                    <a:lnTo>
                      <a:pt x="20" y="137"/>
                    </a:lnTo>
                    <a:lnTo>
                      <a:pt x="20" y="132"/>
                    </a:lnTo>
                    <a:lnTo>
                      <a:pt x="20" y="123"/>
                    </a:lnTo>
                    <a:lnTo>
                      <a:pt x="20" y="120"/>
                    </a:lnTo>
                    <a:lnTo>
                      <a:pt x="18" y="109"/>
                    </a:lnTo>
                    <a:lnTo>
                      <a:pt x="16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5" y="86"/>
                    </a:lnTo>
                    <a:lnTo>
                      <a:pt x="13" y="74"/>
                    </a:lnTo>
                    <a:lnTo>
                      <a:pt x="7" y="66"/>
                    </a:lnTo>
                    <a:lnTo>
                      <a:pt x="7" y="60"/>
                    </a:lnTo>
                    <a:lnTo>
                      <a:pt x="9" y="51"/>
                    </a:lnTo>
                    <a:lnTo>
                      <a:pt x="5" y="43"/>
                    </a:lnTo>
                    <a:lnTo>
                      <a:pt x="5" y="34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47" name="Freeform 252"/>
              <p:cNvSpPr>
                <a:spLocks/>
              </p:cNvSpPr>
              <p:nvPr/>
            </p:nvSpPr>
            <p:spPr bwMode="auto">
              <a:xfrm>
                <a:off x="2238" y="950"/>
                <a:ext cx="111" cy="284"/>
              </a:xfrm>
              <a:custGeom>
                <a:avLst/>
                <a:gdLst>
                  <a:gd name="T0" fmla="*/ 1 w 111"/>
                  <a:gd name="T1" fmla="*/ 0 h 284"/>
                  <a:gd name="T2" fmla="*/ 7 w 111"/>
                  <a:gd name="T3" fmla="*/ 2 h 284"/>
                  <a:gd name="T4" fmla="*/ 13 w 111"/>
                  <a:gd name="T5" fmla="*/ 2 h 284"/>
                  <a:gd name="T6" fmla="*/ 19 w 111"/>
                  <a:gd name="T7" fmla="*/ 5 h 284"/>
                  <a:gd name="T8" fmla="*/ 22 w 111"/>
                  <a:gd name="T9" fmla="*/ 8 h 284"/>
                  <a:gd name="T10" fmla="*/ 26 w 111"/>
                  <a:gd name="T11" fmla="*/ 11 h 284"/>
                  <a:gd name="T12" fmla="*/ 32 w 111"/>
                  <a:gd name="T13" fmla="*/ 17 h 284"/>
                  <a:gd name="T14" fmla="*/ 34 w 111"/>
                  <a:gd name="T15" fmla="*/ 20 h 284"/>
                  <a:gd name="T16" fmla="*/ 40 w 111"/>
                  <a:gd name="T17" fmla="*/ 25 h 284"/>
                  <a:gd name="T18" fmla="*/ 40 w 111"/>
                  <a:gd name="T19" fmla="*/ 25 h 284"/>
                  <a:gd name="T20" fmla="*/ 42 w 111"/>
                  <a:gd name="T21" fmla="*/ 31 h 284"/>
                  <a:gd name="T22" fmla="*/ 47 w 111"/>
                  <a:gd name="T23" fmla="*/ 37 h 284"/>
                  <a:gd name="T24" fmla="*/ 49 w 111"/>
                  <a:gd name="T25" fmla="*/ 45 h 284"/>
                  <a:gd name="T26" fmla="*/ 51 w 111"/>
                  <a:gd name="T27" fmla="*/ 48 h 284"/>
                  <a:gd name="T28" fmla="*/ 53 w 111"/>
                  <a:gd name="T29" fmla="*/ 48 h 284"/>
                  <a:gd name="T30" fmla="*/ 56 w 111"/>
                  <a:gd name="T31" fmla="*/ 54 h 284"/>
                  <a:gd name="T32" fmla="*/ 62 w 111"/>
                  <a:gd name="T33" fmla="*/ 71 h 284"/>
                  <a:gd name="T34" fmla="*/ 67 w 111"/>
                  <a:gd name="T35" fmla="*/ 82 h 284"/>
                  <a:gd name="T36" fmla="*/ 71 w 111"/>
                  <a:gd name="T37" fmla="*/ 97 h 284"/>
                  <a:gd name="T38" fmla="*/ 75 w 111"/>
                  <a:gd name="T39" fmla="*/ 105 h 284"/>
                  <a:gd name="T40" fmla="*/ 81 w 111"/>
                  <a:gd name="T41" fmla="*/ 117 h 284"/>
                  <a:gd name="T42" fmla="*/ 85 w 111"/>
                  <a:gd name="T43" fmla="*/ 128 h 284"/>
                  <a:gd name="T44" fmla="*/ 87 w 111"/>
                  <a:gd name="T45" fmla="*/ 145 h 284"/>
                  <a:gd name="T46" fmla="*/ 90 w 111"/>
                  <a:gd name="T47" fmla="*/ 160 h 284"/>
                  <a:gd name="T48" fmla="*/ 92 w 111"/>
                  <a:gd name="T49" fmla="*/ 168 h 284"/>
                  <a:gd name="T50" fmla="*/ 94 w 111"/>
                  <a:gd name="T51" fmla="*/ 185 h 284"/>
                  <a:gd name="T52" fmla="*/ 94 w 111"/>
                  <a:gd name="T53" fmla="*/ 200 h 284"/>
                  <a:gd name="T54" fmla="*/ 98 w 111"/>
                  <a:gd name="T55" fmla="*/ 214 h 284"/>
                  <a:gd name="T56" fmla="*/ 100 w 111"/>
                  <a:gd name="T57" fmla="*/ 231 h 284"/>
                  <a:gd name="T58" fmla="*/ 104 w 111"/>
                  <a:gd name="T59" fmla="*/ 248 h 284"/>
                  <a:gd name="T60" fmla="*/ 106 w 111"/>
                  <a:gd name="T61" fmla="*/ 265 h 284"/>
                  <a:gd name="T62" fmla="*/ 110 w 111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4"/>
                  <a:gd name="T98" fmla="*/ 111 w 111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4">
                    <a:moveTo>
                      <a:pt x="0" y="2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2" y="8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32" y="14"/>
                    </a:lnTo>
                    <a:lnTo>
                      <a:pt x="32" y="17"/>
                    </a:lnTo>
                    <a:lnTo>
                      <a:pt x="36" y="17"/>
                    </a:lnTo>
                    <a:lnTo>
                      <a:pt x="34" y="20"/>
                    </a:lnTo>
                    <a:lnTo>
                      <a:pt x="40" y="20"/>
                    </a:lnTo>
                    <a:lnTo>
                      <a:pt x="40" y="25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40" y="28"/>
                    </a:lnTo>
                    <a:lnTo>
                      <a:pt x="42" y="31"/>
                    </a:lnTo>
                    <a:lnTo>
                      <a:pt x="44" y="31"/>
                    </a:lnTo>
                    <a:lnTo>
                      <a:pt x="47" y="37"/>
                    </a:lnTo>
                    <a:lnTo>
                      <a:pt x="47" y="42"/>
                    </a:lnTo>
                    <a:lnTo>
                      <a:pt x="49" y="45"/>
                    </a:lnTo>
                    <a:lnTo>
                      <a:pt x="51" y="48"/>
                    </a:lnTo>
                    <a:lnTo>
                      <a:pt x="53" y="48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60" y="62"/>
                    </a:lnTo>
                    <a:lnTo>
                      <a:pt x="62" y="71"/>
                    </a:lnTo>
                    <a:lnTo>
                      <a:pt x="64" y="77"/>
                    </a:lnTo>
                    <a:lnTo>
                      <a:pt x="67" y="82"/>
                    </a:lnTo>
                    <a:lnTo>
                      <a:pt x="67" y="88"/>
                    </a:lnTo>
                    <a:lnTo>
                      <a:pt x="71" y="97"/>
                    </a:lnTo>
                    <a:lnTo>
                      <a:pt x="73" y="102"/>
                    </a:lnTo>
                    <a:lnTo>
                      <a:pt x="75" y="105"/>
                    </a:lnTo>
                    <a:lnTo>
                      <a:pt x="77" y="111"/>
                    </a:lnTo>
                    <a:lnTo>
                      <a:pt x="81" y="117"/>
                    </a:lnTo>
                    <a:lnTo>
                      <a:pt x="81" y="122"/>
                    </a:lnTo>
                    <a:lnTo>
                      <a:pt x="85" y="128"/>
                    </a:lnTo>
                    <a:lnTo>
                      <a:pt x="83" y="134"/>
                    </a:lnTo>
                    <a:lnTo>
                      <a:pt x="87" y="145"/>
                    </a:lnTo>
                    <a:lnTo>
                      <a:pt x="88" y="154"/>
                    </a:lnTo>
                    <a:lnTo>
                      <a:pt x="90" y="160"/>
                    </a:lnTo>
                    <a:lnTo>
                      <a:pt x="88" y="162"/>
                    </a:lnTo>
                    <a:lnTo>
                      <a:pt x="92" y="168"/>
                    </a:lnTo>
                    <a:lnTo>
                      <a:pt x="96" y="177"/>
                    </a:lnTo>
                    <a:lnTo>
                      <a:pt x="94" y="185"/>
                    </a:lnTo>
                    <a:lnTo>
                      <a:pt x="96" y="194"/>
                    </a:lnTo>
                    <a:lnTo>
                      <a:pt x="94" y="200"/>
                    </a:lnTo>
                    <a:lnTo>
                      <a:pt x="96" y="208"/>
                    </a:lnTo>
                    <a:lnTo>
                      <a:pt x="98" y="214"/>
                    </a:lnTo>
                    <a:lnTo>
                      <a:pt x="100" y="222"/>
                    </a:lnTo>
                    <a:lnTo>
                      <a:pt x="100" y="231"/>
                    </a:lnTo>
                    <a:lnTo>
                      <a:pt x="102" y="234"/>
                    </a:lnTo>
                    <a:lnTo>
                      <a:pt x="104" y="248"/>
                    </a:lnTo>
                    <a:lnTo>
                      <a:pt x="106" y="257"/>
                    </a:lnTo>
                    <a:lnTo>
                      <a:pt x="106" y="265"/>
                    </a:lnTo>
                    <a:lnTo>
                      <a:pt x="108" y="271"/>
                    </a:lnTo>
                    <a:lnTo>
                      <a:pt x="11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48" name="Freeform 253"/>
              <p:cNvSpPr>
                <a:spLocks/>
              </p:cNvSpPr>
              <p:nvPr/>
            </p:nvSpPr>
            <p:spPr bwMode="auto">
              <a:xfrm>
                <a:off x="2129" y="950"/>
                <a:ext cx="110" cy="284"/>
              </a:xfrm>
              <a:custGeom>
                <a:avLst/>
                <a:gdLst>
                  <a:gd name="T0" fmla="*/ 107 w 110"/>
                  <a:gd name="T1" fmla="*/ 2 h 284"/>
                  <a:gd name="T2" fmla="*/ 99 w 110"/>
                  <a:gd name="T3" fmla="*/ 0 h 284"/>
                  <a:gd name="T4" fmla="*/ 93 w 110"/>
                  <a:gd name="T5" fmla="*/ 2 h 284"/>
                  <a:gd name="T6" fmla="*/ 88 w 110"/>
                  <a:gd name="T7" fmla="*/ 5 h 284"/>
                  <a:gd name="T8" fmla="*/ 82 w 110"/>
                  <a:gd name="T9" fmla="*/ 5 h 284"/>
                  <a:gd name="T10" fmla="*/ 78 w 110"/>
                  <a:gd name="T11" fmla="*/ 11 h 284"/>
                  <a:gd name="T12" fmla="*/ 77 w 110"/>
                  <a:gd name="T13" fmla="*/ 14 h 284"/>
                  <a:gd name="T14" fmla="*/ 75 w 110"/>
                  <a:gd name="T15" fmla="*/ 17 h 284"/>
                  <a:gd name="T16" fmla="*/ 71 w 110"/>
                  <a:gd name="T17" fmla="*/ 20 h 284"/>
                  <a:gd name="T18" fmla="*/ 67 w 110"/>
                  <a:gd name="T19" fmla="*/ 25 h 284"/>
                  <a:gd name="T20" fmla="*/ 65 w 110"/>
                  <a:gd name="T21" fmla="*/ 31 h 284"/>
                  <a:gd name="T22" fmla="*/ 63 w 110"/>
                  <a:gd name="T23" fmla="*/ 37 h 284"/>
                  <a:gd name="T24" fmla="*/ 62 w 110"/>
                  <a:gd name="T25" fmla="*/ 40 h 284"/>
                  <a:gd name="T26" fmla="*/ 58 w 110"/>
                  <a:gd name="T27" fmla="*/ 45 h 284"/>
                  <a:gd name="T28" fmla="*/ 54 w 110"/>
                  <a:gd name="T29" fmla="*/ 51 h 284"/>
                  <a:gd name="T30" fmla="*/ 50 w 110"/>
                  <a:gd name="T31" fmla="*/ 51 h 284"/>
                  <a:gd name="T32" fmla="*/ 48 w 110"/>
                  <a:gd name="T33" fmla="*/ 65 h 284"/>
                  <a:gd name="T34" fmla="*/ 43 w 110"/>
                  <a:gd name="T35" fmla="*/ 77 h 284"/>
                  <a:gd name="T36" fmla="*/ 39 w 110"/>
                  <a:gd name="T37" fmla="*/ 88 h 284"/>
                  <a:gd name="T38" fmla="*/ 35 w 110"/>
                  <a:gd name="T39" fmla="*/ 97 h 284"/>
                  <a:gd name="T40" fmla="*/ 31 w 110"/>
                  <a:gd name="T41" fmla="*/ 111 h 284"/>
                  <a:gd name="T42" fmla="*/ 28 w 110"/>
                  <a:gd name="T43" fmla="*/ 122 h 284"/>
                  <a:gd name="T44" fmla="*/ 22 w 110"/>
                  <a:gd name="T45" fmla="*/ 134 h 284"/>
                  <a:gd name="T46" fmla="*/ 20 w 110"/>
                  <a:gd name="T47" fmla="*/ 151 h 284"/>
                  <a:gd name="T48" fmla="*/ 18 w 110"/>
                  <a:gd name="T49" fmla="*/ 162 h 284"/>
                  <a:gd name="T50" fmla="*/ 16 w 110"/>
                  <a:gd name="T51" fmla="*/ 177 h 284"/>
                  <a:gd name="T52" fmla="*/ 13 w 110"/>
                  <a:gd name="T53" fmla="*/ 194 h 284"/>
                  <a:gd name="T54" fmla="*/ 13 w 110"/>
                  <a:gd name="T55" fmla="*/ 211 h 284"/>
                  <a:gd name="T56" fmla="*/ 9 w 110"/>
                  <a:gd name="T57" fmla="*/ 222 h 284"/>
                  <a:gd name="T58" fmla="*/ 7 w 110"/>
                  <a:gd name="T59" fmla="*/ 242 h 284"/>
                  <a:gd name="T60" fmla="*/ 5 w 110"/>
                  <a:gd name="T61" fmla="*/ 251 h 284"/>
                  <a:gd name="T62" fmla="*/ 3 w 110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4"/>
                  <a:gd name="T98" fmla="*/ 110 w 110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4">
                    <a:moveTo>
                      <a:pt x="109" y="2"/>
                    </a:moveTo>
                    <a:lnTo>
                      <a:pt x="107" y="2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0" y="2"/>
                    </a:lnTo>
                    <a:lnTo>
                      <a:pt x="88" y="5"/>
                    </a:lnTo>
                    <a:lnTo>
                      <a:pt x="86" y="5"/>
                    </a:lnTo>
                    <a:lnTo>
                      <a:pt x="82" y="5"/>
                    </a:lnTo>
                    <a:lnTo>
                      <a:pt x="82" y="8"/>
                    </a:lnTo>
                    <a:lnTo>
                      <a:pt x="78" y="11"/>
                    </a:lnTo>
                    <a:lnTo>
                      <a:pt x="77" y="14"/>
                    </a:lnTo>
                    <a:lnTo>
                      <a:pt x="75" y="14"/>
                    </a:lnTo>
                    <a:lnTo>
                      <a:pt x="75" y="17"/>
                    </a:lnTo>
                    <a:lnTo>
                      <a:pt x="71" y="17"/>
                    </a:lnTo>
                    <a:lnTo>
                      <a:pt x="71" y="20"/>
                    </a:lnTo>
                    <a:lnTo>
                      <a:pt x="71" y="25"/>
                    </a:lnTo>
                    <a:lnTo>
                      <a:pt x="67" y="25"/>
                    </a:lnTo>
                    <a:lnTo>
                      <a:pt x="67" y="28"/>
                    </a:lnTo>
                    <a:lnTo>
                      <a:pt x="65" y="31"/>
                    </a:lnTo>
                    <a:lnTo>
                      <a:pt x="62" y="34"/>
                    </a:lnTo>
                    <a:lnTo>
                      <a:pt x="63" y="37"/>
                    </a:lnTo>
                    <a:lnTo>
                      <a:pt x="62" y="37"/>
                    </a:lnTo>
                    <a:lnTo>
                      <a:pt x="62" y="40"/>
                    </a:lnTo>
                    <a:lnTo>
                      <a:pt x="60" y="42"/>
                    </a:lnTo>
                    <a:lnTo>
                      <a:pt x="58" y="45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0" y="51"/>
                    </a:lnTo>
                    <a:lnTo>
                      <a:pt x="50" y="54"/>
                    </a:lnTo>
                    <a:lnTo>
                      <a:pt x="48" y="65"/>
                    </a:lnTo>
                    <a:lnTo>
                      <a:pt x="46" y="68"/>
                    </a:lnTo>
                    <a:lnTo>
                      <a:pt x="43" y="77"/>
                    </a:lnTo>
                    <a:lnTo>
                      <a:pt x="43" y="82"/>
                    </a:lnTo>
                    <a:lnTo>
                      <a:pt x="39" y="88"/>
                    </a:lnTo>
                    <a:lnTo>
                      <a:pt x="35" y="94"/>
                    </a:lnTo>
                    <a:lnTo>
                      <a:pt x="35" y="97"/>
                    </a:lnTo>
                    <a:lnTo>
                      <a:pt x="33" y="105"/>
                    </a:lnTo>
                    <a:lnTo>
                      <a:pt x="31" y="111"/>
                    </a:lnTo>
                    <a:lnTo>
                      <a:pt x="30" y="117"/>
                    </a:lnTo>
                    <a:lnTo>
                      <a:pt x="28" y="122"/>
                    </a:lnTo>
                    <a:lnTo>
                      <a:pt x="24" y="131"/>
                    </a:lnTo>
                    <a:lnTo>
                      <a:pt x="22" y="134"/>
                    </a:lnTo>
                    <a:lnTo>
                      <a:pt x="22" y="142"/>
                    </a:lnTo>
                    <a:lnTo>
                      <a:pt x="20" y="151"/>
                    </a:lnTo>
                    <a:lnTo>
                      <a:pt x="20" y="160"/>
                    </a:lnTo>
                    <a:lnTo>
                      <a:pt x="18" y="162"/>
                    </a:lnTo>
                    <a:lnTo>
                      <a:pt x="16" y="171"/>
                    </a:lnTo>
                    <a:lnTo>
                      <a:pt x="16" y="177"/>
                    </a:lnTo>
                    <a:lnTo>
                      <a:pt x="16" y="182"/>
                    </a:lnTo>
                    <a:lnTo>
                      <a:pt x="13" y="194"/>
                    </a:lnTo>
                    <a:lnTo>
                      <a:pt x="13" y="197"/>
                    </a:lnTo>
                    <a:lnTo>
                      <a:pt x="13" y="211"/>
                    </a:lnTo>
                    <a:lnTo>
                      <a:pt x="13" y="214"/>
                    </a:lnTo>
                    <a:lnTo>
                      <a:pt x="9" y="222"/>
                    </a:lnTo>
                    <a:lnTo>
                      <a:pt x="9" y="231"/>
                    </a:lnTo>
                    <a:lnTo>
                      <a:pt x="7" y="242"/>
                    </a:lnTo>
                    <a:lnTo>
                      <a:pt x="5" y="245"/>
                    </a:lnTo>
                    <a:lnTo>
                      <a:pt x="5" y="251"/>
                    </a:lnTo>
                    <a:lnTo>
                      <a:pt x="3" y="262"/>
                    </a:lnTo>
                    <a:lnTo>
                      <a:pt x="3" y="274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49" name="Freeform 254"/>
              <p:cNvSpPr>
                <a:spLocks/>
              </p:cNvSpPr>
              <p:nvPr/>
            </p:nvSpPr>
            <p:spPr bwMode="auto">
              <a:xfrm>
                <a:off x="4099" y="1233"/>
                <a:ext cx="112" cy="288"/>
              </a:xfrm>
              <a:custGeom>
                <a:avLst/>
                <a:gdLst>
                  <a:gd name="T0" fmla="*/ 107 w 112"/>
                  <a:gd name="T1" fmla="*/ 284 h 288"/>
                  <a:gd name="T2" fmla="*/ 101 w 112"/>
                  <a:gd name="T3" fmla="*/ 287 h 288"/>
                  <a:gd name="T4" fmla="*/ 97 w 112"/>
                  <a:gd name="T5" fmla="*/ 284 h 288"/>
                  <a:gd name="T6" fmla="*/ 87 w 112"/>
                  <a:gd name="T7" fmla="*/ 281 h 288"/>
                  <a:gd name="T8" fmla="*/ 85 w 112"/>
                  <a:gd name="T9" fmla="*/ 275 h 288"/>
                  <a:gd name="T10" fmla="*/ 79 w 112"/>
                  <a:gd name="T11" fmla="*/ 275 h 288"/>
                  <a:gd name="T12" fmla="*/ 77 w 112"/>
                  <a:gd name="T13" fmla="*/ 272 h 288"/>
                  <a:gd name="T14" fmla="*/ 72 w 112"/>
                  <a:gd name="T15" fmla="*/ 266 h 288"/>
                  <a:gd name="T16" fmla="*/ 72 w 112"/>
                  <a:gd name="T17" fmla="*/ 261 h 288"/>
                  <a:gd name="T18" fmla="*/ 68 w 112"/>
                  <a:gd name="T19" fmla="*/ 258 h 288"/>
                  <a:gd name="T20" fmla="*/ 64 w 112"/>
                  <a:gd name="T21" fmla="*/ 255 h 288"/>
                  <a:gd name="T22" fmla="*/ 62 w 112"/>
                  <a:gd name="T23" fmla="*/ 249 h 288"/>
                  <a:gd name="T24" fmla="*/ 60 w 112"/>
                  <a:gd name="T25" fmla="*/ 246 h 288"/>
                  <a:gd name="T26" fmla="*/ 56 w 112"/>
                  <a:gd name="T27" fmla="*/ 241 h 288"/>
                  <a:gd name="T28" fmla="*/ 56 w 112"/>
                  <a:gd name="T29" fmla="*/ 238 h 288"/>
                  <a:gd name="T30" fmla="*/ 54 w 112"/>
                  <a:gd name="T31" fmla="*/ 232 h 288"/>
                  <a:gd name="T32" fmla="*/ 48 w 112"/>
                  <a:gd name="T33" fmla="*/ 223 h 288"/>
                  <a:gd name="T34" fmla="*/ 42 w 112"/>
                  <a:gd name="T35" fmla="*/ 212 h 288"/>
                  <a:gd name="T36" fmla="*/ 37 w 112"/>
                  <a:gd name="T37" fmla="*/ 203 h 288"/>
                  <a:gd name="T38" fmla="*/ 37 w 112"/>
                  <a:gd name="T39" fmla="*/ 186 h 288"/>
                  <a:gd name="T40" fmla="*/ 29 w 112"/>
                  <a:gd name="T41" fmla="*/ 175 h 288"/>
                  <a:gd name="T42" fmla="*/ 25 w 112"/>
                  <a:gd name="T43" fmla="*/ 160 h 288"/>
                  <a:gd name="T44" fmla="*/ 21 w 112"/>
                  <a:gd name="T45" fmla="*/ 146 h 288"/>
                  <a:gd name="T46" fmla="*/ 21 w 112"/>
                  <a:gd name="T47" fmla="*/ 132 h 288"/>
                  <a:gd name="T48" fmla="*/ 19 w 112"/>
                  <a:gd name="T49" fmla="*/ 120 h 288"/>
                  <a:gd name="T50" fmla="*/ 15 w 112"/>
                  <a:gd name="T51" fmla="*/ 103 h 288"/>
                  <a:gd name="T52" fmla="*/ 13 w 112"/>
                  <a:gd name="T53" fmla="*/ 91 h 288"/>
                  <a:gd name="T54" fmla="*/ 7 w 112"/>
                  <a:gd name="T55" fmla="*/ 80 h 288"/>
                  <a:gd name="T56" fmla="*/ 5 w 112"/>
                  <a:gd name="T57" fmla="*/ 60 h 288"/>
                  <a:gd name="T58" fmla="*/ 5 w 112"/>
                  <a:gd name="T59" fmla="*/ 45 h 288"/>
                  <a:gd name="T60" fmla="*/ 1 w 112"/>
                  <a:gd name="T61" fmla="*/ 28 h 288"/>
                  <a:gd name="T62" fmla="*/ 0 w 112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8"/>
                  <a:gd name="T98" fmla="*/ 112 w 112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8">
                    <a:moveTo>
                      <a:pt x="111" y="287"/>
                    </a:moveTo>
                    <a:lnTo>
                      <a:pt x="107" y="284"/>
                    </a:lnTo>
                    <a:lnTo>
                      <a:pt x="103" y="287"/>
                    </a:lnTo>
                    <a:lnTo>
                      <a:pt x="101" y="287"/>
                    </a:lnTo>
                    <a:lnTo>
                      <a:pt x="99" y="287"/>
                    </a:lnTo>
                    <a:lnTo>
                      <a:pt x="97" y="284"/>
                    </a:lnTo>
                    <a:lnTo>
                      <a:pt x="91" y="278"/>
                    </a:lnTo>
                    <a:lnTo>
                      <a:pt x="87" y="281"/>
                    </a:lnTo>
                    <a:lnTo>
                      <a:pt x="85" y="281"/>
                    </a:lnTo>
                    <a:lnTo>
                      <a:pt x="85" y="275"/>
                    </a:lnTo>
                    <a:lnTo>
                      <a:pt x="81" y="278"/>
                    </a:lnTo>
                    <a:lnTo>
                      <a:pt x="79" y="275"/>
                    </a:lnTo>
                    <a:lnTo>
                      <a:pt x="81" y="272"/>
                    </a:lnTo>
                    <a:lnTo>
                      <a:pt x="77" y="272"/>
                    </a:lnTo>
                    <a:lnTo>
                      <a:pt x="75" y="269"/>
                    </a:lnTo>
                    <a:lnTo>
                      <a:pt x="72" y="266"/>
                    </a:lnTo>
                    <a:lnTo>
                      <a:pt x="72" y="261"/>
                    </a:lnTo>
                    <a:lnTo>
                      <a:pt x="68" y="264"/>
                    </a:lnTo>
                    <a:lnTo>
                      <a:pt x="68" y="258"/>
                    </a:lnTo>
                    <a:lnTo>
                      <a:pt x="66" y="255"/>
                    </a:lnTo>
                    <a:lnTo>
                      <a:pt x="64" y="255"/>
                    </a:lnTo>
                    <a:lnTo>
                      <a:pt x="64" y="252"/>
                    </a:lnTo>
                    <a:lnTo>
                      <a:pt x="62" y="249"/>
                    </a:lnTo>
                    <a:lnTo>
                      <a:pt x="60" y="246"/>
                    </a:lnTo>
                    <a:lnTo>
                      <a:pt x="56" y="241"/>
                    </a:lnTo>
                    <a:lnTo>
                      <a:pt x="56" y="238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0" y="229"/>
                    </a:lnTo>
                    <a:lnTo>
                      <a:pt x="48" y="223"/>
                    </a:lnTo>
                    <a:lnTo>
                      <a:pt x="42" y="218"/>
                    </a:lnTo>
                    <a:lnTo>
                      <a:pt x="42" y="212"/>
                    </a:lnTo>
                    <a:lnTo>
                      <a:pt x="40" y="206"/>
                    </a:lnTo>
                    <a:lnTo>
                      <a:pt x="37" y="203"/>
                    </a:lnTo>
                    <a:lnTo>
                      <a:pt x="35" y="195"/>
                    </a:lnTo>
                    <a:lnTo>
                      <a:pt x="37" y="186"/>
                    </a:lnTo>
                    <a:lnTo>
                      <a:pt x="33" y="177"/>
                    </a:lnTo>
                    <a:lnTo>
                      <a:pt x="29" y="175"/>
                    </a:lnTo>
                    <a:lnTo>
                      <a:pt x="27" y="172"/>
                    </a:lnTo>
                    <a:lnTo>
                      <a:pt x="25" y="160"/>
                    </a:lnTo>
                    <a:lnTo>
                      <a:pt x="25" y="157"/>
                    </a:lnTo>
                    <a:lnTo>
                      <a:pt x="21" y="146"/>
                    </a:lnTo>
                    <a:lnTo>
                      <a:pt x="21" y="140"/>
                    </a:lnTo>
                    <a:lnTo>
                      <a:pt x="21" y="132"/>
                    </a:lnTo>
                    <a:lnTo>
                      <a:pt x="17" y="126"/>
                    </a:lnTo>
                    <a:lnTo>
                      <a:pt x="19" y="120"/>
                    </a:lnTo>
                    <a:lnTo>
                      <a:pt x="15" y="117"/>
                    </a:lnTo>
                    <a:lnTo>
                      <a:pt x="15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1" y="86"/>
                    </a:lnTo>
                    <a:lnTo>
                      <a:pt x="7" y="80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45"/>
                    </a:lnTo>
                    <a:lnTo>
                      <a:pt x="5" y="37"/>
                    </a:lnTo>
                    <a:lnTo>
                      <a:pt x="1" y="28"/>
                    </a:lnTo>
                    <a:lnTo>
                      <a:pt x="1" y="22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50" name="Freeform 255"/>
              <p:cNvSpPr>
                <a:spLocks/>
              </p:cNvSpPr>
              <p:nvPr/>
            </p:nvSpPr>
            <p:spPr bwMode="auto">
              <a:xfrm>
                <a:off x="4210" y="1247"/>
                <a:ext cx="112" cy="274"/>
              </a:xfrm>
              <a:custGeom>
                <a:avLst/>
                <a:gdLst>
                  <a:gd name="T0" fmla="*/ 5 w 112"/>
                  <a:gd name="T1" fmla="*/ 273 h 274"/>
                  <a:gd name="T2" fmla="*/ 9 w 112"/>
                  <a:gd name="T3" fmla="*/ 273 h 274"/>
                  <a:gd name="T4" fmla="*/ 15 w 112"/>
                  <a:gd name="T5" fmla="*/ 270 h 274"/>
                  <a:gd name="T6" fmla="*/ 21 w 112"/>
                  <a:gd name="T7" fmla="*/ 267 h 274"/>
                  <a:gd name="T8" fmla="*/ 25 w 112"/>
                  <a:gd name="T9" fmla="*/ 267 h 274"/>
                  <a:gd name="T10" fmla="*/ 30 w 112"/>
                  <a:gd name="T11" fmla="*/ 261 h 274"/>
                  <a:gd name="T12" fmla="*/ 34 w 112"/>
                  <a:gd name="T13" fmla="*/ 258 h 274"/>
                  <a:gd name="T14" fmla="*/ 34 w 112"/>
                  <a:gd name="T15" fmla="*/ 252 h 274"/>
                  <a:gd name="T16" fmla="*/ 38 w 112"/>
                  <a:gd name="T17" fmla="*/ 247 h 274"/>
                  <a:gd name="T18" fmla="*/ 44 w 112"/>
                  <a:gd name="T19" fmla="*/ 244 h 274"/>
                  <a:gd name="T20" fmla="*/ 46 w 112"/>
                  <a:gd name="T21" fmla="*/ 238 h 274"/>
                  <a:gd name="T22" fmla="*/ 46 w 112"/>
                  <a:gd name="T23" fmla="*/ 232 h 274"/>
                  <a:gd name="T24" fmla="*/ 48 w 112"/>
                  <a:gd name="T25" fmla="*/ 227 h 274"/>
                  <a:gd name="T26" fmla="*/ 52 w 112"/>
                  <a:gd name="T27" fmla="*/ 227 h 274"/>
                  <a:gd name="T28" fmla="*/ 54 w 112"/>
                  <a:gd name="T29" fmla="*/ 224 h 274"/>
                  <a:gd name="T30" fmla="*/ 55 w 112"/>
                  <a:gd name="T31" fmla="*/ 218 h 274"/>
                  <a:gd name="T32" fmla="*/ 62 w 112"/>
                  <a:gd name="T33" fmla="*/ 209 h 274"/>
                  <a:gd name="T34" fmla="*/ 66 w 112"/>
                  <a:gd name="T35" fmla="*/ 198 h 274"/>
                  <a:gd name="T36" fmla="*/ 70 w 112"/>
                  <a:gd name="T37" fmla="*/ 186 h 274"/>
                  <a:gd name="T38" fmla="*/ 74 w 112"/>
                  <a:gd name="T39" fmla="*/ 172 h 274"/>
                  <a:gd name="T40" fmla="*/ 80 w 112"/>
                  <a:gd name="T41" fmla="*/ 160 h 274"/>
                  <a:gd name="T42" fmla="*/ 82 w 112"/>
                  <a:gd name="T43" fmla="*/ 149 h 274"/>
                  <a:gd name="T44" fmla="*/ 87 w 112"/>
                  <a:gd name="T45" fmla="*/ 137 h 274"/>
                  <a:gd name="T46" fmla="*/ 87 w 112"/>
                  <a:gd name="T47" fmla="*/ 129 h 274"/>
                  <a:gd name="T48" fmla="*/ 93 w 112"/>
                  <a:gd name="T49" fmla="*/ 114 h 274"/>
                  <a:gd name="T50" fmla="*/ 93 w 112"/>
                  <a:gd name="T51" fmla="*/ 100 h 274"/>
                  <a:gd name="T52" fmla="*/ 97 w 112"/>
                  <a:gd name="T53" fmla="*/ 86 h 274"/>
                  <a:gd name="T54" fmla="*/ 99 w 112"/>
                  <a:gd name="T55" fmla="*/ 71 h 274"/>
                  <a:gd name="T56" fmla="*/ 101 w 112"/>
                  <a:gd name="T57" fmla="*/ 57 h 274"/>
                  <a:gd name="T58" fmla="*/ 103 w 112"/>
                  <a:gd name="T59" fmla="*/ 40 h 274"/>
                  <a:gd name="T60" fmla="*/ 107 w 112"/>
                  <a:gd name="T61" fmla="*/ 25 h 274"/>
                  <a:gd name="T62" fmla="*/ 109 w 112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74"/>
                  <a:gd name="T98" fmla="*/ 112 w 112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74">
                    <a:moveTo>
                      <a:pt x="0" y="273"/>
                    </a:moveTo>
                    <a:lnTo>
                      <a:pt x="5" y="273"/>
                    </a:lnTo>
                    <a:lnTo>
                      <a:pt x="7" y="270"/>
                    </a:lnTo>
                    <a:lnTo>
                      <a:pt x="9" y="273"/>
                    </a:lnTo>
                    <a:lnTo>
                      <a:pt x="13" y="270"/>
                    </a:lnTo>
                    <a:lnTo>
                      <a:pt x="15" y="270"/>
                    </a:lnTo>
                    <a:lnTo>
                      <a:pt x="19" y="267"/>
                    </a:lnTo>
                    <a:lnTo>
                      <a:pt x="21" y="267"/>
                    </a:lnTo>
                    <a:lnTo>
                      <a:pt x="25" y="267"/>
                    </a:lnTo>
                    <a:lnTo>
                      <a:pt x="30" y="264"/>
                    </a:lnTo>
                    <a:lnTo>
                      <a:pt x="30" y="261"/>
                    </a:lnTo>
                    <a:lnTo>
                      <a:pt x="34" y="258"/>
                    </a:lnTo>
                    <a:lnTo>
                      <a:pt x="34" y="255"/>
                    </a:lnTo>
                    <a:lnTo>
                      <a:pt x="34" y="252"/>
                    </a:lnTo>
                    <a:lnTo>
                      <a:pt x="38" y="250"/>
                    </a:lnTo>
                    <a:lnTo>
                      <a:pt x="38" y="247"/>
                    </a:lnTo>
                    <a:lnTo>
                      <a:pt x="42" y="241"/>
                    </a:lnTo>
                    <a:lnTo>
                      <a:pt x="44" y="244"/>
                    </a:lnTo>
                    <a:lnTo>
                      <a:pt x="46" y="238"/>
                    </a:lnTo>
                    <a:lnTo>
                      <a:pt x="46" y="232"/>
                    </a:lnTo>
                    <a:lnTo>
                      <a:pt x="48" y="232"/>
                    </a:lnTo>
                    <a:lnTo>
                      <a:pt x="48" y="227"/>
                    </a:lnTo>
                    <a:lnTo>
                      <a:pt x="52" y="229"/>
                    </a:lnTo>
                    <a:lnTo>
                      <a:pt x="52" y="227"/>
                    </a:lnTo>
                    <a:lnTo>
                      <a:pt x="54" y="224"/>
                    </a:lnTo>
                    <a:lnTo>
                      <a:pt x="54" y="218"/>
                    </a:lnTo>
                    <a:lnTo>
                      <a:pt x="55" y="218"/>
                    </a:lnTo>
                    <a:lnTo>
                      <a:pt x="55" y="215"/>
                    </a:lnTo>
                    <a:lnTo>
                      <a:pt x="62" y="209"/>
                    </a:lnTo>
                    <a:lnTo>
                      <a:pt x="64" y="204"/>
                    </a:lnTo>
                    <a:lnTo>
                      <a:pt x="66" y="198"/>
                    </a:lnTo>
                    <a:lnTo>
                      <a:pt x="68" y="192"/>
                    </a:lnTo>
                    <a:lnTo>
                      <a:pt x="70" y="186"/>
                    </a:lnTo>
                    <a:lnTo>
                      <a:pt x="70" y="178"/>
                    </a:lnTo>
                    <a:lnTo>
                      <a:pt x="74" y="172"/>
                    </a:lnTo>
                    <a:lnTo>
                      <a:pt x="76" y="166"/>
                    </a:lnTo>
                    <a:lnTo>
                      <a:pt x="80" y="160"/>
                    </a:lnTo>
                    <a:lnTo>
                      <a:pt x="80" y="158"/>
                    </a:lnTo>
                    <a:lnTo>
                      <a:pt x="82" y="149"/>
                    </a:lnTo>
                    <a:lnTo>
                      <a:pt x="85" y="143"/>
                    </a:lnTo>
                    <a:lnTo>
                      <a:pt x="87" y="137"/>
                    </a:lnTo>
                    <a:lnTo>
                      <a:pt x="85" y="132"/>
                    </a:lnTo>
                    <a:lnTo>
                      <a:pt x="87" y="129"/>
                    </a:lnTo>
                    <a:lnTo>
                      <a:pt x="91" y="120"/>
                    </a:lnTo>
                    <a:lnTo>
                      <a:pt x="93" y="114"/>
                    </a:lnTo>
                    <a:lnTo>
                      <a:pt x="93" y="106"/>
                    </a:lnTo>
                    <a:lnTo>
                      <a:pt x="93" y="100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80"/>
                    </a:lnTo>
                    <a:lnTo>
                      <a:pt x="99" y="71"/>
                    </a:lnTo>
                    <a:lnTo>
                      <a:pt x="101" y="66"/>
                    </a:lnTo>
                    <a:lnTo>
                      <a:pt x="101" y="57"/>
                    </a:lnTo>
                    <a:lnTo>
                      <a:pt x="103" y="45"/>
                    </a:lnTo>
                    <a:lnTo>
                      <a:pt x="103" y="40"/>
                    </a:lnTo>
                    <a:lnTo>
                      <a:pt x="101" y="37"/>
                    </a:lnTo>
                    <a:lnTo>
                      <a:pt x="107" y="25"/>
                    </a:lnTo>
                    <a:lnTo>
                      <a:pt x="109" y="17"/>
                    </a:lnTo>
                    <a:lnTo>
                      <a:pt x="109" y="8"/>
                    </a:lnTo>
                    <a:lnTo>
                      <a:pt x="111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51" name="Freeform 256"/>
              <p:cNvSpPr>
                <a:spLocks/>
              </p:cNvSpPr>
              <p:nvPr/>
            </p:nvSpPr>
            <p:spPr bwMode="auto">
              <a:xfrm>
                <a:off x="4210" y="1247"/>
                <a:ext cx="112" cy="274"/>
              </a:xfrm>
              <a:custGeom>
                <a:avLst/>
                <a:gdLst>
                  <a:gd name="T0" fmla="*/ 5 w 112"/>
                  <a:gd name="T1" fmla="*/ 273 h 274"/>
                  <a:gd name="T2" fmla="*/ 9 w 112"/>
                  <a:gd name="T3" fmla="*/ 273 h 274"/>
                  <a:gd name="T4" fmla="*/ 15 w 112"/>
                  <a:gd name="T5" fmla="*/ 270 h 274"/>
                  <a:gd name="T6" fmla="*/ 21 w 112"/>
                  <a:gd name="T7" fmla="*/ 267 h 274"/>
                  <a:gd name="T8" fmla="*/ 25 w 112"/>
                  <a:gd name="T9" fmla="*/ 267 h 274"/>
                  <a:gd name="T10" fmla="*/ 30 w 112"/>
                  <a:gd name="T11" fmla="*/ 261 h 274"/>
                  <a:gd name="T12" fmla="*/ 34 w 112"/>
                  <a:gd name="T13" fmla="*/ 258 h 274"/>
                  <a:gd name="T14" fmla="*/ 34 w 112"/>
                  <a:gd name="T15" fmla="*/ 252 h 274"/>
                  <a:gd name="T16" fmla="*/ 38 w 112"/>
                  <a:gd name="T17" fmla="*/ 247 h 274"/>
                  <a:gd name="T18" fmla="*/ 44 w 112"/>
                  <a:gd name="T19" fmla="*/ 244 h 274"/>
                  <a:gd name="T20" fmla="*/ 46 w 112"/>
                  <a:gd name="T21" fmla="*/ 238 h 274"/>
                  <a:gd name="T22" fmla="*/ 46 w 112"/>
                  <a:gd name="T23" fmla="*/ 232 h 274"/>
                  <a:gd name="T24" fmla="*/ 48 w 112"/>
                  <a:gd name="T25" fmla="*/ 227 h 274"/>
                  <a:gd name="T26" fmla="*/ 52 w 112"/>
                  <a:gd name="T27" fmla="*/ 227 h 274"/>
                  <a:gd name="T28" fmla="*/ 54 w 112"/>
                  <a:gd name="T29" fmla="*/ 224 h 274"/>
                  <a:gd name="T30" fmla="*/ 55 w 112"/>
                  <a:gd name="T31" fmla="*/ 218 h 274"/>
                  <a:gd name="T32" fmla="*/ 62 w 112"/>
                  <a:gd name="T33" fmla="*/ 209 h 274"/>
                  <a:gd name="T34" fmla="*/ 66 w 112"/>
                  <a:gd name="T35" fmla="*/ 198 h 274"/>
                  <a:gd name="T36" fmla="*/ 70 w 112"/>
                  <a:gd name="T37" fmla="*/ 186 h 274"/>
                  <a:gd name="T38" fmla="*/ 74 w 112"/>
                  <a:gd name="T39" fmla="*/ 172 h 274"/>
                  <a:gd name="T40" fmla="*/ 80 w 112"/>
                  <a:gd name="T41" fmla="*/ 160 h 274"/>
                  <a:gd name="T42" fmla="*/ 82 w 112"/>
                  <a:gd name="T43" fmla="*/ 149 h 274"/>
                  <a:gd name="T44" fmla="*/ 87 w 112"/>
                  <a:gd name="T45" fmla="*/ 137 h 274"/>
                  <a:gd name="T46" fmla="*/ 87 w 112"/>
                  <a:gd name="T47" fmla="*/ 129 h 274"/>
                  <a:gd name="T48" fmla="*/ 93 w 112"/>
                  <a:gd name="T49" fmla="*/ 114 h 274"/>
                  <a:gd name="T50" fmla="*/ 93 w 112"/>
                  <a:gd name="T51" fmla="*/ 100 h 274"/>
                  <a:gd name="T52" fmla="*/ 97 w 112"/>
                  <a:gd name="T53" fmla="*/ 86 h 274"/>
                  <a:gd name="T54" fmla="*/ 99 w 112"/>
                  <a:gd name="T55" fmla="*/ 71 h 274"/>
                  <a:gd name="T56" fmla="*/ 101 w 112"/>
                  <a:gd name="T57" fmla="*/ 57 h 274"/>
                  <a:gd name="T58" fmla="*/ 103 w 112"/>
                  <a:gd name="T59" fmla="*/ 40 h 274"/>
                  <a:gd name="T60" fmla="*/ 107 w 112"/>
                  <a:gd name="T61" fmla="*/ 25 h 274"/>
                  <a:gd name="T62" fmla="*/ 109 w 112"/>
                  <a:gd name="T63" fmla="*/ 8 h 2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74"/>
                  <a:gd name="T98" fmla="*/ 112 w 112"/>
                  <a:gd name="T99" fmla="*/ 274 h 2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74">
                    <a:moveTo>
                      <a:pt x="0" y="273"/>
                    </a:moveTo>
                    <a:lnTo>
                      <a:pt x="5" y="273"/>
                    </a:lnTo>
                    <a:lnTo>
                      <a:pt x="7" y="270"/>
                    </a:lnTo>
                    <a:lnTo>
                      <a:pt x="9" y="273"/>
                    </a:lnTo>
                    <a:lnTo>
                      <a:pt x="13" y="270"/>
                    </a:lnTo>
                    <a:lnTo>
                      <a:pt x="15" y="270"/>
                    </a:lnTo>
                    <a:lnTo>
                      <a:pt x="19" y="267"/>
                    </a:lnTo>
                    <a:lnTo>
                      <a:pt x="21" y="267"/>
                    </a:lnTo>
                    <a:lnTo>
                      <a:pt x="25" y="267"/>
                    </a:lnTo>
                    <a:lnTo>
                      <a:pt x="30" y="264"/>
                    </a:lnTo>
                    <a:lnTo>
                      <a:pt x="30" y="261"/>
                    </a:lnTo>
                    <a:lnTo>
                      <a:pt x="34" y="258"/>
                    </a:lnTo>
                    <a:lnTo>
                      <a:pt x="34" y="255"/>
                    </a:lnTo>
                    <a:lnTo>
                      <a:pt x="34" y="252"/>
                    </a:lnTo>
                    <a:lnTo>
                      <a:pt x="38" y="250"/>
                    </a:lnTo>
                    <a:lnTo>
                      <a:pt x="38" y="247"/>
                    </a:lnTo>
                    <a:lnTo>
                      <a:pt x="42" y="241"/>
                    </a:lnTo>
                    <a:lnTo>
                      <a:pt x="44" y="244"/>
                    </a:lnTo>
                    <a:lnTo>
                      <a:pt x="46" y="238"/>
                    </a:lnTo>
                    <a:lnTo>
                      <a:pt x="46" y="232"/>
                    </a:lnTo>
                    <a:lnTo>
                      <a:pt x="48" y="232"/>
                    </a:lnTo>
                    <a:lnTo>
                      <a:pt x="48" y="227"/>
                    </a:lnTo>
                    <a:lnTo>
                      <a:pt x="52" y="229"/>
                    </a:lnTo>
                    <a:lnTo>
                      <a:pt x="52" y="227"/>
                    </a:lnTo>
                    <a:lnTo>
                      <a:pt x="54" y="224"/>
                    </a:lnTo>
                    <a:lnTo>
                      <a:pt x="54" y="218"/>
                    </a:lnTo>
                    <a:lnTo>
                      <a:pt x="55" y="218"/>
                    </a:lnTo>
                    <a:lnTo>
                      <a:pt x="55" y="215"/>
                    </a:lnTo>
                    <a:lnTo>
                      <a:pt x="62" y="209"/>
                    </a:lnTo>
                    <a:lnTo>
                      <a:pt x="64" y="204"/>
                    </a:lnTo>
                    <a:lnTo>
                      <a:pt x="66" y="198"/>
                    </a:lnTo>
                    <a:lnTo>
                      <a:pt x="68" y="192"/>
                    </a:lnTo>
                    <a:lnTo>
                      <a:pt x="70" y="186"/>
                    </a:lnTo>
                    <a:lnTo>
                      <a:pt x="70" y="178"/>
                    </a:lnTo>
                    <a:lnTo>
                      <a:pt x="74" y="172"/>
                    </a:lnTo>
                    <a:lnTo>
                      <a:pt x="76" y="166"/>
                    </a:lnTo>
                    <a:lnTo>
                      <a:pt x="80" y="160"/>
                    </a:lnTo>
                    <a:lnTo>
                      <a:pt x="80" y="158"/>
                    </a:lnTo>
                    <a:lnTo>
                      <a:pt x="82" y="149"/>
                    </a:lnTo>
                    <a:lnTo>
                      <a:pt x="85" y="143"/>
                    </a:lnTo>
                    <a:lnTo>
                      <a:pt x="87" y="137"/>
                    </a:lnTo>
                    <a:lnTo>
                      <a:pt x="85" y="132"/>
                    </a:lnTo>
                    <a:lnTo>
                      <a:pt x="87" y="129"/>
                    </a:lnTo>
                    <a:lnTo>
                      <a:pt x="91" y="120"/>
                    </a:lnTo>
                    <a:lnTo>
                      <a:pt x="93" y="114"/>
                    </a:lnTo>
                    <a:lnTo>
                      <a:pt x="93" y="106"/>
                    </a:lnTo>
                    <a:lnTo>
                      <a:pt x="93" y="100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80"/>
                    </a:lnTo>
                    <a:lnTo>
                      <a:pt x="99" y="71"/>
                    </a:lnTo>
                    <a:lnTo>
                      <a:pt x="101" y="66"/>
                    </a:lnTo>
                    <a:lnTo>
                      <a:pt x="101" y="57"/>
                    </a:lnTo>
                    <a:lnTo>
                      <a:pt x="103" y="45"/>
                    </a:lnTo>
                    <a:lnTo>
                      <a:pt x="103" y="40"/>
                    </a:lnTo>
                    <a:lnTo>
                      <a:pt x="101" y="37"/>
                    </a:lnTo>
                    <a:lnTo>
                      <a:pt x="107" y="25"/>
                    </a:lnTo>
                    <a:lnTo>
                      <a:pt x="109" y="17"/>
                    </a:lnTo>
                    <a:lnTo>
                      <a:pt x="109" y="8"/>
                    </a:lnTo>
                    <a:lnTo>
                      <a:pt x="111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52" name="Freeform 257"/>
              <p:cNvSpPr>
                <a:spLocks/>
              </p:cNvSpPr>
              <p:nvPr/>
            </p:nvSpPr>
            <p:spPr bwMode="auto">
              <a:xfrm>
                <a:off x="4099" y="1233"/>
                <a:ext cx="112" cy="288"/>
              </a:xfrm>
              <a:custGeom>
                <a:avLst/>
                <a:gdLst>
                  <a:gd name="T0" fmla="*/ 107 w 112"/>
                  <a:gd name="T1" fmla="*/ 284 h 288"/>
                  <a:gd name="T2" fmla="*/ 101 w 112"/>
                  <a:gd name="T3" fmla="*/ 284 h 288"/>
                  <a:gd name="T4" fmla="*/ 99 w 112"/>
                  <a:gd name="T5" fmla="*/ 284 h 288"/>
                  <a:gd name="T6" fmla="*/ 89 w 112"/>
                  <a:gd name="T7" fmla="*/ 278 h 288"/>
                  <a:gd name="T8" fmla="*/ 85 w 112"/>
                  <a:gd name="T9" fmla="*/ 272 h 288"/>
                  <a:gd name="T10" fmla="*/ 81 w 112"/>
                  <a:gd name="T11" fmla="*/ 272 h 288"/>
                  <a:gd name="T12" fmla="*/ 79 w 112"/>
                  <a:gd name="T13" fmla="*/ 269 h 288"/>
                  <a:gd name="T14" fmla="*/ 74 w 112"/>
                  <a:gd name="T15" fmla="*/ 264 h 288"/>
                  <a:gd name="T16" fmla="*/ 72 w 112"/>
                  <a:gd name="T17" fmla="*/ 261 h 288"/>
                  <a:gd name="T18" fmla="*/ 68 w 112"/>
                  <a:gd name="T19" fmla="*/ 255 h 288"/>
                  <a:gd name="T20" fmla="*/ 64 w 112"/>
                  <a:gd name="T21" fmla="*/ 252 h 288"/>
                  <a:gd name="T22" fmla="*/ 64 w 112"/>
                  <a:gd name="T23" fmla="*/ 249 h 288"/>
                  <a:gd name="T24" fmla="*/ 58 w 112"/>
                  <a:gd name="T25" fmla="*/ 241 h 288"/>
                  <a:gd name="T26" fmla="*/ 56 w 112"/>
                  <a:gd name="T27" fmla="*/ 238 h 288"/>
                  <a:gd name="T28" fmla="*/ 56 w 112"/>
                  <a:gd name="T29" fmla="*/ 238 h 288"/>
                  <a:gd name="T30" fmla="*/ 54 w 112"/>
                  <a:gd name="T31" fmla="*/ 232 h 288"/>
                  <a:gd name="T32" fmla="*/ 50 w 112"/>
                  <a:gd name="T33" fmla="*/ 220 h 288"/>
                  <a:gd name="T34" fmla="*/ 44 w 112"/>
                  <a:gd name="T35" fmla="*/ 209 h 288"/>
                  <a:gd name="T36" fmla="*/ 38 w 112"/>
                  <a:gd name="T37" fmla="*/ 200 h 288"/>
                  <a:gd name="T38" fmla="*/ 37 w 112"/>
                  <a:gd name="T39" fmla="*/ 186 h 288"/>
                  <a:gd name="T40" fmla="*/ 29 w 112"/>
                  <a:gd name="T41" fmla="*/ 175 h 288"/>
                  <a:gd name="T42" fmla="*/ 25 w 112"/>
                  <a:gd name="T43" fmla="*/ 160 h 288"/>
                  <a:gd name="T44" fmla="*/ 21 w 112"/>
                  <a:gd name="T45" fmla="*/ 146 h 288"/>
                  <a:gd name="T46" fmla="*/ 21 w 112"/>
                  <a:gd name="T47" fmla="*/ 132 h 288"/>
                  <a:gd name="T48" fmla="*/ 17 w 112"/>
                  <a:gd name="T49" fmla="*/ 117 h 288"/>
                  <a:gd name="T50" fmla="*/ 15 w 112"/>
                  <a:gd name="T51" fmla="*/ 103 h 288"/>
                  <a:gd name="T52" fmla="*/ 13 w 112"/>
                  <a:gd name="T53" fmla="*/ 91 h 288"/>
                  <a:gd name="T54" fmla="*/ 7 w 112"/>
                  <a:gd name="T55" fmla="*/ 80 h 288"/>
                  <a:gd name="T56" fmla="*/ 5 w 112"/>
                  <a:gd name="T57" fmla="*/ 60 h 288"/>
                  <a:gd name="T58" fmla="*/ 3 w 112"/>
                  <a:gd name="T59" fmla="*/ 48 h 288"/>
                  <a:gd name="T60" fmla="*/ 1 w 112"/>
                  <a:gd name="T61" fmla="*/ 28 h 288"/>
                  <a:gd name="T62" fmla="*/ 0 w 112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8"/>
                  <a:gd name="T98" fmla="*/ 112 w 112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8">
                    <a:moveTo>
                      <a:pt x="111" y="287"/>
                    </a:moveTo>
                    <a:lnTo>
                      <a:pt x="107" y="284"/>
                    </a:lnTo>
                    <a:lnTo>
                      <a:pt x="103" y="287"/>
                    </a:lnTo>
                    <a:lnTo>
                      <a:pt x="101" y="284"/>
                    </a:lnTo>
                    <a:lnTo>
                      <a:pt x="101" y="287"/>
                    </a:lnTo>
                    <a:lnTo>
                      <a:pt x="99" y="284"/>
                    </a:lnTo>
                    <a:lnTo>
                      <a:pt x="91" y="278"/>
                    </a:lnTo>
                    <a:lnTo>
                      <a:pt x="89" y="278"/>
                    </a:lnTo>
                    <a:lnTo>
                      <a:pt x="87" y="278"/>
                    </a:lnTo>
                    <a:lnTo>
                      <a:pt x="85" y="272"/>
                    </a:lnTo>
                    <a:lnTo>
                      <a:pt x="83" y="275"/>
                    </a:lnTo>
                    <a:lnTo>
                      <a:pt x="81" y="272"/>
                    </a:lnTo>
                    <a:lnTo>
                      <a:pt x="81" y="269"/>
                    </a:lnTo>
                    <a:lnTo>
                      <a:pt x="79" y="269"/>
                    </a:lnTo>
                    <a:lnTo>
                      <a:pt x="74" y="269"/>
                    </a:lnTo>
                    <a:lnTo>
                      <a:pt x="74" y="264"/>
                    </a:lnTo>
                    <a:lnTo>
                      <a:pt x="72" y="261"/>
                    </a:lnTo>
                    <a:lnTo>
                      <a:pt x="70" y="258"/>
                    </a:lnTo>
                    <a:lnTo>
                      <a:pt x="68" y="255"/>
                    </a:lnTo>
                    <a:lnTo>
                      <a:pt x="64" y="252"/>
                    </a:lnTo>
                    <a:lnTo>
                      <a:pt x="64" y="249"/>
                    </a:lnTo>
                    <a:lnTo>
                      <a:pt x="62" y="246"/>
                    </a:lnTo>
                    <a:lnTo>
                      <a:pt x="58" y="241"/>
                    </a:lnTo>
                    <a:lnTo>
                      <a:pt x="56" y="241"/>
                    </a:lnTo>
                    <a:lnTo>
                      <a:pt x="56" y="238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0" y="226"/>
                    </a:lnTo>
                    <a:lnTo>
                      <a:pt x="50" y="220"/>
                    </a:lnTo>
                    <a:lnTo>
                      <a:pt x="44" y="215"/>
                    </a:lnTo>
                    <a:lnTo>
                      <a:pt x="44" y="209"/>
                    </a:lnTo>
                    <a:lnTo>
                      <a:pt x="42" y="203"/>
                    </a:lnTo>
                    <a:lnTo>
                      <a:pt x="38" y="200"/>
                    </a:lnTo>
                    <a:lnTo>
                      <a:pt x="37" y="192"/>
                    </a:lnTo>
                    <a:lnTo>
                      <a:pt x="37" y="186"/>
                    </a:lnTo>
                    <a:lnTo>
                      <a:pt x="33" y="177"/>
                    </a:lnTo>
                    <a:lnTo>
                      <a:pt x="29" y="175"/>
                    </a:lnTo>
                    <a:lnTo>
                      <a:pt x="29" y="169"/>
                    </a:lnTo>
                    <a:lnTo>
                      <a:pt x="25" y="160"/>
                    </a:lnTo>
                    <a:lnTo>
                      <a:pt x="27" y="154"/>
                    </a:lnTo>
                    <a:lnTo>
                      <a:pt x="21" y="146"/>
                    </a:lnTo>
                    <a:lnTo>
                      <a:pt x="21" y="140"/>
                    </a:lnTo>
                    <a:lnTo>
                      <a:pt x="21" y="132"/>
                    </a:lnTo>
                    <a:lnTo>
                      <a:pt x="19" y="123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5" y="103"/>
                    </a:lnTo>
                    <a:lnTo>
                      <a:pt x="13" y="97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7" y="80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7" y="54"/>
                    </a:lnTo>
                    <a:lnTo>
                      <a:pt x="3" y="48"/>
                    </a:lnTo>
                    <a:lnTo>
                      <a:pt x="5" y="37"/>
                    </a:lnTo>
                    <a:lnTo>
                      <a:pt x="1" y="28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53" name="Freeform 258"/>
              <p:cNvSpPr>
                <a:spLocks/>
              </p:cNvSpPr>
              <p:nvPr/>
            </p:nvSpPr>
            <p:spPr bwMode="auto">
              <a:xfrm>
                <a:off x="3994" y="950"/>
                <a:ext cx="106" cy="284"/>
              </a:xfrm>
              <a:custGeom>
                <a:avLst/>
                <a:gdLst>
                  <a:gd name="T0" fmla="*/ 3 w 106"/>
                  <a:gd name="T1" fmla="*/ 5 h 284"/>
                  <a:gd name="T2" fmla="*/ 9 w 106"/>
                  <a:gd name="T3" fmla="*/ 2 h 284"/>
                  <a:gd name="T4" fmla="*/ 12 w 106"/>
                  <a:gd name="T5" fmla="*/ 2 h 284"/>
                  <a:gd name="T6" fmla="*/ 18 w 106"/>
                  <a:gd name="T7" fmla="*/ 5 h 284"/>
                  <a:gd name="T8" fmla="*/ 23 w 106"/>
                  <a:gd name="T9" fmla="*/ 11 h 284"/>
                  <a:gd name="T10" fmla="*/ 27 w 106"/>
                  <a:gd name="T11" fmla="*/ 11 h 284"/>
                  <a:gd name="T12" fmla="*/ 33 w 106"/>
                  <a:gd name="T13" fmla="*/ 17 h 284"/>
                  <a:gd name="T14" fmla="*/ 35 w 106"/>
                  <a:gd name="T15" fmla="*/ 25 h 284"/>
                  <a:gd name="T16" fmla="*/ 36 w 106"/>
                  <a:gd name="T17" fmla="*/ 25 h 284"/>
                  <a:gd name="T18" fmla="*/ 40 w 106"/>
                  <a:gd name="T19" fmla="*/ 28 h 284"/>
                  <a:gd name="T20" fmla="*/ 40 w 106"/>
                  <a:gd name="T21" fmla="*/ 31 h 284"/>
                  <a:gd name="T22" fmla="*/ 46 w 106"/>
                  <a:gd name="T23" fmla="*/ 37 h 284"/>
                  <a:gd name="T24" fmla="*/ 47 w 106"/>
                  <a:gd name="T25" fmla="*/ 42 h 284"/>
                  <a:gd name="T26" fmla="*/ 49 w 106"/>
                  <a:gd name="T27" fmla="*/ 51 h 284"/>
                  <a:gd name="T28" fmla="*/ 53 w 106"/>
                  <a:gd name="T29" fmla="*/ 54 h 284"/>
                  <a:gd name="T30" fmla="*/ 57 w 106"/>
                  <a:gd name="T31" fmla="*/ 60 h 284"/>
                  <a:gd name="T32" fmla="*/ 62 w 106"/>
                  <a:gd name="T33" fmla="*/ 68 h 284"/>
                  <a:gd name="T34" fmla="*/ 68 w 106"/>
                  <a:gd name="T35" fmla="*/ 82 h 284"/>
                  <a:gd name="T36" fmla="*/ 70 w 106"/>
                  <a:gd name="T37" fmla="*/ 94 h 284"/>
                  <a:gd name="T38" fmla="*/ 75 w 106"/>
                  <a:gd name="T39" fmla="*/ 108 h 284"/>
                  <a:gd name="T40" fmla="*/ 77 w 106"/>
                  <a:gd name="T41" fmla="*/ 117 h 284"/>
                  <a:gd name="T42" fmla="*/ 81 w 106"/>
                  <a:gd name="T43" fmla="*/ 134 h 284"/>
                  <a:gd name="T44" fmla="*/ 81 w 106"/>
                  <a:gd name="T45" fmla="*/ 145 h 284"/>
                  <a:gd name="T46" fmla="*/ 86 w 106"/>
                  <a:gd name="T47" fmla="*/ 160 h 284"/>
                  <a:gd name="T48" fmla="*/ 88 w 106"/>
                  <a:gd name="T49" fmla="*/ 174 h 284"/>
                  <a:gd name="T50" fmla="*/ 92 w 106"/>
                  <a:gd name="T51" fmla="*/ 185 h 284"/>
                  <a:gd name="T52" fmla="*/ 92 w 106"/>
                  <a:gd name="T53" fmla="*/ 202 h 284"/>
                  <a:gd name="T54" fmla="*/ 93 w 106"/>
                  <a:gd name="T55" fmla="*/ 214 h 284"/>
                  <a:gd name="T56" fmla="*/ 97 w 106"/>
                  <a:gd name="T57" fmla="*/ 234 h 284"/>
                  <a:gd name="T58" fmla="*/ 99 w 106"/>
                  <a:gd name="T59" fmla="*/ 251 h 284"/>
                  <a:gd name="T60" fmla="*/ 103 w 106"/>
                  <a:gd name="T61" fmla="*/ 265 h 284"/>
                  <a:gd name="T62" fmla="*/ 105 w 106"/>
                  <a:gd name="T63" fmla="*/ 283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284"/>
                  <a:gd name="T98" fmla="*/ 106 w 106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284">
                    <a:moveTo>
                      <a:pt x="0" y="0"/>
                    </a:moveTo>
                    <a:lnTo>
                      <a:pt x="3" y="5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23" y="11"/>
                    </a:lnTo>
                    <a:lnTo>
                      <a:pt x="25" y="14"/>
                    </a:lnTo>
                    <a:lnTo>
                      <a:pt x="27" y="11"/>
                    </a:lnTo>
                    <a:lnTo>
                      <a:pt x="27" y="17"/>
                    </a:lnTo>
                    <a:lnTo>
                      <a:pt x="33" y="17"/>
                    </a:lnTo>
                    <a:lnTo>
                      <a:pt x="33" y="20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38" y="28"/>
                    </a:lnTo>
                    <a:lnTo>
                      <a:pt x="40" y="31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7" y="42"/>
                    </a:lnTo>
                    <a:lnTo>
                      <a:pt x="47" y="45"/>
                    </a:lnTo>
                    <a:lnTo>
                      <a:pt x="49" y="51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5" y="57"/>
                    </a:lnTo>
                    <a:lnTo>
                      <a:pt x="57" y="60"/>
                    </a:lnTo>
                    <a:lnTo>
                      <a:pt x="57" y="65"/>
                    </a:lnTo>
                    <a:lnTo>
                      <a:pt x="62" y="68"/>
                    </a:lnTo>
                    <a:lnTo>
                      <a:pt x="64" y="74"/>
                    </a:lnTo>
                    <a:lnTo>
                      <a:pt x="68" y="82"/>
                    </a:lnTo>
                    <a:lnTo>
                      <a:pt x="70" y="88"/>
                    </a:lnTo>
                    <a:lnTo>
                      <a:pt x="70" y="94"/>
                    </a:lnTo>
                    <a:lnTo>
                      <a:pt x="73" y="100"/>
                    </a:lnTo>
                    <a:lnTo>
                      <a:pt x="75" y="108"/>
                    </a:lnTo>
                    <a:lnTo>
                      <a:pt x="77" y="117"/>
                    </a:lnTo>
                    <a:lnTo>
                      <a:pt x="81" y="125"/>
                    </a:lnTo>
                    <a:lnTo>
                      <a:pt x="81" y="134"/>
                    </a:lnTo>
                    <a:lnTo>
                      <a:pt x="81" y="137"/>
                    </a:lnTo>
                    <a:lnTo>
                      <a:pt x="81" y="145"/>
                    </a:lnTo>
                    <a:lnTo>
                      <a:pt x="84" y="154"/>
                    </a:lnTo>
                    <a:lnTo>
                      <a:pt x="86" y="160"/>
                    </a:lnTo>
                    <a:lnTo>
                      <a:pt x="88" y="165"/>
                    </a:lnTo>
                    <a:lnTo>
                      <a:pt x="88" y="174"/>
                    </a:lnTo>
                    <a:lnTo>
                      <a:pt x="88" y="182"/>
                    </a:lnTo>
                    <a:lnTo>
                      <a:pt x="92" y="185"/>
                    </a:lnTo>
                    <a:lnTo>
                      <a:pt x="93" y="194"/>
                    </a:lnTo>
                    <a:lnTo>
                      <a:pt x="92" y="202"/>
                    </a:lnTo>
                    <a:lnTo>
                      <a:pt x="95" y="211"/>
                    </a:lnTo>
                    <a:lnTo>
                      <a:pt x="93" y="214"/>
                    </a:lnTo>
                    <a:lnTo>
                      <a:pt x="95" y="225"/>
                    </a:lnTo>
                    <a:lnTo>
                      <a:pt x="97" y="234"/>
                    </a:lnTo>
                    <a:lnTo>
                      <a:pt x="99" y="240"/>
                    </a:lnTo>
                    <a:lnTo>
                      <a:pt x="99" y="251"/>
                    </a:lnTo>
                    <a:lnTo>
                      <a:pt x="101" y="260"/>
                    </a:lnTo>
                    <a:lnTo>
                      <a:pt x="103" y="265"/>
                    </a:lnTo>
                    <a:lnTo>
                      <a:pt x="103" y="277"/>
                    </a:lnTo>
                    <a:lnTo>
                      <a:pt x="105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54" name="Freeform 259"/>
              <p:cNvSpPr>
                <a:spLocks/>
              </p:cNvSpPr>
              <p:nvPr/>
            </p:nvSpPr>
            <p:spPr bwMode="auto">
              <a:xfrm>
                <a:off x="3883" y="950"/>
                <a:ext cx="112" cy="284"/>
              </a:xfrm>
              <a:custGeom>
                <a:avLst/>
                <a:gdLst>
                  <a:gd name="T0" fmla="*/ 107 w 112"/>
                  <a:gd name="T1" fmla="*/ 0 h 284"/>
                  <a:gd name="T2" fmla="*/ 101 w 112"/>
                  <a:gd name="T3" fmla="*/ 2 h 284"/>
                  <a:gd name="T4" fmla="*/ 92 w 112"/>
                  <a:gd name="T5" fmla="*/ 2 h 284"/>
                  <a:gd name="T6" fmla="*/ 88 w 112"/>
                  <a:gd name="T7" fmla="*/ 5 h 284"/>
                  <a:gd name="T8" fmla="*/ 86 w 112"/>
                  <a:gd name="T9" fmla="*/ 8 h 284"/>
                  <a:gd name="T10" fmla="*/ 82 w 112"/>
                  <a:gd name="T11" fmla="*/ 14 h 284"/>
                  <a:gd name="T12" fmla="*/ 78 w 112"/>
                  <a:gd name="T13" fmla="*/ 17 h 284"/>
                  <a:gd name="T14" fmla="*/ 74 w 112"/>
                  <a:gd name="T15" fmla="*/ 17 h 284"/>
                  <a:gd name="T16" fmla="*/ 69 w 112"/>
                  <a:gd name="T17" fmla="*/ 25 h 284"/>
                  <a:gd name="T18" fmla="*/ 67 w 112"/>
                  <a:gd name="T19" fmla="*/ 28 h 284"/>
                  <a:gd name="T20" fmla="*/ 65 w 112"/>
                  <a:gd name="T21" fmla="*/ 34 h 284"/>
                  <a:gd name="T22" fmla="*/ 63 w 112"/>
                  <a:gd name="T23" fmla="*/ 37 h 284"/>
                  <a:gd name="T24" fmla="*/ 61 w 112"/>
                  <a:gd name="T25" fmla="*/ 42 h 284"/>
                  <a:gd name="T26" fmla="*/ 59 w 112"/>
                  <a:gd name="T27" fmla="*/ 48 h 284"/>
                  <a:gd name="T28" fmla="*/ 55 w 112"/>
                  <a:gd name="T29" fmla="*/ 54 h 284"/>
                  <a:gd name="T30" fmla="*/ 51 w 112"/>
                  <a:gd name="T31" fmla="*/ 54 h 284"/>
                  <a:gd name="T32" fmla="*/ 49 w 112"/>
                  <a:gd name="T33" fmla="*/ 62 h 284"/>
                  <a:gd name="T34" fmla="*/ 41 w 112"/>
                  <a:gd name="T35" fmla="*/ 80 h 284"/>
                  <a:gd name="T36" fmla="*/ 39 w 112"/>
                  <a:gd name="T37" fmla="*/ 91 h 284"/>
                  <a:gd name="T38" fmla="*/ 34 w 112"/>
                  <a:gd name="T39" fmla="*/ 102 h 284"/>
                  <a:gd name="T40" fmla="*/ 28 w 112"/>
                  <a:gd name="T41" fmla="*/ 111 h 284"/>
                  <a:gd name="T42" fmla="*/ 24 w 112"/>
                  <a:gd name="T43" fmla="*/ 125 h 284"/>
                  <a:gd name="T44" fmla="*/ 24 w 112"/>
                  <a:gd name="T45" fmla="*/ 137 h 284"/>
                  <a:gd name="T46" fmla="*/ 20 w 112"/>
                  <a:gd name="T47" fmla="*/ 157 h 284"/>
                  <a:gd name="T48" fmla="*/ 17 w 112"/>
                  <a:gd name="T49" fmla="*/ 165 h 284"/>
                  <a:gd name="T50" fmla="*/ 13 w 112"/>
                  <a:gd name="T51" fmla="*/ 180 h 284"/>
                  <a:gd name="T52" fmla="*/ 13 w 112"/>
                  <a:gd name="T53" fmla="*/ 197 h 284"/>
                  <a:gd name="T54" fmla="*/ 9 w 112"/>
                  <a:gd name="T55" fmla="*/ 214 h 284"/>
                  <a:gd name="T56" fmla="*/ 7 w 112"/>
                  <a:gd name="T57" fmla="*/ 222 h 284"/>
                  <a:gd name="T58" fmla="*/ 7 w 112"/>
                  <a:gd name="T59" fmla="*/ 242 h 284"/>
                  <a:gd name="T60" fmla="*/ 1 w 112"/>
                  <a:gd name="T61" fmla="*/ 260 h 284"/>
                  <a:gd name="T62" fmla="*/ 1 w 112"/>
                  <a:gd name="T63" fmla="*/ 274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284"/>
                  <a:gd name="T98" fmla="*/ 112 w 112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284">
                    <a:moveTo>
                      <a:pt x="111" y="0"/>
                    </a:moveTo>
                    <a:lnTo>
                      <a:pt x="107" y="0"/>
                    </a:lnTo>
                    <a:lnTo>
                      <a:pt x="105" y="2"/>
                    </a:lnTo>
                    <a:lnTo>
                      <a:pt x="101" y="2"/>
                    </a:lnTo>
                    <a:lnTo>
                      <a:pt x="97" y="2"/>
                    </a:lnTo>
                    <a:lnTo>
                      <a:pt x="92" y="2"/>
                    </a:lnTo>
                    <a:lnTo>
                      <a:pt x="88" y="5"/>
                    </a:lnTo>
                    <a:lnTo>
                      <a:pt x="86" y="8"/>
                    </a:lnTo>
                    <a:lnTo>
                      <a:pt x="82" y="11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14"/>
                    </a:lnTo>
                    <a:lnTo>
                      <a:pt x="74" y="17"/>
                    </a:lnTo>
                    <a:lnTo>
                      <a:pt x="71" y="20"/>
                    </a:lnTo>
                    <a:lnTo>
                      <a:pt x="69" y="25"/>
                    </a:lnTo>
                    <a:lnTo>
                      <a:pt x="69" y="28"/>
                    </a:lnTo>
                    <a:lnTo>
                      <a:pt x="67" y="28"/>
                    </a:lnTo>
                    <a:lnTo>
                      <a:pt x="65" y="34"/>
                    </a:lnTo>
                    <a:lnTo>
                      <a:pt x="63" y="37"/>
                    </a:lnTo>
                    <a:lnTo>
                      <a:pt x="61" y="37"/>
                    </a:lnTo>
                    <a:lnTo>
                      <a:pt x="61" y="42"/>
                    </a:lnTo>
                    <a:lnTo>
                      <a:pt x="59" y="45"/>
                    </a:lnTo>
                    <a:lnTo>
                      <a:pt x="59" y="48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3" y="57"/>
                    </a:lnTo>
                    <a:lnTo>
                      <a:pt x="51" y="54"/>
                    </a:lnTo>
                    <a:lnTo>
                      <a:pt x="49" y="62"/>
                    </a:lnTo>
                    <a:lnTo>
                      <a:pt x="43" y="71"/>
                    </a:lnTo>
                    <a:lnTo>
                      <a:pt x="41" y="80"/>
                    </a:lnTo>
                    <a:lnTo>
                      <a:pt x="39" y="91"/>
                    </a:lnTo>
                    <a:lnTo>
                      <a:pt x="36" y="97"/>
                    </a:lnTo>
                    <a:lnTo>
                      <a:pt x="34" y="102"/>
                    </a:lnTo>
                    <a:lnTo>
                      <a:pt x="32" y="108"/>
                    </a:lnTo>
                    <a:lnTo>
                      <a:pt x="28" y="111"/>
                    </a:lnTo>
                    <a:lnTo>
                      <a:pt x="28" y="120"/>
                    </a:lnTo>
                    <a:lnTo>
                      <a:pt x="24" y="125"/>
                    </a:lnTo>
                    <a:lnTo>
                      <a:pt x="28" y="131"/>
                    </a:lnTo>
                    <a:lnTo>
                      <a:pt x="24" y="137"/>
                    </a:lnTo>
                    <a:lnTo>
                      <a:pt x="22" y="145"/>
                    </a:lnTo>
                    <a:lnTo>
                      <a:pt x="20" y="157"/>
                    </a:lnTo>
                    <a:lnTo>
                      <a:pt x="20" y="160"/>
                    </a:lnTo>
                    <a:lnTo>
                      <a:pt x="17" y="165"/>
                    </a:lnTo>
                    <a:lnTo>
                      <a:pt x="17" y="174"/>
                    </a:lnTo>
                    <a:lnTo>
                      <a:pt x="13" y="180"/>
                    </a:lnTo>
                    <a:lnTo>
                      <a:pt x="13" y="185"/>
                    </a:lnTo>
                    <a:lnTo>
                      <a:pt x="13" y="197"/>
                    </a:lnTo>
                    <a:lnTo>
                      <a:pt x="11" y="205"/>
                    </a:lnTo>
                    <a:lnTo>
                      <a:pt x="9" y="214"/>
                    </a:lnTo>
                    <a:lnTo>
                      <a:pt x="7" y="222"/>
                    </a:lnTo>
                    <a:lnTo>
                      <a:pt x="7" y="234"/>
                    </a:lnTo>
                    <a:lnTo>
                      <a:pt x="7" y="242"/>
                    </a:lnTo>
                    <a:lnTo>
                      <a:pt x="3" y="248"/>
                    </a:lnTo>
                    <a:lnTo>
                      <a:pt x="1" y="260"/>
                    </a:lnTo>
                    <a:lnTo>
                      <a:pt x="1" y="268"/>
                    </a:lnTo>
                    <a:lnTo>
                      <a:pt x="1" y="274"/>
                    </a:lnTo>
                    <a:lnTo>
                      <a:pt x="0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55" name="Freeform 260"/>
              <p:cNvSpPr>
                <a:spLocks/>
              </p:cNvSpPr>
              <p:nvPr/>
            </p:nvSpPr>
            <p:spPr bwMode="auto">
              <a:xfrm>
                <a:off x="1907" y="1233"/>
                <a:ext cx="109" cy="288"/>
              </a:xfrm>
              <a:custGeom>
                <a:avLst/>
                <a:gdLst>
                  <a:gd name="T0" fmla="*/ 106 w 109"/>
                  <a:gd name="T1" fmla="*/ 287 h 288"/>
                  <a:gd name="T2" fmla="*/ 98 w 109"/>
                  <a:gd name="T3" fmla="*/ 281 h 288"/>
                  <a:gd name="T4" fmla="*/ 96 w 109"/>
                  <a:gd name="T5" fmla="*/ 281 h 288"/>
                  <a:gd name="T6" fmla="*/ 89 w 109"/>
                  <a:gd name="T7" fmla="*/ 278 h 288"/>
                  <a:gd name="T8" fmla="*/ 83 w 109"/>
                  <a:gd name="T9" fmla="*/ 275 h 288"/>
                  <a:gd name="T10" fmla="*/ 81 w 109"/>
                  <a:gd name="T11" fmla="*/ 275 h 288"/>
                  <a:gd name="T12" fmla="*/ 77 w 109"/>
                  <a:gd name="T13" fmla="*/ 269 h 288"/>
                  <a:gd name="T14" fmla="*/ 73 w 109"/>
                  <a:gd name="T15" fmla="*/ 266 h 288"/>
                  <a:gd name="T16" fmla="*/ 70 w 109"/>
                  <a:gd name="T17" fmla="*/ 264 h 288"/>
                  <a:gd name="T18" fmla="*/ 66 w 109"/>
                  <a:gd name="T19" fmla="*/ 258 h 288"/>
                  <a:gd name="T20" fmla="*/ 64 w 109"/>
                  <a:gd name="T21" fmla="*/ 252 h 288"/>
                  <a:gd name="T22" fmla="*/ 62 w 109"/>
                  <a:gd name="T23" fmla="*/ 246 h 288"/>
                  <a:gd name="T24" fmla="*/ 62 w 109"/>
                  <a:gd name="T25" fmla="*/ 241 h 288"/>
                  <a:gd name="T26" fmla="*/ 56 w 109"/>
                  <a:gd name="T27" fmla="*/ 235 h 288"/>
                  <a:gd name="T28" fmla="*/ 54 w 109"/>
                  <a:gd name="T29" fmla="*/ 235 h 288"/>
                  <a:gd name="T30" fmla="*/ 53 w 109"/>
                  <a:gd name="T31" fmla="*/ 232 h 288"/>
                  <a:gd name="T32" fmla="*/ 47 w 109"/>
                  <a:gd name="T33" fmla="*/ 220 h 288"/>
                  <a:gd name="T34" fmla="*/ 43 w 109"/>
                  <a:gd name="T35" fmla="*/ 206 h 288"/>
                  <a:gd name="T36" fmla="*/ 39 w 109"/>
                  <a:gd name="T37" fmla="*/ 198 h 288"/>
                  <a:gd name="T38" fmla="*/ 34 w 109"/>
                  <a:gd name="T39" fmla="*/ 180 h 288"/>
                  <a:gd name="T40" fmla="*/ 28 w 109"/>
                  <a:gd name="T41" fmla="*/ 169 h 288"/>
                  <a:gd name="T42" fmla="*/ 26 w 109"/>
                  <a:gd name="T43" fmla="*/ 160 h 288"/>
                  <a:gd name="T44" fmla="*/ 22 w 109"/>
                  <a:gd name="T45" fmla="*/ 146 h 288"/>
                  <a:gd name="T46" fmla="*/ 20 w 109"/>
                  <a:gd name="T47" fmla="*/ 137 h 288"/>
                  <a:gd name="T48" fmla="*/ 18 w 109"/>
                  <a:gd name="T49" fmla="*/ 123 h 288"/>
                  <a:gd name="T50" fmla="*/ 15 w 109"/>
                  <a:gd name="T51" fmla="*/ 106 h 288"/>
                  <a:gd name="T52" fmla="*/ 11 w 109"/>
                  <a:gd name="T53" fmla="*/ 91 h 288"/>
                  <a:gd name="T54" fmla="*/ 11 w 109"/>
                  <a:gd name="T55" fmla="*/ 80 h 288"/>
                  <a:gd name="T56" fmla="*/ 7 w 109"/>
                  <a:gd name="T57" fmla="*/ 63 h 288"/>
                  <a:gd name="T58" fmla="*/ 5 w 109"/>
                  <a:gd name="T59" fmla="*/ 45 h 288"/>
                  <a:gd name="T60" fmla="*/ 1 w 109"/>
                  <a:gd name="T61" fmla="*/ 31 h 288"/>
                  <a:gd name="T62" fmla="*/ 1 w 109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88"/>
                  <a:gd name="T98" fmla="*/ 109 w 109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88">
                    <a:moveTo>
                      <a:pt x="108" y="287"/>
                    </a:moveTo>
                    <a:lnTo>
                      <a:pt x="106" y="287"/>
                    </a:lnTo>
                    <a:lnTo>
                      <a:pt x="102" y="284"/>
                    </a:lnTo>
                    <a:lnTo>
                      <a:pt x="98" y="281"/>
                    </a:lnTo>
                    <a:lnTo>
                      <a:pt x="96" y="287"/>
                    </a:lnTo>
                    <a:lnTo>
                      <a:pt x="96" y="281"/>
                    </a:lnTo>
                    <a:lnTo>
                      <a:pt x="92" y="278"/>
                    </a:lnTo>
                    <a:lnTo>
                      <a:pt x="89" y="278"/>
                    </a:lnTo>
                    <a:lnTo>
                      <a:pt x="85" y="278"/>
                    </a:lnTo>
                    <a:lnTo>
                      <a:pt x="83" y="275"/>
                    </a:lnTo>
                    <a:lnTo>
                      <a:pt x="79" y="278"/>
                    </a:lnTo>
                    <a:lnTo>
                      <a:pt x="81" y="275"/>
                    </a:lnTo>
                    <a:lnTo>
                      <a:pt x="77" y="275"/>
                    </a:lnTo>
                    <a:lnTo>
                      <a:pt x="77" y="269"/>
                    </a:lnTo>
                    <a:lnTo>
                      <a:pt x="73" y="269"/>
                    </a:lnTo>
                    <a:lnTo>
                      <a:pt x="73" y="266"/>
                    </a:lnTo>
                    <a:lnTo>
                      <a:pt x="70" y="266"/>
                    </a:lnTo>
                    <a:lnTo>
                      <a:pt x="70" y="264"/>
                    </a:lnTo>
                    <a:lnTo>
                      <a:pt x="68" y="261"/>
                    </a:lnTo>
                    <a:lnTo>
                      <a:pt x="66" y="258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2" y="246"/>
                    </a:lnTo>
                    <a:lnTo>
                      <a:pt x="60" y="246"/>
                    </a:lnTo>
                    <a:lnTo>
                      <a:pt x="62" y="241"/>
                    </a:lnTo>
                    <a:lnTo>
                      <a:pt x="60" y="241"/>
                    </a:lnTo>
                    <a:lnTo>
                      <a:pt x="56" y="235"/>
                    </a:lnTo>
                    <a:lnTo>
                      <a:pt x="54" y="235"/>
                    </a:lnTo>
                    <a:lnTo>
                      <a:pt x="53" y="232"/>
                    </a:lnTo>
                    <a:lnTo>
                      <a:pt x="51" y="226"/>
                    </a:lnTo>
                    <a:lnTo>
                      <a:pt x="47" y="220"/>
                    </a:lnTo>
                    <a:lnTo>
                      <a:pt x="45" y="212"/>
                    </a:lnTo>
                    <a:lnTo>
                      <a:pt x="43" y="206"/>
                    </a:lnTo>
                    <a:lnTo>
                      <a:pt x="39" y="200"/>
                    </a:lnTo>
                    <a:lnTo>
                      <a:pt x="39" y="198"/>
                    </a:lnTo>
                    <a:lnTo>
                      <a:pt x="36" y="186"/>
                    </a:lnTo>
                    <a:lnTo>
                      <a:pt x="34" y="180"/>
                    </a:lnTo>
                    <a:lnTo>
                      <a:pt x="32" y="177"/>
                    </a:lnTo>
                    <a:lnTo>
                      <a:pt x="28" y="169"/>
                    </a:lnTo>
                    <a:lnTo>
                      <a:pt x="26" y="163"/>
                    </a:lnTo>
                    <a:lnTo>
                      <a:pt x="26" y="160"/>
                    </a:lnTo>
                    <a:lnTo>
                      <a:pt x="26" y="154"/>
                    </a:lnTo>
                    <a:lnTo>
                      <a:pt x="22" y="146"/>
                    </a:lnTo>
                    <a:lnTo>
                      <a:pt x="22" y="137"/>
                    </a:lnTo>
                    <a:lnTo>
                      <a:pt x="20" y="137"/>
                    </a:lnTo>
                    <a:lnTo>
                      <a:pt x="18" y="129"/>
                    </a:lnTo>
                    <a:lnTo>
                      <a:pt x="18" y="123"/>
                    </a:lnTo>
                    <a:lnTo>
                      <a:pt x="15" y="117"/>
                    </a:lnTo>
                    <a:lnTo>
                      <a:pt x="15" y="106"/>
                    </a:lnTo>
                    <a:lnTo>
                      <a:pt x="15" y="100"/>
                    </a:lnTo>
                    <a:lnTo>
                      <a:pt x="11" y="91"/>
                    </a:lnTo>
                    <a:lnTo>
                      <a:pt x="13" y="88"/>
                    </a:lnTo>
                    <a:lnTo>
                      <a:pt x="11" y="80"/>
                    </a:lnTo>
                    <a:lnTo>
                      <a:pt x="7" y="66"/>
                    </a:lnTo>
                    <a:lnTo>
                      <a:pt x="7" y="63"/>
                    </a:lnTo>
                    <a:lnTo>
                      <a:pt x="7" y="57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1" y="31"/>
                    </a:lnTo>
                    <a:lnTo>
                      <a:pt x="1" y="20"/>
                    </a:lnTo>
                    <a:lnTo>
                      <a:pt x="1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56" name="Freeform 261"/>
              <p:cNvSpPr>
                <a:spLocks/>
              </p:cNvSpPr>
              <p:nvPr/>
            </p:nvSpPr>
            <p:spPr bwMode="auto">
              <a:xfrm>
                <a:off x="2015" y="1233"/>
                <a:ext cx="111" cy="288"/>
              </a:xfrm>
              <a:custGeom>
                <a:avLst/>
                <a:gdLst>
                  <a:gd name="T0" fmla="*/ 3 w 111"/>
                  <a:gd name="T1" fmla="*/ 284 h 288"/>
                  <a:gd name="T2" fmla="*/ 7 w 111"/>
                  <a:gd name="T3" fmla="*/ 287 h 288"/>
                  <a:gd name="T4" fmla="*/ 15 w 111"/>
                  <a:gd name="T5" fmla="*/ 284 h 288"/>
                  <a:gd name="T6" fmla="*/ 22 w 111"/>
                  <a:gd name="T7" fmla="*/ 278 h 288"/>
                  <a:gd name="T8" fmla="*/ 26 w 111"/>
                  <a:gd name="T9" fmla="*/ 278 h 288"/>
                  <a:gd name="T10" fmla="*/ 28 w 111"/>
                  <a:gd name="T11" fmla="*/ 275 h 288"/>
                  <a:gd name="T12" fmla="*/ 32 w 111"/>
                  <a:gd name="T13" fmla="*/ 272 h 288"/>
                  <a:gd name="T14" fmla="*/ 34 w 111"/>
                  <a:gd name="T15" fmla="*/ 266 h 288"/>
                  <a:gd name="T16" fmla="*/ 38 w 111"/>
                  <a:gd name="T17" fmla="*/ 264 h 288"/>
                  <a:gd name="T18" fmla="*/ 40 w 111"/>
                  <a:gd name="T19" fmla="*/ 258 h 288"/>
                  <a:gd name="T20" fmla="*/ 44 w 111"/>
                  <a:gd name="T21" fmla="*/ 255 h 288"/>
                  <a:gd name="T22" fmla="*/ 45 w 111"/>
                  <a:gd name="T23" fmla="*/ 249 h 288"/>
                  <a:gd name="T24" fmla="*/ 49 w 111"/>
                  <a:gd name="T25" fmla="*/ 243 h 288"/>
                  <a:gd name="T26" fmla="*/ 51 w 111"/>
                  <a:gd name="T27" fmla="*/ 241 h 288"/>
                  <a:gd name="T28" fmla="*/ 53 w 111"/>
                  <a:gd name="T29" fmla="*/ 235 h 288"/>
                  <a:gd name="T30" fmla="*/ 56 w 111"/>
                  <a:gd name="T31" fmla="*/ 229 h 288"/>
                  <a:gd name="T32" fmla="*/ 58 w 111"/>
                  <a:gd name="T33" fmla="*/ 223 h 288"/>
                  <a:gd name="T34" fmla="*/ 66 w 111"/>
                  <a:gd name="T35" fmla="*/ 212 h 288"/>
                  <a:gd name="T36" fmla="*/ 67 w 111"/>
                  <a:gd name="T37" fmla="*/ 200 h 288"/>
                  <a:gd name="T38" fmla="*/ 75 w 111"/>
                  <a:gd name="T39" fmla="*/ 186 h 288"/>
                  <a:gd name="T40" fmla="*/ 79 w 111"/>
                  <a:gd name="T41" fmla="*/ 169 h 288"/>
                  <a:gd name="T42" fmla="*/ 81 w 111"/>
                  <a:gd name="T43" fmla="*/ 160 h 288"/>
                  <a:gd name="T44" fmla="*/ 88 w 111"/>
                  <a:gd name="T45" fmla="*/ 146 h 288"/>
                  <a:gd name="T46" fmla="*/ 88 w 111"/>
                  <a:gd name="T47" fmla="*/ 137 h 288"/>
                  <a:gd name="T48" fmla="*/ 92 w 111"/>
                  <a:gd name="T49" fmla="*/ 120 h 288"/>
                  <a:gd name="T50" fmla="*/ 94 w 111"/>
                  <a:gd name="T51" fmla="*/ 106 h 288"/>
                  <a:gd name="T52" fmla="*/ 96 w 111"/>
                  <a:gd name="T53" fmla="*/ 94 h 288"/>
                  <a:gd name="T54" fmla="*/ 102 w 111"/>
                  <a:gd name="T55" fmla="*/ 80 h 288"/>
                  <a:gd name="T56" fmla="*/ 100 w 111"/>
                  <a:gd name="T57" fmla="*/ 66 h 288"/>
                  <a:gd name="T58" fmla="*/ 106 w 111"/>
                  <a:gd name="T59" fmla="*/ 45 h 288"/>
                  <a:gd name="T60" fmla="*/ 104 w 111"/>
                  <a:gd name="T61" fmla="*/ 28 h 288"/>
                  <a:gd name="T62" fmla="*/ 110 w 111"/>
                  <a:gd name="T63" fmla="*/ 14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8"/>
                  <a:gd name="T98" fmla="*/ 111 w 111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8">
                    <a:moveTo>
                      <a:pt x="0" y="287"/>
                    </a:moveTo>
                    <a:lnTo>
                      <a:pt x="3" y="284"/>
                    </a:lnTo>
                    <a:lnTo>
                      <a:pt x="7" y="287"/>
                    </a:lnTo>
                    <a:lnTo>
                      <a:pt x="11" y="284"/>
                    </a:lnTo>
                    <a:lnTo>
                      <a:pt x="15" y="284"/>
                    </a:lnTo>
                    <a:lnTo>
                      <a:pt x="19" y="284"/>
                    </a:lnTo>
                    <a:lnTo>
                      <a:pt x="22" y="278"/>
                    </a:lnTo>
                    <a:lnTo>
                      <a:pt x="24" y="281"/>
                    </a:lnTo>
                    <a:lnTo>
                      <a:pt x="26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0" y="275"/>
                    </a:lnTo>
                    <a:lnTo>
                      <a:pt x="32" y="272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8" y="266"/>
                    </a:lnTo>
                    <a:lnTo>
                      <a:pt x="38" y="264"/>
                    </a:lnTo>
                    <a:lnTo>
                      <a:pt x="42" y="261"/>
                    </a:lnTo>
                    <a:lnTo>
                      <a:pt x="40" y="258"/>
                    </a:lnTo>
                    <a:lnTo>
                      <a:pt x="44" y="258"/>
                    </a:lnTo>
                    <a:lnTo>
                      <a:pt x="44" y="255"/>
                    </a:lnTo>
                    <a:lnTo>
                      <a:pt x="44" y="252"/>
                    </a:lnTo>
                    <a:lnTo>
                      <a:pt x="45" y="249"/>
                    </a:lnTo>
                    <a:lnTo>
                      <a:pt x="45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1" y="235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6" y="229"/>
                    </a:lnTo>
                    <a:lnTo>
                      <a:pt x="56" y="226"/>
                    </a:lnTo>
                    <a:lnTo>
                      <a:pt x="58" y="223"/>
                    </a:lnTo>
                    <a:lnTo>
                      <a:pt x="64" y="215"/>
                    </a:lnTo>
                    <a:lnTo>
                      <a:pt x="66" y="212"/>
                    </a:lnTo>
                    <a:lnTo>
                      <a:pt x="71" y="203"/>
                    </a:lnTo>
                    <a:lnTo>
                      <a:pt x="67" y="200"/>
                    </a:lnTo>
                    <a:lnTo>
                      <a:pt x="73" y="192"/>
                    </a:lnTo>
                    <a:lnTo>
                      <a:pt x="75" y="186"/>
                    </a:lnTo>
                    <a:lnTo>
                      <a:pt x="77" y="180"/>
                    </a:lnTo>
                    <a:lnTo>
                      <a:pt x="79" y="169"/>
                    </a:lnTo>
                    <a:lnTo>
                      <a:pt x="81" y="160"/>
                    </a:lnTo>
                    <a:lnTo>
                      <a:pt x="85" y="154"/>
                    </a:lnTo>
                    <a:lnTo>
                      <a:pt x="88" y="146"/>
                    </a:lnTo>
                    <a:lnTo>
                      <a:pt x="88" y="137"/>
                    </a:lnTo>
                    <a:lnTo>
                      <a:pt x="92" y="129"/>
                    </a:lnTo>
                    <a:lnTo>
                      <a:pt x="92" y="120"/>
                    </a:lnTo>
                    <a:lnTo>
                      <a:pt x="92" y="111"/>
                    </a:lnTo>
                    <a:lnTo>
                      <a:pt x="94" y="106"/>
                    </a:lnTo>
                    <a:lnTo>
                      <a:pt x="96" y="103"/>
                    </a:lnTo>
                    <a:lnTo>
                      <a:pt x="96" y="94"/>
                    </a:lnTo>
                    <a:lnTo>
                      <a:pt x="98" y="86"/>
                    </a:lnTo>
                    <a:lnTo>
                      <a:pt x="102" y="80"/>
                    </a:lnTo>
                    <a:lnTo>
                      <a:pt x="102" y="68"/>
                    </a:lnTo>
                    <a:lnTo>
                      <a:pt x="100" y="66"/>
                    </a:lnTo>
                    <a:lnTo>
                      <a:pt x="102" y="54"/>
                    </a:lnTo>
                    <a:lnTo>
                      <a:pt x="106" y="45"/>
                    </a:lnTo>
                    <a:lnTo>
                      <a:pt x="106" y="37"/>
                    </a:lnTo>
                    <a:lnTo>
                      <a:pt x="104" y="28"/>
                    </a:lnTo>
                    <a:lnTo>
                      <a:pt x="108" y="22"/>
                    </a:lnTo>
                    <a:lnTo>
                      <a:pt x="110" y="14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57" name="Freeform 262"/>
              <p:cNvSpPr>
                <a:spLocks/>
              </p:cNvSpPr>
              <p:nvPr/>
            </p:nvSpPr>
            <p:spPr bwMode="auto">
              <a:xfrm>
                <a:off x="2015" y="1233"/>
                <a:ext cx="111" cy="288"/>
              </a:xfrm>
              <a:custGeom>
                <a:avLst/>
                <a:gdLst>
                  <a:gd name="T0" fmla="*/ 3 w 111"/>
                  <a:gd name="T1" fmla="*/ 284 h 288"/>
                  <a:gd name="T2" fmla="*/ 7 w 111"/>
                  <a:gd name="T3" fmla="*/ 287 h 288"/>
                  <a:gd name="T4" fmla="*/ 15 w 111"/>
                  <a:gd name="T5" fmla="*/ 284 h 288"/>
                  <a:gd name="T6" fmla="*/ 22 w 111"/>
                  <a:gd name="T7" fmla="*/ 278 h 288"/>
                  <a:gd name="T8" fmla="*/ 26 w 111"/>
                  <a:gd name="T9" fmla="*/ 278 h 288"/>
                  <a:gd name="T10" fmla="*/ 28 w 111"/>
                  <a:gd name="T11" fmla="*/ 275 h 288"/>
                  <a:gd name="T12" fmla="*/ 32 w 111"/>
                  <a:gd name="T13" fmla="*/ 272 h 288"/>
                  <a:gd name="T14" fmla="*/ 34 w 111"/>
                  <a:gd name="T15" fmla="*/ 266 h 288"/>
                  <a:gd name="T16" fmla="*/ 38 w 111"/>
                  <a:gd name="T17" fmla="*/ 264 h 288"/>
                  <a:gd name="T18" fmla="*/ 40 w 111"/>
                  <a:gd name="T19" fmla="*/ 258 h 288"/>
                  <a:gd name="T20" fmla="*/ 44 w 111"/>
                  <a:gd name="T21" fmla="*/ 255 h 288"/>
                  <a:gd name="T22" fmla="*/ 45 w 111"/>
                  <a:gd name="T23" fmla="*/ 246 h 288"/>
                  <a:gd name="T24" fmla="*/ 49 w 111"/>
                  <a:gd name="T25" fmla="*/ 243 h 288"/>
                  <a:gd name="T26" fmla="*/ 51 w 111"/>
                  <a:gd name="T27" fmla="*/ 235 h 288"/>
                  <a:gd name="T28" fmla="*/ 53 w 111"/>
                  <a:gd name="T29" fmla="*/ 232 h 288"/>
                  <a:gd name="T30" fmla="*/ 56 w 111"/>
                  <a:gd name="T31" fmla="*/ 226 h 288"/>
                  <a:gd name="T32" fmla="*/ 64 w 111"/>
                  <a:gd name="T33" fmla="*/ 215 h 288"/>
                  <a:gd name="T34" fmla="*/ 71 w 111"/>
                  <a:gd name="T35" fmla="*/ 203 h 288"/>
                  <a:gd name="T36" fmla="*/ 73 w 111"/>
                  <a:gd name="T37" fmla="*/ 192 h 288"/>
                  <a:gd name="T38" fmla="*/ 77 w 111"/>
                  <a:gd name="T39" fmla="*/ 180 h 288"/>
                  <a:gd name="T40" fmla="*/ 79 w 111"/>
                  <a:gd name="T41" fmla="*/ 169 h 288"/>
                  <a:gd name="T42" fmla="*/ 85 w 111"/>
                  <a:gd name="T43" fmla="*/ 154 h 288"/>
                  <a:gd name="T44" fmla="*/ 88 w 111"/>
                  <a:gd name="T45" fmla="*/ 137 h 288"/>
                  <a:gd name="T46" fmla="*/ 92 w 111"/>
                  <a:gd name="T47" fmla="*/ 129 h 288"/>
                  <a:gd name="T48" fmla="*/ 92 w 111"/>
                  <a:gd name="T49" fmla="*/ 111 h 288"/>
                  <a:gd name="T50" fmla="*/ 96 w 111"/>
                  <a:gd name="T51" fmla="*/ 103 h 288"/>
                  <a:gd name="T52" fmla="*/ 98 w 111"/>
                  <a:gd name="T53" fmla="*/ 86 h 288"/>
                  <a:gd name="T54" fmla="*/ 102 w 111"/>
                  <a:gd name="T55" fmla="*/ 68 h 288"/>
                  <a:gd name="T56" fmla="*/ 104 w 111"/>
                  <a:gd name="T57" fmla="*/ 54 h 288"/>
                  <a:gd name="T58" fmla="*/ 106 w 111"/>
                  <a:gd name="T59" fmla="*/ 37 h 288"/>
                  <a:gd name="T60" fmla="*/ 108 w 111"/>
                  <a:gd name="T61" fmla="*/ 20 h 288"/>
                  <a:gd name="T62" fmla="*/ 108 w 111"/>
                  <a:gd name="T63" fmla="*/ 0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8"/>
                  <a:gd name="T98" fmla="*/ 111 w 111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8">
                    <a:moveTo>
                      <a:pt x="0" y="287"/>
                    </a:moveTo>
                    <a:lnTo>
                      <a:pt x="3" y="284"/>
                    </a:lnTo>
                    <a:lnTo>
                      <a:pt x="7" y="287"/>
                    </a:lnTo>
                    <a:lnTo>
                      <a:pt x="11" y="284"/>
                    </a:lnTo>
                    <a:lnTo>
                      <a:pt x="15" y="284"/>
                    </a:lnTo>
                    <a:lnTo>
                      <a:pt x="19" y="284"/>
                    </a:lnTo>
                    <a:lnTo>
                      <a:pt x="22" y="278"/>
                    </a:lnTo>
                    <a:lnTo>
                      <a:pt x="24" y="281"/>
                    </a:lnTo>
                    <a:lnTo>
                      <a:pt x="26" y="278"/>
                    </a:lnTo>
                    <a:lnTo>
                      <a:pt x="28" y="278"/>
                    </a:lnTo>
                    <a:lnTo>
                      <a:pt x="28" y="275"/>
                    </a:lnTo>
                    <a:lnTo>
                      <a:pt x="30" y="275"/>
                    </a:lnTo>
                    <a:lnTo>
                      <a:pt x="32" y="272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8" y="266"/>
                    </a:lnTo>
                    <a:lnTo>
                      <a:pt x="38" y="264"/>
                    </a:lnTo>
                    <a:lnTo>
                      <a:pt x="42" y="261"/>
                    </a:lnTo>
                    <a:lnTo>
                      <a:pt x="40" y="258"/>
                    </a:lnTo>
                    <a:lnTo>
                      <a:pt x="44" y="258"/>
                    </a:lnTo>
                    <a:lnTo>
                      <a:pt x="44" y="255"/>
                    </a:lnTo>
                    <a:lnTo>
                      <a:pt x="44" y="252"/>
                    </a:lnTo>
                    <a:lnTo>
                      <a:pt x="45" y="246"/>
                    </a:lnTo>
                    <a:lnTo>
                      <a:pt x="49" y="243"/>
                    </a:lnTo>
                    <a:lnTo>
                      <a:pt x="51" y="241"/>
                    </a:lnTo>
                    <a:lnTo>
                      <a:pt x="51" y="235"/>
                    </a:lnTo>
                    <a:lnTo>
                      <a:pt x="53" y="235"/>
                    </a:lnTo>
                    <a:lnTo>
                      <a:pt x="53" y="232"/>
                    </a:lnTo>
                    <a:lnTo>
                      <a:pt x="56" y="229"/>
                    </a:lnTo>
                    <a:lnTo>
                      <a:pt x="56" y="226"/>
                    </a:lnTo>
                    <a:lnTo>
                      <a:pt x="60" y="220"/>
                    </a:lnTo>
                    <a:lnTo>
                      <a:pt x="64" y="215"/>
                    </a:lnTo>
                    <a:lnTo>
                      <a:pt x="67" y="212"/>
                    </a:lnTo>
                    <a:lnTo>
                      <a:pt x="71" y="203"/>
                    </a:lnTo>
                    <a:lnTo>
                      <a:pt x="71" y="198"/>
                    </a:lnTo>
                    <a:lnTo>
                      <a:pt x="73" y="192"/>
                    </a:lnTo>
                    <a:lnTo>
                      <a:pt x="75" y="186"/>
                    </a:lnTo>
                    <a:lnTo>
                      <a:pt x="77" y="180"/>
                    </a:lnTo>
                    <a:lnTo>
                      <a:pt x="79" y="169"/>
                    </a:lnTo>
                    <a:lnTo>
                      <a:pt x="81" y="160"/>
                    </a:lnTo>
                    <a:lnTo>
                      <a:pt x="85" y="154"/>
                    </a:lnTo>
                    <a:lnTo>
                      <a:pt x="88" y="146"/>
                    </a:lnTo>
                    <a:lnTo>
                      <a:pt x="88" y="137"/>
                    </a:lnTo>
                    <a:lnTo>
                      <a:pt x="92" y="129"/>
                    </a:lnTo>
                    <a:lnTo>
                      <a:pt x="94" y="120"/>
                    </a:lnTo>
                    <a:lnTo>
                      <a:pt x="92" y="111"/>
                    </a:lnTo>
                    <a:lnTo>
                      <a:pt x="94" y="106"/>
                    </a:lnTo>
                    <a:lnTo>
                      <a:pt x="96" y="103"/>
                    </a:lnTo>
                    <a:lnTo>
                      <a:pt x="96" y="94"/>
                    </a:lnTo>
                    <a:lnTo>
                      <a:pt x="98" y="86"/>
                    </a:lnTo>
                    <a:lnTo>
                      <a:pt x="102" y="80"/>
                    </a:lnTo>
                    <a:lnTo>
                      <a:pt x="102" y="68"/>
                    </a:lnTo>
                    <a:lnTo>
                      <a:pt x="102" y="63"/>
                    </a:lnTo>
                    <a:lnTo>
                      <a:pt x="104" y="54"/>
                    </a:lnTo>
                    <a:lnTo>
                      <a:pt x="106" y="45"/>
                    </a:lnTo>
                    <a:lnTo>
                      <a:pt x="106" y="37"/>
                    </a:lnTo>
                    <a:lnTo>
                      <a:pt x="104" y="28"/>
                    </a:lnTo>
                    <a:lnTo>
                      <a:pt x="108" y="20"/>
                    </a:lnTo>
                    <a:lnTo>
                      <a:pt x="110" y="14"/>
                    </a:lnTo>
                    <a:lnTo>
                      <a:pt x="108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58" name="Freeform 263"/>
              <p:cNvSpPr>
                <a:spLocks/>
              </p:cNvSpPr>
              <p:nvPr/>
            </p:nvSpPr>
            <p:spPr bwMode="auto">
              <a:xfrm>
                <a:off x="1905" y="1233"/>
                <a:ext cx="111" cy="288"/>
              </a:xfrm>
              <a:custGeom>
                <a:avLst/>
                <a:gdLst>
                  <a:gd name="T0" fmla="*/ 108 w 111"/>
                  <a:gd name="T1" fmla="*/ 287 h 288"/>
                  <a:gd name="T2" fmla="*/ 100 w 111"/>
                  <a:gd name="T3" fmla="*/ 281 h 288"/>
                  <a:gd name="T4" fmla="*/ 98 w 111"/>
                  <a:gd name="T5" fmla="*/ 281 h 288"/>
                  <a:gd name="T6" fmla="*/ 91 w 111"/>
                  <a:gd name="T7" fmla="*/ 278 h 288"/>
                  <a:gd name="T8" fmla="*/ 85 w 111"/>
                  <a:gd name="T9" fmla="*/ 275 h 288"/>
                  <a:gd name="T10" fmla="*/ 83 w 111"/>
                  <a:gd name="T11" fmla="*/ 275 h 288"/>
                  <a:gd name="T12" fmla="*/ 75 w 111"/>
                  <a:gd name="T13" fmla="*/ 272 h 288"/>
                  <a:gd name="T14" fmla="*/ 73 w 111"/>
                  <a:gd name="T15" fmla="*/ 269 h 288"/>
                  <a:gd name="T16" fmla="*/ 72 w 111"/>
                  <a:gd name="T17" fmla="*/ 264 h 288"/>
                  <a:gd name="T18" fmla="*/ 68 w 111"/>
                  <a:gd name="T19" fmla="*/ 258 h 288"/>
                  <a:gd name="T20" fmla="*/ 66 w 111"/>
                  <a:gd name="T21" fmla="*/ 252 h 288"/>
                  <a:gd name="T22" fmla="*/ 64 w 111"/>
                  <a:gd name="T23" fmla="*/ 246 h 288"/>
                  <a:gd name="T24" fmla="*/ 64 w 111"/>
                  <a:gd name="T25" fmla="*/ 241 h 288"/>
                  <a:gd name="T26" fmla="*/ 58 w 111"/>
                  <a:gd name="T27" fmla="*/ 235 h 288"/>
                  <a:gd name="T28" fmla="*/ 55 w 111"/>
                  <a:gd name="T29" fmla="*/ 232 h 288"/>
                  <a:gd name="T30" fmla="*/ 55 w 111"/>
                  <a:gd name="T31" fmla="*/ 232 h 288"/>
                  <a:gd name="T32" fmla="*/ 49 w 111"/>
                  <a:gd name="T33" fmla="*/ 220 h 288"/>
                  <a:gd name="T34" fmla="*/ 45 w 111"/>
                  <a:gd name="T35" fmla="*/ 206 h 288"/>
                  <a:gd name="T36" fmla="*/ 41 w 111"/>
                  <a:gd name="T37" fmla="*/ 198 h 288"/>
                  <a:gd name="T38" fmla="*/ 36 w 111"/>
                  <a:gd name="T39" fmla="*/ 180 h 288"/>
                  <a:gd name="T40" fmla="*/ 30 w 111"/>
                  <a:gd name="T41" fmla="*/ 169 h 288"/>
                  <a:gd name="T42" fmla="*/ 28 w 111"/>
                  <a:gd name="T43" fmla="*/ 160 h 288"/>
                  <a:gd name="T44" fmla="*/ 24 w 111"/>
                  <a:gd name="T45" fmla="*/ 146 h 288"/>
                  <a:gd name="T46" fmla="*/ 22 w 111"/>
                  <a:gd name="T47" fmla="*/ 134 h 288"/>
                  <a:gd name="T48" fmla="*/ 20 w 111"/>
                  <a:gd name="T49" fmla="*/ 120 h 288"/>
                  <a:gd name="T50" fmla="*/ 17 w 111"/>
                  <a:gd name="T51" fmla="*/ 103 h 288"/>
                  <a:gd name="T52" fmla="*/ 13 w 111"/>
                  <a:gd name="T53" fmla="*/ 88 h 288"/>
                  <a:gd name="T54" fmla="*/ 13 w 111"/>
                  <a:gd name="T55" fmla="*/ 77 h 288"/>
                  <a:gd name="T56" fmla="*/ 9 w 111"/>
                  <a:gd name="T57" fmla="*/ 60 h 288"/>
                  <a:gd name="T58" fmla="*/ 7 w 111"/>
                  <a:gd name="T59" fmla="*/ 43 h 288"/>
                  <a:gd name="T60" fmla="*/ 3 w 111"/>
                  <a:gd name="T61" fmla="*/ 28 h 288"/>
                  <a:gd name="T62" fmla="*/ 3 w 111"/>
                  <a:gd name="T63" fmla="*/ 11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88"/>
                  <a:gd name="T98" fmla="*/ 111 w 111"/>
                  <a:gd name="T99" fmla="*/ 288 h 2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88">
                    <a:moveTo>
                      <a:pt x="110" y="287"/>
                    </a:moveTo>
                    <a:lnTo>
                      <a:pt x="108" y="287"/>
                    </a:lnTo>
                    <a:lnTo>
                      <a:pt x="104" y="284"/>
                    </a:lnTo>
                    <a:lnTo>
                      <a:pt x="100" y="281"/>
                    </a:lnTo>
                    <a:lnTo>
                      <a:pt x="98" y="287"/>
                    </a:lnTo>
                    <a:lnTo>
                      <a:pt x="98" y="281"/>
                    </a:lnTo>
                    <a:lnTo>
                      <a:pt x="94" y="278"/>
                    </a:lnTo>
                    <a:lnTo>
                      <a:pt x="91" y="278"/>
                    </a:lnTo>
                    <a:lnTo>
                      <a:pt x="87" y="278"/>
                    </a:lnTo>
                    <a:lnTo>
                      <a:pt x="85" y="275"/>
                    </a:lnTo>
                    <a:lnTo>
                      <a:pt x="81" y="278"/>
                    </a:lnTo>
                    <a:lnTo>
                      <a:pt x="83" y="275"/>
                    </a:lnTo>
                    <a:lnTo>
                      <a:pt x="79" y="275"/>
                    </a:lnTo>
                    <a:lnTo>
                      <a:pt x="75" y="272"/>
                    </a:lnTo>
                    <a:lnTo>
                      <a:pt x="75" y="269"/>
                    </a:lnTo>
                    <a:lnTo>
                      <a:pt x="73" y="269"/>
                    </a:lnTo>
                    <a:lnTo>
                      <a:pt x="72" y="266"/>
                    </a:lnTo>
                    <a:lnTo>
                      <a:pt x="72" y="264"/>
                    </a:lnTo>
                    <a:lnTo>
                      <a:pt x="70" y="261"/>
                    </a:lnTo>
                    <a:lnTo>
                      <a:pt x="68" y="258"/>
                    </a:lnTo>
                    <a:lnTo>
                      <a:pt x="68" y="252"/>
                    </a:lnTo>
                    <a:lnTo>
                      <a:pt x="66" y="252"/>
                    </a:lnTo>
                    <a:lnTo>
                      <a:pt x="64" y="246"/>
                    </a:lnTo>
                    <a:lnTo>
                      <a:pt x="62" y="246"/>
                    </a:lnTo>
                    <a:lnTo>
                      <a:pt x="64" y="241"/>
                    </a:lnTo>
                    <a:lnTo>
                      <a:pt x="62" y="241"/>
                    </a:lnTo>
                    <a:lnTo>
                      <a:pt x="58" y="235"/>
                    </a:lnTo>
                    <a:lnTo>
                      <a:pt x="56" y="235"/>
                    </a:lnTo>
                    <a:lnTo>
                      <a:pt x="55" y="232"/>
                    </a:lnTo>
                    <a:lnTo>
                      <a:pt x="53" y="226"/>
                    </a:lnTo>
                    <a:lnTo>
                      <a:pt x="49" y="220"/>
                    </a:lnTo>
                    <a:lnTo>
                      <a:pt x="47" y="212"/>
                    </a:lnTo>
                    <a:lnTo>
                      <a:pt x="45" y="206"/>
                    </a:lnTo>
                    <a:lnTo>
                      <a:pt x="41" y="200"/>
                    </a:lnTo>
                    <a:lnTo>
                      <a:pt x="41" y="198"/>
                    </a:lnTo>
                    <a:lnTo>
                      <a:pt x="37" y="186"/>
                    </a:lnTo>
                    <a:lnTo>
                      <a:pt x="36" y="180"/>
                    </a:lnTo>
                    <a:lnTo>
                      <a:pt x="34" y="177"/>
                    </a:lnTo>
                    <a:lnTo>
                      <a:pt x="30" y="169"/>
                    </a:lnTo>
                    <a:lnTo>
                      <a:pt x="28" y="163"/>
                    </a:lnTo>
                    <a:lnTo>
                      <a:pt x="28" y="160"/>
                    </a:lnTo>
                    <a:lnTo>
                      <a:pt x="28" y="154"/>
                    </a:lnTo>
                    <a:lnTo>
                      <a:pt x="24" y="146"/>
                    </a:lnTo>
                    <a:lnTo>
                      <a:pt x="24" y="134"/>
                    </a:lnTo>
                    <a:lnTo>
                      <a:pt x="22" y="134"/>
                    </a:lnTo>
                    <a:lnTo>
                      <a:pt x="20" y="126"/>
                    </a:lnTo>
                    <a:lnTo>
                      <a:pt x="20" y="120"/>
                    </a:lnTo>
                    <a:lnTo>
                      <a:pt x="17" y="114"/>
                    </a:lnTo>
                    <a:lnTo>
                      <a:pt x="17" y="103"/>
                    </a:lnTo>
                    <a:lnTo>
                      <a:pt x="17" y="97"/>
                    </a:lnTo>
                    <a:lnTo>
                      <a:pt x="13" y="88"/>
                    </a:lnTo>
                    <a:lnTo>
                      <a:pt x="11" y="86"/>
                    </a:lnTo>
                    <a:lnTo>
                      <a:pt x="13" y="77"/>
                    </a:lnTo>
                    <a:lnTo>
                      <a:pt x="9" y="63"/>
                    </a:lnTo>
                    <a:lnTo>
                      <a:pt x="9" y="60"/>
                    </a:lnTo>
                    <a:lnTo>
                      <a:pt x="9" y="54"/>
                    </a:lnTo>
                    <a:lnTo>
                      <a:pt x="7" y="43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1" y="20"/>
                    </a:lnTo>
                    <a:lnTo>
                      <a:pt x="3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59" name="Freeform 264"/>
              <p:cNvSpPr>
                <a:spLocks/>
              </p:cNvSpPr>
              <p:nvPr/>
            </p:nvSpPr>
            <p:spPr bwMode="auto">
              <a:xfrm>
                <a:off x="1798" y="950"/>
                <a:ext cx="110" cy="284"/>
              </a:xfrm>
              <a:custGeom>
                <a:avLst/>
                <a:gdLst>
                  <a:gd name="T0" fmla="*/ 5 w 110"/>
                  <a:gd name="T1" fmla="*/ 0 h 284"/>
                  <a:gd name="T2" fmla="*/ 9 w 110"/>
                  <a:gd name="T3" fmla="*/ 2 h 284"/>
                  <a:gd name="T4" fmla="*/ 15 w 110"/>
                  <a:gd name="T5" fmla="*/ 0 h 284"/>
                  <a:gd name="T6" fmla="*/ 22 w 110"/>
                  <a:gd name="T7" fmla="*/ 5 h 284"/>
                  <a:gd name="T8" fmla="*/ 26 w 110"/>
                  <a:gd name="T9" fmla="*/ 11 h 284"/>
                  <a:gd name="T10" fmla="*/ 30 w 110"/>
                  <a:gd name="T11" fmla="*/ 11 h 284"/>
                  <a:gd name="T12" fmla="*/ 33 w 110"/>
                  <a:gd name="T13" fmla="*/ 14 h 284"/>
                  <a:gd name="T14" fmla="*/ 35 w 110"/>
                  <a:gd name="T15" fmla="*/ 20 h 284"/>
                  <a:gd name="T16" fmla="*/ 41 w 110"/>
                  <a:gd name="T17" fmla="*/ 25 h 284"/>
                  <a:gd name="T18" fmla="*/ 39 w 110"/>
                  <a:gd name="T19" fmla="*/ 25 h 284"/>
                  <a:gd name="T20" fmla="*/ 43 w 110"/>
                  <a:gd name="T21" fmla="*/ 31 h 284"/>
                  <a:gd name="T22" fmla="*/ 48 w 110"/>
                  <a:gd name="T23" fmla="*/ 37 h 284"/>
                  <a:gd name="T24" fmla="*/ 48 w 110"/>
                  <a:gd name="T25" fmla="*/ 42 h 284"/>
                  <a:gd name="T26" fmla="*/ 50 w 110"/>
                  <a:gd name="T27" fmla="*/ 48 h 284"/>
                  <a:gd name="T28" fmla="*/ 54 w 110"/>
                  <a:gd name="T29" fmla="*/ 51 h 284"/>
                  <a:gd name="T30" fmla="*/ 58 w 110"/>
                  <a:gd name="T31" fmla="*/ 54 h 284"/>
                  <a:gd name="T32" fmla="*/ 62 w 110"/>
                  <a:gd name="T33" fmla="*/ 62 h 284"/>
                  <a:gd name="T34" fmla="*/ 65 w 110"/>
                  <a:gd name="T35" fmla="*/ 74 h 284"/>
                  <a:gd name="T36" fmla="*/ 69 w 110"/>
                  <a:gd name="T37" fmla="*/ 91 h 284"/>
                  <a:gd name="T38" fmla="*/ 75 w 110"/>
                  <a:gd name="T39" fmla="*/ 100 h 284"/>
                  <a:gd name="T40" fmla="*/ 77 w 110"/>
                  <a:gd name="T41" fmla="*/ 111 h 284"/>
                  <a:gd name="T42" fmla="*/ 80 w 110"/>
                  <a:gd name="T43" fmla="*/ 128 h 284"/>
                  <a:gd name="T44" fmla="*/ 84 w 110"/>
                  <a:gd name="T45" fmla="*/ 137 h 284"/>
                  <a:gd name="T46" fmla="*/ 90 w 110"/>
                  <a:gd name="T47" fmla="*/ 151 h 284"/>
                  <a:gd name="T48" fmla="*/ 88 w 110"/>
                  <a:gd name="T49" fmla="*/ 165 h 284"/>
                  <a:gd name="T50" fmla="*/ 93 w 110"/>
                  <a:gd name="T51" fmla="*/ 180 h 284"/>
                  <a:gd name="T52" fmla="*/ 97 w 110"/>
                  <a:gd name="T53" fmla="*/ 188 h 284"/>
                  <a:gd name="T54" fmla="*/ 97 w 110"/>
                  <a:gd name="T55" fmla="*/ 208 h 284"/>
                  <a:gd name="T56" fmla="*/ 99 w 110"/>
                  <a:gd name="T57" fmla="*/ 225 h 284"/>
                  <a:gd name="T58" fmla="*/ 99 w 110"/>
                  <a:gd name="T59" fmla="*/ 242 h 284"/>
                  <a:gd name="T60" fmla="*/ 105 w 110"/>
                  <a:gd name="T61" fmla="*/ 260 h 284"/>
                  <a:gd name="T62" fmla="*/ 105 w 110"/>
                  <a:gd name="T63" fmla="*/ 277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284"/>
                  <a:gd name="T98" fmla="*/ 110 w 110"/>
                  <a:gd name="T99" fmla="*/ 284 h 2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284">
                    <a:moveTo>
                      <a:pt x="0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6" y="5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6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5" y="20"/>
                    </a:lnTo>
                    <a:lnTo>
                      <a:pt x="37" y="22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45" y="34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48" y="45"/>
                    </a:lnTo>
                    <a:lnTo>
                      <a:pt x="50" y="48"/>
                    </a:lnTo>
                    <a:lnTo>
                      <a:pt x="54" y="51"/>
                    </a:lnTo>
                    <a:lnTo>
                      <a:pt x="56" y="54"/>
                    </a:lnTo>
                    <a:lnTo>
                      <a:pt x="58" y="54"/>
                    </a:lnTo>
                    <a:lnTo>
                      <a:pt x="58" y="60"/>
                    </a:lnTo>
                    <a:lnTo>
                      <a:pt x="62" y="62"/>
                    </a:lnTo>
                    <a:lnTo>
                      <a:pt x="63" y="65"/>
                    </a:lnTo>
                    <a:lnTo>
                      <a:pt x="65" y="74"/>
                    </a:lnTo>
                    <a:lnTo>
                      <a:pt x="69" y="85"/>
                    </a:lnTo>
                    <a:lnTo>
                      <a:pt x="69" y="91"/>
                    </a:lnTo>
                    <a:lnTo>
                      <a:pt x="71" y="97"/>
                    </a:lnTo>
                    <a:lnTo>
                      <a:pt x="75" y="100"/>
                    </a:lnTo>
                    <a:lnTo>
                      <a:pt x="78" y="108"/>
                    </a:lnTo>
                    <a:lnTo>
                      <a:pt x="77" y="111"/>
                    </a:lnTo>
                    <a:lnTo>
                      <a:pt x="80" y="122"/>
                    </a:lnTo>
                    <a:lnTo>
                      <a:pt x="80" y="128"/>
                    </a:lnTo>
                    <a:lnTo>
                      <a:pt x="82" y="134"/>
                    </a:lnTo>
                    <a:lnTo>
                      <a:pt x="84" y="137"/>
                    </a:lnTo>
                    <a:lnTo>
                      <a:pt x="84" y="148"/>
                    </a:lnTo>
                    <a:lnTo>
                      <a:pt x="90" y="151"/>
                    </a:lnTo>
                    <a:lnTo>
                      <a:pt x="88" y="157"/>
                    </a:lnTo>
                    <a:lnTo>
                      <a:pt x="88" y="165"/>
                    </a:lnTo>
                    <a:lnTo>
                      <a:pt x="92" y="171"/>
                    </a:lnTo>
                    <a:lnTo>
                      <a:pt x="93" y="180"/>
                    </a:lnTo>
                    <a:lnTo>
                      <a:pt x="95" y="185"/>
                    </a:lnTo>
                    <a:lnTo>
                      <a:pt x="97" y="188"/>
                    </a:lnTo>
                    <a:lnTo>
                      <a:pt x="97" y="202"/>
                    </a:lnTo>
                    <a:lnTo>
                      <a:pt x="97" y="208"/>
                    </a:lnTo>
                    <a:lnTo>
                      <a:pt x="97" y="217"/>
                    </a:lnTo>
                    <a:lnTo>
                      <a:pt x="99" y="225"/>
                    </a:lnTo>
                    <a:lnTo>
                      <a:pt x="99" y="234"/>
                    </a:lnTo>
                    <a:lnTo>
                      <a:pt x="99" y="242"/>
                    </a:lnTo>
                    <a:lnTo>
                      <a:pt x="103" y="251"/>
                    </a:lnTo>
                    <a:lnTo>
                      <a:pt x="105" y="260"/>
                    </a:lnTo>
                    <a:lnTo>
                      <a:pt x="109" y="265"/>
                    </a:lnTo>
                    <a:lnTo>
                      <a:pt x="105" y="277"/>
                    </a:lnTo>
                    <a:lnTo>
                      <a:pt x="109" y="283"/>
                    </a:lnTo>
                  </a:path>
                </a:pathLst>
              </a:custGeom>
              <a:noFill/>
              <a:ln w="9525" cap="rnd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400" b="1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265"/>
          <p:cNvGrpSpPr>
            <a:grpSpLocks/>
          </p:cNvGrpSpPr>
          <p:nvPr/>
        </p:nvGrpSpPr>
        <p:grpSpPr bwMode="auto">
          <a:xfrm>
            <a:off x="2428875" y="4394200"/>
            <a:ext cx="100013" cy="409575"/>
            <a:chOff x="2460" y="2318"/>
            <a:chExt cx="63" cy="258"/>
          </a:xfrm>
        </p:grpSpPr>
        <p:sp>
          <p:nvSpPr>
            <p:cNvPr id="37905" name="Freeform 266"/>
            <p:cNvSpPr>
              <a:spLocks/>
            </p:cNvSpPr>
            <p:nvPr/>
          </p:nvSpPr>
          <p:spPr bwMode="auto">
            <a:xfrm rot="-1539688">
              <a:off x="2464" y="2318"/>
              <a:ext cx="32" cy="121"/>
            </a:xfrm>
            <a:custGeom>
              <a:avLst/>
              <a:gdLst>
                <a:gd name="T0" fmla="*/ 0 w 110"/>
                <a:gd name="T1" fmla="*/ 0 h 284"/>
                <a:gd name="T2" fmla="*/ 0 w 110"/>
                <a:gd name="T3" fmla="*/ 0 h 284"/>
                <a:gd name="T4" fmla="*/ 0 w 110"/>
                <a:gd name="T5" fmla="*/ 0 h 284"/>
                <a:gd name="T6" fmla="*/ 0 w 110"/>
                <a:gd name="T7" fmla="*/ 0 h 284"/>
                <a:gd name="T8" fmla="*/ 0 w 110"/>
                <a:gd name="T9" fmla="*/ 0 h 284"/>
                <a:gd name="T10" fmla="*/ 0 w 110"/>
                <a:gd name="T11" fmla="*/ 0 h 284"/>
                <a:gd name="T12" fmla="*/ 0 w 110"/>
                <a:gd name="T13" fmla="*/ 0 h 284"/>
                <a:gd name="T14" fmla="*/ 0 w 110"/>
                <a:gd name="T15" fmla="*/ 0 h 284"/>
                <a:gd name="T16" fmla="*/ 0 w 110"/>
                <a:gd name="T17" fmla="*/ 0 h 284"/>
                <a:gd name="T18" fmla="*/ 0 w 110"/>
                <a:gd name="T19" fmla="*/ 0 h 284"/>
                <a:gd name="T20" fmla="*/ 0 w 110"/>
                <a:gd name="T21" fmla="*/ 0 h 284"/>
                <a:gd name="T22" fmla="*/ 0 w 110"/>
                <a:gd name="T23" fmla="*/ 0 h 284"/>
                <a:gd name="T24" fmla="*/ 0 w 110"/>
                <a:gd name="T25" fmla="*/ 0 h 284"/>
                <a:gd name="T26" fmla="*/ 0 w 110"/>
                <a:gd name="T27" fmla="*/ 0 h 284"/>
                <a:gd name="T28" fmla="*/ 0 w 110"/>
                <a:gd name="T29" fmla="*/ 0 h 284"/>
                <a:gd name="T30" fmla="*/ 0 w 110"/>
                <a:gd name="T31" fmla="*/ 0 h 284"/>
                <a:gd name="T32" fmla="*/ 0 w 110"/>
                <a:gd name="T33" fmla="*/ 0 h 284"/>
                <a:gd name="T34" fmla="*/ 0 w 110"/>
                <a:gd name="T35" fmla="*/ 0 h 284"/>
                <a:gd name="T36" fmla="*/ 0 w 110"/>
                <a:gd name="T37" fmla="*/ 0 h 284"/>
                <a:gd name="T38" fmla="*/ 0 w 110"/>
                <a:gd name="T39" fmla="*/ 0 h 284"/>
                <a:gd name="T40" fmla="*/ 0 w 110"/>
                <a:gd name="T41" fmla="*/ 0 h 284"/>
                <a:gd name="T42" fmla="*/ 0 w 110"/>
                <a:gd name="T43" fmla="*/ 0 h 284"/>
                <a:gd name="T44" fmla="*/ 0 w 110"/>
                <a:gd name="T45" fmla="*/ 0 h 284"/>
                <a:gd name="T46" fmla="*/ 0 w 110"/>
                <a:gd name="T47" fmla="*/ 0 h 284"/>
                <a:gd name="T48" fmla="*/ 0 w 110"/>
                <a:gd name="T49" fmla="*/ 0 h 284"/>
                <a:gd name="T50" fmla="*/ 0 w 110"/>
                <a:gd name="T51" fmla="*/ 0 h 284"/>
                <a:gd name="T52" fmla="*/ 0 w 110"/>
                <a:gd name="T53" fmla="*/ 0 h 284"/>
                <a:gd name="T54" fmla="*/ 0 w 110"/>
                <a:gd name="T55" fmla="*/ 0 h 284"/>
                <a:gd name="T56" fmla="*/ 0 w 110"/>
                <a:gd name="T57" fmla="*/ 0 h 284"/>
                <a:gd name="T58" fmla="*/ 0 w 110"/>
                <a:gd name="T59" fmla="*/ 0 h 284"/>
                <a:gd name="T60" fmla="*/ 0 w 110"/>
                <a:gd name="T61" fmla="*/ 0 h 284"/>
                <a:gd name="T62" fmla="*/ 0 w 110"/>
                <a:gd name="T63" fmla="*/ 0 h 2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284"/>
                <a:gd name="T98" fmla="*/ 110 w 110"/>
                <a:gd name="T99" fmla="*/ 284 h 2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284">
                  <a:moveTo>
                    <a:pt x="109" y="0"/>
                  </a:moveTo>
                  <a:lnTo>
                    <a:pt x="107" y="0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95" y="2"/>
                  </a:lnTo>
                  <a:lnTo>
                    <a:pt x="93" y="0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2" y="8"/>
                  </a:lnTo>
                  <a:lnTo>
                    <a:pt x="79" y="11"/>
                  </a:lnTo>
                  <a:lnTo>
                    <a:pt x="77" y="14"/>
                  </a:lnTo>
                  <a:lnTo>
                    <a:pt x="76" y="17"/>
                  </a:lnTo>
                  <a:lnTo>
                    <a:pt x="74" y="17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6" y="25"/>
                  </a:lnTo>
                  <a:lnTo>
                    <a:pt x="64" y="28"/>
                  </a:lnTo>
                  <a:lnTo>
                    <a:pt x="62" y="31"/>
                  </a:lnTo>
                  <a:lnTo>
                    <a:pt x="62" y="34"/>
                  </a:lnTo>
                  <a:lnTo>
                    <a:pt x="61" y="37"/>
                  </a:lnTo>
                  <a:lnTo>
                    <a:pt x="61" y="40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57" y="45"/>
                  </a:lnTo>
                  <a:lnTo>
                    <a:pt x="55" y="48"/>
                  </a:lnTo>
                  <a:lnTo>
                    <a:pt x="55" y="51"/>
                  </a:lnTo>
                  <a:lnTo>
                    <a:pt x="53" y="54"/>
                  </a:lnTo>
                  <a:lnTo>
                    <a:pt x="51" y="57"/>
                  </a:lnTo>
                  <a:lnTo>
                    <a:pt x="51" y="60"/>
                  </a:lnTo>
                  <a:lnTo>
                    <a:pt x="46" y="68"/>
                  </a:lnTo>
                  <a:lnTo>
                    <a:pt x="44" y="77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6" y="91"/>
                  </a:lnTo>
                  <a:lnTo>
                    <a:pt x="34" y="97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29" y="117"/>
                  </a:lnTo>
                  <a:lnTo>
                    <a:pt x="26" y="122"/>
                  </a:lnTo>
                  <a:lnTo>
                    <a:pt x="29" y="131"/>
                  </a:lnTo>
                  <a:lnTo>
                    <a:pt x="24" y="137"/>
                  </a:lnTo>
                  <a:lnTo>
                    <a:pt x="22" y="145"/>
                  </a:lnTo>
                  <a:lnTo>
                    <a:pt x="22" y="148"/>
                  </a:lnTo>
                  <a:lnTo>
                    <a:pt x="20" y="154"/>
                  </a:lnTo>
                  <a:lnTo>
                    <a:pt x="18" y="160"/>
                  </a:lnTo>
                  <a:lnTo>
                    <a:pt x="15" y="171"/>
                  </a:lnTo>
                  <a:lnTo>
                    <a:pt x="11" y="177"/>
                  </a:lnTo>
                  <a:lnTo>
                    <a:pt x="15" y="182"/>
                  </a:lnTo>
                  <a:lnTo>
                    <a:pt x="13" y="191"/>
                  </a:lnTo>
                  <a:lnTo>
                    <a:pt x="13" y="200"/>
                  </a:lnTo>
                  <a:lnTo>
                    <a:pt x="11" y="208"/>
                  </a:lnTo>
                  <a:lnTo>
                    <a:pt x="9" y="214"/>
                  </a:lnTo>
                  <a:lnTo>
                    <a:pt x="7" y="217"/>
                  </a:lnTo>
                  <a:lnTo>
                    <a:pt x="7" y="231"/>
                  </a:lnTo>
                  <a:lnTo>
                    <a:pt x="7" y="237"/>
                  </a:lnTo>
                  <a:lnTo>
                    <a:pt x="7" y="248"/>
                  </a:lnTo>
                  <a:lnTo>
                    <a:pt x="1" y="251"/>
                  </a:lnTo>
                  <a:lnTo>
                    <a:pt x="1" y="265"/>
                  </a:lnTo>
                  <a:lnTo>
                    <a:pt x="1" y="268"/>
                  </a:lnTo>
                  <a:lnTo>
                    <a:pt x="0" y="283"/>
                  </a:lnTo>
                </a:path>
              </a:pathLst>
            </a:custGeom>
            <a:noFill/>
            <a:ln w="19050" cap="rnd">
              <a:solidFill>
                <a:srgbClr val="3399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7906" name="Freeform 267"/>
            <p:cNvSpPr>
              <a:spLocks/>
            </p:cNvSpPr>
            <p:nvPr/>
          </p:nvSpPr>
          <p:spPr bwMode="auto">
            <a:xfrm rot="-1539688">
              <a:off x="2490" y="2444"/>
              <a:ext cx="33" cy="117"/>
            </a:xfrm>
            <a:custGeom>
              <a:avLst/>
              <a:gdLst>
                <a:gd name="T0" fmla="*/ 0 w 115"/>
                <a:gd name="T1" fmla="*/ 0 h 274"/>
                <a:gd name="T2" fmla="*/ 0 w 115"/>
                <a:gd name="T3" fmla="*/ 0 h 274"/>
                <a:gd name="T4" fmla="*/ 0 w 115"/>
                <a:gd name="T5" fmla="*/ 0 h 274"/>
                <a:gd name="T6" fmla="*/ 0 w 115"/>
                <a:gd name="T7" fmla="*/ 0 h 274"/>
                <a:gd name="T8" fmla="*/ 0 w 115"/>
                <a:gd name="T9" fmla="*/ 0 h 274"/>
                <a:gd name="T10" fmla="*/ 0 w 115"/>
                <a:gd name="T11" fmla="*/ 0 h 274"/>
                <a:gd name="T12" fmla="*/ 0 w 115"/>
                <a:gd name="T13" fmla="*/ 0 h 274"/>
                <a:gd name="T14" fmla="*/ 0 w 115"/>
                <a:gd name="T15" fmla="*/ 0 h 274"/>
                <a:gd name="T16" fmla="*/ 0 w 115"/>
                <a:gd name="T17" fmla="*/ 0 h 274"/>
                <a:gd name="T18" fmla="*/ 0 w 115"/>
                <a:gd name="T19" fmla="*/ 0 h 274"/>
                <a:gd name="T20" fmla="*/ 0 w 115"/>
                <a:gd name="T21" fmla="*/ 0 h 274"/>
                <a:gd name="T22" fmla="*/ 0 w 115"/>
                <a:gd name="T23" fmla="*/ 0 h 274"/>
                <a:gd name="T24" fmla="*/ 0 w 115"/>
                <a:gd name="T25" fmla="*/ 0 h 274"/>
                <a:gd name="T26" fmla="*/ 0 w 115"/>
                <a:gd name="T27" fmla="*/ 0 h 274"/>
                <a:gd name="T28" fmla="*/ 0 w 115"/>
                <a:gd name="T29" fmla="*/ 0 h 274"/>
                <a:gd name="T30" fmla="*/ 0 w 115"/>
                <a:gd name="T31" fmla="*/ 0 h 274"/>
                <a:gd name="T32" fmla="*/ 0 w 115"/>
                <a:gd name="T33" fmla="*/ 0 h 274"/>
                <a:gd name="T34" fmla="*/ 0 w 115"/>
                <a:gd name="T35" fmla="*/ 0 h 274"/>
                <a:gd name="T36" fmla="*/ 0 w 115"/>
                <a:gd name="T37" fmla="*/ 0 h 274"/>
                <a:gd name="T38" fmla="*/ 0 w 115"/>
                <a:gd name="T39" fmla="*/ 0 h 274"/>
                <a:gd name="T40" fmla="*/ 0 w 115"/>
                <a:gd name="T41" fmla="*/ 0 h 274"/>
                <a:gd name="T42" fmla="*/ 0 w 115"/>
                <a:gd name="T43" fmla="*/ 0 h 274"/>
                <a:gd name="T44" fmla="*/ 0 w 115"/>
                <a:gd name="T45" fmla="*/ 0 h 274"/>
                <a:gd name="T46" fmla="*/ 0 w 115"/>
                <a:gd name="T47" fmla="*/ 0 h 274"/>
                <a:gd name="T48" fmla="*/ 0 w 115"/>
                <a:gd name="T49" fmla="*/ 0 h 274"/>
                <a:gd name="T50" fmla="*/ 0 w 115"/>
                <a:gd name="T51" fmla="*/ 0 h 274"/>
                <a:gd name="T52" fmla="*/ 0 w 115"/>
                <a:gd name="T53" fmla="*/ 0 h 274"/>
                <a:gd name="T54" fmla="*/ 0 w 115"/>
                <a:gd name="T55" fmla="*/ 0 h 274"/>
                <a:gd name="T56" fmla="*/ 0 w 115"/>
                <a:gd name="T57" fmla="*/ 0 h 274"/>
                <a:gd name="T58" fmla="*/ 0 w 115"/>
                <a:gd name="T59" fmla="*/ 0 h 274"/>
                <a:gd name="T60" fmla="*/ 0 w 115"/>
                <a:gd name="T61" fmla="*/ 0 h 274"/>
                <a:gd name="T62" fmla="*/ 0 w 115"/>
                <a:gd name="T63" fmla="*/ 0 h 2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274"/>
                <a:gd name="T98" fmla="*/ 115 w 115"/>
                <a:gd name="T99" fmla="*/ 274 h 2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274">
                  <a:moveTo>
                    <a:pt x="0" y="270"/>
                  </a:moveTo>
                  <a:lnTo>
                    <a:pt x="0" y="270"/>
                  </a:lnTo>
                  <a:lnTo>
                    <a:pt x="5" y="270"/>
                  </a:lnTo>
                  <a:lnTo>
                    <a:pt x="11" y="270"/>
                  </a:lnTo>
                  <a:lnTo>
                    <a:pt x="13" y="273"/>
                  </a:lnTo>
                  <a:lnTo>
                    <a:pt x="13" y="270"/>
                  </a:lnTo>
                  <a:lnTo>
                    <a:pt x="17" y="270"/>
                  </a:lnTo>
                  <a:lnTo>
                    <a:pt x="23" y="270"/>
                  </a:lnTo>
                  <a:lnTo>
                    <a:pt x="23" y="267"/>
                  </a:lnTo>
                  <a:lnTo>
                    <a:pt x="25" y="264"/>
                  </a:lnTo>
                  <a:lnTo>
                    <a:pt x="27" y="261"/>
                  </a:lnTo>
                  <a:lnTo>
                    <a:pt x="29" y="258"/>
                  </a:lnTo>
                  <a:lnTo>
                    <a:pt x="35" y="258"/>
                  </a:lnTo>
                  <a:lnTo>
                    <a:pt x="39" y="255"/>
                  </a:lnTo>
                  <a:lnTo>
                    <a:pt x="37" y="250"/>
                  </a:lnTo>
                  <a:lnTo>
                    <a:pt x="39" y="247"/>
                  </a:lnTo>
                  <a:lnTo>
                    <a:pt x="41" y="247"/>
                  </a:lnTo>
                  <a:lnTo>
                    <a:pt x="43" y="247"/>
                  </a:lnTo>
                  <a:lnTo>
                    <a:pt x="45" y="241"/>
                  </a:lnTo>
                  <a:lnTo>
                    <a:pt x="46" y="238"/>
                  </a:lnTo>
                  <a:lnTo>
                    <a:pt x="46" y="235"/>
                  </a:lnTo>
                  <a:lnTo>
                    <a:pt x="48" y="232"/>
                  </a:lnTo>
                  <a:lnTo>
                    <a:pt x="50" y="229"/>
                  </a:lnTo>
                  <a:lnTo>
                    <a:pt x="48" y="227"/>
                  </a:lnTo>
                  <a:lnTo>
                    <a:pt x="52" y="227"/>
                  </a:lnTo>
                  <a:lnTo>
                    <a:pt x="50" y="221"/>
                  </a:lnTo>
                  <a:lnTo>
                    <a:pt x="57" y="221"/>
                  </a:lnTo>
                  <a:lnTo>
                    <a:pt x="57" y="218"/>
                  </a:lnTo>
                  <a:lnTo>
                    <a:pt x="61" y="209"/>
                  </a:lnTo>
                  <a:lnTo>
                    <a:pt x="67" y="204"/>
                  </a:lnTo>
                  <a:lnTo>
                    <a:pt x="68" y="195"/>
                  </a:lnTo>
                  <a:lnTo>
                    <a:pt x="70" y="192"/>
                  </a:lnTo>
                  <a:lnTo>
                    <a:pt x="70" y="186"/>
                  </a:lnTo>
                  <a:lnTo>
                    <a:pt x="76" y="178"/>
                  </a:lnTo>
                  <a:lnTo>
                    <a:pt x="78" y="172"/>
                  </a:lnTo>
                  <a:lnTo>
                    <a:pt x="78" y="169"/>
                  </a:lnTo>
                  <a:lnTo>
                    <a:pt x="80" y="166"/>
                  </a:lnTo>
                  <a:lnTo>
                    <a:pt x="82" y="155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4" y="137"/>
                  </a:lnTo>
                  <a:lnTo>
                    <a:pt x="88" y="135"/>
                  </a:lnTo>
                  <a:lnTo>
                    <a:pt x="91" y="126"/>
                  </a:lnTo>
                  <a:lnTo>
                    <a:pt x="93" y="120"/>
                  </a:lnTo>
                  <a:lnTo>
                    <a:pt x="96" y="112"/>
                  </a:lnTo>
                  <a:lnTo>
                    <a:pt x="93" y="109"/>
                  </a:lnTo>
                  <a:lnTo>
                    <a:pt x="96" y="97"/>
                  </a:lnTo>
                  <a:lnTo>
                    <a:pt x="98" y="91"/>
                  </a:lnTo>
                  <a:lnTo>
                    <a:pt x="100" y="83"/>
                  </a:lnTo>
                  <a:lnTo>
                    <a:pt x="100" y="74"/>
                  </a:lnTo>
                  <a:lnTo>
                    <a:pt x="100" y="68"/>
                  </a:lnTo>
                  <a:lnTo>
                    <a:pt x="104" y="66"/>
                  </a:lnTo>
                  <a:lnTo>
                    <a:pt x="104" y="54"/>
                  </a:lnTo>
                  <a:lnTo>
                    <a:pt x="108" y="45"/>
                  </a:lnTo>
                  <a:lnTo>
                    <a:pt x="108" y="40"/>
                  </a:lnTo>
                  <a:lnTo>
                    <a:pt x="110" y="37"/>
                  </a:lnTo>
                  <a:lnTo>
                    <a:pt x="110" y="25"/>
                  </a:lnTo>
                  <a:lnTo>
                    <a:pt x="110" y="17"/>
                  </a:lnTo>
                  <a:lnTo>
                    <a:pt x="112" y="5"/>
                  </a:lnTo>
                  <a:lnTo>
                    <a:pt x="114" y="0"/>
                  </a:lnTo>
                </a:path>
              </a:pathLst>
            </a:custGeom>
            <a:noFill/>
            <a:ln w="19050" cap="rnd">
              <a:solidFill>
                <a:srgbClr val="3399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7907" name="Freeform 268"/>
            <p:cNvSpPr>
              <a:spLocks/>
            </p:cNvSpPr>
            <p:nvPr/>
          </p:nvSpPr>
          <p:spPr bwMode="auto">
            <a:xfrm rot="-1539688">
              <a:off x="2460" y="2453"/>
              <a:ext cx="32" cy="123"/>
            </a:xfrm>
            <a:custGeom>
              <a:avLst/>
              <a:gdLst>
                <a:gd name="T0" fmla="*/ 0 w 108"/>
                <a:gd name="T1" fmla="*/ 0 h 288"/>
                <a:gd name="T2" fmla="*/ 0 w 108"/>
                <a:gd name="T3" fmla="*/ 0 h 288"/>
                <a:gd name="T4" fmla="*/ 0 w 108"/>
                <a:gd name="T5" fmla="*/ 0 h 288"/>
                <a:gd name="T6" fmla="*/ 0 w 108"/>
                <a:gd name="T7" fmla="*/ 0 h 288"/>
                <a:gd name="T8" fmla="*/ 0 w 108"/>
                <a:gd name="T9" fmla="*/ 0 h 288"/>
                <a:gd name="T10" fmla="*/ 0 w 108"/>
                <a:gd name="T11" fmla="*/ 0 h 288"/>
                <a:gd name="T12" fmla="*/ 0 w 108"/>
                <a:gd name="T13" fmla="*/ 0 h 288"/>
                <a:gd name="T14" fmla="*/ 0 w 108"/>
                <a:gd name="T15" fmla="*/ 0 h 288"/>
                <a:gd name="T16" fmla="*/ 0 w 108"/>
                <a:gd name="T17" fmla="*/ 0 h 288"/>
                <a:gd name="T18" fmla="*/ 0 w 108"/>
                <a:gd name="T19" fmla="*/ 0 h 288"/>
                <a:gd name="T20" fmla="*/ 0 w 108"/>
                <a:gd name="T21" fmla="*/ 0 h 288"/>
                <a:gd name="T22" fmla="*/ 0 w 108"/>
                <a:gd name="T23" fmla="*/ 0 h 288"/>
                <a:gd name="T24" fmla="*/ 0 w 108"/>
                <a:gd name="T25" fmla="*/ 0 h 288"/>
                <a:gd name="T26" fmla="*/ 0 w 108"/>
                <a:gd name="T27" fmla="*/ 0 h 288"/>
                <a:gd name="T28" fmla="*/ 0 w 108"/>
                <a:gd name="T29" fmla="*/ 0 h 288"/>
                <a:gd name="T30" fmla="*/ 0 w 108"/>
                <a:gd name="T31" fmla="*/ 0 h 288"/>
                <a:gd name="T32" fmla="*/ 0 w 108"/>
                <a:gd name="T33" fmla="*/ 0 h 288"/>
                <a:gd name="T34" fmla="*/ 0 w 108"/>
                <a:gd name="T35" fmla="*/ 0 h 288"/>
                <a:gd name="T36" fmla="*/ 0 w 108"/>
                <a:gd name="T37" fmla="*/ 0 h 288"/>
                <a:gd name="T38" fmla="*/ 0 w 108"/>
                <a:gd name="T39" fmla="*/ 0 h 288"/>
                <a:gd name="T40" fmla="*/ 0 w 108"/>
                <a:gd name="T41" fmla="*/ 0 h 288"/>
                <a:gd name="T42" fmla="*/ 0 w 108"/>
                <a:gd name="T43" fmla="*/ 0 h 288"/>
                <a:gd name="T44" fmla="*/ 0 w 108"/>
                <a:gd name="T45" fmla="*/ 0 h 288"/>
                <a:gd name="T46" fmla="*/ 0 w 108"/>
                <a:gd name="T47" fmla="*/ 0 h 288"/>
                <a:gd name="T48" fmla="*/ 0 w 108"/>
                <a:gd name="T49" fmla="*/ 0 h 288"/>
                <a:gd name="T50" fmla="*/ 0 w 108"/>
                <a:gd name="T51" fmla="*/ 0 h 288"/>
                <a:gd name="T52" fmla="*/ 0 w 108"/>
                <a:gd name="T53" fmla="*/ 0 h 288"/>
                <a:gd name="T54" fmla="*/ 0 w 108"/>
                <a:gd name="T55" fmla="*/ 0 h 288"/>
                <a:gd name="T56" fmla="*/ 0 w 108"/>
                <a:gd name="T57" fmla="*/ 0 h 288"/>
                <a:gd name="T58" fmla="*/ 0 w 108"/>
                <a:gd name="T59" fmla="*/ 0 h 288"/>
                <a:gd name="T60" fmla="*/ 0 w 108"/>
                <a:gd name="T61" fmla="*/ 0 h 288"/>
                <a:gd name="T62" fmla="*/ 0 w 108"/>
                <a:gd name="T63" fmla="*/ 0 h 2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288"/>
                <a:gd name="T98" fmla="*/ 108 w 108"/>
                <a:gd name="T99" fmla="*/ 288 h 2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288">
                  <a:moveTo>
                    <a:pt x="107" y="287"/>
                  </a:moveTo>
                  <a:lnTo>
                    <a:pt x="105" y="287"/>
                  </a:lnTo>
                  <a:lnTo>
                    <a:pt x="97" y="284"/>
                  </a:lnTo>
                  <a:lnTo>
                    <a:pt x="93" y="287"/>
                  </a:lnTo>
                  <a:lnTo>
                    <a:pt x="89" y="284"/>
                  </a:lnTo>
                  <a:lnTo>
                    <a:pt x="88" y="284"/>
                  </a:lnTo>
                  <a:lnTo>
                    <a:pt x="86" y="284"/>
                  </a:lnTo>
                  <a:lnTo>
                    <a:pt x="82" y="275"/>
                  </a:lnTo>
                  <a:lnTo>
                    <a:pt x="80" y="275"/>
                  </a:lnTo>
                  <a:lnTo>
                    <a:pt x="78" y="275"/>
                  </a:lnTo>
                  <a:lnTo>
                    <a:pt x="76" y="272"/>
                  </a:lnTo>
                  <a:lnTo>
                    <a:pt x="76" y="275"/>
                  </a:lnTo>
                  <a:lnTo>
                    <a:pt x="74" y="272"/>
                  </a:lnTo>
                  <a:lnTo>
                    <a:pt x="72" y="269"/>
                  </a:lnTo>
                  <a:lnTo>
                    <a:pt x="69" y="264"/>
                  </a:lnTo>
                  <a:lnTo>
                    <a:pt x="67" y="264"/>
                  </a:lnTo>
                  <a:lnTo>
                    <a:pt x="67" y="261"/>
                  </a:lnTo>
                  <a:lnTo>
                    <a:pt x="65" y="261"/>
                  </a:lnTo>
                  <a:lnTo>
                    <a:pt x="63" y="261"/>
                  </a:lnTo>
                  <a:lnTo>
                    <a:pt x="61" y="255"/>
                  </a:lnTo>
                  <a:lnTo>
                    <a:pt x="59" y="252"/>
                  </a:lnTo>
                  <a:lnTo>
                    <a:pt x="59" y="246"/>
                  </a:lnTo>
                  <a:lnTo>
                    <a:pt x="57" y="243"/>
                  </a:lnTo>
                  <a:lnTo>
                    <a:pt x="53" y="238"/>
                  </a:lnTo>
                  <a:lnTo>
                    <a:pt x="53" y="235"/>
                  </a:lnTo>
                  <a:lnTo>
                    <a:pt x="53" y="232"/>
                  </a:lnTo>
                  <a:lnTo>
                    <a:pt x="51" y="229"/>
                  </a:lnTo>
                  <a:lnTo>
                    <a:pt x="47" y="226"/>
                  </a:lnTo>
                  <a:lnTo>
                    <a:pt x="45" y="218"/>
                  </a:lnTo>
                  <a:lnTo>
                    <a:pt x="39" y="206"/>
                  </a:lnTo>
                  <a:lnTo>
                    <a:pt x="35" y="203"/>
                  </a:lnTo>
                  <a:lnTo>
                    <a:pt x="35" y="198"/>
                  </a:lnTo>
                  <a:lnTo>
                    <a:pt x="32" y="192"/>
                  </a:lnTo>
                  <a:lnTo>
                    <a:pt x="34" y="186"/>
                  </a:lnTo>
                  <a:lnTo>
                    <a:pt x="32" y="177"/>
                  </a:lnTo>
                  <a:lnTo>
                    <a:pt x="30" y="175"/>
                  </a:lnTo>
                  <a:lnTo>
                    <a:pt x="26" y="169"/>
                  </a:lnTo>
                  <a:lnTo>
                    <a:pt x="26" y="160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2" y="143"/>
                  </a:lnTo>
                  <a:lnTo>
                    <a:pt x="18" y="132"/>
                  </a:lnTo>
                  <a:lnTo>
                    <a:pt x="17" y="132"/>
                  </a:lnTo>
                  <a:lnTo>
                    <a:pt x="15" y="120"/>
                  </a:lnTo>
                  <a:lnTo>
                    <a:pt x="18" y="114"/>
                  </a:lnTo>
                  <a:lnTo>
                    <a:pt x="15" y="109"/>
                  </a:lnTo>
                  <a:lnTo>
                    <a:pt x="13" y="100"/>
                  </a:lnTo>
                  <a:lnTo>
                    <a:pt x="13" y="91"/>
                  </a:lnTo>
                  <a:lnTo>
                    <a:pt x="9" y="83"/>
                  </a:lnTo>
                  <a:lnTo>
                    <a:pt x="11" y="77"/>
                  </a:lnTo>
                  <a:lnTo>
                    <a:pt x="9" y="74"/>
                  </a:lnTo>
                  <a:lnTo>
                    <a:pt x="7" y="63"/>
                  </a:lnTo>
                  <a:lnTo>
                    <a:pt x="5" y="51"/>
                  </a:lnTo>
                  <a:lnTo>
                    <a:pt x="5" y="48"/>
                  </a:lnTo>
                  <a:lnTo>
                    <a:pt x="5" y="34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3" y="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3399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 sz="1400" b="1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856333" name="Line 269"/>
          <p:cNvSpPr>
            <a:spLocks noChangeShapeType="1"/>
          </p:cNvSpPr>
          <p:nvPr/>
        </p:nvSpPr>
        <p:spPr bwMode="auto">
          <a:xfrm flipH="1">
            <a:off x="2362200" y="1666875"/>
            <a:ext cx="6162675" cy="3008313"/>
          </a:xfrm>
          <a:prstGeom prst="line">
            <a:avLst/>
          </a:prstGeom>
          <a:noFill/>
          <a:ln w="38100">
            <a:solidFill>
              <a:srgbClr val="FDB91E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400" b="1" smtClean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7904" name="Text Box 270"/>
          <p:cNvSpPr txBox="1">
            <a:spLocks noChangeArrowheads="1"/>
          </p:cNvSpPr>
          <p:nvPr/>
        </p:nvSpPr>
        <p:spPr bwMode="auto">
          <a:xfrm>
            <a:off x="8153400" y="457200"/>
            <a:ext cx="990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800" smtClean="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t>WGS 84</a:t>
            </a:r>
          </a:p>
          <a:p>
            <a:pPr defTabSz="914400">
              <a:spcBef>
                <a:spcPct val="50000"/>
              </a:spcBef>
            </a:pPr>
            <a:r>
              <a:rPr lang="en-US" altLang="en-US" sz="1800" smtClean="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t>X,Y,Z</a:t>
            </a:r>
          </a:p>
        </p:txBody>
      </p:sp>
    </p:spTree>
    <p:extLst>
      <p:ext uri="{BB962C8B-B14F-4D97-AF65-F5344CB8AC3E}">
        <p14:creationId xmlns:p14="http://schemas.microsoft.com/office/powerpoint/2010/main" val="3727632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75" grpId="0"/>
      <p:bldP spid="856081" grpId="0"/>
      <p:bldP spid="856089" grpId="0"/>
      <p:bldP spid="8563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447800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THE CYCLE COUNT COOKBOOK-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USING </a:t>
            </a:r>
            <a:r>
              <a:rPr lang="en-US" altLang="en-US" i="1" smtClean="0">
                <a:solidFill>
                  <a:srgbClr val="FF0000"/>
                </a:solidFill>
              </a:rPr>
              <a:t>DIFFERENCING</a:t>
            </a:r>
            <a:r>
              <a:rPr lang="en-US" altLang="en-US" smtClean="0"/>
              <a:t> TO ELIMINATE OR REDUCE COMMON ERRORS IN THE RECEIVER AND SATELLITE</a:t>
            </a:r>
          </a:p>
        </p:txBody>
      </p:sp>
      <p:pic>
        <p:nvPicPr>
          <p:cNvPr id="55299" name="Picture 6" descr="DIFFERENC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868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304800" y="2971800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rgbClr val="000000"/>
                </a:solidFill>
                <a:ea typeface="+mn-ea"/>
                <a:cs typeface="+mn-cs"/>
              </a:rPr>
              <a:t> RECEIVER HARDWARE DELAYS</a:t>
            </a:r>
          </a:p>
          <a:p>
            <a:pPr defTabSz="91440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rgbClr val="000000"/>
                </a:solidFill>
                <a:ea typeface="+mn-ea"/>
                <a:cs typeface="+mn-cs"/>
              </a:rPr>
              <a:t>SATELLITE HARDWARE DELAYS</a:t>
            </a:r>
          </a:p>
          <a:p>
            <a:pPr defTabSz="91440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rgbClr val="000000"/>
                </a:solidFill>
                <a:ea typeface="+mn-ea"/>
                <a:cs typeface="+mn-cs"/>
              </a:rPr>
              <a:t> RECEIVER CLOCK BIAS</a:t>
            </a:r>
          </a:p>
          <a:p>
            <a:pPr defTabSz="91440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rgbClr val="000000"/>
                </a:solidFill>
                <a:ea typeface="+mn-ea"/>
                <a:cs typeface="+mn-cs"/>
              </a:rPr>
              <a:t> SATELLITE CLOCK BIAS</a:t>
            </a:r>
          </a:p>
        </p:txBody>
      </p:sp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4724400" y="32004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/>
            <a:r>
              <a:rPr lang="en-US" altLang="en-US" smtClean="0">
                <a:solidFill>
                  <a:srgbClr val="000000"/>
                </a:solidFill>
                <a:ea typeface="+mn-ea"/>
                <a:cs typeface="+mn-cs"/>
              </a:rPr>
              <a:t>ELIMINATED WITH DIFFERENCING</a:t>
            </a:r>
          </a:p>
        </p:txBody>
      </p:sp>
      <p:cxnSp>
        <p:nvCxnSpPr>
          <p:cNvPr id="55302" name="Straight Connector 6"/>
          <p:cNvCxnSpPr>
            <a:cxnSpLocks noChangeShapeType="1"/>
            <a:endCxn id="55301" idx="1"/>
          </p:cNvCxnSpPr>
          <p:nvPr/>
        </p:nvCxnSpPr>
        <p:spPr bwMode="auto">
          <a:xfrm>
            <a:off x="3810000" y="2971800"/>
            <a:ext cx="914400" cy="382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5303" name="Straight Connector 8"/>
          <p:cNvCxnSpPr>
            <a:cxnSpLocks noChangeShapeType="1"/>
            <a:endCxn id="55301" idx="1"/>
          </p:cNvCxnSpPr>
          <p:nvPr/>
        </p:nvCxnSpPr>
        <p:spPr bwMode="auto">
          <a:xfrm flipV="1">
            <a:off x="3733800" y="3354388"/>
            <a:ext cx="990600" cy="53181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5304" name="TextBox 9"/>
          <p:cNvSpPr txBox="1">
            <a:spLocks noChangeArrowheads="1"/>
          </p:cNvSpPr>
          <p:nvPr/>
        </p:nvSpPr>
        <p:spPr bwMode="auto">
          <a:xfrm>
            <a:off x="1219200" y="41148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rgbClr val="000000"/>
                </a:solidFill>
                <a:ea typeface="+mn-ea"/>
                <a:cs typeface="+mn-cs"/>
              </a:rPr>
              <a:t> IONO DELAY</a:t>
            </a:r>
          </a:p>
          <a:p>
            <a:pPr defTabSz="91440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rgbClr val="000000"/>
                </a:solidFill>
                <a:ea typeface="+mn-ea"/>
                <a:cs typeface="+mn-cs"/>
              </a:rPr>
              <a:t>TROPO DELAY</a:t>
            </a:r>
          </a:p>
        </p:txBody>
      </p:sp>
      <p:cxnSp>
        <p:nvCxnSpPr>
          <p:cNvPr id="55305" name="Straight Arrow Connector 15"/>
          <p:cNvCxnSpPr>
            <a:cxnSpLocks noChangeShapeType="1"/>
          </p:cNvCxnSpPr>
          <p:nvPr/>
        </p:nvCxnSpPr>
        <p:spPr bwMode="auto">
          <a:xfrm>
            <a:off x="2895600" y="4419600"/>
            <a:ext cx="1905000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5306" name="TextBox 16"/>
          <p:cNvSpPr txBox="1">
            <a:spLocks noChangeArrowheads="1"/>
          </p:cNvSpPr>
          <p:nvPr/>
        </p:nvSpPr>
        <p:spPr bwMode="auto">
          <a:xfrm>
            <a:off x="4800600" y="4267200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/>
            <a:r>
              <a:rPr lang="en-US" altLang="en-US" smtClean="0">
                <a:solidFill>
                  <a:srgbClr val="000000"/>
                </a:solidFill>
                <a:ea typeface="+mn-ea"/>
                <a:cs typeface="+mn-cs"/>
              </a:rPr>
              <a:t>SAME AS BASE WITH SINGLE BASE</a:t>
            </a:r>
          </a:p>
          <a:p>
            <a:pPr defTabSz="914400" eaLnBrk="1" hangingPunct="1"/>
            <a:r>
              <a:rPr lang="en-US" altLang="en-US" smtClean="0">
                <a:solidFill>
                  <a:srgbClr val="000000"/>
                </a:solidFill>
                <a:ea typeface="+mn-ea"/>
                <a:cs typeface="+mn-cs"/>
              </a:rPr>
              <a:t>INTERPOLATED WITH RTN</a:t>
            </a:r>
          </a:p>
        </p:txBody>
      </p:sp>
      <p:sp>
        <p:nvSpPr>
          <p:cNvPr id="55307" name="TextBox 18"/>
          <p:cNvSpPr txBox="1">
            <a:spLocks noChangeArrowheads="1"/>
          </p:cNvSpPr>
          <p:nvPr/>
        </p:nvSpPr>
        <p:spPr bwMode="auto">
          <a:xfrm>
            <a:off x="304800" y="4876800"/>
            <a:ext cx="365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rgbClr val="000000"/>
                </a:solidFill>
                <a:ea typeface="+mn-ea"/>
                <a:cs typeface="+mn-cs"/>
              </a:rPr>
              <a:t> MEASUREMENT NOISE (HIGHER GRADE RECEIVERS = LESS NOISE)</a:t>
            </a:r>
          </a:p>
          <a:p>
            <a:pPr defTabSz="914400" eaLnBrk="1" hangingPunct="1">
              <a:buFont typeface="Arial" pitchFamily="34" charset="0"/>
              <a:buChar char="•"/>
            </a:pPr>
            <a:r>
              <a:rPr lang="en-US" altLang="en-US" smtClean="0">
                <a:solidFill>
                  <a:srgbClr val="000000"/>
                </a:solidFill>
                <a:ea typeface="+mn-ea"/>
                <a:cs typeface="+mn-cs"/>
              </a:rPr>
              <a:t> MULTIPATH</a:t>
            </a:r>
          </a:p>
        </p:txBody>
      </p:sp>
      <p:cxnSp>
        <p:nvCxnSpPr>
          <p:cNvPr id="55308" name="Straight Connector 19"/>
          <p:cNvCxnSpPr>
            <a:cxnSpLocks noChangeShapeType="1"/>
          </p:cNvCxnSpPr>
          <p:nvPr/>
        </p:nvCxnSpPr>
        <p:spPr bwMode="auto">
          <a:xfrm>
            <a:off x="3810000" y="5029200"/>
            <a:ext cx="838200" cy="1524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5309" name="Straight Connector 21"/>
          <p:cNvCxnSpPr>
            <a:cxnSpLocks noChangeShapeType="1"/>
          </p:cNvCxnSpPr>
          <p:nvPr/>
        </p:nvCxnSpPr>
        <p:spPr bwMode="auto">
          <a:xfrm flipV="1">
            <a:off x="3810000" y="5181600"/>
            <a:ext cx="838200" cy="30321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5310" name="TextBox 23"/>
          <p:cNvSpPr txBox="1">
            <a:spLocks noChangeArrowheads="1"/>
          </p:cNvSpPr>
          <p:nvPr/>
        </p:nvSpPr>
        <p:spPr bwMode="auto">
          <a:xfrm>
            <a:off x="4876800" y="5029200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/>
            <a:r>
              <a:rPr lang="en-US" altLang="en-US" smtClean="0">
                <a:solidFill>
                  <a:srgbClr val="000000"/>
                </a:solidFill>
                <a:ea typeface="+mn-ea"/>
                <a:cs typeface="+mn-cs"/>
              </a:rPr>
              <a:t>NOT ELIMINATED WITH DIFFERENCING</a:t>
            </a:r>
          </a:p>
        </p:txBody>
      </p:sp>
    </p:spTree>
    <p:extLst>
      <p:ext uri="{BB962C8B-B14F-4D97-AF65-F5344CB8AC3E}">
        <p14:creationId xmlns:p14="http://schemas.microsoft.com/office/powerpoint/2010/main" val="6777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ingle dif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35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533400"/>
          </a:xfrm>
        </p:spPr>
        <p:txBody>
          <a:bodyPr/>
          <a:lstStyle/>
          <a:p>
            <a:r>
              <a:rPr lang="en-US" altLang="en-US" smtClean="0"/>
              <a:t>SINGLE DIFFERENCE</a:t>
            </a:r>
          </a:p>
        </p:txBody>
      </p:sp>
      <p:pic>
        <p:nvPicPr>
          <p:cNvPr id="56324" name="Picture 3" descr="single d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2035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81000" y="48006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/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Two receivers, one satellite, same epoch. </a:t>
            </a:r>
            <a:endParaRPr lang="en-US" altLang="en-US" sz="18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defTabSz="914400"/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Eliminates satellite clock error, </a:t>
            </a:r>
            <a:endParaRPr lang="en-US" altLang="en-US" sz="18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defTabSz="914400"/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satellite hardware error</a:t>
            </a:r>
            <a:endParaRPr lang="en-US" altLang="en-US" sz="18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6326" name="Picture 12" descr="SINGL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594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/>
            <a:endParaRPr lang="en-US" alt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6328" name="Rectangle 11"/>
          <p:cNvSpPr>
            <a:spLocks noChangeArrowheads="1"/>
          </p:cNvSpPr>
          <p:nvPr/>
        </p:nvSpPr>
        <p:spPr bwMode="auto">
          <a:xfrm>
            <a:off x="5181600" y="4519613"/>
            <a:ext cx="3276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/>
            <a:r>
              <a:rPr lang="en-US" altLang="en-US" sz="1800" u="sng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OR</a:t>
            </a:r>
            <a:endParaRPr lang="en-US" altLang="en-US" sz="18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defTabSz="914400"/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Two satellites, one receiver same epoch,</a:t>
            </a:r>
            <a:endParaRPr lang="en-US" altLang="en-US" sz="18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defTabSz="914400"/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eliminates receiver clock error, </a:t>
            </a:r>
            <a:endParaRPr lang="en-US" altLang="en-US" sz="18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defTabSz="914400"/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receiver hardware error</a:t>
            </a:r>
            <a:endParaRPr lang="en-US" altLang="en-US" sz="1800" b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7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GS PowerPoint Template-geodesy.noaa.go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GCS.JULY2008">
  <a:themeElements>
    <a:clrScheme name="FGCS.JULY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GCS.JULY20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5875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5875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GCS.JULY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CS.JULY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CS.JULY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CS.JULY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CS.JULY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CS.JULY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CS.JULY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CS.JULY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CS.JULY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CS.JULY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CS.JULY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CS.JULY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GCS.JULY2008">
  <a:themeElements>
    <a:clrScheme name="FGCS.JULY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GCS.JULY20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5875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5875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GCS.JULY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CS.JULY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CS.JULY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CS.JULY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CS.JULY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CS.JULY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CS.JULY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CS.JULY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CS.JULY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CS.JULY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CS.JULY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CS.JULY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GS PowerPoint Template-geodesy.noaa.go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GCS.JULY2008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FGCS.JULY2008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NGS PowerPoint Template-geodesy.noaa.gov</Template>
  <TotalTime>3325</TotalTime>
  <Words>1296</Words>
  <Application>Microsoft Office PowerPoint</Application>
  <PresentationFormat>On-screen Show (4:3)</PresentationFormat>
  <Paragraphs>208</Paragraphs>
  <Slides>39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NGS PowerPoint Template-geodesy.noaa.gov</vt:lpstr>
      <vt:lpstr>FGCS.JULY2008</vt:lpstr>
      <vt:lpstr>1_FGCS.JULY2008</vt:lpstr>
      <vt:lpstr>1_NGS PowerPoint Template-geodesy.noaa.gov</vt:lpstr>
      <vt:lpstr>Clip</vt:lpstr>
      <vt:lpstr>PowerPoint Presentation</vt:lpstr>
      <vt:lpstr>PowerPoint Presentation</vt:lpstr>
      <vt:lpstr>Real Time Kinematic (RTK)</vt:lpstr>
      <vt:lpstr>PowerPoint Presentation</vt:lpstr>
      <vt:lpstr>HOW DOES RTK WORK?</vt:lpstr>
      <vt:lpstr>Integer Ambiguity</vt:lpstr>
      <vt:lpstr>THE INTEGER AMBIGUITY</vt:lpstr>
      <vt:lpstr>THE CYCLE COUNT COOKBOOK- USING DIFFERENCING TO ELIMINATE OR REDUCE COMMON ERRORS IN THE RECEIVER AND SATELLITE</vt:lpstr>
      <vt:lpstr>SINGLE DIFFERENCE</vt:lpstr>
      <vt:lpstr>SINGLE DIFFERENCE</vt:lpstr>
      <vt:lpstr>DOUBLE DIFFERENCE</vt:lpstr>
      <vt:lpstr>DOUBLE DIFFERENCE</vt:lpstr>
      <vt:lpstr>TRIPLE DIFFERENCING</vt:lpstr>
      <vt:lpstr>TRIPLE DIFFERENCE</vt:lpstr>
      <vt:lpstr>PowerPoint Presentation</vt:lpstr>
      <vt:lpstr>AFFECTS ON RT PROCESSING</vt:lpstr>
      <vt:lpstr>PowerPoint Presentation</vt:lpstr>
      <vt:lpstr>IONOSPHERIC EFFECTS ON POSITIONING</vt:lpstr>
      <vt:lpstr>PowerPoint Presentation</vt:lpstr>
      <vt:lpstr>IONO, TROPO, ORBIT CONTRIBUTE TO PPM ERROR</vt:lpstr>
      <vt:lpstr>RTK</vt:lpstr>
      <vt:lpstr>Network RTK</vt:lpstr>
      <vt:lpstr>Real Time Network (RTN)</vt:lpstr>
      <vt:lpstr>VRS</vt:lpstr>
      <vt:lpstr>VRS</vt:lpstr>
      <vt:lpstr>PowerPoint Presentation</vt:lpstr>
      <vt:lpstr>PowerPoint Presentation</vt:lpstr>
      <vt:lpstr>Individual Master Auxiliary          (i-MAX)</vt:lpstr>
      <vt:lpstr>Master Auxiliary (MAX)</vt:lpstr>
      <vt:lpstr>MAX</vt:lpstr>
      <vt:lpstr>PowerPoint Presentation</vt:lpstr>
      <vt:lpstr>Different Networks</vt:lpstr>
      <vt:lpstr>Real Time Networks</vt:lpstr>
      <vt:lpstr>SmartNet (Leica)</vt:lpstr>
      <vt:lpstr>KeyNet GPS (Keystone Precision)</vt:lpstr>
      <vt:lpstr>TopNet (Topcon)</vt:lpstr>
      <vt:lpstr>Boyd Instrument</vt:lpstr>
      <vt:lpstr>Equipment Needed</vt:lpstr>
      <vt:lpstr>RTK vs. RTN</vt:lpstr>
    </vt:vector>
  </TitlesOfParts>
  <Company>NOS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dmartin</dc:creator>
  <cp:lastModifiedBy>Dan Martin</cp:lastModifiedBy>
  <cp:revision>91</cp:revision>
  <dcterms:created xsi:type="dcterms:W3CDTF">2011-05-11T11:32:13Z</dcterms:created>
  <dcterms:modified xsi:type="dcterms:W3CDTF">2016-01-20T18:22:03Z</dcterms:modified>
</cp:coreProperties>
</file>